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7" r:id="rId4"/>
    <p:sldId id="268" r:id="rId5"/>
    <p:sldId id="269" r:id="rId6"/>
    <p:sldId id="270" r:id="rId7"/>
    <p:sldId id="257" r:id="rId8"/>
    <p:sldId id="260" r:id="rId9"/>
    <p:sldId id="261" r:id="rId10"/>
    <p:sldId id="262" r:id="rId11"/>
    <p:sldId id="263"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p:scale>
          <a:sx n="75" d="100"/>
          <a:sy n="75" d="100"/>
        </p:scale>
        <p:origin x="-52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8/11/2016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8/11/2016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b="1" dirty="0" smtClean="0"/>
              <a:t>Tema: </a:t>
            </a:r>
            <a:endParaRPr lang="es-PE" b="1" dirty="0"/>
          </a:p>
        </p:txBody>
      </p:sp>
      <p:sp>
        <p:nvSpPr>
          <p:cNvPr id="3" name="Subtítulo 2"/>
          <p:cNvSpPr>
            <a:spLocks noGrp="1"/>
          </p:cNvSpPr>
          <p:nvPr>
            <p:ph type="subTitle" idx="1"/>
          </p:nvPr>
        </p:nvSpPr>
        <p:spPr/>
        <p:txBody>
          <a:bodyPr>
            <a:normAutofit/>
          </a:bodyPr>
          <a:lstStyle/>
          <a:p>
            <a:r>
              <a:rPr lang="es-PE" sz="7200" b="1" dirty="0">
                <a:latin typeface="Calibri" panose="020F0502020204030204" pitchFamily="34" charset="0"/>
              </a:rPr>
              <a:t>Spring MVC</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1128" y="5494238"/>
            <a:ext cx="3411828" cy="928775"/>
          </a:xfrm>
          <a:prstGeom prst="rect">
            <a:avLst/>
          </a:prstGeom>
        </p:spPr>
      </p:pic>
    </p:spTree>
    <p:extLst>
      <p:ext uri="{BB962C8B-B14F-4D97-AF65-F5344CB8AC3E}">
        <p14:creationId xmlns:p14="http://schemas.microsoft.com/office/powerpoint/2010/main" val="4157064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2047972630"/>
              </p:ext>
            </p:extLst>
          </p:nvPr>
        </p:nvGraphicFramePr>
        <p:xfrm>
          <a:off x="1455532" y="1645361"/>
          <a:ext cx="3773291" cy="4033520"/>
        </p:xfrm>
        <a:graphic>
          <a:graphicData uri="http://schemas.openxmlformats.org/drawingml/2006/table">
            <a:tbl>
              <a:tblPr firstRow="1" firstCol="1" bandRow="1">
                <a:tableStyleId>{5C22544A-7EE6-4342-B048-85BDC9FD1C3A}</a:tableStyleId>
              </a:tblPr>
              <a:tblGrid>
                <a:gridCol w="3773291"/>
              </a:tblGrid>
              <a:tr h="3541712">
                <a:tc>
                  <a:txBody>
                    <a:bodyPr/>
                    <a:lstStyle/>
                    <a:p>
                      <a:pPr algn="just">
                        <a:lnSpc>
                          <a:spcPct val="150000"/>
                        </a:lnSpc>
                        <a:spcAft>
                          <a:spcPts val="800"/>
                        </a:spcAft>
                      </a:pPr>
                      <a:r>
                        <a:rPr lang="en-US" sz="1200" dirty="0">
                          <a:solidFill>
                            <a:srgbClr val="FFFF00"/>
                          </a:solidFill>
                          <a:effectLst/>
                        </a:rPr>
                        <a:t>&lt;servlet&gt;</a:t>
                      </a:r>
                      <a:endParaRPr lang="es-PE" sz="1050" dirty="0">
                        <a:solidFill>
                          <a:srgbClr val="FFFF00"/>
                        </a:solidFill>
                        <a:effectLst/>
                      </a:endParaRPr>
                    </a:p>
                    <a:p>
                      <a:pPr algn="just">
                        <a:lnSpc>
                          <a:spcPct val="150000"/>
                        </a:lnSpc>
                        <a:spcAft>
                          <a:spcPts val="800"/>
                        </a:spcAft>
                      </a:pPr>
                      <a:r>
                        <a:rPr lang="en-US" sz="1200" dirty="0">
                          <a:solidFill>
                            <a:srgbClr val="FFFF00"/>
                          </a:solidFill>
                          <a:effectLst/>
                        </a:rPr>
                        <a:t>&lt;servlet-name&gt;dispatcher&lt;/servlet-name&gt;</a:t>
                      </a:r>
                      <a:endParaRPr lang="es-PE" sz="1050" dirty="0">
                        <a:solidFill>
                          <a:srgbClr val="FFFF00"/>
                        </a:solidFill>
                        <a:effectLst/>
                      </a:endParaRPr>
                    </a:p>
                    <a:p>
                      <a:pPr algn="just">
                        <a:lnSpc>
                          <a:spcPct val="150000"/>
                        </a:lnSpc>
                        <a:spcAft>
                          <a:spcPts val="800"/>
                        </a:spcAft>
                      </a:pPr>
                      <a:r>
                        <a:rPr lang="en-US" sz="1200" dirty="0">
                          <a:solidFill>
                            <a:srgbClr val="FFFF00"/>
                          </a:solidFill>
                          <a:effectLst/>
                        </a:rPr>
                        <a:t>&lt;servlet-class&gt;</a:t>
                      </a:r>
                      <a:endParaRPr lang="es-PE" sz="1050" dirty="0">
                        <a:solidFill>
                          <a:srgbClr val="FFFF00"/>
                        </a:solidFill>
                        <a:effectLst/>
                      </a:endParaRPr>
                    </a:p>
                    <a:p>
                      <a:pPr algn="just">
                        <a:lnSpc>
                          <a:spcPct val="150000"/>
                        </a:lnSpc>
                        <a:spcAft>
                          <a:spcPts val="800"/>
                        </a:spcAft>
                      </a:pPr>
                      <a:r>
                        <a:rPr lang="en-US" sz="1200" dirty="0" err="1">
                          <a:solidFill>
                            <a:srgbClr val="FFFF00"/>
                          </a:solidFill>
                          <a:effectLst/>
                        </a:rPr>
                        <a:t>org.springframework.web.servlet.DispatcherServlet</a:t>
                      </a:r>
                      <a:endParaRPr lang="es-PE" sz="1050" dirty="0">
                        <a:solidFill>
                          <a:srgbClr val="FFFF00"/>
                        </a:solidFill>
                        <a:effectLst/>
                      </a:endParaRPr>
                    </a:p>
                    <a:p>
                      <a:pPr algn="just">
                        <a:lnSpc>
                          <a:spcPct val="150000"/>
                        </a:lnSpc>
                        <a:spcAft>
                          <a:spcPts val="800"/>
                        </a:spcAft>
                      </a:pPr>
                      <a:r>
                        <a:rPr lang="en-US" sz="1200" dirty="0">
                          <a:solidFill>
                            <a:srgbClr val="FFFF00"/>
                          </a:solidFill>
                          <a:effectLst/>
                        </a:rPr>
                        <a:t>&lt;/servlet-class&gt;</a:t>
                      </a:r>
                      <a:endParaRPr lang="es-PE" sz="1050" dirty="0">
                        <a:solidFill>
                          <a:srgbClr val="FFFF00"/>
                        </a:solidFill>
                        <a:effectLst/>
                      </a:endParaRPr>
                    </a:p>
                    <a:p>
                      <a:pPr algn="just">
                        <a:lnSpc>
                          <a:spcPct val="150000"/>
                        </a:lnSpc>
                        <a:spcAft>
                          <a:spcPts val="800"/>
                        </a:spcAft>
                      </a:pPr>
                      <a:r>
                        <a:rPr lang="en-US" sz="1200" dirty="0">
                          <a:solidFill>
                            <a:srgbClr val="FFFF00"/>
                          </a:solidFill>
                          <a:effectLst/>
                        </a:rPr>
                        <a:t>&lt;load-on-startup&gt;1&lt;/load-on-startup&gt;</a:t>
                      </a:r>
                      <a:endParaRPr lang="es-PE" sz="1050" dirty="0">
                        <a:solidFill>
                          <a:srgbClr val="FFFF00"/>
                        </a:solidFill>
                        <a:effectLst/>
                      </a:endParaRPr>
                    </a:p>
                    <a:p>
                      <a:pPr algn="just">
                        <a:lnSpc>
                          <a:spcPct val="150000"/>
                        </a:lnSpc>
                        <a:spcAft>
                          <a:spcPts val="800"/>
                        </a:spcAft>
                      </a:pPr>
                      <a:r>
                        <a:rPr lang="en-US" sz="1200" dirty="0">
                          <a:solidFill>
                            <a:srgbClr val="FFFF00"/>
                          </a:solidFill>
                          <a:effectLst/>
                        </a:rPr>
                        <a:t>&lt;/servlet&gt;</a:t>
                      </a:r>
                      <a:endParaRPr lang="es-PE" sz="1050" dirty="0">
                        <a:solidFill>
                          <a:srgbClr val="FFFF00"/>
                        </a:solidFill>
                        <a:effectLst/>
                      </a:endParaRPr>
                    </a:p>
                    <a:p>
                      <a:pPr algn="just">
                        <a:lnSpc>
                          <a:spcPct val="150000"/>
                        </a:lnSpc>
                        <a:spcAft>
                          <a:spcPts val="800"/>
                        </a:spcAft>
                      </a:pPr>
                      <a:r>
                        <a:rPr lang="en-US" sz="1200" dirty="0">
                          <a:solidFill>
                            <a:srgbClr val="FFFF00"/>
                          </a:solidFill>
                          <a:effectLst/>
                        </a:rPr>
                        <a:t>&lt;servlet-mapping&gt;</a:t>
                      </a:r>
                      <a:endParaRPr lang="es-PE" sz="1050" dirty="0">
                        <a:solidFill>
                          <a:srgbClr val="FFFF00"/>
                        </a:solidFill>
                        <a:effectLst/>
                      </a:endParaRPr>
                    </a:p>
                    <a:p>
                      <a:pPr algn="just">
                        <a:lnSpc>
                          <a:spcPct val="150000"/>
                        </a:lnSpc>
                        <a:spcAft>
                          <a:spcPts val="800"/>
                        </a:spcAft>
                      </a:pPr>
                      <a:r>
                        <a:rPr lang="en-US" sz="1200" dirty="0">
                          <a:solidFill>
                            <a:srgbClr val="FFFF00"/>
                          </a:solidFill>
                          <a:effectLst/>
                        </a:rPr>
                        <a:t>&lt;servlet-name&gt;dispatcher&lt;/servlet-name&gt;</a:t>
                      </a:r>
                      <a:endParaRPr lang="es-PE" sz="1050" dirty="0">
                        <a:solidFill>
                          <a:srgbClr val="FFFF00"/>
                        </a:solidFill>
                        <a:effectLst/>
                      </a:endParaRPr>
                    </a:p>
                    <a:p>
                      <a:pPr algn="just">
                        <a:lnSpc>
                          <a:spcPct val="150000"/>
                        </a:lnSpc>
                        <a:spcAft>
                          <a:spcPts val="800"/>
                        </a:spcAft>
                      </a:pPr>
                      <a:r>
                        <a:rPr lang="en-US" sz="1200" dirty="0">
                          <a:solidFill>
                            <a:srgbClr val="FFFF00"/>
                          </a:solidFill>
                          <a:effectLst/>
                        </a:rPr>
                        <a:t>&lt;</a:t>
                      </a:r>
                      <a:r>
                        <a:rPr lang="en-US" sz="1200" dirty="0" err="1">
                          <a:solidFill>
                            <a:srgbClr val="FFFF00"/>
                          </a:solidFill>
                          <a:effectLst/>
                        </a:rPr>
                        <a:t>url</a:t>
                      </a:r>
                      <a:r>
                        <a:rPr lang="en-US" sz="1200" dirty="0">
                          <a:solidFill>
                            <a:srgbClr val="FFFF00"/>
                          </a:solidFill>
                          <a:effectLst/>
                        </a:rPr>
                        <a:t>-pattern&gt;*.do&lt;/</a:t>
                      </a:r>
                      <a:r>
                        <a:rPr lang="en-US" sz="1200" dirty="0" err="1">
                          <a:solidFill>
                            <a:srgbClr val="FFFF00"/>
                          </a:solidFill>
                          <a:effectLst/>
                        </a:rPr>
                        <a:t>url</a:t>
                      </a:r>
                      <a:r>
                        <a:rPr lang="en-US" sz="1200" dirty="0">
                          <a:solidFill>
                            <a:srgbClr val="FFFF00"/>
                          </a:solidFill>
                          <a:effectLst/>
                        </a:rPr>
                        <a:t>-pattern&gt;</a:t>
                      </a:r>
                      <a:endParaRPr lang="es-PE" sz="1050" dirty="0">
                        <a:solidFill>
                          <a:srgbClr val="FFFF00"/>
                        </a:solidFill>
                        <a:effectLst/>
                      </a:endParaRPr>
                    </a:p>
                    <a:p>
                      <a:pPr algn="just">
                        <a:lnSpc>
                          <a:spcPct val="150000"/>
                        </a:lnSpc>
                        <a:spcAft>
                          <a:spcPts val="800"/>
                        </a:spcAft>
                      </a:pPr>
                      <a:r>
                        <a:rPr lang="es-PE" sz="1200" dirty="0">
                          <a:solidFill>
                            <a:srgbClr val="FFFF00"/>
                          </a:solidFill>
                          <a:effectLst/>
                        </a:rPr>
                        <a:t>&lt;/</a:t>
                      </a:r>
                      <a:r>
                        <a:rPr lang="es-PE" sz="1200" dirty="0" err="1">
                          <a:solidFill>
                            <a:srgbClr val="FFFF00"/>
                          </a:solidFill>
                          <a:effectLst/>
                        </a:rPr>
                        <a:t>servlet-mapping</a:t>
                      </a:r>
                      <a:r>
                        <a:rPr lang="es-PE" sz="1200" dirty="0">
                          <a:solidFill>
                            <a:srgbClr val="FFFF00"/>
                          </a:solidFill>
                          <a:effectLst/>
                        </a:rPr>
                        <a:t>&gt;</a:t>
                      </a:r>
                      <a:endParaRPr lang="es-PE" sz="105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noFill/>
                  </a:tcPr>
                </a:tc>
              </a:tr>
            </a:tbl>
          </a:graphicData>
        </a:graphic>
      </p:graphicFrame>
      <p:sp>
        <p:nvSpPr>
          <p:cNvPr id="5" name="Rectangle 1"/>
          <p:cNvSpPr>
            <a:spLocks noChangeArrowheads="1"/>
          </p:cNvSpPr>
          <p:nvPr/>
        </p:nvSpPr>
        <p:spPr bwMode="auto">
          <a:xfrm>
            <a:off x="1352501" y="445032"/>
            <a:ext cx="909099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s-PE" altLang="es-PE"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 esta configuración, todas las peticiones acabadas en .</a:t>
            </a:r>
            <a:r>
              <a:rPr kumimoji="0" lang="es-PE" altLang="es-PE"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
            </a:r>
            <a:r>
              <a:rPr lang="es-PE" altLang="es-PE" dirty="0" err="1">
                <a:latin typeface="Times New Roman" panose="02020603050405020304" pitchFamily="18" charset="0"/>
                <a:ea typeface="Calibri" panose="020F0502020204030204" pitchFamily="34" charset="0"/>
                <a:cs typeface="Times New Roman" panose="02020603050405020304" pitchFamily="18" charset="0"/>
              </a:rPr>
              <a:t>Necesitaremos</a:t>
            </a:r>
            <a:r>
              <a:rPr lang="es-PE" altLang="es-PE" dirty="0">
                <a:latin typeface="Times New Roman" panose="02020603050405020304" pitchFamily="18" charset="0"/>
                <a:ea typeface="Calibri" panose="020F0502020204030204" pitchFamily="34" charset="0"/>
                <a:cs typeface="Times New Roman" panose="02020603050405020304" pitchFamily="18" charset="0"/>
              </a:rPr>
              <a:t> configurar el web.xml para que todas las peticiones HTTP con un determinado patrón se canalicen a través del mismo </a:t>
            </a:r>
            <a:r>
              <a:rPr lang="es-PE" altLang="es-PE" dirty="0" err="1">
                <a:latin typeface="Times New Roman" panose="02020603050405020304" pitchFamily="18" charset="0"/>
                <a:ea typeface="Calibri" panose="020F0502020204030204" pitchFamily="34" charset="0"/>
                <a:cs typeface="Times New Roman" panose="02020603050405020304" pitchFamily="18" charset="0"/>
              </a:rPr>
              <a:t>servlet</a:t>
            </a:r>
            <a:r>
              <a:rPr lang="es-PE" altLang="es-PE" dirty="0">
                <a:latin typeface="Times New Roman" panose="02020603050405020304" pitchFamily="18" charset="0"/>
                <a:ea typeface="Calibri" panose="020F0502020204030204" pitchFamily="34" charset="0"/>
                <a:cs typeface="Times New Roman" panose="02020603050405020304" pitchFamily="18" charset="0"/>
              </a:rPr>
              <a:t>, en este caso de la clase </a:t>
            </a:r>
            <a:r>
              <a:rPr lang="es-PE" altLang="es-PE" dirty="0" err="1">
                <a:latin typeface="Times New Roman" panose="02020603050405020304" pitchFamily="18" charset="0"/>
                <a:ea typeface="Calibri" panose="020F0502020204030204" pitchFamily="34" charset="0"/>
                <a:cs typeface="Times New Roman" panose="02020603050405020304" pitchFamily="18" charset="0"/>
              </a:rPr>
              <a:t>DispatcherServlet</a:t>
            </a:r>
            <a:r>
              <a:rPr lang="es-PE" altLang="es-PE" dirty="0">
                <a:latin typeface="Times New Roman" panose="02020603050405020304" pitchFamily="18" charset="0"/>
                <a:ea typeface="Calibri" panose="020F0502020204030204" pitchFamily="34" charset="0"/>
                <a:cs typeface="Times New Roman" panose="02020603050405020304" pitchFamily="18" charset="0"/>
              </a:rPr>
              <a:t> de Spring. Como mínimo necesitaremos incluir algo como esto</a:t>
            </a:r>
            <a:r>
              <a:rPr lang="es-PE" altLang="es-PE" dirty="0" smtClean="0">
                <a:latin typeface="Times New Roman" panose="02020603050405020304" pitchFamily="18" charset="0"/>
                <a:ea typeface="Calibri" panose="020F0502020204030204" pitchFamily="34" charset="0"/>
                <a:cs typeface="Times New Roman" panose="02020603050405020304" pitchFamily="18" charset="0"/>
              </a:rPr>
              <a:t>:</a:t>
            </a:r>
            <a:endParaRPr lang="es-PE" altLang="es-PE" dirty="0">
              <a:latin typeface="Times New Roman" panose="02020603050405020304" pitchFamily="18" charset="0"/>
              <a:cs typeface="Times New Roman" panose="02020603050405020304" pitchFamily="18" charset="0"/>
            </a:endParaRPr>
          </a:p>
        </p:txBody>
      </p:sp>
      <p:sp>
        <p:nvSpPr>
          <p:cNvPr id="6" name="Rectángulo 5"/>
          <p:cNvSpPr/>
          <p:nvPr/>
        </p:nvSpPr>
        <p:spPr>
          <a:xfrm>
            <a:off x="5228823" y="4214899"/>
            <a:ext cx="6096000" cy="1338828"/>
          </a:xfrm>
          <a:prstGeom prst="rect">
            <a:avLst/>
          </a:prstGeom>
        </p:spPr>
        <p:txBody>
          <a:bodyPr>
            <a:spAutoFit/>
          </a:bodyPr>
          <a:lstStyle/>
          <a:p>
            <a:pPr algn="just">
              <a:lnSpc>
                <a:spcPct val="150000"/>
              </a:lnSpc>
              <a:spcAft>
                <a:spcPts val="800"/>
              </a:spcAft>
            </a:pPr>
            <a:r>
              <a:rPr lang="es-PE" dirty="0">
                <a:latin typeface="Times New Roman" panose="02020603050405020304" pitchFamily="18" charset="0"/>
                <a:ea typeface="Calibri" panose="020F0502020204030204" pitchFamily="34" charset="0"/>
                <a:cs typeface="Times New Roman" panose="02020603050405020304" pitchFamily="18" charset="0"/>
              </a:rPr>
              <a:t>Con esta configuración, todas las peticiones acabadas en .do, como getPedido.do o verClientes.do, se redirigirían al </a:t>
            </a:r>
            <a:r>
              <a:rPr lang="es-PE" dirty="0" err="1">
                <a:latin typeface="Times New Roman" panose="02020603050405020304" pitchFamily="18" charset="0"/>
                <a:ea typeface="Calibri" panose="020F0502020204030204" pitchFamily="34" charset="0"/>
                <a:cs typeface="Times New Roman" panose="02020603050405020304" pitchFamily="18" charset="0"/>
              </a:rPr>
              <a:t>servlet</a:t>
            </a:r>
            <a:r>
              <a:rPr lang="es-PE" dirty="0">
                <a:latin typeface="Times New Roman" panose="02020603050405020304" pitchFamily="18" charset="0"/>
                <a:ea typeface="Calibri" panose="020F0502020204030204" pitchFamily="34" charset="0"/>
                <a:cs typeface="Times New Roman" panose="02020603050405020304" pitchFamily="18" charset="0"/>
              </a:rPr>
              <a:t> de Spring.</a:t>
            </a:r>
            <a:endParaRPr lang="es-PE"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1128" y="5494238"/>
            <a:ext cx="3411828" cy="928775"/>
          </a:xfrm>
          <a:prstGeom prst="rect">
            <a:avLst/>
          </a:prstGeom>
        </p:spPr>
      </p:pic>
    </p:spTree>
    <p:extLst>
      <p:ext uri="{BB962C8B-B14F-4D97-AF65-F5344CB8AC3E}">
        <p14:creationId xmlns:p14="http://schemas.microsoft.com/office/powerpoint/2010/main" val="2395941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Conclusiones</a:t>
            </a:r>
            <a:r>
              <a:rPr lang="es-PE" dirty="0"/>
              <a:t>.</a:t>
            </a:r>
            <a:br>
              <a:rPr lang="es-PE" dirty="0"/>
            </a:br>
            <a:endParaRPr lang="es-PE" dirty="0"/>
          </a:p>
        </p:txBody>
      </p:sp>
      <p:sp>
        <p:nvSpPr>
          <p:cNvPr id="3" name="Marcador de contenido 2"/>
          <p:cNvSpPr>
            <a:spLocks noGrp="1"/>
          </p:cNvSpPr>
          <p:nvPr>
            <p:ph idx="1"/>
          </p:nvPr>
        </p:nvSpPr>
        <p:spPr/>
        <p:txBody>
          <a:bodyPr/>
          <a:lstStyle/>
          <a:p>
            <a:r>
              <a:rPr lang="es-PE" dirty="0"/>
              <a:t>El Spring MVC permite ordenas aún más la estructura generada por un modelo en capas, lo cual permite mayor control a los desarrolladores, pero a costa de espacio (mínima la diferencia) y de rapidez de implementación, puesto que se tiene que registrar en múltiples áreas algo que se quiera agregar.</a:t>
            </a:r>
          </a:p>
          <a:p>
            <a:endParaRPr lang="es-PE"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1128" y="5494238"/>
            <a:ext cx="3411828" cy="928775"/>
          </a:xfrm>
          <a:prstGeom prst="rect">
            <a:avLst/>
          </a:prstGeom>
        </p:spPr>
      </p:pic>
    </p:spTree>
    <p:extLst>
      <p:ext uri="{BB962C8B-B14F-4D97-AF65-F5344CB8AC3E}">
        <p14:creationId xmlns:p14="http://schemas.microsoft.com/office/powerpoint/2010/main" val="3977833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80048" y="1463876"/>
            <a:ext cx="9905999" cy="3541714"/>
          </a:xfrm>
        </p:spPr>
        <p:txBody>
          <a:bodyPr>
            <a:normAutofit/>
          </a:bodyPr>
          <a:lstStyle/>
          <a:p>
            <a:pPr marL="0" indent="0" algn="ctr">
              <a:buNone/>
            </a:pPr>
            <a:r>
              <a:rPr lang="es-MX" sz="5400" dirty="0" smtClean="0"/>
              <a:t>GRACIAS TOTALES</a:t>
            </a:r>
            <a:endParaRPr lang="es-PE" sz="54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556" y="3884379"/>
            <a:ext cx="3411828" cy="928775"/>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3982" y="2368667"/>
            <a:ext cx="1362880" cy="1425234"/>
          </a:xfrm>
          <a:prstGeom prst="rect">
            <a:avLst/>
          </a:prstGeom>
        </p:spPr>
      </p:pic>
    </p:spTree>
    <p:extLst>
      <p:ext uri="{BB962C8B-B14F-4D97-AF65-F5344CB8AC3E}">
        <p14:creationId xmlns:p14="http://schemas.microsoft.com/office/powerpoint/2010/main" val="1261919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1378372"/>
            <a:ext cx="9905998" cy="1478570"/>
          </a:xfrm>
        </p:spPr>
        <p:txBody>
          <a:bodyPr/>
          <a:lstStyle/>
          <a:p>
            <a:r>
              <a:rPr lang="es-MX" dirty="0" smtClean="0"/>
              <a:t>INTEGRANTES:</a:t>
            </a:r>
            <a:endParaRPr lang="es-PE" dirty="0"/>
          </a:p>
        </p:txBody>
      </p:sp>
      <p:sp>
        <p:nvSpPr>
          <p:cNvPr id="3" name="Marcador de contenido 2"/>
          <p:cNvSpPr>
            <a:spLocks noGrp="1"/>
          </p:cNvSpPr>
          <p:nvPr>
            <p:ph idx="1"/>
          </p:nvPr>
        </p:nvSpPr>
        <p:spPr>
          <a:xfrm>
            <a:off x="1141412" y="2687368"/>
            <a:ext cx="9905999" cy="3541714"/>
          </a:xfrm>
        </p:spPr>
        <p:txBody>
          <a:bodyPr/>
          <a:lstStyle/>
          <a:p>
            <a:r>
              <a:rPr lang="es-MX" dirty="0" smtClean="0"/>
              <a:t>José Carlos </a:t>
            </a:r>
            <a:r>
              <a:rPr lang="es-MX" dirty="0" smtClean="0"/>
              <a:t>Paredes </a:t>
            </a:r>
            <a:r>
              <a:rPr lang="es-MX" dirty="0" err="1" smtClean="0"/>
              <a:t>Requejo</a:t>
            </a:r>
            <a:endParaRPr lang="es-MX" dirty="0" smtClean="0"/>
          </a:p>
          <a:p>
            <a:r>
              <a:rPr lang="es-MX" dirty="0" smtClean="0"/>
              <a:t>Arturo Fernando Jurado Veliz</a:t>
            </a:r>
            <a:endParaRPr lang="es-PE"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1128" y="5494238"/>
            <a:ext cx="3411828" cy="928775"/>
          </a:xfrm>
          <a:prstGeom prst="rect">
            <a:avLst/>
          </a:prstGeom>
        </p:spPr>
      </p:pic>
    </p:spTree>
    <p:extLst>
      <p:ext uri="{BB962C8B-B14F-4D97-AF65-F5344CB8AC3E}">
        <p14:creationId xmlns:p14="http://schemas.microsoft.com/office/powerpoint/2010/main" val="1434798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Spring </a:t>
            </a:r>
            <a:r>
              <a:rPr lang="es-PE" dirty="0" err="1"/>
              <a:t>MVc</a:t>
            </a:r>
            <a:endParaRPr lang="es-PE" dirty="0"/>
          </a:p>
        </p:txBody>
      </p:sp>
      <p:sp>
        <p:nvSpPr>
          <p:cNvPr id="3" name="2 Marcador de contenido"/>
          <p:cNvSpPr>
            <a:spLocks noGrp="1"/>
          </p:cNvSpPr>
          <p:nvPr>
            <p:ph idx="1"/>
          </p:nvPr>
        </p:nvSpPr>
        <p:spPr/>
        <p:txBody>
          <a:bodyPr/>
          <a:lstStyle/>
          <a:p>
            <a:r>
              <a:rPr lang="es-PE" dirty="0"/>
              <a:t>El Spring Web MVC Framework es un framework robusto, flexible y bien diseñado para desarrollar rápidamente aplicaciones web utilizando el patrón de diseño MVC.</a:t>
            </a:r>
          </a:p>
          <a:p>
            <a:endParaRPr lang="es-PE" dirty="0"/>
          </a:p>
        </p:txBody>
      </p:sp>
    </p:spTree>
    <p:extLst>
      <p:ext uri="{BB962C8B-B14F-4D97-AF65-F5344CB8AC3E}">
        <p14:creationId xmlns:p14="http://schemas.microsoft.com/office/powerpoint/2010/main" val="2554163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Características</a:t>
            </a:r>
            <a:endParaRPr lang="es-PE" dirty="0"/>
          </a:p>
        </p:txBody>
      </p:sp>
      <p:sp>
        <p:nvSpPr>
          <p:cNvPr id="3" name="2 Marcador de contenido"/>
          <p:cNvSpPr>
            <a:spLocks noGrp="1"/>
          </p:cNvSpPr>
          <p:nvPr>
            <p:ph idx="1"/>
          </p:nvPr>
        </p:nvSpPr>
        <p:spPr/>
        <p:txBody>
          <a:bodyPr>
            <a:normAutofit fontScale="92500" lnSpcReduction="10000"/>
          </a:bodyPr>
          <a:lstStyle/>
          <a:p>
            <a:r>
              <a:rPr lang="es-ES" dirty="0"/>
              <a:t>Separación de funciones</a:t>
            </a:r>
          </a:p>
          <a:p>
            <a:r>
              <a:rPr lang="es-ES" dirty="0"/>
              <a:t>Configuración simple</a:t>
            </a:r>
          </a:p>
          <a:p>
            <a:r>
              <a:rPr lang="es-ES" dirty="0"/>
              <a:t>Flexible y adaptable</a:t>
            </a:r>
          </a:p>
          <a:p>
            <a:r>
              <a:rPr lang="es-ES" dirty="0"/>
              <a:t>Extiende lo abarcado por una clase base</a:t>
            </a:r>
          </a:p>
          <a:p>
            <a:r>
              <a:rPr lang="es-ES" dirty="0"/>
              <a:t>Modelo de Transferencia flexible</a:t>
            </a:r>
            <a:endParaRPr lang="es-PE" dirty="0"/>
          </a:p>
          <a:p>
            <a:r>
              <a:rPr lang="es-PE" dirty="0"/>
              <a:t>Fácil implementación de pruebas</a:t>
            </a:r>
          </a:p>
          <a:p>
            <a:r>
              <a:rPr lang="es-PE" dirty="0"/>
              <a:t>Soporte de URL basado en </a:t>
            </a:r>
            <a:r>
              <a:rPr lang="es-PE" dirty="0" smtClean="0"/>
              <a:t>REST</a:t>
            </a:r>
            <a:endParaRPr lang="es-PE" dirty="0"/>
          </a:p>
        </p:txBody>
      </p:sp>
    </p:spTree>
    <p:extLst>
      <p:ext uri="{BB962C8B-B14F-4D97-AF65-F5344CB8AC3E}">
        <p14:creationId xmlns:p14="http://schemas.microsoft.com/office/powerpoint/2010/main" val="693043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pic>
        <p:nvPicPr>
          <p:cNvPr id="4" name="Picture 2" descr="http://www.opensource-techblog.com/wp-content/uploads/2012/09/Spring-MVC-Web-MV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8621" y="867509"/>
            <a:ext cx="7678476" cy="513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349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dirty="0"/>
          </a:p>
        </p:txBody>
      </p:sp>
      <p:graphicFrame>
        <p:nvGraphicFramePr>
          <p:cNvPr id="4" name="3 Marcador de contenido"/>
          <p:cNvGraphicFramePr>
            <a:graphicFrameLocks/>
          </p:cNvGraphicFramePr>
          <p:nvPr>
            <p:extLst>
              <p:ext uri="{D42A27DB-BD31-4B8C-83A1-F6EECF244321}">
                <p14:modId xmlns:p14="http://schemas.microsoft.com/office/powerpoint/2010/main" val="1776346475"/>
              </p:ext>
            </p:extLst>
          </p:nvPr>
        </p:nvGraphicFramePr>
        <p:xfrm>
          <a:off x="3006968" y="348363"/>
          <a:ext cx="5398478" cy="5829699"/>
        </p:xfrm>
        <a:graphic>
          <a:graphicData uri="http://schemas.openxmlformats.org/drawingml/2006/table">
            <a:tbl>
              <a:tblPr firstRow="1" firstCol="1" bandRow="1">
                <a:tableStyleId>{5C22544A-7EE6-4342-B048-85BDC9FD1C3A}</a:tableStyleId>
              </a:tblPr>
              <a:tblGrid>
                <a:gridCol w="2699239"/>
                <a:gridCol w="2699239"/>
              </a:tblGrid>
              <a:tr h="230405">
                <a:tc>
                  <a:txBody>
                    <a:bodyPr/>
                    <a:lstStyle/>
                    <a:p>
                      <a:pPr>
                        <a:lnSpc>
                          <a:spcPct val="115000"/>
                        </a:lnSpc>
                        <a:spcAft>
                          <a:spcPts val="0"/>
                        </a:spcAft>
                      </a:pPr>
                      <a:r>
                        <a:rPr lang="es-PE" sz="1100" dirty="0">
                          <a:effectLst/>
                          <a:latin typeface="Calibri"/>
                          <a:ea typeface="Calibri"/>
                          <a:cs typeface="Times New Roman"/>
                        </a:rPr>
                        <a:t>Controlador</a:t>
                      </a:r>
                    </a:p>
                  </a:txBody>
                  <a:tcPr marL="68580" marR="68580" marT="0" marB="0"/>
                </a:tc>
                <a:tc>
                  <a:txBody>
                    <a:bodyPr/>
                    <a:lstStyle/>
                    <a:p>
                      <a:pPr>
                        <a:lnSpc>
                          <a:spcPct val="115000"/>
                        </a:lnSpc>
                        <a:spcAft>
                          <a:spcPts val="0"/>
                        </a:spcAft>
                      </a:pPr>
                      <a:r>
                        <a:rPr lang="es-PE" sz="1100" dirty="0">
                          <a:effectLst/>
                          <a:latin typeface="Calibri"/>
                          <a:ea typeface="Calibri"/>
                          <a:cs typeface="Times New Roman"/>
                        </a:rPr>
                        <a:t>Descripción</a:t>
                      </a:r>
                    </a:p>
                  </a:txBody>
                  <a:tcPr marL="68580" marR="68580" marT="0" marB="0"/>
                </a:tc>
              </a:tr>
              <a:tr h="386158">
                <a:tc>
                  <a:txBody>
                    <a:bodyPr/>
                    <a:lstStyle/>
                    <a:p>
                      <a:pPr>
                        <a:lnSpc>
                          <a:spcPct val="115000"/>
                        </a:lnSpc>
                        <a:spcAft>
                          <a:spcPts val="0"/>
                        </a:spcAft>
                      </a:pPr>
                      <a:r>
                        <a:rPr lang="es-PE" sz="900">
                          <a:effectLst/>
                        </a:rPr>
                        <a:t>AbstractFormController</a:t>
                      </a:r>
                      <a:endParaRPr lang="es-PE" sz="900">
                        <a:effectLst/>
                        <a:latin typeface="Calibri"/>
                        <a:ea typeface="Calibri"/>
                        <a:cs typeface="Times New Roman"/>
                      </a:endParaRPr>
                    </a:p>
                  </a:txBody>
                  <a:tcPr marL="57470" marR="57470" marT="0" marB="0"/>
                </a:tc>
                <a:tc>
                  <a:txBody>
                    <a:bodyPr/>
                    <a:lstStyle/>
                    <a:p>
                      <a:pPr>
                        <a:lnSpc>
                          <a:spcPct val="115000"/>
                        </a:lnSpc>
                        <a:spcAft>
                          <a:spcPts val="0"/>
                        </a:spcAft>
                      </a:pPr>
                      <a:r>
                        <a:rPr lang="es-PE" sz="900">
                          <a:effectLst/>
                        </a:rPr>
                        <a:t>Controlador de formulario que auto rellena un form Bean desde una solicitud</a:t>
                      </a:r>
                      <a:endParaRPr lang="es-PE" sz="900">
                        <a:effectLst/>
                        <a:latin typeface="Calibri"/>
                        <a:ea typeface="Calibri"/>
                        <a:cs typeface="Times New Roman"/>
                      </a:endParaRPr>
                    </a:p>
                  </a:txBody>
                  <a:tcPr marL="57470" marR="57470" marT="0" marB="0"/>
                </a:tc>
              </a:tr>
              <a:tr h="579238">
                <a:tc>
                  <a:txBody>
                    <a:bodyPr/>
                    <a:lstStyle/>
                    <a:p>
                      <a:pPr>
                        <a:lnSpc>
                          <a:spcPct val="115000"/>
                        </a:lnSpc>
                        <a:spcAft>
                          <a:spcPts val="0"/>
                        </a:spcAft>
                      </a:pPr>
                      <a:r>
                        <a:rPr lang="es-PE" sz="900">
                          <a:effectLst/>
                        </a:rPr>
                        <a:t>AbstractUrlViewController</a:t>
                      </a:r>
                      <a:endParaRPr lang="es-PE" sz="900">
                        <a:effectLst/>
                        <a:latin typeface="Calibri"/>
                        <a:ea typeface="Calibri"/>
                        <a:cs typeface="Times New Roman"/>
                      </a:endParaRPr>
                    </a:p>
                  </a:txBody>
                  <a:tcPr marL="57470" marR="57470" marT="0" marB="0"/>
                </a:tc>
                <a:tc>
                  <a:txBody>
                    <a:bodyPr/>
                    <a:lstStyle/>
                    <a:p>
                      <a:pPr>
                        <a:lnSpc>
                          <a:spcPct val="115000"/>
                        </a:lnSpc>
                        <a:spcAft>
                          <a:spcPts val="0"/>
                        </a:spcAft>
                      </a:pPr>
                      <a:r>
                        <a:rPr lang="es-PE" sz="900">
                          <a:effectLst/>
                        </a:rPr>
                        <a:t>clase abstracta para los controladores que devuelven un nombre de  vista basado en la URL</a:t>
                      </a:r>
                      <a:endParaRPr lang="es-PE" sz="900">
                        <a:effectLst/>
                        <a:latin typeface="Calibri"/>
                        <a:ea typeface="Calibri"/>
                        <a:cs typeface="Times New Roman"/>
                      </a:endParaRPr>
                    </a:p>
                  </a:txBody>
                  <a:tcPr marL="57470" marR="57470" marT="0" marB="0"/>
                </a:tc>
              </a:tr>
              <a:tr h="386158">
                <a:tc>
                  <a:txBody>
                    <a:bodyPr/>
                    <a:lstStyle/>
                    <a:p>
                      <a:pPr>
                        <a:lnSpc>
                          <a:spcPct val="115000"/>
                        </a:lnSpc>
                        <a:spcAft>
                          <a:spcPts val="0"/>
                        </a:spcAft>
                      </a:pPr>
                      <a:r>
                        <a:rPr lang="es-PE" sz="900">
                          <a:effectLst/>
                        </a:rPr>
                        <a:t>AbstractWizardFormController</a:t>
                      </a:r>
                      <a:endParaRPr lang="es-PE" sz="900">
                        <a:effectLst/>
                        <a:latin typeface="Calibri"/>
                        <a:ea typeface="Calibri"/>
                        <a:cs typeface="Times New Roman"/>
                      </a:endParaRPr>
                    </a:p>
                  </a:txBody>
                  <a:tcPr marL="57470" marR="57470" marT="0" marB="0"/>
                </a:tc>
                <a:tc>
                  <a:txBody>
                    <a:bodyPr/>
                    <a:lstStyle/>
                    <a:p>
                      <a:pPr>
                        <a:lnSpc>
                          <a:spcPct val="115000"/>
                        </a:lnSpc>
                        <a:spcAft>
                          <a:spcPts val="0"/>
                        </a:spcAft>
                      </a:pPr>
                      <a:r>
                        <a:rPr lang="es-PE" sz="900">
                          <a:effectLst/>
                        </a:rPr>
                        <a:t>controlador de formulario para flujos de trabajo</a:t>
                      </a:r>
                      <a:endParaRPr lang="es-PE" sz="900">
                        <a:effectLst/>
                        <a:latin typeface="Calibri"/>
                        <a:ea typeface="Calibri"/>
                        <a:cs typeface="Times New Roman"/>
                      </a:endParaRPr>
                    </a:p>
                  </a:txBody>
                  <a:tcPr marL="57470" marR="57470" marT="0" marB="0"/>
                </a:tc>
              </a:tr>
              <a:tr h="772316">
                <a:tc>
                  <a:txBody>
                    <a:bodyPr/>
                    <a:lstStyle/>
                    <a:p>
                      <a:pPr>
                        <a:lnSpc>
                          <a:spcPct val="115000"/>
                        </a:lnSpc>
                        <a:spcAft>
                          <a:spcPts val="0"/>
                        </a:spcAft>
                      </a:pPr>
                      <a:r>
                        <a:rPr lang="es-PE" sz="900" dirty="0" err="1">
                          <a:effectLst/>
                        </a:rPr>
                        <a:t>BaseCommandController</a:t>
                      </a:r>
                      <a:endParaRPr lang="es-PE" sz="900" dirty="0">
                        <a:effectLst/>
                        <a:latin typeface="Calibri"/>
                        <a:ea typeface="Calibri"/>
                        <a:cs typeface="Times New Roman"/>
                      </a:endParaRPr>
                    </a:p>
                  </a:txBody>
                  <a:tcPr marL="57470" marR="57470" marT="0" marB="0"/>
                </a:tc>
                <a:tc>
                  <a:txBody>
                    <a:bodyPr/>
                    <a:lstStyle/>
                    <a:p>
                      <a:pPr>
                        <a:lnSpc>
                          <a:spcPct val="115000"/>
                        </a:lnSpc>
                        <a:spcAft>
                          <a:spcPts val="0"/>
                        </a:spcAft>
                      </a:pPr>
                      <a:r>
                        <a:rPr lang="es-PE" sz="900">
                          <a:effectLst/>
                        </a:rPr>
                        <a:t>Implementación del controlador que crea un objeto en la recepción de la solicitud y los intentos de rellenar un  objeto con parámetros de la petición.</a:t>
                      </a:r>
                      <a:endParaRPr lang="es-PE" sz="900">
                        <a:effectLst/>
                        <a:latin typeface="Calibri"/>
                        <a:ea typeface="Calibri"/>
                        <a:cs typeface="Times New Roman"/>
                      </a:endParaRPr>
                    </a:p>
                  </a:txBody>
                  <a:tcPr marL="57470" marR="57470" marT="0" marB="0"/>
                </a:tc>
              </a:tr>
              <a:tr h="579238">
                <a:tc>
                  <a:txBody>
                    <a:bodyPr/>
                    <a:lstStyle/>
                    <a:p>
                      <a:pPr>
                        <a:lnSpc>
                          <a:spcPct val="115000"/>
                        </a:lnSpc>
                        <a:spcAft>
                          <a:spcPts val="0"/>
                        </a:spcAft>
                      </a:pPr>
                      <a:r>
                        <a:rPr lang="es-PE" sz="900">
                          <a:effectLst/>
                        </a:rPr>
                        <a:t>CancellableFormController</a:t>
                      </a:r>
                      <a:endParaRPr lang="es-PE" sz="900">
                        <a:effectLst/>
                        <a:latin typeface="Calibri"/>
                        <a:ea typeface="Calibri"/>
                        <a:cs typeface="Times New Roman"/>
                      </a:endParaRPr>
                    </a:p>
                  </a:txBody>
                  <a:tcPr marL="57470" marR="57470" marT="0" marB="0"/>
                </a:tc>
                <a:tc>
                  <a:txBody>
                    <a:bodyPr/>
                    <a:lstStyle/>
                    <a:p>
                      <a:pPr>
                        <a:lnSpc>
                          <a:spcPct val="115000"/>
                        </a:lnSpc>
                        <a:spcAft>
                          <a:spcPts val="0"/>
                        </a:spcAft>
                      </a:pPr>
                      <a:r>
                        <a:rPr lang="es-PE" sz="900" dirty="0">
                          <a:effectLst/>
                        </a:rPr>
                        <a:t>Extensión de </a:t>
                      </a:r>
                      <a:r>
                        <a:rPr lang="es-PE" sz="900" dirty="0" err="1">
                          <a:effectLst/>
                        </a:rPr>
                        <a:t>SimpleFormController</a:t>
                      </a:r>
                      <a:r>
                        <a:rPr lang="es-PE" sz="900" dirty="0">
                          <a:effectLst/>
                        </a:rPr>
                        <a:t> que apoya la "cancelación" de procesamiento de formularios.</a:t>
                      </a:r>
                      <a:endParaRPr lang="es-PE" sz="900" dirty="0">
                        <a:effectLst/>
                        <a:latin typeface="Calibri"/>
                        <a:ea typeface="Calibri"/>
                        <a:cs typeface="Times New Roman"/>
                      </a:endParaRPr>
                    </a:p>
                  </a:txBody>
                  <a:tcPr marL="57470" marR="57470" marT="0" marB="0"/>
                </a:tc>
              </a:tr>
              <a:tr h="965396">
                <a:tc>
                  <a:txBody>
                    <a:bodyPr/>
                    <a:lstStyle/>
                    <a:p>
                      <a:pPr>
                        <a:lnSpc>
                          <a:spcPct val="115000"/>
                        </a:lnSpc>
                        <a:spcAft>
                          <a:spcPts val="0"/>
                        </a:spcAft>
                      </a:pPr>
                      <a:r>
                        <a:rPr lang="es-PE" sz="900" dirty="0" err="1">
                          <a:effectLst/>
                        </a:rPr>
                        <a:t>Controller</a:t>
                      </a:r>
                      <a:endParaRPr lang="es-PE" sz="900" dirty="0">
                        <a:effectLst/>
                        <a:latin typeface="Calibri"/>
                        <a:ea typeface="Calibri"/>
                        <a:cs typeface="Times New Roman"/>
                      </a:endParaRPr>
                    </a:p>
                  </a:txBody>
                  <a:tcPr marL="57470" marR="57470" marT="0" marB="0"/>
                </a:tc>
                <a:tc>
                  <a:txBody>
                    <a:bodyPr/>
                    <a:lstStyle/>
                    <a:p>
                      <a:pPr>
                        <a:lnSpc>
                          <a:spcPct val="115000"/>
                        </a:lnSpc>
                        <a:spcAft>
                          <a:spcPts val="0"/>
                        </a:spcAft>
                      </a:pPr>
                      <a:r>
                        <a:rPr lang="es-PE" sz="900">
                          <a:effectLst/>
                        </a:rPr>
                        <a:t>Interfaz del controlador, lo que representa un componente que recibe HttpServletRequest y HttpServletResponse como un HttpServlet pero es capaz de participar en un flujo de trabajo MVC.</a:t>
                      </a:r>
                      <a:endParaRPr lang="es-PE" sz="900">
                        <a:effectLst/>
                        <a:latin typeface="Calibri"/>
                        <a:ea typeface="Calibri"/>
                        <a:cs typeface="Times New Roman"/>
                      </a:endParaRPr>
                    </a:p>
                  </a:txBody>
                  <a:tcPr marL="57470" marR="57470" marT="0" marB="0"/>
                </a:tc>
              </a:tr>
              <a:tr h="386158">
                <a:tc>
                  <a:txBody>
                    <a:bodyPr/>
                    <a:lstStyle/>
                    <a:p>
                      <a:pPr>
                        <a:lnSpc>
                          <a:spcPct val="115000"/>
                        </a:lnSpc>
                        <a:spcAft>
                          <a:spcPts val="0"/>
                        </a:spcAft>
                      </a:pPr>
                      <a:r>
                        <a:rPr lang="es-PE" sz="900">
                          <a:effectLst/>
                        </a:rPr>
                        <a:t>ParameterizableViewController</a:t>
                      </a:r>
                      <a:endParaRPr lang="es-PE" sz="900">
                        <a:effectLst/>
                        <a:latin typeface="Calibri"/>
                        <a:ea typeface="Calibri"/>
                        <a:cs typeface="Times New Roman"/>
                      </a:endParaRPr>
                    </a:p>
                  </a:txBody>
                  <a:tcPr marL="57470" marR="57470" marT="0" marB="0"/>
                </a:tc>
                <a:tc>
                  <a:txBody>
                    <a:bodyPr/>
                    <a:lstStyle/>
                    <a:p>
                      <a:pPr>
                        <a:lnSpc>
                          <a:spcPct val="115000"/>
                        </a:lnSpc>
                        <a:spcAft>
                          <a:spcPts val="0"/>
                        </a:spcAft>
                      </a:pPr>
                      <a:r>
                        <a:rPr lang="es-PE" sz="900">
                          <a:effectLst/>
                        </a:rPr>
                        <a:t>Controlador trivial que siempre devuelve una vista</a:t>
                      </a:r>
                      <a:endParaRPr lang="es-PE" sz="900">
                        <a:effectLst/>
                        <a:latin typeface="Calibri"/>
                        <a:ea typeface="Calibri"/>
                        <a:cs typeface="Times New Roman"/>
                      </a:endParaRPr>
                    </a:p>
                  </a:txBody>
                  <a:tcPr marL="57470" marR="57470" marT="0" marB="0"/>
                </a:tc>
              </a:tr>
              <a:tr h="772316">
                <a:tc>
                  <a:txBody>
                    <a:bodyPr/>
                    <a:lstStyle/>
                    <a:p>
                      <a:pPr>
                        <a:lnSpc>
                          <a:spcPct val="115000"/>
                        </a:lnSpc>
                        <a:spcAft>
                          <a:spcPts val="0"/>
                        </a:spcAft>
                      </a:pPr>
                      <a:r>
                        <a:rPr lang="es-PE" sz="900">
                          <a:effectLst/>
                        </a:rPr>
                        <a:t>SimpleFormController</a:t>
                      </a:r>
                      <a:endParaRPr lang="es-PE" sz="900">
                        <a:effectLst/>
                        <a:latin typeface="Calibri"/>
                        <a:ea typeface="Calibri"/>
                        <a:cs typeface="Times New Roman"/>
                      </a:endParaRPr>
                    </a:p>
                  </a:txBody>
                  <a:tcPr marL="57470" marR="57470" marT="0" marB="0"/>
                </a:tc>
                <a:tc>
                  <a:txBody>
                    <a:bodyPr/>
                    <a:lstStyle/>
                    <a:p>
                      <a:pPr>
                        <a:lnSpc>
                          <a:spcPct val="115000"/>
                        </a:lnSpc>
                        <a:spcAft>
                          <a:spcPts val="0"/>
                        </a:spcAft>
                      </a:pPr>
                      <a:r>
                        <a:rPr lang="es-PE" sz="900">
                          <a:effectLst/>
                        </a:rPr>
                        <a:t>Implementación de controladores que ofrece vistas configurables de forma y de éxito, y una cadena de onSubmit primordial conveniente</a:t>
                      </a:r>
                      <a:endParaRPr lang="es-PE" sz="900">
                        <a:effectLst/>
                        <a:latin typeface="Calibri"/>
                        <a:ea typeface="Calibri"/>
                        <a:cs typeface="Times New Roman"/>
                      </a:endParaRPr>
                    </a:p>
                  </a:txBody>
                  <a:tcPr marL="57470" marR="57470" marT="0" marB="0"/>
                </a:tc>
              </a:tr>
              <a:tr h="772316">
                <a:tc>
                  <a:txBody>
                    <a:bodyPr/>
                    <a:lstStyle/>
                    <a:p>
                      <a:pPr>
                        <a:lnSpc>
                          <a:spcPct val="115000"/>
                        </a:lnSpc>
                        <a:spcAft>
                          <a:spcPts val="0"/>
                        </a:spcAft>
                      </a:pPr>
                      <a:r>
                        <a:rPr lang="es-PE" sz="900">
                          <a:effectLst/>
                        </a:rPr>
                        <a:t>UrlFilenameViewController</a:t>
                      </a:r>
                      <a:endParaRPr lang="es-PE" sz="900">
                        <a:effectLst/>
                        <a:latin typeface="Calibri"/>
                        <a:ea typeface="Calibri"/>
                        <a:cs typeface="Times New Roman"/>
                      </a:endParaRPr>
                    </a:p>
                  </a:txBody>
                  <a:tcPr marL="57470" marR="57470" marT="0" marB="0"/>
                </a:tc>
                <a:tc>
                  <a:txBody>
                    <a:bodyPr/>
                    <a:lstStyle/>
                    <a:p>
                      <a:pPr>
                        <a:lnSpc>
                          <a:spcPct val="115000"/>
                        </a:lnSpc>
                        <a:spcAft>
                          <a:spcPts val="0"/>
                        </a:spcAft>
                      </a:pPr>
                      <a:r>
                        <a:rPr lang="es-PE" sz="900" dirty="0">
                          <a:effectLst/>
                        </a:rPr>
                        <a:t>Controlador que transforma el nombre de archivo virtual en el extremo de una URL en un nombre de vista y devuelve ese punto de vista.</a:t>
                      </a:r>
                      <a:endParaRPr lang="es-PE" sz="900" dirty="0">
                        <a:effectLst/>
                        <a:latin typeface="Calibri"/>
                        <a:ea typeface="Calibri"/>
                        <a:cs typeface="Times New Roman"/>
                      </a:endParaRPr>
                    </a:p>
                  </a:txBody>
                  <a:tcPr marL="57470" marR="57470" marT="0" marB="0"/>
                </a:tc>
              </a:tr>
            </a:tbl>
          </a:graphicData>
        </a:graphic>
      </p:graphicFrame>
    </p:spTree>
    <p:extLst>
      <p:ext uri="{BB962C8B-B14F-4D97-AF65-F5344CB8AC3E}">
        <p14:creationId xmlns:p14="http://schemas.microsoft.com/office/powerpoint/2010/main" val="1960141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dirty="0"/>
          </a:p>
        </p:txBody>
      </p:sp>
      <p:sp>
        <p:nvSpPr>
          <p:cNvPr id="3" name="Marcador de contenido 2"/>
          <p:cNvSpPr>
            <a:spLocks noGrp="1"/>
          </p:cNvSpPr>
          <p:nvPr>
            <p:ph idx="1"/>
          </p:nvPr>
        </p:nvSpPr>
        <p:spPr/>
        <p:txBody>
          <a:bodyPr>
            <a:normAutofit/>
          </a:bodyPr>
          <a:lstStyle/>
          <a:p>
            <a:r>
              <a:rPr lang="es-PE" dirty="0"/>
              <a:t>Spring provee diversas opciones para configurar tu aplicación. La forma más popular es usando archivos XML. Esta es la forma más tradicional, soportada desde la primera versión de Spring. Con la introducción de Anotaciones en Java 5, ahora disponemos de una manera alternativa de configurar nuestras aplicaciones Spring. </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1128" y="5494238"/>
            <a:ext cx="3411828" cy="928775"/>
          </a:xfrm>
          <a:prstGeom prst="rect">
            <a:avLst/>
          </a:prstGeom>
        </p:spPr>
      </p:pic>
    </p:spTree>
    <p:extLst>
      <p:ext uri="{BB962C8B-B14F-4D97-AF65-F5344CB8AC3E}">
        <p14:creationId xmlns:p14="http://schemas.microsoft.com/office/powerpoint/2010/main" val="292316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a:t>Procesamiento de una petición en Spring MVC</a:t>
            </a:r>
            <a:r>
              <a:rPr lang="es-PE" dirty="0"/>
              <a:t/>
            </a:r>
            <a:br>
              <a:rPr lang="es-PE" dirty="0"/>
            </a:br>
            <a:endParaRPr lang="es-PE" dirty="0"/>
          </a:p>
        </p:txBody>
      </p:sp>
      <p:pic>
        <p:nvPicPr>
          <p:cNvPr id="4" name="Marcador de contenido 3" descr="Procesamiento de una petición HTTP en Spring (tomado de la documentación del framework)"/>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346" y="1695696"/>
            <a:ext cx="5523137" cy="3541712"/>
          </a:xfrm>
          <a:prstGeom prst="rect">
            <a:avLst/>
          </a:prstGeom>
          <a:noFill/>
          <a:ln>
            <a:noFill/>
          </a:ln>
        </p:spPr>
      </p:pic>
      <p:sp>
        <p:nvSpPr>
          <p:cNvPr id="5" name="Rectángulo 4"/>
          <p:cNvSpPr/>
          <p:nvPr/>
        </p:nvSpPr>
        <p:spPr>
          <a:xfrm>
            <a:off x="6900416" y="1681589"/>
            <a:ext cx="3976867" cy="3262432"/>
          </a:xfrm>
          <a:prstGeom prst="rect">
            <a:avLst/>
          </a:prstGeom>
        </p:spPr>
        <p:txBody>
          <a:bodyPr wrap="square">
            <a:spAutoFit/>
          </a:bodyPr>
          <a:lstStyle/>
          <a:p>
            <a:pPr algn="just"/>
            <a:r>
              <a:rPr lang="es-PE" sz="1600" dirty="0">
                <a:latin typeface="Times New Roman" panose="02020603050405020304" pitchFamily="18" charset="0"/>
                <a:ea typeface="Calibri" panose="020F0502020204030204" pitchFamily="34" charset="0"/>
              </a:rPr>
              <a:t>A continuación se describe el flujo de procesamiento típico para una petición HTTP en Spring MVC. Esta explicación está simplificada y no tiene en cuenta ciertos elementos que comentaremos </a:t>
            </a:r>
            <a:r>
              <a:rPr lang="es-PE" sz="1600" dirty="0" smtClean="0">
                <a:latin typeface="Times New Roman" panose="02020603050405020304" pitchFamily="18" charset="0"/>
                <a:ea typeface="Calibri" panose="020F0502020204030204" pitchFamily="34" charset="0"/>
              </a:rPr>
              <a:t>posteriormente</a:t>
            </a:r>
          </a:p>
          <a:p>
            <a:pPr algn="just"/>
            <a:endParaRPr lang="es-MX" sz="1600" dirty="0">
              <a:latin typeface="Times New Roman" panose="02020603050405020304" pitchFamily="18" charset="0"/>
            </a:endParaRPr>
          </a:p>
          <a:p>
            <a:pPr algn="just"/>
            <a:r>
              <a:rPr lang="es-PE" sz="1600" dirty="0">
                <a:latin typeface="Times New Roman" panose="02020603050405020304" pitchFamily="18" charset="0"/>
                <a:cs typeface="Times New Roman" panose="02020603050405020304" pitchFamily="18" charset="0"/>
              </a:rPr>
              <a:t>Todas las peticiones HTTP se canalizan a través del </a:t>
            </a:r>
            <a:r>
              <a:rPr lang="es-PE" sz="1600" i="1" dirty="0" err="1">
                <a:latin typeface="Times New Roman" panose="02020603050405020304" pitchFamily="18" charset="0"/>
                <a:cs typeface="Times New Roman" panose="02020603050405020304" pitchFamily="18" charset="0"/>
              </a:rPr>
              <a:t>front</a:t>
            </a:r>
            <a:r>
              <a:rPr lang="es-PE" sz="1600" i="1" dirty="0">
                <a:latin typeface="Times New Roman" panose="02020603050405020304" pitchFamily="18" charset="0"/>
                <a:cs typeface="Times New Roman" panose="02020603050405020304" pitchFamily="18" charset="0"/>
              </a:rPr>
              <a:t> </a:t>
            </a:r>
            <a:r>
              <a:rPr lang="es-PE" sz="1600" i="1" dirty="0" err="1">
                <a:latin typeface="Times New Roman" panose="02020603050405020304" pitchFamily="18" charset="0"/>
                <a:cs typeface="Times New Roman" panose="02020603050405020304" pitchFamily="18" charset="0"/>
              </a:rPr>
              <a:t>controller</a:t>
            </a:r>
            <a:r>
              <a:rPr lang="es-PE" sz="1600" dirty="0">
                <a:latin typeface="Times New Roman" panose="02020603050405020304" pitchFamily="18" charset="0"/>
                <a:cs typeface="Times New Roman" panose="02020603050405020304" pitchFamily="18" charset="0"/>
              </a:rPr>
              <a:t>. En casi todos los </a:t>
            </a:r>
            <a:r>
              <a:rPr lang="es-PE" sz="1600" dirty="0" err="1">
                <a:latin typeface="Times New Roman" panose="02020603050405020304" pitchFamily="18" charset="0"/>
                <a:cs typeface="Times New Roman" panose="02020603050405020304" pitchFamily="18" charset="0"/>
              </a:rPr>
              <a:t>frameworks</a:t>
            </a:r>
            <a:r>
              <a:rPr lang="es-PE" sz="1600" dirty="0">
                <a:latin typeface="Times New Roman" panose="02020603050405020304" pitchFamily="18" charset="0"/>
                <a:cs typeface="Times New Roman" panose="02020603050405020304" pitchFamily="18" charset="0"/>
              </a:rPr>
              <a:t> MVC que siguen este patrón, el </a:t>
            </a:r>
            <a:r>
              <a:rPr lang="es-PE" sz="1600" i="1" dirty="0" err="1">
                <a:latin typeface="Times New Roman" panose="02020603050405020304" pitchFamily="18" charset="0"/>
                <a:cs typeface="Times New Roman" panose="02020603050405020304" pitchFamily="18" charset="0"/>
              </a:rPr>
              <a:t>front</a:t>
            </a:r>
            <a:r>
              <a:rPr lang="es-PE" sz="1600" i="1" dirty="0">
                <a:latin typeface="Times New Roman" panose="02020603050405020304" pitchFamily="18" charset="0"/>
                <a:cs typeface="Times New Roman" panose="02020603050405020304" pitchFamily="18" charset="0"/>
              </a:rPr>
              <a:t> </a:t>
            </a:r>
            <a:r>
              <a:rPr lang="es-PE" sz="1600" i="1" dirty="0" err="1">
                <a:latin typeface="Times New Roman" panose="02020603050405020304" pitchFamily="18" charset="0"/>
                <a:cs typeface="Times New Roman" panose="02020603050405020304" pitchFamily="18" charset="0"/>
              </a:rPr>
              <a:t>controller</a:t>
            </a:r>
            <a:r>
              <a:rPr lang="es-PE" sz="1600" dirty="0">
                <a:latin typeface="Times New Roman" panose="02020603050405020304" pitchFamily="18" charset="0"/>
                <a:cs typeface="Times New Roman" panose="02020603050405020304" pitchFamily="18" charset="0"/>
              </a:rPr>
              <a:t> no es más que un </a:t>
            </a:r>
            <a:r>
              <a:rPr lang="es-PE" sz="1600" dirty="0" err="1">
                <a:latin typeface="Times New Roman" panose="02020603050405020304" pitchFamily="18" charset="0"/>
                <a:cs typeface="Times New Roman" panose="02020603050405020304" pitchFamily="18" charset="0"/>
              </a:rPr>
              <a:t>servlet</a:t>
            </a:r>
            <a:r>
              <a:rPr lang="es-PE" sz="1600" dirty="0">
                <a:latin typeface="Times New Roman" panose="02020603050405020304" pitchFamily="18" charset="0"/>
                <a:cs typeface="Times New Roman" panose="02020603050405020304" pitchFamily="18" charset="0"/>
              </a:rPr>
              <a:t> cuya implementación es propia del </a:t>
            </a:r>
            <a:r>
              <a:rPr lang="es-PE" sz="1600" dirty="0" err="1">
                <a:latin typeface="Times New Roman" panose="02020603050405020304" pitchFamily="18" charset="0"/>
                <a:cs typeface="Times New Roman" panose="02020603050405020304" pitchFamily="18" charset="0"/>
              </a:rPr>
              <a:t>framework</a:t>
            </a:r>
            <a:r>
              <a:rPr lang="es-PE" sz="1600" dirty="0">
                <a:latin typeface="Times New Roman" panose="02020603050405020304" pitchFamily="18" charset="0"/>
                <a:cs typeface="Times New Roman" panose="02020603050405020304" pitchFamily="18" charset="0"/>
              </a:rPr>
              <a:t>. En el caso de Spring, la clase </a:t>
            </a:r>
            <a:r>
              <a:rPr lang="es-PE" sz="1600" dirty="0" err="1">
                <a:latin typeface="Times New Roman" panose="02020603050405020304" pitchFamily="18" charset="0"/>
                <a:cs typeface="Times New Roman" panose="02020603050405020304" pitchFamily="18" charset="0"/>
              </a:rPr>
              <a:t>DispatcherServlet</a:t>
            </a:r>
            <a:r>
              <a:rPr lang="es-PE" sz="1600" dirty="0">
                <a:latin typeface="Times New Roman" panose="02020603050405020304" pitchFamily="18" charset="0"/>
                <a:cs typeface="Times New Roman" panose="02020603050405020304" pitchFamily="18" charset="0"/>
              </a:rPr>
              <a:t>.</a:t>
            </a:r>
          </a:p>
          <a:p>
            <a:pPr algn="just"/>
            <a:endParaRPr lang="es-PE" sz="1400"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5370" y="5542704"/>
            <a:ext cx="3411828" cy="928775"/>
          </a:xfrm>
          <a:prstGeom prst="rect">
            <a:avLst/>
          </a:prstGeom>
        </p:spPr>
      </p:pic>
    </p:spTree>
    <p:extLst>
      <p:ext uri="{BB962C8B-B14F-4D97-AF65-F5344CB8AC3E}">
        <p14:creationId xmlns:p14="http://schemas.microsoft.com/office/powerpoint/2010/main" val="3351128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Configuración básica</a:t>
            </a:r>
            <a:endParaRPr lang="es-PE" dirty="0"/>
          </a:p>
        </p:txBody>
      </p:sp>
      <p:sp>
        <p:nvSpPr>
          <p:cNvPr id="3" name="Marcador de contenido 2"/>
          <p:cNvSpPr>
            <a:spLocks noGrp="1"/>
          </p:cNvSpPr>
          <p:nvPr>
            <p:ph idx="1"/>
          </p:nvPr>
        </p:nvSpPr>
        <p:spPr/>
        <p:txBody>
          <a:bodyPr/>
          <a:lstStyle/>
          <a:p>
            <a:r>
              <a:rPr lang="es-PE" dirty="0"/>
              <a:t>Lo habitual es que se configure la aplicación web de manera que todas las peticiones cuya URL sigue un determinado patrón pasen a través de Spring MVC. Así, por ejemplo, podemos "redirigir" a través de Spring MVC todas las peticiones que acaben en ".do". Esto nos permite por ejemplo servir los recursos estáticos aparte, ya que no es necesario que estos pasen por el flujo de ejecución MVC. </a:t>
            </a:r>
          </a:p>
          <a:p>
            <a:endParaRPr lang="es-PE"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7640" y="5791201"/>
            <a:ext cx="3411828" cy="928775"/>
          </a:xfrm>
          <a:prstGeom prst="rect">
            <a:avLst/>
          </a:prstGeom>
        </p:spPr>
      </p:pic>
    </p:spTree>
    <p:extLst>
      <p:ext uri="{BB962C8B-B14F-4D97-AF65-F5344CB8AC3E}">
        <p14:creationId xmlns:p14="http://schemas.microsoft.com/office/powerpoint/2010/main" val="41517790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134</TotalTime>
  <Words>634</Words>
  <Application>Microsoft Office PowerPoint</Application>
  <PresentationFormat>Personalizado</PresentationFormat>
  <Paragraphs>58</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Circuito</vt:lpstr>
      <vt:lpstr>Tema: </vt:lpstr>
      <vt:lpstr>INTEGRANTES:</vt:lpstr>
      <vt:lpstr>Spring MVc</vt:lpstr>
      <vt:lpstr>Características</vt:lpstr>
      <vt:lpstr>Presentación de PowerPoint</vt:lpstr>
      <vt:lpstr>Presentación de PowerPoint</vt:lpstr>
      <vt:lpstr>Presentación de PowerPoint</vt:lpstr>
      <vt:lpstr>Procesamiento de una petición en Spring MVC </vt:lpstr>
      <vt:lpstr>Configuración básica</vt:lpstr>
      <vt:lpstr>Presentación de PowerPoint</vt:lpstr>
      <vt:lpstr>Conclusiones. </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dc:title>
  <dc:creator>SOPORTE</dc:creator>
  <cp:lastModifiedBy>Trabajo</cp:lastModifiedBy>
  <cp:revision>6</cp:revision>
  <dcterms:created xsi:type="dcterms:W3CDTF">2016-08-11T22:12:07Z</dcterms:created>
  <dcterms:modified xsi:type="dcterms:W3CDTF">2016-08-12T01:54:53Z</dcterms:modified>
</cp:coreProperties>
</file>