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7A847CFC-816F-41D0-AAC0-9BF4FEBC753E}" type="datetimeFigureOut">
              <a:rPr lang="es-ES" smtClean="0"/>
              <a:t>13/12/2016</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13/12/2016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13/12/2016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7A847CFC-816F-41D0-AAC0-9BF4FEBC753E}" type="datetimeFigureOut">
              <a:rPr lang="es-ES" smtClean="0"/>
              <a:t>13/12/2016</a:t>
            </a:fld>
            <a:endParaRPr lang="es-ES"/>
          </a:p>
        </p:txBody>
      </p:sp>
      <p:sp>
        <p:nvSpPr>
          <p:cNvPr id="9" name="8 Marcador de número de diapositiva"/>
          <p:cNvSpPr>
            <a:spLocks noGrp="1"/>
          </p:cNvSpPr>
          <p:nvPr>
            <p:ph type="sldNum" sz="quarter" idx="15"/>
          </p:nvPr>
        </p:nvSpPr>
        <p:spPr/>
        <p:txBody>
          <a:bodyPr rtlCol="0"/>
          <a:lstStyle/>
          <a:p>
            <a:fld id="{132FADFE-3B8F-471C-ABF0-DBC7717ECBBC}" type="slidenum">
              <a:rPr lang="es-ES" smtClean="0"/>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7A847CFC-816F-41D0-AAC0-9BF4FEBC753E}" type="datetimeFigureOut">
              <a:rPr lang="es-ES" smtClean="0"/>
              <a:t>13/12/2016</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13/12/2016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t>13/12/2016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A847CFC-816F-41D0-AAC0-9BF4FEBC753E}" type="datetimeFigureOut">
              <a:rPr lang="es-ES" smtClean="0"/>
              <a:t>13/12/2016</a:t>
            </a:fld>
            <a:endParaRPr lang="es-ES"/>
          </a:p>
        </p:txBody>
      </p:sp>
      <p:sp>
        <p:nvSpPr>
          <p:cNvPr id="7" name="6 Marcador de número de diapositiva"/>
          <p:cNvSpPr>
            <a:spLocks noGrp="1"/>
          </p:cNvSpPr>
          <p:nvPr>
            <p:ph type="sldNum" sz="quarter" idx="11"/>
          </p:nvPr>
        </p:nvSpPr>
        <p:spPr/>
        <p:txBody>
          <a:bodyPr rtlCol="0"/>
          <a:lstStyle/>
          <a:p>
            <a:fld id="{132FADFE-3B8F-471C-ABF0-DBC7717ECBBC}" type="slidenum">
              <a:rPr lang="es-ES" smtClean="0"/>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13/12/2016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7A847CFC-816F-41D0-AAC0-9BF4FEBC753E}" type="datetimeFigureOut">
              <a:rPr lang="es-ES" smtClean="0"/>
              <a:t>13/12/2016</a:t>
            </a:fld>
            <a:endParaRPr lang="es-ES"/>
          </a:p>
        </p:txBody>
      </p:sp>
      <p:sp>
        <p:nvSpPr>
          <p:cNvPr id="22" name="21 Marcador de número de diapositiva"/>
          <p:cNvSpPr>
            <a:spLocks noGrp="1"/>
          </p:cNvSpPr>
          <p:nvPr>
            <p:ph type="sldNum" sz="quarter" idx="15"/>
          </p:nvPr>
        </p:nvSpPr>
        <p:spPr/>
        <p:txBody>
          <a:bodyPr rtlCol="0"/>
          <a:lstStyle/>
          <a:p>
            <a:fld id="{132FADFE-3B8F-471C-ABF0-DBC7717ECBBC}" type="slidenum">
              <a:rPr lang="es-ES" smtClean="0"/>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A847CFC-816F-41D0-AAC0-9BF4FEBC753E}" type="datetimeFigureOut">
              <a:rPr lang="es-ES" smtClean="0"/>
              <a:t>13/12/2016</a:t>
            </a:fld>
            <a:endParaRPr lang="es-ES"/>
          </a:p>
        </p:txBody>
      </p:sp>
      <p:sp>
        <p:nvSpPr>
          <p:cNvPr id="18" name="17 Marcador de número de diapositiva"/>
          <p:cNvSpPr>
            <a:spLocks noGrp="1"/>
          </p:cNvSpPr>
          <p:nvPr>
            <p:ph type="sldNum" sz="quarter" idx="11"/>
          </p:nvPr>
        </p:nvSpPr>
        <p:spPr/>
        <p:txBody>
          <a:bodyPr rtlCol="0"/>
          <a:lstStyle/>
          <a:p>
            <a:fld id="{132FADFE-3B8F-471C-ABF0-DBC7717ECBBC}" type="slidenum">
              <a:rPr lang="es-ES" smtClean="0"/>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A847CFC-816F-41D0-AAC0-9BF4FEBC753E}" type="datetimeFigureOut">
              <a:rPr lang="es-ES" smtClean="0"/>
              <a:t>13/12/2016</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juntadeandalucia.es/servicios/madeja/glossary/12/letterj#term56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Java_Data_Objects" TargetMode="External"/><Relationship Id="rId7" Type="http://schemas.openxmlformats.org/officeDocument/2006/relationships/hyperlink" Target="https://www.youtube.com/watch?v=65HjDwY0Fcc" TargetMode="External"/><Relationship Id="rId2" Type="http://schemas.openxmlformats.org/officeDocument/2006/relationships/hyperlink" Target="https://www.tutorialspoint.com/es/jpa/jpa_introduction.htm" TargetMode="External"/><Relationship Id="rId1" Type="http://schemas.openxmlformats.org/officeDocument/2006/relationships/slideLayout" Target="../slideLayouts/slideLayout2.xml"/><Relationship Id="rId6" Type="http://schemas.openxmlformats.org/officeDocument/2006/relationships/hyperlink" Target="http://heinsohn.wikidot.com/articulos:lineamientos-jpa" TargetMode="External"/><Relationship Id="rId5" Type="http://schemas.openxmlformats.org/officeDocument/2006/relationships/hyperlink" Target="https://es.wikipedia.org/wiki/Plain_Old_Java_Object" TargetMode="External"/><Relationship Id="rId4" Type="http://schemas.openxmlformats.org/officeDocument/2006/relationships/hyperlink" Target="http://www.juntadeandalucia.es/servicios/madeja/sites/default/files/historico/1.4.0/contenido-recurso-96.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691680" y="332656"/>
            <a:ext cx="7272808" cy="2585323"/>
          </a:xfrm>
          <a:prstGeom prst="rect">
            <a:avLst/>
          </a:prstGeom>
          <a:noFill/>
        </p:spPr>
        <p:txBody>
          <a:bodyPr wrap="square" lIns="91440" tIns="45720" rIns="91440" bIns="45720">
            <a:spAutoFit/>
          </a:bodyPr>
          <a:lstStyle/>
          <a:p>
            <a:pPr algn="ctr"/>
            <a:r>
              <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TALLER DE LENGUAJE DE PROGRAMACIÓN</a:t>
            </a:r>
            <a:endParaRPr lang="es-E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Rectángulo"/>
          <p:cNvSpPr/>
          <p:nvPr/>
        </p:nvSpPr>
        <p:spPr>
          <a:xfrm>
            <a:off x="2253409" y="2860820"/>
            <a:ext cx="6149349"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 P A</a:t>
            </a:r>
            <a:endParaRPr lang="es-E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5 Rectángulo"/>
          <p:cNvSpPr/>
          <p:nvPr/>
        </p:nvSpPr>
        <p:spPr>
          <a:xfrm>
            <a:off x="2699792" y="4077072"/>
            <a:ext cx="6149349" cy="83099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s-E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Integrantes:</a:t>
            </a:r>
          </a:p>
          <a:p>
            <a:pPr marL="571500" indent="-571500">
              <a:buFont typeface="Arial" pitchFamily="34" charset="0"/>
              <a:buChar char="•"/>
            </a:pPr>
            <a:r>
              <a:rPr lang="es-E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Raúl Candela</a:t>
            </a:r>
          </a:p>
        </p:txBody>
      </p:sp>
    </p:spTree>
    <p:extLst>
      <p:ext uri="{BB962C8B-B14F-4D97-AF65-F5344CB8AC3E}">
        <p14:creationId xmlns:p14="http://schemas.microsoft.com/office/powerpoint/2010/main" val="2765357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272808"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340768"/>
            <a:ext cx="7416824" cy="3139321"/>
          </a:xfrm>
          <a:prstGeom prst="rect">
            <a:avLst/>
          </a:prstGeom>
          <a:noFill/>
        </p:spPr>
        <p:txBody>
          <a:bodyPr wrap="square" rtlCol="0">
            <a:spAutoFit/>
          </a:bodyPr>
          <a:lstStyle/>
          <a:p>
            <a:pPr algn="just"/>
            <a:r>
              <a:rPr lang="es-ES" dirty="0" smtClean="0"/>
              <a:t>Java </a:t>
            </a:r>
            <a:r>
              <a:rPr lang="es-ES" dirty="0" err="1" smtClean="0"/>
              <a:t>Persistence</a:t>
            </a:r>
            <a:r>
              <a:rPr lang="es-ES" dirty="0" smtClean="0"/>
              <a:t> </a:t>
            </a:r>
            <a:r>
              <a:rPr lang="es-ES" dirty="0"/>
              <a:t>API (</a:t>
            </a:r>
            <a:r>
              <a:rPr lang="es-ES" dirty="0" err="1"/>
              <a:t>Application</a:t>
            </a:r>
            <a:r>
              <a:rPr lang="es-ES" dirty="0"/>
              <a:t> </a:t>
            </a:r>
            <a:r>
              <a:rPr lang="es-ES" dirty="0" err="1"/>
              <a:t>Programming</a:t>
            </a:r>
            <a:r>
              <a:rPr lang="es-ES" dirty="0"/>
              <a:t> Interface</a:t>
            </a:r>
            <a:r>
              <a:rPr lang="es-ES" dirty="0" smtClean="0"/>
              <a:t>) o JPA proporciona un standard para gestionar datos relacionales  en plataforma </a:t>
            </a:r>
            <a:r>
              <a:rPr lang="es-ES" dirty="0"/>
              <a:t>Java EE. </a:t>
            </a:r>
            <a:endParaRPr lang="es-ES" dirty="0" smtClean="0"/>
          </a:p>
          <a:p>
            <a:pPr algn="just"/>
            <a:endParaRPr lang="es-ES" dirty="0" smtClean="0"/>
          </a:p>
          <a:p>
            <a:pPr algn="just"/>
            <a:r>
              <a:rPr lang="es-ES" dirty="0" smtClean="0"/>
              <a:t>La </a:t>
            </a:r>
            <a:r>
              <a:rPr lang="es-ES" dirty="0"/>
              <a:t>idea de </a:t>
            </a:r>
            <a:r>
              <a:rPr lang="es-ES" dirty="0" smtClean="0"/>
              <a:t>este </a:t>
            </a:r>
            <a:r>
              <a:rPr lang="es-ES" dirty="0" err="1"/>
              <a:t>framework</a:t>
            </a:r>
            <a:r>
              <a:rPr lang="es-ES" dirty="0"/>
              <a:t> es continuar aprovechando la ventaja de la orientación a objetos al interactuar con una Base de Datos de acuerdo con el patrón de Mapeo Objeto Relación y utilizar objetos regulares como los </a:t>
            </a:r>
            <a:r>
              <a:rPr lang="es-ES" dirty="0" err="1"/>
              <a:t>POJOs</a:t>
            </a:r>
            <a:r>
              <a:rPr lang="es-ES" dirty="0"/>
              <a:t> (</a:t>
            </a:r>
            <a:r>
              <a:rPr lang="es-ES" dirty="0" err="1"/>
              <a:t>Plain</a:t>
            </a:r>
            <a:r>
              <a:rPr lang="es-ES" dirty="0"/>
              <a:t> Old Java </a:t>
            </a:r>
            <a:r>
              <a:rPr lang="es-ES" dirty="0" err="1"/>
              <a:t>Objects</a:t>
            </a:r>
            <a:r>
              <a:rPr lang="es-ES" dirty="0"/>
              <a:t>) que son utilizados en Java para enfatizar el uso de clases simples y que no dependan de un </a:t>
            </a:r>
            <a:r>
              <a:rPr lang="es-ES" dirty="0" err="1"/>
              <a:t>framework</a:t>
            </a:r>
            <a:r>
              <a:rPr lang="es-ES" dirty="0"/>
              <a:t> específico</a:t>
            </a:r>
            <a:endParaRPr lang="es-PE" dirty="0"/>
          </a:p>
          <a:p>
            <a:pPr algn="just"/>
            <a:endParaRPr lang="es-PE" dirty="0"/>
          </a:p>
        </p:txBody>
      </p:sp>
    </p:spTree>
    <p:extLst>
      <p:ext uri="{BB962C8B-B14F-4D97-AF65-F5344CB8AC3E}">
        <p14:creationId xmlns:p14="http://schemas.microsoft.com/office/powerpoint/2010/main" val="2345215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200800"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ANTECEDENTES</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484784"/>
            <a:ext cx="7272808" cy="5355312"/>
          </a:xfrm>
          <a:prstGeom prst="rect">
            <a:avLst/>
          </a:prstGeom>
          <a:noFill/>
        </p:spPr>
        <p:txBody>
          <a:bodyPr wrap="square" rtlCol="0">
            <a:spAutoFit/>
          </a:bodyPr>
          <a:lstStyle/>
          <a:p>
            <a:pPr algn="just"/>
            <a:r>
              <a:rPr lang="es-ES" dirty="0"/>
              <a:t>La JPA </a:t>
            </a:r>
            <a:r>
              <a:rPr lang="es-ES" dirty="0" smtClean="0"/>
              <a:t>nace </a:t>
            </a:r>
            <a:r>
              <a:rPr lang="es-ES" dirty="0"/>
              <a:t>a partir del trabajo del JSR 220 (Enterprise JavaBeans EJB 3.0). Nace en 3 </a:t>
            </a:r>
            <a:r>
              <a:rPr lang="es-ES" dirty="0" err="1"/>
              <a:t>frameworks</a:t>
            </a:r>
            <a:r>
              <a:rPr lang="es-ES" dirty="0"/>
              <a:t> de persistencia como el </a:t>
            </a:r>
            <a:r>
              <a:rPr lang="es-ES" dirty="0" err="1"/>
              <a:t>TopLink</a:t>
            </a:r>
            <a:r>
              <a:rPr lang="es-ES" dirty="0"/>
              <a:t>, </a:t>
            </a:r>
            <a:r>
              <a:rPr lang="es-ES" dirty="0" err="1"/>
              <a:t>Hibernate</a:t>
            </a:r>
            <a:r>
              <a:rPr lang="es-ES" dirty="0"/>
              <a:t> y JDO.</a:t>
            </a:r>
            <a:endParaRPr lang="es-PE" dirty="0"/>
          </a:p>
          <a:p>
            <a:pPr algn="just"/>
            <a:r>
              <a:rPr lang="es-ES" dirty="0"/>
              <a:t>La </a:t>
            </a:r>
            <a:r>
              <a:rPr lang="es-ES" b="1" dirty="0"/>
              <a:t>persistencia</a:t>
            </a:r>
            <a:r>
              <a:rPr lang="es-ES" dirty="0"/>
              <a:t> </a:t>
            </a:r>
            <a:r>
              <a:rPr lang="es-ES" dirty="0" smtClean="0"/>
              <a:t>es </a:t>
            </a:r>
            <a:r>
              <a:rPr lang="es-ES" dirty="0"/>
              <a:t>una de las necesidades principales de cualquier sistema de </a:t>
            </a:r>
            <a:r>
              <a:rPr lang="es-ES" dirty="0" smtClean="0"/>
              <a:t>información. En </a:t>
            </a:r>
            <a:r>
              <a:rPr lang="es-ES" dirty="0"/>
              <a:t>primer lugar, se propuso que el programa tratara los datos haciendo consultas directas a la base de datos. Posteriormente, se sugirió trabajar con objetos, pero las bases de datos tradicionales no admiten esta opción. </a:t>
            </a:r>
            <a:br>
              <a:rPr lang="es-ES" dirty="0"/>
            </a:br>
            <a:r>
              <a:rPr lang="es-ES" dirty="0"/>
              <a:t>Ante ello, nacieron los motores de persistencia, los cuales se dedicaron a traducir entre los dos formatos de datos: de registros a objetos y de objetos a registros. Persistir objetos Java en una base de datos relacional implica serializar un árbol de objetos Java en una base de datos de estructura tabular y viceversa. </a:t>
            </a:r>
            <a:endParaRPr lang="es-PE" dirty="0"/>
          </a:p>
          <a:p>
            <a:pPr algn="just"/>
            <a:r>
              <a:rPr lang="es-ES" dirty="0"/>
              <a:t>La fecha del lanzamiento final de las especificaciones del JPA 1.0 se realizó el 11 de mayo de 2006. Las especificaciones de la versión JPA 2.0 fueron lanzadas el 10 de diciembre de 2009. Por último la última versión de la JPA 2.1 se lanzó el 22 de abril de 2013.</a:t>
            </a:r>
            <a:endParaRPr lang="es-PE" dirty="0"/>
          </a:p>
          <a:p>
            <a:pPr algn="just"/>
            <a:r>
              <a:rPr lang="es-PE" dirty="0"/>
              <a:t> </a:t>
            </a:r>
          </a:p>
          <a:p>
            <a:pPr algn="just"/>
            <a:endParaRPr lang="es-PE" dirty="0"/>
          </a:p>
        </p:txBody>
      </p:sp>
    </p:spTree>
    <p:extLst>
      <p:ext uri="{BB962C8B-B14F-4D97-AF65-F5344CB8AC3E}">
        <p14:creationId xmlns:p14="http://schemas.microsoft.com/office/powerpoint/2010/main" val="54807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632848"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CASO DEMOESTRATIVO</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484784"/>
            <a:ext cx="7272808" cy="1754326"/>
          </a:xfrm>
          <a:prstGeom prst="rect">
            <a:avLst/>
          </a:prstGeom>
          <a:noFill/>
        </p:spPr>
        <p:txBody>
          <a:bodyPr wrap="square" rtlCol="0">
            <a:spAutoFit/>
          </a:bodyPr>
          <a:lstStyle/>
          <a:p>
            <a:pPr algn="just"/>
            <a:r>
              <a:rPr lang="es-ES" dirty="0"/>
              <a:t>En general, los desarrolladores de Java utilizan gran cantidad de código, o bien </a:t>
            </a:r>
            <a:r>
              <a:rPr lang="es-ES" dirty="0" smtClean="0"/>
              <a:t>utilizan </a:t>
            </a:r>
            <a:r>
              <a:rPr lang="es-ES" dirty="0"/>
              <a:t>el marco propio para interactuar con la base de datos, mientras que con JPA, la carga de interactuar con la base de datos reduce de forma considerable. Constituye un camino optimo entre los modelos de objetos (programa Java) y modelos relacionales (programa de base de datos</a:t>
            </a:r>
            <a:r>
              <a:rPr lang="es-ES" dirty="0" smtClean="0"/>
              <a:t>).</a:t>
            </a:r>
            <a:endParaRPr lang="es-PE" dirty="0"/>
          </a:p>
        </p:txBody>
      </p:sp>
      <p:pic>
        <p:nvPicPr>
          <p:cNvPr id="1026" name="Picture 2" descr="jpa_provi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239110"/>
            <a:ext cx="7108080" cy="335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726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632848"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CASO DEMOSTRATIVO</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484784"/>
            <a:ext cx="7272808" cy="4431983"/>
          </a:xfrm>
          <a:prstGeom prst="rect">
            <a:avLst/>
          </a:prstGeom>
          <a:noFill/>
        </p:spPr>
        <p:txBody>
          <a:bodyPr wrap="square" rtlCol="0">
            <a:spAutoFit/>
          </a:bodyPr>
          <a:lstStyle/>
          <a:p>
            <a:pPr algn="just"/>
            <a:r>
              <a:rPr lang="es-ES" sz="1600" dirty="0"/>
              <a:t>La unidad de persistencia define un conjunto de todas las entidades (clases) que son gestionadas por la instancia del </a:t>
            </a:r>
            <a:r>
              <a:rPr lang="es-ES" sz="1600" dirty="0" err="1"/>
              <a:t>EntityManager</a:t>
            </a:r>
            <a:r>
              <a:rPr lang="es-ES" sz="1600" dirty="0"/>
              <a:t> en una aplicación. Este conjunto de clases de entidad representa los datos contenidos en una única Base de Datos. </a:t>
            </a:r>
            <a:br>
              <a:rPr lang="es-ES" sz="1600" dirty="0"/>
            </a:br>
            <a:r>
              <a:rPr lang="es-ES" sz="1600" dirty="0"/>
              <a:t>Las unidades de persistencia se definen en el fichero de configuración persistence.xml. Por ejemplo:</a:t>
            </a:r>
            <a:endParaRPr lang="es-PE" sz="1600" dirty="0"/>
          </a:p>
          <a:p>
            <a:endParaRPr lang="es-PE" sz="1200" dirty="0"/>
          </a:p>
          <a:p>
            <a:r>
              <a:rPr lang="es-PE" sz="1200" dirty="0"/>
              <a:t>	</a:t>
            </a:r>
            <a:r>
              <a:rPr lang="es-PE" sz="1100" dirty="0">
                <a:solidFill>
                  <a:schemeClr val="accent2">
                    <a:lumMod val="75000"/>
                  </a:schemeClr>
                </a:solidFill>
              </a:rPr>
              <a:t>	&lt;</a:t>
            </a:r>
            <a:r>
              <a:rPr lang="es-PE" sz="1100" dirty="0" err="1">
                <a:solidFill>
                  <a:schemeClr val="accent2">
                    <a:lumMod val="75000"/>
                  </a:schemeClr>
                </a:solidFill>
              </a:rPr>
              <a:t>persistence</a:t>
            </a:r>
            <a:r>
              <a:rPr lang="es-PE" sz="1100" dirty="0">
                <a:solidFill>
                  <a:schemeClr val="accent2">
                    <a:lumMod val="75000"/>
                  </a:schemeClr>
                </a:solidFill>
              </a:rPr>
              <a:t>&gt;</a:t>
            </a:r>
          </a:p>
          <a:p>
            <a:r>
              <a:rPr lang="es-PE" sz="1100" dirty="0">
                <a:solidFill>
                  <a:schemeClr val="accent2">
                    <a:lumMod val="75000"/>
                  </a:schemeClr>
                </a:solidFill>
              </a:rPr>
              <a:t>			&lt;</a:t>
            </a:r>
            <a:r>
              <a:rPr lang="es-PE" sz="1100" dirty="0" err="1">
                <a:solidFill>
                  <a:schemeClr val="accent2">
                    <a:lumMod val="75000"/>
                  </a:schemeClr>
                </a:solidFill>
              </a:rPr>
              <a:t>persistence-unit</a:t>
            </a:r>
            <a:r>
              <a:rPr lang="es-PE" sz="1100" dirty="0">
                <a:solidFill>
                  <a:schemeClr val="accent2">
                    <a:lumMod val="75000"/>
                  </a:schemeClr>
                </a:solidFill>
              </a:rPr>
              <a:t> </a:t>
            </a:r>
            <a:r>
              <a:rPr lang="es-PE" sz="1100" dirty="0" err="1">
                <a:solidFill>
                  <a:schemeClr val="accent2">
                    <a:lumMod val="75000"/>
                  </a:schemeClr>
                </a:solidFill>
              </a:rPr>
              <a:t>name</a:t>
            </a:r>
            <a:r>
              <a:rPr lang="es-PE" sz="1100" dirty="0">
                <a:solidFill>
                  <a:schemeClr val="accent2">
                    <a:lumMod val="75000"/>
                  </a:schemeClr>
                </a:solidFill>
              </a:rPr>
              <a:t>="</a:t>
            </a:r>
            <a:r>
              <a:rPr lang="es-PE" sz="1100" dirty="0" err="1">
                <a:solidFill>
                  <a:schemeClr val="accent2">
                    <a:lumMod val="75000"/>
                  </a:schemeClr>
                </a:solidFill>
              </a:rPr>
              <a:t>OrderManagement</a:t>
            </a:r>
            <a:r>
              <a:rPr lang="es-PE" sz="1100" dirty="0">
                <a:solidFill>
                  <a:schemeClr val="accent2">
                    <a:lumMod val="75000"/>
                  </a:schemeClr>
                </a:solidFill>
              </a:rPr>
              <a:t>"&gt;</a:t>
            </a:r>
          </a:p>
          <a:p>
            <a:r>
              <a:rPr lang="es-PE" sz="1100" dirty="0">
                <a:solidFill>
                  <a:schemeClr val="accent2">
                    <a:lumMod val="75000"/>
                  </a:schemeClr>
                </a:solidFill>
              </a:rPr>
              <a:t>				&lt;</a:t>
            </a:r>
            <a:r>
              <a:rPr lang="es-PE" sz="1100" dirty="0" err="1">
                <a:solidFill>
                  <a:schemeClr val="accent2">
                    <a:lumMod val="75000"/>
                  </a:schemeClr>
                </a:solidFill>
              </a:rPr>
              <a:t>description</a:t>
            </a:r>
            <a:r>
              <a:rPr lang="es-PE" sz="1100" dirty="0">
                <a:solidFill>
                  <a:schemeClr val="accent2">
                    <a:lumMod val="75000"/>
                  </a:schemeClr>
                </a:solidFill>
              </a:rPr>
              <a:t>&gt;...&lt;/</a:t>
            </a:r>
            <a:r>
              <a:rPr lang="es-PE" sz="1100" dirty="0" err="1">
                <a:solidFill>
                  <a:schemeClr val="accent2">
                    <a:lumMod val="75000"/>
                  </a:schemeClr>
                </a:solidFill>
              </a:rPr>
              <a:t>description</a:t>
            </a:r>
            <a:r>
              <a:rPr lang="es-PE" sz="1100" dirty="0">
                <a:solidFill>
                  <a:schemeClr val="accent2">
                    <a:lumMod val="75000"/>
                  </a:schemeClr>
                </a:solidFill>
              </a:rPr>
              <a:t>&gt;</a:t>
            </a:r>
          </a:p>
          <a:p>
            <a:r>
              <a:rPr lang="es-PE" sz="1100" dirty="0">
                <a:solidFill>
                  <a:schemeClr val="accent2">
                    <a:lumMod val="75000"/>
                  </a:schemeClr>
                </a:solidFill>
              </a:rPr>
              <a:t>				&lt;</a:t>
            </a:r>
            <a:r>
              <a:rPr lang="es-PE" sz="1100" dirty="0" err="1">
                <a:solidFill>
                  <a:schemeClr val="accent2">
                    <a:lumMod val="75000"/>
                  </a:schemeClr>
                </a:solidFill>
              </a:rPr>
              <a:t>jta</a:t>
            </a:r>
            <a:r>
              <a:rPr lang="es-PE" sz="1100" dirty="0">
                <a:solidFill>
                  <a:schemeClr val="accent2">
                    <a:lumMod val="75000"/>
                  </a:schemeClr>
                </a:solidFill>
              </a:rPr>
              <a:t>-data-</a:t>
            </a:r>
            <a:r>
              <a:rPr lang="es-PE" sz="1100" dirty="0" err="1">
                <a:solidFill>
                  <a:schemeClr val="accent2">
                    <a:lumMod val="75000"/>
                  </a:schemeClr>
                </a:solidFill>
              </a:rPr>
              <a:t>source</a:t>
            </a:r>
            <a:r>
              <a:rPr lang="es-PE" sz="1100" dirty="0">
                <a:solidFill>
                  <a:schemeClr val="accent2">
                    <a:lumMod val="75000"/>
                  </a:schemeClr>
                </a:solidFill>
              </a:rPr>
              <a:t>&gt;</a:t>
            </a:r>
            <a:r>
              <a:rPr lang="es-PE" sz="1100" dirty="0" err="1">
                <a:solidFill>
                  <a:schemeClr val="accent2">
                    <a:lumMod val="75000"/>
                  </a:schemeClr>
                </a:solidFill>
              </a:rPr>
              <a:t>jdbc</a:t>
            </a:r>
            <a:r>
              <a:rPr lang="es-PE" sz="1100" dirty="0">
                <a:solidFill>
                  <a:schemeClr val="accent2">
                    <a:lumMod val="75000"/>
                  </a:schemeClr>
                </a:solidFill>
              </a:rPr>
              <a:t>/</a:t>
            </a:r>
            <a:r>
              <a:rPr lang="es-PE" sz="1100" dirty="0" err="1">
                <a:solidFill>
                  <a:schemeClr val="accent2">
                    <a:lumMod val="75000"/>
                  </a:schemeClr>
                </a:solidFill>
              </a:rPr>
              <a:t>MyOrderDB</a:t>
            </a:r>
            <a:r>
              <a:rPr lang="es-PE" sz="1100" dirty="0">
                <a:solidFill>
                  <a:schemeClr val="accent2">
                    <a:lumMod val="75000"/>
                  </a:schemeClr>
                </a:solidFill>
              </a:rPr>
              <a:t>&lt;/</a:t>
            </a:r>
            <a:r>
              <a:rPr lang="es-PE" sz="1100" dirty="0" err="1">
                <a:solidFill>
                  <a:schemeClr val="accent2">
                    <a:lumMod val="75000"/>
                  </a:schemeClr>
                </a:solidFill>
              </a:rPr>
              <a:t>jta</a:t>
            </a:r>
            <a:r>
              <a:rPr lang="es-PE" sz="1100" dirty="0">
                <a:solidFill>
                  <a:schemeClr val="accent2">
                    <a:lumMod val="75000"/>
                  </a:schemeClr>
                </a:solidFill>
              </a:rPr>
              <a:t>-data-</a:t>
            </a:r>
            <a:r>
              <a:rPr lang="es-PE" sz="1100" dirty="0" err="1">
                <a:solidFill>
                  <a:schemeClr val="accent2">
                    <a:lumMod val="75000"/>
                  </a:schemeClr>
                </a:solidFill>
              </a:rPr>
              <a:t>source</a:t>
            </a:r>
            <a:r>
              <a:rPr lang="es-PE" sz="1100" dirty="0">
                <a:solidFill>
                  <a:schemeClr val="accent2">
                    <a:lumMod val="75000"/>
                  </a:schemeClr>
                </a:solidFill>
              </a:rPr>
              <a:t>&gt;</a:t>
            </a:r>
          </a:p>
          <a:p>
            <a:r>
              <a:rPr lang="es-PE" sz="1100" dirty="0">
                <a:solidFill>
                  <a:schemeClr val="accent2">
                    <a:lumMod val="75000"/>
                  </a:schemeClr>
                </a:solidFill>
              </a:rPr>
              <a:t>				&lt;</a:t>
            </a:r>
            <a:r>
              <a:rPr lang="es-PE" sz="1100" dirty="0" err="1">
                <a:solidFill>
                  <a:schemeClr val="accent2">
                    <a:lumMod val="75000"/>
                  </a:schemeClr>
                </a:solidFill>
              </a:rPr>
              <a:t>jar</a:t>
            </a:r>
            <a:r>
              <a:rPr lang="es-PE" sz="1100" dirty="0">
                <a:solidFill>
                  <a:schemeClr val="accent2">
                    <a:lumMod val="75000"/>
                  </a:schemeClr>
                </a:solidFill>
              </a:rPr>
              <a:t>-file&gt;MyOrderApp.jar&lt;/</a:t>
            </a:r>
            <a:r>
              <a:rPr lang="es-PE" sz="1100" dirty="0" err="1">
                <a:solidFill>
                  <a:schemeClr val="accent2">
                    <a:lumMod val="75000"/>
                  </a:schemeClr>
                </a:solidFill>
              </a:rPr>
              <a:t>jar</a:t>
            </a:r>
            <a:r>
              <a:rPr lang="es-PE" sz="1100" dirty="0">
                <a:solidFill>
                  <a:schemeClr val="accent2">
                    <a:lumMod val="75000"/>
                  </a:schemeClr>
                </a:solidFill>
              </a:rPr>
              <a:t>-file&gt;</a:t>
            </a:r>
          </a:p>
          <a:p>
            <a:r>
              <a:rPr lang="es-PE" sz="1100" dirty="0">
                <a:solidFill>
                  <a:schemeClr val="accent2">
                    <a:lumMod val="75000"/>
                  </a:schemeClr>
                </a:solidFill>
              </a:rPr>
              <a:t>				&lt;</a:t>
            </a:r>
            <a:r>
              <a:rPr lang="es-PE" sz="1100" dirty="0" err="1">
                <a:solidFill>
                  <a:schemeClr val="accent2">
                    <a:lumMod val="75000"/>
                  </a:schemeClr>
                </a:solidFill>
              </a:rPr>
              <a:t>class</a:t>
            </a:r>
            <a:r>
              <a:rPr lang="es-PE" sz="1100" dirty="0">
                <a:solidFill>
                  <a:schemeClr val="accent2">
                    <a:lumMod val="75000"/>
                  </a:schemeClr>
                </a:solidFill>
              </a:rPr>
              <a:t>&gt;</a:t>
            </a:r>
            <a:r>
              <a:rPr lang="es-PE" sz="1100" dirty="0" err="1">
                <a:solidFill>
                  <a:schemeClr val="accent2">
                    <a:lumMod val="75000"/>
                  </a:schemeClr>
                </a:solidFill>
              </a:rPr>
              <a:t>com.widgets.Order</a:t>
            </a:r>
            <a:r>
              <a:rPr lang="es-PE" sz="1100" dirty="0">
                <a:solidFill>
                  <a:schemeClr val="accent2">
                    <a:lumMod val="75000"/>
                  </a:schemeClr>
                </a:solidFill>
              </a:rPr>
              <a:t>&lt;/</a:t>
            </a:r>
            <a:r>
              <a:rPr lang="es-PE" sz="1100" dirty="0" err="1">
                <a:solidFill>
                  <a:schemeClr val="accent2">
                    <a:lumMod val="75000"/>
                  </a:schemeClr>
                </a:solidFill>
              </a:rPr>
              <a:t>class</a:t>
            </a:r>
            <a:r>
              <a:rPr lang="es-PE" sz="1100" dirty="0">
                <a:solidFill>
                  <a:schemeClr val="accent2">
                    <a:lumMod val="75000"/>
                  </a:schemeClr>
                </a:solidFill>
              </a:rPr>
              <a:t>&gt;</a:t>
            </a:r>
          </a:p>
          <a:p>
            <a:r>
              <a:rPr lang="es-PE" sz="1100" dirty="0">
                <a:solidFill>
                  <a:schemeClr val="accent2">
                    <a:lumMod val="75000"/>
                  </a:schemeClr>
                </a:solidFill>
              </a:rPr>
              <a:t>				&lt;</a:t>
            </a:r>
            <a:r>
              <a:rPr lang="es-PE" sz="1100" dirty="0" err="1">
                <a:solidFill>
                  <a:schemeClr val="accent2">
                    <a:lumMod val="75000"/>
                  </a:schemeClr>
                </a:solidFill>
              </a:rPr>
              <a:t>class</a:t>
            </a:r>
            <a:r>
              <a:rPr lang="es-PE" sz="1100" dirty="0">
                <a:solidFill>
                  <a:schemeClr val="accent2">
                    <a:lumMod val="75000"/>
                  </a:schemeClr>
                </a:solidFill>
              </a:rPr>
              <a:t>&gt;</a:t>
            </a:r>
            <a:r>
              <a:rPr lang="es-PE" sz="1100" dirty="0" err="1">
                <a:solidFill>
                  <a:schemeClr val="accent2">
                    <a:lumMod val="75000"/>
                  </a:schemeClr>
                </a:solidFill>
              </a:rPr>
              <a:t>com.widgets.Customer</a:t>
            </a:r>
            <a:r>
              <a:rPr lang="es-PE" sz="1100" dirty="0">
                <a:solidFill>
                  <a:schemeClr val="accent2">
                    <a:lumMod val="75000"/>
                  </a:schemeClr>
                </a:solidFill>
              </a:rPr>
              <a:t>&lt;/</a:t>
            </a:r>
            <a:r>
              <a:rPr lang="es-PE" sz="1100" dirty="0" err="1">
                <a:solidFill>
                  <a:schemeClr val="accent2">
                    <a:lumMod val="75000"/>
                  </a:schemeClr>
                </a:solidFill>
              </a:rPr>
              <a:t>class</a:t>
            </a:r>
            <a:r>
              <a:rPr lang="es-PE" sz="1100" dirty="0">
                <a:solidFill>
                  <a:schemeClr val="accent2">
                    <a:lumMod val="75000"/>
                  </a:schemeClr>
                </a:solidFill>
              </a:rPr>
              <a:t>&gt;</a:t>
            </a:r>
          </a:p>
          <a:p>
            <a:r>
              <a:rPr lang="es-PE" sz="1100" dirty="0">
                <a:solidFill>
                  <a:schemeClr val="accent2">
                    <a:lumMod val="75000"/>
                  </a:schemeClr>
                </a:solidFill>
              </a:rPr>
              <a:t>			&lt;/</a:t>
            </a:r>
            <a:r>
              <a:rPr lang="es-PE" sz="1100" dirty="0" err="1">
                <a:solidFill>
                  <a:schemeClr val="accent2">
                    <a:lumMod val="75000"/>
                  </a:schemeClr>
                </a:solidFill>
              </a:rPr>
              <a:t>persistence-unit</a:t>
            </a:r>
            <a:r>
              <a:rPr lang="es-PE" sz="1100" dirty="0">
                <a:solidFill>
                  <a:schemeClr val="accent2">
                    <a:lumMod val="75000"/>
                  </a:schemeClr>
                </a:solidFill>
              </a:rPr>
              <a:t>&gt;</a:t>
            </a:r>
          </a:p>
          <a:p>
            <a:r>
              <a:rPr lang="es-PE" sz="1100" dirty="0">
                <a:solidFill>
                  <a:schemeClr val="accent2">
                    <a:lumMod val="75000"/>
                  </a:schemeClr>
                </a:solidFill>
              </a:rPr>
              <a:t>		&lt;/</a:t>
            </a:r>
            <a:r>
              <a:rPr lang="es-PE" sz="1100" dirty="0" err="1">
                <a:solidFill>
                  <a:schemeClr val="accent2">
                    <a:lumMod val="75000"/>
                  </a:schemeClr>
                </a:solidFill>
              </a:rPr>
              <a:t>persistence</a:t>
            </a:r>
            <a:r>
              <a:rPr lang="es-PE" sz="1100" dirty="0">
                <a:solidFill>
                  <a:schemeClr val="accent2">
                    <a:lumMod val="75000"/>
                  </a:schemeClr>
                </a:solidFill>
              </a:rPr>
              <a:t>&gt;</a:t>
            </a:r>
          </a:p>
          <a:p>
            <a:r>
              <a:rPr lang="es-PE" dirty="0"/>
              <a:t> </a:t>
            </a:r>
          </a:p>
          <a:p>
            <a:pPr algn="just"/>
            <a:r>
              <a:rPr lang="es-PE" sz="1400" dirty="0" smtClean="0"/>
              <a:t>Este </a:t>
            </a:r>
            <a:r>
              <a:rPr lang="es-PE" sz="1400" dirty="0"/>
              <a:t>archivo define una unidad de persistencia llamada </a:t>
            </a:r>
            <a:r>
              <a:rPr lang="es-PE" sz="1400" dirty="0" err="1"/>
              <a:t>OrderManagement</a:t>
            </a:r>
            <a:r>
              <a:rPr lang="es-PE" sz="1400" dirty="0"/>
              <a:t> </a:t>
            </a:r>
            <a:r>
              <a:rPr lang="es-PE" sz="1400" dirty="0" err="1"/>
              <a:t>Jar</a:t>
            </a:r>
            <a:r>
              <a:rPr lang="es-PE" sz="1400" dirty="0"/>
              <a:t>-file especifica los ficheros JAR en los que se encuentran las clases persistentes </a:t>
            </a:r>
            <a:r>
              <a:rPr lang="es-PE" sz="1400" dirty="0" err="1"/>
              <a:t>jta</a:t>
            </a:r>
            <a:r>
              <a:rPr lang="es-PE" sz="1400" dirty="0"/>
              <a:t>-data-</a:t>
            </a:r>
            <a:r>
              <a:rPr lang="es-PE" sz="1400" dirty="0" err="1"/>
              <a:t>source</a:t>
            </a:r>
            <a:r>
              <a:rPr lang="es-PE" sz="1400" dirty="0"/>
              <a:t> especifica el nombre global JNDI de la fuente de datos que utiliza el contenedor.</a:t>
            </a:r>
          </a:p>
        </p:txBody>
      </p:sp>
    </p:spTree>
    <p:extLst>
      <p:ext uri="{BB962C8B-B14F-4D97-AF65-F5344CB8AC3E}">
        <p14:creationId xmlns:p14="http://schemas.microsoft.com/office/powerpoint/2010/main" val="245538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632848"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CASO DEMOSTRATIVO</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484784"/>
            <a:ext cx="7272808" cy="5663089"/>
          </a:xfrm>
          <a:prstGeom prst="rect">
            <a:avLst/>
          </a:prstGeom>
          <a:noFill/>
        </p:spPr>
        <p:txBody>
          <a:bodyPr wrap="square" rtlCol="0">
            <a:spAutoFit/>
          </a:bodyPr>
          <a:lstStyle/>
          <a:p>
            <a:r>
              <a:rPr lang="es-PE" sz="1400" dirty="0"/>
              <a:t>Para que una clase sea persistente le debemos agregar la anotación @</a:t>
            </a:r>
            <a:r>
              <a:rPr lang="es-PE" sz="1400" dirty="0" err="1"/>
              <a:t>Entity</a:t>
            </a:r>
            <a:r>
              <a:rPr lang="es-PE" sz="1400" dirty="0"/>
              <a:t>, </a:t>
            </a:r>
            <a:r>
              <a:rPr lang="es-PE" sz="1400" dirty="0" err="1"/>
              <a:t>asi</a:t>
            </a:r>
            <a:r>
              <a:rPr lang="es-PE" sz="1400" dirty="0"/>
              <a:t> como indica el ejemplo</a:t>
            </a:r>
          </a:p>
          <a:p>
            <a:r>
              <a:rPr lang="es-PE" sz="1400" dirty="0"/>
              <a:t>  </a:t>
            </a:r>
          </a:p>
          <a:p>
            <a:r>
              <a:rPr lang="es-PE" sz="800" dirty="0" err="1">
                <a:solidFill>
                  <a:schemeClr val="accent2">
                    <a:lumMod val="75000"/>
                  </a:schemeClr>
                </a:solidFill>
              </a:rPr>
              <a:t>package</a:t>
            </a:r>
            <a:r>
              <a:rPr lang="es-PE" sz="800" dirty="0">
                <a:solidFill>
                  <a:schemeClr val="accent2">
                    <a:lumMod val="75000"/>
                  </a:schemeClr>
                </a:solidFill>
              </a:rPr>
              <a:t> </a:t>
            </a:r>
            <a:r>
              <a:rPr lang="es-PE" sz="800" dirty="0" err="1">
                <a:solidFill>
                  <a:schemeClr val="accent2">
                    <a:lumMod val="75000"/>
                  </a:schemeClr>
                </a:solidFill>
              </a:rPr>
              <a:t>com.chuidiang.ejemplos.domain</a:t>
            </a:r>
            <a:r>
              <a:rPr lang="es-PE" sz="800" dirty="0">
                <a:solidFill>
                  <a:schemeClr val="accent2">
                    <a:lumMod val="75000"/>
                  </a:schemeClr>
                </a:solidFill>
              </a:rPr>
              <a:t>;</a:t>
            </a:r>
          </a:p>
          <a:p>
            <a:r>
              <a:rPr lang="es-PE" sz="800" dirty="0">
                <a:solidFill>
                  <a:schemeClr val="accent2">
                    <a:lumMod val="75000"/>
                  </a:schemeClr>
                </a:solidFill>
              </a:rPr>
              <a:t> </a:t>
            </a:r>
          </a:p>
          <a:p>
            <a:r>
              <a:rPr lang="es-PE" sz="800" dirty="0" err="1">
                <a:solidFill>
                  <a:schemeClr val="accent2">
                    <a:lumMod val="75000"/>
                  </a:schemeClr>
                </a:solidFill>
              </a:rPr>
              <a:t>import</a:t>
            </a:r>
            <a:r>
              <a:rPr lang="es-PE" sz="800" dirty="0">
                <a:solidFill>
                  <a:schemeClr val="accent2">
                    <a:lumMod val="75000"/>
                  </a:schemeClr>
                </a:solidFill>
              </a:rPr>
              <a:t> </a:t>
            </a:r>
            <a:r>
              <a:rPr lang="es-PE" sz="800" dirty="0" err="1">
                <a:solidFill>
                  <a:schemeClr val="accent2">
                    <a:lumMod val="75000"/>
                  </a:schemeClr>
                </a:solidFill>
              </a:rPr>
              <a:t>javax.persistence.Entity</a:t>
            </a:r>
            <a:r>
              <a:rPr lang="es-PE" sz="800" dirty="0">
                <a:solidFill>
                  <a:schemeClr val="accent2">
                    <a:lumMod val="75000"/>
                  </a:schemeClr>
                </a:solidFill>
              </a:rPr>
              <a:t>;</a:t>
            </a:r>
          </a:p>
          <a:p>
            <a:r>
              <a:rPr lang="es-PE" sz="800" dirty="0" err="1">
                <a:solidFill>
                  <a:schemeClr val="accent2">
                    <a:lumMod val="75000"/>
                  </a:schemeClr>
                </a:solidFill>
              </a:rPr>
              <a:t>import</a:t>
            </a:r>
            <a:r>
              <a:rPr lang="es-PE" sz="800" dirty="0">
                <a:solidFill>
                  <a:schemeClr val="accent2">
                    <a:lumMod val="75000"/>
                  </a:schemeClr>
                </a:solidFill>
              </a:rPr>
              <a:t> </a:t>
            </a:r>
            <a:r>
              <a:rPr lang="es-PE" sz="800" dirty="0" err="1">
                <a:solidFill>
                  <a:schemeClr val="accent2">
                    <a:lumMod val="75000"/>
                  </a:schemeClr>
                </a:solidFill>
              </a:rPr>
              <a:t>javax.persistence.GeneratedValue</a:t>
            </a:r>
            <a:r>
              <a:rPr lang="es-PE" sz="800" dirty="0">
                <a:solidFill>
                  <a:schemeClr val="accent2">
                    <a:lumMod val="75000"/>
                  </a:schemeClr>
                </a:solidFill>
              </a:rPr>
              <a:t>;</a:t>
            </a:r>
          </a:p>
          <a:p>
            <a:r>
              <a:rPr lang="es-PE" sz="800" dirty="0" err="1">
                <a:solidFill>
                  <a:schemeClr val="accent2">
                    <a:lumMod val="75000"/>
                  </a:schemeClr>
                </a:solidFill>
              </a:rPr>
              <a:t>import</a:t>
            </a:r>
            <a:r>
              <a:rPr lang="es-PE" sz="800" dirty="0">
                <a:solidFill>
                  <a:schemeClr val="accent2">
                    <a:lumMod val="75000"/>
                  </a:schemeClr>
                </a:solidFill>
              </a:rPr>
              <a:t> </a:t>
            </a:r>
            <a:r>
              <a:rPr lang="es-PE" sz="800" dirty="0" err="1">
                <a:solidFill>
                  <a:schemeClr val="accent2">
                    <a:lumMod val="75000"/>
                  </a:schemeClr>
                </a:solidFill>
              </a:rPr>
              <a:t>javax.persistence.Id</a:t>
            </a:r>
            <a:r>
              <a:rPr lang="es-PE" sz="800" dirty="0">
                <a:solidFill>
                  <a:schemeClr val="accent2">
                    <a:lumMod val="75000"/>
                  </a:schemeClr>
                </a:solidFill>
              </a:rPr>
              <a:t>;</a:t>
            </a:r>
          </a:p>
          <a:p>
            <a:r>
              <a:rPr lang="es-PE" sz="800" dirty="0">
                <a:solidFill>
                  <a:schemeClr val="accent2">
                    <a:lumMod val="75000"/>
                  </a:schemeClr>
                </a:solidFill>
              </a:rPr>
              <a:t> </a:t>
            </a:r>
          </a:p>
          <a:p>
            <a:r>
              <a:rPr lang="es-PE" sz="800" dirty="0">
                <a:solidFill>
                  <a:schemeClr val="accent2">
                    <a:lumMod val="75000"/>
                  </a:schemeClr>
                </a:solidFill>
              </a:rPr>
              <a:t>@</a:t>
            </a:r>
            <a:r>
              <a:rPr lang="es-PE" sz="800" dirty="0" err="1">
                <a:solidFill>
                  <a:schemeClr val="accent2">
                    <a:lumMod val="75000"/>
                  </a:schemeClr>
                </a:solidFill>
              </a:rPr>
              <a:t>Entity</a:t>
            </a:r>
            <a:endParaRPr lang="es-PE" sz="800" dirty="0">
              <a:solidFill>
                <a:schemeClr val="accent2">
                  <a:lumMod val="75000"/>
                </a:schemeClr>
              </a:solidFill>
            </a:endParaRPr>
          </a:p>
          <a:p>
            <a:r>
              <a:rPr lang="es-PE" sz="800" dirty="0" err="1">
                <a:solidFill>
                  <a:schemeClr val="accent2">
                    <a:lumMod val="75000"/>
                  </a:schemeClr>
                </a:solidFill>
              </a:rPr>
              <a:t>public</a:t>
            </a:r>
            <a:r>
              <a:rPr lang="es-PE" sz="800" dirty="0">
                <a:solidFill>
                  <a:schemeClr val="accent2">
                    <a:lumMod val="75000"/>
                  </a:schemeClr>
                </a:solidFill>
              </a:rPr>
              <a:t> </a:t>
            </a:r>
            <a:r>
              <a:rPr lang="es-PE" sz="800" dirty="0" err="1">
                <a:solidFill>
                  <a:schemeClr val="accent2">
                    <a:lumMod val="75000"/>
                  </a:schemeClr>
                </a:solidFill>
              </a:rPr>
              <a:t>class</a:t>
            </a:r>
            <a:r>
              <a:rPr lang="es-PE" sz="800" dirty="0">
                <a:solidFill>
                  <a:schemeClr val="accent2">
                    <a:lumMod val="75000"/>
                  </a:schemeClr>
                </a:solidFill>
              </a:rPr>
              <a:t> </a:t>
            </a:r>
            <a:r>
              <a:rPr lang="es-PE" sz="800" dirty="0" err="1">
                <a:solidFill>
                  <a:schemeClr val="accent2">
                    <a:lumMod val="75000"/>
                  </a:schemeClr>
                </a:solidFill>
              </a:rPr>
              <a:t>Employee</a:t>
            </a:r>
            <a:r>
              <a:rPr lang="es-PE" sz="800" dirty="0">
                <a:solidFill>
                  <a:schemeClr val="accent2">
                    <a:lumMod val="75000"/>
                  </a:schemeClr>
                </a:solidFill>
              </a:rPr>
              <a:t> {</a:t>
            </a:r>
          </a:p>
          <a:p>
            <a:r>
              <a:rPr lang="es-PE" sz="800" dirty="0">
                <a:solidFill>
                  <a:schemeClr val="accent2">
                    <a:lumMod val="75000"/>
                  </a:schemeClr>
                </a:solidFill>
              </a:rPr>
              <a:t>	@Id</a:t>
            </a:r>
          </a:p>
          <a:p>
            <a:r>
              <a:rPr lang="es-PE" sz="800" dirty="0">
                <a:solidFill>
                  <a:schemeClr val="accent2">
                    <a:lumMod val="75000"/>
                  </a:schemeClr>
                </a:solidFill>
              </a:rPr>
              <a:t>	@</a:t>
            </a:r>
            <a:r>
              <a:rPr lang="es-PE" sz="800" dirty="0" err="1">
                <a:solidFill>
                  <a:schemeClr val="accent2">
                    <a:lumMod val="75000"/>
                  </a:schemeClr>
                </a:solidFill>
              </a:rPr>
              <a:t>GeneratedValue</a:t>
            </a:r>
            <a:endParaRPr lang="es-PE" sz="800" dirty="0">
              <a:solidFill>
                <a:schemeClr val="accent2">
                  <a:lumMod val="75000"/>
                </a:schemeClr>
              </a:solidFill>
            </a:endParaRPr>
          </a:p>
          <a:p>
            <a:r>
              <a:rPr lang="es-PE" sz="800" dirty="0">
                <a:solidFill>
                  <a:schemeClr val="accent2">
                    <a:lumMod val="75000"/>
                  </a:schemeClr>
                </a:solidFill>
              </a:rPr>
              <a:t>	</a:t>
            </a:r>
            <a:r>
              <a:rPr lang="es-PE" sz="800" dirty="0" err="1">
                <a:solidFill>
                  <a:schemeClr val="accent2">
                    <a:lumMod val="75000"/>
                  </a:schemeClr>
                </a:solidFill>
              </a:rPr>
              <a:t>private</a:t>
            </a:r>
            <a:r>
              <a:rPr lang="es-PE" sz="800" dirty="0">
                <a:solidFill>
                  <a:schemeClr val="accent2">
                    <a:lumMod val="75000"/>
                  </a:schemeClr>
                </a:solidFill>
              </a:rPr>
              <a:t> Long id;</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private</a:t>
            </a:r>
            <a:r>
              <a:rPr lang="es-PE" sz="800" dirty="0">
                <a:solidFill>
                  <a:schemeClr val="accent2">
                    <a:lumMod val="75000"/>
                  </a:schemeClr>
                </a:solidFill>
              </a:rPr>
              <a:t> </a:t>
            </a:r>
            <a:r>
              <a:rPr lang="es-PE" sz="800" dirty="0" err="1">
                <a:solidFill>
                  <a:schemeClr val="accent2">
                    <a:lumMod val="75000"/>
                  </a:schemeClr>
                </a:solidFill>
              </a:rPr>
              <a:t>String</a:t>
            </a:r>
            <a:r>
              <a:rPr lang="es-PE" sz="800" dirty="0">
                <a:solidFill>
                  <a:schemeClr val="accent2">
                    <a:lumMod val="75000"/>
                  </a:schemeClr>
                </a:solidFill>
              </a:rPr>
              <a:t> </a:t>
            </a:r>
            <a:r>
              <a:rPr lang="es-PE" sz="800" dirty="0" err="1">
                <a:solidFill>
                  <a:schemeClr val="accent2">
                    <a:lumMod val="75000"/>
                  </a:schemeClr>
                </a:solidFill>
              </a:rPr>
              <a:t>name</a:t>
            </a:r>
            <a:r>
              <a:rPr lang="es-PE" sz="800" dirty="0">
                <a:solidFill>
                  <a:schemeClr val="accent2">
                    <a:lumMod val="75000"/>
                  </a:schemeClr>
                </a:solidFill>
              </a:rPr>
              <a:t>;</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public</a:t>
            </a:r>
            <a:r>
              <a:rPr lang="es-PE" sz="800" dirty="0">
                <a:solidFill>
                  <a:schemeClr val="accent2">
                    <a:lumMod val="75000"/>
                  </a:schemeClr>
                </a:solidFill>
              </a:rPr>
              <a:t> </a:t>
            </a:r>
            <a:r>
              <a:rPr lang="es-PE" sz="800" dirty="0" err="1">
                <a:solidFill>
                  <a:schemeClr val="accent2">
                    <a:lumMod val="75000"/>
                  </a:schemeClr>
                </a:solidFill>
              </a:rPr>
              <a:t>Employee</a:t>
            </a:r>
            <a:r>
              <a:rPr lang="es-PE" sz="800" dirty="0">
                <a:solidFill>
                  <a:schemeClr val="accent2">
                    <a:lumMod val="75000"/>
                  </a:schemeClr>
                </a:solidFill>
              </a:rPr>
              <a:t>() {}</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public</a:t>
            </a:r>
            <a:r>
              <a:rPr lang="es-PE" sz="800" dirty="0">
                <a:solidFill>
                  <a:schemeClr val="accent2">
                    <a:lumMod val="75000"/>
                  </a:schemeClr>
                </a:solidFill>
              </a:rPr>
              <a:t> </a:t>
            </a:r>
            <a:r>
              <a:rPr lang="es-PE" sz="800" dirty="0" err="1">
                <a:solidFill>
                  <a:schemeClr val="accent2">
                    <a:lumMod val="75000"/>
                  </a:schemeClr>
                </a:solidFill>
              </a:rPr>
              <a:t>Employee</a:t>
            </a:r>
            <a:r>
              <a:rPr lang="es-PE" sz="800" dirty="0">
                <a:solidFill>
                  <a:schemeClr val="accent2">
                    <a:lumMod val="75000"/>
                  </a:schemeClr>
                </a:solidFill>
              </a:rPr>
              <a:t>(</a:t>
            </a:r>
            <a:r>
              <a:rPr lang="es-PE" sz="800" dirty="0" err="1">
                <a:solidFill>
                  <a:schemeClr val="accent2">
                    <a:lumMod val="75000"/>
                  </a:schemeClr>
                </a:solidFill>
              </a:rPr>
              <a:t>String</a:t>
            </a:r>
            <a:r>
              <a:rPr lang="es-PE" sz="800" dirty="0">
                <a:solidFill>
                  <a:schemeClr val="accent2">
                    <a:lumMod val="75000"/>
                  </a:schemeClr>
                </a:solidFill>
              </a:rPr>
              <a:t> </a:t>
            </a:r>
            <a:r>
              <a:rPr lang="es-PE" sz="800" dirty="0" err="1">
                <a:solidFill>
                  <a:schemeClr val="accent2">
                    <a:lumMod val="75000"/>
                  </a:schemeClr>
                </a:solidFill>
              </a:rPr>
              <a:t>name</a:t>
            </a:r>
            <a:r>
              <a:rPr lang="es-PE" sz="800" dirty="0">
                <a:solidFill>
                  <a:schemeClr val="accent2">
                    <a:lumMod val="75000"/>
                  </a:schemeClr>
                </a:solidFill>
              </a:rPr>
              <a:t>) {</a:t>
            </a:r>
          </a:p>
          <a:p>
            <a:r>
              <a:rPr lang="es-PE" sz="800" dirty="0">
                <a:solidFill>
                  <a:schemeClr val="accent2">
                    <a:lumMod val="75000"/>
                  </a:schemeClr>
                </a:solidFill>
              </a:rPr>
              <a:t>		this.name = </a:t>
            </a:r>
            <a:r>
              <a:rPr lang="es-PE" sz="800" dirty="0" err="1">
                <a:solidFill>
                  <a:schemeClr val="accent2">
                    <a:lumMod val="75000"/>
                  </a:schemeClr>
                </a:solidFill>
              </a:rPr>
              <a:t>name</a:t>
            </a:r>
            <a:r>
              <a:rPr lang="es-PE" sz="800" dirty="0">
                <a:solidFill>
                  <a:schemeClr val="accent2">
                    <a:lumMod val="75000"/>
                  </a:schemeClr>
                </a:solidFill>
              </a:rPr>
              <a:t>;</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public</a:t>
            </a:r>
            <a:r>
              <a:rPr lang="es-PE" sz="800" dirty="0">
                <a:solidFill>
                  <a:schemeClr val="accent2">
                    <a:lumMod val="75000"/>
                  </a:schemeClr>
                </a:solidFill>
              </a:rPr>
              <a:t> Long </a:t>
            </a:r>
            <a:r>
              <a:rPr lang="es-PE" sz="800" dirty="0" err="1">
                <a:solidFill>
                  <a:schemeClr val="accent2">
                    <a:lumMod val="75000"/>
                  </a:schemeClr>
                </a:solidFill>
              </a:rPr>
              <a:t>getId</a:t>
            </a:r>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return</a:t>
            </a:r>
            <a:r>
              <a:rPr lang="es-PE" sz="800" dirty="0">
                <a:solidFill>
                  <a:schemeClr val="accent2">
                    <a:lumMod val="75000"/>
                  </a:schemeClr>
                </a:solidFill>
              </a:rPr>
              <a:t> id;</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public</a:t>
            </a:r>
            <a:r>
              <a:rPr lang="es-PE" sz="800" dirty="0">
                <a:solidFill>
                  <a:schemeClr val="accent2">
                    <a:lumMod val="75000"/>
                  </a:schemeClr>
                </a:solidFill>
              </a:rPr>
              <a:t> </a:t>
            </a:r>
            <a:r>
              <a:rPr lang="es-PE" sz="800" dirty="0" err="1">
                <a:solidFill>
                  <a:schemeClr val="accent2">
                    <a:lumMod val="75000"/>
                  </a:schemeClr>
                </a:solidFill>
              </a:rPr>
              <a:t>void</a:t>
            </a:r>
            <a:r>
              <a:rPr lang="es-PE" sz="800" dirty="0">
                <a:solidFill>
                  <a:schemeClr val="accent2">
                    <a:lumMod val="75000"/>
                  </a:schemeClr>
                </a:solidFill>
              </a:rPr>
              <a:t> </a:t>
            </a:r>
            <a:r>
              <a:rPr lang="es-PE" sz="800" dirty="0" err="1">
                <a:solidFill>
                  <a:schemeClr val="accent2">
                    <a:lumMod val="75000"/>
                  </a:schemeClr>
                </a:solidFill>
              </a:rPr>
              <a:t>setId</a:t>
            </a:r>
            <a:r>
              <a:rPr lang="es-PE" sz="800" dirty="0">
                <a:solidFill>
                  <a:schemeClr val="accent2">
                    <a:lumMod val="75000"/>
                  </a:schemeClr>
                </a:solidFill>
              </a:rPr>
              <a:t>(Long id) {</a:t>
            </a:r>
          </a:p>
          <a:p>
            <a:r>
              <a:rPr lang="es-PE" sz="800" dirty="0">
                <a:solidFill>
                  <a:schemeClr val="accent2">
                    <a:lumMod val="75000"/>
                  </a:schemeClr>
                </a:solidFill>
              </a:rPr>
              <a:t>		this.id = id;</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public</a:t>
            </a:r>
            <a:r>
              <a:rPr lang="es-PE" sz="800" dirty="0">
                <a:solidFill>
                  <a:schemeClr val="accent2">
                    <a:lumMod val="75000"/>
                  </a:schemeClr>
                </a:solidFill>
              </a:rPr>
              <a:t> </a:t>
            </a:r>
            <a:r>
              <a:rPr lang="es-PE" sz="800" dirty="0" err="1">
                <a:solidFill>
                  <a:schemeClr val="accent2">
                    <a:lumMod val="75000"/>
                  </a:schemeClr>
                </a:solidFill>
              </a:rPr>
              <a:t>String</a:t>
            </a:r>
            <a:r>
              <a:rPr lang="es-PE" sz="800" dirty="0">
                <a:solidFill>
                  <a:schemeClr val="accent2">
                    <a:lumMod val="75000"/>
                  </a:schemeClr>
                </a:solidFill>
              </a:rPr>
              <a:t> </a:t>
            </a:r>
            <a:r>
              <a:rPr lang="es-PE" sz="800" dirty="0" err="1">
                <a:solidFill>
                  <a:schemeClr val="accent2">
                    <a:lumMod val="75000"/>
                  </a:schemeClr>
                </a:solidFill>
              </a:rPr>
              <a:t>getName</a:t>
            </a:r>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return</a:t>
            </a:r>
            <a:r>
              <a:rPr lang="es-PE" sz="800" dirty="0">
                <a:solidFill>
                  <a:schemeClr val="accent2">
                    <a:lumMod val="75000"/>
                  </a:schemeClr>
                </a:solidFill>
              </a:rPr>
              <a:t> </a:t>
            </a:r>
            <a:r>
              <a:rPr lang="es-PE" sz="800" dirty="0" err="1">
                <a:solidFill>
                  <a:schemeClr val="accent2">
                    <a:lumMod val="75000"/>
                  </a:schemeClr>
                </a:solidFill>
              </a:rPr>
              <a:t>name</a:t>
            </a:r>
            <a:r>
              <a:rPr lang="es-PE" sz="800" dirty="0">
                <a:solidFill>
                  <a:schemeClr val="accent2">
                    <a:lumMod val="75000"/>
                  </a:schemeClr>
                </a:solidFill>
              </a:rPr>
              <a:t>;</a:t>
            </a:r>
          </a:p>
          <a:p>
            <a:r>
              <a:rPr lang="es-PE" sz="800" dirty="0">
                <a:solidFill>
                  <a:schemeClr val="accent2">
                    <a:lumMod val="75000"/>
                  </a:schemeClr>
                </a:solidFill>
              </a:rPr>
              <a:t>	}</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public</a:t>
            </a:r>
            <a:r>
              <a:rPr lang="es-PE" sz="800" dirty="0">
                <a:solidFill>
                  <a:schemeClr val="accent2">
                    <a:lumMod val="75000"/>
                  </a:schemeClr>
                </a:solidFill>
              </a:rPr>
              <a:t> </a:t>
            </a:r>
            <a:r>
              <a:rPr lang="es-PE" sz="800" dirty="0" err="1">
                <a:solidFill>
                  <a:schemeClr val="accent2">
                    <a:lumMod val="75000"/>
                  </a:schemeClr>
                </a:solidFill>
              </a:rPr>
              <a:t>void</a:t>
            </a:r>
            <a:r>
              <a:rPr lang="es-PE" sz="800" dirty="0">
                <a:solidFill>
                  <a:schemeClr val="accent2">
                    <a:lumMod val="75000"/>
                  </a:schemeClr>
                </a:solidFill>
              </a:rPr>
              <a:t> </a:t>
            </a:r>
            <a:r>
              <a:rPr lang="es-PE" sz="800" dirty="0" err="1">
                <a:solidFill>
                  <a:schemeClr val="accent2">
                    <a:lumMod val="75000"/>
                  </a:schemeClr>
                </a:solidFill>
              </a:rPr>
              <a:t>setName</a:t>
            </a:r>
            <a:r>
              <a:rPr lang="es-PE" sz="800" dirty="0">
                <a:solidFill>
                  <a:schemeClr val="accent2">
                    <a:lumMod val="75000"/>
                  </a:schemeClr>
                </a:solidFill>
              </a:rPr>
              <a:t>(</a:t>
            </a:r>
            <a:r>
              <a:rPr lang="es-PE" sz="800" dirty="0" err="1">
                <a:solidFill>
                  <a:schemeClr val="accent2">
                    <a:lumMod val="75000"/>
                  </a:schemeClr>
                </a:solidFill>
              </a:rPr>
              <a:t>String</a:t>
            </a:r>
            <a:r>
              <a:rPr lang="es-PE" sz="800" dirty="0">
                <a:solidFill>
                  <a:schemeClr val="accent2">
                    <a:lumMod val="75000"/>
                  </a:schemeClr>
                </a:solidFill>
              </a:rPr>
              <a:t> </a:t>
            </a:r>
            <a:r>
              <a:rPr lang="es-PE" sz="800" dirty="0" err="1">
                <a:solidFill>
                  <a:schemeClr val="accent2">
                    <a:lumMod val="75000"/>
                  </a:schemeClr>
                </a:solidFill>
              </a:rPr>
              <a:t>name</a:t>
            </a:r>
            <a:r>
              <a:rPr lang="es-PE" sz="800" dirty="0">
                <a:solidFill>
                  <a:schemeClr val="accent2">
                    <a:lumMod val="75000"/>
                  </a:schemeClr>
                </a:solidFill>
              </a:rPr>
              <a:t>) {</a:t>
            </a:r>
          </a:p>
          <a:p>
            <a:r>
              <a:rPr lang="es-PE" sz="800" dirty="0">
                <a:solidFill>
                  <a:schemeClr val="accent2">
                    <a:lumMod val="75000"/>
                  </a:schemeClr>
                </a:solidFill>
              </a:rPr>
              <a:t>		this.name = </a:t>
            </a:r>
            <a:r>
              <a:rPr lang="es-PE" sz="800" dirty="0" err="1">
                <a:solidFill>
                  <a:schemeClr val="accent2">
                    <a:lumMod val="75000"/>
                  </a:schemeClr>
                </a:solidFill>
              </a:rPr>
              <a:t>name</a:t>
            </a:r>
            <a:r>
              <a:rPr lang="es-PE" sz="800" dirty="0">
                <a:solidFill>
                  <a:schemeClr val="accent2">
                    <a:lumMod val="75000"/>
                  </a:schemeClr>
                </a:solidFill>
              </a:rPr>
              <a:t>;</a:t>
            </a:r>
          </a:p>
          <a:p>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Override</a:t>
            </a:r>
            <a:endParaRPr lang="es-PE" sz="800" dirty="0">
              <a:solidFill>
                <a:schemeClr val="accent2">
                  <a:lumMod val="75000"/>
                </a:schemeClr>
              </a:solidFill>
            </a:endParaRPr>
          </a:p>
          <a:p>
            <a:r>
              <a:rPr lang="es-PE" sz="800" dirty="0">
                <a:solidFill>
                  <a:schemeClr val="accent2">
                    <a:lumMod val="75000"/>
                  </a:schemeClr>
                </a:solidFill>
              </a:rPr>
              <a:t>	</a:t>
            </a:r>
            <a:r>
              <a:rPr lang="es-PE" sz="800" dirty="0" err="1">
                <a:solidFill>
                  <a:schemeClr val="accent2">
                    <a:lumMod val="75000"/>
                  </a:schemeClr>
                </a:solidFill>
              </a:rPr>
              <a:t>public</a:t>
            </a:r>
            <a:r>
              <a:rPr lang="es-PE" sz="800" dirty="0">
                <a:solidFill>
                  <a:schemeClr val="accent2">
                    <a:lumMod val="75000"/>
                  </a:schemeClr>
                </a:solidFill>
              </a:rPr>
              <a:t> </a:t>
            </a:r>
            <a:r>
              <a:rPr lang="es-PE" sz="800" dirty="0" err="1">
                <a:solidFill>
                  <a:schemeClr val="accent2">
                    <a:lumMod val="75000"/>
                  </a:schemeClr>
                </a:solidFill>
              </a:rPr>
              <a:t>String</a:t>
            </a:r>
            <a:r>
              <a:rPr lang="es-PE" sz="800" dirty="0">
                <a:solidFill>
                  <a:schemeClr val="accent2">
                    <a:lumMod val="75000"/>
                  </a:schemeClr>
                </a:solidFill>
              </a:rPr>
              <a:t> </a:t>
            </a:r>
            <a:r>
              <a:rPr lang="es-PE" sz="800" dirty="0" err="1">
                <a:solidFill>
                  <a:schemeClr val="accent2">
                    <a:lumMod val="75000"/>
                  </a:schemeClr>
                </a:solidFill>
              </a:rPr>
              <a:t>toString</a:t>
            </a:r>
            <a:r>
              <a:rPr lang="es-PE" sz="800" dirty="0">
                <a:solidFill>
                  <a:schemeClr val="accent2">
                    <a:lumMod val="75000"/>
                  </a:schemeClr>
                </a:solidFill>
              </a:rPr>
              <a:t>() {</a:t>
            </a:r>
          </a:p>
          <a:p>
            <a:r>
              <a:rPr lang="es-PE" sz="800" dirty="0">
                <a:solidFill>
                  <a:schemeClr val="accent2">
                    <a:lumMod val="75000"/>
                  </a:schemeClr>
                </a:solidFill>
              </a:rPr>
              <a:t>		</a:t>
            </a:r>
            <a:r>
              <a:rPr lang="es-PE" sz="800" dirty="0" err="1">
                <a:solidFill>
                  <a:schemeClr val="accent2">
                    <a:lumMod val="75000"/>
                  </a:schemeClr>
                </a:solidFill>
              </a:rPr>
              <a:t>return</a:t>
            </a:r>
            <a:r>
              <a:rPr lang="es-PE" sz="800" dirty="0">
                <a:solidFill>
                  <a:schemeClr val="accent2">
                    <a:lumMod val="75000"/>
                  </a:schemeClr>
                </a:solidFill>
              </a:rPr>
              <a:t> "</a:t>
            </a:r>
            <a:r>
              <a:rPr lang="es-PE" sz="800" dirty="0" err="1">
                <a:solidFill>
                  <a:schemeClr val="accent2">
                    <a:lumMod val="75000"/>
                  </a:schemeClr>
                </a:solidFill>
              </a:rPr>
              <a:t>Employee</a:t>
            </a:r>
            <a:r>
              <a:rPr lang="es-PE" sz="800" dirty="0">
                <a:solidFill>
                  <a:schemeClr val="accent2">
                    <a:lumMod val="75000"/>
                  </a:schemeClr>
                </a:solidFill>
              </a:rPr>
              <a:t> [id=" + id + ", </a:t>
            </a:r>
            <a:r>
              <a:rPr lang="es-PE" sz="800" dirty="0" err="1">
                <a:solidFill>
                  <a:schemeClr val="accent2">
                    <a:lumMod val="75000"/>
                  </a:schemeClr>
                </a:solidFill>
              </a:rPr>
              <a:t>name</a:t>
            </a:r>
            <a:r>
              <a:rPr lang="es-PE" sz="800" dirty="0">
                <a:solidFill>
                  <a:schemeClr val="accent2">
                    <a:lumMod val="75000"/>
                  </a:schemeClr>
                </a:solidFill>
              </a:rPr>
              <a:t>=" + </a:t>
            </a:r>
            <a:r>
              <a:rPr lang="es-PE" sz="800" dirty="0" err="1">
                <a:solidFill>
                  <a:schemeClr val="accent2">
                    <a:lumMod val="75000"/>
                  </a:schemeClr>
                </a:solidFill>
              </a:rPr>
              <a:t>name</a:t>
            </a:r>
            <a:r>
              <a:rPr lang="es-PE" sz="800" dirty="0">
                <a:solidFill>
                  <a:schemeClr val="accent2">
                    <a:lumMod val="75000"/>
                  </a:schemeClr>
                </a:solidFill>
              </a:rPr>
              <a:t> + "]";</a:t>
            </a:r>
          </a:p>
          <a:p>
            <a:r>
              <a:rPr lang="es-PE" sz="800" dirty="0">
                <a:solidFill>
                  <a:schemeClr val="accent2">
                    <a:lumMod val="75000"/>
                  </a:schemeClr>
                </a:solidFill>
              </a:rPr>
              <a:t>	}</a:t>
            </a:r>
          </a:p>
          <a:p>
            <a:r>
              <a:rPr lang="es-PE" sz="1400" dirty="0">
                <a:solidFill>
                  <a:schemeClr val="accent2">
                    <a:lumMod val="75000"/>
                  </a:schemeClr>
                </a:solidFill>
              </a:rPr>
              <a:t> </a:t>
            </a:r>
            <a:r>
              <a:rPr lang="es-PE" sz="800" dirty="0">
                <a:solidFill>
                  <a:schemeClr val="accent2">
                    <a:lumMod val="75000"/>
                  </a:schemeClr>
                </a:solidFill>
              </a:rPr>
              <a:t>}</a:t>
            </a:r>
          </a:p>
          <a:p>
            <a:endParaRPr lang="es-PE" sz="1400" dirty="0"/>
          </a:p>
        </p:txBody>
      </p:sp>
    </p:spTree>
    <p:extLst>
      <p:ext uri="{BB962C8B-B14F-4D97-AF65-F5344CB8AC3E}">
        <p14:creationId xmlns:p14="http://schemas.microsoft.com/office/powerpoint/2010/main" val="133552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632848"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CONCLUSIONES</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484784"/>
            <a:ext cx="7272808" cy="4462760"/>
          </a:xfrm>
          <a:prstGeom prst="rect">
            <a:avLst/>
          </a:prstGeom>
          <a:noFill/>
        </p:spPr>
        <p:txBody>
          <a:bodyPr wrap="square" rtlCol="0">
            <a:spAutoFit/>
          </a:bodyPr>
          <a:lstStyle/>
          <a:p>
            <a:pPr lvl="0" algn="just"/>
            <a:r>
              <a:rPr lang="es-PE" dirty="0" smtClean="0"/>
              <a:t>JPA es </a:t>
            </a:r>
            <a:r>
              <a:rPr lang="es-PE" dirty="0"/>
              <a:t>una abstracción sobre JDBC que nos permite realizar dicha correlación de </a:t>
            </a:r>
            <a:r>
              <a:rPr lang="es-PE" dirty="0" smtClean="0"/>
              <a:t>manera </a:t>
            </a:r>
            <a:r>
              <a:rPr lang="es-PE" dirty="0"/>
              <a:t>sencilla, realizando por nosotros toda la conversión entre nuestros objetos y las tablas de una </a:t>
            </a:r>
            <a:r>
              <a:rPr lang="es-PE" dirty="0" smtClean="0"/>
              <a:t>BD.</a:t>
            </a:r>
            <a:endParaRPr lang="es-ES" dirty="0" smtClean="0"/>
          </a:p>
          <a:p>
            <a:pPr lvl="0" algn="just"/>
            <a:endParaRPr lang="es-ES" dirty="0"/>
          </a:p>
          <a:p>
            <a:pPr lvl="0" algn="just"/>
            <a:r>
              <a:rPr lang="es-ES" dirty="0" smtClean="0"/>
              <a:t>JPA  </a:t>
            </a:r>
            <a:r>
              <a:rPr lang="es-ES" dirty="0"/>
              <a:t>no </a:t>
            </a:r>
            <a:r>
              <a:rPr lang="es-ES" dirty="0" smtClean="0"/>
              <a:t>es desaconsejable usarse, </a:t>
            </a:r>
            <a:r>
              <a:rPr lang="es-ES" dirty="0"/>
              <a:t>sino todo lo contrario, proporciona grandes beneficios como es la independencia de la base de datos, bajo acoplamiento entre negocio y persistencia, y un desarrollo rápido. Esto permite centrar los esfuerzos en optimizar las consultas que realmente lo merecen</a:t>
            </a:r>
            <a:r>
              <a:rPr lang="es-ES" dirty="0" smtClean="0"/>
              <a:t>.</a:t>
            </a:r>
          </a:p>
          <a:p>
            <a:pPr lvl="0" algn="just"/>
            <a:endParaRPr lang="es-PE" dirty="0"/>
          </a:p>
          <a:p>
            <a:pPr lvl="0" algn="just"/>
            <a:r>
              <a:rPr lang="es-ES" dirty="0"/>
              <a:t>JPA ha sido definida como parte de la especificación EJB 3.0 de </a:t>
            </a:r>
            <a:r>
              <a:rPr lang="es-ES" dirty="0">
                <a:hlinkClick r:id="rId2"/>
              </a:rPr>
              <a:t>Java EE</a:t>
            </a:r>
            <a:r>
              <a:rPr lang="es-ES" dirty="0"/>
              <a:t> 5, que supone una simplificación sobre versiones anteriores, por lo que ya no requiere de un contenedor EJB ni un servidor de aplicaciones Java EE. Esto implica que no podrá utilizarse en versiones anteriores de Java.</a:t>
            </a:r>
            <a:endParaRPr lang="es-PE" dirty="0"/>
          </a:p>
          <a:p>
            <a:endParaRPr lang="es-PE" sz="1400" dirty="0"/>
          </a:p>
        </p:txBody>
      </p:sp>
    </p:spTree>
    <p:extLst>
      <p:ext uri="{BB962C8B-B14F-4D97-AF65-F5344CB8AC3E}">
        <p14:creationId xmlns:p14="http://schemas.microsoft.com/office/powerpoint/2010/main" val="273446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632848"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RECOMENDACIONES</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484784"/>
            <a:ext cx="7272808" cy="2308324"/>
          </a:xfrm>
          <a:prstGeom prst="rect">
            <a:avLst/>
          </a:prstGeom>
          <a:noFill/>
        </p:spPr>
        <p:txBody>
          <a:bodyPr wrap="square" rtlCol="0">
            <a:spAutoFit/>
          </a:bodyPr>
          <a:lstStyle/>
          <a:p>
            <a:pPr lvl="0" algn="just"/>
            <a:r>
              <a:rPr lang="es-ES" dirty="0"/>
              <a:t>Si se necesitan construir consultas dinámicas se debe usar parámetros en la consulta y no concatenar los valores en el </a:t>
            </a:r>
            <a:r>
              <a:rPr lang="es-ES" dirty="0" err="1"/>
              <a:t>string</a:t>
            </a:r>
            <a:r>
              <a:rPr lang="es-ES" dirty="0"/>
              <a:t> de la consulta, para evitar SQL </a:t>
            </a:r>
            <a:r>
              <a:rPr lang="es-ES" dirty="0" err="1"/>
              <a:t>injection</a:t>
            </a:r>
            <a:r>
              <a:rPr lang="es-ES" dirty="0" smtClean="0"/>
              <a:t>.</a:t>
            </a:r>
          </a:p>
          <a:p>
            <a:pPr lvl="0" algn="just"/>
            <a:endParaRPr lang="es-PE" dirty="0"/>
          </a:p>
          <a:p>
            <a:pPr lvl="0" algn="just"/>
            <a:r>
              <a:rPr lang="es-ES" dirty="0"/>
              <a:t>Evitar el uso de </a:t>
            </a:r>
            <a:r>
              <a:rPr lang="es-ES" dirty="0" err="1"/>
              <a:t>Queries</a:t>
            </a:r>
            <a:r>
              <a:rPr lang="es-ES" dirty="0"/>
              <a:t> para realizar actualizaciones de datos. Si se usa para hacer actualizaciones masivas tener en cuenta que los cambios no quedarán en el contexto de persistencia que se esté usando y que se pierde el manejo de concurrencia que provee JPA</a:t>
            </a:r>
            <a:endParaRPr lang="es-PE" dirty="0"/>
          </a:p>
        </p:txBody>
      </p:sp>
    </p:spTree>
    <p:extLst>
      <p:ext uri="{BB962C8B-B14F-4D97-AF65-F5344CB8AC3E}">
        <p14:creationId xmlns:p14="http://schemas.microsoft.com/office/powerpoint/2010/main" val="383858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388221"/>
            <a:ext cx="7632848" cy="769441"/>
          </a:xfrm>
          <a:prstGeom prst="rect">
            <a:avLst/>
          </a:prstGeom>
          <a:noFill/>
        </p:spPr>
        <p:txBody>
          <a:bodyPr wrap="square" lIns="91440" tIns="45720" rIns="91440" bIns="45720">
            <a:spAutoFit/>
          </a:bodyPr>
          <a:lstStyle/>
          <a:p>
            <a:pPr algn="ctr"/>
            <a:r>
              <a:rPr lang="es-E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CuadroTexto"/>
          <p:cNvSpPr txBox="1"/>
          <p:nvPr/>
        </p:nvSpPr>
        <p:spPr>
          <a:xfrm>
            <a:off x="827584" y="1484784"/>
            <a:ext cx="7272808" cy="3693319"/>
          </a:xfrm>
          <a:prstGeom prst="rect">
            <a:avLst/>
          </a:prstGeom>
          <a:noFill/>
        </p:spPr>
        <p:txBody>
          <a:bodyPr wrap="square" rtlCol="0">
            <a:spAutoFit/>
          </a:bodyPr>
          <a:lstStyle/>
          <a:p>
            <a:r>
              <a:rPr lang="es-ES" dirty="0"/>
              <a:t> </a:t>
            </a:r>
            <a:endParaRPr lang="es-PE" dirty="0"/>
          </a:p>
          <a:p>
            <a:pPr lvl="0"/>
            <a:r>
              <a:rPr lang="es-ES" u="sng" dirty="0">
                <a:hlinkClick r:id="rId2"/>
              </a:rPr>
              <a:t>https://www.tutorialspoint.com/es/jpa/jpa_introduction.htm</a:t>
            </a:r>
            <a:endParaRPr lang="es-PE" dirty="0"/>
          </a:p>
          <a:p>
            <a:r>
              <a:rPr lang="es-ES" dirty="0"/>
              <a:t> </a:t>
            </a:r>
            <a:endParaRPr lang="es-PE" dirty="0"/>
          </a:p>
          <a:p>
            <a:pPr lvl="0"/>
            <a:r>
              <a:rPr lang="es-ES" u="sng" dirty="0">
                <a:hlinkClick r:id="rId3"/>
              </a:rPr>
              <a:t>https://en.wikipedia.org/wiki/Java_Data_Objects</a:t>
            </a:r>
            <a:endParaRPr lang="es-PE" dirty="0"/>
          </a:p>
          <a:p>
            <a:r>
              <a:rPr lang="es-ES" dirty="0"/>
              <a:t> </a:t>
            </a:r>
            <a:endParaRPr lang="es-PE" dirty="0"/>
          </a:p>
          <a:p>
            <a:pPr lvl="0"/>
            <a:r>
              <a:rPr lang="es-ES" u="sng" dirty="0">
                <a:hlinkClick r:id="rId4"/>
              </a:rPr>
              <a:t>http://www.juntadeandalucia.es/servicios/madeja/sites/default/files/historico/1.4.0/contenido-recurso-96.html</a:t>
            </a:r>
            <a:endParaRPr lang="es-PE" dirty="0"/>
          </a:p>
          <a:p>
            <a:r>
              <a:rPr lang="es-ES" dirty="0"/>
              <a:t> </a:t>
            </a:r>
            <a:endParaRPr lang="es-PE" dirty="0"/>
          </a:p>
          <a:p>
            <a:pPr lvl="0"/>
            <a:r>
              <a:rPr lang="es-ES" u="sng" dirty="0">
                <a:hlinkClick r:id="rId5"/>
              </a:rPr>
              <a:t>https://es.wikipedia.org/wiki/Plain_Old_Java_Object</a:t>
            </a:r>
            <a:endParaRPr lang="es-PE" dirty="0"/>
          </a:p>
          <a:p>
            <a:r>
              <a:rPr lang="es-ES" dirty="0"/>
              <a:t> </a:t>
            </a:r>
            <a:endParaRPr lang="es-PE" dirty="0"/>
          </a:p>
          <a:p>
            <a:pPr lvl="0"/>
            <a:r>
              <a:rPr lang="es-ES" u="sng" dirty="0">
                <a:hlinkClick r:id="rId6"/>
              </a:rPr>
              <a:t>http://heinsohn.wikidot.com/articulos:lineamientos-jpa</a:t>
            </a:r>
            <a:r>
              <a:rPr lang="es-ES" dirty="0"/>
              <a:t> </a:t>
            </a:r>
            <a:endParaRPr lang="es-PE" dirty="0"/>
          </a:p>
          <a:p>
            <a:r>
              <a:rPr lang="es-ES" dirty="0"/>
              <a:t> </a:t>
            </a:r>
            <a:endParaRPr lang="es-PE" dirty="0"/>
          </a:p>
          <a:p>
            <a:pPr lvl="0"/>
            <a:r>
              <a:rPr lang="es-ES" u="sng" dirty="0">
                <a:hlinkClick r:id="rId7"/>
              </a:rPr>
              <a:t>https://www.youtube.com/watch?v=65HjDwY0Fcc</a:t>
            </a:r>
            <a:r>
              <a:rPr lang="es-ES" dirty="0"/>
              <a:t> </a:t>
            </a:r>
            <a:endParaRPr lang="es-PE" dirty="0"/>
          </a:p>
        </p:txBody>
      </p:sp>
    </p:spTree>
    <p:extLst>
      <p:ext uri="{BB962C8B-B14F-4D97-AF65-F5344CB8AC3E}">
        <p14:creationId xmlns:p14="http://schemas.microsoft.com/office/powerpoint/2010/main" val="1091573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133</TotalTime>
  <Words>402</Words>
  <Application>Microsoft Office PowerPoint</Application>
  <PresentationFormat>Presentación en pantalla (4:3)</PresentationFormat>
  <Paragraphs>92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Schoolbook</vt:lpstr>
      <vt:lpstr>Wingdings</vt:lpstr>
      <vt:lpstr>Wingdings 2</vt: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Alumno</cp:lastModifiedBy>
  <cp:revision>26</cp:revision>
  <dcterms:created xsi:type="dcterms:W3CDTF">2016-10-13T14:17:59Z</dcterms:created>
  <dcterms:modified xsi:type="dcterms:W3CDTF">2016-12-14T00:27:39Z</dcterms:modified>
</cp:coreProperties>
</file>