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16" autoAdjust="0"/>
    <p:restoredTop sz="94660"/>
  </p:normalViewPr>
  <p:slideViewPr>
    <p:cSldViewPr>
      <p:cViewPr>
        <p:scale>
          <a:sx n="100" d="100"/>
          <a:sy n="100" d="100"/>
        </p:scale>
        <p:origin x="-552" y="6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8AD18-22A8-442E-844F-2F5C35D8EE1A}" type="datetimeFigureOut">
              <a:rPr lang="es-PE" smtClean="0"/>
              <a:t>06/12/2016</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2E66B-0CE5-4840-987B-EE8262620601}" type="slidenum">
              <a:rPr lang="es-PE" smtClean="0"/>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EC0953-EB6D-4DCD-BE4E-6263D8E17CCA}" type="datetimeFigureOut">
              <a:rPr lang="es-PE" smtClean="0"/>
              <a:t>06/12/2016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C9AB7E8-8669-4570-AAF8-178F47F525E4}"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C0953-EB6D-4DCD-BE4E-6263D8E17CCA}" type="datetimeFigureOut">
              <a:rPr lang="es-PE" smtClean="0"/>
              <a:t>06/12/2016</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AB7E8-8669-4570-AAF8-178F47F525E4}"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smtClean="0"/>
              <a:t>Taller de Programación</a:t>
            </a:r>
            <a:endParaRPr lang="es-PE" dirty="0"/>
          </a:p>
        </p:txBody>
      </p:sp>
      <p:sp>
        <p:nvSpPr>
          <p:cNvPr id="3" name="2 Subtítulo"/>
          <p:cNvSpPr>
            <a:spLocks noGrp="1"/>
          </p:cNvSpPr>
          <p:nvPr>
            <p:ph type="subTitle" idx="1"/>
          </p:nvPr>
        </p:nvSpPr>
        <p:spPr/>
        <p:txBody>
          <a:bodyPr/>
          <a:lstStyle/>
          <a:p>
            <a:r>
              <a:rPr lang="es-PE" dirty="0" smtClean="0"/>
              <a:t>Servicios REST</a:t>
            </a:r>
            <a:endParaRPr lang="es-PE" dirty="0"/>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6062900" y="6215082"/>
            <a:ext cx="3081100" cy="369332"/>
          </a:xfrm>
          <a:prstGeom prst="rect">
            <a:avLst/>
          </a:prstGeom>
          <a:noFill/>
        </p:spPr>
        <p:txBody>
          <a:bodyPr wrap="none" rtlCol="0">
            <a:spAutoFit/>
          </a:bodyPr>
          <a:lstStyle/>
          <a:p>
            <a:r>
              <a:rPr lang="es-PE" dirty="0" smtClean="0"/>
              <a:t>Alumno: César Balaguer García</a:t>
            </a:r>
            <a:endParaRPr lang="es-P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7" name="6 CuadroTexto"/>
          <p:cNvSpPr txBox="1"/>
          <p:nvPr/>
        </p:nvSpPr>
        <p:spPr>
          <a:xfrm>
            <a:off x="500034" y="2786058"/>
            <a:ext cx="8286808" cy="3416320"/>
          </a:xfrm>
          <a:prstGeom prst="rect">
            <a:avLst/>
          </a:prstGeom>
          <a:noFill/>
        </p:spPr>
        <p:txBody>
          <a:bodyPr wrap="square" rtlCol="0">
            <a:spAutoFit/>
          </a:bodyPr>
          <a:lstStyle/>
          <a:p>
            <a:r>
              <a:rPr lang="es-PE" b="1" dirty="0" smtClean="0"/>
              <a:t>Uso correcto de </a:t>
            </a:r>
            <a:r>
              <a:rPr lang="es-PE" b="1" dirty="0" err="1" smtClean="0"/>
              <a:t>URIs</a:t>
            </a:r>
            <a:endParaRPr lang="es-PE" b="1" dirty="0" smtClean="0"/>
          </a:p>
          <a:p>
            <a:endParaRPr lang="es-PE" dirty="0" smtClean="0"/>
          </a:p>
          <a:p>
            <a:r>
              <a:rPr lang="es-PE" dirty="0" smtClean="0"/>
              <a:t>Durante el desarrollo de una Web o de una Aplicación, las URL permiten acceder a diversas páginas, documentos, secciones del sitio Web, estos son llamados </a:t>
            </a:r>
            <a:r>
              <a:rPr lang="es-PE" b="1" dirty="0" smtClean="0"/>
              <a:t>Recursos</a:t>
            </a:r>
            <a:r>
              <a:rPr lang="es-PE" dirty="0" smtClean="0"/>
              <a:t> cuando se habla de REST</a:t>
            </a:r>
          </a:p>
          <a:p>
            <a:endParaRPr lang="es-PE" dirty="0"/>
          </a:p>
          <a:p>
            <a:r>
              <a:rPr lang="es-PE" dirty="0" smtClean="0"/>
              <a:t>Los recursos son la información a la que se desea acceder, modificar o borrar, independientemente de su formato</a:t>
            </a:r>
          </a:p>
          <a:p>
            <a:endParaRPr lang="es-PE" dirty="0"/>
          </a:p>
          <a:p>
            <a:r>
              <a:rPr lang="es-PE" dirty="0" smtClean="0"/>
              <a:t>Las URL son un tipo de URI que además de identificar al recurso, permiten localizarlo</a:t>
            </a:r>
          </a:p>
          <a:p>
            <a:endParaRPr lang="es-PE" dirty="0"/>
          </a:p>
          <a:p>
            <a:r>
              <a:rPr lang="es-PE" dirty="0" smtClean="0"/>
              <a:t>Existen reglas básicas para nombrar una URI</a:t>
            </a:r>
            <a:endParaRPr lang="es-P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8" name="7 CuadroTexto"/>
          <p:cNvSpPr txBox="1"/>
          <p:nvPr/>
        </p:nvSpPr>
        <p:spPr>
          <a:xfrm>
            <a:off x="500034" y="2786058"/>
            <a:ext cx="8286808" cy="3416320"/>
          </a:xfrm>
          <a:prstGeom prst="rect">
            <a:avLst/>
          </a:prstGeom>
          <a:noFill/>
        </p:spPr>
        <p:txBody>
          <a:bodyPr wrap="square" rtlCol="0">
            <a:spAutoFit/>
          </a:bodyPr>
          <a:lstStyle/>
          <a:p>
            <a:pPr marL="360363" indent="-360363">
              <a:buFont typeface="Arial" pitchFamily="34" charset="0"/>
              <a:buChar char="•"/>
            </a:pPr>
            <a:r>
              <a:rPr lang="es-PE" dirty="0" smtClean="0"/>
              <a:t>Los nombres de las URI no deben implicar una acción, por lo tanto debe evitarse el uso de verbos y/o </a:t>
            </a:r>
            <a:r>
              <a:rPr lang="es-PE" dirty="0" err="1" smtClean="0"/>
              <a:t>verboides</a:t>
            </a:r>
            <a:endParaRPr lang="es-PE" dirty="0" smtClean="0"/>
          </a:p>
          <a:p>
            <a:pPr marL="360363" indent="-360363">
              <a:buFont typeface="Arial" pitchFamily="34" charset="0"/>
              <a:buChar char="•"/>
            </a:pPr>
            <a:endParaRPr lang="es-PE" dirty="0" smtClean="0"/>
          </a:p>
          <a:p>
            <a:pPr marL="360363" indent="-360363">
              <a:buFont typeface="Arial" pitchFamily="34" charset="0"/>
              <a:buChar char="•"/>
            </a:pPr>
            <a:r>
              <a:rPr lang="es-PE" dirty="0" smtClean="0"/>
              <a:t>Deben ser únicos, no se debe tener más de una URI para identificar un mismo recurso</a:t>
            </a:r>
          </a:p>
          <a:p>
            <a:pPr marL="360363" indent="-360363">
              <a:buFont typeface="Arial" pitchFamily="34" charset="0"/>
              <a:buChar char="•"/>
            </a:pPr>
            <a:endParaRPr lang="es-PE" dirty="0"/>
          </a:p>
          <a:p>
            <a:pPr marL="360363" indent="-360363">
              <a:buFont typeface="Arial" pitchFamily="34" charset="0"/>
              <a:buChar char="•"/>
            </a:pPr>
            <a:r>
              <a:rPr lang="es-PE" dirty="0" smtClean="0"/>
              <a:t>Deben ser independientes de su formato</a:t>
            </a:r>
          </a:p>
          <a:p>
            <a:pPr marL="360363" indent="-360363">
              <a:buFont typeface="Arial" pitchFamily="34" charset="0"/>
              <a:buChar char="•"/>
            </a:pPr>
            <a:endParaRPr lang="es-PE" dirty="0"/>
          </a:p>
          <a:p>
            <a:pPr marL="360363" indent="-360363">
              <a:buFont typeface="Arial" pitchFamily="34" charset="0"/>
              <a:buChar char="•"/>
            </a:pPr>
            <a:r>
              <a:rPr lang="es-PE" dirty="0" smtClean="0"/>
              <a:t>Deben mantener una jerarquía lógica</a:t>
            </a:r>
          </a:p>
          <a:p>
            <a:pPr marL="360363" indent="-360363">
              <a:buFont typeface="Arial" pitchFamily="34" charset="0"/>
              <a:buChar char="•"/>
            </a:pPr>
            <a:endParaRPr lang="es-PE" dirty="0"/>
          </a:p>
          <a:p>
            <a:pPr marL="360363" indent="-360363">
              <a:buFont typeface="Arial" pitchFamily="34" charset="0"/>
              <a:buChar char="•"/>
            </a:pPr>
            <a:r>
              <a:rPr lang="es-PE" dirty="0" smtClean="0"/>
              <a:t>Los filtrados de información no se hacen en la URI</a:t>
            </a:r>
          </a:p>
          <a:p>
            <a:r>
              <a:rPr lang="es-PE" dirty="0" smtClean="0"/>
              <a:t> </a:t>
            </a:r>
            <a:endParaRPr lang="es-P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8" name="7 CuadroTexto"/>
          <p:cNvSpPr txBox="1"/>
          <p:nvPr/>
        </p:nvSpPr>
        <p:spPr>
          <a:xfrm>
            <a:off x="500034" y="2786058"/>
            <a:ext cx="8286808" cy="2585323"/>
          </a:xfrm>
          <a:prstGeom prst="rect">
            <a:avLst/>
          </a:prstGeom>
          <a:noFill/>
        </p:spPr>
        <p:txBody>
          <a:bodyPr wrap="square" rtlCol="0">
            <a:spAutoFit/>
          </a:bodyPr>
          <a:lstStyle/>
          <a:p>
            <a:pPr marL="360363" indent="-360363"/>
            <a:r>
              <a:rPr lang="es-PE" dirty="0" smtClean="0"/>
              <a:t>Ejemplos:</a:t>
            </a:r>
          </a:p>
          <a:p>
            <a:pPr marL="360363" indent="-360363"/>
            <a:endParaRPr lang="es-PE" dirty="0"/>
          </a:p>
          <a:p>
            <a:pPr marL="360363" indent="-360363"/>
            <a:r>
              <a:rPr lang="es-PE" dirty="0"/>
              <a:t>https://compras.indraweb.net/cgi/facturas/0988110.pdf </a:t>
            </a:r>
            <a:endParaRPr lang="es-PE" dirty="0" smtClean="0"/>
          </a:p>
          <a:p>
            <a:r>
              <a:rPr lang="es-PE" dirty="0" smtClean="0"/>
              <a:t>Indica una URI incorrecta debido a que especifica que el documento se encuentra en formato PDF y la tercera regla básica indica que es independiente del formato, la </a:t>
            </a:r>
          </a:p>
          <a:p>
            <a:endParaRPr lang="es-PE" dirty="0" smtClean="0"/>
          </a:p>
          <a:p>
            <a:r>
              <a:rPr lang="es-PE" dirty="0" smtClean="0"/>
              <a:t>forma correcta es:</a:t>
            </a:r>
          </a:p>
          <a:p>
            <a:r>
              <a:rPr lang="es-PE" dirty="0" smtClean="0"/>
              <a:t>https://compras.indraweb.net/cgi/facturas/0988110</a:t>
            </a:r>
          </a:p>
          <a:p>
            <a:endParaRPr lang="es-PE"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8" name="7 CuadroTexto"/>
          <p:cNvSpPr txBox="1"/>
          <p:nvPr/>
        </p:nvSpPr>
        <p:spPr>
          <a:xfrm>
            <a:off x="500034" y="2786058"/>
            <a:ext cx="8286808" cy="2585323"/>
          </a:xfrm>
          <a:prstGeom prst="rect">
            <a:avLst/>
          </a:prstGeom>
          <a:noFill/>
        </p:spPr>
        <p:txBody>
          <a:bodyPr wrap="square" rtlCol="0">
            <a:spAutoFit/>
          </a:bodyPr>
          <a:lstStyle/>
          <a:p>
            <a:pPr marL="360363" indent="-360363"/>
            <a:r>
              <a:rPr lang="es-PE" dirty="0" smtClean="0"/>
              <a:t>Ejemplos:</a:t>
            </a:r>
          </a:p>
          <a:p>
            <a:pPr marL="360363" indent="-360363"/>
            <a:endParaRPr lang="es-PE" dirty="0"/>
          </a:p>
          <a:p>
            <a:pPr marL="360363" indent="-360363"/>
            <a:r>
              <a:rPr lang="es-PE" dirty="0"/>
              <a:t>https://</a:t>
            </a:r>
            <a:r>
              <a:rPr lang="es-PE" dirty="0" smtClean="0"/>
              <a:t>compras.indraweb.net/cgi/facturas/0988110/editar</a:t>
            </a:r>
          </a:p>
          <a:p>
            <a:r>
              <a:rPr lang="es-PE" dirty="0" smtClean="0"/>
              <a:t>Indica una URI incorrecta debido a que especifica la acción que se va a realizar sobre el documento, la primera regla básica indica que no se deben indicar acciones.</a:t>
            </a:r>
          </a:p>
          <a:p>
            <a:endParaRPr lang="es-PE" dirty="0" smtClean="0"/>
          </a:p>
          <a:p>
            <a:r>
              <a:rPr lang="es-PE" dirty="0" smtClean="0"/>
              <a:t>La forma correcta es:</a:t>
            </a:r>
          </a:p>
          <a:p>
            <a:r>
              <a:rPr lang="es-PE" dirty="0" smtClean="0"/>
              <a:t>https://compras.indraweb.net/cgi/facturas/put/0988110</a:t>
            </a:r>
          </a:p>
          <a:p>
            <a:endParaRPr lang="es-PE"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7" name="6 CuadroTexto"/>
          <p:cNvSpPr txBox="1"/>
          <p:nvPr/>
        </p:nvSpPr>
        <p:spPr>
          <a:xfrm>
            <a:off x="500034" y="2571744"/>
            <a:ext cx="8286808" cy="369332"/>
          </a:xfrm>
          <a:prstGeom prst="rect">
            <a:avLst/>
          </a:prstGeom>
          <a:noFill/>
        </p:spPr>
        <p:txBody>
          <a:bodyPr wrap="square" rtlCol="0">
            <a:spAutoFit/>
          </a:bodyPr>
          <a:lstStyle/>
          <a:p>
            <a:r>
              <a:rPr lang="es-PE" b="1" dirty="0" smtClean="0"/>
              <a:t>HTTP</a:t>
            </a:r>
          </a:p>
        </p:txBody>
      </p:sp>
      <p:sp>
        <p:nvSpPr>
          <p:cNvPr id="8" name="7 CuadroTexto"/>
          <p:cNvSpPr txBox="1"/>
          <p:nvPr/>
        </p:nvSpPr>
        <p:spPr>
          <a:xfrm>
            <a:off x="500034" y="3039335"/>
            <a:ext cx="8286808" cy="3416320"/>
          </a:xfrm>
          <a:prstGeom prst="rect">
            <a:avLst/>
          </a:prstGeom>
          <a:noFill/>
        </p:spPr>
        <p:txBody>
          <a:bodyPr wrap="square" rtlCol="0">
            <a:spAutoFit/>
          </a:bodyPr>
          <a:lstStyle/>
          <a:p>
            <a:pPr marL="360363" indent="-360363">
              <a:buFont typeface="Arial" pitchFamily="34" charset="0"/>
              <a:buChar char="•"/>
            </a:pPr>
            <a:r>
              <a:rPr lang="es-PE" dirty="0" smtClean="0"/>
              <a:t>Métodos HTTP</a:t>
            </a:r>
          </a:p>
          <a:p>
            <a:pPr marL="817563" lvl="1" indent="-360363">
              <a:buFont typeface="Arial" pitchFamily="34" charset="0"/>
              <a:buChar char="•"/>
            </a:pPr>
            <a:r>
              <a:rPr lang="es-PE" dirty="0" smtClean="0"/>
              <a:t>GET: Utilizado para leer o consultar clientes, por ejemplo : GET/CLIENTE</a:t>
            </a:r>
          </a:p>
          <a:p>
            <a:pPr marL="817563" lvl="1" indent="-360363">
              <a:buFont typeface="Arial" pitchFamily="34" charset="0"/>
              <a:buChar char="•"/>
            </a:pPr>
            <a:endParaRPr lang="es-PE" dirty="0" smtClean="0"/>
          </a:p>
          <a:p>
            <a:pPr marL="817563" lvl="1" indent="-360363">
              <a:buFont typeface="Arial" pitchFamily="34" charset="0"/>
              <a:buChar char="•"/>
            </a:pPr>
            <a:r>
              <a:rPr lang="es-PE" dirty="0" smtClean="0"/>
              <a:t>POST: Utilizado para crear nuevos recursos, por ejemplo: POST/CLIENTE</a:t>
            </a:r>
          </a:p>
          <a:p>
            <a:pPr marL="817563" lvl="1" indent="-360363">
              <a:buFont typeface="Arial" pitchFamily="34" charset="0"/>
              <a:buChar char="•"/>
            </a:pPr>
            <a:endParaRPr lang="es-PE" dirty="0" smtClean="0"/>
          </a:p>
          <a:p>
            <a:pPr marL="817563" lvl="1" indent="-360363">
              <a:buFont typeface="Arial" pitchFamily="34" charset="0"/>
              <a:buChar char="•"/>
            </a:pPr>
            <a:r>
              <a:rPr lang="es-PE" dirty="0" smtClean="0"/>
              <a:t>PUT: Utilizado para editar el recurso, por ejemplo PUT/CLIENTE/C10307</a:t>
            </a:r>
          </a:p>
          <a:p>
            <a:pPr marL="817563" lvl="1" indent="-360363">
              <a:buFont typeface="Arial" pitchFamily="34" charset="0"/>
              <a:buChar char="•"/>
            </a:pPr>
            <a:endParaRPr lang="es-PE" dirty="0" smtClean="0"/>
          </a:p>
          <a:p>
            <a:pPr marL="817563" lvl="1" indent="-360363">
              <a:buFont typeface="Arial" pitchFamily="34" charset="0"/>
              <a:buChar char="•"/>
            </a:pPr>
            <a:r>
              <a:rPr lang="es-PE" dirty="0" smtClean="0"/>
              <a:t>DELETE: Utilizado para eliminar el recurso, por ejemplo DELETE/CLIENTE/C10307</a:t>
            </a:r>
          </a:p>
          <a:p>
            <a:pPr marL="817563" lvl="1" indent="-360363">
              <a:buFont typeface="Arial" pitchFamily="34" charset="0"/>
              <a:buChar char="•"/>
            </a:pPr>
            <a:endParaRPr lang="es-PE" dirty="0" smtClean="0"/>
          </a:p>
          <a:p>
            <a:pPr marL="817563" lvl="1" indent="-360363">
              <a:buFont typeface="Arial" pitchFamily="34" charset="0"/>
              <a:buChar char="•"/>
            </a:pPr>
            <a:r>
              <a:rPr lang="es-PE" dirty="0" smtClean="0"/>
              <a:t>PATCH: Utilizado para modificar parte del recurso, por ejemplo: PATCH/CLIENTE/C10307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7" name="6 CuadroTexto"/>
          <p:cNvSpPr txBox="1"/>
          <p:nvPr/>
        </p:nvSpPr>
        <p:spPr>
          <a:xfrm>
            <a:off x="500034" y="2571744"/>
            <a:ext cx="8286808" cy="369332"/>
          </a:xfrm>
          <a:prstGeom prst="rect">
            <a:avLst/>
          </a:prstGeom>
          <a:noFill/>
        </p:spPr>
        <p:txBody>
          <a:bodyPr wrap="square" rtlCol="0">
            <a:spAutoFit/>
          </a:bodyPr>
          <a:lstStyle/>
          <a:p>
            <a:r>
              <a:rPr lang="es-PE" b="1" dirty="0" smtClean="0"/>
              <a:t>HTTP</a:t>
            </a:r>
          </a:p>
        </p:txBody>
      </p:sp>
      <p:sp>
        <p:nvSpPr>
          <p:cNvPr id="8" name="7 CuadroTexto"/>
          <p:cNvSpPr txBox="1"/>
          <p:nvPr/>
        </p:nvSpPr>
        <p:spPr>
          <a:xfrm>
            <a:off x="500034" y="3039335"/>
            <a:ext cx="8286808" cy="1477328"/>
          </a:xfrm>
          <a:prstGeom prst="rect">
            <a:avLst/>
          </a:prstGeom>
          <a:noFill/>
        </p:spPr>
        <p:txBody>
          <a:bodyPr wrap="square" rtlCol="0">
            <a:spAutoFit/>
          </a:bodyPr>
          <a:lstStyle/>
          <a:p>
            <a:pPr marL="360363" indent="-360363">
              <a:buFont typeface="Arial" pitchFamily="34" charset="0"/>
              <a:buChar char="•"/>
            </a:pPr>
            <a:r>
              <a:rPr lang="es-PE" dirty="0" smtClean="0"/>
              <a:t>Códigos de estado</a:t>
            </a:r>
            <a:endParaRPr lang="es-PE" dirty="0"/>
          </a:p>
          <a:p>
            <a:pPr marL="360363" indent="-360363">
              <a:buFont typeface="Arial" pitchFamily="34" charset="0"/>
              <a:buChar char="•"/>
            </a:pPr>
            <a:endParaRPr lang="es-PE" dirty="0" smtClean="0"/>
          </a:p>
          <a:p>
            <a:pPr marL="360363"/>
            <a:r>
              <a:rPr lang="es-PE" dirty="0" smtClean="0"/>
              <a:t>Uno de los errores más comunes que presentan los desarrolladores Web suele ser crear sus propias herramientas en lugar de utilizar las ya existentes, como por ejemplo los códigos de error y códigos de estado</a:t>
            </a:r>
          </a:p>
        </p:txBody>
      </p:sp>
      <p:pic>
        <p:nvPicPr>
          <p:cNvPr id="9" name="8 Imagen"/>
          <p:cNvPicPr/>
          <p:nvPr/>
        </p:nvPicPr>
        <p:blipFill>
          <a:blip r:embed="rId3"/>
          <a:srcRect/>
          <a:stretch>
            <a:fillRect/>
          </a:stretch>
        </p:blipFill>
        <p:spPr bwMode="auto">
          <a:xfrm>
            <a:off x="4786314" y="4572008"/>
            <a:ext cx="4061139" cy="1804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7" name="6 CuadroTexto"/>
          <p:cNvSpPr txBox="1"/>
          <p:nvPr/>
        </p:nvSpPr>
        <p:spPr>
          <a:xfrm>
            <a:off x="500034" y="2571744"/>
            <a:ext cx="8286808" cy="369332"/>
          </a:xfrm>
          <a:prstGeom prst="rect">
            <a:avLst/>
          </a:prstGeom>
          <a:noFill/>
        </p:spPr>
        <p:txBody>
          <a:bodyPr wrap="square" rtlCol="0">
            <a:spAutoFit/>
          </a:bodyPr>
          <a:lstStyle/>
          <a:p>
            <a:r>
              <a:rPr lang="es-PE" b="1" dirty="0" smtClean="0"/>
              <a:t>HTTP</a:t>
            </a:r>
          </a:p>
        </p:txBody>
      </p:sp>
      <p:sp>
        <p:nvSpPr>
          <p:cNvPr id="8" name="7 CuadroTexto"/>
          <p:cNvSpPr txBox="1"/>
          <p:nvPr/>
        </p:nvSpPr>
        <p:spPr>
          <a:xfrm>
            <a:off x="500034" y="3039335"/>
            <a:ext cx="8286808" cy="2308324"/>
          </a:xfrm>
          <a:prstGeom prst="rect">
            <a:avLst/>
          </a:prstGeom>
          <a:noFill/>
        </p:spPr>
        <p:txBody>
          <a:bodyPr wrap="square" rtlCol="0">
            <a:spAutoFit/>
          </a:bodyPr>
          <a:lstStyle/>
          <a:p>
            <a:pPr marL="360363" indent="-360363">
              <a:buFont typeface="Arial" pitchFamily="34" charset="0"/>
              <a:buChar char="•"/>
            </a:pPr>
            <a:r>
              <a:rPr lang="es-PE" dirty="0" smtClean="0"/>
              <a:t>Aceptación de tipos de contenido</a:t>
            </a:r>
            <a:endParaRPr lang="es-PE" dirty="0"/>
          </a:p>
          <a:p>
            <a:pPr marL="360363" indent="-360363">
              <a:buFont typeface="Arial" pitchFamily="34" charset="0"/>
              <a:buChar char="•"/>
            </a:pPr>
            <a:endParaRPr lang="es-PE" dirty="0" smtClean="0"/>
          </a:p>
          <a:p>
            <a:pPr marL="360363"/>
            <a:r>
              <a:rPr lang="es-PE" dirty="0" smtClean="0"/>
              <a:t>HTTP permite especificar el formato del recurso, se pueden indicar varios en orden de preferencia, para ello se utiliza el </a:t>
            </a:r>
            <a:r>
              <a:rPr lang="es-PE" dirty="0" err="1" smtClean="0"/>
              <a:t>header</a:t>
            </a:r>
            <a:r>
              <a:rPr lang="es-PE" dirty="0" smtClean="0"/>
              <a:t> </a:t>
            </a:r>
            <a:r>
              <a:rPr lang="es-PE" b="1" dirty="0" err="1" smtClean="0"/>
              <a:t>Acept</a:t>
            </a:r>
            <a:endParaRPr lang="es-PE" b="1" dirty="0" smtClean="0"/>
          </a:p>
          <a:p>
            <a:pPr marL="360363"/>
            <a:endParaRPr lang="es-PE" dirty="0"/>
          </a:p>
          <a:p>
            <a:pPr marL="360363"/>
            <a:r>
              <a:rPr lang="es-PE" dirty="0" smtClean="0"/>
              <a:t>La API devolverá el recurso en el primer formato de la lista que se encuentre disponible, en caso no se pueda mostrar con ninguno, devolverá el código de error HTTP 406</a:t>
            </a:r>
          </a:p>
        </p:txBody>
      </p:sp>
      <p:pic>
        <p:nvPicPr>
          <p:cNvPr id="10" name="9 Imagen"/>
          <p:cNvPicPr/>
          <p:nvPr/>
        </p:nvPicPr>
        <p:blipFill>
          <a:blip r:embed="rId3"/>
          <a:srcRect/>
          <a:stretch>
            <a:fillRect/>
          </a:stretch>
        </p:blipFill>
        <p:spPr bwMode="auto">
          <a:xfrm>
            <a:off x="4357686" y="5143512"/>
            <a:ext cx="4401531" cy="13151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7" name="6 CuadroTexto"/>
          <p:cNvSpPr txBox="1"/>
          <p:nvPr/>
        </p:nvSpPr>
        <p:spPr>
          <a:xfrm>
            <a:off x="500034" y="2571744"/>
            <a:ext cx="8286808" cy="369332"/>
          </a:xfrm>
          <a:prstGeom prst="rect">
            <a:avLst/>
          </a:prstGeom>
          <a:noFill/>
        </p:spPr>
        <p:txBody>
          <a:bodyPr wrap="square" rtlCol="0">
            <a:spAutoFit/>
          </a:bodyPr>
          <a:lstStyle/>
          <a:p>
            <a:r>
              <a:rPr lang="es-PE" b="1" dirty="0" err="1" smtClean="0"/>
              <a:t>Hypermedia</a:t>
            </a:r>
            <a:endParaRPr lang="es-PE" b="1" dirty="0" smtClean="0"/>
          </a:p>
        </p:txBody>
      </p:sp>
      <p:sp>
        <p:nvSpPr>
          <p:cNvPr id="8" name="7 CuadroTexto"/>
          <p:cNvSpPr txBox="1"/>
          <p:nvPr/>
        </p:nvSpPr>
        <p:spPr>
          <a:xfrm>
            <a:off x="500034" y="3039335"/>
            <a:ext cx="8286808" cy="923330"/>
          </a:xfrm>
          <a:prstGeom prst="rect">
            <a:avLst/>
          </a:prstGeom>
          <a:noFill/>
        </p:spPr>
        <p:txBody>
          <a:bodyPr wrap="square" rtlCol="0">
            <a:spAutoFit/>
          </a:bodyPr>
          <a:lstStyle/>
          <a:p>
            <a:pPr marL="360363" indent="-360363"/>
            <a:r>
              <a:rPr lang="es-PE" dirty="0" smtClean="0"/>
              <a:t>Permite  conectar mediante vínculos las aplicaciones cliente con las </a:t>
            </a:r>
            <a:r>
              <a:rPr lang="es-PE" dirty="0" err="1" smtClean="0"/>
              <a:t>APIs</a:t>
            </a:r>
            <a:r>
              <a:rPr lang="es-PE" dirty="0" smtClean="0"/>
              <a:t>, esto permite a los clientes no preocuparse por conocer previamente como acceder a los recursos </a:t>
            </a:r>
          </a:p>
        </p:txBody>
      </p:sp>
      <p:sp>
        <p:nvSpPr>
          <p:cNvPr id="9" name="8 Rectángulo"/>
          <p:cNvSpPr/>
          <p:nvPr/>
        </p:nvSpPr>
        <p:spPr>
          <a:xfrm>
            <a:off x="857224" y="3915511"/>
            <a:ext cx="7500990" cy="2585323"/>
          </a:xfrm>
          <a:prstGeom prst="rect">
            <a:avLst/>
          </a:prstGeom>
        </p:spPr>
        <p:txBody>
          <a:bodyPr wrap="square">
            <a:spAutoFit/>
          </a:bodyPr>
          <a:lstStyle/>
          <a:p>
            <a:r>
              <a:rPr lang="es-PE" dirty="0"/>
              <a:t>&lt;pedido&gt;</a:t>
            </a:r>
          </a:p>
          <a:p>
            <a:r>
              <a:rPr lang="es-PE" dirty="0"/>
              <a:t>	&lt;id&gt;666&lt;/id&gt;</a:t>
            </a:r>
          </a:p>
          <a:p>
            <a:r>
              <a:rPr lang="es-PE" dirty="0"/>
              <a:t>	&lt;estado&gt;Procesado&lt;/estado&gt;</a:t>
            </a:r>
          </a:p>
          <a:p>
            <a:r>
              <a:rPr lang="es-PE" dirty="0"/>
              <a:t>	&lt;links&gt;</a:t>
            </a:r>
          </a:p>
          <a:p>
            <a:r>
              <a:rPr lang="es-PE" dirty="0"/>
              <a:t>		&lt;link </a:t>
            </a:r>
            <a:r>
              <a:rPr lang="es-PE" dirty="0" err="1"/>
              <a:t>rel</a:t>
            </a:r>
            <a:r>
              <a:rPr lang="es-PE" dirty="0"/>
              <a:t>="factura"&gt;</a:t>
            </a:r>
          </a:p>
          <a:p>
            <a:r>
              <a:rPr lang="es-PE" dirty="0"/>
              <a:t>			http://example.com/api/pedido/666/factura</a:t>
            </a:r>
          </a:p>
          <a:p>
            <a:r>
              <a:rPr lang="es-PE" dirty="0"/>
              <a:t>		&lt;/link&gt;</a:t>
            </a:r>
          </a:p>
          <a:p>
            <a:r>
              <a:rPr lang="es-PE" dirty="0"/>
              <a:t>	&lt;/links&gt;</a:t>
            </a:r>
          </a:p>
          <a:p>
            <a:r>
              <a:rPr lang="es-PE" dirty="0"/>
              <a:t>&lt;/pedido&gt;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2143116"/>
            <a:ext cx="7772400" cy="4156095"/>
          </a:xfrm>
        </p:spPr>
        <p:txBody>
          <a:bodyPr>
            <a:normAutofit/>
          </a:bodyPr>
          <a:lstStyle/>
          <a:p>
            <a:pPr algn="r"/>
            <a:r>
              <a:rPr lang="es-PE" sz="3200" dirty="0" smtClean="0"/>
              <a:t>Contenido</a:t>
            </a:r>
            <a:br>
              <a:rPr lang="es-PE" sz="3200" dirty="0" smtClean="0"/>
            </a:br>
            <a:r>
              <a:rPr lang="es-PE" sz="3200" dirty="0" smtClean="0"/>
              <a:t/>
            </a:r>
            <a:br>
              <a:rPr lang="es-PE" sz="3200" dirty="0" smtClean="0"/>
            </a:br>
            <a:r>
              <a:rPr lang="es-PE" sz="3200" dirty="0"/>
              <a:t/>
            </a:r>
            <a:br>
              <a:rPr lang="es-PE" sz="3200" dirty="0"/>
            </a:br>
            <a:r>
              <a:rPr lang="es-PE" sz="2400" dirty="0">
                <a:solidFill>
                  <a:schemeClr val="bg1">
                    <a:lumMod val="75000"/>
                  </a:schemeClr>
                </a:solidFill>
              </a:rPr>
              <a:t>Concepto</a:t>
            </a:r>
            <a:br>
              <a:rPr lang="es-PE" sz="2400" dirty="0">
                <a:solidFill>
                  <a:schemeClr val="bg1">
                    <a:lumMod val="75000"/>
                  </a:schemeClr>
                </a:solidFill>
              </a:rPr>
            </a:br>
            <a:r>
              <a:rPr lang="es-PE" sz="2400" dirty="0">
                <a:solidFill>
                  <a:schemeClr val="bg1">
                    <a:lumMod val="75000"/>
                  </a:schemeClr>
                </a:solidFill>
              </a:rPr>
              <a:t>Arquitecturas mas comunes</a:t>
            </a:r>
            <a:br>
              <a:rPr lang="es-PE" sz="2400" dirty="0">
                <a:solidFill>
                  <a:schemeClr val="bg1">
                    <a:lumMod val="75000"/>
                  </a:schemeClr>
                </a:solidFill>
              </a:rPr>
            </a:br>
            <a:r>
              <a:rPr lang="es-PE" sz="2400" dirty="0">
                <a:solidFill>
                  <a:schemeClr val="bg1">
                    <a:lumMod val="75000"/>
                  </a:schemeClr>
                </a:solidFill>
              </a:rPr>
              <a:t>Niveles</a:t>
            </a:r>
            <a:r>
              <a:rPr lang="es-PE" sz="2400" dirty="0"/>
              <a:t/>
            </a:r>
            <a:br>
              <a:rPr lang="es-PE" sz="2400" dirty="0"/>
            </a:br>
            <a:r>
              <a:rPr lang="es-PE" sz="2400" dirty="0"/>
              <a:t>Principios</a:t>
            </a:r>
            <a:br>
              <a:rPr lang="es-PE" sz="2400" dirty="0"/>
            </a:br>
            <a:r>
              <a:rPr lang="es-PE" sz="2400" dirty="0" smtClean="0">
                <a:solidFill>
                  <a:schemeClr val="bg1">
                    <a:lumMod val="75000"/>
                  </a:schemeClr>
                </a:solidFill>
              </a:rPr>
              <a:t>Comparativo</a:t>
            </a:r>
            <a:br>
              <a:rPr lang="es-PE" sz="2400" dirty="0" smtClean="0">
                <a:solidFill>
                  <a:schemeClr val="bg1">
                    <a:lumMod val="75000"/>
                  </a:schemeClr>
                </a:solidFill>
              </a:rPr>
            </a:br>
            <a:endParaRPr lang="es-PE" sz="2400" dirty="0">
              <a:solidFill>
                <a:schemeClr val="bg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Principios</a:t>
            </a:r>
          </a:p>
          <a:p>
            <a:endParaRPr lang="es-PE" dirty="0"/>
          </a:p>
        </p:txBody>
      </p:sp>
      <p:sp>
        <p:nvSpPr>
          <p:cNvPr id="7" name="6 CuadroTexto"/>
          <p:cNvSpPr txBox="1"/>
          <p:nvPr/>
        </p:nvSpPr>
        <p:spPr>
          <a:xfrm>
            <a:off x="500034" y="2571744"/>
            <a:ext cx="8286808" cy="369332"/>
          </a:xfrm>
          <a:prstGeom prst="rect">
            <a:avLst/>
          </a:prstGeom>
          <a:noFill/>
        </p:spPr>
        <p:txBody>
          <a:bodyPr wrap="square" rtlCol="0">
            <a:spAutoFit/>
          </a:bodyPr>
          <a:lstStyle/>
          <a:p>
            <a:r>
              <a:rPr lang="es-PE" b="1" dirty="0" smtClean="0"/>
              <a:t>Escalabilidad</a:t>
            </a:r>
          </a:p>
        </p:txBody>
      </p:sp>
      <p:sp>
        <p:nvSpPr>
          <p:cNvPr id="8" name="7 CuadroTexto"/>
          <p:cNvSpPr txBox="1"/>
          <p:nvPr/>
        </p:nvSpPr>
        <p:spPr>
          <a:xfrm>
            <a:off x="500034" y="3039335"/>
            <a:ext cx="8286808" cy="646331"/>
          </a:xfrm>
          <a:prstGeom prst="rect">
            <a:avLst/>
          </a:prstGeom>
          <a:noFill/>
        </p:spPr>
        <p:txBody>
          <a:bodyPr wrap="square" rtlCol="0">
            <a:spAutoFit/>
          </a:bodyPr>
          <a:lstStyle/>
          <a:p>
            <a:r>
              <a:rPr lang="es-PE" dirty="0"/>
              <a:t>De la misma interacción con los componentes. Las Web han crecido exponencialmente y a pesar de ello no han degradado su rendimiento.</a:t>
            </a:r>
          </a:p>
        </p:txBody>
      </p:sp>
      <p:sp>
        <p:nvSpPr>
          <p:cNvPr id="10" name="9 CuadroTexto"/>
          <p:cNvSpPr txBox="1"/>
          <p:nvPr/>
        </p:nvSpPr>
        <p:spPr>
          <a:xfrm>
            <a:off x="500034" y="4362444"/>
            <a:ext cx="8286808" cy="369332"/>
          </a:xfrm>
          <a:prstGeom prst="rect">
            <a:avLst/>
          </a:prstGeom>
          <a:noFill/>
        </p:spPr>
        <p:txBody>
          <a:bodyPr wrap="square" rtlCol="0">
            <a:spAutoFit/>
          </a:bodyPr>
          <a:lstStyle/>
          <a:p>
            <a:r>
              <a:rPr lang="es-PE" b="1" dirty="0" smtClean="0"/>
              <a:t>Generalidad de interfaces</a:t>
            </a:r>
          </a:p>
        </p:txBody>
      </p:sp>
      <p:sp>
        <p:nvSpPr>
          <p:cNvPr id="11" name="10 CuadroTexto"/>
          <p:cNvSpPr txBox="1"/>
          <p:nvPr/>
        </p:nvSpPr>
        <p:spPr>
          <a:xfrm>
            <a:off x="500034" y="4830035"/>
            <a:ext cx="8286808" cy="923330"/>
          </a:xfrm>
          <a:prstGeom prst="rect">
            <a:avLst/>
          </a:prstGeom>
          <a:noFill/>
        </p:spPr>
        <p:txBody>
          <a:bodyPr wrap="square" rtlCol="0">
            <a:spAutoFit/>
          </a:bodyPr>
          <a:lstStyle/>
          <a:p>
            <a:r>
              <a:rPr lang="es-PE" dirty="0" smtClean="0"/>
              <a:t>Es gracias al protocolo HTTP que cualquier cliente puede interactuar con cualquier servidor, HTTP sin necesidad de utilizar alguna configuración especial, esto no ocurre en otros servicios como SOAP</a:t>
            </a:r>
            <a:endParaRPr lang="es-P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2143116"/>
            <a:ext cx="7772400" cy="4156095"/>
          </a:xfrm>
        </p:spPr>
        <p:txBody>
          <a:bodyPr>
            <a:normAutofit/>
          </a:bodyPr>
          <a:lstStyle/>
          <a:p>
            <a:pPr algn="r"/>
            <a:r>
              <a:rPr lang="es-PE" sz="3200" dirty="0" smtClean="0"/>
              <a:t>Contenido</a:t>
            </a:r>
            <a:br>
              <a:rPr lang="es-PE" sz="3200" dirty="0" smtClean="0"/>
            </a:br>
            <a:r>
              <a:rPr lang="es-PE" sz="3200" dirty="0" smtClean="0"/>
              <a:t/>
            </a:r>
            <a:br>
              <a:rPr lang="es-PE" sz="3200" dirty="0" smtClean="0"/>
            </a:br>
            <a:r>
              <a:rPr lang="es-PE" sz="3200" dirty="0"/>
              <a:t/>
            </a:r>
            <a:br>
              <a:rPr lang="es-PE" sz="3200" dirty="0"/>
            </a:br>
            <a:r>
              <a:rPr lang="es-PE" sz="2400" dirty="0" smtClean="0"/>
              <a:t>Concepto</a:t>
            </a:r>
            <a:br>
              <a:rPr lang="es-PE" sz="2400" dirty="0" smtClean="0"/>
            </a:br>
            <a:r>
              <a:rPr lang="es-PE" sz="2400" dirty="0" smtClean="0"/>
              <a:t>Arquitecturas mas comunes</a:t>
            </a:r>
            <a:br>
              <a:rPr lang="es-PE" sz="2400" dirty="0" smtClean="0"/>
            </a:br>
            <a:r>
              <a:rPr lang="es-PE" sz="2400" dirty="0" smtClean="0"/>
              <a:t>Niveles</a:t>
            </a:r>
            <a:br>
              <a:rPr lang="es-PE" sz="2400" dirty="0" smtClean="0"/>
            </a:br>
            <a:r>
              <a:rPr lang="es-PE" sz="2400" dirty="0" smtClean="0"/>
              <a:t>Principios</a:t>
            </a:r>
            <a:br>
              <a:rPr lang="es-PE" sz="2400" dirty="0" smtClean="0"/>
            </a:br>
            <a:r>
              <a:rPr lang="es-PE" sz="2400" dirty="0" smtClean="0"/>
              <a:t>Comparativo</a:t>
            </a:r>
            <a:br>
              <a:rPr lang="es-PE" sz="2400" dirty="0" smtClean="0"/>
            </a:br>
            <a:endParaRPr lang="es-PE" sz="2400" dirty="0"/>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Principios</a:t>
            </a:r>
          </a:p>
          <a:p>
            <a:endParaRPr lang="es-PE" dirty="0"/>
          </a:p>
        </p:txBody>
      </p:sp>
      <p:sp>
        <p:nvSpPr>
          <p:cNvPr id="7" name="6 CuadroTexto"/>
          <p:cNvSpPr txBox="1"/>
          <p:nvPr/>
        </p:nvSpPr>
        <p:spPr>
          <a:xfrm>
            <a:off x="500034" y="2571744"/>
            <a:ext cx="8286808" cy="369332"/>
          </a:xfrm>
          <a:prstGeom prst="rect">
            <a:avLst/>
          </a:prstGeom>
          <a:noFill/>
        </p:spPr>
        <p:txBody>
          <a:bodyPr wrap="square" rtlCol="0">
            <a:spAutoFit/>
          </a:bodyPr>
          <a:lstStyle/>
          <a:p>
            <a:r>
              <a:rPr lang="es-PE" b="1" dirty="0" smtClean="0"/>
              <a:t>Puesta en funcionamiento independiente</a:t>
            </a:r>
          </a:p>
        </p:txBody>
      </p:sp>
      <p:sp>
        <p:nvSpPr>
          <p:cNvPr id="8" name="7 CuadroTexto"/>
          <p:cNvSpPr txBox="1"/>
          <p:nvPr/>
        </p:nvSpPr>
        <p:spPr>
          <a:xfrm>
            <a:off x="500034" y="3039335"/>
            <a:ext cx="8286808" cy="1477328"/>
          </a:xfrm>
          <a:prstGeom prst="rect">
            <a:avLst/>
          </a:prstGeom>
          <a:noFill/>
        </p:spPr>
        <p:txBody>
          <a:bodyPr wrap="square" rtlCol="0">
            <a:spAutoFit/>
          </a:bodyPr>
          <a:lstStyle/>
          <a:p>
            <a:r>
              <a:rPr lang="es-PE" dirty="0"/>
              <a:t>Los clientes y servidores pueden ser puestas en funcionamiento durante muchos años, por tanto, los servidores antiguos deben ser capaces de entenderse con clientes actuales y viceversa. Diseñar un protocolo que permita este tipo de características puede resultar muy complicado. HTTP permite la extensibilidad mediante el uso de cabeceras</a:t>
            </a:r>
            <a:r>
              <a:rPr lang="es-PE" dirty="0" smtClean="0"/>
              <a:t>.</a:t>
            </a:r>
            <a:endParaRPr lang="es-PE" dirty="0"/>
          </a:p>
        </p:txBody>
      </p:sp>
      <p:sp>
        <p:nvSpPr>
          <p:cNvPr id="10" name="9 CuadroTexto"/>
          <p:cNvSpPr txBox="1"/>
          <p:nvPr/>
        </p:nvSpPr>
        <p:spPr>
          <a:xfrm>
            <a:off x="500034" y="4559866"/>
            <a:ext cx="8286808" cy="369332"/>
          </a:xfrm>
          <a:prstGeom prst="rect">
            <a:avLst/>
          </a:prstGeom>
          <a:noFill/>
        </p:spPr>
        <p:txBody>
          <a:bodyPr wrap="square" rtlCol="0">
            <a:spAutoFit/>
          </a:bodyPr>
          <a:lstStyle/>
          <a:p>
            <a:r>
              <a:rPr lang="es-PE" b="1" dirty="0" smtClean="0"/>
              <a:t>Compatibilidad</a:t>
            </a:r>
          </a:p>
        </p:txBody>
      </p:sp>
      <p:sp>
        <p:nvSpPr>
          <p:cNvPr id="11" name="10 CuadroTexto"/>
          <p:cNvSpPr txBox="1"/>
          <p:nvPr/>
        </p:nvSpPr>
        <p:spPr>
          <a:xfrm>
            <a:off x="500034" y="5077438"/>
            <a:ext cx="8286808" cy="923330"/>
          </a:xfrm>
          <a:prstGeom prst="rect">
            <a:avLst/>
          </a:prstGeom>
          <a:noFill/>
        </p:spPr>
        <p:txBody>
          <a:bodyPr wrap="square" rtlCol="0">
            <a:spAutoFit/>
          </a:bodyPr>
          <a:lstStyle/>
          <a:p>
            <a:r>
              <a:rPr lang="es-PE" dirty="0"/>
              <a:t>Es compatible con componentes intermedios como </a:t>
            </a:r>
            <a:r>
              <a:rPr lang="es-PE" dirty="0" err="1"/>
              <a:t>proxys</a:t>
            </a:r>
            <a:r>
              <a:rPr lang="es-PE" dirty="0"/>
              <a:t>, caches que permiten mejorar el rendimiento, firewalls, </a:t>
            </a:r>
            <a:r>
              <a:rPr lang="es-PE" dirty="0" err="1"/>
              <a:t>gateways</a:t>
            </a:r>
            <a:r>
              <a:rPr lang="es-PE" dirty="0"/>
              <a:t> que permiten encapsular sistemas no propiamente Webs.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2143116"/>
            <a:ext cx="7772400" cy="4156095"/>
          </a:xfrm>
        </p:spPr>
        <p:txBody>
          <a:bodyPr>
            <a:normAutofit/>
          </a:bodyPr>
          <a:lstStyle/>
          <a:p>
            <a:pPr algn="r"/>
            <a:r>
              <a:rPr lang="es-PE" sz="3200" dirty="0" smtClean="0"/>
              <a:t>Contenido</a:t>
            </a:r>
            <a:br>
              <a:rPr lang="es-PE" sz="3200" dirty="0" smtClean="0"/>
            </a:br>
            <a:r>
              <a:rPr lang="es-PE" sz="3200" dirty="0" smtClean="0"/>
              <a:t/>
            </a:r>
            <a:br>
              <a:rPr lang="es-PE" sz="3200" dirty="0" smtClean="0"/>
            </a:br>
            <a:r>
              <a:rPr lang="es-PE" sz="3200" dirty="0"/>
              <a:t/>
            </a:r>
            <a:br>
              <a:rPr lang="es-PE" sz="3200" dirty="0"/>
            </a:br>
            <a:r>
              <a:rPr lang="es-PE" sz="2400" dirty="0">
                <a:solidFill>
                  <a:schemeClr val="bg1">
                    <a:lumMod val="75000"/>
                  </a:schemeClr>
                </a:solidFill>
              </a:rPr>
              <a:t>Concepto</a:t>
            </a:r>
            <a:br>
              <a:rPr lang="es-PE" sz="2400" dirty="0">
                <a:solidFill>
                  <a:schemeClr val="bg1">
                    <a:lumMod val="75000"/>
                  </a:schemeClr>
                </a:solidFill>
              </a:rPr>
            </a:br>
            <a:r>
              <a:rPr lang="es-PE" sz="2400" dirty="0">
                <a:solidFill>
                  <a:schemeClr val="bg1">
                    <a:lumMod val="75000"/>
                  </a:schemeClr>
                </a:solidFill>
              </a:rPr>
              <a:t>Arquitecturas mas comunes</a:t>
            </a:r>
            <a:br>
              <a:rPr lang="es-PE" sz="2400" dirty="0">
                <a:solidFill>
                  <a:schemeClr val="bg1">
                    <a:lumMod val="75000"/>
                  </a:schemeClr>
                </a:solidFill>
              </a:rPr>
            </a:br>
            <a:r>
              <a:rPr lang="es-PE" sz="2400" dirty="0">
                <a:solidFill>
                  <a:schemeClr val="bg1">
                    <a:lumMod val="75000"/>
                  </a:schemeClr>
                </a:solidFill>
              </a:rPr>
              <a:t>Niveles</a:t>
            </a:r>
            <a:r>
              <a:rPr lang="es-PE" sz="2400" dirty="0"/>
              <a:t/>
            </a:r>
            <a:br>
              <a:rPr lang="es-PE" sz="2400" dirty="0"/>
            </a:br>
            <a:r>
              <a:rPr lang="es-PE" sz="2400" dirty="0">
                <a:solidFill>
                  <a:schemeClr val="bg1">
                    <a:lumMod val="75000"/>
                  </a:schemeClr>
                </a:solidFill>
              </a:rPr>
              <a:t>Principios</a:t>
            </a:r>
            <a:r>
              <a:rPr lang="es-PE" sz="2400" dirty="0"/>
              <a:t/>
            </a:r>
            <a:br>
              <a:rPr lang="es-PE" sz="2400" dirty="0"/>
            </a:br>
            <a:r>
              <a:rPr lang="es-PE" sz="2400" dirty="0"/>
              <a:t>Comparativo</a:t>
            </a:r>
            <a:r>
              <a:rPr lang="es-PE" sz="2400" dirty="0" smtClean="0">
                <a:solidFill>
                  <a:schemeClr val="bg1">
                    <a:lumMod val="75000"/>
                  </a:schemeClr>
                </a:solidFill>
              </a:rPr>
              <a:t/>
            </a:r>
            <a:br>
              <a:rPr lang="es-PE" sz="2400" dirty="0" smtClean="0">
                <a:solidFill>
                  <a:schemeClr val="bg1">
                    <a:lumMod val="75000"/>
                  </a:schemeClr>
                </a:solidFill>
              </a:rPr>
            </a:br>
            <a:endParaRPr lang="es-PE" sz="2400" dirty="0">
              <a:solidFill>
                <a:schemeClr val="bg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9" name="8 Tabla"/>
          <p:cNvGraphicFramePr>
            <a:graphicFrameLocks noGrp="1"/>
          </p:cNvGraphicFramePr>
          <p:nvPr/>
        </p:nvGraphicFramePr>
        <p:xfrm>
          <a:off x="214282" y="1285860"/>
          <a:ext cx="8858279" cy="5252311"/>
        </p:xfrm>
        <a:graphic>
          <a:graphicData uri="http://schemas.openxmlformats.org/drawingml/2006/table">
            <a:tbl>
              <a:tblPr>
                <a:tableStyleId>{FABFCF23-3B69-468F-B69F-88F6DE6A72F2}</a:tableStyleId>
              </a:tblPr>
              <a:tblGrid>
                <a:gridCol w="714380"/>
                <a:gridCol w="4071966"/>
                <a:gridCol w="4071933"/>
              </a:tblGrid>
              <a:tr h="302729">
                <a:tc>
                  <a:txBody>
                    <a:bodyPr/>
                    <a:lstStyle/>
                    <a:p>
                      <a:pPr algn="just">
                        <a:lnSpc>
                          <a:spcPct val="115000"/>
                        </a:lnSpc>
                        <a:spcAft>
                          <a:spcPts val="0"/>
                        </a:spcAft>
                      </a:pPr>
                      <a:endParaRPr lang="es-PE" sz="900" dirty="0">
                        <a:latin typeface="Calibri"/>
                        <a:ea typeface="Calibri"/>
                        <a:cs typeface="Times New Roman"/>
                      </a:endParaRPr>
                    </a:p>
                  </a:txBody>
                  <a:tcPr marL="55582" marR="55582" marT="0" marB="0"/>
                </a:tc>
                <a:tc>
                  <a:txBody>
                    <a:bodyPr/>
                    <a:lstStyle/>
                    <a:p>
                      <a:pPr algn="ctr">
                        <a:lnSpc>
                          <a:spcPct val="115000"/>
                        </a:lnSpc>
                        <a:spcAft>
                          <a:spcPts val="0"/>
                        </a:spcAft>
                      </a:pPr>
                      <a:r>
                        <a:rPr lang="es-PE" sz="2000" dirty="0"/>
                        <a:t>REST</a:t>
                      </a:r>
                      <a:endParaRPr lang="es-PE" sz="2000" dirty="0">
                        <a:solidFill>
                          <a:schemeClr val="bg1"/>
                        </a:solidFill>
                        <a:latin typeface="Calibri"/>
                        <a:ea typeface="Calibri"/>
                        <a:cs typeface="Times New Roman"/>
                      </a:endParaRPr>
                    </a:p>
                  </a:txBody>
                  <a:tcPr marL="55582" marR="55582" marT="0" marB="0"/>
                </a:tc>
                <a:tc>
                  <a:txBody>
                    <a:bodyPr/>
                    <a:lstStyle/>
                    <a:p>
                      <a:pPr algn="ctr">
                        <a:lnSpc>
                          <a:spcPct val="115000"/>
                        </a:lnSpc>
                        <a:spcAft>
                          <a:spcPts val="0"/>
                        </a:spcAft>
                      </a:pPr>
                      <a:r>
                        <a:rPr lang="es-PE" sz="2000" dirty="0"/>
                        <a:t>SOAP</a:t>
                      </a:r>
                      <a:endParaRPr lang="es-PE" sz="2000" dirty="0">
                        <a:solidFill>
                          <a:schemeClr val="bg1"/>
                        </a:solidFill>
                        <a:latin typeface="Calibri"/>
                        <a:ea typeface="Calibri"/>
                        <a:cs typeface="Times New Roman"/>
                      </a:endParaRPr>
                    </a:p>
                  </a:txBody>
                  <a:tcPr marL="55582" marR="55582" marT="0" marB="0"/>
                </a:tc>
              </a:tr>
              <a:tr h="605459">
                <a:tc rowSpan="4">
                  <a:txBody>
                    <a:bodyPr/>
                    <a:lstStyle/>
                    <a:p>
                      <a:pPr marL="71755" marR="71755" algn="ctr">
                        <a:lnSpc>
                          <a:spcPct val="115000"/>
                        </a:lnSpc>
                        <a:spcAft>
                          <a:spcPts val="0"/>
                        </a:spcAft>
                      </a:pPr>
                      <a:r>
                        <a:rPr lang="es-PE" sz="1800"/>
                        <a:t>Tecnología</a:t>
                      </a:r>
                      <a:endParaRPr lang="es-PE" sz="1800">
                        <a:latin typeface="Calibri"/>
                        <a:ea typeface="Calibri"/>
                        <a:cs typeface="Times New Roman"/>
                      </a:endParaRPr>
                    </a:p>
                  </a:txBody>
                  <a:tcPr marL="55582" marR="55582" marT="0" marB="0" vert="vert270"/>
                </a:tc>
                <a:tc>
                  <a:txBody>
                    <a:bodyPr/>
                    <a:lstStyle/>
                    <a:p>
                      <a:pPr algn="just">
                        <a:lnSpc>
                          <a:spcPct val="115000"/>
                        </a:lnSpc>
                        <a:spcAft>
                          <a:spcPts val="0"/>
                        </a:spcAft>
                      </a:pPr>
                      <a:r>
                        <a:rPr lang="es-PE" sz="1800" dirty="0"/>
                        <a:t>Interacción dirigida por el usuario por medio de formularios</a:t>
                      </a:r>
                      <a:endParaRPr lang="es-PE" sz="1800" dirty="0">
                        <a:latin typeface="Calibri"/>
                        <a:ea typeface="Calibri"/>
                        <a:cs typeface="Times New Roman"/>
                      </a:endParaRPr>
                    </a:p>
                  </a:txBody>
                  <a:tcPr marL="55582" marR="55582" marT="0" marB="0"/>
                </a:tc>
                <a:tc>
                  <a:txBody>
                    <a:bodyPr/>
                    <a:lstStyle/>
                    <a:p>
                      <a:pPr algn="just">
                        <a:lnSpc>
                          <a:spcPct val="115000"/>
                        </a:lnSpc>
                        <a:spcAft>
                          <a:spcPts val="0"/>
                        </a:spcAft>
                      </a:pPr>
                      <a:r>
                        <a:rPr lang="es-PE" sz="1800"/>
                        <a:t>Flujo de eventos orquestados</a:t>
                      </a:r>
                      <a:endParaRPr lang="es-PE" sz="1800">
                        <a:latin typeface="Calibri"/>
                        <a:ea typeface="Calibri"/>
                        <a:cs typeface="Times New Roman"/>
                      </a:endParaRPr>
                    </a:p>
                  </a:txBody>
                  <a:tcPr marL="55582" marR="55582" marT="0" marB="0"/>
                </a:tc>
              </a:tr>
              <a:tr h="605459">
                <a:tc vMerge="1">
                  <a:txBody>
                    <a:bodyPr/>
                    <a:lstStyle/>
                    <a:p>
                      <a:endParaRPr lang="es-PE"/>
                    </a:p>
                  </a:txBody>
                  <a:tcPr/>
                </a:tc>
                <a:tc>
                  <a:txBody>
                    <a:bodyPr/>
                    <a:lstStyle/>
                    <a:p>
                      <a:pPr algn="just">
                        <a:lnSpc>
                          <a:spcPct val="115000"/>
                        </a:lnSpc>
                        <a:spcAft>
                          <a:spcPts val="0"/>
                        </a:spcAft>
                      </a:pPr>
                      <a:r>
                        <a:rPr lang="es-PE" sz="1800" dirty="0"/>
                        <a:t>Pocas operaciones con muchos recursos</a:t>
                      </a:r>
                      <a:endParaRPr lang="es-PE" sz="1800" dirty="0">
                        <a:latin typeface="Calibri"/>
                        <a:ea typeface="Calibri"/>
                        <a:cs typeface="Times New Roman"/>
                      </a:endParaRPr>
                    </a:p>
                  </a:txBody>
                  <a:tcPr marL="55582" marR="55582" marT="0" marB="0"/>
                </a:tc>
                <a:tc>
                  <a:txBody>
                    <a:bodyPr/>
                    <a:lstStyle/>
                    <a:p>
                      <a:pPr algn="just">
                        <a:lnSpc>
                          <a:spcPct val="115000"/>
                        </a:lnSpc>
                        <a:spcAft>
                          <a:spcPts val="0"/>
                        </a:spcAft>
                      </a:pPr>
                      <a:r>
                        <a:rPr lang="es-PE" sz="1800"/>
                        <a:t>Muchas operaciones con pocos recursos</a:t>
                      </a:r>
                      <a:endParaRPr lang="es-PE" sz="1800">
                        <a:latin typeface="Calibri"/>
                        <a:ea typeface="Calibri"/>
                        <a:cs typeface="Times New Roman"/>
                      </a:endParaRPr>
                    </a:p>
                  </a:txBody>
                  <a:tcPr marL="55582" marR="55582" marT="0" marB="0"/>
                </a:tc>
              </a:tr>
              <a:tr h="605459">
                <a:tc vMerge="1">
                  <a:txBody>
                    <a:bodyPr/>
                    <a:lstStyle/>
                    <a:p>
                      <a:endParaRPr lang="es-PE"/>
                    </a:p>
                  </a:txBody>
                  <a:tcPr/>
                </a:tc>
                <a:tc>
                  <a:txBody>
                    <a:bodyPr/>
                    <a:lstStyle/>
                    <a:p>
                      <a:pPr algn="just">
                        <a:lnSpc>
                          <a:spcPct val="115000"/>
                        </a:lnSpc>
                        <a:spcAft>
                          <a:spcPts val="0"/>
                        </a:spcAft>
                      </a:pPr>
                      <a:r>
                        <a:rPr lang="es-PE" sz="1800" dirty="0"/>
                        <a:t>Mecanismo consistente de nombrado de recursos</a:t>
                      </a:r>
                      <a:endParaRPr lang="es-PE" sz="1800" dirty="0">
                        <a:latin typeface="Calibri"/>
                        <a:ea typeface="Calibri"/>
                        <a:cs typeface="Times New Roman"/>
                      </a:endParaRPr>
                    </a:p>
                  </a:txBody>
                  <a:tcPr marL="55582" marR="55582" marT="0" marB="0"/>
                </a:tc>
                <a:tc>
                  <a:txBody>
                    <a:bodyPr/>
                    <a:lstStyle/>
                    <a:p>
                      <a:pPr algn="just">
                        <a:lnSpc>
                          <a:spcPct val="115000"/>
                        </a:lnSpc>
                        <a:spcAft>
                          <a:spcPts val="0"/>
                        </a:spcAft>
                      </a:pPr>
                      <a:r>
                        <a:rPr lang="es-PE" sz="1800"/>
                        <a:t>Falta de mecanismo de nombrado</a:t>
                      </a:r>
                      <a:endParaRPr lang="es-PE" sz="1800">
                        <a:latin typeface="Calibri"/>
                        <a:ea typeface="Calibri"/>
                        <a:cs typeface="Times New Roman"/>
                      </a:endParaRPr>
                    </a:p>
                  </a:txBody>
                  <a:tcPr marL="55582" marR="55582" marT="0" marB="0"/>
                </a:tc>
              </a:tr>
              <a:tr h="685591">
                <a:tc vMerge="1">
                  <a:txBody>
                    <a:bodyPr/>
                    <a:lstStyle/>
                    <a:p>
                      <a:endParaRPr lang="es-PE"/>
                    </a:p>
                  </a:txBody>
                  <a:tcPr/>
                </a:tc>
                <a:tc>
                  <a:txBody>
                    <a:bodyPr/>
                    <a:lstStyle/>
                    <a:p>
                      <a:pPr algn="just">
                        <a:lnSpc>
                          <a:spcPct val="115000"/>
                        </a:lnSpc>
                        <a:spcAft>
                          <a:spcPts val="0"/>
                        </a:spcAft>
                      </a:pPr>
                      <a:r>
                        <a:rPr lang="es-PE" sz="1800" dirty="0"/>
                        <a:t>Se centra en la escalabilidad y rendimiento a gran escala para sistemas distribuidos hipermedia</a:t>
                      </a:r>
                      <a:endParaRPr lang="es-PE" sz="1800" dirty="0">
                        <a:latin typeface="Calibri"/>
                        <a:ea typeface="Calibri"/>
                        <a:cs typeface="Times New Roman"/>
                      </a:endParaRPr>
                    </a:p>
                  </a:txBody>
                  <a:tcPr marL="55582" marR="55582" marT="0" marB="0"/>
                </a:tc>
                <a:tc>
                  <a:txBody>
                    <a:bodyPr/>
                    <a:lstStyle/>
                    <a:p>
                      <a:pPr algn="just">
                        <a:lnSpc>
                          <a:spcPct val="115000"/>
                        </a:lnSpc>
                        <a:spcAft>
                          <a:spcPts val="0"/>
                        </a:spcAft>
                      </a:pPr>
                      <a:r>
                        <a:rPr lang="es-PE" sz="1800" dirty="0"/>
                        <a:t>Se centra en el diseño de aplicaciones distribuidas</a:t>
                      </a:r>
                      <a:endParaRPr lang="es-PE" sz="1800" dirty="0">
                        <a:latin typeface="Calibri"/>
                        <a:ea typeface="Calibri"/>
                        <a:cs typeface="Times New Roman"/>
                      </a:endParaRPr>
                    </a:p>
                  </a:txBody>
                  <a:tcPr marL="55582" marR="55582" marT="0" marB="0"/>
                </a:tc>
              </a:tr>
              <a:tr h="302729">
                <a:tc rowSpan="3">
                  <a:txBody>
                    <a:bodyPr/>
                    <a:lstStyle/>
                    <a:p>
                      <a:pPr marL="71755" marR="71755" algn="ctr">
                        <a:lnSpc>
                          <a:spcPct val="115000"/>
                        </a:lnSpc>
                        <a:spcAft>
                          <a:spcPts val="0"/>
                        </a:spcAft>
                      </a:pPr>
                      <a:r>
                        <a:rPr lang="es-PE" sz="1800" dirty="0"/>
                        <a:t>Protocolo</a:t>
                      </a:r>
                      <a:endParaRPr lang="es-PE" sz="1800" dirty="0">
                        <a:latin typeface="Calibri"/>
                        <a:ea typeface="Calibri"/>
                        <a:cs typeface="Times New Roman"/>
                      </a:endParaRPr>
                    </a:p>
                  </a:txBody>
                  <a:tcPr marL="55582" marR="55582" marT="0" marB="0" vert="vert270"/>
                </a:tc>
                <a:tc>
                  <a:txBody>
                    <a:bodyPr/>
                    <a:lstStyle/>
                    <a:p>
                      <a:pPr algn="ctr">
                        <a:lnSpc>
                          <a:spcPct val="115000"/>
                        </a:lnSpc>
                        <a:spcAft>
                          <a:spcPts val="0"/>
                        </a:spcAft>
                      </a:pPr>
                      <a:endParaRPr lang="es-PE" sz="1800" dirty="0" smtClean="0"/>
                    </a:p>
                    <a:p>
                      <a:pPr algn="ctr">
                        <a:lnSpc>
                          <a:spcPct val="115000"/>
                        </a:lnSpc>
                        <a:spcAft>
                          <a:spcPts val="0"/>
                        </a:spcAft>
                      </a:pPr>
                      <a:endParaRPr lang="es-PE" sz="1800" dirty="0" smtClean="0"/>
                    </a:p>
                    <a:p>
                      <a:pPr algn="ctr">
                        <a:lnSpc>
                          <a:spcPct val="115000"/>
                        </a:lnSpc>
                        <a:spcAft>
                          <a:spcPts val="0"/>
                        </a:spcAft>
                      </a:pPr>
                      <a:endParaRPr lang="es-PE" sz="1800" dirty="0" smtClean="0"/>
                    </a:p>
                    <a:p>
                      <a:pPr algn="ctr">
                        <a:lnSpc>
                          <a:spcPct val="115000"/>
                        </a:lnSpc>
                        <a:spcAft>
                          <a:spcPts val="0"/>
                        </a:spcAft>
                      </a:pPr>
                      <a:endParaRPr lang="es-PE" sz="1800" dirty="0" smtClean="0"/>
                    </a:p>
                    <a:p>
                      <a:pPr algn="ctr">
                        <a:lnSpc>
                          <a:spcPct val="115000"/>
                        </a:lnSpc>
                        <a:spcAft>
                          <a:spcPts val="0"/>
                        </a:spcAft>
                      </a:pPr>
                      <a:endParaRPr lang="es-PE" sz="1800" dirty="0">
                        <a:latin typeface="Calibri"/>
                        <a:ea typeface="Calibri"/>
                        <a:cs typeface="Times New Roman"/>
                      </a:endParaRPr>
                    </a:p>
                  </a:txBody>
                  <a:tcPr marL="55582" marR="55582" marT="0" marB="0"/>
                </a:tc>
                <a:tc>
                  <a:txBody>
                    <a:bodyPr/>
                    <a:lstStyle/>
                    <a:p>
                      <a:pPr algn="ctr">
                        <a:lnSpc>
                          <a:spcPct val="115000"/>
                        </a:lnSpc>
                        <a:spcAft>
                          <a:spcPts val="0"/>
                        </a:spcAft>
                      </a:pPr>
                      <a:endParaRPr lang="es-PE" sz="1800" dirty="0">
                        <a:latin typeface="Calibri"/>
                        <a:ea typeface="Calibri"/>
                        <a:cs typeface="Times New Roman"/>
                      </a:endParaRPr>
                    </a:p>
                  </a:txBody>
                  <a:tcPr marL="55582" marR="55582" marT="0" marB="0"/>
                </a:tc>
              </a:tr>
              <a:tr h="302729">
                <a:tc vMerge="1">
                  <a:txBody>
                    <a:bodyPr/>
                    <a:lstStyle/>
                    <a:p>
                      <a:endParaRPr lang="es-PE"/>
                    </a:p>
                  </a:txBody>
                  <a:tcPr/>
                </a:tc>
                <a:tc>
                  <a:txBody>
                    <a:bodyPr/>
                    <a:lstStyle/>
                    <a:p>
                      <a:pPr>
                        <a:lnSpc>
                          <a:spcPct val="115000"/>
                        </a:lnSpc>
                        <a:spcAft>
                          <a:spcPts val="0"/>
                        </a:spcAft>
                      </a:pPr>
                      <a:r>
                        <a:rPr lang="es-PE" sz="1800"/>
                        <a:t>XML autodescriptivo</a:t>
                      </a:r>
                      <a:endParaRPr lang="es-PE" sz="1800">
                        <a:latin typeface="Calibri"/>
                        <a:ea typeface="Calibri"/>
                        <a:cs typeface="Times New Roman"/>
                      </a:endParaRPr>
                    </a:p>
                  </a:txBody>
                  <a:tcPr marL="55582" marR="55582" marT="0" marB="0"/>
                </a:tc>
                <a:tc>
                  <a:txBody>
                    <a:bodyPr/>
                    <a:lstStyle/>
                    <a:p>
                      <a:pPr>
                        <a:lnSpc>
                          <a:spcPct val="115000"/>
                        </a:lnSpc>
                        <a:spcAft>
                          <a:spcPts val="0"/>
                        </a:spcAft>
                      </a:pPr>
                      <a:r>
                        <a:rPr lang="es-PE" sz="1800" dirty="0" err="1"/>
                        <a:t>Tipado</a:t>
                      </a:r>
                      <a:r>
                        <a:rPr lang="es-PE" sz="1800" dirty="0"/>
                        <a:t> fuente, XML, </a:t>
                      </a:r>
                      <a:r>
                        <a:rPr lang="es-PE" sz="1800" dirty="0" err="1"/>
                        <a:t>Schema</a:t>
                      </a:r>
                      <a:endParaRPr lang="es-PE" sz="1800" dirty="0">
                        <a:latin typeface="Calibri"/>
                        <a:ea typeface="Calibri"/>
                        <a:cs typeface="Times New Roman"/>
                      </a:endParaRPr>
                    </a:p>
                  </a:txBody>
                  <a:tcPr marL="55582" marR="55582" marT="0" marB="0"/>
                </a:tc>
              </a:tr>
              <a:tr h="302729">
                <a:tc vMerge="1">
                  <a:txBody>
                    <a:bodyPr/>
                    <a:lstStyle/>
                    <a:p>
                      <a:endParaRPr lang="es-PE"/>
                    </a:p>
                  </a:txBody>
                  <a:tcPr/>
                </a:tc>
                <a:tc>
                  <a:txBody>
                    <a:bodyPr/>
                    <a:lstStyle/>
                    <a:p>
                      <a:pPr>
                        <a:lnSpc>
                          <a:spcPct val="115000"/>
                        </a:lnSpc>
                        <a:spcAft>
                          <a:spcPts val="0"/>
                        </a:spcAft>
                      </a:pPr>
                      <a:r>
                        <a:rPr lang="es-PE" sz="1800"/>
                        <a:t>Síncrono</a:t>
                      </a:r>
                      <a:endParaRPr lang="es-PE" sz="1800">
                        <a:latin typeface="Calibri"/>
                        <a:ea typeface="Calibri"/>
                        <a:cs typeface="Times New Roman"/>
                      </a:endParaRPr>
                    </a:p>
                  </a:txBody>
                  <a:tcPr marL="55582" marR="55582" marT="0" marB="0"/>
                </a:tc>
                <a:tc>
                  <a:txBody>
                    <a:bodyPr/>
                    <a:lstStyle/>
                    <a:p>
                      <a:pPr>
                        <a:lnSpc>
                          <a:spcPct val="115000"/>
                        </a:lnSpc>
                        <a:spcAft>
                          <a:spcPts val="0"/>
                        </a:spcAft>
                      </a:pPr>
                      <a:r>
                        <a:rPr lang="es-PE" sz="1800" dirty="0"/>
                        <a:t>Síncrono y Asíncrono</a:t>
                      </a:r>
                      <a:endParaRPr lang="es-PE" sz="1800" dirty="0">
                        <a:latin typeface="Calibri"/>
                        <a:ea typeface="Calibri"/>
                        <a:cs typeface="Times New Roman"/>
                      </a:endParaRPr>
                    </a:p>
                  </a:txBody>
                  <a:tcPr marL="55582" marR="55582" marT="0" marB="0"/>
                </a:tc>
              </a:tr>
            </a:tbl>
          </a:graphicData>
        </a:graphic>
      </p:graphicFrame>
      <p:pic>
        <p:nvPicPr>
          <p:cNvPr id="12" name="11 Imagen"/>
          <p:cNvPicPr/>
          <p:nvPr/>
        </p:nvPicPr>
        <p:blipFill>
          <a:blip r:embed="rId3"/>
          <a:srcRect/>
          <a:stretch>
            <a:fillRect/>
          </a:stretch>
        </p:blipFill>
        <p:spPr bwMode="auto">
          <a:xfrm>
            <a:off x="1785918" y="4572008"/>
            <a:ext cx="2071702" cy="1285884"/>
          </a:xfrm>
          <a:prstGeom prst="rect">
            <a:avLst/>
          </a:prstGeom>
          <a:noFill/>
          <a:ln w="9525">
            <a:noFill/>
            <a:miter lim="800000"/>
            <a:headEnd/>
            <a:tailEnd/>
          </a:ln>
        </p:spPr>
      </p:pic>
      <p:pic>
        <p:nvPicPr>
          <p:cNvPr id="13" name="12 Imagen"/>
          <p:cNvPicPr/>
          <p:nvPr/>
        </p:nvPicPr>
        <p:blipFill>
          <a:blip r:embed="rId4"/>
          <a:srcRect/>
          <a:stretch>
            <a:fillRect/>
          </a:stretch>
        </p:blipFill>
        <p:spPr bwMode="auto">
          <a:xfrm>
            <a:off x="5929322" y="4500570"/>
            <a:ext cx="2071702" cy="1357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7" name="6 Tabla"/>
          <p:cNvGraphicFramePr>
            <a:graphicFrameLocks noGrp="1"/>
          </p:cNvGraphicFramePr>
          <p:nvPr/>
        </p:nvGraphicFramePr>
        <p:xfrm>
          <a:off x="-1" y="1362059"/>
          <a:ext cx="8858248" cy="985845"/>
        </p:xfrm>
        <a:graphic>
          <a:graphicData uri="http://schemas.openxmlformats.org/drawingml/2006/table">
            <a:tbl>
              <a:tblPr>
                <a:tableStyleId>{FABFCF23-3B69-468F-B69F-88F6DE6A72F2}</a:tableStyleId>
              </a:tblPr>
              <a:tblGrid>
                <a:gridCol w="692025"/>
                <a:gridCol w="3667894"/>
                <a:gridCol w="4498329"/>
              </a:tblGrid>
              <a:tr h="328615">
                <a:tc rowSpan="3">
                  <a:txBody>
                    <a:bodyPr/>
                    <a:lstStyle/>
                    <a:p>
                      <a:pPr marL="71755" marR="71755" algn="ctr">
                        <a:lnSpc>
                          <a:spcPct val="115000"/>
                        </a:lnSpc>
                        <a:spcAft>
                          <a:spcPts val="0"/>
                        </a:spcAft>
                      </a:pPr>
                      <a:r>
                        <a:rPr lang="es-PE" sz="1800" dirty="0"/>
                        <a:t>Protocolo</a:t>
                      </a:r>
                      <a:endParaRPr lang="es-PE" sz="1800" dirty="0">
                        <a:latin typeface="Calibri"/>
                        <a:ea typeface="Calibri"/>
                        <a:cs typeface="Times New Roman"/>
                      </a:endParaRPr>
                    </a:p>
                  </a:txBody>
                  <a:tcPr marL="55582" marR="55582" marT="0" marB="0" vert="vert270"/>
                </a:tc>
                <a:tc>
                  <a:txBody>
                    <a:bodyPr/>
                    <a:lstStyle/>
                    <a:p>
                      <a:pPr>
                        <a:lnSpc>
                          <a:spcPct val="115000"/>
                        </a:lnSpc>
                        <a:spcAft>
                          <a:spcPts val="0"/>
                        </a:spcAft>
                      </a:pPr>
                      <a:r>
                        <a:rPr lang="es-PE" sz="1800" dirty="0"/>
                        <a:t>HTTP</a:t>
                      </a:r>
                      <a:endParaRPr lang="es-PE" sz="1800" dirty="0">
                        <a:latin typeface="Calibri"/>
                        <a:ea typeface="Calibri"/>
                        <a:cs typeface="Times New Roman"/>
                      </a:endParaRPr>
                    </a:p>
                  </a:txBody>
                  <a:tcPr marL="55582" marR="55582" marT="0" marB="0"/>
                </a:tc>
                <a:tc>
                  <a:txBody>
                    <a:bodyPr/>
                    <a:lstStyle/>
                    <a:p>
                      <a:pPr>
                        <a:lnSpc>
                          <a:spcPct val="115000"/>
                        </a:lnSpc>
                        <a:spcAft>
                          <a:spcPts val="0"/>
                        </a:spcAft>
                      </a:pPr>
                      <a:r>
                        <a:rPr lang="es-PE" sz="1800"/>
                        <a:t>Independiente del transporte</a:t>
                      </a:r>
                      <a:endParaRPr lang="es-PE" sz="1800">
                        <a:latin typeface="Calibri"/>
                        <a:ea typeface="Calibri"/>
                        <a:cs typeface="Times New Roman"/>
                      </a:endParaRPr>
                    </a:p>
                  </a:txBody>
                  <a:tcPr marL="55582" marR="55582" marT="0" marB="0"/>
                </a:tc>
              </a:tr>
              <a:tr h="328615">
                <a:tc vMerge="1">
                  <a:txBody>
                    <a:bodyPr/>
                    <a:lstStyle/>
                    <a:p>
                      <a:endParaRPr lang="es-PE"/>
                    </a:p>
                  </a:txBody>
                  <a:tcPr/>
                </a:tc>
                <a:tc>
                  <a:txBody>
                    <a:bodyPr/>
                    <a:lstStyle/>
                    <a:p>
                      <a:pPr>
                        <a:lnSpc>
                          <a:spcPct val="115000"/>
                        </a:lnSpc>
                        <a:spcAft>
                          <a:spcPts val="0"/>
                        </a:spcAft>
                      </a:pPr>
                      <a:r>
                        <a:rPr lang="es-PE" sz="1800"/>
                        <a:t>HTTP como protocolo de aplicación</a:t>
                      </a:r>
                      <a:endParaRPr lang="es-PE" sz="1800">
                        <a:latin typeface="Calibri"/>
                        <a:ea typeface="Calibri"/>
                        <a:cs typeface="Times New Roman"/>
                      </a:endParaRPr>
                    </a:p>
                  </a:txBody>
                  <a:tcPr marL="55582" marR="55582" marT="0" marB="0"/>
                </a:tc>
                <a:tc>
                  <a:txBody>
                    <a:bodyPr/>
                    <a:lstStyle/>
                    <a:p>
                      <a:pPr>
                        <a:lnSpc>
                          <a:spcPct val="115000"/>
                        </a:lnSpc>
                        <a:spcAft>
                          <a:spcPts val="0"/>
                        </a:spcAft>
                      </a:pPr>
                      <a:r>
                        <a:rPr lang="es-PE" sz="1800" dirty="0"/>
                        <a:t>HTTP como protocolo de transporte</a:t>
                      </a:r>
                      <a:endParaRPr lang="es-PE" sz="1800" dirty="0">
                        <a:latin typeface="Calibri"/>
                        <a:ea typeface="Calibri"/>
                        <a:cs typeface="Times New Roman"/>
                      </a:endParaRPr>
                    </a:p>
                  </a:txBody>
                  <a:tcPr marL="55582" marR="55582" marT="0" marB="0"/>
                </a:tc>
              </a:tr>
              <a:tr h="328615">
                <a:tc vMerge="1">
                  <a:txBody>
                    <a:bodyPr/>
                    <a:lstStyle/>
                    <a:p>
                      <a:endParaRPr lang="es-PE"/>
                    </a:p>
                  </a:txBody>
                  <a:tcPr/>
                </a:tc>
                <a:tc>
                  <a:txBody>
                    <a:bodyPr/>
                    <a:lstStyle/>
                    <a:p>
                      <a:pPr>
                        <a:lnSpc>
                          <a:spcPct val="115000"/>
                        </a:lnSpc>
                        <a:spcAft>
                          <a:spcPts val="0"/>
                        </a:spcAft>
                      </a:pPr>
                      <a:r>
                        <a:rPr lang="es-PE" sz="1800"/>
                        <a:t>Síncrono</a:t>
                      </a:r>
                      <a:endParaRPr lang="es-PE" sz="1800">
                        <a:latin typeface="Calibri"/>
                        <a:ea typeface="Calibri"/>
                        <a:cs typeface="Times New Roman"/>
                      </a:endParaRPr>
                    </a:p>
                  </a:txBody>
                  <a:tcPr marL="55582" marR="55582" marT="0" marB="0"/>
                </a:tc>
                <a:tc>
                  <a:txBody>
                    <a:bodyPr/>
                    <a:lstStyle/>
                    <a:p>
                      <a:pPr>
                        <a:lnSpc>
                          <a:spcPct val="115000"/>
                        </a:lnSpc>
                        <a:spcAft>
                          <a:spcPts val="0"/>
                        </a:spcAft>
                      </a:pPr>
                      <a:r>
                        <a:rPr lang="es-PE" sz="1800" dirty="0"/>
                        <a:t>Síncrono y Asíncrono</a:t>
                      </a:r>
                      <a:endParaRPr lang="es-PE" sz="1800" dirty="0">
                        <a:latin typeface="Calibri"/>
                        <a:ea typeface="Calibri"/>
                        <a:cs typeface="Times New Roman"/>
                      </a:endParaRPr>
                    </a:p>
                  </a:txBody>
                  <a:tcPr marL="55582" marR="55582" marT="0" marB="0"/>
                </a:tc>
              </a:tr>
            </a:tbl>
          </a:graphicData>
        </a:graphic>
      </p:graphicFrame>
      <p:graphicFrame>
        <p:nvGraphicFramePr>
          <p:cNvPr id="8" name="7 Tabla"/>
          <p:cNvGraphicFramePr>
            <a:graphicFrameLocks noGrp="1"/>
          </p:cNvGraphicFramePr>
          <p:nvPr/>
        </p:nvGraphicFramePr>
        <p:xfrm>
          <a:off x="-1" y="2357430"/>
          <a:ext cx="8858281" cy="4025157"/>
        </p:xfrm>
        <a:graphic>
          <a:graphicData uri="http://schemas.openxmlformats.org/drawingml/2006/table">
            <a:tbl>
              <a:tblPr>
                <a:tableStyleId>{FABFCF23-3B69-468F-B69F-88F6DE6A72F2}</a:tableStyleId>
              </a:tblPr>
              <a:tblGrid>
                <a:gridCol w="692027"/>
                <a:gridCol w="3667908"/>
                <a:gridCol w="4498346"/>
              </a:tblGrid>
              <a:tr h="700093">
                <a:tc rowSpan="4">
                  <a:txBody>
                    <a:bodyPr/>
                    <a:lstStyle/>
                    <a:p>
                      <a:pPr marL="71755" marR="71755" algn="ctr">
                        <a:lnSpc>
                          <a:spcPct val="115000"/>
                        </a:lnSpc>
                        <a:spcAft>
                          <a:spcPts val="0"/>
                        </a:spcAft>
                      </a:pPr>
                      <a:r>
                        <a:rPr lang="es-PE" sz="1800" dirty="0"/>
                        <a:t>Gestión del Estado</a:t>
                      </a:r>
                      <a:endParaRPr lang="es-PE" sz="1800" dirty="0">
                        <a:latin typeface="Calibri"/>
                        <a:ea typeface="Calibri"/>
                        <a:cs typeface="Times New Roman"/>
                      </a:endParaRPr>
                    </a:p>
                  </a:txBody>
                  <a:tcPr marL="57115" marR="57115" marT="0" marB="0" vert="vert270"/>
                </a:tc>
                <a:tc>
                  <a:txBody>
                    <a:bodyPr/>
                    <a:lstStyle/>
                    <a:p>
                      <a:pPr>
                        <a:lnSpc>
                          <a:spcPct val="115000"/>
                        </a:lnSpc>
                        <a:spcAft>
                          <a:spcPts val="0"/>
                        </a:spcAft>
                      </a:pPr>
                      <a:r>
                        <a:rPr lang="es-PE" sz="1800"/>
                        <a:t>El servidor no tiene estado</a:t>
                      </a:r>
                      <a:endParaRPr lang="es-PE" sz="1800">
                        <a:latin typeface="Calibri"/>
                        <a:ea typeface="Calibri"/>
                        <a:cs typeface="Times New Roman"/>
                      </a:endParaRPr>
                    </a:p>
                  </a:txBody>
                  <a:tcPr marL="57115" marR="57115" marT="0" marB="0"/>
                </a:tc>
                <a:tc>
                  <a:txBody>
                    <a:bodyPr/>
                    <a:lstStyle/>
                    <a:p>
                      <a:pPr>
                        <a:lnSpc>
                          <a:spcPct val="115000"/>
                        </a:lnSpc>
                        <a:spcAft>
                          <a:spcPts val="0"/>
                        </a:spcAft>
                      </a:pPr>
                      <a:r>
                        <a:rPr lang="es-PE" sz="1800" dirty="0" err="1"/>
                        <a:t>Elservidor</a:t>
                      </a:r>
                      <a:r>
                        <a:rPr lang="es-PE" sz="1800" dirty="0"/>
                        <a:t> </a:t>
                      </a:r>
                      <a:r>
                        <a:rPr lang="es-PE" sz="1800" dirty="0" err="1"/>
                        <a:t>puedemantener</a:t>
                      </a:r>
                      <a:r>
                        <a:rPr lang="es-PE" sz="1800" dirty="0"/>
                        <a:t> el estado de la conversación</a:t>
                      </a:r>
                      <a:endParaRPr lang="es-PE" sz="1800" dirty="0">
                        <a:latin typeface="Calibri"/>
                        <a:ea typeface="Calibri"/>
                        <a:cs typeface="Times New Roman"/>
                      </a:endParaRPr>
                    </a:p>
                  </a:txBody>
                  <a:tcPr marL="57115" marR="57115" marT="0" marB="0"/>
                </a:tc>
              </a:tr>
              <a:tr h="350045">
                <a:tc vMerge="1">
                  <a:txBody>
                    <a:bodyPr/>
                    <a:lstStyle/>
                    <a:p>
                      <a:endParaRPr lang="es-PE"/>
                    </a:p>
                  </a:txBody>
                  <a:tcPr/>
                </a:tc>
                <a:tc>
                  <a:txBody>
                    <a:bodyPr/>
                    <a:lstStyle/>
                    <a:p>
                      <a:pPr>
                        <a:lnSpc>
                          <a:spcPct val="115000"/>
                        </a:lnSpc>
                        <a:spcAft>
                          <a:spcPts val="0"/>
                        </a:spcAft>
                      </a:pPr>
                      <a:r>
                        <a:rPr lang="es-PE" sz="1800" dirty="0"/>
                        <a:t>Los recursos contienen datos y enlaces </a:t>
                      </a:r>
                      <a:endParaRPr lang="es-PE" sz="1800" dirty="0">
                        <a:latin typeface="Calibri"/>
                        <a:ea typeface="Calibri"/>
                        <a:cs typeface="Times New Roman"/>
                      </a:endParaRPr>
                    </a:p>
                  </a:txBody>
                  <a:tcPr marL="57115" marR="57115" marT="0" marB="0"/>
                </a:tc>
                <a:tc>
                  <a:txBody>
                    <a:bodyPr/>
                    <a:lstStyle/>
                    <a:p>
                      <a:pPr>
                        <a:lnSpc>
                          <a:spcPct val="115000"/>
                        </a:lnSpc>
                        <a:spcAft>
                          <a:spcPts val="0"/>
                        </a:spcAft>
                      </a:pPr>
                      <a:r>
                        <a:rPr lang="es-PE" sz="1800"/>
                        <a:t>Los mensajes solo contienen datos</a:t>
                      </a:r>
                      <a:endParaRPr lang="es-PE" sz="1800">
                        <a:latin typeface="Calibri"/>
                        <a:ea typeface="Calibri"/>
                        <a:cs typeface="Times New Roman"/>
                      </a:endParaRPr>
                    </a:p>
                  </a:txBody>
                  <a:tcPr marL="57115" marR="57115" marT="0" marB="0"/>
                </a:tc>
              </a:tr>
              <a:tr h="700093">
                <a:tc vMerge="1">
                  <a:txBody>
                    <a:bodyPr/>
                    <a:lstStyle/>
                    <a:p>
                      <a:endParaRPr lang="es-PE"/>
                    </a:p>
                  </a:txBody>
                  <a:tcPr/>
                </a:tc>
                <a:tc>
                  <a:txBody>
                    <a:bodyPr/>
                    <a:lstStyle/>
                    <a:p>
                      <a:pPr>
                        <a:lnSpc>
                          <a:spcPct val="115000"/>
                        </a:lnSpc>
                        <a:spcAft>
                          <a:spcPts val="0"/>
                        </a:spcAft>
                      </a:pPr>
                      <a:r>
                        <a:rPr lang="es-PE" sz="1800" dirty="0"/>
                        <a:t>Los clientes mantienen los estados siguiendo los enlaces</a:t>
                      </a:r>
                      <a:endParaRPr lang="es-PE" sz="1800" dirty="0">
                        <a:latin typeface="Calibri"/>
                        <a:ea typeface="Calibri"/>
                        <a:cs typeface="Times New Roman"/>
                      </a:endParaRPr>
                    </a:p>
                  </a:txBody>
                  <a:tcPr marL="57115" marR="57115" marT="0" marB="0"/>
                </a:tc>
                <a:tc>
                  <a:txBody>
                    <a:bodyPr/>
                    <a:lstStyle/>
                    <a:p>
                      <a:pPr>
                        <a:lnSpc>
                          <a:spcPct val="115000"/>
                        </a:lnSpc>
                        <a:spcAft>
                          <a:spcPts val="0"/>
                        </a:spcAft>
                      </a:pPr>
                      <a:r>
                        <a:rPr lang="es-PE" sz="1800"/>
                        <a:t>Los clientes mantienen los estados suponiendo el estado del servicio</a:t>
                      </a:r>
                      <a:endParaRPr lang="es-PE" sz="1800">
                        <a:latin typeface="Calibri"/>
                        <a:ea typeface="Calibri"/>
                        <a:cs typeface="Times New Roman"/>
                      </a:endParaRPr>
                    </a:p>
                  </a:txBody>
                  <a:tcPr marL="57115" marR="57115" marT="0" marB="0"/>
                </a:tc>
              </a:tr>
              <a:tr h="700093">
                <a:tc vMerge="1">
                  <a:txBody>
                    <a:bodyPr/>
                    <a:lstStyle/>
                    <a:p>
                      <a:endParaRPr lang="es-PE"/>
                    </a:p>
                  </a:txBody>
                  <a:tcPr/>
                </a:tc>
                <a:tc>
                  <a:txBody>
                    <a:bodyPr/>
                    <a:lstStyle/>
                    <a:p>
                      <a:pPr>
                        <a:lnSpc>
                          <a:spcPct val="115000"/>
                        </a:lnSpc>
                        <a:spcAft>
                          <a:spcPts val="0"/>
                        </a:spcAft>
                      </a:pPr>
                      <a:r>
                        <a:rPr lang="es-PE" sz="1800"/>
                        <a:t>Técnicas para añadir sesiones (cookies)</a:t>
                      </a:r>
                      <a:endParaRPr lang="es-PE" sz="1800">
                        <a:latin typeface="Calibri"/>
                        <a:ea typeface="Calibri"/>
                        <a:cs typeface="Times New Roman"/>
                      </a:endParaRPr>
                    </a:p>
                  </a:txBody>
                  <a:tcPr marL="57115" marR="57115" marT="0" marB="0"/>
                </a:tc>
                <a:tc>
                  <a:txBody>
                    <a:bodyPr/>
                    <a:lstStyle/>
                    <a:p>
                      <a:pPr>
                        <a:lnSpc>
                          <a:spcPct val="115000"/>
                        </a:lnSpc>
                        <a:spcAft>
                          <a:spcPts val="0"/>
                        </a:spcAft>
                      </a:pPr>
                      <a:r>
                        <a:rPr lang="es-PE" sz="1800"/>
                        <a:t>Técnicas para añadir sesiones (cabeceras de sesion)</a:t>
                      </a:r>
                      <a:endParaRPr lang="es-PE" sz="1800">
                        <a:latin typeface="Calibri"/>
                        <a:ea typeface="Calibri"/>
                        <a:cs typeface="Times New Roman"/>
                      </a:endParaRPr>
                    </a:p>
                  </a:txBody>
                  <a:tcPr marL="57115" marR="57115" marT="0" marB="0"/>
                </a:tc>
              </a:tr>
              <a:tr h="350045">
                <a:tc rowSpan="3">
                  <a:txBody>
                    <a:bodyPr/>
                    <a:lstStyle/>
                    <a:p>
                      <a:pPr marL="71755" marR="71755" algn="just">
                        <a:lnSpc>
                          <a:spcPct val="115000"/>
                        </a:lnSpc>
                        <a:spcAft>
                          <a:spcPts val="0"/>
                        </a:spcAft>
                      </a:pPr>
                      <a:r>
                        <a:rPr lang="es-PE" sz="1800"/>
                        <a:t>Seguridad</a:t>
                      </a:r>
                      <a:endParaRPr lang="es-PE" sz="1800">
                        <a:latin typeface="Calibri"/>
                        <a:ea typeface="Calibri"/>
                        <a:cs typeface="Times New Roman"/>
                      </a:endParaRPr>
                    </a:p>
                  </a:txBody>
                  <a:tcPr marL="57115" marR="57115" marT="0" marB="0" vert="vert270"/>
                </a:tc>
                <a:tc>
                  <a:txBody>
                    <a:bodyPr/>
                    <a:lstStyle/>
                    <a:p>
                      <a:pPr>
                        <a:lnSpc>
                          <a:spcPct val="115000"/>
                        </a:lnSpc>
                        <a:spcAft>
                          <a:spcPts val="0"/>
                        </a:spcAft>
                      </a:pPr>
                      <a:r>
                        <a:rPr lang="es-PE" sz="1800"/>
                        <a:t>Https</a:t>
                      </a:r>
                      <a:endParaRPr lang="es-PE" sz="1800">
                        <a:latin typeface="Calibri"/>
                        <a:ea typeface="Calibri"/>
                        <a:cs typeface="Times New Roman"/>
                      </a:endParaRPr>
                    </a:p>
                  </a:txBody>
                  <a:tcPr marL="57115" marR="57115" marT="0" marB="0"/>
                </a:tc>
                <a:tc>
                  <a:txBody>
                    <a:bodyPr/>
                    <a:lstStyle/>
                    <a:p>
                      <a:pPr>
                        <a:lnSpc>
                          <a:spcPct val="115000"/>
                        </a:lnSpc>
                        <a:spcAft>
                          <a:spcPts val="0"/>
                        </a:spcAft>
                      </a:pPr>
                      <a:r>
                        <a:rPr lang="es-PE" sz="1800"/>
                        <a:t>Ws-Security</a:t>
                      </a:r>
                      <a:endParaRPr lang="es-PE" sz="1800">
                        <a:latin typeface="Calibri"/>
                        <a:ea typeface="Calibri"/>
                        <a:cs typeface="Times New Roman"/>
                      </a:endParaRPr>
                    </a:p>
                  </a:txBody>
                  <a:tcPr marL="57115" marR="57115" marT="0" marB="0"/>
                </a:tc>
              </a:tr>
              <a:tr h="350045">
                <a:tc vMerge="1">
                  <a:txBody>
                    <a:bodyPr/>
                    <a:lstStyle/>
                    <a:p>
                      <a:endParaRPr lang="es-PE"/>
                    </a:p>
                  </a:txBody>
                  <a:tcPr/>
                </a:tc>
                <a:tc>
                  <a:txBody>
                    <a:bodyPr/>
                    <a:lstStyle/>
                    <a:p>
                      <a:pPr>
                        <a:lnSpc>
                          <a:spcPct val="115000"/>
                        </a:lnSpc>
                        <a:spcAft>
                          <a:spcPts val="0"/>
                        </a:spcAft>
                      </a:pPr>
                      <a:r>
                        <a:rPr lang="es-PE" sz="1800"/>
                        <a:t>Implementado desde hace muchos años</a:t>
                      </a:r>
                      <a:endParaRPr lang="es-PE" sz="1800">
                        <a:latin typeface="Calibri"/>
                        <a:ea typeface="Calibri"/>
                        <a:cs typeface="Times New Roman"/>
                      </a:endParaRPr>
                    </a:p>
                  </a:txBody>
                  <a:tcPr marL="57115" marR="57115" marT="0" marB="0"/>
                </a:tc>
                <a:tc>
                  <a:txBody>
                    <a:bodyPr/>
                    <a:lstStyle/>
                    <a:p>
                      <a:pPr>
                        <a:lnSpc>
                          <a:spcPct val="115000"/>
                        </a:lnSpc>
                        <a:spcAft>
                          <a:spcPts val="0"/>
                        </a:spcAft>
                      </a:pPr>
                      <a:r>
                        <a:rPr lang="es-PE" sz="1800" dirty="0"/>
                        <a:t>Las implementaciones son recientes</a:t>
                      </a:r>
                      <a:endParaRPr lang="es-PE" sz="1800" dirty="0">
                        <a:latin typeface="Calibri"/>
                        <a:ea typeface="Calibri"/>
                        <a:cs typeface="Times New Roman"/>
                      </a:endParaRPr>
                    </a:p>
                  </a:txBody>
                  <a:tcPr marL="57115" marR="57115" marT="0" marB="0"/>
                </a:tc>
              </a:tr>
              <a:tr h="350045">
                <a:tc vMerge="1">
                  <a:txBody>
                    <a:bodyPr/>
                    <a:lstStyle/>
                    <a:p>
                      <a:endParaRPr lang="es-PE"/>
                    </a:p>
                  </a:txBody>
                  <a:tcPr/>
                </a:tc>
                <a:tc>
                  <a:txBody>
                    <a:bodyPr/>
                    <a:lstStyle/>
                    <a:p>
                      <a:pPr>
                        <a:lnSpc>
                          <a:spcPct val="115000"/>
                        </a:lnSpc>
                        <a:spcAft>
                          <a:spcPts val="0"/>
                        </a:spcAft>
                      </a:pPr>
                      <a:r>
                        <a:rPr lang="es-PE" sz="1800" dirty="0"/>
                        <a:t>Comunicación punto a punto segura</a:t>
                      </a:r>
                      <a:endParaRPr lang="es-PE" sz="1800" dirty="0">
                        <a:latin typeface="Calibri"/>
                        <a:ea typeface="Calibri"/>
                        <a:cs typeface="Times New Roman"/>
                      </a:endParaRPr>
                    </a:p>
                  </a:txBody>
                  <a:tcPr marL="57115" marR="57115" marT="0" marB="0"/>
                </a:tc>
                <a:tc>
                  <a:txBody>
                    <a:bodyPr/>
                    <a:lstStyle/>
                    <a:p>
                      <a:pPr>
                        <a:lnSpc>
                          <a:spcPct val="115000"/>
                        </a:lnSpc>
                        <a:spcAft>
                          <a:spcPts val="0"/>
                        </a:spcAft>
                      </a:pPr>
                      <a:r>
                        <a:rPr lang="es-PE" sz="1800" dirty="0"/>
                        <a:t>Comunicación origen - destino segura</a:t>
                      </a:r>
                      <a:endParaRPr lang="es-PE" sz="1800" dirty="0">
                        <a:latin typeface="Calibri"/>
                        <a:ea typeface="Calibri"/>
                        <a:cs typeface="Times New Roman"/>
                      </a:endParaRPr>
                    </a:p>
                  </a:txBody>
                  <a:tcPr marL="57115" marR="57115" marT="0" marB="0"/>
                </a:tc>
              </a:tr>
            </a:tbl>
          </a:graphicData>
        </a:graphic>
      </p:graphicFrame>
      <p:sp>
        <p:nvSpPr>
          <p:cNvPr id="3686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PE"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s-PE"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s-PE"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2143116"/>
            <a:ext cx="7772400" cy="4156095"/>
          </a:xfrm>
        </p:spPr>
        <p:txBody>
          <a:bodyPr>
            <a:normAutofit/>
          </a:bodyPr>
          <a:lstStyle/>
          <a:p>
            <a:pPr algn="r"/>
            <a:r>
              <a:rPr lang="es-PE" sz="3200" dirty="0" smtClean="0"/>
              <a:t>Ejemplo práctico</a:t>
            </a:r>
            <a:br>
              <a:rPr lang="es-PE" sz="3200" dirty="0" smtClean="0"/>
            </a:br>
            <a:r>
              <a:rPr lang="es-PE" sz="3200" dirty="0"/>
              <a:t/>
            </a:r>
            <a:br>
              <a:rPr lang="es-PE" sz="3200" dirty="0"/>
            </a:br>
            <a:r>
              <a:rPr lang="es-PE" sz="3200" dirty="0" smtClean="0"/>
              <a:t/>
            </a:r>
            <a:br>
              <a:rPr lang="es-PE" sz="3200" dirty="0" smtClean="0"/>
            </a:br>
            <a:r>
              <a:rPr lang="es-PE" sz="3200" dirty="0"/>
              <a:t/>
            </a:r>
            <a:br>
              <a:rPr lang="es-PE" sz="3200" dirty="0"/>
            </a:br>
            <a:r>
              <a:rPr lang="es-PE" sz="3200" dirty="0" smtClean="0"/>
              <a:t/>
            </a:r>
            <a:br>
              <a:rPr lang="es-PE" sz="3200" dirty="0" smtClean="0"/>
            </a:br>
            <a:endParaRPr lang="es-PE" sz="2400" dirty="0">
              <a:solidFill>
                <a:schemeClr val="bg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37890" name="Picture 2"/>
          <p:cNvPicPr>
            <a:picLocks noChangeAspect="1" noChangeArrowheads="1"/>
          </p:cNvPicPr>
          <p:nvPr/>
        </p:nvPicPr>
        <p:blipFill>
          <a:blip r:embed="rId3"/>
          <a:srcRect/>
          <a:stretch>
            <a:fillRect/>
          </a:stretch>
        </p:blipFill>
        <p:spPr bwMode="auto">
          <a:xfrm>
            <a:off x="357158" y="2357430"/>
            <a:ext cx="7900768" cy="642942"/>
          </a:xfrm>
          <a:prstGeom prst="rect">
            <a:avLst/>
          </a:prstGeom>
          <a:noFill/>
          <a:ln w="9525">
            <a:noFill/>
            <a:miter lim="800000"/>
            <a:headEnd/>
            <a:tailEnd/>
          </a:ln>
          <a:effectLst/>
        </p:spPr>
      </p:pic>
      <p:pic>
        <p:nvPicPr>
          <p:cNvPr id="37891" name="Picture 3"/>
          <p:cNvPicPr>
            <a:picLocks noChangeAspect="1" noChangeArrowheads="1"/>
          </p:cNvPicPr>
          <p:nvPr/>
        </p:nvPicPr>
        <p:blipFill>
          <a:blip r:embed="rId4"/>
          <a:srcRect/>
          <a:stretch>
            <a:fillRect/>
          </a:stretch>
        </p:blipFill>
        <p:spPr bwMode="auto">
          <a:xfrm>
            <a:off x="1785918" y="3071810"/>
            <a:ext cx="4971026" cy="3143272"/>
          </a:xfrm>
          <a:prstGeom prst="rect">
            <a:avLst/>
          </a:prstGeom>
          <a:noFill/>
          <a:ln w="9525">
            <a:noFill/>
            <a:miter lim="800000"/>
            <a:headEnd/>
            <a:tailEnd/>
          </a:ln>
          <a:effectLst/>
        </p:spPr>
      </p:pic>
      <p:pic>
        <p:nvPicPr>
          <p:cNvPr id="9" name="Picture 2"/>
          <p:cNvPicPr>
            <a:picLocks noChangeAspect="1" noChangeArrowheads="1"/>
          </p:cNvPicPr>
          <p:nvPr/>
        </p:nvPicPr>
        <p:blipFill>
          <a:blip r:embed="rId5"/>
          <a:srcRect/>
          <a:stretch>
            <a:fillRect/>
          </a:stretch>
        </p:blipFill>
        <p:spPr bwMode="auto">
          <a:xfrm>
            <a:off x="6311994" y="1285860"/>
            <a:ext cx="2832006" cy="357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38915" name="Picture 3"/>
          <p:cNvPicPr>
            <a:picLocks noChangeAspect="1" noChangeArrowheads="1"/>
          </p:cNvPicPr>
          <p:nvPr/>
        </p:nvPicPr>
        <p:blipFill>
          <a:blip r:embed="rId3"/>
          <a:srcRect/>
          <a:stretch>
            <a:fillRect/>
          </a:stretch>
        </p:blipFill>
        <p:spPr bwMode="auto">
          <a:xfrm>
            <a:off x="428596" y="2357430"/>
            <a:ext cx="8429684" cy="571504"/>
          </a:xfrm>
          <a:prstGeom prst="rect">
            <a:avLst/>
          </a:prstGeom>
          <a:noFill/>
          <a:ln w="9525">
            <a:noFill/>
            <a:miter lim="800000"/>
            <a:headEnd/>
            <a:tailEnd/>
          </a:ln>
          <a:effectLst/>
        </p:spPr>
      </p:pic>
      <p:pic>
        <p:nvPicPr>
          <p:cNvPr id="38916" name="Picture 4"/>
          <p:cNvPicPr>
            <a:picLocks noChangeAspect="1" noChangeArrowheads="1"/>
          </p:cNvPicPr>
          <p:nvPr/>
        </p:nvPicPr>
        <p:blipFill>
          <a:blip r:embed="rId4"/>
          <a:srcRect/>
          <a:stretch>
            <a:fillRect/>
          </a:stretch>
        </p:blipFill>
        <p:spPr bwMode="auto">
          <a:xfrm>
            <a:off x="2285984" y="3071810"/>
            <a:ext cx="4476781" cy="2357454"/>
          </a:xfrm>
          <a:prstGeom prst="rect">
            <a:avLst/>
          </a:prstGeom>
          <a:noFill/>
          <a:ln w="9525">
            <a:noFill/>
            <a:miter lim="800000"/>
            <a:headEnd/>
            <a:tailEnd/>
          </a:ln>
          <a:effectLst/>
        </p:spPr>
      </p:pic>
      <p:pic>
        <p:nvPicPr>
          <p:cNvPr id="10" name="Picture 2"/>
          <p:cNvPicPr>
            <a:picLocks noChangeAspect="1" noChangeArrowheads="1"/>
          </p:cNvPicPr>
          <p:nvPr/>
        </p:nvPicPr>
        <p:blipFill>
          <a:blip r:embed="rId5"/>
          <a:srcRect/>
          <a:stretch>
            <a:fillRect/>
          </a:stretch>
        </p:blipFill>
        <p:spPr bwMode="auto">
          <a:xfrm>
            <a:off x="6311994" y="1214422"/>
            <a:ext cx="2832006" cy="357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39938" name="Picture 2"/>
          <p:cNvPicPr>
            <a:picLocks noChangeAspect="1" noChangeArrowheads="1"/>
          </p:cNvPicPr>
          <p:nvPr/>
        </p:nvPicPr>
        <p:blipFill>
          <a:blip r:embed="rId3"/>
          <a:srcRect/>
          <a:stretch>
            <a:fillRect/>
          </a:stretch>
        </p:blipFill>
        <p:spPr bwMode="auto">
          <a:xfrm>
            <a:off x="3329568" y="1285860"/>
            <a:ext cx="5814432" cy="285752"/>
          </a:xfrm>
          <a:prstGeom prst="rect">
            <a:avLst/>
          </a:prstGeom>
          <a:noFill/>
          <a:ln w="9525">
            <a:noFill/>
            <a:miter lim="800000"/>
            <a:headEnd/>
            <a:tailEnd/>
          </a:ln>
          <a:effectLst/>
        </p:spPr>
      </p:pic>
      <p:pic>
        <p:nvPicPr>
          <p:cNvPr id="39939" name="Picture 3"/>
          <p:cNvPicPr>
            <a:picLocks noChangeAspect="1" noChangeArrowheads="1"/>
          </p:cNvPicPr>
          <p:nvPr/>
        </p:nvPicPr>
        <p:blipFill>
          <a:blip r:embed="rId4"/>
          <a:srcRect/>
          <a:stretch>
            <a:fillRect/>
          </a:stretch>
        </p:blipFill>
        <p:spPr bwMode="auto">
          <a:xfrm>
            <a:off x="428596" y="2285992"/>
            <a:ext cx="8072494" cy="581022"/>
          </a:xfrm>
          <a:prstGeom prst="rect">
            <a:avLst/>
          </a:prstGeom>
          <a:noFill/>
          <a:ln w="9525">
            <a:noFill/>
            <a:miter lim="800000"/>
            <a:headEnd/>
            <a:tailEnd/>
          </a:ln>
          <a:effectLst/>
        </p:spPr>
      </p:pic>
      <p:pic>
        <p:nvPicPr>
          <p:cNvPr id="39940" name="Picture 4"/>
          <p:cNvPicPr>
            <a:picLocks noChangeAspect="1" noChangeArrowheads="1"/>
          </p:cNvPicPr>
          <p:nvPr/>
        </p:nvPicPr>
        <p:blipFill>
          <a:blip r:embed="rId5"/>
          <a:srcRect/>
          <a:stretch>
            <a:fillRect/>
          </a:stretch>
        </p:blipFill>
        <p:spPr bwMode="auto">
          <a:xfrm>
            <a:off x="1071538" y="3143248"/>
            <a:ext cx="6870472"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39938" name="Picture 2"/>
          <p:cNvPicPr>
            <a:picLocks noChangeAspect="1" noChangeArrowheads="1"/>
          </p:cNvPicPr>
          <p:nvPr/>
        </p:nvPicPr>
        <p:blipFill>
          <a:blip r:embed="rId3"/>
          <a:srcRect/>
          <a:stretch>
            <a:fillRect/>
          </a:stretch>
        </p:blipFill>
        <p:spPr bwMode="auto">
          <a:xfrm>
            <a:off x="3329568" y="1285860"/>
            <a:ext cx="5814432" cy="285752"/>
          </a:xfrm>
          <a:prstGeom prst="rect">
            <a:avLst/>
          </a:prstGeom>
          <a:noFill/>
          <a:ln w="9525">
            <a:noFill/>
            <a:miter lim="800000"/>
            <a:headEnd/>
            <a:tailEnd/>
          </a:ln>
          <a:effectLst/>
        </p:spPr>
      </p:pic>
      <p:pic>
        <p:nvPicPr>
          <p:cNvPr id="40962" name="Picture 2"/>
          <p:cNvPicPr>
            <a:picLocks noChangeAspect="1" noChangeArrowheads="1"/>
          </p:cNvPicPr>
          <p:nvPr/>
        </p:nvPicPr>
        <p:blipFill>
          <a:blip r:embed="rId4"/>
          <a:srcRect/>
          <a:stretch>
            <a:fillRect/>
          </a:stretch>
        </p:blipFill>
        <p:spPr bwMode="auto">
          <a:xfrm>
            <a:off x="428596" y="2285992"/>
            <a:ext cx="8327136" cy="785818"/>
          </a:xfrm>
          <a:prstGeom prst="rect">
            <a:avLst/>
          </a:prstGeom>
          <a:noFill/>
          <a:ln w="9525">
            <a:noFill/>
            <a:miter lim="800000"/>
            <a:headEnd/>
            <a:tailEnd/>
          </a:ln>
          <a:effectLst/>
        </p:spPr>
      </p:pic>
      <p:pic>
        <p:nvPicPr>
          <p:cNvPr id="40963" name="Picture 3"/>
          <p:cNvPicPr>
            <a:picLocks noChangeAspect="1" noChangeArrowheads="1"/>
          </p:cNvPicPr>
          <p:nvPr/>
        </p:nvPicPr>
        <p:blipFill>
          <a:blip r:embed="rId5"/>
          <a:srcRect/>
          <a:stretch>
            <a:fillRect/>
          </a:stretch>
        </p:blipFill>
        <p:spPr bwMode="auto">
          <a:xfrm>
            <a:off x="857223" y="3000372"/>
            <a:ext cx="7665847" cy="642942"/>
          </a:xfrm>
          <a:prstGeom prst="rect">
            <a:avLst/>
          </a:prstGeom>
          <a:noFill/>
          <a:ln w="9525">
            <a:noFill/>
            <a:miter lim="800000"/>
            <a:headEnd/>
            <a:tailEnd/>
          </a:ln>
          <a:effectLst/>
        </p:spPr>
      </p:pic>
      <p:pic>
        <p:nvPicPr>
          <p:cNvPr id="40964" name="Picture 4"/>
          <p:cNvPicPr>
            <a:picLocks noChangeAspect="1" noChangeArrowheads="1"/>
          </p:cNvPicPr>
          <p:nvPr/>
        </p:nvPicPr>
        <p:blipFill>
          <a:blip r:embed="rId6"/>
          <a:srcRect/>
          <a:stretch>
            <a:fillRect/>
          </a:stretch>
        </p:blipFill>
        <p:spPr bwMode="auto">
          <a:xfrm>
            <a:off x="2643174" y="3643314"/>
            <a:ext cx="4252908" cy="2804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39938" name="Picture 2"/>
          <p:cNvPicPr>
            <a:picLocks noChangeAspect="1" noChangeArrowheads="1"/>
          </p:cNvPicPr>
          <p:nvPr/>
        </p:nvPicPr>
        <p:blipFill>
          <a:blip r:embed="rId3"/>
          <a:srcRect/>
          <a:stretch>
            <a:fillRect/>
          </a:stretch>
        </p:blipFill>
        <p:spPr bwMode="auto">
          <a:xfrm>
            <a:off x="3329568" y="1285860"/>
            <a:ext cx="5814432" cy="285752"/>
          </a:xfrm>
          <a:prstGeom prst="rect">
            <a:avLst/>
          </a:prstGeom>
          <a:noFill/>
          <a:ln w="9525">
            <a:noFill/>
            <a:miter lim="800000"/>
            <a:headEnd/>
            <a:tailEnd/>
          </a:ln>
          <a:effectLst/>
        </p:spPr>
      </p:pic>
      <p:pic>
        <p:nvPicPr>
          <p:cNvPr id="41986" name="Picture 2"/>
          <p:cNvPicPr>
            <a:picLocks noChangeAspect="1" noChangeArrowheads="1"/>
          </p:cNvPicPr>
          <p:nvPr/>
        </p:nvPicPr>
        <p:blipFill>
          <a:blip r:embed="rId4"/>
          <a:srcRect/>
          <a:stretch>
            <a:fillRect/>
          </a:stretch>
        </p:blipFill>
        <p:spPr bwMode="auto">
          <a:xfrm>
            <a:off x="428596" y="2285992"/>
            <a:ext cx="7143800" cy="571504"/>
          </a:xfrm>
          <a:prstGeom prst="rect">
            <a:avLst/>
          </a:prstGeom>
          <a:noFill/>
          <a:ln w="9525">
            <a:noFill/>
            <a:miter lim="800000"/>
            <a:headEnd/>
            <a:tailEnd/>
          </a:ln>
          <a:effectLst/>
        </p:spPr>
      </p:pic>
      <p:pic>
        <p:nvPicPr>
          <p:cNvPr id="41987" name="Picture 3"/>
          <p:cNvPicPr>
            <a:picLocks noChangeAspect="1" noChangeArrowheads="1"/>
          </p:cNvPicPr>
          <p:nvPr/>
        </p:nvPicPr>
        <p:blipFill>
          <a:blip r:embed="rId5"/>
          <a:srcRect/>
          <a:stretch>
            <a:fillRect/>
          </a:stretch>
        </p:blipFill>
        <p:spPr bwMode="auto">
          <a:xfrm>
            <a:off x="2500298" y="2786058"/>
            <a:ext cx="4038600" cy="3648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2143116"/>
            <a:ext cx="7772400" cy="4156095"/>
          </a:xfrm>
        </p:spPr>
        <p:txBody>
          <a:bodyPr>
            <a:normAutofit/>
          </a:bodyPr>
          <a:lstStyle/>
          <a:p>
            <a:pPr algn="r"/>
            <a:r>
              <a:rPr lang="es-PE" sz="3200" dirty="0" smtClean="0"/>
              <a:t>Contenido</a:t>
            </a:r>
            <a:br>
              <a:rPr lang="es-PE" sz="3200" dirty="0" smtClean="0"/>
            </a:br>
            <a:r>
              <a:rPr lang="es-PE" sz="3200" dirty="0" smtClean="0"/>
              <a:t/>
            </a:r>
            <a:br>
              <a:rPr lang="es-PE" sz="3200" dirty="0" smtClean="0"/>
            </a:br>
            <a:r>
              <a:rPr lang="es-PE" sz="3200" dirty="0"/>
              <a:t/>
            </a:r>
            <a:br>
              <a:rPr lang="es-PE" sz="3200" dirty="0"/>
            </a:br>
            <a:r>
              <a:rPr lang="es-PE" sz="2400" dirty="0" smtClean="0"/>
              <a:t>Concepto</a:t>
            </a:r>
            <a:br>
              <a:rPr lang="es-PE" sz="2400" dirty="0" smtClean="0"/>
            </a:br>
            <a:r>
              <a:rPr lang="es-PE" sz="2400" dirty="0" smtClean="0">
                <a:solidFill>
                  <a:schemeClr val="bg1">
                    <a:lumMod val="75000"/>
                  </a:schemeClr>
                </a:solidFill>
              </a:rPr>
              <a:t>Arquitecturas mas comunes</a:t>
            </a:r>
            <a:br>
              <a:rPr lang="es-PE" sz="2400" dirty="0" smtClean="0">
                <a:solidFill>
                  <a:schemeClr val="bg1">
                    <a:lumMod val="75000"/>
                  </a:schemeClr>
                </a:solidFill>
              </a:rPr>
            </a:br>
            <a:r>
              <a:rPr lang="es-PE" sz="2400" dirty="0" smtClean="0">
                <a:solidFill>
                  <a:schemeClr val="bg1">
                    <a:lumMod val="75000"/>
                  </a:schemeClr>
                </a:solidFill>
              </a:rPr>
              <a:t>Niveles</a:t>
            </a:r>
            <a:br>
              <a:rPr lang="es-PE" sz="2400" dirty="0" smtClean="0">
                <a:solidFill>
                  <a:schemeClr val="bg1">
                    <a:lumMod val="75000"/>
                  </a:schemeClr>
                </a:solidFill>
              </a:rPr>
            </a:br>
            <a:r>
              <a:rPr lang="es-PE" sz="2400" dirty="0" smtClean="0">
                <a:solidFill>
                  <a:schemeClr val="bg1">
                    <a:lumMod val="75000"/>
                  </a:schemeClr>
                </a:solidFill>
              </a:rPr>
              <a:t>Principios</a:t>
            </a:r>
            <a:br>
              <a:rPr lang="es-PE" sz="2400" dirty="0" smtClean="0">
                <a:solidFill>
                  <a:schemeClr val="bg1">
                    <a:lumMod val="75000"/>
                  </a:schemeClr>
                </a:solidFill>
              </a:rPr>
            </a:br>
            <a:r>
              <a:rPr lang="es-PE" sz="2400" dirty="0" smtClean="0">
                <a:solidFill>
                  <a:schemeClr val="bg1">
                    <a:lumMod val="75000"/>
                  </a:schemeClr>
                </a:solidFill>
              </a:rPr>
              <a:t>Comparativo</a:t>
            </a:r>
            <a:br>
              <a:rPr lang="es-PE" sz="2400" dirty="0" smtClean="0">
                <a:solidFill>
                  <a:schemeClr val="bg1">
                    <a:lumMod val="75000"/>
                  </a:schemeClr>
                </a:solidFill>
              </a:rPr>
            </a:br>
            <a:endParaRPr lang="es-PE" sz="2400" dirty="0">
              <a:solidFill>
                <a:schemeClr val="bg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39938" name="Picture 2"/>
          <p:cNvPicPr>
            <a:picLocks noChangeAspect="1" noChangeArrowheads="1"/>
          </p:cNvPicPr>
          <p:nvPr/>
        </p:nvPicPr>
        <p:blipFill>
          <a:blip r:embed="rId3"/>
          <a:srcRect/>
          <a:stretch>
            <a:fillRect/>
          </a:stretch>
        </p:blipFill>
        <p:spPr bwMode="auto">
          <a:xfrm>
            <a:off x="3329568" y="1285860"/>
            <a:ext cx="5814432" cy="285752"/>
          </a:xfrm>
          <a:prstGeom prst="rect">
            <a:avLst/>
          </a:prstGeom>
          <a:noFill/>
          <a:ln w="9525">
            <a:noFill/>
            <a:miter lim="800000"/>
            <a:headEnd/>
            <a:tailEnd/>
          </a:ln>
          <a:effectLst/>
        </p:spPr>
      </p:pic>
      <p:pic>
        <p:nvPicPr>
          <p:cNvPr id="43010" name="Picture 2"/>
          <p:cNvPicPr>
            <a:picLocks noChangeAspect="1" noChangeArrowheads="1"/>
          </p:cNvPicPr>
          <p:nvPr/>
        </p:nvPicPr>
        <p:blipFill>
          <a:blip r:embed="rId4"/>
          <a:srcRect/>
          <a:stretch>
            <a:fillRect/>
          </a:stretch>
        </p:blipFill>
        <p:spPr bwMode="auto">
          <a:xfrm>
            <a:off x="428596" y="2262182"/>
            <a:ext cx="4286280" cy="621200"/>
          </a:xfrm>
          <a:prstGeom prst="rect">
            <a:avLst/>
          </a:prstGeom>
          <a:noFill/>
          <a:ln w="9525">
            <a:noFill/>
            <a:miter lim="800000"/>
            <a:headEnd/>
            <a:tailEnd/>
          </a:ln>
          <a:effectLst/>
        </p:spPr>
      </p:pic>
      <p:pic>
        <p:nvPicPr>
          <p:cNvPr id="43011" name="Picture 3"/>
          <p:cNvPicPr>
            <a:picLocks noChangeAspect="1" noChangeArrowheads="1"/>
          </p:cNvPicPr>
          <p:nvPr/>
        </p:nvPicPr>
        <p:blipFill>
          <a:blip r:embed="rId5"/>
          <a:srcRect/>
          <a:stretch>
            <a:fillRect/>
          </a:stretch>
        </p:blipFill>
        <p:spPr bwMode="auto">
          <a:xfrm>
            <a:off x="2000232" y="2857496"/>
            <a:ext cx="527944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39938" name="Picture 2"/>
          <p:cNvPicPr>
            <a:picLocks noChangeAspect="1" noChangeArrowheads="1"/>
          </p:cNvPicPr>
          <p:nvPr/>
        </p:nvPicPr>
        <p:blipFill>
          <a:blip r:embed="rId3"/>
          <a:srcRect/>
          <a:stretch>
            <a:fillRect/>
          </a:stretch>
        </p:blipFill>
        <p:spPr bwMode="auto">
          <a:xfrm>
            <a:off x="3329568" y="1285860"/>
            <a:ext cx="5814432" cy="285752"/>
          </a:xfrm>
          <a:prstGeom prst="rect">
            <a:avLst/>
          </a:prstGeom>
          <a:noFill/>
          <a:ln w="9525">
            <a:noFill/>
            <a:miter lim="800000"/>
            <a:headEnd/>
            <a:tailEnd/>
          </a:ln>
          <a:effectLst/>
        </p:spPr>
      </p:pic>
      <p:pic>
        <p:nvPicPr>
          <p:cNvPr id="44034" name="Picture 2"/>
          <p:cNvPicPr>
            <a:picLocks noChangeAspect="1" noChangeArrowheads="1"/>
          </p:cNvPicPr>
          <p:nvPr/>
        </p:nvPicPr>
        <p:blipFill>
          <a:blip r:embed="rId4"/>
          <a:srcRect/>
          <a:stretch>
            <a:fillRect/>
          </a:stretch>
        </p:blipFill>
        <p:spPr bwMode="auto">
          <a:xfrm>
            <a:off x="428596" y="2285992"/>
            <a:ext cx="4192861" cy="500066"/>
          </a:xfrm>
          <a:prstGeom prst="rect">
            <a:avLst/>
          </a:prstGeom>
          <a:noFill/>
          <a:ln w="9525">
            <a:noFill/>
            <a:miter lim="800000"/>
            <a:headEnd/>
            <a:tailEnd/>
          </a:ln>
          <a:effectLst/>
        </p:spPr>
      </p:pic>
      <p:pic>
        <p:nvPicPr>
          <p:cNvPr id="44035" name="Picture 3"/>
          <p:cNvPicPr>
            <a:picLocks noChangeAspect="1" noChangeArrowheads="1"/>
          </p:cNvPicPr>
          <p:nvPr/>
        </p:nvPicPr>
        <p:blipFill>
          <a:blip r:embed="rId5"/>
          <a:srcRect/>
          <a:stretch>
            <a:fillRect/>
          </a:stretch>
        </p:blipFill>
        <p:spPr bwMode="auto">
          <a:xfrm>
            <a:off x="2857488" y="2857496"/>
            <a:ext cx="2517658"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45058" name="Picture 2"/>
          <p:cNvPicPr>
            <a:picLocks noChangeAspect="1" noChangeArrowheads="1"/>
          </p:cNvPicPr>
          <p:nvPr/>
        </p:nvPicPr>
        <p:blipFill>
          <a:blip r:embed="rId3"/>
          <a:srcRect/>
          <a:stretch>
            <a:fillRect/>
          </a:stretch>
        </p:blipFill>
        <p:spPr bwMode="auto">
          <a:xfrm>
            <a:off x="3613713" y="1214422"/>
            <a:ext cx="5530287" cy="357190"/>
          </a:xfrm>
          <a:prstGeom prst="rect">
            <a:avLst/>
          </a:prstGeom>
          <a:noFill/>
          <a:ln w="9525">
            <a:noFill/>
            <a:miter lim="800000"/>
            <a:headEnd/>
            <a:tailEnd/>
          </a:ln>
          <a:effectLst/>
        </p:spPr>
      </p:pic>
      <p:pic>
        <p:nvPicPr>
          <p:cNvPr id="45059" name="Picture 3"/>
          <p:cNvPicPr>
            <a:picLocks noChangeAspect="1" noChangeArrowheads="1"/>
          </p:cNvPicPr>
          <p:nvPr/>
        </p:nvPicPr>
        <p:blipFill>
          <a:blip r:embed="rId4"/>
          <a:srcRect/>
          <a:stretch>
            <a:fillRect/>
          </a:stretch>
        </p:blipFill>
        <p:spPr bwMode="auto">
          <a:xfrm>
            <a:off x="357157" y="2285992"/>
            <a:ext cx="8121429" cy="857256"/>
          </a:xfrm>
          <a:prstGeom prst="rect">
            <a:avLst/>
          </a:prstGeom>
          <a:noFill/>
          <a:ln w="9525">
            <a:noFill/>
            <a:miter lim="800000"/>
            <a:headEnd/>
            <a:tailEnd/>
          </a:ln>
          <a:effectLst/>
        </p:spPr>
      </p:pic>
      <p:pic>
        <p:nvPicPr>
          <p:cNvPr id="45060" name="Picture 4"/>
          <p:cNvPicPr>
            <a:picLocks noChangeAspect="1" noChangeArrowheads="1"/>
          </p:cNvPicPr>
          <p:nvPr/>
        </p:nvPicPr>
        <p:blipFill>
          <a:blip r:embed="rId5"/>
          <a:srcRect/>
          <a:stretch>
            <a:fillRect/>
          </a:stretch>
        </p:blipFill>
        <p:spPr bwMode="auto">
          <a:xfrm>
            <a:off x="1071538" y="3429000"/>
            <a:ext cx="7212490"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45058" name="Picture 2"/>
          <p:cNvPicPr>
            <a:picLocks noChangeAspect="1" noChangeArrowheads="1"/>
          </p:cNvPicPr>
          <p:nvPr/>
        </p:nvPicPr>
        <p:blipFill>
          <a:blip r:embed="rId3"/>
          <a:srcRect/>
          <a:stretch>
            <a:fillRect/>
          </a:stretch>
        </p:blipFill>
        <p:spPr bwMode="auto">
          <a:xfrm>
            <a:off x="3613713" y="1214422"/>
            <a:ext cx="5530287" cy="357190"/>
          </a:xfrm>
          <a:prstGeom prst="rect">
            <a:avLst/>
          </a:prstGeom>
          <a:noFill/>
          <a:ln w="9525">
            <a:noFill/>
            <a:miter lim="800000"/>
            <a:headEnd/>
            <a:tailEnd/>
          </a:ln>
          <a:effectLst/>
        </p:spPr>
      </p:pic>
      <p:pic>
        <p:nvPicPr>
          <p:cNvPr id="46082" name="Picture 2"/>
          <p:cNvPicPr>
            <a:picLocks noChangeAspect="1" noChangeArrowheads="1"/>
          </p:cNvPicPr>
          <p:nvPr/>
        </p:nvPicPr>
        <p:blipFill>
          <a:blip r:embed="rId4"/>
          <a:srcRect/>
          <a:stretch>
            <a:fillRect/>
          </a:stretch>
        </p:blipFill>
        <p:spPr bwMode="auto">
          <a:xfrm>
            <a:off x="357158" y="2285992"/>
            <a:ext cx="6715172" cy="403760"/>
          </a:xfrm>
          <a:prstGeom prst="rect">
            <a:avLst/>
          </a:prstGeom>
          <a:noFill/>
          <a:ln w="9525">
            <a:noFill/>
            <a:miter lim="800000"/>
            <a:headEnd/>
            <a:tailEnd/>
          </a:ln>
          <a:effectLst/>
        </p:spPr>
      </p:pic>
      <p:pic>
        <p:nvPicPr>
          <p:cNvPr id="46083" name="Picture 3"/>
          <p:cNvPicPr>
            <a:picLocks noChangeAspect="1" noChangeArrowheads="1"/>
          </p:cNvPicPr>
          <p:nvPr/>
        </p:nvPicPr>
        <p:blipFill>
          <a:blip r:embed="rId5"/>
          <a:srcRect/>
          <a:stretch>
            <a:fillRect/>
          </a:stretch>
        </p:blipFill>
        <p:spPr bwMode="auto">
          <a:xfrm>
            <a:off x="1928794" y="2786058"/>
            <a:ext cx="5048250" cy="263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45058" name="Picture 2"/>
          <p:cNvPicPr>
            <a:picLocks noChangeAspect="1" noChangeArrowheads="1"/>
          </p:cNvPicPr>
          <p:nvPr/>
        </p:nvPicPr>
        <p:blipFill>
          <a:blip r:embed="rId3"/>
          <a:srcRect/>
          <a:stretch>
            <a:fillRect/>
          </a:stretch>
        </p:blipFill>
        <p:spPr bwMode="auto">
          <a:xfrm>
            <a:off x="3613713" y="1214422"/>
            <a:ext cx="5530287" cy="357190"/>
          </a:xfrm>
          <a:prstGeom prst="rect">
            <a:avLst/>
          </a:prstGeom>
          <a:noFill/>
          <a:ln w="9525">
            <a:noFill/>
            <a:miter lim="800000"/>
            <a:headEnd/>
            <a:tailEnd/>
          </a:ln>
          <a:effectLst/>
        </p:spPr>
      </p:pic>
      <p:pic>
        <p:nvPicPr>
          <p:cNvPr id="47106" name="Picture 2"/>
          <p:cNvPicPr>
            <a:picLocks noChangeAspect="1" noChangeArrowheads="1"/>
          </p:cNvPicPr>
          <p:nvPr/>
        </p:nvPicPr>
        <p:blipFill>
          <a:blip r:embed="rId4"/>
          <a:srcRect/>
          <a:stretch>
            <a:fillRect/>
          </a:stretch>
        </p:blipFill>
        <p:spPr bwMode="auto">
          <a:xfrm>
            <a:off x="142844" y="2285992"/>
            <a:ext cx="4071966" cy="928694"/>
          </a:xfrm>
          <a:prstGeom prst="rect">
            <a:avLst/>
          </a:prstGeom>
          <a:noFill/>
          <a:ln w="9525">
            <a:noFill/>
            <a:miter lim="800000"/>
            <a:headEnd/>
            <a:tailEnd/>
          </a:ln>
          <a:effectLst/>
        </p:spPr>
      </p:pic>
      <p:pic>
        <p:nvPicPr>
          <p:cNvPr id="47107" name="Picture 3"/>
          <p:cNvPicPr>
            <a:picLocks noChangeAspect="1" noChangeArrowheads="1"/>
          </p:cNvPicPr>
          <p:nvPr/>
        </p:nvPicPr>
        <p:blipFill>
          <a:blip r:embed="rId5"/>
          <a:srcRect/>
          <a:stretch>
            <a:fillRect/>
          </a:stretch>
        </p:blipFill>
        <p:spPr bwMode="auto">
          <a:xfrm>
            <a:off x="4320970" y="1643051"/>
            <a:ext cx="4446779" cy="3214710"/>
          </a:xfrm>
          <a:prstGeom prst="rect">
            <a:avLst/>
          </a:prstGeom>
          <a:noFill/>
          <a:ln w="9525">
            <a:noFill/>
            <a:miter lim="800000"/>
            <a:headEnd/>
            <a:tailEnd/>
          </a:ln>
          <a:effectLst/>
        </p:spPr>
      </p:pic>
      <p:pic>
        <p:nvPicPr>
          <p:cNvPr id="47108" name="Picture 4"/>
          <p:cNvPicPr>
            <a:picLocks noChangeAspect="1" noChangeArrowheads="1"/>
          </p:cNvPicPr>
          <p:nvPr/>
        </p:nvPicPr>
        <p:blipFill>
          <a:blip r:embed="rId6"/>
          <a:srcRect/>
          <a:stretch>
            <a:fillRect/>
          </a:stretch>
        </p:blipFill>
        <p:spPr bwMode="auto">
          <a:xfrm>
            <a:off x="214282" y="5143512"/>
            <a:ext cx="6029325" cy="62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45058" name="Picture 2"/>
          <p:cNvPicPr>
            <a:picLocks noChangeAspect="1" noChangeArrowheads="1"/>
          </p:cNvPicPr>
          <p:nvPr/>
        </p:nvPicPr>
        <p:blipFill>
          <a:blip r:embed="rId3"/>
          <a:srcRect/>
          <a:stretch>
            <a:fillRect/>
          </a:stretch>
        </p:blipFill>
        <p:spPr bwMode="auto">
          <a:xfrm>
            <a:off x="3613713" y="1214422"/>
            <a:ext cx="5530287" cy="357190"/>
          </a:xfrm>
          <a:prstGeom prst="rect">
            <a:avLst/>
          </a:prstGeom>
          <a:noFill/>
          <a:ln w="9525">
            <a:noFill/>
            <a:miter lim="800000"/>
            <a:headEnd/>
            <a:tailEnd/>
          </a:ln>
          <a:effectLst/>
        </p:spPr>
      </p:pic>
      <p:pic>
        <p:nvPicPr>
          <p:cNvPr id="48130" name="Picture 2"/>
          <p:cNvPicPr>
            <a:picLocks noChangeAspect="1" noChangeArrowheads="1"/>
          </p:cNvPicPr>
          <p:nvPr/>
        </p:nvPicPr>
        <p:blipFill>
          <a:blip r:embed="rId4"/>
          <a:srcRect/>
          <a:stretch>
            <a:fillRect/>
          </a:stretch>
        </p:blipFill>
        <p:spPr bwMode="auto">
          <a:xfrm>
            <a:off x="1714480" y="2428868"/>
            <a:ext cx="5438775" cy="308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Ejemplo Práctico</a:t>
            </a:r>
          </a:p>
          <a:p>
            <a:endParaRPr lang="es-PE" dirty="0"/>
          </a:p>
        </p:txBody>
      </p:sp>
      <p:pic>
        <p:nvPicPr>
          <p:cNvPr id="45058" name="Picture 2"/>
          <p:cNvPicPr>
            <a:picLocks noChangeAspect="1" noChangeArrowheads="1"/>
          </p:cNvPicPr>
          <p:nvPr/>
        </p:nvPicPr>
        <p:blipFill>
          <a:blip r:embed="rId3"/>
          <a:srcRect/>
          <a:stretch>
            <a:fillRect/>
          </a:stretch>
        </p:blipFill>
        <p:spPr bwMode="auto">
          <a:xfrm>
            <a:off x="3613713" y="1214422"/>
            <a:ext cx="5530287" cy="357190"/>
          </a:xfrm>
          <a:prstGeom prst="rect">
            <a:avLst/>
          </a:prstGeom>
          <a:noFill/>
          <a:ln w="9525">
            <a:noFill/>
            <a:miter lim="800000"/>
            <a:headEnd/>
            <a:tailEnd/>
          </a:ln>
          <a:effectLst/>
        </p:spPr>
      </p:pic>
      <p:pic>
        <p:nvPicPr>
          <p:cNvPr id="49155" name="Picture 3"/>
          <p:cNvPicPr>
            <a:picLocks noChangeAspect="1" noChangeArrowheads="1"/>
          </p:cNvPicPr>
          <p:nvPr/>
        </p:nvPicPr>
        <p:blipFill>
          <a:blip r:embed="rId4"/>
          <a:srcRect/>
          <a:stretch>
            <a:fillRect/>
          </a:stretch>
        </p:blipFill>
        <p:spPr bwMode="auto">
          <a:xfrm>
            <a:off x="357158" y="2357430"/>
            <a:ext cx="2857500" cy="333375"/>
          </a:xfrm>
          <a:prstGeom prst="rect">
            <a:avLst/>
          </a:prstGeom>
          <a:noFill/>
          <a:ln w="9525">
            <a:noFill/>
            <a:miter lim="800000"/>
            <a:headEnd/>
            <a:tailEnd/>
          </a:ln>
          <a:effectLst/>
        </p:spPr>
      </p:pic>
      <p:pic>
        <p:nvPicPr>
          <p:cNvPr id="49156" name="Picture 4"/>
          <p:cNvPicPr>
            <a:picLocks noChangeAspect="1" noChangeArrowheads="1"/>
          </p:cNvPicPr>
          <p:nvPr/>
        </p:nvPicPr>
        <p:blipFill>
          <a:blip r:embed="rId5"/>
          <a:srcRect/>
          <a:stretch>
            <a:fillRect/>
          </a:stretch>
        </p:blipFill>
        <p:spPr bwMode="auto">
          <a:xfrm>
            <a:off x="3071802" y="2786058"/>
            <a:ext cx="2514600" cy="2266950"/>
          </a:xfrm>
          <a:prstGeom prst="rect">
            <a:avLst/>
          </a:prstGeom>
          <a:noFill/>
          <a:ln w="9525">
            <a:noFill/>
            <a:miter lim="800000"/>
            <a:headEnd/>
            <a:tailEnd/>
          </a:ln>
          <a:effectLst/>
        </p:spPr>
      </p:pic>
      <p:pic>
        <p:nvPicPr>
          <p:cNvPr id="49157" name="Picture 5"/>
          <p:cNvPicPr>
            <a:picLocks noChangeAspect="1" noChangeArrowheads="1"/>
          </p:cNvPicPr>
          <p:nvPr/>
        </p:nvPicPr>
        <p:blipFill>
          <a:blip r:embed="rId6"/>
          <a:srcRect/>
          <a:stretch>
            <a:fillRect/>
          </a:stretch>
        </p:blipFill>
        <p:spPr bwMode="auto">
          <a:xfrm>
            <a:off x="1500166" y="5357826"/>
            <a:ext cx="6019800" cy="113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357159" y="1857364"/>
            <a:ext cx="8286808" cy="738664"/>
          </a:xfrm>
          <a:prstGeom prst="rect">
            <a:avLst/>
          </a:prstGeom>
          <a:noFill/>
        </p:spPr>
        <p:txBody>
          <a:bodyPr wrap="square" rtlCol="0">
            <a:spAutoFit/>
          </a:bodyPr>
          <a:lstStyle/>
          <a:p>
            <a:r>
              <a:rPr lang="es-PE" sz="2400" b="1" dirty="0" smtClean="0"/>
              <a:t>GRACIAS</a:t>
            </a:r>
          </a:p>
          <a:p>
            <a:endParaRPr lang="es-P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1846659"/>
          </a:xfrm>
          <a:prstGeom prst="rect">
            <a:avLst/>
          </a:prstGeom>
          <a:noFill/>
        </p:spPr>
        <p:txBody>
          <a:bodyPr wrap="square" rtlCol="0">
            <a:spAutoFit/>
          </a:bodyPr>
          <a:lstStyle/>
          <a:p>
            <a:r>
              <a:rPr lang="es-PE" sz="2400" b="1" dirty="0" smtClean="0"/>
              <a:t>REST (</a:t>
            </a:r>
            <a:r>
              <a:rPr lang="es-PE" sz="2400" b="1" dirty="0" err="1" smtClean="0"/>
              <a:t>Representational</a:t>
            </a:r>
            <a:r>
              <a:rPr lang="es-PE" sz="2400" b="1" dirty="0" smtClean="0"/>
              <a:t> </a:t>
            </a:r>
            <a:r>
              <a:rPr lang="es-PE" sz="2400" b="1" dirty="0" err="1" smtClean="0"/>
              <a:t>State</a:t>
            </a:r>
            <a:r>
              <a:rPr lang="es-PE" sz="2400" b="1" dirty="0" smtClean="0"/>
              <a:t> Transfer)</a:t>
            </a:r>
          </a:p>
          <a:p>
            <a:endParaRPr lang="es-PE" dirty="0"/>
          </a:p>
          <a:p>
            <a:r>
              <a:rPr lang="es-PE" dirty="0" smtClean="0"/>
              <a:t>Tipo de arquitectura de desarrollo Web apoyado íntegramente en HTTP el cual permite crear servicios y aplicaciones los cuales podrán ser utilizados por cualquier dispositivo o cliente que entienda HTTP</a:t>
            </a:r>
          </a:p>
          <a:p>
            <a:endParaRPr lang="es-P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2143116"/>
            <a:ext cx="7772400" cy="4156095"/>
          </a:xfrm>
        </p:spPr>
        <p:txBody>
          <a:bodyPr>
            <a:normAutofit/>
          </a:bodyPr>
          <a:lstStyle/>
          <a:p>
            <a:pPr algn="r"/>
            <a:r>
              <a:rPr lang="es-PE" sz="3200" dirty="0" smtClean="0"/>
              <a:t>Contenido</a:t>
            </a:r>
            <a:br>
              <a:rPr lang="es-PE" sz="3200" dirty="0" smtClean="0"/>
            </a:br>
            <a:r>
              <a:rPr lang="es-PE" sz="3200" dirty="0" smtClean="0"/>
              <a:t/>
            </a:r>
            <a:br>
              <a:rPr lang="es-PE" sz="3200" dirty="0" smtClean="0"/>
            </a:br>
            <a:r>
              <a:rPr lang="es-PE" sz="3200" dirty="0"/>
              <a:t/>
            </a:r>
            <a:br>
              <a:rPr lang="es-PE" sz="3200" dirty="0"/>
            </a:br>
            <a:r>
              <a:rPr lang="es-PE" sz="2400" dirty="0">
                <a:solidFill>
                  <a:schemeClr val="bg1">
                    <a:lumMod val="75000"/>
                  </a:schemeClr>
                </a:solidFill>
              </a:rPr>
              <a:t>Concepto</a:t>
            </a:r>
            <a:br>
              <a:rPr lang="es-PE" sz="2400" dirty="0">
                <a:solidFill>
                  <a:schemeClr val="bg1">
                    <a:lumMod val="75000"/>
                  </a:schemeClr>
                </a:solidFill>
              </a:rPr>
            </a:br>
            <a:r>
              <a:rPr lang="es-PE" sz="2400" dirty="0"/>
              <a:t>Arquitecturas mas comunes</a:t>
            </a:r>
            <a:br>
              <a:rPr lang="es-PE" sz="2400" dirty="0"/>
            </a:br>
            <a:r>
              <a:rPr lang="es-PE" sz="2400" dirty="0" smtClean="0">
                <a:solidFill>
                  <a:schemeClr val="bg1">
                    <a:lumMod val="75000"/>
                  </a:schemeClr>
                </a:solidFill>
              </a:rPr>
              <a:t>Niveles</a:t>
            </a:r>
            <a:br>
              <a:rPr lang="es-PE" sz="2400" dirty="0" smtClean="0">
                <a:solidFill>
                  <a:schemeClr val="bg1">
                    <a:lumMod val="75000"/>
                  </a:schemeClr>
                </a:solidFill>
              </a:rPr>
            </a:br>
            <a:r>
              <a:rPr lang="es-PE" sz="2400" dirty="0" smtClean="0">
                <a:solidFill>
                  <a:schemeClr val="bg1">
                    <a:lumMod val="75000"/>
                  </a:schemeClr>
                </a:solidFill>
              </a:rPr>
              <a:t>Principios</a:t>
            </a:r>
            <a:br>
              <a:rPr lang="es-PE" sz="2400" dirty="0" smtClean="0">
                <a:solidFill>
                  <a:schemeClr val="bg1">
                    <a:lumMod val="75000"/>
                  </a:schemeClr>
                </a:solidFill>
              </a:rPr>
            </a:br>
            <a:r>
              <a:rPr lang="es-PE" sz="2400" dirty="0" smtClean="0">
                <a:solidFill>
                  <a:schemeClr val="bg1">
                    <a:lumMod val="75000"/>
                  </a:schemeClr>
                </a:solidFill>
              </a:rPr>
              <a:t>Comparativo</a:t>
            </a:r>
            <a:br>
              <a:rPr lang="es-PE" sz="2400" dirty="0" smtClean="0">
                <a:solidFill>
                  <a:schemeClr val="bg1">
                    <a:lumMod val="75000"/>
                  </a:schemeClr>
                </a:solidFill>
              </a:rPr>
            </a:br>
            <a:endParaRPr lang="es-PE" sz="2400" dirty="0">
              <a:solidFill>
                <a:schemeClr val="bg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Arquitecturas más comunes</a:t>
            </a:r>
          </a:p>
          <a:p>
            <a:endParaRPr lang="es-PE" dirty="0"/>
          </a:p>
        </p:txBody>
      </p:sp>
      <p:sp>
        <p:nvSpPr>
          <p:cNvPr id="7" name="6 CuadroTexto"/>
          <p:cNvSpPr txBox="1"/>
          <p:nvPr/>
        </p:nvSpPr>
        <p:spPr>
          <a:xfrm>
            <a:off x="500034" y="2786058"/>
            <a:ext cx="8286808" cy="2862322"/>
          </a:xfrm>
          <a:prstGeom prst="rect">
            <a:avLst/>
          </a:prstGeom>
          <a:noFill/>
        </p:spPr>
        <p:txBody>
          <a:bodyPr wrap="square" rtlCol="0">
            <a:spAutoFit/>
          </a:bodyPr>
          <a:lstStyle/>
          <a:p>
            <a:r>
              <a:rPr lang="es-PE" b="1" dirty="0" smtClean="0"/>
              <a:t>RPC (</a:t>
            </a:r>
            <a:r>
              <a:rPr lang="es-PE" b="1" dirty="0" err="1" smtClean="0"/>
              <a:t>Remote</a:t>
            </a:r>
            <a:r>
              <a:rPr lang="es-PE" b="1" dirty="0" smtClean="0"/>
              <a:t> </a:t>
            </a:r>
            <a:r>
              <a:rPr lang="es-PE" b="1" dirty="0" err="1" smtClean="0"/>
              <a:t>Procedure</a:t>
            </a:r>
            <a:r>
              <a:rPr lang="es-PE" b="1" dirty="0" smtClean="0"/>
              <a:t> </a:t>
            </a:r>
            <a:r>
              <a:rPr lang="es-PE" b="1" dirty="0" err="1" smtClean="0"/>
              <a:t>Call</a:t>
            </a:r>
            <a:r>
              <a:rPr lang="es-PE" b="1" dirty="0" smtClean="0"/>
              <a:t>)</a:t>
            </a:r>
          </a:p>
          <a:p>
            <a:r>
              <a:rPr lang="es-PE" dirty="0" smtClean="0"/>
              <a:t> </a:t>
            </a:r>
          </a:p>
          <a:p>
            <a:r>
              <a:rPr lang="es-PE" dirty="0" smtClean="0"/>
              <a:t>Arquitectura que presenta una interfaz para las llamadas a procedimientos y funciones distribuidas.</a:t>
            </a:r>
          </a:p>
          <a:p>
            <a:endParaRPr lang="es-PE" dirty="0" smtClean="0"/>
          </a:p>
          <a:p>
            <a:r>
              <a:rPr lang="es-PE" dirty="0" smtClean="0"/>
              <a:t>Llamada “primera generación de Servicios Web” razón por la cual este servicio es muy utilizado y extendido</a:t>
            </a:r>
          </a:p>
          <a:p>
            <a:endParaRPr lang="es-PE" dirty="0"/>
          </a:p>
          <a:p>
            <a:r>
              <a:rPr lang="es-PE" dirty="0" smtClean="0"/>
              <a:t>Últimamente ha recibido muchas críticas, incluso muchos conocedores indican que debe desaparecer</a:t>
            </a:r>
            <a:endParaRPr lang="es-P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Arquitecturas más comunes</a:t>
            </a:r>
          </a:p>
          <a:p>
            <a:endParaRPr lang="es-PE" dirty="0"/>
          </a:p>
        </p:txBody>
      </p:sp>
      <p:sp>
        <p:nvSpPr>
          <p:cNvPr id="7" name="6 CuadroTexto"/>
          <p:cNvSpPr txBox="1"/>
          <p:nvPr/>
        </p:nvSpPr>
        <p:spPr>
          <a:xfrm>
            <a:off x="500034" y="2786058"/>
            <a:ext cx="8286808" cy="1754326"/>
          </a:xfrm>
          <a:prstGeom prst="rect">
            <a:avLst/>
          </a:prstGeom>
          <a:noFill/>
        </p:spPr>
        <p:txBody>
          <a:bodyPr wrap="square" rtlCol="0">
            <a:spAutoFit/>
          </a:bodyPr>
          <a:lstStyle/>
          <a:p>
            <a:r>
              <a:rPr lang="es-PE" b="1" dirty="0" smtClean="0"/>
              <a:t>SOA (Arquitectura Orientada a Servicios)</a:t>
            </a:r>
          </a:p>
          <a:p>
            <a:r>
              <a:rPr lang="es-PE" dirty="0" smtClean="0"/>
              <a:t> </a:t>
            </a:r>
          </a:p>
          <a:p>
            <a:r>
              <a:rPr lang="es-PE" dirty="0" smtClean="0"/>
              <a:t>Arquitectura donde la unidad básica para las comunicaciones es el mensaje, por lo que también se le conoce como “Servicios Orientados a Mensajes”</a:t>
            </a:r>
          </a:p>
          <a:p>
            <a:endParaRPr lang="es-PE" dirty="0" smtClean="0"/>
          </a:p>
          <a:p>
            <a:r>
              <a:rPr lang="es-PE" dirty="0" smtClean="0"/>
              <a:t>Son soportados por la mayor parte de los desarrolladores y analistas</a:t>
            </a:r>
            <a:endParaRPr lang="es-P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2143116"/>
            <a:ext cx="7772400" cy="4156095"/>
          </a:xfrm>
        </p:spPr>
        <p:txBody>
          <a:bodyPr>
            <a:normAutofit/>
          </a:bodyPr>
          <a:lstStyle/>
          <a:p>
            <a:pPr algn="r"/>
            <a:r>
              <a:rPr lang="es-PE" sz="3200" dirty="0" smtClean="0"/>
              <a:t>Contenido</a:t>
            </a:r>
            <a:br>
              <a:rPr lang="es-PE" sz="3200" dirty="0" smtClean="0"/>
            </a:br>
            <a:r>
              <a:rPr lang="es-PE" sz="3200" dirty="0" smtClean="0"/>
              <a:t/>
            </a:r>
            <a:br>
              <a:rPr lang="es-PE" sz="3200" dirty="0" smtClean="0"/>
            </a:br>
            <a:r>
              <a:rPr lang="es-PE" sz="3200" dirty="0"/>
              <a:t/>
            </a:r>
            <a:br>
              <a:rPr lang="es-PE" sz="3200" dirty="0"/>
            </a:br>
            <a:r>
              <a:rPr lang="es-PE" sz="2400" dirty="0">
                <a:solidFill>
                  <a:schemeClr val="bg1">
                    <a:lumMod val="75000"/>
                  </a:schemeClr>
                </a:solidFill>
              </a:rPr>
              <a:t>Concepto</a:t>
            </a:r>
            <a:br>
              <a:rPr lang="es-PE" sz="2400" dirty="0">
                <a:solidFill>
                  <a:schemeClr val="bg1">
                    <a:lumMod val="75000"/>
                  </a:schemeClr>
                </a:solidFill>
              </a:rPr>
            </a:br>
            <a:r>
              <a:rPr lang="es-PE" sz="2400" dirty="0">
                <a:solidFill>
                  <a:schemeClr val="bg1">
                    <a:lumMod val="75000"/>
                  </a:schemeClr>
                </a:solidFill>
              </a:rPr>
              <a:t>Arquitecturas mas comunes</a:t>
            </a:r>
            <a:br>
              <a:rPr lang="es-PE" sz="2400" dirty="0">
                <a:solidFill>
                  <a:schemeClr val="bg1">
                    <a:lumMod val="75000"/>
                  </a:schemeClr>
                </a:solidFill>
              </a:rPr>
            </a:br>
            <a:r>
              <a:rPr lang="es-PE" sz="2400" dirty="0"/>
              <a:t>Niveles</a:t>
            </a:r>
            <a:br>
              <a:rPr lang="es-PE" sz="2400" dirty="0"/>
            </a:br>
            <a:r>
              <a:rPr lang="es-PE" sz="2400" dirty="0" smtClean="0">
                <a:solidFill>
                  <a:schemeClr val="bg1">
                    <a:lumMod val="75000"/>
                  </a:schemeClr>
                </a:solidFill>
              </a:rPr>
              <a:t>Principios</a:t>
            </a:r>
            <a:br>
              <a:rPr lang="es-PE" sz="2400" dirty="0" smtClean="0">
                <a:solidFill>
                  <a:schemeClr val="bg1">
                    <a:lumMod val="75000"/>
                  </a:schemeClr>
                </a:solidFill>
              </a:rPr>
            </a:br>
            <a:r>
              <a:rPr lang="es-PE" sz="2400" dirty="0" smtClean="0">
                <a:solidFill>
                  <a:schemeClr val="bg1">
                    <a:lumMod val="75000"/>
                  </a:schemeClr>
                </a:solidFill>
              </a:rPr>
              <a:t>Comparativo</a:t>
            </a:r>
            <a:br>
              <a:rPr lang="es-PE" sz="2400" dirty="0" smtClean="0">
                <a:solidFill>
                  <a:schemeClr val="bg1">
                    <a:lumMod val="75000"/>
                  </a:schemeClr>
                </a:solidFill>
              </a:rPr>
            </a:br>
            <a:endParaRPr lang="es-PE" sz="2400" dirty="0">
              <a:solidFill>
                <a:schemeClr val="bg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1181100"/>
          </a:xfrm>
          <a:prstGeom prst="rect">
            <a:avLst/>
          </a:prstGeom>
          <a:noFill/>
          <a:ln w="9525">
            <a:noFill/>
            <a:miter lim="800000"/>
            <a:headEnd/>
            <a:tailEnd/>
          </a:ln>
          <a:effectLst/>
        </p:spPr>
      </p:pic>
      <p:sp>
        <p:nvSpPr>
          <p:cNvPr id="5" name="4 Rectángulo"/>
          <p:cNvSpPr/>
          <p:nvPr/>
        </p:nvSpPr>
        <p:spPr>
          <a:xfrm>
            <a:off x="0" y="6572272"/>
            <a:ext cx="9144000" cy="285728"/>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5 CuadroTexto"/>
          <p:cNvSpPr txBox="1"/>
          <p:nvPr/>
        </p:nvSpPr>
        <p:spPr>
          <a:xfrm>
            <a:off x="357159" y="1857364"/>
            <a:ext cx="8286808" cy="738664"/>
          </a:xfrm>
          <a:prstGeom prst="rect">
            <a:avLst/>
          </a:prstGeom>
          <a:noFill/>
        </p:spPr>
        <p:txBody>
          <a:bodyPr wrap="square" rtlCol="0">
            <a:spAutoFit/>
          </a:bodyPr>
          <a:lstStyle/>
          <a:p>
            <a:r>
              <a:rPr lang="es-PE" sz="2400" b="1" dirty="0" smtClean="0"/>
              <a:t>Niveles</a:t>
            </a:r>
          </a:p>
          <a:p>
            <a:endParaRPr lang="es-PE" dirty="0"/>
          </a:p>
        </p:txBody>
      </p:sp>
      <p:sp>
        <p:nvSpPr>
          <p:cNvPr id="7" name="6 CuadroTexto"/>
          <p:cNvSpPr txBox="1"/>
          <p:nvPr/>
        </p:nvSpPr>
        <p:spPr>
          <a:xfrm>
            <a:off x="500034" y="2786058"/>
            <a:ext cx="8286808" cy="3416320"/>
          </a:xfrm>
          <a:prstGeom prst="rect">
            <a:avLst/>
          </a:prstGeom>
          <a:noFill/>
        </p:spPr>
        <p:txBody>
          <a:bodyPr wrap="square" rtlCol="0">
            <a:spAutoFit/>
          </a:bodyPr>
          <a:lstStyle/>
          <a:p>
            <a:r>
              <a:rPr lang="es-PE" dirty="0" smtClean="0"/>
              <a:t>Existen 3 niveles de calidad al momento de utilizar REST cuando se desarrolla una aplicación WEB</a:t>
            </a:r>
          </a:p>
          <a:p>
            <a:endParaRPr lang="es-PE" dirty="0"/>
          </a:p>
          <a:p>
            <a:pPr indent="269875">
              <a:buFont typeface="Arial" pitchFamily="34" charset="0"/>
              <a:buChar char="•"/>
            </a:pPr>
            <a:r>
              <a:rPr lang="es-PE" dirty="0" smtClean="0"/>
              <a:t>Uso correcto de </a:t>
            </a:r>
            <a:r>
              <a:rPr lang="es-PE" dirty="0" err="1" smtClean="0"/>
              <a:t>URIs</a:t>
            </a:r>
            <a:endParaRPr lang="es-PE" dirty="0" smtClean="0"/>
          </a:p>
          <a:p>
            <a:pPr indent="269875">
              <a:buFont typeface="Arial" pitchFamily="34" charset="0"/>
              <a:buChar char="•"/>
            </a:pPr>
            <a:r>
              <a:rPr lang="es-PE" dirty="0" smtClean="0"/>
              <a:t>Uso correcto de HTTP</a:t>
            </a:r>
          </a:p>
          <a:p>
            <a:pPr indent="269875">
              <a:buFont typeface="Arial" pitchFamily="34" charset="0"/>
              <a:buChar char="•"/>
            </a:pPr>
            <a:r>
              <a:rPr lang="es-PE" dirty="0" smtClean="0"/>
              <a:t>Implementación de </a:t>
            </a:r>
            <a:r>
              <a:rPr lang="es-PE" dirty="0" err="1" smtClean="0"/>
              <a:t>Hypermedia</a:t>
            </a:r>
            <a:endParaRPr lang="es-PE" dirty="0" smtClean="0"/>
          </a:p>
          <a:p>
            <a:pPr indent="269875">
              <a:buFont typeface="Arial" pitchFamily="34" charset="0"/>
              <a:buChar char="•"/>
            </a:pPr>
            <a:endParaRPr lang="es-PE" dirty="0"/>
          </a:p>
          <a:p>
            <a:r>
              <a:rPr lang="es-PE" dirty="0" smtClean="0"/>
              <a:t>Adicionalmente se debe considerar que NUNCA se debe guardar el estado en el servidor, toda información requerida que se solicita debe encontrarse en la consulta por parte cliente</a:t>
            </a:r>
          </a:p>
          <a:p>
            <a:endParaRPr lang="es-PE" dirty="0"/>
          </a:p>
          <a:p>
            <a:endParaRPr lang="es-P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991</Words>
  <Application>Microsoft Office PowerPoint</Application>
  <PresentationFormat>Presentación en pantalla (4:3)</PresentationFormat>
  <Paragraphs>174</Paragraphs>
  <Slides>37</Slides>
  <Notes>0</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Tema de Office</vt:lpstr>
      <vt:lpstr>Taller de Programación</vt:lpstr>
      <vt:lpstr>Contenido   Concepto Arquitecturas mas comunes Niveles Principios Comparativo </vt:lpstr>
      <vt:lpstr>Contenido   Concepto Arquitecturas mas comunes Niveles Principios Comparativo </vt:lpstr>
      <vt:lpstr>Diapositiva 4</vt:lpstr>
      <vt:lpstr>Contenido   Concepto Arquitecturas mas comunes Niveles Principios Comparativo </vt:lpstr>
      <vt:lpstr>Diapositiva 6</vt:lpstr>
      <vt:lpstr>Diapositiva 7</vt:lpstr>
      <vt:lpstr>Contenido   Concepto Arquitecturas mas comunes Niveles Principios Comparativo </vt:lpstr>
      <vt:lpstr>Diapositiva 9</vt:lpstr>
      <vt:lpstr>Diapositiva 10</vt:lpstr>
      <vt:lpstr>Diapositiva 11</vt:lpstr>
      <vt:lpstr>Diapositiva 12</vt:lpstr>
      <vt:lpstr>Diapositiva 13</vt:lpstr>
      <vt:lpstr>Diapositiva 14</vt:lpstr>
      <vt:lpstr>Diapositiva 15</vt:lpstr>
      <vt:lpstr>Diapositiva 16</vt:lpstr>
      <vt:lpstr>Diapositiva 17</vt:lpstr>
      <vt:lpstr>Contenido   Concepto Arquitecturas mas comunes Niveles Principios Comparativo </vt:lpstr>
      <vt:lpstr>Diapositiva 19</vt:lpstr>
      <vt:lpstr>Diapositiva 20</vt:lpstr>
      <vt:lpstr>Contenido   Concepto Arquitecturas mas comunes Niveles Principios Comparativo </vt:lpstr>
      <vt:lpstr>Diapositiva 22</vt:lpstr>
      <vt:lpstr>Diapositiva 23</vt:lpstr>
      <vt:lpstr>Ejemplo práctico     </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Programación</dc:title>
  <dc:creator>CFBALAGUER</dc:creator>
  <cp:lastModifiedBy>CFBALAGUER</cp:lastModifiedBy>
  <cp:revision>12</cp:revision>
  <dcterms:created xsi:type="dcterms:W3CDTF">2016-12-06T17:10:49Z</dcterms:created>
  <dcterms:modified xsi:type="dcterms:W3CDTF">2016-12-06T21:55:15Z</dcterms:modified>
</cp:coreProperties>
</file>