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59" r:id="rId5"/>
    <p:sldId id="267" r:id="rId6"/>
    <p:sldId id="268" r:id="rId7"/>
    <p:sldId id="263" r:id="rId8"/>
    <p:sldId id="264" r:id="rId9"/>
    <p:sldId id="260" r:id="rId10"/>
    <p:sldId id="261" r:id="rId11"/>
    <p:sldId id="269" r:id="rId12"/>
    <p:sldId id="270" r:id="rId13"/>
    <p:sldId id="262" r:id="rId14"/>
    <p:sldId id="271" r:id="rId15"/>
    <p:sldId id="273" r:id="rId16"/>
    <p:sldId id="274" r:id="rId17"/>
    <p:sldId id="272" r:id="rId18"/>
    <p:sldId id="275" r:id="rId19"/>
    <p:sldId id="276" r:id="rId20"/>
    <p:sldId id="266" r:id="rId21"/>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0" autoAdjust="0"/>
  </p:normalViewPr>
  <p:slideViewPr>
    <p:cSldViewPr>
      <p:cViewPr varScale="1">
        <p:scale>
          <a:sx n="87" d="100"/>
          <a:sy n="87" d="100"/>
        </p:scale>
        <p:origin x="14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80A90C-3E07-4356-844D-76E6487CB05C}" type="datetimeFigureOut">
              <a:rPr lang="es-PE" smtClean="0"/>
              <a:t>06/12/2016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A46728-2BDE-4381-8B65-217B2A5EEF07}" type="slidenum">
              <a:rPr lang="es-PE" smtClean="0"/>
              <a:t>‹Nº›</a:t>
            </a:fld>
            <a:endParaRPr lang="es-PE"/>
          </a:p>
        </p:txBody>
      </p:sp>
    </p:spTree>
    <p:extLst>
      <p:ext uri="{BB962C8B-B14F-4D97-AF65-F5344CB8AC3E}">
        <p14:creationId xmlns:p14="http://schemas.microsoft.com/office/powerpoint/2010/main" val="230849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7A46728-2BDE-4381-8B65-217B2A5EEF07}" type="slidenum">
              <a:rPr lang="es-PE" smtClean="0"/>
              <a:t>20</a:t>
            </a:fld>
            <a:endParaRPr lang="es-PE"/>
          </a:p>
        </p:txBody>
      </p:sp>
    </p:spTree>
    <p:extLst>
      <p:ext uri="{BB962C8B-B14F-4D97-AF65-F5344CB8AC3E}">
        <p14:creationId xmlns:p14="http://schemas.microsoft.com/office/powerpoint/2010/main" val="1182542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87B2390A-5693-4947-AA11-25033C61791D}" type="datetimeFigureOut">
              <a:rPr lang="es-PE" smtClean="0"/>
              <a:t>06/12/2016</a:t>
            </a:fld>
            <a:endParaRPr lang="es-PE"/>
          </a:p>
        </p:txBody>
      </p:sp>
      <p:sp>
        <p:nvSpPr>
          <p:cNvPr id="17" name="16 Marcador de pie de página"/>
          <p:cNvSpPr>
            <a:spLocks noGrp="1"/>
          </p:cNvSpPr>
          <p:nvPr>
            <p:ph type="ftr" sz="quarter" idx="11"/>
          </p:nvPr>
        </p:nvSpPr>
        <p:spPr>
          <a:xfrm>
            <a:off x="5410200" y="4205288"/>
            <a:ext cx="1295400" cy="457200"/>
          </a:xfrm>
        </p:spPr>
        <p:txBody>
          <a:bodyPr/>
          <a:lstStyle/>
          <a:p>
            <a:endParaRPr lang="es-PE"/>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521AC77-E1EF-4940-9E35-0092604BD93B}" type="slidenum">
              <a:rPr lang="es-PE" smtClean="0"/>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fecha"/>
          <p:cNvSpPr>
            <a:spLocks noGrp="1"/>
          </p:cNvSpPr>
          <p:nvPr>
            <p:ph type="dt" sz="half" idx="10"/>
          </p:nvPr>
        </p:nvSpPr>
        <p:spPr/>
        <p:txBody>
          <a:bodyPr rtlCol="0"/>
          <a:lstStyle/>
          <a:p>
            <a:fld id="{87B2390A-5693-4947-AA11-25033C61791D}" type="datetimeFigureOut">
              <a:rPr lang="es-PE" smtClean="0"/>
              <a:t>06/12/2016</a:t>
            </a:fld>
            <a:endParaRPr lang="es-PE"/>
          </a:p>
        </p:txBody>
      </p:sp>
      <p:sp>
        <p:nvSpPr>
          <p:cNvPr id="27" name="26 Marcador de número de diapositiva"/>
          <p:cNvSpPr>
            <a:spLocks noGrp="1"/>
          </p:cNvSpPr>
          <p:nvPr>
            <p:ph type="sldNum" sz="quarter" idx="11"/>
          </p:nvPr>
        </p:nvSpPr>
        <p:spPr/>
        <p:txBody>
          <a:bodyPr rtlCol="0"/>
          <a:lstStyle/>
          <a:p>
            <a:fld id="{8521AC77-E1EF-4940-9E35-0092604BD93B}" type="slidenum">
              <a:rPr lang="es-PE" smtClean="0"/>
              <a:t>‹Nº›</a:t>
            </a:fld>
            <a:endParaRPr lang="es-PE"/>
          </a:p>
        </p:txBody>
      </p:sp>
      <p:sp>
        <p:nvSpPr>
          <p:cNvPr id="28" name="27 Marcador de pie de página"/>
          <p:cNvSpPr>
            <a:spLocks noGrp="1"/>
          </p:cNvSpPr>
          <p:nvPr>
            <p:ph type="ftr" sz="quarter" idx="12"/>
          </p:nvPr>
        </p:nvSpPr>
        <p:spPr/>
        <p:txBody>
          <a:bodyPr rtlCol="0"/>
          <a:lstStyle/>
          <a:p>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87B2390A-5693-4947-AA11-25033C61791D}" type="datetimeFigureOut">
              <a:rPr lang="es-PE" smtClean="0"/>
              <a:t>06/12/2016</a:t>
            </a:fld>
            <a:endParaRPr lang="es-PE"/>
          </a:p>
        </p:txBody>
      </p:sp>
      <p:sp>
        <p:nvSpPr>
          <p:cNvPr id="4" name="3 Marcador de pie de página"/>
          <p:cNvSpPr>
            <a:spLocks noGrp="1"/>
          </p:cNvSpPr>
          <p:nvPr>
            <p:ph type="ftr" sz="quarter" idx="11"/>
          </p:nvPr>
        </p:nvSpPr>
        <p:spPr>
          <a:xfrm>
            <a:off x="5257800" y="612648"/>
            <a:ext cx="1325880" cy="457200"/>
          </a:xfrm>
        </p:spPr>
        <p:txBody>
          <a:bodyPr/>
          <a:lstStyle/>
          <a:p>
            <a:endParaRPr lang="es-PE"/>
          </a:p>
        </p:txBody>
      </p:sp>
      <p:sp>
        <p:nvSpPr>
          <p:cNvPr id="5" name="4 Marcador de número de diapositiva"/>
          <p:cNvSpPr>
            <a:spLocks noGrp="1"/>
          </p:cNvSpPr>
          <p:nvPr>
            <p:ph type="sldNum" sz="quarter" idx="12"/>
          </p:nvPr>
        </p:nvSpPr>
        <p:spPr>
          <a:xfrm>
            <a:off x="8174736" y="2272"/>
            <a:ext cx="762000" cy="365760"/>
          </a:xfrm>
        </p:spPr>
        <p:txBody>
          <a:bodyPr/>
          <a:lstStyle/>
          <a:p>
            <a:fld id="{8521AC77-E1EF-4940-9E35-0092604BD93B}" type="slidenum">
              <a:rPr lang="es-PE" smtClean="0"/>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87B2390A-5693-4947-AA11-25033C61791D}" type="datetimeFigureOut">
              <a:rPr lang="es-PE" smtClean="0"/>
              <a:t>06/12/2016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8521AC77-E1EF-4940-9E35-0092604BD93B}" type="slidenum">
              <a:rPr lang="es-PE" smtClean="0"/>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7B2390A-5693-4947-AA11-25033C61791D}" type="datetimeFigureOut">
              <a:rPr lang="es-PE" smtClean="0"/>
              <a:t>06/12/2016</a:t>
            </a:fld>
            <a:endParaRPr lang="es-PE"/>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PE"/>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521AC77-E1EF-4940-9E35-0092604BD93B}" type="slidenum">
              <a:rPr lang="es-PE" smtClean="0"/>
              <a:t>‹Nº›</a:t>
            </a:fld>
            <a:endParaRPr lang="es-P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PE" dirty="0"/>
              <a:t>PRINCIPIOS SOLID</a:t>
            </a:r>
            <a:br>
              <a:rPr lang="es-PE" dirty="0"/>
            </a:br>
            <a:endParaRPr lang="es-PE" dirty="0"/>
          </a:p>
        </p:txBody>
      </p:sp>
      <p:sp>
        <p:nvSpPr>
          <p:cNvPr id="3" name="2 Subtítulo"/>
          <p:cNvSpPr>
            <a:spLocks noGrp="1"/>
          </p:cNvSpPr>
          <p:nvPr>
            <p:ph type="subTitle" idx="1"/>
          </p:nvPr>
        </p:nvSpPr>
        <p:spPr/>
        <p:txBody>
          <a:bodyPr/>
          <a:lstStyle/>
          <a:p>
            <a:r>
              <a:rPr lang="es-PE" dirty="0"/>
              <a:t>TALLER DE PROGRAMACIÓN</a:t>
            </a:r>
          </a:p>
          <a:p>
            <a:endParaRPr lang="es-PE" dirty="0"/>
          </a:p>
        </p:txBody>
      </p:sp>
      <p:sp>
        <p:nvSpPr>
          <p:cNvPr id="4" name="3 Rectángulo"/>
          <p:cNvSpPr/>
          <p:nvPr/>
        </p:nvSpPr>
        <p:spPr>
          <a:xfrm>
            <a:off x="4283968" y="5733256"/>
            <a:ext cx="4572000" cy="923330"/>
          </a:xfrm>
          <a:prstGeom prst="rect">
            <a:avLst/>
          </a:prstGeom>
        </p:spPr>
        <p:txBody>
          <a:bodyPr>
            <a:spAutoFit/>
          </a:bodyPr>
          <a:lstStyle/>
          <a:p>
            <a:r>
              <a:rPr lang="es-PE" dirty="0"/>
              <a:t>INTEGRANTES:	</a:t>
            </a:r>
          </a:p>
          <a:p>
            <a:r>
              <a:rPr lang="es-PE" dirty="0"/>
              <a:t>Delgado Soto, Renato</a:t>
            </a:r>
          </a:p>
          <a:p>
            <a:r>
              <a:rPr lang="es-PE" dirty="0"/>
              <a:t>Flores </a:t>
            </a:r>
            <a:r>
              <a:rPr lang="es-PE" dirty="0" err="1"/>
              <a:t>Panaifo</a:t>
            </a:r>
            <a:r>
              <a:rPr lang="es-PE" dirty="0"/>
              <a:t>, </a:t>
            </a:r>
            <a:r>
              <a:rPr lang="es-PE" dirty="0" err="1"/>
              <a:t>Josselyn</a:t>
            </a:r>
            <a:endParaRPr lang="es-PE" dirty="0"/>
          </a:p>
        </p:txBody>
      </p:sp>
      <p:pic>
        <p:nvPicPr>
          <p:cNvPr id="5" name="Imagen 4"/>
          <p:cNvPicPr>
            <a:picLocks noChangeAspect="1"/>
          </p:cNvPicPr>
          <p:nvPr/>
        </p:nvPicPr>
        <p:blipFill>
          <a:blip r:embed="rId2"/>
          <a:stretch>
            <a:fillRect/>
          </a:stretch>
        </p:blipFill>
        <p:spPr>
          <a:xfrm>
            <a:off x="3419872" y="1988840"/>
            <a:ext cx="4276725" cy="1390650"/>
          </a:xfrm>
          <a:prstGeom prst="rect">
            <a:avLst/>
          </a:prstGeom>
        </p:spPr>
      </p:pic>
    </p:spTree>
    <p:extLst>
      <p:ext uri="{BB962C8B-B14F-4D97-AF65-F5344CB8AC3E}">
        <p14:creationId xmlns:p14="http://schemas.microsoft.com/office/powerpoint/2010/main" val="1465205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8229600" cy="1944216"/>
          </a:xfrm>
        </p:spPr>
        <p:txBody>
          <a:bodyPr>
            <a:noAutofit/>
          </a:bodyPr>
          <a:lstStyle/>
          <a:p>
            <a:pPr>
              <a:lnSpc>
                <a:spcPct val="150000"/>
              </a:lnSpc>
            </a:pPr>
            <a:r>
              <a:rPr lang="es-PE" sz="1400" dirty="0">
                <a:solidFill>
                  <a:schemeClr val="tx1"/>
                </a:solidFill>
                <a:latin typeface="Arial" pitchFamily="34" charset="0"/>
                <a:cs typeface="Arial" pitchFamily="34" charset="0"/>
              </a:rPr>
              <a:t>Donde la solución simple para el caso mostrado seria implementar una clase que se encargue de imprimir:</a:t>
            </a:r>
            <a:r>
              <a:rPr lang="es-PE" sz="1400" dirty="0">
                <a:solidFill>
                  <a:schemeClr val="tx1"/>
                </a:solidFill>
                <a:latin typeface="Arial" pitchFamily="34" charset="0"/>
                <a:cs typeface="Arial" pitchFamily="34" charset="0"/>
              </a:rPr>
              <a:t/>
            </a:r>
            <a:br>
              <a:rPr lang="es-PE" sz="1400" dirty="0">
                <a:solidFill>
                  <a:schemeClr val="tx1"/>
                </a:solidFill>
                <a:latin typeface="Arial" pitchFamily="34" charset="0"/>
                <a:cs typeface="Arial" pitchFamily="34" charset="0"/>
              </a:rPr>
            </a:br>
            <a:endParaRPr lang="es-PE" sz="1400" dirty="0">
              <a:solidFill>
                <a:schemeClr val="tx1"/>
              </a:solidFill>
              <a:latin typeface="Arial" pitchFamily="34" charset="0"/>
              <a:cs typeface="Arial" pitchFamily="34" charset="0"/>
            </a:endParaRPr>
          </a:p>
        </p:txBody>
      </p:sp>
      <p:pic>
        <p:nvPicPr>
          <p:cNvPr id="4" name="3 Marcador de contenido"/>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55776" y="2276872"/>
            <a:ext cx="4032448" cy="1080120"/>
          </a:xfrm>
          <a:prstGeom prst="rect">
            <a:avLst/>
          </a:prstGeom>
          <a:ln>
            <a:noFill/>
          </a:ln>
          <a:effectLst>
            <a:outerShdw blurRad="292100" dist="139700" dir="2700000" algn="tl" rotWithShape="0">
              <a:srgbClr val="333333">
                <a:alpha val="65000"/>
              </a:srgbClr>
            </a:outerShdw>
          </a:effectLst>
        </p:spPr>
      </p:pic>
      <p:sp>
        <p:nvSpPr>
          <p:cNvPr id="8" name="Rectangle 5"/>
          <p:cNvSpPr>
            <a:spLocks noChangeArrowheads="1"/>
          </p:cNvSpPr>
          <p:nvPr/>
        </p:nvSpPr>
        <p:spPr bwMode="auto">
          <a:xfrm>
            <a:off x="467544" y="3492587"/>
            <a:ext cx="8064896" cy="1615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2352" rIns="91440" bIns="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mj-lt"/>
              <a:buAutoNum type="arabicPeriod" startAt="2"/>
              <a:tabLst/>
            </a:pPr>
            <a:r>
              <a:rPr kumimoji="0" lang="es-PE"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Principio </a:t>
            </a:r>
            <a:r>
              <a:rPr kumimoji="0" lang="es-PE"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Open / </a:t>
            </a:r>
            <a:r>
              <a:rPr kumimoji="0" lang="es-PE" sz="1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Closed</a:t>
            </a:r>
            <a:endParaRPr kumimoji="0" lang="es-PE" sz="1400" b="0" i="0" u="none" strike="noStrike" cap="none" normalizeH="0" baseline="0" dirty="0" smtClean="0">
              <a:ln>
                <a:noFill/>
              </a:ln>
              <a:solidFill>
                <a:srgbClr val="2E74B5"/>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s-PE"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Imaginemos que tenemos una clase con un m</a:t>
            </a:r>
            <a:r>
              <a:rPr kumimoji="0" lang="es-PE" sz="1400" b="0" i="0" u="none" strike="noStrike" cap="none" normalizeH="0" baseline="0" dirty="0" smtClean="0">
                <a:ln>
                  <a:noFill/>
                </a:ln>
                <a:solidFill>
                  <a:schemeClr val="tx1"/>
                </a:solidFill>
                <a:effectLst/>
                <a:latin typeface="Calibri"/>
                <a:ea typeface="Calibri" pitchFamily="34" charset="0"/>
                <a:cs typeface="Arial" pitchFamily="34" charset="0"/>
              </a:rPr>
              <a:t>é</a:t>
            </a:r>
            <a:r>
              <a:rPr kumimoji="0" lang="es-PE"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todo que se encarga de dibujar un veh</a:t>
            </a:r>
            <a:r>
              <a:rPr kumimoji="0" lang="es-PE" sz="1400" b="0" i="0" u="none" strike="noStrike" cap="none" normalizeH="0" baseline="0" dirty="0" smtClean="0">
                <a:ln>
                  <a:noFill/>
                </a:ln>
                <a:solidFill>
                  <a:schemeClr val="tx1"/>
                </a:solidFill>
                <a:effectLst/>
                <a:latin typeface="Calibri"/>
                <a:ea typeface="Calibri" pitchFamily="34" charset="0"/>
                <a:cs typeface="Arial" pitchFamily="34" charset="0"/>
              </a:rPr>
              <a:t>í</a:t>
            </a:r>
            <a:r>
              <a:rPr kumimoji="0" lang="es-PE"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culo por pantalla. Por supuesto, cada veh</a:t>
            </a:r>
            <a:r>
              <a:rPr kumimoji="0" lang="es-PE" sz="1400" b="0" i="0" u="none" strike="noStrike" cap="none" normalizeH="0" baseline="0" dirty="0" smtClean="0">
                <a:ln>
                  <a:noFill/>
                </a:ln>
                <a:solidFill>
                  <a:schemeClr val="tx1"/>
                </a:solidFill>
                <a:effectLst/>
                <a:latin typeface="Calibri"/>
                <a:ea typeface="Calibri" pitchFamily="34" charset="0"/>
                <a:cs typeface="Arial" pitchFamily="34" charset="0"/>
              </a:rPr>
              <a:t>í</a:t>
            </a:r>
            <a:r>
              <a:rPr kumimoji="0" lang="es-PE"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culo tiene su propia forma de ser pintado. Nuestro veh</a:t>
            </a:r>
            <a:r>
              <a:rPr kumimoji="0" lang="es-PE" sz="1400" b="0" i="0" u="none" strike="noStrike" cap="none" normalizeH="0" baseline="0" dirty="0" smtClean="0">
                <a:ln>
                  <a:noFill/>
                </a:ln>
                <a:solidFill>
                  <a:schemeClr val="tx1"/>
                </a:solidFill>
                <a:effectLst/>
                <a:latin typeface="Calibri"/>
                <a:ea typeface="Calibri" pitchFamily="34" charset="0"/>
                <a:cs typeface="Arial" pitchFamily="34" charset="0"/>
              </a:rPr>
              <a:t>í</a:t>
            </a:r>
            <a:r>
              <a:rPr kumimoji="0" lang="es-PE"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culo tiene la siguiente forma:</a:t>
            </a:r>
            <a:endParaRPr kumimoji="0" lang="es-PE"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E"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8 Imagen"/>
          <p:cNvPicPr/>
          <p:nvPr/>
        </p:nvPicPr>
        <p:blipFill>
          <a:blip r:embed="rId3">
            <a:extLst>
              <a:ext uri="{28A0092B-C50C-407E-A947-70E740481C1C}">
                <a14:useLocalDpi xmlns:a14="http://schemas.microsoft.com/office/drawing/2010/main" val="0"/>
              </a:ext>
            </a:extLst>
          </a:blip>
          <a:stretch>
            <a:fillRect/>
          </a:stretch>
        </p:blipFill>
        <p:spPr>
          <a:xfrm>
            <a:off x="2699793" y="4941168"/>
            <a:ext cx="3168350" cy="1278693"/>
          </a:xfrm>
          <a:prstGeom prst="rect">
            <a:avLst/>
          </a:prstGeom>
          <a:ln>
            <a:noFill/>
          </a:ln>
          <a:effectLst>
            <a:outerShdw blurRad="292100" dist="139700" dir="2700000" algn="tl" rotWithShape="0">
              <a:srgbClr val="333333">
                <a:alpha val="65000"/>
              </a:srgbClr>
            </a:outerShdw>
          </a:effectLst>
        </p:spPr>
      </p:pic>
      <p:sp>
        <p:nvSpPr>
          <p:cNvPr id="10"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142965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Marcador de contenido 2"/>
          <p:cNvSpPr>
            <a:spLocks noGrp="1"/>
          </p:cNvSpPr>
          <p:nvPr>
            <p:ph idx="1"/>
          </p:nvPr>
        </p:nvSpPr>
        <p:spPr>
          <a:xfrm>
            <a:off x="457200" y="1700808"/>
            <a:ext cx="8219256" cy="4608512"/>
          </a:xfrm>
        </p:spPr>
        <p:txBody>
          <a:bodyPr>
            <a:normAutofit/>
          </a:bodyPr>
          <a:lstStyle/>
          <a:p>
            <a:pPr marL="109728" indent="0">
              <a:buNone/>
            </a:pPr>
            <a:r>
              <a:rPr lang="es-PE" sz="1400" dirty="0">
                <a:latin typeface="Arial" panose="020B0604020202020204" pitchFamily="34" charset="0"/>
                <a:cs typeface="Arial" panose="020B0604020202020204" pitchFamily="34" charset="0"/>
              </a:rPr>
              <a:t>Básicamente es una clase que especifica su tipo mediante un enumerado. Podemos tener por ejemplo un </a:t>
            </a:r>
            <a:r>
              <a:rPr lang="es-PE" sz="1400" b="1" dirty="0" err="1">
                <a:latin typeface="Arial" panose="020B0604020202020204" pitchFamily="34" charset="0"/>
                <a:cs typeface="Arial" panose="020B0604020202020204" pitchFamily="34" charset="0"/>
              </a:rPr>
              <a:t>enum</a:t>
            </a:r>
            <a:r>
              <a:rPr lang="es-PE" sz="1400" dirty="0">
                <a:latin typeface="Arial" panose="020B0604020202020204" pitchFamily="34" charset="0"/>
                <a:cs typeface="Arial" panose="020B0604020202020204" pitchFamily="34" charset="0"/>
              </a:rPr>
              <a:t> con un par de tipos</a:t>
            </a:r>
            <a:r>
              <a:rPr lang="es-PE" sz="1400" dirty="0" smtClean="0">
                <a:latin typeface="Arial" panose="020B0604020202020204" pitchFamily="34" charset="0"/>
                <a:cs typeface="Arial" panose="020B0604020202020204" pitchFamily="34" charset="0"/>
              </a:rPr>
              <a:t>:</a:t>
            </a: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r>
              <a:rPr lang="es-PE" sz="1400" dirty="0">
                <a:latin typeface="Arial" panose="020B0604020202020204" pitchFamily="34" charset="0"/>
                <a:cs typeface="Arial" panose="020B0604020202020204" pitchFamily="34" charset="0"/>
              </a:rPr>
              <a:t>Y éste es el método de la clase que se encarga de pintarlos:</a:t>
            </a:r>
          </a:p>
          <a:p>
            <a:pPr marL="109728" indent="0">
              <a:buNone/>
            </a:pPr>
            <a:endParaRPr lang="es-PE" sz="1400" dirty="0">
              <a:latin typeface="Arial" panose="020B0604020202020204" pitchFamily="34" charset="0"/>
              <a:cs typeface="Arial" panose="020B0604020202020204" pitchFamily="34" charset="0"/>
            </a:endParaRPr>
          </a:p>
        </p:txBody>
      </p:sp>
      <p:pic>
        <p:nvPicPr>
          <p:cNvPr id="11" name="Imagen 10"/>
          <p:cNvPicPr/>
          <p:nvPr/>
        </p:nvPicPr>
        <p:blipFill>
          <a:blip r:embed="rId2">
            <a:extLst>
              <a:ext uri="{28A0092B-C50C-407E-A947-70E740481C1C}">
                <a14:useLocalDpi xmlns:a14="http://schemas.microsoft.com/office/drawing/2010/main" val="0"/>
              </a:ext>
            </a:extLst>
          </a:blip>
          <a:stretch>
            <a:fillRect/>
          </a:stretch>
        </p:blipFill>
        <p:spPr>
          <a:xfrm>
            <a:off x="2843808" y="2636912"/>
            <a:ext cx="2293238" cy="779722"/>
          </a:xfrm>
          <a:prstGeom prst="rect">
            <a:avLst/>
          </a:prstGeom>
          <a:ln>
            <a:noFill/>
          </a:ln>
          <a:effectLst>
            <a:outerShdw blurRad="292100" dist="139700" dir="2700000" algn="tl" rotWithShape="0">
              <a:srgbClr val="333333">
                <a:alpha val="65000"/>
              </a:srgbClr>
            </a:outerShdw>
          </a:effectLst>
        </p:spPr>
      </p:pic>
      <p:pic>
        <p:nvPicPr>
          <p:cNvPr id="12" name="Imagen 11"/>
          <p:cNvPicPr/>
          <p:nvPr/>
        </p:nvPicPr>
        <p:blipFill>
          <a:blip r:embed="rId3">
            <a:extLst>
              <a:ext uri="{28A0092B-C50C-407E-A947-70E740481C1C}">
                <a14:useLocalDpi xmlns:a14="http://schemas.microsoft.com/office/drawing/2010/main" val="0"/>
              </a:ext>
            </a:extLst>
          </a:blip>
          <a:stretch>
            <a:fillRect/>
          </a:stretch>
        </p:blipFill>
        <p:spPr>
          <a:xfrm>
            <a:off x="2561677" y="4365104"/>
            <a:ext cx="2946428" cy="17281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0440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PE"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Marcador de contenido 2"/>
          <p:cNvSpPr>
            <a:spLocks noGrp="1"/>
          </p:cNvSpPr>
          <p:nvPr>
            <p:ph idx="1"/>
          </p:nvPr>
        </p:nvSpPr>
        <p:spPr>
          <a:xfrm>
            <a:off x="457200" y="1700808"/>
            <a:ext cx="8219256" cy="4608512"/>
          </a:xfrm>
        </p:spPr>
        <p:txBody>
          <a:bodyPr>
            <a:normAutofit/>
          </a:bodyPr>
          <a:lstStyle/>
          <a:p>
            <a:pPr marL="109728" indent="0">
              <a:buNone/>
            </a:pPr>
            <a:r>
              <a:rPr lang="es-PE" sz="1400" dirty="0">
                <a:latin typeface="Arial" panose="020B0604020202020204" pitchFamily="34" charset="0"/>
                <a:cs typeface="Arial" panose="020B0604020202020204" pitchFamily="34" charset="0"/>
              </a:rPr>
              <a:t>Si lo solucionamos mediante herencia y polimorfismo, el paso evidente es sustituir ese enumerado por clases reales, y que cada clase sepa cómo pintarse</a:t>
            </a:r>
            <a:r>
              <a:rPr lang="es-PE" sz="1400" dirty="0" smtClean="0">
                <a:latin typeface="Arial" panose="020B0604020202020204" pitchFamily="34" charset="0"/>
                <a:cs typeface="Arial" panose="020B0604020202020204" pitchFamily="34" charset="0"/>
              </a:rPr>
              <a:t>:</a:t>
            </a: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endParaRPr lang="es-PE" sz="1400" dirty="0">
              <a:latin typeface="Arial" panose="020B0604020202020204" pitchFamily="34" charset="0"/>
              <a:cs typeface="Arial" panose="020B0604020202020204" pitchFamily="34" charset="0"/>
            </a:endParaRPr>
          </a:p>
          <a:p>
            <a:pPr marL="109728" indent="0">
              <a:buNone/>
            </a:pPr>
            <a:endParaRPr lang="es-PE" sz="1400" dirty="0" smtClean="0">
              <a:latin typeface="Arial" panose="020B0604020202020204" pitchFamily="34" charset="0"/>
              <a:cs typeface="Arial" panose="020B0604020202020204" pitchFamily="34" charset="0"/>
            </a:endParaRPr>
          </a:p>
          <a:p>
            <a:pPr marL="109728" indent="0">
              <a:buNone/>
            </a:pPr>
            <a:r>
              <a:rPr lang="es-PE" sz="1400" dirty="0">
                <a:latin typeface="Arial" panose="020B0604020202020204" pitchFamily="34" charset="0"/>
                <a:cs typeface="Arial" panose="020B0604020202020204" pitchFamily="34" charset="0"/>
              </a:rPr>
              <a:t>Ahora nuestro método anterior se reduce a:</a:t>
            </a:r>
          </a:p>
        </p:txBody>
      </p:sp>
      <p:pic>
        <p:nvPicPr>
          <p:cNvPr id="6" name="Imagen 5"/>
          <p:cNvPicPr/>
          <p:nvPr/>
        </p:nvPicPr>
        <p:blipFill>
          <a:blip r:embed="rId2"/>
          <a:stretch>
            <a:fillRect/>
          </a:stretch>
        </p:blipFill>
        <p:spPr>
          <a:xfrm>
            <a:off x="2699792" y="2348880"/>
            <a:ext cx="2736304" cy="2520280"/>
          </a:xfrm>
          <a:prstGeom prst="rect">
            <a:avLst/>
          </a:prstGeom>
          <a:ln>
            <a:noFill/>
          </a:ln>
          <a:effectLst>
            <a:outerShdw blurRad="190500" algn="tl" rotWithShape="0">
              <a:srgbClr val="000000">
                <a:alpha val="70000"/>
              </a:srgbClr>
            </a:outerShdw>
          </a:effectLst>
        </p:spPr>
      </p:pic>
      <p:pic>
        <p:nvPicPr>
          <p:cNvPr id="7" name="Imagen 6"/>
          <p:cNvPicPr/>
          <p:nvPr/>
        </p:nvPicPr>
        <p:blipFill>
          <a:blip r:embed="rId3"/>
          <a:stretch>
            <a:fillRect/>
          </a:stretch>
        </p:blipFill>
        <p:spPr>
          <a:xfrm>
            <a:off x="2692896" y="5332065"/>
            <a:ext cx="2743200" cy="514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7078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908720"/>
            <a:ext cx="8229600" cy="5665816"/>
          </a:xfrm>
        </p:spPr>
        <p:txBody>
          <a:bodyPr/>
          <a:lstStyle/>
          <a:p>
            <a:pPr marL="452628" indent="-342900" algn="just">
              <a:lnSpc>
                <a:spcPct val="150000"/>
              </a:lnSpc>
              <a:buClrTx/>
              <a:buFont typeface="+mj-lt"/>
              <a:buAutoNum type="arabicPeriod" startAt="3"/>
            </a:pPr>
            <a:r>
              <a:rPr lang="es-PE" sz="1400" b="1" dirty="0">
                <a:latin typeface="Arial" pitchFamily="34" charset="0"/>
                <a:cs typeface="Arial" pitchFamily="34" charset="0"/>
              </a:rPr>
              <a:t>Principio de Sustitución de </a:t>
            </a:r>
            <a:r>
              <a:rPr lang="es-PE" sz="1400" b="1" dirty="0" err="1">
                <a:latin typeface="Arial" pitchFamily="34" charset="0"/>
                <a:cs typeface="Arial" pitchFamily="34" charset="0"/>
              </a:rPr>
              <a:t>Liskov</a:t>
            </a:r>
            <a:endParaRPr lang="es-PE" sz="1400" b="1" dirty="0">
              <a:latin typeface="Arial" pitchFamily="34" charset="0"/>
              <a:cs typeface="Arial" pitchFamily="34" charset="0"/>
            </a:endParaRPr>
          </a:p>
          <a:p>
            <a:pPr algn="just">
              <a:lnSpc>
                <a:spcPct val="150000"/>
              </a:lnSpc>
            </a:pPr>
            <a:r>
              <a:rPr lang="es-PE" sz="1400" dirty="0" smtClean="0">
                <a:latin typeface="Arial" pitchFamily="34" charset="0"/>
                <a:cs typeface="Arial" pitchFamily="34" charset="0"/>
              </a:rPr>
              <a:t>Si </a:t>
            </a:r>
            <a:r>
              <a:rPr lang="es-PE" sz="1400" dirty="0">
                <a:latin typeface="Arial" pitchFamily="34" charset="0"/>
                <a:cs typeface="Arial" pitchFamily="34" charset="0"/>
              </a:rPr>
              <a:t>intentamos modelar un cuadrado como una concreción de un rectángulo, vamos a tener problemas con este principio:</a:t>
            </a:r>
          </a:p>
          <a:p>
            <a:endParaRPr lang="es-PE" dirty="0"/>
          </a:p>
        </p:txBody>
      </p:sp>
      <p:pic>
        <p:nvPicPr>
          <p:cNvPr id="4" name="3 Imagen"/>
          <p:cNvPicPr/>
          <p:nvPr/>
        </p:nvPicPr>
        <p:blipFill>
          <a:blip r:embed="rId2"/>
          <a:stretch>
            <a:fillRect/>
          </a:stretch>
        </p:blipFill>
        <p:spPr>
          <a:xfrm>
            <a:off x="2519638" y="2780928"/>
            <a:ext cx="4104456" cy="3429000"/>
          </a:xfrm>
          <a:prstGeom prst="rect">
            <a:avLst/>
          </a:prstGeom>
        </p:spPr>
      </p:pic>
    </p:spTree>
    <p:extLst>
      <p:ext uri="{BB962C8B-B14F-4D97-AF65-F5344CB8AC3E}">
        <p14:creationId xmlns:p14="http://schemas.microsoft.com/office/powerpoint/2010/main" val="100669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44824"/>
            <a:ext cx="8229600" cy="4729712"/>
          </a:xfrm>
        </p:spPr>
        <p:txBody>
          <a:bodyPr>
            <a:normAutofit/>
          </a:bodyPr>
          <a:lstStyle/>
          <a:p>
            <a:pPr algn="just">
              <a:lnSpc>
                <a:spcPct val="150000"/>
              </a:lnSpc>
            </a:pPr>
            <a:r>
              <a:rPr lang="es-PE" sz="1400" dirty="0">
                <a:latin typeface="Arial" pitchFamily="34" charset="0"/>
                <a:cs typeface="Arial" pitchFamily="34" charset="0"/>
              </a:rPr>
              <a:t>Aplicando el principio de sustitución, consideramos el siguiente código</a:t>
            </a:r>
            <a:r>
              <a:rPr lang="es-PE" sz="1400" dirty="0" smtClean="0">
                <a:latin typeface="Arial" pitchFamily="34" charset="0"/>
                <a:cs typeface="Arial" pitchFamily="34" charset="0"/>
              </a:rPr>
              <a:t>:</a:t>
            </a: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r>
              <a:rPr lang="es-PE" sz="1400" dirty="0">
                <a:latin typeface="Arial" panose="020B0604020202020204" pitchFamily="34" charset="0"/>
                <a:cs typeface="Arial" panose="020B0604020202020204" pitchFamily="34" charset="0"/>
              </a:rPr>
              <a:t>Desde el momento de la instanciación del objeto, todo lo que hagamos con él será válido, ya usemos un rectángulo o un cuadrado.</a:t>
            </a:r>
            <a:endParaRPr lang="es-PE" sz="1400" dirty="0">
              <a:latin typeface="Arial" panose="020B0604020202020204" pitchFamily="34" charset="0"/>
              <a:cs typeface="Arial" panose="020B0604020202020204" pitchFamily="34" charset="0"/>
            </a:endParaRPr>
          </a:p>
        </p:txBody>
      </p:sp>
      <p:pic>
        <p:nvPicPr>
          <p:cNvPr id="5" name="Imagen 4"/>
          <p:cNvPicPr/>
          <p:nvPr/>
        </p:nvPicPr>
        <p:blipFill rotWithShape="1">
          <a:blip r:embed="rId2"/>
          <a:srcRect l="1567" t="1773" r="2611" b="2127"/>
          <a:stretch/>
        </p:blipFill>
        <p:spPr bwMode="auto">
          <a:xfrm>
            <a:off x="2555776" y="2420888"/>
            <a:ext cx="3312368" cy="24482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3520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5233768"/>
          </a:xfrm>
        </p:spPr>
        <p:txBody>
          <a:bodyPr>
            <a:normAutofit/>
          </a:bodyPr>
          <a:lstStyle/>
          <a:p>
            <a:pPr marL="452628" indent="-342900" algn="just">
              <a:lnSpc>
                <a:spcPct val="150000"/>
              </a:lnSpc>
              <a:buClrTx/>
              <a:buFont typeface="+mj-lt"/>
              <a:buAutoNum type="arabicPeriod" startAt="4"/>
            </a:pPr>
            <a:r>
              <a:rPr lang="es-PE" sz="1400" b="1" dirty="0">
                <a:latin typeface="Arial" pitchFamily="34" charset="0"/>
                <a:cs typeface="Arial" pitchFamily="34" charset="0"/>
              </a:rPr>
              <a:t>Principio de Segregación de </a:t>
            </a:r>
            <a:r>
              <a:rPr lang="es-PE" sz="1400" b="1" dirty="0" smtClean="0">
                <a:latin typeface="Arial" pitchFamily="34" charset="0"/>
                <a:cs typeface="Arial" pitchFamily="34" charset="0"/>
              </a:rPr>
              <a:t>Interfaces</a:t>
            </a:r>
          </a:p>
          <a:p>
            <a:pPr marL="109728" indent="0" algn="just">
              <a:lnSpc>
                <a:spcPct val="150000"/>
              </a:lnSpc>
              <a:buNone/>
            </a:pPr>
            <a:r>
              <a:rPr lang="es-PE" sz="1400" dirty="0">
                <a:latin typeface="Arial" pitchFamily="34" charset="0"/>
                <a:cs typeface="Arial" pitchFamily="34" charset="0"/>
              </a:rPr>
              <a:t>Imagina que tienes una tienda de </a:t>
            </a:r>
            <a:r>
              <a:rPr lang="es-PE" sz="1400" dirty="0" err="1">
                <a:latin typeface="Arial" pitchFamily="34" charset="0"/>
                <a:cs typeface="Arial" pitchFamily="34" charset="0"/>
              </a:rPr>
              <a:t>CDs</a:t>
            </a:r>
            <a:r>
              <a:rPr lang="es-PE" sz="1400" dirty="0">
                <a:latin typeface="Arial" pitchFamily="34" charset="0"/>
                <a:cs typeface="Arial" pitchFamily="34" charset="0"/>
              </a:rPr>
              <a:t> de música, y que tienes modelados tus productos de esta manera:</a:t>
            </a: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r>
              <a:rPr lang="es-PE" sz="1400" dirty="0" smtClean="0">
                <a:latin typeface="Arial" panose="020B0604020202020204" pitchFamily="34" charset="0"/>
                <a:cs typeface="Arial" panose="020B0604020202020204" pitchFamily="34" charset="0"/>
              </a:rPr>
              <a:t>Nos </a:t>
            </a:r>
            <a:r>
              <a:rPr lang="es-PE" sz="1400" dirty="0">
                <a:latin typeface="Arial" panose="020B0604020202020204" pitchFamily="34" charset="0"/>
                <a:cs typeface="Arial" panose="020B0604020202020204" pitchFamily="34" charset="0"/>
              </a:rPr>
              <a:t>vemos obligados a implementar </a:t>
            </a:r>
            <a:r>
              <a:rPr lang="es-PE" sz="1400" dirty="0" err="1">
                <a:latin typeface="Arial" panose="020B0604020202020204" pitchFamily="34" charset="0"/>
                <a:cs typeface="Arial" panose="020B0604020202020204" pitchFamily="34" charset="0"/>
              </a:rPr>
              <a:t>getRecommendedAge</a:t>
            </a:r>
            <a:r>
              <a:rPr lang="es-PE" sz="1400" dirty="0">
                <a:latin typeface="Arial" panose="020B0604020202020204" pitchFamily="34" charset="0"/>
                <a:cs typeface="Arial" panose="020B0604020202020204" pitchFamily="34" charset="0"/>
              </a:rPr>
              <a:t>(), pero no van a saber qué hacer con ello, así que lanzarán una excepción</a:t>
            </a:r>
            <a:r>
              <a:rPr lang="es-PE" sz="1400" dirty="0" smtClean="0">
                <a:latin typeface="Arial" panose="020B0604020202020204" pitchFamily="34" charset="0"/>
                <a:cs typeface="Arial" panose="020B0604020202020204" pitchFamily="34" charset="0"/>
              </a:rPr>
              <a:t>:</a:t>
            </a:r>
          </a:p>
          <a:p>
            <a:pPr algn="just">
              <a:lnSpc>
                <a:spcPct val="150000"/>
              </a:lnSpc>
            </a:pPr>
            <a:endParaRPr lang="es-PE" sz="1400" dirty="0">
              <a:latin typeface="Arial" panose="020B0604020202020204" pitchFamily="34" charset="0"/>
              <a:cs typeface="Arial" panose="020B0604020202020204" pitchFamily="34" charset="0"/>
            </a:endParaRPr>
          </a:p>
        </p:txBody>
      </p:sp>
      <p:pic>
        <p:nvPicPr>
          <p:cNvPr id="4" name="Imagen 3"/>
          <p:cNvPicPr/>
          <p:nvPr/>
        </p:nvPicPr>
        <p:blipFill>
          <a:blip r:embed="rId2"/>
          <a:stretch>
            <a:fillRect/>
          </a:stretch>
        </p:blipFill>
        <p:spPr>
          <a:xfrm>
            <a:off x="3086100" y="2204864"/>
            <a:ext cx="2971800" cy="1704975"/>
          </a:xfrm>
          <a:prstGeom prst="rect">
            <a:avLst/>
          </a:prstGeom>
        </p:spPr>
      </p:pic>
      <p:pic>
        <p:nvPicPr>
          <p:cNvPr id="6" name="Imagen 5"/>
          <p:cNvPicPr/>
          <p:nvPr/>
        </p:nvPicPr>
        <p:blipFill>
          <a:blip r:embed="rId3"/>
          <a:stretch>
            <a:fillRect/>
          </a:stretch>
        </p:blipFill>
        <p:spPr>
          <a:xfrm>
            <a:off x="2781300" y="4908917"/>
            <a:ext cx="3581400" cy="1543050"/>
          </a:xfrm>
          <a:prstGeom prst="rect">
            <a:avLst/>
          </a:prstGeom>
        </p:spPr>
      </p:pic>
    </p:spTree>
    <p:extLst>
      <p:ext uri="{BB962C8B-B14F-4D97-AF65-F5344CB8AC3E}">
        <p14:creationId xmlns:p14="http://schemas.microsoft.com/office/powerpoint/2010/main" val="1774407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5233768"/>
          </a:xfrm>
        </p:spPr>
        <p:txBody>
          <a:bodyPr>
            <a:normAutofit/>
          </a:bodyPr>
          <a:lstStyle/>
          <a:p>
            <a:pPr marL="109728" indent="0" algn="just">
              <a:lnSpc>
                <a:spcPct val="150000"/>
              </a:lnSpc>
              <a:buNone/>
            </a:pPr>
            <a:r>
              <a:rPr lang="es-PE" sz="1400" dirty="0">
                <a:latin typeface="Arial" pitchFamily="34" charset="0"/>
                <a:cs typeface="Arial" pitchFamily="34" charset="0"/>
              </a:rPr>
              <a:t>Con todos los problemas asociados que hemos visto antes. Además, se forma una dependencia muy fea, en la que cada vez que añadimos algo a </a:t>
            </a:r>
            <a:r>
              <a:rPr lang="es-PE" sz="1400" dirty="0" err="1">
                <a:latin typeface="Arial" pitchFamily="34" charset="0"/>
                <a:cs typeface="Arial" pitchFamily="34" charset="0"/>
              </a:rPr>
              <a:t>Product</a:t>
            </a:r>
            <a:r>
              <a:rPr lang="es-PE" sz="1400" dirty="0">
                <a:latin typeface="Arial" pitchFamily="34" charset="0"/>
                <a:cs typeface="Arial" pitchFamily="34" charset="0"/>
              </a:rPr>
              <a:t>, nos vemos obligados a modificar CD con cosas que no necesita. Podríamos hacer algo tal que así</a:t>
            </a:r>
            <a:r>
              <a:rPr lang="es-PE" sz="1400" dirty="0" smtClean="0">
                <a:latin typeface="Arial" pitchFamily="34" charset="0"/>
                <a:cs typeface="Arial" pitchFamily="34" charset="0"/>
              </a:rPr>
              <a:t>:</a:t>
            </a:r>
          </a:p>
          <a:p>
            <a:pPr marL="109728" indent="0" algn="just">
              <a:lnSpc>
                <a:spcPct val="150000"/>
              </a:lnSpc>
              <a:buNone/>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r>
              <a:rPr lang="es-PE" sz="1400" dirty="0">
                <a:latin typeface="Arial" pitchFamily="34" charset="0"/>
                <a:cs typeface="Arial" pitchFamily="34" charset="0"/>
              </a:rPr>
              <a:t>Y ahora nuestra clase DVD implementará las dos interfaces</a:t>
            </a:r>
            <a:r>
              <a:rPr lang="es-PE" sz="1400" dirty="0" smtClean="0">
                <a:latin typeface="Arial" pitchFamily="34" charset="0"/>
                <a:cs typeface="Arial" pitchFamily="34" charset="0"/>
              </a:rPr>
              <a:t>:</a:t>
            </a: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r>
              <a:rPr lang="es-PE" sz="1400" dirty="0">
                <a:latin typeface="Arial" panose="020B0604020202020204" pitchFamily="34" charset="0"/>
                <a:cs typeface="Arial" panose="020B0604020202020204" pitchFamily="34" charset="0"/>
              </a:rPr>
              <a:t>La ventaja de esta solución es que ahora podemos tener código </a:t>
            </a:r>
            <a:r>
              <a:rPr lang="es-PE" sz="1400" dirty="0" err="1">
                <a:latin typeface="Arial" panose="020B0604020202020204" pitchFamily="34" charset="0"/>
                <a:cs typeface="Arial" panose="020B0604020202020204" pitchFamily="34" charset="0"/>
              </a:rPr>
              <a:t>AgeAware</a:t>
            </a:r>
            <a:r>
              <a:rPr lang="es-PE" sz="1400" dirty="0">
                <a:latin typeface="Arial" panose="020B0604020202020204" pitchFamily="34" charset="0"/>
                <a:cs typeface="Arial" panose="020B0604020202020204" pitchFamily="34" charset="0"/>
              </a:rPr>
              <a:t>, y todas las clases que implementen esta interfaz podrían participar en código común.</a:t>
            </a:r>
            <a:endParaRPr lang="es-PE" sz="1400" dirty="0">
              <a:latin typeface="Arial" panose="020B0604020202020204" pitchFamily="34" charset="0"/>
              <a:cs typeface="Arial" panose="020B0604020202020204" pitchFamily="34" charset="0"/>
            </a:endParaRPr>
          </a:p>
        </p:txBody>
      </p:sp>
      <p:pic>
        <p:nvPicPr>
          <p:cNvPr id="5" name="Imagen 4"/>
          <p:cNvPicPr/>
          <p:nvPr/>
        </p:nvPicPr>
        <p:blipFill>
          <a:blip r:embed="rId2"/>
          <a:stretch>
            <a:fillRect/>
          </a:stretch>
        </p:blipFill>
        <p:spPr>
          <a:xfrm>
            <a:off x="3086100" y="2492896"/>
            <a:ext cx="2971800" cy="485775"/>
          </a:xfrm>
          <a:prstGeom prst="rect">
            <a:avLst/>
          </a:prstGeom>
        </p:spPr>
      </p:pic>
      <p:pic>
        <p:nvPicPr>
          <p:cNvPr id="7" name="Imagen 6"/>
          <p:cNvPicPr/>
          <p:nvPr/>
        </p:nvPicPr>
        <p:blipFill>
          <a:blip r:embed="rId3"/>
          <a:stretch>
            <a:fillRect/>
          </a:stretch>
        </p:blipFill>
        <p:spPr>
          <a:xfrm>
            <a:off x="2709862" y="3671703"/>
            <a:ext cx="3724275" cy="1104900"/>
          </a:xfrm>
          <a:prstGeom prst="rect">
            <a:avLst/>
          </a:prstGeom>
        </p:spPr>
      </p:pic>
      <p:pic>
        <p:nvPicPr>
          <p:cNvPr id="8" name="Imagen 7"/>
          <p:cNvPicPr/>
          <p:nvPr/>
        </p:nvPicPr>
        <p:blipFill>
          <a:blip r:embed="rId4"/>
          <a:stretch>
            <a:fillRect/>
          </a:stretch>
        </p:blipFill>
        <p:spPr>
          <a:xfrm>
            <a:off x="2290761" y="5661248"/>
            <a:ext cx="4562475" cy="600075"/>
          </a:xfrm>
          <a:prstGeom prst="rect">
            <a:avLst/>
          </a:prstGeom>
        </p:spPr>
      </p:pic>
    </p:spTree>
    <p:extLst>
      <p:ext uri="{BB962C8B-B14F-4D97-AF65-F5344CB8AC3E}">
        <p14:creationId xmlns:p14="http://schemas.microsoft.com/office/powerpoint/2010/main" val="3289697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305776"/>
          </a:xfrm>
        </p:spPr>
        <p:txBody>
          <a:bodyPr>
            <a:normAutofit/>
          </a:bodyPr>
          <a:lstStyle/>
          <a:p>
            <a:pPr marL="452628" indent="-342900" algn="just">
              <a:lnSpc>
                <a:spcPct val="150000"/>
              </a:lnSpc>
              <a:buClrTx/>
              <a:buFont typeface="+mj-lt"/>
              <a:buAutoNum type="arabicPeriod" startAt="5"/>
            </a:pPr>
            <a:r>
              <a:rPr lang="es-PE" sz="1400" b="1" dirty="0">
                <a:latin typeface="Arial" pitchFamily="34" charset="0"/>
                <a:cs typeface="Arial" pitchFamily="34" charset="0"/>
              </a:rPr>
              <a:t>Principio de Inversión de Dependencias</a:t>
            </a:r>
          </a:p>
          <a:p>
            <a:pPr algn="just">
              <a:lnSpc>
                <a:spcPct val="150000"/>
              </a:lnSpc>
            </a:pPr>
            <a:r>
              <a:rPr lang="es-PE" sz="1400" dirty="0">
                <a:latin typeface="Arial" pitchFamily="34" charset="0"/>
                <a:cs typeface="Arial" pitchFamily="34" charset="0"/>
              </a:rPr>
              <a:t>Imaginemos que tenemos una cesta de la compra que lo que hace es almacenar la información y llamar al método de pago para que ejecute la operación. Nuestro código sería algo así:</a:t>
            </a: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marL="109728" indent="0" algn="just">
              <a:lnSpc>
                <a:spcPct val="150000"/>
              </a:lnSpc>
              <a:buNone/>
            </a:pPr>
            <a:endParaRPr lang="es-PE" sz="1400" dirty="0" smtClean="0">
              <a:latin typeface="Arial" pitchFamily="34" charset="0"/>
              <a:cs typeface="Arial" pitchFamily="34" charset="0"/>
            </a:endParaRPr>
          </a:p>
          <a:p>
            <a:pPr algn="just">
              <a:lnSpc>
                <a:spcPct val="150000"/>
              </a:lnSpc>
            </a:pPr>
            <a:r>
              <a:rPr lang="es-PE" sz="1400" b="1" dirty="0">
                <a:latin typeface="Arial" pitchFamily="34" charset="0"/>
                <a:cs typeface="Arial" pitchFamily="34" charset="0"/>
              </a:rPr>
              <a:t>Solución: </a:t>
            </a:r>
            <a:r>
              <a:rPr lang="es-PE" sz="1400" dirty="0">
                <a:latin typeface="Arial" pitchFamily="34" charset="0"/>
                <a:cs typeface="Arial" pitchFamily="34" charset="0"/>
              </a:rPr>
              <a:t>Vamos a crear interfaces que definan el comportamiento que debe dar una clase para poder funcionar como mecanismo de persistencia o como método de pago:</a:t>
            </a:r>
            <a:endParaRPr lang="es-PE" sz="1400" dirty="0">
              <a:latin typeface="Arial" pitchFamily="34" charset="0"/>
              <a:cs typeface="Arial" pitchFamily="34" charset="0"/>
            </a:endParaRPr>
          </a:p>
        </p:txBody>
      </p:sp>
      <p:pic>
        <p:nvPicPr>
          <p:cNvPr id="6" name="Imagen 5"/>
          <p:cNvPicPr/>
          <p:nvPr/>
        </p:nvPicPr>
        <p:blipFill>
          <a:blip r:embed="rId2"/>
          <a:stretch>
            <a:fillRect/>
          </a:stretch>
        </p:blipFill>
        <p:spPr>
          <a:xfrm>
            <a:off x="2906266" y="2472766"/>
            <a:ext cx="3331468" cy="2897763"/>
          </a:xfrm>
          <a:prstGeom prst="rect">
            <a:avLst/>
          </a:prstGeom>
        </p:spPr>
      </p:pic>
    </p:spTree>
    <p:extLst>
      <p:ext uri="{BB962C8B-B14F-4D97-AF65-F5344CB8AC3E}">
        <p14:creationId xmlns:p14="http://schemas.microsoft.com/office/powerpoint/2010/main" val="1581080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305776"/>
          </a:xfrm>
        </p:spPr>
        <p:txBody>
          <a:bodyPr>
            <a:normAutofit/>
          </a:bodyPr>
          <a:lstStyle/>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endParaRPr lang="es-PE" sz="1400" dirty="0" smtClean="0">
              <a:latin typeface="Arial" pitchFamily="34" charset="0"/>
              <a:cs typeface="Arial" pitchFamily="34" charset="0"/>
            </a:endParaRPr>
          </a:p>
          <a:p>
            <a:pPr algn="just">
              <a:lnSpc>
                <a:spcPct val="150000"/>
              </a:lnSpc>
            </a:pPr>
            <a:r>
              <a:rPr lang="es-PE" sz="1400" dirty="0" smtClean="0">
                <a:latin typeface="Arial" pitchFamily="34" charset="0"/>
                <a:cs typeface="Arial" pitchFamily="34" charset="0"/>
              </a:rPr>
              <a:t>Nuestro </a:t>
            </a:r>
            <a:r>
              <a:rPr lang="es-PE" sz="1400" dirty="0">
                <a:latin typeface="Arial" pitchFamily="34" charset="0"/>
                <a:cs typeface="Arial" pitchFamily="34" charset="0"/>
              </a:rPr>
              <a:t>segundo paso es invertir las dependencias. Vamos a hacer que estos objetos se pasen por constructor:</a:t>
            </a:r>
            <a:endParaRPr lang="es-PE" sz="1400" dirty="0">
              <a:latin typeface="Arial" pitchFamily="34" charset="0"/>
              <a:cs typeface="Arial" pitchFamily="34" charset="0"/>
            </a:endParaRPr>
          </a:p>
        </p:txBody>
      </p:sp>
      <p:pic>
        <p:nvPicPr>
          <p:cNvPr id="5" name="Imagen 4"/>
          <p:cNvPicPr/>
          <p:nvPr/>
        </p:nvPicPr>
        <p:blipFill>
          <a:blip r:embed="rId2"/>
          <a:stretch>
            <a:fillRect/>
          </a:stretch>
        </p:blipFill>
        <p:spPr>
          <a:xfrm>
            <a:off x="2771801" y="1268761"/>
            <a:ext cx="3096344" cy="2664295"/>
          </a:xfrm>
          <a:prstGeom prst="rect">
            <a:avLst/>
          </a:prstGeom>
        </p:spPr>
      </p:pic>
      <p:pic>
        <p:nvPicPr>
          <p:cNvPr id="7" name="Imagen 6"/>
          <p:cNvPicPr/>
          <p:nvPr/>
        </p:nvPicPr>
        <p:blipFill rotWithShape="1">
          <a:blip r:embed="rId3"/>
          <a:srcRect b="1022"/>
          <a:stretch/>
        </p:blipFill>
        <p:spPr bwMode="auto">
          <a:xfrm>
            <a:off x="2483768" y="4365104"/>
            <a:ext cx="5400040" cy="20288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8989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5305776"/>
          </a:xfrm>
        </p:spPr>
        <p:txBody>
          <a:bodyPr>
            <a:normAutofit/>
          </a:bodyPr>
          <a:lstStyle/>
          <a:p>
            <a:pPr algn="just">
              <a:lnSpc>
                <a:spcPct val="150000"/>
              </a:lnSpc>
            </a:pPr>
            <a:r>
              <a:rPr lang="es-PE" sz="1400" dirty="0" smtClean="0">
                <a:latin typeface="Arial" pitchFamily="34" charset="0"/>
                <a:cs typeface="Arial" pitchFamily="34" charset="0"/>
              </a:rPr>
              <a:t>Definimos </a:t>
            </a:r>
            <a:r>
              <a:rPr lang="es-PE" sz="1400" dirty="0">
                <a:latin typeface="Arial" pitchFamily="34" charset="0"/>
                <a:cs typeface="Arial" pitchFamily="34" charset="0"/>
              </a:rPr>
              <a:t>las concreciones específicas para este caso, y se las pasamos por constructor a la cesta de la compra:</a:t>
            </a:r>
            <a:endParaRPr lang="es-PE" sz="1400" dirty="0">
              <a:latin typeface="Arial" pitchFamily="34" charset="0"/>
              <a:cs typeface="Arial" pitchFamily="34" charset="0"/>
            </a:endParaRPr>
          </a:p>
        </p:txBody>
      </p:sp>
      <p:pic>
        <p:nvPicPr>
          <p:cNvPr id="6" name="Imagen 5"/>
          <p:cNvPicPr/>
          <p:nvPr/>
        </p:nvPicPr>
        <p:blipFill>
          <a:blip r:embed="rId2"/>
          <a:stretch>
            <a:fillRect/>
          </a:stretch>
        </p:blipFill>
        <p:spPr>
          <a:xfrm>
            <a:off x="2758440" y="1822097"/>
            <a:ext cx="3627120" cy="2105025"/>
          </a:xfrm>
          <a:prstGeom prst="rect">
            <a:avLst/>
          </a:prstGeom>
        </p:spPr>
      </p:pic>
    </p:spTree>
    <p:extLst>
      <p:ext uri="{BB962C8B-B14F-4D97-AF65-F5344CB8AC3E}">
        <p14:creationId xmlns:p14="http://schemas.microsoft.com/office/powerpoint/2010/main" val="1378104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76672"/>
            <a:ext cx="3744416" cy="1066800"/>
          </a:xfrm>
        </p:spPr>
        <p:txBody>
          <a:bodyPr>
            <a:normAutofit/>
          </a:bodyPr>
          <a:lstStyle/>
          <a:p>
            <a:r>
              <a:rPr lang="es-PE" sz="2800" b="1" dirty="0" smtClean="0">
                <a:latin typeface="Arial" pitchFamily="34" charset="0"/>
                <a:cs typeface="Arial" pitchFamily="34" charset="0"/>
              </a:rPr>
              <a:t>INTRODUCCIÓN</a:t>
            </a:r>
            <a:endParaRPr lang="es-PE" sz="2800" b="1" dirty="0">
              <a:latin typeface="Arial" pitchFamily="34" charset="0"/>
              <a:cs typeface="Arial" pitchFamily="34" charset="0"/>
            </a:endParaRPr>
          </a:p>
        </p:txBody>
      </p:sp>
      <p:sp>
        <p:nvSpPr>
          <p:cNvPr id="3" name="2 Marcador de contenido"/>
          <p:cNvSpPr>
            <a:spLocks noGrp="1"/>
          </p:cNvSpPr>
          <p:nvPr>
            <p:ph idx="1"/>
          </p:nvPr>
        </p:nvSpPr>
        <p:spPr>
          <a:xfrm>
            <a:off x="395536" y="1484784"/>
            <a:ext cx="8229600" cy="4945736"/>
          </a:xfrm>
        </p:spPr>
        <p:txBody>
          <a:bodyPr>
            <a:noAutofit/>
          </a:bodyPr>
          <a:lstStyle/>
          <a:p>
            <a:pPr algn="just">
              <a:lnSpc>
                <a:spcPct val="170000"/>
              </a:lnSpc>
            </a:pPr>
            <a:r>
              <a:rPr lang="es-PE" sz="1400" dirty="0">
                <a:latin typeface="Arial" pitchFamily="34" charset="0"/>
                <a:cs typeface="Arial" pitchFamily="34" charset="0"/>
              </a:rPr>
              <a:t>Los principios SOLID para diseños orientados a objetos es una guía de cinco principios que fueron enunciados por Robert Martin en el año 2000. Estos principios se aplican todos juntos con la finalidad de conseguir que el código de software sea más legible, más </a:t>
            </a:r>
            <a:r>
              <a:rPr lang="es-PE" sz="1400" dirty="0" smtClean="0">
                <a:latin typeface="Arial" pitchFamily="34" charset="0"/>
                <a:cs typeface="Arial" pitchFamily="34" charset="0"/>
              </a:rPr>
              <a:t>fácilmente </a:t>
            </a:r>
            <a:r>
              <a:rPr lang="es-PE" sz="1400" dirty="0">
                <a:latin typeface="Arial" pitchFamily="34" charset="0"/>
                <a:cs typeface="Arial" pitchFamily="34" charset="0"/>
              </a:rPr>
              <a:t>mantenible y extensible en el tiempo</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marL="109728" indent="0">
              <a:lnSpc>
                <a:spcPct val="170000"/>
              </a:lnSpc>
              <a:buNone/>
            </a:pPr>
            <a:r>
              <a:rPr lang="es-PE" sz="1400" b="1" dirty="0" smtClean="0">
                <a:latin typeface="Arial" pitchFamily="34" charset="0"/>
                <a:cs typeface="Arial" pitchFamily="34" charset="0"/>
              </a:rPr>
              <a:t>     Es </a:t>
            </a:r>
            <a:r>
              <a:rPr lang="es-PE" sz="1400" b="1" dirty="0">
                <a:latin typeface="Arial" pitchFamily="34" charset="0"/>
                <a:cs typeface="Arial" pitchFamily="34" charset="0"/>
              </a:rPr>
              <a:t>un acrónimo  en inglés que se forma de los 5 principios los cuales defino a </a:t>
            </a:r>
            <a:r>
              <a:rPr lang="es-PE" sz="1400" b="1" dirty="0" smtClean="0">
                <a:latin typeface="Arial" pitchFamily="34" charset="0"/>
                <a:cs typeface="Arial" pitchFamily="34" charset="0"/>
              </a:rPr>
              <a:t>  </a:t>
            </a:r>
          </a:p>
          <a:p>
            <a:pPr marL="109728" indent="0">
              <a:lnSpc>
                <a:spcPct val="170000"/>
              </a:lnSpc>
              <a:buNone/>
            </a:pPr>
            <a:r>
              <a:rPr lang="es-PE" sz="1400" b="1" dirty="0">
                <a:latin typeface="Arial" pitchFamily="34" charset="0"/>
                <a:cs typeface="Arial" pitchFamily="34" charset="0"/>
              </a:rPr>
              <a:t> </a:t>
            </a:r>
            <a:r>
              <a:rPr lang="es-PE" sz="1400" b="1" dirty="0" smtClean="0">
                <a:latin typeface="Arial" pitchFamily="34" charset="0"/>
                <a:cs typeface="Arial" pitchFamily="34" charset="0"/>
              </a:rPr>
              <a:t>     continuación:</a:t>
            </a:r>
          </a:p>
          <a:p>
            <a:pPr algn="just">
              <a:lnSpc>
                <a:spcPct val="170000"/>
              </a:lnSpc>
            </a:pPr>
            <a:r>
              <a:rPr lang="es-PE" sz="1400" dirty="0">
                <a:latin typeface="Arial" pitchFamily="34" charset="0"/>
                <a:cs typeface="Arial" pitchFamily="34" charset="0"/>
              </a:rPr>
              <a:t>Single Responsability Principle(Principio de Única Responsabilidad</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70000"/>
              </a:lnSpc>
            </a:pPr>
            <a:r>
              <a:rPr lang="es-PE" sz="1400" dirty="0">
                <a:latin typeface="Arial" pitchFamily="34" charset="0"/>
                <a:cs typeface="Arial" pitchFamily="34" charset="0"/>
              </a:rPr>
              <a:t>Open Close Principle(Principio Abierto Cerrado</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70000"/>
              </a:lnSpc>
            </a:pPr>
            <a:r>
              <a:rPr lang="es-PE" sz="1400" dirty="0">
                <a:latin typeface="Arial" pitchFamily="34" charset="0"/>
                <a:cs typeface="Arial" pitchFamily="34" charset="0"/>
              </a:rPr>
              <a:t>Liskov Substitution Principle(Principio de Sustitución de Liskov</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70000"/>
              </a:lnSpc>
            </a:pPr>
            <a:r>
              <a:rPr lang="es-PE" sz="1400" dirty="0">
                <a:latin typeface="Arial" pitchFamily="34" charset="0"/>
                <a:cs typeface="Arial" pitchFamily="34" charset="0"/>
              </a:rPr>
              <a:t>Interface Segregation Principle(Principio de Segregación de Interfaces</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70000"/>
              </a:lnSpc>
            </a:pPr>
            <a:r>
              <a:rPr lang="es-PE" sz="1400" dirty="0">
                <a:latin typeface="Arial" pitchFamily="34" charset="0"/>
                <a:cs typeface="Arial" pitchFamily="34" charset="0"/>
              </a:rPr>
              <a:t>Dependency Inversion Principle(Principio de Inversión de dependencias)</a:t>
            </a:r>
          </a:p>
        </p:txBody>
      </p:sp>
    </p:spTree>
    <p:extLst>
      <p:ext uri="{BB962C8B-B14F-4D97-AF65-F5344CB8AC3E}">
        <p14:creationId xmlns:p14="http://schemas.microsoft.com/office/powerpoint/2010/main" val="2511660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620688"/>
            <a:ext cx="3960440" cy="1066800"/>
          </a:xfrm>
        </p:spPr>
        <p:txBody>
          <a:bodyPr>
            <a:normAutofit/>
          </a:bodyPr>
          <a:lstStyle/>
          <a:p>
            <a:r>
              <a:rPr lang="es-PE" sz="2800" b="1" dirty="0" smtClean="0">
                <a:latin typeface="Arial" pitchFamily="34" charset="0"/>
                <a:cs typeface="Arial" pitchFamily="34" charset="0"/>
              </a:rPr>
              <a:t>CONCLUSIÓN</a:t>
            </a:r>
            <a:endParaRPr lang="es-PE" sz="2800" b="1" dirty="0">
              <a:latin typeface="Arial" pitchFamily="34" charset="0"/>
              <a:cs typeface="Arial" pitchFamily="34" charset="0"/>
            </a:endParaRPr>
          </a:p>
        </p:txBody>
      </p:sp>
      <p:sp>
        <p:nvSpPr>
          <p:cNvPr id="3" name="2 Marcador de contenido"/>
          <p:cNvSpPr>
            <a:spLocks noGrp="1"/>
          </p:cNvSpPr>
          <p:nvPr>
            <p:ph idx="1"/>
          </p:nvPr>
        </p:nvSpPr>
        <p:spPr>
          <a:xfrm>
            <a:off x="457200" y="2249424"/>
            <a:ext cx="8229600" cy="2475720"/>
          </a:xfrm>
        </p:spPr>
        <p:txBody>
          <a:bodyPr>
            <a:normAutofit/>
          </a:bodyPr>
          <a:lstStyle/>
          <a:p>
            <a:pPr algn="just">
              <a:lnSpc>
                <a:spcPct val="150000"/>
              </a:lnSpc>
            </a:pPr>
            <a:r>
              <a:rPr lang="es-PE" sz="1500" dirty="0">
                <a:latin typeface="Arial" pitchFamily="34" charset="0"/>
                <a:cs typeface="Arial" pitchFamily="34" charset="0"/>
              </a:rPr>
              <a:t>Al mencionar SOLID hablamos de un conjunto de principios, no de ningún framework o librería. SOLID no está amarrado a ninguna tecnología y puede ser usado en cualquier lenguaje de programación. SOLID son 5 principios: Responsabilidad única, Open/</a:t>
            </a:r>
            <a:r>
              <a:rPr lang="es-PE" sz="1500" dirty="0" err="1">
                <a:latin typeface="Arial" pitchFamily="34" charset="0"/>
                <a:cs typeface="Arial" pitchFamily="34" charset="0"/>
              </a:rPr>
              <a:t>Closed</a:t>
            </a:r>
            <a:r>
              <a:rPr lang="es-PE" sz="1500" dirty="0">
                <a:latin typeface="Arial" pitchFamily="34" charset="0"/>
                <a:cs typeface="Arial" pitchFamily="34" charset="0"/>
              </a:rPr>
              <a:t>, Sustitución Liskov, Segregación de interfaces e Inyección de dependencias. Sirve aplicar SOLID solo cuando suframos de alguno de estos síntomas en el diseño: Rigidez, Fragilidad, Inmovilidad, Viscosidad, Sobre diseño, Repetición innecesaria u Opacidad.</a:t>
            </a:r>
          </a:p>
          <a:p>
            <a:endParaRPr lang="es-PE" dirty="0"/>
          </a:p>
        </p:txBody>
      </p:sp>
    </p:spTree>
    <p:extLst>
      <p:ext uri="{BB962C8B-B14F-4D97-AF65-F5344CB8AC3E}">
        <p14:creationId xmlns:p14="http://schemas.microsoft.com/office/powerpoint/2010/main" val="540371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41176" y="2204864"/>
            <a:ext cx="8229600" cy="3096344"/>
          </a:xfrm>
        </p:spPr>
        <p:txBody>
          <a:bodyPr>
            <a:normAutofit/>
          </a:bodyPr>
          <a:lstStyle/>
          <a:p>
            <a:pPr algn="just">
              <a:lnSpc>
                <a:spcPct val="150000"/>
              </a:lnSpc>
            </a:pPr>
            <a:r>
              <a:rPr lang="es-PE" sz="1400" dirty="0">
                <a:latin typeface="Arial" panose="020B0604020202020204" pitchFamily="34" charset="0"/>
                <a:cs typeface="Arial" pitchFamily="34" charset="0"/>
              </a:rPr>
              <a:t> </a:t>
            </a:r>
            <a:r>
              <a:rPr lang="es-PE" sz="1400" dirty="0" smtClean="0">
                <a:latin typeface="Arial" panose="020B0604020202020204" pitchFamily="34" charset="0"/>
                <a:cs typeface="Arial" pitchFamily="34" charset="0"/>
              </a:rPr>
              <a:t>Es </a:t>
            </a:r>
            <a:r>
              <a:rPr lang="es-PE" sz="1400" dirty="0">
                <a:latin typeface="Arial" panose="020B0604020202020204" pitchFamily="34" charset="0"/>
                <a:cs typeface="Arial" pitchFamily="34" charset="0"/>
              </a:rPr>
              <a:t>un acrónimo inventado por </a:t>
            </a:r>
            <a:r>
              <a:rPr lang="es-PE" sz="1400" b="1" dirty="0">
                <a:latin typeface="Arial" panose="020B0604020202020204" pitchFamily="34" charset="0"/>
                <a:cs typeface="Arial" panose="020B0604020202020204" pitchFamily="34" charset="0"/>
              </a:rPr>
              <a:t>Robert </a:t>
            </a:r>
            <a:r>
              <a:rPr lang="es-PE" sz="1400" b="1" dirty="0" err="1">
                <a:latin typeface="Arial" panose="020B0604020202020204" pitchFamily="34" charset="0"/>
                <a:cs typeface="Arial" panose="020B0604020202020204" pitchFamily="34" charset="0"/>
              </a:rPr>
              <a:t>C.Martin</a:t>
            </a:r>
            <a:r>
              <a:rPr lang="es-PE" sz="1400" dirty="0">
                <a:latin typeface="Arial" panose="020B0604020202020204" pitchFamily="34" charset="0"/>
                <a:cs typeface="Arial" panose="020B0604020202020204" pitchFamily="34" charset="0"/>
              </a:rPr>
              <a:t> para establecer los cinco principios básicos de la programación orientada a objetos y diseño. Este acrónimo tiene bastante relación con los patrones de diseño, en especial, con la </a:t>
            </a:r>
            <a:r>
              <a:rPr lang="es-PE" sz="1400" b="1" dirty="0">
                <a:latin typeface="Arial" panose="020B0604020202020204" pitchFamily="34" charset="0"/>
                <a:cs typeface="Arial" panose="020B0604020202020204" pitchFamily="34" charset="0"/>
              </a:rPr>
              <a:t>alta cohesión</a:t>
            </a:r>
            <a:r>
              <a:rPr lang="es-PE" sz="1400" dirty="0">
                <a:latin typeface="Arial" panose="020B0604020202020204" pitchFamily="34" charset="0"/>
                <a:cs typeface="Arial" panose="020B0604020202020204" pitchFamily="34" charset="0"/>
              </a:rPr>
              <a:t> y el </a:t>
            </a:r>
            <a:r>
              <a:rPr lang="es-PE" sz="1400" b="1" dirty="0">
                <a:latin typeface="Arial" panose="020B0604020202020204" pitchFamily="34" charset="0"/>
                <a:cs typeface="Arial" panose="020B0604020202020204" pitchFamily="34" charset="0"/>
              </a:rPr>
              <a:t>bajo acoplamiento</a:t>
            </a:r>
            <a:r>
              <a:rPr lang="es-PE" sz="1400" dirty="0">
                <a:latin typeface="Arial" pitchFamily="34" charset="0"/>
                <a:cs typeface="Arial" pitchFamily="34" charset="0"/>
              </a:rPr>
              <a:t>.</a:t>
            </a:r>
          </a:p>
        </p:txBody>
      </p:sp>
      <p:sp>
        <p:nvSpPr>
          <p:cNvPr id="4" name="1 Título"/>
          <p:cNvSpPr txBox="1">
            <a:spLocks/>
          </p:cNvSpPr>
          <p:nvPr/>
        </p:nvSpPr>
        <p:spPr>
          <a:xfrm>
            <a:off x="611560" y="476672"/>
            <a:ext cx="3744416"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E" sz="2800" b="1" dirty="0" smtClean="0">
                <a:latin typeface="Arial" pitchFamily="34" charset="0"/>
                <a:cs typeface="Arial" pitchFamily="34" charset="0"/>
              </a:rPr>
              <a:t>QUE ES SOLID</a:t>
            </a:r>
            <a:endParaRPr lang="es-PE" sz="2800" b="1" dirty="0">
              <a:latin typeface="Arial" pitchFamily="34" charset="0"/>
              <a:cs typeface="Arial"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3501008"/>
            <a:ext cx="2232248" cy="2830896"/>
          </a:xfrm>
          <a:prstGeom prst="rect">
            <a:avLst/>
          </a:prstGeom>
        </p:spPr>
      </p:pic>
    </p:spTree>
    <p:extLst>
      <p:ext uri="{BB962C8B-B14F-4D97-AF65-F5344CB8AC3E}">
        <p14:creationId xmlns:p14="http://schemas.microsoft.com/office/powerpoint/2010/main" val="3478228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29600" cy="2160240"/>
          </a:xfrm>
        </p:spPr>
        <p:txBody>
          <a:bodyPr>
            <a:normAutofit/>
          </a:bodyPr>
          <a:lstStyle/>
          <a:p>
            <a:pPr algn="just">
              <a:lnSpc>
                <a:spcPct val="150000"/>
              </a:lnSpc>
            </a:pPr>
            <a:r>
              <a:rPr lang="es-PE" sz="1400" dirty="0">
                <a:latin typeface="Arial" pitchFamily="34" charset="0"/>
                <a:cs typeface="Arial" pitchFamily="34" charset="0"/>
              </a:rPr>
              <a:t>Single Responsability Principle(Principio de Única Responsabilidad</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50000"/>
              </a:lnSpc>
            </a:pPr>
            <a:r>
              <a:rPr lang="es-PE" sz="1400" dirty="0">
                <a:latin typeface="Arial" pitchFamily="34" charset="0"/>
                <a:cs typeface="Arial" pitchFamily="34" charset="0"/>
              </a:rPr>
              <a:t>Open Close Principle(Principio Abierto Cerrado</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50000"/>
              </a:lnSpc>
            </a:pPr>
            <a:r>
              <a:rPr lang="es-PE" sz="1400" dirty="0" smtClean="0">
                <a:latin typeface="Arial" pitchFamily="34" charset="0"/>
                <a:cs typeface="Arial" pitchFamily="34" charset="0"/>
              </a:rPr>
              <a:t>Liskov </a:t>
            </a:r>
            <a:r>
              <a:rPr lang="es-PE" sz="1400" dirty="0">
                <a:latin typeface="Arial" pitchFamily="34" charset="0"/>
                <a:cs typeface="Arial" pitchFamily="34" charset="0"/>
              </a:rPr>
              <a:t>Substitution Principle(Principio de Sustitución de Liskov</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50000"/>
              </a:lnSpc>
            </a:pPr>
            <a:r>
              <a:rPr lang="es-PE" sz="1400" dirty="0">
                <a:latin typeface="Arial" pitchFamily="34" charset="0"/>
                <a:cs typeface="Arial" pitchFamily="34" charset="0"/>
              </a:rPr>
              <a:t>Interface Segregation Principle(Principio de Segregación de Interfaces</a:t>
            </a:r>
            <a:r>
              <a:rPr lang="es-PE" sz="1400" dirty="0" smtClean="0">
                <a:latin typeface="Arial" pitchFamily="34" charset="0"/>
                <a:cs typeface="Arial" pitchFamily="34" charset="0"/>
              </a:rPr>
              <a:t>)</a:t>
            </a:r>
            <a:endParaRPr lang="es-PE" sz="1400" dirty="0">
              <a:latin typeface="Arial" pitchFamily="34" charset="0"/>
              <a:cs typeface="Arial" pitchFamily="34" charset="0"/>
            </a:endParaRPr>
          </a:p>
          <a:p>
            <a:pPr algn="just">
              <a:lnSpc>
                <a:spcPct val="150000"/>
              </a:lnSpc>
            </a:pPr>
            <a:r>
              <a:rPr lang="es-PE" sz="1400" dirty="0">
                <a:latin typeface="Arial" pitchFamily="34" charset="0"/>
                <a:cs typeface="Arial" pitchFamily="34" charset="0"/>
              </a:rPr>
              <a:t>Dependency Inversion Principle(Principio de Inversión de dependencias)</a:t>
            </a:r>
          </a:p>
        </p:txBody>
      </p:sp>
      <p:sp>
        <p:nvSpPr>
          <p:cNvPr id="5" name="1 Título"/>
          <p:cNvSpPr txBox="1">
            <a:spLocks/>
          </p:cNvSpPr>
          <p:nvPr/>
        </p:nvSpPr>
        <p:spPr>
          <a:xfrm>
            <a:off x="611560" y="476672"/>
            <a:ext cx="5256584"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E" sz="2800" b="1" dirty="0" smtClean="0">
                <a:latin typeface="Arial" pitchFamily="34" charset="0"/>
                <a:cs typeface="Arial" pitchFamily="34" charset="0"/>
              </a:rPr>
              <a:t>LOS 5 PRINCIPIOS SOLID</a:t>
            </a:r>
            <a:endParaRPr lang="es-PE" sz="2800" b="1" dirty="0">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235712"/>
            <a:ext cx="2393039" cy="201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752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772816"/>
            <a:ext cx="8229600" cy="4536504"/>
          </a:xfrm>
        </p:spPr>
        <p:txBody>
          <a:bodyPr>
            <a:normAutofit fontScale="92500"/>
          </a:bodyPr>
          <a:lstStyle/>
          <a:p>
            <a:pPr algn="just">
              <a:lnSpc>
                <a:spcPct val="150000"/>
              </a:lnSpc>
            </a:pPr>
            <a:r>
              <a:rPr lang="es-PE" sz="1500" b="1" dirty="0">
                <a:latin typeface="Arial" panose="020B0604020202020204" pitchFamily="34" charset="0"/>
                <a:cs typeface="Arial" pitchFamily="34" charset="0"/>
              </a:rPr>
              <a:t>Single Responsability Principle(Principio de Única Responsabilidad</a:t>
            </a:r>
            <a:r>
              <a:rPr lang="es-PE" sz="1500" b="1" dirty="0" smtClean="0">
                <a:latin typeface="Arial" pitchFamily="34" charset="0"/>
                <a:cs typeface="Arial" pitchFamily="34" charset="0"/>
              </a:rPr>
              <a:t>):</a:t>
            </a:r>
          </a:p>
          <a:p>
            <a:pPr marL="109728" indent="0" algn="just">
              <a:lnSpc>
                <a:spcPct val="150000"/>
              </a:lnSpc>
              <a:buNone/>
            </a:pPr>
            <a:r>
              <a:rPr lang="es-PE" sz="1500" b="1" dirty="0" smtClean="0">
                <a:latin typeface="Arial" pitchFamily="34" charset="0"/>
                <a:cs typeface="Arial" pitchFamily="34" charset="0"/>
              </a:rPr>
              <a:t> </a:t>
            </a:r>
            <a:r>
              <a:rPr lang="es-PE" sz="1500" dirty="0" smtClean="0">
                <a:latin typeface="Arial" panose="020B0604020202020204" pitchFamily="34" charset="0"/>
                <a:cs typeface="Arial" panose="020B0604020202020204" pitchFamily="34" charset="0"/>
              </a:rPr>
              <a:t>Este </a:t>
            </a:r>
            <a:r>
              <a:rPr lang="es-PE" sz="1500" dirty="0">
                <a:latin typeface="Arial" panose="020B0604020202020204" pitchFamily="34" charset="0"/>
                <a:cs typeface="Arial" panose="020B0604020202020204" pitchFamily="34" charset="0"/>
              </a:rPr>
              <a:t>principio de diseño de objetos indica que cada clase debe tener una única </a:t>
            </a:r>
            <a:r>
              <a:rPr lang="es-PE" sz="1500" dirty="0" smtClean="0">
                <a:latin typeface="Arial" panose="020B0604020202020204" pitchFamily="34" charset="0"/>
                <a:cs typeface="Arial" panose="020B0604020202020204" pitchFamily="34" charset="0"/>
              </a:rPr>
              <a:t>responsabilidad, </a:t>
            </a:r>
            <a:r>
              <a:rPr lang="es-PE" sz="1500" dirty="0">
                <a:latin typeface="Arial" panose="020B0604020202020204" pitchFamily="34" charset="0"/>
                <a:cs typeface="Arial" panose="020B0604020202020204" pitchFamily="34" charset="0"/>
              </a:rPr>
              <a:t>y </a:t>
            </a:r>
            <a:endParaRPr lang="es-PE" sz="1500" dirty="0" smtClean="0">
              <a:latin typeface="Arial" panose="020B0604020202020204" pitchFamily="34" charset="0"/>
              <a:cs typeface="Arial" panose="020B0604020202020204" pitchFamily="34" charset="0"/>
            </a:endParaRPr>
          </a:p>
          <a:p>
            <a:pPr marL="109728" indent="0" algn="just">
              <a:lnSpc>
                <a:spcPct val="150000"/>
              </a:lnSpc>
              <a:buNone/>
            </a:pPr>
            <a:r>
              <a:rPr lang="es-PE" sz="1500" dirty="0" smtClean="0">
                <a:latin typeface="Arial" panose="020B0604020202020204" pitchFamily="34" charset="0"/>
                <a:cs typeface="Arial" panose="020B0604020202020204" pitchFamily="34" charset="0"/>
              </a:rPr>
              <a:t>dicha </a:t>
            </a:r>
            <a:r>
              <a:rPr lang="es-PE" sz="1500" dirty="0">
                <a:latin typeface="Arial" panose="020B0604020202020204" pitchFamily="34" charset="0"/>
                <a:cs typeface="Arial" panose="020B0604020202020204" pitchFamily="34" charset="0"/>
              </a:rPr>
              <a:t>responsabilidad debe estar encapsulada por completo por la clase. Todos los servicios de la </a:t>
            </a:r>
            <a:r>
              <a:rPr lang="es-PE" sz="1500" dirty="0" smtClean="0">
                <a:latin typeface="Arial" panose="020B0604020202020204" pitchFamily="34" charset="0"/>
                <a:cs typeface="Arial" panose="020B0604020202020204" pitchFamily="34" charset="0"/>
              </a:rPr>
              <a:t>  clase </a:t>
            </a:r>
            <a:r>
              <a:rPr lang="es-PE" sz="1500" dirty="0">
                <a:latin typeface="Arial" panose="020B0604020202020204" pitchFamily="34" charset="0"/>
                <a:cs typeface="Arial" panose="020B0604020202020204" pitchFamily="34" charset="0"/>
              </a:rPr>
              <a:t>deben estar estrictamente alineados a esta responsabilidad</a:t>
            </a:r>
            <a:r>
              <a:rPr lang="es-PE" sz="1500" dirty="0" smtClean="0">
                <a:latin typeface="Arial" panose="020B0604020202020204" pitchFamily="34" charset="0"/>
                <a:cs typeface="Arial" panose="020B0604020202020204" pitchFamily="34" charset="0"/>
              </a:rPr>
              <a:t>.</a:t>
            </a:r>
          </a:p>
          <a:p>
            <a:pPr algn="just">
              <a:lnSpc>
                <a:spcPct val="150000"/>
              </a:lnSpc>
            </a:pPr>
            <a:endParaRPr lang="es-PE" sz="1500" dirty="0">
              <a:latin typeface="Arial" panose="020B0604020202020204" pitchFamily="34" charset="0"/>
              <a:cs typeface="Arial" panose="020B0604020202020204" pitchFamily="34" charset="0"/>
            </a:endParaRPr>
          </a:p>
          <a:p>
            <a:pPr algn="just">
              <a:lnSpc>
                <a:spcPct val="150000"/>
              </a:lnSpc>
            </a:pPr>
            <a:r>
              <a:rPr lang="es-PE" sz="1500" b="1" dirty="0" smtClean="0">
                <a:latin typeface="Arial" pitchFamily="34" charset="0"/>
                <a:cs typeface="Arial" pitchFamily="34" charset="0"/>
              </a:rPr>
              <a:t>Open </a:t>
            </a:r>
            <a:r>
              <a:rPr lang="es-PE" sz="1500" b="1" dirty="0">
                <a:latin typeface="Arial" pitchFamily="34" charset="0"/>
                <a:cs typeface="Arial" pitchFamily="34" charset="0"/>
              </a:rPr>
              <a:t>Close Principle(Principio Abierto Cerrado</a:t>
            </a:r>
            <a:r>
              <a:rPr lang="es-PE" sz="1500" b="1" dirty="0" smtClean="0">
                <a:latin typeface="Arial" pitchFamily="34" charset="0"/>
                <a:cs typeface="Arial" pitchFamily="34" charset="0"/>
              </a:rPr>
              <a:t>):</a:t>
            </a:r>
          </a:p>
          <a:p>
            <a:pPr marL="109728" indent="0" algn="just">
              <a:lnSpc>
                <a:spcPct val="150000"/>
              </a:lnSpc>
              <a:buNone/>
            </a:pPr>
            <a:r>
              <a:rPr lang="es-PE" sz="1500" dirty="0" smtClean="0">
                <a:latin typeface="Arial" panose="020B0604020202020204" pitchFamily="34" charset="0"/>
                <a:cs typeface="Arial" panose="020B0604020202020204" pitchFamily="34" charset="0"/>
              </a:rPr>
              <a:t>Es </a:t>
            </a:r>
            <a:r>
              <a:rPr lang="es-PE" sz="1500" dirty="0">
                <a:latin typeface="Arial" panose="020B0604020202020204" pitchFamily="34" charset="0"/>
                <a:cs typeface="Arial" panose="020B0604020202020204" pitchFamily="34" charset="0"/>
              </a:rPr>
              <a:t>decir, que esta entidad permite alterar su comportamiento sin modificar su código fuente. Esto se torna especialmente importante en entornos productivos, donde se suelen necesitar revisiones de código, pruebas unitarias y otros procedimientos para asegurar su funcionamiento. El código que sigue este principio no cambia cuando se extiende, por lo que se simplifica el esfuerzo.</a:t>
            </a:r>
          </a:p>
          <a:p>
            <a:pPr marL="109728" indent="0">
              <a:buNone/>
            </a:pPr>
            <a:r>
              <a:rPr lang="es-PE" sz="1400" dirty="0"/>
              <a:t/>
            </a:r>
            <a:br>
              <a:rPr lang="es-PE" sz="1400" dirty="0"/>
            </a:br>
            <a:endParaRPr lang="es-PE" sz="1400" b="1" dirty="0">
              <a:latin typeface="Arial" pitchFamily="34" charset="0"/>
              <a:cs typeface="Arial" pitchFamily="34" charset="0"/>
            </a:endParaRPr>
          </a:p>
          <a:p>
            <a:endParaRPr lang="es-PE" sz="1400" dirty="0">
              <a:latin typeface="Arial" pitchFamily="34" charset="0"/>
              <a:cs typeface="Arial" pitchFamily="34" charset="0"/>
            </a:endParaRPr>
          </a:p>
        </p:txBody>
      </p:sp>
      <p:sp>
        <p:nvSpPr>
          <p:cNvPr id="5" name="1 Título"/>
          <p:cNvSpPr txBox="1">
            <a:spLocks/>
          </p:cNvSpPr>
          <p:nvPr/>
        </p:nvSpPr>
        <p:spPr>
          <a:xfrm>
            <a:off x="611560" y="476672"/>
            <a:ext cx="5256584"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E" sz="2800" b="1" dirty="0" smtClean="0">
                <a:latin typeface="Arial" pitchFamily="34" charset="0"/>
                <a:cs typeface="Arial" pitchFamily="34" charset="0"/>
              </a:rPr>
              <a:t>LOS 5 PRINCIPIOS SOLID</a:t>
            </a:r>
            <a:endParaRPr lang="es-PE" sz="2800" b="1" dirty="0">
              <a:latin typeface="Arial" pitchFamily="34" charset="0"/>
              <a:cs typeface="Arial" pitchFamily="34" charset="0"/>
            </a:endParaRPr>
          </a:p>
        </p:txBody>
      </p:sp>
    </p:spTree>
    <p:extLst>
      <p:ext uri="{BB962C8B-B14F-4D97-AF65-F5344CB8AC3E}">
        <p14:creationId xmlns:p14="http://schemas.microsoft.com/office/powerpoint/2010/main" val="3439760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700808"/>
            <a:ext cx="8229600" cy="4824536"/>
          </a:xfrm>
        </p:spPr>
        <p:txBody>
          <a:bodyPr>
            <a:normAutofit fontScale="85000" lnSpcReduction="20000"/>
          </a:bodyPr>
          <a:lstStyle/>
          <a:p>
            <a:pPr algn="just">
              <a:lnSpc>
                <a:spcPct val="150000"/>
              </a:lnSpc>
            </a:pPr>
            <a:r>
              <a:rPr lang="es-PE" sz="1600" b="1" dirty="0">
                <a:latin typeface="Arial" pitchFamily="34" charset="0"/>
                <a:cs typeface="Arial" pitchFamily="34" charset="0"/>
              </a:rPr>
              <a:t>Liskov Substitution Principle(Principio de Sustitución de Liskov</a:t>
            </a:r>
            <a:r>
              <a:rPr lang="es-PE" sz="1600" b="1" dirty="0" smtClean="0">
                <a:latin typeface="Arial" pitchFamily="34" charset="0"/>
                <a:cs typeface="Arial" pitchFamily="34" charset="0"/>
              </a:rPr>
              <a:t>):</a:t>
            </a:r>
            <a:endParaRPr lang="es-PE" sz="1600" b="1" dirty="0">
              <a:latin typeface="Arial" pitchFamily="34" charset="0"/>
              <a:cs typeface="Arial" pitchFamily="34" charset="0"/>
            </a:endParaRPr>
          </a:p>
          <a:p>
            <a:pPr marL="109728" indent="0" algn="just">
              <a:lnSpc>
                <a:spcPct val="150000"/>
              </a:lnSpc>
              <a:buNone/>
            </a:pPr>
            <a:r>
              <a:rPr lang="es-PE" sz="1600" b="1" dirty="0" smtClean="0">
                <a:latin typeface="Arial" panose="020B0604020202020204" pitchFamily="34" charset="0"/>
                <a:cs typeface="Arial" pitchFamily="34" charset="0"/>
              </a:rPr>
              <a:t> </a:t>
            </a:r>
            <a:r>
              <a:rPr lang="es-PE" sz="1600" dirty="0">
                <a:latin typeface="Arial" panose="020B0604020202020204" pitchFamily="34" charset="0"/>
                <a:cs typeface="Arial" panose="020B0604020202020204" pitchFamily="34" charset="0"/>
              </a:rPr>
              <a:t>Este principio indica que, en un programa de computación, si S es un subtipo de T, entonces los objetos de tipo T pueden ser reemplazados por objetos de tipo S sin alterar ninguna de las propiedades deseables del programa</a:t>
            </a:r>
            <a:r>
              <a:rPr lang="es-PE" sz="1600" dirty="0" smtClean="0">
                <a:latin typeface="Arial" panose="020B0604020202020204" pitchFamily="34" charset="0"/>
                <a:cs typeface="Arial" panose="020B0604020202020204" pitchFamily="34" charset="0"/>
              </a:rPr>
              <a:t>.</a:t>
            </a:r>
            <a:endParaRPr lang="es-PE" sz="1600" dirty="0">
              <a:latin typeface="Arial" panose="020B0604020202020204" pitchFamily="34" charset="0"/>
              <a:cs typeface="Arial" panose="020B0604020202020204" pitchFamily="34" charset="0"/>
            </a:endParaRPr>
          </a:p>
          <a:p>
            <a:pPr algn="just">
              <a:lnSpc>
                <a:spcPct val="150000"/>
              </a:lnSpc>
            </a:pPr>
            <a:r>
              <a:rPr lang="es-PE" sz="1600" b="1" dirty="0">
                <a:latin typeface="Arial" pitchFamily="34" charset="0"/>
                <a:cs typeface="Arial" pitchFamily="34" charset="0"/>
              </a:rPr>
              <a:t>Interface Segregation Principle(Principio de Segregación de Interfaces</a:t>
            </a:r>
            <a:r>
              <a:rPr lang="es-PE" sz="1600" b="1" dirty="0" smtClean="0">
                <a:latin typeface="Arial" pitchFamily="34" charset="0"/>
                <a:cs typeface="Arial" pitchFamily="34" charset="0"/>
              </a:rPr>
              <a:t>):</a:t>
            </a:r>
            <a:endParaRPr lang="es-PE" sz="1600" b="1" dirty="0">
              <a:latin typeface="Arial" pitchFamily="34" charset="0"/>
              <a:cs typeface="Arial" pitchFamily="34" charset="0"/>
            </a:endParaRPr>
          </a:p>
          <a:p>
            <a:pPr marL="109728" indent="0" algn="just">
              <a:lnSpc>
                <a:spcPct val="150000"/>
              </a:lnSpc>
              <a:buNone/>
            </a:pPr>
            <a:r>
              <a:rPr lang="es-PE" sz="1600" dirty="0" smtClean="0">
                <a:latin typeface="Arial" panose="020B0604020202020204" pitchFamily="34" charset="0"/>
                <a:cs typeface="Arial" panose="020B0604020202020204" pitchFamily="34" charset="0"/>
              </a:rPr>
              <a:t>El </a:t>
            </a:r>
            <a:r>
              <a:rPr lang="es-PE" sz="1600" dirty="0">
                <a:latin typeface="Arial" panose="020B0604020202020204" pitchFamily="34" charset="0"/>
                <a:cs typeface="Arial" panose="020B0604020202020204" pitchFamily="34" charset="0"/>
              </a:rPr>
              <a:t>objetivo del principio de Segregación de Interfaces es mantener un bajo acoplamiento en el sistema y, por lo tanto, hacer que sea más </a:t>
            </a:r>
            <a:r>
              <a:rPr lang="es-PE" sz="1600" dirty="0" smtClean="0">
                <a:latin typeface="Arial" panose="020B0604020202020204" pitchFamily="34" charset="0"/>
                <a:cs typeface="Arial" panose="020B0604020202020204" pitchFamily="34" charset="0"/>
              </a:rPr>
              <a:t>fácil </a:t>
            </a:r>
            <a:r>
              <a:rPr lang="es-PE" sz="1600" dirty="0">
                <a:latin typeface="Arial" panose="020B0604020202020204" pitchFamily="34" charset="0"/>
                <a:cs typeface="Arial" panose="020B0604020202020204" pitchFamily="34" charset="0"/>
              </a:rPr>
              <a:t>realizar refactors, cambios y redespliegues</a:t>
            </a:r>
            <a:r>
              <a:rPr lang="es-PE" sz="1600" dirty="0" smtClean="0">
                <a:latin typeface="Arial" panose="020B0604020202020204" pitchFamily="34" charset="0"/>
                <a:cs typeface="Arial" panose="020B0604020202020204" pitchFamily="34" charset="0"/>
              </a:rPr>
              <a:t>.</a:t>
            </a:r>
            <a:endParaRPr lang="es-PE" sz="1600" b="1" dirty="0" smtClean="0">
              <a:latin typeface="Arial" pitchFamily="34" charset="0"/>
              <a:cs typeface="Arial" pitchFamily="34" charset="0"/>
            </a:endParaRPr>
          </a:p>
          <a:p>
            <a:pPr algn="just">
              <a:lnSpc>
                <a:spcPct val="160000"/>
              </a:lnSpc>
            </a:pPr>
            <a:r>
              <a:rPr lang="es-PE" sz="1600" b="1" dirty="0" smtClean="0">
                <a:latin typeface="Arial" pitchFamily="34" charset="0"/>
                <a:cs typeface="Arial" pitchFamily="34" charset="0"/>
              </a:rPr>
              <a:t>Dependency Inversion Principle(Principio de Inversión de dependencias):</a:t>
            </a:r>
          </a:p>
          <a:p>
            <a:pPr marL="109728" indent="0" algn="just">
              <a:lnSpc>
                <a:spcPct val="160000"/>
              </a:lnSpc>
              <a:buNone/>
            </a:pPr>
            <a:r>
              <a:rPr lang="es-PE" sz="1600" dirty="0" smtClean="0">
                <a:latin typeface="Arial" pitchFamily="34" charset="0"/>
                <a:cs typeface="Arial" pitchFamily="34" charset="0"/>
              </a:rPr>
              <a:t>se refiere a un tipo particular de desacoplamiento, en donde se invierte la relación tradicional de dependencia establecida entre los módulos de alto nivel y los de bajo nivel. Este principio indica que:</a:t>
            </a:r>
          </a:p>
          <a:p>
            <a:pPr marL="109728" indent="0" algn="just">
              <a:lnSpc>
                <a:spcPct val="160000"/>
              </a:lnSpc>
              <a:buNone/>
            </a:pPr>
            <a:r>
              <a:rPr lang="es-PE" sz="1600" dirty="0" smtClean="0">
                <a:latin typeface="Arial" pitchFamily="34" charset="0"/>
                <a:cs typeface="Arial" pitchFamily="34" charset="0"/>
              </a:rPr>
              <a:t>A. Los módulos de nivel superior no deben depender en módulos de niveles inferiores. Ambos deben depender de abstracciones.</a:t>
            </a:r>
          </a:p>
          <a:p>
            <a:pPr marL="109728" indent="0" algn="just">
              <a:lnSpc>
                <a:spcPct val="160000"/>
              </a:lnSpc>
              <a:buNone/>
            </a:pPr>
            <a:r>
              <a:rPr lang="es-PE" sz="1600" dirty="0" smtClean="0">
                <a:latin typeface="Arial" pitchFamily="34" charset="0"/>
                <a:cs typeface="Arial" pitchFamily="34" charset="0"/>
              </a:rPr>
              <a:t>B. Las abstracciones no deben depender de detalles. Los detalles deben depender de abstracciones.</a:t>
            </a:r>
          </a:p>
          <a:p>
            <a:pPr marL="109728" indent="0">
              <a:buNone/>
            </a:pPr>
            <a:r>
              <a:rPr lang="es-PE" sz="1400" dirty="0"/>
              <a:t/>
            </a:r>
            <a:br>
              <a:rPr lang="es-PE" sz="1400" dirty="0"/>
            </a:br>
            <a:endParaRPr lang="es-PE" sz="1400" b="1" dirty="0">
              <a:latin typeface="Arial" pitchFamily="34" charset="0"/>
              <a:cs typeface="Arial" pitchFamily="34" charset="0"/>
            </a:endParaRPr>
          </a:p>
          <a:p>
            <a:endParaRPr lang="es-PE" sz="1400" dirty="0">
              <a:latin typeface="Arial" pitchFamily="34" charset="0"/>
              <a:cs typeface="Arial" pitchFamily="34" charset="0"/>
            </a:endParaRPr>
          </a:p>
        </p:txBody>
      </p:sp>
      <p:sp>
        <p:nvSpPr>
          <p:cNvPr id="5" name="1 Título"/>
          <p:cNvSpPr txBox="1">
            <a:spLocks/>
          </p:cNvSpPr>
          <p:nvPr/>
        </p:nvSpPr>
        <p:spPr>
          <a:xfrm>
            <a:off x="611560" y="476672"/>
            <a:ext cx="5256584"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PE" sz="2800" b="1" dirty="0" smtClean="0">
                <a:latin typeface="Arial" pitchFamily="34" charset="0"/>
                <a:cs typeface="Arial" pitchFamily="34" charset="0"/>
              </a:rPr>
              <a:t>LOS 5 PRINCIPIOS SOLID</a:t>
            </a:r>
            <a:endParaRPr lang="es-PE" sz="2800" b="1" dirty="0">
              <a:latin typeface="Arial" pitchFamily="34" charset="0"/>
              <a:cs typeface="Arial" pitchFamily="34" charset="0"/>
            </a:endParaRPr>
          </a:p>
        </p:txBody>
      </p:sp>
    </p:spTree>
    <p:extLst>
      <p:ext uri="{BB962C8B-B14F-4D97-AF65-F5344CB8AC3E}">
        <p14:creationId xmlns:p14="http://schemas.microsoft.com/office/powerpoint/2010/main" val="566871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04664"/>
            <a:ext cx="4752528" cy="1066800"/>
          </a:xfrm>
        </p:spPr>
        <p:txBody>
          <a:bodyPr>
            <a:normAutofit/>
          </a:bodyPr>
          <a:lstStyle/>
          <a:p>
            <a:r>
              <a:rPr lang="es-PE" sz="2800" b="1" dirty="0" smtClean="0">
                <a:latin typeface="Arial" pitchFamily="34" charset="0"/>
                <a:cs typeface="Arial" pitchFamily="34" charset="0"/>
              </a:rPr>
              <a:t>CUANDO USAR SOLID</a:t>
            </a:r>
            <a:endParaRPr lang="es-PE" sz="2800" b="1" dirty="0">
              <a:latin typeface="Arial" pitchFamily="34" charset="0"/>
              <a:cs typeface="Arial" pitchFamily="34" charset="0"/>
            </a:endParaRPr>
          </a:p>
        </p:txBody>
      </p:sp>
      <p:sp>
        <p:nvSpPr>
          <p:cNvPr id="3" name="2 Marcador de contenido"/>
          <p:cNvSpPr>
            <a:spLocks noGrp="1"/>
          </p:cNvSpPr>
          <p:nvPr>
            <p:ph idx="1"/>
          </p:nvPr>
        </p:nvSpPr>
        <p:spPr>
          <a:xfrm>
            <a:off x="457200" y="1772816"/>
            <a:ext cx="8229600" cy="4801720"/>
          </a:xfrm>
        </p:spPr>
        <p:txBody>
          <a:bodyPr>
            <a:normAutofit/>
          </a:bodyPr>
          <a:lstStyle/>
          <a:p>
            <a:pPr marL="109728" indent="0">
              <a:buNone/>
            </a:pPr>
            <a:r>
              <a:rPr lang="es-PE" sz="1400" b="1" dirty="0" smtClean="0">
                <a:latin typeface="Arial" pitchFamily="34" charset="0"/>
                <a:cs typeface="Arial" pitchFamily="34" charset="0"/>
              </a:rPr>
              <a:t>  Se recomienda </a:t>
            </a:r>
            <a:r>
              <a:rPr lang="es-PE" sz="1400" b="1" dirty="0">
                <a:latin typeface="Arial" pitchFamily="34" charset="0"/>
                <a:cs typeface="Arial" pitchFamily="34" charset="0"/>
              </a:rPr>
              <a:t>aplicar los principios SOLID si tu código sufre alguno de los siguientes </a:t>
            </a:r>
            <a:r>
              <a:rPr lang="es-PE" sz="1400" b="1" dirty="0" smtClean="0">
                <a:latin typeface="Arial" pitchFamily="34" charset="0"/>
                <a:cs typeface="Arial" pitchFamily="34" charset="0"/>
              </a:rPr>
              <a:t>  </a:t>
            </a:r>
          </a:p>
          <a:p>
            <a:pPr marL="109728" indent="0">
              <a:buNone/>
            </a:pPr>
            <a:r>
              <a:rPr lang="es-PE" sz="1400" b="1" dirty="0">
                <a:latin typeface="Arial" pitchFamily="34" charset="0"/>
                <a:cs typeface="Arial" pitchFamily="34" charset="0"/>
              </a:rPr>
              <a:t> </a:t>
            </a:r>
            <a:r>
              <a:rPr lang="es-PE" sz="1400" b="1" dirty="0" smtClean="0">
                <a:latin typeface="Arial" pitchFamily="34" charset="0"/>
                <a:cs typeface="Arial" pitchFamily="34" charset="0"/>
              </a:rPr>
              <a:t>  síntomas</a:t>
            </a:r>
          </a:p>
          <a:p>
            <a:endParaRPr lang="es-PE" sz="1400" dirty="0">
              <a:latin typeface="Arial" pitchFamily="34" charset="0"/>
              <a:cs typeface="Arial" pitchFamily="34" charset="0"/>
            </a:endParaRPr>
          </a:p>
          <a:p>
            <a:pPr algn="just">
              <a:lnSpc>
                <a:spcPct val="150000"/>
              </a:lnSpc>
            </a:pPr>
            <a:r>
              <a:rPr lang="es-PE" sz="1400" b="1" dirty="0" smtClean="0">
                <a:latin typeface="Arial" pitchFamily="34" charset="0"/>
                <a:cs typeface="Arial" pitchFamily="34" charset="0"/>
              </a:rPr>
              <a:t>Rigidez</a:t>
            </a:r>
            <a:r>
              <a:rPr lang="es-PE" sz="1400" dirty="0" smtClean="0">
                <a:latin typeface="Arial" pitchFamily="34" charset="0"/>
                <a:cs typeface="Arial" pitchFamily="34" charset="0"/>
              </a:rPr>
              <a:t>: Ocurre </a:t>
            </a:r>
            <a:r>
              <a:rPr lang="es-PE" sz="1400" dirty="0">
                <a:latin typeface="Arial" pitchFamily="34" charset="0"/>
                <a:cs typeface="Arial" pitchFamily="34" charset="0"/>
              </a:rPr>
              <a:t>cuando un simple cambio causa que se tengan que volver a compilar los módulos dependientes. Mientras más módulos se tengan que cambiar, más rígido es el diseño. A medida que la rigidez de un módulo aumenta los tiempos asignados para los cambios también aumentan</a:t>
            </a:r>
            <a:r>
              <a:rPr lang="es-PE" sz="1400" dirty="0" smtClean="0">
                <a:latin typeface="Arial" pitchFamily="34" charset="0"/>
                <a:cs typeface="Arial" pitchFamily="34" charset="0"/>
              </a:rPr>
              <a:t>.</a:t>
            </a:r>
          </a:p>
          <a:p>
            <a:pPr algn="just">
              <a:lnSpc>
                <a:spcPct val="150000"/>
              </a:lnSpc>
            </a:pPr>
            <a:r>
              <a:rPr lang="es-PE" sz="1400" b="1" dirty="0" smtClean="0">
                <a:latin typeface="Arial" pitchFamily="34" charset="0"/>
                <a:cs typeface="Arial" pitchFamily="34" charset="0"/>
              </a:rPr>
              <a:t>Fragilidad: </a:t>
            </a:r>
            <a:r>
              <a:rPr lang="es-PE" sz="1400" dirty="0" smtClean="0">
                <a:latin typeface="Arial" pitchFamily="34" charset="0"/>
                <a:cs typeface="Arial" pitchFamily="34" charset="0"/>
              </a:rPr>
              <a:t>Es </a:t>
            </a:r>
            <a:r>
              <a:rPr lang="es-PE" sz="1400" dirty="0">
                <a:latin typeface="Arial" pitchFamily="34" charset="0"/>
                <a:cs typeface="Arial" pitchFamily="34" charset="0"/>
              </a:rPr>
              <a:t>la tendencia a que el software se rompa en muchas partes cuando se hace cambio. A medida que la fragilidad de un módulo aumenta la probabilidad que un cambio introduzca nuevos problemas también  aumenta.</a:t>
            </a:r>
          </a:p>
          <a:p>
            <a:pPr algn="just">
              <a:lnSpc>
                <a:spcPct val="150000"/>
              </a:lnSpc>
            </a:pPr>
            <a:r>
              <a:rPr lang="es-PE" sz="1400" b="1" dirty="0" smtClean="0">
                <a:latin typeface="Arial" pitchFamily="34" charset="0"/>
                <a:cs typeface="Arial" pitchFamily="34" charset="0"/>
              </a:rPr>
              <a:t>Inmovilidad: </a:t>
            </a:r>
            <a:r>
              <a:rPr lang="es-PE" sz="1400" dirty="0" smtClean="0">
                <a:latin typeface="Arial" pitchFamily="34" charset="0"/>
                <a:cs typeface="Arial" pitchFamily="34" charset="0"/>
              </a:rPr>
              <a:t>Significa </a:t>
            </a:r>
            <a:r>
              <a:rPr lang="es-PE" sz="1400" dirty="0">
                <a:latin typeface="Arial" pitchFamily="34" charset="0"/>
                <a:cs typeface="Arial" pitchFamily="34" charset="0"/>
              </a:rPr>
              <a:t>que el diseño de un sistema es difícil de reutilizar. Ocurre cuando un sistema contiene partes que pueden ser reutilizadas por otros, pero el esfuerzo para separarlas es muy grande. </a:t>
            </a:r>
            <a:endParaRPr lang="es-PE" sz="1400" dirty="0" smtClean="0">
              <a:latin typeface="Arial" pitchFamily="34" charset="0"/>
              <a:cs typeface="Arial" pitchFamily="34" charset="0"/>
            </a:endParaRPr>
          </a:p>
          <a:p>
            <a:pPr algn="just">
              <a:lnSpc>
                <a:spcPct val="150000"/>
              </a:lnSpc>
            </a:pPr>
            <a:endParaRPr lang="es-PE" sz="1400" dirty="0">
              <a:latin typeface="Arial" pitchFamily="34" charset="0"/>
              <a:cs typeface="Arial" pitchFamily="34" charset="0"/>
            </a:endParaRPr>
          </a:p>
        </p:txBody>
      </p:sp>
    </p:spTree>
    <p:extLst>
      <p:ext uri="{BB962C8B-B14F-4D97-AF65-F5344CB8AC3E}">
        <p14:creationId xmlns:p14="http://schemas.microsoft.com/office/powerpoint/2010/main" val="1300637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04664"/>
            <a:ext cx="4752528" cy="1066800"/>
          </a:xfrm>
        </p:spPr>
        <p:txBody>
          <a:bodyPr>
            <a:normAutofit/>
          </a:bodyPr>
          <a:lstStyle/>
          <a:p>
            <a:r>
              <a:rPr lang="es-PE" sz="2800" b="1" dirty="0" smtClean="0">
                <a:latin typeface="Arial" pitchFamily="34" charset="0"/>
                <a:cs typeface="Arial" pitchFamily="34" charset="0"/>
              </a:rPr>
              <a:t>CUANDO USAR SOLID</a:t>
            </a:r>
            <a:endParaRPr lang="es-PE" sz="2800" b="1" dirty="0">
              <a:latin typeface="Arial" pitchFamily="34" charset="0"/>
              <a:cs typeface="Arial" pitchFamily="34" charset="0"/>
            </a:endParaRPr>
          </a:p>
        </p:txBody>
      </p:sp>
      <p:sp>
        <p:nvSpPr>
          <p:cNvPr id="3" name="2 Marcador de contenido"/>
          <p:cNvSpPr>
            <a:spLocks noGrp="1"/>
          </p:cNvSpPr>
          <p:nvPr>
            <p:ph idx="1"/>
          </p:nvPr>
        </p:nvSpPr>
        <p:spPr>
          <a:xfrm>
            <a:off x="395536" y="1412776"/>
            <a:ext cx="8229600" cy="5184576"/>
          </a:xfrm>
        </p:spPr>
        <p:txBody>
          <a:bodyPr>
            <a:normAutofit fontScale="32500" lnSpcReduction="20000"/>
          </a:bodyPr>
          <a:lstStyle/>
          <a:p>
            <a:pPr marL="109728" indent="0">
              <a:buNone/>
            </a:pPr>
            <a:endParaRPr lang="es-PE" sz="1400" b="1" dirty="0">
              <a:latin typeface="Arial" pitchFamily="34" charset="0"/>
              <a:cs typeface="Arial" pitchFamily="34" charset="0"/>
            </a:endParaRPr>
          </a:p>
          <a:p>
            <a:pPr algn="just">
              <a:lnSpc>
                <a:spcPct val="170000"/>
              </a:lnSpc>
            </a:pPr>
            <a:r>
              <a:rPr lang="es-PE" sz="4300" b="1" dirty="0" smtClean="0">
                <a:latin typeface="Arial" pitchFamily="34" charset="0"/>
                <a:cs typeface="Arial" pitchFamily="34" charset="0"/>
              </a:rPr>
              <a:t>Viscosidad</a:t>
            </a:r>
            <a:r>
              <a:rPr lang="es-PE" sz="4300" dirty="0" smtClean="0">
                <a:latin typeface="Arial" pitchFamily="34" charset="0"/>
                <a:cs typeface="Arial" pitchFamily="34" charset="0"/>
              </a:rPr>
              <a:t>: El </a:t>
            </a:r>
            <a:r>
              <a:rPr lang="es-PE" sz="4300" dirty="0">
                <a:latin typeface="Arial" pitchFamily="34" charset="0"/>
                <a:cs typeface="Arial" pitchFamily="34" charset="0"/>
              </a:rPr>
              <a:t>diseño hace que sea difícil hacer lo correcto a nivel de software y ambiente de desarrollo. Seguir la estrategia propuesta versus aplicar soluciones alternativas. Ocurre cuando es más fácil hacer mal las cosas (usar soluciones alternas) que hacerlas bien (seguir la estrategia propuesta).  </a:t>
            </a:r>
            <a:endParaRPr lang="es-PE" sz="4300" b="1" dirty="0">
              <a:latin typeface="Arial" pitchFamily="34" charset="0"/>
              <a:cs typeface="Arial" pitchFamily="34" charset="0"/>
            </a:endParaRPr>
          </a:p>
          <a:p>
            <a:pPr algn="just">
              <a:lnSpc>
                <a:spcPct val="170000"/>
              </a:lnSpc>
            </a:pPr>
            <a:r>
              <a:rPr lang="es-PE" sz="4300" b="1" dirty="0" smtClean="0">
                <a:latin typeface="Arial" pitchFamily="34" charset="0"/>
                <a:cs typeface="Arial" pitchFamily="34" charset="0"/>
              </a:rPr>
              <a:t>Complejidad </a:t>
            </a:r>
            <a:r>
              <a:rPr lang="es-PE" sz="4300" b="1" dirty="0">
                <a:latin typeface="Arial" pitchFamily="34" charset="0"/>
                <a:cs typeface="Arial" pitchFamily="34" charset="0"/>
              </a:rPr>
              <a:t>Innecesaria: </a:t>
            </a:r>
            <a:r>
              <a:rPr lang="es-PE" sz="4300" dirty="0">
                <a:latin typeface="Arial" pitchFamily="34" charset="0"/>
                <a:cs typeface="Arial" pitchFamily="34" charset="0"/>
              </a:rPr>
              <a:t>(El más importante de </a:t>
            </a:r>
            <a:r>
              <a:rPr lang="es-PE" sz="4300" dirty="0" smtClean="0">
                <a:latin typeface="Arial" pitchFamily="34" charset="0"/>
                <a:cs typeface="Arial" pitchFamily="34" charset="0"/>
              </a:rPr>
              <a:t>todos)Son </a:t>
            </a:r>
            <a:r>
              <a:rPr lang="es-PE" sz="4300" dirty="0">
                <a:latin typeface="Arial" pitchFamily="34" charset="0"/>
                <a:cs typeface="Arial" pitchFamily="34" charset="0"/>
              </a:rPr>
              <a:t>los elementos que no se utilizan actualmente en el diseño y fueron agregados para soportar necesidades que no existen, ni van a existir. </a:t>
            </a:r>
          </a:p>
          <a:p>
            <a:pPr algn="just">
              <a:lnSpc>
                <a:spcPct val="170000"/>
              </a:lnSpc>
            </a:pPr>
            <a:r>
              <a:rPr lang="es-PE" sz="4300" b="1" dirty="0" smtClean="0">
                <a:latin typeface="Arial" pitchFamily="34" charset="0"/>
                <a:cs typeface="Arial" pitchFamily="34" charset="0"/>
              </a:rPr>
              <a:t>Repetición innecesaria: </a:t>
            </a:r>
            <a:r>
              <a:rPr lang="es-PE" sz="4300" dirty="0" smtClean="0">
                <a:latin typeface="Arial" pitchFamily="34" charset="0"/>
                <a:cs typeface="Arial" pitchFamily="34" charset="0"/>
              </a:rPr>
              <a:t>Usar </a:t>
            </a:r>
            <a:r>
              <a:rPr lang="es-PE" sz="4300" dirty="0" err="1">
                <a:latin typeface="Arial" pitchFamily="34" charset="0"/>
                <a:cs typeface="Arial" pitchFamily="34" charset="0"/>
              </a:rPr>
              <a:t>Ctrl+v</a:t>
            </a:r>
            <a:r>
              <a:rPr lang="es-PE" sz="4300" dirty="0">
                <a:latin typeface="Arial" pitchFamily="34" charset="0"/>
                <a:cs typeface="Arial" pitchFamily="34" charset="0"/>
              </a:rPr>
              <a:t> y </a:t>
            </a:r>
            <a:r>
              <a:rPr lang="es-PE" sz="4300" dirty="0" err="1">
                <a:latin typeface="Arial" pitchFamily="34" charset="0"/>
                <a:cs typeface="Arial" pitchFamily="34" charset="0"/>
              </a:rPr>
              <a:t>Ctrl+c</a:t>
            </a:r>
            <a:r>
              <a:rPr lang="es-PE" sz="4300" dirty="0">
                <a:latin typeface="Arial" pitchFamily="34" charset="0"/>
                <a:cs typeface="Arial" pitchFamily="34" charset="0"/>
              </a:rPr>
              <a:t> a través de todo el sistema. Ocurre cuando al corregir un bug se tiene que buscar en toda la solución para encontrar cada implementación hecha con el mismo código. </a:t>
            </a:r>
          </a:p>
          <a:p>
            <a:pPr algn="just">
              <a:lnSpc>
                <a:spcPct val="170000"/>
              </a:lnSpc>
            </a:pPr>
            <a:r>
              <a:rPr lang="es-PE" sz="4300" b="1" dirty="0" smtClean="0">
                <a:latin typeface="Arial" pitchFamily="34" charset="0"/>
                <a:cs typeface="Arial" pitchFamily="34" charset="0"/>
              </a:rPr>
              <a:t>Opacidad</a:t>
            </a:r>
            <a:r>
              <a:rPr lang="es-PE" sz="4300" dirty="0" smtClean="0">
                <a:latin typeface="Arial" pitchFamily="34" charset="0"/>
                <a:cs typeface="Arial" pitchFamily="34" charset="0"/>
              </a:rPr>
              <a:t>: La </a:t>
            </a:r>
            <a:r>
              <a:rPr lang="es-PE" sz="4300" dirty="0">
                <a:latin typeface="Arial" pitchFamily="34" charset="0"/>
                <a:cs typeface="Arial" pitchFamily="34" charset="0"/>
              </a:rPr>
              <a:t>tendencia de un módulo a ser difícil de entender. Ocurre cuando el código evoluciona con el tiempo y se vuelve más difícil de entender. A medida que la opacidad aumenta en un sistema  se vuelve más complicado darle mantenimiento y agregar nuevas funcionalidades.</a:t>
            </a:r>
          </a:p>
        </p:txBody>
      </p:sp>
    </p:spTree>
    <p:extLst>
      <p:ext uri="{BB962C8B-B14F-4D97-AF65-F5344CB8AC3E}">
        <p14:creationId xmlns:p14="http://schemas.microsoft.com/office/powerpoint/2010/main" val="1479665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988840"/>
            <a:ext cx="8229600" cy="4325112"/>
          </a:xfrm>
        </p:spPr>
        <p:txBody>
          <a:bodyPr>
            <a:normAutofit/>
          </a:bodyPr>
          <a:lstStyle/>
          <a:p>
            <a:pPr marL="452628" indent="-342900" algn="just">
              <a:lnSpc>
                <a:spcPct val="150000"/>
              </a:lnSpc>
              <a:buClrTx/>
              <a:buFont typeface="+mj-lt"/>
              <a:buAutoNum type="arabicPeriod"/>
            </a:pPr>
            <a:r>
              <a:rPr lang="es-PE" sz="1400" b="1" dirty="0">
                <a:latin typeface="Arial" pitchFamily="34" charset="0"/>
                <a:cs typeface="Arial" pitchFamily="34" charset="0"/>
              </a:rPr>
              <a:t>Principio de Responsabilidad </a:t>
            </a:r>
            <a:r>
              <a:rPr lang="es-PE" sz="1400" b="1" dirty="0" smtClean="0">
                <a:latin typeface="Arial" pitchFamily="34" charset="0"/>
                <a:cs typeface="Arial" pitchFamily="34" charset="0"/>
              </a:rPr>
              <a:t>Única:</a:t>
            </a:r>
            <a:endParaRPr lang="es-PE" sz="1400" b="1" dirty="0">
              <a:latin typeface="Arial" pitchFamily="34" charset="0"/>
              <a:cs typeface="Arial" pitchFamily="34" charset="0"/>
            </a:endParaRPr>
          </a:p>
          <a:p>
            <a:pPr marL="109728" indent="0" algn="just">
              <a:lnSpc>
                <a:spcPct val="150000"/>
              </a:lnSpc>
              <a:buNone/>
            </a:pPr>
            <a:r>
              <a:rPr lang="es-PE" sz="1400" dirty="0" smtClean="0">
                <a:latin typeface="Arial" pitchFamily="34" charset="0"/>
                <a:cs typeface="Arial" pitchFamily="34" charset="0"/>
              </a:rPr>
              <a:t>Un </a:t>
            </a:r>
            <a:r>
              <a:rPr lang="es-PE" sz="1400" dirty="0">
                <a:latin typeface="Arial" pitchFamily="34" charset="0"/>
                <a:cs typeface="Arial" pitchFamily="34" charset="0"/>
              </a:rPr>
              <a:t>ejemplo típico es el de un objeto que necesita ser renderizado de alguna forma, por </a:t>
            </a:r>
          </a:p>
          <a:p>
            <a:pPr marL="109728" indent="0" algn="just">
              <a:lnSpc>
                <a:spcPct val="150000"/>
              </a:lnSpc>
              <a:buNone/>
            </a:pPr>
            <a:r>
              <a:rPr lang="es-PE" sz="1400" dirty="0" smtClean="0">
                <a:latin typeface="Arial" pitchFamily="34" charset="0"/>
                <a:cs typeface="Arial" pitchFamily="34" charset="0"/>
              </a:rPr>
              <a:t> </a:t>
            </a:r>
            <a:r>
              <a:rPr lang="es-PE" sz="1400" dirty="0" smtClean="0">
                <a:latin typeface="Arial" pitchFamily="34" charset="0"/>
                <a:cs typeface="Arial" pitchFamily="34" charset="0"/>
              </a:rPr>
              <a:t>ejemplo</a:t>
            </a:r>
            <a:r>
              <a:rPr lang="es-PE" sz="1400" dirty="0">
                <a:latin typeface="Arial" pitchFamily="34" charset="0"/>
                <a:cs typeface="Arial" pitchFamily="34" charset="0"/>
              </a:rPr>
              <a:t>, imprimiéndose por pantalla. Podríamos tener una clase como esta</a:t>
            </a:r>
            <a:r>
              <a:rPr lang="es-PE" sz="1400" dirty="0" smtClean="0">
                <a:latin typeface="Arial" pitchFamily="34" charset="0"/>
                <a:cs typeface="Arial" pitchFamily="34" charset="0"/>
              </a:rPr>
              <a:t>:</a:t>
            </a:r>
          </a:p>
          <a:p>
            <a:pPr algn="just">
              <a:lnSpc>
                <a:spcPct val="150000"/>
              </a:lnSpc>
            </a:pPr>
            <a:endParaRPr lang="es-PE" sz="1400" dirty="0">
              <a:latin typeface="Arial" pitchFamily="34" charset="0"/>
              <a:cs typeface="Arial" pitchFamily="34" charset="0"/>
            </a:endParaRPr>
          </a:p>
        </p:txBody>
      </p:sp>
      <p:sp>
        <p:nvSpPr>
          <p:cNvPr id="4" name="1 Título"/>
          <p:cNvSpPr>
            <a:spLocks noGrp="1"/>
          </p:cNvSpPr>
          <p:nvPr>
            <p:ph type="title"/>
          </p:nvPr>
        </p:nvSpPr>
        <p:spPr>
          <a:xfrm>
            <a:off x="683568" y="404664"/>
            <a:ext cx="4752528" cy="1066800"/>
          </a:xfrm>
        </p:spPr>
        <p:txBody>
          <a:bodyPr>
            <a:normAutofit/>
          </a:bodyPr>
          <a:lstStyle/>
          <a:p>
            <a:r>
              <a:rPr lang="es-PE" sz="2800" b="1" dirty="0" smtClean="0">
                <a:latin typeface="Arial" pitchFamily="34" charset="0"/>
                <a:cs typeface="Arial" pitchFamily="34" charset="0"/>
              </a:rPr>
              <a:t>CASO DEMOSTRATIVO</a:t>
            </a:r>
            <a:endParaRPr lang="es-PE" sz="2800" b="1" dirty="0">
              <a:latin typeface="Arial" pitchFamily="34" charset="0"/>
              <a:cs typeface="Arial" pitchFamily="34" charset="0"/>
            </a:endParaRPr>
          </a:p>
        </p:txBody>
      </p:sp>
      <p:pic>
        <p:nvPicPr>
          <p:cNvPr id="5" name="4 Imagen"/>
          <p:cNvPicPr/>
          <p:nvPr/>
        </p:nvPicPr>
        <p:blipFill>
          <a:blip r:embed="rId2">
            <a:extLst>
              <a:ext uri="{28A0092B-C50C-407E-A947-70E740481C1C}">
                <a14:useLocalDpi xmlns:a14="http://schemas.microsoft.com/office/drawing/2010/main" val="0"/>
              </a:ext>
            </a:extLst>
          </a:blip>
          <a:stretch>
            <a:fillRect/>
          </a:stretch>
        </p:blipFill>
        <p:spPr>
          <a:xfrm>
            <a:off x="1475656" y="3429000"/>
            <a:ext cx="5657850" cy="2533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534332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151</TotalTime>
  <Words>1351</Words>
  <Application>Microsoft Office PowerPoint</Application>
  <PresentationFormat>Presentación en pantalla (4:3)</PresentationFormat>
  <Paragraphs>134</Paragraphs>
  <Slides>20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Georgia</vt:lpstr>
      <vt:lpstr>Times New Roman</vt:lpstr>
      <vt:lpstr>Trebuchet MS</vt:lpstr>
      <vt:lpstr>Wingdings 2</vt:lpstr>
      <vt:lpstr>Urbano</vt:lpstr>
      <vt:lpstr>PRINCIPIOS SOLID </vt:lpstr>
      <vt:lpstr>INTRODUCCIÓN</vt:lpstr>
      <vt:lpstr>Presentación de PowerPoint</vt:lpstr>
      <vt:lpstr>Presentación de PowerPoint</vt:lpstr>
      <vt:lpstr>Presentación de PowerPoint</vt:lpstr>
      <vt:lpstr>Presentación de PowerPoint</vt:lpstr>
      <vt:lpstr>CUANDO USAR SOLID</vt:lpstr>
      <vt:lpstr>CUANDO USAR SOLID</vt:lpstr>
      <vt:lpstr>CASO DEMOSTRATIVO</vt:lpstr>
      <vt:lpstr>Donde la solución simple para el caso mostrado seria implementar una clase que se encargue de imprimir: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 </dc:title>
  <dc:creator>Monitoreo</dc:creator>
  <cp:lastModifiedBy>Alumno</cp:lastModifiedBy>
  <cp:revision>23</cp:revision>
  <dcterms:created xsi:type="dcterms:W3CDTF">2016-12-06T21:21:34Z</dcterms:created>
  <dcterms:modified xsi:type="dcterms:W3CDTF">2016-12-07T01:17:36Z</dcterms:modified>
</cp:coreProperties>
</file>