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9" r:id="rId2"/>
    <p:sldId id="270" r:id="rId3"/>
    <p:sldId id="271" r:id="rId4"/>
    <p:sldId id="272" r:id="rId5"/>
    <p:sldId id="273" r:id="rId6"/>
    <p:sldId id="274" r:id="rId7"/>
    <p:sldId id="280" r:id="rId8"/>
    <p:sldId id="278" r:id="rId9"/>
    <p:sldId id="275" r:id="rId10"/>
    <p:sldId id="276" r:id="rId11"/>
    <p:sldId id="282" r:id="rId12"/>
    <p:sldId id="279" r:id="rId13"/>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472">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 id="1" name="Kristin" initials="K" lastIdx="5" clrIdx="1"/>
  <p:cmAuthor id="2" name="Stan Reimer" initials="SR" lastIdx="4" clrIdx="2">
    <p:extLst/>
  </p:cmAuthor>
  <p:cmAuthor id="3" name="Bonnie Darves" initials="BD" lastIdx="4" clrIdx="3"/>
  <p:cmAuthor id="4" name="Eamonn Kelly" initials="EK" lastIdx="9"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88745" autoAdjust="0"/>
  </p:normalViewPr>
  <p:slideViewPr>
    <p:cSldViewPr>
      <p:cViewPr varScale="1">
        <p:scale>
          <a:sx n="82" d="100"/>
          <a:sy n="82" d="100"/>
        </p:scale>
        <p:origin x="1560" y="78"/>
      </p:cViewPr>
      <p:guideLst>
        <p:guide orient="horz"/>
        <p:guide pos="5472"/>
      </p:guideLst>
    </p:cSldViewPr>
  </p:slideViewPr>
  <p:notesTextViewPr>
    <p:cViewPr>
      <p:scale>
        <a:sx n="3" d="2"/>
        <a:sy n="3" d="2"/>
      </p:scale>
      <p:origin x="0" y="0"/>
    </p:cViewPr>
  </p:notesTextViewPr>
  <p:sorterViewPr>
    <p:cViewPr>
      <p:scale>
        <a:sx n="100" d="100"/>
        <a:sy n="100" d="100"/>
      </p:scale>
      <p:origin x="0" y="1218"/>
    </p:cViewPr>
  </p:sorterViewPr>
  <p:notesViewPr>
    <p:cSldViewPr>
      <p:cViewPr varScale="1">
        <p:scale>
          <a:sx n="55" d="100"/>
          <a:sy n="55" d="100"/>
        </p:scale>
        <p:origin x="-2832" y="-8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12/6/2016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12/6/2016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1</a:t>
            </a:fld>
            <a:endParaRPr lang="en-US" dirty="0"/>
          </a:p>
        </p:txBody>
      </p:sp>
    </p:spTree>
    <p:extLst>
      <p:ext uri="{BB962C8B-B14F-4D97-AF65-F5344CB8AC3E}">
        <p14:creationId xmlns:p14="http://schemas.microsoft.com/office/powerpoint/2010/main" val="216013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smtClean="0"/>
              <a:t>Tarifa de crecimiento media durante varios</a:t>
            </a:r>
            <a:r>
              <a:rPr lang="es-PE" baseline="0" dirty="0" smtClean="0"/>
              <a:t> años</a:t>
            </a:r>
            <a:endParaRPr lang="es-PE" dirty="0"/>
          </a:p>
        </p:txBody>
      </p:sp>
      <p:sp>
        <p:nvSpPr>
          <p:cNvPr id="4" name="Marcador de número de diapositiva 3"/>
          <p:cNvSpPr>
            <a:spLocks noGrp="1"/>
          </p:cNvSpPr>
          <p:nvPr>
            <p:ph type="sldNum" sz="quarter" idx="10"/>
          </p:nvPr>
        </p:nvSpPr>
        <p:spPr/>
        <p:txBody>
          <a:bodyPr/>
          <a:lstStyle/>
          <a:p>
            <a:fld id="{E2FF7759-803D-4F76-9AEC-98B2D9A07B0D}" type="slidenum">
              <a:rPr lang="en-US" smtClean="0"/>
              <a:t>3</a:t>
            </a:fld>
            <a:endParaRPr lang="en-US" dirty="0"/>
          </a:p>
        </p:txBody>
      </p:sp>
    </p:spTree>
    <p:extLst>
      <p:ext uri="{BB962C8B-B14F-4D97-AF65-F5344CB8AC3E}">
        <p14:creationId xmlns:p14="http://schemas.microsoft.com/office/powerpoint/2010/main" val="4226658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is a CDN?</a:t>
            </a:r>
          </a:p>
          <a:p>
            <a:r>
              <a:rPr lang="en-US" sz="1200" b="0" i="0" kern="1200" dirty="0">
                <a:solidFill>
                  <a:schemeClr val="tx1"/>
                </a:solidFill>
                <a:effectLst/>
                <a:latin typeface="+mn-lt"/>
                <a:ea typeface="+mn-ea"/>
                <a:cs typeface="+mn-cs"/>
              </a:rPr>
              <a:t>A CDN is essentially a network of geographically dispersed servers. Each CDN node (also called Edge Servers) caches the static content of a site like the images, CSS/JS files and other structural components. The majority of an end-user's page load time is spent on retrieving this content, and so it makes sense to provide these "building blocks" of a site in as many server nodes as possible, distributed throughout the world.</a:t>
            </a:r>
          </a:p>
          <a:p>
            <a:r>
              <a:rPr lang="en-US" sz="1200" b="0" i="0" kern="1200" dirty="0">
                <a:solidFill>
                  <a:schemeClr val="tx1"/>
                </a:solidFill>
                <a:effectLst/>
                <a:latin typeface="+mn-lt"/>
                <a:ea typeface="+mn-ea"/>
                <a:cs typeface="+mn-cs"/>
              </a:rPr>
              <a:t>When a user requests your site, the node closest in proximity to user will deliver the static content, ensuring the shortest distance for the data to travel (reduced latency), therefore providing the fastest site experience.</a:t>
            </a:r>
          </a:p>
          <a:p>
            <a:endParaRPr lang="es-PE" dirty="0"/>
          </a:p>
        </p:txBody>
      </p:sp>
      <p:sp>
        <p:nvSpPr>
          <p:cNvPr id="4" name="Slide Number Placeholder 3"/>
          <p:cNvSpPr>
            <a:spLocks noGrp="1"/>
          </p:cNvSpPr>
          <p:nvPr>
            <p:ph type="sldNum" sz="quarter" idx="10"/>
          </p:nvPr>
        </p:nvSpPr>
        <p:spPr/>
        <p:txBody>
          <a:bodyPr/>
          <a:lstStyle/>
          <a:p>
            <a:fld id="{E2FF7759-803D-4F76-9AEC-98B2D9A07B0D}" type="slidenum">
              <a:rPr lang="en-US" smtClean="0"/>
              <a:t>6</a:t>
            </a:fld>
            <a:endParaRPr lang="en-US" dirty="0"/>
          </a:p>
        </p:txBody>
      </p:sp>
    </p:spTree>
    <p:extLst>
      <p:ext uri="{BB962C8B-B14F-4D97-AF65-F5344CB8AC3E}">
        <p14:creationId xmlns:p14="http://schemas.microsoft.com/office/powerpoint/2010/main" val="3687949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Leaders</a:t>
            </a:r>
            <a:r>
              <a:rPr lang="en-US" sz="1200" b="0" i="0" kern="1200" dirty="0">
                <a:solidFill>
                  <a:schemeClr val="tx1"/>
                </a:solidFill>
                <a:effectLst/>
                <a:latin typeface="+mn-lt"/>
                <a:ea typeface="+mn-ea"/>
                <a:cs typeface="+mn-cs"/>
              </a:rPr>
              <a:t> execute well against their current vision and are well positioned for tomorrow.</a:t>
            </a:r>
          </a:p>
          <a:p>
            <a:r>
              <a:rPr lang="en-US" sz="1200" b="1" i="0" kern="1200" dirty="0">
                <a:solidFill>
                  <a:schemeClr val="tx1"/>
                </a:solidFill>
                <a:effectLst/>
                <a:latin typeface="+mn-lt"/>
                <a:ea typeface="+mn-ea"/>
                <a:cs typeface="+mn-cs"/>
              </a:rPr>
              <a:t>Visionaries</a:t>
            </a:r>
            <a:r>
              <a:rPr lang="en-US" sz="1200" b="0" i="0" kern="1200" dirty="0">
                <a:solidFill>
                  <a:schemeClr val="tx1"/>
                </a:solidFill>
                <a:effectLst/>
                <a:latin typeface="+mn-lt"/>
                <a:ea typeface="+mn-ea"/>
                <a:cs typeface="+mn-cs"/>
              </a:rPr>
              <a:t> understand where the market is going or have a vision for changing market rules, but do not yet execute well.</a:t>
            </a:r>
          </a:p>
          <a:p>
            <a:r>
              <a:rPr lang="en-US" sz="1200" b="1" i="0" kern="1200" dirty="0">
                <a:solidFill>
                  <a:schemeClr val="tx1"/>
                </a:solidFill>
                <a:effectLst/>
                <a:latin typeface="+mn-lt"/>
                <a:ea typeface="+mn-ea"/>
                <a:cs typeface="+mn-cs"/>
              </a:rPr>
              <a:t>Niche Players</a:t>
            </a:r>
            <a:r>
              <a:rPr lang="en-US" sz="1200" b="0" i="0" kern="1200" dirty="0">
                <a:solidFill>
                  <a:schemeClr val="tx1"/>
                </a:solidFill>
                <a:effectLst/>
                <a:latin typeface="+mn-lt"/>
                <a:ea typeface="+mn-ea"/>
                <a:cs typeface="+mn-cs"/>
              </a:rPr>
              <a:t> focus successfully on a small segment, or are unfocused and do not out-innovate or outperform others.</a:t>
            </a:r>
          </a:p>
          <a:p>
            <a:r>
              <a:rPr lang="en-US" sz="1200" b="1" i="0" kern="1200" dirty="0">
                <a:solidFill>
                  <a:schemeClr val="tx1"/>
                </a:solidFill>
                <a:effectLst/>
                <a:latin typeface="+mn-lt"/>
                <a:ea typeface="+mn-ea"/>
                <a:cs typeface="+mn-cs"/>
              </a:rPr>
              <a:t>Challengers</a:t>
            </a:r>
            <a:r>
              <a:rPr lang="en-US" sz="1200" b="0" i="0" kern="1200" dirty="0">
                <a:solidFill>
                  <a:schemeClr val="tx1"/>
                </a:solidFill>
                <a:effectLst/>
                <a:latin typeface="+mn-lt"/>
                <a:ea typeface="+mn-ea"/>
                <a:cs typeface="+mn-cs"/>
              </a:rPr>
              <a:t> execute well today or may dominate a large segment, but do not demonstrate an understanding of market direction.</a:t>
            </a:r>
          </a:p>
          <a:p>
            <a:endParaRPr lang="es-PE" dirty="0"/>
          </a:p>
        </p:txBody>
      </p:sp>
      <p:sp>
        <p:nvSpPr>
          <p:cNvPr id="4" name="Slide Number Placeholder 3"/>
          <p:cNvSpPr>
            <a:spLocks noGrp="1"/>
          </p:cNvSpPr>
          <p:nvPr>
            <p:ph type="sldNum" sz="quarter" idx="10"/>
          </p:nvPr>
        </p:nvSpPr>
        <p:spPr/>
        <p:txBody>
          <a:bodyPr/>
          <a:lstStyle/>
          <a:p>
            <a:fld id="{E2FF7759-803D-4F76-9AEC-98B2D9A07B0D}" type="slidenum">
              <a:rPr lang="en-US" smtClean="0"/>
              <a:t>7</a:t>
            </a:fld>
            <a:endParaRPr lang="en-US" dirty="0"/>
          </a:p>
        </p:txBody>
      </p:sp>
    </p:spTree>
    <p:extLst>
      <p:ext uri="{BB962C8B-B14F-4D97-AF65-F5344CB8AC3E}">
        <p14:creationId xmlns:p14="http://schemas.microsoft.com/office/powerpoint/2010/main" val="3400582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0" y="1623774"/>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p:cNvSpPr>
            <a:spLocks noGrp="1"/>
          </p:cNvSpPr>
          <p:nvPr>
            <p:ph type="body" sz="quarter" idx="10" hasCustomPrompt="1"/>
          </p:nvPr>
        </p:nvSpPr>
        <p:spPr>
          <a:xfrm>
            <a:off x="3259909" y="2362200"/>
            <a:ext cx="5687423"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s-PE" noProof="0" dirty="0"/>
              <a:t>Energías Renovables</a:t>
            </a:r>
          </a:p>
        </p:txBody>
      </p:sp>
      <p:pic>
        <p:nvPicPr>
          <p:cNvPr id="4" name="Picture 3"/>
          <p:cNvPicPr>
            <a:picLocks noChangeAspect="1"/>
          </p:cNvPicPr>
          <p:nvPr userDrawn="1"/>
        </p:nvPicPr>
        <p:blipFill>
          <a:blip r:embed="rId2"/>
          <a:stretch>
            <a:fillRect/>
          </a:stretch>
        </p:blipFill>
        <p:spPr>
          <a:xfrm>
            <a:off x="0" y="1623774"/>
            <a:ext cx="2848291" cy="2514600"/>
          </a:xfrm>
          <a:prstGeom prst="rect">
            <a:avLst/>
          </a:prstGeom>
        </p:spPr>
      </p:pic>
    </p:spTree>
    <p:extLst>
      <p:ext uri="{BB962C8B-B14F-4D97-AF65-F5344CB8AC3E}">
        <p14:creationId xmlns:p14="http://schemas.microsoft.com/office/powerpoint/2010/main" val="33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4" name="Slide Number Placeholder 3"/>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5" name="Rectangle 4"/>
          <p:cNvSpPr/>
          <p:nvPr userDrawn="1"/>
        </p:nvSpPr>
        <p:spPr>
          <a:xfrm>
            <a:off x="0" y="2750820"/>
            <a:ext cx="9144000" cy="26593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Tree>
    <p:extLst>
      <p:ext uri="{BB962C8B-B14F-4D97-AF65-F5344CB8AC3E}">
        <p14:creationId xmlns:p14="http://schemas.microsoft.com/office/powerpoint/2010/main" val="4148112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12/6/2016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Tree>
    <p:extLst>
      <p:ext uri="{BB962C8B-B14F-4D97-AF65-F5344CB8AC3E}">
        <p14:creationId xmlns:p14="http://schemas.microsoft.com/office/powerpoint/2010/main" val="3754704928"/>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5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tallerprog.azurewebsites.net/login.php"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p:cNvSpPr>
            <a:spLocks noGrp="1"/>
          </p:cNvSpPr>
          <p:nvPr>
            <p:ph type="body" sz="quarter" idx="10"/>
          </p:nvPr>
        </p:nvSpPr>
        <p:spPr>
          <a:xfrm>
            <a:off x="3581400" y="2133600"/>
            <a:ext cx="5181600" cy="1371600"/>
          </a:xfrm>
        </p:spPr>
        <p:txBody>
          <a:bodyPr/>
          <a:lstStyle/>
          <a:p>
            <a:r>
              <a:rPr lang="es-PE" sz="4400" dirty="0"/>
              <a:t>Windows Azure</a:t>
            </a:r>
          </a:p>
        </p:txBody>
      </p:sp>
      <p:pic>
        <p:nvPicPr>
          <p:cNvPr id="4" name="Imagen 1" descr="C:\Users\Milton\Desktop\Logo.png"/>
          <p:cNvPicPr/>
          <p:nvPr/>
        </p:nvPicPr>
        <p:blipFill>
          <a:blip r:embed="rId3">
            <a:extLst>
              <a:ext uri="{28A0092B-C50C-407E-A947-70E740481C1C}">
                <a14:useLocalDpi xmlns:a14="http://schemas.microsoft.com/office/drawing/2010/main" val="0"/>
              </a:ext>
            </a:extLst>
          </a:blip>
          <a:srcRect/>
          <a:stretch>
            <a:fillRect/>
          </a:stretch>
        </p:blipFill>
        <p:spPr bwMode="auto">
          <a:xfrm>
            <a:off x="4371975" y="0"/>
            <a:ext cx="4772025" cy="1560195"/>
          </a:xfrm>
          <a:prstGeom prst="rect">
            <a:avLst/>
          </a:prstGeom>
          <a:noFill/>
          <a:ln>
            <a:noFill/>
          </a:ln>
        </p:spPr>
      </p:pic>
      <p:sp>
        <p:nvSpPr>
          <p:cNvPr id="2" name="TextBox 1"/>
          <p:cNvSpPr txBox="1"/>
          <p:nvPr/>
        </p:nvSpPr>
        <p:spPr>
          <a:xfrm>
            <a:off x="5558790" y="5562600"/>
            <a:ext cx="3204210" cy="954107"/>
          </a:xfrm>
          <a:prstGeom prst="rect">
            <a:avLst/>
          </a:prstGeom>
          <a:noFill/>
        </p:spPr>
        <p:txBody>
          <a:bodyPr wrap="none" rtlCol="0">
            <a:spAutoFit/>
          </a:bodyPr>
          <a:lstStyle/>
          <a:p>
            <a:r>
              <a:rPr lang="es-PE" sz="2800" dirty="0">
                <a:latin typeface="+mj-lt"/>
              </a:rPr>
              <a:t>Miguel Garnique</a:t>
            </a:r>
          </a:p>
          <a:p>
            <a:r>
              <a:rPr lang="es-PE" sz="2800" dirty="0">
                <a:latin typeface="+mj-lt"/>
              </a:rPr>
              <a:t>Jesús Peñaranda H.</a:t>
            </a:r>
          </a:p>
        </p:txBody>
      </p:sp>
    </p:spTree>
    <p:extLst>
      <p:ext uri="{BB962C8B-B14F-4D97-AF65-F5344CB8AC3E}">
        <p14:creationId xmlns:p14="http://schemas.microsoft.com/office/powerpoint/2010/main" val="4207321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Qué soluciones ofrece la Nube?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10</a:t>
            </a:fld>
            <a:endParaRPr lang="en-US" dirty="0"/>
          </a:p>
        </p:txBody>
      </p:sp>
      <p:pic>
        <p:nvPicPr>
          <p:cNvPr id="7" name="Picture 6"/>
          <p:cNvPicPr>
            <a:picLocks noChangeAspect="1"/>
          </p:cNvPicPr>
          <p:nvPr/>
        </p:nvPicPr>
        <p:blipFill>
          <a:blip r:embed="rId2"/>
          <a:stretch>
            <a:fillRect/>
          </a:stretch>
        </p:blipFill>
        <p:spPr>
          <a:xfrm>
            <a:off x="1066800" y="1371600"/>
            <a:ext cx="6553200" cy="4677508"/>
          </a:xfrm>
          <a:prstGeom prst="rect">
            <a:avLst/>
          </a:prstGeom>
        </p:spPr>
      </p:pic>
    </p:spTree>
    <p:extLst>
      <p:ext uri="{BB962C8B-B14F-4D97-AF65-F5344CB8AC3E}">
        <p14:creationId xmlns:p14="http://schemas.microsoft.com/office/powerpoint/2010/main" val="199929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3581400"/>
            <a:ext cx="8229600" cy="822960"/>
          </a:xfrm>
        </p:spPr>
        <p:txBody>
          <a:bodyPr/>
          <a:lstStyle/>
          <a:p>
            <a:r>
              <a:rPr lang="es-PE" sz="5400" dirty="0"/>
              <a:t>CASO DEMOSTRATIVO</a:t>
            </a:r>
          </a:p>
        </p:txBody>
      </p:sp>
      <p:sp>
        <p:nvSpPr>
          <p:cNvPr id="2" name="CuadroTexto 1">
            <a:hlinkClick r:id="rId2"/>
          </p:cNvPr>
          <p:cNvSpPr txBox="1"/>
          <p:nvPr/>
        </p:nvSpPr>
        <p:spPr>
          <a:xfrm>
            <a:off x="3733800" y="6172200"/>
            <a:ext cx="4960023" cy="369332"/>
          </a:xfrm>
          <a:prstGeom prst="rect">
            <a:avLst/>
          </a:prstGeom>
          <a:noFill/>
        </p:spPr>
        <p:txBody>
          <a:bodyPr wrap="square" rtlCol="0">
            <a:spAutoFit/>
          </a:bodyPr>
          <a:lstStyle/>
          <a:p>
            <a:r>
              <a:rPr lang="es-PE" dirty="0"/>
              <a:t>http://tallerprog.azurewebsites.net/login.php</a:t>
            </a:r>
          </a:p>
        </p:txBody>
      </p:sp>
    </p:spTree>
    <p:extLst>
      <p:ext uri="{BB962C8B-B14F-4D97-AF65-F5344CB8AC3E}">
        <p14:creationId xmlns:p14="http://schemas.microsoft.com/office/powerpoint/2010/main" val="2994350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En Conclusión</a:t>
            </a:r>
          </a:p>
        </p:txBody>
      </p:sp>
      <p:sp>
        <p:nvSpPr>
          <p:cNvPr id="3" name="Slide Number Placeholder 2"/>
          <p:cNvSpPr>
            <a:spLocks noGrp="1"/>
          </p:cNvSpPr>
          <p:nvPr>
            <p:ph type="sldNum" sz="quarter" idx="12"/>
          </p:nvPr>
        </p:nvSpPr>
        <p:spPr/>
        <p:txBody>
          <a:bodyPr/>
          <a:lstStyle/>
          <a:p>
            <a:fld id="{D814DA60-3BEE-4BCE-BEDB-E433FD970963}" type="slidenum">
              <a:rPr lang="en-US" smtClean="0"/>
              <a:pPr/>
              <a:t>12</a:t>
            </a:fld>
            <a:endParaRPr lang="en-US" dirty="0"/>
          </a:p>
        </p:txBody>
      </p:sp>
      <p:pic>
        <p:nvPicPr>
          <p:cNvPr id="8194" name="Picture 2" descr="https://www.apcera.com/sites/default/files/benjamin-franklin-apcer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799"/>
            <a:ext cx="7620000" cy="530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367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Tipos de Nube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2</a:t>
            </a:fld>
            <a:endParaRPr lang="en-US" dirty="0"/>
          </a:p>
        </p:txBody>
      </p:sp>
      <p:pic>
        <p:nvPicPr>
          <p:cNvPr id="1026" name="Picture 2" descr="https://media.licdn.com/mpr/mpr/shrinknp_800_800/AAEAAQAAAAAAAAVTAAAAJDZjY2QwY2VkLTEyMWUtNDI2MS04M2M1LTlmN2MxZTNkZmVkM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223" y="1905000"/>
            <a:ext cx="6324600" cy="37975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066800" y="1251172"/>
            <a:ext cx="2171700" cy="1447800"/>
          </a:xfrm>
          <a:prstGeom prst="rect">
            <a:avLst/>
          </a:prstGeom>
        </p:spPr>
      </p:pic>
      <p:sp>
        <p:nvSpPr>
          <p:cNvPr id="7" name="Rectangular Callout 6"/>
          <p:cNvSpPr/>
          <p:nvPr/>
        </p:nvSpPr>
        <p:spPr>
          <a:xfrm>
            <a:off x="989976" y="1174972"/>
            <a:ext cx="2248524" cy="1524000"/>
          </a:xfrm>
          <a:prstGeom prst="wedgeRectCallout">
            <a:avLst>
              <a:gd name="adj1" fmla="val 75654"/>
              <a:gd name="adj2" fmla="val 35451"/>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Picture 7"/>
          <p:cNvPicPr>
            <a:picLocks noChangeAspect="1"/>
          </p:cNvPicPr>
          <p:nvPr/>
        </p:nvPicPr>
        <p:blipFill>
          <a:blip r:embed="rId4"/>
          <a:stretch>
            <a:fillRect/>
          </a:stretch>
        </p:blipFill>
        <p:spPr>
          <a:xfrm>
            <a:off x="225186" y="2895511"/>
            <a:ext cx="2102037" cy="1305236"/>
          </a:xfrm>
          <a:prstGeom prst="rect">
            <a:avLst/>
          </a:prstGeom>
        </p:spPr>
      </p:pic>
      <p:sp>
        <p:nvSpPr>
          <p:cNvPr id="9" name="Rectangular Callout 8"/>
          <p:cNvSpPr/>
          <p:nvPr/>
        </p:nvSpPr>
        <p:spPr>
          <a:xfrm>
            <a:off x="225186" y="2895511"/>
            <a:ext cx="2102037" cy="1305236"/>
          </a:xfrm>
          <a:prstGeom prst="wedgeRectCallout">
            <a:avLst>
              <a:gd name="adj1" fmla="val 86136"/>
              <a:gd name="adj2" fmla="val -296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1" name="Picture 10"/>
          <p:cNvPicPr>
            <a:picLocks noChangeAspect="1"/>
          </p:cNvPicPr>
          <p:nvPr/>
        </p:nvPicPr>
        <p:blipFill>
          <a:blip r:embed="rId5"/>
          <a:stretch>
            <a:fillRect/>
          </a:stretch>
        </p:blipFill>
        <p:spPr>
          <a:xfrm>
            <a:off x="225186" y="4891505"/>
            <a:ext cx="2600000" cy="1464846"/>
          </a:xfrm>
          <a:prstGeom prst="rect">
            <a:avLst/>
          </a:prstGeom>
        </p:spPr>
      </p:pic>
      <p:sp>
        <p:nvSpPr>
          <p:cNvPr id="12" name="Rectangular Callout 11"/>
          <p:cNvSpPr/>
          <p:nvPr/>
        </p:nvSpPr>
        <p:spPr>
          <a:xfrm>
            <a:off x="225186" y="4891504"/>
            <a:ext cx="2441814" cy="1464846"/>
          </a:xfrm>
          <a:prstGeom prst="wedgeRectCallout">
            <a:avLst>
              <a:gd name="adj1" fmla="val 68796"/>
              <a:gd name="adj2" fmla="val -35739"/>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84604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El crecimiento de la Nube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3</a:t>
            </a:fld>
            <a:endParaRPr lang="en-US" dirty="0"/>
          </a:p>
        </p:txBody>
      </p:sp>
      <p:pic>
        <p:nvPicPr>
          <p:cNvPr id="5" name="Picture 4"/>
          <p:cNvPicPr>
            <a:picLocks noChangeAspect="1"/>
          </p:cNvPicPr>
          <p:nvPr/>
        </p:nvPicPr>
        <p:blipFill>
          <a:blip r:embed="rId3"/>
          <a:stretch>
            <a:fillRect/>
          </a:stretch>
        </p:blipFill>
        <p:spPr>
          <a:xfrm>
            <a:off x="677068" y="1477291"/>
            <a:ext cx="7789863" cy="4267200"/>
          </a:xfrm>
          <a:prstGeom prst="rect">
            <a:avLst/>
          </a:prstGeom>
        </p:spPr>
      </p:pic>
    </p:spTree>
    <p:extLst>
      <p:ext uri="{BB962C8B-B14F-4D97-AF65-F5344CB8AC3E}">
        <p14:creationId xmlns:p14="http://schemas.microsoft.com/office/powerpoint/2010/main" val="263553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Centros de Datos Alrededor del Mundo</a:t>
            </a:r>
          </a:p>
        </p:txBody>
      </p:sp>
      <p:sp>
        <p:nvSpPr>
          <p:cNvPr id="3" name="Slide Number Placeholder 2"/>
          <p:cNvSpPr>
            <a:spLocks noGrp="1"/>
          </p:cNvSpPr>
          <p:nvPr>
            <p:ph type="sldNum" sz="quarter" idx="12"/>
          </p:nvPr>
        </p:nvSpPr>
        <p:spPr/>
        <p:txBody>
          <a:bodyPr/>
          <a:lstStyle/>
          <a:p>
            <a:fld id="{D814DA60-3BEE-4BCE-BEDB-E433FD970963}" type="slidenum">
              <a:rPr lang="en-US" smtClean="0"/>
              <a:pPr/>
              <a:t>4</a:t>
            </a:fld>
            <a:endParaRPr lang="en-US" dirty="0"/>
          </a:p>
        </p:txBody>
      </p:sp>
      <p:pic>
        <p:nvPicPr>
          <p:cNvPr id="2050" name="Picture 2" descr="http://image.slidesharecdn.com/openstacksummit-ibmsoftlayerandopenstack-presentandfuture-140521155457-phpapp01/95/openstack-atlanta-summit-ibm-softlayer-and-openstack-present-and-future-6-638.jpg?cb=1433694886"/>
          <p:cNvPicPr>
            <a:picLocks noChangeAspect="1" noChangeArrowheads="1"/>
          </p:cNvPicPr>
          <p:nvPr/>
        </p:nvPicPr>
        <p:blipFill rotWithShape="1">
          <a:blip r:embed="rId2">
            <a:extLst>
              <a:ext uri="{28A0092B-C50C-407E-A947-70E740481C1C}">
                <a14:useLocalDpi xmlns:a14="http://schemas.microsoft.com/office/drawing/2010/main" val="0"/>
              </a:ext>
            </a:extLst>
          </a:blip>
          <a:srcRect b="2967"/>
          <a:stretch/>
        </p:blipFill>
        <p:spPr bwMode="auto">
          <a:xfrm>
            <a:off x="457200" y="897364"/>
            <a:ext cx="7848600" cy="55030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858000" y="6169580"/>
            <a:ext cx="1371600" cy="369332"/>
          </a:xfrm>
          <a:prstGeom prst="rect">
            <a:avLst/>
          </a:prstGeom>
          <a:solidFill>
            <a:schemeClr val="bg1"/>
          </a:solidFill>
        </p:spPr>
        <p:txBody>
          <a:bodyPr wrap="square" rtlCol="0">
            <a:spAutoFit/>
          </a:bodyPr>
          <a:lstStyle/>
          <a:p>
            <a:endParaRPr lang="es-PE" dirty="0"/>
          </a:p>
        </p:txBody>
      </p:sp>
    </p:spTree>
    <p:extLst>
      <p:ext uri="{BB962C8B-B14F-4D97-AF65-F5344CB8AC3E}">
        <p14:creationId xmlns:p14="http://schemas.microsoft.com/office/powerpoint/2010/main" val="61364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Centros de Datos Alrededor del Mundo</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1276350" y="1128131"/>
            <a:ext cx="6591300" cy="4923047"/>
          </a:xfrm>
          <a:prstGeom prst="rect">
            <a:avLst/>
          </a:prstGeom>
        </p:spPr>
      </p:pic>
    </p:spTree>
    <p:extLst>
      <p:ext uri="{BB962C8B-B14F-4D97-AF65-F5344CB8AC3E}">
        <p14:creationId xmlns:p14="http://schemas.microsoft.com/office/powerpoint/2010/main" val="121460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Centros de Datos Alrededor del Mundo</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pic>
        <p:nvPicPr>
          <p:cNvPr id="4" name="Picture 3"/>
          <p:cNvPicPr>
            <a:picLocks noChangeAspect="1"/>
          </p:cNvPicPr>
          <p:nvPr/>
        </p:nvPicPr>
        <p:blipFill>
          <a:blip r:embed="rId3"/>
          <a:stretch>
            <a:fillRect/>
          </a:stretch>
        </p:blipFill>
        <p:spPr>
          <a:xfrm>
            <a:off x="152400" y="1303654"/>
            <a:ext cx="8534400" cy="4802053"/>
          </a:xfrm>
          <a:prstGeom prst="rect">
            <a:avLst/>
          </a:prstGeom>
        </p:spPr>
      </p:pic>
    </p:spTree>
    <p:extLst>
      <p:ext uri="{BB962C8B-B14F-4D97-AF65-F5344CB8AC3E}">
        <p14:creationId xmlns:p14="http://schemas.microsoft.com/office/powerpoint/2010/main" val="229066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Los lideres de la Nube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pic>
        <p:nvPicPr>
          <p:cNvPr id="5" name="Picture 4" descr="MQ Figure 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42337"/>
            <a:ext cx="6172200" cy="5334000"/>
          </a:xfrm>
          <a:prstGeom prst="rect">
            <a:avLst/>
          </a:prstGeom>
          <a:noFill/>
          <a:ln>
            <a:noFill/>
          </a:ln>
        </p:spPr>
      </p:pic>
    </p:spTree>
    <p:extLst>
      <p:ext uri="{BB962C8B-B14F-4D97-AF65-F5344CB8AC3E}">
        <p14:creationId xmlns:p14="http://schemas.microsoft.com/office/powerpoint/2010/main" val="261569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Ventajas de la Nube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pic>
        <p:nvPicPr>
          <p:cNvPr id="6146" name="Picture 2" descr="http://www.echoit.ie/wp-content/uploads/2012/06/cloudbenefi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086600" cy="3793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74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La Nube en el Perú</a:t>
            </a:r>
          </a:p>
        </p:txBody>
      </p:sp>
      <p:sp>
        <p:nvSpPr>
          <p:cNvPr id="3" name="Slide Number Placeholder 2"/>
          <p:cNvSpPr>
            <a:spLocks noGrp="1"/>
          </p:cNvSpPr>
          <p:nvPr>
            <p:ph type="sldNum" sz="quarter" idx="12"/>
          </p:nvPr>
        </p:nvSpPr>
        <p:spPr/>
        <p:txBody>
          <a:bodyPr/>
          <a:lstStyle/>
          <a:p>
            <a:fld id="{D814DA60-3BEE-4BCE-BEDB-E433FD970963}" type="slidenum">
              <a:rPr lang="en-US" smtClean="0"/>
              <a:pPr/>
              <a:t>9</a:t>
            </a:fld>
            <a:endParaRPr lang="en-US" dirty="0"/>
          </a:p>
        </p:txBody>
      </p:sp>
      <p:pic>
        <p:nvPicPr>
          <p:cNvPr id="3074" name="Picture 2" descr="Soluciones Cloud mÃ¡s vendidas"/>
          <p:cNvPicPr>
            <a:picLocks noChangeAspect="1" noChangeArrowheads="1"/>
          </p:cNvPicPr>
          <p:nvPr/>
        </p:nvPicPr>
        <p:blipFill rotWithShape="1">
          <a:blip r:embed="rId2">
            <a:extLst>
              <a:ext uri="{28A0092B-C50C-407E-A947-70E740481C1C}">
                <a14:useLocalDpi xmlns:a14="http://schemas.microsoft.com/office/drawing/2010/main" val="0"/>
              </a:ext>
            </a:extLst>
          </a:blip>
          <a:srcRect b="19535"/>
          <a:stretch/>
        </p:blipFill>
        <p:spPr bwMode="auto">
          <a:xfrm>
            <a:off x="4291162" y="3182807"/>
            <a:ext cx="4524075" cy="31366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15000" y="6356350"/>
            <a:ext cx="2347502" cy="276999"/>
          </a:xfrm>
          <a:prstGeom prst="rect">
            <a:avLst/>
          </a:prstGeom>
          <a:noFill/>
        </p:spPr>
        <p:txBody>
          <a:bodyPr wrap="none" rtlCol="0">
            <a:spAutoFit/>
          </a:bodyPr>
          <a:lstStyle/>
          <a:p>
            <a:r>
              <a:rPr lang="es-PE" sz="1200" dirty="0"/>
              <a:t>Fuente: Licencias On Line (2014)</a:t>
            </a:r>
          </a:p>
        </p:txBody>
      </p:sp>
      <p:pic>
        <p:nvPicPr>
          <p:cNvPr id="3076" name="Picture 4" descr="Principales ventajas de las soluciones en la nube"/>
          <p:cNvPicPr>
            <a:picLocks noChangeAspect="1" noChangeArrowheads="1"/>
          </p:cNvPicPr>
          <p:nvPr/>
        </p:nvPicPr>
        <p:blipFill rotWithShape="1">
          <a:blip r:embed="rId3">
            <a:extLst>
              <a:ext uri="{28A0092B-C50C-407E-A947-70E740481C1C}">
                <a14:useLocalDpi xmlns:a14="http://schemas.microsoft.com/office/drawing/2010/main" val="0"/>
              </a:ext>
            </a:extLst>
          </a:blip>
          <a:srcRect t="2616" b="18552"/>
          <a:stretch/>
        </p:blipFill>
        <p:spPr bwMode="auto">
          <a:xfrm>
            <a:off x="311110" y="990600"/>
            <a:ext cx="3915833" cy="2819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419600" y="990600"/>
            <a:ext cx="3780366" cy="1477328"/>
          </a:xfrm>
          <a:prstGeom prst="rect">
            <a:avLst/>
          </a:prstGeom>
          <a:noFill/>
        </p:spPr>
        <p:txBody>
          <a:bodyPr wrap="square" rtlCol="0">
            <a:spAutoFit/>
          </a:bodyPr>
          <a:lstStyle/>
          <a:p>
            <a:r>
              <a:rPr lang="es-PE" i="1" dirty="0"/>
              <a:t>“El 40% de empresas en el Perú trabajan con alguna tecnología en la nube” </a:t>
            </a:r>
          </a:p>
          <a:p>
            <a:r>
              <a:rPr lang="es-PE" dirty="0"/>
              <a:t>Diego Pantoja Navajas, CEO y visionario LogFire, mayo del 2015</a:t>
            </a:r>
          </a:p>
        </p:txBody>
      </p:sp>
      <p:sp>
        <p:nvSpPr>
          <p:cNvPr id="10" name="Rectangle 9"/>
          <p:cNvSpPr/>
          <p:nvPr/>
        </p:nvSpPr>
        <p:spPr>
          <a:xfrm>
            <a:off x="152400" y="4150988"/>
            <a:ext cx="3962400" cy="2585323"/>
          </a:xfrm>
          <a:prstGeom prst="rect">
            <a:avLst/>
          </a:prstGeom>
        </p:spPr>
        <p:txBody>
          <a:bodyPr wrap="square">
            <a:spAutoFit/>
          </a:bodyPr>
          <a:lstStyle/>
          <a:p>
            <a:r>
              <a:rPr lang="es-PE" i="1" dirty="0"/>
              <a:t>“La nube en todas sus manifestaciones será un habilitador inevitable, con los negocios y TI buscando caminos para apalancar y dominar la nube lo mejor que puedan”</a:t>
            </a:r>
          </a:p>
          <a:p>
            <a:r>
              <a:rPr lang="es-PE" dirty="0"/>
              <a:t>IDC </a:t>
            </a:r>
            <a:r>
              <a:rPr lang="es-PE" dirty="0" err="1"/>
              <a:t>Consulting</a:t>
            </a:r>
            <a:endParaRPr lang="es-PE" dirty="0"/>
          </a:p>
          <a:p>
            <a:endParaRPr lang="es-PE" i="1" dirty="0"/>
          </a:p>
          <a:p>
            <a:endParaRPr lang="es-PE" i="1" dirty="0"/>
          </a:p>
        </p:txBody>
      </p:sp>
    </p:spTree>
    <p:extLst>
      <p:ext uri="{BB962C8B-B14F-4D97-AF65-F5344CB8AC3E}">
        <p14:creationId xmlns:p14="http://schemas.microsoft.com/office/powerpoint/2010/main" val="2424035136"/>
      </p:ext>
    </p:extLst>
  </p:cSld>
  <p:clrMapOvr>
    <a:masterClrMapping/>
  </p:clrMapOvr>
</p:sld>
</file>

<file path=ppt/theme/theme1.xml><?xml version="1.0" encoding="utf-8"?>
<a:theme xmlns:a="http://schemas.openxmlformats.org/drawingml/2006/main" name="Module 0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ule 0 Template" id="{3F1C69AC-5830-49BC-9A4F-DB7055F454F6}" vid="{AAB4E25A-B57F-42FC-B69A-0672178810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 0 Template</Template>
  <TotalTime>592</TotalTime>
  <Words>278</Words>
  <Application>Microsoft Office PowerPoint</Application>
  <PresentationFormat>Presentación en pantalla (4:3)</PresentationFormat>
  <Paragraphs>42</Paragraphs>
  <Slides>12</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Segoe UI</vt:lpstr>
      <vt:lpstr>Segoe UI Light</vt:lpstr>
      <vt:lpstr>Module 0 Template</vt:lpstr>
      <vt:lpstr>Presentación de PowerPoint</vt:lpstr>
      <vt:lpstr>Tipos de Nube</vt:lpstr>
      <vt:lpstr>El crecimiento de la Nube</vt:lpstr>
      <vt:lpstr>Centros de Datos Alrededor del Mundo</vt:lpstr>
      <vt:lpstr>Centros de Datos Alrededor del Mundo</vt:lpstr>
      <vt:lpstr>Centros de Datos Alrededor del Mundo</vt:lpstr>
      <vt:lpstr>Los lideres de la Nube</vt:lpstr>
      <vt:lpstr>Ventajas de la Nube</vt:lpstr>
      <vt:lpstr>La Nube en el Perú</vt:lpstr>
      <vt:lpstr>Qué soluciones ofrece la Nube?</vt:lpstr>
      <vt:lpstr>CASO DEMOSTRATIVO</vt:lpstr>
      <vt:lpstr>En Conclusión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dc:creator>
  <cp:lastModifiedBy>Alumno</cp:lastModifiedBy>
  <cp:revision>47</cp:revision>
  <cp:lastPrinted>2012-08-28T00:39:50Z</cp:lastPrinted>
  <dcterms:created xsi:type="dcterms:W3CDTF">2013-10-29T14:20:54Z</dcterms:created>
  <dcterms:modified xsi:type="dcterms:W3CDTF">2016-12-07T01:01:50Z</dcterms:modified>
</cp:coreProperties>
</file>