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14"/>
  </p:notesMasterIdLst>
  <p:sldIdLst>
    <p:sldId id="256" r:id="rId2"/>
    <p:sldId id="266" r:id="rId3"/>
    <p:sldId id="257" r:id="rId4"/>
    <p:sldId id="258" r:id="rId5"/>
    <p:sldId id="267" r:id="rId6"/>
    <p:sldId id="259" r:id="rId7"/>
    <p:sldId id="260" r:id="rId8"/>
    <p:sldId id="261" r:id="rId9"/>
    <p:sldId id="262" r:id="rId10"/>
    <p:sldId id="263" r:id="rId11"/>
    <p:sldId id="264" r:id="rId12"/>
    <p:sldId id="265"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4" d="100"/>
          <a:sy n="84" d="100"/>
        </p:scale>
        <p:origin x="1506" y="7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0A1CD47-231F-45B9-9AAE-CE56A7B9EDB6}" type="datetimeFigureOut">
              <a:rPr lang="en-US" smtClean="0"/>
              <a:t>12/6/2016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4A9A42A-543E-40E3-BC0D-4CD09FCB044E}" type="slidenum">
              <a:rPr lang="en-US" smtClean="0"/>
              <a:t>‹Nº›</a:t>
            </a:fld>
            <a:endParaRPr lang="en-US"/>
          </a:p>
        </p:txBody>
      </p:sp>
    </p:spTree>
    <p:extLst>
      <p:ext uri="{BB962C8B-B14F-4D97-AF65-F5344CB8AC3E}">
        <p14:creationId xmlns:p14="http://schemas.microsoft.com/office/powerpoint/2010/main" val="40553988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4A9A42A-543E-40E3-BC0D-4CD09FCB044E}" type="slidenum">
              <a:rPr lang="en-US" smtClean="0"/>
              <a:t>4</a:t>
            </a:fld>
            <a:endParaRPr lang="en-US"/>
          </a:p>
        </p:txBody>
      </p:sp>
    </p:spTree>
    <p:extLst>
      <p:ext uri="{BB962C8B-B14F-4D97-AF65-F5344CB8AC3E}">
        <p14:creationId xmlns:p14="http://schemas.microsoft.com/office/powerpoint/2010/main" val="5644025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4636E49-9C1C-496A-B9BE-339E1FD68DBB}" type="datetimeFigureOut">
              <a:rPr lang="en-US" smtClean="0"/>
              <a:t>12/6/2016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6474C1-0EF5-4CE2-B116-F2B8F1BAABD8}" type="slidenum">
              <a:rPr lang="en-US" smtClean="0"/>
              <a:t>‹Nº›</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636E49-9C1C-496A-B9BE-339E1FD68DBB}" type="datetimeFigureOut">
              <a:rPr lang="en-US" smtClean="0"/>
              <a:t>12/6/2016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6474C1-0EF5-4CE2-B116-F2B8F1BAABD8}" type="slidenum">
              <a:rPr lang="en-US" smtClean="0"/>
              <a:t>‹Nº›</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4636E49-9C1C-496A-B9BE-339E1FD68DBB}" type="datetimeFigureOut">
              <a:rPr lang="en-US" smtClean="0"/>
              <a:t>12/6/2016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6474C1-0EF5-4CE2-B116-F2B8F1BAABD8}" type="slidenum">
              <a:rPr lang="en-US" smtClean="0"/>
              <a:t>‹Nº›</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636E49-9C1C-496A-B9BE-339E1FD68DBB}" type="datetimeFigureOut">
              <a:rPr lang="en-US" smtClean="0"/>
              <a:t>12/6/2016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6474C1-0EF5-4CE2-B116-F2B8F1BAABD8}" type="slidenum">
              <a:rPr lang="en-US" smtClean="0"/>
              <a:t>‹Nº›</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636E49-9C1C-496A-B9BE-339E1FD68DBB}" type="datetimeFigureOut">
              <a:rPr lang="en-US" smtClean="0"/>
              <a:t>12/6/2016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6474C1-0EF5-4CE2-B116-F2B8F1BAABD8}" type="slidenum">
              <a:rPr lang="en-US" smtClean="0"/>
              <a:t>‹Nº›</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4636E49-9C1C-496A-B9BE-339E1FD68DBB}" type="datetimeFigureOut">
              <a:rPr lang="en-US" smtClean="0"/>
              <a:t>12/6/2016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6474C1-0EF5-4CE2-B116-F2B8F1BAABD8}" type="slidenum">
              <a:rPr lang="en-US" smtClean="0"/>
              <a:t>‹Nº›</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4636E49-9C1C-496A-B9BE-339E1FD68DBB}" type="datetimeFigureOut">
              <a:rPr lang="en-US" smtClean="0"/>
              <a:t>12/6/2016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36474C1-0EF5-4CE2-B116-F2B8F1BAABD8}" type="slidenum">
              <a:rPr lang="en-US" smtClean="0"/>
              <a:t>‹Nº›</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4636E49-9C1C-496A-B9BE-339E1FD68DBB}" type="datetimeFigureOut">
              <a:rPr lang="en-US" smtClean="0"/>
              <a:t>12/6/2016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36474C1-0EF5-4CE2-B116-F2B8F1BAABD8}" type="slidenum">
              <a:rPr lang="en-US" smtClean="0"/>
              <a:t>‹Nº›</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636E49-9C1C-496A-B9BE-339E1FD68DBB}" type="datetimeFigureOut">
              <a:rPr lang="en-US" smtClean="0"/>
              <a:t>12/6/2016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36474C1-0EF5-4CE2-B116-F2B8F1BAABD8}" type="slidenum">
              <a:rPr lang="en-US" smtClean="0"/>
              <a:t>‹Nº›</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636E49-9C1C-496A-B9BE-339E1FD68DBB}" type="datetimeFigureOut">
              <a:rPr lang="en-US" smtClean="0"/>
              <a:t>12/6/2016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6474C1-0EF5-4CE2-B116-F2B8F1BAABD8}" type="slidenum">
              <a:rPr lang="en-US" smtClean="0"/>
              <a:t>‹Nº›</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636E49-9C1C-496A-B9BE-339E1FD68DBB}" type="datetimeFigureOut">
              <a:rPr lang="en-US" smtClean="0"/>
              <a:t>12/6/2016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6474C1-0EF5-4CE2-B116-F2B8F1BAABD8}" type="slidenum">
              <a:rPr lang="en-US" smtClean="0"/>
              <a:t>‹Nº›</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24636E49-9C1C-496A-B9BE-339E1FD68DBB}" type="datetimeFigureOut">
              <a:rPr lang="en-US" smtClean="0"/>
              <a:t>12/6/2016</a:t>
            </a:fld>
            <a:endParaRPr 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en-US"/>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836474C1-0EF5-4CE2-B116-F2B8F1BAABD8}" type="slidenum">
              <a:rPr lang="en-US" smtClean="0"/>
              <a:t>‹Nº›</a:t>
            </a:fld>
            <a:endParaRPr lang="en-US"/>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s-PE" dirty="0"/>
              <a:t>INYECCIÓN DE DEPENDENCIAS</a:t>
            </a:r>
            <a:endParaRPr lang="en-US" dirty="0"/>
          </a:p>
        </p:txBody>
      </p:sp>
      <p:sp>
        <p:nvSpPr>
          <p:cNvPr id="3" name="Subtitle 2"/>
          <p:cNvSpPr>
            <a:spLocks noGrp="1"/>
          </p:cNvSpPr>
          <p:nvPr>
            <p:ph type="subTitle" idx="1"/>
          </p:nvPr>
        </p:nvSpPr>
        <p:spPr/>
        <p:txBody>
          <a:bodyPr/>
          <a:lstStyle/>
          <a:p>
            <a:r>
              <a:rPr lang="es-PE" dirty="0" smtClean="0"/>
              <a:t>Curso: Taller de programación</a:t>
            </a:r>
          </a:p>
          <a:p>
            <a:r>
              <a:rPr lang="es-PE" dirty="0" smtClean="0"/>
              <a:t>Profesor: Gustavo Coronel Castillo</a:t>
            </a:r>
          </a:p>
          <a:p>
            <a:r>
              <a:rPr lang="es-PE" dirty="0" smtClean="0"/>
              <a:t>Alumno: Kevin Astete Carpio</a:t>
            </a:r>
            <a:endParaRPr lang="en-US" dirty="0"/>
          </a:p>
        </p:txBody>
      </p:sp>
      <p:pic>
        <p:nvPicPr>
          <p:cNvPr id="1026" name="Picture 2" descr="http://www.robbyralston.com/blog/wp-content/uploads/2011/07/Logo-Horizontal.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21287" y="5464175"/>
            <a:ext cx="3730625" cy="12196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997051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FRAMEWORKS</a:t>
            </a:r>
          </a:p>
        </p:txBody>
      </p:sp>
      <p:sp>
        <p:nvSpPr>
          <p:cNvPr id="3" name="Content Placeholder 2"/>
          <p:cNvSpPr>
            <a:spLocks noGrp="1"/>
          </p:cNvSpPr>
          <p:nvPr>
            <p:ph idx="1"/>
          </p:nvPr>
        </p:nvSpPr>
        <p:spPr/>
        <p:txBody>
          <a:bodyPr>
            <a:normAutofit fontScale="92500" lnSpcReduction="20000"/>
          </a:bodyPr>
          <a:lstStyle/>
          <a:p>
            <a:r>
              <a:rPr lang="es-ES" dirty="0"/>
              <a:t>Uno puede aplicar el patrón de Inyección de Dependencias sin usar ningún Framework, simplemente utilizando clases con suficientes constructores, métodos, </a:t>
            </a:r>
            <a:r>
              <a:rPr lang="es-ES" dirty="0" err="1"/>
              <a:t>getters</a:t>
            </a:r>
            <a:r>
              <a:rPr lang="es-ES" dirty="0"/>
              <a:t> y </a:t>
            </a:r>
            <a:r>
              <a:rPr lang="es-ES" dirty="0" err="1"/>
              <a:t>setters</a:t>
            </a:r>
            <a:r>
              <a:rPr lang="es-ES" dirty="0"/>
              <a:t>. Un </a:t>
            </a:r>
            <a:r>
              <a:rPr lang="es-ES" dirty="0" err="1"/>
              <a:t>framework</a:t>
            </a:r>
            <a:r>
              <a:rPr lang="es-ES" dirty="0"/>
              <a:t> de inyección de dependencia simplifica la inicialización de las clases con los objetos correctos.</a:t>
            </a:r>
          </a:p>
          <a:p>
            <a:r>
              <a:rPr lang="es-ES" dirty="0"/>
              <a:t>Entre los </a:t>
            </a:r>
            <a:r>
              <a:rPr lang="es-ES" dirty="0" err="1"/>
              <a:t>frameworks</a:t>
            </a:r>
            <a:r>
              <a:rPr lang="es-ES" dirty="0"/>
              <a:t> más populares tenemos:</a:t>
            </a:r>
          </a:p>
          <a:p>
            <a:r>
              <a:rPr lang="en-US" dirty="0" err="1"/>
              <a:t>En</a:t>
            </a:r>
            <a:r>
              <a:rPr lang="en-US" dirty="0"/>
              <a:t> Java:</a:t>
            </a:r>
          </a:p>
          <a:p>
            <a:endParaRPr lang="en-US" dirty="0"/>
          </a:p>
          <a:p>
            <a:r>
              <a:rPr lang="en-US" dirty="0"/>
              <a:t>Dagger</a:t>
            </a:r>
          </a:p>
          <a:p>
            <a:r>
              <a:rPr lang="en-US" dirty="0"/>
              <a:t>Google </a:t>
            </a:r>
            <a:r>
              <a:rPr lang="en-US" dirty="0" err="1"/>
              <a:t>Guice</a:t>
            </a:r>
            <a:endParaRPr lang="en-US" dirty="0"/>
          </a:p>
          <a:p>
            <a:r>
              <a:rPr lang="en-US" dirty="0"/>
              <a:t>Spring DI</a:t>
            </a:r>
          </a:p>
          <a:p>
            <a:r>
              <a:rPr lang="en-US" dirty="0"/>
              <a:t>Java EE6 CDI</a:t>
            </a:r>
          </a:p>
          <a:p>
            <a:r>
              <a:rPr lang="en-US" dirty="0" err="1"/>
              <a:t>PicoContainer</a:t>
            </a:r>
            <a:endParaRPr lang="en-US" dirty="0"/>
          </a:p>
          <a:p>
            <a:r>
              <a:rPr lang="en-US" dirty="0"/>
              <a:t>Deduplication</a:t>
            </a:r>
          </a:p>
          <a:p>
            <a:endParaRPr lang="en-US" dirty="0"/>
          </a:p>
        </p:txBody>
      </p:sp>
    </p:spTree>
    <p:extLst>
      <p:ext uri="{BB962C8B-B14F-4D97-AF65-F5344CB8AC3E}">
        <p14:creationId xmlns:p14="http://schemas.microsoft.com/office/powerpoint/2010/main" val="408667098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FRAMEWORKS</a:t>
            </a:r>
          </a:p>
        </p:txBody>
      </p:sp>
      <p:sp>
        <p:nvSpPr>
          <p:cNvPr id="3" name="Content Placeholder 2"/>
          <p:cNvSpPr>
            <a:spLocks noGrp="1"/>
          </p:cNvSpPr>
          <p:nvPr>
            <p:ph idx="1"/>
          </p:nvPr>
        </p:nvSpPr>
        <p:spPr/>
        <p:txBody>
          <a:bodyPr>
            <a:normAutofit/>
          </a:bodyPr>
          <a:lstStyle/>
          <a:p>
            <a:r>
              <a:rPr lang="es-ES" dirty="0"/>
              <a:t>En .NET:</a:t>
            </a:r>
          </a:p>
          <a:p>
            <a:r>
              <a:rPr lang="es-ES" dirty="0" err="1" smtClean="0"/>
              <a:t>Castle</a:t>
            </a:r>
            <a:r>
              <a:rPr lang="es-ES" dirty="0" smtClean="0"/>
              <a:t> </a:t>
            </a:r>
            <a:r>
              <a:rPr lang="es-ES" dirty="0"/>
              <a:t>Windsor</a:t>
            </a:r>
          </a:p>
          <a:p>
            <a:r>
              <a:rPr lang="es-ES" dirty="0" err="1"/>
              <a:t>StructureMap</a:t>
            </a:r>
            <a:endParaRPr lang="es-ES" dirty="0"/>
          </a:p>
          <a:p>
            <a:r>
              <a:rPr lang="es-ES" dirty="0"/>
              <a:t>Spring.NET</a:t>
            </a:r>
          </a:p>
          <a:p>
            <a:r>
              <a:rPr lang="es-ES" dirty="0" err="1"/>
              <a:t>Autofac</a:t>
            </a:r>
            <a:endParaRPr lang="es-ES" dirty="0"/>
          </a:p>
          <a:p>
            <a:r>
              <a:rPr lang="es-ES" dirty="0" err="1"/>
              <a:t>Unity</a:t>
            </a:r>
            <a:endParaRPr lang="es-ES" dirty="0"/>
          </a:p>
          <a:p>
            <a:r>
              <a:rPr lang="es-ES" dirty="0" err="1"/>
              <a:t>Puzzle.NFactory</a:t>
            </a:r>
            <a:endParaRPr lang="es-ES" dirty="0"/>
          </a:p>
          <a:p>
            <a:r>
              <a:rPr lang="es-ES" dirty="0" err="1"/>
              <a:t>Ninject</a:t>
            </a:r>
            <a:endParaRPr lang="es-ES" dirty="0"/>
          </a:p>
          <a:p>
            <a:r>
              <a:rPr lang="es-ES" dirty="0" smtClean="0"/>
              <a:t>PicoContainer.NET</a:t>
            </a:r>
            <a:endParaRPr lang="es-ES" dirty="0"/>
          </a:p>
          <a:p>
            <a:endParaRPr lang="en-US" dirty="0"/>
          </a:p>
        </p:txBody>
      </p:sp>
    </p:spTree>
    <p:extLst>
      <p:ext uri="{BB962C8B-B14F-4D97-AF65-F5344CB8AC3E}">
        <p14:creationId xmlns:p14="http://schemas.microsoft.com/office/powerpoint/2010/main" val="26000874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CONCLUSIÓN</a:t>
            </a:r>
          </a:p>
        </p:txBody>
      </p:sp>
      <p:sp>
        <p:nvSpPr>
          <p:cNvPr id="3" name="Content Placeholder 2"/>
          <p:cNvSpPr>
            <a:spLocks noGrp="1"/>
          </p:cNvSpPr>
          <p:nvPr>
            <p:ph idx="1"/>
          </p:nvPr>
        </p:nvSpPr>
        <p:spPr/>
        <p:txBody>
          <a:bodyPr>
            <a:normAutofit lnSpcReduction="10000"/>
          </a:bodyPr>
          <a:lstStyle/>
          <a:p>
            <a:r>
              <a:rPr lang="es-ES" dirty="0"/>
              <a:t>Para implementar Inyección de Dependencias es necesario conocer bien de este patrón, sus ventajas y desventajas, saber cuándo usarlo frente a una solución de software. </a:t>
            </a:r>
            <a:endParaRPr lang="es-ES" dirty="0" smtClean="0"/>
          </a:p>
          <a:p>
            <a:r>
              <a:rPr lang="es-ES" dirty="0" smtClean="0"/>
              <a:t>Este </a:t>
            </a:r>
            <a:r>
              <a:rPr lang="es-ES" dirty="0"/>
              <a:t>patrón está creado para soportar sistemas complejos, ya que implementarlo frente a una aplicación poco compleja o simple nos traería más problemas que beneficios. </a:t>
            </a:r>
            <a:endParaRPr lang="es-ES" dirty="0" smtClean="0"/>
          </a:p>
          <a:p>
            <a:r>
              <a:rPr lang="es-ES" dirty="0" smtClean="0"/>
              <a:t>El </a:t>
            </a:r>
            <a:r>
              <a:rPr lang="es-ES" dirty="0"/>
              <a:t>uso de un </a:t>
            </a:r>
            <a:r>
              <a:rPr lang="es-ES" dirty="0" err="1"/>
              <a:t>framework</a:t>
            </a:r>
            <a:r>
              <a:rPr lang="es-ES" dirty="0"/>
              <a:t> haría más complejo el desarrollo de la aplicación sin embargo calzaría bien en sistemas con miras a expandirse, aplicaciones escalables o modulares, en donde sea común la reutilización de componentes o servicios </a:t>
            </a:r>
            <a:endParaRPr lang="en-US" dirty="0"/>
          </a:p>
        </p:txBody>
      </p:sp>
    </p:spTree>
    <p:extLst>
      <p:ext uri="{BB962C8B-B14F-4D97-AF65-F5344CB8AC3E}">
        <p14:creationId xmlns:p14="http://schemas.microsoft.com/office/powerpoint/2010/main" val="16164518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PE" dirty="0" smtClean="0"/>
              <a:t>TEMARIO</a:t>
            </a:r>
            <a:endParaRPr lang="en-US" dirty="0"/>
          </a:p>
        </p:txBody>
      </p:sp>
      <p:sp>
        <p:nvSpPr>
          <p:cNvPr id="3" name="Content Placeholder 2"/>
          <p:cNvSpPr>
            <a:spLocks noGrp="1"/>
          </p:cNvSpPr>
          <p:nvPr>
            <p:ph idx="1"/>
          </p:nvPr>
        </p:nvSpPr>
        <p:spPr/>
        <p:txBody>
          <a:bodyPr/>
          <a:lstStyle/>
          <a:p>
            <a:pPr marL="457200" indent="-457200">
              <a:lnSpc>
                <a:spcPct val="150000"/>
              </a:lnSpc>
              <a:buFont typeface="+mj-lt"/>
              <a:buAutoNum type="arabicPeriod"/>
            </a:pPr>
            <a:r>
              <a:rPr lang="es-PE" dirty="0" smtClean="0"/>
              <a:t>DEFINICIÓN</a:t>
            </a:r>
          </a:p>
          <a:p>
            <a:pPr marL="457200" indent="-457200">
              <a:lnSpc>
                <a:spcPct val="150000"/>
              </a:lnSpc>
              <a:buFont typeface="+mj-lt"/>
              <a:buAutoNum type="arabicPeriod"/>
            </a:pPr>
            <a:r>
              <a:rPr lang="es-PE" smtClean="0"/>
              <a:t>CÓMO </a:t>
            </a:r>
            <a:r>
              <a:rPr lang="es-PE" dirty="0" smtClean="0"/>
              <a:t>FUNCIONA</a:t>
            </a:r>
          </a:p>
          <a:p>
            <a:pPr marL="457200" indent="-457200">
              <a:lnSpc>
                <a:spcPct val="150000"/>
              </a:lnSpc>
              <a:buFont typeface="+mj-lt"/>
              <a:buAutoNum type="arabicPeriod"/>
            </a:pPr>
            <a:r>
              <a:rPr lang="es-PE" dirty="0" smtClean="0"/>
              <a:t>EJEMPLO PRÁCTICO</a:t>
            </a:r>
          </a:p>
          <a:p>
            <a:pPr marL="457200" indent="-457200">
              <a:lnSpc>
                <a:spcPct val="150000"/>
              </a:lnSpc>
              <a:buFont typeface="+mj-lt"/>
              <a:buAutoNum type="arabicPeriod"/>
            </a:pPr>
            <a:r>
              <a:rPr lang="es-PE" dirty="0" smtClean="0"/>
              <a:t>VENTAJAS</a:t>
            </a:r>
          </a:p>
          <a:p>
            <a:pPr marL="457200" indent="-457200">
              <a:lnSpc>
                <a:spcPct val="150000"/>
              </a:lnSpc>
              <a:buFont typeface="+mj-lt"/>
              <a:buAutoNum type="arabicPeriod"/>
            </a:pPr>
            <a:r>
              <a:rPr lang="es-PE" dirty="0" smtClean="0"/>
              <a:t>DESVENTAJAS</a:t>
            </a:r>
          </a:p>
          <a:p>
            <a:pPr marL="457200" indent="-457200">
              <a:lnSpc>
                <a:spcPct val="150000"/>
              </a:lnSpc>
              <a:buFont typeface="+mj-lt"/>
              <a:buAutoNum type="arabicPeriod"/>
            </a:pPr>
            <a:r>
              <a:rPr lang="es-PE" dirty="0" smtClean="0"/>
              <a:t>FRAMEWORKS</a:t>
            </a:r>
          </a:p>
          <a:p>
            <a:pPr marL="457200" indent="-457200">
              <a:lnSpc>
                <a:spcPct val="150000"/>
              </a:lnSpc>
              <a:buFont typeface="+mj-lt"/>
              <a:buAutoNum type="arabicPeriod"/>
            </a:pPr>
            <a:r>
              <a:rPr lang="es-PE" dirty="0" smtClean="0"/>
              <a:t>CONCLUSIÓN</a:t>
            </a:r>
          </a:p>
          <a:p>
            <a:endParaRPr lang="en-US" dirty="0"/>
          </a:p>
        </p:txBody>
      </p:sp>
    </p:spTree>
    <p:extLst>
      <p:ext uri="{BB962C8B-B14F-4D97-AF65-F5344CB8AC3E}">
        <p14:creationId xmlns:p14="http://schemas.microsoft.com/office/powerpoint/2010/main" val="30501625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s-PE" dirty="0" smtClean="0"/>
              <a:t>INYECCIÓN DE DEPENDENCIAS: DEFINICIÓN</a:t>
            </a:r>
            <a:endParaRPr lang="en-US" dirty="0"/>
          </a:p>
        </p:txBody>
      </p:sp>
      <p:sp>
        <p:nvSpPr>
          <p:cNvPr id="3" name="Content Placeholder 2"/>
          <p:cNvSpPr>
            <a:spLocks noGrp="1"/>
          </p:cNvSpPr>
          <p:nvPr>
            <p:ph idx="1"/>
          </p:nvPr>
        </p:nvSpPr>
        <p:spPr/>
        <p:txBody>
          <a:bodyPr/>
          <a:lstStyle/>
          <a:p>
            <a:r>
              <a:rPr lang="es-ES" dirty="0" smtClean="0"/>
              <a:t>Es </a:t>
            </a:r>
            <a:r>
              <a:rPr lang="es-ES" dirty="0"/>
              <a:t>un patrón de diseño orientado a objetos, en el que se suministran objetos a una clase en lugar de ser la propia clase quien cree el objeto. </a:t>
            </a:r>
            <a:r>
              <a:rPr lang="es-ES" dirty="0" smtClean="0"/>
              <a:t>Desde otro punto de vista consiste en inyectar comportamientos a componentes.</a:t>
            </a:r>
          </a:p>
          <a:p>
            <a:endParaRPr lang="es-ES" dirty="0" smtClean="0"/>
          </a:p>
          <a:p>
            <a:r>
              <a:rPr lang="es-ES" dirty="0" smtClean="0"/>
              <a:t>El término Inyección de dependencias </a:t>
            </a:r>
            <a:r>
              <a:rPr lang="es-ES" dirty="0"/>
              <a:t>fue acuñado </a:t>
            </a:r>
            <a:r>
              <a:rPr lang="es-ES" sz="2400" dirty="0" smtClean="0"/>
              <a:t>por </a:t>
            </a:r>
            <a:r>
              <a:rPr lang="es-ES" sz="2400" dirty="0"/>
              <a:t>primera vez por Martin </a:t>
            </a:r>
            <a:r>
              <a:rPr lang="es-ES" sz="2400" dirty="0" err="1"/>
              <a:t>Fowler</a:t>
            </a:r>
            <a:r>
              <a:rPr lang="es-ES" sz="2400" dirty="0" smtClean="0"/>
              <a:t>.</a:t>
            </a:r>
          </a:p>
          <a:p>
            <a:endParaRPr lang="es-ES" dirty="0"/>
          </a:p>
          <a:p>
            <a:endParaRPr lang="es-ES" sz="2400" dirty="0"/>
          </a:p>
          <a:p>
            <a:endParaRPr lang="es-ES" dirty="0"/>
          </a:p>
          <a:p>
            <a:endParaRPr lang="en-US" dirty="0"/>
          </a:p>
        </p:txBody>
      </p:sp>
      <p:pic>
        <p:nvPicPr>
          <p:cNvPr id="2050" name="Picture 2" descr="C:\Users\kevin.astete\Desktop\martin_fowler-420x420.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067230" y="4094017"/>
            <a:ext cx="1600339" cy="16003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448207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s-PE" sz="3600" dirty="0"/>
              <a:t>INYECCIÓN DE </a:t>
            </a:r>
            <a:r>
              <a:rPr lang="es-PE" sz="3600" dirty="0" smtClean="0"/>
              <a:t>DEPENDENCIAS:  FUNCIONALIDAD</a:t>
            </a:r>
            <a:endParaRPr lang="en-US" sz="3600" dirty="0"/>
          </a:p>
        </p:txBody>
      </p:sp>
      <p:pic>
        <p:nvPicPr>
          <p:cNvPr id="6" name="Picture 5" descr="https://itblogsogeti.files.wordpress.com/2015/10/both.png"/>
          <p:cNvPicPr/>
          <p:nvPr/>
        </p:nvPicPr>
        <p:blipFill>
          <a:blip r:embed="rId3">
            <a:extLst>
              <a:ext uri="{28A0092B-C50C-407E-A947-70E740481C1C}">
                <a14:useLocalDpi xmlns:a14="http://schemas.microsoft.com/office/drawing/2010/main" val="0"/>
              </a:ext>
            </a:extLst>
          </a:blip>
          <a:srcRect/>
          <a:stretch>
            <a:fillRect/>
          </a:stretch>
        </p:blipFill>
        <p:spPr bwMode="auto">
          <a:xfrm>
            <a:off x="0" y="2085108"/>
            <a:ext cx="9144000" cy="3477491"/>
          </a:xfrm>
          <a:prstGeom prst="rect">
            <a:avLst/>
          </a:prstGeom>
          <a:noFill/>
          <a:ln>
            <a:noFill/>
          </a:ln>
        </p:spPr>
      </p:pic>
    </p:spTree>
    <p:extLst>
      <p:ext uri="{BB962C8B-B14F-4D97-AF65-F5344CB8AC3E}">
        <p14:creationId xmlns:p14="http://schemas.microsoft.com/office/powerpoint/2010/main" val="88017635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PE" dirty="0" smtClean="0"/>
              <a:t>Inversión de Control (</a:t>
            </a:r>
            <a:r>
              <a:rPr lang="es-PE" dirty="0" err="1" smtClean="0"/>
              <a:t>IoC</a:t>
            </a:r>
            <a:r>
              <a:rPr lang="es-PE" dirty="0" smtClean="0"/>
              <a:t>)</a:t>
            </a:r>
            <a:endParaRPr lang="en-US" dirty="0"/>
          </a:p>
        </p:txBody>
      </p:sp>
      <p:sp>
        <p:nvSpPr>
          <p:cNvPr id="3" name="Content Placeholder 2"/>
          <p:cNvSpPr>
            <a:spLocks noGrp="1"/>
          </p:cNvSpPr>
          <p:nvPr>
            <p:ph idx="1"/>
          </p:nvPr>
        </p:nvSpPr>
        <p:spPr/>
        <p:txBody>
          <a:bodyPr/>
          <a:lstStyle/>
          <a:p>
            <a:r>
              <a:rPr lang="es-ES" dirty="0"/>
              <a:t>En inglés, conocido como </a:t>
            </a:r>
            <a:r>
              <a:rPr lang="es-ES" dirty="0" err="1"/>
              <a:t>Inversion</a:t>
            </a:r>
            <a:r>
              <a:rPr lang="es-ES" dirty="0"/>
              <a:t> of Control (</a:t>
            </a:r>
            <a:r>
              <a:rPr lang="es-ES" dirty="0" err="1"/>
              <a:t>IoC</a:t>
            </a:r>
            <a:r>
              <a:rPr lang="es-ES" dirty="0"/>
              <a:t>), es un estilo de programación en el cual un </a:t>
            </a:r>
            <a:r>
              <a:rPr lang="es-ES" dirty="0" err="1"/>
              <a:t>framework</a:t>
            </a:r>
            <a:r>
              <a:rPr lang="es-ES" dirty="0"/>
              <a:t> o librería controla el flujo de un programa. </a:t>
            </a:r>
            <a:endParaRPr lang="es-ES" dirty="0" smtClean="0"/>
          </a:p>
          <a:p>
            <a:r>
              <a:rPr lang="es-ES" dirty="0" smtClean="0"/>
              <a:t>Esto </a:t>
            </a:r>
            <a:r>
              <a:rPr lang="es-ES" dirty="0"/>
              <a:t>es un cambio con respecto a paradigmas tradicionales donde el programador especifica todo el flujo del programa. </a:t>
            </a:r>
            <a:endParaRPr lang="es-ES" dirty="0" smtClean="0"/>
          </a:p>
          <a:p>
            <a:r>
              <a:rPr lang="es-ES" dirty="0" smtClean="0"/>
              <a:t>Sin </a:t>
            </a:r>
            <a:r>
              <a:rPr lang="es-ES" dirty="0"/>
              <a:t>conocerlo, estamos usando </a:t>
            </a:r>
            <a:r>
              <a:rPr lang="es-ES" dirty="0" err="1"/>
              <a:t>IoC</a:t>
            </a:r>
            <a:r>
              <a:rPr lang="es-ES" dirty="0"/>
              <a:t> indirectamente al desarrollar aplicaciones con el </a:t>
            </a:r>
            <a:r>
              <a:rPr lang="es-ES" dirty="0" err="1"/>
              <a:t>framework</a:t>
            </a:r>
            <a:r>
              <a:rPr lang="es-ES" dirty="0"/>
              <a:t> </a:t>
            </a:r>
            <a:endParaRPr lang="en-US" dirty="0"/>
          </a:p>
        </p:txBody>
      </p:sp>
    </p:spTree>
    <p:extLst>
      <p:ext uri="{BB962C8B-B14F-4D97-AF65-F5344CB8AC3E}">
        <p14:creationId xmlns:p14="http://schemas.microsoft.com/office/powerpoint/2010/main" val="2396477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PE" dirty="0" smtClean="0"/>
              <a:t>Ejemplo práctico</a:t>
            </a:r>
            <a:endParaRPr lang="en-US" dirty="0"/>
          </a:p>
        </p:txBody>
      </p:sp>
      <p:sp>
        <p:nvSpPr>
          <p:cNvPr id="5" name="Rectangle 3"/>
          <p:cNvSpPr>
            <a:spLocks noChangeArrowheads="1"/>
          </p:cNvSpPr>
          <p:nvPr/>
        </p:nvSpPr>
        <p:spPr bwMode="auto">
          <a:xfrm>
            <a:off x="5334000" y="838200"/>
            <a:ext cx="3143489" cy="572464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dirty="0" smtClean="0">
                <a:ln>
                  <a:noFill/>
                </a:ln>
                <a:solidFill>
                  <a:srgbClr val="006699"/>
                </a:solidFill>
                <a:effectLst/>
                <a:latin typeface="Consolas" pitchFamily="49" charset="0"/>
              </a:rPr>
              <a:t>public</a:t>
            </a:r>
            <a:r>
              <a:rPr kumimoji="0" lang="en-US" altLang="en-US" sz="1200" b="0" i="0" u="none" strike="noStrike" cap="none" normalizeH="0" baseline="0" dirty="0" smtClean="0">
                <a:ln>
                  <a:noFill/>
                </a:ln>
                <a:solidFill>
                  <a:srgbClr val="333333"/>
                </a:solidFill>
                <a:effectLst/>
                <a:latin typeface="Consolas" pitchFamily="49" charset="0"/>
              </a:rPr>
              <a:t> </a:t>
            </a:r>
            <a:r>
              <a:rPr kumimoji="0" lang="en-US" altLang="en-US" sz="1200" b="1" i="0" u="none" strike="noStrike" cap="none" normalizeH="0" baseline="0" dirty="0" smtClean="0">
                <a:ln>
                  <a:noFill/>
                </a:ln>
                <a:solidFill>
                  <a:srgbClr val="006699"/>
                </a:solidFill>
                <a:effectLst/>
                <a:latin typeface="Consolas" pitchFamily="49" charset="0"/>
              </a:rPr>
              <a:t>class</a:t>
            </a:r>
            <a:r>
              <a:rPr kumimoji="0" lang="en-US" altLang="en-US" sz="1200" b="0" i="0" u="none" strike="noStrike" cap="none" normalizeH="0" baseline="0" dirty="0" smtClean="0">
                <a:ln>
                  <a:noFill/>
                </a:ln>
                <a:solidFill>
                  <a:srgbClr val="333333"/>
                </a:solidFill>
                <a:effectLst/>
                <a:latin typeface="Consolas" pitchFamily="49" charset="0"/>
              </a:rPr>
              <a:t> </a:t>
            </a:r>
            <a:r>
              <a:rPr kumimoji="0" lang="en-US" altLang="en-US" sz="1200" b="0" i="0" u="none" strike="noStrike" cap="none" normalizeH="0" baseline="0" dirty="0" smtClean="0">
                <a:ln>
                  <a:noFill/>
                </a:ln>
                <a:solidFill>
                  <a:srgbClr val="000000"/>
                </a:solidFill>
                <a:effectLst/>
                <a:latin typeface="Consolas" pitchFamily="49" charset="0"/>
              </a:rPr>
              <a:t>Motor</a:t>
            </a:r>
            <a:endParaRPr kumimoji="0" lang="en-US" altLang="en-US" sz="12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onsolas" pitchFamily="49" charset="0"/>
              </a:rPr>
              <a:t>{</a:t>
            </a:r>
            <a:endParaRPr kumimoji="0" lang="en-US" altLang="en-US" sz="12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333333"/>
                </a:solidFill>
                <a:effectLst/>
                <a:latin typeface="Consolas" pitchFamily="49" charset="0"/>
              </a:rPr>
              <a:t>    </a:t>
            </a:r>
            <a:r>
              <a:rPr kumimoji="0" lang="en-US" altLang="en-US" sz="1200" b="1" i="0" u="none" strike="noStrike" cap="none" normalizeH="0" baseline="0" dirty="0" smtClean="0">
                <a:ln>
                  <a:noFill/>
                </a:ln>
                <a:solidFill>
                  <a:srgbClr val="006699"/>
                </a:solidFill>
                <a:effectLst/>
                <a:latin typeface="Consolas" pitchFamily="49" charset="0"/>
              </a:rPr>
              <a:t>public</a:t>
            </a:r>
            <a:r>
              <a:rPr kumimoji="0" lang="en-US" altLang="en-US" sz="1200" b="0" i="0" u="none" strike="noStrike" cap="none" normalizeH="0" baseline="0" dirty="0" smtClean="0">
                <a:ln>
                  <a:noFill/>
                </a:ln>
                <a:solidFill>
                  <a:srgbClr val="333333"/>
                </a:solidFill>
                <a:effectLst/>
                <a:latin typeface="Consolas" pitchFamily="49" charset="0"/>
              </a:rPr>
              <a:t> </a:t>
            </a:r>
            <a:r>
              <a:rPr kumimoji="0" lang="en-US" altLang="en-US" sz="1200" b="1" i="0" u="none" strike="noStrike" cap="none" normalizeH="0" baseline="0" dirty="0" smtClean="0">
                <a:ln>
                  <a:noFill/>
                </a:ln>
                <a:solidFill>
                  <a:srgbClr val="006699"/>
                </a:solidFill>
                <a:effectLst/>
                <a:latin typeface="Consolas" pitchFamily="49" charset="0"/>
              </a:rPr>
              <a:t>void</a:t>
            </a:r>
            <a:r>
              <a:rPr kumimoji="0" lang="en-US" altLang="en-US" sz="1200" b="0" i="0" u="none" strike="noStrike" cap="none" normalizeH="0" baseline="0" dirty="0" smtClean="0">
                <a:ln>
                  <a:noFill/>
                </a:ln>
                <a:solidFill>
                  <a:srgbClr val="333333"/>
                </a:solidFill>
                <a:effectLst/>
                <a:latin typeface="Consolas" pitchFamily="49" charset="0"/>
              </a:rPr>
              <a:t> </a:t>
            </a:r>
            <a:r>
              <a:rPr kumimoji="0" lang="en-US" altLang="en-US" sz="1200" b="0" i="0" u="none" strike="noStrike" cap="none" normalizeH="0" baseline="0" dirty="0" err="1" smtClean="0">
                <a:ln>
                  <a:noFill/>
                </a:ln>
                <a:solidFill>
                  <a:srgbClr val="000000"/>
                </a:solidFill>
                <a:effectLst/>
                <a:latin typeface="Consolas" pitchFamily="49" charset="0"/>
              </a:rPr>
              <a:t>Acelerar</a:t>
            </a:r>
            <a:r>
              <a:rPr kumimoji="0" lang="en-US" altLang="en-US" sz="1200" b="0" i="0" u="none" strike="noStrike" cap="none" normalizeH="0" baseline="0" dirty="0" smtClean="0">
                <a:ln>
                  <a:noFill/>
                </a:ln>
                <a:solidFill>
                  <a:srgbClr val="000000"/>
                </a:solidFill>
                <a:effectLst/>
                <a:latin typeface="Consolas" pitchFamily="49" charset="0"/>
              </a:rPr>
              <a:t>()</a:t>
            </a:r>
            <a:endParaRPr kumimoji="0" lang="en-US" altLang="en-US" sz="12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333333"/>
                </a:solidFill>
                <a:effectLst/>
                <a:latin typeface="Consolas" pitchFamily="49" charset="0"/>
              </a:rPr>
              <a:t>    </a:t>
            </a:r>
            <a:r>
              <a:rPr kumimoji="0" lang="en-US" altLang="en-US" sz="1200" b="0" i="0" u="none" strike="noStrike" cap="none" normalizeH="0" baseline="0" dirty="0" smtClean="0">
                <a:ln>
                  <a:noFill/>
                </a:ln>
                <a:solidFill>
                  <a:srgbClr val="000000"/>
                </a:solidFill>
                <a:effectLst/>
                <a:latin typeface="Consolas" pitchFamily="49" charset="0"/>
              </a:rPr>
              <a:t>{</a:t>
            </a:r>
            <a:endParaRPr kumimoji="0" lang="en-US" altLang="en-US" sz="12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333333"/>
                </a:solidFill>
                <a:effectLst/>
                <a:latin typeface="Consolas" pitchFamily="49" charset="0"/>
              </a:rPr>
              <a:t>        </a:t>
            </a:r>
            <a:r>
              <a:rPr kumimoji="0" lang="en-US" altLang="en-US" sz="1200" b="0" i="0" u="none" strike="noStrike" cap="none" normalizeH="0" baseline="0" dirty="0" smtClean="0">
                <a:ln>
                  <a:noFill/>
                </a:ln>
                <a:solidFill>
                  <a:srgbClr val="008200"/>
                </a:solidFill>
                <a:effectLst/>
                <a:latin typeface="Consolas" pitchFamily="49" charset="0"/>
              </a:rPr>
              <a:t>// ...</a:t>
            </a:r>
            <a:endParaRPr kumimoji="0" lang="en-US" altLang="en-US" sz="12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333333"/>
                </a:solidFill>
                <a:effectLst/>
                <a:latin typeface="Consolas" pitchFamily="49" charset="0"/>
              </a:rPr>
              <a:t>    </a:t>
            </a:r>
            <a:r>
              <a:rPr kumimoji="0" lang="en-US" altLang="en-US" sz="1200" b="0" i="0" u="none" strike="noStrike" cap="none" normalizeH="0" baseline="0" dirty="0" smtClean="0">
                <a:ln>
                  <a:noFill/>
                </a:ln>
                <a:solidFill>
                  <a:srgbClr val="000000"/>
                </a:solidFill>
                <a:effectLst/>
                <a:latin typeface="Consolas" pitchFamily="49" charset="0"/>
              </a:rPr>
              <a:t>}</a:t>
            </a:r>
            <a:endParaRPr kumimoji="0" lang="en-US" altLang="en-US" sz="12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333333"/>
                </a:solidFill>
                <a:effectLst/>
                <a:latin typeface="Consolas" pitchFamily="49" charset="0"/>
              </a:rPr>
              <a:t> </a:t>
            </a:r>
            <a:endParaRPr kumimoji="0" lang="en-US" altLang="en-US" sz="12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333333"/>
                </a:solidFill>
                <a:effectLst/>
                <a:latin typeface="Consolas" pitchFamily="49" charset="0"/>
              </a:rPr>
              <a:t>    </a:t>
            </a:r>
            <a:r>
              <a:rPr kumimoji="0" lang="en-US" altLang="en-US" sz="1200" b="1" i="0" u="none" strike="noStrike" cap="none" normalizeH="0" baseline="0" dirty="0" smtClean="0">
                <a:ln>
                  <a:noFill/>
                </a:ln>
                <a:solidFill>
                  <a:srgbClr val="006699"/>
                </a:solidFill>
                <a:effectLst/>
                <a:latin typeface="Consolas" pitchFamily="49" charset="0"/>
              </a:rPr>
              <a:t>public</a:t>
            </a:r>
            <a:r>
              <a:rPr kumimoji="0" lang="en-US" altLang="en-US" sz="1200" b="0" i="0" u="none" strike="noStrike" cap="none" normalizeH="0" baseline="0" dirty="0" smtClean="0">
                <a:ln>
                  <a:noFill/>
                </a:ln>
                <a:solidFill>
                  <a:srgbClr val="333333"/>
                </a:solidFill>
                <a:effectLst/>
                <a:latin typeface="Consolas" pitchFamily="49" charset="0"/>
              </a:rPr>
              <a:t> </a:t>
            </a:r>
            <a:r>
              <a:rPr kumimoji="0" lang="en-US" altLang="en-US" sz="1200" b="1" i="0" u="none" strike="noStrike" cap="none" normalizeH="0" baseline="0" dirty="0" err="1" smtClean="0">
                <a:ln>
                  <a:noFill/>
                </a:ln>
                <a:solidFill>
                  <a:srgbClr val="006699"/>
                </a:solidFill>
                <a:effectLst/>
                <a:latin typeface="Consolas" pitchFamily="49" charset="0"/>
              </a:rPr>
              <a:t>int</a:t>
            </a:r>
            <a:r>
              <a:rPr kumimoji="0" lang="en-US" altLang="en-US" sz="1200" b="0" i="0" u="none" strike="noStrike" cap="none" normalizeH="0" baseline="0" dirty="0" smtClean="0">
                <a:ln>
                  <a:noFill/>
                </a:ln>
                <a:solidFill>
                  <a:srgbClr val="333333"/>
                </a:solidFill>
                <a:effectLst/>
                <a:latin typeface="Consolas" pitchFamily="49" charset="0"/>
              </a:rPr>
              <a:t> </a:t>
            </a:r>
            <a:r>
              <a:rPr kumimoji="0" lang="en-US" altLang="en-US" sz="1200" b="0" i="0" u="none" strike="noStrike" cap="none" normalizeH="0" baseline="0" dirty="0" err="1" smtClean="0">
                <a:ln>
                  <a:noFill/>
                </a:ln>
                <a:solidFill>
                  <a:srgbClr val="000000"/>
                </a:solidFill>
                <a:effectLst/>
                <a:latin typeface="Consolas" pitchFamily="49" charset="0"/>
              </a:rPr>
              <a:t>GetRevoluciones</a:t>
            </a:r>
            <a:r>
              <a:rPr kumimoji="0" lang="en-US" altLang="en-US" sz="1200" b="0" i="0" u="none" strike="noStrike" cap="none" normalizeH="0" baseline="0" dirty="0" smtClean="0">
                <a:ln>
                  <a:noFill/>
                </a:ln>
                <a:solidFill>
                  <a:srgbClr val="000000"/>
                </a:solidFill>
                <a:effectLst/>
                <a:latin typeface="Consolas" pitchFamily="49" charset="0"/>
              </a:rPr>
              <a:t>()</a:t>
            </a:r>
            <a:endParaRPr kumimoji="0" lang="en-US" altLang="en-US" sz="12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333333"/>
                </a:solidFill>
                <a:effectLst/>
                <a:latin typeface="Consolas" pitchFamily="49" charset="0"/>
              </a:rPr>
              <a:t>    </a:t>
            </a:r>
            <a:r>
              <a:rPr kumimoji="0" lang="en-US" altLang="en-US" sz="1200" b="0" i="0" u="none" strike="noStrike" cap="none" normalizeH="0" baseline="0" dirty="0" smtClean="0">
                <a:ln>
                  <a:noFill/>
                </a:ln>
                <a:solidFill>
                  <a:srgbClr val="000000"/>
                </a:solidFill>
                <a:effectLst/>
                <a:latin typeface="Consolas" pitchFamily="49" charset="0"/>
              </a:rPr>
              <a:t>{</a:t>
            </a:r>
            <a:endParaRPr kumimoji="0" lang="en-US" altLang="en-US" sz="12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333333"/>
                </a:solidFill>
                <a:effectLst/>
                <a:latin typeface="Consolas" pitchFamily="49" charset="0"/>
              </a:rPr>
              <a:t>        </a:t>
            </a:r>
            <a:r>
              <a:rPr kumimoji="0" lang="en-US" altLang="en-US" sz="1200" b="1" i="0" u="none" strike="noStrike" cap="none" normalizeH="0" baseline="0" dirty="0" err="1" smtClean="0">
                <a:ln>
                  <a:noFill/>
                </a:ln>
                <a:solidFill>
                  <a:srgbClr val="006699"/>
                </a:solidFill>
                <a:effectLst/>
                <a:latin typeface="Consolas" pitchFamily="49" charset="0"/>
              </a:rPr>
              <a:t>int</a:t>
            </a:r>
            <a:r>
              <a:rPr kumimoji="0" lang="en-US" altLang="en-US" sz="1200" b="0" i="0" u="none" strike="noStrike" cap="none" normalizeH="0" baseline="0" dirty="0" smtClean="0">
                <a:ln>
                  <a:noFill/>
                </a:ln>
                <a:solidFill>
                  <a:srgbClr val="333333"/>
                </a:solidFill>
                <a:effectLst/>
                <a:latin typeface="Consolas" pitchFamily="49" charset="0"/>
              </a:rPr>
              <a:t> </a:t>
            </a:r>
            <a:r>
              <a:rPr kumimoji="0" lang="en-US" altLang="en-US" sz="1200" b="0" i="0" u="none" strike="noStrike" cap="none" normalizeH="0" baseline="0" dirty="0" err="1" smtClean="0">
                <a:ln>
                  <a:noFill/>
                </a:ln>
                <a:solidFill>
                  <a:srgbClr val="000000"/>
                </a:solidFill>
                <a:effectLst/>
                <a:latin typeface="Consolas" pitchFamily="49" charset="0"/>
              </a:rPr>
              <a:t>currentRPM</a:t>
            </a:r>
            <a:r>
              <a:rPr kumimoji="0" lang="en-US" altLang="en-US" sz="1200" b="0" i="0" u="none" strike="noStrike" cap="none" normalizeH="0" baseline="0" dirty="0" smtClean="0">
                <a:ln>
                  <a:noFill/>
                </a:ln>
                <a:solidFill>
                  <a:srgbClr val="000000"/>
                </a:solidFill>
                <a:effectLst/>
                <a:latin typeface="Consolas" pitchFamily="49" charset="0"/>
              </a:rPr>
              <a:t> = 0;</a:t>
            </a:r>
            <a:endParaRPr kumimoji="0" lang="en-US" altLang="en-US" sz="12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333333"/>
                </a:solidFill>
                <a:effectLst/>
                <a:latin typeface="Consolas" pitchFamily="49" charset="0"/>
              </a:rPr>
              <a:t> </a:t>
            </a:r>
            <a:endParaRPr kumimoji="0" lang="en-US" altLang="en-US" sz="12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333333"/>
                </a:solidFill>
                <a:effectLst/>
                <a:latin typeface="Consolas" pitchFamily="49" charset="0"/>
              </a:rPr>
              <a:t>        </a:t>
            </a:r>
            <a:r>
              <a:rPr kumimoji="0" lang="en-US" altLang="en-US" sz="1200" b="0" i="0" u="none" strike="noStrike" cap="none" normalizeH="0" baseline="0" dirty="0" smtClean="0">
                <a:ln>
                  <a:noFill/>
                </a:ln>
                <a:solidFill>
                  <a:srgbClr val="008200"/>
                </a:solidFill>
                <a:effectLst/>
                <a:latin typeface="Consolas" pitchFamily="49" charset="0"/>
              </a:rPr>
              <a:t>// ...</a:t>
            </a:r>
            <a:endParaRPr kumimoji="0" lang="en-US" altLang="en-US" sz="12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333333"/>
                </a:solidFill>
                <a:effectLst/>
                <a:latin typeface="Consolas" pitchFamily="49" charset="0"/>
              </a:rPr>
              <a:t> </a:t>
            </a:r>
            <a:endParaRPr kumimoji="0" lang="en-US" altLang="en-US" sz="12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333333"/>
                </a:solidFill>
                <a:effectLst/>
                <a:latin typeface="Consolas" pitchFamily="49" charset="0"/>
              </a:rPr>
              <a:t>        </a:t>
            </a:r>
            <a:r>
              <a:rPr kumimoji="0" lang="en-US" altLang="en-US" sz="1200" b="1" i="0" u="none" strike="noStrike" cap="none" normalizeH="0" baseline="0" dirty="0" smtClean="0">
                <a:ln>
                  <a:noFill/>
                </a:ln>
                <a:solidFill>
                  <a:srgbClr val="006699"/>
                </a:solidFill>
                <a:effectLst/>
                <a:latin typeface="Consolas" pitchFamily="49" charset="0"/>
              </a:rPr>
              <a:t>return</a:t>
            </a:r>
            <a:r>
              <a:rPr kumimoji="0" lang="en-US" altLang="en-US" sz="1200" b="0" i="0" u="none" strike="noStrike" cap="none" normalizeH="0" baseline="0" dirty="0" smtClean="0">
                <a:ln>
                  <a:noFill/>
                </a:ln>
                <a:solidFill>
                  <a:srgbClr val="333333"/>
                </a:solidFill>
                <a:effectLst/>
                <a:latin typeface="Consolas" pitchFamily="49" charset="0"/>
              </a:rPr>
              <a:t> </a:t>
            </a:r>
            <a:r>
              <a:rPr kumimoji="0" lang="en-US" altLang="en-US" sz="1200" b="0" i="0" u="none" strike="noStrike" cap="none" normalizeH="0" baseline="0" dirty="0" err="1" smtClean="0">
                <a:ln>
                  <a:noFill/>
                </a:ln>
                <a:solidFill>
                  <a:srgbClr val="000000"/>
                </a:solidFill>
                <a:effectLst/>
                <a:latin typeface="Consolas" pitchFamily="49" charset="0"/>
              </a:rPr>
              <a:t>currentRPM</a:t>
            </a:r>
            <a:r>
              <a:rPr kumimoji="0" lang="en-US" altLang="en-US" sz="1200" b="0" i="0" u="none" strike="noStrike" cap="none" normalizeH="0" baseline="0" dirty="0" smtClean="0">
                <a:ln>
                  <a:noFill/>
                </a:ln>
                <a:solidFill>
                  <a:srgbClr val="000000"/>
                </a:solidFill>
                <a:effectLst/>
                <a:latin typeface="Consolas" pitchFamily="49" charset="0"/>
              </a:rPr>
              <a:t>;</a:t>
            </a:r>
            <a:endParaRPr kumimoji="0" lang="en-US" altLang="en-US" sz="12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333333"/>
                </a:solidFill>
                <a:effectLst/>
                <a:latin typeface="Consolas" pitchFamily="49" charset="0"/>
              </a:rPr>
              <a:t>    </a:t>
            </a:r>
            <a:r>
              <a:rPr kumimoji="0" lang="en-US" altLang="en-US" sz="1200" b="0" i="0" u="none" strike="noStrike" cap="none" normalizeH="0" baseline="0" dirty="0" smtClean="0">
                <a:ln>
                  <a:noFill/>
                </a:ln>
                <a:solidFill>
                  <a:srgbClr val="000000"/>
                </a:solidFill>
                <a:effectLst/>
                <a:latin typeface="Consolas" pitchFamily="49" charset="0"/>
              </a:rPr>
              <a:t>}</a:t>
            </a:r>
            <a:endParaRPr kumimoji="0" lang="en-US" altLang="en-US" sz="12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onsolas" pitchFamily="49" charset="0"/>
              </a:rPr>
              <a:t>}</a:t>
            </a:r>
            <a:endParaRPr kumimoji="0" lang="en-US" altLang="en-US" sz="12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333333"/>
                </a:solidFill>
                <a:effectLst/>
                <a:latin typeface="Consolas" pitchFamily="49" charset="0"/>
              </a:rPr>
              <a:t> </a:t>
            </a:r>
            <a:endParaRPr kumimoji="0" lang="en-US" altLang="en-US" sz="12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smtClean="0">
                <a:ln>
                  <a:noFill/>
                </a:ln>
                <a:solidFill>
                  <a:srgbClr val="006699"/>
                </a:solidFill>
                <a:effectLst/>
                <a:latin typeface="Consolas" pitchFamily="49" charset="0"/>
              </a:rPr>
              <a:t>public</a:t>
            </a:r>
            <a:r>
              <a:rPr kumimoji="0" lang="en-US" altLang="en-US" sz="1200" b="0" i="0" u="none" strike="noStrike" cap="none" normalizeH="0" baseline="0" dirty="0" smtClean="0">
                <a:ln>
                  <a:noFill/>
                </a:ln>
                <a:solidFill>
                  <a:srgbClr val="333333"/>
                </a:solidFill>
                <a:effectLst/>
                <a:latin typeface="Consolas" pitchFamily="49" charset="0"/>
              </a:rPr>
              <a:t> </a:t>
            </a:r>
            <a:r>
              <a:rPr kumimoji="0" lang="en-US" altLang="en-US" sz="1200" b="1" i="0" u="none" strike="noStrike" cap="none" normalizeH="0" baseline="0" dirty="0" smtClean="0">
                <a:ln>
                  <a:noFill/>
                </a:ln>
                <a:solidFill>
                  <a:srgbClr val="006699"/>
                </a:solidFill>
                <a:effectLst/>
                <a:latin typeface="Consolas" pitchFamily="49" charset="0"/>
              </a:rPr>
              <a:t>class</a:t>
            </a:r>
            <a:r>
              <a:rPr kumimoji="0" lang="en-US" altLang="en-US" sz="1200" b="0" i="0" u="none" strike="noStrike" cap="none" normalizeH="0" baseline="0" dirty="0" smtClean="0">
                <a:ln>
                  <a:noFill/>
                </a:ln>
                <a:solidFill>
                  <a:srgbClr val="333333"/>
                </a:solidFill>
                <a:effectLst/>
                <a:latin typeface="Consolas" pitchFamily="49" charset="0"/>
              </a:rPr>
              <a:t> </a:t>
            </a:r>
            <a:r>
              <a:rPr kumimoji="0" lang="en-US" altLang="en-US" sz="1200" b="0" i="0" u="none" strike="noStrike" cap="none" normalizeH="0" baseline="0" dirty="0" err="1" smtClean="0">
                <a:ln>
                  <a:noFill/>
                </a:ln>
                <a:solidFill>
                  <a:srgbClr val="000000"/>
                </a:solidFill>
                <a:effectLst/>
                <a:latin typeface="Consolas" pitchFamily="49" charset="0"/>
              </a:rPr>
              <a:t>Vehiculo</a:t>
            </a:r>
            <a:endParaRPr kumimoji="0" lang="en-US" altLang="en-US" sz="12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onsolas" pitchFamily="49" charset="0"/>
              </a:rPr>
              <a:t>{</a:t>
            </a:r>
            <a:endParaRPr kumimoji="0" lang="en-US" altLang="en-US" sz="12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333333"/>
                </a:solidFill>
                <a:effectLst/>
                <a:latin typeface="Consolas" pitchFamily="49" charset="0"/>
              </a:rPr>
              <a:t>    </a:t>
            </a:r>
            <a:r>
              <a:rPr kumimoji="0" lang="en-US" altLang="en-US" sz="1200" b="1" i="0" u="none" strike="noStrike" cap="none" normalizeH="0" baseline="0" dirty="0" smtClean="0">
                <a:ln>
                  <a:noFill/>
                </a:ln>
                <a:solidFill>
                  <a:srgbClr val="006699"/>
                </a:solidFill>
                <a:effectLst/>
                <a:latin typeface="Consolas" pitchFamily="49" charset="0"/>
              </a:rPr>
              <a:t>private</a:t>
            </a:r>
            <a:r>
              <a:rPr kumimoji="0" lang="en-US" altLang="en-US" sz="1200" b="0" i="0" u="none" strike="noStrike" cap="none" normalizeH="0" baseline="0" dirty="0" smtClean="0">
                <a:ln>
                  <a:noFill/>
                </a:ln>
                <a:solidFill>
                  <a:srgbClr val="333333"/>
                </a:solidFill>
                <a:effectLst/>
                <a:latin typeface="Consolas" pitchFamily="49" charset="0"/>
              </a:rPr>
              <a:t> </a:t>
            </a:r>
            <a:r>
              <a:rPr kumimoji="0" lang="en-US" altLang="en-US" sz="1200" b="0" i="0" u="none" strike="noStrike" cap="none" normalizeH="0" baseline="0" dirty="0" smtClean="0">
                <a:ln>
                  <a:noFill/>
                </a:ln>
                <a:solidFill>
                  <a:srgbClr val="000000"/>
                </a:solidFill>
                <a:effectLst/>
                <a:latin typeface="Consolas" pitchFamily="49" charset="0"/>
              </a:rPr>
              <a:t>Motor m;</a:t>
            </a:r>
            <a:endParaRPr kumimoji="0" lang="en-US" altLang="en-US" sz="12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333333"/>
                </a:solidFill>
                <a:effectLst/>
                <a:latin typeface="Consolas" pitchFamily="49" charset="0"/>
              </a:rPr>
              <a:t> </a:t>
            </a:r>
            <a:endParaRPr kumimoji="0" lang="en-US" altLang="en-US" sz="12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333333"/>
                </a:solidFill>
                <a:effectLst/>
                <a:latin typeface="Consolas" pitchFamily="49" charset="0"/>
              </a:rPr>
              <a:t>    </a:t>
            </a:r>
            <a:r>
              <a:rPr kumimoji="0" lang="en-US" altLang="en-US" sz="1200" b="1" i="0" u="none" strike="noStrike" cap="none" normalizeH="0" baseline="0" dirty="0" smtClean="0">
                <a:ln>
                  <a:noFill/>
                </a:ln>
                <a:solidFill>
                  <a:srgbClr val="006699"/>
                </a:solidFill>
                <a:effectLst/>
                <a:latin typeface="Consolas" pitchFamily="49" charset="0"/>
              </a:rPr>
              <a:t>public</a:t>
            </a:r>
            <a:r>
              <a:rPr kumimoji="0" lang="en-US" altLang="en-US" sz="1200" b="0" i="0" u="none" strike="noStrike" cap="none" normalizeH="0" baseline="0" dirty="0" smtClean="0">
                <a:ln>
                  <a:noFill/>
                </a:ln>
                <a:solidFill>
                  <a:srgbClr val="333333"/>
                </a:solidFill>
                <a:effectLst/>
                <a:latin typeface="Consolas" pitchFamily="49" charset="0"/>
              </a:rPr>
              <a:t> </a:t>
            </a:r>
            <a:r>
              <a:rPr kumimoji="0" lang="en-US" altLang="en-US" sz="1200" b="0" i="0" u="none" strike="noStrike" cap="none" normalizeH="0" baseline="0" dirty="0" err="1" smtClean="0">
                <a:ln>
                  <a:noFill/>
                </a:ln>
                <a:solidFill>
                  <a:srgbClr val="000000"/>
                </a:solidFill>
                <a:effectLst/>
                <a:latin typeface="Consolas" pitchFamily="49" charset="0"/>
              </a:rPr>
              <a:t>Vehiculo</a:t>
            </a:r>
            <a:r>
              <a:rPr kumimoji="0" lang="en-US" altLang="en-US" sz="1200" b="0" i="0" u="none" strike="noStrike" cap="none" normalizeH="0" baseline="0" dirty="0" smtClean="0">
                <a:ln>
                  <a:noFill/>
                </a:ln>
                <a:solidFill>
                  <a:srgbClr val="000000"/>
                </a:solidFill>
                <a:effectLst/>
                <a:latin typeface="Consolas" pitchFamily="49" charset="0"/>
              </a:rPr>
              <a:t>()</a:t>
            </a:r>
            <a:endParaRPr kumimoji="0" lang="en-US" altLang="en-US" sz="12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333333"/>
                </a:solidFill>
                <a:effectLst/>
                <a:latin typeface="Consolas" pitchFamily="49" charset="0"/>
              </a:rPr>
              <a:t>    </a:t>
            </a:r>
            <a:r>
              <a:rPr kumimoji="0" lang="en-US" altLang="en-US" sz="1200" b="0" i="0" u="none" strike="noStrike" cap="none" normalizeH="0" baseline="0" dirty="0" smtClean="0">
                <a:ln>
                  <a:noFill/>
                </a:ln>
                <a:solidFill>
                  <a:srgbClr val="000000"/>
                </a:solidFill>
                <a:effectLst/>
                <a:latin typeface="Consolas" pitchFamily="49" charset="0"/>
              </a:rPr>
              <a:t>{</a:t>
            </a:r>
            <a:endParaRPr kumimoji="0" lang="en-US" altLang="en-US" sz="12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333333"/>
                </a:solidFill>
                <a:effectLst/>
                <a:latin typeface="Consolas" pitchFamily="49" charset="0"/>
              </a:rPr>
              <a:t>        </a:t>
            </a:r>
            <a:r>
              <a:rPr kumimoji="0" lang="en-US" altLang="en-US" sz="1200" b="0" i="0" u="none" strike="noStrike" cap="none" normalizeH="0" baseline="0" dirty="0" smtClean="0">
                <a:ln>
                  <a:noFill/>
                </a:ln>
                <a:solidFill>
                  <a:srgbClr val="000000"/>
                </a:solidFill>
                <a:effectLst/>
                <a:latin typeface="Consolas" pitchFamily="49" charset="0"/>
              </a:rPr>
              <a:t>m = </a:t>
            </a:r>
            <a:r>
              <a:rPr kumimoji="0" lang="en-US" altLang="en-US" sz="1200" b="1" i="0" u="none" strike="noStrike" cap="none" normalizeH="0" baseline="0" dirty="0" smtClean="0">
                <a:ln>
                  <a:noFill/>
                </a:ln>
                <a:solidFill>
                  <a:srgbClr val="006699"/>
                </a:solidFill>
                <a:effectLst/>
                <a:latin typeface="Consolas" pitchFamily="49" charset="0"/>
              </a:rPr>
              <a:t>new</a:t>
            </a:r>
            <a:r>
              <a:rPr kumimoji="0" lang="en-US" altLang="en-US" sz="1200" b="0" i="0" u="none" strike="noStrike" cap="none" normalizeH="0" baseline="0" dirty="0" smtClean="0">
                <a:ln>
                  <a:noFill/>
                </a:ln>
                <a:solidFill>
                  <a:srgbClr val="333333"/>
                </a:solidFill>
                <a:effectLst/>
                <a:latin typeface="Consolas" pitchFamily="49" charset="0"/>
              </a:rPr>
              <a:t> </a:t>
            </a:r>
            <a:r>
              <a:rPr kumimoji="0" lang="en-US" altLang="en-US" sz="1200" b="0" i="0" u="none" strike="noStrike" cap="none" normalizeH="0" baseline="0" dirty="0" smtClean="0">
                <a:ln>
                  <a:noFill/>
                </a:ln>
                <a:solidFill>
                  <a:srgbClr val="000000"/>
                </a:solidFill>
                <a:effectLst/>
                <a:latin typeface="Consolas" pitchFamily="49" charset="0"/>
              </a:rPr>
              <a:t>Motor();</a:t>
            </a:r>
            <a:endParaRPr kumimoji="0" lang="en-US" altLang="en-US" sz="12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333333"/>
                </a:solidFill>
                <a:effectLst/>
                <a:latin typeface="Consolas" pitchFamily="49" charset="0"/>
              </a:rPr>
              <a:t>    </a:t>
            </a:r>
            <a:r>
              <a:rPr kumimoji="0" lang="en-US" altLang="en-US" sz="1200" b="0" i="0" u="none" strike="noStrike" cap="none" normalizeH="0" baseline="0" dirty="0" smtClean="0">
                <a:ln>
                  <a:noFill/>
                </a:ln>
                <a:solidFill>
                  <a:srgbClr val="000000"/>
                </a:solidFill>
                <a:effectLst/>
                <a:latin typeface="Consolas" pitchFamily="49" charset="0"/>
              </a:rPr>
              <a:t>}</a:t>
            </a:r>
            <a:endParaRPr kumimoji="0" lang="en-US" altLang="en-US" sz="12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333333"/>
                </a:solidFill>
                <a:effectLst/>
                <a:latin typeface="Consolas" pitchFamily="49" charset="0"/>
              </a:rPr>
              <a:t> </a:t>
            </a:r>
            <a:endParaRPr kumimoji="0" lang="en-US" altLang="en-US" sz="12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333333"/>
                </a:solidFill>
                <a:effectLst/>
                <a:latin typeface="Consolas" pitchFamily="49" charset="0"/>
              </a:rPr>
              <a:t>    </a:t>
            </a:r>
            <a:r>
              <a:rPr kumimoji="0" lang="en-US" altLang="en-US" sz="1200" b="1" i="0" u="none" strike="noStrike" cap="none" normalizeH="0" baseline="0" dirty="0" smtClean="0">
                <a:ln>
                  <a:noFill/>
                </a:ln>
                <a:solidFill>
                  <a:srgbClr val="006699"/>
                </a:solidFill>
                <a:effectLst/>
                <a:latin typeface="Consolas" pitchFamily="49" charset="0"/>
              </a:rPr>
              <a:t>public</a:t>
            </a:r>
            <a:r>
              <a:rPr kumimoji="0" lang="en-US" altLang="en-US" sz="1200" b="0" i="0" u="none" strike="noStrike" cap="none" normalizeH="0" baseline="0" dirty="0" smtClean="0">
                <a:ln>
                  <a:noFill/>
                </a:ln>
                <a:solidFill>
                  <a:srgbClr val="333333"/>
                </a:solidFill>
                <a:effectLst/>
                <a:latin typeface="Consolas" pitchFamily="49" charset="0"/>
              </a:rPr>
              <a:t> </a:t>
            </a:r>
            <a:r>
              <a:rPr kumimoji="0" lang="en-US" altLang="en-US" sz="1200" b="1" i="0" u="none" strike="noStrike" cap="none" normalizeH="0" baseline="0" dirty="0" err="1" smtClean="0">
                <a:ln>
                  <a:noFill/>
                </a:ln>
                <a:solidFill>
                  <a:srgbClr val="006699"/>
                </a:solidFill>
                <a:effectLst/>
                <a:latin typeface="Consolas" pitchFamily="49" charset="0"/>
              </a:rPr>
              <a:t>int</a:t>
            </a:r>
            <a:r>
              <a:rPr kumimoji="0" lang="en-US" altLang="en-US" sz="1200" b="0" i="0" u="none" strike="noStrike" cap="none" normalizeH="0" baseline="0" dirty="0" smtClean="0">
                <a:ln>
                  <a:noFill/>
                </a:ln>
                <a:solidFill>
                  <a:srgbClr val="333333"/>
                </a:solidFill>
                <a:effectLst/>
                <a:latin typeface="Consolas" pitchFamily="49" charset="0"/>
              </a:rPr>
              <a:t> </a:t>
            </a:r>
            <a:r>
              <a:rPr kumimoji="0" lang="en-US" altLang="en-US" sz="1200" b="0" i="0" u="none" strike="noStrike" cap="none" normalizeH="0" baseline="0" dirty="0" err="1" smtClean="0">
                <a:ln>
                  <a:noFill/>
                </a:ln>
                <a:solidFill>
                  <a:srgbClr val="000000"/>
                </a:solidFill>
                <a:effectLst/>
                <a:latin typeface="Consolas" pitchFamily="49" charset="0"/>
              </a:rPr>
              <a:t>GetRevolucionesMotor</a:t>
            </a:r>
            <a:r>
              <a:rPr kumimoji="0" lang="en-US" altLang="en-US" sz="1200" b="0" i="0" u="none" strike="noStrike" cap="none" normalizeH="0" baseline="0" dirty="0" smtClean="0">
                <a:ln>
                  <a:noFill/>
                </a:ln>
                <a:solidFill>
                  <a:srgbClr val="000000"/>
                </a:solidFill>
                <a:effectLst/>
                <a:latin typeface="Consolas" pitchFamily="49" charset="0"/>
              </a:rPr>
              <a:t>()</a:t>
            </a:r>
            <a:endParaRPr kumimoji="0" lang="en-US" altLang="en-US" sz="12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333333"/>
                </a:solidFill>
                <a:effectLst/>
                <a:latin typeface="Consolas" pitchFamily="49" charset="0"/>
              </a:rPr>
              <a:t>    </a:t>
            </a:r>
            <a:r>
              <a:rPr kumimoji="0" lang="en-US" altLang="en-US" sz="1200" b="0" i="0" u="none" strike="noStrike" cap="none" normalizeH="0" baseline="0" dirty="0" smtClean="0">
                <a:ln>
                  <a:noFill/>
                </a:ln>
                <a:solidFill>
                  <a:srgbClr val="000000"/>
                </a:solidFill>
                <a:effectLst/>
                <a:latin typeface="Consolas" pitchFamily="49" charset="0"/>
              </a:rPr>
              <a:t>{</a:t>
            </a:r>
            <a:endParaRPr kumimoji="0" lang="en-US" altLang="en-US" sz="12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333333"/>
                </a:solidFill>
                <a:effectLst/>
                <a:latin typeface="Consolas" pitchFamily="49" charset="0"/>
              </a:rPr>
              <a:t>        </a:t>
            </a:r>
            <a:r>
              <a:rPr kumimoji="0" lang="en-US" altLang="en-US" sz="1200" b="1" i="0" u="none" strike="noStrike" cap="none" normalizeH="0" baseline="0" dirty="0" smtClean="0">
                <a:ln>
                  <a:noFill/>
                </a:ln>
                <a:solidFill>
                  <a:srgbClr val="006699"/>
                </a:solidFill>
                <a:effectLst/>
                <a:latin typeface="Consolas" pitchFamily="49" charset="0"/>
              </a:rPr>
              <a:t>return</a:t>
            </a:r>
            <a:r>
              <a:rPr kumimoji="0" lang="en-US" altLang="en-US" sz="1200" b="0" i="0" u="none" strike="noStrike" cap="none" normalizeH="0" baseline="0" dirty="0" smtClean="0">
                <a:ln>
                  <a:noFill/>
                </a:ln>
                <a:solidFill>
                  <a:srgbClr val="333333"/>
                </a:solidFill>
                <a:effectLst/>
                <a:latin typeface="Consolas" pitchFamily="49" charset="0"/>
              </a:rPr>
              <a:t> </a:t>
            </a:r>
            <a:r>
              <a:rPr kumimoji="0" lang="en-US" altLang="en-US" sz="1200" b="0" i="0" u="none" strike="noStrike" cap="none" normalizeH="0" baseline="0" dirty="0" err="1" smtClean="0">
                <a:ln>
                  <a:noFill/>
                </a:ln>
                <a:solidFill>
                  <a:srgbClr val="000000"/>
                </a:solidFill>
                <a:effectLst/>
                <a:latin typeface="Consolas" pitchFamily="49" charset="0"/>
              </a:rPr>
              <a:t>m.GetRevoluciones</a:t>
            </a:r>
            <a:r>
              <a:rPr kumimoji="0" lang="en-US" altLang="en-US" sz="1200" b="0" i="0" u="none" strike="noStrike" cap="none" normalizeH="0" baseline="0" dirty="0" smtClean="0">
                <a:ln>
                  <a:noFill/>
                </a:ln>
                <a:solidFill>
                  <a:srgbClr val="000000"/>
                </a:solidFill>
                <a:effectLst/>
                <a:latin typeface="Consolas" pitchFamily="49" charset="0"/>
              </a:rPr>
              <a:t>();</a:t>
            </a:r>
            <a:endParaRPr kumimoji="0" lang="en-US" altLang="en-US" sz="12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333333"/>
                </a:solidFill>
                <a:effectLst/>
                <a:latin typeface="Consolas" pitchFamily="49" charset="0"/>
              </a:rPr>
              <a:t>    </a:t>
            </a:r>
            <a:r>
              <a:rPr kumimoji="0" lang="en-US" altLang="en-US" sz="1200" b="0" i="0" u="none" strike="noStrike" cap="none" normalizeH="0" baseline="0" dirty="0" smtClean="0">
                <a:ln>
                  <a:noFill/>
                </a:ln>
                <a:solidFill>
                  <a:srgbClr val="000000"/>
                </a:solidFill>
                <a:effectLst/>
                <a:latin typeface="Consolas" pitchFamily="49" charset="0"/>
              </a:rPr>
              <a:t>}</a:t>
            </a:r>
            <a:endParaRPr kumimoji="0" lang="en-US" altLang="en-US" sz="12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onsolas" pitchFamily="49" charset="0"/>
              </a:rPr>
              <a:t>}</a:t>
            </a:r>
            <a:endParaRPr kumimoji="0" lang="en-US" altLang="en-US" sz="1200" b="0" i="0" u="none" strike="noStrike" cap="none" normalizeH="0" baseline="0" dirty="0" smtClean="0">
              <a:ln>
                <a:noFill/>
              </a:ln>
              <a:solidFill>
                <a:schemeClr val="tx1"/>
              </a:solidFill>
              <a:effectLst/>
            </a:endParaRPr>
          </a:p>
        </p:txBody>
      </p:sp>
      <p:sp>
        <p:nvSpPr>
          <p:cNvPr id="9" name="Rectangle 8"/>
          <p:cNvSpPr/>
          <p:nvPr/>
        </p:nvSpPr>
        <p:spPr>
          <a:xfrm>
            <a:off x="381000" y="1524000"/>
            <a:ext cx="4572000" cy="3693319"/>
          </a:xfrm>
          <a:prstGeom prst="rect">
            <a:avLst/>
          </a:prstGeom>
        </p:spPr>
        <p:txBody>
          <a:bodyPr>
            <a:spAutoFit/>
          </a:bodyPr>
          <a:lstStyle/>
          <a:p>
            <a:r>
              <a:rPr lang="es-ES" dirty="0" smtClean="0"/>
              <a:t>Como podemos ver, existe una clase “</a:t>
            </a:r>
            <a:r>
              <a:rPr lang="es-ES" dirty="0" err="1" smtClean="0"/>
              <a:t>Vehiculo</a:t>
            </a:r>
            <a:r>
              <a:rPr lang="es-ES" dirty="0" smtClean="0"/>
              <a:t>” que contiene un objeto de la clase “Motor”. </a:t>
            </a:r>
          </a:p>
          <a:p>
            <a:endParaRPr lang="es-ES" dirty="0"/>
          </a:p>
          <a:p>
            <a:r>
              <a:rPr lang="es-ES" dirty="0" smtClean="0"/>
              <a:t>La clase “</a:t>
            </a:r>
            <a:r>
              <a:rPr lang="es-ES" dirty="0" err="1" smtClean="0"/>
              <a:t>Vehiculo</a:t>
            </a:r>
            <a:r>
              <a:rPr lang="es-ES" dirty="0" smtClean="0"/>
              <a:t>” quiere obtener las revoluciones del motor, por lo que invoca el método </a:t>
            </a:r>
            <a:r>
              <a:rPr lang="es-ES" dirty="0" err="1" smtClean="0"/>
              <a:t>GetRevoluciones</a:t>
            </a:r>
            <a:r>
              <a:rPr lang="es-ES" dirty="0" smtClean="0"/>
              <a:t> del objeto Motor y devuelve su resultado. </a:t>
            </a:r>
          </a:p>
          <a:p>
            <a:endParaRPr lang="es-ES" dirty="0"/>
          </a:p>
          <a:p>
            <a:r>
              <a:rPr lang="es-ES" dirty="0" smtClean="0"/>
              <a:t>Este caso se corresponde con una dependencia (el módulo superior -vehículo- depende del módulo inferior -motor-).</a:t>
            </a:r>
            <a:endParaRPr lang="en-US" dirty="0"/>
          </a:p>
        </p:txBody>
      </p:sp>
    </p:spTree>
    <p:extLst>
      <p:ext uri="{BB962C8B-B14F-4D97-AF65-F5344CB8AC3E}">
        <p14:creationId xmlns:p14="http://schemas.microsoft.com/office/powerpoint/2010/main" val="52387476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PE" dirty="0" smtClean="0"/>
              <a:t>Ejemplo práctico</a:t>
            </a:r>
            <a:endParaRPr lang="en-US" dirty="0"/>
          </a:p>
        </p:txBody>
      </p:sp>
      <p:sp>
        <p:nvSpPr>
          <p:cNvPr id="6" name="Rectangle 4"/>
          <p:cNvSpPr>
            <a:spLocks noChangeArrowheads="1"/>
          </p:cNvSpPr>
          <p:nvPr/>
        </p:nvSpPr>
        <p:spPr bwMode="auto">
          <a:xfrm>
            <a:off x="457200" y="1508879"/>
            <a:ext cx="8229600" cy="313932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dirty="0" smtClean="0">
                <a:ln>
                  <a:noFill/>
                </a:ln>
                <a:solidFill>
                  <a:srgbClr val="006699"/>
                </a:solidFill>
                <a:effectLst/>
                <a:latin typeface="Consolas" pitchFamily="49" charset="0"/>
                <a:cs typeface="Arial" pitchFamily="34" charset="0"/>
              </a:rPr>
              <a:t>public</a:t>
            </a:r>
            <a:r>
              <a:rPr kumimoji="0" lang="en-US" altLang="en-US" sz="1200" b="0" i="0" u="none" strike="noStrike" cap="none" normalizeH="0" baseline="0" dirty="0" smtClean="0">
                <a:ln>
                  <a:noFill/>
                </a:ln>
                <a:solidFill>
                  <a:srgbClr val="333333"/>
                </a:solidFill>
                <a:effectLst/>
                <a:latin typeface="Consolas" pitchFamily="49" charset="0"/>
                <a:cs typeface="Arial" pitchFamily="34" charset="0"/>
              </a:rPr>
              <a:t> </a:t>
            </a:r>
            <a:r>
              <a:rPr kumimoji="0" lang="en-US" altLang="en-US" sz="1200" b="1" i="0" u="none" strike="noStrike" cap="none" normalizeH="0" baseline="0" dirty="0" smtClean="0">
                <a:ln>
                  <a:noFill/>
                </a:ln>
                <a:solidFill>
                  <a:srgbClr val="006699"/>
                </a:solidFill>
                <a:effectLst/>
                <a:latin typeface="Consolas" pitchFamily="49" charset="0"/>
                <a:cs typeface="Arial" pitchFamily="34" charset="0"/>
              </a:rPr>
              <a:t>class</a:t>
            </a:r>
            <a:r>
              <a:rPr kumimoji="0" lang="en-US" altLang="en-US" sz="1200" b="0" i="0" u="none" strike="noStrike" cap="none" normalizeH="0" baseline="0" dirty="0" smtClean="0">
                <a:ln>
                  <a:noFill/>
                </a:ln>
                <a:solidFill>
                  <a:srgbClr val="333333"/>
                </a:solidFill>
                <a:effectLst/>
                <a:latin typeface="Consolas" pitchFamily="49" charset="0"/>
                <a:cs typeface="Arial" pitchFamily="34" charset="0"/>
              </a:rPr>
              <a:t> </a:t>
            </a:r>
            <a:r>
              <a:rPr kumimoji="0" lang="en-US" altLang="en-US" sz="1200" b="0" i="0" u="none" strike="noStrike" cap="none" normalizeH="0" baseline="0" dirty="0" err="1" smtClean="0">
                <a:ln>
                  <a:noFill/>
                </a:ln>
                <a:solidFill>
                  <a:srgbClr val="000000"/>
                </a:solidFill>
                <a:effectLst/>
                <a:latin typeface="Consolas" pitchFamily="49" charset="0"/>
                <a:cs typeface="Arial" pitchFamily="34" charset="0"/>
              </a:rPr>
              <a:t>Vehiculo</a:t>
            </a:r>
            <a:endParaRPr kumimoji="0" lang="en-US" altLang="en-US" sz="12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onsolas" pitchFamily="49" charset="0"/>
                <a:cs typeface="Arial" pitchFamily="34" charset="0"/>
              </a:rPr>
              <a:t>{</a:t>
            </a:r>
            <a:endParaRPr kumimoji="0" lang="en-US" altLang="en-US" sz="12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333333"/>
                </a:solidFill>
                <a:effectLst/>
                <a:latin typeface="Consolas" pitchFamily="49" charset="0"/>
                <a:cs typeface="Arial" pitchFamily="34" charset="0"/>
              </a:rPr>
              <a:t>    </a:t>
            </a:r>
            <a:r>
              <a:rPr kumimoji="0" lang="en-US" altLang="en-US" sz="1200" b="1" i="0" u="none" strike="noStrike" cap="none" normalizeH="0" baseline="0" dirty="0" smtClean="0">
                <a:ln>
                  <a:noFill/>
                </a:ln>
                <a:solidFill>
                  <a:srgbClr val="006699"/>
                </a:solidFill>
                <a:effectLst/>
                <a:latin typeface="Consolas" pitchFamily="49" charset="0"/>
                <a:cs typeface="Arial" pitchFamily="34" charset="0"/>
              </a:rPr>
              <a:t>private</a:t>
            </a:r>
            <a:r>
              <a:rPr kumimoji="0" lang="en-US" altLang="en-US" sz="1200" b="0" i="0" u="none" strike="noStrike" cap="none" normalizeH="0" baseline="0" dirty="0" smtClean="0">
                <a:ln>
                  <a:noFill/>
                </a:ln>
                <a:solidFill>
                  <a:srgbClr val="333333"/>
                </a:solidFill>
                <a:effectLst/>
                <a:latin typeface="Consolas" pitchFamily="49" charset="0"/>
                <a:cs typeface="Arial" pitchFamily="34" charset="0"/>
              </a:rPr>
              <a:t> </a:t>
            </a:r>
            <a:r>
              <a:rPr kumimoji="0" lang="en-US" altLang="en-US" sz="1200" b="0" i="0" u="none" strike="noStrike" cap="none" normalizeH="0" baseline="0" dirty="0" smtClean="0">
                <a:ln>
                  <a:noFill/>
                </a:ln>
                <a:solidFill>
                  <a:srgbClr val="000000"/>
                </a:solidFill>
                <a:effectLst/>
                <a:latin typeface="Consolas" pitchFamily="49" charset="0"/>
                <a:cs typeface="Arial" pitchFamily="34" charset="0"/>
              </a:rPr>
              <a:t>Motor m;</a:t>
            </a:r>
            <a:endParaRPr kumimoji="0" lang="en-US" altLang="en-US" sz="12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333333"/>
                </a:solidFill>
                <a:effectLst/>
                <a:latin typeface="Consolas" pitchFamily="49" charset="0"/>
                <a:cs typeface="Arial" pitchFamily="34" charset="0"/>
              </a:rPr>
              <a:t> </a:t>
            </a:r>
            <a:endParaRPr kumimoji="0" lang="en-US" altLang="en-US" sz="12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333333"/>
                </a:solidFill>
                <a:effectLst/>
                <a:latin typeface="Consolas" pitchFamily="49" charset="0"/>
                <a:cs typeface="Arial" pitchFamily="34" charset="0"/>
              </a:rPr>
              <a:t>    </a:t>
            </a:r>
            <a:r>
              <a:rPr kumimoji="0" lang="en-US" altLang="en-US" sz="1200" b="1" i="0" u="none" strike="noStrike" cap="none" normalizeH="0" baseline="0" dirty="0" smtClean="0">
                <a:ln>
                  <a:noFill/>
                </a:ln>
                <a:solidFill>
                  <a:srgbClr val="006699"/>
                </a:solidFill>
                <a:effectLst/>
                <a:latin typeface="Consolas" pitchFamily="49" charset="0"/>
                <a:cs typeface="Arial" pitchFamily="34" charset="0"/>
              </a:rPr>
              <a:t>public</a:t>
            </a:r>
            <a:r>
              <a:rPr kumimoji="0" lang="en-US" altLang="en-US" sz="1200" b="0" i="0" u="none" strike="noStrike" cap="none" normalizeH="0" baseline="0" dirty="0" smtClean="0">
                <a:ln>
                  <a:noFill/>
                </a:ln>
                <a:solidFill>
                  <a:srgbClr val="333333"/>
                </a:solidFill>
                <a:effectLst/>
                <a:latin typeface="Consolas" pitchFamily="49" charset="0"/>
                <a:cs typeface="Arial" pitchFamily="34" charset="0"/>
              </a:rPr>
              <a:t> </a:t>
            </a:r>
            <a:r>
              <a:rPr kumimoji="0" lang="en-US" altLang="en-US" sz="1200" b="0" i="0" u="none" strike="noStrike" cap="none" normalizeH="0" baseline="0" dirty="0" err="1" smtClean="0">
                <a:ln>
                  <a:noFill/>
                </a:ln>
                <a:solidFill>
                  <a:srgbClr val="000000"/>
                </a:solidFill>
                <a:effectLst/>
                <a:latin typeface="Consolas" pitchFamily="49" charset="0"/>
                <a:cs typeface="Arial" pitchFamily="34" charset="0"/>
              </a:rPr>
              <a:t>Vehiculo</a:t>
            </a:r>
            <a:r>
              <a:rPr kumimoji="0" lang="en-US" altLang="en-US" sz="1200" b="0" i="0" u="none" strike="noStrike" cap="none" normalizeH="0" baseline="0" dirty="0" smtClean="0">
                <a:ln>
                  <a:noFill/>
                </a:ln>
                <a:solidFill>
                  <a:srgbClr val="000000"/>
                </a:solidFill>
                <a:effectLst/>
                <a:latin typeface="Consolas" pitchFamily="49" charset="0"/>
                <a:cs typeface="Arial" pitchFamily="34" charset="0"/>
              </a:rPr>
              <a:t>(Motor </a:t>
            </a:r>
            <a:r>
              <a:rPr kumimoji="0" lang="en-US" altLang="en-US" sz="1200" b="0" i="0" u="none" strike="noStrike" cap="none" normalizeH="0" baseline="0" dirty="0" err="1" smtClean="0">
                <a:ln>
                  <a:noFill/>
                </a:ln>
                <a:solidFill>
                  <a:srgbClr val="000000"/>
                </a:solidFill>
                <a:effectLst/>
                <a:latin typeface="Consolas" pitchFamily="49" charset="0"/>
                <a:cs typeface="Arial" pitchFamily="34" charset="0"/>
              </a:rPr>
              <a:t>motorVehiculo</a:t>
            </a:r>
            <a:r>
              <a:rPr kumimoji="0" lang="en-US" altLang="en-US" sz="1200" b="0" i="0" u="none" strike="noStrike" cap="none" normalizeH="0" baseline="0" dirty="0" smtClean="0">
                <a:ln>
                  <a:noFill/>
                </a:ln>
                <a:solidFill>
                  <a:srgbClr val="000000"/>
                </a:solidFill>
                <a:effectLst/>
                <a:latin typeface="Consolas" pitchFamily="49" charset="0"/>
                <a:cs typeface="Arial" pitchFamily="34" charset="0"/>
              </a:rPr>
              <a:t>)</a:t>
            </a:r>
            <a:endParaRPr kumimoji="0" lang="en-US" altLang="en-US" sz="12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333333"/>
                </a:solidFill>
                <a:effectLst/>
                <a:latin typeface="Consolas" pitchFamily="49" charset="0"/>
                <a:cs typeface="Arial" pitchFamily="34" charset="0"/>
              </a:rPr>
              <a:t>    </a:t>
            </a:r>
            <a:r>
              <a:rPr kumimoji="0" lang="en-US" altLang="en-US" sz="1200" b="0" i="0" u="none" strike="noStrike" cap="none" normalizeH="0" baseline="0" dirty="0" smtClean="0">
                <a:ln>
                  <a:noFill/>
                </a:ln>
                <a:solidFill>
                  <a:srgbClr val="000000"/>
                </a:solidFill>
                <a:effectLst/>
                <a:latin typeface="Consolas" pitchFamily="49" charset="0"/>
                <a:cs typeface="Arial" pitchFamily="34" charset="0"/>
              </a:rPr>
              <a:t>{</a:t>
            </a:r>
            <a:endParaRPr kumimoji="0" lang="en-US" altLang="en-US" sz="12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333333"/>
                </a:solidFill>
                <a:effectLst/>
                <a:latin typeface="Consolas" pitchFamily="49" charset="0"/>
                <a:cs typeface="Arial" pitchFamily="34" charset="0"/>
              </a:rPr>
              <a:t>        </a:t>
            </a:r>
            <a:r>
              <a:rPr kumimoji="0" lang="en-US" altLang="en-US" sz="1200" b="0" i="0" u="none" strike="noStrike" cap="none" normalizeH="0" baseline="0" dirty="0" smtClean="0">
                <a:ln>
                  <a:noFill/>
                </a:ln>
                <a:solidFill>
                  <a:srgbClr val="008200"/>
                </a:solidFill>
                <a:effectLst/>
                <a:latin typeface="Consolas" pitchFamily="49" charset="0"/>
                <a:cs typeface="Arial" pitchFamily="34" charset="0"/>
              </a:rPr>
              <a:t>// El </a:t>
            </a:r>
            <a:r>
              <a:rPr kumimoji="0" lang="en-US" altLang="en-US" sz="1200" b="0" i="0" u="none" strike="noStrike" cap="none" normalizeH="0" baseline="0" dirty="0" err="1" smtClean="0">
                <a:ln>
                  <a:noFill/>
                </a:ln>
                <a:solidFill>
                  <a:srgbClr val="008200"/>
                </a:solidFill>
                <a:effectLst/>
                <a:latin typeface="Consolas" pitchFamily="49" charset="0"/>
                <a:cs typeface="Arial" pitchFamily="34" charset="0"/>
              </a:rPr>
              <a:t>módulo</a:t>
            </a:r>
            <a:r>
              <a:rPr kumimoji="0" lang="en-US" altLang="en-US" sz="1200" b="0" i="0" u="none" strike="noStrike" cap="none" normalizeH="0" baseline="0" dirty="0" smtClean="0">
                <a:ln>
                  <a:noFill/>
                </a:ln>
                <a:solidFill>
                  <a:srgbClr val="008200"/>
                </a:solidFill>
                <a:effectLst/>
                <a:latin typeface="Consolas" pitchFamily="49" charset="0"/>
                <a:cs typeface="Arial" pitchFamily="34" charset="0"/>
              </a:rPr>
              <a:t> superior </a:t>
            </a:r>
            <a:r>
              <a:rPr kumimoji="0" lang="en-US" altLang="en-US" sz="1200" b="0" i="0" u="none" strike="noStrike" cap="none" normalizeH="0" baseline="0" dirty="0" err="1" smtClean="0">
                <a:ln>
                  <a:noFill/>
                </a:ln>
                <a:solidFill>
                  <a:srgbClr val="008200"/>
                </a:solidFill>
                <a:effectLst/>
                <a:latin typeface="Consolas" pitchFamily="49" charset="0"/>
                <a:cs typeface="Arial" pitchFamily="34" charset="0"/>
              </a:rPr>
              <a:t>ya</a:t>
            </a:r>
            <a:r>
              <a:rPr kumimoji="0" lang="en-US" altLang="en-US" sz="1200" b="0" i="0" u="none" strike="noStrike" cap="none" normalizeH="0" baseline="0" dirty="0" smtClean="0">
                <a:ln>
                  <a:noFill/>
                </a:ln>
                <a:solidFill>
                  <a:srgbClr val="008200"/>
                </a:solidFill>
                <a:effectLst/>
                <a:latin typeface="Consolas" pitchFamily="49" charset="0"/>
                <a:cs typeface="Arial" pitchFamily="34" charset="0"/>
              </a:rPr>
              <a:t> no </a:t>
            </a:r>
            <a:r>
              <a:rPr kumimoji="0" lang="en-US" altLang="en-US" sz="1200" b="0" i="0" u="none" strike="noStrike" cap="none" normalizeH="0" baseline="0" dirty="0" err="1" smtClean="0">
                <a:ln>
                  <a:noFill/>
                </a:ln>
                <a:solidFill>
                  <a:srgbClr val="008200"/>
                </a:solidFill>
                <a:effectLst/>
                <a:latin typeface="Consolas" pitchFamily="49" charset="0"/>
                <a:cs typeface="Arial" pitchFamily="34" charset="0"/>
              </a:rPr>
              <a:t>instancia</a:t>
            </a:r>
            <a:r>
              <a:rPr kumimoji="0" lang="en-US" altLang="en-US" sz="1200" b="0" i="0" u="none" strike="noStrike" cap="none" normalizeH="0" baseline="0" dirty="0" smtClean="0">
                <a:ln>
                  <a:noFill/>
                </a:ln>
                <a:solidFill>
                  <a:srgbClr val="008200"/>
                </a:solidFill>
                <a:effectLst/>
                <a:latin typeface="Consolas" pitchFamily="49" charset="0"/>
                <a:cs typeface="Arial" pitchFamily="34" charset="0"/>
              </a:rPr>
              <a:t> </a:t>
            </a:r>
            <a:r>
              <a:rPr kumimoji="0" lang="en-US" altLang="en-US" sz="1200" b="0" i="0" u="none" strike="noStrike" cap="none" normalizeH="0" baseline="0" dirty="0" err="1" smtClean="0">
                <a:ln>
                  <a:noFill/>
                </a:ln>
                <a:solidFill>
                  <a:srgbClr val="008200"/>
                </a:solidFill>
                <a:effectLst/>
                <a:latin typeface="Consolas" pitchFamily="49" charset="0"/>
                <a:cs typeface="Arial" pitchFamily="34" charset="0"/>
              </a:rPr>
              <a:t>directamente</a:t>
            </a:r>
            <a:r>
              <a:rPr kumimoji="0" lang="en-US" altLang="en-US" sz="1200" b="0" i="0" u="none" strike="noStrike" cap="none" normalizeH="0" baseline="0" dirty="0" smtClean="0">
                <a:ln>
                  <a:noFill/>
                </a:ln>
                <a:solidFill>
                  <a:srgbClr val="008200"/>
                </a:solidFill>
                <a:effectLst/>
                <a:latin typeface="Consolas" pitchFamily="49" charset="0"/>
                <a:cs typeface="Arial" pitchFamily="34" charset="0"/>
              </a:rPr>
              <a:t> el </a:t>
            </a:r>
            <a:r>
              <a:rPr kumimoji="0" lang="en-US" altLang="en-US" sz="1200" b="0" i="0" u="none" strike="noStrike" cap="none" normalizeH="0" baseline="0" dirty="0" err="1" smtClean="0">
                <a:ln>
                  <a:noFill/>
                </a:ln>
                <a:solidFill>
                  <a:srgbClr val="008200"/>
                </a:solidFill>
                <a:effectLst/>
                <a:latin typeface="Consolas" pitchFamily="49" charset="0"/>
                <a:cs typeface="Arial" pitchFamily="34" charset="0"/>
              </a:rPr>
              <a:t>objeto</a:t>
            </a:r>
            <a:r>
              <a:rPr kumimoji="0" lang="en-US" altLang="en-US" sz="1200" b="0" i="0" u="none" strike="noStrike" cap="none" normalizeH="0" baseline="0" dirty="0" smtClean="0">
                <a:ln>
                  <a:noFill/>
                </a:ln>
                <a:solidFill>
                  <a:srgbClr val="008200"/>
                </a:solidFill>
                <a:effectLst/>
                <a:latin typeface="Consolas" pitchFamily="49" charset="0"/>
                <a:cs typeface="Arial" pitchFamily="34" charset="0"/>
              </a:rPr>
              <a:t> Motor, </a:t>
            </a:r>
            <a:r>
              <a:rPr kumimoji="0" lang="en-US" altLang="en-US" sz="1200" b="0" i="0" u="none" strike="noStrike" cap="none" normalizeH="0" baseline="0" dirty="0" err="1" smtClean="0">
                <a:ln>
                  <a:noFill/>
                </a:ln>
                <a:solidFill>
                  <a:srgbClr val="008200"/>
                </a:solidFill>
                <a:effectLst/>
                <a:latin typeface="Consolas" pitchFamily="49" charset="0"/>
                <a:cs typeface="Arial" pitchFamily="34" charset="0"/>
              </a:rPr>
              <a:t>sino</a:t>
            </a:r>
            <a:r>
              <a:rPr kumimoji="0" lang="en-US" altLang="en-US" sz="1200" b="0" i="0" u="none" strike="noStrike" cap="none" normalizeH="0" baseline="0" dirty="0" smtClean="0">
                <a:ln>
                  <a:noFill/>
                </a:ln>
                <a:solidFill>
                  <a:srgbClr val="008200"/>
                </a:solidFill>
                <a:effectLst/>
                <a:latin typeface="Consolas" pitchFamily="49" charset="0"/>
                <a:cs typeface="Arial" pitchFamily="34" charset="0"/>
              </a:rPr>
              <a:t> que </a:t>
            </a:r>
            <a:r>
              <a:rPr kumimoji="0" lang="en-US" altLang="en-US" sz="1200" b="0" i="0" u="none" strike="noStrike" cap="none" normalizeH="0" baseline="0" dirty="0" err="1" smtClean="0">
                <a:ln>
                  <a:noFill/>
                </a:ln>
                <a:solidFill>
                  <a:srgbClr val="008200"/>
                </a:solidFill>
                <a:effectLst/>
                <a:latin typeface="Consolas" pitchFamily="49" charset="0"/>
                <a:cs typeface="Arial" pitchFamily="34" charset="0"/>
              </a:rPr>
              <a:t>éste</a:t>
            </a:r>
            <a:r>
              <a:rPr kumimoji="0" lang="en-US" altLang="en-US" sz="1200" b="0" i="0" u="none" strike="noStrike" cap="none" normalizeH="0" baseline="0" dirty="0" smtClean="0">
                <a:ln>
                  <a:noFill/>
                </a:ln>
                <a:solidFill>
                  <a:srgbClr val="008200"/>
                </a:solidFill>
                <a:effectLst/>
                <a:latin typeface="Consolas" pitchFamily="49" charset="0"/>
                <a:cs typeface="Arial" pitchFamily="34" charset="0"/>
              </a:rPr>
              <a:t> </a:t>
            </a:r>
            <a:r>
              <a:rPr kumimoji="0" lang="en-US" altLang="en-US" sz="1200" b="0" i="0" u="none" strike="noStrike" cap="none" normalizeH="0" baseline="0" dirty="0" err="1" smtClean="0">
                <a:ln>
                  <a:noFill/>
                </a:ln>
                <a:solidFill>
                  <a:srgbClr val="008200"/>
                </a:solidFill>
                <a:effectLst/>
                <a:latin typeface="Consolas" pitchFamily="49" charset="0"/>
                <a:cs typeface="Arial" pitchFamily="34" charset="0"/>
              </a:rPr>
              <a:t>es</a:t>
            </a:r>
            <a:r>
              <a:rPr kumimoji="0" lang="en-US" altLang="en-US" sz="1200" b="0" i="0" u="none" strike="noStrike" cap="none" normalizeH="0" baseline="0" dirty="0" smtClean="0">
                <a:ln>
                  <a:noFill/>
                </a:ln>
                <a:solidFill>
                  <a:srgbClr val="008200"/>
                </a:solidFill>
                <a:effectLst/>
                <a:latin typeface="Consolas" pitchFamily="49" charset="0"/>
                <a:cs typeface="Arial"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dirty="0">
                <a:solidFill>
                  <a:srgbClr val="008200"/>
                </a:solidFill>
                <a:latin typeface="Consolas" pitchFamily="49" charset="0"/>
              </a:rPr>
              <a:t> </a:t>
            </a:r>
            <a:r>
              <a:rPr lang="en-US" altLang="en-US" sz="1200" dirty="0" smtClean="0">
                <a:solidFill>
                  <a:srgbClr val="008200"/>
                </a:solidFill>
                <a:latin typeface="Consolas" pitchFamily="49" charset="0"/>
              </a:rPr>
              <a:t>       </a:t>
            </a:r>
            <a:r>
              <a:rPr kumimoji="0" lang="en-US" altLang="en-US" sz="1200" b="0" i="0" u="none" strike="noStrike" cap="none" normalizeH="0" baseline="0" dirty="0" smtClean="0">
                <a:ln>
                  <a:noFill/>
                </a:ln>
                <a:solidFill>
                  <a:srgbClr val="008200"/>
                </a:solidFill>
                <a:effectLst/>
                <a:latin typeface="Consolas" pitchFamily="49" charset="0"/>
                <a:cs typeface="Arial" pitchFamily="34" charset="0"/>
              </a:rPr>
              <a:t>// </a:t>
            </a:r>
            <a:r>
              <a:rPr kumimoji="0" lang="en-US" altLang="en-US" sz="1200" b="0" i="0" u="none" strike="noStrike" cap="none" normalizeH="0" baseline="0" dirty="0" err="1" smtClean="0">
                <a:ln>
                  <a:noFill/>
                </a:ln>
                <a:solidFill>
                  <a:srgbClr val="008200"/>
                </a:solidFill>
                <a:effectLst/>
                <a:latin typeface="Consolas" pitchFamily="49" charset="0"/>
                <a:cs typeface="Arial" pitchFamily="34" charset="0"/>
              </a:rPr>
              <a:t>pasado</a:t>
            </a:r>
            <a:r>
              <a:rPr kumimoji="0" lang="en-US" altLang="en-US" sz="1200" b="0" i="0" u="none" strike="noStrike" cap="none" normalizeH="0" baseline="0" dirty="0" smtClean="0">
                <a:ln>
                  <a:noFill/>
                </a:ln>
                <a:solidFill>
                  <a:srgbClr val="008200"/>
                </a:solidFill>
                <a:effectLst/>
                <a:latin typeface="Consolas" pitchFamily="49" charset="0"/>
                <a:cs typeface="Arial" pitchFamily="34" charset="0"/>
              </a:rPr>
              <a:t> </a:t>
            </a:r>
            <a:r>
              <a:rPr kumimoji="0" lang="en-US" altLang="en-US" sz="1200" b="0" i="0" u="none" strike="noStrike" cap="none" normalizeH="0" baseline="0" dirty="0" err="1" smtClean="0">
                <a:ln>
                  <a:noFill/>
                </a:ln>
                <a:solidFill>
                  <a:srgbClr val="008200"/>
                </a:solidFill>
                <a:effectLst/>
                <a:latin typeface="Consolas" pitchFamily="49" charset="0"/>
                <a:cs typeface="Arial" pitchFamily="34" charset="0"/>
              </a:rPr>
              <a:t>como</a:t>
            </a:r>
            <a:r>
              <a:rPr kumimoji="0" lang="en-US" altLang="en-US" sz="1200" b="0" i="0" u="none" strike="noStrike" cap="none" normalizeH="0" baseline="0" dirty="0" smtClean="0">
                <a:ln>
                  <a:noFill/>
                </a:ln>
                <a:solidFill>
                  <a:srgbClr val="008200"/>
                </a:solidFill>
                <a:effectLst/>
                <a:latin typeface="Consolas" pitchFamily="49" charset="0"/>
                <a:cs typeface="Arial" pitchFamily="34" charset="0"/>
              </a:rPr>
              <a:t> </a:t>
            </a:r>
            <a:r>
              <a:rPr kumimoji="0" lang="en-US" altLang="en-US" sz="1200" b="0" i="0" u="none" strike="noStrike" cap="none" normalizeH="0" baseline="0" dirty="0" err="1" smtClean="0">
                <a:ln>
                  <a:noFill/>
                </a:ln>
                <a:solidFill>
                  <a:srgbClr val="008200"/>
                </a:solidFill>
                <a:effectLst/>
                <a:latin typeface="Consolas" pitchFamily="49" charset="0"/>
                <a:cs typeface="Arial" pitchFamily="34" charset="0"/>
              </a:rPr>
              <a:t>parámetro</a:t>
            </a:r>
            <a:r>
              <a:rPr kumimoji="0" lang="en-US" altLang="en-US" sz="1200" b="0" i="0" u="none" strike="noStrike" cap="none" normalizeH="0" baseline="0" dirty="0" smtClean="0">
                <a:ln>
                  <a:noFill/>
                </a:ln>
                <a:solidFill>
                  <a:srgbClr val="008200"/>
                </a:solidFill>
                <a:effectLst/>
                <a:latin typeface="Consolas" pitchFamily="49" charset="0"/>
                <a:cs typeface="Arial" pitchFamily="34" charset="0"/>
              </a:rPr>
              <a:t> </a:t>
            </a:r>
            <a:r>
              <a:rPr kumimoji="0" lang="en-US" altLang="en-US" sz="1200" b="0" i="0" u="none" strike="noStrike" cap="none" normalizeH="0" baseline="0" dirty="0" err="1" smtClean="0">
                <a:ln>
                  <a:noFill/>
                </a:ln>
                <a:solidFill>
                  <a:srgbClr val="008200"/>
                </a:solidFill>
                <a:effectLst/>
                <a:latin typeface="Consolas" pitchFamily="49" charset="0"/>
                <a:cs typeface="Arial" pitchFamily="34" charset="0"/>
              </a:rPr>
              <a:t>en</a:t>
            </a:r>
            <a:r>
              <a:rPr kumimoji="0" lang="en-US" altLang="en-US" sz="1200" b="0" i="0" u="none" strike="noStrike" cap="none" normalizeH="0" baseline="0" dirty="0" smtClean="0">
                <a:ln>
                  <a:noFill/>
                </a:ln>
                <a:solidFill>
                  <a:srgbClr val="008200"/>
                </a:solidFill>
                <a:effectLst/>
                <a:latin typeface="Consolas" pitchFamily="49" charset="0"/>
                <a:cs typeface="Arial" pitchFamily="34" charset="0"/>
              </a:rPr>
              <a:t> el constructor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333333"/>
                </a:solidFill>
                <a:effectLst/>
                <a:latin typeface="Consolas" pitchFamily="49" charset="0"/>
                <a:cs typeface="Arial" pitchFamily="34" charset="0"/>
              </a:rPr>
              <a:t>        </a:t>
            </a:r>
            <a:r>
              <a:rPr kumimoji="0" lang="en-US" altLang="en-US" sz="1200" b="0" i="0" u="none" strike="noStrike" cap="none" normalizeH="0" baseline="0" dirty="0" smtClean="0">
                <a:ln>
                  <a:noFill/>
                </a:ln>
                <a:solidFill>
                  <a:srgbClr val="000000"/>
                </a:solidFill>
                <a:effectLst/>
                <a:latin typeface="Consolas" pitchFamily="49" charset="0"/>
                <a:cs typeface="Arial" pitchFamily="34" charset="0"/>
              </a:rPr>
              <a:t>m = </a:t>
            </a:r>
            <a:r>
              <a:rPr kumimoji="0" lang="en-US" altLang="en-US" sz="1200" b="0" i="0" u="none" strike="noStrike" cap="none" normalizeH="0" baseline="0" dirty="0" err="1" smtClean="0">
                <a:ln>
                  <a:noFill/>
                </a:ln>
                <a:solidFill>
                  <a:srgbClr val="000000"/>
                </a:solidFill>
                <a:effectLst/>
                <a:latin typeface="Consolas" pitchFamily="49" charset="0"/>
                <a:cs typeface="Arial" pitchFamily="34" charset="0"/>
              </a:rPr>
              <a:t>motorVehiculo</a:t>
            </a:r>
            <a:r>
              <a:rPr kumimoji="0" lang="en-US" altLang="en-US" sz="1200" b="0" i="0" u="none" strike="noStrike" cap="none" normalizeH="0" baseline="0" dirty="0" smtClean="0">
                <a:ln>
                  <a:noFill/>
                </a:ln>
                <a:solidFill>
                  <a:srgbClr val="000000"/>
                </a:solidFill>
                <a:effectLst/>
                <a:latin typeface="Consolas" pitchFamily="49" charset="0"/>
                <a:cs typeface="Arial" pitchFamily="34" charset="0"/>
              </a:rPr>
              <a:t>;</a:t>
            </a:r>
            <a:endParaRPr kumimoji="0" lang="en-US" altLang="en-US" sz="12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333333"/>
                </a:solidFill>
                <a:effectLst/>
                <a:latin typeface="Consolas" pitchFamily="49" charset="0"/>
                <a:cs typeface="Arial" pitchFamily="34" charset="0"/>
              </a:rPr>
              <a:t>    </a:t>
            </a:r>
            <a:r>
              <a:rPr kumimoji="0" lang="en-US" altLang="en-US" sz="1200" b="0" i="0" u="none" strike="noStrike" cap="none" normalizeH="0" baseline="0" dirty="0" smtClean="0">
                <a:ln>
                  <a:noFill/>
                </a:ln>
                <a:solidFill>
                  <a:srgbClr val="000000"/>
                </a:solidFill>
                <a:effectLst/>
                <a:latin typeface="Consolas" pitchFamily="49" charset="0"/>
                <a:cs typeface="Arial" pitchFamily="34" charset="0"/>
              </a:rPr>
              <a:t>}</a:t>
            </a:r>
            <a:endParaRPr kumimoji="0" lang="en-US" altLang="en-US" sz="12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333333"/>
                </a:solidFill>
                <a:effectLst/>
                <a:latin typeface="Consolas" pitchFamily="49" charset="0"/>
                <a:cs typeface="Arial" pitchFamily="34" charset="0"/>
              </a:rPr>
              <a:t> </a:t>
            </a:r>
            <a:endParaRPr kumimoji="0" lang="en-US" altLang="en-US" sz="12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333333"/>
                </a:solidFill>
                <a:effectLst/>
                <a:latin typeface="Consolas" pitchFamily="49" charset="0"/>
                <a:cs typeface="Arial" pitchFamily="34" charset="0"/>
              </a:rPr>
              <a:t>    </a:t>
            </a:r>
            <a:r>
              <a:rPr kumimoji="0" lang="en-US" altLang="en-US" sz="1200" b="1" i="0" u="none" strike="noStrike" cap="none" normalizeH="0" baseline="0" dirty="0" smtClean="0">
                <a:ln>
                  <a:noFill/>
                </a:ln>
                <a:solidFill>
                  <a:srgbClr val="006699"/>
                </a:solidFill>
                <a:effectLst/>
                <a:latin typeface="Consolas" pitchFamily="49" charset="0"/>
                <a:cs typeface="Arial" pitchFamily="34" charset="0"/>
              </a:rPr>
              <a:t>public</a:t>
            </a:r>
            <a:r>
              <a:rPr kumimoji="0" lang="en-US" altLang="en-US" sz="1200" b="0" i="0" u="none" strike="noStrike" cap="none" normalizeH="0" baseline="0" dirty="0" smtClean="0">
                <a:ln>
                  <a:noFill/>
                </a:ln>
                <a:solidFill>
                  <a:srgbClr val="333333"/>
                </a:solidFill>
                <a:effectLst/>
                <a:latin typeface="Consolas" pitchFamily="49" charset="0"/>
                <a:cs typeface="Arial" pitchFamily="34" charset="0"/>
              </a:rPr>
              <a:t> </a:t>
            </a:r>
            <a:r>
              <a:rPr kumimoji="0" lang="en-US" altLang="en-US" sz="1200" b="1" i="0" u="none" strike="noStrike" cap="none" normalizeH="0" baseline="0" dirty="0" err="1" smtClean="0">
                <a:ln>
                  <a:noFill/>
                </a:ln>
                <a:solidFill>
                  <a:srgbClr val="006699"/>
                </a:solidFill>
                <a:effectLst/>
                <a:latin typeface="Consolas" pitchFamily="49" charset="0"/>
                <a:cs typeface="Arial" pitchFamily="34" charset="0"/>
              </a:rPr>
              <a:t>int</a:t>
            </a:r>
            <a:r>
              <a:rPr kumimoji="0" lang="en-US" altLang="en-US" sz="1200" b="0" i="0" u="none" strike="noStrike" cap="none" normalizeH="0" baseline="0" dirty="0" smtClean="0">
                <a:ln>
                  <a:noFill/>
                </a:ln>
                <a:solidFill>
                  <a:srgbClr val="333333"/>
                </a:solidFill>
                <a:effectLst/>
                <a:latin typeface="Consolas" pitchFamily="49" charset="0"/>
                <a:cs typeface="Arial" pitchFamily="34" charset="0"/>
              </a:rPr>
              <a:t> </a:t>
            </a:r>
            <a:r>
              <a:rPr kumimoji="0" lang="en-US" altLang="en-US" sz="1200" b="0" i="0" u="none" strike="noStrike" cap="none" normalizeH="0" baseline="0" dirty="0" err="1" smtClean="0">
                <a:ln>
                  <a:noFill/>
                </a:ln>
                <a:solidFill>
                  <a:srgbClr val="000000"/>
                </a:solidFill>
                <a:effectLst/>
                <a:latin typeface="Consolas" pitchFamily="49" charset="0"/>
                <a:cs typeface="Arial" pitchFamily="34" charset="0"/>
              </a:rPr>
              <a:t>GetRevolucionesMotor</a:t>
            </a:r>
            <a:r>
              <a:rPr kumimoji="0" lang="en-US" altLang="en-US" sz="1200" b="0" i="0" u="none" strike="noStrike" cap="none" normalizeH="0" baseline="0" dirty="0" smtClean="0">
                <a:ln>
                  <a:noFill/>
                </a:ln>
                <a:solidFill>
                  <a:srgbClr val="000000"/>
                </a:solidFill>
                <a:effectLst/>
                <a:latin typeface="Consolas" pitchFamily="49" charset="0"/>
                <a:cs typeface="Arial" pitchFamily="34" charset="0"/>
              </a:rPr>
              <a:t>()</a:t>
            </a:r>
            <a:endParaRPr kumimoji="0" lang="en-US" altLang="en-US" sz="12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333333"/>
                </a:solidFill>
                <a:effectLst/>
                <a:latin typeface="Consolas" pitchFamily="49" charset="0"/>
                <a:cs typeface="Arial" pitchFamily="34" charset="0"/>
              </a:rPr>
              <a:t>    </a:t>
            </a:r>
            <a:r>
              <a:rPr kumimoji="0" lang="en-US" altLang="en-US" sz="1200" b="0" i="0" u="none" strike="noStrike" cap="none" normalizeH="0" baseline="0" dirty="0" smtClean="0">
                <a:ln>
                  <a:noFill/>
                </a:ln>
                <a:solidFill>
                  <a:srgbClr val="000000"/>
                </a:solidFill>
                <a:effectLst/>
                <a:latin typeface="Consolas" pitchFamily="49" charset="0"/>
                <a:cs typeface="Arial" pitchFamily="34" charset="0"/>
              </a:rPr>
              <a:t>{</a:t>
            </a:r>
            <a:endParaRPr kumimoji="0" lang="en-US" altLang="en-US" sz="12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333333"/>
                </a:solidFill>
                <a:effectLst/>
                <a:latin typeface="Consolas" pitchFamily="49" charset="0"/>
                <a:cs typeface="Arial" pitchFamily="34" charset="0"/>
              </a:rPr>
              <a:t>        </a:t>
            </a:r>
            <a:r>
              <a:rPr kumimoji="0" lang="en-US" altLang="en-US" sz="1200" b="1" i="0" u="none" strike="noStrike" cap="none" normalizeH="0" baseline="0" dirty="0" smtClean="0">
                <a:ln>
                  <a:noFill/>
                </a:ln>
                <a:solidFill>
                  <a:srgbClr val="006699"/>
                </a:solidFill>
                <a:effectLst/>
                <a:latin typeface="Consolas" pitchFamily="49" charset="0"/>
                <a:cs typeface="Arial" pitchFamily="34" charset="0"/>
              </a:rPr>
              <a:t>return</a:t>
            </a:r>
            <a:r>
              <a:rPr kumimoji="0" lang="en-US" altLang="en-US" sz="1200" b="0" i="0" u="none" strike="noStrike" cap="none" normalizeH="0" baseline="0" dirty="0" smtClean="0">
                <a:ln>
                  <a:noFill/>
                </a:ln>
                <a:solidFill>
                  <a:srgbClr val="333333"/>
                </a:solidFill>
                <a:effectLst/>
                <a:latin typeface="Consolas" pitchFamily="49" charset="0"/>
                <a:cs typeface="Arial" pitchFamily="34" charset="0"/>
              </a:rPr>
              <a:t> </a:t>
            </a:r>
            <a:r>
              <a:rPr kumimoji="0" lang="en-US" altLang="en-US" sz="1200" b="0" i="0" u="none" strike="noStrike" cap="none" normalizeH="0" baseline="0" dirty="0" err="1" smtClean="0">
                <a:ln>
                  <a:noFill/>
                </a:ln>
                <a:solidFill>
                  <a:srgbClr val="000000"/>
                </a:solidFill>
                <a:effectLst/>
                <a:latin typeface="Consolas" pitchFamily="49" charset="0"/>
                <a:cs typeface="Arial" pitchFamily="34" charset="0"/>
              </a:rPr>
              <a:t>m.GetRevoluciones</a:t>
            </a:r>
            <a:r>
              <a:rPr kumimoji="0" lang="en-US" altLang="en-US" sz="1200" b="0" i="0" u="none" strike="noStrike" cap="none" normalizeH="0" baseline="0" dirty="0" smtClean="0">
                <a:ln>
                  <a:noFill/>
                </a:ln>
                <a:solidFill>
                  <a:srgbClr val="000000"/>
                </a:solidFill>
                <a:effectLst/>
                <a:latin typeface="Consolas" pitchFamily="49" charset="0"/>
                <a:cs typeface="Arial" pitchFamily="34" charset="0"/>
              </a:rPr>
              <a:t>();</a:t>
            </a:r>
            <a:endParaRPr kumimoji="0" lang="en-US" altLang="en-US" sz="12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333333"/>
                </a:solidFill>
                <a:effectLst/>
                <a:latin typeface="Consolas" pitchFamily="49" charset="0"/>
                <a:cs typeface="Arial" pitchFamily="34" charset="0"/>
              </a:rPr>
              <a:t>    </a:t>
            </a:r>
            <a:r>
              <a:rPr kumimoji="0" lang="en-US" altLang="en-US" sz="1200" b="0" i="0" u="none" strike="noStrike" cap="none" normalizeH="0" baseline="0" dirty="0" smtClean="0">
                <a:ln>
                  <a:noFill/>
                </a:ln>
                <a:solidFill>
                  <a:srgbClr val="000000"/>
                </a:solidFill>
                <a:effectLst/>
                <a:latin typeface="Consolas" pitchFamily="49" charset="0"/>
                <a:cs typeface="Arial" pitchFamily="34" charset="0"/>
              </a:rPr>
              <a:t>}</a:t>
            </a:r>
            <a:endParaRPr kumimoji="0" lang="en-US" altLang="en-US" sz="12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onsolas" pitchFamily="49" charset="0"/>
                <a:cs typeface="Arial" pitchFamily="34" charset="0"/>
              </a:rPr>
              <a:t>}</a:t>
            </a:r>
            <a:endParaRPr kumimoji="0" lang="en-US" altLang="en-US" sz="1200" b="0" i="0" u="none" strike="noStrike" cap="none" normalizeH="0" baseline="0" dirty="0" smtClean="0">
              <a:ln>
                <a:noFill/>
              </a:ln>
              <a:solidFill>
                <a:schemeClr val="tx1"/>
              </a:solidFill>
              <a:effectLst/>
              <a:cs typeface="Arial" pitchFamily="34" charset="0"/>
            </a:endParaRPr>
          </a:p>
        </p:txBody>
      </p:sp>
      <p:sp>
        <p:nvSpPr>
          <p:cNvPr id="8" name="Rectangle 7"/>
          <p:cNvSpPr/>
          <p:nvPr/>
        </p:nvSpPr>
        <p:spPr>
          <a:xfrm>
            <a:off x="457200" y="4895671"/>
            <a:ext cx="8229600" cy="1200329"/>
          </a:xfrm>
          <a:prstGeom prst="rect">
            <a:avLst/>
          </a:prstGeom>
        </p:spPr>
        <p:txBody>
          <a:bodyPr wrap="square">
            <a:spAutoFit/>
          </a:bodyPr>
          <a:lstStyle/>
          <a:p>
            <a:r>
              <a:rPr lang="es-ES" dirty="0" smtClean="0"/>
              <a:t>El constructor del vehículo se encarga de</a:t>
            </a:r>
          </a:p>
          <a:p>
            <a:r>
              <a:rPr lang="es-ES" dirty="0" smtClean="0"/>
              <a:t>inyectar la dependencia dentro del objeto, evitando que esta responsabilidad recaiga sobre la propia clase. De este modo, estamos desacoplando ambos objetos.</a:t>
            </a:r>
            <a:endParaRPr lang="en-US" dirty="0"/>
          </a:p>
        </p:txBody>
      </p:sp>
    </p:spTree>
    <p:extLst>
      <p:ext uri="{BB962C8B-B14F-4D97-AF65-F5344CB8AC3E}">
        <p14:creationId xmlns:p14="http://schemas.microsoft.com/office/powerpoint/2010/main" val="405665981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PE" dirty="0" smtClean="0"/>
              <a:t>Ventajas</a:t>
            </a:r>
            <a:endParaRPr lang="en-US" dirty="0"/>
          </a:p>
        </p:txBody>
      </p:sp>
      <p:sp>
        <p:nvSpPr>
          <p:cNvPr id="3" name="Content Placeholder 2"/>
          <p:cNvSpPr>
            <a:spLocks noGrp="1"/>
          </p:cNvSpPr>
          <p:nvPr>
            <p:ph idx="1"/>
          </p:nvPr>
        </p:nvSpPr>
        <p:spPr/>
        <p:txBody>
          <a:bodyPr/>
          <a:lstStyle/>
          <a:p>
            <a:r>
              <a:rPr lang="es-ES" dirty="0" smtClean="0"/>
              <a:t>Mejora </a:t>
            </a:r>
            <a:r>
              <a:rPr lang="es-ES" dirty="0"/>
              <a:t>y facilita las pruebas unitarias o </a:t>
            </a:r>
            <a:r>
              <a:rPr lang="es-ES" dirty="0" err="1"/>
              <a:t>Unit</a:t>
            </a:r>
            <a:r>
              <a:rPr lang="es-ES" dirty="0"/>
              <a:t> </a:t>
            </a:r>
            <a:r>
              <a:rPr lang="es-ES" dirty="0" err="1"/>
              <a:t>Tests</a:t>
            </a:r>
            <a:r>
              <a:rPr lang="es-ES" dirty="0"/>
              <a:t> y permite aplicar </a:t>
            </a:r>
            <a:r>
              <a:rPr lang="es-ES" dirty="0" err="1"/>
              <a:t>Mocking</a:t>
            </a:r>
            <a:r>
              <a:rPr lang="es-ES" dirty="0"/>
              <a:t>.</a:t>
            </a:r>
          </a:p>
          <a:p>
            <a:endParaRPr lang="es-ES" dirty="0" smtClean="0"/>
          </a:p>
          <a:p>
            <a:r>
              <a:rPr lang="es-ES" dirty="0" smtClean="0"/>
              <a:t>Bajo </a:t>
            </a:r>
            <a:r>
              <a:rPr lang="es-ES" dirty="0"/>
              <a:t>acoplamiento entre los componentes, lo cual es una gran ayuda sobretodo en la mantenibilidad del software.</a:t>
            </a:r>
          </a:p>
          <a:p>
            <a:endParaRPr lang="es-ES" dirty="0" smtClean="0"/>
          </a:p>
          <a:p>
            <a:r>
              <a:rPr lang="es-ES" dirty="0" smtClean="0"/>
              <a:t>El </a:t>
            </a:r>
            <a:r>
              <a:rPr lang="es-ES" dirty="0"/>
              <a:t>software se hace más </a:t>
            </a:r>
            <a:r>
              <a:rPr lang="es-ES" dirty="0" err="1"/>
              <a:t>mantenible</a:t>
            </a:r>
            <a:r>
              <a:rPr lang="es-ES" dirty="0"/>
              <a:t> a medida que va creciendo, ya que si se implementa una buena arquitectura con DI, la responsabilidad de cada uno de los componentes será muy clara y un cambio podrá ser más fácil de implementar.</a:t>
            </a:r>
          </a:p>
          <a:p>
            <a:endParaRPr lang="en-US" dirty="0"/>
          </a:p>
        </p:txBody>
      </p:sp>
    </p:spTree>
    <p:extLst>
      <p:ext uri="{BB962C8B-B14F-4D97-AF65-F5344CB8AC3E}">
        <p14:creationId xmlns:p14="http://schemas.microsoft.com/office/powerpoint/2010/main" val="141183416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PE" dirty="0" smtClean="0"/>
              <a:t>Desventajas</a:t>
            </a:r>
            <a:endParaRPr lang="en-US" dirty="0"/>
          </a:p>
        </p:txBody>
      </p:sp>
      <p:sp>
        <p:nvSpPr>
          <p:cNvPr id="3" name="Content Placeholder 2"/>
          <p:cNvSpPr>
            <a:spLocks noGrp="1"/>
          </p:cNvSpPr>
          <p:nvPr>
            <p:ph idx="1"/>
          </p:nvPr>
        </p:nvSpPr>
        <p:spPr/>
        <p:txBody>
          <a:bodyPr/>
          <a:lstStyle/>
          <a:p>
            <a:pPr lvl="0"/>
            <a:r>
              <a:rPr lang="es-PE" dirty="0"/>
              <a:t>La inyección de dependencia puede dificultar el rastreo del código (leer) porque separa el comportamiento de la construcción. Esto significa que los desarrolladores deben consultar más archivos para seguir cómo funciona un sistema</a:t>
            </a:r>
            <a:r>
              <a:rPr lang="es-PE" dirty="0" smtClean="0"/>
              <a:t>.</a:t>
            </a:r>
          </a:p>
          <a:p>
            <a:pPr lvl="0"/>
            <a:endParaRPr lang="en-US" dirty="0"/>
          </a:p>
          <a:p>
            <a:pPr lvl="0"/>
            <a:r>
              <a:rPr lang="es-PE" dirty="0"/>
              <a:t>En los </a:t>
            </a:r>
            <a:r>
              <a:rPr lang="es-PE" dirty="0" err="1"/>
              <a:t>frameworks</a:t>
            </a:r>
            <a:r>
              <a:rPr lang="es-PE" dirty="0"/>
              <a:t> requiere configuración adicional para que pueda funcionar.</a:t>
            </a:r>
            <a:endParaRPr lang="en-US" dirty="0"/>
          </a:p>
          <a:p>
            <a:pPr lvl="0"/>
            <a:endParaRPr lang="es-PE" dirty="0" smtClean="0"/>
          </a:p>
          <a:p>
            <a:pPr lvl="0"/>
            <a:r>
              <a:rPr lang="es-PE" dirty="0" smtClean="0"/>
              <a:t>Irónicamente </a:t>
            </a:r>
            <a:r>
              <a:rPr lang="es-PE" dirty="0"/>
              <a:t>la Inyección de dependencia puede generar dependencia del </a:t>
            </a:r>
            <a:r>
              <a:rPr lang="es-PE" dirty="0" err="1"/>
              <a:t>framework</a:t>
            </a:r>
            <a:r>
              <a:rPr lang="es-PE" dirty="0"/>
              <a:t> de Inyección de dependencia.</a:t>
            </a:r>
            <a:endParaRPr lang="en-US" dirty="0"/>
          </a:p>
          <a:p>
            <a:endParaRPr lang="en-US" dirty="0"/>
          </a:p>
        </p:txBody>
      </p:sp>
    </p:spTree>
    <p:extLst>
      <p:ext uri="{BB962C8B-B14F-4D97-AF65-F5344CB8AC3E}">
        <p14:creationId xmlns:p14="http://schemas.microsoft.com/office/powerpoint/2010/main" val="83368744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440</TotalTime>
  <Words>534</Words>
  <Application>Microsoft Office PowerPoint</Application>
  <PresentationFormat>Presentación en pantalla (4:3)</PresentationFormat>
  <Paragraphs>118</Paragraphs>
  <Slides>12</Slides>
  <Notes>1</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12</vt:i4>
      </vt:variant>
    </vt:vector>
  </HeadingPairs>
  <TitlesOfParts>
    <vt:vector size="16" baseType="lpstr">
      <vt:lpstr>Arial</vt:lpstr>
      <vt:lpstr>Calibri</vt:lpstr>
      <vt:lpstr>Consolas</vt:lpstr>
      <vt:lpstr>Clarity</vt:lpstr>
      <vt:lpstr>INYECCIÓN DE DEPENDENCIAS</vt:lpstr>
      <vt:lpstr>TEMARIO</vt:lpstr>
      <vt:lpstr>INYECCIÓN DE DEPENDENCIAS: DEFINICIÓN</vt:lpstr>
      <vt:lpstr>INYECCIÓN DE DEPENDENCIAS:  FUNCIONALIDAD</vt:lpstr>
      <vt:lpstr>Inversión de Control (IoC)</vt:lpstr>
      <vt:lpstr>Ejemplo práctico</vt:lpstr>
      <vt:lpstr>Ejemplo práctico</vt:lpstr>
      <vt:lpstr>Ventajas</vt:lpstr>
      <vt:lpstr>Desventajas</vt:lpstr>
      <vt:lpstr>FRAMEWORKS</vt:lpstr>
      <vt:lpstr>FRAMEWORKS</vt:lpstr>
      <vt:lpstr>CONCLUSIÓN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kevin Astete</dc:creator>
  <cp:lastModifiedBy>Kevin Astete Carpio</cp:lastModifiedBy>
  <cp:revision>33</cp:revision>
  <dcterms:created xsi:type="dcterms:W3CDTF">2016-12-05T14:01:38Z</dcterms:created>
  <dcterms:modified xsi:type="dcterms:W3CDTF">2016-12-07T00:54:48Z</dcterms:modified>
</cp:coreProperties>
</file>