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7" r:id="rId2"/>
    <p:sldId id="258" r:id="rId3"/>
    <p:sldId id="294" r:id="rId4"/>
    <p:sldId id="297" r:id="rId5"/>
    <p:sldId id="298" r:id="rId6"/>
    <p:sldId id="299" r:id="rId7"/>
    <p:sldId id="300" r:id="rId8"/>
    <p:sldId id="301" r:id="rId9"/>
    <p:sldId id="302" r:id="rId10"/>
    <p:sldId id="303" r:id="rId11"/>
    <p:sldId id="304" r:id="rId12"/>
    <p:sldId id="305" r:id="rId13"/>
    <p:sldId id="307" r:id="rId14"/>
    <p:sldId id="308" r:id="rId15"/>
    <p:sldId id="25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gMYsDGJEyyQ6Wywb5B7Yxd19+pQ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5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8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83423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2224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2882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8207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0140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036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764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853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009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3777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7490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6671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2" name="Google Shape;2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1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0" y="0"/>
            <a:ext cx="9144003" cy="5130095"/>
          </a:xfrm>
          <a:prstGeom prst="rect">
            <a:avLst/>
          </a:prstGeom>
          <a:solidFill>
            <a:srgbClr val="1F355C"/>
          </a:solidFill>
          <a:ln>
            <a:noFill/>
          </a:ln>
        </p:spPr>
      </p:pic>
      <p:sp>
        <p:nvSpPr>
          <p:cNvPr id="68" name="Google Shape;68;p2"/>
          <p:cNvSpPr txBox="1"/>
          <p:nvPr/>
        </p:nvSpPr>
        <p:spPr>
          <a:xfrm>
            <a:off x="7048201" y="371520"/>
            <a:ext cx="1691545" cy="4663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1200" b="0" i="0" u="none" strike="noStrike" cap="none">
                <a:solidFill>
                  <a:srgbClr val="FFFFFF"/>
                </a:solidFill>
                <a:latin typeface="Arial"/>
                <a:ea typeface="Arial"/>
                <a:cs typeface="Arial"/>
                <a:sym typeface="Arial"/>
              </a:rPr>
              <a:t>Pregrado</a:t>
            </a:r>
            <a:endParaRPr sz="1200" b="0" i="0" u="none" strike="noStrike" cap="none">
              <a:solidFill>
                <a:srgbClr val="FFFFFF"/>
              </a:solidFill>
              <a:latin typeface="Arial"/>
              <a:ea typeface="Arial"/>
              <a:cs typeface="Arial"/>
              <a:sym typeface="Arial"/>
            </a:endParaRPr>
          </a:p>
        </p:txBody>
      </p:sp>
      <p:sp>
        <p:nvSpPr>
          <p:cNvPr id="5" name="Google Shape;55;p13">
            <a:extLst>
              <a:ext uri="{FF2B5EF4-FFF2-40B4-BE49-F238E27FC236}">
                <a16:creationId xmlns:a16="http://schemas.microsoft.com/office/drawing/2014/main" id="{AC673581-23C0-44D6-8757-6DF9EC0BD25C}"/>
              </a:ext>
            </a:extLst>
          </p:cNvPr>
          <p:cNvSpPr txBox="1"/>
          <p:nvPr/>
        </p:nvSpPr>
        <p:spPr>
          <a:xfrm>
            <a:off x="696250" y="2196335"/>
            <a:ext cx="6351951" cy="1048535"/>
          </a:xfrm>
          <a:prstGeom prst="rect">
            <a:avLst/>
          </a:prstGeom>
          <a:noFill/>
          <a:ln>
            <a:noFill/>
          </a:ln>
        </p:spPr>
        <p:txBody>
          <a:bodyPr spcFirstLastPara="1" wrap="square" lIns="68569" tIns="68569" rIns="68569" bIns="68569" anchor="ctr" anchorCtr="0">
            <a:noAutofit/>
          </a:bodyPr>
          <a:lstStyle/>
          <a:p>
            <a:pPr algn="ctr"/>
            <a:r>
              <a:rPr lang="es-PE" sz="2100" b="1" dirty="0">
                <a:ln w="0"/>
                <a:solidFill>
                  <a:srgbClr val="FF0000"/>
                </a:solidFill>
                <a:effectLst>
                  <a:outerShdw blurRad="38100" dist="19050" dir="2700000" algn="tl" rotWithShape="0">
                    <a:schemeClr val="dk1">
                      <a:alpha val="40000"/>
                    </a:schemeClr>
                  </a:outerShdw>
                </a:effectLst>
                <a:latin typeface="Arial Black" panose="020B0A04020102020204" pitchFamily="34" charset="0"/>
                <a:ea typeface="Verdana" panose="020B0604030504040204" pitchFamily="34" charset="0"/>
                <a:cs typeface="Arial" panose="020B0604020202020204" pitchFamily="34" charset="0"/>
              </a:rPr>
              <a:t>SESIÓN 02</a:t>
            </a:r>
          </a:p>
          <a:p>
            <a:pPr algn="ctr"/>
            <a:r>
              <a:rPr lang="es-PE" sz="2100" b="1" dirty="0">
                <a:ln w="0"/>
                <a:solidFill>
                  <a:schemeClr val="bg1"/>
                </a:solidFill>
                <a:effectLst>
                  <a:outerShdw blurRad="38100" dist="19050" dir="2700000" algn="tl" rotWithShape="0">
                    <a:schemeClr val="dk1">
                      <a:alpha val="40000"/>
                    </a:schemeClr>
                  </a:outerShdw>
                </a:effectLst>
                <a:latin typeface="Arial" panose="020B0604020202020204" pitchFamily="34" charset="0"/>
                <a:ea typeface="Verdana" panose="020B0604030504040204" pitchFamily="34" charset="0"/>
                <a:cs typeface="Arial" panose="020B0604020202020204" pitchFamily="34" charset="0"/>
              </a:rPr>
              <a:t>  MANEJO DE VISTAS Y ENLACES CON EXCEL</a:t>
            </a:r>
          </a:p>
        </p:txBody>
      </p:sp>
      <p:sp>
        <p:nvSpPr>
          <p:cNvPr id="6" name="Google Shape;56;p13">
            <a:extLst>
              <a:ext uri="{FF2B5EF4-FFF2-40B4-BE49-F238E27FC236}">
                <a16:creationId xmlns:a16="http://schemas.microsoft.com/office/drawing/2014/main" id="{B1E8DFAA-5D8A-4612-AA18-F651FB069291}"/>
              </a:ext>
            </a:extLst>
          </p:cNvPr>
          <p:cNvSpPr txBox="1"/>
          <p:nvPr/>
        </p:nvSpPr>
        <p:spPr>
          <a:xfrm>
            <a:off x="977601" y="940911"/>
            <a:ext cx="6509657" cy="839586"/>
          </a:xfrm>
          <a:prstGeom prst="rect">
            <a:avLst/>
          </a:prstGeom>
          <a:noFill/>
          <a:ln>
            <a:noFill/>
          </a:ln>
        </p:spPr>
        <p:txBody>
          <a:bodyPr spcFirstLastPara="1" wrap="square" lIns="68569" tIns="68569" rIns="68569" bIns="68569" anchor="t" anchorCtr="0">
            <a:noAutofit/>
          </a:bodyPr>
          <a:lstStyle/>
          <a:p>
            <a:pPr algn="ctr">
              <a:buClr>
                <a:srgbClr val="CCCCCC"/>
              </a:buClr>
            </a:pPr>
            <a:r>
              <a:rPr lang="es-PE" sz="2100" b="1" dirty="0">
                <a:solidFill>
                  <a:schemeClr val="bg1"/>
                </a:solidFill>
                <a:latin typeface="Arial Black" panose="020B0A04020102020204" pitchFamily="34" charset="0"/>
              </a:rPr>
              <a:t>GESTIÓN DE DATOS E NFORMACIÓN  II</a:t>
            </a:r>
            <a:endParaRPr sz="2100" dirty="0">
              <a:solidFill>
                <a:schemeClr val="bg1"/>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6" name="Rectangle 3">
            <a:extLst>
              <a:ext uri="{FF2B5EF4-FFF2-40B4-BE49-F238E27FC236}">
                <a16:creationId xmlns:a16="http://schemas.microsoft.com/office/drawing/2014/main" id="{326E52CB-4CBF-416C-A003-5AF0E62E0E8F}"/>
              </a:ext>
            </a:extLst>
          </p:cNvPr>
          <p:cNvSpPr txBox="1">
            <a:spLocks noChangeArrowheads="1"/>
          </p:cNvSpPr>
          <p:nvPr/>
        </p:nvSpPr>
        <p:spPr>
          <a:xfrm>
            <a:off x="769925" y="604011"/>
            <a:ext cx="4875979"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2400" b="1" dirty="0">
                <a:solidFill>
                  <a:srgbClr val="1F355C"/>
                </a:solidFill>
              </a:rPr>
              <a:t>ACCESO A SQL DESDE EXCEL</a:t>
            </a:r>
            <a:endParaRPr lang="es-ES" sz="2400" b="1" dirty="0">
              <a:solidFill>
                <a:srgbClr val="1F355C"/>
              </a:solidFill>
            </a:endParaRPr>
          </a:p>
        </p:txBody>
      </p:sp>
      <p:pic>
        <p:nvPicPr>
          <p:cNvPr id="7" name="Imagen 6">
            <a:extLst>
              <a:ext uri="{FF2B5EF4-FFF2-40B4-BE49-F238E27FC236}">
                <a16:creationId xmlns:a16="http://schemas.microsoft.com/office/drawing/2014/main" id="{44FD7DB3-0DAE-4E08-85E3-A0F171341C5D}"/>
              </a:ext>
            </a:extLst>
          </p:cNvPr>
          <p:cNvPicPr>
            <a:picLocks noChangeAspect="1"/>
          </p:cNvPicPr>
          <p:nvPr/>
        </p:nvPicPr>
        <p:blipFill>
          <a:blip r:embed="rId4"/>
          <a:stretch>
            <a:fillRect/>
          </a:stretch>
        </p:blipFill>
        <p:spPr>
          <a:xfrm>
            <a:off x="1547905" y="1787693"/>
            <a:ext cx="5007769" cy="1878806"/>
          </a:xfrm>
          <a:prstGeom prst="rect">
            <a:avLst/>
          </a:prstGeom>
        </p:spPr>
      </p:pic>
    </p:spTree>
    <p:extLst>
      <p:ext uri="{BB962C8B-B14F-4D97-AF65-F5344CB8AC3E}">
        <p14:creationId xmlns:p14="http://schemas.microsoft.com/office/powerpoint/2010/main" val="1669226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6" name="Rectangle 3">
            <a:extLst>
              <a:ext uri="{FF2B5EF4-FFF2-40B4-BE49-F238E27FC236}">
                <a16:creationId xmlns:a16="http://schemas.microsoft.com/office/drawing/2014/main" id="{326E52CB-4CBF-416C-A003-5AF0E62E0E8F}"/>
              </a:ext>
            </a:extLst>
          </p:cNvPr>
          <p:cNvSpPr txBox="1">
            <a:spLocks noChangeArrowheads="1"/>
          </p:cNvSpPr>
          <p:nvPr/>
        </p:nvSpPr>
        <p:spPr>
          <a:xfrm>
            <a:off x="769925" y="604011"/>
            <a:ext cx="4875979"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2400" b="1" dirty="0">
                <a:solidFill>
                  <a:srgbClr val="1F355C"/>
                </a:solidFill>
              </a:rPr>
              <a:t>ACCESO A SQL DESDE EXCEL</a:t>
            </a:r>
            <a:endParaRPr lang="es-ES" sz="2400" b="1" dirty="0">
              <a:solidFill>
                <a:srgbClr val="1F355C"/>
              </a:solidFill>
            </a:endParaRPr>
          </a:p>
        </p:txBody>
      </p:sp>
      <p:pic>
        <p:nvPicPr>
          <p:cNvPr id="8" name="Imagen 7">
            <a:extLst>
              <a:ext uri="{FF2B5EF4-FFF2-40B4-BE49-F238E27FC236}">
                <a16:creationId xmlns:a16="http://schemas.microsoft.com/office/drawing/2014/main" id="{356E7918-3144-4618-840C-74BA2767ED01}"/>
              </a:ext>
            </a:extLst>
          </p:cNvPr>
          <p:cNvPicPr>
            <a:picLocks noChangeAspect="1"/>
          </p:cNvPicPr>
          <p:nvPr/>
        </p:nvPicPr>
        <p:blipFill>
          <a:blip r:embed="rId4"/>
          <a:stretch>
            <a:fillRect/>
          </a:stretch>
        </p:blipFill>
        <p:spPr>
          <a:xfrm>
            <a:off x="1552399" y="1518219"/>
            <a:ext cx="5000625" cy="2507456"/>
          </a:xfrm>
          <a:prstGeom prst="rect">
            <a:avLst/>
          </a:prstGeom>
        </p:spPr>
      </p:pic>
    </p:spTree>
    <p:extLst>
      <p:ext uri="{BB962C8B-B14F-4D97-AF65-F5344CB8AC3E}">
        <p14:creationId xmlns:p14="http://schemas.microsoft.com/office/powerpoint/2010/main" val="218306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6" name="Rectangle 3">
            <a:extLst>
              <a:ext uri="{FF2B5EF4-FFF2-40B4-BE49-F238E27FC236}">
                <a16:creationId xmlns:a16="http://schemas.microsoft.com/office/drawing/2014/main" id="{326E52CB-4CBF-416C-A003-5AF0E62E0E8F}"/>
              </a:ext>
            </a:extLst>
          </p:cNvPr>
          <p:cNvSpPr txBox="1">
            <a:spLocks noChangeArrowheads="1"/>
          </p:cNvSpPr>
          <p:nvPr/>
        </p:nvSpPr>
        <p:spPr>
          <a:xfrm>
            <a:off x="769925" y="604011"/>
            <a:ext cx="4875979"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2400" b="1" dirty="0">
                <a:solidFill>
                  <a:srgbClr val="1F355C"/>
                </a:solidFill>
              </a:rPr>
              <a:t>ACCESO A SQL DESDE EXCEL</a:t>
            </a:r>
            <a:endParaRPr lang="es-ES" sz="2400" b="1" dirty="0">
              <a:solidFill>
                <a:srgbClr val="1F355C"/>
              </a:solidFill>
            </a:endParaRPr>
          </a:p>
        </p:txBody>
      </p:sp>
      <p:pic>
        <p:nvPicPr>
          <p:cNvPr id="7" name="Imagen 6">
            <a:extLst>
              <a:ext uri="{FF2B5EF4-FFF2-40B4-BE49-F238E27FC236}">
                <a16:creationId xmlns:a16="http://schemas.microsoft.com/office/drawing/2014/main" id="{1D4D4804-56EB-4938-A452-637251B0D960}"/>
              </a:ext>
            </a:extLst>
          </p:cNvPr>
          <p:cNvPicPr>
            <a:picLocks noChangeAspect="1"/>
          </p:cNvPicPr>
          <p:nvPr/>
        </p:nvPicPr>
        <p:blipFill>
          <a:blip r:embed="rId4"/>
          <a:stretch>
            <a:fillRect/>
          </a:stretch>
        </p:blipFill>
        <p:spPr>
          <a:xfrm>
            <a:off x="690996" y="1132268"/>
            <a:ext cx="6286500" cy="3866901"/>
          </a:xfrm>
          <a:prstGeom prst="rect">
            <a:avLst/>
          </a:prstGeom>
        </p:spPr>
      </p:pic>
    </p:spTree>
    <p:extLst>
      <p:ext uri="{BB962C8B-B14F-4D97-AF65-F5344CB8AC3E}">
        <p14:creationId xmlns:p14="http://schemas.microsoft.com/office/powerpoint/2010/main" val="66150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6" name="Rectangle 3">
            <a:extLst>
              <a:ext uri="{FF2B5EF4-FFF2-40B4-BE49-F238E27FC236}">
                <a16:creationId xmlns:a16="http://schemas.microsoft.com/office/drawing/2014/main" id="{326E52CB-4CBF-416C-A003-5AF0E62E0E8F}"/>
              </a:ext>
            </a:extLst>
          </p:cNvPr>
          <p:cNvSpPr txBox="1">
            <a:spLocks noChangeArrowheads="1"/>
          </p:cNvSpPr>
          <p:nvPr/>
        </p:nvSpPr>
        <p:spPr>
          <a:xfrm>
            <a:off x="769925" y="604011"/>
            <a:ext cx="4875979"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2400" b="1" dirty="0">
                <a:solidFill>
                  <a:srgbClr val="1F355C"/>
                </a:solidFill>
              </a:rPr>
              <a:t>ACCESO A SQL DESDE EXCEL</a:t>
            </a:r>
            <a:endParaRPr lang="es-ES" sz="2400" b="1" dirty="0">
              <a:solidFill>
                <a:srgbClr val="1F355C"/>
              </a:solidFill>
            </a:endParaRPr>
          </a:p>
        </p:txBody>
      </p:sp>
      <p:pic>
        <p:nvPicPr>
          <p:cNvPr id="8" name="Imagen 7">
            <a:extLst>
              <a:ext uri="{FF2B5EF4-FFF2-40B4-BE49-F238E27FC236}">
                <a16:creationId xmlns:a16="http://schemas.microsoft.com/office/drawing/2014/main" id="{81EFEFB6-FB8B-454F-980F-D343FA783446}"/>
              </a:ext>
            </a:extLst>
          </p:cNvPr>
          <p:cNvPicPr>
            <a:picLocks noChangeAspect="1"/>
          </p:cNvPicPr>
          <p:nvPr/>
        </p:nvPicPr>
        <p:blipFill>
          <a:blip r:embed="rId4"/>
          <a:stretch>
            <a:fillRect/>
          </a:stretch>
        </p:blipFill>
        <p:spPr>
          <a:xfrm>
            <a:off x="355275" y="1132269"/>
            <a:ext cx="8343900" cy="3836194"/>
          </a:xfrm>
          <a:prstGeom prst="rect">
            <a:avLst/>
          </a:prstGeom>
        </p:spPr>
      </p:pic>
      <p:sp>
        <p:nvSpPr>
          <p:cNvPr id="10" name="CuadroTexto 9">
            <a:extLst>
              <a:ext uri="{FF2B5EF4-FFF2-40B4-BE49-F238E27FC236}">
                <a16:creationId xmlns:a16="http://schemas.microsoft.com/office/drawing/2014/main" id="{DA83A450-7B58-4611-A204-00CD5CAC1C90}"/>
              </a:ext>
            </a:extLst>
          </p:cNvPr>
          <p:cNvSpPr txBox="1"/>
          <p:nvPr/>
        </p:nvSpPr>
        <p:spPr>
          <a:xfrm>
            <a:off x="2502290" y="4913505"/>
            <a:ext cx="3288910" cy="253916"/>
          </a:xfrm>
          <a:prstGeom prst="rect">
            <a:avLst/>
          </a:prstGeom>
          <a:noFill/>
        </p:spPr>
        <p:txBody>
          <a:bodyPr wrap="square" rtlCol="0">
            <a:spAutoFit/>
          </a:bodyPr>
          <a:lstStyle/>
          <a:p>
            <a:r>
              <a:rPr lang="es-PE" sz="1050" b="1" dirty="0"/>
              <a:t>Los registros de la base de datos seleccionada </a:t>
            </a:r>
          </a:p>
        </p:txBody>
      </p:sp>
    </p:spTree>
    <p:extLst>
      <p:ext uri="{BB962C8B-B14F-4D97-AF65-F5344CB8AC3E}">
        <p14:creationId xmlns:p14="http://schemas.microsoft.com/office/powerpoint/2010/main" val="3535111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9" name="Rectángulo 8">
            <a:extLst>
              <a:ext uri="{FF2B5EF4-FFF2-40B4-BE49-F238E27FC236}">
                <a16:creationId xmlns:a16="http://schemas.microsoft.com/office/drawing/2014/main" id="{EF311E51-EB2C-4C24-B15B-B1E6581AC713}"/>
              </a:ext>
            </a:extLst>
          </p:cNvPr>
          <p:cNvSpPr/>
          <p:nvPr/>
        </p:nvSpPr>
        <p:spPr>
          <a:xfrm>
            <a:off x="1358823" y="998400"/>
            <a:ext cx="4867403" cy="369332"/>
          </a:xfrm>
          <a:prstGeom prst="rect">
            <a:avLst/>
          </a:prstGeom>
        </p:spPr>
        <p:txBody>
          <a:bodyPr wrap="square">
            <a:spAutoFit/>
          </a:bodyPr>
          <a:lstStyle/>
          <a:p>
            <a:pPr algn="ctr" fontAlgn="base"/>
            <a:r>
              <a:rPr lang="es-PE" sz="1800" b="1" dirty="0">
                <a:solidFill>
                  <a:srgbClr val="032E5A"/>
                </a:solidFill>
                <a:latin typeface="Arial Black" panose="020B0A04020102020204" pitchFamily="34" charset="0"/>
              </a:rPr>
              <a:t>¿QUÉ HEMOS APRENDIDO HOY?</a:t>
            </a:r>
          </a:p>
        </p:txBody>
      </p:sp>
      <p:pic>
        <p:nvPicPr>
          <p:cNvPr id="11" name="Imagen 10">
            <a:extLst>
              <a:ext uri="{FF2B5EF4-FFF2-40B4-BE49-F238E27FC236}">
                <a16:creationId xmlns:a16="http://schemas.microsoft.com/office/drawing/2014/main" id="{1C87F8D3-D52F-4ACA-8C0D-7729EEB6B4A2}"/>
              </a:ext>
            </a:extLst>
          </p:cNvPr>
          <p:cNvPicPr>
            <a:picLocks noChangeAspect="1"/>
          </p:cNvPicPr>
          <p:nvPr/>
        </p:nvPicPr>
        <p:blipFill>
          <a:blip r:embed="rId4"/>
          <a:stretch>
            <a:fillRect/>
          </a:stretch>
        </p:blipFill>
        <p:spPr>
          <a:xfrm>
            <a:off x="1284358" y="1621647"/>
            <a:ext cx="2999240" cy="2972991"/>
          </a:xfrm>
          <a:prstGeom prst="rect">
            <a:avLst/>
          </a:prstGeom>
        </p:spPr>
      </p:pic>
      <p:sp>
        <p:nvSpPr>
          <p:cNvPr id="12" name="CuadroTexto 11">
            <a:extLst>
              <a:ext uri="{FF2B5EF4-FFF2-40B4-BE49-F238E27FC236}">
                <a16:creationId xmlns:a16="http://schemas.microsoft.com/office/drawing/2014/main" id="{7B970CAD-CEAD-47DF-BC49-9D4360426413}"/>
              </a:ext>
            </a:extLst>
          </p:cNvPr>
          <p:cNvSpPr txBox="1"/>
          <p:nvPr/>
        </p:nvSpPr>
        <p:spPr>
          <a:xfrm>
            <a:off x="4383159" y="2405093"/>
            <a:ext cx="3018724" cy="1015663"/>
          </a:xfrm>
          <a:prstGeom prst="rect">
            <a:avLst/>
          </a:prstGeom>
          <a:noFill/>
        </p:spPr>
        <p:txBody>
          <a:bodyPr wrap="square" rtlCol="0">
            <a:spAutoFit/>
          </a:bodyPr>
          <a:lstStyle/>
          <a:p>
            <a:pPr algn="just"/>
            <a:r>
              <a:rPr lang="es-PE" sz="1500" dirty="0">
                <a:solidFill>
                  <a:srgbClr val="032E5A"/>
                </a:solidFill>
                <a:latin typeface="Tahoma" panose="020B0604030504040204" pitchFamily="34" charset="0"/>
                <a:ea typeface="Tahoma" panose="020B0604030504040204" pitchFamily="34" charset="0"/>
                <a:cs typeface="Tahoma" panose="020B0604030504040204" pitchFamily="34" charset="0"/>
              </a:rPr>
              <a:t>Para que reflexionen y entiendan la importancia de los temas tratados y el mejoramiento de su propio proceso de aprendizaje.</a:t>
            </a:r>
          </a:p>
        </p:txBody>
      </p:sp>
    </p:spTree>
    <p:extLst>
      <p:ext uri="{BB962C8B-B14F-4D97-AF65-F5344CB8AC3E}">
        <p14:creationId xmlns:p14="http://schemas.microsoft.com/office/powerpoint/2010/main" val="1464522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81" name="Google Shape;81;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82" name="Google Shape;82;p4"/>
          <p:cNvPicPr preferRelativeResize="0"/>
          <p:nvPr/>
        </p:nvPicPr>
        <p:blipFill rotWithShape="1">
          <a:blip r:embed="rId3">
            <a:alphaModFix/>
          </a:blip>
          <a:srcRect/>
          <a:stretch/>
        </p:blipFill>
        <p:spPr>
          <a:xfrm>
            <a:off x="0" y="0"/>
            <a:ext cx="9144000" cy="51298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5" name="Rectángulo redondeado 2">
            <a:extLst>
              <a:ext uri="{FF2B5EF4-FFF2-40B4-BE49-F238E27FC236}">
                <a16:creationId xmlns:a16="http://schemas.microsoft.com/office/drawing/2014/main" id="{0DC478F1-096E-44B0-8065-E5748D8F5BD9}"/>
              </a:ext>
            </a:extLst>
          </p:cNvPr>
          <p:cNvSpPr/>
          <p:nvPr/>
        </p:nvSpPr>
        <p:spPr>
          <a:xfrm>
            <a:off x="465205" y="1357924"/>
            <a:ext cx="7908870" cy="1953798"/>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indent="-257175" algn="just">
              <a:buFont typeface="Wingdings" panose="05000000000000000000" pitchFamily="2" charset="2"/>
              <a:buChar char="ü"/>
            </a:pPr>
            <a:r>
              <a:rPr lang="es-PE" sz="1500" dirty="0">
                <a:solidFill>
                  <a:srgbClr val="032E5A"/>
                </a:solidFill>
              </a:rPr>
              <a:t>Una vista es una alternativa para mostrar datos de varias tablas. Una vista es como una tabla virtual que almacena una consulta. Los datos accesibles a través de la vista no están almacenados en la base de datos como un objeto.</a:t>
            </a:r>
          </a:p>
          <a:p>
            <a:pPr marL="257175" indent="-257175" algn="just">
              <a:buFont typeface="Wingdings" panose="05000000000000000000" pitchFamily="2" charset="2"/>
              <a:buChar char="ü"/>
            </a:pPr>
            <a:endParaRPr lang="es-PE" sz="1500" dirty="0">
              <a:solidFill>
                <a:srgbClr val="032E5A"/>
              </a:solidFill>
            </a:endParaRPr>
          </a:p>
          <a:p>
            <a:pPr marL="257175" indent="-257175" algn="just">
              <a:buFont typeface="Wingdings" panose="05000000000000000000" pitchFamily="2" charset="2"/>
              <a:buChar char="ü"/>
            </a:pPr>
            <a:r>
              <a:rPr lang="es-PE" sz="1500" dirty="0">
                <a:solidFill>
                  <a:srgbClr val="032E5A"/>
                </a:solidFill>
              </a:rPr>
              <a:t>Entonces, una vista almacena una consulta como un objeto para utilizarse posteriormente. Las tablas consultadas en una vista se llaman tablas base. En general, se puede dar un nombre a cualquier consulta y almacenarla como una vista.</a:t>
            </a:r>
            <a:endParaRPr lang="es-ES" sz="1500" dirty="0">
              <a:solidFill>
                <a:srgbClr val="032E5A"/>
              </a:solidFill>
            </a:endParaRPr>
          </a:p>
        </p:txBody>
      </p:sp>
      <p:sp>
        <p:nvSpPr>
          <p:cNvPr id="6" name="Rectangle 3">
            <a:extLst>
              <a:ext uri="{FF2B5EF4-FFF2-40B4-BE49-F238E27FC236}">
                <a16:creationId xmlns:a16="http://schemas.microsoft.com/office/drawing/2014/main" id="{326E52CB-4CBF-416C-A003-5AF0E62E0E8F}"/>
              </a:ext>
            </a:extLst>
          </p:cNvPr>
          <p:cNvSpPr txBox="1">
            <a:spLocks noChangeArrowheads="1"/>
          </p:cNvSpPr>
          <p:nvPr/>
        </p:nvSpPr>
        <p:spPr>
          <a:xfrm>
            <a:off x="2032821" y="344101"/>
            <a:ext cx="1973654"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2400" b="1" dirty="0">
                <a:solidFill>
                  <a:srgbClr val="1F355C"/>
                </a:solidFill>
              </a:rPr>
              <a:t>VISTAS</a:t>
            </a:r>
            <a:endParaRPr lang="es-ES" sz="2400" b="1" dirty="0">
              <a:solidFill>
                <a:srgbClr val="1F355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6" name="Rectangle 3">
            <a:extLst>
              <a:ext uri="{FF2B5EF4-FFF2-40B4-BE49-F238E27FC236}">
                <a16:creationId xmlns:a16="http://schemas.microsoft.com/office/drawing/2014/main" id="{326E52CB-4CBF-416C-A003-5AF0E62E0E8F}"/>
              </a:ext>
            </a:extLst>
          </p:cNvPr>
          <p:cNvSpPr txBox="1">
            <a:spLocks noChangeArrowheads="1"/>
          </p:cNvSpPr>
          <p:nvPr/>
        </p:nvSpPr>
        <p:spPr>
          <a:xfrm>
            <a:off x="2032821" y="344101"/>
            <a:ext cx="1973654"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2400" b="1" dirty="0">
                <a:solidFill>
                  <a:srgbClr val="1F355C"/>
                </a:solidFill>
              </a:rPr>
              <a:t>VISTAS</a:t>
            </a:r>
            <a:endParaRPr lang="es-ES" sz="2400" b="1" dirty="0">
              <a:solidFill>
                <a:srgbClr val="1F355C"/>
              </a:solidFill>
            </a:endParaRPr>
          </a:p>
        </p:txBody>
      </p:sp>
      <p:sp>
        <p:nvSpPr>
          <p:cNvPr id="7" name="Rectángulo redondeado 2">
            <a:extLst>
              <a:ext uri="{FF2B5EF4-FFF2-40B4-BE49-F238E27FC236}">
                <a16:creationId xmlns:a16="http://schemas.microsoft.com/office/drawing/2014/main" id="{33FDF424-4DC0-41B5-9FD0-1B844157994F}"/>
              </a:ext>
            </a:extLst>
          </p:cNvPr>
          <p:cNvSpPr/>
          <p:nvPr/>
        </p:nvSpPr>
        <p:spPr>
          <a:xfrm>
            <a:off x="465205" y="1199879"/>
            <a:ext cx="7908870" cy="2933779"/>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500" b="1" dirty="0">
                <a:solidFill>
                  <a:srgbClr val="032E5A"/>
                </a:solidFill>
              </a:rPr>
              <a:t>Las vistas permiten:</a:t>
            </a:r>
          </a:p>
          <a:p>
            <a:pPr marL="257175" indent="-257175" algn="just">
              <a:buFont typeface="Wingdings" panose="05000000000000000000" pitchFamily="2" charset="2"/>
              <a:buChar char="ü"/>
            </a:pPr>
            <a:endParaRPr lang="es-PE" sz="1500" dirty="0">
              <a:solidFill>
                <a:srgbClr val="032E5A"/>
              </a:solidFill>
            </a:endParaRPr>
          </a:p>
          <a:p>
            <a:pPr marL="257175" indent="-257175" algn="just">
              <a:buFont typeface="Wingdings" panose="05000000000000000000" pitchFamily="2" charset="2"/>
              <a:buChar char="ü"/>
            </a:pPr>
            <a:r>
              <a:rPr lang="es-PE" sz="1500" b="1" i="1" dirty="0">
                <a:solidFill>
                  <a:srgbClr val="032E5A"/>
                </a:solidFill>
              </a:rPr>
              <a:t>Ocultar información: </a:t>
            </a:r>
            <a:r>
              <a:rPr lang="es-PE" sz="1500" dirty="0">
                <a:solidFill>
                  <a:srgbClr val="032E5A"/>
                </a:solidFill>
              </a:rPr>
              <a:t>permitiendo el acceso a algunos datos y manteniendo oculto el resto de la información que no se incluye en la vista. El usuario opera con los datos de una vista como si se tratara de una tabla, pudiendo modificar tales datos.</a:t>
            </a:r>
          </a:p>
          <a:p>
            <a:pPr marL="257175" indent="-257175" algn="just">
              <a:buFont typeface="Wingdings" panose="05000000000000000000" pitchFamily="2" charset="2"/>
              <a:buChar char="ü"/>
            </a:pPr>
            <a:endParaRPr lang="es-PE" sz="1500" dirty="0">
              <a:solidFill>
                <a:srgbClr val="032E5A"/>
              </a:solidFill>
            </a:endParaRPr>
          </a:p>
          <a:p>
            <a:pPr marL="257175" indent="-257175" algn="just">
              <a:buFont typeface="Wingdings" panose="05000000000000000000" pitchFamily="2" charset="2"/>
              <a:buChar char="ü"/>
            </a:pPr>
            <a:r>
              <a:rPr lang="es-PE" sz="1500" b="1" i="1" dirty="0">
                <a:solidFill>
                  <a:srgbClr val="032E5A"/>
                </a:solidFill>
              </a:rPr>
              <a:t>Simplificar la administración de los permisos de usuario: </a:t>
            </a:r>
            <a:r>
              <a:rPr lang="es-PE" sz="1500" dirty="0">
                <a:solidFill>
                  <a:srgbClr val="032E5A"/>
                </a:solidFill>
              </a:rPr>
              <a:t>se pueden dar al usuario permisos para que solamente pueda acceder a los datos a través de vistas, en lugar de concederle permisos para acceder a ciertos campos, así se protegen las tablas base de cambios en su estructura.</a:t>
            </a:r>
          </a:p>
          <a:p>
            <a:pPr marL="257175" indent="-257175" algn="just">
              <a:buFont typeface="Wingdings" panose="05000000000000000000" pitchFamily="2" charset="2"/>
              <a:buChar char="ü"/>
            </a:pPr>
            <a:endParaRPr lang="es-PE" sz="1500" dirty="0">
              <a:solidFill>
                <a:srgbClr val="032E5A"/>
              </a:solidFill>
            </a:endParaRPr>
          </a:p>
        </p:txBody>
      </p:sp>
    </p:spTree>
    <p:extLst>
      <p:ext uri="{BB962C8B-B14F-4D97-AF65-F5344CB8AC3E}">
        <p14:creationId xmlns:p14="http://schemas.microsoft.com/office/powerpoint/2010/main" val="278335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6" name="Rectangle 3">
            <a:extLst>
              <a:ext uri="{FF2B5EF4-FFF2-40B4-BE49-F238E27FC236}">
                <a16:creationId xmlns:a16="http://schemas.microsoft.com/office/drawing/2014/main" id="{326E52CB-4CBF-416C-A003-5AF0E62E0E8F}"/>
              </a:ext>
            </a:extLst>
          </p:cNvPr>
          <p:cNvSpPr txBox="1">
            <a:spLocks noChangeArrowheads="1"/>
          </p:cNvSpPr>
          <p:nvPr/>
        </p:nvSpPr>
        <p:spPr>
          <a:xfrm>
            <a:off x="2032821" y="344101"/>
            <a:ext cx="1973654"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2400" b="1" dirty="0">
                <a:solidFill>
                  <a:srgbClr val="1F355C"/>
                </a:solidFill>
              </a:rPr>
              <a:t>VISTAS</a:t>
            </a:r>
            <a:endParaRPr lang="es-ES" sz="2400" b="1" dirty="0">
              <a:solidFill>
                <a:srgbClr val="1F355C"/>
              </a:solidFill>
            </a:endParaRPr>
          </a:p>
        </p:txBody>
      </p:sp>
      <p:sp>
        <p:nvSpPr>
          <p:cNvPr id="8" name="Rectángulo redondeado 2">
            <a:extLst>
              <a:ext uri="{FF2B5EF4-FFF2-40B4-BE49-F238E27FC236}">
                <a16:creationId xmlns:a16="http://schemas.microsoft.com/office/drawing/2014/main" id="{8851070A-AFA0-4B28-A168-674CC1BDC25B}"/>
              </a:ext>
            </a:extLst>
          </p:cNvPr>
          <p:cNvSpPr/>
          <p:nvPr/>
        </p:nvSpPr>
        <p:spPr>
          <a:xfrm>
            <a:off x="646468" y="962812"/>
            <a:ext cx="7908870" cy="2933779"/>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500" dirty="0">
                <a:solidFill>
                  <a:srgbClr val="032E5A"/>
                </a:solidFill>
              </a:rPr>
              <a:t>Las vistas permiten:</a:t>
            </a:r>
          </a:p>
          <a:p>
            <a:pPr algn="just"/>
            <a:endParaRPr lang="es-PE" sz="1500" b="1" i="1" dirty="0">
              <a:solidFill>
                <a:srgbClr val="032E5A"/>
              </a:solidFill>
            </a:endParaRPr>
          </a:p>
          <a:p>
            <a:pPr marL="257175" indent="-257175" algn="just">
              <a:buFont typeface="Wingdings" panose="05000000000000000000" pitchFamily="2" charset="2"/>
              <a:buChar char="ü"/>
            </a:pPr>
            <a:r>
              <a:rPr lang="es-PE" sz="1500" b="1" i="1" dirty="0">
                <a:solidFill>
                  <a:srgbClr val="032E5A"/>
                </a:solidFill>
              </a:rPr>
              <a:t>Mejorar el rendimiento: </a:t>
            </a:r>
            <a:r>
              <a:rPr lang="es-PE" sz="1500" dirty="0">
                <a:solidFill>
                  <a:srgbClr val="032E5A"/>
                </a:solidFill>
              </a:rPr>
              <a:t>se puede evitar tipear instrucciones repetidamente almacenando en una vista el resultado de una consulta compleja que incluya información de varias tablas.</a:t>
            </a:r>
          </a:p>
          <a:p>
            <a:pPr marL="257175" indent="-257175" algn="just">
              <a:buFont typeface="Wingdings" panose="05000000000000000000" pitchFamily="2" charset="2"/>
              <a:buChar char="ü"/>
            </a:pPr>
            <a:endParaRPr lang="es-PE" sz="1500" dirty="0">
              <a:solidFill>
                <a:srgbClr val="032E5A"/>
              </a:solidFill>
            </a:endParaRPr>
          </a:p>
          <a:p>
            <a:pPr marL="257175" indent="-257175" algn="just">
              <a:buFont typeface="Wingdings" panose="05000000000000000000" pitchFamily="2" charset="2"/>
              <a:buChar char="ü"/>
            </a:pPr>
            <a:r>
              <a:rPr lang="es-PE" sz="1500" b="1" i="1" dirty="0">
                <a:solidFill>
                  <a:srgbClr val="032E5A"/>
                </a:solidFill>
              </a:rPr>
              <a:t>Podemos crear vistas con: </a:t>
            </a:r>
            <a:r>
              <a:rPr lang="es-PE" sz="1500" dirty="0">
                <a:solidFill>
                  <a:srgbClr val="032E5A"/>
                </a:solidFill>
              </a:rPr>
              <a:t>un subconjunto de registros y campos de una tabla; una unión de varias tablas; una combinación de varias tablas; un resumen estadístico de una tabla; un subconjunto de otra vista, combinación de vistas y tablas.</a:t>
            </a:r>
            <a:endParaRPr lang="es-ES" sz="1500" dirty="0">
              <a:solidFill>
                <a:srgbClr val="032E5A"/>
              </a:solidFill>
            </a:endParaRPr>
          </a:p>
        </p:txBody>
      </p:sp>
    </p:spTree>
    <p:extLst>
      <p:ext uri="{BB962C8B-B14F-4D97-AF65-F5344CB8AC3E}">
        <p14:creationId xmlns:p14="http://schemas.microsoft.com/office/powerpoint/2010/main" val="309559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6" name="Rectangle 3">
            <a:extLst>
              <a:ext uri="{FF2B5EF4-FFF2-40B4-BE49-F238E27FC236}">
                <a16:creationId xmlns:a16="http://schemas.microsoft.com/office/drawing/2014/main" id="{326E52CB-4CBF-416C-A003-5AF0E62E0E8F}"/>
              </a:ext>
            </a:extLst>
          </p:cNvPr>
          <p:cNvSpPr txBox="1">
            <a:spLocks noChangeArrowheads="1"/>
          </p:cNvSpPr>
          <p:nvPr/>
        </p:nvSpPr>
        <p:spPr>
          <a:xfrm>
            <a:off x="2032821" y="313947"/>
            <a:ext cx="1973654"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2400" b="1" dirty="0">
                <a:solidFill>
                  <a:srgbClr val="1F355C"/>
                </a:solidFill>
              </a:rPr>
              <a:t>VISTAS</a:t>
            </a:r>
            <a:endParaRPr lang="es-ES" sz="2400" b="1" dirty="0">
              <a:solidFill>
                <a:srgbClr val="1F355C"/>
              </a:solidFill>
            </a:endParaRPr>
          </a:p>
        </p:txBody>
      </p:sp>
      <p:sp>
        <p:nvSpPr>
          <p:cNvPr id="7" name="Rectángulo redondeado 2">
            <a:extLst>
              <a:ext uri="{FF2B5EF4-FFF2-40B4-BE49-F238E27FC236}">
                <a16:creationId xmlns:a16="http://schemas.microsoft.com/office/drawing/2014/main" id="{4A5FD87F-AC9D-4984-AFAA-6F61067FB86B}"/>
              </a:ext>
            </a:extLst>
          </p:cNvPr>
          <p:cNvSpPr/>
          <p:nvPr/>
        </p:nvSpPr>
        <p:spPr>
          <a:xfrm>
            <a:off x="572790" y="1380501"/>
            <a:ext cx="7908870" cy="1468878"/>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indent="-257175" algn="just">
              <a:buFont typeface="Wingdings" panose="05000000000000000000" pitchFamily="2" charset="2"/>
              <a:buChar char="ü"/>
            </a:pPr>
            <a:r>
              <a:rPr lang="es-ES" sz="1500" dirty="0">
                <a:solidFill>
                  <a:srgbClr val="032E5A"/>
                </a:solidFill>
              </a:rPr>
              <a:t>Para crear una nueva vista se emplea la sentencia </a:t>
            </a:r>
            <a:r>
              <a:rPr lang="es-ES" sz="1500" b="1" dirty="0">
                <a:solidFill>
                  <a:srgbClr val="FF0000"/>
                </a:solidFill>
              </a:rPr>
              <a:t>CREATE VIEW</a:t>
            </a:r>
            <a:r>
              <a:rPr lang="es-ES" sz="1500" dirty="0">
                <a:solidFill>
                  <a:srgbClr val="032E5A"/>
                </a:solidFill>
              </a:rPr>
              <a:t>, debe ser la primera instrucción en un lote de consultas.</a:t>
            </a:r>
          </a:p>
          <a:p>
            <a:pPr algn="just"/>
            <a:endParaRPr lang="es-ES" sz="1500" dirty="0">
              <a:solidFill>
                <a:srgbClr val="032E5A"/>
              </a:solidFill>
            </a:endParaRPr>
          </a:p>
          <a:p>
            <a:pPr marL="257175" indent="-257175" algn="just">
              <a:buFont typeface="Wingdings" panose="05000000000000000000" pitchFamily="2" charset="2"/>
              <a:buChar char="ü"/>
            </a:pPr>
            <a:r>
              <a:rPr lang="es-ES" sz="1500" dirty="0">
                <a:solidFill>
                  <a:srgbClr val="032E5A"/>
                </a:solidFill>
              </a:rPr>
              <a:t>Una vista sólo se puede crear en la base de datos actual.</a:t>
            </a:r>
          </a:p>
        </p:txBody>
      </p:sp>
      <p:sp>
        <p:nvSpPr>
          <p:cNvPr id="9" name="Rectángulo 8">
            <a:extLst>
              <a:ext uri="{FF2B5EF4-FFF2-40B4-BE49-F238E27FC236}">
                <a16:creationId xmlns:a16="http://schemas.microsoft.com/office/drawing/2014/main" id="{3C18A402-D5E9-4940-A451-1E6231F763DA}"/>
              </a:ext>
            </a:extLst>
          </p:cNvPr>
          <p:cNvSpPr/>
          <p:nvPr/>
        </p:nvSpPr>
        <p:spPr>
          <a:xfrm>
            <a:off x="2042068" y="3450178"/>
            <a:ext cx="5188569" cy="715581"/>
          </a:xfrm>
          <a:prstGeom prst="rect">
            <a:avLst/>
          </a:prstGeom>
        </p:spPr>
        <p:txBody>
          <a:bodyPr wrap="square">
            <a:spAutoFit/>
          </a:bodyPr>
          <a:lstStyle/>
          <a:p>
            <a:r>
              <a:rPr lang="pt-BR" sz="1350" b="1" dirty="0">
                <a:solidFill>
                  <a:srgbClr val="FF0000"/>
                </a:solidFill>
              </a:rPr>
              <a:t>CREATE VIEW </a:t>
            </a:r>
            <a:r>
              <a:rPr lang="pt-BR" sz="1350" dirty="0">
                <a:solidFill>
                  <a:srgbClr val="032E5A"/>
                </a:solidFill>
              </a:rPr>
              <a:t>[</a:t>
            </a:r>
            <a:r>
              <a:rPr lang="pt-BR" sz="1350" dirty="0" err="1">
                <a:solidFill>
                  <a:srgbClr val="032E5A"/>
                </a:solidFill>
              </a:rPr>
              <a:t>nbEsquema</a:t>
            </a:r>
            <a:r>
              <a:rPr lang="pt-BR" sz="1350" dirty="0">
                <a:solidFill>
                  <a:srgbClr val="032E5A"/>
                </a:solidFill>
              </a:rPr>
              <a:t>.] </a:t>
            </a:r>
            <a:r>
              <a:rPr lang="pt-BR" sz="1350" dirty="0" err="1">
                <a:solidFill>
                  <a:srgbClr val="032E5A"/>
                </a:solidFill>
              </a:rPr>
              <a:t>nbVista</a:t>
            </a:r>
            <a:r>
              <a:rPr lang="pt-BR" sz="1350" dirty="0">
                <a:solidFill>
                  <a:srgbClr val="032E5A"/>
                </a:solidFill>
              </a:rPr>
              <a:t>   [ (</a:t>
            </a:r>
            <a:r>
              <a:rPr lang="pt-BR" sz="1350" dirty="0" err="1">
                <a:solidFill>
                  <a:srgbClr val="032E5A"/>
                </a:solidFill>
              </a:rPr>
              <a:t>columna</a:t>
            </a:r>
            <a:r>
              <a:rPr lang="pt-BR" sz="1350" dirty="0">
                <a:solidFill>
                  <a:srgbClr val="032E5A"/>
                </a:solidFill>
              </a:rPr>
              <a:t> [ ,...n ] ) ] </a:t>
            </a:r>
          </a:p>
          <a:p>
            <a:r>
              <a:rPr lang="pt-BR" sz="1350" b="1" dirty="0">
                <a:solidFill>
                  <a:srgbClr val="0000FF"/>
                </a:solidFill>
              </a:rPr>
              <a:t>AS </a:t>
            </a:r>
          </a:p>
          <a:p>
            <a:r>
              <a:rPr lang="pt-BR" sz="1350" dirty="0">
                <a:solidFill>
                  <a:srgbClr val="032E5A"/>
                </a:solidFill>
              </a:rPr>
              <a:t>( </a:t>
            </a:r>
            <a:r>
              <a:rPr lang="pt-BR" sz="1350" dirty="0" err="1">
                <a:solidFill>
                  <a:srgbClr val="032E5A"/>
                </a:solidFill>
              </a:rPr>
              <a:t>sentencia_select</a:t>
            </a:r>
            <a:r>
              <a:rPr lang="pt-BR" sz="1350" dirty="0">
                <a:solidFill>
                  <a:srgbClr val="032E5A"/>
                </a:solidFill>
              </a:rPr>
              <a:t> ) [ ; ]</a:t>
            </a:r>
            <a:endParaRPr lang="en-US" sz="1350" dirty="0">
              <a:solidFill>
                <a:srgbClr val="032E5A"/>
              </a:solidFill>
            </a:endParaRPr>
          </a:p>
        </p:txBody>
      </p:sp>
    </p:spTree>
    <p:extLst>
      <p:ext uri="{BB962C8B-B14F-4D97-AF65-F5344CB8AC3E}">
        <p14:creationId xmlns:p14="http://schemas.microsoft.com/office/powerpoint/2010/main" val="622059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6" name="Rectangle 3">
            <a:extLst>
              <a:ext uri="{FF2B5EF4-FFF2-40B4-BE49-F238E27FC236}">
                <a16:creationId xmlns:a16="http://schemas.microsoft.com/office/drawing/2014/main" id="{326E52CB-4CBF-416C-A003-5AF0E62E0E8F}"/>
              </a:ext>
            </a:extLst>
          </p:cNvPr>
          <p:cNvSpPr txBox="1">
            <a:spLocks noChangeArrowheads="1"/>
          </p:cNvSpPr>
          <p:nvPr/>
        </p:nvSpPr>
        <p:spPr>
          <a:xfrm>
            <a:off x="2032821" y="313947"/>
            <a:ext cx="1973654"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2400" b="1" dirty="0">
                <a:solidFill>
                  <a:srgbClr val="1F355C"/>
                </a:solidFill>
              </a:rPr>
              <a:t>VISTAS</a:t>
            </a:r>
            <a:endParaRPr lang="es-ES" sz="2400" b="1" dirty="0">
              <a:solidFill>
                <a:srgbClr val="1F355C"/>
              </a:solidFill>
            </a:endParaRPr>
          </a:p>
        </p:txBody>
      </p:sp>
      <p:sp>
        <p:nvSpPr>
          <p:cNvPr id="8" name="Rectángulo 7">
            <a:extLst>
              <a:ext uri="{FF2B5EF4-FFF2-40B4-BE49-F238E27FC236}">
                <a16:creationId xmlns:a16="http://schemas.microsoft.com/office/drawing/2014/main" id="{B76948C0-19F1-441D-BDA9-E7500ED4FD89}"/>
              </a:ext>
            </a:extLst>
          </p:cNvPr>
          <p:cNvSpPr/>
          <p:nvPr/>
        </p:nvSpPr>
        <p:spPr>
          <a:xfrm>
            <a:off x="1600426" y="1170537"/>
            <a:ext cx="5188569" cy="507831"/>
          </a:xfrm>
          <a:prstGeom prst="rect">
            <a:avLst/>
          </a:prstGeom>
        </p:spPr>
        <p:txBody>
          <a:bodyPr wrap="square">
            <a:spAutoFit/>
          </a:bodyPr>
          <a:lstStyle/>
          <a:p>
            <a:r>
              <a:rPr lang="pt-BR" sz="1350" b="1" dirty="0">
                <a:solidFill>
                  <a:srgbClr val="FF0000"/>
                </a:solidFill>
              </a:rPr>
              <a:t>CREATE VIEW </a:t>
            </a:r>
            <a:r>
              <a:rPr lang="pt-BR" sz="1350" dirty="0">
                <a:solidFill>
                  <a:srgbClr val="032E5A"/>
                </a:solidFill>
              </a:rPr>
              <a:t>[</a:t>
            </a:r>
            <a:r>
              <a:rPr lang="pt-BR" sz="1350" dirty="0" err="1">
                <a:solidFill>
                  <a:srgbClr val="032E5A"/>
                </a:solidFill>
              </a:rPr>
              <a:t>nbEsquema</a:t>
            </a:r>
            <a:r>
              <a:rPr lang="pt-BR" sz="1350" dirty="0">
                <a:solidFill>
                  <a:srgbClr val="032E5A"/>
                </a:solidFill>
              </a:rPr>
              <a:t>.] </a:t>
            </a:r>
            <a:r>
              <a:rPr lang="pt-BR" sz="1350" dirty="0" err="1">
                <a:solidFill>
                  <a:srgbClr val="032E5A"/>
                </a:solidFill>
              </a:rPr>
              <a:t>nbVista</a:t>
            </a:r>
            <a:r>
              <a:rPr lang="pt-BR" sz="1350" dirty="0">
                <a:solidFill>
                  <a:srgbClr val="032E5A"/>
                </a:solidFill>
              </a:rPr>
              <a:t>   [ (</a:t>
            </a:r>
            <a:r>
              <a:rPr lang="pt-BR" sz="1350" dirty="0" err="1">
                <a:solidFill>
                  <a:srgbClr val="032E5A"/>
                </a:solidFill>
              </a:rPr>
              <a:t>columna</a:t>
            </a:r>
            <a:r>
              <a:rPr lang="pt-BR" sz="1350" dirty="0">
                <a:solidFill>
                  <a:srgbClr val="032E5A"/>
                </a:solidFill>
              </a:rPr>
              <a:t> [ ,...n ] ) ] </a:t>
            </a:r>
            <a:r>
              <a:rPr lang="pt-BR" sz="1350" b="1" dirty="0">
                <a:solidFill>
                  <a:srgbClr val="0000FF"/>
                </a:solidFill>
              </a:rPr>
              <a:t>AS </a:t>
            </a:r>
            <a:r>
              <a:rPr lang="pt-BR" sz="1350" dirty="0">
                <a:solidFill>
                  <a:srgbClr val="032E5A"/>
                </a:solidFill>
              </a:rPr>
              <a:t>(   </a:t>
            </a:r>
          </a:p>
          <a:p>
            <a:r>
              <a:rPr lang="pt-BR" sz="1350" dirty="0">
                <a:solidFill>
                  <a:srgbClr val="032E5A"/>
                </a:solidFill>
              </a:rPr>
              <a:t>                           </a:t>
            </a:r>
            <a:r>
              <a:rPr lang="pt-BR" sz="1350" dirty="0" err="1">
                <a:solidFill>
                  <a:srgbClr val="032E5A"/>
                </a:solidFill>
              </a:rPr>
              <a:t>sentencia_select</a:t>
            </a:r>
            <a:r>
              <a:rPr lang="pt-BR" sz="1350" dirty="0">
                <a:solidFill>
                  <a:srgbClr val="032E5A"/>
                </a:solidFill>
              </a:rPr>
              <a:t> ) [ ; ]</a:t>
            </a:r>
            <a:endParaRPr lang="en-US" sz="1350" dirty="0">
              <a:solidFill>
                <a:srgbClr val="032E5A"/>
              </a:solidFill>
            </a:endParaRPr>
          </a:p>
        </p:txBody>
      </p:sp>
      <p:sp>
        <p:nvSpPr>
          <p:cNvPr id="10" name="Rectángulo redondeado 6">
            <a:extLst>
              <a:ext uri="{FF2B5EF4-FFF2-40B4-BE49-F238E27FC236}">
                <a16:creationId xmlns:a16="http://schemas.microsoft.com/office/drawing/2014/main" id="{49A5D1FA-1260-4798-86EC-27E961F29E82}"/>
              </a:ext>
            </a:extLst>
          </p:cNvPr>
          <p:cNvSpPr/>
          <p:nvPr/>
        </p:nvSpPr>
        <p:spPr>
          <a:xfrm>
            <a:off x="488604" y="1775245"/>
            <a:ext cx="7908870" cy="2570505"/>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indent="-257175" algn="just">
              <a:buFont typeface="Wingdings" panose="05000000000000000000" pitchFamily="2" charset="2"/>
              <a:buChar char="ü"/>
            </a:pPr>
            <a:r>
              <a:rPr lang="es-ES" sz="1500" b="1" dirty="0" err="1">
                <a:solidFill>
                  <a:srgbClr val="032E5A"/>
                </a:solidFill>
              </a:rPr>
              <a:t>nbEsquema</a:t>
            </a:r>
            <a:r>
              <a:rPr lang="es-ES" sz="1500" dirty="0">
                <a:solidFill>
                  <a:srgbClr val="032E5A"/>
                </a:solidFill>
              </a:rPr>
              <a:t> Es el nombre del esquema al que pertenece la nueva tabla.</a:t>
            </a:r>
          </a:p>
          <a:p>
            <a:pPr marL="257175" indent="-257175" algn="just">
              <a:buFont typeface="Wingdings" panose="05000000000000000000" pitchFamily="2" charset="2"/>
              <a:buChar char="ü"/>
            </a:pPr>
            <a:r>
              <a:rPr lang="es-ES" sz="1500" b="1" dirty="0" err="1">
                <a:solidFill>
                  <a:srgbClr val="032E5A"/>
                </a:solidFill>
              </a:rPr>
              <a:t>nbVista</a:t>
            </a:r>
            <a:r>
              <a:rPr lang="es-ES" sz="1500" dirty="0">
                <a:solidFill>
                  <a:srgbClr val="032E5A"/>
                </a:solidFill>
              </a:rPr>
              <a:t> Es el nombre de la nueva vista. Los nombres de vistas deben seguir las reglas de los identificadores.</a:t>
            </a:r>
          </a:p>
          <a:p>
            <a:pPr marL="257175" indent="-257175" algn="just">
              <a:buFont typeface="Wingdings" panose="05000000000000000000" pitchFamily="2" charset="2"/>
              <a:buChar char="ü"/>
            </a:pPr>
            <a:r>
              <a:rPr lang="es-ES" sz="1500" b="1" dirty="0" err="1">
                <a:solidFill>
                  <a:srgbClr val="032E5A"/>
                </a:solidFill>
              </a:rPr>
              <a:t>sentencia_select</a:t>
            </a:r>
            <a:r>
              <a:rPr lang="es-ES" sz="1500" dirty="0">
                <a:solidFill>
                  <a:srgbClr val="032E5A"/>
                </a:solidFill>
              </a:rPr>
              <a:t> Es la instrucción </a:t>
            </a:r>
            <a:r>
              <a:rPr lang="es-ES" sz="1500" b="1" dirty="0">
                <a:solidFill>
                  <a:srgbClr val="032E5A"/>
                </a:solidFill>
              </a:rPr>
              <a:t>SELECT</a:t>
            </a:r>
            <a:r>
              <a:rPr lang="es-ES" sz="1500" dirty="0">
                <a:solidFill>
                  <a:srgbClr val="032E5A"/>
                </a:solidFill>
              </a:rPr>
              <a:t> que define la vista. Dicha instrucción puede utilizar más de una tabla y otras vistas. </a:t>
            </a:r>
          </a:p>
          <a:p>
            <a:pPr marL="257175" indent="-257175" algn="just">
              <a:buFont typeface="Wingdings" panose="05000000000000000000" pitchFamily="2" charset="2"/>
              <a:buChar char="ü"/>
            </a:pPr>
            <a:r>
              <a:rPr lang="es-ES" sz="1500" dirty="0">
                <a:solidFill>
                  <a:srgbClr val="032E5A"/>
                </a:solidFill>
              </a:rPr>
              <a:t>Una vista no tiene por qué ser un simple subconjunto de filas y de columnas de una tabla determinada. Es posible crear una vista que utilice más de una tabla u otras vistas mediante una cláusula </a:t>
            </a:r>
            <a:r>
              <a:rPr lang="es-ES" sz="1500" b="1" dirty="0">
                <a:solidFill>
                  <a:srgbClr val="032E5A"/>
                </a:solidFill>
              </a:rPr>
              <a:t>SELECT</a:t>
            </a:r>
            <a:r>
              <a:rPr lang="es-ES" sz="1500" dirty="0">
                <a:solidFill>
                  <a:srgbClr val="032E5A"/>
                </a:solidFill>
              </a:rPr>
              <a:t> de cualquier complejidad.</a:t>
            </a:r>
          </a:p>
          <a:p>
            <a:pPr marL="257175" indent="-257175" algn="just">
              <a:buFont typeface="Wingdings" panose="05000000000000000000" pitchFamily="2" charset="2"/>
              <a:buChar char="ü"/>
            </a:pPr>
            <a:r>
              <a:rPr lang="es-ES" sz="1500" dirty="0">
                <a:solidFill>
                  <a:srgbClr val="032E5A"/>
                </a:solidFill>
              </a:rPr>
              <a:t>También se pueden utilizar funciones y varias instrucciones </a:t>
            </a:r>
            <a:r>
              <a:rPr lang="es-ES" sz="1500" b="1" dirty="0">
                <a:solidFill>
                  <a:srgbClr val="032E5A"/>
                </a:solidFill>
              </a:rPr>
              <a:t>SELECT</a:t>
            </a:r>
            <a:r>
              <a:rPr lang="es-ES" sz="1500" dirty="0">
                <a:solidFill>
                  <a:srgbClr val="032E5A"/>
                </a:solidFill>
              </a:rPr>
              <a:t> separadas por </a:t>
            </a:r>
            <a:r>
              <a:rPr lang="es-ES" sz="1500" b="1" dirty="0">
                <a:solidFill>
                  <a:srgbClr val="032E5A"/>
                </a:solidFill>
              </a:rPr>
              <a:t>UNION</a:t>
            </a:r>
            <a:r>
              <a:rPr lang="es-ES" sz="1500" dirty="0">
                <a:solidFill>
                  <a:srgbClr val="032E5A"/>
                </a:solidFill>
              </a:rPr>
              <a:t> o </a:t>
            </a:r>
            <a:r>
              <a:rPr lang="es-ES" sz="1500" b="1" dirty="0">
                <a:solidFill>
                  <a:srgbClr val="032E5A"/>
                </a:solidFill>
              </a:rPr>
              <a:t>UNION ALL.</a:t>
            </a:r>
          </a:p>
          <a:p>
            <a:pPr marL="257175" indent="-257175" algn="just">
              <a:buFont typeface="Wingdings" panose="05000000000000000000" pitchFamily="2" charset="2"/>
              <a:buChar char="ü"/>
            </a:pPr>
            <a:r>
              <a:rPr lang="es-ES" sz="1500" dirty="0">
                <a:solidFill>
                  <a:srgbClr val="032E5A"/>
                </a:solidFill>
              </a:rPr>
              <a:t>Una vista puede tener como máximo 1.024 columnas.</a:t>
            </a:r>
          </a:p>
        </p:txBody>
      </p:sp>
    </p:spTree>
    <p:extLst>
      <p:ext uri="{BB962C8B-B14F-4D97-AF65-F5344CB8AC3E}">
        <p14:creationId xmlns:p14="http://schemas.microsoft.com/office/powerpoint/2010/main" val="162028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6" name="Rectangle 3">
            <a:extLst>
              <a:ext uri="{FF2B5EF4-FFF2-40B4-BE49-F238E27FC236}">
                <a16:creationId xmlns:a16="http://schemas.microsoft.com/office/drawing/2014/main" id="{326E52CB-4CBF-416C-A003-5AF0E62E0E8F}"/>
              </a:ext>
            </a:extLst>
          </p:cNvPr>
          <p:cNvSpPr txBox="1">
            <a:spLocks noChangeArrowheads="1"/>
          </p:cNvSpPr>
          <p:nvPr/>
        </p:nvSpPr>
        <p:spPr>
          <a:xfrm>
            <a:off x="1287754" y="302253"/>
            <a:ext cx="3284246"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2400" b="1" dirty="0">
                <a:solidFill>
                  <a:srgbClr val="1F355C"/>
                </a:solidFill>
              </a:rPr>
              <a:t>VISTAS(EJEMPLOS)</a:t>
            </a:r>
            <a:endParaRPr lang="es-ES" sz="2400" b="1" dirty="0">
              <a:solidFill>
                <a:srgbClr val="1F355C"/>
              </a:solidFill>
            </a:endParaRPr>
          </a:p>
        </p:txBody>
      </p:sp>
      <p:sp>
        <p:nvSpPr>
          <p:cNvPr id="9" name="Rectángulo 8">
            <a:extLst>
              <a:ext uri="{FF2B5EF4-FFF2-40B4-BE49-F238E27FC236}">
                <a16:creationId xmlns:a16="http://schemas.microsoft.com/office/drawing/2014/main" id="{0DB2C0C3-48ED-40CB-B605-C60D0AA49A7D}"/>
              </a:ext>
            </a:extLst>
          </p:cNvPr>
          <p:cNvSpPr/>
          <p:nvPr/>
        </p:nvSpPr>
        <p:spPr>
          <a:xfrm>
            <a:off x="191911" y="1254523"/>
            <a:ext cx="8602133" cy="2469907"/>
          </a:xfrm>
          <a:prstGeom prst="rect">
            <a:avLst/>
          </a:prstGeom>
        </p:spPr>
        <p:txBody>
          <a:bodyPr wrap="square">
            <a:spAutoFit/>
          </a:bodyPr>
          <a:lstStyle/>
          <a:p>
            <a:endParaRPr lang="en-US" sz="1050" dirty="0"/>
          </a:p>
          <a:p>
            <a:r>
              <a:rPr lang="en-US" sz="1600" b="1" dirty="0">
                <a:solidFill>
                  <a:srgbClr val="0000FF"/>
                </a:solidFill>
              </a:rPr>
              <a:t> CREATE VIEW </a:t>
            </a:r>
            <a:r>
              <a:rPr lang="en-US" sz="1600" dirty="0" err="1">
                <a:solidFill>
                  <a:srgbClr val="032E5A"/>
                </a:solidFill>
              </a:rPr>
              <a:t>oficinas_este</a:t>
            </a:r>
            <a:r>
              <a:rPr lang="en-US" sz="1600" dirty="0"/>
              <a:t> </a:t>
            </a:r>
            <a:r>
              <a:rPr lang="en-US" sz="1600" b="1" dirty="0">
                <a:solidFill>
                  <a:srgbClr val="0000FF"/>
                </a:solidFill>
              </a:rPr>
              <a:t>AS</a:t>
            </a:r>
            <a:r>
              <a:rPr lang="en-US" sz="1600" dirty="0"/>
              <a:t> </a:t>
            </a:r>
          </a:p>
          <a:p>
            <a:r>
              <a:rPr lang="en-US" sz="1600" dirty="0"/>
              <a:t>     </a:t>
            </a:r>
            <a:r>
              <a:rPr lang="en-US" sz="1600" b="1" dirty="0">
                <a:solidFill>
                  <a:srgbClr val="0000FF"/>
                </a:solidFill>
              </a:rPr>
              <a:t>SELECT</a:t>
            </a:r>
            <a:r>
              <a:rPr lang="en-US" sz="1600" dirty="0"/>
              <a:t> </a:t>
            </a:r>
            <a:r>
              <a:rPr lang="en-US" sz="1600" b="1" dirty="0"/>
              <a:t>*</a:t>
            </a:r>
          </a:p>
          <a:p>
            <a:r>
              <a:rPr lang="en-US" sz="1600" dirty="0"/>
              <a:t>      </a:t>
            </a:r>
            <a:r>
              <a:rPr lang="en-US" sz="1600" b="1" dirty="0">
                <a:solidFill>
                  <a:srgbClr val="0000FF"/>
                </a:solidFill>
              </a:rPr>
              <a:t>FROM</a:t>
            </a:r>
            <a:r>
              <a:rPr lang="en-US" sz="1600" dirty="0"/>
              <a:t> </a:t>
            </a:r>
            <a:r>
              <a:rPr lang="en-US" sz="1600" dirty="0" err="1">
                <a:solidFill>
                  <a:srgbClr val="032E5A"/>
                </a:solidFill>
              </a:rPr>
              <a:t>oficinas</a:t>
            </a:r>
            <a:r>
              <a:rPr lang="en-US" sz="1600" dirty="0"/>
              <a:t> </a:t>
            </a:r>
          </a:p>
          <a:p>
            <a:r>
              <a:rPr lang="en-US" sz="1600" dirty="0"/>
              <a:t>     </a:t>
            </a:r>
            <a:r>
              <a:rPr lang="en-US" sz="1600" b="1" dirty="0">
                <a:solidFill>
                  <a:srgbClr val="0000FF"/>
                </a:solidFill>
              </a:rPr>
              <a:t>WHERE</a:t>
            </a:r>
            <a:r>
              <a:rPr lang="en-US" sz="1600" dirty="0"/>
              <a:t> </a:t>
            </a:r>
            <a:r>
              <a:rPr lang="en-US" sz="1600" dirty="0">
                <a:solidFill>
                  <a:srgbClr val="032E5A"/>
                </a:solidFill>
              </a:rPr>
              <a:t>region =  ‘Este’ </a:t>
            </a:r>
          </a:p>
          <a:p>
            <a:endParaRPr lang="en-US" sz="1600" dirty="0">
              <a:solidFill>
                <a:srgbClr val="032E5A"/>
              </a:solidFill>
            </a:endParaRPr>
          </a:p>
          <a:p>
            <a:endParaRPr lang="en-US" sz="1600" dirty="0">
              <a:solidFill>
                <a:srgbClr val="032E5A"/>
              </a:solidFill>
            </a:endParaRPr>
          </a:p>
          <a:p>
            <a:r>
              <a:rPr lang="en-US" sz="1600" b="1" dirty="0">
                <a:solidFill>
                  <a:srgbClr val="0000FF"/>
                </a:solidFill>
              </a:rPr>
              <a:t>CREATE VIEW </a:t>
            </a:r>
            <a:r>
              <a:rPr lang="en-US" sz="1600" dirty="0" err="1">
                <a:solidFill>
                  <a:schemeClr val="tx1"/>
                </a:solidFill>
              </a:rPr>
              <a:t>vista_empleados</a:t>
            </a:r>
            <a:r>
              <a:rPr lang="en-US" sz="1600" dirty="0">
                <a:solidFill>
                  <a:schemeClr val="tx1"/>
                </a:solidFill>
              </a:rPr>
              <a:t> </a:t>
            </a:r>
            <a:r>
              <a:rPr lang="en-US" sz="1600" b="1" dirty="0">
                <a:solidFill>
                  <a:srgbClr val="0000FF"/>
                </a:solidFill>
              </a:rPr>
              <a:t>AS</a:t>
            </a:r>
          </a:p>
          <a:p>
            <a:r>
              <a:rPr lang="en-US" sz="1600" b="1" dirty="0">
                <a:solidFill>
                  <a:srgbClr val="0000FF"/>
                </a:solidFill>
              </a:rPr>
              <a:t>  SELECT </a:t>
            </a:r>
            <a:r>
              <a:rPr lang="en-US" sz="1600" dirty="0">
                <a:solidFill>
                  <a:schemeClr val="tx1"/>
                </a:solidFill>
              </a:rPr>
              <a:t>(</a:t>
            </a:r>
            <a:r>
              <a:rPr lang="en-US" sz="1600" dirty="0" err="1">
                <a:solidFill>
                  <a:schemeClr val="tx1"/>
                </a:solidFill>
              </a:rPr>
              <a:t>apellido</a:t>
            </a:r>
            <a:r>
              <a:rPr lang="en-US" sz="1600" dirty="0">
                <a:solidFill>
                  <a:schemeClr val="tx1"/>
                </a:solidFill>
              </a:rPr>
              <a:t>+' '+</a:t>
            </a:r>
            <a:r>
              <a:rPr lang="en-US" sz="1600" dirty="0" err="1">
                <a:solidFill>
                  <a:schemeClr val="tx1"/>
                </a:solidFill>
              </a:rPr>
              <a:t>e.nombre</a:t>
            </a:r>
            <a:r>
              <a:rPr lang="en-US" sz="1600" dirty="0">
                <a:solidFill>
                  <a:schemeClr val="tx1"/>
                </a:solidFill>
              </a:rPr>
              <a:t>) as </a:t>
            </a:r>
            <a:r>
              <a:rPr lang="en-US" sz="1600" dirty="0" err="1">
                <a:solidFill>
                  <a:schemeClr val="tx1"/>
                </a:solidFill>
              </a:rPr>
              <a:t>nombre,sexo</a:t>
            </a:r>
            <a:r>
              <a:rPr lang="en-US" sz="1600" dirty="0">
                <a:solidFill>
                  <a:schemeClr val="tx1"/>
                </a:solidFill>
              </a:rPr>
              <a:t>, </a:t>
            </a:r>
            <a:r>
              <a:rPr lang="en-US" sz="1600" dirty="0" err="1">
                <a:solidFill>
                  <a:schemeClr val="tx1"/>
                </a:solidFill>
              </a:rPr>
              <a:t>s.nombre</a:t>
            </a:r>
            <a:r>
              <a:rPr lang="en-US" sz="1600" dirty="0">
                <a:solidFill>
                  <a:schemeClr val="tx1"/>
                </a:solidFill>
              </a:rPr>
              <a:t> </a:t>
            </a:r>
            <a:r>
              <a:rPr lang="en-US" sz="1600" b="1" dirty="0">
                <a:solidFill>
                  <a:srgbClr val="0000FF"/>
                </a:solidFill>
              </a:rPr>
              <a:t>as</a:t>
            </a:r>
            <a:r>
              <a:rPr lang="en-US" sz="1600" dirty="0">
                <a:solidFill>
                  <a:schemeClr val="tx1"/>
                </a:solidFill>
              </a:rPr>
              <a:t> </a:t>
            </a:r>
            <a:r>
              <a:rPr lang="en-US" sz="1600" dirty="0" err="1">
                <a:solidFill>
                  <a:schemeClr val="tx1"/>
                </a:solidFill>
              </a:rPr>
              <a:t>seccion</a:t>
            </a:r>
            <a:r>
              <a:rPr lang="en-US" sz="1600" dirty="0">
                <a:solidFill>
                  <a:schemeClr val="tx1"/>
                </a:solidFill>
              </a:rPr>
              <a:t>, </a:t>
            </a:r>
            <a:r>
              <a:rPr lang="en-US" sz="1600" dirty="0" err="1">
                <a:solidFill>
                  <a:schemeClr val="tx1"/>
                </a:solidFill>
              </a:rPr>
              <a:t>cantidadhijos</a:t>
            </a:r>
            <a:endParaRPr lang="en-US" sz="1600" dirty="0">
              <a:solidFill>
                <a:schemeClr val="tx1"/>
              </a:solidFill>
            </a:endParaRPr>
          </a:p>
          <a:p>
            <a:r>
              <a:rPr lang="en-US" sz="1600" b="1" dirty="0">
                <a:solidFill>
                  <a:srgbClr val="0000FF"/>
                </a:solidFill>
              </a:rPr>
              <a:t>   FROM </a:t>
            </a:r>
            <a:r>
              <a:rPr lang="en-US" sz="1600" dirty="0" err="1">
                <a:solidFill>
                  <a:schemeClr val="tx1"/>
                </a:solidFill>
              </a:rPr>
              <a:t>empleados</a:t>
            </a:r>
            <a:r>
              <a:rPr lang="en-US" sz="1600" dirty="0">
                <a:solidFill>
                  <a:schemeClr val="tx1"/>
                </a:solidFill>
              </a:rPr>
              <a:t> </a:t>
            </a:r>
            <a:r>
              <a:rPr lang="en-US" sz="1600" b="1" dirty="0">
                <a:solidFill>
                  <a:srgbClr val="0000FF"/>
                </a:solidFill>
              </a:rPr>
              <a:t>AS </a:t>
            </a:r>
            <a:r>
              <a:rPr lang="en-US" sz="1600" b="1" dirty="0">
                <a:solidFill>
                  <a:schemeClr val="tx1"/>
                </a:solidFill>
              </a:rPr>
              <a:t>e </a:t>
            </a:r>
            <a:r>
              <a:rPr lang="en-US" sz="1600" b="1" dirty="0">
                <a:solidFill>
                  <a:srgbClr val="0000FF"/>
                </a:solidFill>
              </a:rPr>
              <a:t> JOIN </a:t>
            </a:r>
            <a:r>
              <a:rPr lang="en-US" sz="1600" dirty="0" err="1">
                <a:solidFill>
                  <a:schemeClr val="tx1"/>
                </a:solidFill>
              </a:rPr>
              <a:t>secciones</a:t>
            </a:r>
            <a:r>
              <a:rPr lang="en-US" sz="1600" b="1" dirty="0">
                <a:solidFill>
                  <a:srgbClr val="0000FF"/>
                </a:solidFill>
              </a:rPr>
              <a:t> AS</a:t>
            </a:r>
            <a:r>
              <a:rPr lang="en-US" sz="1600" dirty="0">
                <a:solidFill>
                  <a:schemeClr val="tx1"/>
                </a:solidFill>
              </a:rPr>
              <a:t> s </a:t>
            </a:r>
            <a:r>
              <a:rPr lang="en-US" sz="1600" b="1" dirty="0">
                <a:solidFill>
                  <a:srgbClr val="0000FF"/>
                </a:solidFill>
              </a:rPr>
              <a:t>ON </a:t>
            </a:r>
            <a:r>
              <a:rPr lang="en-US" sz="1600" dirty="0" err="1">
                <a:solidFill>
                  <a:schemeClr val="tx1"/>
                </a:solidFill>
              </a:rPr>
              <a:t>codigo</a:t>
            </a:r>
            <a:r>
              <a:rPr lang="en-US" sz="1600" dirty="0">
                <a:solidFill>
                  <a:schemeClr val="tx1"/>
                </a:solidFill>
              </a:rPr>
              <a:t>=</a:t>
            </a:r>
            <a:r>
              <a:rPr lang="en-US" sz="1600" dirty="0" err="1">
                <a:solidFill>
                  <a:schemeClr val="tx1"/>
                </a:solidFill>
              </a:rPr>
              <a:t>seccion</a:t>
            </a:r>
            <a:endParaRPr lang="en-US" sz="1600" dirty="0">
              <a:solidFill>
                <a:schemeClr val="tx1"/>
              </a:solidFill>
            </a:endParaRPr>
          </a:p>
        </p:txBody>
      </p:sp>
    </p:spTree>
    <p:extLst>
      <p:ext uri="{BB962C8B-B14F-4D97-AF65-F5344CB8AC3E}">
        <p14:creationId xmlns:p14="http://schemas.microsoft.com/office/powerpoint/2010/main" val="166738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6" name="Rectangle 3">
            <a:extLst>
              <a:ext uri="{FF2B5EF4-FFF2-40B4-BE49-F238E27FC236}">
                <a16:creationId xmlns:a16="http://schemas.microsoft.com/office/drawing/2014/main" id="{326E52CB-4CBF-416C-A003-5AF0E62E0E8F}"/>
              </a:ext>
            </a:extLst>
          </p:cNvPr>
          <p:cNvSpPr txBox="1">
            <a:spLocks noChangeArrowheads="1"/>
          </p:cNvSpPr>
          <p:nvPr/>
        </p:nvSpPr>
        <p:spPr>
          <a:xfrm>
            <a:off x="769925" y="604011"/>
            <a:ext cx="4875979"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2400" b="1" dirty="0">
                <a:solidFill>
                  <a:srgbClr val="1F355C"/>
                </a:solidFill>
              </a:rPr>
              <a:t>ACCESO A SQL DESDE EXCEL</a:t>
            </a:r>
            <a:endParaRPr lang="es-ES" sz="2400" b="1" dirty="0">
              <a:solidFill>
                <a:srgbClr val="1F355C"/>
              </a:solidFill>
            </a:endParaRPr>
          </a:p>
        </p:txBody>
      </p:sp>
      <p:pic>
        <p:nvPicPr>
          <p:cNvPr id="7" name="Imagen 6">
            <a:extLst>
              <a:ext uri="{FF2B5EF4-FFF2-40B4-BE49-F238E27FC236}">
                <a16:creationId xmlns:a16="http://schemas.microsoft.com/office/drawing/2014/main" id="{97947019-9E48-42CA-B133-65A196C4DF68}"/>
              </a:ext>
            </a:extLst>
          </p:cNvPr>
          <p:cNvPicPr>
            <a:picLocks noChangeAspect="1"/>
          </p:cNvPicPr>
          <p:nvPr/>
        </p:nvPicPr>
        <p:blipFill>
          <a:blip r:embed="rId4"/>
          <a:stretch>
            <a:fillRect/>
          </a:stretch>
        </p:blipFill>
        <p:spPr>
          <a:xfrm>
            <a:off x="1897041" y="1663264"/>
            <a:ext cx="4347489" cy="1619153"/>
          </a:xfrm>
          <a:prstGeom prst="rect">
            <a:avLst/>
          </a:prstGeom>
        </p:spPr>
      </p:pic>
    </p:spTree>
    <p:extLst>
      <p:ext uri="{BB962C8B-B14F-4D97-AF65-F5344CB8AC3E}">
        <p14:creationId xmlns:p14="http://schemas.microsoft.com/office/powerpoint/2010/main" val="203716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6" name="Rectangle 3">
            <a:extLst>
              <a:ext uri="{FF2B5EF4-FFF2-40B4-BE49-F238E27FC236}">
                <a16:creationId xmlns:a16="http://schemas.microsoft.com/office/drawing/2014/main" id="{326E52CB-4CBF-416C-A003-5AF0E62E0E8F}"/>
              </a:ext>
            </a:extLst>
          </p:cNvPr>
          <p:cNvSpPr txBox="1">
            <a:spLocks noChangeArrowheads="1"/>
          </p:cNvSpPr>
          <p:nvPr/>
        </p:nvSpPr>
        <p:spPr>
          <a:xfrm>
            <a:off x="769925" y="604011"/>
            <a:ext cx="4875979"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2400" b="1" dirty="0">
                <a:solidFill>
                  <a:srgbClr val="1F355C"/>
                </a:solidFill>
              </a:rPr>
              <a:t>ACCESO A SQL DESDE EXCEL</a:t>
            </a:r>
            <a:endParaRPr lang="es-ES" sz="2400" b="1" dirty="0">
              <a:solidFill>
                <a:srgbClr val="1F355C"/>
              </a:solidFill>
            </a:endParaRPr>
          </a:p>
        </p:txBody>
      </p:sp>
      <p:pic>
        <p:nvPicPr>
          <p:cNvPr id="8" name="Imagen 7">
            <a:extLst>
              <a:ext uri="{FF2B5EF4-FFF2-40B4-BE49-F238E27FC236}">
                <a16:creationId xmlns:a16="http://schemas.microsoft.com/office/drawing/2014/main" id="{D2CCFB9E-AF8E-43C3-8B74-4CD1AA0668F2}"/>
              </a:ext>
            </a:extLst>
          </p:cNvPr>
          <p:cNvPicPr>
            <a:picLocks noChangeAspect="1"/>
          </p:cNvPicPr>
          <p:nvPr/>
        </p:nvPicPr>
        <p:blipFill rotWithShape="1">
          <a:blip r:embed="rId4"/>
          <a:srcRect t="18167" r="47386" b="12507"/>
          <a:stretch/>
        </p:blipFill>
        <p:spPr>
          <a:xfrm>
            <a:off x="1017901" y="1132269"/>
            <a:ext cx="5340927" cy="3956669"/>
          </a:xfrm>
          <a:prstGeom prst="rect">
            <a:avLst/>
          </a:prstGeom>
        </p:spPr>
      </p:pic>
    </p:spTree>
    <p:extLst>
      <p:ext uri="{BB962C8B-B14F-4D97-AF65-F5344CB8AC3E}">
        <p14:creationId xmlns:p14="http://schemas.microsoft.com/office/powerpoint/2010/main" val="20906328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679</Words>
  <Application>Microsoft Office PowerPoint</Application>
  <PresentationFormat>Presentación en pantalla (16:9)</PresentationFormat>
  <Paragraphs>82</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Arial Black</vt:lpstr>
      <vt:lpstr>Calibri</vt:lpstr>
      <vt:lpstr>Tahoma</vt:lpstr>
      <vt:lpstr>Wingdings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Lily Salazar</dc:creator>
  <cp:lastModifiedBy>Ivan Castillo</cp:lastModifiedBy>
  <cp:revision>3</cp:revision>
  <dcterms:modified xsi:type="dcterms:W3CDTF">2022-02-06T17:21:58Z</dcterms:modified>
</cp:coreProperties>
</file>