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7" r:id="rId2"/>
    <p:sldId id="258" r:id="rId3"/>
    <p:sldId id="260" r:id="rId4"/>
    <p:sldId id="263" r:id="rId5"/>
    <p:sldId id="265" r:id="rId6"/>
    <p:sldId id="264" r:id="rId7"/>
    <p:sldId id="261" r:id="rId8"/>
    <p:sldId id="267" r:id="rId9"/>
    <p:sldId id="266" r:id="rId10"/>
    <p:sldId id="269" r:id="rId11"/>
    <p:sldId id="268" r:id="rId12"/>
    <p:sldId id="270" r:id="rId13"/>
    <p:sldId id="271" r:id="rId14"/>
    <p:sldId id="25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MYsDGJEyyQ6Wywb5B7Yxd19+pQ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5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637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6101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7135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8800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942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199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9068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873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993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580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614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 name="Google Shape;2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0" y="0"/>
            <a:ext cx="9144003" cy="5130095"/>
          </a:xfrm>
          <a:prstGeom prst="rect">
            <a:avLst/>
          </a:prstGeom>
          <a:solidFill>
            <a:srgbClr val="1F355C"/>
          </a:solidFill>
          <a:ln>
            <a:noFill/>
          </a:ln>
        </p:spPr>
      </p:pic>
      <p:sp>
        <p:nvSpPr>
          <p:cNvPr id="68" name="Google Shape;68;p2"/>
          <p:cNvSpPr txBox="1"/>
          <p:nvPr/>
        </p:nvSpPr>
        <p:spPr>
          <a:xfrm>
            <a:off x="7048201" y="371520"/>
            <a:ext cx="1691545" cy="4663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1200" b="0" i="0" u="none" strike="noStrike" cap="none">
                <a:solidFill>
                  <a:srgbClr val="FFFFFF"/>
                </a:solidFill>
                <a:latin typeface="Arial"/>
                <a:ea typeface="Arial"/>
                <a:cs typeface="Arial"/>
                <a:sym typeface="Arial"/>
              </a:rPr>
              <a:t>Pregrado</a:t>
            </a:r>
            <a:endParaRPr sz="1200" b="0" i="0" u="none" strike="noStrike" cap="none">
              <a:solidFill>
                <a:srgbClr val="FFFFFF"/>
              </a:solidFill>
              <a:latin typeface="Arial"/>
              <a:ea typeface="Arial"/>
              <a:cs typeface="Arial"/>
              <a:sym typeface="Arial"/>
            </a:endParaRPr>
          </a:p>
        </p:txBody>
      </p:sp>
      <p:sp>
        <p:nvSpPr>
          <p:cNvPr id="5" name="Google Shape;55;p13">
            <a:extLst>
              <a:ext uri="{FF2B5EF4-FFF2-40B4-BE49-F238E27FC236}">
                <a16:creationId xmlns:a16="http://schemas.microsoft.com/office/drawing/2014/main" id="{6979E20C-D2C0-4EE8-B54B-C5D59D5F89E2}"/>
              </a:ext>
            </a:extLst>
          </p:cNvPr>
          <p:cNvSpPr txBox="1"/>
          <p:nvPr/>
        </p:nvSpPr>
        <p:spPr>
          <a:xfrm>
            <a:off x="597290" y="2047482"/>
            <a:ext cx="5103420" cy="1048535"/>
          </a:xfrm>
          <a:prstGeom prst="rect">
            <a:avLst/>
          </a:prstGeom>
          <a:noFill/>
          <a:ln>
            <a:noFill/>
          </a:ln>
        </p:spPr>
        <p:txBody>
          <a:bodyPr spcFirstLastPara="1" wrap="square" lIns="68569" tIns="68569" rIns="68569" bIns="68569" anchor="ctr" anchorCtr="0">
            <a:noAutofit/>
          </a:bodyPr>
          <a:lstStyle/>
          <a:p>
            <a:pPr algn="ctr"/>
            <a:r>
              <a:rPr lang="es-PE" sz="2100" b="1" dirty="0">
                <a:ln w="0"/>
                <a:solidFill>
                  <a:srgbClr val="FF0000"/>
                </a:solidFill>
                <a:effectLst>
                  <a:outerShdw blurRad="38100" dist="19050" dir="2700000" algn="tl" rotWithShape="0">
                    <a:schemeClr val="dk1">
                      <a:alpha val="40000"/>
                    </a:schemeClr>
                  </a:outerShdw>
                </a:effectLst>
                <a:latin typeface="Arial Black" panose="020B0A04020102020204" pitchFamily="34" charset="0"/>
                <a:ea typeface="Verdana" panose="020B0604030504040204" pitchFamily="34" charset="0"/>
                <a:cs typeface="Arial" panose="020B0604020202020204" pitchFamily="34" charset="0"/>
              </a:rPr>
              <a:t>SESIÓN 08</a:t>
            </a:r>
          </a:p>
          <a:p>
            <a:pPr algn="ctr"/>
            <a:r>
              <a:rPr lang="es-PE" sz="2100" b="1" dirty="0">
                <a:ln w="0"/>
                <a:solidFill>
                  <a:schemeClr val="bg1"/>
                </a:solidFill>
                <a:effectLst>
                  <a:outerShdw blurRad="38100" dist="19050" dir="2700000" algn="tl" rotWithShape="0">
                    <a:schemeClr val="dk1">
                      <a:alpha val="40000"/>
                    </a:schemeClr>
                  </a:outerShdw>
                </a:effectLst>
                <a:latin typeface="Arial" panose="020B0604020202020204" pitchFamily="34" charset="0"/>
                <a:ea typeface="Verdana" panose="020B0604030504040204" pitchFamily="34" charset="0"/>
                <a:cs typeface="Arial" panose="020B0604020202020204" pitchFamily="34" charset="0"/>
              </a:rPr>
              <a:t>  INTEGRANDO DATOS I</a:t>
            </a:r>
          </a:p>
        </p:txBody>
      </p:sp>
      <p:sp>
        <p:nvSpPr>
          <p:cNvPr id="6" name="Google Shape;56;p13">
            <a:extLst>
              <a:ext uri="{FF2B5EF4-FFF2-40B4-BE49-F238E27FC236}">
                <a16:creationId xmlns:a16="http://schemas.microsoft.com/office/drawing/2014/main" id="{EC01E8E8-5520-4F91-A6C6-A18C4B10795A}"/>
              </a:ext>
            </a:extLst>
          </p:cNvPr>
          <p:cNvSpPr txBox="1"/>
          <p:nvPr/>
        </p:nvSpPr>
        <p:spPr>
          <a:xfrm>
            <a:off x="538544" y="1048874"/>
            <a:ext cx="6509657" cy="839586"/>
          </a:xfrm>
          <a:prstGeom prst="rect">
            <a:avLst/>
          </a:prstGeom>
          <a:noFill/>
          <a:ln>
            <a:noFill/>
          </a:ln>
        </p:spPr>
        <p:txBody>
          <a:bodyPr spcFirstLastPara="1" wrap="square" lIns="68569" tIns="68569" rIns="68569" bIns="68569" anchor="t" anchorCtr="0">
            <a:noAutofit/>
          </a:bodyPr>
          <a:lstStyle/>
          <a:p>
            <a:pPr algn="ctr">
              <a:buClr>
                <a:srgbClr val="CCCCCC"/>
              </a:buClr>
            </a:pPr>
            <a:r>
              <a:rPr lang="es-PE" sz="2100" b="1" dirty="0">
                <a:solidFill>
                  <a:schemeClr val="bg1"/>
                </a:solidFill>
                <a:latin typeface="Arial Black" panose="020B0A04020102020204" pitchFamily="34" charset="0"/>
              </a:rPr>
              <a:t>GESTIÓN DE DATOS E NFORMACIÓN  II</a:t>
            </a:r>
            <a:endParaRPr sz="2100" dirty="0">
              <a:solidFill>
                <a:schemeClr val="bg1"/>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21445CFE-734D-4663-B0FC-CB31AC247E0A}"/>
              </a:ext>
            </a:extLst>
          </p:cNvPr>
          <p:cNvSpPr txBox="1">
            <a:spLocks noChangeArrowheads="1"/>
          </p:cNvSpPr>
          <p:nvPr/>
        </p:nvSpPr>
        <p:spPr>
          <a:xfrm>
            <a:off x="857957" y="483763"/>
            <a:ext cx="2899343"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DE CARGA</a:t>
            </a:r>
          </a:p>
        </p:txBody>
      </p:sp>
      <p:sp>
        <p:nvSpPr>
          <p:cNvPr id="6" name="Rectángulo redondeado 2">
            <a:extLst>
              <a:ext uri="{FF2B5EF4-FFF2-40B4-BE49-F238E27FC236}">
                <a16:creationId xmlns:a16="http://schemas.microsoft.com/office/drawing/2014/main" id="{8D8B2613-0F13-48F8-BA11-DEEF6464CE5B}"/>
              </a:ext>
            </a:extLst>
          </p:cNvPr>
          <p:cNvSpPr/>
          <p:nvPr/>
        </p:nvSpPr>
        <p:spPr>
          <a:xfrm>
            <a:off x="598310" y="1277723"/>
            <a:ext cx="8037689" cy="1102319"/>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Carga inicial.- </a:t>
            </a:r>
            <a:r>
              <a:rPr lang="es-PE" sz="1500" dirty="0">
                <a:solidFill>
                  <a:srgbClr val="032E5A"/>
                </a:solidFill>
              </a:rPr>
              <a:t>Se refiere precisamente a la primera carga de datos que se le realizará al DW. Por lo </a:t>
            </a:r>
            <a:r>
              <a:rPr lang="es-PE" sz="1500" dirty="0" err="1">
                <a:solidFill>
                  <a:srgbClr val="032E5A"/>
                </a:solidFill>
              </a:rPr>
              <a:t>gral.</a:t>
            </a:r>
            <a:r>
              <a:rPr lang="es-PE" sz="1500" dirty="0">
                <a:solidFill>
                  <a:srgbClr val="032E5A"/>
                </a:solidFill>
              </a:rPr>
              <a:t>, esta tarea consume un tiempo bastante considerable, ya que se deben insertar registros que han sido generados aproximadamente, y en casos ideales, durante más de 5 años.</a:t>
            </a:r>
          </a:p>
        </p:txBody>
      </p:sp>
      <p:sp>
        <p:nvSpPr>
          <p:cNvPr id="7" name="Rectángulo redondeado 2">
            <a:extLst>
              <a:ext uri="{FF2B5EF4-FFF2-40B4-BE49-F238E27FC236}">
                <a16:creationId xmlns:a16="http://schemas.microsoft.com/office/drawing/2014/main" id="{6D867AE7-6E66-4967-BC37-669139AEB454}"/>
              </a:ext>
            </a:extLst>
          </p:cNvPr>
          <p:cNvSpPr/>
          <p:nvPr/>
        </p:nvSpPr>
        <p:spPr>
          <a:xfrm>
            <a:off x="598310" y="2793031"/>
            <a:ext cx="8037689" cy="1102319"/>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Actualización o mantenimiento periódico.- </a:t>
            </a:r>
            <a:r>
              <a:rPr lang="es-PE" sz="1500" dirty="0">
                <a:solidFill>
                  <a:srgbClr val="032E5A"/>
                </a:solidFill>
              </a:rPr>
              <a:t>Los mantenimientos periódicos mueven pequeños volúmenes de datos, y su frecuencia está dada en función del gránulo del DW y los requerimientos de los usuarios. El objetivo de esta tarea es añadir al depósito aquellos datos nuevos que se fueron generando desde el último refresco.</a:t>
            </a:r>
          </a:p>
        </p:txBody>
      </p:sp>
    </p:spTree>
    <p:extLst>
      <p:ext uri="{BB962C8B-B14F-4D97-AF65-F5344CB8AC3E}">
        <p14:creationId xmlns:p14="http://schemas.microsoft.com/office/powerpoint/2010/main" val="410439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AA23FF6F-DD3C-4DCA-9AE5-23F5DAEDB442}"/>
              </a:ext>
            </a:extLst>
          </p:cNvPr>
          <p:cNvSpPr txBox="1">
            <a:spLocks noChangeArrowheads="1"/>
          </p:cNvSpPr>
          <p:nvPr/>
        </p:nvSpPr>
        <p:spPr>
          <a:xfrm>
            <a:off x="769925" y="483763"/>
            <a:ext cx="4682987"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ES" sz="1800" b="1" dirty="0">
                <a:solidFill>
                  <a:srgbClr val="1F355C"/>
                </a:solidFill>
              </a:rPr>
              <a:t>IMPLEMENTAR PROYECTO DATAMART </a:t>
            </a:r>
            <a:r>
              <a:rPr lang="es-ES" sz="1800" b="1" dirty="0">
                <a:solidFill>
                  <a:schemeClr val="bg1"/>
                </a:solidFill>
              </a:rPr>
              <a:t>NORTHWIND</a:t>
            </a:r>
          </a:p>
        </p:txBody>
      </p:sp>
      <p:pic>
        <p:nvPicPr>
          <p:cNvPr id="6" name="Picture 2">
            <a:extLst>
              <a:ext uri="{FF2B5EF4-FFF2-40B4-BE49-F238E27FC236}">
                <a16:creationId xmlns:a16="http://schemas.microsoft.com/office/drawing/2014/main" id="{C1C83C28-7D9D-4E00-84BB-9983F176B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11" y="1080078"/>
            <a:ext cx="8252178" cy="406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9EB955D3-8DB6-43B1-B1D6-E3B3851A1983}"/>
              </a:ext>
            </a:extLst>
          </p:cNvPr>
          <p:cNvSpPr txBox="1">
            <a:spLocks noChangeArrowheads="1"/>
          </p:cNvSpPr>
          <p:nvPr/>
        </p:nvSpPr>
        <p:spPr>
          <a:xfrm>
            <a:off x="769925" y="574436"/>
            <a:ext cx="6124075"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ES" sz="1800" b="1" dirty="0">
                <a:solidFill>
                  <a:srgbClr val="1F355C"/>
                </a:solidFill>
              </a:rPr>
              <a:t>IMPLEMENTAR PROYECTO DATAMART NORTHWIND</a:t>
            </a:r>
          </a:p>
        </p:txBody>
      </p:sp>
      <p:pic>
        <p:nvPicPr>
          <p:cNvPr id="6" name="Imagen 5">
            <a:extLst>
              <a:ext uri="{FF2B5EF4-FFF2-40B4-BE49-F238E27FC236}">
                <a16:creationId xmlns:a16="http://schemas.microsoft.com/office/drawing/2014/main" id="{2A0E93BE-3308-45F3-9C8F-A935A1265282}"/>
              </a:ext>
            </a:extLst>
          </p:cNvPr>
          <p:cNvPicPr>
            <a:picLocks noChangeAspect="1"/>
          </p:cNvPicPr>
          <p:nvPr/>
        </p:nvPicPr>
        <p:blipFill>
          <a:blip r:embed="rId4"/>
          <a:stretch>
            <a:fillRect/>
          </a:stretch>
        </p:blipFill>
        <p:spPr>
          <a:xfrm>
            <a:off x="1161738" y="968274"/>
            <a:ext cx="6595459" cy="4091584"/>
          </a:xfrm>
          <a:prstGeom prst="rect">
            <a:avLst/>
          </a:prstGeom>
        </p:spPr>
      </p:pic>
    </p:spTree>
    <p:extLst>
      <p:ext uri="{BB962C8B-B14F-4D97-AF65-F5344CB8AC3E}">
        <p14:creationId xmlns:p14="http://schemas.microsoft.com/office/powerpoint/2010/main" val="139475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ángulo 4">
            <a:extLst>
              <a:ext uri="{FF2B5EF4-FFF2-40B4-BE49-F238E27FC236}">
                <a16:creationId xmlns:a16="http://schemas.microsoft.com/office/drawing/2014/main" id="{A426F4D3-7307-4FE7-8BBC-A536729BDF07}"/>
              </a:ext>
            </a:extLst>
          </p:cNvPr>
          <p:cNvSpPr/>
          <p:nvPr/>
        </p:nvSpPr>
        <p:spPr>
          <a:xfrm>
            <a:off x="1460423" y="1025400"/>
            <a:ext cx="4867403" cy="369332"/>
          </a:xfrm>
          <a:prstGeom prst="rect">
            <a:avLst/>
          </a:prstGeom>
        </p:spPr>
        <p:txBody>
          <a:bodyPr wrap="square">
            <a:spAutoFit/>
          </a:bodyPr>
          <a:lstStyle/>
          <a:p>
            <a:pPr algn="ctr" fontAlgn="base"/>
            <a:r>
              <a:rPr lang="es-PE" sz="1800" b="1" dirty="0">
                <a:solidFill>
                  <a:srgbClr val="032E5A"/>
                </a:solidFill>
                <a:latin typeface="Arial Black" panose="020B0A04020102020204" pitchFamily="34" charset="0"/>
              </a:rPr>
              <a:t>¿QUÉ HEMOS APRENDIDO HOY?</a:t>
            </a:r>
          </a:p>
        </p:txBody>
      </p:sp>
      <p:pic>
        <p:nvPicPr>
          <p:cNvPr id="6" name="Imagen 5">
            <a:extLst>
              <a:ext uri="{FF2B5EF4-FFF2-40B4-BE49-F238E27FC236}">
                <a16:creationId xmlns:a16="http://schemas.microsoft.com/office/drawing/2014/main" id="{056947A1-3274-4FE7-81FE-1B353847B47F}"/>
              </a:ext>
            </a:extLst>
          </p:cNvPr>
          <p:cNvPicPr>
            <a:picLocks noChangeAspect="1"/>
          </p:cNvPicPr>
          <p:nvPr/>
        </p:nvPicPr>
        <p:blipFill>
          <a:blip r:embed="rId4"/>
          <a:stretch>
            <a:fillRect/>
          </a:stretch>
        </p:blipFill>
        <p:spPr>
          <a:xfrm>
            <a:off x="1385958" y="1648647"/>
            <a:ext cx="2999240" cy="2972991"/>
          </a:xfrm>
          <a:prstGeom prst="rect">
            <a:avLst/>
          </a:prstGeom>
        </p:spPr>
      </p:pic>
      <p:sp>
        <p:nvSpPr>
          <p:cNvPr id="7" name="CuadroTexto 6">
            <a:extLst>
              <a:ext uri="{FF2B5EF4-FFF2-40B4-BE49-F238E27FC236}">
                <a16:creationId xmlns:a16="http://schemas.microsoft.com/office/drawing/2014/main" id="{95620F5A-DF55-4C37-919B-6A7238F785B6}"/>
              </a:ext>
            </a:extLst>
          </p:cNvPr>
          <p:cNvSpPr txBox="1"/>
          <p:nvPr/>
        </p:nvSpPr>
        <p:spPr>
          <a:xfrm>
            <a:off x="4484759" y="2432093"/>
            <a:ext cx="3018724" cy="1015663"/>
          </a:xfrm>
          <a:prstGeom prst="rect">
            <a:avLst/>
          </a:prstGeom>
          <a:noFill/>
        </p:spPr>
        <p:txBody>
          <a:bodyPr wrap="square" rtlCol="0">
            <a:spAutoFit/>
          </a:bodyPr>
          <a:lstStyle/>
          <a:p>
            <a:pPr algn="just"/>
            <a:r>
              <a:rPr lang="es-PE" sz="1500" dirty="0">
                <a:solidFill>
                  <a:srgbClr val="032E5A"/>
                </a:solidFill>
                <a:latin typeface="Tahoma" panose="020B0604030504040204" pitchFamily="34" charset="0"/>
                <a:ea typeface="Tahoma" panose="020B0604030504040204" pitchFamily="34" charset="0"/>
                <a:cs typeface="Tahoma" panose="020B0604030504040204" pitchFamily="34" charset="0"/>
              </a:rPr>
              <a:t>Para que reflexionen y entiendan la importancia de los temas tratados y el mejoramiento de su propio proceso de aprendizaje.</a:t>
            </a:r>
          </a:p>
        </p:txBody>
      </p:sp>
    </p:spTree>
    <p:extLst>
      <p:ext uri="{BB962C8B-B14F-4D97-AF65-F5344CB8AC3E}">
        <p14:creationId xmlns:p14="http://schemas.microsoft.com/office/powerpoint/2010/main" val="367519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81" name="Google Shape;8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82" name="Google Shape;82;p4"/>
          <p:cNvPicPr preferRelativeResize="0"/>
          <p:nvPr/>
        </p:nvPicPr>
        <p:blipFill rotWithShape="1">
          <a:blip r:embed="rId3">
            <a:alphaModFix/>
          </a:blip>
          <a:srcRect/>
          <a:stretch/>
        </p:blipFill>
        <p:spPr>
          <a:xfrm>
            <a:off x="0" y="0"/>
            <a:ext cx="9144000" cy="51298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BE98CA64-5E2B-417D-BBFF-F674A8141D46}"/>
              </a:ext>
            </a:extLst>
          </p:cNvPr>
          <p:cNvSpPr txBox="1">
            <a:spLocks noChangeArrowheads="1"/>
          </p:cNvSpPr>
          <p:nvPr/>
        </p:nvSpPr>
        <p:spPr>
          <a:xfrm>
            <a:off x="882435" y="499200"/>
            <a:ext cx="1623698"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1800" b="1" dirty="0">
                <a:solidFill>
                  <a:schemeClr val="bg1"/>
                </a:solidFill>
              </a:rPr>
              <a:t> </a:t>
            </a:r>
            <a:r>
              <a:rPr lang="es-PE" sz="1800" b="1" dirty="0">
                <a:solidFill>
                  <a:srgbClr val="1F355C"/>
                </a:solidFill>
              </a:rPr>
              <a:t>DATAMART</a:t>
            </a:r>
            <a:endParaRPr lang="es-ES" sz="1800" b="1" dirty="0">
              <a:solidFill>
                <a:srgbClr val="1F355C"/>
              </a:solidFill>
            </a:endParaRPr>
          </a:p>
        </p:txBody>
      </p:sp>
      <p:sp>
        <p:nvSpPr>
          <p:cNvPr id="6" name="Rectángulo redondeado 2">
            <a:extLst>
              <a:ext uri="{FF2B5EF4-FFF2-40B4-BE49-F238E27FC236}">
                <a16:creationId xmlns:a16="http://schemas.microsoft.com/office/drawing/2014/main" id="{C9316132-B92E-4050-A22A-CED1570B4075}"/>
              </a:ext>
            </a:extLst>
          </p:cNvPr>
          <p:cNvSpPr/>
          <p:nvPr/>
        </p:nvSpPr>
        <p:spPr>
          <a:xfrm>
            <a:off x="460109" y="1185333"/>
            <a:ext cx="8085579" cy="3646311"/>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dirty="0">
                <a:solidFill>
                  <a:srgbClr val="FF0000"/>
                </a:solidFill>
              </a:rPr>
              <a:t>DATAMART ESTRELLA</a:t>
            </a:r>
          </a:p>
          <a:p>
            <a:pPr algn="just"/>
            <a:endParaRPr lang="en-US" sz="1500" dirty="0">
              <a:solidFill>
                <a:srgbClr val="032E5A"/>
              </a:solidFill>
            </a:endParaRPr>
          </a:p>
          <a:p>
            <a:pPr algn="just"/>
            <a:r>
              <a:rPr lang="es-PE" sz="1500" dirty="0">
                <a:solidFill>
                  <a:srgbClr val="032E5A"/>
                </a:solidFill>
              </a:rPr>
              <a:t>Consta de una tabla de hechos central y de varias tablas de dimensiones relacionadas a esta, a través de sus respectivas claves</a:t>
            </a:r>
            <a:r>
              <a:rPr lang="es-PE" sz="1500" b="1" i="1" dirty="0">
                <a:solidFill>
                  <a:srgbClr val="032E5A"/>
                </a:solidFill>
              </a:rPr>
              <a:t>. Este modelo debe estar totalmente desnormalizado,</a:t>
            </a:r>
            <a:r>
              <a:rPr lang="es-PE" sz="1500" dirty="0">
                <a:solidFill>
                  <a:srgbClr val="032E5A"/>
                </a:solidFill>
              </a:rPr>
              <a:t> es decir que no puede presentarse en tercera forma normal (3ra FN).</a:t>
            </a:r>
          </a:p>
          <a:p>
            <a:pPr algn="just"/>
            <a:endParaRPr lang="es-PE" sz="1500" dirty="0">
              <a:solidFill>
                <a:srgbClr val="032E5A"/>
              </a:solidFill>
            </a:endParaRPr>
          </a:p>
          <a:p>
            <a:pPr algn="just"/>
            <a:r>
              <a:rPr lang="es-PE" sz="1500" dirty="0">
                <a:solidFill>
                  <a:srgbClr val="032E5A"/>
                </a:solidFill>
              </a:rPr>
              <a:t>Cuando se normaliza, se pretende eliminar la redundancia, la repetición de datos y que las claves sean independientes de las columnas, pero en este tipo de modelos se requiere no evitar precisamente esto.</a:t>
            </a:r>
          </a:p>
          <a:p>
            <a:pPr algn="just"/>
            <a:endParaRPr lang="es-PE" sz="1500" dirty="0">
              <a:solidFill>
                <a:srgbClr val="032E5A"/>
              </a:solidFill>
            </a:endParaRPr>
          </a:p>
          <a:p>
            <a:pPr algn="just"/>
            <a:r>
              <a:rPr lang="es-PE" sz="1500" dirty="0">
                <a:solidFill>
                  <a:srgbClr val="032E5A"/>
                </a:solidFill>
              </a:rPr>
              <a:t>Las ventajas que trae aparejada la desnormalización, son las de obviar uniones (</a:t>
            </a:r>
            <a:r>
              <a:rPr lang="es-PE" sz="1500" dirty="0" err="1">
                <a:solidFill>
                  <a:srgbClr val="032E5A"/>
                </a:solidFill>
              </a:rPr>
              <a:t>Join</a:t>
            </a:r>
            <a:r>
              <a:rPr lang="es-PE" sz="1500" dirty="0">
                <a:solidFill>
                  <a:srgbClr val="032E5A"/>
                </a:solidFill>
              </a:rPr>
              <a:t>) entre las tablas cuando se realizan consultas, procurando así un mejor tiempo de respuesta y una mayor sencillez con respecto a su utilización. El punto en contra, es que se genera un cierto grado de redundancia, pero el ahorro de espacio no es significativo.</a:t>
            </a:r>
            <a:endParaRPr lang="en-US" sz="1500" dirty="0">
              <a:solidFill>
                <a:srgbClr val="032E5A"/>
              </a:solidFill>
            </a:endParaRPr>
          </a:p>
          <a:p>
            <a:pPr algn="just"/>
            <a:endParaRPr lang="en-US" sz="1500" dirty="0">
              <a:solidFill>
                <a:srgbClr val="032E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7" name="Rectangle 3">
            <a:extLst>
              <a:ext uri="{FF2B5EF4-FFF2-40B4-BE49-F238E27FC236}">
                <a16:creationId xmlns:a16="http://schemas.microsoft.com/office/drawing/2014/main" id="{4F42B099-A07D-4A1A-A875-DDB52F61321D}"/>
              </a:ext>
            </a:extLst>
          </p:cNvPr>
          <p:cNvSpPr txBox="1">
            <a:spLocks noChangeArrowheads="1"/>
          </p:cNvSpPr>
          <p:nvPr/>
        </p:nvSpPr>
        <p:spPr>
          <a:xfrm>
            <a:off x="972745" y="480615"/>
            <a:ext cx="1555965"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1800" b="1" dirty="0">
                <a:solidFill>
                  <a:srgbClr val="1F355C"/>
                </a:solidFill>
              </a:rPr>
              <a:t>DATAMART</a:t>
            </a:r>
            <a:endParaRPr lang="es-ES" sz="1800" b="1" dirty="0">
              <a:solidFill>
                <a:srgbClr val="1F355C"/>
              </a:solidFill>
            </a:endParaRPr>
          </a:p>
        </p:txBody>
      </p:sp>
      <p:pic>
        <p:nvPicPr>
          <p:cNvPr id="8" name="Imagen 7" descr="Recorte de pantalla">
            <a:extLst>
              <a:ext uri="{FF2B5EF4-FFF2-40B4-BE49-F238E27FC236}">
                <a16:creationId xmlns:a16="http://schemas.microsoft.com/office/drawing/2014/main" id="{E16F3147-70A5-461B-A4AA-A5D2205C55A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2745" y="1279371"/>
            <a:ext cx="6474803" cy="2884415"/>
          </a:xfrm>
          <a:prstGeom prst="rect">
            <a:avLst/>
          </a:prstGeom>
        </p:spPr>
      </p:pic>
      <p:sp>
        <p:nvSpPr>
          <p:cNvPr id="9" name="CuadroTexto 8">
            <a:extLst>
              <a:ext uri="{FF2B5EF4-FFF2-40B4-BE49-F238E27FC236}">
                <a16:creationId xmlns:a16="http://schemas.microsoft.com/office/drawing/2014/main" id="{43F8F2A2-99F9-4C6F-9920-FB2039CB2E6F}"/>
              </a:ext>
            </a:extLst>
          </p:cNvPr>
          <p:cNvSpPr txBox="1"/>
          <p:nvPr/>
        </p:nvSpPr>
        <p:spPr>
          <a:xfrm>
            <a:off x="3264856" y="4492060"/>
            <a:ext cx="2560211" cy="323165"/>
          </a:xfrm>
          <a:prstGeom prst="rect">
            <a:avLst/>
          </a:prstGeom>
          <a:noFill/>
        </p:spPr>
        <p:txBody>
          <a:bodyPr wrap="square">
            <a:spAutoFit/>
          </a:bodyPr>
          <a:lstStyle/>
          <a:p>
            <a:pPr algn="just" defTabSz="685800">
              <a:defRPr/>
            </a:pPr>
            <a:r>
              <a:rPr lang="en-US" sz="1500" b="1" dirty="0">
                <a:solidFill>
                  <a:srgbClr val="FF0000"/>
                </a:solidFill>
                <a:ea typeface="+mn-ea"/>
                <a:cs typeface="+mn-cs"/>
              </a:rPr>
              <a:t>DATAMART ESTRELLA</a:t>
            </a:r>
          </a:p>
        </p:txBody>
      </p:sp>
    </p:spTree>
    <p:extLst>
      <p:ext uri="{BB962C8B-B14F-4D97-AF65-F5344CB8AC3E}">
        <p14:creationId xmlns:p14="http://schemas.microsoft.com/office/powerpoint/2010/main" val="256496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A20A0829-A945-47A7-BE05-20092FFAD7E8}"/>
              </a:ext>
            </a:extLst>
          </p:cNvPr>
          <p:cNvSpPr txBox="1">
            <a:spLocks noChangeArrowheads="1"/>
          </p:cNvSpPr>
          <p:nvPr/>
        </p:nvSpPr>
        <p:spPr>
          <a:xfrm>
            <a:off x="521190" y="639450"/>
            <a:ext cx="5236143"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pPr>
            <a:r>
              <a:rPr lang="es-PE" sz="1800" b="1" dirty="0">
                <a:solidFill>
                  <a:srgbClr val="1F355C"/>
                </a:solidFill>
              </a:rPr>
              <a:t>IMPLEMENTAR UN DATAMART ESTRELLA</a:t>
            </a:r>
            <a:endParaRPr lang="es-ES" sz="1800" b="1" dirty="0">
              <a:solidFill>
                <a:srgbClr val="1F355C"/>
              </a:solidFill>
            </a:endParaRPr>
          </a:p>
        </p:txBody>
      </p:sp>
      <p:sp>
        <p:nvSpPr>
          <p:cNvPr id="6" name="CuadroTexto 5">
            <a:extLst>
              <a:ext uri="{FF2B5EF4-FFF2-40B4-BE49-F238E27FC236}">
                <a16:creationId xmlns:a16="http://schemas.microsoft.com/office/drawing/2014/main" id="{8DF723FA-8CEB-4945-BD6C-79857EDB934C}"/>
              </a:ext>
            </a:extLst>
          </p:cNvPr>
          <p:cNvSpPr txBox="1"/>
          <p:nvPr/>
        </p:nvSpPr>
        <p:spPr>
          <a:xfrm>
            <a:off x="1095096" y="4757550"/>
            <a:ext cx="2494771" cy="323165"/>
          </a:xfrm>
          <a:prstGeom prst="rect">
            <a:avLst/>
          </a:prstGeom>
          <a:noFill/>
        </p:spPr>
        <p:txBody>
          <a:bodyPr wrap="square">
            <a:spAutoFit/>
          </a:bodyPr>
          <a:lstStyle/>
          <a:p>
            <a:pPr algn="just" defTabSz="685800">
              <a:defRPr/>
            </a:pPr>
            <a:r>
              <a:rPr lang="en-US" sz="1500" b="1" dirty="0">
                <a:solidFill>
                  <a:srgbClr val="FF0000"/>
                </a:solidFill>
                <a:ea typeface="+mn-ea"/>
                <a:cs typeface="+mn-cs"/>
              </a:rPr>
              <a:t>DATAMART ESTRELLA</a:t>
            </a:r>
          </a:p>
        </p:txBody>
      </p:sp>
      <p:pic>
        <p:nvPicPr>
          <p:cNvPr id="7" name="Imagen 6" descr="Recorte de pantalla">
            <a:extLst>
              <a:ext uri="{FF2B5EF4-FFF2-40B4-BE49-F238E27FC236}">
                <a16:creationId xmlns:a16="http://schemas.microsoft.com/office/drawing/2014/main" id="{8304FE38-B127-4F15-BA3C-DAE3BE3A9B1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7986" y="1083848"/>
            <a:ext cx="7446306" cy="3915322"/>
          </a:xfrm>
          <a:prstGeom prst="rect">
            <a:avLst/>
          </a:prstGeom>
        </p:spPr>
      </p:pic>
    </p:spTree>
    <p:extLst>
      <p:ext uri="{BB962C8B-B14F-4D97-AF65-F5344CB8AC3E}">
        <p14:creationId xmlns:p14="http://schemas.microsoft.com/office/powerpoint/2010/main" val="73884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2794BA38-F636-4C05-80BF-5802E962EEAC}"/>
              </a:ext>
            </a:extLst>
          </p:cNvPr>
          <p:cNvSpPr txBox="1">
            <a:spLocks noChangeArrowheads="1"/>
          </p:cNvSpPr>
          <p:nvPr/>
        </p:nvSpPr>
        <p:spPr>
          <a:xfrm>
            <a:off x="901692" y="499200"/>
            <a:ext cx="2137500"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ETL</a:t>
            </a:r>
          </a:p>
        </p:txBody>
      </p:sp>
      <p:sp>
        <p:nvSpPr>
          <p:cNvPr id="6" name="Rectángulo redondeado 2">
            <a:extLst>
              <a:ext uri="{FF2B5EF4-FFF2-40B4-BE49-F238E27FC236}">
                <a16:creationId xmlns:a16="http://schemas.microsoft.com/office/drawing/2014/main" id="{CB253756-A0BD-4CCF-A91C-F471AE7BF8E2}"/>
              </a:ext>
            </a:extLst>
          </p:cNvPr>
          <p:cNvSpPr/>
          <p:nvPr/>
        </p:nvSpPr>
        <p:spPr>
          <a:xfrm>
            <a:off x="458917" y="1096932"/>
            <a:ext cx="8226163" cy="1196362"/>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dirty="0">
                <a:solidFill>
                  <a:srgbClr val="032E5A"/>
                </a:solidFill>
              </a:rPr>
              <a:t>Se extraen los datos relevantes desde los OLTP y se depositan en un almacenamiento intermedio.</a:t>
            </a:r>
          </a:p>
          <a:p>
            <a:pPr marL="285750" indent="-285750" algn="just">
              <a:buFont typeface="Wingdings" panose="05000000000000000000" pitchFamily="2" charset="2"/>
              <a:buChar char="ü"/>
            </a:pPr>
            <a:r>
              <a:rPr lang="es-PE" sz="1500" dirty="0">
                <a:solidFill>
                  <a:srgbClr val="032E5A"/>
                </a:solidFill>
              </a:rPr>
              <a:t>Se integran y transforman los datos, para evitar inconsistencias.</a:t>
            </a:r>
          </a:p>
          <a:p>
            <a:pPr marL="285750" indent="-285750" algn="just">
              <a:buFont typeface="Wingdings" panose="05000000000000000000" pitchFamily="2" charset="2"/>
              <a:buChar char="ü"/>
            </a:pPr>
            <a:r>
              <a:rPr lang="es-PE" sz="1500" dirty="0">
                <a:solidFill>
                  <a:srgbClr val="032E5A"/>
                </a:solidFill>
              </a:rPr>
              <a:t>Se cargan los datos desde el almacenamiento intermedio hasta el DW.</a:t>
            </a:r>
          </a:p>
        </p:txBody>
      </p:sp>
      <p:pic>
        <p:nvPicPr>
          <p:cNvPr id="7" name="Imagen 6" descr="Recorte de pantalla">
            <a:extLst>
              <a:ext uri="{FF2B5EF4-FFF2-40B4-BE49-F238E27FC236}">
                <a16:creationId xmlns:a16="http://schemas.microsoft.com/office/drawing/2014/main" id="{9E4DFAF3-1CB3-4D12-AB22-9FCD90D4023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99809" y="2515165"/>
            <a:ext cx="5744377" cy="2129135"/>
          </a:xfrm>
          <a:prstGeom prst="rect">
            <a:avLst/>
          </a:prstGeom>
        </p:spPr>
      </p:pic>
    </p:spTree>
    <p:extLst>
      <p:ext uri="{BB962C8B-B14F-4D97-AF65-F5344CB8AC3E}">
        <p14:creationId xmlns:p14="http://schemas.microsoft.com/office/powerpoint/2010/main" val="175423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A829D9E1-3EA3-45BE-BDD9-7CF29845A368}"/>
              </a:ext>
            </a:extLst>
          </p:cNvPr>
          <p:cNvSpPr txBox="1">
            <a:spLocks noChangeArrowheads="1"/>
          </p:cNvSpPr>
          <p:nvPr/>
        </p:nvSpPr>
        <p:spPr>
          <a:xfrm>
            <a:off x="972746" y="385950"/>
            <a:ext cx="2030098"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ETL</a:t>
            </a:r>
          </a:p>
        </p:txBody>
      </p:sp>
      <p:sp>
        <p:nvSpPr>
          <p:cNvPr id="6" name="Rectángulo redondeado 2">
            <a:extLst>
              <a:ext uri="{FF2B5EF4-FFF2-40B4-BE49-F238E27FC236}">
                <a16:creationId xmlns:a16="http://schemas.microsoft.com/office/drawing/2014/main" id="{C5248F1C-D7FD-4869-BCA5-FDDF10E545D2}"/>
              </a:ext>
            </a:extLst>
          </p:cNvPr>
          <p:cNvSpPr/>
          <p:nvPr/>
        </p:nvSpPr>
        <p:spPr>
          <a:xfrm>
            <a:off x="609600" y="1082097"/>
            <a:ext cx="7947377" cy="3103976"/>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7175" indent="-257175" algn="just">
              <a:buFont typeface="Wingdings" panose="05000000000000000000" pitchFamily="2" charset="2"/>
              <a:buChar char="ü"/>
            </a:pPr>
            <a:r>
              <a:rPr lang="es-PE" sz="1500" dirty="0">
                <a:solidFill>
                  <a:srgbClr val="032E5A"/>
                </a:solidFill>
              </a:rPr>
              <a:t>Se exploran las diversas fuentes OLTP(Archivos de </a:t>
            </a:r>
            <a:r>
              <a:rPr lang="es-PE" sz="1500" dirty="0" err="1">
                <a:solidFill>
                  <a:srgbClr val="032E5A"/>
                </a:solidFill>
              </a:rPr>
              <a:t>textos,Hipertextos</a:t>
            </a:r>
            <a:r>
              <a:rPr lang="es-PE" sz="1500" dirty="0">
                <a:solidFill>
                  <a:srgbClr val="032E5A"/>
                </a:solidFill>
              </a:rPr>
              <a:t>, Hojas de cálculos, Bases de datos transaccionales ,Informes semanales, mensuales, anuales, etc.) que se tengan a disposición, y se extrae la información que se considere relevante al caso.</a:t>
            </a:r>
          </a:p>
          <a:p>
            <a:pPr algn="just"/>
            <a:endParaRPr lang="es-PE" sz="1500" dirty="0">
              <a:solidFill>
                <a:srgbClr val="032E5A"/>
              </a:solidFill>
            </a:endParaRPr>
          </a:p>
          <a:p>
            <a:pPr marL="257175" indent="-257175" algn="just">
              <a:buFont typeface="Wingdings" panose="05000000000000000000" pitchFamily="2" charset="2"/>
              <a:buChar char="ü"/>
            </a:pPr>
            <a:r>
              <a:rPr lang="es-PE" sz="1500" dirty="0">
                <a:solidFill>
                  <a:srgbClr val="032E5A"/>
                </a:solidFill>
              </a:rPr>
              <a:t>Si los datos operacionales residen en un SGBD Relacional, el proceso de extracción se puede reducir a, por ej., consultas en SQL o rutinas programadas.</a:t>
            </a:r>
          </a:p>
          <a:p>
            <a:pPr algn="just"/>
            <a:r>
              <a:rPr lang="es-PE" sz="1500" dirty="0">
                <a:solidFill>
                  <a:srgbClr val="032E5A"/>
                </a:solidFill>
              </a:rPr>
              <a:t> </a:t>
            </a:r>
          </a:p>
          <a:p>
            <a:pPr marL="257175" indent="-257175" algn="just">
              <a:buFont typeface="Wingdings" panose="05000000000000000000" pitchFamily="2" charset="2"/>
              <a:buChar char="ü"/>
            </a:pPr>
            <a:r>
              <a:rPr lang="es-PE" sz="1500" dirty="0">
                <a:solidFill>
                  <a:srgbClr val="032E5A"/>
                </a:solidFill>
              </a:rPr>
              <a:t>Si se encuentran en un sistema no convencional o fuentes externas, ya sean textuales, hipertextuales, hojas de cálculos, etc., la obtención de los mismos puede ser un tanto más dificultoso, debido a que, por ej., se tendrán que realizar cambios de formato y/o volcado de información a partir de alguna herramienta específica.</a:t>
            </a:r>
          </a:p>
        </p:txBody>
      </p:sp>
    </p:spTree>
    <p:extLst>
      <p:ext uri="{BB962C8B-B14F-4D97-AF65-F5344CB8AC3E}">
        <p14:creationId xmlns:p14="http://schemas.microsoft.com/office/powerpoint/2010/main" val="423161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B09AE44E-3838-442D-A0B9-AB389C0E3D95}"/>
              </a:ext>
            </a:extLst>
          </p:cNvPr>
          <p:cNvSpPr txBox="1">
            <a:spLocks noChangeArrowheads="1"/>
          </p:cNvSpPr>
          <p:nvPr/>
        </p:nvSpPr>
        <p:spPr>
          <a:xfrm>
            <a:off x="905013" y="499200"/>
            <a:ext cx="4220143"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DE TRANSFORMACIÓN</a:t>
            </a:r>
          </a:p>
        </p:txBody>
      </p:sp>
      <p:sp>
        <p:nvSpPr>
          <p:cNvPr id="6" name="Rectángulo redondeado 2">
            <a:extLst>
              <a:ext uri="{FF2B5EF4-FFF2-40B4-BE49-F238E27FC236}">
                <a16:creationId xmlns:a16="http://schemas.microsoft.com/office/drawing/2014/main" id="{C9C32507-FC1C-4563-AB07-D498A07051AF}"/>
              </a:ext>
            </a:extLst>
          </p:cNvPr>
          <p:cNvSpPr/>
          <p:nvPr/>
        </p:nvSpPr>
        <p:spPr>
          <a:xfrm>
            <a:off x="629442" y="1252774"/>
            <a:ext cx="7950113" cy="1551989"/>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Codificación.- </a:t>
            </a:r>
            <a:r>
              <a:rPr lang="es-PE" sz="1500" dirty="0">
                <a:solidFill>
                  <a:srgbClr val="032E5A"/>
                </a:solidFill>
              </a:rPr>
              <a:t>Una inconsistencia muy típica que se encuentra al intentar integrar varias fuentes de datos, es la de contar con más de una forma de codificar un atributo en común. Por ej., en el campo “estado”, algunos diseñadores completan su valor con “0” y “1”, otros con “Apagado” y “Encendido”, otros con “off” y “</a:t>
            </a:r>
            <a:r>
              <a:rPr lang="es-PE" sz="1500" dirty="0" err="1">
                <a:solidFill>
                  <a:srgbClr val="032E5A"/>
                </a:solidFill>
              </a:rPr>
              <a:t>on</a:t>
            </a:r>
            <a:r>
              <a:rPr lang="es-PE" sz="1500" dirty="0">
                <a:solidFill>
                  <a:srgbClr val="032E5A"/>
                </a:solidFill>
              </a:rPr>
              <a:t>”, etc. Lo que se debe realizar en estos casos, es seleccionar o recodificar estos atributos, para que cuando la información llegue al DW, esté integrada de manera uniforme.</a:t>
            </a:r>
          </a:p>
        </p:txBody>
      </p:sp>
      <p:pic>
        <p:nvPicPr>
          <p:cNvPr id="7" name="Imagen 6" descr="Recorte de pantalla">
            <a:extLst>
              <a:ext uri="{FF2B5EF4-FFF2-40B4-BE49-F238E27FC236}">
                <a16:creationId xmlns:a16="http://schemas.microsoft.com/office/drawing/2014/main" id="{8C68ED2F-19F5-4B12-91D4-04F01D3B222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70852" y="3066870"/>
            <a:ext cx="3387642" cy="1916206"/>
          </a:xfrm>
          <a:prstGeom prst="rect">
            <a:avLst/>
          </a:prstGeom>
        </p:spPr>
      </p:pic>
    </p:spTree>
    <p:extLst>
      <p:ext uri="{BB962C8B-B14F-4D97-AF65-F5344CB8AC3E}">
        <p14:creationId xmlns:p14="http://schemas.microsoft.com/office/powerpoint/2010/main" val="325492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0F9ED585-C8EC-4F99-AA2F-856B2C213BA2}"/>
              </a:ext>
            </a:extLst>
          </p:cNvPr>
          <p:cNvSpPr txBox="1">
            <a:spLocks noChangeArrowheads="1"/>
          </p:cNvSpPr>
          <p:nvPr/>
        </p:nvSpPr>
        <p:spPr>
          <a:xfrm>
            <a:off x="854940" y="438852"/>
            <a:ext cx="4129832"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DE TRANSFORMACIÓN</a:t>
            </a:r>
          </a:p>
        </p:txBody>
      </p:sp>
      <p:sp>
        <p:nvSpPr>
          <p:cNvPr id="6" name="Rectángulo redondeado 2">
            <a:extLst>
              <a:ext uri="{FF2B5EF4-FFF2-40B4-BE49-F238E27FC236}">
                <a16:creationId xmlns:a16="http://schemas.microsoft.com/office/drawing/2014/main" id="{09A06BC6-E934-4550-8C2C-5B1DC054225F}"/>
              </a:ext>
            </a:extLst>
          </p:cNvPr>
          <p:cNvSpPr/>
          <p:nvPr/>
        </p:nvSpPr>
        <p:spPr>
          <a:xfrm>
            <a:off x="629443" y="1154562"/>
            <a:ext cx="7893668" cy="1277653"/>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Medida de atributos.- </a:t>
            </a:r>
            <a:r>
              <a:rPr lang="es-PE" sz="1500" dirty="0">
                <a:solidFill>
                  <a:srgbClr val="032E5A"/>
                </a:solidFill>
              </a:rPr>
              <a:t>Los tipos de unidades de medidas utilizados para representar los atributos de una entidad, varían considerablemente entre sí, a través de los diferentes OLTP. Por ej. al registrar la longitud de un producto determinado, de acuerdo a la aplicación que se emplee para tal fin, las unidades de medidas pueden ser explicitadas en centímetros, metros, pulgadas, etc.</a:t>
            </a:r>
          </a:p>
        </p:txBody>
      </p:sp>
      <p:pic>
        <p:nvPicPr>
          <p:cNvPr id="7" name="Imagen 6" descr="Recorte de pantalla">
            <a:extLst>
              <a:ext uri="{FF2B5EF4-FFF2-40B4-BE49-F238E27FC236}">
                <a16:creationId xmlns:a16="http://schemas.microsoft.com/office/drawing/2014/main" id="{30DFBB61-C505-414C-B1C4-8216F50FB78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3908" y="2711285"/>
            <a:ext cx="4546634" cy="2432215"/>
          </a:xfrm>
          <a:prstGeom prst="rect">
            <a:avLst/>
          </a:prstGeom>
        </p:spPr>
      </p:pic>
    </p:spTree>
    <p:extLst>
      <p:ext uri="{BB962C8B-B14F-4D97-AF65-F5344CB8AC3E}">
        <p14:creationId xmlns:p14="http://schemas.microsoft.com/office/powerpoint/2010/main" val="127735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3"/>
          <p:cNvSpPr txBox="1"/>
          <p:nvPr/>
        </p:nvSpPr>
        <p:spPr>
          <a:xfrm>
            <a:off x="7185475" y="358950"/>
            <a:ext cx="1188600" cy="280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Ingeniería de Sistemas</a:t>
            </a:r>
            <a:endParaRPr sz="1100" b="0" i="0" u="none" strike="noStrike" cap="none">
              <a:solidFill>
                <a:srgbClr val="1C4587"/>
              </a:solidFill>
              <a:latin typeface="Arial"/>
              <a:ea typeface="Arial"/>
              <a:cs typeface="Arial"/>
              <a:sym typeface="Arial"/>
            </a:endParaRPr>
          </a:p>
        </p:txBody>
      </p:sp>
      <p:sp>
        <p:nvSpPr>
          <p:cNvPr id="75" name="Google Shape;75;p3"/>
          <p:cNvSpPr txBox="1"/>
          <p:nvPr/>
        </p:nvSpPr>
        <p:spPr>
          <a:xfrm>
            <a:off x="4527225" y="385950"/>
            <a:ext cx="2137500" cy="22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rgbClr val="1C4587"/>
                </a:solidFill>
                <a:latin typeface="Arial"/>
                <a:ea typeface="Arial"/>
                <a:cs typeface="Arial"/>
                <a:sym typeface="Arial"/>
              </a:rPr>
              <a:t>Pregrado</a:t>
            </a:r>
            <a:endParaRPr sz="1100" b="0" i="0" u="none" strike="noStrike" cap="none">
              <a:solidFill>
                <a:srgbClr val="1C4587"/>
              </a:solidFill>
              <a:latin typeface="Arial"/>
              <a:ea typeface="Arial"/>
              <a:cs typeface="Arial"/>
              <a:sym typeface="Arial"/>
            </a:endParaRPr>
          </a:p>
        </p:txBody>
      </p:sp>
      <p:sp>
        <p:nvSpPr>
          <p:cNvPr id="5" name="Rectangle 3">
            <a:extLst>
              <a:ext uri="{FF2B5EF4-FFF2-40B4-BE49-F238E27FC236}">
                <a16:creationId xmlns:a16="http://schemas.microsoft.com/office/drawing/2014/main" id="{679C8364-CC4F-4495-8151-4E60E9686EE5}"/>
              </a:ext>
            </a:extLst>
          </p:cNvPr>
          <p:cNvSpPr txBox="1">
            <a:spLocks noChangeArrowheads="1"/>
          </p:cNvSpPr>
          <p:nvPr/>
        </p:nvSpPr>
        <p:spPr>
          <a:xfrm>
            <a:off x="911162" y="547741"/>
            <a:ext cx="4236571" cy="31019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10000"/>
              </a:lnSpc>
              <a:spcBef>
                <a:spcPts val="0"/>
              </a:spcBef>
              <a:spcAft>
                <a:spcPts val="0"/>
              </a:spcAft>
              <a:tabLst>
                <a:tab pos="4914900" algn="l"/>
              </a:tabLst>
            </a:pPr>
            <a:r>
              <a:rPr lang="es-ES" sz="1800" b="1" dirty="0">
                <a:solidFill>
                  <a:srgbClr val="1F355C"/>
                </a:solidFill>
              </a:rPr>
              <a:t>PROCESO DE TRANSFORMACIÓN</a:t>
            </a:r>
          </a:p>
        </p:txBody>
      </p:sp>
      <p:sp>
        <p:nvSpPr>
          <p:cNvPr id="6" name="Rectángulo redondeado 2">
            <a:extLst>
              <a:ext uri="{FF2B5EF4-FFF2-40B4-BE49-F238E27FC236}">
                <a16:creationId xmlns:a16="http://schemas.microsoft.com/office/drawing/2014/main" id="{85A6DEBC-DD42-4CEA-A767-058E1698A79D}"/>
              </a:ext>
            </a:extLst>
          </p:cNvPr>
          <p:cNvSpPr/>
          <p:nvPr/>
        </p:nvSpPr>
        <p:spPr>
          <a:xfrm>
            <a:off x="579147" y="1161065"/>
            <a:ext cx="8045563" cy="1165197"/>
          </a:xfrm>
          <a:prstGeom prst="roundRect">
            <a:avLst/>
          </a:prstGeom>
          <a:solidFill>
            <a:schemeClr val="bg1"/>
          </a:solidFill>
          <a:ln>
            <a:solidFill>
              <a:srgbClr val="032E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1500" b="1" dirty="0">
                <a:solidFill>
                  <a:srgbClr val="032E5A"/>
                </a:solidFill>
              </a:rPr>
              <a:t>Convenciones de nombramiento.- </a:t>
            </a:r>
            <a:r>
              <a:rPr lang="es-PE" sz="1500" dirty="0">
                <a:solidFill>
                  <a:srgbClr val="032E5A"/>
                </a:solidFill>
              </a:rPr>
              <a:t>Usualmente, un mismo atributo es nombrado de diversas maneras en los diferentes OLTP. Por ej. , al referirse al nombre del proveedor, puede hacerse como “nombre”, “</a:t>
            </a:r>
            <a:r>
              <a:rPr lang="es-PE" sz="1500" dirty="0" err="1">
                <a:solidFill>
                  <a:srgbClr val="032E5A"/>
                </a:solidFill>
              </a:rPr>
              <a:t>razón_social</a:t>
            </a:r>
            <a:r>
              <a:rPr lang="es-PE" sz="1500" dirty="0">
                <a:solidFill>
                  <a:srgbClr val="032E5A"/>
                </a:solidFill>
              </a:rPr>
              <a:t>”, “proveedor”, etc. Aquí, se debe utilizar la convención de nombramiento que para los usuarios sea más comprensible.</a:t>
            </a:r>
          </a:p>
        </p:txBody>
      </p:sp>
      <p:pic>
        <p:nvPicPr>
          <p:cNvPr id="7" name="Imagen 6" descr="Recorte de pantalla">
            <a:extLst>
              <a:ext uri="{FF2B5EF4-FFF2-40B4-BE49-F238E27FC236}">
                <a16:creationId xmlns:a16="http://schemas.microsoft.com/office/drawing/2014/main" id="{7D1BBD4E-C31A-43A4-A731-808D6468231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4438" y="2449630"/>
            <a:ext cx="4335124" cy="2475921"/>
          </a:xfrm>
          <a:prstGeom prst="rect">
            <a:avLst/>
          </a:prstGeom>
        </p:spPr>
      </p:pic>
    </p:spTree>
    <p:extLst>
      <p:ext uri="{BB962C8B-B14F-4D97-AF65-F5344CB8AC3E}">
        <p14:creationId xmlns:p14="http://schemas.microsoft.com/office/powerpoint/2010/main" val="2335813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800</Words>
  <Application>Microsoft Office PowerPoint</Application>
  <PresentationFormat>Presentación en pantalla (16:9)</PresentationFormat>
  <Paragraphs>63</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 Black</vt:lpstr>
      <vt:lpstr>Calibri</vt:lpstr>
      <vt:lpstr>Tahoma</vt:lpstr>
      <vt:lpstr>Wingdings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Lily Salazar</dc:creator>
  <cp:lastModifiedBy>Ivan Castillo</cp:lastModifiedBy>
  <cp:revision>5</cp:revision>
  <dcterms:modified xsi:type="dcterms:W3CDTF">2022-02-06T20:54:04Z</dcterms:modified>
</cp:coreProperties>
</file>