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87" r:id="rId6"/>
    <p:sldId id="288" r:id="rId7"/>
    <p:sldId id="289" r:id="rId8"/>
    <p:sldId id="291" r:id="rId9"/>
    <p:sldId id="292" r:id="rId10"/>
    <p:sldId id="293" r:id="rId11"/>
    <p:sldId id="296" r:id="rId12"/>
    <p:sldId id="298" r:id="rId13"/>
    <p:sldId id="299" r:id="rId14"/>
    <p:sldId id="301" r:id="rId15"/>
    <p:sldId id="302" r:id="rId16"/>
    <p:sldId id="304" r:id="rId17"/>
    <p:sldId id="305" r:id="rId18"/>
    <p:sldId id="306" r:id="rId19"/>
    <p:sldId id="25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MYsDGJEyyQ6Wywb5B7Yxd19+p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313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54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45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9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63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076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05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95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95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48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89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9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41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53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04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30095"/>
          </a:xfrm>
          <a:prstGeom prst="rect">
            <a:avLst/>
          </a:prstGeom>
          <a:solidFill>
            <a:srgbClr val="1F355C"/>
          </a:solidFill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7048201" y="371520"/>
            <a:ext cx="1691545" cy="46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B329E82D-C404-465C-BEBD-F259AB2FF9A6}"/>
              </a:ext>
            </a:extLst>
          </p:cNvPr>
          <p:cNvSpPr txBox="1"/>
          <p:nvPr/>
        </p:nvSpPr>
        <p:spPr>
          <a:xfrm>
            <a:off x="995273" y="2414281"/>
            <a:ext cx="5613565" cy="10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s-PE" sz="21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SESIÓN 03</a:t>
            </a:r>
          </a:p>
          <a:p>
            <a:pPr algn="ctr"/>
            <a:r>
              <a:rPr lang="es-PE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FUNCIONES EN SQL</a:t>
            </a: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AAE43B5-5867-4D9D-B280-4E5F519AEF69}"/>
              </a:ext>
            </a:extLst>
          </p:cNvPr>
          <p:cNvSpPr txBox="1"/>
          <p:nvPr/>
        </p:nvSpPr>
        <p:spPr>
          <a:xfrm>
            <a:off x="854328" y="967867"/>
            <a:ext cx="6509657" cy="83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Clr>
                <a:srgbClr val="CCCCCC"/>
              </a:buClr>
            </a:pPr>
            <a:r>
              <a:rPr lang="es-PE" sz="2100" b="1" dirty="0">
                <a:solidFill>
                  <a:schemeClr val="bg1"/>
                </a:solidFill>
                <a:latin typeface="Arial Black" panose="020B0A04020102020204" pitchFamily="34" charset="0"/>
              </a:rPr>
              <a:t>GESTIÓN DE DATOS E NFORMACIÓN  II</a:t>
            </a:r>
            <a:endParaRPr sz="2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FD3AC0-1EDC-4A6D-8AE7-ACA68295749F}"/>
              </a:ext>
            </a:extLst>
          </p:cNvPr>
          <p:cNvSpPr txBox="1">
            <a:spLocks noChangeArrowheads="1"/>
          </p:cNvSpPr>
          <p:nvPr/>
        </p:nvSpPr>
        <p:spPr>
          <a:xfrm>
            <a:off x="893724" y="523481"/>
            <a:ext cx="3328320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FUNCIONES DEL SISTEMA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16" name="Rectángulo redondeado 2">
            <a:extLst>
              <a:ext uri="{FF2B5EF4-FFF2-40B4-BE49-F238E27FC236}">
                <a16:creationId xmlns:a16="http://schemas.microsoft.com/office/drawing/2014/main" id="{8C58882F-B87F-4E27-8057-B2AE6FD53058}"/>
              </a:ext>
            </a:extLst>
          </p:cNvPr>
          <p:cNvSpPr/>
          <p:nvPr/>
        </p:nvSpPr>
        <p:spPr>
          <a:xfrm>
            <a:off x="599621" y="1499956"/>
            <a:ext cx="7757155" cy="606138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 dirty="0">
                <a:solidFill>
                  <a:srgbClr val="032E5A"/>
                </a:solidFill>
              </a:rPr>
              <a:t>Devuelve el número de instrucciones </a:t>
            </a:r>
            <a:r>
              <a:rPr lang="es-ES" sz="1500" b="1" dirty="0">
                <a:solidFill>
                  <a:srgbClr val="032E5A"/>
                </a:solidFill>
              </a:rPr>
              <a:t>BEGIN TRANSACTION </a:t>
            </a:r>
            <a:r>
              <a:rPr lang="es-ES" sz="1500" dirty="0">
                <a:solidFill>
                  <a:srgbClr val="032E5A"/>
                </a:solidFill>
              </a:rPr>
              <a:t>que se han producido en la conexión actual.</a:t>
            </a:r>
          </a:p>
        </p:txBody>
      </p:sp>
      <p:sp>
        <p:nvSpPr>
          <p:cNvPr id="17" name="Rectángulo redondeado 6">
            <a:extLst>
              <a:ext uri="{FF2B5EF4-FFF2-40B4-BE49-F238E27FC236}">
                <a16:creationId xmlns:a16="http://schemas.microsoft.com/office/drawing/2014/main" id="{66841A8B-4BDF-41F0-BF00-9F26DCE014FF}"/>
              </a:ext>
            </a:extLst>
          </p:cNvPr>
          <p:cNvSpPr/>
          <p:nvPr/>
        </p:nvSpPr>
        <p:spPr>
          <a:xfrm>
            <a:off x="641588" y="2804520"/>
            <a:ext cx="7743305" cy="671315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 dirty="0">
                <a:solidFill>
                  <a:srgbClr val="032E5A"/>
                </a:solidFill>
              </a:rPr>
              <a:t>La función </a:t>
            </a:r>
            <a:r>
              <a:rPr lang="es-ES" sz="1500" b="1" dirty="0">
                <a:solidFill>
                  <a:srgbClr val="032E5A"/>
                </a:solidFill>
              </a:rPr>
              <a:t>CHECKSUM</a:t>
            </a:r>
            <a:r>
              <a:rPr lang="es-ES" sz="1500" dirty="0">
                <a:solidFill>
                  <a:srgbClr val="032E5A"/>
                </a:solidFill>
              </a:rPr>
              <a:t> devuelve el valor de la suma de comprobación calculado sobre una fila de una tabla o sobre una lista de expresiones. Use CHECKSUM para generar índices hash.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6749997-C796-4C3D-BC1A-41B3E29F57D3}"/>
              </a:ext>
            </a:extLst>
          </p:cNvPr>
          <p:cNvSpPr/>
          <p:nvPr/>
        </p:nvSpPr>
        <p:spPr>
          <a:xfrm>
            <a:off x="577341" y="1165539"/>
            <a:ext cx="18567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@@TRANCOUNT</a:t>
            </a:r>
          </a:p>
          <a:p>
            <a:pPr lvl="0" algn="just"/>
            <a:endParaRPr lang="es-ES" sz="1500" b="1" dirty="0">
              <a:solidFill>
                <a:srgbClr val="032E5A"/>
              </a:solidFill>
              <a:ea typeface="+mn-ea"/>
              <a:cs typeface="+mn-cs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670D477-FD21-4FD3-BB21-2144D35E4F28}"/>
              </a:ext>
            </a:extLst>
          </p:cNvPr>
          <p:cNvSpPr/>
          <p:nvPr/>
        </p:nvSpPr>
        <p:spPr>
          <a:xfrm>
            <a:off x="626673" y="2418916"/>
            <a:ext cx="1355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CHECKSUM</a:t>
            </a:r>
          </a:p>
          <a:p>
            <a:pPr algn="just"/>
            <a:endParaRPr lang="en-US" sz="1500" b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4F7BAAE-C27E-4DF9-8976-A0DE152FDCA2}"/>
              </a:ext>
            </a:extLst>
          </p:cNvPr>
          <p:cNvSpPr/>
          <p:nvPr/>
        </p:nvSpPr>
        <p:spPr>
          <a:xfrm>
            <a:off x="641588" y="3742511"/>
            <a:ext cx="20892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b="1" dirty="0">
                <a:solidFill>
                  <a:srgbClr val="FF0000"/>
                </a:solidFill>
                <a:ea typeface="+mn-ea"/>
                <a:cs typeface="+mn-cs"/>
              </a:rPr>
              <a:t>ERROR_MESSAGE </a:t>
            </a:r>
            <a:endParaRPr lang="en-US" sz="1500" b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21" name="Rectángulo redondeado 9">
            <a:extLst>
              <a:ext uri="{FF2B5EF4-FFF2-40B4-BE49-F238E27FC236}">
                <a16:creationId xmlns:a16="http://schemas.microsoft.com/office/drawing/2014/main" id="{3E9AA3B7-4136-4B49-96A7-4EE43AD2ACC0}"/>
              </a:ext>
            </a:extLst>
          </p:cNvPr>
          <p:cNvSpPr/>
          <p:nvPr/>
        </p:nvSpPr>
        <p:spPr>
          <a:xfrm>
            <a:off x="706835" y="4180214"/>
            <a:ext cx="7743305" cy="604336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>
                <a:solidFill>
                  <a:srgbClr val="032E5A"/>
                </a:solidFill>
              </a:rPr>
              <a:t>Esta función devuelve el texto del mensaje del error que ha provocado la ejecución del bloque CATCH de una construcción TRY…CATCH.</a:t>
            </a:r>
            <a:endParaRPr lang="es-ES" sz="1500" dirty="0">
              <a:solidFill>
                <a:srgbClr val="032E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CF72342-71BF-4CD6-B659-A669394CF416}"/>
              </a:ext>
            </a:extLst>
          </p:cNvPr>
          <p:cNvSpPr txBox="1">
            <a:spLocks noChangeArrowheads="1"/>
          </p:cNvSpPr>
          <p:nvPr/>
        </p:nvSpPr>
        <p:spPr>
          <a:xfrm>
            <a:off x="816880" y="370513"/>
            <a:ext cx="3283165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FUNCIONES DEL SISTEMA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13" name="Rectángulo redondeado 2">
            <a:extLst>
              <a:ext uri="{FF2B5EF4-FFF2-40B4-BE49-F238E27FC236}">
                <a16:creationId xmlns:a16="http://schemas.microsoft.com/office/drawing/2014/main" id="{43DC1EE6-441E-4A27-885E-0382D11DF542}"/>
              </a:ext>
            </a:extLst>
          </p:cNvPr>
          <p:cNvSpPr/>
          <p:nvPr/>
        </p:nvSpPr>
        <p:spPr>
          <a:xfrm>
            <a:off x="678643" y="1049991"/>
            <a:ext cx="7898925" cy="606138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>
                <a:solidFill>
                  <a:srgbClr val="032E5A"/>
                </a:solidFill>
              </a:rPr>
              <a:t>Esta función devuelve el número del error que ha provocado la ejecución del bloque CATCH de una construcción TRY…CATCH.</a:t>
            </a:r>
            <a:endParaRPr lang="es-ES" sz="1500" dirty="0">
              <a:solidFill>
                <a:srgbClr val="032E5A"/>
              </a:solidFill>
            </a:endParaRPr>
          </a:p>
        </p:txBody>
      </p:sp>
      <p:sp>
        <p:nvSpPr>
          <p:cNvPr id="15" name="Rectángulo redondeado 6">
            <a:extLst>
              <a:ext uri="{FF2B5EF4-FFF2-40B4-BE49-F238E27FC236}">
                <a16:creationId xmlns:a16="http://schemas.microsoft.com/office/drawing/2014/main" id="{96BF0F93-3AC3-4E09-A903-567738B43FE0}"/>
              </a:ext>
            </a:extLst>
          </p:cNvPr>
          <p:cNvSpPr/>
          <p:nvPr/>
        </p:nvSpPr>
        <p:spPr>
          <a:xfrm>
            <a:off x="691919" y="2048794"/>
            <a:ext cx="7898925" cy="671315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 dirty="0">
                <a:solidFill>
                  <a:srgbClr val="032E5A"/>
                </a:solidFill>
              </a:rPr>
              <a:t>Determina si una expresión es un tipo numérico válido.</a:t>
            </a:r>
            <a:r>
              <a:rPr lang="es-ES" sz="1050" dirty="0"/>
              <a:t> </a:t>
            </a:r>
            <a:r>
              <a:rPr lang="es-ES" sz="1500" dirty="0">
                <a:solidFill>
                  <a:srgbClr val="032E5A"/>
                </a:solidFill>
              </a:rPr>
              <a:t>devuelve 1 cuando la expresión de entrada se evalúa para un tipo de datos numérico válido; de lo contrario, devuelve 0.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B425D7F-C5E3-45B4-BC6B-E7323B0248CC}"/>
              </a:ext>
            </a:extLst>
          </p:cNvPr>
          <p:cNvSpPr/>
          <p:nvPr/>
        </p:nvSpPr>
        <p:spPr>
          <a:xfrm>
            <a:off x="624307" y="729475"/>
            <a:ext cx="18341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ES" sz="1500" b="1" dirty="0">
                <a:solidFill>
                  <a:srgbClr val="FF0000"/>
                </a:solidFill>
                <a:ea typeface="+mn-ea"/>
                <a:cs typeface="+mn-cs"/>
              </a:rPr>
              <a:t>ERROR_NUMBER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8EE9007-9794-40C0-9F57-D070A8BB7130}"/>
              </a:ext>
            </a:extLst>
          </p:cNvPr>
          <p:cNvSpPr/>
          <p:nvPr/>
        </p:nvSpPr>
        <p:spPr>
          <a:xfrm>
            <a:off x="697727" y="1754612"/>
            <a:ext cx="12650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ISNUMERIC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D4FC58C-2365-4F2E-A865-7D6E1447DD21}"/>
              </a:ext>
            </a:extLst>
          </p:cNvPr>
          <p:cNvSpPr/>
          <p:nvPr/>
        </p:nvSpPr>
        <p:spPr>
          <a:xfrm>
            <a:off x="720610" y="2779106"/>
            <a:ext cx="9316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500" b="1" dirty="0">
                <a:solidFill>
                  <a:srgbClr val="FF0000"/>
                </a:solidFill>
                <a:ea typeface="+mn-ea"/>
                <a:cs typeface="+mn-cs"/>
              </a:rPr>
              <a:t>ISNULL </a:t>
            </a:r>
            <a:endParaRPr lang="en-US" sz="1500" b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25" name="Rectángulo redondeado 9">
            <a:extLst>
              <a:ext uri="{FF2B5EF4-FFF2-40B4-BE49-F238E27FC236}">
                <a16:creationId xmlns:a16="http://schemas.microsoft.com/office/drawing/2014/main" id="{A3439483-D0ED-45D8-AEC2-BD9B98DB0D80}"/>
              </a:ext>
            </a:extLst>
          </p:cNvPr>
          <p:cNvSpPr/>
          <p:nvPr/>
        </p:nvSpPr>
        <p:spPr>
          <a:xfrm>
            <a:off x="691919" y="3079188"/>
            <a:ext cx="7898925" cy="1854398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 dirty="0">
                <a:solidFill>
                  <a:srgbClr val="032E5A"/>
                </a:solidFill>
              </a:rPr>
              <a:t>Sustituye el valor NULL por el valor especificado.</a:t>
            </a:r>
            <a:r>
              <a:rPr lang="en-US" sz="1500" dirty="0">
                <a:solidFill>
                  <a:srgbClr val="032E5A"/>
                </a:solidFill>
              </a:rPr>
              <a:t> </a:t>
            </a:r>
          </a:p>
          <a:p>
            <a:pPr algn="just"/>
            <a:r>
              <a:rPr lang="en-US" sz="1500" b="1" dirty="0">
                <a:solidFill>
                  <a:srgbClr val="032E5A"/>
                </a:solidFill>
              </a:rPr>
              <a:t>ISNULL ( check expression , replacement_value ) .</a:t>
            </a:r>
            <a:r>
              <a:rPr lang="es-ES" sz="1500" b="1" dirty="0">
                <a:solidFill>
                  <a:srgbClr val="032E5A"/>
                </a:solidFill>
              </a:rPr>
              <a:t> </a:t>
            </a:r>
          </a:p>
          <a:p>
            <a:pPr algn="just"/>
            <a:r>
              <a:rPr lang="es-ES" sz="1500" b="1" dirty="0">
                <a:solidFill>
                  <a:srgbClr val="032E5A"/>
                </a:solidFill>
              </a:rPr>
              <a:t>check_expression.-</a:t>
            </a:r>
            <a:r>
              <a:rPr lang="es-ES" sz="1500" dirty="0">
                <a:solidFill>
                  <a:srgbClr val="032E5A"/>
                </a:solidFill>
              </a:rPr>
              <a:t> Es la expresión que se va a comprobar si es NULL. check_expression puede ser de cualquier tipo.</a:t>
            </a:r>
          </a:p>
          <a:p>
            <a:pPr algn="just"/>
            <a:r>
              <a:rPr lang="en-US" sz="1500" dirty="0">
                <a:solidFill>
                  <a:srgbClr val="032E5A"/>
                </a:solidFill>
              </a:rPr>
              <a:t> </a:t>
            </a:r>
            <a:r>
              <a:rPr lang="es-ES" sz="1500" b="1" dirty="0">
                <a:solidFill>
                  <a:srgbClr val="032E5A"/>
                </a:solidFill>
              </a:rPr>
              <a:t>replacement_value.-</a:t>
            </a:r>
            <a:r>
              <a:rPr lang="es-ES" sz="1500" dirty="0">
                <a:solidFill>
                  <a:srgbClr val="032E5A"/>
                </a:solidFill>
              </a:rPr>
              <a:t> Es la expresión que se devuelve si check_expression es NULL. valor_de_reemplazo debe ser de un tipo que se pueda convertir implícitamente en el tipo de expresión_de_comprobación.</a:t>
            </a:r>
          </a:p>
        </p:txBody>
      </p:sp>
    </p:spTree>
    <p:extLst>
      <p:ext uri="{BB962C8B-B14F-4D97-AF65-F5344CB8AC3E}">
        <p14:creationId xmlns:p14="http://schemas.microsoft.com/office/powerpoint/2010/main" val="59876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ángulo redondeado 2">
            <a:extLst>
              <a:ext uri="{FF2B5EF4-FFF2-40B4-BE49-F238E27FC236}">
                <a16:creationId xmlns:a16="http://schemas.microsoft.com/office/drawing/2014/main" id="{D6F8E4B2-3DB4-4F6A-90C3-BC6150D59901}"/>
              </a:ext>
            </a:extLst>
          </p:cNvPr>
          <p:cNvSpPr/>
          <p:nvPr/>
        </p:nvSpPr>
        <p:spPr>
          <a:xfrm>
            <a:off x="668169" y="1634952"/>
            <a:ext cx="7718112" cy="345541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350" dirty="0">
                <a:solidFill>
                  <a:srgbClr val="032E5A"/>
                </a:solidFill>
              </a:rPr>
              <a:t>Devuelve el nombre de la estación de trabajo.</a:t>
            </a:r>
          </a:p>
        </p:txBody>
      </p:sp>
      <p:sp>
        <p:nvSpPr>
          <p:cNvPr id="16" name="Rectángulo redondeado 6">
            <a:extLst>
              <a:ext uri="{FF2B5EF4-FFF2-40B4-BE49-F238E27FC236}">
                <a16:creationId xmlns:a16="http://schemas.microsoft.com/office/drawing/2014/main" id="{09D45F5E-9723-48A9-B0E4-4414254FD717}"/>
              </a:ext>
            </a:extLst>
          </p:cNvPr>
          <p:cNvSpPr/>
          <p:nvPr/>
        </p:nvSpPr>
        <p:spPr>
          <a:xfrm>
            <a:off x="655962" y="2659833"/>
            <a:ext cx="7730319" cy="671315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>
                <a:solidFill>
                  <a:srgbClr val="032E5A"/>
                </a:solidFill>
              </a:rPr>
              <a:t>Devuelve el número de estado del error que provocó que se ejecutara el bloque CATCH de una construcción TRY…CATCH.</a:t>
            </a:r>
            <a:endParaRPr lang="es-ES" sz="1500" dirty="0">
              <a:solidFill>
                <a:srgbClr val="032E5A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2F58DD9-47EF-4735-868C-ACFEE8019048}"/>
              </a:ext>
            </a:extLst>
          </p:cNvPr>
          <p:cNvSpPr/>
          <p:nvPr/>
        </p:nvSpPr>
        <p:spPr>
          <a:xfrm>
            <a:off x="655962" y="1222321"/>
            <a:ext cx="13933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ES" sz="1500" b="1" dirty="0">
                <a:solidFill>
                  <a:srgbClr val="FF0000"/>
                </a:solidFill>
                <a:ea typeface="+mn-ea"/>
                <a:cs typeface="+mn-cs"/>
              </a:rPr>
              <a:t>HOST_NAME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9A49558-6784-4130-8742-DCF68FFAAEB8}"/>
              </a:ext>
            </a:extLst>
          </p:cNvPr>
          <p:cNvSpPr/>
          <p:nvPr/>
        </p:nvSpPr>
        <p:spPr>
          <a:xfrm>
            <a:off x="655962" y="2192159"/>
            <a:ext cx="16177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ERROR_STATE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29D286-EEC6-420E-B0C2-A48155459EE2}"/>
              </a:ext>
            </a:extLst>
          </p:cNvPr>
          <p:cNvSpPr/>
          <p:nvPr/>
        </p:nvSpPr>
        <p:spPr>
          <a:xfrm>
            <a:off x="655962" y="3488450"/>
            <a:ext cx="221887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ERROR_PROCEDURE</a:t>
            </a:r>
          </a:p>
        </p:txBody>
      </p:sp>
      <p:sp>
        <p:nvSpPr>
          <p:cNvPr id="20" name="Rectángulo redondeado 9">
            <a:extLst>
              <a:ext uri="{FF2B5EF4-FFF2-40B4-BE49-F238E27FC236}">
                <a16:creationId xmlns:a16="http://schemas.microsoft.com/office/drawing/2014/main" id="{D9A2584E-92C9-40D8-B5B1-002E7DBD4B24}"/>
              </a:ext>
            </a:extLst>
          </p:cNvPr>
          <p:cNvSpPr/>
          <p:nvPr/>
        </p:nvSpPr>
        <p:spPr>
          <a:xfrm>
            <a:off x="655962" y="3986753"/>
            <a:ext cx="7833282" cy="759080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>
                <a:solidFill>
                  <a:srgbClr val="032E5A"/>
                </a:solidFill>
              </a:rPr>
              <a:t>Esta función devuelve el nombre del procedimiento almacenado o del desencadenador en el que se produce un error, si ese error ha causado la ejecución de un bloque CATCH de una construcción TRY…CATCH.</a:t>
            </a:r>
            <a:endParaRPr lang="es-ES" sz="1500" dirty="0">
              <a:solidFill>
                <a:srgbClr val="032E5A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9C193B34-B886-488E-8FEE-521CE99F66A4}"/>
              </a:ext>
            </a:extLst>
          </p:cNvPr>
          <p:cNvSpPr txBox="1">
            <a:spLocks noChangeArrowheads="1"/>
          </p:cNvSpPr>
          <p:nvPr/>
        </p:nvSpPr>
        <p:spPr>
          <a:xfrm>
            <a:off x="769925" y="520886"/>
            <a:ext cx="3249298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FUNCIONES DEL SISTEMA</a:t>
            </a:r>
            <a:endParaRPr lang="es-ES" sz="1800" b="1" dirty="0">
              <a:solidFill>
                <a:srgbClr val="1F3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9C59D9-73C4-4D64-804C-C930F496F7CA}"/>
              </a:ext>
            </a:extLst>
          </p:cNvPr>
          <p:cNvSpPr txBox="1">
            <a:spLocks noChangeArrowheads="1"/>
          </p:cNvSpPr>
          <p:nvPr/>
        </p:nvSpPr>
        <p:spPr>
          <a:xfrm>
            <a:off x="611502" y="593888"/>
            <a:ext cx="5202277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FUNCIONES DEFINIDAS POR EL USUARIO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13" name="Rectángulo redondeado 2">
            <a:extLst>
              <a:ext uri="{FF2B5EF4-FFF2-40B4-BE49-F238E27FC236}">
                <a16:creationId xmlns:a16="http://schemas.microsoft.com/office/drawing/2014/main" id="{CA9D89C3-9186-4714-B6F4-7526B2CECA1B}"/>
              </a:ext>
            </a:extLst>
          </p:cNvPr>
          <p:cNvSpPr/>
          <p:nvPr/>
        </p:nvSpPr>
        <p:spPr>
          <a:xfrm>
            <a:off x="529902" y="1648059"/>
            <a:ext cx="8004498" cy="661387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350" dirty="0">
                <a:solidFill>
                  <a:srgbClr val="032E5A"/>
                </a:solidFill>
              </a:rPr>
              <a:t>Una función es una rutina almacenada que recibe unos parámetros escalares de entrada, los procesa según la definición de la función y finalmente retorna un resultado de un tipo específico que permitirá su utilización con un objetivo.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58AC3-3B65-4411-93F7-6D961417F1CD}"/>
              </a:ext>
            </a:extLst>
          </p:cNvPr>
          <p:cNvSpPr/>
          <p:nvPr/>
        </p:nvSpPr>
        <p:spPr>
          <a:xfrm>
            <a:off x="529902" y="1188357"/>
            <a:ext cx="25587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FUNCIONES ESCALARES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D76CD40-C009-413E-9AF5-991FEDB42B47}"/>
              </a:ext>
            </a:extLst>
          </p:cNvPr>
          <p:cNvSpPr/>
          <p:nvPr/>
        </p:nvSpPr>
        <p:spPr>
          <a:xfrm>
            <a:off x="529902" y="2937879"/>
            <a:ext cx="676213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b="1" dirty="0" err="1">
                <a:solidFill>
                  <a:srgbClr val="0000FF"/>
                </a:solidFill>
              </a:rPr>
              <a:t>Create</a:t>
            </a:r>
            <a:r>
              <a:rPr lang="es-ES" sz="1500" b="1" dirty="0">
                <a:solidFill>
                  <a:srgbClr val="0000FF"/>
                </a:solidFill>
              </a:rPr>
              <a:t> </a:t>
            </a:r>
            <a:r>
              <a:rPr lang="es-ES" sz="1500" b="1" dirty="0" err="1">
                <a:solidFill>
                  <a:srgbClr val="0000FF"/>
                </a:solidFill>
              </a:rPr>
              <a:t>Function</a:t>
            </a:r>
            <a:r>
              <a:rPr lang="es-ES" sz="1500" b="1" dirty="0">
                <a:solidFill>
                  <a:srgbClr val="0000FF"/>
                </a:solidFill>
              </a:rPr>
              <a:t> </a:t>
            </a:r>
            <a:r>
              <a:rPr lang="es-ES" sz="1500" dirty="0" err="1">
                <a:solidFill>
                  <a:srgbClr val="032E5A"/>
                </a:solidFill>
              </a:rPr>
              <a:t>NombreFunción</a:t>
            </a:r>
            <a:r>
              <a:rPr lang="es-ES" sz="1500" dirty="0">
                <a:solidFill>
                  <a:srgbClr val="032E5A"/>
                </a:solidFill>
              </a:rPr>
              <a:t> (@Parámetro1 tipo, @Parámetro 2 tipo...)</a:t>
            </a:r>
          </a:p>
          <a:p>
            <a:r>
              <a:rPr lang="es-ES" sz="1500" b="1" dirty="0" err="1">
                <a:solidFill>
                  <a:srgbClr val="0000FF"/>
                </a:solidFill>
              </a:rPr>
              <a:t>Returns</a:t>
            </a:r>
            <a:r>
              <a:rPr lang="es-ES" sz="1500" dirty="0">
                <a:solidFill>
                  <a:srgbClr val="032E5A"/>
                </a:solidFill>
              </a:rPr>
              <a:t> Tipo </a:t>
            </a:r>
            <a:r>
              <a:rPr lang="es-ES" sz="1500" b="1" dirty="0">
                <a:solidFill>
                  <a:srgbClr val="0000FF"/>
                </a:solidFill>
              </a:rPr>
              <a:t>As</a:t>
            </a:r>
          </a:p>
          <a:p>
            <a:r>
              <a:rPr lang="es-ES" sz="1500" b="1" dirty="0">
                <a:solidFill>
                  <a:srgbClr val="0000FF"/>
                </a:solidFill>
              </a:rPr>
              <a:t>Begin</a:t>
            </a:r>
          </a:p>
          <a:p>
            <a:r>
              <a:rPr lang="es-ES" sz="1500" dirty="0">
                <a:solidFill>
                  <a:srgbClr val="032E5A"/>
                </a:solidFill>
              </a:rPr>
              <a:t>      Sentencias</a:t>
            </a:r>
          </a:p>
          <a:p>
            <a:r>
              <a:rPr lang="es-ES" sz="1500" b="1" dirty="0" err="1">
                <a:solidFill>
                  <a:srgbClr val="0000FF"/>
                </a:solidFill>
              </a:rPr>
              <a:t>End</a:t>
            </a:r>
            <a:endParaRPr lang="en-US" sz="15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5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9F6195-073A-4829-A606-DD8E6DA3A336}"/>
              </a:ext>
            </a:extLst>
          </p:cNvPr>
          <p:cNvSpPr txBox="1">
            <a:spLocks noChangeArrowheads="1"/>
          </p:cNvSpPr>
          <p:nvPr/>
        </p:nvSpPr>
        <p:spPr>
          <a:xfrm>
            <a:off x="769925" y="624454"/>
            <a:ext cx="5044232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FUNCIONES DEFINIDAS POR EL USUARIO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10" name="Rectángulo redondeado 2">
            <a:extLst>
              <a:ext uri="{FF2B5EF4-FFF2-40B4-BE49-F238E27FC236}">
                <a16:creationId xmlns:a16="http://schemas.microsoft.com/office/drawing/2014/main" id="{DF9CA8AF-F27A-40F4-A9B1-4220350A8EBC}"/>
              </a:ext>
            </a:extLst>
          </p:cNvPr>
          <p:cNvSpPr/>
          <p:nvPr/>
        </p:nvSpPr>
        <p:spPr>
          <a:xfrm>
            <a:off x="769925" y="1774130"/>
            <a:ext cx="7753185" cy="539364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350" dirty="0">
                <a:solidFill>
                  <a:srgbClr val="032E5A"/>
                </a:solidFill>
              </a:rPr>
              <a:t>Permiten retornar tablas en los resultados. Esta característica proporciona al programador facilidad a la hora de administrar sus bases de datos.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11B409-D756-4783-85BC-FB2A03FDAADF}"/>
              </a:ext>
            </a:extLst>
          </p:cNvPr>
          <p:cNvSpPr/>
          <p:nvPr/>
        </p:nvSpPr>
        <p:spPr>
          <a:xfrm>
            <a:off x="769925" y="1397522"/>
            <a:ext cx="234391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FUNCIONES DE TABLA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E994E63-DE80-4244-89A7-14A42A2DED0A}"/>
              </a:ext>
            </a:extLst>
          </p:cNvPr>
          <p:cNvSpPr/>
          <p:nvPr/>
        </p:nvSpPr>
        <p:spPr>
          <a:xfrm>
            <a:off x="769925" y="2830007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</a:rPr>
              <a:t>Create Function </a:t>
            </a:r>
            <a:r>
              <a:rPr lang="en-US" sz="1500" dirty="0" err="1">
                <a:solidFill>
                  <a:srgbClr val="032E5A"/>
                </a:solidFill>
              </a:rPr>
              <a:t>NombreFunción</a:t>
            </a:r>
            <a:r>
              <a:rPr lang="en-US" sz="1500" dirty="0">
                <a:solidFill>
                  <a:srgbClr val="032E5A"/>
                </a:solidFill>
              </a:rPr>
              <a:t>(Parámetro1 </a:t>
            </a:r>
            <a:r>
              <a:rPr lang="en-US" sz="1500" dirty="0" err="1">
                <a:solidFill>
                  <a:srgbClr val="032E5A"/>
                </a:solidFill>
              </a:rPr>
              <a:t>tipo</a:t>
            </a:r>
            <a:r>
              <a:rPr lang="en-US" sz="1500" dirty="0">
                <a:solidFill>
                  <a:srgbClr val="032E5A"/>
                </a:solidFill>
              </a:rPr>
              <a:t>, Parámetro2 </a:t>
            </a:r>
            <a:r>
              <a:rPr lang="en-US" sz="1500" dirty="0" err="1">
                <a:solidFill>
                  <a:srgbClr val="032E5A"/>
                </a:solidFill>
              </a:rPr>
              <a:t>tipo</a:t>
            </a:r>
            <a:r>
              <a:rPr lang="en-US" sz="1500" dirty="0">
                <a:solidFill>
                  <a:srgbClr val="032E5A"/>
                </a:solidFill>
              </a:rPr>
              <a:t>...)</a:t>
            </a:r>
          </a:p>
          <a:p>
            <a:r>
              <a:rPr lang="en-US" sz="1500" b="1" dirty="0">
                <a:solidFill>
                  <a:srgbClr val="0000FF"/>
                </a:solidFill>
              </a:rPr>
              <a:t>Returns</a:t>
            </a:r>
            <a:r>
              <a:rPr lang="en-US" sz="1500" dirty="0">
                <a:solidFill>
                  <a:srgbClr val="032E5A"/>
                </a:solidFill>
              </a:rPr>
              <a:t> Table </a:t>
            </a:r>
            <a:r>
              <a:rPr lang="en-US" sz="1500" dirty="0">
                <a:solidFill>
                  <a:srgbClr val="0000FF"/>
                </a:solidFill>
              </a:rPr>
              <a:t>As</a:t>
            </a:r>
          </a:p>
          <a:p>
            <a:r>
              <a:rPr lang="en-US" sz="1500" b="1" dirty="0">
                <a:solidFill>
                  <a:srgbClr val="0000FF"/>
                </a:solidFill>
              </a:rPr>
              <a:t>Return</a:t>
            </a:r>
            <a:r>
              <a:rPr lang="en-US" sz="1500" dirty="0">
                <a:solidFill>
                  <a:srgbClr val="032E5A"/>
                </a:solidFill>
              </a:rPr>
              <a:t>(</a:t>
            </a:r>
            <a:r>
              <a:rPr lang="en-US" sz="1500" dirty="0" err="1">
                <a:solidFill>
                  <a:srgbClr val="032E5A"/>
                </a:solidFill>
              </a:rPr>
              <a:t>Sentencias</a:t>
            </a:r>
            <a:r>
              <a:rPr lang="en-US" sz="1500" dirty="0">
                <a:solidFill>
                  <a:srgbClr val="032E5A"/>
                </a:solidFill>
              </a:rPr>
              <a:t>)</a:t>
            </a:r>
          </a:p>
          <a:p>
            <a:r>
              <a:rPr lang="en-US" sz="1500" dirty="0">
                <a:solidFill>
                  <a:srgbClr val="032E5A"/>
                </a:solidFill>
              </a:rPr>
              <a:t>/</a:t>
            </a:r>
          </a:p>
          <a:p>
            <a:r>
              <a:rPr lang="en-US" sz="1500" dirty="0" err="1">
                <a:solidFill>
                  <a:srgbClr val="032E5A"/>
                </a:solidFill>
              </a:rPr>
              <a:t>Sentencias</a:t>
            </a:r>
            <a:endParaRPr lang="en-US" sz="1500" dirty="0">
              <a:solidFill>
                <a:srgbClr val="032E5A"/>
              </a:solidFill>
            </a:endParaRPr>
          </a:p>
          <a:p>
            <a:r>
              <a:rPr lang="en-US" sz="1500" b="1" dirty="0">
                <a:solidFill>
                  <a:srgbClr val="0000FF"/>
                </a:solidFill>
              </a:rPr>
              <a:t>Return </a:t>
            </a:r>
          </a:p>
        </p:txBody>
      </p:sp>
    </p:spTree>
    <p:extLst>
      <p:ext uri="{BB962C8B-B14F-4D97-AF65-F5344CB8AC3E}">
        <p14:creationId xmlns:p14="http://schemas.microsoft.com/office/powerpoint/2010/main" val="113332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B794C12-9BBE-4893-8E3F-C4225CC3EC7B}"/>
              </a:ext>
            </a:extLst>
          </p:cNvPr>
          <p:cNvSpPr txBox="1">
            <a:spLocks noChangeArrowheads="1"/>
          </p:cNvSpPr>
          <p:nvPr/>
        </p:nvSpPr>
        <p:spPr>
          <a:xfrm>
            <a:off x="442168" y="733624"/>
            <a:ext cx="7110564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EJERCICIOS DE FUNCIONES DEFINIDAS POR EL USUARIO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13" name="Rectángulo redondeado 2">
            <a:extLst>
              <a:ext uri="{FF2B5EF4-FFF2-40B4-BE49-F238E27FC236}">
                <a16:creationId xmlns:a16="http://schemas.microsoft.com/office/drawing/2014/main" id="{E2835B4C-A115-4433-9CC2-08469ED50BA6}"/>
              </a:ext>
            </a:extLst>
          </p:cNvPr>
          <p:cNvSpPr/>
          <p:nvPr/>
        </p:nvSpPr>
        <p:spPr>
          <a:xfrm>
            <a:off x="552480" y="1535256"/>
            <a:ext cx="7708706" cy="3463914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350" b="1" dirty="0">
                <a:solidFill>
                  <a:srgbClr val="0000FF"/>
                </a:solidFill>
              </a:rPr>
              <a:t>CREATE FUNCTION </a:t>
            </a:r>
            <a:r>
              <a:rPr lang="es-ES" sz="1350" dirty="0" err="1">
                <a:solidFill>
                  <a:schemeClr val="tx1"/>
                </a:solidFill>
              </a:rPr>
              <a:t>EnMayusculas</a:t>
            </a:r>
            <a:endParaRPr lang="es-ES" sz="1350" dirty="0">
              <a:solidFill>
                <a:schemeClr val="tx1"/>
              </a:solidFill>
            </a:endParaRP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@Nombre </a:t>
            </a:r>
            <a:r>
              <a:rPr lang="es-ES" sz="1350" dirty="0" err="1">
                <a:solidFill>
                  <a:schemeClr val="tx1"/>
                </a:solidFill>
              </a:rPr>
              <a:t>Varchar</a:t>
            </a:r>
            <a:r>
              <a:rPr lang="es-ES" sz="1350" dirty="0">
                <a:solidFill>
                  <a:schemeClr val="tx1"/>
                </a:solidFill>
              </a:rPr>
              <a:t>(50),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@Apellido </a:t>
            </a:r>
            <a:r>
              <a:rPr lang="es-ES" sz="1350" dirty="0" err="1">
                <a:solidFill>
                  <a:schemeClr val="tx1"/>
                </a:solidFill>
              </a:rPr>
              <a:t>Varchar</a:t>
            </a:r>
            <a:r>
              <a:rPr lang="es-ES" sz="1350" dirty="0">
                <a:solidFill>
                  <a:schemeClr val="tx1"/>
                </a:solidFill>
              </a:rPr>
              <a:t>(50)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RETURNS</a:t>
            </a:r>
            <a:r>
              <a:rPr lang="es-ES" sz="1350" dirty="0">
                <a:solidFill>
                  <a:srgbClr val="032E5A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Varchar</a:t>
            </a:r>
            <a:r>
              <a:rPr lang="es-ES" sz="1350" dirty="0">
                <a:solidFill>
                  <a:schemeClr val="tx1"/>
                </a:solidFill>
              </a:rPr>
              <a:t>(100) </a:t>
            </a:r>
            <a:r>
              <a:rPr lang="es-ES" sz="1350" b="1" dirty="0">
                <a:solidFill>
                  <a:srgbClr val="0000FF"/>
                </a:solidFill>
              </a:rPr>
              <a:t>AS</a:t>
            </a:r>
          </a:p>
          <a:p>
            <a:pPr algn="just"/>
            <a:r>
              <a:rPr lang="es-ES" sz="1350" dirty="0">
                <a:solidFill>
                  <a:srgbClr val="00B050"/>
                </a:solidFill>
              </a:rPr>
              <a:t>--Declarar Variables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BEGIN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 RETURN </a:t>
            </a:r>
            <a:r>
              <a:rPr lang="es-ES" sz="1350" dirty="0">
                <a:solidFill>
                  <a:schemeClr val="tx1"/>
                </a:solidFill>
              </a:rPr>
              <a:t>(UPPER(@Apellido) + ', ' + UPPER(@Nombre))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END</a:t>
            </a:r>
          </a:p>
          <a:p>
            <a:pPr algn="just"/>
            <a:r>
              <a:rPr lang="es-ES" sz="1350" dirty="0">
                <a:solidFill>
                  <a:srgbClr val="00B050"/>
                </a:solidFill>
              </a:rPr>
              <a:t>--Ejecutar</a:t>
            </a:r>
          </a:p>
          <a:p>
            <a:pPr algn="just"/>
            <a:r>
              <a:rPr lang="es-ES" sz="1350" dirty="0" err="1">
                <a:solidFill>
                  <a:schemeClr val="tx1"/>
                </a:solidFill>
              </a:rPr>
              <a:t>Print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dbo.EnMayusculas</a:t>
            </a:r>
            <a:r>
              <a:rPr lang="es-ES" sz="1350" dirty="0">
                <a:solidFill>
                  <a:schemeClr val="tx1"/>
                </a:solidFill>
              </a:rPr>
              <a:t>('</a:t>
            </a:r>
            <a:r>
              <a:rPr lang="es-ES" sz="1350" dirty="0" err="1">
                <a:solidFill>
                  <a:schemeClr val="tx1"/>
                </a:solidFill>
              </a:rPr>
              <a:t>Geynen</a:t>
            </a:r>
            <a:r>
              <a:rPr lang="es-ES" sz="1350" dirty="0">
                <a:solidFill>
                  <a:schemeClr val="tx1"/>
                </a:solidFill>
              </a:rPr>
              <a:t>','Montenegro’)</a:t>
            </a:r>
          </a:p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go</a:t>
            </a:r>
            <a:endParaRPr lang="es-ES" sz="1350" b="1" dirty="0">
              <a:solidFill>
                <a:srgbClr val="0000FF"/>
              </a:solidFill>
            </a:endParaRPr>
          </a:p>
          <a:p>
            <a:pPr algn="just"/>
            <a:r>
              <a:rPr lang="es-ES" sz="1350" dirty="0">
                <a:solidFill>
                  <a:srgbClr val="00B050"/>
                </a:solidFill>
              </a:rPr>
              <a:t>--llamada a la función </a:t>
            </a:r>
          </a:p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Select</a:t>
            </a:r>
            <a:r>
              <a:rPr lang="es-ES" sz="1350" dirty="0">
                <a:solidFill>
                  <a:srgbClr val="032E5A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dbo.EnMayusculas</a:t>
            </a:r>
            <a:r>
              <a:rPr lang="es-ES" sz="1350" dirty="0">
                <a:solidFill>
                  <a:schemeClr val="tx1"/>
                </a:solidFill>
              </a:rPr>
              <a:t>(</a:t>
            </a:r>
            <a:r>
              <a:rPr lang="es-ES" sz="1350" dirty="0" err="1">
                <a:solidFill>
                  <a:schemeClr val="tx1"/>
                </a:solidFill>
              </a:rPr>
              <a:t>Nombre,Apellidos</a:t>
            </a:r>
            <a:r>
              <a:rPr lang="es-ES" sz="1350" dirty="0">
                <a:solidFill>
                  <a:schemeClr val="tx1"/>
                </a:solidFill>
              </a:rPr>
              <a:t>) As Nombre </a:t>
            </a:r>
          </a:p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From</a:t>
            </a:r>
            <a:r>
              <a:rPr lang="es-ES" sz="1350" b="1" dirty="0">
                <a:solidFill>
                  <a:srgbClr val="032E5A"/>
                </a:solidFill>
              </a:rPr>
              <a:t> </a:t>
            </a:r>
            <a:r>
              <a:rPr lang="es-ES" sz="135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02228C-AEB2-4A03-A4A6-343C05A6B340}"/>
              </a:ext>
            </a:extLst>
          </p:cNvPr>
          <p:cNvSpPr/>
          <p:nvPr/>
        </p:nvSpPr>
        <p:spPr>
          <a:xfrm>
            <a:off x="648962" y="1114773"/>
            <a:ext cx="66969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FUNCION: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convierte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mayúsculas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los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campos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de una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tabla</a:t>
            </a:r>
            <a:endParaRPr lang="en-US" sz="1500" b="1" dirty="0">
              <a:solidFill>
                <a:srgbClr val="032E5A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9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CF1ACA-79DC-4CC4-9BFD-18964DA070F4}"/>
              </a:ext>
            </a:extLst>
          </p:cNvPr>
          <p:cNvSpPr txBox="1">
            <a:spLocks noChangeArrowheads="1"/>
          </p:cNvSpPr>
          <p:nvPr/>
        </p:nvSpPr>
        <p:spPr>
          <a:xfrm>
            <a:off x="713570" y="675324"/>
            <a:ext cx="6858000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EJERCICIOS DE FUNCIONES DEFINIDAS POR EL USUARIO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9" name="Rectángulo redondeado 2">
            <a:extLst>
              <a:ext uri="{FF2B5EF4-FFF2-40B4-BE49-F238E27FC236}">
                <a16:creationId xmlns:a16="http://schemas.microsoft.com/office/drawing/2014/main" id="{E51088E5-476E-477F-8491-63C44A0B925A}"/>
              </a:ext>
            </a:extLst>
          </p:cNvPr>
          <p:cNvSpPr/>
          <p:nvPr/>
        </p:nvSpPr>
        <p:spPr>
          <a:xfrm>
            <a:off x="623174" y="998400"/>
            <a:ext cx="7434896" cy="3697768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Create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function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NombreDia</a:t>
            </a:r>
            <a:r>
              <a:rPr lang="es-ES" sz="1350" dirty="0">
                <a:solidFill>
                  <a:schemeClr val="tx1"/>
                </a:solidFill>
              </a:rPr>
              <a:t>(@Dia </a:t>
            </a:r>
            <a:r>
              <a:rPr lang="es-ES" sz="1350" dirty="0" err="1">
                <a:solidFill>
                  <a:schemeClr val="tx1"/>
                </a:solidFill>
              </a:rPr>
              <a:t>int</a:t>
            </a:r>
            <a:r>
              <a:rPr lang="es-ES" sz="1350" dirty="0">
                <a:solidFill>
                  <a:schemeClr val="tx1"/>
                </a:solidFill>
              </a:rPr>
              <a:t>) </a:t>
            </a:r>
            <a:r>
              <a:rPr lang="es-ES" sz="1350" b="1" dirty="0" err="1">
                <a:solidFill>
                  <a:srgbClr val="0000FF"/>
                </a:solidFill>
              </a:rPr>
              <a:t>Returns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Varchar</a:t>
            </a:r>
            <a:r>
              <a:rPr lang="es-ES" sz="1350" dirty="0">
                <a:solidFill>
                  <a:schemeClr val="tx1"/>
                </a:solidFill>
              </a:rPr>
              <a:t>(10) </a:t>
            </a:r>
            <a:r>
              <a:rPr lang="es-ES" sz="1350" b="1" dirty="0">
                <a:solidFill>
                  <a:srgbClr val="0000FF"/>
                </a:solidFill>
              </a:rPr>
              <a:t>AS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Begin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 Declare </a:t>
            </a:r>
            <a:r>
              <a:rPr lang="es-ES" sz="1350" dirty="0">
                <a:solidFill>
                  <a:schemeClr val="tx1"/>
                </a:solidFill>
              </a:rPr>
              <a:t>@Var </a:t>
            </a:r>
            <a:r>
              <a:rPr lang="es-ES" sz="1350" dirty="0" err="1">
                <a:solidFill>
                  <a:schemeClr val="tx1"/>
                </a:solidFill>
              </a:rPr>
              <a:t>Varchar</a:t>
            </a:r>
            <a:r>
              <a:rPr lang="es-ES" sz="1350" dirty="0">
                <a:solidFill>
                  <a:schemeClr val="tx1"/>
                </a:solidFill>
              </a:rPr>
              <a:t>(10)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Select</a:t>
            </a:r>
            <a:r>
              <a:rPr lang="es-ES" sz="1350" dirty="0">
                <a:solidFill>
                  <a:schemeClr val="tx1"/>
                </a:solidFill>
              </a:rPr>
              <a:t> @Var= Case @Dia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 </a:t>
            </a:r>
            <a:r>
              <a:rPr lang="es-ES" sz="1350" b="1" dirty="0" err="1">
                <a:solidFill>
                  <a:srgbClr val="0000FF"/>
                </a:solidFill>
              </a:rPr>
              <a:t>When</a:t>
            </a:r>
            <a:r>
              <a:rPr lang="es-ES" sz="1350" dirty="0">
                <a:solidFill>
                  <a:schemeClr val="tx1"/>
                </a:solidFill>
              </a:rPr>
              <a:t> 1 </a:t>
            </a:r>
            <a:r>
              <a:rPr lang="es-ES" sz="1350" dirty="0" err="1">
                <a:solidFill>
                  <a:schemeClr val="tx1"/>
                </a:solidFill>
              </a:rPr>
              <a:t>Then</a:t>
            </a:r>
            <a:r>
              <a:rPr lang="es-ES" sz="1350" dirty="0">
                <a:solidFill>
                  <a:schemeClr val="tx1"/>
                </a:solidFill>
              </a:rPr>
              <a:t> 'Lunes'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  </a:t>
            </a:r>
            <a:r>
              <a:rPr lang="es-ES" sz="1350" b="1" dirty="0" err="1">
                <a:solidFill>
                  <a:srgbClr val="0000FF"/>
                </a:solidFill>
              </a:rPr>
              <a:t>When</a:t>
            </a:r>
            <a:r>
              <a:rPr lang="es-ES" sz="1350" dirty="0">
                <a:solidFill>
                  <a:schemeClr val="tx1"/>
                </a:solidFill>
              </a:rPr>
              <a:t> 2 </a:t>
            </a:r>
            <a:r>
              <a:rPr lang="es-ES" sz="1350" dirty="0" err="1">
                <a:solidFill>
                  <a:schemeClr val="tx1"/>
                </a:solidFill>
              </a:rPr>
              <a:t>Then</a:t>
            </a:r>
            <a:r>
              <a:rPr lang="es-ES" sz="1350" dirty="0">
                <a:solidFill>
                  <a:schemeClr val="tx1"/>
                </a:solidFill>
              </a:rPr>
              <a:t> 'Martes'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 </a:t>
            </a:r>
            <a:r>
              <a:rPr lang="es-ES" sz="1350" b="1" dirty="0" err="1">
                <a:solidFill>
                  <a:srgbClr val="0000FF"/>
                </a:solidFill>
              </a:rPr>
              <a:t>When</a:t>
            </a:r>
            <a:r>
              <a:rPr lang="es-ES" sz="1350" dirty="0">
                <a:solidFill>
                  <a:schemeClr val="tx1"/>
                </a:solidFill>
              </a:rPr>
              <a:t> 3 </a:t>
            </a:r>
            <a:r>
              <a:rPr lang="es-ES" sz="1350" dirty="0" err="1">
                <a:solidFill>
                  <a:schemeClr val="tx1"/>
                </a:solidFill>
              </a:rPr>
              <a:t>Then</a:t>
            </a:r>
            <a:r>
              <a:rPr lang="es-ES" sz="1350" dirty="0">
                <a:solidFill>
                  <a:schemeClr val="tx1"/>
                </a:solidFill>
              </a:rPr>
              <a:t> '</a:t>
            </a:r>
            <a:r>
              <a:rPr lang="es-ES" sz="1350" dirty="0" err="1">
                <a:solidFill>
                  <a:schemeClr val="tx1"/>
                </a:solidFill>
              </a:rPr>
              <a:t>Miercoles</a:t>
            </a:r>
            <a:r>
              <a:rPr lang="es-ES" sz="1350" dirty="0">
                <a:solidFill>
                  <a:schemeClr val="tx1"/>
                </a:solidFill>
              </a:rPr>
              <a:t>'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 </a:t>
            </a:r>
            <a:r>
              <a:rPr lang="es-ES" sz="1350" b="1" dirty="0" err="1">
                <a:solidFill>
                  <a:srgbClr val="0000FF"/>
                </a:solidFill>
              </a:rPr>
              <a:t>When</a:t>
            </a:r>
            <a:r>
              <a:rPr lang="es-ES" sz="1350" dirty="0">
                <a:solidFill>
                  <a:schemeClr val="tx1"/>
                </a:solidFill>
              </a:rPr>
              <a:t> 4 </a:t>
            </a:r>
            <a:r>
              <a:rPr lang="es-ES" sz="1350" dirty="0" err="1">
                <a:solidFill>
                  <a:schemeClr val="tx1"/>
                </a:solidFill>
              </a:rPr>
              <a:t>Then</a:t>
            </a:r>
            <a:r>
              <a:rPr lang="es-ES" sz="1350" dirty="0">
                <a:solidFill>
                  <a:schemeClr val="tx1"/>
                </a:solidFill>
              </a:rPr>
              <a:t> 'Jueves'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 </a:t>
            </a:r>
            <a:r>
              <a:rPr lang="es-ES" sz="1350" b="1" dirty="0" err="1">
                <a:solidFill>
                  <a:srgbClr val="0000FF"/>
                </a:solidFill>
              </a:rPr>
              <a:t>When</a:t>
            </a:r>
            <a:r>
              <a:rPr lang="es-ES" sz="1350" dirty="0">
                <a:solidFill>
                  <a:schemeClr val="tx1"/>
                </a:solidFill>
              </a:rPr>
              <a:t> 5 </a:t>
            </a:r>
            <a:r>
              <a:rPr lang="es-ES" sz="1350" dirty="0" err="1">
                <a:solidFill>
                  <a:schemeClr val="tx1"/>
                </a:solidFill>
              </a:rPr>
              <a:t>Then</a:t>
            </a:r>
            <a:r>
              <a:rPr lang="es-ES" sz="1350" dirty="0">
                <a:solidFill>
                  <a:schemeClr val="tx1"/>
                </a:solidFill>
              </a:rPr>
              <a:t> 'Viernes'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  </a:t>
            </a:r>
            <a:r>
              <a:rPr lang="es-ES" sz="1350" b="1" dirty="0" err="1">
                <a:solidFill>
                  <a:srgbClr val="0000FF"/>
                </a:solidFill>
              </a:rPr>
              <a:t>When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dirty="0">
                <a:solidFill>
                  <a:schemeClr val="tx1"/>
                </a:solidFill>
              </a:rPr>
              <a:t>6 </a:t>
            </a:r>
            <a:r>
              <a:rPr lang="es-ES" sz="1350" dirty="0" err="1">
                <a:solidFill>
                  <a:schemeClr val="tx1"/>
                </a:solidFill>
              </a:rPr>
              <a:t>Then</a:t>
            </a:r>
            <a:r>
              <a:rPr lang="es-ES" sz="1350" dirty="0">
                <a:solidFill>
                  <a:schemeClr val="tx1"/>
                </a:solidFill>
              </a:rPr>
              <a:t> '</a:t>
            </a:r>
            <a:r>
              <a:rPr lang="es-ES" sz="1350" dirty="0" err="1">
                <a:solidFill>
                  <a:schemeClr val="tx1"/>
                </a:solidFill>
              </a:rPr>
              <a:t>Sabado</a:t>
            </a:r>
            <a:r>
              <a:rPr lang="es-ES" sz="1350" dirty="0">
                <a:solidFill>
                  <a:schemeClr val="tx1"/>
                </a:solidFill>
              </a:rPr>
              <a:t>'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 </a:t>
            </a:r>
            <a:r>
              <a:rPr lang="es-ES" sz="1350" b="1" dirty="0" err="1">
                <a:solidFill>
                  <a:srgbClr val="0000FF"/>
                </a:solidFill>
              </a:rPr>
              <a:t>When</a:t>
            </a:r>
            <a:r>
              <a:rPr lang="es-ES" sz="1350" dirty="0">
                <a:solidFill>
                  <a:schemeClr val="tx1"/>
                </a:solidFill>
              </a:rPr>
              <a:t> 7 </a:t>
            </a:r>
            <a:r>
              <a:rPr lang="es-ES" sz="1350" dirty="0" err="1">
                <a:solidFill>
                  <a:schemeClr val="tx1"/>
                </a:solidFill>
              </a:rPr>
              <a:t>Then</a:t>
            </a:r>
            <a:r>
              <a:rPr lang="es-ES" sz="1350" dirty="0">
                <a:solidFill>
                  <a:schemeClr val="tx1"/>
                </a:solidFill>
              </a:rPr>
              <a:t> 'Domingo'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End</a:t>
            </a:r>
            <a:endParaRPr lang="es-ES" sz="1350" b="1" dirty="0">
              <a:solidFill>
                <a:srgbClr val="0000FF"/>
              </a:solidFill>
            </a:endParaRP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Return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dirty="0">
                <a:solidFill>
                  <a:schemeClr val="tx1"/>
                </a:solidFill>
              </a:rPr>
              <a:t>@Var</a:t>
            </a:r>
          </a:p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End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</a:p>
          <a:p>
            <a:pPr algn="just"/>
            <a:r>
              <a:rPr lang="es-ES" sz="1350" dirty="0">
                <a:solidFill>
                  <a:srgbClr val="00B050"/>
                </a:solidFill>
              </a:rPr>
              <a:t>--Ejecutar</a:t>
            </a:r>
          </a:p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Print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dbo.NombreDia</a:t>
            </a:r>
            <a:r>
              <a:rPr lang="es-ES" sz="1350" dirty="0">
                <a:solidFill>
                  <a:schemeClr val="tx1"/>
                </a:solidFill>
              </a:rPr>
              <a:t>(5)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915E1A-2C95-4A0D-A13A-A8A9055F4A17}"/>
              </a:ext>
            </a:extLst>
          </p:cNvPr>
          <p:cNvSpPr/>
          <p:nvPr/>
        </p:nvSpPr>
        <p:spPr>
          <a:xfrm>
            <a:off x="487792" y="4709047"/>
            <a:ext cx="77056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FUNCIÓN: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ingresar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el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número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del día de la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semana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y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devuelve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el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nombre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del día</a:t>
            </a:r>
          </a:p>
        </p:txBody>
      </p:sp>
    </p:spTree>
    <p:extLst>
      <p:ext uri="{BB962C8B-B14F-4D97-AF65-F5344CB8AC3E}">
        <p14:creationId xmlns:p14="http://schemas.microsoft.com/office/powerpoint/2010/main" val="404840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519504E-9578-4DFD-B64C-769FF730DB81}"/>
              </a:ext>
            </a:extLst>
          </p:cNvPr>
          <p:cNvSpPr txBox="1">
            <a:spLocks noChangeArrowheads="1"/>
          </p:cNvSpPr>
          <p:nvPr/>
        </p:nvSpPr>
        <p:spPr>
          <a:xfrm>
            <a:off x="679235" y="720064"/>
            <a:ext cx="6858000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EJERCICIOS DE FUNCIONES DEFINIDAS POR EL USUARIO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12" name="Rectángulo redondeado 2">
            <a:extLst>
              <a:ext uri="{FF2B5EF4-FFF2-40B4-BE49-F238E27FC236}">
                <a16:creationId xmlns:a16="http://schemas.microsoft.com/office/drawing/2014/main" id="{C79220C0-729B-4B8F-B188-0DFB6745FA0A}"/>
              </a:ext>
            </a:extLst>
          </p:cNvPr>
          <p:cNvSpPr/>
          <p:nvPr/>
        </p:nvSpPr>
        <p:spPr>
          <a:xfrm>
            <a:off x="425660" y="1987032"/>
            <a:ext cx="7705659" cy="2688186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Create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Function</a:t>
            </a:r>
            <a:r>
              <a:rPr lang="es-ES" sz="1350" dirty="0">
                <a:solidFill>
                  <a:schemeClr val="tx1"/>
                </a:solidFill>
              </a:rPr>
              <a:t> Tabla(@IdEmpleado </a:t>
            </a:r>
            <a:r>
              <a:rPr lang="es-ES" sz="1350" dirty="0" err="1">
                <a:solidFill>
                  <a:schemeClr val="tx1"/>
                </a:solidFill>
              </a:rPr>
              <a:t>int</a:t>
            </a:r>
            <a:r>
              <a:rPr lang="es-ES" sz="135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Returns</a:t>
            </a:r>
            <a:r>
              <a:rPr lang="es-ES" sz="1350" b="1" dirty="0">
                <a:solidFill>
                  <a:srgbClr val="0000FF"/>
                </a:solidFill>
              </a:rPr>
              <a:t> Table</a:t>
            </a:r>
          </a:p>
          <a:p>
            <a:pPr algn="just"/>
            <a:r>
              <a:rPr lang="es-ES" sz="1350" b="1" dirty="0">
                <a:solidFill>
                  <a:srgbClr val="0000FF"/>
                </a:solidFill>
              </a:rPr>
              <a:t>AS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Return</a:t>
            </a:r>
            <a:r>
              <a:rPr lang="es-ES" sz="1350" dirty="0">
                <a:solidFill>
                  <a:schemeClr val="tx1"/>
                </a:solidFill>
              </a:rPr>
              <a:t> (</a:t>
            </a:r>
            <a:r>
              <a:rPr lang="es-ES" sz="1350" dirty="0" err="1">
                <a:solidFill>
                  <a:schemeClr val="tx1"/>
                </a:solidFill>
              </a:rPr>
              <a:t>Select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P.IdEmpleado</a:t>
            </a:r>
            <a:r>
              <a:rPr lang="es-ES" sz="1350" dirty="0">
                <a:solidFill>
                  <a:schemeClr val="tx1"/>
                </a:solidFill>
              </a:rPr>
              <a:t>, Nombre ,Apellidos, </a:t>
            </a:r>
            <a:r>
              <a:rPr lang="es-ES" sz="1350" dirty="0" err="1">
                <a:solidFill>
                  <a:schemeClr val="tx1"/>
                </a:solidFill>
              </a:rPr>
              <a:t>Count</a:t>
            </a:r>
            <a:r>
              <a:rPr lang="es-ES" sz="1350" dirty="0">
                <a:solidFill>
                  <a:schemeClr val="tx1"/>
                </a:solidFill>
              </a:rPr>
              <a:t>(</a:t>
            </a:r>
            <a:r>
              <a:rPr lang="es-ES" sz="1350" dirty="0" err="1">
                <a:solidFill>
                  <a:schemeClr val="tx1"/>
                </a:solidFill>
              </a:rPr>
              <a:t>P.IdEmpleado</a:t>
            </a:r>
            <a:r>
              <a:rPr lang="es-ES" sz="1350" dirty="0">
                <a:solidFill>
                  <a:schemeClr val="tx1"/>
                </a:solidFill>
              </a:rPr>
              <a:t>) </a:t>
            </a:r>
            <a:r>
              <a:rPr lang="es-ES" sz="1350" b="1" dirty="0">
                <a:solidFill>
                  <a:srgbClr val="0000FF"/>
                </a:solidFill>
              </a:rPr>
              <a:t>as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CantidadPedidos</a:t>
            </a:r>
            <a:endParaRPr lang="es-ES" sz="1350" dirty="0">
              <a:solidFill>
                <a:schemeClr val="tx1"/>
              </a:solidFill>
            </a:endParaRP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From</a:t>
            </a:r>
            <a:r>
              <a:rPr lang="es-ES" sz="1350" dirty="0">
                <a:solidFill>
                  <a:schemeClr val="tx1"/>
                </a:solidFill>
              </a:rPr>
              <a:t> Empleados E </a:t>
            </a:r>
            <a:r>
              <a:rPr lang="es-ES" sz="1350" dirty="0" err="1">
                <a:solidFill>
                  <a:schemeClr val="tx1"/>
                </a:solidFill>
              </a:rPr>
              <a:t>inner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join</a:t>
            </a:r>
            <a:r>
              <a:rPr lang="es-ES" sz="1350" dirty="0">
                <a:solidFill>
                  <a:schemeClr val="tx1"/>
                </a:solidFill>
              </a:rPr>
              <a:t> Pedidos P </a:t>
            </a:r>
            <a:r>
              <a:rPr lang="es-ES" sz="1350" dirty="0" err="1">
                <a:solidFill>
                  <a:schemeClr val="tx1"/>
                </a:solidFill>
              </a:rPr>
              <a:t>On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P.IdEmpleado</a:t>
            </a:r>
            <a:r>
              <a:rPr lang="es-ES" sz="1350" dirty="0">
                <a:solidFill>
                  <a:schemeClr val="tx1"/>
                </a:solidFill>
              </a:rPr>
              <a:t>=</a:t>
            </a:r>
            <a:r>
              <a:rPr lang="es-ES" sz="1350" dirty="0" err="1">
                <a:solidFill>
                  <a:schemeClr val="tx1"/>
                </a:solidFill>
              </a:rPr>
              <a:t>E.IdEmpleado</a:t>
            </a:r>
            <a:endParaRPr lang="es-ES" sz="1350" dirty="0">
              <a:solidFill>
                <a:schemeClr val="tx1"/>
              </a:solidFill>
            </a:endParaRP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Where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E.IdEmpleado</a:t>
            </a:r>
            <a:r>
              <a:rPr lang="es-ES" sz="1350" dirty="0">
                <a:solidFill>
                  <a:schemeClr val="tx1"/>
                </a:solidFill>
              </a:rPr>
              <a:t>=@IdEmpleado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Group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b="1" dirty="0" err="1">
                <a:solidFill>
                  <a:srgbClr val="0000FF"/>
                </a:solidFill>
              </a:rPr>
              <a:t>By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P.IdEmpleado</a:t>
            </a:r>
            <a:r>
              <a:rPr lang="es-ES" sz="1350" dirty="0">
                <a:solidFill>
                  <a:schemeClr val="tx1"/>
                </a:solidFill>
              </a:rPr>
              <a:t>, Nombre ,Apellidos)</a:t>
            </a:r>
          </a:p>
          <a:p>
            <a:pPr algn="just"/>
            <a:r>
              <a:rPr lang="es-ES" sz="135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s-ES" sz="1350" dirty="0">
                <a:solidFill>
                  <a:srgbClr val="00B050"/>
                </a:solidFill>
              </a:rPr>
              <a:t>--Ejecutar</a:t>
            </a:r>
          </a:p>
          <a:p>
            <a:pPr algn="just"/>
            <a:r>
              <a:rPr lang="es-ES" sz="1350" b="1" dirty="0" err="1">
                <a:solidFill>
                  <a:srgbClr val="0000FF"/>
                </a:solidFill>
              </a:rPr>
              <a:t>Select</a:t>
            </a:r>
            <a:r>
              <a:rPr lang="es-ES" sz="1350" b="1" dirty="0">
                <a:solidFill>
                  <a:srgbClr val="0000FF"/>
                </a:solidFill>
              </a:rPr>
              <a:t> </a:t>
            </a:r>
            <a:r>
              <a:rPr lang="es-ES" sz="1350" dirty="0">
                <a:solidFill>
                  <a:schemeClr val="tx1"/>
                </a:solidFill>
              </a:rPr>
              <a:t>* </a:t>
            </a:r>
            <a:r>
              <a:rPr lang="es-ES" sz="1350" dirty="0" err="1">
                <a:solidFill>
                  <a:schemeClr val="tx1"/>
                </a:solidFill>
              </a:rPr>
              <a:t>From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es-ES" sz="1350" dirty="0" err="1">
                <a:solidFill>
                  <a:schemeClr val="tx1"/>
                </a:solidFill>
              </a:rPr>
              <a:t>dbo.Tabla</a:t>
            </a:r>
            <a:r>
              <a:rPr lang="es-ES" sz="135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0B72D5-45CA-42EB-AEA0-6A0929FC5D44}"/>
              </a:ext>
            </a:extLst>
          </p:cNvPr>
          <p:cNvSpPr/>
          <p:nvPr/>
        </p:nvSpPr>
        <p:spPr>
          <a:xfrm>
            <a:off x="479460" y="1328192"/>
            <a:ext cx="77056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FUNCION: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ingresa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el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id del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empleado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y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devuelve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una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tabla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con los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campos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id,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nombre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,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apellidos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y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el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número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de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pedidos</a:t>
            </a:r>
            <a:r>
              <a:rPr lang="en-US" sz="1500" b="1" dirty="0">
                <a:solidFill>
                  <a:srgbClr val="032E5A"/>
                </a:solidFill>
                <a:ea typeface="+mn-ea"/>
                <a:cs typeface="+mn-cs"/>
              </a:rPr>
              <a:t> </a:t>
            </a:r>
            <a:r>
              <a:rPr lang="en-US" sz="1500" b="1" dirty="0" err="1">
                <a:solidFill>
                  <a:srgbClr val="032E5A"/>
                </a:solidFill>
                <a:ea typeface="+mn-ea"/>
                <a:cs typeface="+mn-cs"/>
              </a:rPr>
              <a:t>realizados</a:t>
            </a:r>
            <a:endParaRPr lang="en-US" sz="1500" b="1" dirty="0">
              <a:solidFill>
                <a:srgbClr val="032E5A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42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167F28-6910-434D-A965-6E8EAD59B129}"/>
              </a:ext>
            </a:extLst>
          </p:cNvPr>
          <p:cNvSpPr/>
          <p:nvPr/>
        </p:nvSpPr>
        <p:spPr>
          <a:xfrm>
            <a:off x="1494289" y="998400"/>
            <a:ext cx="48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PE" sz="1800" b="1" dirty="0">
                <a:solidFill>
                  <a:srgbClr val="032E5A"/>
                </a:solidFill>
                <a:latin typeface="Arial Black" panose="020B0A04020102020204" pitchFamily="34" charset="0"/>
              </a:rPr>
              <a:t>¿QUÉ HEMOS APRENDIDO HOY?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2333-7C91-4941-95BA-8FCA8D41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24" y="1621647"/>
            <a:ext cx="2999240" cy="29729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F0531F1-393C-4370-8542-57E4E71E3F97}"/>
              </a:ext>
            </a:extLst>
          </p:cNvPr>
          <p:cNvSpPr txBox="1"/>
          <p:nvPr/>
        </p:nvSpPr>
        <p:spPr>
          <a:xfrm>
            <a:off x="4518625" y="2405093"/>
            <a:ext cx="301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500" dirty="0">
                <a:solidFill>
                  <a:srgbClr val="032E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que reflexionen y entiendan la importancia de los temas tratados y el mejoramiento de su propio proceso de aprendizaje.</a:t>
            </a:r>
          </a:p>
        </p:txBody>
      </p:sp>
    </p:spTree>
    <p:extLst>
      <p:ext uri="{BB962C8B-B14F-4D97-AF65-F5344CB8AC3E}">
        <p14:creationId xmlns:p14="http://schemas.microsoft.com/office/powerpoint/2010/main" val="3763554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2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907F49-35EE-4FDE-93BE-D316E10E42AF}"/>
              </a:ext>
            </a:extLst>
          </p:cNvPr>
          <p:cNvSpPr txBox="1">
            <a:spLocks noChangeArrowheads="1"/>
          </p:cNvSpPr>
          <p:nvPr/>
        </p:nvSpPr>
        <p:spPr>
          <a:xfrm>
            <a:off x="906483" y="344101"/>
            <a:ext cx="3760564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FUNCIONES DE AGREGADO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6" name="Rectángulo redondeado 2">
            <a:extLst>
              <a:ext uri="{FF2B5EF4-FFF2-40B4-BE49-F238E27FC236}">
                <a16:creationId xmlns:a16="http://schemas.microsoft.com/office/drawing/2014/main" id="{D0CFA680-8618-43B7-A20F-301720CE922F}"/>
              </a:ext>
            </a:extLst>
          </p:cNvPr>
          <p:cNvSpPr/>
          <p:nvPr/>
        </p:nvSpPr>
        <p:spPr>
          <a:xfrm>
            <a:off x="810985" y="1156861"/>
            <a:ext cx="7712125" cy="1153127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 dirty="0">
                <a:solidFill>
                  <a:srgbClr val="032E5A"/>
                </a:solidFill>
              </a:rPr>
              <a:t>Una </a:t>
            </a:r>
            <a:r>
              <a:rPr lang="es-ES" sz="1500" b="1" dirty="0">
                <a:solidFill>
                  <a:srgbClr val="032E5A"/>
                </a:solidFill>
              </a:rPr>
              <a:t>función de agregado SQL </a:t>
            </a:r>
            <a:r>
              <a:rPr lang="es-ES" sz="1500" dirty="0">
                <a:solidFill>
                  <a:srgbClr val="032E5A"/>
                </a:solidFill>
              </a:rPr>
              <a:t>acepta un grupo de datos (normalmente una columna de datos) como argumento, y produce un único dato que resume el grupo. </a:t>
            </a:r>
            <a:r>
              <a:rPr lang="es-ES" sz="1500" b="1" dirty="0">
                <a:solidFill>
                  <a:srgbClr val="FF0000"/>
                </a:solidFill>
              </a:rPr>
              <a:t>Por ejemplo </a:t>
            </a:r>
            <a:r>
              <a:rPr lang="es-ES" sz="1500" dirty="0">
                <a:solidFill>
                  <a:srgbClr val="032E5A"/>
                </a:solidFill>
              </a:rPr>
              <a:t>la función AVG() acepta una columna de datos numéricos y devuelve la media aritmética (</a:t>
            </a:r>
            <a:r>
              <a:rPr lang="es-ES" sz="1500" dirty="0" err="1">
                <a:solidFill>
                  <a:srgbClr val="032E5A"/>
                </a:solidFill>
              </a:rPr>
              <a:t>average</a:t>
            </a:r>
            <a:r>
              <a:rPr lang="es-ES" sz="1500" dirty="0">
                <a:solidFill>
                  <a:srgbClr val="032E5A"/>
                </a:solidFill>
              </a:rPr>
              <a:t>) de los valores contenidos en la  columna.</a:t>
            </a:r>
            <a:endParaRPr lang="en-US" sz="1500" dirty="0">
              <a:solidFill>
                <a:srgbClr val="032E5A"/>
              </a:solidFill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DC74D5C-85A8-4AD0-A50E-42CFCA5AC13C}"/>
              </a:ext>
            </a:extLst>
          </p:cNvPr>
          <p:cNvSpPr/>
          <p:nvPr/>
        </p:nvSpPr>
        <p:spPr>
          <a:xfrm>
            <a:off x="811381" y="2961408"/>
            <a:ext cx="7711729" cy="1796142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s-ES" sz="1350" dirty="0">
                <a:solidFill>
                  <a:srgbClr val="032E5A"/>
                </a:solidFill>
              </a:rPr>
              <a:t>.La palabra </a:t>
            </a:r>
            <a:r>
              <a:rPr lang="es-ES" sz="1350" b="1" dirty="0">
                <a:solidFill>
                  <a:srgbClr val="032E5A"/>
                </a:solidFill>
              </a:rPr>
              <a:t>ALL</a:t>
            </a:r>
            <a:r>
              <a:rPr lang="es-ES" sz="1350" dirty="0">
                <a:solidFill>
                  <a:srgbClr val="032E5A"/>
                </a:solidFill>
              </a:rPr>
              <a:t> indica que se tiene que tomar en cuenta todos los valores de la columna. Es el valor por defecto. 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s-ES" sz="1350" dirty="0">
                <a:solidFill>
                  <a:srgbClr val="032E5A"/>
                </a:solidFill>
              </a:rPr>
              <a:t>La palabra</a:t>
            </a:r>
            <a:r>
              <a:rPr lang="es-ES" sz="1350" b="1" dirty="0">
                <a:solidFill>
                  <a:srgbClr val="032E5A"/>
                </a:solidFill>
              </a:rPr>
              <a:t> DISTINCT </a:t>
            </a:r>
            <a:r>
              <a:rPr lang="es-ES" sz="1350" dirty="0">
                <a:solidFill>
                  <a:srgbClr val="032E5A"/>
                </a:solidFill>
              </a:rPr>
              <a:t>hace que se consideren todas las repeticiones del mismo valor como uno sólo (considera valores distintos).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s-ES" sz="1350" dirty="0">
                <a:solidFill>
                  <a:srgbClr val="032E5A"/>
                </a:solidFill>
              </a:rPr>
              <a:t>Una función de agregado puede aparecer en la lista de selección en cualquier lugar en el que puede aparecer un nombre de columna. 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s-ES" sz="1350" dirty="0">
                <a:solidFill>
                  <a:srgbClr val="032E5A"/>
                </a:solidFill>
              </a:rPr>
              <a:t>Puede, </a:t>
            </a:r>
            <a:r>
              <a:rPr lang="es-ES" sz="1350" b="1" dirty="0">
                <a:solidFill>
                  <a:srgbClr val="032E5A"/>
                </a:solidFill>
              </a:rPr>
              <a:t>por ejemplo</a:t>
            </a:r>
            <a:r>
              <a:rPr lang="es-ES" sz="1350" dirty="0">
                <a:solidFill>
                  <a:srgbClr val="032E5A"/>
                </a:solidFill>
              </a:rPr>
              <a:t>, formar parte de una expresión pero no se pueden anidar funciones de agregado.</a:t>
            </a:r>
            <a:endParaRPr lang="en-US" sz="1350" dirty="0">
              <a:solidFill>
                <a:srgbClr val="032E5A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4C6EFF-0543-4120-A9C5-7CFA9B32FA15}"/>
              </a:ext>
            </a:extLst>
          </p:cNvPr>
          <p:cNvSpPr txBox="1"/>
          <p:nvPr/>
        </p:nvSpPr>
        <p:spPr>
          <a:xfrm>
            <a:off x="2207383" y="2367029"/>
            <a:ext cx="3238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b="1" dirty="0">
                <a:solidFill>
                  <a:srgbClr val="FF0000"/>
                </a:solidFill>
              </a:rPr>
              <a:t>SINTAXIS:</a:t>
            </a:r>
          </a:p>
          <a:p>
            <a:r>
              <a:rPr lang="en-US" sz="1050" dirty="0"/>
              <a:t> </a:t>
            </a:r>
            <a:r>
              <a:rPr lang="en-US" sz="1350" b="1" dirty="0" err="1">
                <a:solidFill>
                  <a:srgbClr val="032E5A"/>
                </a:solidFill>
              </a:rPr>
              <a:t>Función</a:t>
            </a:r>
            <a:r>
              <a:rPr lang="en-US" sz="1350" dirty="0">
                <a:solidFill>
                  <a:srgbClr val="032E5A"/>
                </a:solidFill>
              </a:rPr>
              <a:t> ([ALL|DISTINCT] expression)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ángulo redondeado 2">
            <a:extLst>
              <a:ext uri="{FF2B5EF4-FFF2-40B4-BE49-F238E27FC236}">
                <a16:creationId xmlns:a16="http://schemas.microsoft.com/office/drawing/2014/main" id="{897BB9FB-7CF8-4270-B146-4FE8BF2279AA}"/>
              </a:ext>
            </a:extLst>
          </p:cNvPr>
          <p:cNvSpPr/>
          <p:nvPr/>
        </p:nvSpPr>
        <p:spPr>
          <a:xfrm>
            <a:off x="617961" y="1096384"/>
            <a:ext cx="7908870" cy="1529942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b="1" dirty="0">
                <a:solidFill>
                  <a:srgbClr val="032E5A"/>
                </a:solidFill>
              </a:rPr>
              <a:t>Devuelve el número total de filas seleccionadas por la consulta.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La función cuenta los valores distintos de NULL que hay en la columna.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Expresión puede ser de cualquier tipo excepto </a:t>
            </a:r>
            <a:r>
              <a:rPr lang="es-ES" sz="1500" dirty="0" err="1">
                <a:solidFill>
                  <a:srgbClr val="032E5A"/>
                </a:solidFill>
              </a:rPr>
              <a:t>text</a:t>
            </a:r>
            <a:r>
              <a:rPr lang="es-ES" sz="1500" dirty="0">
                <a:solidFill>
                  <a:srgbClr val="032E5A"/>
                </a:solidFill>
              </a:rPr>
              <a:t>, </a:t>
            </a:r>
            <a:r>
              <a:rPr lang="es-ES" sz="1500" dirty="0" err="1">
                <a:solidFill>
                  <a:srgbClr val="032E5A"/>
                </a:solidFill>
              </a:rPr>
              <a:t>image</a:t>
            </a:r>
            <a:r>
              <a:rPr lang="es-ES" sz="1500" dirty="0">
                <a:solidFill>
                  <a:srgbClr val="032E5A"/>
                </a:solidFill>
              </a:rPr>
              <a:t> o </a:t>
            </a:r>
            <a:r>
              <a:rPr lang="es-ES" sz="1500" dirty="0" err="1">
                <a:solidFill>
                  <a:srgbClr val="032E5A"/>
                </a:solidFill>
              </a:rPr>
              <a:t>ntext</a:t>
            </a:r>
            <a:r>
              <a:rPr lang="es-ES" sz="1500" dirty="0">
                <a:solidFill>
                  <a:srgbClr val="032E5A"/>
                </a:solidFill>
              </a:rPr>
              <a:t>.  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La palabra </a:t>
            </a:r>
            <a:r>
              <a:rPr lang="es-ES" sz="1500" b="1" dirty="0">
                <a:solidFill>
                  <a:srgbClr val="032E5A"/>
                </a:solidFill>
              </a:rPr>
              <a:t>ALL </a:t>
            </a:r>
            <a:r>
              <a:rPr lang="es-ES" sz="1500" dirty="0">
                <a:solidFill>
                  <a:srgbClr val="032E5A"/>
                </a:solidFill>
              </a:rPr>
              <a:t>indica que se tienen que tomar todos los valores de la columna, mientras que </a:t>
            </a:r>
            <a:r>
              <a:rPr lang="es-ES" sz="1500" b="1" dirty="0">
                <a:solidFill>
                  <a:srgbClr val="032E5A"/>
                </a:solidFill>
              </a:rPr>
              <a:t>DISTINCT</a:t>
            </a:r>
            <a:r>
              <a:rPr lang="es-ES" sz="1500" dirty="0">
                <a:solidFill>
                  <a:srgbClr val="032E5A"/>
                </a:solidFill>
              </a:rPr>
              <a:t> hace que se consideren todas las repeticiones del mismo valor como uno solo. Estos parámetros son opcionales, por defecto se considera ALL.</a:t>
            </a:r>
            <a:endParaRPr lang="en-US" sz="1500" dirty="0">
              <a:solidFill>
                <a:srgbClr val="032E5A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04BA62-11C4-4563-B6B2-2E5DD534EFF8}"/>
              </a:ext>
            </a:extLst>
          </p:cNvPr>
          <p:cNvSpPr/>
          <p:nvPr/>
        </p:nvSpPr>
        <p:spPr>
          <a:xfrm>
            <a:off x="2451570" y="727269"/>
            <a:ext cx="39469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COUNT</a:t>
            </a:r>
            <a:r>
              <a:rPr lang="en-US" sz="1500" b="1" dirty="0">
                <a:solidFill>
                  <a:srgbClr val="032E5A"/>
                </a:solidFill>
              </a:rPr>
              <a:t> ({[ALL|DISTINCT] </a:t>
            </a:r>
            <a:r>
              <a:rPr lang="en-US" sz="1500" b="1" dirty="0" err="1">
                <a:solidFill>
                  <a:srgbClr val="032E5A"/>
                </a:solidFill>
              </a:rPr>
              <a:t>expresion</a:t>
            </a:r>
            <a:r>
              <a:rPr lang="en-US" sz="1500" b="1" dirty="0">
                <a:solidFill>
                  <a:srgbClr val="032E5A"/>
                </a:solidFill>
              </a:rPr>
              <a:t> | * } 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5D709E9-BFAF-4DE8-9DE3-7F5F71549AF1}"/>
              </a:ext>
            </a:extLst>
          </p:cNvPr>
          <p:cNvSpPr/>
          <p:nvPr/>
        </p:nvSpPr>
        <p:spPr>
          <a:xfrm>
            <a:off x="1041208" y="2741119"/>
            <a:ext cx="34163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0000FF"/>
                </a:solidFill>
              </a:rPr>
              <a:t>SELECT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COUNT</a:t>
            </a:r>
            <a:r>
              <a:rPr lang="en-US" sz="1350" dirty="0">
                <a:solidFill>
                  <a:srgbClr val="032E5A"/>
                </a:solidFill>
              </a:rPr>
              <a:t>(region) </a:t>
            </a:r>
            <a:r>
              <a:rPr lang="en-US" sz="1350" b="1" dirty="0">
                <a:solidFill>
                  <a:srgbClr val="0000FF"/>
                </a:solidFill>
              </a:rPr>
              <a:t>FROM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dirty="0" err="1">
                <a:solidFill>
                  <a:srgbClr val="032E5A"/>
                </a:solidFill>
              </a:rPr>
              <a:t>oficinas</a:t>
            </a:r>
            <a:r>
              <a:rPr lang="en-US" sz="1350" dirty="0">
                <a:solidFill>
                  <a:srgbClr val="032E5A"/>
                </a:solidFill>
              </a:rPr>
              <a:t>;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32BC887-5F6E-4475-9204-5868A9ACBDEB}"/>
              </a:ext>
            </a:extLst>
          </p:cNvPr>
          <p:cNvSpPr/>
          <p:nvPr/>
        </p:nvSpPr>
        <p:spPr>
          <a:xfrm>
            <a:off x="1041208" y="3018119"/>
            <a:ext cx="42146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0000FF"/>
                </a:solidFill>
              </a:rPr>
              <a:t>SELECT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COUNT</a:t>
            </a:r>
            <a:r>
              <a:rPr lang="en-US" sz="1350" dirty="0">
                <a:solidFill>
                  <a:srgbClr val="032E5A"/>
                </a:solidFill>
              </a:rPr>
              <a:t>(DISTINCT region) </a:t>
            </a:r>
            <a:r>
              <a:rPr lang="en-US" sz="1350" b="1" dirty="0">
                <a:solidFill>
                  <a:srgbClr val="0000FF"/>
                </a:solidFill>
              </a:rPr>
              <a:t>FROM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dirty="0" err="1">
                <a:solidFill>
                  <a:srgbClr val="032E5A"/>
                </a:solidFill>
              </a:rPr>
              <a:t>oficinas</a:t>
            </a:r>
            <a:r>
              <a:rPr lang="en-US" sz="1350" dirty="0">
                <a:solidFill>
                  <a:srgbClr val="032E5A"/>
                </a:solidFill>
              </a:rPr>
              <a:t>;</a:t>
            </a:r>
          </a:p>
        </p:txBody>
      </p:sp>
      <p:sp>
        <p:nvSpPr>
          <p:cNvPr id="13" name="Rectángulo redondeado 11">
            <a:extLst>
              <a:ext uri="{FF2B5EF4-FFF2-40B4-BE49-F238E27FC236}">
                <a16:creationId xmlns:a16="http://schemas.microsoft.com/office/drawing/2014/main" id="{75A08E0A-AB7E-470B-A300-7D5F25079B8C}"/>
              </a:ext>
            </a:extLst>
          </p:cNvPr>
          <p:cNvSpPr/>
          <p:nvPr/>
        </p:nvSpPr>
        <p:spPr>
          <a:xfrm>
            <a:off x="617962" y="3644907"/>
            <a:ext cx="7908870" cy="1283894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350" dirty="0">
                <a:solidFill>
                  <a:srgbClr val="032E5A"/>
                </a:solidFill>
              </a:rPr>
              <a:t>Si utilizamos </a:t>
            </a:r>
            <a:r>
              <a:rPr lang="es-ES" sz="1800" b="1" dirty="0">
                <a:solidFill>
                  <a:srgbClr val="FF0000"/>
                </a:solidFill>
              </a:rPr>
              <a:t>*</a:t>
            </a:r>
            <a:r>
              <a:rPr lang="es-ES" sz="1350" dirty="0">
                <a:solidFill>
                  <a:srgbClr val="032E5A"/>
                </a:solidFill>
              </a:rPr>
              <a:t> en vez de expresión, devuelve el número de filas del origen que nos quedan después de ejecutar la cláusula </a:t>
            </a:r>
            <a:r>
              <a:rPr lang="es-ES" sz="1350" b="1" dirty="0">
                <a:solidFill>
                  <a:srgbClr val="032E5A"/>
                </a:solidFill>
              </a:rPr>
              <a:t>WHERE. </a:t>
            </a:r>
          </a:p>
          <a:p>
            <a:pPr algn="just"/>
            <a:r>
              <a:rPr lang="es-ES" sz="1350" b="1" dirty="0">
                <a:solidFill>
                  <a:srgbClr val="032E5A"/>
                </a:solidFill>
              </a:rPr>
              <a:t>COUNT(*) </a:t>
            </a:r>
            <a:r>
              <a:rPr lang="es-ES" sz="1350" dirty="0">
                <a:solidFill>
                  <a:srgbClr val="032E5A"/>
                </a:solidFill>
              </a:rPr>
              <a:t>no acepta parámetros y no se puede utilizar con </a:t>
            </a:r>
            <a:r>
              <a:rPr lang="es-ES" sz="1350" b="1" dirty="0">
                <a:solidFill>
                  <a:srgbClr val="032E5A"/>
                </a:solidFill>
              </a:rPr>
              <a:t>DISTINCT. COUNT(*) </a:t>
            </a:r>
            <a:r>
              <a:rPr lang="es-ES" sz="1350" dirty="0">
                <a:solidFill>
                  <a:srgbClr val="032E5A"/>
                </a:solidFill>
              </a:rPr>
              <a:t>no requiere un parámetro expresión porque, por definición, no utiliza información sobre ninguna columna específica. En el recuento se incluyen las filas que contienen valores </a:t>
            </a:r>
            <a:r>
              <a:rPr lang="es-ES" sz="1350" b="1" dirty="0">
                <a:solidFill>
                  <a:srgbClr val="032E5A"/>
                </a:solidFill>
              </a:rPr>
              <a:t>NULL.</a:t>
            </a:r>
            <a:endParaRPr lang="en-US" sz="1350" b="1" dirty="0">
              <a:solidFill>
                <a:srgbClr val="032E5A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5FAB6A0-49BA-4687-8429-09CF6AFB9CDF}"/>
              </a:ext>
            </a:extLst>
          </p:cNvPr>
          <p:cNvSpPr/>
          <p:nvPr/>
        </p:nvSpPr>
        <p:spPr>
          <a:xfrm>
            <a:off x="1041208" y="3287215"/>
            <a:ext cx="55899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0000FF"/>
                </a:solidFill>
              </a:rPr>
              <a:t>SELECT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COUNT</a:t>
            </a:r>
            <a:r>
              <a:rPr lang="en-US" sz="1350" dirty="0">
                <a:solidFill>
                  <a:srgbClr val="032E5A"/>
                </a:solidFill>
              </a:rPr>
              <a:t>(*) </a:t>
            </a:r>
            <a:r>
              <a:rPr lang="en-US" sz="1350" b="1" dirty="0">
                <a:solidFill>
                  <a:srgbClr val="0000FF"/>
                </a:solidFill>
              </a:rPr>
              <a:t>FROM </a:t>
            </a:r>
            <a:r>
              <a:rPr lang="en-US" sz="1350" dirty="0" err="1">
                <a:solidFill>
                  <a:srgbClr val="032E5A"/>
                </a:solidFill>
              </a:rPr>
              <a:t>empleados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b="1" dirty="0">
                <a:solidFill>
                  <a:srgbClr val="0000FF"/>
                </a:solidFill>
              </a:rPr>
              <a:t>WHERE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dirty="0" err="1">
                <a:solidFill>
                  <a:srgbClr val="032E5A"/>
                </a:solidFill>
              </a:rPr>
              <a:t>oficina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b="1" dirty="0">
                <a:solidFill>
                  <a:srgbClr val="0000FF"/>
                </a:solidFill>
              </a:rPr>
              <a:t>IS NOT NULL</a:t>
            </a:r>
            <a:r>
              <a:rPr lang="en-US" sz="1350" dirty="0">
                <a:solidFill>
                  <a:srgbClr val="032E5A"/>
                </a:solidFill>
              </a:rPr>
              <a:t>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4E79404-E136-4C8F-AED3-65F21386D2DF}"/>
              </a:ext>
            </a:extLst>
          </p:cNvPr>
          <p:cNvSpPr txBox="1"/>
          <p:nvPr/>
        </p:nvSpPr>
        <p:spPr>
          <a:xfrm>
            <a:off x="617961" y="296471"/>
            <a:ext cx="2808653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2000" b="1" dirty="0">
                <a:solidFill>
                  <a:srgbClr val="1F355C"/>
                </a:solidFill>
              </a:rPr>
              <a:t>FUNCIÓN </a:t>
            </a:r>
            <a:r>
              <a:rPr lang="es-PE" sz="2000" b="1" dirty="0">
                <a:solidFill>
                  <a:srgbClr val="FF0000"/>
                </a:solidFill>
              </a:rPr>
              <a:t>COUNT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0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ECE855-1A05-4142-B70C-0EE94E520D24}"/>
              </a:ext>
            </a:extLst>
          </p:cNvPr>
          <p:cNvSpPr txBox="1">
            <a:spLocks noChangeArrowheads="1"/>
          </p:cNvSpPr>
          <p:nvPr/>
        </p:nvSpPr>
        <p:spPr>
          <a:xfrm>
            <a:off x="972746" y="502050"/>
            <a:ext cx="2137500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b="1" dirty="0">
                <a:solidFill>
                  <a:srgbClr val="1F355C"/>
                </a:solidFill>
              </a:rPr>
              <a:t>FUNCIÓN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b="1" dirty="0">
                <a:solidFill>
                  <a:srgbClr val="FF0000"/>
                </a:solidFill>
              </a:rPr>
              <a:t>SUM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Rectángulo redondeado 2">
            <a:extLst>
              <a:ext uri="{FF2B5EF4-FFF2-40B4-BE49-F238E27FC236}">
                <a16:creationId xmlns:a16="http://schemas.microsoft.com/office/drawing/2014/main" id="{F6ACF837-65A3-40EC-9A56-1FD7A14EB869}"/>
              </a:ext>
            </a:extLst>
          </p:cNvPr>
          <p:cNvSpPr/>
          <p:nvPr/>
        </p:nvSpPr>
        <p:spPr>
          <a:xfrm>
            <a:off x="617565" y="1732794"/>
            <a:ext cx="7908870" cy="972502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>
                <a:solidFill>
                  <a:srgbClr val="032E5A"/>
                </a:solidFill>
              </a:rPr>
              <a:t>Devuelve la suma de los valores devueltos por la expresión.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>
                <a:solidFill>
                  <a:srgbClr val="032E5A"/>
                </a:solidFill>
              </a:rPr>
              <a:t>Sólo puede utilizarse con columnas numéricas.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>
                <a:solidFill>
                  <a:srgbClr val="032E5A"/>
                </a:solidFill>
              </a:rPr>
              <a:t>El resultado será del mismo tipo aunque puede tener una precisión mayor.</a:t>
            </a:r>
            <a:endParaRPr lang="en-US" sz="1500" dirty="0">
              <a:solidFill>
                <a:srgbClr val="032E5A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2FFDE0B-34D2-4ED0-93D5-B1C3C2664C5C}"/>
              </a:ext>
            </a:extLst>
          </p:cNvPr>
          <p:cNvSpPr/>
          <p:nvPr/>
        </p:nvSpPr>
        <p:spPr>
          <a:xfrm>
            <a:off x="2451411" y="1209832"/>
            <a:ext cx="33586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SUM</a:t>
            </a:r>
            <a:r>
              <a:rPr lang="en-US" sz="1500" b="1" dirty="0">
                <a:solidFill>
                  <a:srgbClr val="032E5A"/>
                </a:solidFill>
              </a:rPr>
              <a:t> ([ALL|DISTINCT] expression)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51F3BD-1FDC-4965-A917-3E87B85E786F}"/>
              </a:ext>
            </a:extLst>
          </p:cNvPr>
          <p:cNvSpPr/>
          <p:nvPr/>
        </p:nvSpPr>
        <p:spPr>
          <a:xfrm>
            <a:off x="3110246" y="2868701"/>
            <a:ext cx="20409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0000FF"/>
                </a:solidFill>
              </a:rPr>
              <a:t>SELECT</a:t>
            </a:r>
            <a:r>
              <a:rPr lang="en-US" sz="1350" dirty="0"/>
              <a:t> </a:t>
            </a:r>
            <a:r>
              <a:rPr lang="en-US" sz="1350" dirty="0">
                <a:solidFill>
                  <a:srgbClr val="FF0000"/>
                </a:solidFill>
              </a:rPr>
              <a:t>SUM</a:t>
            </a:r>
            <a:r>
              <a:rPr lang="en-US" sz="1350" dirty="0">
                <a:solidFill>
                  <a:srgbClr val="032E5A"/>
                </a:solidFill>
              </a:rPr>
              <a:t>(</a:t>
            </a:r>
            <a:r>
              <a:rPr lang="en-US" sz="1350" dirty="0" err="1">
                <a:solidFill>
                  <a:srgbClr val="032E5A"/>
                </a:solidFill>
              </a:rPr>
              <a:t>importe</a:t>
            </a:r>
            <a:r>
              <a:rPr lang="en-US" sz="1350" dirty="0">
                <a:solidFill>
                  <a:srgbClr val="032E5A"/>
                </a:solidFill>
              </a:rPr>
              <a:t>) </a:t>
            </a:r>
          </a:p>
          <a:p>
            <a:r>
              <a:rPr lang="en-US" sz="1350" b="1" dirty="0">
                <a:solidFill>
                  <a:srgbClr val="0000FF"/>
                </a:solidFill>
              </a:rPr>
              <a:t>FROM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dirty="0" err="1">
                <a:solidFill>
                  <a:srgbClr val="032E5A"/>
                </a:solidFill>
              </a:rPr>
              <a:t>pedidos</a:t>
            </a:r>
            <a:r>
              <a:rPr lang="en-US" sz="1350" dirty="0">
                <a:solidFill>
                  <a:srgbClr val="032E5A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879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0FE32FA-D177-41BB-921D-876A58D435C5}"/>
              </a:ext>
            </a:extLst>
          </p:cNvPr>
          <p:cNvSpPr txBox="1">
            <a:spLocks noChangeArrowheads="1"/>
          </p:cNvSpPr>
          <p:nvPr/>
        </p:nvSpPr>
        <p:spPr>
          <a:xfrm>
            <a:off x="892762" y="494285"/>
            <a:ext cx="2245549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b="1" dirty="0">
                <a:solidFill>
                  <a:srgbClr val="1F355C"/>
                </a:solidFill>
              </a:rPr>
              <a:t>FUNCIÓN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b="1" dirty="0">
                <a:solidFill>
                  <a:srgbClr val="FF0000"/>
                </a:solidFill>
              </a:rPr>
              <a:t>MAX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1EF9861F-BFE5-47AB-9CE2-858DE3982D80}"/>
              </a:ext>
            </a:extLst>
          </p:cNvPr>
          <p:cNvSpPr/>
          <p:nvPr/>
        </p:nvSpPr>
        <p:spPr>
          <a:xfrm>
            <a:off x="491099" y="1589938"/>
            <a:ext cx="8072251" cy="1529942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Devuelve el valor máximo de la expresión sin considerar los nulos.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b="1" dirty="0">
                <a:solidFill>
                  <a:srgbClr val="032E5A"/>
                </a:solidFill>
              </a:rPr>
              <a:t>MAX</a:t>
            </a:r>
            <a:r>
              <a:rPr lang="es-ES" sz="1500" dirty="0">
                <a:solidFill>
                  <a:srgbClr val="032E5A"/>
                </a:solidFill>
              </a:rPr>
              <a:t> se puede usar con columnas numéricas, de caracteres y de </a:t>
            </a:r>
            <a:r>
              <a:rPr lang="es-ES" sz="1500" dirty="0" err="1">
                <a:solidFill>
                  <a:srgbClr val="032E5A"/>
                </a:solidFill>
              </a:rPr>
              <a:t>datetime</a:t>
            </a:r>
            <a:r>
              <a:rPr lang="es-ES" sz="1500" dirty="0">
                <a:solidFill>
                  <a:srgbClr val="032E5A"/>
                </a:solidFill>
              </a:rPr>
              <a:t>, pero no con columnas de bit. No se permiten funciones de agregado ni </a:t>
            </a:r>
            <a:r>
              <a:rPr lang="es-ES" sz="1500" dirty="0" err="1">
                <a:solidFill>
                  <a:srgbClr val="032E5A"/>
                </a:solidFill>
              </a:rPr>
              <a:t>subconsultas</a:t>
            </a:r>
            <a:r>
              <a:rPr lang="es-ES" sz="1500" dirty="0">
                <a:solidFill>
                  <a:srgbClr val="032E5A"/>
                </a:solidFill>
              </a:rPr>
              <a:t>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Utilizar DISTINCT no tiene ningún sentido con </a:t>
            </a:r>
            <a:r>
              <a:rPr lang="es-ES" sz="1500" b="1" dirty="0">
                <a:solidFill>
                  <a:srgbClr val="032E5A"/>
                </a:solidFill>
              </a:rPr>
              <a:t>MAX</a:t>
            </a:r>
            <a:r>
              <a:rPr lang="es-ES" sz="1500" dirty="0">
                <a:solidFill>
                  <a:srgbClr val="032E5A"/>
                </a:solidFill>
              </a:rPr>
              <a:t> (el valor máximo será el mismo si consideramos las repeticiones o no) y sólo se incluye para la compatibilidad con SQL-92.</a:t>
            </a:r>
            <a:endParaRPr lang="en-US" sz="1500" dirty="0">
              <a:solidFill>
                <a:srgbClr val="032E5A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12B082-5D17-45ED-B1E0-13A53950C268}"/>
              </a:ext>
            </a:extLst>
          </p:cNvPr>
          <p:cNvSpPr/>
          <p:nvPr/>
        </p:nvSpPr>
        <p:spPr>
          <a:xfrm>
            <a:off x="2870399" y="1184106"/>
            <a:ext cx="33586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MAX</a:t>
            </a:r>
            <a:r>
              <a:rPr lang="en-US" sz="1500" b="1" dirty="0">
                <a:solidFill>
                  <a:srgbClr val="032E5A"/>
                </a:solidFill>
              </a:rPr>
              <a:t> ([ALL|DISTINCT] expression)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EF66068-883C-4E32-A53B-34A3EB4C8A13}"/>
              </a:ext>
            </a:extLst>
          </p:cNvPr>
          <p:cNvSpPr/>
          <p:nvPr/>
        </p:nvSpPr>
        <p:spPr>
          <a:xfrm>
            <a:off x="1543483" y="3344979"/>
            <a:ext cx="596748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50" dirty="0"/>
          </a:p>
          <a:p>
            <a:r>
              <a:rPr lang="pt-BR" sz="1350" b="1" dirty="0">
                <a:solidFill>
                  <a:srgbClr val="0000FF"/>
                </a:solidFill>
              </a:rPr>
              <a:t>SELECT </a:t>
            </a:r>
            <a:r>
              <a:rPr lang="pt-BR" sz="1350" dirty="0">
                <a:solidFill>
                  <a:srgbClr val="FF0000"/>
                </a:solidFill>
              </a:rPr>
              <a:t>SUM</a:t>
            </a:r>
            <a:r>
              <a:rPr lang="pt-BR" sz="1350" dirty="0">
                <a:solidFill>
                  <a:srgbClr val="032E5A"/>
                </a:solidFill>
              </a:rPr>
              <a:t>(ventas) </a:t>
            </a:r>
            <a:r>
              <a:rPr lang="pt-BR" sz="1350" b="1" dirty="0">
                <a:solidFill>
                  <a:srgbClr val="0000FF"/>
                </a:solidFill>
              </a:rPr>
              <a:t>AS </a:t>
            </a:r>
            <a:r>
              <a:rPr lang="pt-BR" sz="1350" dirty="0" err="1">
                <a:solidFill>
                  <a:srgbClr val="032E5A"/>
                </a:solidFill>
              </a:rPr>
              <a:t>VentasTotales</a:t>
            </a:r>
            <a:r>
              <a:rPr lang="pt-BR" sz="1350" dirty="0">
                <a:solidFill>
                  <a:srgbClr val="032E5A"/>
                </a:solidFill>
              </a:rPr>
              <a:t>,  </a:t>
            </a:r>
            <a:r>
              <a:rPr lang="pt-BR" sz="1350" dirty="0">
                <a:solidFill>
                  <a:srgbClr val="FF0000"/>
                </a:solidFill>
              </a:rPr>
              <a:t>MAX</a:t>
            </a:r>
            <a:r>
              <a:rPr lang="pt-BR" sz="1350" dirty="0">
                <a:solidFill>
                  <a:srgbClr val="032E5A"/>
                </a:solidFill>
              </a:rPr>
              <a:t>(objetivo) </a:t>
            </a:r>
            <a:r>
              <a:rPr lang="pt-BR" sz="1350" b="1" dirty="0">
                <a:solidFill>
                  <a:srgbClr val="0000FF"/>
                </a:solidFill>
              </a:rPr>
              <a:t>AS</a:t>
            </a:r>
            <a:r>
              <a:rPr lang="pt-BR" sz="1350" dirty="0">
                <a:solidFill>
                  <a:srgbClr val="032E5A"/>
                </a:solidFill>
              </a:rPr>
              <a:t> </a:t>
            </a:r>
            <a:r>
              <a:rPr lang="pt-BR" sz="1350" dirty="0" err="1">
                <a:solidFill>
                  <a:srgbClr val="032E5A"/>
                </a:solidFill>
              </a:rPr>
              <a:t>MayorObjetivo</a:t>
            </a:r>
            <a:endParaRPr lang="pt-BR" sz="1350" dirty="0">
              <a:solidFill>
                <a:srgbClr val="032E5A"/>
              </a:solidFill>
            </a:endParaRPr>
          </a:p>
          <a:p>
            <a:r>
              <a:rPr lang="pt-BR" sz="1350" b="1" dirty="0">
                <a:solidFill>
                  <a:srgbClr val="0000FF"/>
                </a:solidFill>
              </a:rPr>
              <a:t>FROM</a:t>
            </a:r>
            <a:r>
              <a:rPr lang="pt-BR" sz="1350" dirty="0">
                <a:solidFill>
                  <a:srgbClr val="032E5A"/>
                </a:solidFill>
              </a:rPr>
              <a:t> oficinas;</a:t>
            </a:r>
            <a:endParaRPr lang="en-US" sz="1350" dirty="0">
              <a:solidFill>
                <a:srgbClr val="032E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4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9FD84-661A-45D5-8BE1-3086436FD111}"/>
              </a:ext>
            </a:extLst>
          </p:cNvPr>
          <p:cNvSpPr txBox="1">
            <a:spLocks noChangeArrowheads="1"/>
          </p:cNvSpPr>
          <p:nvPr/>
        </p:nvSpPr>
        <p:spPr>
          <a:xfrm>
            <a:off x="819990" y="471708"/>
            <a:ext cx="2137500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b="1" dirty="0">
                <a:solidFill>
                  <a:srgbClr val="1F355C"/>
                </a:solidFill>
              </a:rPr>
              <a:t>FUNCIÓN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b="1" dirty="0">
                <a:solidFill>
                  <a:srgbClr val="FF0000"/>
                </a:solidFill>
              </a:rPr>
              <a:t>MIN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4" name="Rectángulo redondeado 2">
            <a:extLst>
              <a:ext uri="{FF2B5EF4-FFF2-40B4-BE49-F238E27FC236}">
                <a16:creationId xmlns:a16="http://schemas.microsoft.com/office/drawing/2014/main" id="{99A78AAD-486B-4563-8C8F-4B200CD851AB}"/>
              </a:ext>
            </a:extLst>
          </p:cNvPr>
          <p:cNvSpPr/>
          <p:nvPr/>
        </p:nvSpPr>
        <p:spPr>
          <a:xfrm>
            <a:off x="465205" y="1423762"/>
            <a:ext cx="7908870" cy="1529942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Devuelve el valor máximo de la expresión sin considerar los nulos.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b="1" dirty="0">
                <a:solidFill>
                  <a:srgbClr val="032E5A"/>
                </a:solidFill>
              </a:rPr>
              <a:t>MIN</a:t>
            </a:r>
            <a:r>
              <a:rPr lang="es-ES" sz="1500" dirty="0">
                <a:solidFill>
                  <a:srgbClr val="032E5A"/>
                </a:solidFill>
              </a:rPr>
              <a:t> se puede usar con columnas numéricas, de caracteres y de </a:t>
            </a:r>
            <a:r>
              <a:rPr lang="es-ES" sz="1500" dirty="0" err="1">
                <a:solidFill>
                  <a:srgbClr val="032E5A"/>
                </a:solidFill>
              </a:rPr>
              <a:t>datetime</a:t>
            </a:r>
            <a:r>
              <a:rPr lang="es-ES" sz="1500" dirty="0">
                <a:solidFill>
                  <a:srgbClr val="032E5A"/>
                </a:solidFill>
              </a:rPr>
              <a:t>, pero no con columnas de bit. No se permiten funciones de agregado ni </a:t>
            </a:r>
            <a:r>
              <a:rPr lang="es-ES" sz="1500" dirty="0" err="1">
                <a:solidFill>
                  <a:srgbClr val="032E5A"/>
                </a:solidFill>
              </a:rPr>
              <a:t>subconsultas</a:t>
            </a:r>
            <a:r>
              <a:rPr lang="es-ES" sz="1500" dirty="0">
                <a:solidFill>
                  <a:srgbClr val="032E5A"/>
                </a:solidFill>
              </a:rPr>
              <a:t>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Utilizar DISTINCT no tiene ningún sentido con </a:t>
            </a:r>
            <a:r>
              <a:rPr lang="es-ES" sz="1500" b="1" dirty="0">
                <a:solidFill>
                  <a:srgbClr val="032E5A"/>
                </a:solidFill>
              </a:rPr>
              <a:t>MIN</a:t>
            </a:r>
            <a:r>
              <a:rPr lang="es-ES" sz="1500" dirty="0">
                <a:solidFill>
                  <a:srgbClr val="032E5A"/>
                </a:solidFill>
              </a:rPr>
              <a:t> (el valor mínimo será el mismo si consideramos las repeticiones o no) y sólo se incluye para la compatibilidad con SQL-92.</a:t>
            </a:r>
            <a:endParaRPr lang="en-US" sz="1500" dirty="0">
              <a:solidFill>
                <a:srgbClr val="032E5A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4D4EAF2-9F9E-4043-A654-3A99D0F01B4B}"/>
              </a:ext>
            </a:extLst>
          </p:cNvPr>
          <p:cNvSpPr/>
          <p:nvPr/>
        </p:nvSpPr>
        <p:spPr>
          <a:xfrm>
            <a:off x="2797629" y="1052525"/>
            <a:ext cx="328327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MIN</a:t>
            </a:r>
            <a:r>
              <a:rPr lang="en-US" sz="1500" b="1" dirty="0">
                <a:solidFill>
                  <a:srgbClr val="032E5A"/>
                </a:solidFill>
              </a:rPr>
              <a:t> ([ALL|DISTINCT] expression)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263C52B-BFEC-4020-8568-5228214484A3}"/>
              </a:ext>
            </a:extLst>
          </p:cNvPr>
          <p:cNvSpPr/>
          <p:nvPr/>
        </p:nvSpPr>
        <p:spPr>
          <a:xfrm>
            <a:off x="1470711" y="3322402"/>
            <a:ext cx="596748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50" dirty="0"/>
          </a:p>
          <a:p>
            <a:r>
              <a:rPr lang="pt-BR" sz="1350" b="1" dirty="0">
                <a:solidFill>
                  <a:srgbClr val="0000FF"/>
                </a:solidFill>
              </a:rPr>
              <a:t>SELECT </a:t>
            </a:r>
            <a:r>
              <a:rPr lang="pt-BR" sz="1350" dirty="0">
                <a:solidFill>
                  <a:srgbClr val="FF0000"/>
                </a:solidFill>
              </a:rPr>
              <a:t>SUM</a:t>
            </a:r>
            <a:r>
              <a:rPr lang="pt-BR" sz="1350" dirty="0">
                <a:solidFill>
                  <a:srgbClr val="032E5A"/>
                </a:solidFill>
              </a:rPr>
              <a:t>(ventas) </a:t>
            </a:r>
            <a:r>
              <a:rPr lang="pt-BR" sz="1350" b="1" dirty="0">
                <a:solidFill>
                  <a:srgbClr val="0000FF"/>
                </a:solidFill>
              </a:rPr>
              <a:t>AS </a:t>
            </a:r>
            <a:r>
              <a:rPr lang="pt-BR" sz="1350" dirty="0" err="1">
                <a:solidFill>
                  <a:srgbClr val="032E5A"/>
                </a:solidFill>
              </a:rPr>
              <a:t>VentasTotales</a:t>
            </a:r>
            <a:r>
              <a:rPr lang="pt-BR" sz="1350" dirty="0">
                <a:solidFill>
                  <a:srgbClr val="032E5A"/>
                </a:solidFill>
              </a:rPr>
              <a:t>,  </a:t>
            </a:r>
            <a:r>
              <a:rPr lang="pt-BR" sz="1350" dirty="0">
                <a:solidFill>
                  <a:srgbClr val="FF0000"/>
                </a:solidFill>
              </a:rPr>
              <a:t>MIN</a:t>
            </a:r>
            <a:r>
              <a:rPr lang="pt-BR" sz="1350" dirty="0">
                <a:solidFill>
                  <a:srgbClr val="032E5A"/>
                </a:solidFill>
              </a:rPr>
              <a:t>(objetivo) </a:t>
            </a:r>
            <a:r>
              <a:rPr lang="pt-BR" sz="1350" b="1" dirty="0">
                <a:solidFill>
                  <a:srgbClr val="0000FF"/>
                </a:solidFill>
              </a:rPr>
              <a:t>AS</a:t>
            </a:r>
            <a:r>
              <a:rPr lang="pt-BR" sz="1350" dirty="0">
                <a:solidFill>
                  <a:srgbClr val="032E5A"/>
                </a:solidFill>
              </a:rPr>
              <a:t> </a:t>
            </a:r>
            <a:r>
              <a:rPr lang="pt-BR" sz="1350" dirty="0" err="1">
                <a:solidFill>
                  <a:srgbClr val="032E5A"/>
                </a:solidFill>
              </a:rPr>
              <a:t>MayorObjetivo</a:t>
            </a:r>
            <a:endParaRPr lang="pt-BR" sz="1350" dirty="0">
              <a:solidFill>
                <a:srgbClr val="032E5A"/>
              </a:solidFill>
            </a:endParaRPr>
          </a:p>
          <a:p>
            <a:r>
              <a:rPr lang="pt-BR" sz="1350" b="1" dirty="0">
                <a:solidFill>
                  <a:srgbClr val="0000FF"/>
                </a:solidFill>
              </a:rPr>
              <a:t>FROM</a:t>
            </a:r>
            <a:r>
              <a:rPr lang="pt-BR" sz="1350" dirty="0">
                <a:solidFill>
                  <a:srgbClr val="032E5A"/>
                </a:solidFill>
              </a:rPr>
              <a:t> oficinas;</a:t>
            </a:r>
            <a:endParaRPr lang="en-US" sz="1350" dirty="0">
              <a:solidFill>
                <a:srgbClr val="032E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1369C1D-8823-49DC-BD70-8714F60045CD}"/>
              </a:ext>
            </a:extLst>
          </p:cNvPr>
          <p:cNvSpPr txBox="1">
            <a:spLocks noChangeArrowheads="1"/>
          </p:cNvSpPr>
          <p:nvPr/>
        </p:nvSpPr>
        <p:spPr>
          <a:xfrm>
            <a:off x="1057057" y="484351"/>
            <a:ext cx="2137500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b="1" dirty="0">
                <a:solidFill>
                  <a:srgbClr val="1F355C"/>
                </a:solidFill>
              </a:rPr>
              <a:t>FUNCIÓN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b="1" dirty="0">
                <a:solidFill>
                  <a:srgbClr val="FF0000"/>
                </a:solidFill>
              </a:rPr>
              <a:t>AVG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9D88F130-4041-4C2D-85AE-B7B502E581FA}"/>
              </a:ext>
            </a:extLst>
          </p:cNvPr>
          <p:cNvSpPr/>
          <p:nvPr/>
        </p:nvSpPr>
        <p:spPr>
          <a:xfrm>
            <a:off x="465205" y="1423762"/>
            <a:ext cx="7908870" cy="1728632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Devuelve el </a:t>
            </a:r>
            <a:r>
              <a:rPr lang="es-ES" sz="1500" b="1" dirty="0">
                <a:solidFill>
                  <a:srgbClr val="032E5A"/>
                </a:solidFill>
              </a:rPr>
              <a:t>promedio</a:t>
            </a:r>
            <a:r>
              <a:rPr lang="es-ES" sz="1500" dirty="0">
                <a:solidFill>
                  <a:srgbClr val="032E5A"/>
                </a:solidFill>
              </a:rPr>
              <a:t> de los valores de un grupo, para calcular el promedio se omiten los valores nulos.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El grupo de valores lo determina el resultado de la expresión que será un nombre de columna o una expresión basada en una columna o varias del origen de datos.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sz="1500" dirty="0">
                <a:solidFill>
                  <a:srgbClr val="032E5A"/>
                </a:solidFill>
              </a:rPr>
              <a:t>La función se aplica también a campos numéricos, y en este caso el tipo de dato del resultado puede cambiar según las necesidades del sistema para representar el valor del resultado.</a:t>
            </a:r>
            <a:endParaRPr lang="en-US" sz="1500" dirty="0">
              <a:solidFill>
                <a:srgbClr val="032E5A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FEF99E-D9F6-4844-B042-74ED9EDBD013}"/>
              </a:ext>
            </a:extLst>
          </p:cNvPr>
          <p:cNvSpPr/>
          <p:nvPr/>
        </p:nvSpPr>
        <p:spPr>
          <a:xfrm>
            <a:off x="2797629" y="1052525"/>
            <a:ext cx="33473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AVG</a:t>
            </a:r>
            <a:r>
              <a:rPr lang="en-US" sz="1500" b="1" dirty="0">
                <a:solidFill>
                  <a:srgbClr val="032E5A"/>
                </a:solidFill>
              </a:rPr>
              <a:t> ([ALL|DISTINCT] expression)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9E3A4CB-6368-4780-921B-02C5E38E3602}"/>
              </a:ext>
            </a:extLst>
          </p:cNvPr>
          <p:cNvSpPr/>
          <p:nvPr/>
        </p:nvSpPr>
        <p:spPr>
          <a:xfrm>
            <a:off x="1546390" y="3596773"/>
            <a:ext cx="60186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00FF"/>
                </a:solidFill>
              </a:rPr>
              <a:t>SELECT </a:t>
            </a:r>
            <a:r>
              <a:rPr lang="en-US" sz="1350" dirty="0">
                <a:solidFill>
                  <a:srgbClr val="FF0000"/>
                </a:solidFill>
              </a:rPr>
              <a:t>AVG</a:t>
            </a:r>
            <a:r>
              <a:rPr lang="en-US" sz="1350" dirty="0">
                <a:solidFill>
                  <a:srgbClr val="032E5A"/>
                </a:solidFill>
              </a:rPr>
              <a:t>(</a:t>
            </a:r>
            <a:r>
              <a:rPr lang="en-US" sz="1350" dirty="0" err="1">
                <a:solidFill>
                  <a:srgbClr val="032E5A"/>
                </a:solidFill>
              </a:rPr>
              <a:t>cuota</a:t>
            </a:r>
            <a:r>
              <a:rPr lang="en-US" sz="1350" dirty="0">
                <a:solidFill>
                  <a:srgbClr val="032E5A"/>
                </a:solidFill>
              </a:rPr>
              <a:t>) </a:t>
            </a:r>
            <a:r>
              <a:rPr lang="en-US" sz="1350" b="1" dirty="0">
                <a:solidFill>
                  <a:srgbClr val="0000FF"/>
                </a:solidFill>
              </a:rPr>
              <a:t>AS</a:t>
            </a:r>
            <a:r>
              <a:rPr lang="en-US" sz="1350" dirty="0">
                <a:solidFill>
                  <a:srgbClr val="032E5A"/>
                </a:solidFill>
              </a:rPr>
              <a:t> [</a:t>
            </a:r>
            <a:r>
              <a:rPr lang="en-US" sz="1350" dirty="0" err="1">
                <a:solidFill>
                  <a:srgbClr val="032E5A"/>
                </a:solidFill>
              </a:rPr>
              <a:t>Cuota</a:t>
            </a:r>
            <a:r>
              <a:rPr lang="en-US" sz="1350" dirty="0">
                <a:solidFill>
                  <a:srgbClr val="032E5A"/>
                </a:solidFill>
              </a:rPr>
              <a:t> media], </a:t>
            </a:r>
            <a:r>
              <a:rPr lang="en-US" sz="1350" dirty="0">
                <a:solidFill>
                  <a:srgbClr val="FF0000"/>
                </a:solidFill>
              </a:rPr>
              <a:t>AVG</a:t>
            </a:r>
            <a:r>
              <a:rPr lang="en-US" sz="1350" dirty="0">
                <a:solidFill>
                  <a:srgbClr val="032E5A"/>
                </a:solidFill>
              </a:rPr>
              <a:t>(</a:t>
            </a:r>
            <a:r>
              <a:rPr lang="en-US" sz="1350" dirty="0" err="1">
                <a:solidFill>
                  <a:srgbClr val="032E5A"/>
                </a:solidFill>
              </a:rPr>
              <a:t>ventas</a:t>
            </a:r>
            <a:r>
              <a:rPr lang="en-US" sz="1350" dirty="0">
                <a:solidFill>
                  <a:srgbClr val="032E5A"/>
                </a:solidFill>
              </a:rPr>
              <a:t>) </a:t>
            </a:r>
            <a:r>
              <a:rPr lang="en-US" sz="1350" b="1" dirty="0">
                <a:solidFill>
                  <a:srgbClr val="0000FF"/>
                </a:solidFill>
              </a:rPr>
              <a:t>AS</a:t>
            </a:r>
            <a:r>
              <a:rPr lang="en-US" sz="1350" dirty="0">
                <a:solidFill>
                  <a:srgbClr val="032E5A"/>
                </a:solidFill>
              </a:rPr>
              <a:t> [Ventas medias]</a:t>
            </a:r>
          </a:p>
          <a:p>
            <a:r>
              <a:rPr lang="en-US" sz="1350" b="1" dirty="0">
                <a:solidFill>
                  <a:srgbClr val="0000FF"/>
                </a:solidFill>
              </a:rPr>
              <a:t>FROM</a:t>
            </a:r>
            <a:r>
              <a:rPr lang="en-US" sz="1350" dirty="0">
                <a:solidFill>
                  <a:srgbClr val="032E5A"/>
                </a:solidFill>
              </a:rPr>
              <a:t> </a:t>
            </a:r>
            <a:r>
              <a:rPr lang="en-US" sz="1350" dirty="0" err="1">
                <a:solidFill>
                  <a:srgbClr val="032E5A"/>
                </a:solidFill>
              </a:rPr>
              <a:t>empleados</a:t>
            </a:r>
            <a:r>
              <a:rPr lang="en-US" sz="1350" dirty="0">
                <a:solidFill>
                  <a:srgbClr val="032E5A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431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B8F2F0-3F1A-43D0-867C-D9E3FA2F8FF5}"/>
              </a:ext>
            </a:extLst>
          </p:cNvPr>
          <p:cNvSpPr txBox="1">
            <a:spLocks noChangeArrowheads="1"/>
          </p:cNvSpPr>
          <p:nvPr/>
        </p:nvSpPr>
        <p:spPr>
          <a:xfrm>
            <a:off x="819990" y="407036"/>
            <a:ext cx="4451921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b="1" dirty="0">
                <a:solidFill>
                  <a:srgbClr val="1F355C"/>
                </a:solidFill>
              </a:rPr>
              <a:t>OTRAS FUNCIÓN DE AGREGADO</a:t>
            </a:r>
            <a:endParaRPr lang="es-ES" b="1" dirty="0">
              <a:solidFill>
                <a:srgbClr val="1F355C"/>
              </a:solidFill>
            </a:endParaRPr>
          </a:p>
        </p:txBody>
      </p:sp>
      <p:sp>
        <p:nvSpPr>
          <p:cNvPr id="14" name="Rectángulo redondeado 2">
            <a:extLst>
              <a:ext uri="{FF2B5EF4-FFF2-40B4-BE49-F238E27FC236}">
                <a16:creationId xmlns:a16="http://schemas.microsoft.com/office/drawing/2014/main" id="{27B27C21-DDD5-4DF3-8025-CE63C846C864}"/>
              </a:ext>
            </a:extLst>
          </p:cNvPr>
          <p:cNvSpPr/>
          <p:nvPr/>
        </p:nvSpPr>
        <p:spPr>
          <a:xfrm>
            <a:off x="465205" y="1025400"/>
            <a:ext cx="7908870" cy="2984007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PE" sz="1500" b="1" dirty="0">
                <a:solidFill>
                  <a:srgbClr val="FF0000"/>
                </a:solidFill>
              </a:rPr>
              <a:t>VAR</a:t>
            </a:r>
            <a:r>
              <a:rPr lang="es-PE" sz="1500" b="1" dirty="0">
                <a:solidFill>
                  <a:srgbClr val="032E5A"/>
                </a:solidFill>
              </a:rPr>
              <a:t>.- </a:t>
            </a:r>
            <a:r>
              <a:rPr lang="es-ES" sz="1500" dirty="0">
                <a:solidFill>
                  <a:srgbClr val="032E5A"/>
                </a:solidFill>
              </a:rPr>
              <a:t>Devuelve la varianza estadística de todos los valores de la expresión especificada.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rgbClr val="FF0000"/>
                </a:solidFill>
              </a:rPr>
              <a:t>VARP</a:t>
            </a:r>
            <a:r>
              <a:rPr lang="en-US" sz="1500" dirty="0">
                <a:solidFill>
                  <a:srgbClr val="032E5A"/>
                </a:solidFill>
              </a:rPr>
              <a:t>.- </a:t>
            </a:r>
            <a:r>
              <a:rPr lang="es-ES" sz="1500" dirty="0">
                <a:solidFill>
                  <a:srgbClr val="032E5A"/>
                </a:solidFill>
              </a:rPr>
              <a:t>Devuelve la varianza estadística de la población para todos los valores de la expresión especificada.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rgbClr val="FF0000"/>
                </a:solidFill>
              </a:rPr>
              <a:t>STDEV</a:t>
            </a:r>
            <a:r>
              <a:rPr lang="en-US" sz="1500" dirty="0">
                <a:solidFill>
                  <a:srgbClr val="032E5A"/>
                </a:solidFill>
              </a:rPr>
              <a:t>.- </a:t>
            </a:r>
            <a:r>
              <a:rPr lang="es-ES" sz="1500" dirty="0">
                <a:solidFill>
                  <a:srgbClr val="032E5A"/>
                </a:solidFill>
              </a:rPr>
              <a:t>Devuelve la desviación típica estadística de todos los valores de la expresión especificada.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rgbClr val="FF0000"/>
                </a:solidFill>
              </a:rPr>
              <a:t>STDEVP</a:t>
            </a:r>
            <a:r>
              <a:rPr lang="en-US" sz="1500" dirty="0">
                <a:solidFill>
                  <a:srgbClr val="032E5A"/>
                </a:solidFill>
              </a:rPr>
              <a:t>.- </a:t>
            </a:r>
            <a:r>
              <a:rPr lang="es-ES" sz="1500" dirty="0">
                <a:solidFill>
                  <a:srgbClr val="032E5A"/>
                </a:solidFill>
              </a:rPr>
              <a:t>Devuelve la desviación estadística estándar para la población de todos los valores de la expresión especificada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rgbClr val="FF0000"/>
                </a:solidFill>
              </a:rPr>
              <a:t>COUNT_BIG</a:t>
            </a:r>
            <a:r>
              <a:rPr lang="en-US" sz="1500" dirty="0">
                <a:solidFill>
                  <a:srgbClr val="032E5A"/>
                </a:solidFill>
              </a:rPr>
              <a:t>.- </a:t>
            </a:r>
            <a:r>
              <a:rPr lang="es-ES" sz="1500" dirty="0">
                <a:solidFill>
                  <a:srgbClr val="032E5A"/>
                </a:solidFill>
              </a:rPr>
              <a:t>Funciona igual que la función COUNT. La única diferencia entre ambas funciones está en los valores devueltos, COUNT_BIG siempre devuelve un valor de tipo </a:t>
            </a:r>
            <a:r>
              <a:rPr lang="es-ES" sz="1500" b="1" dirty="0" err="1">
                <a:solidFill>
                  <a:srgbClr val="032E5A"/>
                </a:solidFill>
              </a:rPr>
              <a:t>bigint</a:t>
            </a:r>
            <a:r>
              <a:rPr lang="es-ES" sz="1500" b="1" dirty="0">
                <a:solidFill>
                  <a:srgbClr val="032E5A"/>
                </a:solidFill>
              </a:rPr>
              <a:t> </a:t>
            </a:r>
            <a:r>
              <a:rPr lang="es-ES" sz="1500" dirty="0">
                <a:solidFill>
                  <a:srgbClr val="032E5A"/>
                </a:solidFill>
              </a:rPr>
              <a:t>y por lo tanto admite más valores de entrada, no está limitado.</a:t>
            </a:r>
            <a:endParaRPr lang="en-US" sz="1500" dirty="0">
              <a:solidFill>
                <a:srgbClr val="032E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57B393-707B-4769-BB8E-D642E74CCC1D}"/>
              </a:ext>
            </a:extLst>
          </p:cNvPr>
          <p:cNvSpPr txBox="1">
            <a:spLocks noChangeArrowheads="1"/>
          </p:cNvSpPr>
          <p:nvPr/>
        </p:nvSpPr>
        <p:spPr>
          <a:xfrm>
            <a:off x="679234" y="523481"/>
            <a:ext cx="3463788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FUNCIONES DEL SISTEMA</a:t>
            </a:r>
            <a:endParaRPr lang="es-ES" sz="1800" b="1" dirty="0">
              <a:solidFill>
                <a:srgbClr val="1F355C"/>
              </a:solidFill>
            </a:endParaRPr>
          </a:p>
        </p:txBody>
      </p:sp>
      <p:sp>
        <p:nvSpPr>
          <p:cNvPr id="8" name="Rectángulo redondeado 2">
            <a:extLst>
              <a:ext uri="{FF2B5EF4-FFF2-40B4-BE49-F238E27FC236}">
                <a16:creationId xmlns:a16="http://schemas.microsoft.com/office/drawing/2014/main" id="{29B777B6-28ED-44CF-84F0-DACD9C5AA051}"/>
              </a:ext>
            </a:extLst>
          </p:cNvPr>
          <p:cNvSpPr/>
          <p:nvPr/>
        </p:nvSpPr>
        <p:spPr>
          <a:xfrm>
            <a:off x="492345" y="1548180"/>
            <a:ext cx="7974321" cy="891772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 b="1" dirty="0">
                <a:solidFill>
                  <a:srgbClr val="032E5A"/>
                </a:solidFill>
              </a:rPr>
              <a:t>Devuelve el número de error de la última instrucción </a:t>
            </a:r>
            <a:r>
              <a:rPr lang="es-ES" sz="1500" b="1" dirty="0" err="1">
                <a:solidFill>
                  <a:srgbClr val="032E5A"/>
                </a:solidFill>
              </a:rPr>
              <a:t>Transact</a:t>
            </a:r>
            <a:r>
              <a:rPr lang="es-ES" sz="1500" b="1" dirty="0">
                <a:solidFill>
                  <a:srgbClr val="032E5A"/>
                </a:solidFill>
              </a:rPr>
              <a:t>-SQL ejecutada. </a:t>
            </a:r>
            <a:r>
              <a:rPr lang="es-ES" sz="1500" dirty="0">
                <a:solidFill>
                  <a:srgbClr val="032E5A"/>
                </a:solidFill>
              </a:rPr>
              <a:t>Devuelve 0 si la instrucción </a:t>
            </a:r>
            <a:r>
              <a:rPr lang="es-ES" sz="1500" dirty="0" err="1">
                <a:solidFill>
                  <a:srgbClr val="032E5A"/>
                </a:solidFill>
              </a:rPr>
              <a:t>Transact</a:t>
            </a:r>
            <a:r>
              <a:rPr lang="es-ES" sz="1500" dirty="0">
                <a:solidFill>
                  <a:srgbClr val="032E5A"/>
                </a:solidFill>
              </a:rPr>
              <a:t>-SQL anterior no encontró errores. Devuelve un número de error si la instrucción anterior encontró un error.  </a:t>
            </a:r>
            <a:endParaRPr lang="es-ES" sz="1500" dirty="0">
              <a:solidFill>
                <a:srgbClr val="032E5A"/>
              </a:solidFill>
              <a:latin typeface="Segoe UI" panose="020B0502040204020203" pitchFamily="34" charset="0"/>
            </a:endParaRPr>
          </a:p>
          <a:p>
            <a:endParaRPr lang="es-ES" sz="1050" dirty="0">
              <a:solidFill>
                <a:srgbClr val="032E5A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tángulo redondeado 6">
            <a:extLst>
              <a:ext uri="{FF2B5EF4-FFF2-40B4-BE49-F238E27FC236}">
                <a16:creationId xmlns:a16="http://schemas.microsoft.com/office/drawing/2014/main" id="{BDBE5CAD-508D-4524-A1C4-045279A2F5FA}"/>
              </a:ext>
            </a:extLst>
          </p:cNvPr>
          <p:cNvSpPr/>
          <p:nvPr/>
        </p:nvSpPr>
        <p:spPr>
          <a:xfrm>
            <a:off x="492345" y="2968870"/>
            <a:ext cx="7974321" cy="604336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 b="1" dirty="0">
                <a:solidFill>
                  <a:srgbClr val="032E5A"/>
                </a:solidFill>
              </a:rPr>
              <a:t>Devuelve el número de filas afectadas por la última instrucción. </a:t>
            </a:r>
            <a:r>
              <a:rPr lang="es-ES" sz="1500" dirty="0">
                <a:solidFill>
                  <a:srgbClr val="032E5A"/>
                </a:solidFill>
              </a:rPr>
              <a:t>Si el número de filas superior a dos mil millones, use ROWCOUNT_BIG.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6C9BB5-E856-4FA6-85B6-3D9AC50304B6}"/>
              </a:ext>
            </a:extLst>
          </p:cNvPr>
          <p:cNvSpPr/>
          <p:nvPr/>
        </p:nvSpPr>
        <p:spPr>
          <a:xfrm>
            <a:off x="494985" y="1165540"/>
            <a:ext cx="125547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ES" sz="1500" b="1" dirty="0">
                <a:solidFill>
                  <a:srgbClr val="FF0000"/>
                </a:solidFill>
                <a:ea typeface="+mn-ea"/>
                <a:cs typeface="+mn-cs"/>
              </a:rPr>
              <a:t>@@ERROR</a:t>
            </a:r>
            <a:endParaRPr lang="es-ES" sz="1500" b="1" dirty="0">
              <a:solidFill>
                <a:srgbClr val="032E5A"/>
              </a:solidFill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76DC43B-D248-4D28-93DB-01862A709AA1}"/>
              </a:ext>
            </a:extLst>
          </p:cNvPr>
          <p:cNvSpPr/>
          <p:nvPr/>
        </p:nvSpPr>
        <p:spPr>
          <a:xfrm>
            <a:off x="495386" y="2601806"/>
            <a:ext cx="17139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@@ROWCOUNT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AD8A666-E393-4DDA-9013-1780BDBB0A86}"/>
              </a:ext>
            </a:extLst>
          </p:cNvPr>
          <p:cNvSpPr/>
          <p:nvPr/>
        </p:nvSpPr>
        <p:spPr>
          <a:xfrm>
            <a:off x="405217" y="3742511"/>
            <a:ext cx="14350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>
                <a:solidFill>
                  <a:srgbClr val="FF0000"/>
                </a:solidFill>
                <a:ea typeface="+mn-ea"/>
                <a:cs typeface="+mn-cs"/>
              </a:rPr>
              <a:t>@@IDENTITY</a:t>
            </a:r>
          </a:p>
        </p:txBody>
      </p:sp>
      <p:sp>
        <p:nvSpPr>
          <p:cNvPr id="15" name="Rectángulo redondeado 9">
            <a:extLst>
              <a:ext uri="{FF2B5EF4-FFF2-40B4-BE49-F238E27FC236}">
                <a16:creationId xmlns:a16="http://schemas.microsoft.com/office/drawing/2014/main" id="{8D50D978-4A8C-4A5D-BF6C-9CDDBA5FAC10}"/>
              </a:ext>
            </a:extLst>
          </p:cNvPr>
          <p:cNvSpPr/>
          <p:nvPr/>
        </p:nvSpPr>
        <p:spPr>
          <a:xfrm>
            <a:off x="492345" y="4180214"/>
            <a:ext cx="7974321" cy="604336"/>
          </a:xfrm>
          <a:prstGeom prst="roundRect">
            <a:avLst/>
          </a:prstGeom>
          <a:solidFill>
            <a:schemeClr val="bg1"/>
          </a:solidFill>
          <a:ln>
            <a:solidFill>
              <a:srgbClr val="032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500">
                <a:solidFill>
                  <a:srgbClr val="032E5A"/>
                </a:solidFill>
              </a:rPr>
              <a:t>Se trata de una función del sistema que devuelve el último valor de identidad insertado.</a:t>
            </a:r>
            <a:endParaRPr lang="es-ES" sz="1500" dirty="0">
              <a:solidFill>
                <a:srgbClr val="032E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155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1771</Words>
  <Application>Microsoft Office PowerPoint</Application>
  <PresentationFormat>Presentación en pantalla (16:9)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Segoe UI</vt:lpstr>
      <vt:lpstr>Tahoma</vt:lpstr>
      <vt:lpstr>Wingdings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Lily Salazar</dc:creator>
  <cp:lastModifiedBy>Ivan Castillo</cp:lastModifiedBy>
  <cp:revision>5</cp:revision>
  <dcterms:modified xsi:type="dcterms:W3CDTF">2022-02-06T18:29:21Z</dcterms:modified>
</cp:coreProperties>
</file>