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319" r:id="rId4"/>
    <p:sldId id="322" r:id="rId5"/>
    <p:sldId id="260" r:id="rId6"/>
    <p:sldId id="323" r:id="rId7"/>
    <p:sldId id="324" r:id="rId8"/>
    <p:sldId id="281" r:id="rId9"/>
    <p:sldId id="282" r:id="rId10"/>
    <p:sldId id="325" r:id="rId11"/>
    <p:sldId id="326" r:id="rId12"/>
    <p:sldId id="311" r:id="rId13"/>
    <p:sldId id="312" r:id="rId14"/>
    <p:sldId id="327" r:id="rId15"/>
    <p:sldId id="293" r:id="rId16"/>
    <p:sldId id="294" r:id="rId17"/>
    <p:sldId id="270" r:id="rId18"/>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3366CC"/>
    <a:srgbClr val="004B96"/>
    <a:srgbClr val="8DA9DB"/>
    <a:srgbClr val="45546B"/>
    <a:srgbClr val="2C57AE"/>
    <a:srgbClr val="CC3300"/>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180"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6BA0FF-1472-492E-8FE0-0D0C0F994CA5}"/>
              </a:ext>
            </a:extLst>
          </p:cNvPr>
          <p:cNvSpPr>
            <a:spLocks noGrp="1"/>
          </p:cNvSpPr>
          <p:nvPr>
            <p:ph type="ctrTitle"/>
          </p:nvPr>
        </p:nvSpPr>
        <p:spPr>
          <a:xfrm>
            <a:off x="600364" y="1783080"/>
            <a:ext cx="10753436" cy="2584275"/>
          </a:xfrm>
        </p:spPr>
        <p:txBody>
          <a:bodyPr lIns="108000" tIns="72000" rIns="108000" bIns="72000" anchor="ctr" anchorCtr="0">
            <a:noAutofit/>
          </a:bodyPr>
          <a:lstStyle>
            <a:lvl1pPr algn="ctr">
              <a:defRPr sz="4400">
                <a:solidFill>
                  <a:schemeClr val="tx2"/>
                </a:solidFill>
              </a:defRPr>
            </a:lvl1pPr>
          </a:lstStyle>
          <a:p>
            <a:r>
              <a:rPr lang="es-ES" dirty="0"/>
              <a:t>Haga clic para modificar el estilo de título del patrón</a:t>
            </a:r>
            <a:endParaRPr lang="es-PE" dirty="0"/>
          </a:p>
        </p:txBody>
      </p:sp>
      <p:sp>
        <p:nvSpPr>
          <p:cNvPr id="3" name="Subtítulo 2">
            <a:extLst>
              <a:ext uri="{FF2B5EF4-FFF2-40B4-BE49-F238E27FC236}">
                <a16:creationId xmlns:a16="http://schemas.microsoft.com/office/drawing/2014/main" id="{80CBA032-783F-4A7B-B7FC-3DC89D0AF2B9}"/>
              </a:ext>
            </a:extLst>
          </p:cNvPr>
          <p:cNvSpPr>
            <a:spLocks noGrp="1"/>
          </p:cNvSpPr>
          <p:nvPr>
            <p:ph type="subTitle" idx="1"/>
          </p:nvPr>
        </p:nvSpPr>
        <p:spPr>
          <a:xfrm>
            <a:off x="6096000" y="137119"/>
            <a:ext cx="5809674" cy="1229457"/>
          </a:xfrm>
        </p:spPr>
        <p:txBody>
          <a:bodyPr anchor="ctr" anchorCtr="0">
            <a:noAutofit/>
          </a:bodyPr>
          <a:lstStyle>
            <a:lvl1pPr marL="0" indent="0" algn="r">
              <a:lnSpc>
                <a:spcPct val="100000"/>
              </a:lnSpc>
              <a:spcBef>
                <a:spcPts val="0"/>
              </a:spcBef>
              <a:spcAft>
                <a:spcPts val="0"/>
              </a:spcAft>
              <a:buNone/>
              <a:defRPr sz="2400" b="1">
                <a:solidFill>
                  <a:srgbClr val="2C57AE"/>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endParaRPr lang="es-PE" dirty="0"/>
          </a:p>
        </p:txBody>
      </p:sp>
      <p:pic>
        <p:nvPicPr>
          <p:cNvPr id="7" name="Imagen 6">
            <a:extLst>
              <a:ext uri="{FF2B5EF4-FFF2-40B4-BE49-F238E27FC236}">
                <a16:creationId xmlns:a16="http://schemas.microsoft.com/office/drawing/2014/main" id="{AABE498D-D036-483E-B246-036DC0E828E2}"/>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86326" y="226067"/>
            <a:ext cx="4526280" cy="1051560"/>
          </a:xfrm>
          <a:prstGeom prst="rect">
            <a:avLst/>
          </a:prstGeom>
          <a:noFill/>
          <a:ln>
            <a:noFill/>
          </a:ln>
        </p:spPr>
      </p:pic>
      <p:sp>
        <p:nvSpPr>
          <p:cNvPr id="10" name="6 CuadroTexto">
            <a:extLst>
              <a:ext uri="{FF2B5EF4-FFF2-40B4-BE49-F238E27FC236}">
                <a16:creationId xmlns:a16="http://schemas.microsoft.com/office/drawing/2014/main" id="{7BC949A8-2D67-48A3-B61C-D8717AF322B8}"/>
              </a:ext>
            </a:extLst>
          </p:cNvPr>
          <p:cNvSpPr txBox="1"/>
          <p:nvPr userDrawn="1"/>
        </p:nvSpPr>
        <p:spPr>
          <a:xfrm>
            <a:off x="600364" y="4626864"/>
            <a:ext cx="4428836" cy="1746504"/>
          </a:xfrm>
          <a:prstGeom prst="rect">
            <a:avLst/>
          </a:prstGeom>
          <a:noFill/>
        </p:spPr>
        <p:txBody>
          <a:bodyPr wrap="square" rtlCol="0" anchor="ctr" anchorCtr="0">
            <a:normAutofit fontScale="92500" lnSpcReduction="20000"/>
          </a:bodyPr>
          <a:lstStyle/>
          <a:p>
            <a:pPr marL="0" lvl="0" indent="0" algn="ctr">
              <a:lnSpc>
                <a:spcPct val="124000"/>
              </a:lnSpc>
              <a:buFont typeface="Wingdings" panose="05000000000000000000" pitchFamily="2" charset="2"/>
              <a:buNone/>
            </a:pPr>
            <a:r>
              <a:rPr lang="es-PE" sz="2200" b="0" dirty="0">
                <a:solidFill>
                  <a:schemeClr val="bg1">
                    <a:lumMod val="50000"/>
                  </a:schemeClr>
                </a:solidFill>
                <a:latin typeface="Arial" panose="020B0604020202020204" pitchFamily="34" charset="0"/>
                <a:cs typeface="Arial" panose="020B0604020202020204" pitchFamily="34" charset="0"/>
              </a:rPr>
              <a:t>Coronel Castillo, Eric Gustavo</a:t>
            </a:r>
          </a:p>
          <a:p>
            <a:pPr marL="0" lvl="0" indent="0" algn="ctr">
              <a:lnSpc>
                <a:spcPct val="124000"/>
              </a:lnSpc>
              <a:buFont typeface="Wingdings" panose="05000000000000000000" pitchFamily="2" charset="2"/>
              <a:buNone/>
            </a:pPr>
            <a:r>
              <a:rPr lang="es-PE" sz="2200" b="0" dirty="0">
                <a:solidFill>
                  <a:schemeClr val="bg1">
                    <a:lumMod val="50000"/>
                  </a:schemeClr>
                </a:solidFill>
                <a:latin typeface="Arial" panose="020B0604020202020204" pitchFamily="34" charset="0"/>
                <a:cs typeface="Arial" panose="020B0604020202020204" pitchFamily="34" charset="0"/>
              </a:rPr>
              <a:t>Blas Zapata, Liliam </a:t>
            </a:r>
            <a:r>
              <a:rPr lang="es-PE" sz="2200" b="0" dirty="0" err="1">
                <a:solidFill>
                  <a:schemeClr val="bg1">
                    <a:lumMod val="50000"/>
                  </a:schemeClr>
                </a:solidFill>
                <a:latin typeface="Arial" panose="020B0604020202020204" pitchFamily="34" charset="0"/>
                <a:cs typeface="Arial" panose="020B0604020202020204" pitchFamily="34" charset="0"/>
              </a:rPr>
              <a:t>Miluzka</a:t>
            </a:r>
            <a:endParaRPr lang="es-PE" sz="2200" b="0" dirty="0">
              <a:solidFill>
                <a:schemeClr val="bg1">
                  <a:lumMod val="50000"/>
                </a:schemeClr>
              </a:solidFill>
              <a:latin typeface="Arial" panose="020B0604020202020204" pitchFamily="34" charset="0"/>
              <a:cs typeface="Arial" panose="020B0604020202020204" pitchFamily="34" charset="0"/>
            </a:endParaRPr>
          </a:p>
          <a:p>
            <a:pPr marL="0" lvl="0" indent="0" algn="ctr">
              <a:lnSpc>
                <a:spcPct val="124000"/>
              </a:lnSpc>
              <a:buFont typeface="Wingdings" panose="05000000000000000000" pitchFamily="2" charset="2"/>
              <a:buNone/>
            </a:pPr>
            <a:r>
              <a:rPr lang="es-PE" sz="2200" b="0" dirty="0" err="1">
                <a:solidFill>
                  <a:schemeClr val="bg1">
                    <a:lumMod val="50000"/>
                  </a:schemeClr>
                </a:solidFill>
                <a:latin typeface="Arial" panose="020B0604020202020204" pitchFamily="34" charset="0"/>
                <a:cs typeface="Arial" panose="020B0604020202020204" pitchFamily="34" charset="0"/>
              </a:rPr>
              <a:t>Huancapaza</a:t>
            </a:r>
            <a:r>
              <a:rPr lang="es-PE" sz="2200" b="0" dirty="0">
                <a:solidFill>
                  <a:schemeClr val="bg1">
                    <a:lumMod val="50000"/>
                  </a:schemeClr>
                </a:solidFill>
                <a:latin typeface="Arial" panose="020B0604020202020204" pitchFamily="34" charset="0"/>
                <a:cs typeface="Arial" panose="020B0604020202020204" pitchFamily="34" charset="0"/>
              </a:rPr>
              <a:t> Cora, </a:t>
            </a:r>
            <a:r>
              <a:rPr lang="es-PE" sz="2200" b="0" dirty="0" err="1">
                <a:solidFill>
                  <a:schemeClr val="bg1">
                    <a:lumMod val="50000"/>
                  </a:schemeClr>
                </a:solidFill>
                <a:latin typeface="Arial" panose="020B0604020202020204" pitchFamily="34" charset="0"/>
                <a:cs typeface="Arial" panose="020B0604020202020204" pitchFamily="34" charset="0"/>
              </a:rPr>
              <a:t>Ruben</a:t>
            </a:r>
            <a:r>
              <a:rPr lang="es-PE" sz="2200" b="0" dirty="0">
                <a:solidFill>
                  <a:schemeClr val="bg1">
                    <a:lumMod val="50000"/>
                  </a:schemeClr>
                </a:solidFill>
                <a:latin typeface="Arial" panose="020B0604020202020204" pitchFamily="34" charset="0"/>
                <a:cs typeface="Arial" panose="020B0604020202020204" pitchFamily="34" charset="0"/>
              </a:rPr>
              <a:t> Jaime</a:t>
            </a:r>
          </a:p>
          <a:p>
            <a:pPr marL="0" lvl="0" indent="0" algn="ctr">
              <a:lnSpc>
                <a:spcPct val="124000"/>
              </a:lnSpc>
              <a:buFont typeface="Wingdings" panose="05000000000000000000" pitchFamily="2" charset="2"/>
              <a:buNone/>
            </a:pPr>
            <a:r>
              <a:rPr lang="es-PE" sz="2200" b="0" dirty="0">
                <a:solidFill>
                  <a:schemeClr val="bg1">
                    <a:lumMod val="50000"/>
                  </a:schemeClr>
                </a:solidFill>
                <a:latin typeface="Arial" panose="020B0604020202020204" pitchFamily="34" charset="0"/>
                <a:cs typeface="Arial" panose="020B0604020202020204" pitchFamily="34" charset="0"/>
              </a:rPr>
              <a:t>Orihuela Bejarano, Patricia </a:t>
            </a:r>
            <a:r>
              <a:rPr lang="es-PE" sz="2200" b="0" dirty="0" err="1">
                <a:solidFill>
                  <a:schemeClr val="bg1">
                    <a:lumMod val="50000"/>
                  </a:schemeClr>
                </a:solidFill>
                <a:latin typeface="Arial" panose="020B0604020202020204" pitchFamily="34" charset="0"/>
                <a:cs typeface="Arial" panose="020B0604020202020204" pitchFamily="34" charset="0"/>
              </a:rPr>
              <a:t>Kendy</a:t>
            </a:r>
            <a:endParaRPr lang="es-PE" sz="2200" b="0" dirty="0">
              <a:solidFill>
                <a:schemeClr val="bg1">
                  <a:lumMod val="50000"/>
                </a:schemeClr>
              </a:solidFill>
              <a:latin typeface="Arial" panose="020B0604020202020204" pitchFamily="34" charset="0"/>
              <a:cs typeface="Arial" panose="020B0604020202020204" pitchFamily="34" charset="0"/>
            </a:endParaRPr>
          </a:p>
          <a:p>
            <a:pPr marL="0" lvl="0" indent="0" algn="ctr">
              <a:lnSpc>
                <a:spcPct val="124000"/>
              </a:lnSpc>
              <a:buFont typeface="Wingdings" panose="05000000000000000000" pitchFamily="2" charset="2"/>
              <a:buNone/>
            </a:pPr>
            <a:r>
              <a:rPr lang="es-PE" sz="2000" b="1" dirty="0">
                <a:solidFill>
                  <a:schemeClr val="tx1">
                    <a:lumMod val="50000"/>
                    <a:lumOff val="50000"/>
                  </a:schemeClr>
                </a:solidFill>
                <a:latin typeface="Arial" panose="020B0604020202020204" pitchFamily="34" charset="0"/>
                <a:cs typeface="Arial" panose="020B0604020202020204" pitchFamily="34" charset="0"/>
              </a:rPr>
              <a:t>Estudiantes</a:t>
            </a:r>
          </a:p>
        </p:txBody>
      </p:sp>
      <p:sp>
        <p:nvSpPr>
          <p:cNvPr id="11" name="6 CuadroTexto">
            <a:extLst>
              <a:ext uri="{FF2B5EF4-FFF2-40B4-BE49-F238E27FC236}">
                <a16:creationId xmlns:a16="http://schemas.microsoft.com/office/drawing/2014/main" id="{0F2C2D83-D0E1-4FB9-A515-1F8CA2D2EBCE}"/>
              </a:ext>
            </a:extLst>
          </p:cNvPr>
          <p:cNvSpPr txBox="1"/>
          <p:nvPr userDrawn="1"/>
        </p:nvSpPr>
        <p:spPr>
          <a:xfrm>
            <a:off x="6254197" y="4783859"/>
            <a:ext cx="5099603" cy="1421499"/>
          </a:xfrm>
          <a:prstGeom prst="rect">
            <a:avLst/>
          </a:prstGeom>
          <a:noFill/>
        </p:spPr>
        <p:txBody>
          <a:bodyPr wrap="square" rtlCol="0" anchor="ctr" anchorCtr="0">
            <a:normAutofit/>
          </a:bodyPr>
          <a:lstStyle/>
          <a:p>
            <a:pPr algn="ctr">
              <a:lnSpc>
                <a:spcPct val="114000"/>
              </a:lnSpc>
            </a:pPr>
            <a:r>
              <a:rPr lang="es-PE" sz="2300" b="1" dirty="0">
                <a:solidFill>
                  <a:schemeClr val="tx1">
                    <a:lumMod val="50000"/>
                    <a:lumOff val="50000"/>
                  </a:schemeClr>
                </a:solidFill>
                <a:latin typeface="Arial" panose="020B0604020202020204" pitchFamily="34" charset="0"/>
                <a:cs typeface="Arial" panose="020B0604020202020204" pitchFamily="34" charset="0"/>
              </a:rPr>
              <a:t>Dra. Betty O. Nieto Castellanos</a:t>
            </a:r>
          </a:p>
          <a:p>
            <a:pPr algn="ctr">
              <a:lnSpc>
                <a:spcPct val="114000"/>
              </a:lnSpc>
            </a:pPr>
            <a:r>
              <a:rPr lang="es-PE" sz="2000" b="0" dirty="0">
                <a:solidFill>
                  <a:schemeClr val="tx1">
                    <a:lumMod val="50000"/>
                    <a:lumOff val="50000"/>
                  </a:schemeClr>
                </a:solidFill>
                <a:latin typeface="Arial" panose="020B0604020202020204" pitchFamily="34" charset="0"/>
                <a:cs typeface="Arial" panose="020B0604020202020204" pitchFamily="34" charset="0"/>
              </a:rPr>
              <a:t>Docente</a:t>
            </a:r>
          </a:p>
        </p:txBody>
      </p:sp>
    </p:spTree>
    <p:extLst>
      <p:ext uri="{BB962C8B-B14F-4D97-AF65-F5344CB8AC3E}">
        <p14:creationId xmlns:p14="http://schemas.microsoft.com/office/powerpoint/2010/main" val="424214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D93B7EC-C47F-4F71-991B-504999505CE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CuadroTexto 6">
            <a:extLst>
              <a:ext uri="{FF2B5EF4-FFF2-40B4-BE49-F238E27FC236}">
                <a16:creationId xmlns:a16="http://schemas.microsoft.com/office/drawing/2014/main" id="{7F1F2ABA-3BE6-4935-9D18-BC672E574284}"/>
              </a:ext>
            </a:extLst>
          </p:cNvPr>
          <p:cNvSpPr txBox="1"/>
          <p:nvPr userDrawn="1"/>
        </p:nvSpPr>
        <p:spPr>
          <a:xfrm>
            <a:off x="220287" y="6453492"/>
            <a:ext cx="3634520" cy="276999"/>
          </a:xfrm>
          <a:prstGeom prst="rect">
            <a:avLst/>
          </a:prstGeom>
          <a:noFill/>
        </p:spPr>
        <p:txBody>
          <a:bodyPr wrap="square" rtlCol="0">
            <a:spAutoFit/>
          </a:bodyPr>
          <a:lstStyle/>
          <a:p>
            <a:r>
              <a:rPr lang="es-PE" sz="1200" dirty="0">
                <a:solidFill>
                  <a:schemeClr val="tx1">
                    <a:lumMod val="65000"/>
                    <a:lumOff val="35000"/>
                  </a:schemeClr>
                </a:solidFill>
              </a:rPr>
              <a:t>Eric, Liliam, Rubén y Patricia</a:t>
            </a:r>
          </a:p>
        </p:txBody>
      </p:sp>
      <p:sp>
        <p:nvSpPr>
          <p:cNvPr id="8" name="CuadroTexto 7">
            <a:extLst>
              <a:ext uri="{FF2B5EF4-FFF2-40B4-BE49-F238E27FC236}">
                <a16:creationId xmlns:a16="http://schemas.microsoft.com/office/drawing/2014/main" id="{51B8CA83-081C-4EFD-8AE1-A366179FC1FA}"/>
              </a:ext>
            </a:extLst>
          </p:cNvPr>
          <p:cNvSpPr txBox="1"/>
          <p:nvPr userDrawn="1"/>
        </p:nvSpPr>
        <p:spPr>
          <a:xfrm>
            <a:off x="8932110" y="6450766"/>
            <a:ext cx="2952328" cy="276999"/>
          </a:xfrm>
          <a:prstGeom prst="rect">
            <a:avLst/>
          </a:prstGeom>
          <a:noFill/>
        </p:spPr>
        <p:txBody>
          <a:bodyPr wrap="square" rtlCol="0">
            <a:spAutoFit/>
          </a:bodyPr>
          <a:lstStyle/>
          <a:p>
            <a:pPr algn="r"/>
            <a:r>
              <a:rPr lang="es-PE" sz="1200" dirty="0">
                <a:solidFill>
                  <a:schemeClr val="tx1">
                    <a:lumMod val="65000"/>
                    <a:lumOff val="35000"/>
                  </a:schemeClr>
                </a:solidFill>
              </a:rPr>
              <a:t>UCV - Escuela</a:t>
            </a:r>
            <a:r>
              <a:rPr lang="es-PE" sz="1200" baseline="0" dirty="0">
                <a:solidFill>
                  <a:schemeClr val="tx1">
                    <a:lumMod val="65000"/>
                    <a:lumOff val="35000"/>
                  </a:schemeClr>
                </a:solidFill>
              </a:rPr>
              <a:t> de Posgrado</a:t>
            </a:r>
            <a:endParaRPr lang="es-PE" sz="1200" dirty="0">
              <a:solidFill>
                <a:schemeClr val="tx1">
                  <a:lumMod val="65000"/>
                  <a:lumOff val="35000"/>
                </a:schemeClr>
              </a:solidFill>
            </a:endParaRPr>
          </a:p>
        </p:txBody>
      </p:sp>
      <p:cxnSp>
        <p:nvCxnSpPr>
          <p:cNvPr id="9" name="Conector recto 8">
            <a:extLst>
              <a:ext uri="{FF2B5EF4-FFF2-40B4-BE49-F238E27FC236}">
                <a16:creationId xmlns:a16="http://schemas.microsoft.com/office/drawing/2014/main" id="{25E7892C-21A5-42D0-BE1A-A769B5707B1F}"/>
              </a:ext>
            </a:extLst>
          </p:cNvPr>
          <p:cNvCxnSpPr/>
          <p:nvPr userDrawn="1"/>
        </p:nvCxnSpPr>
        <p:spPr>
          <a:xfrm>
            <a:off x="-9236" y="1292552"/>
            <a:ext cx="12204000" cy="0"/>
          </a:xfrm>
          <a:prstGeom prst="line">
            <a:avLst/>
          </a:prstGeom>
          <a:ln w="28575">
            <a:solidFill>
              <a:srgbClr val="8DA9DB"/>
            </a:solidFill>
          </a:ln>
        </p:spPr>
        <p:style>
          <a:lnRef idx="1">
            <a:schemeClr val="accent1"/>
          </a:lnRef>
          <a:fillRef idx="0">
            <a:schemeClr val="accent1"/>
          </a:fillRef>
          <a:effectRef idx="0">
            <a:schemeClr val="accent1"/>
          </a:effectRef>
          <a:fontRef idx="minor">
            <a:schemeClr val="tx1"/>
          </a:fontRef>
        </p:style>
      </p:cxnSp>
      <p:sp>
        <p:nvSpPr>
          <p:cNvPr id="4" name="Título 3">
            <a:extLst>
              <a:ext uri="{FF2B5EF4-FFF2-40B4-BE49-F238E27FC236}">
                <a16:creationId xmlns:a16="http://schemas.microsoft.com/office/drawing/2014/main" id="{E4D69CC6-FD36-4244-8513-560EAFFEBCD6}"/>
              </a:ext>
            </a:extLst>
          </p:cNvPr>
          <p:cNvSpPr>
            <a:spLocks noGrp="1"/>
          </p:cNvSpPr>
          <p:nvPr>
            <p:ph type="title"/>
          </p:nvPr>
        </p:nvSpPr>
        <p:spPr/>
        <p:txBody>
          <a:bodyPr/>
          <a:lstStyle/>
          <a:p>
            <a:r>
              <a:rPr lang="es-ES"/>
              <a:t>Haga clic para modificar el estilo de título del patrón</a:t>
            </a:r>
            <a:endParaRPr lang="es-PE"/>
          </a:p>
        </p:txBody>
      </p:sp>
    </p:spTree>
    <p:extLst>
      <p:ext uri="{BB962C8B-B14F-4D97-AF65-F5344CB8AC3E}">
        <p14:creationId xmlns:p14="http://schemas.microsoft.com/office/powerpoint/2010/main" val="3055078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sin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204365-1B19-479E-91E4-E82D3EFCD2ED}"/>
              </a:ext>
            </a:extLst>
          </p:cNvPr>
          <p:cNvSpPr>
            <a:spLocks noGrp="1"/>
          </p:cNvSpPr>
          <p:nvPr>
            <p:ph type="title"/>
          </p:nvPr>
        </p:nvSpPr>
        <p:spPr/>
        <p:txBody>
          <a:bodyPr/>
          <a:lstStyle/>
          <a:p>
            <a:r>
              <a:rPr lang="es-ES" dirty="0"/>
              <a:t>Haga clic para modificar el estilo de título del patrón</a:t>
            </a:r>
            <a:endParaRPr lang="es-PE" dirty="0"/>
          </a:p>
        </p:txBody>
      </p:sp>
      <p:sp>
        <p:nvSpPr>
          <p:cNvPr id="8" name="CuadroTexto 7">
            <a:extLst>
              <a:ext uri="{FF2B5EF4-FFF2-40B4-BE49-F238E27FC236}">
                <a16:creationId xmlns:a16="http://schemas.microsoft.com/office/drawing/2014/main" id="{51B8CA83-081C-4EFD-8AE1-A366179FC1FA}"/>
              </a:ext>
            </a:extLst>
          </p:cNvPr>
          <p:cNvSpPr txBox="1"/>
          <p:nvPr userDrawn="1"/>
        </p:nvSpPr>
        <p:spPr>
          <a:xfrm>
            <a:off x="8932110" y="6450766"/>
            <a:ext cx="2952328" cy="276999"/>
          </a:xfrm>
          <a:prstGeom prst="rect">
            <a:avLst/>
          </a:prstGeom>
          <a:noFill/>
        </p:spPr>
        <p:txBody>
          <a:bodyPr wrap="square" rtlCol="0">
            <a:spAutoFit/>
          </a:bodyPr>
          <a:lstStyle/>
          <a:p>
            <a:pPr algn="r"/>
            <a:r>
              <a:rPr lang="es-PE" sz="1200" dirty="0">
                <a:solidFill>
                  <a:schemeClr val="tx1">
                    <a:lumMod val="65000"/>
                    <a:lumOff val="35000"/>
                  </a:schemeClr>
                </a:solidFill>
              </a:rPr>
              <a:t>UCV - Escuela</a:t>
            </a:r>
            <a:r>
              <a:rPr lang="es-PE" sz="1200" baseline="0" dirty="0">
                <a:solidFill>
                  <a:schemeClr val="tx1">
                    <a:lumMod val="65000"/>
                    <a:lumOff val="35000"/>
                  </a:schemeClr>
                </a:solidFill>
              </a:rPr>
              <a:t> de Posgrado</a:t>
            </a:r>
            <a:endParaRPr lang="es-PE" sz="1200" dirty="0">
              <a:solidFill>
                <a:schemeClr val="tx1">
                  <a:lumMod val="65000"/>
                  <a:lumOff val="35000"/>
                </a:schemeClr>
              </a:solidFill>
            </a:endParaRPr>
          </a:p>
        </p:txBody>
      </p:sp>
      <p:cxnSp>
        <p:nvCxnSpPr>
          <p:cNvPr id="9" name="Conector recto 8">
            <a:extLst>
              <a:ext uri="{FF2B5EF4-FFF2-40B4-BE49-F238E27FC236}">
                <a16:creationId xmlns:a16="http://schemas.microsoft.com/office/drawing/2014/main" id="{25E7892C-21A5-42D0-BE1A-A769B5707B1F}"/>
              </a:ext>
            </a:extLst>
          </p:cNvPr>
          <p:cNvCxnSpPr/>
          <p:nvPr userDrawn="1"/>
        </p:nvCxnSpPr>
        <p:spPr>
          <a:xfrm>
            <a:off x="-9236" y="1292552"/>
            <a:ext cx="12204000" cy="0"/>
          </a:xfrm>
          <a:prstGeom prst="line">
            <a:avLst/>
          </a:prstGeom>
          <a:ln w="28575">
            <a:solidFill>
              <a:srgbClr val="8DA9DB"/>
            </a:solidFill>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846ED8FB-5238-42C7-A168-35A0AC9906A6}"/>
              </a:ext>
            </a:extLst>
          </p:cNvPr>
          <p:cNvSpPr txBox="1"/>
          <p:nvPr userDrawn="1"/>
        </p:nvSpPr>
        <p:spPr>
          <a:xfrm>
            <a:off x="220287" y="6453492"/>
            <a:ext cx="3634520" cy="276999"/>
          </a:xfrm>
          <a:prstGeom prst="rect">
            <a:avLst/>
          </a:prstGeom>
          <a:noFill/>
        </p:spPr>
        <p:txBody>
          <a:bodyPr wrap="square" rtlCol="0">
            <a:spAutoFit/>
          </a:bodyPr>
          <a:lstStyle/>
          <a:p>
            <a:r>
              <a:rPr lang="es-PE" sz="1200" dirty="0">
                <a:solidFill>
                  <a:schemeClr val="tx1">
                    <a:lumMod val="65000"/>
                    <a:lumOff val="35000"/>
                  </a:schemeClr>
                </a:solidFill>
              </a:rPr>
              <a:t>Eric, Liliam, Rubén y Patricia</a:t>
            </a:r>
          </a:p>
        </p:txBody>
      </p:sp>
    </p:spTree>
    <p:extLst>
      <p:ext uri="{BB962C8B-B14F-4D97-AF65-F5344CB8AC3E}">
        <p14:creationId xmlns:p14="http://schemas.microsoft.com/office/powerpoint/2010/main" val="3472422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ítulo y objetos">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51B8CA83-081C-4EFD-8AE1-A366179FC1FA}"/>
              </a:ext>
            </a:extLst>
          </p:cNvPr>
          <p:cNvSpPr txBox="1"/>
          <p:nvPr userDrawn="1"/>
        </p:nvSpPr>
        <p:spPr>
          <a:xfrm>
            <a:off x="8932110" y="6450766"/>
            <a:ext cx="2952328" cy="276999"/>
          </a:xfrm>
          <a:prstGeom prst="rect">
            <a:avLst/>
          </a:prstGeom>
          <a:noFill/>
        </p:spPr>
        <p:txBody>
          <a:bodyPr wrap="square" rtlCol="0">
            <a:spAutoFit/>
          </a:bodyPr>
          <a:lstStyle/>
          <a:p>
            <a:pPr algn="r"/>
            <a:r>
              <a:rPr lang="es-PE" sz="1200" dirty="0">
                <a:solidFill>
                  <a:schemeClr val="tx1">
                    <a:lumMod val="65000"/>
                    <a:lumOff val="35000"/>
                  </a:schemeClr>
                </a:solidFill>
              </a:rPr>
              <a:t>UCV - Escuela</a:t>
            </a:r>
            <a:r>
              <a:rPr lang="es-PE" sz="1200" baseline="0" dirty="0">
                <a:solidFill>
                  <a:schemeClr val="tx1">
                    <a:lumMod val="65000"/>
                    <a:lumOff val="35000"/>
                  </a:schemeClr>
                </a:solidFill>
              </a:rPr>
              <a:t> de Posgrado</a:t>
            </a:r>
            <a:endParaRPr lang="es-PE" sz="1200" dirty="0">
              <a:solidFill>
                <a:schemeClr val="tx1">
                  <a:lumMod val="65000"/>
                  <a:lumOff val="35000"/>
                </a:schemeClr>
              </a:solidFill>
            </a:endParaRPr>
          </a:p>
        </p:txBody>
      </p:sp>
      <p:sp>
        <p:nvSpPr>
          <p:cNvPr id="5" name="CuadroTexto 4">
            <a:extLst>
              <a:ext uri="{FF2B5EF4-FFF2-40B4-BE49-F238E27FC236}">
                <a16:creationId xmlns:a16="http://schemas.microsoft.com/office/drawing/2014/main" id="{0E0D9B5C-83F4-4B28-AFFD-E4A081856BB7}"/>
              </a:ext>
            </a:extLst>
          </p:cNvPr>
          <p:cNvSpPr txBox="1"/>
          <p:nvPr userDrawn="1"/>
        </p:nvSpPr>
        <p:spPr>
          <a:xfrm>
            <a:off x="220287" y="6453492"/>
            <a:ext cx="3634520" cy="276999"/>
          </a:xfrm>
          <a:prstGeom prst="rect">
            <a:avLst/>
          </a:prstGeom>
          <a:noFill/>
        </p:spPr>
        <p:txBody>
          <a:bodyPr wrap="square" rtlCol="0">
            <a:spAutoFit/>
          </a:bodyPr>
          <a:lstStyle/>
          <a:p>
            <a:r>
              <a:rPr lang="es-PE" sz="1200" dirty="0">
                <a:solidFill>
                  <a:schemeClr val="tx1">
                    <a:lumMod val="65000"/>
                    <a:lumOff val="35000"/>
                  </a:schemeClr>
                </a:solidFill>
              </a:rPr>
              <a:t>Eric, Liliam, Rubén y Patricia</a:t>
            </a:r>
          </a:p>
        </p:txBody>
      </p:sp>
    </p:spTree>
    <p:extLst>
      <p:ext uri="{BB962C8B-B14F-4D97-AF65-F5344CB8AC3E}">
        <p14:creationId xmlns:p14="http://schemas.microsoft.com/office/powerpoint/2010/main" val="2042026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96E4B7-BD04-43E6-9142-ACB9F903E1E2}"/>
              </a:ext>
            </a:extLst>
          </p:cNvPr>
          <p:cNvSpPr>
            <a:spLocks noGrp="1"/>
          </p:cNvSpPr>
          <p:nvPr>
            <p:ph type="title"/>
          </p:nvPr>
        </p:nvSpPr>
        <p:spPr/>
        <p:txBody>
          <a:bodyPr/>
          <a:lstStyle/>
          <a:p>
            <a:r>
              <a:rPr lang="es-ES"/>
              <a:t>Haga clic para modificar el estilo de título del patrón</a:t>
            </a:r>
            <a:endParaRPr lang="es-PE"/>
          </a:p>
        </p:txBody>
      </p:sp>
    </p:spTree>
    <p:extLst>
      <p:ext uri="{BB962C8B-B14F-4D97-AF65-F5344CB8AC3E}">
        <p14:creationId xmlns:p14="http://schemas.microsoft.com/office/powerpoint/2010/main" val="3243965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ítulo y objetos">
    <p:bg>
      <p:bgPr>
        <a:solidFill>
          <a:schemeClr val="accent5">
            <a:lumMod val="50000"/>
          </a:schemeClr>
        </a:solidFill>
        <a:effectLst/>
      </p:bgPr>
    </p:bg>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51B8CA83-081C-4EFD-8AE1-A366179FC1FA}"/>
              </a:ext>
            </a:extLst>
          </p:cNvPr>
          <p:cNvSpPr txBox="1"/>
          <p:nvPr userDrawn="1"/>
        </p:nvSpPr>
        <p:spPr>
          <a:xfrm>
            <a:off x="8932110" y="6450766"/>
            <a:ext cx="2952328" cy="276999"/>
          </a:xfrm>
          <a:prstGeom prst="rect">
            <a:avLst/>
          </a:prstGeom>
          <a:noFill/>
        </p:spPr>
        <p:txBody>
          <a:bodyPr wrap="square" rtlCol="0">
            <a:spAutoFit/>
          </a:bodyPr>
          <a:lstStyle/>
          <a:p>
            <a:pPr algn="r"/>
            <a:r>
              <a:rPr lang="es-PE" sz="1200" dirty="0">
                <a:solidFill>
                  <a:schemeClr val="bg2"/>
                </a:solidFill>
              </a:rPr>
              <a:t>UCV - Escuela</a:t>
            </a:r>
            <a:r>
              <a:rPr lang="es-PE" sz="1200" baseline="0" dirty="0">
                <a:solidFill>
                  <a:schemeClr val="bg2"/>
                </a:solidFill>
              </a:rPr>
              <a:t> de Posgrado</a:t>
            </a:r>
            <a:endParaRPr lang="es-PE" sz="1200" dirty="0">
              <a:solidFill>
                <a:schemeClr val="bg2"/>
              </a:solidFill>
            </a:endParaRPr>
          </a:p>
        </p:txBody>
      </p:sp>
      <p:sp>
        <p:nvSpPr>
          <p:cNvPr id="4" name="CuadroTexto 3">
            <a:extLst>
              <a:ext uri="{FF2B5EF4-FFF2-40B4-BE49-F238E27FC236}">
                <a16:creationId xmlns:a16="http://schemas.microsoft.com/office/drawing/2014/main" id="{89A7D789-3A9E-4549-A68B-F145FB4AF5C9}"/>
              </a:ext>
            </a:extLst>
          </p:cNvPr>
          <p:cNvSpPr txBox="1"/>
          <p:nvPr userDrawn="1"/>
        </p:nvSpPr>
        <p:spPr>
          <a:xfrm>
            <a:off x="1289409" y="1789964"/>
            <a:ext cx="1222889" cy="2114522"/>
          </a:xfrm>
          <a:prstGeom prst="rect">
            <a:avLst/>
          </a:prstGeom>
          <a:noFill/>
        </p:spPr>
        <p:txBody>
          <a:bodyPr wrap="square" rtlCol="0" anchor="ctr" anchorCtr="0">
            <a:normAutofit/>
          </a:bodyPr>
          <a:lstStyle/>
          <a:p>
            <a:pPr algn="ctr"/>
            <a:r>
              <a:rPr lang="es-PE" sz="11000" b="1" dirty="0">
                <a:solidFill>
                  <a:schemeClr val="accent5">
                    <a:lumMod val="20000"/>
                    <a:lumOff val="80000"/>
                  </a:schemeClr>
                </a:solidFill>
                <a:latin typeface="Arial Narrow" panose="020B0606020202030204" pitchFamily="34" charset="0"/>
                <a:cs typeface="Arial" panose="020B0604020202020204" pitchFamily="34" charset="0"/>
              </a:rPr>
              <a:t>░</a:t>
            </a:r>
            <a:endParaRPr lang="es-PE" sz="11000" b="1" dirty="0">
              <a:solidFill>
                <a:schemeClr val="accent5">
                  <a:lumMod val="20000"/>
                  <a:lumOff val="80000"/>
                </a:schemeClr>
              </a:solidFill>
              <a:latin typeface="Arial Narrow" panose="020B0606020202030204" pitchFamily="34" charset="0"/>
            </a:endParaRPr>
          </a:p>
        </p:txBody>
      </p:sp>
      <p:sp>
        <p:nvSpPr>
          <p:cNvPr id="5" name="Título 1">
            <a:extLst>
              <a:ext uri="{FF2B5EF4-FFF2-40B4-BE49-F238E27FC236}">
                <a16:creationId xmlns:a16="http://schemas.microsoft.com/office/drawing/2014/main" id="{4B3070F3-8F57-45F5-8646-F8A859808CE0}"/>
              </a:ext>
            </a:extLst>
          </p:cNvPr>
          <p:cNvSpPr>
            <a:spLocks noGrp="1"/>
          </p:cNvSpPr>
          <p:nvPr>
            <p:ph type="title"/>
          </p:nvPr>
        </p:nvSpPr>
        <p:spPr>
          <a:xfrm>
            <a:off x="2660073" y="1789964"/>
            <a:ext cx="8201891" cy="2114523"/>
          </a:xfrm>
        </p:spPr>
        <p:txBody>
          <a:bodyPr lIns="108000" tIns="108000" rIns="108000" bIns="108000" anchor="ctr" anchorCtr="0">
            <a:normAutofit/>
          </a:bodyPr>
          <a:lstStyle>
            <a:lvl1pPr>
              <a:lnSpc>
                <a:spcPct val="100000"/>
              </a:lnSpc>
              <a:defRPr sz="4800">
                <a:solidFill>
                  <a:schemeClr val="accent5">
                    <a:lumMod val="20000"/>
                    <a:lumOff val="80000"/>
                  </a:schemeClr>
                </a:solidFill>
              </a:defRPr>
            </a:lvl1pPr>
          </a:lstStyle>
          <a:p>
            <a:r>
              <a:rPr lang="es-ES" dirty="0"/>
              <a:t>Haga clic para modificar el estilo de título del patrón</a:t>
            </a:r>
            <a:endParaRPr lang="es-PE" dirty="0"/>
          </a:p>
        </p:txBody>
      </p:sp>
      <p:sp>
        <p:nvSpPr>
          <p:cNvPr id="6" name="CuadroTexto 5">
            <a:extLst>
              <a:ext uri="{FF2B5EF4-FFF2-40B4-BE49-F238E27FC236}">
                <a16:creationId xmlns:a16="http://schemas.microsoft.com/office/drawing/2014/main" id="{F1ED85AB-C4B3-47E4-86C9-A79A0519094F}"/>
              </a:ext>
            </a:extLst>
          </p:cNvPr>
          <p:cNvSpPr txBox="1"/>
          <p:nvPr userDrawn="1"/>
        </p:nvSpPr>
        <p:spPr>
          <a:xfrm>
            <a:off x="220287" y="6453492"/>
            <a:ext cx="3634520" cy="276999"/>
          </a:xfrm>
          <a:prstGeom prst="rect">
            <a:avLst/>
          </a:prstGeom>
          <a:noFill/>
        </p:spPr>
        <p:txBody>
          <a:bodyPr wrap="square" rtlCol="0">
            <a:spAutoFit/>
          </a:bodyPr>
          <a:lstStyle/>
          <a:p>
            <a:r>
              <a:rPr lang="es-PE" sz="1200" dirty="0">
                <a:solidFill>
                  <a:schemeClr val="bg1"/>
                </a:solidFill>
              </a:rPr>
              <a:t>Eric, Liliam, Rubén y Patricia</a:t>
            </a:r>
          </a:p>
        </p:txBody>
      </p:sp>
    </p:spTree>
    <p:extLst>
      <p:ext uri="{BB962C8B-B14F-4D97-AF65-F5344CB8AC3E}">
        <p14:creationId xmlns:p14="http://schemas.microsoft.com/office/powerpoint/2010/main" val="3814806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ítulo y objetos">
    <p:bg>
      <p:bgPr>
        <a:solidFill>
          <a:schemeClr val="accent5">
            <a:lumMod val="50000"/>
          </a:schemeClr>
        </a:solidFill>
        <a:effectLst/>
      </p:bgPr>
    </p:bg>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51B8CA83-081C-4EFD-8AE1-A366179FC1FA}"/>
              </a:ext>
            </a:extLst>
          </p:cNvPr>
          <p:cNvSpPr txBox="1"/>
          <p:nvPr userDrawn="1"/>
        </p:nvSpPr>
        <p:spPr>
          <a:xfrm>
            <a:off x="8932110" y="6450766"/>
            <a:ext cx="2952328" cy="276999"/>
          </a:xfrm>
          <a:prstGeom prst="rect">
            <a:avLst/>
          </a:prstGeom>
          <a:noFill/>
        </p:spPr>
        <p:txBody>
          <a:bodyPr wrap="square" rtlCol="0">
            <a:spAutoFit/>
          </a:bodyPr>
          <a:lstStyle/>
          <a:p>
            <a:pPr algn="r"/>
            <a:r>
              <a:rPr lang="es-PE" sz="1200" dirty="0">
                <a:solidFill>
                  <a:schemeClr val="bg2"/>
                </a:solidFill>
              </a:rPr>
              <a:t>UCV - Escuela</a:t>
            </a:r>
            <a:r>
              <a:rPr lang="es-PE" sz="1200" baseline="0" dirty="0">
                <a:solidFill>
                  <a:schemeClr val="bg2"/>
                </a:solidFill>
              </a:rPr>
              <a:t> de Posgrado</a:t>
            </a:r>
            <a:endParaRPr lang="es-PE" sz="1200" dirty="0">
              <a:solidFill>
                <a:schemeClr val="bg2"/>
              </a:solidFill>
            </a:endParaRPr>
          </a:p>
        </p:txBody>
      </p:sp>
      <p:sp>
        <p:nvSpPr>
          <p:cNvPr id="5" name="CuadroTexto 4">
            <a:extLst>
              <a:ext uri="{FF2B5EF4-FFF2-40B4-BE49-F238E27FC236}">
                <a16:creationId xmlns:a16="http://schemas.microsoft.com/office/drawing/2014/main" id="{511B2FE4-D2FE-4A06-A91A-2654555AB36C}"/>
              </a:ext>
            </a:extLst>
          </p:cNvPr>
          <p:cNvSpPr txBox="1"/>
          <p:nvPr userDrawn="1"/>
        </p:nvSpPr>
        <p:spPr>
          <a:xfrm>
            <a:off x="220287" y="6453492"/>
            <a:ext cx="3634520" cy="276999"/>
          </a:xfrm>
          <a:prstGeom prst="rect">
            <a:avLst/>
          </a:prstGeom>
          <a:noFill/>
        </p:spPr>
        <p:txBody>
          <a:bodyPr wrap="square" rtlCol="0">
            <a:spAutoFit/>
          </a:bodyPr>
          <a:lstStyle/>
          <a:p>
            <a:r>
              <a:rPr lang="es-PE" sz="1200" dirty="0">
                <a:solidFill>
                  <a:schemeClr val="bg1"/>
                </a:solidFill>
              </a:rPr>
              <a:t>Eric, Liliam, Rubén y Patricia</a:t>
            </a:r>
          </a:p>
        </p:txBody>
      </p:sp>
    </p:spTree>
    <p:extLst>
      <p:ext uri="{BB962C8B-B14F-4D97-AF65-F5344CB8AC3E}">
        <p14:creationId xmlns:p14="http://schemas.microsoft.com/office/powerpoint/2010/main" val="2918340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ítulo y objetos">
    <p:bg>
      <p:bgPr>
        <a:solidFill>
          <a:schemeClr val="tx1"/>
        </a:solidFill>
        <a:effectLst/>
      </p:bgPr>
    </p:bg>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51B8CA83-081C-4EFD-8AE1-A366179FC1FA}"/>
              </a:ext>
            </a:extLst>
          </p:cNvPr>
          <p:cNvSpPr txBox="1"/>
          <p:nvPr userDrawn="1"/>
        </p:nvSpPr>
        <p:spPr>
          <a:xfrm>
            <a:off x="8932110" y="6450766"/>
            <a:ext cx="2952328" cy="276999"/>
          </a:xfrm>
          <a:prstGeom prst="rect">
            <a:avLst/>
          </a:prstGeom>
          <a:noFill/>
        </p:spPr>
        <p:txBody>
          <a:bodyPr wrap="square" rtlCol="0">
            <a:spAutoFit/>
          </a:bodyPr>
          <a:lstStyle/>
          <a:p>
            <a:pPr algn="r"/>
            <a:r>
              <a:rPr lang="es-PE" sz="1200" dirty="0">
                <a:solidFill>
                  <a:schemeClr val="bg2"/>
                </a:solidFill>
              </a:rPr>
              <a:t>UCV - Escuela</a:t>
            </a:r>
            <a:r>
              <a:rPr lang="es-PE" sz="1200" baseline="0" dirty="0">
                <a:solidFill>
                  <a:schemeClr val="bg2"/>
                </a:solidFill>
              </a:rPr>
              <a:t> de Posgrado</a:t>
            </a:r>
            <a:endParaRPr lang="es-PE" sz="1200" dirty="0">
              <a:solidFill>
                <a:schemeClr val="bg2"/>
              </a:solidFill>
            </a:endParaRPr>
          </a:p>
        </p:txBody>
      </p:sp>
      <p:sp>
        <p:nvSpPr>
          <p:cNvPr id="5" name="CuadroTexto 4">
            <a:extLst>
              <a:ext uri="{FF2B5EF4-FFF2-40B4-BE49-F238E27FC236}">
                <a16:creationId xmlns:a16="http://schemas.microsoft.com/office/drawing/2014/main" id="{511B2FE4-D2FE-4A06-A91A-2654555AB36C}"/>
              </a:ext>
            </a:extLst>
          </p:cNvPr>
          <p:cNvSpPr txBox="1"/>
          <p:nvPr userDrawn="1"/>
        </p:nvSpPr>
        <p:spPr>
          <a:xfrm>
            <a:off x="220287" y="6453492"/>
            <a:ext cx="3634520" cy="276999"/>
          </a:xfrm>
          <a:prstGeom prst="rect">
            <a:avLst/>
          </a:prstGeom>
          <a:noFill/>
        </p:spPr>
        <p:txBody>
          <a:bodyPr wrap="square" rtlCol="0">
            <a:spAutoFit/>
          </a:bodyPr>
          <a:lstStyle/>
          <a:p>
            <a:r>
              <a:rPr lang="es-PE" sz="1200" dirty="0">
                <a:solidFill>
                  <a:schemeClr val="bg1"/>
                </a:solidFill>
              </a:rPr>
              <a:t>Eric, Liliam, Rubén y Patricia</a:t>
            </a:r>
          </a:p>
        </p:txBody>
      </p:sp>
    </p:spTree>
    <p:extLst>
      <p:ext uri="{BB962C8B-B14F-4D97-AF65-F5344CB8AC3E}">
        <p14:creationId xmlns:p14="http://schemas.microsoft.com/office/powerpoint/2010/main" val="2897137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ítulo y objetos">
    <p:bg>
      <p:bgPr>
        <a:solidFill>
          <a:schemeClr val="accent5">
            <a:lumMod val="50000"/>
          </a:schemeClr>
        </a:solidFill>
        <a:effectLst/>
      </p:bgPr>
    </p:bg>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51B8CA83-081C-4EFD-8AE1-A366179FC1FA}"/>
              </a:ext>
            </a:extLst>
          </p:cNvPr>
          <p:cNvSpPr txBox="1"/>
          <p:nvPr userDrawn="1"/>
        </p:nvSpPr>
        <p:spPr>
          <a:xfrm>
            <a:off x="8932110" y="6450766"/>
            <a:ext cx="2952328" cy="276999"/>
          </a:xfrm>
          <a:prstGeom prst="rect">
            <a:avLst/>
          </a:prstGeom>
          <a:noFill/>
        </p:spPr>
        <p:txBody>
          <a:bodyPr wrap="square" rtlCol="0">
            <a:spAutoFit/>
          </a:bodyPr>
          <a:lstStyle/>
          <a:p>
            <a:pPr algn="r"/>
            <a:r>
              <a:rPr lang="es-PE" sz="1200" dirty="0">
                <a:solidFill>
                  <a:schemeClr val="bg2"/>
                </a:solidFill>
              </a:rPr>
              <a:t>UCV - Escuela</a:t>
            </a:r>
            <a:r>
              <a:rPr lang="es-PE" sz="1200" baseline="0" dirty="0">
                <a:solidFill>
                  <a:schemeClr val="bg2"/>
                </a:solidFill>
              </a:rPr>
              <a:t> de Posgrado</a:t>
            </a:r>
            <a:endParaRPr lang="es-PE" sz="1200" dirty="0">
              <a:solidFill>
                <a:schemeClr val="bg2"/>
              </a:solidFill>
            </a:endParaRPr>
          </a:p>
        </p:txBody>
      </p:sp>
      <p:sp>
        <p:nvSpPr>
          <p:cNvPr id="5" name="CuadroTexto 4">
            <a:extLst>
              <a:ext uri="{FF2B5EF4-FFF2-40B4-BE49-F238E27FC236}">
                <a16:creationId xmlns:a16="http://schemas.microsoft.com/office/drawing/2014/main" id="{38E4BD65-6D23-4860-A2E3-962C18227BA2}"/>
              </a:ext>
            </a:extLst>
          </p:cNvPr>
          <p:cNvSpPr txBox="1"/>
          <p:nvPr userDrawn="1"/>
        </p:nvSpPr>
        <p:spPr>
          <a:xfrm rot="21274062">
            <a:off x="1491149" y="1874728"/>
            <a:ext cx="9209701" cy="3108543"/>
          </a:xfrm>
          <a:prstGeom prst="rect">
            <a:avLst/>
          </a:prstGeom>
          <a:noFill/>
        </p:spPr>
        <p:txBody>
          <a:bodyPr wrap="square" rtlCol="0">
            <a:spAutoFit/>
          </a:bodyPr>
          <a:lstStyle/>
          <a:p>
            <a:pPr algn="ctr"/>
            <a:r>
              <a:rPr lang="es-MX" sz="9000" i="1" dirty="0">
                <a:solidFill>
                  <a:schemeClr val="accent5">
                    <a:lumMod val="20000"/>
                    <a:lumOff val="80000"/>
                  </a:schemeClr>
                </a:solidFill>
                <a:latin typeface="Arial" panose="020B0604020202020204" pitchFamily="34" charset="0"/>
                <a:cs typeface="Arial" panose="020B0604020202020204" pitchFamily="34" charset="0"/>
              </a:rPr>
              <a:t>GRACIAS</a:t>
            </a:r>
          </a:p>
          <a:p>
            <a:pPr algn="ctr"/>
            <a:r>
              <a:rPr lang="es-MX" sz="10000" i="1" dirty="0">
                <a:solidFill>
                  <a:schemeClr val="accent5">
                    <a:lumMod val="20000"/>
                    <a:lumOff val="80000"/>
                  </a:schemeClr>
                </a:solidFill>
                <a:latin typeface="Arial Black" panose="020B0A04020102020204" pitchFamily="34" charset="0"/>
                <a:cs typeface="Arial" panose="020B0604020202020204" pitchFamily="34" charset="0"/>
              </a:rPr>
              <a:t>TOTALES</a:t>
            </a:r>
            <a:endParaRPr lang="es-PE" sz="10000" i="1" dirty="0">
              <a:solidFill>
                <a:schemeClr val="accent5">
                  <a:lumMod val="20000"/>
                  <a:lumOff val="80000"/>
                </a:schemeClr>
              </a:solidFill>
              <a:latin typeface="Arial Black" panose="020B0A0402010202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72D205CB-4E54-4BA4-BE99-A1DC2C249001}"/>
              </a:ext>
            </a:extLst>
          </p:cNvPr>
          <p:cNvSpPr txBox="1"/>
          <p:nvPr userDrawn="1"/>
        </p:nvSpPr>
        <p:spPr>
          <a:xfrm>
            <a:off x="220287" y="6453492"/>
            <a:ext cx="3634520" cy="276999"/>
          </a:xfrm>
          <a:prstGeom prst="rect">
            <a:avLst/>
          </a:prstGeom>
          <a:noFill/>
        </p:spPr>
        <p:txBody>
          <a:bodyPr wrap="square" rtlCol="0">
            <a:spAutoFit/>
          </a:bodyPr>
          <a:lstStyle/>
          <a:p>
            <a:r>
              <a:rPr lang="es-PE" sz="1200" dirty="0">
                <a:solidFill>
                  <a:schemeClr val="bg1"/>
                </a:solidFill>
              </a:rPr>
              <a:t>Eric, Liliam, Rubén y Patricia</a:t>
            </a:r>
          </a:p>
        </p:txBody>
      </p:sp>
    </p:spTree>
    <p:extLst>
      <p:ext uri="{BB962C8B-B14F-4D97-AF65-F5344CB8AC3E}">
        <p14:creationId xmlns:p14="http://schemas.microsoft.com/office/powerpoint/2010/main" val="1027235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8BC0D64-98D0-4C91-B6A4-3660ACABB8A4}"/>
              </a:ext>
            </a:extLst>
          </p:cNvPr>
          <p:cNvSpPr>
            <a:spLocks noGrp="1"/>
          </p:cNvSpPr>
          <p:nvPr>
            <p:ph type="title"/>
          </p:nvPr>
        </p:nvSpPr>
        <p:spPr>
          <a:xfrm>
            <a:off x="663632" y="219456"/>
            <a:ext cx="10864733" cy="1014984"/>
          </a:xfrm>
          <a:prstGeom prst="rect">
            <a:avLst/>
          </a:prstGeom>
        </p:spPr>
        <p:txBody>
          <a:bodyPr vert="horz" lIns="91440" tIns="45720" rIns="91440" bIns="45720" rtlCol="0" anchor="ctr">
            <a:normAutofit/>
          </a:bodyPr>
          <a:lstStyle/>
          <a:p>
            <a:r>
              <a:rPr lang="es-ES" dirty="0"/>
              <a:t>Haga clic para modificar el estilo de título del patrón</a:t>
            </a:r>
            <a:endParaRPr lang="es-PE" dirty="0"/>
          </a:p>
        </p:txBody>
      </p:sp>
      <p:sp>
        <p:nvSpPr>
          <p:cNvPr id="3" name="Marcador de texto 2">
            <a:extLst>
              <a:ext uri="{FF2B5EF4-FFF2-40B4-BE49-F238E27FC236}">
                <a16:creationId xmlns:a16="http://schemas.microsoft.com/office/drawing/2014/main" id="{E0265004-B166-41A1-B684-7B58EF10BFBF}"/>
              </a:ext>
            </a:extLst>
          </p:cNvPr>
          <p:cNvSpPr>
            <a:spLocks noGrp="1"/>
          </p:cNvSpPr>
          <p:nvPr>
            <p:ph type="body" idx="1"/>
          </p:nvPr>
        </p:nvSpPr>
        <p:spPr>
          <a:xfrm>
            <a:off x="663633" y="1487978"/>
            <a:ext cx="10864734" cy="4821382"/>
          </a:xfrm>
          <a:prstGeom prst="rect">
            <a:avLst/>
          </a:prstGeom>
        </p:spPr>
        <p:txBody>
          <a:bodyPr vert="horz" lIns="108000" tIns="108000" rIns="108000" bIns="10800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Tree>
    <p:extLst>
      <p:ext uri="{BB962C8B-B14F-4D97-AF65-F5344CB8AC3E}">
        <p14:creationId xmlns:p14="http://schemas.microsoft.com/office/powerpoint/2010/main" val="851022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4" r:id="rId5"/>
    <p:sldLayoutId id="2147483662" r:id="rId6"/>
    <p:sldLayoutId id="2147483663" r:id="rId7"/>
    <p:sldLayoutId id="2147483665" r:id="rId8"/>
    <p:sldLayoutId id="2147483664" r:id="rId9"/>
  </p:sldLayoutIdLst>
  <p:txStyles>
    <p:titleStyle>
      <a:lvl1pPr algn="l" defTabSz="914400" rtl="0" eaLnBrk="1" latinLnBrk="0" hangingPunct="1">
        <a:lnSpc>
          <a:spcPct val="90000"/>
        </a:lnSpc>
        <a:spcBef>
          <a:spcPct val="0"/>
        </a:spcBef>
        <a:buNone/>
        <a:defRPr sz="3200" kern="1200">
          <a:solidFill>
            <a:schemeClr val="accent1">
              <a:lumMod val="75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20000"/>
        </a:lnSpc>
        <a:spcBef>
          <a:spcPts val="600"/>
        </a:spcBef>
        <a:spcAft>
          <a:spcPts val="600"/>
        </a:spcAft>
        <a:buClr>
          <a:schemeClr val="accent1">
            <a:lumMod val="75000"/>
          </a:schemeClr>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404448D3-8895-440F-B6A7-AF71307B3D4F}"/>
              </a:ext>
            </a:extLst>
          </p:cNvPr>
          <p:cNvSpPr>
            <a:spLocks noGrp="1"/>
          </p:cNvSpPr>
          <p:nvPr>
            <p:ph type="ctrTitle"/>
          </p:nvPr>
        </p:nvSpPr>
        <p:spPr/>
        <p:txBody>
          <a:bodyPr/>
          <a:lstStyle/>
          <a:p>
            <a:r>
              <a:rPr lang="es-PE" dirty="0">
                <a:solidFill>
                  <a:schemeClr val="accent1"/>
                </a:solidFill>
              </a:rPr>
              <a:t>ANÁLISIS Y APRECIACIÓN CRÍTICA SOBRE LA NORMA ISO 26000,</a:t>
            </a:r>
            <a:br>
              <a:rPr lang="es-PE" dirty="0">
                <a:solidFill>
                  <a:schemeClr val="accent1"/>
                </a:solidFill>
              </a:rPr>
            </a:br>
            <a:r>
              <a:rPr lang="es-PE" dirty="0">
                <a:solidFill>
                  <a:schemeClr val="accent1"/>
                </a:solidFill>
              </a:rPr>
              <a:t>PLAN DE INNOVACIÓN DE RESPONSABILIDAD SOCIAL</a:t>
            </a:r>
          </a:p>
        </p:txBody>
      </p:sp>
      <p:sp>
        <p:nvSpPr>
          <p:cNvPr id="7" name="Subtítulo 6">
            <a:extLst>
              <a:ext uri="{FF2B5EF4-FFF2-40B4-BE49-F238E27FC236}">
                <a16:creationId xmlns:a16="http://schemas.microsoft.com/office/drawing/2014/main" id="{B39E4A06-CA98-495A-870E-2A82B425ECC7}"/>
              </a:ext>
            </a:extLst>
          </p:cNvPr>
          <p:cNvSpPr>
            <a:spLocks noGrp="1"/>
          </p:cNvSpPr>
          <p:nvPr>
            <p:ph type="subTitle" idx="1"/>
          </p:nvPr>
        </p:nvSpPr>
        <p:spPr>
          <a:xfrm>
            <a:off x="5409397" y="137119"/>
            <a:ext cx="6496277" cy="1229457"/>
          </a:xfrm>
        </p:spPr>
        <p:txBody>
          <a:bodyPr>
            <a:normAutofit/>
          </a:bodyPr>
          <a:lstStyle/>
          <a:p>
            <a:r>
              <a:rPr lang="es-MX" dirty="0"/>
              <a:t>	</a:t>
            </a:r>
            <a:r>
              <a:rPr lang="es-MX" sz="2200" dirty="0">
                <a:solidFill>
                  <a:schemeClr val="accent1"/>
                </a:solidFill>
                <a:latin typeface="Arial Narrow" panose="020B0606020202030204" pitchFamily="34" charset="0"/>
              </a:rPr>
              <a:t>RESPONSABILIDAD SOCIAL E INVESTIGACIÓN</a:t>
            </a:r>
          </a:p>
          <a:p>
            <a:r>
              <a:rPr lang="es-MX" dirty="0">
                <a:solidFill>
                  <a:schemeClr val="bg2">
                    <a:lumMod val="50000"/>
                  </a:schemeClr>
                </a:solidFill>
              </a:rPr>
              <a:t>Producto Académico 1</a:t>
            </a:r>
            <a:endParaRPr lang="es-PE" dirty="0">
              <a:solidFill>
                <a:schemeClr val="bg2">
                  <a:lumMod val="50000"/>
                </a:schemeClr>
              </a:solidFill>
            </a:endParaRPr>
          </a:p>
        </p:txBody>
      </p:sp>
    </p:spTree>
    <p:extLst>
      <p:ext uri="{BB962C8B-B14F-4D97-AF65-F5344CB8AC3E}">
        <p14:creationId xmlns:p14="http://schemas.microsoft.com/office/powerpoint/2010/main" val="2191942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EDA25A7-DB9A-4847-8779-2D188236F2EF}"/>
              </a:ext>
            </a:extLst>
          </p:cNvPr>
          <p:cNvSpPr>
            <a:spLocks noGrp="1"/>
          </p:cNvSpPr>
          <p:nvPr>
            <p:ph type="title"/>
          </p:nvPr>
        </p:nvSpPr>
        <p:spPr/>
        <p:txBody>
          <a:bodyPr>
            <a:normAutofit fontScale="90000"/>
          </a:bodyPr>
          <a:lstStyle/>
          <a:p>
            <a:r>
              <a:rPr lang="es-PE" dirty="0"/>
              <a:t>CONSIDERACIONES</a:t>
            </a:r>
            <a:br>
              <a:rPr lang="es-PE" dirty="0"/>
            </a:br>
            <a:r>
              <a:rPr lang="es-PE" sz="2000" dirty="0">
                <a:solidFill>
                  <a:schemeClr val="tx1">
                    <a:lumMod val="50000"/>
                    <a:lumOff val="50000"/>
                  </a:schemeClr>
                </a:solidFill>
                <a:latin typeface="Arial Narrow" panose="020B0606020202030204" pitchFamily="34" charset="0"/>
              </a:rPr>
              <a:t>Responsabilidad de una organización - Impactos de sus decisiones y actividades en la sociedad y el medio ambiente.</a:t>
            </a:r>
          </a:p>
        </p:txBody>
      </p:sp>
      <p:sp>
        <p:nvSpPr>
          <p:cNvPr id="5" name="Marcador de contenido 3">
            <a:extLst>
              <a:ext uri="{FF2B5EF4-FFF2-40B4-BE49-F238E27FC236}">
                <a16:creationId xmlns:a16="http://schemas.microsoft.com/office/drawing/2014/main" id="{C842D699-4851-4202-999C-3F31BF0AF611}"/>
              </a:ext>
            </a:extLst>
          </p:cNvPr>
          <p:cNvSpPr txBox="1">
            <a:spLocks/>
          </p:cNvSpPr>
          <p:nvPr/>
        </p:nvSpPr>
        <p:spPr>
          <a:xfrm>
            <a:off x="663633" y="1487488"/>
            <a:ext cx="6333933" cy="4821237"/>
          </a:xfrm>
          <a:prstGeom prst="rect">
            <a:avLst/>
          </a:prstGeom>
        </p:spPr>
        <p:txBody>
          <a:bodyPr vert="horz" lIns="108000" tIns="108000" rIns="108000" bIns="108000" rtlCol="0" anchor="ctr" anchorCtr="0">
            <a:normAutofit fontScale="62500" lnSpcReduction="20000"/>
          </a:bodyPr>
          <a:lstStyle>
            <a:lvl1pPr marL="228600" indent="-228600" algn="l" defTabSz="914400" rtl="0" eaLnBrk="1" latinLnBrk="0" hangingPunct="1">
              <a:lnSpc>
                <a:spcPct val="120000"/>
              </a:lnSpc>
              <a:spcBef>
                <a:spcPts val="600"/>
              </a:spcBef>
              <a:spcAft>
                <a:spcPts val="600"/>
              </a:spcAft>
              <a:buClr>
                <a:schemeClr val="accent1">
                  <a:lumMod val="75000"/>
                </a:schemeClr>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PE" dirty="0">
                <a:solidFill>
                  <a:schemeClr val="tx1">
                    <a:lumMod val="65000"/>
                    <a:lumOff val="35000"/>
                  </a:schemeClr>
                </a:solidFill>
              </a:rPr>
              <a:t>Contribuya al desarrollo sostenible, incluyendo la salud y el bienestar de la sociedad.</a:t>
            </a:r>
          </a:p>
          <a:p>
            <a:r>
              <a:rPr lang="es-PE" dirty="0">
                <a:solidFill>
                  <a:schemeClr val="tx1">
                    <a:lumMod val="65000"/>
                    <a:lumOff val="35000"/>
                  </a:schemeClr>
                </a:solidFill>
              </a:rPr>
              <a:t>Tenga en cuenta las expectativas de las partes interesadas.</a:t>
            </a:r>
          </a:p>
          <a:p>
            <a:r>
              <a:rPr lang="es-PE" dirty="0">
                <a:solidFill>
                  <a:schemeClr val="tx1">
                    <a:lumMod val="65000"/>
                    <a:lumOff val="35000"/>
                  </a:schemeClr>
                </a:solidFill>
              </a:rPr>
              <a:t>Cumpla con la ley aplicable y sea consistente con las normas internacionales de comportamiento.</a:t>
            </a:r>
          </a:p>
          <a:p>
            <a:r>
              <a:rPr lang="es-PE" dirty="0">
                <a:solidFill>
                  <a:schemeClr val="tx1">
                    <a:lumMod val="65000"/>
                    <a:lumOff val="35000"/>
                  </a:schemeClr>
                </a:solidFill>
              </a:rPr>
              <a:t>Esté integrado en toda la organización y se lleve a la práctica en sus relaciones.</a:t>
            </a:r>
          </a:p>
          <a:p>
            <a:r>
              <a:rPr lang="es-PE" dirty="0">
                <a:solidFill>
                  <a:schemeClr val="tx1">
                    <a:lumMod val="65000"/>
                    <a:lumOff val="35000"/>
                  </a:schemeClr>
                </a:solidFill>
              </a:rPr>
              <a:t>Permita satisfacer, mediante el desarrollo sostenible, las necesidades de la sociedad viviendo dentro de los límites ecológicos del planeta y sin poner en peligro la capacidad de las generaciones futuras para satisfacer sus necesidades”.</a:t>
            </a:r>
          </a:p>
          <a:p>
            <a:pPr marL="0" indent="0">
              <a:buNone/>
            </a:pPr>
            <a:endParaRPr lang="es-PE" dirty="0">
              <a:solidFill>
                <a:schemeClr val="tx1">
                  <a:lumMod val="65000"/>
                  <a:lumOff val="35000"/>
                </a:schemeClr>
              </a:solidFill>
            </a:endParaRPr>
          </a:p>
        </p:txBody>
      </p:sp>
      <p:pic>
        <p:nvPicPr>
          <p:cNvPr id="4" name="Imagen 3">
            <a:extLst>
              <a:ext uri="{FF2B5EF4-FFF2-40B4-BE49-F238E27FC236}">
                <a16:creationId xmlns:a16="http://schemas.microsoft.com/office/drawing/2014/main" id="{A3274FC1-DF62-7EE1-B408-D5EA1FC0A88B}"/>
              </a:ext>
            </a:extLst>
          </p:cNvPr>
          <p:cNvPicPr>
            <a:picLocks noChangeAspect="1"/>
          </p:cNvPicPr>
          <p:nvPr/>
        </p:nvPicPr>
        <p:blipFill>
          <a:blip r:embed="rId2"/>
          <a:stretch>
            <a:fillRect/>
          </a:stretch>
        </p:blipFill>
        <p:spPr>
          <a:xfrm>
            <a:off x="7289740" y="2021681"/>
            <a:ext cx="4238625" cy="3752850"/>
          </a:xfrm>
          <a:prstGeom prst="rect">
            <a:avLst/>
          </a:prstGeom>
        </p:spPr>
      </p:pic>
    </p:spTree>
    <p:extLst>
      <p:ext uri="{BB962C8B-B14F-4D97-AF65-F5344CB8AC3E}">
        <p14:creationId xmlns:p14="http://schemas.microsoft.com/office/powerpoint/2010/main" val="696423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EDA25A7-DB9A-4847-8779-2D188236F2EF}"/>
              </a:ext>
            </a:extLst>
          </p:cNvPr>
          <p:cNvSpPr>
            <a:spLocks noGrp="1"/>
          </p:cNvSpPr>
          <p:nvPr>
            <p:ph type="title"/>
          </p:nvPr>
        </p:nvSpPr>
        <p:spPr/>
        <p:txBody>
          <a:bodyPr>
            <a:normAutofit/>
          </a:bodyPr>
          <a:lstStyle/>
          <a:p>
            <a:r>
              <a:rPr lang="es-PE" dirty="0"/>
              <a:t>IMPLEMENTACIÓN</a:t>
            </a:r>
            <a:endParaRPr lang="es-PE" sz="2000" dirty="0">
              <a:solidFill>
                <a:schemeClr val="tx1">
                  <a:lumMod val="50000"/>
                  <a:lumOff val="50000"/>
                </a:schemeClr>
              </a:solidFill>
              <a:latin typeface="Arial Narrow" panose="020B0606020202030204" pitchFamily="34" charset="0"/>
            </a:endParaRPr>
          </a:p>
        </p:txBody>
      </p:sp>
      <p:sp>
        <p:nvSpPr>
          <p:cNvPr id="5" name="Marcador de contenido 3">
            <a:extLst>
              <a:ext uri="{FF2B5EF4-FFF2-40B4-BE49-F238E27FC236}">
                <a16:creationId xmlns:a16="http://schemas.microsoft.com/office/drawing/2014/main" id="{C842D699-4851-4202-999C-3F31BF0AF611}"/>
              </a:ext>
            </a:extLst>
          </p:cNvPr>
          <p:cNvSpPr txBox="1">
            <a:spLocks/>
          </p:cNvSpPr>
          <p:nvPr/>
        </p:nvSpPr>
        <p:spPr>
          <a:xfrm>
            <a:off x="663633" y="1487488"/>
            <a:ext cx="6333933" cy="4821237"/>
          </a:xfrm>
          <a:prstGeom prst="rect">
            <a:avLst/>
          </a:prstGeom>
        </p:spPr>
        <p:txBody>
          <a:bodyPr vert="horz" lIns="108000" tIns="108000" rIns="108000" bIns="108000" rtlCol="0" anchor="ctr" anchorCtr="0">
            <a:normAutofit fontScale="70000" lnSpcReduction="20000"/>
          </a:bodyPr>
          <a:lstStyle>
            <a:lvl1pPr marL="228600" indent="-228600" algn="l" defTabSz="914400" rtl="0" eaLnBrk="1" latinLnBrk="0" hangingPunct="1">
              <a:lnSpc>
                <a:spcPct val="120000"/>
              </a:lnSpc>
              <a:spcBef>
                <a:spcPts val="600"/>
              </a:spcBef>
              <a:spcAft>
                <a:spcPts val="600"/>
              </a:spcAft>
              <a:buClr>
                <a:schemeClr val="accent1">
                  <a:lumMod val="75000"/>
                </a:schemeClr>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PE" dirty="0">
                <a:solidFill>
                  <a:schemeClr val="tx1">
                    <a:lumMod val="65000"/>
                    <a:lumOff val="35000"/>
                  </a:schemeClr>
                </a:solidFill>
              </a:rPr>
              <a:t>Para la implementación de la ISO26000, se debe tener en cuenta lo siguiente:</a:t>
            </a:r>
          </a:p>
          <a:p>
            <a:r>
              <a:rPr lang="es-PE" dirty="0">
                <a:solidFill>
                  <a:schemeClr val="tx1">
                    <a:lumMod val="65000"/>
                    <a:lumOff val="35000"/>
                  </a:schemeClr>
                </a:solidFill>
              </a:rPr>
              <a:t> Su implementación no resulta en una certificación ya que esta ISO solo es una guía</a:t>
            </a:r>
          </a:p>
          <a:p>
            <a:r>
              <a:rPr lang="es-PE" dirty="0">
                <a:solidFill>
                  <a:schemeClr val="tx1">
                    <a:lumMod val="65000"/>
                    <a:lumOff val="35000"/>
                  </a:schemeClr>
                </a:solidFill>
              </a:rPr>
              <a:t>Se necesitaran de conocedores en su implementación porque es necesario por los términos que se utilizan la guía.</a:t>
            </a:r>
          </a:p>
          <a:p>
            <a:r>
              <a:rPr lang="es-PE" dirty="0">
                <a:solidFill>
                  <a:schemeClr val="tx1">
                    <a:lumMod val="65000"/>
                    <a:lumOff val="35000"/>
                  </a:schemeClr>
                </a:solidFill>
              </a:rPr>
              <a:t>Las organizaciones no deben verlo como un gasto para la organización sino como una inversión a largo plazo.</a:t>
            </a:r>
          </a:p>
          <a:p>
            <a:r>
              <a:rPr lang="es-PE" dirty="0">
                <a:solidFill>
                  <a:schemeClr val="tx1">
                    <a:lumMod val="65000"/>
                    <a:lumOff val="35000"/>
                  </a:schemeClr>
                </a:solidFill>
              </a:rPr>
              <a:t>Finalmente recordar que no hay una organización socialmente responsable si sus integrantes y sus lideres no los son, </a:t>
            </a:r>
            <a:r>
              <a:rPr lang="es-PE" b="1" dirty="0">
                <a:solidFill>
                  <a:schemeClr val="tx1">
                    <a:lumMod val="65000"/>
                    <a:lumOff val="35000"/>
                  </a:schemeClr>
                </a:solidFill>
              </a:rPr>
              <a:t>ES UN COMPROMISO DE TODOS</a:t>
            </a:r>
            <a:r>
              <a:rPr lang="es-PE" dirty="0">
                <a:solidFill>
                  <a:schemeClr val="tx1">
                    <a:lumMod val="65000"/>
                    <a:lumOff val="35000"/>
                  </a:schemeClr>
                </a:solidFill>
              </a:rPr>
              <a:t>.</a:t>
            </a:r>
          </a:p>
        </p:txBody>
      </p:sp>
      <p:pic>
        <p:nvPicPr>
          <p:cNvPr id="3074" name="Picture 2" descr="Conoce la Guía de Responsabilidad Socia - ISO: 26000 - Difusión con causa">
            <a:extLst>
              <a:ext uri="{FF2B5EF4-FFF2-40B4-BE49-F238E27FC236}">
                <a16:creationId xmlns:a16="http://schemas.microsoft.com/office/drawing/2014/main" id="{D5ECD844-D9D0-1DDD-775F-79A0C0BE6E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9199" y="2584106"/>
            <a:ext cx="4419166" cy="262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135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AA354348-3A86-4A7A-BDAE-568B0D996932}"/>
              </a:ext>
            </a:extLst>
          </p:cNvPr>
          <p:cNvSpPr>
            <a:spLocks noGrp="1"/>
          </p:cNvSpPr>
          <p:nvPr>
            <p:ph type="title"/>
          </p:nvPr>
        </p:nvSpPr>
        <p:spPr/>
        <p:txBody>
          <a:bodyPr>
            <a:normAutofit/>
          </a:bodyPr>
          <a:lstStyle/>
          <a:p>
            <a:r>
              <a:rPr lang="es-MX" dirty="0"/>
              <a:t>PLANES INNOVADORES</a:t>
            </a:r>
            <a:br>
              <a:rPr lang="es-MX" dirty="0"/>
            </a:br>
            <a:r>
              <a:rPr lang="es-MX" sz="3200" dirty="0">
                <a:solidFill>
                  <a:schemeClr val="tx1">
                    <a:lumMod val="50000"/>
                    <a:lumOff val="50000"/>
                  </a:schemeClr>
                </a:solidFill>
              </a:rPr>
              <a:t>Rubén </a:t>
            </a:r>
            <a:r>
              <a:rPr lang="es-MX" sz="3200" dirty="0" err="1">
                <a:solidFill>
                  <a:schemeClr val="tx1">
                    <a:lumMod val="50000"/>
                    <a:lumOff val="50000"/>
                  </a:schemeClr>
                </a:solidFill>
              </a:rPr>
              <a:t>Huancapaza</a:t>
            </a:r>
            <a:r>
              <a:rPr lang="es-MX" sz="3200" dirty="0">
                <a:solidFill>
                  <a:schemeClr val="tx1">
                    <a:lumMod val="50000"/>
                    <a:lumOff val="50000"/>
                  </a:schemeClr>
                </a:solidFill>
              </a:rPr>
              <a:t> Cora</a:t>
            </a:r>
            <a:endParaRPr lang="es-PE" sz="3200" dirty="0">
              <a:solidFill>
                <a:schemeClr val="tx1">
                  <a:lumMod val="50000"/>
                  <a:lumOff val="50000"/>
                </a:schemeClr>
              </a:solidFill>
            </a:endParaRPr>
          </a:p>
        </p:txBody>
      </p:sp>
    </p:spTree>
    <p:extLst>
      <p:ext uri="{BB962C8B-B14F-4D97-AF65-F5344CB8AC3E}">
        <p14:creationId xmlns:p14="http://schemas.microsoft.com/office/powerpoint/2010/main" val="2806460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EDA25A7-DB9A-4847-8779-2D188236F2EF}"/>
              </a:ext>
            </a:extLst>
          </p:cNvPr>
          <p:cNvSpPr>
            <a:spLocks noGrp="1"/>
          </p:cNvSpPr>
          <p:nvPr>
            <p:ph type="title"/>
          </p:nvPr>
        </p:nvSpPr>
        <p:spPr/>
        <p:txBody>
          <a:bodyPr/>
          <a:lstStyle/>
          <a:p>
            <a:r>
              <a:rPr lang="es-PE" dirty="0"/>
              <a:t>FUNDAMENTOS</a:t>
            </a:r>
          </a:p>
        </p:txBody>
      </p:sp>
      <p:sp>
        <p:nvSpPr>
          <p:cNvPr id="5" name="Marcador de contenido 3">
            <a:extLst>
              <a:ext uri="{FF2B5EF4-FFF2-40B4-BE49-F238E27FC236}">
                <a16:creationId xmlns:a16="http://schemas.microsoft.com/office/drawing/2014/main" id="{C842D699-4851-4202-999C-3F31BF0AF611}"/>
              </a:ext>
            </a:extLst>
          </p:cNvPr>
          <p:cNvSpPr txBox="1">
            <a:spLocks/>
          </p:cNvSpPr>
          <p:nvPr/>
        </p:nvSpPr>
        <p:spPr>
          <a:xfrm>
            <a:off x="663633" y="1487488"/>
            <a:ext cx="6478312" cy="4821237"/>
          </a:xfrm>
          <a:prstGeom prst="rect">
            <a:avLst/>
          </a:prstGeom>
        </p:spPr>
        <p:txBody>
          <a:bodyPr vert="horz" lIns="108000" tIns="108000" rIns="108000" bIns="108000" rtlCol="0" anchor="ctr" anchorCtr="0">
            <a:normAutofit fontScale="70000" lnSpcReduction="20000"/>
          </a:bodyPr>
          <a:lstStyle>
            <a:lvl1pPr marL="228600" indent="-228600" algn="l" defTabSz="914400" rtl="0" eaLnBrk="1" latinLnBrk="0" hangingPunct="1">
              <a:lnSpc>
                <a:spcPct val="120000"/>
              </a:lnSpc>
              <a:spcBef>
                <a:spcPts val="600"/>
              </a:spcBef>
              <a:spcAft>
                <a:spcPts val="600"/>
              </a:spcAft>
              <a:buClr>
                <a:schemeClr val="accent1">
                  <a:lumMod val="75000"/>
                </a:schemeClr>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PE" dirty="0">
                <a:solidFill>
                  <a:schemeClr val="tx1">
                    <a:lumMod val="65000"/>
                    <a:lumOff val="35000"/>
                  </a:schemeClr>
                </a:solidFill>
              </a:rPr>
              <a:t>La RESPONSABILIDAD SOCIAL CORPORATIVA (RSC) básicamente consiste en asumir un compromiso social e invertir una parte de las ganancias empresariales en acciones solidarias y positivas para las personas y el medio ambiente.</a:t>
            </a:r>
          </a:p>
          <a:p>
            <a:r>
              <a:rPr lang="es-PE" dirty="0">
                <a:solidFill>
                  <a:schemeClr val="tx1">
                    <a:lumMod val="65000"/>
                    <a:lumOff val="35000"/>
                  </a:schemeClr>
                </a:solidFill>
              </a:rPr>
              <a:t>De cualquier modo, las empresas también se ven beneficiadas en forma de mejora de su imagen externa e interna.</a:t>
            </a:r>
          </a:p>
          <a:p>
            <a:r>
              <a:rPr lang="es-PE" dirty="0">
                <a:solidFill>
                  <a:schemeClr val="tx1">
                    <a:lumMod val="65000"/>
                    <a:lumOff val="35000"/>
                  </a:schemeClr>
                </a:solidFill>
              </a:rPr>
              <a:t>La sociedad en general agradece estos gestos por parte de las organizaciones que van más allá de las frías cuentas anuales de resultados y, por otro lado, este tipo de acciones supone elevar el nivel de bienestar, satisfacción e identificación con la empresa de sus propios directivos y empleados.</a:t>
            </a:r>
          </a:p>
        </p:txBody>
      </p:sp>
      <p:pic>
        <p:nvPicPr>
          <p:cNvPr id="6" name="Imagen 5">
            <a:extLst>
              <a:ext uri="{FF2B5EF4-FFF2-40B4-BE49-F238E27FC236}">
                <a16:creationId xmlns:a16="http://schemas.microsoft.com/office/drawing/2014/main" id="{A5DA2D4C-65C6-1C48-2B83-A48731697F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53621" y="2350106"/>
            <a:ext cx="4174744" cy="3096000"/>
          </a:xfrm>
          <a:prstGeom prst="rect">
            <a:avLst/>
          </a:prstGeom>
          <a:noFill/>
          <a:ln>
            <a:noFill/>
          </a:ln>
        </p:spPr>
      </p:pic>
    </p:spTree>
    <p:extLst>
      <p:ext uri="{BB962C8B-B14F-4D97-AF65-F5344CB8AC3E}">
        <p14:creationId xmlns:p14="http://schemas.microsoft.com/office/powerpoint/2010/main" val="618399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EDA25A7-DB9A-4847-8779-2D188236F2EF}"/>
              </a:ext>
            </a:extLst>
          </p:cNvPr>
          <p:cNvSpPr>
            <a:spLocks noGrp="1"/>
          </p:cNvSpPr>
          <p:nvPr>
            <p:ph type="title"/>
          </p:nvPr>
        </p:nvSpPr>
        <p:spPr/>
        <p:txBody>
          <a:bodyPr/>
          <a:lstStyle/>
          <a:p>
            <a:r>
              <a:rPr lang="es-PE" dirty="0"/>
              <a:t>CASOS DE EXITO</a:t>
            </a:r>
          </a:p>
        </p:txBody>
      </p:sp>
      <p:pic>
        <p:nvPicPr>
          <p:cNvPr id="8" name="Imagen 7">
            <a:extLst>
              <a:ext uri="{FF2B5EF4-FFF2-40B4-BE49-F238E27FC236}">
                <a16:creationId xmlns:a16="http://schemas.microsoft.com/office/drawing/2014/main" id="{65E954BF-6F4C-260E-87D3-96ACC315D7AC}"/>
              </a:ext>
            </a:extLst>
          </p:cNvPr>
          <p:cNvPicPr>
            <a:picLocks noChangeAspect="1"/>
          </p:cNvPicPr>
          <p:nvPr/>
        </p:nvPicPr>
        <p:blipFill>
          <a:blip r:embed="rId2"/>
          <a:stretch>
            <a:fillRect/>
          </a:stretch>
        </p:blipFill>
        <p:spPr>
          <a:xfrm>
            <a:off x="2199107" y="1409750"/>
            <a:ext cx="7793781" cy="4896000"/>
          </a:xfrm>
          <a:prstGeom prst="rect">
            <a:avLst/>
          </a:prstGeom>
        </p:spPr>
      </p:pic>
    </p:spTree>
    <p:extLst>
      <p:ext uri="{BB962C8B-B14F-4D97-AF65-F5344CB8AC3E}">
        <p14:creationId xmlns:p14="http://schemas.microsoft.com/office/powerpoint/2010/main" val="1272212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AA354348-3A86-4A7A-BDAE-568B0D996932}"/>
              </a:ext>
            </a:extLst>
          </p:cNvPr>
          <p:cNvSpPr>
            <a:spLocks noGrp="1"/>
          </p:cNvSpPr>
          <p:nvPr>
            <p:ph type="title"/>
          </p:nvPr>
        </p:nvSpPr>
        <p:spPr/>
        <p:txBody>
          <a:bodyPr>
            <a:normAutofit/>
          </a:bodyPr>
          <a:lstStyle/>
          <a:p>
            <a:r>
              <a:rPr lang="es-MX" dirty="0"/>
              <a:t>CONCLUSIONES</a:t>
            </a:r>
            <a:br>
              <a:rPr lang="es-MX" dirty="0"/>
            </a:br>
            <a:r>
              <a:rPr lang="es-MX" sz="3200" dirty="0">
                <a:solidFill>
                  <a:schemeClr val="tx1">
                    <a:lumMod val="50000"/>
                    <a:lumOff val="50000"/>
                  </a:schemeClr>
                </a:solidFill>
              </a:rPr>
              <a:t>Liliam Blas Zapata</a:t>
            </a:r>
            <a:endParaRPr lang="es-PE" sz="3200" dirty="0">
              <a:solidFill>
                <a:schemeClr val="tx1">
                  <a:lumMod val="50000"/>
                  <a:lumOff val="50000"/>
                </a:schemeClr>
              </a:solidFill>
            </a:endParaRPr>
          </a:p>
        </p:txBody>
      </p:sp>
    </p:spTree>
    <p:extLst>
      <p:ext uri="{BB962C8B-B14F-4D97-AF65-F5344CB8AC3E}">
        <p14:creationId xmlns:p14="http://schemas.microsoft.com/office/powerpoint/2010/main" val="1836456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7D5FA659-B0F9-4E88-988A-D76ABA47FA0D}"/>
              </a:ext>
            </a:extLst>
          </p:cNvPr>
          <p:cNvSpPr>
            <a:spLocks noGrp="1"/>
          </p:cNvSpPr>
          <p:nvPr>
            <p:ph type="title"/>
          </p:nvPr>
        </p:nvSpPr>
        <p:spPr/>
        <p:txBody>
          <a:bodyPr/>
          <a:lstStyle/>
          <a:p>
            <a:r>
              <a:rPr lang="es-MX" dirty="0"/>
              <a:t>CONCLUSIONES</a:t>
            </a:r>
            <a:endParaRPr lang="es-PE" dirty="0"/>
          </a:p>
        </p:txBody>
      </p:sp>
      <p:sp>
        <p:nvSpPr>
          <p:cNvPr id="4" name="Marcador de contenido 3">
            <a:extLst>
              <a:ext uri="{FF2B5EF4-FFF2-40B4-BE49-F238E27FC236}">
                <a16:creationId xmlns:a16="http://schemas.microsoft.com/office/drawing/2014/main" id="{0033C7FF-5822-4DD8-A091-A05E727CC47A}"/>
              </a:ext>
            </a:extLst>
          </p:cNvPr>
          <p:cNvSpPr>
            <a:spLocks noGrp="1"/>
          </p:cNvSpPr>
          <p:nvPr>
            <p:ph idx="4294967295"/>
          </p:nvPr>
        </p:nvSpPr>
        <p:spPr>
          <a:xfrm>
            <a:off x="790491" y="1506738"/>
            <a:ext cx="10611013" cy="4821237"/>
          </a:xfrm>
        </p:spPr>
        <p:txBody>
          <a:bodyPr anchor="ctr" anchorCtr="0">
            <a:normAutofit fontScale="85000" lnSpcReduction="20000"/>
          </a:bodyPr>
          <a:lstStyle/>
          <a:p>
            <a:pPr marL="355600" indent="-355600"/>
            <a:r>
              <a:rPr lang="es-PE" dirty="0"/>
              <a:t>La característica principal de la RSE es que es voluntaria. Por esto es difícil introducir normas internacionales que pidan la aplicación obligatoria de la RSE en las empresas. Esta es la razón por la cual las iniciativas internacionales y nacionales sugieren lineamientos a seguir para la implementación de la RS en las empresas</a:t>
            </a:r>
          </a:p>
          <a:p>
            <a:pPr marL="355600" indent="-355600"/>
            <a:r>
              <a:rPr lang="es-PE" dirty="0"/>
              <a:t>La ISO26000 es una gran ayuda para implementar la responsabilidad social en la organización, pero requiere de conocedores del tema para ello.</a:t>
            </a:r>
          </a:p>
          <a:p>
            <a:pPr marL="355600" indent="-355600"/>
            <a:r>
              <a:rPr lang="es-PE" dirty="0"/>
              <a:t>Para analizar en forma integrar los impactos de las empresas es necesario agruparlas en tres dimensiones: económica, ambiental y social.</a:t>
            </a:r>
          </a:p>
          <a:p>
            <a:pPr marL="355600" indent="-355600"/>
            <a:r>
              <a:rPr lang="es-PE" dirty="0"/>
              <a:t>Los grupos de interés relacionados a las empresas se enmarcan en las dimensiones económica y social.</a:t>
            </a:r>
          </a:p>
        </p:txBody>
      </p:sp>
      <p:pic>
        <p:nvPicPr>
          <p:cNvPr id="5" name="Imagen 4">
            <a:extLst>
              <a:ext uri="{FF2B5EF4-FFF2-40B4-BE49-F238E27FC236}">
                <a16:creationId xmlns:a16="http://schemas.microsoft.com/office/drawing/2014/main" id="{2EAF6A4B-37B1-6A09-C448-B12E2773AE9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93762" y="46440"/>
            <a:ext cx="2218277" cy="1188000"/>
          </a:xfrm>
          <a:prstGeom prst="rect">
            <a:avLst/>
          </a:prstGeom>
          <a:noFill/>
          <a:ln>
            <a:noFill/>
          </a:ln>
        </p:spPr>
      </p:pic>
    </p:spTree>
    <p:extLst>
      <p:ext uri="{BB962C8B-B14F-4D97-AF65-F5344CB8AC3E}">
        <p14:creationId xmlns:p14="http://schemas.microsoft.com/office/powerpoint/2010/main" val="2155654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0470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AA354348-3A86-4A7A-BDAE-568B0D996932}"/>
              </a:ext>
            </a:extLst>
          </p:cNvPr>
          <p:cNvSpPr>
            <a:spLocks noGrp="1"/>
          </p:cNvSpPr>
          <p:nvPr>
            <p:ph type="title"/>
          </p:nvPr>
        </p:nvSpPr>
        <p:spPr/>
        <p:txBody>
          <a:bodyPr>
            <a:normAutofit/>
          </a:bodyPr>
          <a:lstStyle/>
          <a:p>
            <a:r>
              <a:rPr lang="es-MX" dirty="0"/>
              <a:t>LA ISO 26000</a:t>
            </a:r>
            <a:br>
              <a:rPr lang="es-MX" dirty="0"/>
            </a:br>
            <a:r>
              <a:rPr lang="es-MX" sz="3200" dirty="0">
                <a:solidFill>
                  <a:schemeClr val="tx1">
                    <a:lumMod val="50000"/>
                    <a:lumOff val="50000"/>
                  </a:schemeClr>
                </a:solidFill>
              </a:rPr>
              <a:t>Eric Coronel Castillo</a:t>
            </a:r>
            <a:endParaRPr lang="es-PE" sz="3200" dirty="0">
              <a:solidFill>
                <a:schemeClr val="tx1">
                  <a:lumMod val="50000"/>
                  <a:lumOff val="50000"/>
                </a:schemeClr>
              </a:solidFill>
            </a:endParaRPr>
          </a:p>
        </p:txBody>
      </p:sp>
    </p:spTree>
    <p:extLst>
      <p:ext uri="{BB962C8B-B14F-4D97-AF65-F5344CB8AC3E}">
        <p14:creationId xmlns:p14="http://schemas.microsoft.com/office/powerpoint/2010/main" val="1396905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EDA25A7-DB9A-4847-8779-2D188236F2EF}"/>
              </a:ext>
            </a:extLst>
          </p:cNvPr>
          <p:cNvSpPr>
            <a:spLocks noGrp="1"/>
          </p:cNvSpPr>
          <p:nvPr>
            <p:ph type="title"/>
          </p:nvPr>
        </p:nvSpPr>
        <p:spPr/>
        <p:txBody>
          <a:bodyPr>
            <a:normAutofit/>
          </a:bodyPr>
          <a:lstStyle/>
          <a:p>
            <a:r>
              <a:rPr lang="es-PE" dirty="0"/>
              <a:t>¿QUÉ ES LA ISO 26000? (1/2)</a:t>
            </a:r>
            <a:br>
              <a:rPr lang="es-PE" dirty="0"/>
            </a:br>
            <a:r>
              <a:rPr lang="es-PE" sz="2000" dirty="0">
                <a:solidFill>
                  <a:schemeClr val="tx1">
                    <a:lumMod val="50000"/>
                    <a:lumOff val="50000"/>
                  </a:schemeClr>
                </a:solidFill>
              </a:rPr>
              <a:t>El objetivo de la responsabilidad social es contribuir al desarrollo sostenible.</a:t>
            </a:r>
          </a:p>
        </p:txBody>
      </p:sp>
      <p:pic>
        <p:nvPicPr>
          <p:cNvPr id="1026" name="Picture 2" descr="Desarrollo Sostenible – CEVAD">
            <a:extLst>
              <a:ext uri="{FF2B5EF4-FFF2-40B4-BE49-F238E27FC236}">
                <a16:creationId xmlns:a16="http://schemas.microsoft.com/office/drawing/2014/main" id="{E0428A8E-BC8E-7F22-1B87-0A5AFE0D5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3727" y="1523258"/>
            <a:ext cx="4644000" cy="464400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A12705CB-9030-2EB5-DC16-E3C12434963B}"/>
              </a:ext>
            </a:extLst>
          </p:cNvPr>
          <p:cNvSpPr txBox="1"/>
          <p:nvPr/>
        </p:nvSpPr>
        <p:spPr>
          <a:xfrm>
            <a:off x="904273" y="1598169"/>
            <a:ext cx="5496527" cy="4494179"/>
          </a:xfrm>
          <a:prstGeom prst="rect">
            <a:avLst/>
          </a:prstGeom>
          <a:noFill/>
        </p:spPr>
        <p:txBody>
          <a:bodyPr wrap="square" rtlCol="0" anchor="ctr" anchorCtr="0">
            <a:normAutofit/>
          </a:bodyPr>
          <a:lstStyle/>
          <a:p>
            <a:pPr>
              <a:lnSpc>
                <a:spcPct val="130000"/>
              </a:lnSpc>
              <a:spcBef>
                <a:spcPts val="600"/>
              </a:spcBef>
              <a:spcAft>
                <a:spcPts val="600"/>
              </a:spcAft>
            </a:pPr>
            <a:r>
              <a:rPr lang="es-PE" sz="2400" dirty="0">
                <a:solidFill>
                  <a:schemeClr val="tx1">
                    <a:lumMod val="65000"/>
                    <a:lumOff val="35000"/>
                  </a:schemeClr>
                </a:solidFill>
                <a:latin typeface="Arial" panose="020B0604020202020204" pitchFamily="34" charset="0"/>
                <a:cs typeface="Arial" panose="020B0604020202020204" pitchFamily="34" charset="0"/>
              </a:rPr>
              <a:t>Es una guía internacional que orienta a las organizaciones sobre los principios y prácticas de la responsabilidad social de manera que haya una integración, implementación y promoción de un comportamiento socialmente responsable en toda la organización a través de sus políticas y prácticas.</a:t>
            </a:r>
          </a:p>
        </p:txBody>
      </p:sp>
    </p:spTree>
    <p:extLst>
      <p:ext uri="{BB962C8B-B14F-4D97-AF65-F5344CB8AC3E}">
        <p14:creationId xmlns:p14="http://schemas.microsoft.com/office/powerpoint/2010/main" val="3539621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EDA25A7-DB9A-4847-8779-2D188236F2EF}"/>
              </a:ext>
            </a:extLst>
          </p:cNvPr>
          <p:cNvSpPr>
            <a:spLocks noGrp="1"/>
          </p:cNvSpPr>
          <p:nvPr>
            <p:ph type="title"/>
          </p:nvPr>
        </p:nvSpPr>
        <p:spPr/>
        <p:txBody>
          <a:bodyPr>
            <a:normAutofit/>
          </a:bodyPr>
          <a:lstStyle/>
          <a:p>
            <a:r>
              <a:rPr lang="es-PE" dirty="0"/>
              <a:t>¿QUÉ ES LA ISO 26000? (2/2)</a:t>
            </a:r>
            <a:br>
              <a:rPr lang="es-PE" dirty="0"/>
            </a:br>
            <a:r>
              <a:rPr lang="es-PE" sz="2000" dirty="0">
                <a:solidFill>
                  <a:schemeClr val="tx1">
                    <a:lumMod val="50000"/>
                    <a:lumOff val="50000"/>
                  </a:schemeClr>
                </a:solidFill>
              </a:rPr>
              <a:t>El objetivo de la responsabilidad social es contribuir al desarrollo sostenible.</a:t>
            </a:r>
          </a:p>
        </p:txBody>
      </p:sp>
      <p:pic>
        <p:nvPicPr>
          <p:cNvPr id="1026" name="Picture 2" descr="Desarrollo Sostenible – CEVAD">
            <a:extLst>
              <a:ext uri="{FF2B5EF4-FFF2-40B4-BE49-F238E27FC236}">
                <a16:creationId xmlns:a16="http://schemas.microsoft.com/office/drawing/2014/main" id="{E0428A8E-BC8E-7F22-1B87-0A5AFE0D5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3727" y="1523258"/>
            <a:ext cx="4644000" cy="464400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A12705CB-9030-2EB5-DC16-E3C12434963B}"/>
              </a:ext>
            </a:extLst>
          </p:cNvPr>
          <p:cNvSpPr txBox="1"/>
          <p:nvPr/>
        </p:nvSpPr>
        <p:spPr>
          <a:xfrm>
            <a:off x="904273" y="1598169"/>
            <a:ext cx="5496527" cy="4494179"/>
          </a:xfrm>
          <a:prstGeom prst="rect">
            <a:avLst/>
          </a:prstGeom>
          <a:noFill/>
        </p:spPr>
        <p:txBody>
          <a:bodyPr wrap="square" rtlCol="0" anchor="ctr" anchorCtr="0">
            <a:normAutofit fontScale="85000" lnSpcReduction="10000"/>
          </a:bodyPr>
          <a:lstStyle/>
          <a:p>
            <a:pPr>
              <a:lnSpc>
                <a:spcPct val="130000"/>
              </a:lnSpc>
              <a:spcBef>
                <a:spcPts val="600"/>
              </a:spcBef>
              <a:spcAft>
                <a:spcPts val="600"/>
              </a:spcAft>
            </a:pPr>
            <a:r>
              <a:rPr lang="es-PE" sz="2400" dirty="0">
                <a:solidFill>
                  <a:schemeClr val="tx1">
                    <a:lumMod val="65000"/>
                    <a:lumOff val="35000"/>
                  </a:schemeClr>
                </a:solidFill>
                <a:latin typeface="Arial" panose="020B0604020202020204" pitchFamily="34" charset="0"/>
                <a:cs typeface="Arial" panose="020B0604020202020204" pitchFamily="34" charset="0"/>
              </a:rPr>
              <a:t>También menciona que la responsabilidad social es la responsabilidad de una organización ante los impactos que sus decisiones y actividades ocasionen en la sociedad y medioambiente mediante un comportamiento ético y transparente, y contribuye al desarrollo sostenible.</a:t>
            </a:r>
          </a:p>
          <a:p>
            <a:pPr>
              <a:lnSpc>
                <a:spcPct val="130000"/>
              </a:lnSpc>
              <a:spcBef>
                <a:spcPts val="600"/>
              </a:spcBef>
              <a:spcAft>
                <a:spcPts val="600"/>
              </a:spcAft>
            </a:pPr>
            <a:r>
              <a:rPr lang="es-PE" sz="2400" dirty="0">
                <a:solidFill>
                  <a:schemeClr val="tx1">
                    <a:lumMod val="65000"/>
                    <a:lumOff val="35000"/>
                  </a:schemeClr>
                </a:solidFill>
                <a:latin typeface="Arial" panose="020B0604020202020204" pitchFamily="34" charset="0"/>
                <a:cs typeface="Arial" panose="020B0604020202020204" pitchFamily="34" charset="0"/>
              </a:rPr>
              <a:t>En otras palabras, la ISO26000 ayuda a que las buenas intenciones de las organizaciones referentes a responsabilidad pasen a ser buenas prácticas.</a:t>
            </a:r>
          </a:p>
        </p:txBody>
      </p:sp>
    </p:spTree>
    <p:extLst>
      <p:ext uri="{BB962C8B-B14F-4D97-AF65-F5344CB8AC3E}">
        <p14:creationId xmlns:p14="http://schemas.microsoft.com/office/powerpoint/2010/main" val="2235971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EDA25A7-DB9A-4847-8779-2D188236F2EF}"/>
              </a:ext>
            </a:extLst>
          </p:cNvPr>
          <p:cNvSpPr>
            <a:spLocks noGrp="1"/>
          </p:cNvSpPr>
          <p:nvPr>
            <p:ph type="title"/>
          </p:nvPr>
        </p:nvSpPr>
        <p:spPr/>
        <p:txBody>
          <a:bodyPr>
            <a:normAutofit/>
          </a:bodyPr>
          <a:lstStyle/>
          <a:p>
            <a:r>
              <a:rPr lang="es-PE" dirty="0"/>
              <a:t>PRINCIPALES CARACTERÍSTICAS (1/2)</a:t>
            </a:r>
            <a:endParaRPr lang="es-PE" sz="1600" dirty="0">
              <a:solidFill>
                <a:schemeClr val="tx1">
                  <a:lumMod val="65000"/>
                  <a:lumOff val="35000"/>
                </a:schemeClr>
              </a:solidFill>
            </a:endParaRPr>
          </a:p>
        </p:txBody>
      </p:sp>
      <p:sp>
        <p:nvSpPr>
          <p:cNvPr id="5" name="CuadroTexto 4">
            <a:extLst>
              <a:ext uri="{FF2B5EF4-FFF2-40B4-BE49-F238E27FC236}">
                <a16:creationId xmlns:a16="http://schemas.microsoft.com/office/drawing/2014/main" id="{A12705CB-9030-2EB5-DC16-E3C12434963B}"/>
              </a:ext>
            </a:extLst>
          </p:cNvPr>
          <p:cNvSpPr txBox="1"/>
          <p:nvPr/>
        </p:nvSpPr>
        <p:spPr>
          <a:xfrm>
            <a:off x="904273" y="1598169"/>
            <a:ext cx="5702010" cy="4494179"/>
          </a:xfrm>
          <a:prstGeom prst="rect">
            <a:avLst/>
          </a:prstGeom>
          <a:noFill/>
        </p:spPr>
        <p:txBody>
          <a:bodyPr wrap="square" rtlCol="0" anchor="ctr" anchorCtr="0">
            <a:normAutofit fontScale="92500" lnSpcReduction="20000"/>
          </a:bodyPr>
          <a:lstStyle/>
          <a:p>
            <a:pPr marL="342900" indent="-342900">
              <a:lnSpc>
                <a:spcPct val="130000"/>
              </a:lnSpc>
              <a:spcBef>
                <a:spcPts val="600"/>
              </a:spcBef>
              <a:spcAft>
                <a:spcPts val="600"/>
              </a:spcAft>
              <a:buFont typeface="Wingdings" panose="05000000000000000000" pitchFamily="2" charset="2"/>
              <a:buChar char="§"/>
            </a:pPr>
            <a:r>
              <a:rPr lang="es-PE" sz="2400" dirty="0">
                <a:solidFill>
                  <a:schemeClr val="tx1">
                    <a:lumMod val="65000"/>
                    <a:lumOff val="35000"/>
                  </a:schemeClr>
                </a:solidFill>
                <a:latin typeface="Arial" panose="020B0604020202020204" pitchFamily="34" charset="0"/>
                <a:cs typeface="Arial" panose="020B0604020202020204" pitchFamily="34" charset="0"/>
              </a:rPr>
              <a:t>Es una norma global dirigida a todo tipo de organizaciones, sin importar si operan en países desarrollados o en países en desarrollo.</a:t>
            </a:r>
          </a:p>
          <a:p>
            <a:pPr marL="342900" indent="-342900">
              <a:lnSpc>
                <a:spcPct val="130000"/>
              </a:lnSpc>
              <a:spcBef>
                <a:spcPts val="600"/>
              </a:spcBef>
              <a:spcAft>
                <a:spcPts val="600"/>
              </a:spcAft>
              <a:buFont typeface="Wingdings" panose="05000000000000000000" pitchFamily="2" charset="2"/>
              <a:buChar char="§"/>
            </a:pPr>
            <a:r>
              <a:rPr lang="es-PE" sz="2400" dirty="0">
                <a:solidFill>
                  <a:schemeClr val="tx1">
                    <a:lumMod val="65000"/>
                    <a:lumOff val="35000"/>
                  </a:schemeClr>
                </a:solidFill>
                <a:latin typeface="Arial" panose="020B0604020202020204" pitchFamily="34" charset="0"/>
                <a:cs typeface="Arial" panose="020B0604020202020204" pitchFamily="34" charset="0"/>
              </a:rPr>
              <a:t>Es un estándar único aplicable a cualquier tipo de organización.</a:t>
            </a:r>
          </a:p>
          <a:p>
            <a:pPr marL="342900" indent="-342900">
              <a:lnSpc>
                <a:spcPct val="130000"/>
              </a:lnSpc>
              <a:spcBef>
                <a:spcPts val="600"/>
              </a:spcBef>
              <a:spcAft>
                <a:spcPts val="600"/>
              </a:spcAft>
              <a:buFont typeface="Wingdings" panose="05000000000000000000" pitchFamily="2" charset="2"/>
              <a:buChar char="§"/>
            </a:pPr>
            <a:r>
              <a:rPr lang="es-PE" sz="2400" dirty="0">
                <a:solidFill>
                  <a:schemeClr val="tx1">
                    <a:lumMod val="65000"/>
                    <a:lumOff val="35000"/>
                  </a:schemeClr>
                </a:solidFill>
                <a:latin typeface="Arial" panose="020B0604020202020204" pitchFamily="34" charset="0"/>
                <a:cs typeface="Arial" panose="020B0604020202020204" pitchFamily="34" charset="0"/>
              </a:rPr>
              <a:t>Contiene recomendaciones no requisitos, ya que no es una norma jurídica, tiene carácter voluntario.</a:t>
            </a:r>
          </a:p>
          <a:p>
            <a:pPr marL="342900" indent="-342900">
              <a:lnSpc>
                <a:spcPct val="130000"/>
              </a:lnSpc>
              <a:spcBef>
                <a:spcPts val="600"/>
              </a:spcBef>
              <a:spcAft>
                <a:spcPts val="600"/>
              </a:spcAft>
              <a:buFont typeface="Wingdings" panose="05000000000000000000" pitchFamily="2" charset="2"/>
              <a:buChar char="§"/>
            </a:pPr>
            <a:r>
              <a:rPr lang="es-PE" sz="2400" dirty="0">
                <a:solidFill>
                  <a:schemeClr val="tx1">
                    <a:lumMod val="65000"/>
                    <a:lumOff val="35000"/>
                  </a:schemeClr>
                </a:solidFill>
                <a:latin typeface="Arial" panose="020B0604020202020204" pitchFamily="34" charset="0"/>
                <a:cs typeface="Arial" panose="020B0604020202020204" pitchFamily="34" charset="0"/>
              </a:rPr>
              <a:t>No está elaborada para ser certificada.</a:t>
            </a:r>
          </a:p>
        </p:txBody>
      </p:sp>
      <p:pic>
        <p:nvPicPr>
          <p:cNvPr id="4" name="Imagen 3">
            <a:extLst>
              <a:ext uri="{FF2B5EF4-FFF2-40B4-BE49-F238E27FC236}">
                <a16:creationId xmlns:a16="http://schemas.microsoft.com/office/drawing/2014/main" id="{0A54FB5F-B74E-C251-5221-9007342110FF}"/>
              </a:ext>
            </a:extLst>
          </p:cNvPr>
          <p:cNvPicPr>
            <a:picLocks noChangeAspect="1"/>
          </p:cNvPicPr>
          <p:nvPr/>
        </p:nvPicPr>
        <p:blipFill>
          <a:blip r:embed="rId2"/>
          <a:stretch>
            <a:fillRect/>
          </a:stretch>
        </p:blipFill>
        <p:spPr>
          <a:xfrm>
            <a:off x="6939155" y="2207258"/>
            <a:ext cx="4348572" cy="3276000"/>
          </a:xfrm>
          <a:prstGeom prst="rect">
            <a:avLst/>
          </a:prstGeom>
        </p:spPr>
      </p:pic>
    </p:spTree>
    <p:extLst>
      <p:ext uri="{BB962C8B-B14F-4D97-AF65-F5344CB8AC3E}">
        <p14:creationId xmlns:p14="http://schemas.microsoft.com/office/powerpoint/2010/main" val="632325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EDA25A7-DB9A-4847-8779-2D188236F2EF}"/>
              </a:ext>
            </a:extLst>
          </p:cNvPr>
          <p:cNvSpPr>
            <a:spLocks noGrp="1"/>
          </p:cNvSpPr>
          <p:nvPr>
            <p:ph type="title"/>
          </p:nvPr>
        </p:nvSpPr>
        <p:spPr/>
        <p:txBody>
          <a:bodyPr>
            <a:normAutofit/>
          </a:bodyPr>
          <a:lstStyle/>
          <a:p>
            <a:r>
              <a:rPr lang="es-PE" dirty="0"/>
              <a:t>PRINCIPALES CARACTERÍSTICAS (2/2)</a:t>
            </a:r>
            <a:endParaRPr lang="es-PE" sz="1600" dirty="0">
              <a:solidFill>
                <a:schemeClr val="tx1">
                  <a:lumMod val="65000"/>
                  <a:lumOff val="35000"/>
                </a:schemeClr>
              </a:solidFill>
            </a:endParaRPr>
          </a:p>
        </p:txBody>
      </p:sp>
      <p:sp>
        <p:nvSpPr>
          <p:cNvPr id="5" name="CuadroTexto 4">
            <a:extLst>
              <a:ext uri="{FF2B5EF4-FFF2-40B4-BE49-F238E27FC236}">
                <a16:creationId xmlns:a16="http://schemas.microsoft.com/office/drawing/2014/main" id="{A12705CB-9030-2EB5-DC16-E3C12434963B}"/>
              </a:ext>
            </a:extLst>
          </p:cNvPr>
          <p:cNvSpPr txBox="1"/>
          <p:nvPr/>
        </p:nvSpPr>
        <p:spPr>
          <a:xfrm>
            <a:off x="904273" y="1598169"/>
            <a:ext cx="5702010" cy="4494179"/>
          </a:xfrm>
          <a:prstGeom prst="rect">
            <a:avLst/>
          </a:prstGeom>
          <a:noFill/>
        </p:spPr>
        <p:txBody>
          <a:bodyPr wrap="square" rtlCol="0" anchor="ctr" anchorCtr="0">
            <a:normAutofit fontScale="85000" lnSpcReduction="10000"/>
          </a:bodyPr>
          <a:lstStyle/>
          <a:p>
            <a:pPr marL="342900" indent="-342900">
              <a:lnSpc>
                <a:spcPct val="130000"/>
              </a:lnSpc>
              <a:spcBef>
                <a:spcPts val="600"/>
              </a:spcBef>
              <a:spcAft>
                <a:spcPts val="600"/>
              </a:spcAft>
              <a:buFont typeface="Wingdings" panose="05000000000000000000" pitchFamily="2" charset="2"/>
              <a:buChar char="§"/>
            </a:pPr>
            <a:r>
              <a:rPr lang="es-PE" sz="2400" dirty="0">
                <a:solidFill>
                  <a:schemeClr val="tx1">
                    <a:lumMod val="65000"/>
                    <a:lumOff val="35000"/>
                  </a:schemeClr>
                </a:solidFill>
                <a:latin typeface="Arial" panose="020B0604020202020204" pitchFamily="34" charset="0"/>
                <a:cs typeface="Arial" panose="020B0604020202020204" pitchFamily="34" charset="0"/>
              </a:rPr>
              <a:t>No es un sistema de gestión ni es compatible con otras normas ya existentes tanto el ámbito de la responsabilidad social como en otros, por ejemplo, calidad.</a:t>
            </a:r>
          </a:p>
          <a:p>
            <a:pPr marL="342900" indent="-342900">
              <a:lnSpc>
                <a:spcPct val="130000"/>
              </a:lnSpc>
              <a:spcBef>
                <a:spcPts val="600"/>
              </a:spcBef>
              <a:spcAft>
                <a:spcPts val="600"/>
              </a:spcAft>
              <a:buFont typeface="Wingdings" panose="05000000000000000000" pitchFamily="2" charset="2"/>
              <a:buChar char="§"/>
            </a:pPr>
            <a:r>
              <a:rPr lang="es-PE" sz="2400" dirty="0">
                <a:solidFill>
                  <a:schemeClr val="tx1">
                    <a:lumMod val="65000"/>
                    <a:lumOff val="35000"/>
                  </a:schemeClr>
                </a:solidFill>
                <a:latin typeface="Arial" panose="020B0604020202020204" pitchFamily="34" charset="0"/>
                <a:cs typeface="Arial" panose="020B0604020202020204" pitchFamily="34" charset="0"/>
              </a:rPr>
              <a:t>Trata de hacer operativa la Responsabilidad Social para ayudar a las organizaciones a su implementación y mantenimiento.</a:t>
            </a:r>
          </a:p>
          <a:p>
            <a:pPr marL="342900" indent="-342900">
              <a:lnSpc>
                <a:spcPct val="130000"/>
              </a:lnSpc>
              <a:spcBef>
                <a:spcPts val="600"/>
              </a:spcBef>
              <a:spcAft>
                <a:spcPts val="600"/>
              </a:spcAft>
              <a:buFont typeface="Wingdings" panose="05000000000000000000" pitchFamily="2" charset="2"/>
              <a:buChar char="§"/>
            </a:pPr>
            <a:r>
              <a:rPr lang="es-PE" sz="2400" dirty="0">
                <a:solidFill>
                  <a:schemeClr val="tx1">
                    <a:lumMod val="65000"/>
                    <a:lumOff val="35000"/>
                  </a:schemeClr>
                </a:solidFill>
                <a:latin typeface="Arial" panose="020B0604020202020204" pitchFamily="34" charset="0"/>
                <a:cs typeface="Arial" panose="020B0604020202020204" pitchFamily="34" charset="0"/>
              </a:rPr>
              <a:t>Contiene sugerencias, ideas e indicaciones sobre cómo ponerla en práctica.</a:t>
            </a:r>
          </a:p>
        </p:txBody>
      </p:sp>
      <p:pic>
        <p:nvPicPr>
          <p:cNvPr id="4" name="Imagen 3">
            <a:extLst>
              <a:ext uri="{FF2B5EF4-FFF2-40B4-BE49-F238E27FC236}">
                <a16:creationId xmlns:a16="http://schemas.microsoft.com/office/drawing/2014/main" id="{0A54FB5F-B74E-C251-5221-9007342110FF}"/>
              </a:ext>
            </a:extLst>
          </p:cNvPr>
          <p:cNvPicPr>
            <a:picLocks noChangeAspect="1"/>
          </p:cNvPicPr>
          <p:nvPr/>
        </p:nvPicPr>
        <p:blipFill>
          <a:blip r:embed="rId2"/>
          <a:stretch>
            <a:fillRect/>
          </a:stretch>
        </p:blipFill>
        <p:spPr>
          <a:xfrm>
            <a:off x="6939155" y="2207258"/>
            <a:ext cx="4348572" cy="3276000"/>
          </a:xfrm>
          <a:prstGeom prst="rect">
            <a:avLst/>
          </a:prstGeom>
        </p:spPr>
      </p:pic>
    </p:spTree>
    <p:extLst>
      <p:ext uri="{BB962C8B-B14F-4D97-AF65-F5344CB8AC3E}">
        <p14:creationId xmlns:p14="http://schemas.microsoft.com/office/powerpoint/2010/main" val="3494235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EDA25A7-DB9A-4847-8779-2D188236F2EF}"/>
              </a:ext>
            </a:extLst>
          </p:cNvPr>
          <p:cNvSpPr>
            <a:spLocks noGrp="1"/>
          </p:cNvSpPr>
          <p:nvPr>
            <p:ph type="title"/>
          </p:nvPr>
        </p:nvSpPr>
        <p:spPr/>
        <p:txBody>
          <a:bodyPr>
            <a:normAutofit/>
          </a:bodyPr>
          <a:lstStyle/>
          <a:p>
            <a:r>
              <a:rPr lang="es-PE" dirty="0"/>
              <a:t>BENEFICIOS</a:t>
            </a:r>
            <a:endParaRPr lang="es-PE" sz="1600" dirty="0">
              <a:solidFill>
                <a:schemeClr val="tx1">
                  <a:lumMod val="65000"/>
                  <a:lumOff val="35000"/>
                </a:schemeClr>
              </a:solidFill>
            </a:endParaRPr>
          </a:p>
        </p:txBody>
      </p:sp>
      <p:sp>
        <p:nvSpPr>
          <p:cNvPr id="5" name="CuadroTexto 4">
            <a:extLst>
              <a:ext uri="{FF2B5EF4-FFF2-40B4-BE49-F238E27FC236}">
                <a16:creationId xmlns:a16="http://schemas.microsoft.com/office/drawing/2014/main" id="{A12705CB-9030-2EB5-DC16-E3C12434963B}"/>
              </a:ext>
            </a:extLst>
          </p:cNvPr>
          <p:cNvSpPr txBox="1"/>
          <p:nvPr/>
        </p:nvSpPr>
        <p:spPr>
          <a:xfrm>
            <a:off x="904273" y="1598169"/>
            <a:ext cx="5702010" cy="4494179"/>
          </a:xfrm>
          <a:prstGeom prst="rect">
            <a:avLst/>
          </a:prstGeom>
          <a:noFill/>
        </p:spPr>
        <p:txBody>
          <a:bodyPr wrap="square" rtlCol="0" anchor="ctr" anchorCtr="0">
            <a:normAutofit/>
          </a:bodyPr>
          <a:lstStyle/>
          <a:p>
            <a:pPr marL="342900" indent="-342900">
              <a:lnSpc>
                <a:spcPct val="130000"/>
              </a:lnSpc>
              <a:spcBef>
                <a:spcPts val="600"/>
              </a:spcBef>
              <a:spcAft>
                <a:spcPts val="600"/>
              </a:spcAft>
              <a:buFont typeface="Wingdings" panose="05000000000000000000" pitchFamily="2" charset="2"/>
              <a:buChar char="§"/>
            </a:pPr>
            <a:r>
              <a:rPr lang="es-PE" sz="2400" dirty="0">
                <a:solidFill>
                  <a:schemeClr val="tx1">
                    <a:lumMod val="65000"/>
                    <a:lumOff val="35000"/>
                  </a:schemeClr>
                </a:solidFill>
                <a:latin typeface="Arial" panose="020B0604020202020204" pitchFamily="34" charset="0"/>
                <a:cs typeface="Arial" panose="020B0604020202020204" pitchFamily="34" charset="0"/>
              </a:rPr>
              <a:t>Mejora la reputación.</a:t>
            </a:r>
          </a:p>
          <a:p>
            <a:pPr marL="342900" indent="-342900">
              <a:lnSpc>
                <a:spcPct val="130000"/>
              </a:lnSpc>
              <a:spcBef>
                <a:spcPts val="600"/>
              </a:spcBef>
              <a:spcAft>
                <a:spcPts val="600"/>
              </a:spcAft>
              <a:buFont typeface="Wingdings" panose="05000000000000000000" pitchFamily="2" charset="2"/>
              <a:buChar char="§"/>
            </a:pPr>
            <a:r>
              <a:rPr lang="es-PE" sz="2400" dirty="0">
                <a:solidFill>
                  <a:schemeClr val="tx1">
                    <a:lumMod val="65000"/>
                    <a:lumOff val="35000"/>
                  </a:schemeClr>
                </a:solidFill>
                <a:latin typeface="Arial" panose="020B0604020202020204" pitchFamily="34" charset="0"/>
                <a:cs typeface="Arial" panose="020B0604020202020204" pitchFamily="34" charset="0"/>
              </a:rPr>
              <a:t>Aumento de la ventaja competitiva.</a:t>
            </a:r>
          </a:p>
          <a:p>
            <a:pPr marL="342900" indent="-342900">
              <a:lnSpc>
                <a:spcPct val="130000"/>
              </a:lnSpc>
              <a:spcBef>
                <a:spcPts val="600"/>
              </a:spcBef>
              <a:spcAft>
                <a:spcPts val="600"/>
              </a:spcAft>
              <a:buFont typeface="Wingdings" panose="05000000000000000000" pitchFamily="2" charset="2"/>
              <a:buChar char="§"/>
            </a:pPr>
            <a:r>
              <a:rPr lang="es-PE" sz="2400" dirty="0">
                <a:solidFill>
                  <a:schemeClr val="tx1">
                    <a:lumMod val="65000"/>
                    <a:lumOff val="35000"/>
                  </a:schemeClr>
                </a:solidFill>
                <a:latin typeface="Arial" panose="020B0604020202020204" pitchFamily="34" charset="0"/>
                <a:cs typeface="Arial" panose="020B0604020202020204" pitchFamily="34" charset="0"/>
              </a:rPr>
              <a:t>Aporta una capacidad para motivar y promover el compromiso y la productividad de los trabajadores.</a:t>
            </a:r>
          </a:p>
          <a:p>
            <a:pPr marL="342900" indent="-342900">
              <a:lnSpc>
                <a:spcPct val="130000"/>
              </a:lnSpc>
              <a:spcBef>
                <a:spcPts val="600"/>
              </a:spcBef>
              <a:spcAft>
                <a:spcPts val="600"/>
              </a:spcAft>
              <a:buFont typeface="Wingdings" panose="05000000000000000000" pitchFamily="2" charset="2"/>
              <a:buChar char="§"/>
            </a:pPr>
            <a:r>
              <a:rPr lang="es-PE" sz="2400" dirty="0">
                <a:solidFill>
                  <a:schemeClr val="tx1">
                    <a:lumMod val="65000"/>
                    <a:lumOff val="35000"/>
                  </a:schemeClr>
                </a:solidFill>
                <a:latin typeface="Arial" panose="020B0604020202020204" pitchFamily="34" charset="0"/>
                <a:cs typeface="Arial" panose="020B0604020202020204" pitchFamily="34" charset="0"/>
              </a:rPr>
              <a:t>Capacidad para atraer y retener a los trabajadores o socios y clientes.</a:t>
            </a:r>
          </a:p>
        </p:txBody>
      </p:sp>
      <p:pic>
        <p:nvPicPr>
          <p:cNvPr id="6" name="Imagen 5">
            <a:extLst>
              <a:ext uri="{FF2B5EF4-FFF2-40B4-BE49-F238E27FC236}">
                <a16:creationId xmlns:a16="http://schemas.microsoft.com/office/drawing/2014/main" id="{6713F297-DB8D-1F00-4EB3-09C03D3B9F47}"/>
              </a:ext>
            </a:extLst>
          </p:cNvPr>
          <p:cNvPicPr>
            <a:picLocks noChangeAspect="1"/>
          </p:cNvPicPr>
          <p:nvPr/>
        </p:nvPicPr>
        <p:blipFill>
          <a:blip r:embed="rId2"/>
          <a:stretch>
            <a:fillRect/>
          </a:stretch>
        </p:blipFill>
        <p:spPr>
          <a:xfrm>
            <a:off x="6839552" y="2083133"/>
            <a:ext cx="4448175" cy="3524250"/>
          </a:xfrm>
          <a:prstGeom prst="rect">
            <a:avLst/>
          </a:prstGeom>
        </p:spPr>
      </p:pic>
    </p:spTree>
    <p:extLst>
      <p:ext uri="{BB962C8B-B14F-4D97-AF65-F5344CB8AC3E}">
        <p14:creationId xmlns:p14="http://schemas.microsoft.com/office/powerpoint/2010/main" val="3788067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AA354348-3A86-4A7A-BDAE-568B0D996932}"/>
              </a:ext>
            </a:extLst>
          </p:cNvPr>
          <p:cNvSpPr>
            <a:spLocks noGrp="1"/>
          </p:cNvSpPr>
          <p:nvPr>
            <p:ph type="title"/>
          </p:nvPr>
        </p:nvSpPr>
        <p:spPr/>
        <p:txBody>
          <a:bodyPr>
            <a:normAutofit/>
          </a:bodyPr>
          <a:lstStyle/>
          <a:p>
            <a:r>
              <a:rPr lang="es-MX" dirty="0"/>
              <a:t>APRECIACIÓN CRÍTICA</a:t>
            </a:r>
            <a:br>
              <a:rPr lang="es-MX" dirty="0"/>
            </a:br>
            <a:r>
              <a:rPr lang="es-MX" sz="3200" dirty="0">
                <a:solidFill>
                  <a:schemeClr val="tx1">
                    <a:lumMod val="50000"/>
                    <a:lumOff val="50000"/>
                  </a:schemeClr>
                </a:solidFill>
              </a:rPr>
              <a:t>Patricia Orihuela Bejarano</a:t>
            </a:r>
            <a:endParaRPr lang="es-PE" sz="3200" dirty="0">
              <a:solidFill>
                <a:schemeClr val="tx1">
                  <a:lumMod val="50000"/>
                  <a:lumOff val="50000"/>
                </a:schemeClr>
              </a:solidFill>
            </a:endParaRPr>
          </a:p>
        </p:txBody>
      </p:sp>
    </p:spTree>
    <p:extLst>
      <p:ext uri="{BB962C8B-B14F-4D97-AF65-F5344CB8AC3E}">
        <p14:creationId xmlns:p14="http://schemas.microsoft.com/office/powerpoint/2010/main" val="2634496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EDA25A7-DB9A-4847-8779-2D188236F2EF}"/>
              </a:ext>
            </a:extLst>
          </p:cNvPr>
          <p:cNvSpPr>
            <a:spLocks noGrp="1"/>
          </p:cNvSpPr>
          <p:nvPr>
            <p:ph type="title"/>
          </p:nvPr>
        </p:nvSpPr>
        <p:spPr/>
        <p:txBody>
          <a:bodyPr>
            <a:normAutofit/>
          </a:bodyPr>
          <a:lstStyle/>
          <a:p>
            <a:r>
              <a:rPr lang="es-PE" dirty="0"/>
              <a:t>IMPORTANCIA</a:t>
            </a:r>
            <a:endParaRPr lang="es-PE" sz="2000" dirty="0">
              <a:solidFill>
                <a:schemeClr val="tx1">
                  <a:lumMod val="50000"/>
                  <a:lumOff val="50000"/>
                </a:schemeClr>
              </a:solidFill>
              <a:latin typeface="Arial Narrow" panose="020B0606020202030204" pitchFamily="34" charset="0"/>
            </a:endParaRPr>
          </a:p>
        </p:txBody>
      </p:sp>
      <p:sp>
        <p:nvSpPr>
          <p:cNvPr id="5" name="Marcador de contenido 3">
            <a:extLst>
              <a:ext uri="{FF2B5EF4-FFF2-40B4-BE49-F238E27FC236}">
                <a16:creationId xmlns:a16="http://schemas.microsoft.com/office/drawing/2014/main" id="{C842D699-4851-4202-999C-3F31BF0AF611}"/>
              </a:ext>
            </a:extLst>
          </p:cNvPr>
          <p:cNvSpPr txBox="1">
            <a:spLocks/>
          </p:cNvSpPr>
          <p:nvPr/>
        </p:nvSpPr>
        <p:spPr>
          <a:xfrm>
            <a:off x="663633" y="1487488"/>
            <a:ext cx="6158408" cy="4821237"/>
          </a:xfrm>
          <a:prstGeom prst="rect">
            <a:avLst/>
          </a:prstGeom>
        </p:spPr>
        <p:txBody>
          <a:bodyPr vert="horz" lIns="108000" tIns="108000" rIns="108000" bIns="108000" rtlCol="0" anchor="ctr" anchorCtr="0">
            <a:normAutofit/>
          </a:bodyPr>
          <a:lstStyle>
            <a:lvl1pPr marL="228600" indent="-228600" algn="l" defTabSz="914400" rtl="0" eaLnBrk="1" latinLnBrk="0" hangingPunct="1">
              <a:lnSpc>
                <a:spcPct val="120000"/>
              </a:lnSpc>
              <a:spcBef>
                <a:spcPts val="600"/>
              </a:spcBef>
              <a:spcAft>
                <a:spcPts val="600"/>
              </a:spcAft>
              <a:buClr>
                <a:schemeClr val="accent1">
                  <a:lumMod val="75000"/>
                </a:schemeClr>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PE" dirty="0">
                <a:solidFill>
                  <a:schemeClr val="tx1">
                    <a:lumMod val="65000"/>
                    <a:lumOff val="35000"/>
                  </a:schemeClr>
                </a:solidFill>
              </a:rPr>
              <a:t>La norma ISO 26000 desarrolla la responsabilidad social corporativa. Esta cuestión tiene una importancia cada vez mayor en la gestión de los procesos y la marca de las organizaciones, siendo su impacto muy relevante para entidades de todos los sectores.</a:t>
            </a:r>
          </a:p>
        </p:txBody>
      </p:sp>
      <p:pic>
        <p:nvPicPr>
          <p:cNvPr id="2" name="Picture 2" descr="La Norma ISO 26000: una guía fácil de Responsabilidad Social. |  Responsabilidad Social Corporativa - RSC">
            <a:extLst>
              <a:ext uri="{FF2B5EF4-FFF2-40B4-BE49-F238E27FC236}">
                <a16:creationId xmlns:a16="http://schemas.microsoft.com/office/drawing/2014/main" id="{F3241780-A06A-B1D7-DEDC-8EE291D066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7340" y="1955006"/>
            <a:ext cx="4391025"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19394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1638</TotalTime>
  <Words>858</Words>
  <Application>Microsoft Office PowerPoint</Application>
  <PresentationFormat>Panorámica</PresentationFormat>
  <Paragraphs>50</Paragraphs>
  <Slides>17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Arial</vt:lpstr>
      <vt:lpstr>Arial Black</vt:lpstr>
      <vt:lpstr>Arial Narrow</vt:lpstr>
      <vt:lpstr>Calibri</vt:lpstr>
      <vt:lpstr>Wingdings</vt:lpstr>
      <vt:lpstr>Tema de Office</vt:lpstr>
      <vt:lpstr>ANÁLISIS Y APRECIACIÓN CRÍTICA SOBRE LA NORMA ISO 26000, PLAN DE INNOVACIÓN DE RESPONSABILIDAD SOCIAL</vt:lpstr>
      <vt:lpstr>LA ISO 26000 Eric Coronel Castillo</vt:lpstr>
      <vt:lpstr>¿QUÉ ES LA ISO 26000? (1/2) El objetivo de la responsabilidad social es contribuir al desarrollo sostenible.</vt:lpstr>
      <vt:lpstr>¿QUÉ ES LA ISO 26000? (2/2) El objetivo de la responsabilidad social es contribuir al desarrollo sostenible.</vt:lpstr>
      <vt:lpstr>PRINCIPALES CARACTERÍSTICAS (1/2)</vt:lpstr>
      <vt:lpstr>PRINCIPALES CARACTERÍSTICAS (2/2)</vt:lpstr>
      <vt:lpstr>BENEFICIOS</vt:lpstr>
      <vt:lpstr>APRECIACIÓN CRÍTICA Patricia Orihuela Bejarano</vt:lpstr>
      <vt:lpstr>IMPORTANCIA</vt:lpstr>
      <vt:lpstr>CONSIDERACIONES Responsabilidad de una organización - Impactos de sus decisiones y actividades en la sociedad y el medio ambiente.</vt:lpstr>
      <vt:lpstr>IMPLEMENTACIÓN</vt:lpstr>
      <vt:lpstr>PLANES INNOVADORES Rubén Huancapaza Cora</vt:lpstr>
      <vt:lpstr>FUNDAMENTOS</vt:lpstr>
      <vt:lpstr>CASOS DE EXITO</vt:lpstr>
      <vt:lpstr>CONCLUSIONES Liliam Blas Zapata</vt:lpstr>
      <vt:lpstr>CONCLUSIONES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RSE - GPO 4 - RSEI - PRODUCTO ACADEMICO 1</dc:title>
  <dc:creator>Gustavo Coronel</dc:creator>
  <cp:lastModifiedBy>Gustavo Coronel</cp:lastModifiedBy>
  <cp:revision>51</cp:revision>
  <dcterms:created xsi:type="dcterms:W3CDTF">2020-07-09T23:30:51Z</dcterms:created>
  <dcterms:modified xsi:type="dcterms:W3CDTF">2022-06-10T00:18:10Z</dcterms:modified>
</cp:coreProperties>
</file>