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5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MYsDGJEyyQ6Wywb5B7Yxd19+p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16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04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5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62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64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03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83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76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05"/>
            <a:ext cx="9144003" cy="5130095"/>
          </a:xfrm>
          <a:prstGeom prst="rect">
            <a:avLst/>
          </a:prstGeom>
          <a:solidFill>
            <a:srgbClr val="1F355C"/>
          </a:solidFill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7048201" y="371520"/>
            <a:ext cx="1691545" cy="46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7AD42A6-CB7A-4BB6-8889-559E9783BFF6}"/>
              </a:ext>
            </a:extLst>
          </p:cNvPr>
          <p:cNvSpPr txBox="1"/>
          <p:nvPr/>
        </p:nvSpPr>
        <p:spPr>
          <a:xfrm>
            <a:off x="694480" y="2243854"/>
            <a:ext cx="5613565" cy="104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s-PE" sz="21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SESIÓN 15</a:t>
            </a:r>
          </a:p>
          <a:p>
            <a:pPr algn="ctr"/>
            <a:r>
              <a:rPr lang="es-PE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CONSULTANDO PROCEDIMIENTOS ALMACENADOS DESDE VISUAL STUDIO </a:t>
            </a: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B5760320-BF4D-4E49-BC1D-5458E96AFF8C}"/>
              </a:ext>
            </a:extLst>
          </p:cNvPr>
          <p:cNvSpPr txBox="1"/>
          <p:nvPr/>
        </p:nvSpPr>
        <p:spPr>
          <a:xfrm>
            <a:off x="355813" y="1233104"/>
            <a:ext cx="6509657" cy="83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buClr>
                <a:srgbClr val="CCCCCC"/>
              </a:buClr>
            </a:pPr>
            <a:r>
              <a:rPr lang="es-PE" sz="2100" b="1" dirty="0">
                <a:solidFill>
                  <a:schemeClr val="bg1"/>
                </a:solidFill>
                <a:latin typeface="Arial Black" panose="020B0A04020102020204" pitchFamily="34" charset="0"/>
              </a:rPr>
              <a:t>GESTIÓN DE DATOS E NFORMACIÓN  II</a:t>
            </a:r>
            <a:endParaRPr sz="2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BE27A4-B719-4322-BFEE-710383C93B0A}"/>
              </a:ext>
            </a:extLst>
          </p:cNvPr>
          <p:cNvSpPr/>
          <p:nvPr/>
        </p:nvSpPr>
        <p:spPr>
          <a:xfrm>
            <a:off x="1347535" y="998400"/>
            <a:ext cx="48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PE" sz="1800" b="1" dirty="0">
                <a:solidFill>
                  <a:srgbClr val="032E5A"/>
                </a:solidFill>
                <a:latin typeface="Arial Black" panose="020B0A04020102020204" pitchFamily="34" charset="0"/>
              </a:rPr>
              <a:t>¿QUÉ HEMOS APRENDIDO HOY?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D27B4F-2BB2-4054-A9F6-1788375B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70" y="1621647"/>
            <a:ext cx="2999240" cy="29729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0FF0A29-D24A-4D99-89F3-035547D680B1}"/>
              </a:ext>
            </a:extLst>
          </p:cNvPr>
          <p:cNvSpPr txBox="1"/>
          <p:nvPr/>
        </p:nvSpPr>
        <p:spPr>
          <a:xfrm>
            <a:off x="4371871" y="2405093"/>
            <a:ext cx="301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500" dirty="0">
                <a:solidFill>
                  <a:srgbClr val="032E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que reflexionen y entiendan la importancia de los temas tratados y el mejoramiento de su propio proceso de aprendizaje.</a:t>
            </a:r>
          </a:p>
        </p:txBody>
      </p:sp>
    </p:spTree>
    <p:extLst>
      <p:ext uri="{BB962C8B-B14F-4D97-AF65-F5344CB8AC3E}">
        <p14:creationId xmlns:p14="http://schemas.microsoft.com/office/powerpoint/2010/main" val="411489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2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2964B3-7219-4934-A401-0BCA01D0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99" y="385950"/>
            <a:ext cx="6726676" cy="4708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ALTER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PROCEDURE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_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RegistrarCliente</a:t>
            </a:r>
            <a:endParaRPr lang="es-PE" sz="12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>
              <a:defRPr/>
            </a:pP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@id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char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4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)=null,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@zona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char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2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)=null,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@ruc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char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11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)=null,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@nombre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varchar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70</a:t>
            </a:r>
            <a:r>
              <a:rPr lang="sv-S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)=null,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</a:p>
          <a:p>
            <a:pPr>
              <a:defRPr/>
            </a:pP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@Direccion </a:t>
            </a:r>
            <a:r>
              <a:rPr lang="es-PE" sz="12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varchar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70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)=</a:t>
            </a:r>
            <a:r>
              <a:rPr lang="es-PE" sz="12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null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@credito </a:t>
            </a: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bit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null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@tipocli </a:t>
            </a:r>
            <a:r>
              <a:rPr lang="es-PE" sz="12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char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10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)=</a:t>
            </a:r>
            <a:r>
              <a:rPr lang="es-PE" sz="12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'A'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@saldo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numeric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9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2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@Califica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char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1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'C'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</a:p>
          <a:p>
            <a:pPr>
              <a:defRPr/>
            </a:pP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@genero </a:t>
            </a:r>
            <a:r>
              <a:rPr lang="es-PE" sz="12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char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1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'M'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@idRepresentante </a:t>
            </a:r>
            <a:r>
              <a:rPr lang="es-PE" sz="12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int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0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 @tipo </a:t>
            </a:r>
            <a:r>
              <a:rPr lang="es-PE" sz="12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tinyint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</a:t>
            </a: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endParaRPr lang="es-PE" sz="12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IF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@tipo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</a:t>
            </a: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BEGIN</a:t>
            </a:r>
            <a:endParaRPr lang="es-PE" sz="12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INSERT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CLIENTE </a:t>
            </a:r>
          </a:p>
          <a:p>
            <a:pPr>
              <a:defRPr/>
            </a:pP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Cliente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zona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nombre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ruc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Direccion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Saldo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Credito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topeCredito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s-PE" sz="12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>
              <a:defRPr/>
            </a:pP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TipoCliente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Calificacion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idRepresentante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genero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</a:t>
            </a:r>
            <a:endParaRPr lang="es-PE" sz="12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VALUES 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(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@id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@zona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@nombre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@ruc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@Direccion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@saldo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@credito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0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</a:p>
          <a:p>
            <a:pPr>
              <a:defRPr/>
            </a:pP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@tipocli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@Califica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@idRepresentante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@GENERO 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)</a:t>
            </a:r>
            <a:endParaRPr lang="es-PE" sz="12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END</a:t>
            </a:r>
            <a:endParaRPr lang="es-PE" sz="12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IF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@tipo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2</a:t>
            </a:r>
          </a:p>
          <a:p>
            <a:pPr>
              <a:defRPr/>
            </a:pPr>
            <a:r>
              <a:rPr lang="es-PE" sz="1200" dirty="0">
                <a:solidFill>
                  <a:srgbClr val="FF00FF"/>
                </a:solidFill>
                <a:highlight>
                  <a:srgbClr val="FFFFFF"/>
                </a:highlight>
                <a:latin typeface="+mj-lt"/>
              </a:rPr>
              <a:t>UPDATE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cliente</a:t>
            </a:r>
          </a:p>
          <a:p>
            <a:pPr>
              <a:defRPr/>
            </a:pP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zona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@zona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nombre 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@nombre 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ruc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@ruc 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Direccion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@Direccion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</a:p>
          <a:p>
            <a:pPr>
              <a:defRPr/>
            </a:pP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Credito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@credito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TipoCliente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@tipocli   </a:t>
            </a: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Cliente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@id</a:t>
            </a: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IF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@tipo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3</a:t>
            </a:r>
          </a:p>
          <a:p>
            <a:pPr>
              <a:defRPr/>
            </a:pP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+mj-lt"/>
              </a:rPr>
              <a:t>UPDATE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cliente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Activo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cliente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@id </a:t>
            </a:r>
          </a:p>
          <a:p>
            <a:pPr>
              <a:defRPr/>
            </a:pPr>
            <a:endParaRPr lang="es-PE" sz="12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IF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@TIPO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5</a:t>
            </a:r>
          </a:p>
          <a:p>
            <a:pPr>
              <a:defRPr/>
            </a:pPr>
            <a:r>
              <a:rPr lang="es-PE" sz="12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Cliente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zona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nombre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ruc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Direccion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Credito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 </a:t>
            </a:r>
            <a:r>
              <a:rPr lang="es-PE" sz="12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TipoCliente</a:t>
            </a:r>
            <a:endParaRPr lang="es-PE" sz="12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cliente </a:t>
            </a:r>
          </a:p>
          <a:p>
            <a:pPr>
              <a:defRPr/>
            </a:pPr>
            <a:r>
              <a:rPr lang="es-PE" sz="12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nombre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LIKE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+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 </a:t>
            </a:r>
            <a:r>
              <a:rPr lang="es-PE" sz="12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'%'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+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@nombre </a:t>
            </a:r>
            <a:r>
              <a:rPr lang="es-PE" sz="12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+</a:t>
            </a:r>
            <a:r>
              <a:rPr lang="es-PE" sz="12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s-PE" sz="12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'%'</a:t>
            </a:r>
            <a:endParaRPr lang="es-PE" sz="105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AD3A3A-A5D9-45DC-9627-73E213B47934}"/>
              </a:ext>
            </a:extLst>
          </p:cNvPr>
          <p:cNvSpPr txBox="1">
            <a:spLocks noChangeArrowheads="1"/>
          </p:cNvSpPr>
          <p:nvPr/>
        </p:nvSpPr>
        <p:spPr>
          <a:xfrm>
            <a:off x="326691" y="751119"/>
            <a:ext cx="8373979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PROYECTO VISUAL STUDIO (VISUAL BASIC): DISEÑO DE FORMULARIO </a:t>
            </a:r>
            <a:endParaRPr lang="es-ES" sz="1800" b="1" dirty="0">
              <a:solidFill>
                <a:srgbClr val="1F355C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DC5B415-7FFA-4839-A736-4D2306198E0A}"/>
              </a:ext>
            </a:extLst>
          </p:cNvPr>
          <p:cNvGrpSpPr/>
          <p:nvPr/>
        </p:nvGrpSpPr>
        <p:grpSpPr>
          <a:xfrm>
            <a:off x="1768697" y="1109653"/>
            <a:ext cx="5642370" cy="3855349"/>
            <a:chOff x="1768697" y="1109653"/>
            <a:chExt cx="5642370" cy="3855349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5DEEC80-B33D-41A6-83FF-F9EAD67F4FE4}"/>
                </a:ext>
              </a:extLst>
            </p:cNvPr>
            <p:cNvGrpSpPr/>
            <p:nvPr/>
          </p:nvGrpSpPr>
          <p:grpSpPr>
            <a:xfrm>
              <a:off x="1768697" y="1153498"/>
              <a:ext cx="4794645" cy="3811504"/>
              <a:chOff x="1779986" y="926307"/>
              <a:chExt cx="4794645" cy="3811504"/>
            </a:xfrm>
          </p:grpSpPr>
          <p:pic>
            <p:nvPicPr>
              <p:cNvPr id="7" name="Imagen 4">
                <a:extLst>
                  <a:ext uri="{FF2B5EF4-FFF2-40B4-BE49-F238E27FC236}">
                    <a16:creationId xmlns:a16="http://schemas.microsoft.com/office/drawing/2014/main" id="{FD1B1C33-197B-4636-82C3-BD7D54DE87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1541" y="1494235"/>
                <a:ext cx="3446859" cy="2951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CuadroTexto 5">
                <a:extLst>
                  <a:ext uri="{FF2B5EF4-FFF2-40B4-BE49-F238E27FC236}">
                    <a16:creationId xmlns:a16="http://schemas.microsoft.com/office/drawing/2014/main" id="{E6C4405E-F6F4-4DEB-810A-F783503A0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897" y="926307"/>
                <a:ext cx="93345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s-PE" altLang="es-PE" sz="1050"/>
                  <a:t>TxtCodigo</a:t>
                </a:r>
              </a:p>
            </p:txBody>
          </p:sp>
          <p:sp>
            <p:nvSpPr>
              <p:cNvPr id="9" name="CuadroTexto 6">
                <a:extLst>
                  <a:ext uri="{FF2B5EF4-FFF2-40B4-BE49-F238E27FC236}">
                    <a16:creationId xmlns:a16="http://schemas.microsoft.com/office/drawing/2014/main" id="{EADDD4A7-F57D-484B-BB17-99EE0593F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6906" y="4371976"/>
                <a:ext cx="93345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s-PE" altLang="es-PE" sz="1050"/>
                  <a:t>CmdNuevo</a:t>
                </a:r>
              </a:p>
            </p:txBody>
          </p:sp>
          <p:sp>
            <p:nvSpPr>
              <p:cNvPr id="10" name="CuadroTexto 8">
                <a:extLst>
                  <a:ext uri="{FF2B5EF4-FFF2-40B4-BE49-F238E27FC236}">
                    <a16:creationId xmlns:a16="http://schemas.microsoft.com/office/drawing/2014/main" id="{9D010704-C965-4D0C-81FB-F5BA317C8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8091" y="1804988"/>
                <a:ext cx="93345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s-PE" altLang="es-PE" sz="1050"/>
                  <a:t>TxtBuscar</a:t>
                </a:r>
              </a:p>
            </p:txBody>
          </p:sp>
          <p:sp>
            <p:nvSpPr>
              <p:cNvPr id="11" name="CuadroTexto 9">
                <a:extLst>
                  <a:ext uri="{FF2B5EF4-FFF2-40B4-BE49-F238E27FC236}">
                    <a16:creationId xmlns:a16="http://schemas.microsoft.com/office/drawing/2014/main" id="{BBE36D03-0D26-46E4-B2E1-688712CC1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9986" y="2922986"/>
                <a:ext cx="93464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s-PE" altLang="es-PE" sz="1050"/>
                  <a:t>dgrData</a:t>
                </a:r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81B79EFC-A088-4AE5-93F8-C568EE7261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493170" y="1203722"/>
                <a:ext cx="954881" cy="489347"/>
              </a:xfrm>
              <a:prstGeom prst="straightConnector1">
                <a:avLst/>
              </a:prstGeom>
              <a:noFill/>
              <a:ln w="9525" algn="ctr">
                <a:solidFill>
                  <a:srgbClr val="3333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Conector recto de flecha 13">
                <a:extLst>
                  <a:ext uri="{FF2B5EF4-FFF2-40B4-BE49-F238E27FC236}">
                    <a16:creationId xmlns:a16="http://schemas.microsoft.com/office/drawing/2014/main" id="{E88A4BE7-C94D-4191-9497-767527BE67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639616" y="4094561"/>
                <a:ext cx="595313" cy="363140"/>
              </a:xfrm>
              <a:prstGeom prst="straightConnector1">
                <a:avLst/>
              </a:prstGeom>
              <a:noFill/>
              <a:ln w="9525" algn="ctr">
                <a:solidFill>
                  <a:srgbClr val="3333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Conector recto de flecha 15">
                <a:extLst>
                  <a:ext uri="{FF2B5EF4-FFF2-40B4-BE49-F238E27FC236}">
                    <a16:creationId xmlns:a16="http://schemas.microsoft.com/office/drawing/2014/main" id="{6282699E-C1E3-41C9-9415-5DBD572741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107906" y="1139430"/>
                <a:ext cx="466725" cy="664369"/>
              </a:xfrm>
              <a:prstGeom prst="straightConnector1">
                <a:avLst/>
              </a:prstGeom>
              <a:noFill/>
              <a:ln w="9525" algn="ctr">
                <a:solidFill>
                  <a:srgbClr val="3333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Conector recto de flecha 17">
                <a:extLst>
                  <a:ext uri="{FF2B5EF4-FFF2-40B4-BE49-F238E27FC236}">
                    <a16:creationId xmlns:a16="http://schemas.microsoft.com/office/drawing/2014/main" id="{F1EB6B79-E5B2-4BA9-94EC-BA765DB2C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587230" y="1943101"/>
                <a:ext cx="977503" cy="40481"/>
              </a:xfrm>
              <a:prstGeom prst="straightConnector1">
                <a:avLst/>
              </a:prstGeom>
              <a:noFill/>
              <a:ln w="9525" algn="ctr">
                <a:solidFill>
                  <a:srgbClr val="3333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Conector recto de flecha 19">
                <a:extLst>
                  <a:ext uri="{FF2B5EF4-FFF2-40B4-BE49-F238E27FC236}">
                    <a16:creationId xmlns:a16="http://schemas.microsoft.com/office/drawing/2014/main" id="{C167077C-AB4B-4954-9DAB-36E0E7687E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93169" y="2922986"/>
                <a:ext cx="714375" cy="139303"/>
              </a:xfrm>
              <a:prstGeom prst="straightConnector1">
                <a:avLst/>
              </a:prstGeom>
              <a:noFill/>
              <a:ln w="9525" algn="ctr">
                <a:solidFill>
                  <a:srgbClr val="3333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CuadroTexto 6">
                <a:extLst>
                  <a:ext uri="{FF2B5EF4-FFF2-40B4-BE49-F238E27FC236}">
                    <a16:creationId xmlns:a16="http://schemas.microsoft.com/office/drawing/2014/main" id="{D8B6C9DD-64C3-45DD-99DD-73DEFBC38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4497" y="4483895"/>
                <a:ext cx="1408509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s-PE" altLang="es-PE" sz="1050"/>
                  <a:t>CmdModificar</a:t>
                </a:r>
              </a:p>
            </p:txBody>
          </p:sp>
          <p:cxnSp>
            <p:nvCxnSpPr>
              <p:cNvPr id="18" name="Conector recto de flecha 13">
                <a:extLst>
                  <a:ext uri="{FF2B5EF4-FFF2-40B4-BE49-F238E27FC236}">
                    <a16:creationId xmlns:a16="http://schemas.microsoft.com/office/drawing/2014/main" id="{7D0CC2CE-63E7-42EF-B3E7-99BB9E37A2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043364" y="4220767"/>
                <a:ext cx="254794" cy="363140"/>
              </a:xfrm>
              <a:prstGeom prst="straightConnector1">
                <a:avLst/>
              </a:prstGeom>
              <a:noFill/>
              <a:ln w="9525" algn="ctr">
                <a:solidFill>
                  <a:srgbClr val="3333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" name="CuadroTexto 7">
              <a:extLst>
                <a:ext uri="{FF2B5EF4-FFF2-40B4-BE49-F238E27FC236}">
                  <a16:creationId xmlns:a16="http://schemas.microsoft.com/office/drawing/2014/main" id="{49173DF0-AA4E-4FE3-87D9-288BDDA9E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111" y="1109653"/>
              <a:ext cx="117395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 dirty="0" err="1"/>
                <a:t>CmdVer</a:t>
              </a:r>
              <a:endParaRPr lang="es-PE" altLang="es-PE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16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A79C42C-2AAF-4045-BD5A-1812CC81DBBE}"/>
              </a:ext>
            </a:extLst>
          </p:cNvPr>
          <p:cNvGrpSpPr/>
          <p:nvPr/>
        </p:nvGrpSpPr>
        <p:grpSpPr>
          <a:xfrm>
            <a:off x="1850699" y="1394307"/>
            <a:ext cx="5353051" cy="3671010"/>
            <a:chOff x="1868091" y="926307"/>
            <a:chExt cx="5353051" cy="3671010"/>
          </a:xfrm>
        </p:grpSpPr>
        <p:pic>
          <p:nvPicPr>
            <p:cNvPr id="6" name="Imagen 3">
              <a:extLst>
                <a:ext uri="{FF2B5EF4-FFF2-40B4-BE49-F238E27FC236}">
                  <a16:creationId xmlns:a16="http://schemas.microsoft.com/office/drawing/2014/main" id="{7841C79C-D88A-48E2-9E09-171B2C295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542" y="1396605"/>
              <a:ext cx="3450431" cy="291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uadroTexto 5">
              <a:extLst>
                <a:ext uri="{FF2B5EF4-FFF2-40B4-BE49-F238E27FC236}">
                  <a16:creationId xmlns:a16="http://schemas.microsoft.com/office/drawing/2014/main" id="{3FB5AB49-8FC4-4B1F-BE7C-6E47610A7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897" y="926307"/>
              <a:ext cx="93345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TxtCliente</a:t>
              </a:r>
            </a:p>
          </p:txBody>
        </p:sp>
        <p:sp>
          <p:nvSpPr>
            <p:cNvPr id="8" name="CuadroTexto 6">
              <a:extLst>
                <a:ext uri="{FF2B5EF4-FFF2-40B4-BE49-F238E27FC236}">
                  <a16:creationId xmlns:a16="http://schemas.microsoft.com/office/drawing/2014/main" id="{E73B026F-9E3C-4E09-9B64-9122BA671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404" y="971551"/>
              <a:ext cx="93345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TxtNombre</a:t>
              </a:r>
            </a:p>
          </p:txBody>
        </p:sp>
        <p:sp>
          <p:nvSpPr>
            <p:cNvPr id="9" name="CuadroTexto 7">
              <a:extLst>
                <a:ext uri="{FF2B5EF4-FFF2-40B4-BE49-F238E27FC236}">
                  <a16:creationId xmlns:a16="http://schemas.microsoft.com/office/drawing/2014/main" id="{65B47119-1B35-4A22-8D96-DFD27C60D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286" y="4317207"/>
              <a:ext cx="117395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CmdGrabar</a:t>
              </a:r>
            </a:p>
          </p:txBody>
        </p:sp>
        <p:sp>
          <p:nvSpPr>
            <p:cNvPr id="10" name="CuadroTexto 8">
              <a:extLst>
                <a:ext uri="{FF2B5EF4-FFF2-40B4-BE49-F238E27FC236}">
                  <a16:creationId xmlns:a16="http://schemas.microsoft.com/office/drawing/2014/main" id="{9F7AA88A-5B99-42EF-8484-E35DE6B1F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091" y="1804988"/>
              <a:ext cx="93345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cboZona</a:t>
              </a:r>
            </a:p>
          </p:txBody>
        </p:sp>
        <p:sp>
          <p:nvSpPr>
            <p:cNvPr id="11" name="CuadroTexto 9">
              <a:extLst>
                <a:ext uri="{FF2B5EF4-FFF2-40B4-BE49-F238E27FC236}">
                  <a16:creationId xmlns:a16="http://schemas.microsoft.com/office/drawing/2014/main" id="{3AB20613-DC4C-4EBF-9ECB-B6CA305B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524" y="2495551"/>
              <a:ext cx="93464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txtRuc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E7E9321-0CDE-4E8D-873B-A3DA69A0C4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14626" y="1141811"/>
              <a:ext cx="954881" cy="488156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onector recto de flecha 13">
              <a:extLst>
                <a:ext uri="{FF2B5EF4-FFF2-40B4-BE49-F238E27FC236}">
                  <a16:creationId xmlns:a16="http://schemas.microsoft.com/office/drawing/2014/main" id="{003EBA17-9572-4360-881B-52A351E676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70747" y="1215628"/>
              <a:ext cx="0" cy="727472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Conector recto de flecha 15">
              <a:extLst>
                <a:ext uri="{FF2B5EF4-FFF2-40B4-BE49-F238E27FC236}">
                  <a16:creationId xmlns:a16="http://schemas.microsoft.com/office/drawing/2014/main" id="{560D85A3-FE3D-4193-8995-EBFBB638F2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7545" y="4086226"/>
              <a:ext cx="622697" cy="250031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Conector recto de flecha 17">
              <a:extLst>
                <a:ext uri="{FF2B5EF4-FFF2-40B4-BE49-F238E27FC236}">
                  <a16:creationId xmlns:a16="http://schemas.microsoft.com/office/drawing/2014/main" id="{BCB34CC8-2F32-410B-AF77-BE9B758901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63417" y="2033589"/>
              <a:ext cx="1106090" cy="150019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Conector recto de flecha 19">
              <a:extLst>
                <a:ext uri="{FF2B5EF4-FFF2-40B4-BE49-F238E27FC236}">
                  <a16:creationId xmlns:a16="http://schemas.microsoft.com/office/drawing/2014/main" id="{15835681-E816-4EA2-BB3E-5584D097AB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63417" y="2570561"/>
              <a:ext cx="1206103" cy="111919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CuadroTexto 7">
              <a:extLst>
                <a:ext uri="{FF2B5EF4-FFF2-40B4-BE49-F238E27FC236}">
                  <a16:creationId xmlns:a16="http://schemas.microsoft.com/office/drawing/2014/main" id="{A79C2AFA-8221-4837-9563-FC020E45C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758" y="4343401"/>
              <a:ext cx="117395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CmdCancelar</a:t>
              </a:r>
            </a:p>
          </p:txBody>
        </p:sp>
        <p:sp>
          <p:nvSpPr>
            <p:cNvPr id="18" name="CuadroTexto 9">
              <a:extLst>
                <a:ext uri="{FF2B5EF4-FFF2-40B4-BE49-F238E27FC236}">
                  <a16:creationId xmlns:a16="http://schemas.microsoft.com/office/drawing/2014/main" id="{DE6CD896-28D8-4275-9F56-1B53AE859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092" y="3083720"/>
              <a:ext cx="93464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ChkCredito</a:t>
              </a:r>
            </a:p>
          </p:txBody>
        </p:sp>
        <p:sp>
          <p:nvSpPr>
            <p:cNvPr id="19" name="CuadroTexto 9">
              <a:extLst>
                <a:ext uri="{FF2B5EF4-FFF2-40B4-BE49-F238E27FC236}">
                  <a16:creationId xmlns:a16="http://schemas.microsoft.com/office/drawing/2014/main" id="{04D7C455-C2F3-4AFF-B457-746A1BACE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5786" y="2671763"/>
              <a:ext cx="93464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GroupBox</a:t>
              </a:r>
            </a:p>
          </p:txBody>
        </p:sp>
        <p:sp>
          <p:nvSpPr>
            <p:cNvPr id="20" name="CuadroTexto 9">
              <a:extLst>
                <a:ext uri="{FF2B5EF4-FFF2-40B4-BE49-F238E27FC236}">
                  <a16:creationId xmlns:a16="http://schemas.microsoft.com/office/drawing/2014/main" id="{B38F173D-E777-4A80-836A-2564FE6A6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5786" y="2994423"/>
              <a:ext cx="93464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rbC</a:t>
              </a:r>
            </a:p>
          </p:txBody>
        </p:sp>
        <p:sp>
          <p:nvSpPr>
            <p:cNvPr id="21" name="CuadroTexto 9">
              <a:extLst>
                <a:ext uri="{FF2B5EF4-FFF2-40B4-BE49-F238E27FC236}">
                  <a16:creationId xmlns:a16="http://schemas.microsoft.com/office/drawing/2014/main" id="{7A76E523-D549-48F4-BEB5-EB46CF3D5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781" y="3511154"/>
              <a:ext cx="934641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rbB</a:t>
              </a:r>
            </a:p>
          </p:txBody>
        </p:sp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1F12F12D-3E67-4308-A830-DD6DFB89B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781" y="3926682"/>
              <a:ext cx="934641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rbA</a:t>
              </a:r>
            </a:p>
          </p:txBody>
        </p:sp>
        <p:cxnSp>
          <p:nvCxnSpPr>
            <p:cNvPr id="23" name="Conector recto de flecha 13">
              <a:extLst>
                <a:ext uri="{FF2B5EF4-FFF2-40B4-BE49-F238E27FC236}">
                  <a16:creationId xmlns:a16="http://schemas.microsoft.com/office/drawing/2014/main" id="{5A4B36E0-AB91-4988-B9B6-01233CEEE47C}"/>
                </a:ext>
              </a:extLst>
            </p:cNvPr>
            <p:cNvCxnSpPr>
              <a:cxnSpLocks noChangeShapeType="1"/>
              <a:stCxn id="19" idx="1"/>
            </p:cNvCxnSpPr>
            <p:nvPr/>
          </p:nvCxnSpPr>
          <p:spPr bwMode="auto">
            <a:xfrm flipH="1">
              <a:off x="5113735" y="2798721"/>
              <a:ext cx="1162051" cy="333814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Conector recto de flecha 13">
              <a:extLst>
                <a:ext uri="{FF2B5EF4-FFF2-40B4-BE49-F238E27FC236}">
                  <a16:creationId xmlns:a16="http://schemas.microsoft.com/office/drawing/2014/main" id="{DC1CD7C8-30C6-4765-940C-13BB8E06D438}"/>
                </a:ext>
              </a:extLst>
            </p:cNvPr>
            <p:cNvCxnSpPr>
              <a:cxnSpLocks noChangeShapeType="1"/>
              <a:stCxn id="20" idx="1"/>
            </p:cNvCxnSpPr>
            <p:nvPr/>
          </p:nvCxnSpPr>
          <p:spPr bwMode="auto">
            <a:xfrm flipH="1">
              <a:off x="5061348" y="3121381"/>
              <a:ext cx="1214438" cy="204035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Conector recto de flecha 13">
              <a:extLst>
                <a:ext uri="{FF2B5EF4-FFF2-40B4-BE49-F238E27FC236}">
                  <a16:creationId xmlns:a16="http://schemas.microsoft.com/office/drawing/2014/main" id="{FE2C96B1-5D77-4FA2-A34C-78B34BC339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681538" y="3387330"/>
              <a:ext cx="1657350" cy="315515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Conector recto de flecha 13">
              <a:extLst>
                <a:ext uri="{FF2B5EF4-FFF2-40B4-BE49-F238E27FC236}">
                  <a16:creationId xmlns:a16="http://schemas.microsoft.com/office/drawing/2014/main" id="{9C92D609-470C-4C44-9884-449DB066CCE5}"/>
                </a:ext>
              </a:extLst>
            </p:cNvPr>
            <p:cNvCxnSpPr>
              <a:cxnSpLocks noChangeShapeType="1"/>
              <a:stCxn id="22" idx="1"/>
            </p:cNvCxnSpPr>
            <p:nvPr/>
          </p:nvCxnSpPr>
          <p:spPr bwMode="auto">
            <a:xfrm flipH="1" flipV="1">
              <a:off x="4236244" y="3426620"/>
              <a:ext cx="2014537" cy="627020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Conector recto de flecha 15">
              <a:extLst>
                <a:ext uri="{FF2B5EF4-FFF2-40B4-BE49-F238E27FC236}">
                  <a16:creationId xmlns:a16="http://schemas.microsoft.com/office/drawing/2014/main" id="{535F141C-7A5D-4486-9662-91416DA509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631532" y="4101705"/>
              <a:ext cx="132160" cy="353615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CuadroTexto 9">
              <a:extLst>
                <a:ext uri="{FF2B5EF4-FFF2-40B4-BE49-F238E27FC236}">
                  <a16:creationId xmlns:a16="http://schemas.microsoft.com/office/drawing/2014/main" id="{63D369CE-3CAD-4A2A-A999-654524BB9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782" y="1941911"/>
              <a:ext cx="97036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s-PE" altLang="es-PE" sz="1050"/>
                <a:t>txtDireccion</a:t>
              </a:r>
            </a:p>
          </p:txBody>
        </p:sp>
        <p:cxnSp>
          <p:nvCxnSpPr>
            <p:cNvPr id="29" name="Conector recto de flecha 13">
              <a:extLst>
                <a:ext uri="{FF2B5EF4-FFF2-40B4-BE49-F238E27FC236}">
                  <a16:creationId xmlns:a16="http://schemas.microsoft.com/office/drawing/2014/main" id="{03A3D604-3A66-4509-BD40-DB8E0A43EE89}"/>
                </a:ext>
              </a:extLst>
            </p:cNvPr>
            <p:cNvCxnSpPr>
              <a:cxnSpLocks noChangeShapeType="1"/>
              <a:stCxn id="28" idx="1"/>
            </p:cNvCxnSpPr>
            <p:nvPr/>
          </p:nvCxnSpPr>
          <p:spPr bwMode="auto">
            <a:xfrm flipH="1">
              <a:off x="5178030" y="2068869"/>
              <a:ext cx="1072752" cy="682667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Conector recto de flecha 19">
              <a:extLst>
                <a:ext uri="{FF2B5EF4-FFF2-40B4-BE49-F238E27FC236}">
                  <a16:creationId xmlns:a16="http://schemas.microsoft.com/office/drawing/2014/main" id="{6947786A-F30C-4D33-BD6B-990BCF47ACEF}"/>
                </a:ext>
              </a:extLst>
            </p:cNvPr>
            <p:cNvCxnSpPr>
              <a:cxnSpLocks noChangeShapeType="1"/>
              <a:stCxn id="18" idx="3"/>
            </p:cNvCxnSpPr>
            <p:nvPr/>
          </p:nvCxnSpPr>
          <p:spPr bwMode="auto">
            <a:xfrm flipV="1">
              <a:off x="2802732" y="3123010"/>
              <a:ext cx="404812" cy="87668"/>
            </a:xfrm>
            <a:prstGeom prst="straightConnector1">
              <a:avLst/>
            </a:prstGeom>
            <a:noFill/>
            <a:ln w="9525" algn="ctr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B48FDE9E-C443-4FE8-BDC5-1D49DBBA8365}"/>
              </a:ext>
            </a:extLst>
          </p:cNvPr>
          <p:cNvSpPr txBox="1">
            <a:spLocks noChangeArrowheads="1"/>
          </p:cNvSpPr>
          <p:nvPr/>
        </p:nvSpPr>
        <p:spPr>
          <a:xfrm>
            <a:off x="96" y="799194"/>
            <a:ext cx="8373979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PROYECTO VISUAL STUDIO (VISUAL BASIC): DISEÑO DE FORMULARIO </a:t>
            </a:r>
            <a:endParaRPr lang="es-ES" sz="1800" b="1" dirty="0">
              <a:solidFill>
                <a:srgbClr val="1F3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0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3649FE-5D0D-4BAB-A5FF-32B58240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16" y="1900451"/>
            <a:ext cx="6778229" cy="15465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r>
              <a:rPr lang="es-PE" altLang="es-P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Imports</a:t>
            </a:r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System.Data.SqlClient</a:t>
            </a:r>
            <a:endParaRPr lang="es-PE" altLang="es-P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s-PE" altLang="es-P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s-PE" altLang="es-P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altLang="es-P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endParaRPr lang="es-PE" altLang="es-P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PE" altLang="es-PE" sz="1200" dirty="0" err="1">
                <a:solidFill>
                  <a:srgbClr val="0000FF"/>
                </a:solidFill>
                <a:latin typeface="+mj-lt"/>
              </a:rPr>
              <a:t>Dim</a:t>
            </a:r>
            <a:r>
              <a:rPr lang="es-PE" altLang="es-PE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PE" altLang="es-PE" sz="1200" dirty="0" err="1">
                <a:solidFill>
                  <a:srgbClr val="000000"/>
                </a:solidFill>
                <a:latin typeface="+mj-lt"/>
              </a:rPr>
              <a:t>cn</a:t>
            </a:r>
            <a:r>
              <a:rPr lang="es-PE" altLang="es-PE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PE" altLang="es-PE" sz="120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s-PE" altLang="es-PE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PE" altLang="es-PE" sz="1200" dirty="0">
                <a:solidFill>
                  <a:srgbClr val="0000FF"/>
                </a:solidFill>
                <a:latin typeface="+mj-lt"/>
              </a:rPr>
              <a:t>New </a:t>
            </a:r>
            <a:r>
              <a:rPr lang="es-PE" altLang="es-PE" sz="1200" dirty="0" err="1">
                <a:solidFill>
                  <a:srgbClr val="000000"/>
                </a:solidFill>
                <a:latin typeface="+mj-lt"/>
              </a:rPr>
              <a:t>SqlConnection</a:t>
            </a:r>
            <a:r>
              <a:rPr lang="es-PE" altLang="es-PE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s-PE" altLang="es-PE" sz="1200" dirty="0">
                <a:solidFill>
                  <a:srgbClr val="A31515"/>
                </a:solidFill>
                <a:latin typeface="+mj-lt"/>
              </a:rPr>
              <a:t>"Server=</a:t>
            </a:r>
            <a:r>
              <a:rPr lang="es-PE" altLang="es-PE" sz="1200" dirty="0" err="1">
                <a:solidFill>
                  <a:srgbClr val="A31515"/>
                </a:solidFill>
                <a:latin typeface="+mj-lt"/>
              </a:rPr>
              <a:t>localhost;Database</a:t>
            </a:r>
            <a:r>
              <a:rPr lang="es-PE" altLang="es-PE" sz="1200" dirty="0">
                <a:solidFill>
                  <a:srgbClr val="A31515"/>
                </a:solidFill>
                <a:latin typeface="+mj-lt"/>
              </a:rPr>
              <a:t>=</a:t>
            </a:r>
            <a:r>
              <a:rPr lang="es-PE" altLang="es-PE" sz="1200" dirty="0" err="1">
                <a:solidFill>
                  <a:srgbClr val="A31515"/>
                </a:solidFill>
                <a:latin typeface="+mj-lt"/>
              </a:rPr>
              <a:t>TenebrosaOLTP;Integrated</a:t>
            </a:r>
            <a:r>
              <a:rPr lang="es-PE" altLang="es-PE" sz="1200" dirty="0">
                <a:solidFill>
                  <a:srgbClr val="A31515"/>
                </a:solidFill>
                <a:latin typeface="+mj-lt"/>
              </a:rPr>
              <a:t> Security=True"</a:t>
            </a:r>
            <a:r>
              <a:rPr lang="es-PE" altLang="es-PE" sz="12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BotonNuevo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s-PE" altLang="es-PE" sz="15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es-PE" altLang="es-P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EB51B6-A722-4D28-A49C-B67E83D31E01}"/>
              </a:ext>
            </a:extLst>
          </p:cNvPr>
          <p:cNvSpPr txBox="1">
            <a:spLocks noChangeArrowheads="1"/>
          </p:cNvSpPr>
          <p:nvPr/>
        </p:nvSpPr>
        <p:spPr>
          <a:xfrm>
            <a:off x="-1238749" y="484930"/>
            <a:ext cx="8373979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CONEXIÓN A BASE DE DATOS</a:t>
            </a:r>
            <a:endParaRPr lang="es-ES" sz="1800" b="1" dirty="0">
              <a:solidFill>
                <a:srgbClr val="1F3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2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0BF85E-1B52-4C79-865F-286095C4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30" y="2548482"/>
            <a:ext cx="6725840" cy="13157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pt-BR" alt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pt-BR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s-P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CmdModificar_Click</a:t>
            </a:r>
            <a:r>
              <a:rPr lang="pt-BR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es-P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s-P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pt-BR" alt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s-P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altLang="es-P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pt-BR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s-P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CmdModificar.Click</a:t>
            </a:r>
            <a:endParaRPr lang="pt-BR" altLang="es-P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BotonNuevo</a:t>
            </a:r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altLang="es-PE" sz="105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s-PE" altLang="es-P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TxtCliente.Enabled</a:t>
            </a:r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altLang="es-PE" sz="105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s-PE" altLang="es-P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Me</a:t>
            </a:r>
            <a:r>
              <a:rPr lang="es-PE" altLang="es-P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.Modificar</a:t>
            </a:r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TxtCliente.Enabled</a:t>
            </a:r>
            <a:r>
              <a:rPr lang="es-PE" altLang="es-P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altLang="es-PE" sz="10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s-PE" altLang="es-P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s-PE" altLang="en-US" sz="825" noProof="1">
              <a:latin typeface="Lucida Sans Typewriter" panose="020B05090305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C13EA-ECC6-4C50-BBB6-A2E591B02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30" y="1240066"/>
            <a:ext cx="672584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PE" altLang="es-P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CmdVer_Click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altLang="es-P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s-PE" alt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PE" altLang="es-P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CmdVer.Click</a:t>
            </a:r>
            <a:endParaRPr lang="es-PE" altLang="es-P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Me</a:t>
            </a:r>
            <a:r>
              <a:rPr lang="es-PE" altLang="es-P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.Consultar</a:t>
            </a:r>
            <a:endParaRPr lang="es-PE" altLang="es-P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PE" altLang="es-P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PE" altLang="es-P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s-PE" altLang="en-US" sz="750" noProof="1">
              <a:latin typeface="Lucida Sans Typewriter" panose="020B05090305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19D49F0-9F71-4383-9399-83F74B1EE850}"/>
              </a:ext>
            </a:extLst>
          </p:cNvPr>
          <p:cNvSpPr txBox="1">
            <a:spLocks noChangeArrowheads="1"/>
          </p:cNvSpPr>
          <p:nvPr/>
        </p:nvSpPr>
        <p:spPr>
          <a:xfrm>
            <a:off x="333119" y="629560"/>
            <a:ext cx="6852356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PROCEDIMIENTO  EN BOTONES VER Y MODIFICAR</a:t>
            </a:r>
            <a:endParaRPr lang="es-ES" sz="1800" b="1" dirty="0">
              <a:solidFill>
                <a:srgbClr val="1F3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7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9C033A-7A54-4385-8C55-04E517805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42" y="1879252"/>
            <a:ext cx="6531206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Consultar()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sql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sql = </a:t>
            </a:r>
            <a:r>
              <a:rPr lang="pt-BR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"exec _RegistrarCliente  @nombre='"</a:t>
            </a:r>
            <a:r>
              <a:rPr lang="pt-BR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&amp; TxtBuscar.Text.Trim &amp; </a:t>
            </a:r>
            <a:r>
              <a:rPr lang="pt-BR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"', @tipo=5"</a:t>
            </a:r>
            <a:endParaRPr lang="pt-BR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dtCliente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DataTable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daCliente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SqlDataAdapter(sql, cn)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daCliente.Fill(dtCliente)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dgrData.DataSource = dtCliente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s-PE" altLang="en-US" sz="1200" noProof="1">
              <a:latin typeface="Lucida Sans Typewriter" panose="020B05090305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237A7E-E744-41AD-93DD-4B8EEBB9C74D}"/>
              </a:ext>
            </a:extLst>
          </p:cNvPr>
          <p:cNvSpPr txBox="1">
            <a:spLocks noChangeArrowheads="1"/>
          </p:cNvSpPr>
          <p:nvPr/>
        </p:nvSpPr>
        <p:spPr>
          <a:xfrm>
            <a:off x="-479074" y="612450"/>
            <a:ext cx="8373979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PROCEDIMIENTO CONSULTAR</a:t>
            </a:r>
            <a:endParaRPr lang="es-ES" sz="1800" b="1" dirty="0">
              <a:solidFill>
                <a:srgbClr val="1F3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3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5A4675-966F-4959-AD02-0115BECA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85080"/>
            <a:ext cx="5943600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r>
              <a:rPr lang="es-PE" altLang="es-PE" sz="788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9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Modificar()</a:t>
            </a: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>
                <a:solidFill>
                  <a:srgbClr val="008000"/>
                </a:solidFill>
                <a:latin typeface="Consolas" panose="020B0609020204030204" pitchFamily="49" charset="0"/>
              </a:rPr>
              <a:t>'Cliente, zona, nombre, ruc, </a:t>
            </a:r>
            <a:r>
              <a:rPr lang="es-PE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Direccion</a:t>
            </a:r>
            <a:r>
              <a:rPr lang="es-PE" sz="9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PE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Credito</a:t>
            </a:r>
            <a:r>
              <a:rPr lang="es-PE" sz="9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PE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TipoCliente</a:t>
            </a:r>
            <a:r>
              <a:rPr lang="es-PE" sz="9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PE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Calificacion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ireg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ls_Calificacion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ireg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dgrData.CurrentCell.RowIndex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PE" sz="900" dirty="0">
                <a:solidFill>
                  <a:srgbClr val="008000"/>
                </a:solidFill>
                <a:latin typeface="Consolas" panose="020B0609020204030204" pitchFamily="49" charset="0"/>
              </a:rPr>
              <a:t>'LEER FILA DEL GRID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TxtCliente.Text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dgrData.Rows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ireg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TxtNombre.Text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dgrData.Rows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ireg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(2).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CboZona.SelectedValue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dgrData.Rows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ireg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(1).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TxtRuc.Text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dgrData.Rows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ireg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(3).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TxtDireccion.Text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dgrData.Rows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ireg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(4).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ChkCredito.Checked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dgrData.Rows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ireg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).Cells(5).Value = 1,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ls_Calificacion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dgrData.Rows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ireg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(6).</a:t>
            </a:r>
            <a:r>
              <a:rPr lang="es-P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rbA.Checked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ls_Calificacion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rbB.Checked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ls_Calificacion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rbC.Checked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ls_Calificacion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Panel1.Visible = </a:t>
            </a:r>
            <a:r>
              <a:rPr lang="es-PE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Panel2.Visible = </a:t>
            </a:r>
            <a:r>
              <a:rPr lang="es-PE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s-P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P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P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9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s-PE" altLang="en-US" sz="825" noProof="1">
              <a:latin typeface="Lucida Sans Typewriter" panose="020B05090305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8CAED9-B92F-4AB5-B0F1-3E4B339B0DC2}"/>
              </a:ext>
            </a:extLst>
          </p:cNvPr>
          <p:cNvSpPr txBox="1">
            <a:spLocks noChangeArrowheads="1"/>
          </p:cNvSpPr>
          <p:nvPr/>
        </p:nvSpPr>
        <p:spPr>
          <a:xfrm>
            <a:off x="1394882" y="344101"/>
            <a:ext cx="3560941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PROCEDIMIENTO MODIFICAR</a:t>
            </a:r>
            <a:endParaRPr lang="es-ES" sz="1800" b="1" dirty="0">
              <a:solidFill>
                <a:srgbClr val="1F3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185475" y="358950"/>
            <a:ext cx="1188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Ingeniería de Sistemas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27225" y="385950"/>
            <a:ext cx="2137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D7CE95-4103-4125-9992-0892B735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30" y="894831"/>
            <a:ext cx="6725840" cy="39241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Grabar()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lsTipo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, lsZona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, li_Credito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li_Credito =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(ChkCredito.Checked, </a:t>
            </a:r>
            <a:r>
              <a:rPr lang="es-PE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lsTipo = IIf(rbA.Checked, </a:t>
            </a:r>
            <a:r>
              <a:rPr lang="en-US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(rbB.Checked, </a:t>
            </a:r>
            <a:r>
              <a:rPr lang="en-US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lsZona = CboZona.SelectedValue.ToString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lsTipito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(BotonNuevo, 1, 2)  </a:t>
            </a:r>
            <a:r>
              <a:rPr lang="es-PE" altLang="es-PE" sz="1050">
                <a:solidFill>
                  <a:srgbClr val="008000"/>
                </a:solidFill>
                <a:latin typeface="Consolas" panose="020B0609020204030204" pitchFamily="49" charset="0"/>
              </a:rPr>
              <a:t>'se agregó...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vsql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vsql = </a:t>
            </a:r>
            <a:r>
              <a:rPr lang="es-PE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 EXEC _RegistrarCliente @id ='"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&amp; TxtCliente.Text.Trim &amp; </a:t>
            </a:r>
            <a:r>
              <a:rPr lang="es-PE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"', @zona ='"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&amp; lsZona &amp; </a:t>
            </a:r>
            <a:r>
              <a:rPr lang="es-PE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"', @ruc ='"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vsql = vsql + TxtRuc.Text &amp; </a:t>
            </a:r>
            <a:r>
              <a:rPr lang="es-PE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"', @nombre ='"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&amp; TxtNombre.Text &amp; </a:t>
            </a:r>
            <a:r>
              <a:rPr lang="es-PE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"',@Direccion ='"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vsql = vsql + TxtDireccion.Text &amp; </a:t>
            </a:r>
            <a:r>
              <a:rPr lang="it-IT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 ', @credito ="</a:t>
            </a:r>
            <a:r>
              <a:rPr lang="it-IT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&amp; li_Credito &amp; </a:t>
            </a:r>
            <a:r>
              <a:rPr lang="it-IT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", @tipocli ='"</a:t>
            </a:r>
            <a:r>
              <a:rPr lang="it-IT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&amp; lsTipo &amp; </a:t>
            </a:r>
            <a:r>
              <a:rPr lang="it-IT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"',  </a:t>
            </a:r>
            <a:r>
              <a:rPr lang="it-IT" altLang="es-PE" sz="1800">
                <a:solidFill>
                  <a:srgbClr val="A31515"/>
                </a:solidFill>
                <a:latin typeface="Consolas" panose="020B0609020204030204" pitchFamily="49" charset="0"/>
              </a:rPr>
              <a:t> @tipo = "</a:t>
            </a:r>
            <a:r>
              <a:rPr lang="it-IT" altLang="es-PE" sz="1800">
                <a:solidFill>
                  <a:srgbClr val="000000"/>
                </a:solidFill>
                <a:latin typeface="Consolas" panose="020B0609020204030204" pitchFamily="49" charset="0"/>
              </a:rPr>
              <a:t> &amp; lsTipito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cn.Open()    </a:t>
            </a:r>
            <a:r>
              <a:rPr lang="es-PE" altLang="es-PE" sz="1050">
                <a:solidFill>
                  <a:srgbClr val="008000"/>
                </a:solidFill>
                <a:latin typeface="Consolas" panose="020B0609020204030204" pitchFamily="49" charset="0"/>
              </a:rPr>
              <a:t>'abriendo conexión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cmCliente </a:t>
            </a:r>
            <a:r>
              <a:rPr lang="en-US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SqlCommand(vsql, cn)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    cmCliente.ExecuteNonQuery()     </a:t>
            </a:r>
            <a:r>
              <a:rPr lang="es-ES" altLang="es-PE" sz="1050">
                <a:solidFill>
                  <a:srgbClr val="008000"/>
                </a:solidFill>
                <a:latin typeface="Consolas" panose="020B0609020204030204" pitchFamily="49" charset="0"/>
              </a:rPr>
              <a:t>'Ejecutando orden SQL en el servidor de BD</a:t>
            </a:r>
            <a:endParaRPr lang="es-ES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    cn.Close()       </a:t>
            </a:r>
            <a:r>
              <a:rPr lang="es-PE" altLang="es-PE" sz="1050">
                <a:solidFill>
                  <a:srgbClr val="008000"/>
                </a:solidFill>
                <a:latin typeface="Consolas" panose="020B0609020204030204" pitchFamily="49" charset="0"/>
              </a:rPr>
              <a:t>'abriendo conexión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    MessageBox.Show(</a:t>
            </a:r>
            <a:r>
              <a:rPr lang="es-PE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"Registro ingresado...."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ex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    MessageBox.Show(</a:t>
            </a:r>
            <a:r>
              <a:rPr lang="es-PE" altLang="es-PE" sz="1050">
                <a:solidFill>
                  <a:srgbClr val="A31515"/>
                </a:solidFill>
                <a:latin typeface="Consolas" panose="020B0609020204030204" pitchFamily="49" charset="0"/>
              </a:rPr>
              <a:t>"Error..."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, Err.Description)</a:t>
            </a: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s-PE" altLang="es-PE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PE" altLang="es-PE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05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s-PE" altLang="en-US" sz="1200" noProof="1">
              <a:latin typeface="Lucida Sans Typewriter" panose="020B05090305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70D049-F4B6-4942-89A6-B9B3474D3B05}"/>
              </a:ext>
            </a:extLst>
          </p:cNvPr>
          <p:cNvSpPr txBox="1">
            <a:spLocks noChangeArrowheads="1"/>
          </p:cNvSpPr>
          <p:nvPr/>
        </p:nvSpPr>
        <p:spPr>
          <a:xfrm>
            <a:off x="1177530" y="344101"/>
            <a:ext cx="3527074" cy="3101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b="1" dirty="0">
                <a:solidFill>
                  <a:srgbClr val="1F355C"/>
                </a:solidFill>
              </a:rPr>
              <a:t>PROCEDIMIENTO GRABAR</a:t>
            </a:r>
            <a:endParaRPr lang="es-ES" sz="1800" b="1" dirty="0">
              <a:solidFill>
                <a:srgbClr val="1F3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431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1035</Words>
  <Application>Microsoft Office PowerPoint</Application>
  <PresentationFormat>Presentación en pantalla (16:9)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Narrow</vt:lpstr>
      <vt:lpstr>Calibri</vt:lpstr>
      <vt:lpstr>Consolas</vt:lpstr>
      <vt:lpstr>Lucida Sans Typewriter</vt:lpstr>
      <vt:lpstr>Tahoma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Lily Salazar</dc:creator>
  <cp:lastModifiedBy>Ivan Castillo</cp:lastModifiedBy>
  <cp:revision>4</cp:revision>
  <dcterms:modified xsi:type="dcterms:W3CDTF">2022-02-07T00:50:59Z</dcterms:modified>
</cp:coreProperties>
</file>