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77" r:id="rId6"/>
    <p:sldId id="278" r:id="rId7"/>
    <p:sldId id="280" r:id="rId8"/>
    <p:sldId id="281" r:id="rId9"/>
    <p:sldId id="279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A9DCFE"/>
    <a:srgbClr val="DDDDDD"/>
    <a:srgbClr val="EBDEFF"/>
    <a:srgbClr val="333399"/>
    <a:srgbClr val="FFFF00"/>
    <a:srgbClr val="FF0000"/>
    <a:srgbClr val="41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6" autoAdjust="0"/>
    <p:restoredTop sz="90929"/>
  </p:normalViewPr>
  <p:slideViewPr>
    <p:cSldViewPr>
      <p:cViewPr varScale="1">
        <p:scale>
          <a:sx n="105" d="100"/>
          <a:sy n="105" d="100"/>
        </p:scale>
        <p:origin x="18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8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altLang="es-PE" smtClean="0"/>
          </a:p>
        </p:txBody>
      </p:sp>
    </p:spTree>
    <p:extLst>
      <p:ext uri="{BB962C8B-B14F-4D97-AF65-F5344CB8AC3E}">
        <p14:creationId xmlns:p14="http://schemas.microsoft.com/office/powerpoint/2010/main" val="27659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2"/>
              <p:cNvSpPr>
                <a:spLocks noChangeArrowheads="1"/>
              </p:cNvSpPr>
              <p:nvPr/>
            </p:nvSpPr>
            <p:spPr bwMode="ltGray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5" name="Freeform 3"/>
              <p:cNvSpPr>
                <a:spLocks/>
              </p:cNvSpPr>
              <p:nvPr/>
            </p:nvSpPr>
            <p:spPr bwMode="ltGray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ltGray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0"/>
              <p:cNvSpPr>
                <a:spLocks noChangeArrowheads="1"/>
              </p:cNvSpPr>
              <p:nvPr/>
            </p:nvSpPr>
            <p:spPr bwMode="ltGray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 smtClean="0"/>
              <a:t>Haga clic para modificar el estilo de título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s-ES" altLang="es-PE" noProof="0" smtClean="0"/>
              <a:t>Haga clic para modificar el estilo de subtítulo patrón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 altLang="es-PE" dirty="0" smtClean="0"/>
              <a:t>Gustavo Coronel Castillo</a:t>
            </a:r>
            <a:endParaRPr lang="es-ES" altLang="es-PE" dirty="0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099561-E28F-4799-9BE5-D365C038A17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393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BC9AF-27F9-4319-BD6F-E1218B8C034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282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EEF4-FCE5-4FC5-B571-04F95C84AEF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997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 dirty="0" smtClean="0"/>
              <a:t>Gustavo Coronel Castillo</a:t>
            </a:r>
            <a:endParaRPr lang="es-ES" altLang="es-PE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3A04-D8A0-433B-A6A8-19495DE3346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71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51FF-1788-4581-B272-9E027C8574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5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50E4-226F-42D1-BA79-AFC3D9B83DB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85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8C30-A766-4F42-9464-9B1FBCC63EF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079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A9344-16BB-414F-BC57-9B9AB67D8EF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141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23D5-B3FB-419C-A56B-EEE756B1E5B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894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EE70E-9D42-4BD7-96D7-ED33D574A92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65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E G C C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65673-BFE9-4E68-BB9C-30D8930083D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223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4159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2" name="Group 5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ltGray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3" name="Freeform 3"/>
              <p:cNvSpPr>
                <a:spLocks/>
              </p:cNvSpPr>
              <p:nvPr/>
            </p:nvSpPr>
            <p:spPr bwMode="ltGray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" name="Freeform 4"/>
              <p:cNvSpPr>
                <a:spLocks/>
              </p:cNvSpPr>
              <p:nvPr/>
            </p:nvSpPr>
            <p:spPr bwMode="ltGray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8" name="Rectangle 6"/>
              <p:cNvSpPr>
                <a:spLocks noChangeArrowheads="1"/>
              </p:cNvSpPr>
              <p:nvPr/>
            </p:nvSpPr>
            <p:spPr bwMode="ltGray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039" name="Freeform 7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40" name="Freeform 8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4" name="Group 13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5" name="Rectangle 10"/>
              <p:cNvSpPr>
                <a:spLocks noChangeArrowheads="1"/>
              </p:cNvSpPr>
              <p:nvPr/>
            </p:nvSpPr>
            <p:spPr bwMode="ltGray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10015B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PE" altLang="es-PE"/>
              </a:p>
            </p:txBody>
          </p:sp>
          <p:sp>
            <p:nvSpPr>
              <p:cNvPr id="1036" name="Freeform 11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7" name="Freeform 12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patrón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 altLang="es-PE"/>
              <a:t>Abril-2001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 altLang="es-PE" dirty="0" smtClean="0"/>
              <a:t>Gustavo Coronel Castillo</a:t>
            </a:r>
            <a:endParaRPr lang="es-ES" altLang="es-P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5918A6-E32B-418C-AD00-41EC2C0FF8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66900"/>
            <a:ext cx="8077200" cy="1828800"/>
          </a:xfrm>
          <a:solidFill>
            <a:srgbClr val="333399"/>
          </a:solidFill>
        </p:spPr>
        <p:txBody>
          <a:bodyPr/>
          <a:lstStyle/>
          <a:p>
            <a:pPr algn="ctr"/>
            <a:r>
              <a:rPr lang="es-ES_tradnl" altLang="es-PE" smtClean="0">
                <a:solidFill>
                  <a:srgbClr val="FFFF00"/>
                </a:solidFill>
              </a:rPr>
              <a:t>Análisis de Datos</a:t>
            </a:r>
            <a:endParaRPr lang="es-ES" altLang="es-PE" smtClean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s-ES" alt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Eric G. Coronel Castillo</a:t>
            </a:r>
          </a:p>
          <a:p>
            <a:pPr>
              <a:defRPr/>
            </a:pPr>
            <a:r>
              <a:rPr lang="es-ES" altLang="es-PE" sz="2000" dirty="0" smtClean="0">
                <a:solidFill>
                  <a:schemeClr val="bg1"/>
                </a:solidFill>
              </a:rPr>
              <a:t>gcoronelc@gmail.com</a:t>
            </a:r>
            <a:endParaRPr lang="es-ES" altLang="es-PE" sz="20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s-ES" altLang="es-PE" sz="2000" dirty="0">
                <a:solidFill>
                  <a:schemeClr val="bg1"/>
                </a:solidFill>
              </a:rPr>
              <a:t>g</a:t>
            </a:r>
            <a:r>
              <a:rPr lang="es-ES" altLang="es-PE" sz="2000" dirty="0" smtClean="0">
                <a:solidFill>
                  <a:schemeClr val="bg1"/>
                </a:solidFill>
              </a:rPr>
              <a:t>coronelc.blogpsot.com</a:t>
            </a:r>
            <a:endParaRPr lang="es-ES" altLang="es-PE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3315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331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364B3CAB-FA1B-4272-8CF5-839BABC6349A}" type="slidenum">
              <a:rPr lang="es-ES" altLang="es-PE" sz="1400">
                <a:solidFill>
                  <a:schemeClr val="tx1"/>
                </a:solidFill>
              </a:rPr>
              <a:pPr/>
              <a:t>10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Identificaciones de Atributos</a:t>
            </a:r>
            <a:b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Claves Primarias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319" name="Object 17"/>
          <p:cNvGraphicFramePr>
            <a:graphicFrameLocks noChangeAspect="1"/>
          </p:cNvGraphicFramePr>
          <p:nvPr/>
        </p:nvGraphicFramePr>
        <p:xfrm>
          <a:off x="1371600" y="1809750"/>
          <a:ext cx="64008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n de mapa de bits" r:id="rId4" imgW="5304762" imgH="3638095" progId="Paint.Picture">
                  <p:embed/>
                </p:oleObj>
              </mc:Choice>
              <mc:Fallback>
                <p:oleObj name="Imagen de mapa de bits" r:id="rId4" imgW="5304762" imgH="3638095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09750"/>
                        <a:ext cx="6400800" cy="43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4339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4340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6EDBAF37-8000-4455-BE68-3BA3414B7438}" type="slidenum">
              <a:rPr lang="es-ES" altLang="es-PE" sz="1400">
                <a:solidFill>
                  <a:schemeClr val="tx1"/>
                </a:solidFill>
              </a:rPr>
              <a:pPr/>
              <a:t>11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Lógico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723900" y="1781175"/>
          <a:ext cx="777240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Imagen de mapa de bits" r:id="rId4" imgW="6409524" imgH="3648584" progId="Paint.Picture">
                  <p:embed/>
                </p:oleObj>
              </mc:Choice>
              <mc:Fallback>
                <p:oleObj name="Imagen de mapa de bits" r:id="rId4" imgW="6409524" imgH="364858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781175"/>
                        <a:ext cx="777240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5363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536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DD6E5C1E-E2F1-4ECC-BE59-DAFCBAF099DB}" type="slidenum">
              <a:rPr lang="es-ES" altLang="es-PE" sz="1400">
                <a:solidFill>
                  <a:schemeClr val="tx1"/>
                </a:solidFill>
              </a:rPr>
              <a:pPr/>
              <a:t>12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Físico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367" name="Object 11"/>
          <p:cNvGraphicFramePr>
            <a:graphicFrameLocks noChangeAspect="1"/>
          </p:cNvGraphicFramePr>
          <p:nvPr/>
        </p:nvGraphicFramePr>
        <p:xfrm>
          <a:off x="571500" y="2209800"/>
          <a:ext cx="80391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Imagen de mapa de bits" r:id="rId4" imgW="9180952" imgH="3742857" progId="Paint.Picture">
                  <p:embed/>
                </p:oleObj>
              </mc:Choice>
              <mc:Fallback>
                <p:oleObj name="Imagen de mapa de bits" r:id="rId4" imgW="9180952" imgH="374285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209800"/>
                        <a:ext cx="80391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6387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638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C20E86E5-B832-406E-827D-22F9CCBAC63F}" type="slidenum">
              <a:rPr lang="es-ES" altLang="es-PE" sz="1400">
                <a:solidFill>
                  <a:schemeClr val="tx1"/>
                </a:solidFill>
              </a:rPr>
              <a:pPr/>
              <a:t>13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Parámetros del Sistema</a:t>
            </a:r>
            <a:b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Denormalización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391" name="Object 12"/>
          <p:cNvGraphicFramePr>
            <a:graphicFrameLocks noChangeAspect="1"/>
          </p:cNvGraphicFramePr>
          <p:nvPr/>
        </p:nvGraphicFramePr>
        <p:xfrm>
          <a:off x="552450" y="2209800"/>
          <a:ext cx="80676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Imagen de mapa de bits" r:id="rId4" imgW="8973803" imgH="4067743" progId="Paint.Picture">
                  <p:embed/>
                </p:oleObj>
              </mc:Choice>
              <mc:Fallback>
                <p:oleObj name="Imagen de mapa de bits" r:id="rId4" imgW="8973803" imgH="4067743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209800"/>
                        <a:ext cx="80676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5123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 smtClean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512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4018FDC3-18E9-455C-8B77-1C5E03378568}" type="slidenum">
              <a:rPr lang="es-ES" altLang="es-PE" sz="1400">
                <a:solidFill>
                  <a:schemeClr val="tx1"/>
                </a:solidFill>
              </a:rPr>
              <a:pPr/>
              <a:t>2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Datos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s-ES_tradnl" altLang="es-PE" sz="44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Proyecto</a:t>
            </a:r>
          </a:p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es-ES_tradnl" altLang="es-PE" sz="44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endParaRPr lang="es-ES" altLang="es-PE" sz="4400" b="1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6147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614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58235085-31E7-4B44-A195-871E03124137}" type="slidenum">
              <a:rPr lang="es-ES" altLang="es-PE" sz="1400">
                <a:solidFill>
                  <a:schemeClr val="tx1"/>
                </a:solidFill>
              </a:rPr>
              <a:pPr/>
              <a:t>3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Agenda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381000" indent="-3810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76200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 sz="2400">
              <a:solidFill>
                <a:schemeClr val="tx1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Consideraciones Previas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Criterios de Estandarización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Identificación de Entidades y Relaciones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Identificación de Atributos y Claves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Diagrama Lógico y Físico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2400">
                <a:solidFill>
                  <a:schemeClr val="tx1"/>
                </a:solidFill>
              </a:rPr>
              <a:t>Normalización y Denormalización</a:t>
            </a:r>
            <a:endParaRPr lang="es-ES" altLang="es-PE" sz="24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s-ES" altLang="es-PE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7171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717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341AC24C-A29E-4AC1-8BF4-9EFBE6794FAE}" type="slidenum">
              <a:rPr lang="es-ES" altLang="es-PE" sz="1400">
                <a:solidFill>
                  <a:schemeClr val="tx1"/>
                </a:solidFill>
              </a:rPr>
              <a:pPr/>
              <a:t>4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Consideraciones Previas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Para llegar a un modelo </a:t>
            </a:r>
            <a:r>
              <a:rPr lang="es-ES_tradnl" altLang="es-PE" sz="1800">
                <a:solidFill>
                  <a:schemeClr val="tx1"/>
                </a:solidFill>
              </a:rPr>
              <a:t>de datos</a:t>
            </a:r>
            <a:r>
              <a:rPr lang="es-ES" altLang="es-PE" sz="1800">
                <a:solidFill>
                  <a:schemeClr val="tx1"/>
                </a:solidFill>
              </a:rPr>
              <a:t> es necesario antes realizar algunos pasos que</a:t>
            </a:r>
            <a:r>
              <a:rPr lang="es-ES_tradnl" altLang="es-PE" sz="1800">
                <a:solidFill>
                  <a:schemeClr val="tx1"/>
                </a:solidFill>
              </a:rPr>
              <a:t> nos permitan obtener una idea más exacta del negocio y sus proyecciones: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Recoger información de las personas que trabajan en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Recoger una copia de los diferentes tipos de documentos que utiliza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Informarse de las proyecciones que la empresa tiene para el futuro.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Identificar las entidades y sus relaciones.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Identificar los atributos de cada entidad.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Normalizar el modelo.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Denormalizar el modelo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8195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819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6D7A74D5-0553-4931-AE3E-BDFF4A761176}" type="slidenum">
              <a:rPr lang="es-ES" altLang="es-PE" sz="1400">
                <a:solidFill>
                  <a:schemeClr val="tx1"/>
                </a:solidFill>
              </a:rPr>
              <a:pPr/>
              <a:t>5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Consideraciones Previas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En este caso son pocos pasos y aparentemente sencillos, pero es importante comentar que en muchos empresas se requiere de personal altamente calificado y con experiencia para realizar el análisis, cuyos factores pueden ser: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Tamaño de la empresa.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Volumen de información.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Reglas de negocio bastante complejas</a:t>
            </a:r>
            <a:r>
              <a:rPr lang="es-ES_tradnl" altLang="es-PE" sz="180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solidFill>
                  <a:schemeClr val="tx1"/>
                </a:solidFill>
              </a:rPr>
              <a:t>Calidad de los datos, etc.</a:t>
            </a:r>
            <a:endParaRPr lang="es-ES" altLang="es-PE" sz="18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s-ES" altLang="es-PE" sz="1800">
              <a:solidFill>
                <a:schemeClr val="tx1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9219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9220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03E15E49-FF06-4481-9350-A68D5FE1BC66}" type="slidenum">
              <a:rPr lang="es-ES" altLang="es-PE" sz="1400">
                <a:solidFill>
                  <a:schemeClr val="tx1"/>
                </a:solidFill>
              </a:rPr>
              <a:pPr/>
              <a:t>6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Debemos tener en cuenta que cuando realizamos el modelo de una base de datos cumpla con un mínimo de objetivos básicos</a:t>
            </a:r>
            <a:r>
              <a:rPr lang="es-ES_tradnl" altLang="es-PE" sz="1800">
                <a:solidFill>
                  <a:schemeClr val="tx1"/>
                </a:solidFill>
              </a:rPr>
              <a:t>:</a:t>
            </a:r>
            <a:endParaRPr lang="es-ES" altLang="es-PE" sz="180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almacenar toda la información del</a:t>
            </a:r>
            <a:r>
              <a:rPr lang="es-ES_tradnl" altLang="es-PE" sz="1800">
                <a:solidFill>
                  <a:schemeClr val="tx1"/>
                </a:solidFill>
              </a:rPr>
              <a:t> negocio </a:t>
            </a:r>
            <a:r>
              <a:rPr lang="es-ES" altLang="es-PE" sz="1800">
                <a:solidFill>
                  <a:schemeClr val="tx1"/>
                </a:solidFill>
              </a:rPr>
              <a:t>de la empresa</a:t>
            </a:r>
            <a:r>
              <a:rPr lang="es-ES_tradnl" altLang="es-PE" sz="1800">
                <a:solidFill>
                  <a:schemeClr val="tx1"/>
                </a:solidFill>
              </a:rPr>
              <a:t>.</a:t>
            </a:r>
            <a:endParaRPr lang="es-ES" altLang="es-PE" sz="180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 debe guardar información redundante. Hay casos en los que es necesario para facilitar otras operaciones, pero debe ser bien analizado.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ser de fácil mantenimiento. Las inserciones, actualizaciones y modificaciones no deben ser complejas desde el punto de vista de la programación.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Debe ser de fácil consulta. Si deseamos obtener cierta información debe ser en base a una consulta sencilla, o en todo caso las operaciones a realizar no deben ser complejas, en algunos casos no se puede evitar la complejidad, pero hay que tratar de minimizarla.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0243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024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57DFF746-05E5-4488-AA54-E38CF6D0B5EC}" type="slidenum">
              <a:rPr lang="es-ES" altLang="es-PE" sz="1400">
                <a:solidFill>
                  <a:schemeClr val="tx1"/>
                </a:solidFill>
              </a:rPr>
              <a:pPr/>
              <a:t>7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_tradnl" altLang="es-PE" sz="1800">
                <a:solidFill>
                  <a:schemeClr val="tx1"/>
                </a:solidFill>
              </a:rPr>
              <a:t>La estandarización es el conjunto de reglas que asume el equipo de trabajo como normas en sus sistemas de información.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PE" sz="1800">
                <a:solidFill>
                  <a:schemeClr val="tx1"/>
                </a:solidFill>
              </a:rPr>
              <a:t>Estandarizar un</a:t>
            </a:r>
            <a:r>
              <a:rPr lang="es-ES_tradnl" altLang="es-PE" sz="1800">
                <a:solidFill>
                  <a:schemeClr val="tx1"/>
                </a:solidFill>
              </a:rPr>
              <a:t> sistema</a:t>
            </a:r>
            <a:r>
              <a:rPr lang="es-ES" altLang="es-PE" sz="1800">
                <a:solidFill>
                  <a:schemeClr val="tx1"/>
                </a:solidFill>
              </a:rPr>
              <a:t> trae muchas ventajas, y algunas de ellas son: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Todas las personas del equipo desarrollan el sistema asumiendo los mismos criterios.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Si alguien del equipo tiene que retirarse por alguna razón, cualquier otra persona del equipo puede reemplazarlo.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Es fácil que una</a:t>
            </a:r>
            <a:r>
              <a:rPr lang="es-ES_tradnl" altLang="es-PE" sz="1800">
                <a:solidFill>
                  <a:schemeClr val="tx1"/>
                </a:solidFill>
              </a:rPr>
              <a:t> nueva</a:t>
            </a:r>
            <a:r>
              <a:rPr lang="es-ES" altLang="es-PE" sz="1800">
                <a:solidFill>
                  <a:schemeClr val="tx1"/>
                </a:solidFill>
              </a:rPr>
              <a:t> persona se integre al equipo.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1267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126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F7D8EA7F-7A62-470A-B669-FC347DC1F3A7}" type="slidenum">
              <a:rPr lang="es-ES" altLang="es-PE" sz="1400">
                <a:solidFill>
                  <a:schemeClr val="tx1"/>
                </a:solidFill>
              </a:rPr>
              <a:pPr/>
              <a:t>8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Criterios de Estandarización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" y="1733550"/>
            <a:ext cx="8305800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8382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26479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283845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3162300" indent="-4572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_tradnl" altLang="es-PE" sz="1800">
                <a:solidFill>
                  <a:schemeClr val="tx1"/>
                </a:solidFill>
              </a:rPr>
              <a:t>Para estandarizar un modelo de datos podemos considerar los siguientes criterios: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El nombre de las entidades debe estar en singular.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Los nombres de las columnas deben ser únicos en </a:t>
            </a:r>
            <a:r>
              <a:rPr lang="es-ES_tradnl" altLang="es-PE" sz="1800">
                <a:solidFill>
                  <a:schemeClr val="tx1"/>
                </a:solidFill>
              </a:rPr>
              <a:t>el modelo</a:t>
            </a:r>
            <a:r>
              <a:rPr lang="es-ES" altLang="es-PE" sz="1800">
                <a:solidFill>
                  <a:schemeClr val="tx1"/>
                </a:solidFill>
              </a:rPr>
              <a:t>, salvo en las columnas que correspondes a Claves Foráneas.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No usar espacios en blanco, letras acentuadas, la letra ñ, ni subrayado al dar nombre a las tablas y columnas.</a:t>
            </a:r>
          </a:p>
          <a:p>
            <a:pPr lvl="1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ES" altLang="es-PE" sz="1800">
                <a:solidFill>
                  <a:schemeClr val="tx1"/>
                </a:solidFill>
              </a:rPr>
              <a:t>Usar un prefijo para </a:t>
            </a:r>
            <a:r>
              <a:rPr lang="es-ES_tradnl" altLang="es-PE" sz="1800">
                <a:solidFill>
                  <a:schemeClr val="tx1"/>
                </a:solidFill>
              </a:rPr>
              <a:t>columnas</a:t>
            </a:r>
            <a:r>
              <a:rPr lang="es-ES" altLang="es-PE" sz="1800">
                <a:solidFill>
                  <a:schemeClr val="tx1"/>
                </a:solidFill>
              </a:rPr>
              <a:t> cuando sea necesario. Por ejemplo</a:t>
            </a:r>
            <a:r>
              <a:rPr lang="es-ES_tradnl" altLang="es-PE" sz="1800">
                <a:solidFill>
                  <a:schemeClr val="tx1"/>
                </a:solidFill>
              </a:rPr>
              <a:t>,</a:t>
            </a:r>
            <a:r>
              <a:rPr lang="es-ES" altLang="es-PE" sz="1800">
                <a:solidFill>
                  <a:schemeClr val="tx1"/>
                </a:solidFill>
              </a:rPr>
              <a:t> </a:t>
            </a:r>
            <a:r>
              <a:rPr lang="es-ES_tradnl" altLang="es-PE" sz="1800">
                <a:solidFill>
                  <a:schemeClr val="tx1"/>
                </a:solidFill>
              </a:rPr>
              <a:t>si </a:t>
            </a:r>
            <a:r>
              <a:rPr lang="es-ES" altLang="es-PE" sz="1800">
                <a:solidFill>
                  <a:schemeClr val="tx1"/>
                </a:solidFill>
              </a:rPr>
              <a:t>el atributo Nombre se repite en las entidades Categoria, Articulo y Empleado, para diferenciarlo utilizamos NomCategoria, NomArticulo y NomEmpleado.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fech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>
                <a:solidFill>
                  <a:schemeClr val="tx1"/>
                </a:solidFill>
              </a:rPr>
              <a:t>Abril-2001</a:t>
            </a:r>
          </a:p>
        </p:txBody>
      </p:sp>
      <p:sp>
        <p:nvSpPr>
          <p:cNvPr id="12291" name="Marcador de pie de pá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1400" dirty="0">
                <a:solidFill>
                  <a:schemeClr val="tx1"/>
                </a:solidFill>
              </a:rPr>
              <a:t>Gustavo Coronel Castillo</a:t>
            </a:r>
            <a:endParaRPr lang="es-ES" altLang="es-PE" sz="1400" dirty="0">
              <a:solidFill>
                <a:schemeClr val="tx1"/>
              </a:solidFill>
            </a:endParaRPr>
          </a:p>
        </p:txBody>
      </p:sp>
      <p:sp>
        <p:nvSpPr>
          <p:cNvPr id="1229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0015B"/>
                </a:solidFill>
                <a:latin typeface="Arial" panose="020B0604020202020204" pitchFamily="34" charset="0"/>
              </a:defRPr>
            </a:lvl9pPr>
          </a:lstStyle>
          <a:p>
            <a:fld id="{478C4EF6-6401-4794-8CAA-825E600E513B}" type="slidenum">
              <a:rPr lang="es-ES" altLang="es-PE" sz="1400">
                <a:solidFill>
                  <a:schemeClr val="tx1"/>
                </a:solidFill>
              </a:rPr>
              <a:pPr/>
              <a:t>9</a:t>
            </a:fld>
            <a:endParaRPr lang="es-ES" altLang="es-PE" sz="140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Identificaciones de</a:t>
            </a:r>
            <a:b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Entidades y sus Relaciones</a:t>
            </a:r>
            <a:endParaRPr lang="es-ES" altLang="es-PE" sz="32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s-PE" altLang="es-PE" sz="18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609600" y="2325688"/>
          <a:ext cx="8001000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n de mapa de bits" r:id="rId4" imgW="5811061" imgH="2295238" progId="Paint.Picture">
                  <p:embed/>
                </p:oleObj>
              </mc:Choice>
              <mc:Fallback>
                <p:oleObj name="Imagen de mapa de bits" r:id="rId4" imgW="5811061" imgH="22952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25688"/>
                        <a:ext cx="8001000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fesional">
  <a:themeElements>
    <a:clrScheme name="">
      <a:dk1>
        <a:srgbClr val="CCECFF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AEC9DA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fe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programa\MSOffice\Plantillas\Diseños de presentaciones\Profesional.pot</Template>
  <TotalTime>1523</TotalTime>
  <Words>581</Words>
  <Application>Microsoft Office PowerPoint</Application>
  <PresentationFormat>Presentación en pantalla (4:3)</PresentationFormat>
  <Paragraphs>88</Paragraphs>
  <Slides>13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Wingdings</vt:lpstr>
      <vt:lpstr>Profesional</vt:lpstr>
      <vt:lpstr>Imagen de mapa de bits</vt:lpstr>
      <vt:lpstr>Análisis de Datos</vt:lpstr>
      <vt:lpstr>Análisis de Datos</vt:lpstr>
      <vt:lpstr>Agenda</vt:lpstr>
      <vt:lpstr>Consideraciones Previas</vt:lpstr>
      <vt:lpstr>Consideraciones Previas</vt:lpstr>
      <vt:lpstr>Criterios de Estandarización</vt:lpstr>
      <vt:lpstr>Criterios de Estandarización</vt:lpstr>
      <vt:lpstr>Criterios de Estandarización</vt:lpstr>
      <vt:lpstr>Identificaciones de Entidades y sus Relaciones</vt:lpstr>
      <vt:lpstr>Identificaciones de Atributos y Claves Primarias</vt:lpstr>
      <vt:lpstr>Modelo Lógico</vt:lpstr>
      <vt:lpstr>Modelo Físico</vt:lpstr>
      <vt:lpstr>Parámetros del Sistema y Denormalización</vt:lpstr>
    </vt:vector>
  </TitlesOfParts>
  <Company>ICI-UNI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Titulocaión</dc:title>
  <dc:creator>Eric G. Coronel Castillo</dc:creator>
  <cp:lastModifiedBy>Gustavo Coronel</cp:lastModifiedBy>
  <cp:revision>47</cp:revision>
  <dcterms:created xsi:type="dcterms:W3CDTF">2000-09-27T15:32:41Z</dcterms:created>
  <dcterms:modified xsi:type="dcterms:W3CDTF">2016-07-12T13:58:59Z</dcterms:modified>
</cp:coreProperties>
</file>