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rgbClr val="10015B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10015B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10015B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10015B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10015B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rgbClr val="10015B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rgbClr val="10015B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rgbClr val="10015B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rgbClr val="10015B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A9DCFE"/>
    <a:srgbClr val="DDDDDD"/>
    <a:srgbClr val="EBDEFF"/>
    <a:srgbClr val="333399"/>
    <a:srgbClr val="3951B7"/>
    <a:srgbClr val="536FAD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46" autoAdjust="0"/>
    <p:restoredTop sz="90929"/>
  </p:normalViewPr>
  <p:slideViewPr>
    <p:cSldViewPr>
      <p:cViewPr varScale="1">
        <p:scale>
          <a:sx n="105" d="100"/>
          <a:sy n="105" d="100"/>
        </p:scale>
        <p:origin x="184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25771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927919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6" name="Group 14"/>
          <p:cNvGrpSpPr>
            <a:grpSpLocks/>
          </p:cNvGrpSpPr>
          <p:nvPr/>
        </p:nvGrpSpPr>
        <p:grpSpPr bwMode="auto">
          <a:xfrm>
            <a:off x="377825" y="1676400"/>
            <a:ext cx="8389938" cy="4421188"/>
            <a:chOff x="238" y="1056"/>
            <a:chExt cx="5285" cy="2785"/>
          </a:xfrm>
        </p:grpSpPr>
        <p:grpSp>
          <p:nvGrpSpPr>
            <p:cNvPr id="3077" name="Group 5"/>
            <p:cNvGrpSpPr>
              <a:grpSpLocks/>
            </p:cNvGrpSpPr>
            <p:nvPr/>
          </p:nvGrpSpPr>
          <p:grpSpPr bwMode="auto">
            <a:xfrm>
              <a:off x="238" y="1056"/>
              <a:ext cx="5285" cy="1393"/>
              <a:chOff x="238" y="1056"/>
              <a:chExt cx="5285" cy="1393"/>
            </a:xfrm>
          </p:grpSpPr>
          <p:sp>
            <p:nvSpPr>
              <p:cNvPr id="3074" name="Rectangle 2"/>
              <p:cNvSpPr>
                <a:spLocks noChangeArrowheads="1"/>
              </p:cNvSpPr>
              <p:nvPr/>
            </p:nvSpPr>
            <p:spPr bwMode="ltGray">
              <a:xfrm>
                <a:off x="243" y="1057"/>
                <a:ext cx="5272" cy="1391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3075" name="Freeform 3"/>
              <p:cNvSpPr>
                <a:spLocks/>
              </p:cNvSpPr>
              <p:nvPr/>
            </p:nvSpPr>
            <p:spPr bwMode="ltGray">
              <a:xfrm>
                <a:off x="238" y="1056"/>
                <a:ext cx="5273" cy="1393"/>
              </a:xfrm>
              <a:custGeom>
                <a:avLst/>
                <a:gdLst>
                  <a:gd name="T0" fmla="*/ 5272 w 5273"/>
                  <a:gd name="T1" fmla="*/ 0 h 1393"/>
                  <a:gd name="T2" fmla="*/ 0 w 5273"/>
                  <a:gd name="T3" fmla="*/ 0 h 1393"/>
                  <a:gd name="T4" fmla="*/ 0 w 5273"/>
                  <a:gd name="T5" fmla="*/ 1392 h 1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273" h="1393">
                    <a:moveTo>
                      <a:pt x="5272" y="0"/>
                    </a:moveTo>
                    <a:lnTo>
                      <a:pt x="0" y="0"/>
                    </a:lnTo>
                    <a:lnTo>
                      <a:pt x="0" y="1392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3076" name="Freeform 4"/>
              <p:cNvSpPr>
                <a:spLocks/>
              </p:cNvSpPr>
              <p:nvPr/>
            </p:nvSpPr>
            <p:spPr bwMode="ltGray">
              <a:xfrm>
                <a:off x="250" y="1056"/>
                <a:ext cx="5273" cy="1393"/>
              </a:xfrm>
              <a:custGeom>
                <a:avLst/>
                <a:gdLst>
                  <a:gd name="T0" fmla="*/ 5272 w 5273"/>
                  <a:gd name="T1" fmla="*/ 0 h 1393"/>
                  <a:gd name="T2" fmla="*/ 5272 w 5273"/>
                  <a:gd name="T3" fmla="*/ 1392 h 1393"/>
                  <a:gd name="T4" fmla="*/ 0 w 5273"/>
                  <a:gd name="T5" fmla="*/ 1392 h 1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273" h="1393">
                    <a:moveTo>
                      <a:pt x="5272" y="0"/>
                    </a:moveTo>
                    <a:lnTo>
                      <a:pt x="5272" y="1392"/>
                    </a:lnTo>
                    <a:lnTo>
                      <a:pt x="0" y="1392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E"/>
              </a:p>
            </p:txBody>
          </p:sp>
        </p:grpSp>
        <p:grpSp>
          <p:nvGrpSpPr>
            <p:cNvPr id="3081" name="Group 9"/>
            <p:cNvGrpSpPr>
              <a:grpSpLocks/>
            </p:cNvGrpSpPr>
            <p:nvPr/>
          </p:nvGrpSpPr>
          <p:grpSpPr bwMode="auto">
            <a:xfrm>
              <a:off x="240" y="3744"/>
              <a:ext cx="5281" cy="97"/>
              <a:chOff x="240" y="3744"/>
              <a:chExt cx="5281" cy="97"/>
            </a:xfrm>
          </p:grpSpPr>
          <p:sp>
            <p:nvSpPr>
              <p:cNvPr id="3078" name="Rectangle 6"/>
              <p:cNvSpPr>
                <a:spLocks noChangeArrowheads="1"/>
              </p:cNvSpPr>
              <p:nvPr/>
            </p:nvSpPr>
            <p:spPr bwMode="ltGray">
              <a:xfrm>
                <a:off x="240" y="3744"/>
                <a:ext cx="5280" cy="96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3079" name="Freeform 7"/>
              <p:cNvSpPr>
                <a:spLocks/>
              </p:cNvSpPr>
              <p:nvPr/>
            </p:nvSpPr>
            <p:spPr bwMode="ltGray">
              <a:xfrm>
                <a:off x="240" y="3744"/>
                <a:ext cx="5281" cy="97"/>
              </a:xfrm>
              <a:custGeom>
                <a:avLst/>
                <a:gdLst>
                  <a:gd name="T0" fmla="*/ 5280 w 5281"/>
                  <a:gd name="T1" fmla="*/ 0 h 97"/>
                  <a:gd name="T2" fmla="*/ 0 w 5281"/>
                  <a:gd name="T3" fmla="*/ 0 h 97"/>
                  <a:gd name="T4" fmla="*/ 0 w 5281"/>
                  <a:gd name="T5" fmla="*/ 96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281" h="97">
                    <a:moveTo>
                      <a:pt x="5280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3080" name="Freeform 8"/>
              <p:cNvSpPr>
                <a:spLocks/>
              </p:cNvSpPr>
              <p:nvPr/>
            </p:nvSpPr>
            <p:spPr bwMode="ltGray">
              <a:xfrm>
                <a:off x="240" y="3744"/>
                <a:ext cx="5281" cy="97"/>
              </a:xfrm>
              <a:custGeom>
                <a:avLst/>
                <a:gdLst>
                  <a:gd name="T0" fmla="*/ 5280 w 5281"/>
                  <a:gd name="T1" fmla="*/ 0 h 97"/>
                  <a:gd name="T2" fmla="*/ 5280 w 5281"/>
                  <a:gd name="T3" fmla="*/ 96 h 97"/>
                  <a:gd name="T4" fmla="*/ 0 w 5281"/>
                  <a:gd name="T5" fmla="*/ 96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281" h="97">
                    <a:moveTo>
                      <a:pt x="5280" y="0"/>
                    </a:moveTo>
                    <a:lnTo>
                      <a:pt x="5280" y="96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E"/>
              </a:p>
            </p:txBody>
          </p:sp>
        </p:grpSp>
        <p:grpSp>
          <p:nvGrpSpPr>
            <p:cNvPr id="3085" name="Group 13"/>
            <p:cNvGrpSpPr>
              <a:grpSpLocks/>
            </p:cNvGrpSpPr>
            <p:nvPr/>
          </p:nvGrpSpPr>
          <p:grpSpPr bwMode="auto">
            <a:xfrm>
              <a:off x="338" y="1200"/>
              <a:ext cx="97" cy="1104"/>
              <a:chOff x="338" y="1200"/>
              <a:chExt cx="97" cy="1104"/>
            </a:xfrm>
          </p:grpSpPr>
          <p:sp useBgFill="1">
            <p:nvSpPr>
              <p:cNvPr id="3082" name="Rectangle 10"/>
              <p:cNvSpPr>
                <a:spLocks noChangeArrowheads="1"/>
              </p:cNvSpPr>
              <p:nvPr/>
            </p:nvSpPr>
            <p:spPr bwMode="ltGray">
              <a:xfrm>
                <a:off x="338" y="1201"/>
                <a:ext cx="96" cy="1103"/>
              </a:xfrm>
              <a:prstGeom prst="rect">
                <a:avLst/>
              </a:prstGeom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3083" name="Freeform 11"/>
              <p:cNvSpPr>
                <a:spLocks/>
              </p:cNvSpPr>
              <p:nvPr/>
            </p:nvSpPr>
            <p:spPr bwMode="ltGray">
              <a:xfrm>
                <a:off x="338" y="1200"/>
                <a:ext cx="97" cy="1104"/>
              </a:xfrm>
              <a:custGeom>
                <a:avLst/>
                <a:gdLst>
                  <a:gd name="T0" fmla="*/ 0 w 97"/>
                  <a:gd name="T1" fmla="*/ 1103 h 1104"/>
                  <a:gd name="T2" fmla="*/ 96 w 97"/>
                  <a:gd name="T3" fmla="*/ 1103 h 1104"/>
                  <a:gd name="T4" fmla="*/ 96 w 97"/>
                  <a:gd name="T5" fmla="*/ 0 h 1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7" h="1104">
                    <a:moveTo>
                      <a:pt x="0" y="1103"/>
                    </a:moveTo>
                    <a:lnTo>
                      <a:pt x="96" y="1103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3084" name="Freeform 12"/>
              <p:cNvSpPr>
                <a:spLocks/>
              </p:cNvSpPr>
              <p:nvPr/>
            </p:nvSpPr>
            <p:spPr bwMode="ltGray">
              <a:xfrm>
                <a:off x="338" y="1200"/>
                <a:ext cx="97" cy="1104"/>
              </a:xfrm>
              <a:custGeom>
                <a:avLst/>
                <a:gdLst>
                  <a:gd name="T0" fmla="*/ 0 w 97"/>
                  <a:gd name="T1" fmla="*/ 1103 h 1104"/>
                  <a:gd name="T2" fmla="*/ 0 w 97"/>
                  <a:gd name="T3" fmla="*/ 0 h 1104"/>
                  <a:gd name="T4" fmla="*/ 96 w 97"/>
                  <a:gd name="T5" fmla="*/ 0 h 1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7" h="1104">
                    <a:moveTo>
                      <a:pt x="0" y="1103"/>
                    </a:moveTo>
                    <a:lnTo>
                      <a:pt x="0" y="0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E"/>
              </a:p>
            </p:txBody>
          </p:sp>
        </p:grpSp>
      </p:grpSp>
      <p:sp>
        <p:nvSpPr>
          <p:cNvPr id="3087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836613" y="2133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 altLang="es-PE" noProof="0" smtClean="0"/>
              <a:t>Haga clic para modificar el estilo de título patrón</a:t>
            </a:r>
          </a:p>
        </p:txBody>
      </p:sp>
      <p:sp>
        <p:nvSpPr>
          <p:cNvPr id="3088" name="Rectangle 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038600"/>
            <a:ext cx="6400800" cy="1752600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es-ES" altLang="es-PE" noProof="0" smtClean="0"/>
              <a:t>Haga clic para modificar el estilo de subtítulo patrón</a:t>
            </a:r>
          </a:p>
        </p:txBody>
      </p:sp>
      <p:sp>
        <p:nvSpPr>
          <p:cNvPr id="3089" name="Rectangle 17"/>
          <p:cNvSpPr>
            <a:spLocks noGrp="1" noChangeArrowheads="1"/>
          </p:cNvSpPr>
          <p:nvPr>
            <p:ph type="dt" sz="quarter" idx="2"/>
          </p:nvPr>
        </p:nvSpPr>
        <p:spPr>
          <a:xfrm>
            <a:off x="381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s-ES" altLang="es-PE"/>
              <a:t>Abril-2001</a:t>
            </a:r>
          </a:p>
        </p:txBody>
      </p:sp>
      <p:sp>
        <p:nvSpPr>
          <p:cNvPr id="3090" name="Rectangle 1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s-ES" altLang="es-PE"/>
              <a:t>E G C C</a:t>
            </a:r>
          </a:p>
        </p:txBody>
      </p:sp>
      <p:sp>
        <p:nvSpPr>
          <p:cNvPr id="3091" name="Rectangle 1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8BA347B-525D-4EDD-AA2B-E4CED4D2D30F}" type="slidenum">
              <a:rPr lang="es-ES" altLang="es-PE"/>
              <a:pPr/>
              <a:t>‹Nº›</a:t>
            </a:fld>
            <a:endParaRPr lang="es-ES" alt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PE"/>
              <a:t>Abril-2001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PE"/>
              <a:t>E G C C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090C7E-C0E9-4963-8722-C2E2BCE70748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563582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67500" y="342900"/>
            <a:ext cx="1943100" cy="55245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42900"/>
            <a:ext cx="5676900" cy="55245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PE"/>
              <a:t>Abril-2001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PE"/>
              <a:t>E G C C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0D4194-66AD-48A6-B85B-FF609EFE7CD4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212571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PE"/>
              <a:t>Abril-2001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PE"/>
              <a:t>E G C C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AB7824-1486-4156-B7FF-5171E4DBACCF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666353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PE"/>
              <a:t>Abril-2001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PE"/>
              <a:t>E G C C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183A3C-49B4-4CF2-A683-76814976404A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4000893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752600"/>
            <a:ext cx="38100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800600" y="1752600"/>
            <a:ext cx="38100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PE"/>
              <a:t>Abril-2001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PE"/>
              <a:t>E G C C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F4F6E2-3096-4D44-92FB-518611C482B4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913174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PE"/>
              <a:t>Abril-2001</a:t>
            </a: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PE"/>
              <a:t>E G C C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D88E1B-13D9-43AC-9B3C-A5650CAFE24B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62340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PE"/>
              <a:t>Abril-2001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PE"/>
              <a:t>E G C C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71D013-8A48-41E1-9611-42DF3920E558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50439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PE"/>
              <a:t>Abril-2001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PE"/>
              <a:t>E G C C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FAC5D0-A34A-415D-9535-7DDC59C27269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074486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PE"/>
              <a:t>Abril-2001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PE"/>
              <a:t>E G C C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800CF-5F79-4FCA-88EA-B895A0A90618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323737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PE"/>
              <a:t>Abril-2001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PE"/>
              <a:t>E G C C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81CF96-65D8-46FD-BBDC-96D076E5E0A0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4074080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3951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8" name="Group 14"/>
          <p:cNvGrpSpPr>
            <a:grpSpLocks/>
          </p:cNvGrpSpPr>
          <p:nvPr/>
        </p:nvGrpSpPr>
        <p:grpSpPr bwMode="auto">
          <a:xfrm>
            <a:off x="381000" y="304800"/>
            <a:ext cx="8383588" cy="6022975"/>
            <a:chOff x="240" y="192"/>
            <a:chExt cx="5281" cy="3794"/>
          </a:xfrm>
        </p:grpSpPr>
        <p:grpSp>
          <p:nvGrpSpPr>
            <p:cNvPr id="1029" name="Group 5"/>
            <p:cNvGrpSpPr>
              <a:grpSpLocks/>
            </p:cNvGrpSpPr>
            <p:nvPr/>
          </p:nvGrpSpPr>
          <p:grpSpPr bwMode="auto">
            <a:xfrm>
              <a:off x="240" y="1008"/>
              <a:ext cx="5281" cy="2978"/>
              <a:chOff x="240" y="1008"/>
              <a:chExt cx="5281" cy="2978"/>
            </a:xfrm>
          </p:grpSpPr>
          <p:sp>
            <p:nvSpPr>
              <p:cNvPr id="1026" name="Rectangle 2"/>
              <p:cNvSpPr>
                <a:spLocks noChangeArrowheads="1"/>
              </p:cNvSpPr>
              <p:nvPr/>
            </p:nvSpPr>
            <p:spPr bwMode="ltGray">
              <a:xfrm>
                <a:off x="245" y="1010"/>
                <a:ext cx="5269" cy="2976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027" name="Freeform 3"/>
              <p:cNvSpPr>
                <a:spLocks/>
              </p:cNvSpPr>
              <p:nvPr/>
            </p:nvSpPr>
            <p:spPr bwMode="ltGray">
              <a:xfrm>
                <a:off x="240" y="1008"/>
                <a:ext cx="5269" cy="2977"/>
              </a:xfrm>
              <a:custGeom>
                <a:avLst/>
                <a:gdLst>
                  <a:gd name="T0" fmla="*/ 5268 w 5269"/>
                  <a:gd name="T1" fmla="*/ 0 h 2977"/>
                  <a:gd name="T2" fmla="*/ 0 w 5269"/>
                  <a:gd name="T3" fmla="*/ 0 h 2977"/>
                  <a:gd name="T4" fmla="*/ 0 w 5269"/>
                  <a:gd name="T5" fmla="*/ 2976 h 29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269" h="2977">
                    <a:moveTo>
                      <a:pt x="5268" y="0"/>
                    </a:moveTo>
                    <a:lnTo>
                      <a:pt x="0" y="0"/>
                    </a:lnTo>
                    <a:lnTo>
                      <a:pt x="0" y="2976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28" name="Freeform 4"/>
              <p:cNvSpPr>
                <a:spLocks/>
              </p:cNvSpPr>
              <p:nvPr/>
            </p:nvSpPr>
            <p:spPr bwMode="ltGray">
              <a:xfrm>
                <a:off x="252" y="1008"/>
                <a:ext cx="5269" cy="2977"/>
              </a:xfrm>
              <a:custGeom>
                <a:avLst/>
                <a:gdLst>
                  <a:gd name="T0" fmla="*/ 5268 w 5269"/>
                  <a:gd name="T1" fmla="*/ 0 h 2977"/>
                  <a:gd name="T2" fmla="*/ 5268 w 5269"/>
                  <a:gd name="T3" fmla="*/ 2976 h 2977"/>
                  <a:gd name="T4" fmla="*/ 0 w 5269"/>
                  <a:gd name="T5" fmla="*/ 2976 h 29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269" h="2977">
                    <a:moveTo>
                      <a:pt x="5268" y="0"/>
                    </a:moveTo>
                    <a:lnTo>
                      <a:pt x="5268" y="2976"/>
                    </a:lnTo>
                    <a:lnTo>
                      <a:pt x="0" y="2976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E"/>
              </a:p>
            </p:txBody>
          </p:sp>
        </p:grpSp>
        <p:grpSp>
          <p:nvGrpSpPr>
            <p:cNvPr id="1033" name="Group 9"/>
            <p:cNvGrpSpPr>
              <a:grpSpLocks/>
            </p:cNvGrpSpPr>
            <p:nvPr/>
          </p:nvGrpSpPr>
          <p:grpSpPr bwMode="auto">
            <a:xfrm>
              <a:off x="336" y="1103"/>
              <a:ext cx="97" cy="2785"/>
              <a:chOff x="336" y="1103"/>
              <a:chExt cx="97" cy="2785"/>
            </a:xfrm>
          </p:grpSpPr>
          <p:sp useBgFill="1">
            <p:nvSpPr>
              <p:cNvPr id="1030" name="Rectangle 6"/>
              <p:cNvSpPr>
                <a:spLocks noChangeArrowheads="1"/>
              </p:cNvSpPr>
              <p:nvPr/>
            </p:nvSpPr>
            <p:spPr bwMode="ltGray">
              <a:xfrm>
                <a:off x="336" y="1104"/>
                <a:ext cx="96" cy="2784"/>
              </a:xfrm>
              <a:prstGeom prst="rect">
                <a:avLst/>
              </a:prstGeom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031" name="Freeform 7"/>
              <p:cNvSpPr>
                <a:spLocks/>
              </p:cNvSpPr>
              <p:nvPr/>
            </p:nvSpPr>
            <p:spPr bwMode="ltGray">
              <a:xfrm>
                <a:off x="336" y="1103"/>
                <a:ext cx="97" cy="2785"/>
              </a:xfrm>
              <a:custGeom>
                <a:avLst/>
                <a:gdLst>
                  <a:gd name="T0" fmla="*/ 0 w 97"/>
                  <a:gd name="T1" fmla="*/ 2784 h 2785"/>
                  <a:gd name="T2" fmla="*/ 96 w 97"/>
                  <a:gd name="T3" fmla="*/ 2784 h 2785"/>
                  <a:gd name="T4" fmla="*/ 96 w 97"/>
                  <a:gd name="T5" fmla="*/ 0 h 27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7" h="2785">
                    <a:moveTo>
                      <a:pt x="0" y="2784"/>
                    </a:moveTo>
                    <a:lnTo>
                      <a:pt x="96" y="2784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32" name="Freeform 8"/>
              <p:cNvSpPr>
                <a:spLocks/>
              </p:cNvSpPr>
              <p:nvPr/>
            </p:nvSpPr>
            <p:spPr bwMode="ltGray">
              <a:xfrm>
                <a:off x="336" y="1103"/>
                <a:ext cx="97" cy="2785"/>
              </a:xfrm>
              <a:custGeom>
                <a:avLst/>
                <a:gdLst>
                  <a:gd name="T0" fmla="*/ 0 w 97"/>
                  <a:gd name="T1" fmla="*/ 2784 h 2785"/>
                  <a:gd name="T2" fmla="*/ 0 w 97"/>
                  <a:gd name="T3" fmla="*/ 0 h 2785"/>
                  <a:gd name="T4" fmla="*/ 96 w 97"/>
                  <a:gd name="T5" fmla="*/ 0 h 27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7" h="2785">
                    <a:moveTo>
                      <a:pt x="0" y="2784"/>
                    </a:moveTo>
                    <a:lnTo>
                      <a:pt x="0" y="0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E"/>
              </a:p>
            </p:txBody>
          </p:sp>
        </p:grpSp>
        <p:grpSp>
          <p:nvGrpSpPr>
            <p:cNvPr id="1037" name="Group 13"/>
            <p:cNvGrpSpPr>
              <a:grpSpLocks/>
            </p:cNvGrpSpPr>
            <p:nvPr/>
          </p:nvGrpSpPr>
          <p:grpSpPr bwMode="auto">
            <a:xfrm>
              <a:off x="240" y="192"/>
              <a:ext cx="193" cy="721"/>
              <a:chOff x="240" y="192"/>
              <a:chExt cx="193" cy="721"/>
            </a:xfrm>
          </p:grpSpPr>
          <p:sp>
            <p:nvSpPr>
              <p:cNvPr id="1034" name="Rectangle 10"/>
              <p:cNvSpPr>
                <a:spLocks noChangeArrowheads="1"/>
              </p:cNvSpPr>
              <p:nvPr/>
            </p:nvSpPr>
            <p:spPr bwMode="ltGray">
              <a:xfrm>
                <a:off x="240" y="192"/>
                <a:ext cx="192" cy="720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035" name="Freeform 11"/>
              <p:cNvSpPr>
                <a:spLocks/>
              </p:cNvSpPr>
              <p:nvPr/>
            </p:nvSpPr>
            <p:spPr bwMode="ltGray">
              <a:xfrm>
                <a:off x="240" y="192"/>
                <a:ext cx="193" cy="721"/>
              </a:xfrm>
              <a:custGeom>
                <a:avLst/>
                <a:gdLst>
                  <a:gd name="T0" fmla="*/ 192 w 193"/>
                  <a:gd name="T1" fmla="*/ 0 h 721"/>
                  <a:gd name="T2" fmla="*/ 0 w 193"/>
                  <a:gd name="T3" fmla="*/ 0 h 721"/>
                  <a:gd name="T4" fmla="*/ 0 w 193"/>
                  <a:gd name="T5" fmla="*/ 72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3" h="721">
                    <a:moveTo>
                      <a:pt x="192" y="0"/>
                    </a:moveTo>
                    <a:lnTo>
                      <a:pt x="0" y="0"/>
                    </a:lnTo>
                    <a:lnTo>
                      <a:pt x="0" y="720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36" name="Freeform 12"/>
              <p:cNvSpPr>
                <a:spLocks/>
              </p:cNvSpPr>
              <p:nvPr/>
            </p:nvSpPr>
            <p:spPr bwMode="ltGray">
              <a:xfrm>
                <a:off x="240" y="192"/>
                <a:ext cx="193" cy="721"/>
              </a:xfrm>
              <a:custGeom>
                <a:avLst/>
                <a:gdLst>
                  <a:gd name="T0" fmla="*/ 192 w 193"/>
                  <a:gd name="T1" fmla="*/ 0 h 721"/>
                  <a:gd name="T2" fmla="*/ 192 w 193"/>
                  <a:gd name="T3" fmla="*/ 720 h 721"/>
                  <a:gd name="T4" fmla="*/ 0 w 193"/>
                  <a:gd name="T5" fmla="*/ 72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3" h="721">
                    <a:moveTo>
                      <a:pt x="192" y="0"/>
                    </a:moveTo>
                    <a:lnTo>
                      <a:pt x="192" y="720"/>
                    </a:lnTo>
                    <a:lnTo>
                      <a:pt x="0" y="720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E"/>
              </a:p>
            </p:txBody>
          </p:sp>
        </p:grpSp>
      </p:grpSp>
      <p:sp>
        <p:nvSpPr>
          <p:cNvPr id="1039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42900"/>
            <a:ext cx="77724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 smtClean="0"/>
              <a:t>Haga clic para modificar el estilo de título patrón</a:t>
            </a:r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7526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 smtClean="0"/>
              <a:t>Haga clic para modificar el estilo de texto patrón</a:t>
            </a:r>
          </a:p>
          <a:p>
            <a:pPr lvl="1"/>
            <a:r>
              <a:rPr lang="es-ES" altLang="es-PE" smtClean="0"/>
              <a:t>Segundo nivel</a:t>
            </a:r>
          </a:p>
          <a:p>
            <a:pPr lvl="2"/>
            <a:r>
              <a:rPr lang="es-ES" altLang="es-PE" smtClean="0"/>
              <a:t>Tercer nivel</a:t>
            </a:r>
          </a:p>
          <a:p>
            <a:pPr lvl="3"/>
            <a:r>
              <a:rPr lang="es-ES" altLang="es-PE" smtClean="0"/>
              <a:t>Cuarto nivel</a:t>
            </a:r>
          </a:p>
          <a:p>
            <a:pPr lvl="4"/>
            <a:r>
              <a:rPr lang="es-ES" altLang="es-PE" smtClean="0"/>
              <a:t>Quinto nivel</a:t>
            </a:r>
          </a:p>
        </p:txBody>
      </p:sp>
      <p:sp>
        <p:nvSpPr>
          <p:cNvPr id="1041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3230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s-ES" altLang="es-PE"/>
              <a:t>Abril-2001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3013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s-ES" altLang="es-PE"/>
              <a:t>E G C C</a:t>
            </a:r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230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3ACC025D-1B1C-428F-9510-D1B519A3FA28}" type="slidenum">
              <a:rPr lang="es-ES" altLang="es-PE"/>
              <a:pPr/>
              <a:t>‹Nº›</a:t>
            </a:fld>
            <a:endParaRPr lang="es-ES" alt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Arial" panose="020B0604020202020204" pitchFamily="34" charset="0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Arial" panose="020B0604020202020204" pitchFamily="34" charset="0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w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wmf"/><Relationship Id="rId12" Type="http://schemas.openxmlformats.org/officeDocument/2006/relationships/oleObject" Target="../embeddings/oleObject7.bin"/><Relationship Id="rId2" Type="http://schemas.openxmlformats.org/officeDocument/2006/relationships/vmlDrawing" Target="../drawings/vmlDrawing1.vml"/><Relationship Id="rId16" Type="http://schemas.openxmlformats.org/officeDocument/2006/relationships/oleObject" Target="../embeddings/oleObject10.bin"/><Relationship Id="rId1" Type="http://schemas.openxmlformats.org/officeDocument/2006/relationships/themeOverride" Target="../theme/themeOverride20.x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6.bin"/><Relationship Id="rId5" Type="http://schemas.openxmlformats.org/officeDocument/2006/relationships/image" Target="../media/image4.wmf"/><Relationship Id="rId15" Type="http://schemas.openxmlformats.org/officeDocument/2006/relationships/oleObject" Target="../embeddings/oleObject9.bin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8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866900"/>
            <a:ext cx="8077200" cy="1828800"/>
          </a:xfrm>
          <a:solidFill>
            <a:srgbClr val="333399"/>
          </a:solidFill>
          <a:ln/>
        </p:spPr>
        <p:txBody>
          <a:bodyPr/>
          <a:lstStyle/>
          <a:p>
            <a:pPr algn="ctr"/>
            <a:r>
              <a:rPr lang="es-ES_tradnl" altLang="es-PE">
                <a:solidFill>
                  <a:srgbClr val="FFFF00"/>
                </a:solidFill>
              </a:rPr>
              <a:t>Caso de Estudio</a:t>
            </a:r>
            <a:endParaRPr lang="es-ES" altLang="es-PE">
              <a:solidFill>
                <a:srgbClr val="FFFF00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noFill/>
          <a:ln/>
        </p:spPr>
        <p:txBody>
          <a:bodyPr/>
          <a:lstStyle/>
          <a:p>
            <a:r>
              <a:rPr lang="es-ES" altLang="es-PE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Ing. Eric G. Coronel Castillo</a:t>
            </a:r>
          </a:p>
          <a:p>
            <a:r>
              <a:rPr lang="es-ES" altLang="es-PE" sz="2000" dirty="0" smtClean="0">
                <a:solidFill>
                  <a:schemeClr val="bg1"/>
                </a:solidFill>
              </a:rPr>
              <a:t>gcoronelc@gmail.com</a:t>
            </a:r>
          </a:p>
          <a:p>
            <a:r>
              <a:rPr lang="es-ES" altLang="es-PE" sz="2000" dirty="0">
                <a:solidFill>
                  <a:schemeClr val="bg1"/>
                </a:solidFill>
              </a:rPr>
              <a:t>g</a:t>
            </a:r>
            <a:r>
              <a:rPr lang="es-ES" altLang="es-PE" sz="2000" dirty="0" smtClean="0">
                <a:solidFill>
                  <a:schemeClr val="bg1"/>
                </a:solidFill>
              </a:rPr>
              <a:t>coronelc.blogspot.com</a:t>
            </a:r>
            <a:endParaRPr lang="es-ES" altLang="es-PE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altLang="es-PE"/>
              <a:t>Abril-2001</a:t>
            </a:r>
          </a:p>
        </p:txBody>
      </p:sp>
      <p:sp>
        <p:nvSpPr>
          <p:cNvPr id="17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PE" dirty="0"/>
              <a:t>Gustavo Coronel Castillo</a:t>
            </a:r>
            <a:endParaRPr lang="es-ES" altLang="es-PE" dirty="0"/>
          </a:p>
        </p:txBody>
      </p:sp>
      <p:sp>
        <p:nvSpPr>
          <p:cNvPr id="18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86343-DB7A-489D-88AF-EFFF65781367}" type="slidenum">
              <a:rPr lang="es-ES" altLang="es-PE"/>
              <a:pPr/>
              <a:t>10</a:t>
            </a:fld>
            <a:endParaRPr lang="es-ES" altLang="es-PE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086600" cy="1065213"/>
          </a:xfrm>
          <a:ln w="12700" cap="flat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Análisis de Requerimientos</a:t>
            </a:r>
            <a:b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 Negocio</a:t>
            </a:r>
            <a:endParaRPr lang="es-ES" altLang="es-PE" sz="32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514350" y="1733550"/>
            <a:ext cx="8153400" cy="44958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81000" indent="-381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0287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07645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6289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2766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733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1910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648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105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r>
              <a:rPr lang="es-ES_tradnl" altLang="es-PE" sz="1800"/>
              <a:t>Organigrama de la Empresa.</a:t>
            </a:r>
          </a:p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endParaRPr lang="es-ES_tradnl" altLang="es-PE" sz="1800"/>
          </a:p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endParaRPr lang="es-ES_tradnl" altLang="es-PE" sz="1800"/>
          </a:p>
        </p:txBody>
      </p:sp>
      <p:grpSp>
        <p:nvGrpSpPr>
          <p:cNvPr id="21511" name="Group 7"/>
          <p:cNvGrpSpPr>
            <a:grpSpLocks/>
          </p:cNvGrpSpPr>
          <p:nvPr/>
        </p:nvGrpSpPr>
        <p:grpSpPr bwMode="auto">
          <a:xfrm>
            <a:off x="685800" y="2286000"/>
            <a:ext cx="7848600" cy="3733800"/>
            <a:chOff x="432" y="1440"/>
            <a:chExt cx="4944" cy="2352"/>
          </a:xfrm>
        </p:grpSpPr>
        <p:sp>
          <p:nvSpPr>
            <p:cNvPr id="21512" name="AutoShape 8"/>
            <p:cNvSpPr>
              <a:spLocks noChangeArrowheads="1"/>
            </p:cNvSpPr>
            <p:nvPr/>
          </p:nvSpPr>
          <p:spPr bwMode="auto">
            <a:xfrm>
              <a:off x="2112" y="1440"/>
              <a:ext cx="1584" cy="384"/>
            </a:xfrm>
            <a:prstGeom prst="flowChartProcess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PE" sz="2000">
                  <a:solidFill>
                    <a:schemeClr val="tx1"/>
                  </a:solidFill>
                </a:rPr>
                <a:t>Gerente General</a:t>
              </a:r>
              <a:endParaRPr lang="es-ES" altLang="es-PE" sz="2000">
                <a:solidFill>
                  <a:schemeClr val="tx1"/>
                </a:solidFill>
              </a:endParaRPr>
            </a:p>
          </p:txBody>
        </p:sp>
        <p:sp>
          <p:nvSpPr>
            <p:cNvPr id="21513" name="AutoShape 9"/>
            <p:cNvSpPr>
              <a:spLocks noChangeArrowheads="1"/>
            </p:cNvSpPr>
            <p:nvPr/>
          </p:nvSpPr>
          <p:spPr bwMode="auto">
            <a:xfrm>
              <a:off x="2112" y="2256"/>
              <a:ext cx="1584" cy="384"/>
            </a:xfrm>
            <a:prstGeom prst="flowChartProcess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PE" sz="2000">
                  <a:solidFill>
                    <a:schemeClr val="tx1"/>
                  </a:solidFill>
                </a:rPr>
                <a:t>Administrador</a:t>
              </a:r>
              <a:endParaRPr lang="es-ES" altLang="es-PE" sz="2000">
                <a:solidFill>
                  <a:schemeClr val="tx1"/>
                </a:solidFill>
              </a:endParaRPr>
            </a:p>
          </p:txBody>
        </p:sp>
        <p:sp>
          <p:nvSpPr>
            <p:cNvPr id="21514" name="AutoShape 10"/>
            <p:cNvSpPr>
              <a:spLocks noChangeArrowheads="1"/>
            </p:cNvSpPr>
            <p:nvPr/>
          </p:nvSpPr>
          <p:spPr bwMode="auto">
            <a:xfrm>
              <a:off x="2112" y="3408"/>
              <a:ext cx="1584" cy="384"/>
            </a:xfrm>
            <a:prstGeom prst="flowChartProcess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PE" sz="2000">
                  <a:solidFill>
                    <a:schemeClr val="tx1"/>
                  </a:solidFill>
                </a:rPr>
                <a:t>Vendedor 2</a:t>
              </a:r>
              <a:endParaRPr lang="es-ES" altLang="es-PE" sz="2000">
                <a:solidFill>
                  <a:schemeClr val="tx1"/>
                </a:solidFill>
              </a:endParaRPr>
            </a:p>
          </p:txBody>
        </p:sp>
        <p:sp>
          <p:nvSpPr>
            <p:cNvPr id="21515" name="AutoShape 11"/>
            <p:cNvSpPr>
              <a:spLocks noChangeArrowheads="1"/>
            </p:cNvSpPr>
            <p:nvPr/>
          </p:nvSpPr>
          <p:spPr bwMode="auto">
            <a:xfrm>
              <a:off x="432" y="3408"/>
              <a:ext cx="1584" cy="384"/>
            </a:xfrm>
            <a:prstGeom prst="flowChartProcess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PE" sz="2000">
                  <a:solidFill>
                    <a:schemeClr val="tx1"/>
                  </a:solidFill>
                </a:rPr>
                <a:t>Vendedor 1</a:t>
              </a:r>
              <a:endParaRPr lang="es-ES" altLang="es-PE" sz="2000">
                <a:solidFill>
                  <a:schemeClr val="tx1"/>
                </a:solidFill>
              </a:endParaRPr>
            </a:p>
          </p:txBody>
        </p:sp>
        <p:sp>
          <p:nvSpPr>
            <p:cNvPr id="21516" name="AutoShape 12"/>
            <p:cNvSpPr>
              <a:spLocks noChangeArrowheads="1"/>
            </p:cNvSpPr>
            <p:nvPr/>
          </p:nvSpPr>
          <p:spPr bwMode="auto">
            <a:xfrm>
              <a:off x="3792" y="3408"/>
              <a:ext cx="1584" cy="384"/>
            </a:xfrm>
            <a:prstGeom prst="flowChartProcess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PE" sz="2000">
                  <a:solidFill>
                    <a:schemeClr val="tx1"/>
                  </a:solidFill>
                </a:rPr>
                <a:t>Vendedor 3</a:t>
              </a:r>
              <a:endParaRPr lang="es-ES" altLang="es-PE" sz="2000">
                <a:solidFill>
                  <a:schemeClr val="tx1"/>
                </a:solidFill>
              </a:endParaRPr>
            </a:p>
          </p:txBody>
        </p:sp>
        <p:sp>
          <p:nvSpPr>
            <p:cNvPr id="21517" name="Line 13"/>
            <p:cNvSpPr>
              <a:spLocks noChangeShapeType="1"/>
            </p:cNvSpPr>
            <p:nvPr/>
          </p:nvSpPr>
          <p:spPr bwMode="auto">
            <a:xfrm>
              <a:off x="2880" y="1824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21518" name="Line 14"/>
            <p:cNvSpPr>
              <a:spLocks noChangeShapeType="1"/>
            </p:cNvSpPr>
            <p:nvPr/>
          </p:nvSpPr>
          <p:spPr bwMode="auto">
            <a:xfrm>
              <a:off x="2880" y="2640"/>
              <a:ext cx="0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21519" name="Line 15"/>
            <p:cNvSpPr>
              <a:spLocks noChangeShapeType="1"/>
            </p:cNvSpPr>
            <p:nvPr/>
          </p:nvSpPr>
          <p:spPr bwMode="auto">
            <a:xfrm>
              <a:off x="1224" y="3168"/>
              <a:ext cx="33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21520" name="Line 16"/>
            <p:cNvSpPr>
              <a:spLocks noChangeShapeType="1"/>
            </p:cNvSpPr>
            <p:nvPr/>
          </p:nvSpPr>
          <p:spPr bwMode="auto">
            <a:xfrm>
              <a:off x="1230" y="316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21521" name="Line 17"/>
            <p:cNvSpPr>
              <a:spLocks noChangeShapeType="1"/>
            </p:cNvSpPr>
            <p:nvPr/>
          </p:nvSpPr>
          <p:spPr bwMode="auto">
            <a:xfrm>
              <a:off x="4572" y="316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21522" name="AutoShape 18"/>
          <p:cNvSpPr>
            <a:spLocks noChangeArrowheads="1"/>
          </p:cNvSpPr>
          <p:nvPr/>
        </p:nvSpPr>
        <p:spPr bwMode="auto">
          <a:xfrm>
            <a:off x="457200" y="3352800"/>
            <a:ext cx="3048000" cy="1905000"/>
          </a:xfrm>
          <a:prstGeom prst="wedgeRoundRectCallout">
            <a:avLst>
              <a:gd name="adj1" fmla="val 71250"/>
              <a:gd name="adj2" fmla="val -82000"/>
              <a:gd name="adj3" fmla="val 16667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s-ES_tradnl" altLang="es-PE" sz="1800" b="1">
                <a:solidFill>
                  <a:srgbClr val="FFFF00"/>
                </a:solidFill>
              </a:rPr>
              <a:t>Sergio Matsukawa</a:t>
            </a:r>
          </a:p>
          <a:p>
            <a:endParaRPr lang="es-ES_tradnl" altLang="es-PE" sz="1800">
              <a:solidFill>
                <a:srgbClr val="FFFF00"/>
              </a:solidFill>
            </a:endParaRPr>
          </a:p>
          <a:p>
            <a:r>
              <a:rPr lang="es-ES_tradnl" altLang="es-PE" sz="1800">
                <a:solidFill>
                  <a:srgbClr val="A9DCFE"/>
                </a:solidFill>
              </a:rPr>
              <a:t>Necesito saber si el servicio </a:t>
            </a:r>
            <a:r>
              <a:rPr lang="es-ES_tradnl" altLang="es-PE" sz="1800" b="1">
                <a:solidFill>
                  <a:srgbClr val="A9DCFE"/>
                </a:solidFill>
              </a:rPr>
              <a:t>Delivery</a:t>
            </a:r>
            <a:r>
              <a:rPr lang="es-ES_tradnl" altLang="es-PE" sz="1800">
                <a:solidFill>
                  <a:srgbClr val="A9DCFE"/>
                </a:solidFill>
              </a:rPr>
              <a:t> esta funcionando ó no.</a:t>
            </a:r>
            <a:endParaRPr lang="es-ES" altLang="es-PE" sz="1800">
              <a:solidFill>
                <a:srgbClr val="A9DCFE"/>
              </a:solidFill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altLang="es-PE"/>
              <a:t>Abril-2001</a:t>
            </a:r>
          </a:p>
        </p:txBody>
      </p:sp>
      <p:sp>
        <p:nvSpPr>
          <p:cNvPr id="17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PE" dirty="0"/>
              <a:t>Gustavo Coronel Castillo</a:t>
            </a:r>
            <a:endParaRPr lang="es-ES" altLang="es-PE" dirty="0"/>
          </a:p>
        </p:txBody>
      </p:sp>
      <p:sp>
        <p:nvSpPr>
          <p:cNvPr id="18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90DEE-FE2D-4091-A213-FD41192A4CD8}" type="slidenum">
              <a:rPr lang="es-ES" altLang="es-PE"/>
              <a:pPr/>
              <a:t>11</a:t>
            </a:fld>
            <a:endParaRPr lang="es-ES" altLang="es-PE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086600" cy="1065213"/>
          </a:xfrm>
          <a:ln w="12700" cap="flat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Análisis de Requerimientos</a:t>
            </a:r>
            <a:b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 Negocio</a:t>
            </a:r>
            <a:endParaRPr lang="es-ES" altLang="es-PE" sz="32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514350" y="1733550"/>
            <a:ext cx="8153400" cy="44958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81000" indent="-381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2395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07645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6289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2766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733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1910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648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105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r>
              <a:rPr lang="es-ES_tradnl" altLang="es-PE" sz="1800"/>
              <a:t>Organigrama de la Empresa.</a:t>
            </a:r>
          </a:p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endParaRPr lang="es-ES_tradnl" altLang="es-PE" sz="1800"/>
          </a:p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endParaRPr lang="es-ES_tradnl" altLang="es-PE" sz="1800"/>
          </a:p>
        </p:txBody>
      </p:sp>
      <p:grpSp>
        <p:nvGrpSpPr>
          <p:cNvPr id="22535" name="Group 7"/>
          <p:cNvGrpSpPr>
            <a:grpSpLocks/>
          </p:cNvGrpSpPr>
          <p:nvPr/>
        </p:nvGrpSpPr>
        <p:grpSpPr bwMode="auto">
          <a:xfrm>
            <a:off x="685800" y="2286000"/>
            <a:ext cx="7848600" cy="3733800"/>
            <a:chOff x="432" y="1440"/>
            <a:chExt cx="4944" cy="2352"/>
          </a:xfrm>
        </p:grpSpPr>
        <p:sp>
          <p:nvSpPr>
            <p:cNvPr id="22536" name="AutoShape 8"/>
            <p:cNvSpPr>
              <a:spLocks noChangeArrowheads="1"/>
            </p:cNvSpPr>
            <p:nvPr/>
          </p:nvSpPr>
          <p:spPr bwMode="auto">
            <a:xfrm>
              <a:off x="2112" y="1440"/>
              <a:ext cx="1584" cy="384"/>
            </a:xfrm>
            <a:prstGeom prst="flowChartProcess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PE" sz="2000">
                  <a:solidFill>
                    <a:schemeClr val="tx1"/>
                  </a:solidFill>
                </a:rPr>
                <a:t>Gerente General</a:t>
              </a:r>
              <a:endParaRPr lang="es-ES" altLang="es-PE" sz="2000">
                <a:solidFill>
                  <a:schemeClr val="tx1"/>
                </a:solidFill>
              </a:endParaRPr>
            </a:p>
          </p:txBody>
        </p:sp>
        <p:sp>
          <p:nvSpPr>
            <p:cNvPr id="22537" name="AutoShape 9"/>
            <p:cNvSpPr>
              <a:spLocks noChangeArrowheads="1"/>
            </p:cNvSpPr>
            <p:nvPr/>
          </p:nvSpPr>
          <p:spPr bwMode="auto">
            <a:xfrm>
              <a:off x="2112" y="2256"/>
              <a:ext cx="1584" cy="384"/>
            </a:xfrm>
            <a:prstGeom prst="flowChartProcess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PE" sz="2000">
                  <a:solidFill>
                    <a:schemeClr val="tx1"/>
                  </a:solidFill>
                </a:rPr>
                <a:t>Administrador</a:t>
              </a:r>
              <a:endParaRPr lang="es-ES" altLang="es-PE" sz="2000">
                <a:solidFill>
                  <a:schemeClr val="tx1"/>
                </a:solidFill>
              </a:endParaRPr>
            </a:p>
          </p:txBody>
        </p:sp>
        <p:sp>
          <p:nvSpPr>
            <p:cNvPr id="22538" name="AutoShape 10"/>
            <p:cNvSpPr>
              <a:spLocks noChangeArrowheads="1"/>
            </p:cNvSpPr>
            <p:nvPr/>
          </p:nvSpPr>
          <p:spPr bwMode="auto">
            <a:xfrm>
              <a:off x="2112" y="3408"/>
              <a:ext cx="1584" cy="384"/>
            </a:xfrm>
            <a:prstGeom prst="flowChartProcess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PE" sz="2000">
                  <a:solidFill>
                    <a:schemeClr val="tx1"/>
                  </a:solidFill>
                </a:rPr>
                <a:t>Vendedor 2</a:t>
              </a:r>
              <a:endParaRPr lang="es-ES" altLang="es-PE" sz="2000">
                <a:solidFill>
                  <a:schemeClr val="tx1"/>
                </a:solidFill>
              </a:endParaRPr>
            </a:p>
          </p:txBody>
        </p:sp>
        <p:sp>
          <p:nvSpPr>
            <p:cNvPr id="22539" name="AutoShape 11"/>
            <p:cNvSpPr>
              <a:spLocks noChangeArrowheads="1"/>
            </p:cNvSpPr>
            <p:nvPr/>
          </p:nvSpPr>
          <p:spPr bwMode="auto">
            <a:xfrm>
              <a:off x="432" y="3408"/>
              <a:ext cx="1584" cy="384"/>
            </a:xfrm>
            <a:prstGeom prst="flowChartProcess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PE" sz="2000">
                  <a:solidFill>
                    <a:schemeClr val="tx1"/>
                  </a:solidFill>
                </a:rPr>
                <a:t>Vendedor 1</a:t>
              </a:r>
              <a:endParaRPr lang="es-ES" altLang="es-PE" sz="2000">
                <a:solidFill>
                  <a:schemeClr val="tx1"/>
                </a:solidFill>
              </a:endParaRPr>
            </a:p>
          </p:txBody>
        </p:sp>
        <p:sp>
          <p:nvSpPr>
            <p:cNvPr id="22540" name="AutoShape 12"/>
            <p:cNvSpPr>
              <a:spLocks noChangeArrowheads="1"/>
            </p:cNvSpPr>
            <p:nvPr/>
          </p:nvSpPr>
          <p:spPr bwMode="auto">
            <a:xfrm>
              <a:off x="3792" y="3408"/>
              <a:ext cx="1584" cy="384"/>
            </a:xfrm>
            <a:prstGeom prst="flowChartProcess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PE" sz="2000">
                  <a:solidFill>
                    <a:schemeClr val="tx1"/>
                  </a:solidFill>
                </a:rPr>
                <a:t>Vendedor 3</a:t>
              </a:r>
              <a:endParaRPr lang="es-ES" altLang="es-PE" sz="2000">
                <a:solidFill>
                  <a:schemeClr val="tx1"/>
                </a:solidFill>
              </a:endParaRPr>
            </a:p>
          </p:txBody>
        </p:sp>
        <p:sp>
          <p:nvSpPr>
            <p:cNvPr id="22541" name="Line 13"/>
            <p:cNvSpPr>
              <a:spLocks noChangeShapeType="1"/>
            </p:cNvSpPr>
            <p:nvPr/>
          </p:nvSpPr>
          <p:spPr bwMode="auto">
            <a:xfrm>
              <a:off x="2880" y="1824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22542" name="Line 14"/>
            <p:cNvSpPr>
              <a:spLocks noChangeShapeType="1"/>
            </p:cNvSpPr>
            <p:nvPr/>
          </p:nvSpPr>
          <p:spPr bwMode="auto">
            <a:xfrm>
              <a:off x="2880" y="2640"/>
              <a:ext cx="0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22543" name="Line 15"/>
            <p:cNvSpPr>
              <a:spLocks noChangeShapeType="1"/>
            </p:cNvSpPr>
            <p:nvPr/>
          </p:nvSpPr>
          <p:spPr bwMode="auto">
            <a:xfrm>
              <a:off x="1224" y="3168"/>
              <a:ext cx="33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22544" name="Line 16"/>
            <p:cNvSpPr>
              <a:spLocks noChangeShapeType="1"/>
            </p:cNvSpPr>
            <p:nvPr/>
          </p:nvSpPr>
          <p:spPr bwMode="auto">
            <a:xfrm>
              <a:off x="1230" y="316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22545" name="Line 17"/>
            <p:cNvSpPr>
              <a:spLocks noChangeShapeType="1"/>
            </p:cNvSpPr>
            <p:nvPr/>
          </p:nvSpPr>
          <p:spPr bwMode="auto">
            <a:xfrm>
              <a:off x="4572" y="316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22546" name="AutoShape 18"/>
          <p:cNvSpPr>
            <a:spLocks noChangeArrowheads="1"/>
          </p:cNvSpPr>
          <p:nvPr/>
        </p:nvSpPr>
        <p:spPr bwMode="auto">
          <a:xfrm>
            <a:off x="5715000" y="1600200"/>
            <a:ext cx="2743200" cy="1600200"/>
          </a:xfrm>
          <a:prstGeom prst="wedgeRoundRectCallout">
            <a:avLst>
              <a:gd name="adj1" fmla="val -68056"/>
              <a:gd name="adj2" fmla="val 85713"/>
              <a:gd name="adj3" fmla="val 16667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s-ES_tradnl" altLang="es-PE" sz="1800" b="1">
                <a:solidFill>
                  <a:srgbClr val="FFFF00"/>
                </a:solidFill>
              </a:rPr>
              <a:t>Hugo Valencia</a:t>
            </a:r>
          </a:p>
          <a:p>
            <a:endParaRPr lang="es-ES_tradnl" altLang="es-PE" sz="1800">
              <a:solidFill>
                <a:srgbClr val="FFFF00"/>
              </a:solidFill>
            </a:endParaRPr>
          </a:p>
          <a:p>
            <a:r>
              <a:rPr lang="es-ES_tradnl" altLang="es-PE" sz="1800">
                <a:solidFill>
                  <a:srgbClr val="A9DCFE"/>
                </a:solidFill>
              </a:rPr>
              <a:t>Necesito cuadrar caja de cada uno de los vendedores.</a:t>
            </a:r>
            <a:endParaRPr lang="es-ES" altLang="es-PE" sz="1800">
              <a:solidFill>
                <a:srgbClr val="A9DCFE"/>
              </a:solidFill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altLang="es-PE"/>
              <a:t>Abril-2001</a:t>
            </a:r>
          </a:p>
        </p:txBody>
      </p:sp>
      <p:sp>
        <p:nvSpPr>
          <p:cNvPr id="17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PE" dirty="0"/>
              <a:t>Gustavo Coronel Castillo</a:t>
            </a:r>
            <a:endParaRPr lang="es-ES" altLang="es-PE" dirty="0"/>
          </a:p>
        </p:txBody>
      </p:sp>
      <p:sp>
        <p:nvSpPr>
          <p:cNvPr id="18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D266-FDC3-4AEE-800C-9FE8EB29BB99}" type="slidenum">
              <a:rPr lang="es-ES" altLang="es-PE"/>
              <a:pPr/>
              <a:t>12</a:t>
            </a:fld>
            <a:endParaRPr lang="es-ES" altLang="es-PE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086600" cy="1065213"/>
          </a:xfrm>
          <a:ln w="12700" cap="flat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Análisis de Requerimientos</a:t>
            </a:r>
            <a:b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 Negocio</a:t>
            </a:r>
            <a:endParaRPr lang="es-ES" altLang="es-PE" sz="32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514350" y="1733550"/>
            <a:ext cx="8153400" cy="44958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81000" indent="-381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0287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07645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6289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2766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733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1910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648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105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r>
              <a:rPr lang="es-ES_tradnl" altLang="es-PE" sz="1800"/>
              <a:t>Organigrama de la Empresa.</a:t>
            </a:r>
          </a:p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endParaRPr lang="es-ES_tradnl" altLang="es-PE" sz="1800"/>
          </a:p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endParaRPr lang="es-ES_tradnl" altLang="es-PE" sz="1800"/>
          </a:p>
        </p:txBody>
      </p:sp>
      <p:grpSp>
        <p:nvGrpSpPr>
          <p:cNvPr id="23559" name="Group 7"/>
          <p:cNvGrpSpPr>
            <a:grpSpLocks/>
          </p:cNvGrpSpPr>
          <p:nvPr/>
        </p:nvGrpSpPr>
        <p:grpSpPr bwMode="auto">
          <a:xfrm>
            <a:off x="685800" y="2286000"/>
            <a:ext cx="7848600" cy="3733800"/>
            <a:chOff x="432" y="1440"/>
            <a:chExt cx="4944" cy="2352"/>
          </a:xfrm>
        </p:grpSpPr>
        <p:sp>
          <p:nvSpPr>
            <p:cNvPr id="23560" name="AutoShape 8"/>
            <p:cNvSpPr>
              <a:spLocks noChangeArrowheads="1"/>
            </p:cNvSpPr>
            <p:nvPr/>
          </p:nvSpPr>
          <p:spPr bwMode="auto">
            <a:xfrm>
              <a:off x="2112" y="1440"/>
              <a:ext cx="1584" cy="384"/>
            </a:xfrm>
            <a:prstGeom prst="flowChartProcess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PE" sz="2000">
                  <a:solidFill>
                    <a:schemeClr val="tx1"/>
                  </a:solidFill>
                </a:rPr>
                <a:t>Gerente General</a:t>
              </a:r>
              <a:endParaRPr lang="es-ES" altLang="es-PE" sz="2000">
                <a:solidFill>
                  <a:schemeClr val="tx1"/>
                </a:solidFill>
              </a:endParaRPr>
            </a:p>
          </p:txBody>
        </p:sp>
        <p:sp>
          <p:nvSpPr>
            <p:cNvPr id="23561" name="AutoShape 9"/>
            <p:cNvSpPr>
              <a:spLocks noChangeArrowheads="1"/>
            </p:cNvSpPr>
            <p:nvPr/>
          </p:nvSpPr>
          <p:spPr bwMode="auto">
            <a:xfrm>
              <a:off x="2112" y="2256"/>
              <a:ext cx="1584" cy="384"/>
            </a:xfrm>
            <a:prstGeom prst="flowChartProcess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PE" sz="2000">
                  <a:solidFill>
                    <a:schemeClr val="tx1"/>
                  </a:solidFill>
                </a:rPr>
                <a:t>Administrador</a:t>
              </a:r>
              <a:endParaRPr lang="es-ES" altLang="es-PE" sz="2000">
                <a:solidFill>
                  <a:schemeClr val="tx1"/>
                </a:solidFill>
              </a:endParaRPr>
            </a:p>
          </p:txBody>
        </p: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2112" y="3408"/>
              <a:ext cx="1584" cy="384"/>
            </a:xfrm>
            <a:prstGeom prst="flowChartProcess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PE" sz="2000">
                  <a:solidFill>
                    <a:schemeClr val="tx1"/>
                  </a:solidFill>
                </a:rPr>
                <a:t>Vendedor 2</a:t>
              </a:r>
              <a:endParaRPr lang="es-ES" altLang="es-PE" sz="2000">
                <a:solidFill>
                  <a:schemeClr val="tx1"/>
                </a:solidFill>
              </a:endParaRPr>
            </a:p>
          </p:txBody>
        </p:sp>
        <p:sp>
          <p:nvSpPr>
            <p:cNvPr id="23563" name="AutoShape 11"/>
            <p:cNvSpPr>
              <a:spLocks noChangeArrowheads="1"/>
            </p:cNvSpPr>
            <p:nvPr/>
          </p:nvSpPr>
          <p:spPr bwMode="auto">
            <a:xfrm>
              <a:off x="432" y="3408"/>
              <a:ext cx="1584" cy="384"/>
            </a:xfrm>
            <a:prstGeom prst="flowChartProcess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PE" sz="2000">
                  <a:solidFill>
                    <a:schemeClr val="tx1"/>
                  </a:solidFill>
                </a:rPr>
                <a:t>Vendedor 1</a:t>
              </a:r>
              <a:endParaRPr lang="es-ES" altLang="es-PE" sz="2000">
                <a:solidFill>
                  <a:schemeClr val="tx1"/>
                </a:solidFill>
              </a:endParaRPr>
            </a:p>
          </p:txBody>
        </p:sp>
        <p:sp>
          <p:nvSpPr>
            <p:cNvPr id="23564" name="AutoShape 12"/>
            <p:cNvSpPr>
              <a:spLocks noChangeArrowheads="1"/>
            </p:cNvSpPr>
            <p:nvPr/>
          </p:nvSpPr>
          <p:spPr bwMode="auto">
            <a:xfrm>
              <a:off x="3792" y="3408"/>
              <a:ext cx="1584" cy="384"/>
            </a:xfrm>
            <a:prstGeom prst="flowChartProcess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PE" sz="2000">
                  <a:solidFill>
                    <a:schemeClr val="tx1"/>
                  </a:solidFill>
                </a:rPr>
                <a:t>Vendedor 3</a:t>
              </a:r>
              <a:endParaRPr lang="es-ES" altLang="es-PE" sz="2000">
                <a:solidFill>
                  <a:schemeClr val="tx1"/>
                </a:solidFill>
              </a:endParaRPr>
            </a:p>
          </p:txBody>
        </p:sp>
        <p:sp>
          <p:nvSpPr>
            <p:cNvPr id="23565" name="Line 13"/>
            <p:cNvSpPr>
              <a:spLocks noChangeShapeType="1"/>
            </p:cNvSpPr>
            <p:nvPr/>
          </p:nvSpPr>
          <p:spPr bwMode="auto">
            <a:xfrm>
              <a:off x="2880" y="1824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23566" name="Line 14"/>
            <p:cNvSpPr>
              <a:spLocks noChangeShapeType="1"/>
            </p:cNvSpPr>
            <p:nvPr/>
          </p:nvSpPr>
          <p:spPr bwMode="auto">
            <a:xfrm>
              <a:off x="2880" y="2640"/>
              <a:ext cx="0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23567" name="Line 15"/>
            <p:cNvSpPr>
              <a:spLocks noChangeShapeType="1"/>
            </p:cNvSpPr>
            <p:nvPr/>
          </p:nvSpPr>
          <p:spPr bwMode="auto">
            <a:xfrm>
              <a:off x="1224" y="3168"/>
              <a:ext cx="33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23568" name="Line 16"/>
            <p:cNvSpPr>
              <a:spLocks noChangeShapeType="1"/>
            </p:cNvSpPr>
            <p:nvPr/>
          </p:nvSpPr>
          <p:spPr bwMode="auto">
            <a:xfrm>
              <a:off x="1230" y="316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23569" name="Line 17"/>
            <p:cNvSpPr>
              <a:spLocks noChangeShapeType="1"/>
            </p:cNvSpPr>
            <p:nvPr/>
          </p:nvSpPr>
          <p:spPr bwMode="auto">
            <a:xfrm>
              <a:off x="4572" y="316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23570" name="AutoShape 18"/>
          <p:cNvSpPr>
            <a:spLocks noChangeArrowheads="1"/>
          </p:cNvSpPr>
          <p:nvPr/>
        </p:nvSpPr>
        <p:spPr bwMode="auto">
          <a:xfrm>
            <a:off x="228600" y="4114800"/>
            <a:ext cx="2971800" cy="1371600"/>
          </a:xfrm>
          <a:prstGeom prst="wedgeRoundRectCallout">
            <a:avLst>
              <a:gd name="adj1" fmla="val 80130"/>
              <a:gd name="adj2" fmla="val -56944"/>
              <a:gd name="adj3" fmla="val 16667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s-ES_tradnl" altLang="es-PE" sz="1800" b="1">
                <a:solidFill>
                  <a:srgbClr val="FFFF00"/>
                </a:solidFill>
              </a:rPr>
              <a:t>Hugo Valencia</a:t>
            </a:r>
          </a:p>
          <a:p>
            <a:endParaRPr lang="es-ES_tradnl" altLang="es-PE" sz="1800">
              <a:solidFill>
                <a:srgbClr val="FFFF00"/>
              </a:solidFill>
            </a:endParaRPr>
          </a:p>
          <a:p>
            <a:r>
              <a:rPr lang="es-ES_tradnl" altLang="es-PE" sz="1800">
                <a:solidFill>
                  <a:srgbClr val="A9DCFE"/>
                </a:solidFill>
              </a:rPr>
              <a:t>Necesito hacer el reporte de ventas del día.</a:t>
            </a:r>
            <a:endParaRPr lang="es-ES" altLang="es-PE" sz="1800">
              <a:solidFill>
                <a:srgbClr val="A9DCFE"/>
              </a:solidFill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altLang="es-PE"/>
              <a:t>Abril-2001</a:t>
            </a:r>
          </a:p>
        </p:txBody>
      </p:sp>
      <p:sp>
        <p:nvSpPr>
          <p:cNvPr id="17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PE" dirty="0"/>
              <a:t>Gustavo Coronel Castillo</a:t>
            </a:r>
            <a:endParaRPr lang="es-ES" altLang="es-PE" dirty="0"/>
          </a:p>
        </p:txBody>
      </p:sp>
      <p:sp>
        <p:nvSpPr>
          <p:cNvPr id="18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B7E4C-B555-40E6-AD24-9CD630E640A1}" type="slidenum">
              <a:rPr lang="es-ES" altLang="es-PE"/>
              <a:pPr/>
              <a:t>13</a:t>
            </a:fld>
            <a:endParaRPr lang="es-ES" altLang="es-PE"/>
          </a:p>
        </p:txBody>
      </p:sp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086600" cy="1065213"/>
          </a:xfrm>
          <a:ln w="12700" cap="flat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Análisis de Requerimientos</a:t>
            </a:r>
            <a:b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 Negocio</a:t>
            </a:r>
            <a:endParaRPr lang="es-ES" altLang="es-PE" sz="32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654" name="Rectangle 1030"/>
          <p:cNvSpPr>
            <a:spLocks noChangeArrowheads="1"/>
          </p:cNvSpPr>
          <p:nvPr/>
        </p:nvSpPr>
        <p:spPr bwMode="auto">
          <a:xfrm>
            <a:off x="514350" y="1733550"/>
            <a:ext cx="8153400" cy="44958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81000" indent="-381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2395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07645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6289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2766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733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1910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648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105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r>
              <a:rPr lang="es-ES_tradnl" altLang="es-PE" sz="1800"/>
              <a:t>Organigrama de la Empresa.</a:t>
            </a:r>
          </a:p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endParaRPr lang="es-ES_tradnl" altLang="es-PE" sz="1800"/>
          </a:p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endParaRPr lang="es-ES_tradnl" altLang="es-PE" sz="1800"/>
          </a:p>
        </p:txBody>
      </p:sp>
      <p:grpSp>
        <p:nvGrpSpPr>
          <p:cNvPr id="27655" name="Group 1031"/>
          <p:cNvGrpSpPr>
            <a:grpSpLocks/>
          </p:cNvGrpSpPr>
          <p:nvPr/>
        </p:nvGrpSpPr>
        <p:grpSpPr bwMode="auto">
          <a:xfrm>
            <a:off x="685800" y="2286000"/>
            <a:ext cx="7848600" cy="3733800"/>
            <a:chOff x="432" y="1440"/>
            <a:chExt cx="4944" cy="2352"/>
          </a:xfrm>
        </p:grpSpPr>
        <p:sp>
          <p:nvSpPr>
            <p:cNvPr id="27656" name="AutoShape 1032"/>
            <p:cNvSpPr>
              <a:spLocks noChangeArrowheads="1"/>
            </p:cNvSpPr>
            <p:nvPr/>
          </p:nvSpPr>
          <p:spPr bwMode="auto">
            <a:xfrm>
              <a:off x="2112" y="1440"/>
              <a:ext cx="1584" cy="384"/>
            </a:xfrm>
            <a:prstGeom prst="flowChartProcess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PE" sz="2000">
                  <a:solidFill>
                    <a:schemeClr val="tx1"/>
                  </a:solidFill>
                </a:rPr>
                <a:t>Gerente General</a:t>
              </a:r>
              <a:endParaRPr lang="es-ES" altLang="es-PE" sz="2000">
                <a:solidFill>
                  <a:schemeClr val="tx1"/>
                </a:solidFill>
              </a:endParaRPr>
            </a:p>
          </p:txBody>
        </p:sp>
        <p:sp>
          <p:nvSpPr>
            <p:cNvPr id="27657" name="AutoShape 1033"/>
            <p:cNvSpPr>
              <a:spLocks noChangeArrowheads="1"/>
            </p:cNvSpPr>
            <p:nvPr/>
          </p:nvSpPr>
          <p:spPr bwMode="auto">
            <a:xfrm>
              <a:off x="2112" y="2256"/>
              <a:ext cx="1584" cy="384"/>
            </a:xfrm>
            <a:prstGeom prst="flowChartProcess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PE" sz="2000">
                  <a:solidFill>
                    <a:schemeClr val="tx1"/>
                  </a:solidFill>
                </a:rPr>
                <a:t>Administrador</a:t>
              </a:r>
              <a:endParaRPr lang="es-ES" altLang="es-PE" sz="2000">
                <a:solidFill>
                  <a:schemeClr val="tx1"/>
                </a:solidFill>
              </a:endParaRPr>
            </a:p>
          </p:txBody>
        </p:sp>
        <p:sp>
          <p:nvSpPr>
            <p:cNvPr id="27658" name="AutoShape 1034"/>
            <p:cNvSpPr>
              <a:spLocks noChangeArrowheads="1"/>
            </p:cNvSpPr>
            <p:nvPr/>
          </p:nvSpPr>
          <p:spPr bwMode="auto">
            <a:xfrm>
              <a:off x="2112" y="3408"/>
              <a:ext cx="1584" cy="384"/>
            </a:xfrm>
            <a:prstGeom prst="flowChartProcess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PE" sz="2000">
                  <a:solidFill>
                    <a:schemeClr val="tx1"/>
                  </a:solidFill>
                </a:rPr>
                <a:t>Vendedor 2</a:t>
              </a:r>
              <a:endParaRPr lang="es-ES" altLang="es-PE" sz="2000">
                <a:solidFill>
                  <a:schemeClr val="tx1"/>
                </a:solidFill>
              </a:endParaRPr>
            </a:p>
          </p:txBody>
        </p:sp>
        <p:sp>
          <p:nvSpPr>
            <p:cNvPr id="27659" name="AutoShape 1035"/>
            <p:cNvSpPr>
              <a:spLocks noChangeArrowheads="1"/>
            </p:cNvSpPr>
            <p:nvPr/>
          </p:nvSpPr>
          <p:spPr bwMode="auto">
            <a:xfrm>
              <a:off x="432" y="3408"/>
              <a:ext cx="1584" cy="384"/>
            </a:xfrm>
            <a:prstGeom prst="flowChartProcess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PE" sz="2000">
                  <a:solidFill>
                    <a:schemeClr val="tx1"/>
                  </a:solidFill>
                </a:rPr>
                <a:t>Vendedor 1</a:t>
              </a:r>
              <a:endParaRPr lang="es-ES" altLang="es-PE" sz="2000">
                <a:solidFill>
                  <a:schemeClr val="tx1"/>
                </a:solidFill>
              </a:endParaRPr>
            </a:p>
          </p:txBody>
        </p:sp>
        <p:sp>
          <p:nvSpPr>
            <p:cNvPr id="27660" name="AutoShape 1036"/>
            <p:cNvSpPr>
              <a:spLocks noChangeArrowheads="1"/>
            </p:cNvSpPr>
            <p:nvPr/>
          </p:nvSpPr>
          <p:spPr bwMode="auto">
            <a:xfrm>
              <a:off x="3792" y="3408"/>
              <a:ext cx="1584" cy="384"/>
            </a:xfrm>
            <a:prstGeom prst="flowChartProcess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PE" sz="2000">
                  <a:solidFill>
                    <a:schemeClr val="tx1"/>
                  </a:solidFill>
                </a:rPr>
                <a:t>Vendedor 3</a:t>
              </a:r>
              <a:endParaRPr lang="es-ES" altLang="es-PE" sz="2000">
                <a:solidFill>
                  <a:schemeClr val="tx1"/>
                </a:solidFill>
              </a:endParaRPr>
            </a:p>
          </p:txBody>
        </p:sp>
        <p:sp>
          <p:nvSpPr>
            <p:cNvPr id="27661" name="Line 1037"/>
            <p:cNvSpPr>
              <a:spLocks noChangeShapeType="1"/>
            </p:cNvSpPr>
            <p:nvPr/>
          </p:nvSpPr>
          <p:spPr bwMode="auto">
            <a:xfrm>
              <a:off x="2880" y="1824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27662" name="Line 1038"/>
            <p:cNvSpPr>
              <a:spLocks noChangeShapeType="1"/>
            </p:cNvSpPr>
            <p:nvPr/>
          </p:nvSpPr>
          <p:spPr bwMode="auto">
            <a:xfrm>
              <a:off x="2880" y="2640"/>
              <a:ext cx="0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27663" name="Line 1039"/>
            <p:cNvSpPr>
              <a:spLocks noChangeShapeType="1"/>
            </p:cNvSpPr>
            <p:nvPr/>
          </p:nvSpPr>
          <p:spPr bwMode="auto">
            <a:xfrm>
              <a:off x="1224" y="3168"/>
              <a:ext cx="33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27664" name="Line 1040"/>
            <p:cNvSpPr>
              <a:spLocks noChangeShapeType="1"/>
            </p:cNvSpPr>
            <p:nvPr/>
          </p:nvSpPr>
          <p:spPr bwMode="auto">
            <a:xfrm>
              <a:off x="1230" y="316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27665" name="Line 1041"/>
            <p:cNvSpPr>
              <a:spLocks noChangeShapeType="1"/>
            </p:cNvSpPr>
            <p:nvPr/>
          </p:nvSpPr>
          <p:spPr bwMode="auto">
            <a:xfrm>
              <a:off x="4572" y="316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27666" name="AutoShape 1042"/>
          <p:cNvSpPr>
            <a:spLocks noChangeArrowheads="1"/>
          </p:cNvSpPr>
          <p:nvPr/>
        </p:nvSpPr>
        <p:spPr bwMode="auto">
          <a:xfrm>
            <a:off x="5715000" y="1828800"/>
            <a:ext cx="2971800" cy="1371600"/>
          </a:xfrm>
          <a:prstGeom prst="wedgeRoundRectCallout">
            <a:avLst>
              <a:gd name="adj1" fmla="val -66667"/>
              <a:gd name="adj2" fmla="val 91667"/>
              <a:gd name="adj3" fmla="val 16667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s-ES_tradnl" altLang="es-PE" sz="1800" b="1">
                <a:solidFill>
                  <a:srgbClr val="FFFF00"/>
                </a:solidFill>
              </a:rPr>
              <a:t>Hugo Valencia</a:t>
            </a:r>
          </a:p>
          <a:p>
            <a:endParaRPr lang="es-ES_tradnl" altLang="es-PE" sz="1800">
              <a:solidFill>
                <a:srgbClr val="FFFF00"/>
              </a:solidFill>
            </a:endParaRPr>
          </a:p>
          <a:p>
            <a:r>
              <a:rPr lang="es-ES_tradnl" altLang="es-PE" sz="1800">
                <a:solidFill>
                  <a:srgbClr val="A9DCFE"/>
                </a:solidFill>
              </a:rPr>
              <a:t>Necesito crear nuevos productos.</a:t>
            </a:r>
            <a:endParaRPr lang="es-ES" altLang="es-PE" sz="1800">
              <a:solidFill>
                <a:srgbClr val="A9DCFE"/>
              </a:solidFill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altLang="es-PE"/>
              <a:t>Abril-2001</a:t>
            </a:r>
          </a:p>
        </p:txBody>
      </p:sp>
      <p:sp>
        <p:nvSpPr>
          <p:cNvPr id="17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PE" dirty="0"/>
              <a:t>Gustavo Coronel Castillo</a:t>
            </a:r>
            <a:endParaRPr lang="es-ES" altLang="es-PE" dirty="0"/>
          </a:p>
        </p:txBody>
      </p:sp>
      <p:sp>
        <p:nvSpPr>
          <p:cNvPr id="18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78A4-3A84-405B-ACD6-E6D8F952F8B1}" type="slidenum">
              <a:rPr lang="es-ES" altLang="es-PE"/>
              <a:pPr/>
              <a:t>14</a:t>
            </a:fld>
            <a:endParaRPr lang="es-ES" altLang="es-PE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086600" cy="1065213"/>
          </a:xfrm>
          <a:ln w="12700" cap="flat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Análisis de Requerimientos</a:t>
            </a:r>
            <a:b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 Negocio</a:t>
            </a:r>
            <a:endParaRPr lang="es-ES" altLang="es-PE" sz="32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514350" y="1733550"/>
            <a:ext cx="8153400" cy="44958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81000" indent="-381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2395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07645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6289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2766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733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1910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648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105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r>
              <a:rPr lang="es-ES_tradnl" altLang="es-PE" sz="1800"/>
              <a:t>Organigrama de la Empresa.</a:t>
            </a:r>
          </a:p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endParaRPr lang="es-ES_tradnl" altLang="es-PE" sz="1800"/>
          </a:p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endParaRPr lang="es-ES_tradnl" altLang="es-PE" sz="1800"/>
          </a:p>
        </p:txBody>
      </p:sp>
      <p:grpSp>
        <p:nvGrpSpPr>
          <p:cNvPr id="24583" name="Group 7"/>
          <p:cNvGrpSpPr>
            <a:grpSpLocks/>
          </p:cNvGrpSpPr>
          <p:nvPr/>
        </p:nvGrpSpPr>
        <p:grpSpPr bwMode="auto">
          <a:xfrm>
            <a:off x="685800" y="2286000"/>
            <a:ext cx="7848600" cy="3733800"/>
            <a:chOff x="432" y="1440"/>
            <a:chExt cx="4944" cy="2352"/>
          </a:xfrm>
        </p:grpSpPr>
        <p:sp>
          <p:nvSpPr>
            <p:cNvPr id="24584" name="AutoShape 8"/>
            <p:cNvSpPr>
              <a:spLocks noChangeArrowheads="1"/>
            </p:cNvSpPr>
            <p:nvPr/>
          </p:nvSpPr>
          <p:spPr bwMode="auto">
            <a:xfrm>
              <a:off x="2112" y="1440"/>
              <a:ext cx="1584" cy="384"/>
            </a:xfrm>
            <a:prstGeom prst="flowChartProcess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PE" sz="2000">
                  <a:solidFill>
                    <a:schemeClr val="tx1"/>
                  </a:solidFill>
                </a:rPr>
                <a:t>Gerente General</a:t>
              </a:r>
              <a:endParaRPr lang="es-ES" altLang="es-PE" sz="2000">
                <a:solidFill>
                  <a:schemeClr val="tx1"/>
                </a:solidFill>
              </a:endParaRPr>
            </a:p>
          </p:txBody>
        </p:sp>
        <p:sp>
          <p:nvSpPr>
            <p:cNvPr id="24585" name="AutoShape 9"/>
            <p:cNvSpPr>
              <a:spLocks noChangeArrowheads="1"/>
            </p:cNvSpPr>
            <p:nvPr/>
          </p:nvSpPr>
          <p:spPr bwMode="auto">
            <a:xfrm>
              <a:off x="2112" y="2256"/>
              <a:ext cx="1584" cy="384"/>
            </a:xfrm>
            <a:prstGeom prst="flowChartProcess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PE" sz="2000">
                  <a:solidFill>
                    <a:schemeClr val="tx1"/>
                  </a:solidFill>
                </a:rPr>
                <a:t>Administrador</a:t>
              </a:r>
              <a:endParaRPr lang="es-ES" altLang="es-PE" sz="2000">
                <a:solidFill>
                  <a:schemeClr val="tx1"/>
                </a:solidFill>
              </a:endParaRPr>
            </a:p>
          </p:txBody>
        </p:sp>
        <p:sp>
          <p:nvSpPr>
            <p:cNvPr id="24586" name="AutoShape 10"/>
            <p:cNvSpPr>
              <a:spLocks noChangeArrowheads="1"/>
            </p:cNvSpPr>
            <p:nvPr/>
          </p:nvSpPr>
          <p:spPr bwMode="auto">
            <a:xfrm>
              <a:off x="2112" y="3408"/>
              <a:ext cx="1584" cy="384"/>
            </a:xfrm>
            <a:prstGeom prst="flowChartProcess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PE" sz="2000">
                  <a:solidFill>
                    <a:schemeClr val="tx1"/>
                  </a:solidFill>
                </a:rPr>
                <a:t>Vendedor 2</a:t>
              </a:r>
              <a:endParaRPr lang="es-ES" altLang="es-PE" sz="2000">
                <a:solidFill>
                  <a:schemeClr val="tx1"/>
                </a:solidFill>
              </a:endParaRPr>
            </a:p>
          </p:txBody>
        </p:sp>
        <p:sp>
          <p:nvSpPr>
            <p:cNvPr id="24587" name="AutoShape 11"/>
            <p:cNvSpPr>
              <a:spLocks noChangeArrowheads="1"/>
            </p:cNvSpPr>
            <p:nvPr/>
          </p:nvSpPr>
          <p:spPr bwMode="auto">
            <a:xfrm>
              <a:off x="432" y="3408"/>
              <a:ext cx="1584" cy="384"/>
            </a:xfrm>
            <a:prstGeom prst="flowChartProcess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PE" sz="2000">
                  <a:solidFill>
                    <a:schemeClr val="tx1"/>
                  </a:solidFill>
                </a:rPr>
                <a:t>Vendedor 1</a:t>
              </a:r>
              <a:endParaRPr lang="es-ES" altLang="es-PE" sz="2000">
                <a:solidFill>
                  <a:schemeClr val="tx1"/>
                </a:solidFill>
              </a:endParaRPr>
            </a:p>
          </p:txBody>
        </p:sp>
        <p:sp>
          <p:nvSpPr>
            <p:cNvPr id="24588" name="AutoShape 12"/>
            <p:cNvSpPr>
              <a:spLocks noChangeArrowheads="1"/>
            </p:cNvSpPr>
            <p:nvPr/>
          </p:nvSpPr>
          <p:spPr bwMode="auto">
            <a:xfrm>
              <a:off x="3792" y="3408"/>
              <a:ext cx="1584" cy="384"/>
            </a:xfrm>
            <a:prstGeom prst="flowChartProcess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PE" sz="2000">
                  <a:solidFill>
                    <a:schemeClr val="tx1"/>
                  </a:solidFill>
                </a:rPr>
                <a:t>Vendedor 3</a:t>
              </a:r>
              <a:endParaRPr lang="es-ES" altLang="es-PE" sz="2000">
                <a:solidFill>
                  <a:schemeClr val="tx1"/>
                </a:solidFill>
              </a:endParaRPr>
            </a:p>
          </p:txBody>
        </p:sp>
        <p:sp>
          <p:nvSpPr>
            <p:cNvPr id="24589" name="Line 13"/>
            <p:cNvSpPr>
              <a:spLocks noChangeShapeType="1"/>
            </p:cNvSpPr>
            <p:nvPr/>
          </p:nvSpPr>
          <p:spPr bwMode="auto">
            <a:xfrm>
              <a:off x="2880" y="1824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24590" name="Line 14"/>
            <p:cNvSpPr>
              <a:spLocks noChangeShapeType="1"/>
            </p:cNvSpPr>
            <p:nvPr/>
          </p:nvSpPr>
          <p:spPr bwMode="auto">
            <a:xfrm>
              <a:off x="2880" y="2640"/>
              <a:ext cx="0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24591" name="Line 15"/>
            <p:cNvSpPr>
              <a:spLocks noChangeShapeType="1"/>
            </p:cNvSpPr>
            <p:nvPr/>
          </p:nvSpPr>
          <p:spPr bwMode="auto">
            <a:xfrm>
              <a:off x="1224" y="3168"/>
              <a:ext cx="33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24592" name="Line 16"/>
            <p:cNvSpPr>
              <a:spLocks noChangeShapeType="1"/>
            </p:cNvSpPr>
            <p:nvPr/>
          </p:nvSpPr>
          <p:spPr bwMode="auto">
            <a:xfrm>
              <a:off x="1230" y="316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24593" name="Line 17"/>
            <p:cNvSpPr>
              <a:spLocks noChangeShapeType="1"/>
            </p:cNvSpPr>
            <p:nvPr/>
          </p:nvSpPr>
          <p:spPr bwMode="auto">
            <a:xfrm>
              <a:off x="4572" y="316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24594" name="AutoShape 18"/>
          <p:cNvSpPr>
            <a:spLocks noChangeArrowheads="1"/>
          </p:cNvSpPr>
          <p:nvPr/>
        </p:nvSpPr>
        <p:spPr bwMode="auto">
          <a:xfrm>
            <a:off x="228600" y="3124200"/>
            <a:ext cx="2971800" cy="1143000"/>
          </a:xfrm>
          <a:prstGeom prst="wedgeRoundRectCallout">
            <a:avLst>
              <a:gd name="adj1" fmla="val -3204"/>
              <a:gd name="adj2" fmla="val 155000"/>
              <a:gd name="adj3" fmla="val 16667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s-ES_tradnl" altLang="es-PE" sz="1800" b="1">
                <a:solidFill>
                  <a:srgbClr val="FFFF00"/>
                </a:solidFill>
              </a:rPr>
              <a:t>Delia Torres</a:t>
            </a:r>
          </a:p>
          <a:p>
            <a:endParaRPr lang="es-ES_tradnl" altLang="es-PE" sz="1800">
              <a:solidFill>
                <a:srgbClr val="FFFF00"/>
              </a:solidFill>
            </a:endParaRPr>
          </a:p>
          <a:p>
            <a:r>
              <a:rPr lang="es-ES_tradnl" altLang="es-PE" sz="1800">
                <a:solidFill>
                  <a:srgbClr val="A9DCFE"/>
                </a:solidFill>
              </a:rPr>
              <a:t>Necesito cuadrar caja.</a:t>
            </a:r>
            <a:endParaRPr lang="es-ES" altLang="es-PE" sz="1800">
              <a:solidFill>
                <a:srgbClr val="A9DCFE"/>
              </a:solidFill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altLang="es-PE"/>
              <a:t>Abril-2001</a:t>
            </a:r>
          </a:p>
        </p:txBody>
      </p:sp>
      <p:sp>
        <p:nvSpPr>
          <p:cNvPr id="17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PE" dirty="0"/>
              <a:t>Gustavo Coronel Castillo</a:t>
            </a:r>
            <a:endParaRPr lang="es-ES" altLang="es-PE" dirty="0"/>
          </a:p>
        </p:txBody>
      </p:sp>
      <p:sp>
        <p:nvSpPr>
          <p:cNvPr id="18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A5F30-2F20-4E61-856E-08ECA6681553}" type="slidenum">
              <a:rPr lang="es-ES" altLang="es-PE"/>
              <a:pPr/>
              <a:t>15</a:t>
            </a:fld>
            <a:endParaRPr lang="es-ES" altLang="es-PE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086600" cy="1065213"/>
          </a:xfrm>
          <a:ln w="12700" cap="flat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Análisis de Requerimientos</a:t>
            </a:r>
            <a:b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 Negocio</a:t>
            </a:r>
            <a:endParaRPr lang="es-ES" altLang="es-PE" sz="32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514350" y="1733550"/>
            <a:ext cx="8153400" cy="44958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81000" indent="-381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2395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07645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6289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2766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733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1910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648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105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r>
              <a:rPr lang="es-ES_tradnl" altLang="es-PE" sz="1800"/>
              <a:t>Organigrama de la Empresa.</a:t>
            </a:r>
          </a:p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endParaRPr lang="es-ES_tradnl" altLang="es-PE" sz="1800"/>
          </a:p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endParaRPr lang="es-ES_tradnl" altLang="es-PE" sz="1800"/>
          </a:p>
        </p:txBody>
      </p:sp>
      <p:grpSp>
        <p:nvGrpSpPr>
          <p:cNvPr id="25607" name="Group 7"/>
          <p:cNvGrpSpPr>
            <a:grpSpLocks/>
          </p:cNvGrpSpPr>
          <p:nvPr/>
        </p:nvGrpSpPr>
        <p:grpSpPr bwMode="auto">
          <a:xfrm>
            <a:off x="685800" y="2286000"/>
            <a:ext cx="7848600" cy="3733800"/>
            <a:chOff x="432" y="1440"/>
            <a:chExt cx="4944" cy="2352"/>
          </a:xfrm>
        </p:grpSpPr>
        <p:sp>
          <p:nvSpPr>
            <p:cNvPr id="25608" name="AutoShape 8"/>
            <p:cNvSpPr>
              <a:spLocks noChangeArrowheads="1"/>
            </p:cNvSpPr>
            <p:nvPr/>
          </p:nvSpPr>
          <p:spPr bwMode="auto">
            <a:xfrm>
              <a:off x="2112" y="1440"/>
              <a:ext cx="1584" cy="384"/>
            </a:xfrm>
            <a:prstGeom prst="flowChartProcess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PE" sz="2000">
                  <a:solidFill>
                    <a:schemeClr val="tx1"/>
                  </a:solidFill>
                </a:rPr>
                <a:t>Gerente General</a:t>
              </a:r>
              <a:endParaRPr lang="es-ES" altLang="es-PE" sz="2000">
                <a:solidFill>
                  <a:schemeClr val="tx1"/>
                </a:solidFill>
              </a:endParaRPr>
            </a:p>
          </p:txBody>
        </p:sp>
        <p:sp>
          <p:nvSpPr>
            <p:cNvPr id="25609" name="AutoShape 9"/>
            <p:cNvSpPr>
              <a:spLocks noChangeArrowheads="1"/>
            </p:cNvSpPr>
            <p:nvPr/>
          </p:nvSpPr>
          <p:spPr bwMode="auto">
            <a:xfrm>
              <a:off x="2112" y="2256"/>
              <a:ext cx="1584" cy="384"/>
            </a:xfrm>
            <a:prstGeom prst="flowChartProcess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PE" sz="2000">
                  <a:solidFill>
                    <a:schemeClr val="tx1"/>
                  </a:solidFill>
                </a:rPr>
                <a:t>Administrador</a:t>
              </a:r>
              <a:endParaRPr lang="es-ES" altLang="es-PE" sz="2000">
                <a:solidFill>
                  <a:schemeClr val="tx1"/>
                </a:solidFill>
              </a:endParaRPr>
            </a:p>
          </p:txBody>
        </p:sp>
        <p:sp>
          <p:nvSpPr>
            <p:cNvPr id="25610" name="AutoShape 10"/>
            <p:cNvSpPr>
              <a:spLocks noChangeArrowheads="1"/>
            </p:cNvSpPr>
            <p:nvPr/>
          </p:nvSpPr>
          <p:spPr bwMode="auto">
            <a:xfrm>
              <a:off x="2112" y="3408"/>
              <a:ext cx="1584" cy="384"/>
            </a:xfrm>
            <a:prstGeom prst="flowChartProcess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PE" sz="2000">
                  <a:solidFill>
                    <a:schemeClr val="tx1"/>
                  </a:solidFill>
                </a:rPr>
                <a:t>Vendedor 2</a:t>
              </a:r>
              <a:endParaRPr lang="es-ES" altLang="es-PE" sz="2000">
                <a:solidFill>
                  <a:schemeClr val="tx1"/>
                </a:solidFill>
              </a:endParaRPr>
            </a:p>
          </p:txBody>
        </p:sp>
        <p:sp>
          <p:nvSpPr>
            <p:cNvPr id="25611" name="AutoShape 11"/>
            <p:cNvSpPr>
              <a:spLocks noChangeArrowheads="1"/>
            </p:cNvSpPr>
            <p:nvPr/>
          </p:nvSpPr>
          <p:spPr bwMode="auto">
            <a:xfrm>
              <a:off x="432" y="3408"/>
              <a:ext cx="1584" cy="384"/>
            </a:xfrm>
            <a:prstGeom prst="flowChartProcess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PE" sz="2000">
                  <a:solidFill>
                    <a:schemeClr val="tx1"/>
                  </a:solidFill>
                </a:rPr>
                <a:t>Vendedor 1</a:t>
              </a:r>
              <a:endParaRPr lang="es-ES" altLang="es-PE" sz="2000">
                <a:solidFill>
                  <a:schemeClr val="tx1"/>
                </a:solidFill>
              </a:endParaRPr>
            </a:p>
          </p:txBody>
        </p:sp>
        <p:sp>
          <p:nvSpPr>
            <p:cNvPr id="25612" name="AutoShape 12"/>
            <p:cNvSpPr>
              <a:spLocks noChangeArrowheads="1"/>
            </p:cNvSpPr>
            <p:nvPr/>
          </p:nvSpPr>
          <p:spPr bwMode="auto">
            <a:xfrm>
              <a:off x="3792" y="3408"/>
              <a:ext cx="1584" cy="384"/>
            </a:xfrm>
            <a:prstGeom prst="flowChartProcess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PE" sz="2000">
                  <a:solidFill>
                    <a:schemeClr val="tx1"/>
                  </a:solidFill>
                </a:rPr>
                <a:t>Vendedor 3</a:t>
              </a:r>
              <a:endParaRPr lang="es-ES" altLang="es-PE" sz="2000">
                <a:solidFill>
                  <a:schemeClr val="tx1"/>
                </a:solidFill>
              </a:endParaRPr>
            </a:p>
          </p:txBody>
        </p:sp>
        <p:sp>
          <p:nvSpPr>
            <p:cNvPr id="25613" name="Line 13"/>
            <p:cNvSpPr>
              <a:spLocks noChangeShapeType="1"/>
            </p:cNvSpPr>
            <p:nvPr/>
          </p:nvSpPr>
          <p:spPr bwMode="auto">
            <a:xfrm>
              <a:off x="2880" y="1824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25614" name="Line 14"/>
            <p:cNvSpPr>
              <a:spLocks noChangeShapeType="1"/>
            </p:cNvSpPr>
            <p:nvPr/>
          </p:nvSpPr>
          <p:spPr bwMode="auto">
            <a:xfrm>
              <a:off x="2880" y="2640"/>
              <a:ext cx="0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25615" name="Line 15"/>
            <p:cNvSpPr>
              <a:spLocks noChangeShapeType="1"/>
            </p:cNvSpPr>
            <p:nvPr/>
          </p:nvSpPr>
          <p:spPr bwMode="auto">
            <a:xfrm>
              <a:off x="1224" y="3168"/>
              <a:ext cx="33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25616" name="Line 16"/>
            <p:cNvSpPr>
              <a:spLocks noChangeShapeType="1"/>
            </p:cNvSpPr>
            <p:nvPr/>
          </p:nvSpPr>
          <p:spPr bwMode="auto">
            <a:xfrm>
              <a:off x="1230" y="316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25617" name="Line 17"/>
            <p:cNvSpPr>
              <a:spLocks noChangeShapeType="1"/>
            </p:cNvSpPr>
            <p:nvPr/>
          </p:nvSpPr>
          <p:spPr bwMode="auto">
            <a:xfrm>
              <a:off x="4572" y="316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25618" name="AutoShape 18"/>
          <p:cNvSpPr>
            <a:spLocks noChangeArrowheads="1"/>
          </p:cNvSpPr>
          <p:nvPr/>
        </p:nvSpPr>
        <p:spPr bwMode="auto">
          <a:xfrm>
            <a:off x="685800" y="2590800"/>
            <a:ext cx="3276600" cy="1676400"/>
          </a:xfrm>
          <a:prstGeom prst="wedgeRoundRectCallout">
            <a:avLst>
              <a:gd name="adj1" fmla="val 47093"/>
              <a:gd name="adj2" fmla="val 126134"/>
              <a:gd name="adj3" fmla="val 16667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s-ES_tradnl" altLang="es-PE" sz="1800" b="1">
                <a:solidFill>
                  <a:srgbClr val="FFFF00"/>
                </a:solidFill>
              </a:rPr>
              <a:t>José Quispe</a:t>
            </a:r>
          </a:p>
          <a:p>
            <a:endParaRPr lang="es-ES_tradnl" altLang="es-PE" sz="1800">
              <a:solidFill>
                <a:srgbClr val="FFFF00"/>
              </a:solidFill>
            </a:endParaRPr>
          </a:p>
          <a:p>
            <a:r>
              <a:rPr lang="es-ES_tradnl" altLang="es-PE" sz="1800">
                <a:solidFill>
                  <a:srgbClr val="A9DCFE"/>
                </a:solidFill>
              </a:rPr>
              <a:t>Necesito hacer un informe de los niveles de venta por el servicio </a:t>
            </a:r>
            <a:r>
              <a:rPr lang="es-ES_tradnl" altLang="es-PE" sz="1800" b="1">
                <a:solidFill>
                  <a:srgbClr val="A9DCFE"/>
                </a:solidFill>
              </a:rPr>
              <a:t>Delivery</a:t>
            </a:r>
            <a:r>
              <a:rPr lang="es-ES_tradnl" altLang="es-PE" sz="1800">
                <a:solidFill>
                  <a:srgbClr val="A9DCFE"/>
                </a:solidFill>
              </a:rPr>
              <a:t>.</a:t>
            </a:r>
            <a:endParaRPr lang="es-ES" altLang="es-PE" sz="1800">
              <a:solidFill>
                <a:srgbClr val="A9DCFE"/>
              </a:solidFill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altLang="es-PE"/>
              <a:t>Abril-2001</a:t>
            </a:r>
          </a:p>
        </p:txBody>
      </p:sp>
      <p:sp>
        <p:nvSpPr>
          <p:cNvPr id="17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PE" dirty="0"/>
              <a:t>Gustavo Coronel Castillo</a:t>
            </a:r>
            <a:endParaRPr lang="es-ES" altLang="es-PE" dirty="0"/>
          </a:p>
        </p:txBody>
      </p:sp>
      <p:sp>
        <p:nvSpPr>
          <p:cNvPr id="18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D41B-C1F6-47FF-8A92-7BEB26DD7C68}" type="slidenum">
              <a:rPr lang="es-ES" altLang="es-PE"/>
              <a:pPr/>
              <a:t>16</a:t>
            </a:fld>
            <a:endParaRPr lang="es-ES" altLang="es-PE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086600" cy="1065213"/>
          </a:xfrm>
          <a:ln w="12700" cap="flat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Análisis de Requerimientos</a:t>
            </a:r>
            <a:b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 Negocio</a:t>
            </a:r>
            <a:endParaRPr lang="es-ES" altLang="es-PE" sz="32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514350" y="1733550"/>
            <a:ext cx="8153400" cy="44958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81000" indent="-381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0287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07645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6289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2766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733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1910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648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105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r>
              <a:rPr lang="es-ES_tradnl" altLang="es-PE" sz="1800"/>
              <a:t>Organigrama de la Empresa.</a:t>
            </a:r>
          </a:p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endParaRPr lang="es-ES_tradnl" altLang="es-PE" sz="1800"/>
          </a:p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endParaRPr lang="es-ES_tradnl" altLang="es-PE" sz="1800"/>
          </a:p>
        </p:txBody>
      </p:sp>
      <p:grpSp>
        <p:nvGrpSpPr>
          <p:cNvPr id="26631" name="Group 7"/>
          <p:cNvGrpSpPr>
            <a:grpSpLocks/>
          </p:cNvGrpSpPr>
          <p:nvPr/>
        </p:nvGrpSpPr>
        <p:grpSpPr bwMode="auto">
          <a:xfrm>
            <a:off x="685800" y="2286000"/>
            <a:ext cx="7848600" cy="3733800"/>
            <a:chOff x="432" y="1440"/>
            <a:chExt cx="4944" cy="2352"/>
          </a:xfrm>
        </p:grpSpPr>
        <p:sp>
          <p:nvSpPr>
            <p:cNvPr id="26632" name="AutoShape 8"/>
            <p:cNvSpPr>
              <a:spLocks noChangeArrowheads="1"/>
            </p:cNvSpPr>
            <p:nvPr/>
          </p:nvSpPr>
          <p:spPr bwMode="auto">
            <a:xfrm>
              <a:off x="2112" y="1440"/>
              <a:ext cx="1584" cy="384"/>
            </a:xfrm>
            <a:prstGeom prst="flowChartProcess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PE" sz="2000">
                  <a:solidFill>
                    <a:schemeClr val="tx1"/>
                  </a:solidFill>
                </a:rPr>
                <a:t>Gerente General</a:t>
              </a:r>
              <a:endParaRPr lang="es-ES" altLang="es-PE" sz="2000">
                <a:solidFill>
                  <a:schemeClr val="tx1"/>
                </a:solidFill>
              </a:endParaRPr>
            </a:p>
          </p:txBody>
        </p:sp>
        <p:sp>
          <p:nvSpPr>
            <p:cNvPr id="26633" name="AutoShape 9"/>
            <p:cNvSpPr>
              <a:spLocks noChangeArrowheads="1"/>
            </p:cNvSpPr>
            <p:nvPr/>
          </p:nvSpPr>
          <p:spPr bwMode="auto">
            <a:xfrm>
              <a:off x="2112" y="2256"/>
              <a:ext cx="1584" cy="384"/>
            </a:xfrm>
            <a:prstGeom prst="flowChartProcess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PE" sz="2000">
                  <a:solidFill>
                    <a:schemeClr val="tx1"/>
                  </a:solidFill>
                </a:rPr>
                <a:t>Administrador</a:t>
              </a:r>
              <a:endParaRPr lang="es-ES" altLang="es-PE" sz="2000">
                <a:solidFill>
                  <a:schemeClr val="tx1"/>
                </a:solidFill>
              </a:endParaRPr>
            </a:p>
          </p:txBody>
        </p:sp>
        <p:sp>
          <p:nvSpPr>
            <p:cNvPr id="26634" name="AutoShape 10"/>
            <p:cNvSpPr>
              <a:spLocks noChangeArrowheads="1"/>
            </p:cNvSpPr>
            <p:nvPr/>
          </p:nvSpPr>
          <p:spPr bwMode="auto">
            <a:xfrm>
              <a:off x="2112" y="3408"/>
              <a:ext cx="1584" cy="384"/>
            </a:xfrm>
            <a:prstGeom prst="flowChartProcess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PE" sz="2000">
                  <a:solidFill>
                    <a:schemeClr val="tx1"/>
                  </a:solidFill>
                </a:rPr>
                <a:t>Vendedor 2</a:t>
              </a:r>
              <a:endParaRPr lang="es-ES" altLang="es-PE" sz="2000">
                <a:solidFill>
                  <a:schemeClr val="tx1"/>
                </a:solidFill>
              </a:endParaRPr>
            </a:p>
          </p:txBody>
        </p:sp>
        <p:sp>
          <p:nvSpPr>
            <p:cNvPr id="26635" name="AutoShape 11"/>
            <p:cNvSpPr>
              <a:spLocks noChangeArrowheads="1"/>
            </p:cNvSpPr>
            <p:nvPr/>
          </p:nvSpPr>
          <p:spPr bwMode="auto">
            <a:xfrm>
              <a:off x="432" y="3408"/>
              <a:ext cx="1584" cy="384"/>
            </a:xfrm>
            <a:prstGeom prst="flowChartProcess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PE" sz="2000">
                  <a:solidFill>
                    <a:schemeClr val="tx1"/>
                  </a:solidFill>
                </a:rPr>
                <a:t>Vendedor 1</a:t>
              </a:r>
              <a:endParaRPr lang="es-ES" altLang="es-PE" sz="2000">
                <a:solidFill>
                  <a:schemeClr val="tx1"/>
                </a:solidFill>
              </a:endParaRPr>
            </a:p>
          </p:txBody>
        </p:sp>
        <p:sp>
          <p:nvSpPr>
            <p:cNvPr id="26636" name="AutoShape 12"/>
            <p:cNvSpPr>
              <a:spLocks noChangeArrowheads="1"/>
            </p:cNvSpPr>
            <p:nvPr/>
          </p:nvSpPr>
          <p:spPr bwMode="auto">
            <a:xfrm>
              <a:off x="3792" y="3408"/>
              <a:ext cx="1584" cy="384"/>
            </a:xfrm>
            <a:prstGeom prst="flowChartProcess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PE" sz="2000">
                  <a:solidFill>
                    <a:schemeClr val="tx1"/>
                  </a:solidFill>
                </a:rPr>
                <a:t>Vendedor 3</a:t>
              </a:r>
              <a:endParaRPr lang="es-ES" altLang="es-PE" sz="2000">
                <a:solidFill>
                  <a:schemeClr val="tx1"/>
                </a:solidFill>
              </a:endParaRPr>
            </a:p>
          </p:txBody>
        </p:sp>
        <p:sp>
          <p:nvSpPr>
            <p:cNvPr id="26637" name="Line 13"/>
            <p:cNvSpPr>
              <a:spLocks noChangeShapeType="1"/>
            </p:cNvSpPr>
            <p:nvPr/>
          </p:nvSpPr>
          <p:spPr bwMode="auto">
            <a:xfrm>
              <a:off x="2880" y="1824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26638" name="Line 14"/>
            <p:cNvSpPr>
              <a:spLocks noChangeShapeType="1"/>
            </p:cNvSpPr>
            <p:nvPr/>
          </p:nvSpPr>
          <p:spPr bwMode="auto">
            <a:xfrm>
              <a:off x="2880" y="2640"/>
              <a:ext cx="0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26639" name="Line 15"/>
            <p:cNvSpPr>
              <a:spLocks noChangeShapeType="1"/>
            </p:cNvSpPr>
            <p:nvPr/>
          </p:nvSpPr>
          <p:spPr bwMode="auto">
            <a:xfrm>
              <a:off x="1224" y="3168"/>
              <a:ext cx="33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26640" name="Line 16"/>
            <p:cNvSpPr>
              <a:spLocks noChangeShapeType="1"/>
            </p:cNvSpPr>
            <p:nvPr/>
          </p:nvSpPr>
          <p:spPr bwMode="auto">
            <a:xfrm>
              <a:off x="1230" y="316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26641" name="Line 17"/>
            <p:cNvSpPr>
              <a:spLocks noChangeShapeType="1"/>
            </p:cNvSpPr>
            <p:nvPr/>
          </p:nvSpPr>
          <p:spPr bwMode="auto">
            <a:xfrm>
              <a:off x="4572" y="316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26642" name="AutoShape 18"/>
          <p:cNvSpPr>
            <a:spLocks noChangeArrowheads="1"/>
          </p:cNvSpPr>
          <p:nvPr/>
        </p:nvSpPr>
        <p:spPr bwMode="auto">
          <a:xfrm>
            <a:off x="5638800" y="2971800"/>
            <a:ext cx="2895600" cy="1676400"/>
          </a:xfrm>
          <a:prstGeom prst="wedgeRoundRectCallout">
            <a:avLst>
              <a:gd name="adj1" fmla="val -16449"/>
              <a:gd name="adj2" fmla="val 103407"/>
              <a:gd name="adj3" fmla="val 16667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s-ES_tradnl" altLang="es-PE" sz="1800" b="1">
                <a:solidFill>
                  <a:srgbClr val="FFFF00"/>
                </a:solidFill>
              </a:rPr>
              <a:t>Raúl Mendoza</a:t>
            </a:r>
          </a:p>
          <a:p>
            <a:endParaRPr lang="es-ES_tradnl" altLang="es-PE" sz="1800">
              <a:solidFill>
                <a:srgbClr val="FFFF00"/>
              </a:solidFill>
            </a:endParaRPr>
          </a:p>
          <a:p>
            <a:r>
              <a:rPr lang="es-ES_tradnl" altLang="es-PE" sz="1800">
                <a:solidFill>
                  <a:srgbClr val="A9DCFE"/>
                </a:solidFill>
              </a:rPr>
              <a:t>Necesito despachar los pedidos del servicio </a:t>
            </a:r>
            <a:r>
              <a:rPr lang="es-ES_tradnl" altLang="es-PE" sz="1800" b="1">
                <a:solidFill>
                  <a:srgbClr val="A9DCFE"/>
                </a:solidFill>
              </a:rPr>
              <a:t>Delivery</a:t>
            </a:r>
            <a:r>
              <a:rPr lang="es-ES_tradnl" altLang="es-PE" sz="1800">
                <a:solidFill>
                  <a:srgbClr val="A9DCFE"/>
                </a:solidFill>
              </a:rPr>
              <a:t>.</a:t>
            </a:r>
            <a:endParaRPr lang="es-ES" altLang="es-PE" sz="1800">
              <a:solidFill>
                <a:srgbClr val="A9DCFE"/>
              </a:solidFill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altLang="es-PE"/>
              <a:t>Abril-2001</a:t>
            </a:r>
          </a:p>
        </p:txBody>
      </p:sp>
      <p:sp>
        <p:nvSpPr>
          <p:cNvPr id="7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PE" dirty="0"/>
              <a:t>Gustavo Coronel Castillo</a:t>
            </a:r>
            <a:endParaRPr lang="es-ES" altLang="es-PE" dirty="0"/>
          </a:p>
        </p:txBody>
      </p:sp>
      <p:sp>
        <p:nvSpPr>
          <p:cNvPr id="8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B343-A897-4E6D-911E-24648A4F1A98}" type="slidenum">
              <a:rPr lang="es-ES" altLang="es-PE"/>
              <a:pPr/>
              <a:t>17</a:t>
            </a:fld>
            <a:endParaRPr lang="es-ES" altLang="es-PE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086600" cy="1065213"/>
          </a:xfrm>
          <a:ln w="12700" cap="flat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Análisis de Requerimientos</a:t>
            </a:r>
            <a:b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 Usuario</a:t>
            </a:r>
            <a:endParaRPr lang="es-ES" altLang="es-PE" sz="32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514350" y="1733550"/>
            <a:ext cx="8153400" cy="44958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81000" indent="-381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0287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07645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6289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2766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733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1910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648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105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r>
              <a:rPr lang="es-ES_tradnl" altLang="es-PE" sz="1800"/>
              <a:t>En el Local.</a:t>
            </a:r>
          </a:p>
        </p:txBody>
      </p:sp>
      <p:sp>
        <p:nvSpPr>
          <p:cNvPr id="28690" name="AutoShape 18"/>
          <p:cNvSpPr>
            <a:spLocks noChangeArrowheads="1"/>
          </p:cNvSpPr>
          <p:nvPr/>
        </p:nvSpPr>
        <p:spPr bwMode="auto">
          <a:xfrm>
            <a:off x="5334000" y="1981200"/>
            <a:ext cx="2895600" cy="533400"/>
          </a:xfrm>
          <a:prstGeom prst="wedgeRoundRectCallout">
            <a:avLst>
              <a:gd name="adj1" fmla="val -97370"/>
              <a:gd name="adj2" fmla="val 253569"/>
              <a:gd name="adj3" fmla="val 16667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r>
              <a:rPr lang="es-ES_tradnl" altLang="es-PE" sz="1800">
                <a:solidFill>
                  <a:srgbClr val="A9DCFE"/>
                </a:solidFill>
              </a:rPr>
              <a:t>La cola no avanza.</a:t>
            </a:r>
            <a:endParaRPr lang="es-ES" altLang="es-PE" sz="1800">
              <a:solidFill>
                <a:srgbClr val="A9DCFE"/>
              </a:solidFill>
            </a:endParaRPr>
          </a:p>
        </p:txBody>
      </p:sp>
      <p:pic>
        <p:nvPicPr>
          <p:cNvPr id="28691" name="Picture 19" descr="E:\Archivos de programa\Archivos comunes\Microsoft Shared\Clipart\cagcat50\PE01846_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124200"/>
            <a:ext cx="6172200" cy="271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altLang="es-PE"/>
              <a:t>Abril-2001</a:t>
            </a:r>
          </a:p>
        </p:txBody>
      </p:sp>
      <p:sp>
        <p:nvSpPr>
          <p:cNvPr id="7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PE" dirty="0"/>
              <a:t>Gustavo Coronel Castillo</a:t>
            </a:r>
            <a:endParaRPr lang="es-ES" altLang="es-PE" dirty="0"/>
          </a:p>
        </p:txBody>
      </p:sp>
      <p:sp>
        <p:nvSpPr>
          <p:cNvPr id="8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4332-D759-46F9-B4CD-02560A62B65D}" type="slidenum">
              <a:rPr lang="es-ES" altLang="es-PE"/>
              <a:pPr/>
              <a:t>18</a:t>
            </a:fld>
            <a:endParaRPr lang="es-ES" altLang="es-PE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086600" cy="1065213"/>
          </a:xfrm>
          <a:ln w="12700" cap="flat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Análisis de Requerimientos</a:t>
            </a:r>
            <a:b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 Usuario</a:t>
            </a:r>
            <a:endParaRPr lang="es-ES" altLang="es-PE" sz="32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514350" y="1733550"/>
            <a:ext cx="8153400" cy="44958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81000" indent="-381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2395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07645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6289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2766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733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1910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648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105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r>
              <a:rPr lang="es-ES_tradnl" altLang="es-PE" sz="1800"/>
              <a:t>En el Local.</a:t>
            </a:r>
          </a:p>
        </p:txBody>
      </p:sp>
      <p:sp>
        <p:nvSpPr>
          <p:cNvPr id="29703" name="AutoShape 7"/>
          <p:cNvSpPr>
            <a:spLocks noChangeArrowheads="1"/>
          </p:cNvSpPr>
          <p:nvPr/>
        </p:nvSpPr>
        <p:spPr bwMode="auto">
          <a:xfrm>
            <a:off x="3124200" y="1981200"/>
            <a:ext cx="2895600" cy="685800"/>
          </a:xfrm>
          <a:prstGeom prst="wedgeRoundRectCallout">
            <a:avLst>
              <a:gd name="adj1" fmla="val 57894"/>
              <a:gd name="adj2" fmla="val 136111"/>
              <a:gd name="adj3" fmla="val 16667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r>
              <a:rPr lang="es-ES_tradnl" altLang="es-PE" sz="1800">
                <a:solidFill>
                  <a:srgbClr val="A9DCFE"/>
                </a:solidFill>
              </a:rPr>
              <a:t>Es que no tienen sistema computarizado.</a:t>
            </a:r>
            <a:endParaRPr lang="es-ES" altLang="es-PE" sz="1800">
              <a:solidFill>
                <a:srgbClr val="A9DCFE"/>
              </a:solidFill>
            </a:endParaRPr>
          </a:p>
        </p:txBody>
      </p:sp>
      <p:pic>
        <p:nvPicPr>
          <p:cNvPr id="29704" name="Picture 8" descr="E:\Archivos de programa\Archivos comunes\Microsoft Shared\Clipart\cagcat50\PE01846_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124200"/>
            <a:ext cx="6172200" cy="271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altLang="es-PE"/>
              <a:t>Abril-2001</a:t>
            </a:r>
          </a:p>
        </p:txBody>
      </p:sp>
      <p:sp>
        <p:nvSpPr>
          <p:cNvPr id="7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PE" dirty="0"/>
              <a:t>Gustavo Coronel Castillo</a:t>
            </a:r>
            <a:endParaRPr lang="es-ES" altLang="es-PE" dirty="0"/>
          </a:p>
        </p:txBody>
      </p:sp>
      <p:sp>
        <p:nvSpPr>
          <p:cNvPr id="8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26DC-FE1E-409F-A754-6226499758EE}" type="slidenum">
              <a:rPr lang="es-ES" altLang="es-PE"/>
              <a:pPr/>
              <a:t>19</a:t>
            </a:fld>
            <a:endParaRPr lang="es-ES" altLang="es-PE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086600" cy="1065213"/>
          </a:xfrm>
          <a:ln w="12700" cap="flat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Análisis de Requerimientos</a:t>
            </a:r>
            <a:b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 Usuario</a:t>
            </a:r>
            <a:endParaRPr lang="es-ES" altLang="es-PE" sz="32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514350" y="1733550"/>
            <a:ext cx="8153400" cy="44958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81000" indent="-381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2395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07645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6289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2766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733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1910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648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105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r>
              <a:rPr lang="es-ES_tradnl" altLang="es-PE" sz="1800"/>
              <a:t>En el Trabajo.</a:t>
            </a:r>
          </a:p>
        </p:txBody>
      </p:sp>
      <p:sp>
        <p:nvSpPr>
          <p:cNvPr id="30727" name="AutoShape 7"/>
          <p:cNvSpPr>
            <a:spLocks noChangeArrowheads="1"/>
          </p:cNvSpPr>
          <p:nvPr/>
        </p:nvSpPr>
        <p:spPr bwMode="auto">
          <a:xfrm>
            <a:off x="1066800" y="2286000"/>
            <a:ext cx="2895600" cy="838200"/>
          </a:xfrm>
          <a:prstGeom prst="wedgeRoundRectCallout">
            <a:avLst>
              <a:gd name="adj1" fmla="val 107236"/>
              <a:gd name="adj2" fmla="val 159093"/>
              <a:gd name="adj3" fmla="val 16667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r>
              <a:rPr lang="es-ES_tradnl" altLang="es-PE" sz="1800">
                <a:solidFill>
                  <a:srgbClr val="A9DCFE"/>
                </a:solidFill>
              </a:rPr>
              <a:t>Ojala, que hagan reparto a domicilio</a:t>
            </a:r>
            <a:endParaRPr lang="es-ES" altLang="es-PE" sz="1800">
              <a:solidFill>
                <a:srgbClr val="A9DCFE"/>
              </a:solidFill>
            </a:endParaRPr>
          </a:p>
        </p:txBody>
      </p:sp>
      <p:pic>
        <p:nvPicPr>
          <p:cNvPr id="30729" name="Picture 9" descr="F:\Programas\Microsoft Office\Clipart\standard\stddir1\BD07168_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444750"/>
            <a:ext cx="358140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altLang="es-PE"/>
              <a:t>Abril-2001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PE" dirty="0"/>
              <a:t>Gustavo Coronel Castillo</a:t>
            </a:r>
            <a:endParaRPr lang="es-ES" alt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93517-6E44-4163-9706-8D10A386A4D2}" type="slidenum">
              <a:rPr lang="es-ES" altLang="es-PE"/>
              <a:pPr/>
              <a:t>2</a:t>
            </a:fld>
            <a:endParaRPr lang="es-ES" altLang="es-PE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086600" cy="1065213"/>
          </a:xfrm>
          <a:ln w="12700" cap="flat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Caso de Estudio</a:t>
            </a:r>
            <a:endParaRPr lang="es-ES" altLang="es-PE" sz="32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37" name="Rectangle 17"/>
          <p:cNvSpPr>
            <a:spLocks noChangeArrowheads="1"/>
          </p:cNvSpPr>
          <p:nvPr/>
        </p:nvSpPr>
        <p:spPr bwMode="auto">
          <a:xfrm>
            <a:off x="514350" y="1752600"/>
            <a:ext cx="8153400" cy="44958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 anchorCtr="1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381000" indent="-381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76200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8572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3144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7716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2288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686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 algn="ctr">
              <a:buClr>
                <a:srgbClr val="FF0000"/>
              </a:buClr>
              <a:buSzPct val="120000"/>
              <a:buFont typeface="Wingdings" panose="05000000000000000000" pitchFamily="2" charset="2"/>
              <a:buNone/>
            </a:pPr>
            <a:r>
              <a:rPr lang="es-ES_tradnl" altLang="es-PE" sz="4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Proyecto</a:t>
            </a:r>
          </a:p>
          <a:p>
            <a:pPr marL="0" lvl="1" algn="ctr">
              <a:buClr>
                <a:srgbClr val="FF0000"/>
              </a:buClr>
              <a:buSzPct val="120000"/>
              <a:buFont typeface="Wingdings" panose="05000000000000000000" pitchFamily="2" charset="2"/>
              <a:buNone/>
            </a:pPr>
            <a:r>
              <a:rPr lang="es-ES_tradnl" altLang="es-PE" sz="4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FastFood Restaurant</a:t>
            </a:r>
            <a:endParaRPr lang="es-ES" altLang="es-PE" sz="44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altLang="es-PE"/>
              <a:t>Abril-2001</a:t>
            </a:r>
          </a:p>
        </p:txBody>
      </p:sp>
      <p:sp>
        <p:nvSpPr>
          <p:cNvPr id="7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PE" dirty="0"/>
              <a:t>Gustavo Coronel Castillo</a:t>
            </a:r>
            <a:endParaRPr lang="es-ES" altLang="es-PE" dirty="0"/>
          </a:p>
        </p:txBody>
      </p:sp>
      <p:sp>
        <p:nvSpPr>
          <p:cNvPr id="8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47F1-9273-4717-B49F-92F01735BB09}" type="slidenum">
              <a:rPr lang="es-ES" altLang="es-PE"/>
              <a:pPr/>
              <a:t>20</a:t>
            </a:fld>
            <a:endParaRPr lang="es-ES" altLang="es-PE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086600" cy="1065213"/>
          </a:xfrm>
          <a:ln w="12700" cap="flat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Análisis de Requerimientos</a:t>
            </a:r>
            <a:b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 Usuario</a:t>
            </a:r>
            <a:endParaRPr lang="es-ES" altLang="es-PE" sz="32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514350" y="1733550"/>
            <a:ext cx="8153400" cy="44958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81000" indent="-381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2395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07645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6289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2766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733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1910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648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105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r>
              <a:rPr lang="es-ES_tradnl" altLang="es-PE" sz="1800"/>
              <a:t>En el Trabajo.</a:t>
            </a:r>
          </a:p>
        </p:txBody>
      </p:sp>
      <p:sp>
        <p:nvSpPr>
          <p:cNvPr id="31751" name="AutoShape 7"/>
          <p:cNvSpPr>
            <a:spLocks noChangeArrowheads="1"/>
          </p:cNvSpPr>
          <p:nvPr/>
        </p:nvSpPr>
        <p:spPr bwMode="auto">
          <a:xfrm>
            <a:off x="4572000" y="1828800"/>
            <a:ext cx="4114800" cy="914400"/>
          </a:xfrm>
          <a:prstGeom prst="wedgeRoundRectCallout">
            <a:avLst>
              <a:gd name="adj1" fmla="val -57870"/>
              <a:gd name="adj2" fmla="val 147917"/>
              <a:gd name="adj3" fmla="val 16667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r>
              <a:rPr lang="es-ES_tradnl" altLang="es-PE" sz="1800">
                <a:solidFill>
                  <a:srgbClr val="A9DCFE"/>
                </a:solidFill>
              </a:rPr>
              <a:t>Voy ha probar si se puede hacer el pedido por Internet.</a:t>
            </a:r>
            <a:endParaRPr lang="es-ES" altLang="es-PE" sz="1800">
              <a:solidFill>
                <a:srgbClr val="A9DCFE"/>
              </a:solidFill>
            </a:endParaRPr>
          </a:p>
        </p:txBody>
      </p:sp>
      <p:pic>
        <p:nvPicPr>
          <p:cNvPr id="31754" name="Picture 10" descr="F:\Programas\Microsoft Office\Clipart\standard\stddir1\BD07167_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503488"/>
            <a:ext cx="4648200" cy="346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altLang="es-PE"/>
              <a:t>Abril-2001</a:t>
            </a:r>
          </a:p>
        </p:txBody>
      </p:sp>
      <p:sp>
        <p:nvSpPr>
          <p:cNvPr id="32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PE"/>
              <a:t>Gustavo Coronel Castillo</a:t>
            </a:r>
            <a:endParaRPr lang="es-ES" altLang="es-PE" dirty="0"/>
          </a:p>
        </p:txBody>
      </p:sp>
      <p:sp>
        <p:nvSpPr>
          <p:cNvPr id="33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4DFB-EEAD-4E58-9786-03EE277D4E32}" type="slidenum">
              <a:rPr lang="es-ES" altLang="es-PE"/>
              <a:pPr/>
              <a:t>21</a:t>
            </a:fld>
            <a:endParaRPr lang="es-ES" altLang="es-PE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086600" cy="1065213"/>
          </a:xfrm>
          <a:ln w="12700" cap="flat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Arquitectura de la Aplicación</a:t>
            </a:r>
            <a:endParaRPr lang="es-ES" altLang="es-PE" sz="32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533400" y="1752600"/>
            <a:ext cx="8153400" cy="44958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0287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07645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6289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2766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733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1910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648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105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None/>
            </a:pPr>
            <a:endParaRPr lang="es-ES_tradnl" altLang="es-PE" sz="1800"/>
          </a:p>
        </p:txBody>
      </p:sp>
      <p:sp>
        <p:nvSpPr>
          <p:cNvPr id="32778" name="Oval 10"/>
          <p:cNvSpPr>
            <a:spLocks noChangeArrowheads="1"/>
          </p:cNvSpPr>
          <p:nvPr/>
        </p:nvSpPr>
        <p:spPr bwMode="auto">
          <a:xfrm>
            <a:off x="1752600" y="2362200"/>
            <a:ext cx="3505200" cy="3505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ES_tradnl" altLang="es-PE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Dominio:</a:t>
            </a:r>
          </a:p>
          <a:p>
            <a:pPr algn="ctr"/>
            <a:r>
              <a:rPr lang="es-ES_tradnl" altLang="es-PE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FastFood</a:t>
            </a:r>
            <a:endParaRPr lang="es-ES" altLang="es-PE" sz="20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32779" name="Object 11"/>
          <p:cNvGraphicFramePr>
            <a:graphicFrameLocks noChangeAspect="1"/>
          </p:cNvGraphicFramePr>
          <p:nvPr/>
        </p:nvGraphicFramePr>
        <p:xfrm>
          <a:off x="4876800" y="3657600"/>
          <a:ext cx="6540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7" name="Imagen" r:id="rId4" imgW="2734920" imgH="3825360" progId="MS_ClipArt_Gallery.2">
                  <p:embed/>
                </p:oleObj>
              </mc:Choice>
              <mc:Fallback>
                <p:oleObj name="Imagen" r:id="rId4" imgW="2734920" imgH="3825360" progId="MS_ClipArt_Gallery.2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657600"/>
                        <a:ext cx="6540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5" name="Text Box 17"/>
          <p:cNvSpPr txBox="1">
            <a:spLocks noChangeArrowheads="1"/>
          </p:cNvSpPr>
          <p:nvPr/>
        </p:nvSpPr>
        <p:spPr bwMode="auto">
          <a:xfrm>
            <a:off x="3962400" y="1828800"/>
            <a:ext cx="1219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es-PE" sz="1600">
                <a:solidFill>
                  <a:schemeClr val="tx1"/>
                </a:solidFill>
              </a:rPr>
              <a:t>FS, PS</a:t>
            </a:r>
            <a:endParaRPr lang="es-ES" altLang="es-PE" sz="1600">
              <a:solidFill>
                <a:schemeClr val="tx1"/>
              </a:solidFill>
            </a:endParaRPr>
          </a:p>
        </p:txBody>
      </p:sp>
      <p:sp>
        <p:nvSpPr>
          <p:cNvPr id="32786" name="Text Box 18"/>
          <p:cNvSpPr txBox="1">
            <a:spLocks noChangeArrowheads="1"/>
          </p:cNvSpPr>
          <p:nvPr/>
        </p:nvSpPr>
        <p:spPr bwMode="auto">
          <a:xfrm>
            <a:off x="3563938" y="5805488"/>
            <a:ext cx="1978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altLang="es-PE" sz="1800">
                <a:solidFill>
                  <a:schemeClr val="tx1"/>
                </a:solidFill>
              </a:rPr>
              <a:t>MySQL Server</a:t>
            </a:r>
            <a:endParaRPr lang="es-ES" altLang="es-PE" sz="1800">
              <a:solidFill>
                <a:schemeClr val="tx1"/>
              </a:solidFill>
            </a:endParaRPr>
          </a:p>
        </p:txBody>
      </p:sp>
      <p:sp>
        <p:nvSpPr>
          <p:cNvPr id="32787" name="Text Box 19"/>
          <p:cNvSpPr txBox="1">
            <a:spLocks noChangeArrowheads="1"/>
          </p:cNvSpPr>
          <p:nvPr/>
        </p:nvSpPr>
        <p:spPr bwMode="auto">
          <a:xfrm>
            <a:off x="4356100" y="3276600"/>
            <a:ext cx="1724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altLang="es-PE" sz="1800">
                <a:solidFill>
                  <a:schemeClr val="tx1"/>
                </a:solidFill>
              </a:rPr>
              <a:t>Servidor Web</a:t>
            </a:r>
            <a:endParaRPr lang="es-ES" altLang="es-PE" sz="1800">
              <a:solidFill>
                <a:schemeClr val="tx1"/>
              </a:solidFill>
            </a:endParaRPr>
          </a:p>
        </p:txBody>
      </p:sp>
      <p:grpSp>
        <p:nvGrpSpPr>
          <p:cNvPr id="32796" name="Group 28"/>
          <p:cNvGrpSpPr>
            <a:grpSpLocks/>
          </p:cNvGrpSpPr>
          <p:nvPr/>
        </p:nvGrpSpPr>
        <p:grpSpPr bwMode="auto">
          <a:xfrm>
            <a:off x="1143000" y="1905000"/>
            <a:ext cx="2133600" cy="1084263"/>
            <a:chOff x="912" y="1296"/>
            <a:chExt cx="1344" cy="683"/>
          </a:xfrm>
        </p:grpSpPr>
        <p:graphicFrame>
          <p:nvGraphicFramePr>
            <p:cNvPr id="32783" name="Object 15"/>
            <p:cNvGraphicFramePr>
              <a:graphicFrameLocks noChangeAspect="1"/>
            </p:cNvGraphicFramePr>
            <p:nvPr/>
          </p:nvGraphicFramePr>
          <p:xfrm>
            <a:off x="1488" y="1536"/>
            <a:ext cx="576" cy="4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38" name="Imagen" r:id="rId6" imgW="4182480" imgH="3215880" progId="MS_ClipArt_Gallery.2">
                    <p:embed/>
                  </p:oleObj>
                </mc:Choice>
                <mc:Fallback>
                  <p:oleObj name="Imagen" r:id="rId6" imgW="4182480" imgH="3215880" progId="MS_ClipArt_Gallery.2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1536"/>
                          <a:ext cx="576" cy="4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8" name="Text Box 20"/>
            <p:cNvSpPr txBox="1">
              <a:spLocks noChangeArrowheads="1"/>
            </p:cNvSpPr>
            <p:nvPr/>
          </p:nvSpPr>
          <p:spPr bwMode="auto">
            <a:xfrm>
              <a:off x="912" y="1296"/>
              <a:ext cx="1344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altLang="es-PE" sz="1600" u="sng">
                  <a:solidFill>
                    <a:schemeClr val="tx1"/>
                  </a:solidFill>
                </a:rPr>
                <a:t>Gerente General</a:t>
              </a:r>
            </a:p>
            <a:p>
              <a:pPr>
                <a:spcBef>
                  <a:spcPct val="50000"/>
                </a:spcBef>
              </a:pPr>
              <a:r>
                <a:rPr lang="es-ES_tradnl" altLang="es-PE" sz="1600">
                  <a:solidFill>
                    <a:schemeClr val="tx1"/>
                  </a:solidFill>
                </a:rPr>
                <a:t>Intranet, Excel</a:t>
              </a:r>
              <a:endParaRPr lang="es-ES" altLang="es-PE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32798" name="Group 30"/>
          <p:cNvGrpSpPr>
            <a:grpSpLocks/>
          </p:cNvGrpSpPr>
          <p:nvPr/>
        </p:nvGrpSpPr>
        <p:grpSpPr bwMode="auto">
          <a:xfrm>
            <a:off x="1066800" y="5087938"/>
            <a:ext cx="1905000" cy="779462"/>
            <a:chOff x="864" y="3301"/>
            <a:chExt cx="1200" cy="491"/>
          </a:xfrm>
        </p:grpSpPr>
        <p:sp>
          <p:nvSpPr>
            <p:cNvPr id="32790" name="Text Box 22"/>
            <p:cNvSpPr txBox="1">
              <a:spLocks noChangeArrowheads="1"/>
            </p:cNvSpPr>
            <p:nvPr/>
          </p:nvSpPr>
          <p:spPr bwMode="auto">
            <a:xfrm>
              <a:off x="864" y="3349"/>
              <a:ext cx="1152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altLang="es-PE" sz="1600" u="sng">
                  <a:solidFill>
                    <a:schemeClr val="tx1"/>
                  </a:solidFill>
                </a:rPr>
                <a:t>Vendedor</a:t>
              </a:r>
            </a:p>
            <a:p>
              <a:pPr>
                <a:spcBef>
                  <a:spcPct val="50000"/>
                </a:spcBef>
              </a:pPr>
              <a:r>
                <a:rPr lang="es-ES_tradnl" altLang="es-PE" sz="1600">
                  <a:solidFill>
                    <a:schemeClr val="tx1"/>
                  </a:solidFill>
                </a:rPr>
                <a:t>Intranet</a:t>
              </a:r>
              <a:endParaRPr lang="es-ES" altLang="es-PE" sz="1600">
                <a:solidFill>
                  <a:schemeClr val="tx1"/>
                </a:solidFill>
              </a:endParaRPr>
            </a:p>
          </p:txBody>
        </p:sp>
        <p:graphicFrame>
          <p:nvGraphicFramePr>
            <p:cNvPr id="32794" name="Object 26"/>
            <p:cNvGraphicFramePr>
              <a:graphicFrameLocks noChangeAspect="1"/>
            </p:cNvGraphicFramePr>
            <p:nvPr/>
          </p:nvGraphicFramePr>
          <p:xfrm>
            <a:off x="1488" y="3301"/>
            <a:ext cx="576" cy="4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39" name="Imagen" r:id="rId8" imgW="4182480" imgH="3215880" progId="MS_ClipArt_Gallery.2">
                    <p:embed/>
                  </p:oleObj>
                </mc:Choice>
                <mc:Fallback>
                  <p:oleObj name="Imagen" r:id="rId8" imgW="4182480" imgH="3215880" progId="MS_ClipArt_Gallery.2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3301"/>
                          <a:ext cx="576" cy="4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797" name="Group 29"/>
          <p:cNvGrpSpPr>
            <a:grpSpLocks/>
          </p:cNvGrpSpPr>
          <p:nvPr/>
        </p:nvGrpSpPr>
        <p:grpSpPr bwMode="auto">
          <a:xfrm>
            <a:off x="457200" y="3200400"/>
            <a:ext cx="1828800" cy="1084263"/>
            <a:chOff x="480" y="2112"/>
            <a:chExt cx="1152" cy="683"/>
          </a:xfrm>
        </p:grpSpPr>
        <p:sp>
          <p:nvSpPr>
            <p:cNvPr id="32789" name="Text Box 21"/>
            <p:cNvSpPr txBox="1">
              <a:spLocks noChangeArrowheads="1"/>
            </p:cNvSpPr>
            <p:nvPr/>
          </p:nvSpPr>
          <p:spPr bwMode="auto">
            <a:xfrm>
              <a:off x="480" y="2112"/>
              <a:ext cx="1152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altLang="es-PE" sz="1600" u="sng">
                  <a:solidFill>
                    <a:schemeClr val="tx1"/>
                  </a:solidFill>
                </a:rPr>
                <a:t>Administrador</a:t>
              </a:r>
            </a:p>
            <a:p>
              <a:pPr>
                <a:spcBef>
                  <a:spcPct val="50000"/>
                </a:spcBef>
              </a:pPr>
              <a:r>
                <a:rPr lang="es-ES_tradnl" altLang="es-PE" sz="1600">
                  <a:solidFill>
                    <a:schemeClr val="tx1"/>
                  </a:solidFill>
                </a:rPr>
                <a:t>Intranet</a:t>
              </a:r>
              <a:endParaRPr lang="es-ES" altLang="es-PE" sz="1600">
                <a:solidFill>
                  <a:schemeClr val="tx1"/>
                </a:solidFill>
              </a:endParaRPr>
            </a:p>
          </p:txBody>
        </p:sp>
        <p:graphicFrame>
          <p:nvGraphicFramePr>
            <p:cNvPr id="32795" name="Object 27"/>
            <p:cNvGraphicFramePr>
              <a:graphicFrameLocks noChangeAspect="1"/>
            </p:cNvGraphicFramePr>
            <p:nvPr/>
          </p:nvGraphicFramePr>
          <p:xfrm>
            <a:off x="1056" y="2352"/>
            <a:ext cx="576" cy="4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40" name="Imagen" r:id="rId9" imgW="4182480" imgH="3215880" progId="MS_ClipArt_Gallery.2">
                    <p:embed/>
                  </p:oleObj>
                </mc:Choice>
                <mc:Fallback>
                  <p:oleObj name="Imagen" r:id="rId9" imgW="4182480" imgH="3215880" progId="MS_ClipArt_Gallery.2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352"/>
                          <a:ext cx="576" cy="4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799" name="Object 31"/>
          <p:cNvGraphicFramePr>
            <a:graphicFrameLocks noChangeAspect="1"/>
          </p:cNvGraphicFramePr>
          <p:nvPr/>
        </p:nvGraphicFramePr>
        <p:xfrm>
          <a:off x="4114800" y="2209800"/>
          <a:ext cx="6540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1" name="Imagen" r:id="rId10" imgW="2734920" imgH="3825360" progId="MS_ClipArt_Gallery.2">
                  <p:embed/>
                </p:oleObj>
              </mc:Choice>
              <mc:Fallback>
                <p:oleObj name="Imagen" r:id="rId10" imgW="2734920" imgH="3825360" progId="MS_ClipArt_Gallery.2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209800"/>
                        <a:ext cx="6540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00" name="Object 32"/>
          <p:cNvGraphicFramePr>
            <a:graphicFrameLocks noChangeAspect="1"/>
          </p:cNvGraphicFramePr>
          <p:nvPr/>
        </p:nvGraphicFramePr>
        <p:xfrm>
          <a:off x="4114800" y="4876800"/>
          <a:ext cx="6540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2" name="Imagen" r:id="rId11" imgW="2734920" imgH="3825360" progId="MS_ClipArt_Gallery.2">
                  <p:embed/>
                </p:oleObj>
              </mc:Choice>
              <mc:Fallback>
                <p:oleObj name="Imagen" r:id="rId11" imgW="2734920" imgH="3825360" progId="MS_ClipArt_Gallery.2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876800"/>
                        <a:ext cx="6540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813" name="Group 45"/>
          <p:cNvGrpSpPr>
            <a:grpSpLocks/>
          </p:cNvGrpSpPr>
          <p:nvPr/>
        </p:nvGrpSpPr>
        <p:grpSpPr bwMode="auto">
          <a:xfrm>
            <a:off x="6019800" y="3962400"/>
            <a:ext cx="2447925" cy="1266825"/>
            <a:chOff x="3792" y="2496"/>
            <a:chExt cx="1542" cy="798"/>
          </a:xfrm>
        </p:grpSpPr>
        <p:graphicFrame>
          <p:nvGraphicFramePr>
            <p:cNvPr id="32801" name="Object 33"/>
            <p:cNvGraphicFramePr>
              <a:graphicFrameLocks noChangeAspect="1"/>
            </p:cNvGraphicFramePr>
            <p:nvPr/>
          </p:nvGraphicFramePr>
          <p:xfrm>
            <a:off x="3792" y="2496"/>
            <a:ext cx="1542" cy="7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43" name="Clip" r:id="rId12" imgW="1087200" imgH="699480" progId="MS_ClipArt_Gallery.2">
                    <p:embed/>
                  </p:oleObj>
                </mc:Choice>
                <mc:Fallback>
                  <p:oleObj name="Clip" r:id="rId12" imgW="1087200" imgH="699480" progId="MS_ClipArt_Gallery.2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2496"/>
                          <a:ext cx="1542" cy="7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02" name="WordArt 34"/>
            <p:cNvSpPr>
              <a:spLocks noChangeArrowheads="1" noChangeShapeType="1" noTextEdit="1"/>
            </p:cNvSpPr>
            <p:nvPr/>
          </p:nvSpPr>
          <p:spPr bwMode="auto">
            <a:xfrm>
              <a:off x="4272" y="2784"/>
              <a:ext cx="960" cy="38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s-PE" sz="3600" kern="10">
                  <a:ln w="12700">
                    <a:solidFill>
                      <a:srgbClr val="3333CC"/>
                    </a:solidFill>
                    <a:round/>
                    <a:headEnd type="none" w="sm" len="sm"/>
                    <a:tailEnd type="none" w="sm" len="sm"/>
                  </a:ln>
                  <a:solidFill>
                    <a:srgbClr val="B2B2B2">
                      <a:alpha val="50000"/>
                    </a:srgbClr>
                  </a:solidFill>
                  <a:effectLst>
                    <a:outerShdw dist="45791" dir="2021404" algn="ctr" rotWithShape="0">
                      <a:srgbClr val="9999FF"/>
                    </a:outerShdw>
                  </a:effectLst>
                  <a:latin typeface="Arial Black" panose="020B0A04020102020204" pitchFamily="34" charset="0"/>
                </a:rPr>
                <a:t>The Web</a:t>
              </a:r>
            </a:p>
          </p:txBody>
        </p:sp>
      </p:grpSp>
      <p:graphicFrame>
        <p:nvGraphicFramePr>
          <p:cNvPr id="32804" name="Object 36"/>
          <p:cNvGraphicFramePr>
            <a:graphicFrameLocks noChangeAspect="1"/>
          </p:cNvGraphicFramePr>
          <p:nvPr/>
        </p:nvGraphicFramePr>
        <p:xfrm>
          <a:off x="5562600" y="2362200"/>
          <a:ext cx="9144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4" name="Imagen" r:id="rId14" imgW="4182480" imgH="3215880" progId="MS_ClipArt_Gallery.2">
                  <p:embed/>
                </p:oleObj>
              </mc:Choice>
              <mc:Fallback>
                <p:oleObj name="Imagen" r:id="rId14" imgW="4182480" imgH="3215880" progId="MS_ClipArt_Gallery.2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362200"/>
                        <a:ext cx="914400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06" name="Object 38"/>
          <p:cNvGraphicFramePr>
            <a:graphicFrameLocks noChangeAspect="1"/>
          </p:cNvGraphicFramePr>
          <p:nvPr/>
        </p:nvGraphicFramePr>
        <p:xfrm>
          <a:off x="6629400" y="2362200"/>
          <a:ext cx="9144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5" name="Imagen" r:id="rId15" imgW="4182480" imgH="3215880" progId="MS_ClipArt_Gallery.2">
                  <p:embed/>
                </p:oleObj>
              </mc:Choice>
              <mc:Fallback>
                <p:oleObj name="Imagen" r:id="rId15" imgW="4182480" imgH="3215880" progId="MS_ClipArt_Gallery.2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2362200"/>
                        <a:ext cx="914400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07" name="Object 39"/>
          <p:cNvGraphicFramePr>
            <a:graphicFrameLocks noChangeAspect="1"/>
          </p:cNvGraphicFramePr>
          <p:nvPr/>
        </p:nvGraphicFramePr>
        <p:xfrm>
          <a:off x="7620000" y="2344738"/>
          <a:ext cx="914400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6" name="Imagen" r:id="rId16" imgW="4182480" imgH="3215880" progId="MS_ClipArt_Gallery.2">
                  <p:embed/>
                </p:oleObj>
              </mc:Choice>
              <mc:Fallback>
                <p:oleObj name="Imagen" r:id="rId16" imgW="4182480" imgH="3215880" progId="MS_ClipArt_Gallery.2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2344738"/>
                        <a:ext cx="914400" cy="70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09" name="Line 41"/>
          <p:cNvSpPr>
            <a:spLocks noChangeShapeType="1"/>
          </p:cNvSpPr>
          <p:nvPr/>
        </p:nvSpPr>
        <p:spPr bwMode="auto">
          <a:xfrm flipH="1" flipV="1">
            <a:off x="5334000" y="4419600"/>
            <a:ext cx="914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32810" name="Line 42"/>
          <p:cNvSpPr>
            <a:spLocks noChangeShapeType="1"/>
          </p:cNvSpPr>
          <p:nvPr/>
        </p:nvSpPr>
        <p:spPr bwMode="auto">
          <a:xfrm flipH="1" flipV="1">
            <a:off x="6019800" y="2895600"/>
            <a:ext cx="68580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32811" name="Line 43"/>
          <p:cNvSpPr>
            <a:spLocks noChangeShapeType="1"/>
          </p:cNvSpPr>
          <p:nvPr/>
        </p:nvSpPr>
        <p:spPr bwMode="auto">
          <a:xfrm flipH="1" flipV="1">
            <a:off x="7010400" y="2971800"/>
            <a:ext cx="1524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32812" name="Line 44"/>
          <p:cNvSpPr>
            <a:spLocks noChangeShapeType="1"/>
          </p:cNvSpPr>
          <p:nvPr/>
        </p:nvSpPr>
        <p:spPr bwMode="auto">
          <a:xfrm flipV="1">
            <a:off x="7696200" y="2895600"/>
            <a:ext cx="3810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32815" name="Text Box 47"/>
          <p:cNvSpPr txBox="1">
            <a:spLocks noChangeArrowheads="1"/>
          </p:cNvSpPr>
          <p:nvPr/>
        </p:nvSpPr>
        <p:spPr bwMode="auto">
          <a:xfrm>
            <a:off x="6248400" y="2025650"/>
            <a:ext cx="1752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altLang="es-PE" sz="1600">
                <a:solidFill>
                  <a:schemeClr val="tx1"/>
                </a:solidFill>
              </a:rPr>
              <a:t>Clientes Web</a:t>
            </a:r>
            <a:endParaRPr lang="es-ES" altLang="es-PE" sz="1600">
              <a:solidFill>
                <a:schemeClr val="tx1"/>
              </a:solidFill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2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28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0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8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28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28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2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09" grpId="0" animBg="1"/>
      <p:bldP spid="32810" grpId="0" animBg="1"/>
      <p:bldP spid="32811" grpId="0" animBg="1"/>
      <p:bldP spid="32812" grpId="0" animBg="1"/>
      <p:bldP spid="3281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altLang="es-PE"/>
              <a:t>Abril-2001</a:t>
            </a:r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PE" dirty="0"/>
              <a:t>Gustavo Coronel Castillo</a:t>
            </a:r>
            <a:endParaRPr lang="es-ES" altLang="es-PE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633E-4F9A-43A5-985F-DC778F4C7EB9}" type="slidenum">
              <a:rPr lang="es-ES" altLang="es-PE"/>
              <a:pPr/>
              <a:t>3</a:t>
            </a:fld>
            <a:endParaRPr lang="es-ES" altLang="es-PE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086600" cy="1065213"/>
          </a:xfrm>
          <a:ln w="12700" cap="flat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Agenda</a:t>
            </a:r>
            <a:endParaRPr lang="es-ES" altLang="es-PE" sz="32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514350" y="1752600"/>
            <a:ext cx="8153400" cy="44958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381000" indent="-381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76200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8572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3144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7716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2288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686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>
              <a:buClr>
                <a:srgbClr val="FF0000"/>
              </a:buClr>
              <a:buSzPct val="120000"/>
              <a:buFont typeface="Wingdings" panose="05000000000000000000" pitchFamily="2" charset="2"/>
              <a:buNone/>
            </a:pPr>
            <a:endParaRPr lang="es-PE" altLang="es-PE"/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533400" y="1752600"/>
            <a:ext cx="8077200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1000" indent="-381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0" indent="-381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r>
              <a:rPr lang="es-ES_tradnl" altLang="es-PE"/>
              <a:t>Descripción del Problema de Negocio</a:t>
            </a:r>
          </a:p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endParaRPr lang="es-ES_tradnl" altLang="es-PE"/>
          </a:p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r>
              <a:rPr lang="es-ES_tradnl" altLang="es-PE"/>
              <a:t>Especificación de las Reglas de Negocio</a:t>
            </a:r>
          </a:p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endParaRPr lang="es-ES_tradnl" altLang="es-PE"/>
          </a:p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r>
              <a:rPr lang="es-ES_tradnl" altLang="es-PE"/>
              <a:t>Análisis de Requerimientos</a:t>
            </a:r>
          </a:p>
          <a:p>
            <a:pPr lvl="1">
              <a:buClr>
                <a:srgbClr val="FFFF00"/>
              </a:buClr>
              <a:buSzPct val="120000"/>
              <a:buFontTx/>
              <a:buChar char="•"/>
            </a:pPr>
            <a:r>
              <a:rPr lang="es-ES_tradnl" altLang="es-PE"/>
              <a:t>De Negocio</a:t>
            </a:r>
          </a:p>
          <a:p>
            <a:pPr lvl="1">
              <a:buClr>
                <a:srgbClr val="FFFF00"/>
              </a:buClr>
              <a:buSzPct val="120000"/>
              <a:buFontTx/>
              <a:buChar char="•"/>
            </a:pPr>
            <a:r>
              <a:rPr lang="es-ES_tradnl" altLang="es-PE"/>
              <a:t>De Usuario</a:t>
            </a:r>
          </a:p>
          <a:p>
            <a:pPr lvl="1">
              <a:buClr>
                <a:srgbClr val="FFFF00"/>
              </a:buClr>
              <a:buSzPct val="120000"/>
              <a:buFontTx/>
              <a:buChar char="•"/>
            </a:pPr>
            <a:endParaRPr lang="es-ES_tradnl" altLang="es-PE"/>
          </a:p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r>
              <a:rPr lang="es-ES_tradnl" altLang="es-PE"/>
              <a:t>Arquitectura de la Aplicación</a:t>
            </a:r>
            <a:endParaRPr lang="es-ES" altLang="es-PE"/>
          </a:p>
          <a:p>
            <a:pPr>
              <a:spcBef>
                <a:spcPct val="50000"/>
              </a:spcBef>
            </a:pPr>
            <a:endParaRPr lang="es-ES" altLang="es-PE" sz="2800">
              <a:solidFill>
                <a:srgbClr val="10015B"/>
              </a:solidFill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7" grpId="0" build="p" bldLvl="2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altLang="es-PE"/>
              <a:t>Abril-2001</a:t>
            </a:r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PE" dirty="0"/>
              <a:t>Gustavo Coronel Castillo</a:t>
            </a:r>
            <a:endParaRPr lang="es-ES" altLang="es-PE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EAAE-990D-48A1-A9FE-84EAE87F9D9B}" type="slidenum">
              <a:rPr lang="es-ES" altLang="es-PE"/>
              <a:pPr/>
              <a:t>4</a:t>
            </a:fld>
            <a:endParaRPr lang="es-ES" altLang="es-PE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086600" cy="1065213"/>
          </a:xfrm>
          <a:ln w="12700" cap="flat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Descripción del </a:t>
            </a:r>
            <a:b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Problema de Negocio</a:t>
            </a:r>
            <a:endParaRPr lang="es-ES" altLang="es-PE" sz="32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514350" y="1752600"/>
            <a:ext cx="8153400" cy="44958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0287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07645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6289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2766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733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1910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648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105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None/>
            </a:pPr>
            <a:endParaRPr lang="es-PE" altLang="es-PE" sz="18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533400" y="1752600"/>
            <a:ext cx="8077200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1000" indent="-381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0" indent="-381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190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3812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571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0289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4861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943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4005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r>
              <a:rPr lang="es-ES_tradnl" altLang="es-PE" sz="1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FastFood Restaurant</a:t>
            </a:r>
            <a:r>
              <a:rPr lang="es-ES_tradnl" altLang="es-PE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 es una empresa que brinda servicio de comida rápida, donde la atención al cliente se describe en los siguientes pasos.</a:t>
            </a:r>
          </a:p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endParaRPr lang="es-ES_tradnl" altLang="es-PE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buClr>
                <a:srgbClr val="FFFF00"/>
              </a:buClr>
              <a:buSzPct val="120000"/>
              <a:buFont typeface="Wingdings" panose="05000000000000000000" pitchFamily="2" charset="2"/>
              <a:buAutoNum type="arabicPeriod"/>
            </a:pPr>
            <a:r>
              <a:rPr lang="es-ES_tradnl" altLang="es-PE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El cliente antes de hacer su pedido tiene la opción de revisar la carta, donde los productos que se ofrecen están clasificados, por ejemplo: Bebidas, Carnes, Postres, etc.</a:t>
            </a:r>
          </a:p>
          <a:p>
            <a:pPr lvl="1">
              <a:buClr>
                <a:srgbClr val="FFFF00"/>
              </a:buClr>
              <a:buSzPct val="120000"/>
              <a:buFont typeface="Wingdings" panose="05000000000000000000" pitchFamily="2" charset="2"/>
              <a:buAutoNum type="arabicPeriod"/>
            </a:pPr>
            <a:r>
              <a:rPr lang="es-ES_tradnl" altLang="es-PE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Una vez que el cliente sabe lo que va a pedir, se acerca a caja, hace su pedido, da su nombre, cancela y recibe una boleta acompañada de un comprobante para recoger su pedido.</a:t>
            </a:r>
          </a:p>
          <a:p>
            <a:pPr lvl="1">
              <a:buClr>
                <a:srgbClr val="FFFF00"/>
              </a:buClr>
              <a:buSzPct val="120000"/>
              <a:buFont typeface="Wingdings" panose="05000000000000000000" pitchFamily="2" charset="2"/>
              <a:buAutoNum type="arabicPeriod"/>
            </a:pPr>
            <a:r>
              <a:rPr lang="es-ES_tradnl" altLang="es-PE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Luego de unos minutos de espera se anuncia por los parlantes al cliente que su pedido esta listo, esté debe acercarse a la barra con su comprobante a recoger su pedido.</a:t>
            </a:r>
            <a:endParaRPr lang="es-ES" altLang="es-PE" sz="1800" b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50000"/>
              </a:spcBef>
            </a:pPr>
            <a:endParaRPr lang="es-ES" altLang="es-PE" sz="2800">
              <a:solidFill>
                <a:srgbClr val="10015B"/>
              </a:solidFill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2" grpId="0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altLang="es-PE"/>
              <a:t>Abril-2001</a:t>
            </a:r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PE" dirty="0"/>
              <a:t>Gustavo Coronel Castillo</a:t>
            </a:r>
            <a:endParaRPr lang="es-ES" altLang="es-PE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42F5-0C99-43DE-8CCF-38EC6B797ED0}" type="slidenum">
              <a:rPr lang="es-ES" altLang="es-PE"/>
              <a:pPr/>
              <a:t>5</a:t>
            </a:fld>
            <a:endParaRPr lang="es-ES" altLang="es-PE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086600" cy="1065213"/>
          </a:xfrm>
          <a:ln w="12700" cap="flat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Descripción del </a:t>
            </a:r>
            <a:b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Problema de Negocio</a:t>
            </a:r>
            <a:endParaRPr lang="es-ES" altLang="es-PE" sz="32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514350" y="1733550"/>
            <a:ext cx="8153400" cy="44958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0287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07645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6289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2766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733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1910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648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105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None/>
            </a:pPr>
            <a:endParaRPr lang="es-ES_tradnl" altLang="es-PE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533400" y="1752600"/>
            <a:ext cx="8077200" cy="393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1000" indent="-381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0" indent="-381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r>
              <a:rPr lang="es-ES_tradnl" altLang="es-PE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En estos momentos todo el procedimiento de atención al cliente es manual por lo que se tienen los siguientes problemas:</a:t>
            </a:r>
          </a:p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endParaRPr lang="es-ES_tradnl" altLang="es-PE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buClr>
                <a:srgbClr val="FFFF00"/>
              </a:buClr>
              <a:buSzPct val="120000"/>
              <a:buFont typeface="Wingdings" panose="05000000000000000000" pitchFamily="2" charset="2"/>
              <a:buAutoNum type="arabicPeriod"/>
            </a:pPr>
            <a:r>
              <a:rPr lang="es-ES_tradnl" altLang="es-PE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Atención lenta.</a:t>
            </a:r>
          </a:p>
          <a:p>
            <a:pPr lvl="1">
              <a:buClr>
                <a:srgbClr val="FFFF00"/>
              </a:buClr>
              <a:buSzPct val="120000"/>
              <a:buFont typeface="Wingdings" panose="05000000000000000000" pitchFamily="2" charset="2"/>
              <a:buAutoNum type="arabicPeriod"/>
            </a:pPr>
            <a:r>
              <a:rPr lang="es-ES_tradnl" altLang="es-PE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Control de ingresos manual, por lo que el cierre de caja lleva muchas horas.</a:t>
            </a:r>
          </a:p>
          <a:p>
            <a:pPr lvl="1">
              <a:buClr>
                <a:srgbClr val="FFFF00"/>
              </a:buClr>
              <a:buSzPct val="120000"/>
              <a:buFont typeface="Wingdings" panose="05000000000000000000" pitchFamily="2" charset="2"/>
              <a:buAutoNum type="arabicPeriod"/>
            </a:pPr>
            <a:r>
              <a:rPr lang="es-ES_tradnl" altLang="es-PE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La elaboración de informes para el gerente es lenta ya que todo tipo de resumen del día es manual.</a:t>
            </a:r>
          </a:p>
          <a:p>
            <a:pPr lvl="1">
              <a:buClr>
                <a:srgbClr val="FFFF00"/>
              </a:buClr>
              <a:buSzPct val="120000"/>
              <a:buFont typeface="Wingdings" panose="05000000000000000000" pitchFamily="2" charset="2"/>
              <a:buAutoNum type="arabicPeriod"/>
            </a:pPr>
            <a:r>
              <a:rPr lang="es-ES_tradnl" altLang="es-PE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No existe ningún tipo de estadística para la toma de decisiones futuras.</a:t>
            </a:r>
          </a:p>
          <a:p>
            <a:pPr lvl="1">
              <a:buClr>
                <a:srgbClr val="FFFF00"/>
              </a:buClr>
              <a:buSzPct val="120000"/>
              <a:buFont typeface="Wingdings" panose="05000000000000000000" pitchFamily="2" charset="2"/>
              <a:buAutoNum type="arabicPeriod"/>
            </a:pPr>
            <a:endParaRPr lang="es-ES_tradnl" altLang="es-PE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r>
              <a:rPr lang="es-ES_tradnl" altLang="es-PE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El restaurante atiende un promedio de 50 personas por hora con tendencia a aumentar, por lo que es necesario implementar un sistema computarizado.</a:t>
            </a:r>
            <a:endParaRPr lang="es-ES" altLang="es-PE" sz="2800">
              <a:solidFill>
                <a:srgbClr val="10015B"/>
              </a:solidFill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4" grpId="0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altLang="es-PE"/>
              <a:t>Abril-2001</a:t>
            </a:r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PE" dirty="0"/>
              <a:t>Gustavo Coronel </a:t>
            </a:r>
            <a:r>
              <a:rPr lang="es-ES" altLang="es-PE" dirty="0" smtClean="0"/>
              <a:t>Castillo</a:t>
            </a:r>
            <a:endParaRPr lang="es-ES" altLang="es-PE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EE716-644E-48A2-BB9F-7064E04CA2FF}" type="slidenum">
              <a:rPr lang="es-ES" altLang="es-PE"/>
              <a:pPr/>
              <a:t>6</a:t>
            </a:fld>
            <a:endParaRPr lang="es-ES" altLang="es-PE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086600" cy="1065213"/>
          </a:xfrm>
          <a:ln w="12700" cap="flat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s-ES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Especificación de las </a:t>
            </a:r>
            <a: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s-ES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Reglas de Negocio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514350" y="1733550"/>
            <a:ext cx="8153400" cy="44958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0287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07645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6289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2766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733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1910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648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105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None/>
            </a:pPr>
            <a:endParaRPr lang="es-ES_tradnl" altLang="es-PE" sz="1800"/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533400" y="1752600"/>
            <a:ext cx="8077200" cy="485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1000" indent="-381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0" indent="-381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r>
              <a:rPr lang="es-ES_tradnl" altLang="es-PE" sz="1800" dirty="0"/>
              <a:t>Las reglas de negocio son el conjunto de condiciones que la empresa establece para realizar sus transacciones con sus cliente.</a:t>
            </a:r>
          </a:p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r>
              <a:rPr lang="es-ES_tradnl" altLang="es-PE" sz="1800" dirty="0"/>
              <a:t>Con la finalidad de ampliar el negocio se ha decidido implementar el sistema </a:t>
            </a:r>
            <a:r>
              <a:rPr lang="es-ES_tradnl" altLang="es-PE" sz="1800" dirty="0" err="1">
                <a:solidFill>
                  <a:srgbClr val="FFFF00"/>
                </a:solidFill>
              </a:rPr>
              <a:t>Delivery</a:t>
            </a:r>
            <a:r>
              <a:rPr lang="es-ES_tradnl" altLang="es-PE" sz="1800" dirty="0"/>
              <a:t>, el cual será atendido por teléfono y vía Internet.</a:t>
            </a:r>
          </a:p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r>
              <a:rPr lang="es-ES_tradnl" altLang="es-PE" sz="1800" dirty="0"/>
              <a:t>Para nuestro caso las condiciones de negocio son mínimas y se enumeran a continuación:</a:t>
            </a:r>
          </a:p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endParaRPr lang="es-ES_tradnl" altLang="es-PE" sz="1800" dirty="0"/>
          </a:p>
          <a:p>
            <a:pPr lvl="1">
              <a:buClr>
                <a:srgbClr val="FFFF00"/>
              </a:buClr>
              <a:buSzPct val="120000"/>
              <a:buFont typeface="Wingdings" panose="05000000000000000000" pitchFamily="2" charset="2"/>
              <a:buAutoNum type="arabicPeriod"/>
            </a:pPr>
            <a:r>
              <a:rPr lang="es-ES_tradnl" altLang="es-PE" sz="1800" dirty="0"/>
              <a:t>El pago debe ser al contado y en efectivo.</a:t>
            </a:r>
          </a:p>
          <a:p>
            <a:pPr lvl="1">
              <a:buClr>
                <a:srgbClr val="FFFF00"/>
              </a:buClr>
              <a:buSzPct val="120000"/>
              <a:buFont typeface="Wingdings" panose="05000000000000000000" pitchFamily="2" charset="2"/>
              <a:buAutoNum type="arabicPeriod"/>
            </a:pPr>
            <a:r>
              <a:rPr lang="es-ES_tradnl" altLang="es-PE" sz="1800" dirty="0"/>
              <a:t>Solo se acepta moneda nacional.</a:t>
            </a:r>
          </a:p>
          <a:p>
            <a:pPr lvl="1">
              <a:buClr>
                <a:srgbClr val="FFFF00"/>
              </a:buClr>
              <a:buSzPct val="120000"/>
              <a:buFont typeface="Wingdings" panose="05000000000000000000" pitchFamily="2" charset="2"/>
              <a:buAutoNum type="arabicPeriod"/>
            </a:pPr>
            <a:r>
              <a:rPr lang="es-ES_tradnl" altLang="es-PE" sz="1800" dirty="0"/>
              <a:t>El servicio </a:t>
            </a:r>
            <a:r>
              <a:rPr lang="es-ES_tradnl" altLang="es-PE" sz="1800" dirty="0" err="1">
                <a:solidFill>
                  <a:srgbClr val="FFFF00"/>
                </a:solidFill>
              </a:rPr>
              <a:t>Delivery</a:t>
            </a:r>
            <a:r>
              <a:rPr lang="es-ES_tradnl" altLang="es-PE" sz="1800" dirty="0"/>
              <a:t> implica un recargo de 10 Nuevos Soles sobre el monto total.</a:t>
            </a:r>
          </a:p>
          <a:p>
            <a:pPr lvl="1">
              <a:buClr>
                <a:srgbClr val="FFFF00"/>
              </a:buClr>
              <a:buSzPct val="120000"/>
              <a:buFont typeface="Wingdings" panose="05000000000000000000" pitchFamily="2" charset="2"/>
              <a:buAutoNum type="arabicPeriod"/>
            </a:pPr>
            <a:r>
              <a:rPr lang="es-ES_tradnl" altLang="es-PE" sz="1800" dirty="0"/>
              <a:t>El servicio </a:t>
            </a:r>
            <a:r>
              <a:rPr lang="es-ES_tradnl" altLang="es-PE" sz="1800" dirty="0" err="1">
                <a:solidFill>
                  <a:srgbClr val="FFFF00"/>
                </a:solidFill>
              </a:rPr>
              <a:t>Delivery</a:t>
            </a:r>
            <a:r>
              <a:rPr lang="es-ES_tradnl" altLang="es-PE" sz="1800" dirty="0"/>
              <a:t> solo se efectúa si el cliente tiene un teléfono fijo.</a:t>
            </a:r>
          </a:p>
          <a:p>
            <a:pPr lvl="1">
              <a:buClr>
                <a:srgbClr val="FFFF00"/>
              </a:buClr>
              <a:buSzPct val="120000"/>
              <a:buFont typeface="Wingdings" panose="05000000000000000000" pitchFamily="2" charset="2"/>
              <a:buAutoNum type="arabicPeriod"/>
            </a:pPr>
            <a:r>
              <a:rPr lang="es-ES_tradnl" altLang="es-PE" sz="1800" dirty="0"/>
              <a:t>Los pedidos del servicio </a:t>
            </a:r>
            <a:r>
              <a:rPr lang="es-ES_tradnl" altLang="es-PE" sz="1800" dirty="0" err="1">
                <a:solidFill>
                  <a:srgbClr val="FFFF00"/>
                </a:solidFill>
              </a:rPr>
              <a:t>Delivery</a:t>
            </a:r>
            <a:r>
              <a:rPr lang="es-ES_tradnl" altLang="es-PE" sz="1800" dirty="0"/>
              <a:t> deben ser verificados al número telefónico que el cliente debe obligatoriamente proporcionar.</a:t>
            </a:r>
          </a:p>
          <a:p>
            <a:pPr>
              <a:spcBef>
                <a:spcPct val="50000"/>
              </a:spcBef>
            </a:pPr>
            <a:endParaRPr lang="es-ES" altLang="es-PE" sz="2800" dirty="0">
              <a:solidFill>
                <a:srgbClr val="10015B"/>
              </a:solidFill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3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3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3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3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2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altLang="es-PE"/>
              <a:t>Abril-2001</a:t>
            </a:r>
          </a:p>
        </p:txBody>
      </p:sp>
      <p:sp>
        <p:nvSpPr>
          <p:cNvPr id="3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PE" dirty="0"/>
              <a:t>Gustavo Coronel Castillo</a:t>
            </a:r>
            <a:endParaRPr lang="es-ES" altLang="es-PE" dirty="0"/>
          </a:p>
        </p:txBody>
      </p:sp>
      <p:sp>
        <p:nvSpPr>
          <p:cNvPr id="3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B00F-6995-4476-8C9E-9D125462DFCA}" type="slidenum">
              <a:rPr lang="es-ES" altLang="es-PE"/>
              <a:pPr/>
              <a:t>7</a:t>
            </a:fld>
            <a:endParaRPr lang="es-ES" altLang="es-PE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086600" cy="1065213"/>
          </a:xfrm>
          <a:ln w="12700" cap="flat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s-ES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Especificación de las </a:t>
            </a:r>
            <a: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s-ES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Reglas de Negocio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514350" y="1733550"/>
            <a:ext cx="8153400" cy="44958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0287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07645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6289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2766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733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1910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648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105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None/>
            </a:pPr>
            <a:endParaRPr lang="es-ES_tradnl" altLang="es-PE" sz="1800"/>
          </a:p>
        </p:txBody>
      </p:sp>
      <p:graphicFrame>
        <p:nvGraphicFramePr>
          <p:cNvPr id="18539" name="Group 107"/>
          <p:cNvGraphicFramePr>
            <a:graphicFrameLocks noGrp="1"/>
          </p:cNvGraphicFramePr>
          <p:nvPr/>
        </p:nvGraphicFramePr>
        <p:xfrm>
          <a:off x="1066800" y="2667000"/>
          <a:ext cx="7162800" cy="3255010"/>
        </p:xfrm>
        <a:graphic>
          <a:graphicData uri="http://schemas.openxmlformats.org/drawingml/2006/table">
            <a:tbl>
              <a:tblPr/>
              <a:tblGrid>
                <a:gridCol w="2387600"/>
                <a:gridCol w="2387600"/>
                <a:gridCol w="2387600"/>
              </a:tblGrid>
              <a:tr h="501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_tradnl" altLang="es-P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  <a:t>Monto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_tradnl" altLang="es-P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  <a:t>Mínimo</a:t>
                      </a:r>
                      <a:endParaRPr kumimoji="0" lang="es-ES" altLang="es-PE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0" marR="38100" marT="38100" marB="381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_tradnl" altLang="es-P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  <a:t>Monto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_tradnl" altLang="es-P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  <a:t>Máximo</a:t>
                      </a:r>
                      <a:endParaRPr kumimoji="0" lang="es-ES" altLang="es-PE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0" marR="38100" marT="38100" marB="381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_tradnl" altLang="es-P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  <a:t>Porcentaje de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_tradnl" altLang="es-P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  <a:t>Descuento</a:t>
                      </a:r>
                      <a:endParaRPr kumimoji="0" lang="es-ES" altLang="es-PE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0" marR="38100" marT="38100" marB="381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_tradnl" altLang="es-P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</a:t>
                      </a:r>
                      <a:endParaRPr kumimoji="0" lang="es-ES" altLang="es-P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0" marR="38100" marT="38100" marB="381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_tradnl" altLang="es-P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30.0</a:t>
                      </a:r>
                      <a:endParaRPr kumimoji="0" lang="es-ES" altLang="es-P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0" marR="38100" marT="38100" marB="381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_tradnl" altLang="es-P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s-ES" altLang="es-P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0" marR="38100" marT="38100" marB="381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_tradnl" altLang="es-P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30.1</a:t>
                      </a:r>
                      <a:endParaRPr kumimoji="0" lang="es-ES" altLang="es-P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0" marR="38100" marT="38100" marB="381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_tradnl" altLang="es-P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50.0</a:t>
                      </a:r>
                      <a:endParaRPr kumimoji="0" lang="es-ES" altLang="es-P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0" marR="38100" marT="38100" marB="381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_tradnl" altLang="es-P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kumimoji="0" lang="es-ES" altLang="es-P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0" marR="38100" marT="38100" marB="381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_tradnl" altLang="es-P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50.1</a:t>
                      </a:r>
                      <a:endParaRPr kumimoji="0" lang="es-ES" altLang="es-P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0" marR="38100" marT="38100" marB="381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_tradnl" altLang="es-P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100.0</a:t>
                      </a:r>
                      <a:endParaRPr kumimoji="0" lang="es-ES" altLang="es-P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0" marR="38100" marT="38100" marB="381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_tradnl" altLang="es-P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kumimoji="0" lang="es-ES" altLang="es-P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0" marR="38100" marT="38100" marB="381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_tradnl" altLang="es-P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100.1</a:t>
                      </a:r>
                      <a:endParaRPr kumimoji="0" lang="es-ES" altLang="es-P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0" marR="38100" marT="38100" marB="381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_tradnl" altLang="es-P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500.00</a:t>
                      </a:r>
                      <a:endParaRPr kumimoji="0" lang="es-ES" altLang="es-P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0" marR="38100" marT="38100" marB="381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_tradnl" altLang="es-P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kumimoji="0" lang="es-ES" altLang="es-P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0" marR="38100" marT="38100" marB="381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_tradnl" altLang="es-P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500.1</a:t>
                      </a:r>
                      <a:endParaRPr kumimoji="0" lang="es-ES" altLang="es-P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0" marR="38100" marT="38100" marB="381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_tradnl" altLang="es-P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1000.00</a:t>
                      </a:r>
                      <a:endParaRPr kumimoji="0" lang="es-ES" altLang="es-P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0" marR="38100" marT="38100" marB="381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_tradnl" altLang="es-P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kumimoji="0" lang="es-ES" altLang="es-P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0" marR="38100" marT="38100" marB="381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540" name="Text Box 108"/>
          <p:cNvSpPr txBox="1">
            <a:spLocks noChangeArrowheads="1"/>
          </p:cNvSpPr>
          <p:nvPr/>
        </p:nvSpPr>
        <p:spPr bwMode="auto">
          <a:xfrm>
            <a:off x="609600" y="1752600"/>
            <a:ext cx="8077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1000" indent="-381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15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r>
              <a:rPr lang="es-ES_tradnl" altLang="es-PE" sz="1800"/>
              <a:t>Existe una promoción en base al monto de consumo, esta promoción consiste en un descuento cuyo porcentaje se detalla a continuación:</a:t>
            </a:r>
            <a:endParaRPr lang="es-ES" altLang="es-PE" sz="2800">
              <a:solidFill>
                <a:srgbClr val="10015B"/>
              </a:solidFill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4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altLang="es-PE"/>
              <a:t>Abril-2001</a:t>
            </a:r>
          </a:p>
        </p:txBody>
      </p:sp>
      <p:sp>
        <p:nvSpPr>
          <p:cNvPr id="1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PE" dirty="0"/>
              <a:t>Gustavo Coronel Castillo</a:t>
            </a:r>
            <a:endParaRPr lang="es-ES" altLang="es-PE" dirty="0"/>
          </a:p>
        </p:txBody>
      </p:sp>
      <p:sp>
        <p:nvSpPr>
          <p:cNvPr id="1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7D6B-9171-4FB6-B0FD-818648C6F368}" type="slidenum">
              <a:rPr lang="es-ES" altLang="es-PE"/>
              <a:pPr/>
              <a:t>8</a:t>
            </a:fld>
            <a:endParaRPr lang="es-ES" altLang="es-PE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086600" cy="1065213"/>
          </a:xfrm>
          <a:ln w="12700" cap="flat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Análisis de Requerimientos</a:t>
            </a:r>
            <a:b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 Negocio</a:t>
            </a:r>
            <a:endParaRPr lang="es-ES" altLang="es-PE" sz="32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514350" y="1733550"/>
            <a:ext cx="8153400" cy="44958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81000" indent="-381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0287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07645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6289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2766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733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1910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648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105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r>
              <a:rPr lang="es-ES_tradnl" altLang="es-PE" sz="1800"/>
              <a:t>Organigrama de la Empresa.</a:t>
            </a:r>
          </a:p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endParaRPr lang="es-ES_tradnl" altLang="es-PE" sz="1800"/>
          </a:p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endParaRPr lang="es-ES_tradnl" altLang="es-PE" sz="1800"/>
          </a:p>
        </p:txBody>
      </p:sp>
      <p:grpSp>
        <p:nvGrpSpPr>
          <p:cNvPr id="19504" name="Group 48"/>
          <p:cNvGrpSpPr>
            <a:grpSpLocks/>
          </p:cNvGrpSpPr>
          <p:nvPr/>
        </p:nvGrpSpPr>
        <p:grpSpPr bwMode="auto">
          <a:xfrm>
            <a:off x="685800" y="2286000"/>
            <a:ext cx="7848600" cy="3733800"/>
            <a:chOff x="432" y="1440"/>
            <a:chExt cx="4944" cy="2352"/>
          </a:xfrm>
        </p:grpSpPr>
        <p:sp>
          <p:nvSpPr>
            <p:cNvPr id="19494" name="AutoShape 38"/>
            <p:cNvSpPr>
              <a:spLocks noChangeArrowheads="1"/>
            </p:cNvSpPr>
            <p:nvPr/>
          </p:nvSpPr>
          <p:spPr bwMode="auto">
            <a:xfrm>
              <a:off x="2112" y="1440"/>
              <a:ext cx="1584" cy="384"/>
            </a:xfrm>
            <a:prstGeom prst="flowChartProcess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PE" sz="2000">
                  <a:solidFill>
                    <a:schemeClr val="tx1"/>
                  </a:solidFill>
                </a:rPr>
                <a:t>Gerente General</a:t>
              </a:r>
              <a:endParaRPr lang="es-ES" altLang="es-PE" sz="2000">
                <a:solidFill>
                  <a:schemeClr val="tx1"/>
                </a:solidFill>
              </a:endParaRPr>
            </a:p>
          </p:txBody>
        </p:sp>
        <p:sp>
          <p:nvSpPr>
            <p:cNvPr id="19495" name="AutoShape 39"/>
            <p:cNvSpPr>
              <a:spLocks noChangeArrowheads="1"/>
            </p:cNvSpPr>
            <p:nvPr/>
          </p:nvSpPr>
          <p:spPr bwMode="auto">
            <a:xfrm>
              <a:off x="2112" y="2256"/>
              <a:ext cx="1584" cy="384"/>
            </a:xfrm>
            <a:prstGeom prst="flowChartProcess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PE" sz="2000">
                  <a:solidFill>
                    <a:schemeClr val="tx1"/>
                  </a:solidFill>
                </a:rPr>
                <a:t>Administrador</a:t>
              </a:r>
              <a:endParaRPr lang="es-ES" altLang="es-PE" sz="2000">
                <a:solidFill>
                  <a:schemeClr val="tx1"/>
                </a:solidFill>
              </a:endParaRPr>
            </a:p>
          </p:txBody>
        </p:sp>
        <p:sp>
          <p:nvSpPr>
            <p:cNvPr id="19496" name="AutoShape 40"/>
            <p:cNvSpPr>
              <a:spLocks noChangeArrowheads="1"/>
            </p:cNvSpPr>
            <p:nvPr/>
          </p:nvSpPr>
          <p:spPr bwMode="auto">
            <a:xfrm>
              <a:off x="2112" y="3408"/>
              <a:ext cx="1584" cy="384"/>
            </a:xfrm>
            <a:prstGeom prst="flowChartProcess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PE" sz="2000">
                  <a:solidFill>
                    <a:schemeClr val="tx1"/>
                  </a:solidFill>
                </a:rPr>
                <a:t>Vendedor 2</a:t>
              </a:r>
              <a:endParaRPr lang="es-ES" altLang="es-PE" sz="2000">
                <a:solidFill>
                  <a:schemeClr val="tx1"/>
                </a:solidFill>
              </a:endParaRPr>
            </a:p>
          </p:txBody>
        </p:sp>
        <p:sp>
          <p:nvSpPr>
            <p:cNvPr id="19497" name="AutoShape 41"/>
            <p:cNvSpPr>
              <a:spLocks noChangeArrowheads="1"/>
            </p:cNvSpPr>
            <p:nvPr/>
          </p:nvSpPr>
          <p:spPr bwMode="auto">
            <a:xfrm>
              <a:off x="432" y="3408"/>
              <a:ext cx="1584" cy="384"/>
            </a:xfrm>
            <a:prstGeom prst="flowChartProcess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PE" sz="2000">
                  <a:solidFill>
                    <a:schemeClr val="tx1"/>
                  </a:solidFill>
                </a:rPr>
                <a:t>Vendedor 1</a:t>
              </a:r>
              <a:endParaRPr lang="es-ES" altLang="es-PE" sz="2000">
                <a:solidFill>
                  <a:schemeClr val="tx1"/>
                </a:solidFill>
              </a:endParaRPr>
            </a:p>
          </p:txBody>
        </p:sp>
        <p:sp>
          <p:nvSpPr>
            <p:cNvPr id="19498" name="AutoShape 42"/>
            <p:cNvSpPr>
              <a:spLocks noChangeArrowheads="1"/>
            </p:cNvSpPr>
            <p:nvPr/>
          </p:nvSpPr>
          <p:spPr bwMode="auto">
            <a:xfrm>
              <a:off x="3792" y="3408"/>
              <a:ext cx="1584" cy="384"/>
            </a:xfrm>
            <a:prstGeom prst="flowChartProcess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PE" sz="2000">
                  <a:solidFill>
                    <a:schemeClr val="tx1"/>
                  </a:solidFill>
                </a:rPr>
                <a:t>Vendedor 3</a:t>
              </a:r>
              <a:endParaRPr lang="es-ES" altLang="es-PE" sz="2000">
                <a:solidFill>
                  <a:schemeClr val="tx1"/>
                </a:solidFill>
              </a:endParaRPr>
            </a:p>
          </p:txBody>
        </p:sp>
        <p:sp>
          <p:nvSpPr>
            <p:cNvPr id="19499" name="Line 43"/>
            <p:cNvSpPr>
              <a:spLocks noChangeShapeType="1"/>
            </p:cNvSpPr>
            <p:nvPr/>
          </p:nvSpPr>
          <p:spPr bwMode="auto">
            <a:xfrm>
              <a:off x="2880" y="1824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19500" name="Line 44"/>
            <p:cNvSpPr>
              <a:spLocks noChangeShapeType="1"/>
            </p:cNvSpPr>
            <p:nvPr/>
          </p:nvSpPr>
          <p:spPr bwMode="auto">
            <a:xfrm>
              <a:off x="2880" y="2640"/>
              <a:ext cx="0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19501" name="Line 45"/>
            <p:cNvSpPr>
              <a:spLocks noChangeShapeType="1"/>
            </p:cNvSpPr>
            <p:nvPr/>
          </p:nvSpPr>
          <p:spPr bwMode="auto">
            <a:xfrm>
              <a:off x="1224" y="3168"/>
              <a:ext cx="33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19502" name="Line 46"/>
            <p:cNvSpPr>
              <a:spLocks noChangeShapeType="1"/>
            </p:cNvSpPr>
            <p:nvPr/>
          </p:nvSpPr>
          <p:spPr bwMode="auto">
            <a:xfrm>
              <a:off x="1230" y="316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19503" name="Line 47"/>
            <p:cNvSpPr>
              <a:spLocks noChangeShapeType="1"/>
            </p:cNvSpPr>
            <p:nvPr/>
          </p:nvSpPr>
          <p:spPr bwMode="auto">
            <a:xfrm>
              <a:off x="4572" y="316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</p:grp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altLang="es-PE"/>
              <a:t>Abril-2001</a:t>
            </a:r>
          </a:p>
        </p:txBody>
      </p:sp>
      <p:sp>
        <p:nvSpPr>
          <p:cNvPr id="17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PE" dirty="0"/>
              <a:t>Gustavo Coronel Castillo</a:t>
            </a:r>
            <a:endParaRPr lang="es-ES" altLang="es-PE" dirty="0"/>
          </a:p>
        </p:txBody>
      </p:sp>
      <p:sp>
        <p:nvSpPr>
          <p:cNvPr id="18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7A18-F706-4BB7-97BA-B60478E805DC}" type="slidenum">
              <a:rPr lang="es-ES" altLang="es-PE"/>
              <a:pPr/>
              <a:t>9</a:t>
            </a:fld>
            <a:endParaRPr lang="es-ES" altLang="es-PE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086600" cy="1065213"/>
          </a:xfrm>
          <a:ln w="12700" cap="flat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Análisis de Requerimientos</a:t>
            </a:r>
            <a:b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 Negocio</a:t>
            </a:r>
            <a:endParaRPr lang="es-ES" altLang="es-PE" sz="32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514350" y="1733550"/>
            <a:ext cx="8153400" cy="44958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81000" indent="-381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0287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07645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6289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2766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733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1910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648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105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r>
              <a:rPr lang="es-ES_tradnl" altLang="es-PE" sz="1800"/>
              <a:t>Organigrama de la Empresa.</a:t>
            </a:r>
          </a:p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endParaRPr lang="es-ES_tradnl" altLang="es-PE" sz="1800"/>
          </a:p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endParaRPr lang="es-ES_tradnl" altLang="es-PE" sz="1800"/>
          </a:p>
        </p:txBody>
      </p:sp>
      <p:grpSp>
        <p:nvGrpSpPr>
          <p:cNvPr id="20487" name="Group 7"/>
          <p:cNvGrpSpPr>
            <a:grpSpLocks/>
          </p:cNvGrpSpPr>
          <p:nvPr/>
        </p:nvGrpSpPr>
        <p:grpSpPr bwMode="auto">
          <a:xfrm>
            <a:off x="685800" y="2286000"/>
            <a:ext cx="7848600" cy="3733800"/>
            <a:chOff x="432" y="1440"/>
            <a:chExt cx="4944" cy="2352"/>
          </a:xfrm>
        </p:grpSpPr>
        <p:sp>
          <p:nvSpPr>
            <p:cNvPr id="20488" name="AutoShape 8"/>
            <p:cNvSpPr>
              <a:spLocks noChangeArrowheads="1"/>
            </p:cNvSpPr>
            <p:nvPr/>
          </p:nvSpPr>
          <p:spPr bwMode="auto">
            <a:xfrm>
              <a:off x="2112" y="1440"/>
              <a:ext cx="1584" cy="384"/>
            </a:xfrm>
            <a:prstGeom prst="flowChartProcess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PE" sz="2000">
                  <a:solidFill>
                    <a:schemeClr val="tx1"/>
                  </a:solidFill>
                </a:rPr>
                <a:t>Gerente General</a:t>
              </a:r>
              <a:endParaRPr lang="es-ES" altLang="es-PE" sz="2000">
                <a:solidFill>
                  <a:schemeClr val="tx1"/>
                </a:solidFill>
              </a:endParaRPr>
            </a:p>
          </p:txBody>
        </p:sp>
        <p:sp>
          <p:nvSpPr>
            <p:cNvPr id="20489" name="AutoShape 9"/>
            <p:cNvSpPr>
              <a:spLocks noChangeArrowheads="1"/>
            </p:cNvSpPr>
            <p:nvPr/>
          </p:nvSpPr>
          <p:spPr bwMode="auto">
            <a:xfrm>
              <a:off x="2112" y="2256"/>
              <a:ext cx="1584" cy="384"/>
            </a:xfrm>
            <a:prstGeom prst="flowChartProcess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PE" sz="2000">
                  <a:solidFill>
                    <a:schemeClr val="tx1"/>
                  </a:solidFill>
                </a:rPr>
                <a:t>Administrador</a:t>
              </a:r>
              <a:endParaRPr lang="es-ES" altLang="es-PE" sz="2000">
                <a:solidFill>
                  <a:schemeClr val="tx1"/>
                </a:solidFill>
              </a:endParaRPr>
            </a:p>
          </p:txBody>
        </p:sp>
        <p:sp>
          <p:nvSpPr>
            <p:cNvPr id="20490" name="AutoShape 10"/>
            <p:cNvSpPr>
              <a:spLocks noChangeArrowheads="1"/>
            </p:cNvSpPr>
            <p:nvPr/>
          </p:nvSpPr>
          <p:spPr bwMode="auto">
            <a:xfrm>
              <a:off x="2112" y="3408"/>
              <a:ext cx="1584" cy="384"/>
            </a:xfrm>
            <a:prstGeom prst="flowChartProcess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PE" sz="2000">
                  <a:solidFill>
                    <a:schemeClr val="tx1"/>
                  </a:solidFill>
                </a:rPr>
                <a:t>Vendedor 2</a:t>
              </a:r>
              <a:endParaRPr lang="es-ES" altLang="es-PE" sz="2000">
                <a:solidFill>
                  <a:schemeClr val="tx1"/>
                </a:solidFill>
              </a:endParaRPr>
            </a:p>
          </p:txBody>
        </p:sp>
        <p:sp>
          <p:nvSpPr>
            <p:cNvPr id="20491" name="AutoShape 11"/>
            <p:cNvSpPr>
              <a:spLocks noChangeArrowheads="1"/>
            </p:cNvSpPr>
            <p:nvPr/>
          </p:nvSpPr>
          <p:spPr bwMode="auto">
            <a:xfrm>
              <a:off x="432" y="3408"/>
              <a:ext cx="1584" cy="384"/>
            </a:xfrm>
            <a:prstGeom prst="flowChartProcess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PE" sz="2000">
                  <a:solidFill>
                    <a:schemeClr val="tx1"/>
                  </a:solidFill>
                </a:rPr>
                <a:t>Vendedor 1</a:t>
              </a:r>
              <a:endParaRPr lang="es-ES" altLang="es-PE" sz="2000">
                <a:solidFill>
                  <a:schemeClr val="tx1"/>
                </a:solidFill>
              </a:endParaRPr>
            </a:p>
          </p:txBody>
        </p:sp>
        <p:sp>
          <p:nvSpPr>
            <p:cNvPr id="20492" name="AutoShape 12"/>
            <p:cNvSpPr>
              <a:spLocks noChangeArrowheads="1"/>
            </p:cNvSpPr>
            <p:nvPr/>
          </p:nvSpPr>
          <p:spPr bwMode="auto">
            <a:xfrm>
              <a:off x="3792" y="3408"/>
              <a:ext cx="1584" cy="384"/>
            </a:xfrm>
            <a:prstGeom prst="flowChartProcess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PE" sz="2000">
                  <a:solidFill>
                    <a:schemeClr val="tx1"/>
                  </a:solidFill>
                </a:rPr>
                <a:t>Vendedor 3</a:t>
              </a:r>
              <a:endParaRPr lang="es-ES" altLang="es-PE" sz="2000">
                <a:solidFill>
                  <a:schemeClr val="tx1"/>
                </a:solidFill>
              </a:endParaRPr>
            </a:p>
          </p:txBody>
        </p:sp>
        <p:sp>
          <p:nvSpPr>
            <p:cNvPr id="20493" name="Line 13"/>
            <p:cNvSpPr>
              <a:spLocks noChangeShapeType="1"/>
            </p:cNvSpPr>
            <p:nvPr/>
          </p:nvSpPr>
          <p:spPr bwMode="auto">
            <a:xfrm>
              <a:off x="2880" y="1824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20494" name="Line 14"/>
            <p:cNvSpPr>
              <a:spLocks noChangeShapeType="1"/>
            </p:cNvSpPr>
            <p:nvPr/>
          </p:nvSpPr>
          <p:spPr bwMode="auto">
            <a:xfrm>
              <a:off x="2880" y="2640"/>
              <a:ext cx="0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20495" name="Line 15"/>
            <p:cNvSpPr>
              <a:spLocks noChangeShapeType="1"/>
            </p:cNvSpPr>
            <p:nvPr/>
          </p:nvSpPr>
          <p:spPr bwMode="auto">
            <a:xfrm>
              <a:off x="1224" y="3168"/>
              <a:ext cx="33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20496" name="Line 16"/>
            <p:cNvSpPr>
              <a:spLocks noChangeShapeType="1"/>
            </p:cNvSpPr>
            <p:nvPr/>
          </p:nvSpPr>
          <p:spPr bwMode="auto">
            <a:xfrm>
              <a:off x="1230" y="316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20497" name="Line 17"/>
            <p:cNvSpPr>
              <a:spLocks noChangeShapeType="1"/>
            </p:cNvSpPr>
            <p:nvPr/>
          </p:nvSpPr>
          <p:spPr bwMode="auto">
            <a:xfrm>
              <a:off x="4572" y="316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20498" name="AutoShape 18"/>
          <p:cNvSpPr>
            <a:spLocks noChangeArrowheads="1"/>
          </p:cNvSpPr>
          <p:nvPr/>
        </p:nvSpPr>
        <p:spPr bwMode="auto">
          <a:xfrm>
            <a:off x="5867400" y="3276600"/>
            <a:ext cx="3048000" cy="1905000"/>
          </a:xfrm>
          <a:prstGeom prst="wedgeRoundRectCallout">
            <a:avLst>
              <a:gd name="adj1" fmla="val -62500"/>
              <a:gd name="adj2" fmla="val -80000"/>
              <a:gd name="adj3" fmla="val 16667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s-ES_tradnl" altLang="es-PE" sz="1800" b="1">
                <a:solidFill>
                  <a:srgbClr val="FFFF00"/>
                </a:solidFill>
              </a:rPr>
              <a:t>Sergio Matsukawa</a:t>
            </a:r>
          </a:p>
          <a:p>
            <a:endParaRPr lang="es-ES_tradnl" altLang="es-PE" sz="1800">
              <a:solidFill>
                <a:srgbClr val="FFFF00"/>
              </a:solidFill>
            </a:endParaRPr>
          </a:p>
          <a:p>
            <a:r>
              <a:rPr lang="es-ES_tradnl" altLang="es-PE" sz="1800">
                <a:solidFill>
                  <a:srgbClr val="A9DCFE"/>
                </a:solidFill>
              </a:rPr>
              <a:t>Necesito una estadística de venta por producto y por línea de los últimos tres meses.</a:t>
            </a:r>
            <a:endParaRPr lang="es-ES" altLang="es-PE" sz="1800">
              <a:solidFill>
                <a:srgbClr val="A9DCFE"/>
              </a:solidFill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rofesional">
  <a:themeElements>
    <a:clrScheme name="">
      <a:dk1>
        <a:srgbClr val="CCECFF"/>
      </a:dk1>
      <a:lt1>
        <a:srgbClr val="FFFFFF"/>
      </a:lt1>
      <a:dk2>
        <a:srgbClr val="000000"/>
      </a:dk2>
      <a:lt2>
        <a:srgbClr val="B2B2B2"/>
      </a:lt2>
      <a:accent1>
        <a:srgbClr val="6600FF"/>
      </a:accent1>
      <a:accent2>
        <a:srgbClr val="CC00FF"/>
      </a:accent2>
      <a:accent3>
        <a:srgbClr val="FFFFFF"/>
      </a:accent3>
      <a:accent4>
        <a:srgbClr val="AEC9DA"/>
      </a:accent4>
      <a:accent5>
        <a:srgbClr val="B8AAFF"/>
      </a:accent5>
      <a:accent6>
        <a:srgbClr val="B900E7"/>
      </a:accent6>
      <a:hlink>
        <a:srgbClr val="00CC99"/>
      </a:hlink>
      <a:folHlink>
        <a:srgbClr val="0099CC"/>
      </a:folHlink>
    </a:clrScheme>
    <a:fontScheme name="Profesion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es-PE" sz="2800" b="0" i="0" u="none" strike="noStrike" cap="none" normalizeH="0" baseline="0" smtClean="0">
            <a:ln>
              <a:noFill/>
            </a:ln>
            <a:solidFill>
              <a:srgbClr val="10015B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es-PE" sz="2800" b="0" i="0" u="none" strike="noStrike" cap="none" normalizeH="0" baseline="0" smtClean="0">
            <a:ln>
              <a:noFill/>
            </a:ln>
            <a:solidFill>
              <a:srgbClr val="10015B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rofesional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6600FF"/>
        </a:accent1>
        <a:accent2>
          <a:srgbClr val="CC00FF"/>
        </a:accent2>
        <a:accent3>
          <a:srgbClr val="FFFFFF"/>
        </a:accent3>
        <a:accent4>
          <a:srgbClr val="000000"/>
        </a:accent4>
        <a:accent5>
          <a:srgbClr val="B8A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esional 2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FF99CC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esional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esional 4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033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B2B2B2"/>
    </a:dk1>
    <a:lt1>
      <a:srgbClr val="FFFFFF"/>
    </a:lt1>
    <a:dk2>
      <a:srgbClr val="00FFFF"/>
    </a:dk2>
    <a:lt2>
      <a:srgbClr val="000000"/>
    </a:lt2>
    <a:accent1>
      <a:srgbClr val="6600FF"/>
    </a:accent1>
    <a:accent2>
      <a:srgbClr val="CC00FF"/>
    </a:accent2>
    <a:accent3>
      <a:srgbClr val="AAFFFF"/>
    </a:accent3>
    <a:accent4>
      <a:srgbClr val="DADADA"/>
    </a:accent4>
    <a:accent5>
      <a:srgbClr val="B8AAFF"/>
    </a:accent5>
    <a:accent6>
      <a:srgbClr val="B900E7"/>
    </a:accent6>
    <a:hlink>
      <a:srgbClr val="00CC99"/>
    </a:hlink>
    <a:folHlink>
      <a:srgbClr val="0099CC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B2B2B2"/>
    </a:dk1>
    <a:lt1>
      <a:srgbClr val="FFFFFF"/>
    </a:lt1>
    <a:dk2>
      <a:srgbClr val="00FFFF"/>
    </a:dk2>
    <a:lt2>
      <a:srgbClr val="000000"/>
    </a:lt2>
    <a:accent1>
      <a:srgbClr val="6600FF"/>
    </a:accent1>
    <a:accent2>
      <a:srgbClr val="CC00FF"/>
    </a:accent2>
    <a:accent3>
      <a:srgbClr val="AAFFFF"/>
    </a:accent3>
    <a:accent4>
      <a:srgbClr val="DADADA"/>
    </a:accent4>
    <a:accent5>
      <a:srgbClr val="B8AAFF"/>
    </a:accent5>
    <a:accent6>
      <a:srgbClr val="B900E7"/>
    </a:accent6>
    <a:hlink>
      <a:srgbClr val="00CC99"/>
    </a:hlink>
    <a:folHlink>
      <a:srgbClr val="0099CC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B2B2B2"/>
    </a:dk1>
    <a:lt1>
      <a:srgbClr val="FFFFFF"/>
    </a:lt1>
    <a:dk2>
      <a:srgbClr val="00FFFF"/>
    </a:dk2>
    <a:lt2>
      <a:srgbClr val="000000"/>
    </a:lt2>
    <a:accent1>
      <a:srgbClr val="6600FF"/>
    </a:accent1>
    <a:accent2>
      <a:srgbClr val="CC00FF"/>
    </a:accent2>
    <a:accent3>
      <a:srgbClr val="AAFFFF"/>
    </a:accent3>
    <a:accent4>
      <a:srgbClr val="DADADA"/>
    </a:accent4>
    <a:accent5>
      <a:srgbClr val="B8AAFF"/>
    </a:accent5>
    <a:accent6>
      <a:srgbClr val="B900E7"/>
    </a:accent6>
    <a:hlink>
      <a:srgbClr val="00CC99"/>
    </a:hlink>
    <a:folHlink>
      <a:srgbClr val="0099CC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B2B2B2"/>
    </a:dk1>
    <a:lt1>
      <a:srgbClr val="FFFFFF"/>
    </a:lt1>
    <a:dk2>
      <a:srgbClr val="00FFFF"/>
    </a:dk2>
    <a:lt2>
      <a:srgbClr val="000000"/>
    </a:lt2>
    <a:accent1>
      <a:srgbClr val="6600FF"/>
    </a:accent1>
    <a:accent2>
      <a:srgbClr val="CC00FF"/>
    </a:accent2>
    <a:accent3>
      <a:srgbClr val="AAFFFF"/>
    </a:accent3>
    <a:accent4>
      <a:srgbClr val="DADADA"/>
    </a:accent4>
    <a:accent5>
      <a:srgbClr val="B8AAFF"/>
    </a:accent5>
    <a:accent6>
      <a:srgbClr val="B900E7"/>
    </a:accent6>
    <a:hlink>
      <a:srgbClr val="00CC99"/>
    </a:hlink>
    <a:folHlink>
      <a:srgbClr val="0099CC"/>
    </a:folHlink>
  </a:clrScheme>
</a:themeOverride>
</file>

<file path=ppt/theme/themeOverride13.xml><?xml version="1.0" encoding="utf-8"?>
<a:themeOverride xmlns:a="http://schemas.openxmlformats.org/drawingml/2006/main">
  <a:clrScheme name="">
    <a:dk1>
      <a:srgbClr val="B2B2B2"/>
    </a:dk1>
    <a:lt1>
      <a:srgbClr val="FFFFFF"/>
    </a:lt1>
    <a:dk2>
      <a:srgbClr val="00FFFF"/>
    </a:dk2>
    <a:lt2>
      <a:srgbClr val="000000"/>
    </a:lt2>
    <a:accent1>
      <a:srgbClr val="6600FF"/>
    </a:accent1>
    <a:accent2>
      <a:srgbClr val="CC00FF"/>
    </a:accent2>
    <a:accent3>
      <a:srgbClr val="AAFFFF"/>
    </a:accent3>
    <a:accent4>
      <a:srgbClr val="DADADA"/>
    </a:accent4>
    <a:accent5>
      <a:srgbClr val="B8AAFF"/>
    </a:accent5>
    <a:accent6>
      <a:srgbClr val="B900E7"/>
    </a:accent6>
    <a:hlink>
      <a:srgbClr val="00CC99"/>
    </a:hlink>
    <a:folHlink>
      <a:srgbClr val="0099CC"/>
    </a:folHlink>
  </a:clrScheme>
</a:themeOverride>
</file>

<file path=ppt/theme/themeOverride14.xml><?xml version="1.0" encoding="utf-8"?>
<a:themeOverride xmlns:a="http://schemas.openxmlformats.org/drawingml/2006/main">
  <a:clrScheme name="">
    <a:dk1>
      <a:srgbClr val="B2B2B2"/>
    </a:dk1>
    <a:lt1>
      <a:srgbClr val="FFFFFF"/>
    </a:lt1>
    <a:dk2>
      <a:srgbClr val="00FFFF"/>
    </a:dk2>
    <a:lt2>
      <a:srgbClr val="000000"/>
    </a:lt2>
    <a:accent1>
      <a:srgbClr val="6600FF"/>
    </a:accent1>
    <a:accent2>
      <a:srgbClr val="CC00FF"/>
    </a:accent2>
    <a:accent3>
      <a:srgbClr val="AAFFFF"/>
    </a:accent3>
    <a:accent4>
      <a:srgbClr val="DADADA"/>
    </a:accent4>
    <a:accent5>
      <a:srgbClr val="B8AAFF"/>
    </a:accent5>
    <a:accent6>
      <a:srgbClr val="B900E7"/>
    </a:accent6>
    <a:hlink>
      <a:srgbClr val="00CC99"/>
    </a:hlink>
    <a:folHlink>
      <a:srgbClr val="0099CC"/>
    </a:folHlink>
  </a:clrScheme>
</a:themeOverride>
</file>

<file path=ppt/theme/themeOverride15.xml><?xml version="1.0" encoding="utf-8"?>
<a:themeOverride xmlns:a="http://schemas.openxmlformats.org/drawingml/2006/main">
  <a:clrScheme name="">
    <a:dk1>
      <a:srgbClr val="B2B2B2"/>
    </a:dk1>
    <a:lt1>
      <a:srgbClr val="FFFFFF"/>
    </a:lt1>
    <a:dk2>
      <a:srgbClr val="00FFFF"/>
    </a:dk2>
    <a:lt2>
      <a:srgbClr val="000000"/>
    </a:lt2>
    <a:accent1>
      <a:srgbClr val="6600FF"/>
    </a:accent1>
    <a:accent2>
      <a:srgbClr val="CC00FF"/>
    </a:accent2>
    <a:accent3>
      <a:srgbClr val="AAFFFF"/>
    </a:accent3>
    <a:accent4>
      <a:srgbClr val="DADADA"/>
    </a:accent4>
    <a:accent5>
      <a:srgbClr val="B8AAFF"/>
    </a:accent5>
    <a:accent6>
      <a:srgbClr val="B900E7"/>
    </a:accent6>
    <a:hlink>
      <a:srgbClr val="00CC99"/>
    </a:hlink>
    <a:folHlink>
      <a:srgbClr val="0099CC"/>
    </a:folHlink>
  </a:clrScheme>
</a:themeOverride>
</file>

<file path=ppt/theme/themeOverride16.xml><?xml version="1.0" encoding="utf-8"?>
<a:themeOverride xmlns:a="http://schemas.openxmlformats.org/drawingml/2006/main">
  <a:clrScheme name="">
    <a:dk1>
      <a:srgbClr val="B2B2B2"/>
    </a:dk1>
    <a:lt1>
      <a:srgbClr val="FFFFFF"/>
    </a:lt1>
    <a:dk2>
      <a:srgbClr val="00FFFF"/>
    </a:dk2>
    <a:lt2>
      <a:srgbClr val="000000"/>
    </a:lt2>
    <a:accent1>
      <a:srgbClr val="6600FF"/>
    </a:accent1>
    <a:accent2>
      <a:srgbClr val="CC00FF"/>
    </a:accent2>
    <a:accent3>
      <a:srgbClr val="AAFFFF"/>
    </a:accent3>
    <a:accent4>
      <a:srgbClr val="DADADA"/>
    </a:accent4>
    <a:accent5>
      <a:srgbClr val="B8AAFF"/>
    </a:accent5>
    <a:accent6>
      <a:srgbClr val="B900E7"/>
    </a:accent6>
    <a:hlink>
      <a:srgbClr val="00CC99"/>
    </a:hlink>
    <a:folHlink>
      <a:srgbClr val="0099CC"/>
    </a:folHlink>
  </a:clrScheme>
</a:themeOverride>
</file>

<file path=ppt/theme/themeOverride17.xml><?xml version="1.0" encoding="utf-8"?>
<a:themeOverride xmlns:a="http://schemas.openxmlformats.org/drawingml/2006/main">
  <a:clrScheme name="">
    <a:dk1>
      <a:srgbClr val="B2B2B2"/>
    </a:dk1>
    <a:lt1>
      <a:srgbClr val="FFFFFF"/>
    </a:lt1>
    <a:dk2>
      <a:srgbClr val="00FFFF"/>
    </a:dk2>
    <a:lt2>
      <a:srgbClr val="000000"/>
    </a:lt2>
    <a:accent1>
      <a:srgbClr val="6600FF"/>
    </a:accent1>
    <a:accent2>
      <a:srgbClr val="CC00FF"/>
    </a:accent2>
    <a:accent3>
      <a:srgbClr val="AAFFFF"/>
    </a:accent3>
    <a:accent4>
      <a:srgbClr val="DADADA"/>
    </a:accent4>
    <a:accent5>
      <a:srgbClr val="B8AAFF"/>
    </a:accent5>
    <a:accent6>
      <a:srgbClr val="B900E7"/>
    </a:accent6>
    <a:hlink>
      <a:srgbClr val="00CC99"/>
    </a:hlink>
    <a:folHlink>
      <a:srgbClr val="0099CC"/>
    </a:folHlink>
  </a:clrScheme>
</a:themeOverride>
</file>

<file path=ppt/theme/themeOverride18.xml><?xml version="1.0" encoding="utf-8"?>
<a:themeOverride xmlns:a="http://schemas.openxmlformats.org/drawingml/2006/main">
  <a:clrScheme name="">
    <a:dk1>
      <a:srgbClr val="B2B2B2"/>
    </a:dk1>
    <a:lt1>
      <a:srgbClr val="FFFFFF"/>
    </a:lt1>
    <a:dk2>
      <a:srgbClr val="00FFFF"/>
    </a:dk2>
    <a:lt2>
      <a:srgbClr val="000000"/>
    </a:lt2>
    <a:accent1>
      <a:srgbClr val="6600FF"/>
    </a:accent1>
    <a:accent2>
      <a:srgbClr val="CC00FF"/>
    </a:accent2>
    <a:accent3>
      <a:srgbClr val="AAFFFF"/>
    </a:accent3>
    <a:accent4>
      <a:srgbClr val="DADADA"/>
    </a:accent4>
    <a:accent5>
      <a:srgbClr val="B8AAFF"/>
    </a:accent5>
    <a:accent6>
      <a:srgbClr val="B900E7"/>
    </a:accent6>
    <a:hlink>
      <a:srgbClr val="00CC99"/>
    </a:hlink>
    <a:folHlink>
      <a:srgbClr val="0099CC"/>
    </a:folHlink>
  </a:clrScheme>
</a:themeOverride>
</file>

<file path=ppt/theme/themeOverride19.xml><?xml version="1.0" encoding="utf-8"?>
<a:themeOverride xmlns:a="http://schemas.openxmlformats.org/drawingml/2006/main">
  <a:clrScheme name="">
    <a:dk1>
      <a:srgbClr val="B2B2B2"/>
    </a:dk1>
    <a:lt1>
      <a:srgbClr val="FFFFFF"/>
    </a:lt1>
    <a:dk2>
      <a:srgbClr val="00FFFF"/>
    </a:dk2>
    <a:lt2>
      <a:srgbClr val="000000"/>
    </a:lt2>
    <a:accent1>
      <a:srgbClr val="6600FF"/>
    </a:accent1>
    <a:accent2>
      <a:srgbClr val="CC00FF"/>
    </a:accent2>
    <a:accent3>
      <a:srgbClr val="AAFFFF"/>
    </a:accent3>
    <a:accent4>
      <a:srgbClr val="DADADA"/>
    </a:accent4>
    <a:accent5>
      <a:srgbClr val="B8AAFF"/>
    </a:accent5>
    <a:accent6>
      <a:srgbClr val="B900E7"/>
    </a:accent6>
    <a:hlink>
      <a:srgbClr val="00CC99"/>
    </a:hlink>
    <a:folHlink>
      <a:srgbClr val="0099CC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B2B2B2"/>
    </a:dk1>
    <a:lt1>
      <a:srgbClr val="FFFFFF"/>
    </a:lt1>
    <a:dk2>
      <a:srgbClr val="00FFFF"/>
    </a:dk2>
    <a:lt2>
      <a:srgbClr val="000000"/>
    </a:lt2>
    <a:accent1>
      <a:srgbClr val="6600FF"/>
    </a:accent1>
    <a:accent2>
      <a:srgbClr val="CC00FF"/>
    </a:accent2>
    <a:accent3>
      <a:srgbClr val="AAFFFF"/>
    </a:accent3>
    <a:accent4>
      <a:srgbClr val="DADADA"/>
    </a:accent4>
    <a:accent5>
      <a:srgbClr val="B8AAFF"/>
    </a:accent5>
    <a:accent6>
      <a:srgbClr val="B900E7"/>
    </a:accent6>
    <a:hlink>
      <a:srgbClr val="00CC99"/>
    </a:hlink>
    <a:folHlink>
      <a:srgbClr val="0099CC"/>
    </a:folHlink>
  </a:clrScheme>
</a:themeOverride>
</file>

<file path=ppt/theme/themeOverride20.xml><?xml version="1.0" encoding="utf-8"?>
<a:themeOverride xmlns:a="http://schemas.openxmlformats.org/drawingml/2006/main">
  <a:clrScheme name="">
    <a:dk1>
      <a:srgbClr val="B2B2B2"/>
    </a:dk1>
    <a:lt1>
      <a:srgbClr val="FFFFFF"/>
    </a:lt1>
    <a:dk2>
      <a:srgbClr val="00FFFF"/>
    </a:dk2>
    <a:lt2>
      <a:srgbClr val="000000"/>
    </a:lt2>
    <a:accent1>
      <a:srgbClr val="6600FF"/>
    </a:accent1>
    <a:accent2>
      <a:srgbClr val="CC00FF"/>
    </a:accent2>
    <a:accent3>
      <a:srgbClr val="AAFFFF"/>
    </a:accent3>
    <a:accent4>
      <a:srgbClr val="DADADA"/>
    </a:accent4>
    <a:accent5>
      <a:srgbClr val="B8AAFF"/>
    </a:accent5>
    <a:accent6>
      <a:srgbClr val="B900E7"/>
    </a:accent6>
    <a:hlink>
      <a:srgbClr val="00CC99"/>
    </a:hlink>
    <a:folHlink>
      <a:srgbClr val="0099CC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B2B2B2"/>
    </a:dk1>
    <a:lt1>
      <a:srgbClr val="FFFFFF"/>
    </a:lt1>
    <a:dk2>
      <a:srgbClr val="00FFFF"/>
    </a:dk2>
    <a:lt2>
      <a:srgbClr val="000000"/>
    </a:lt2>
    <a:accent1>
      <a:srgbClr val="6600FF"/>
    </a:accent1>
    <a:accent2>
      <a:srgbClr val="CC00FF"/>
    </a:accent2>
    <a:accent3>
      <a:srgbClr val="AAFFFF"/>
    </a:accent3>
    <a:accent4>
      <a:srgbClr val="DADADA"/>
    </a:accent4>
    <a:accent5>
      <a:srgbClr val="B8AAFF"/>
    </a:accent5>
    <a:accent6>
      <a:srgbClr val="B900E7"/>
    </a:accent6>
    <a:hlink>
      <a:srgbClr val="00CC99"/>
    </a:hlink>
    <a:folHlink>
      <a:srgbClr val="0099CC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B2B2B2"/>
    </a:dk1>
    <a:lt1>
      <a:srgbClr val="FFFFFF"/>
    </a:lt1>
    <a:dk2>
      <a:srgbClr val="00FFFF"/>
    </a:dk2>
    <a:lt2>
      <a:srgbClr val="000000"/>
    </a:lt2>
    <a:accent1>
      <a:srgbClr val="6600FF"/>
    </a:accent1>
    <a:accent2>
      <a:srgbClr val="CC00FF"/>
    </a:accent2>
    <a:accent3>
      <a:srgbClr val="AAFFFF"/>
    </a:accent3>
    <a:accent4>
      <a:srgbClr val="DADADA"/>
    </a:accent4>
    <a:accent5>
      <a:srgbClr val="B8AAFF"/>
    </a:accent5>
    <a:accent6>
      <a:srgbClr val="B900E7"/>
    </a:accent6>
    <a:hlink>
      <a:srgbClr val="00CC99"/>
    </a:hlink>
    <a:folHlink>
      <a:srgbClr val="0099CC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B2B2B2"/>
    </a:dk1>
    <a:lt1>
      <a:srgbClr val="FFFFFF"/>
    </a:lt1>
    <a:dk2>
      <a:srgbClr val="00FFFF"/>
    </a:dk2>
    <a:lt2>
      <a:srgbClr val="000000"/>
    </a:lt2>
    <a:accent1>
      <a:srgbClr val="6600FF"/>
    </a:accent1>
    <a:accent2>
      <a:srgbClr val="CC00FF"/>
    </a:accent2>
    <a:accent3>
      <a:srgbClr val="AAFFFF"/>
    </a:accent3>
    <a:accent4>
      <a:srgbClr val="DADADA"/>
    </a:accent4>
    <a:accent5>
      <a:srgbClr val="B8AAFF"/>
    </a:accent5>
    <a:accent6>
      <a:srgbClr val="B900E7"/>
    </a:accent6>
    <a:hlink>
      <a:srgbClr val="00CC99"/>
    </a:hlink>
    <a:folHlink>
      <a:srgbClr val="0099CC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B2B2B2"/>
    </a:dk1>
    <a:lt1>
      <a:srgbClr val="FFFFFF"/>
    </a:lt1>
    <a:dk2>
      <a:srgbClr val="00FFFF"/>
    </a:dk2>
    <a:lt2>
      <a:srgbClr val="000000"/>
    </a:lt2>
    <a:accent1>
      <a:srgbClr val="6600FF"/>
    </a:accent1>
    <a:accent2>
      <a:srgbClr val="CC00FF"/>
    </a:accent2>
    <a:accent3>
      <a:srgbClr val="AAFFFF"/>
    </a:accent3>
    <a:accent4>
      <a:srgbClr val="DADADA"/>
    </a:accent4>
    <a:accent5>
      <a:srgbClr val="B8AAFF"/>
    </a:accent5>
    <a:accent6>
      <a:srgbClr val="B900E7"/>
    </a:accent6>
    <a:hlink>
      <a:srgbClr val="00CC99"/>
    </a:hlink>
    <a:folHlink>
      <a:srgbClr val="0099CC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B2B2B2"/>
    </a:dk1>
    <a:lt1>
      <a:srgbClr val="FFFFFF"/>
    </a:lt1>
    <a:dk2>
      <a:srgbClr val="00FFFF"/>
    </a:dk2>
    <a:lt2>
      <a:srgbClr val="000000"/>
    </a:lt2>
    <a:accent1>
      <a:srgbClr val="6600FF"/>
    </a:accent1>
    <a:accent2>
      <a:srgbClr val="CC00FF"/>
    </a:accent2>
    <a:accent3>
      <a:srgbClr val="AAFFFF"/>
    </a:accent3>
    <a:accent4>
      <a:srgbClr val="DADADA"/>
    </a:accent4>
    <a:accent5>
      <a:srgbClr val="B8AAFF"/>
    </a:accent5>
    <a:accent6>
      <a:srgbClr val="B900E7"/>
    </a:accent6>
    <a:hlink>
      <a:srgbClr val="00CC99"/>
    </a:hlink>
    <a:folHlink>
      <a:srgbClr val="0099CC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B2B2B2"/>
    </a:dk1>
    <a:lt1>
      <a:srgbClr val="FFFFFF"/>
    </a:lt1>
    <a:dk2>
      <a:srgbClr val="00FFFF"/>
    </a:dk2>
    <a:lt2>
      <a:srgbClr val="000000"/>
    </a:lt2>
    <a:accent1>
      <a:srgbClr val="6600FF"/>
    </a:accent1>
    <a:accent2>
      <a:srgbClr val="CC00FF"/>
    </a:accent2>
    <a:accent3>
      <a:srgbClr val="AAFFFF"/>
    </a:accent3>
    <a:accent4>
      <a:srgbClr val="DADADA"/>
    </a:accent4>
    <a:accent5>
      <a:srgbClr val="B8AAFF"/>
    </a:accent5>
    <a:accent6>
      <a:srgbClr val="B900E7"/>
    </a:accent6>
    <a:hlink>
      <a:srgbClr val="00CC99"/>
    </a:hlink>
    <a:folHlink>
      <a:srgbClr val="0099CC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B2B2B2"/>
    </a:dk1>
    <a:lt1>
      <a:srgbClr val="FFFFFF"/>
    </a:lt1>
    <a:dk2>
      <a:srgbClr val="00FFFF"/>
    </a:dk2>
    <a:lt2>
      <a:srgbClr val="000000"/>
    </a:lt2>
    <a:accent1>
      <a:srgbClr val="6600FF"/>
    </a:accent1>
    <a:accent2>
      <a:srgbClr val="CC00FF"/>
    </a:accent2>
    <a:accent3>
      <a:srgbClr val="AAFFFF"/>
    </a:accent3>
    <a:accent4>
      <a:srgbClr val="DADADA"/>
    </a:accent4>
    <a:accent5>
      <a:srgbClr val="B8AAFF"/>
    </a:accent5>
    <a:accent6>
      <a:srgbClr val="B900E7"/>
    </a:accent6>
    <a:hlink>
      <a:srgbClr val="00CC99"/>
    </a:hlink>
    <a:folHlink>
      <a:srgbClr val="0099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C:\Archivos de programa\MSOffice\Plantillas\Diseños de presentaciones\Profesional.pot</Template>
  <TotalTime>1093</TotalTime>
  <Words>881</Words>
  <Application>Microsoft Office PowerPoint</Application>
  <PresentationFormat>Presentación en pantalla (4:3)</PresentationFormat>
  <Paragraphs>238</Paragraphs>
  <Slides>21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Arial</vt:lpstr>
      <vt:lpstr>Arial Black</vt:lpstr>
      <vt:lpstr>Wingdings</vt:lpstr>
      <vt:lpstr>Profesional</vt:lpstr>
      <vt:lpstr>Imagen</vt:lpstr>
      <vt:lpstr>Clip</vt:lpstr>
      <vt:lpstr>Caso de Estudio</vt:lpstr>
      <vt:lpstr>Caso de Estudio</vt:lpstr>
      <vt:lpstr>Agenda</vt:lpstr>
      <vt:lpstr>Descripción del  Problema de Negocio</vt:lpstr>
      <vt:lpstr>Descripción del  Problema de Negocio</vt:lpstr>
      <vt:lpstr>Especificación de las  Reglas de Negocio</vt:lpstr>
      <vt:lpstr>Especificación de las  Reglas de Negocio</vt:lpstr>
      <vt:lpstr>Análisis de Requerimientos de Negocio</vt:lpstr>
      <vt:lpstr>Análisis de Requerimientos de Negocio</vt:lpstr>
      <vt:lpstr>Análisis de Requerimientos de Negocio</vt:lpstr>
      <vt:lpstr>Análisis de Requerimientos de Negocio</vt:lpstr>
      <vt:lpstr>Análisis de Requerimientos de Negocio</vt:lpstr>
      <vt:lpstr>Análisis de Requerimientos de Negocio</vt:lpstr>
      <vt:lpstr>Análisis de Requerimientos de Negocio</vt:lpstr>
      <vt:lpstr>Análisis de Requerimientos de Negocio</vt:lpstr>
      <vt:lpstr>Análisis de Requerimientos de Negocio</vt:lpstr>
      <vt:lpstr>Análisis de Requerimientos de Usuario</vt:lpstr>
      <vt:lpstr>Análisis de Requerimientos de Usuario</vt:lpstr>
      <vt:lpstr>Análisis de Requerimientos de Usuario</vt:lpstr>
      <vt:lpstr>Análisis de Requerimientos de Usuario</vt:lpstr>
      <vt:lpstr>Arquitectura de la Aplicación</vt:lpstr>
    </vt:vector>
  </TitlesOfParts>
  <Company>ICI-UNI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Titulación</dc:title>
  <dc:creator>Eric G. Coronel Castillo</dc:creator>
  <cp:lastModifiedBy>Gustavo Coronel</cp:lastModifiedBy>
  <cp:revision>39</cp:revision>
  <dcterms:created xsi:type="dcterms:W3CDTF">2000-09-27T15:32:41Z</dcterms:created>
  <dcterms:modified xsi:type="dcterms:W3CDTF">2016-07-12T14:01:50Z</dcterms:modified>
</cp:coreProperties>
</file>