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A9DCFE"/>
    <a:srgbClr val="DDDDDD"/>
    <a:srgbClr val="EBDEFF"/>
    <a:srgbClr val="333399"/>
    <a:srgbClr val="FFFF00"/>
    <a:srgbClr val="FF0000"/>
    <a:srgbClr val="52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6" autoAdjust="0"/>
    <p:restoredTop sz="90929"/>
  </p:normalViewPr>
  <p:slideViewPr>
    <p:cSldViewPr>
      <p:cViewPr varScale="1">
        <p:scale>
          <a:sx n="105" d="100"/>
          <a:sy n="105" d="100"/>
        </p:scale>
        <p:origin x="184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56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68525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6" name="Group 14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077" name="Group 5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3074" name="Rectangle 2"/>
              <p:cNvSpPr>
                <a:spLocks noChangeArrowheads="1"/>
              </p:cNvSpPr>
              <p:nvPr/>
            </p:nvSpPr>
            <p:spPr bwMode="ltGray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3075" name="Freeform 3"/>
              <p:cNvSpPr>
                <a:spLocks/>
              </p:cNvSpPr>
              <p:nvPr/>
            </p:nvSpPr>
            <p:spPr bwMode="ltGray">
              <a:xfrm>
                <a:off x="238" y="1056"/>
                <a:ext cx="5273" cy="1393"/>
              </a:xfrm>
              <a:custGeom>
                <a:avLst/>
                <a:gdLst>
                  <a:gd name="T0" fmla="*/ 5272 w 5273"/>
                  <a:gd name="T1" fmla="*/ 0 h 1393"/>
                  <a:gd name="T2" fmla="*/ 0 w 5273"/>
                  <a:gd name="T3" fmla="*/ 0 h 1393"/>
                  <a:gd name="T4" fmla="*/ 0 w 5273"/>
                  <a:gd name="T5" fmla="*/ 1392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3076" name="Freeform 4"/>
              <p:cNvSpPr>
                <a:spLocks/>
              </p:cNvSpPr>
              <p:nvPr/>
            </p:nvSpPr>
            <p:spPr bwMode="ltGray">
              <a:xfrm>
                <a:off x="250" y="1056"/>
                <a:ext cx="5273" cy="1393"/>
              </a:xfrm>
              <a:custGeom>
                <a:avLst/>
                <a:gdLst>
                  <a:gd name="T0" fmla="*/ 5272 w 5273"/>
                  <a:gd name="T1" fmla="*/ 0 h 1393"/>
                  <a:gd name="T2" fmla="*/ 5272 w 5273"/>
                  <a:gd name="T3" fmla="*/ 1392 h 1393"/>
                  <a:gd name="T4" fmla="*/ 0 w 5273"/>
                  <a:gd name="T5" fmla="*/ 1392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3081" name="Group 9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3078" name="Rectangle 6"/>
              <p:cNvSpPr>
                <a:spLocks noChangeArrowheads="1"/>
              </p:cNvSpPr>
              <p:nvPr/>
            </p:nvSpPr>
            <p:spPr bwMode="ltGray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3079" name="Freeform 7"/>
              <p:cNvSpPr>
                <a:spLocks/>
              </p:cNvSpPr>
              <p:nvPr/>
            </p:nvSpPr>
            <p:spPr bwMode="ltGray">
              <a:xfrm>
                <a:off x="240" y="3744"/>
                <a:ext cx="5281" cy="97"/>
              </a:xfrm>
              <a:custGeom>
                <a:avLst/>
                <a:gdLst>
                  <a:gd name="T0" fmla="*/ 5280 w 5281"/>
                  <a:gd name="T1" fmla="*/ 0 h 97"/>
                  <a:gd name="T2" fmla="*/ 0 w 5281"/>
                  <a:gd name="T3" fmla="*/ 0 h 97"/>
                  <a:gd name="T4" fmla="*/ 0 w 5281"/>
                  <a:gd name="T5" fmla="*/ 9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3080" name="Freeform 8"/>
              <p:cNvSpPr>
                <a:spLocks/>
              </p:cNvSpPr>
              <p:nvPr/>
            </p:nvSpPr>
            <p:spPr bwMode="ltGray">
              <a:xfrm>
                <a:off x="240" y="3744"/>
                <a:ext cx="5281" cy="97"/>
              </a:xfrm>
              <a:custGeom>
                <a:avLst/>
                <a:gdLst>
                  <a:gd name="T0" fmla="*/ 5280 w 5281"/>
                  <a:gd name="T1" fmla="*/ 0 h 97"/>
                  <a:gd name="T2" fmla="*/ 5280 w 5281"/>
                  <a:gd name="T3" fmla="*/ 96 h 97"/>
                  <a:gd name="T4" fmla="*/ 0 w 5281"/>
                  <a:gd name="T5" fmla="*/ 9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3085" name="Group 13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3082" name="Rectangle 10"/>
              <p:cNvSpPr>
                <a:spLocks noChangeArrowheads="1"/>
              </p:cNvSpPr>
              <p:nvPr/>
            </p:nvSpPr>
            <p:spPr bwMode="ltGray">
              <a:xfrm>
                <a:off x="338" y="1201"/>
                <a:ext cx="96" cy="1103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3083" name="Freeform 11"/>
              <p:cNvSpPr>
                <a:spLocks/>
              </p:cNvSpPr>
              <p:nvPr/>
            </p:nvSpPr>
            <p:spPr bwMode="ltGray">
              <a:xfrm>
                <a:off x="338" y="1200"/>
                <a:ext cx="97" cy="1104"/>
              </a:xfrm>
              <a:custGeom>
                <a:avLst/>
                <a:gdLst>
                  <a:gd name="T0" fmla="*/ 0 w 97"/>
                  <a:gd name="T1" fmla="*/ 1103 h 1104"/>
                  <a:gd name="T2" fmla="*/ 96 w 97"/>
                  <a:gd name="T3" fmla="*/ 1103 h 1104"/>
                  <a:gd name="T4" fmla="*/ 96 w 97"/>
                  <a:gd name="T5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3084" name="Freeform 12"/>
              <p:cNvSpPr>
                <a:spLocks/>
              </p:cNvSpPr>
              <p:nvPr/>
            </p:nvSpPr>
            <p:spPr bwMode="ltGray">
              <a:xfrm>
                <a:off x="338" y="1200"/>
                <a:ext cx="97" cy="1104"/>
              </a:xfrm>
              <a:custGeom>
                <a:avLst/>
                <a:gdLst>
                  <a:gd name="T0" fmla="*/ 0 w 97"/>
                  <a:gd name="T1" fmla="*/ 1103 h 1104"/>
                  <a:gd name="T2" fmla="*/ 0 w 97"/>
                  <a:gd name="T3" fmla="*/ 0 h 1104"/>
                  <a:gd name="T4" fmla="*/ 96 w 97"/>
                  <a:gd name="T5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</p:grpSp>
      <p:sp>
        <p:nvSpPr>
          <p:cNvPr id="308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altLang="es-PE" noProof="0" smtClean="0"/>
              <a:t>Haga clic para modificar el estilo de título patrón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s-ES" altLang="es-PE" noProof="0" smtClean="0"/>
              <a:t>Haga clic para modificar el estilo de subtítulo patrón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5E772A5-606D-4FF1-9A71-43AFED16076B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AFEFC-ED02-4791-9059-0A48BE1A0505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4058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4F6F2-1A2D-49EA-AB7C-73EDB6610EC5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19260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32F1E-D0F8-4823-970D-6B7732083D53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92924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73D5C-78A7-4A00-B1B1-B497757A63EA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0921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94E98-11CD-4599-91EF-1FF8F87B59C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12307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B1A27-4DAD-4FFE-866B-53087693FBB9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73651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7A124-1A3C-41E1-8714-110AD1FEA97C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73377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9531F-F562-43FF-97A8-C8E94FF6D1D7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77194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B6809-C70D-4CE6-954E-1D0F8D6A1022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74144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DBF70-5408-42F1-A5C5-217E192FE84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0516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525C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1029" name="Group 5"/>
            <p:cNvGrpSpPr>
              <a:grpSpLocks/>
            </p:cNvGrpSpPr>
            <p:nvPr/>
          </p:nvGrpSpPr>
          <p:grpSpPr bwMode="auto"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1026" name="Rectangle 2"/>
              <p:cNvSpPr>
                <a:spLocks noChangeArrowheads="1"/>
              </p:cNvSpPr>
              <p:nvPr/>
            </p:nvSpPr>
            <p:spPr bwMode="ltGray"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27" name="Freeform 3"/>
              <p:cNvSpPr>
                <a:spLocks/>
              </p:cNvSpPr>
              <p:nvPr/>
            </p:nvSpPr>
            <p:spPr bwMode="ltGray">
              <a:xfrm>
                <a:off x="240" y="1008"/>
                <a:ext cx="5269" cy="2977"/>
              </a:xfrm>
              <a:custGeom>
                <a:avLst/>
                <a:gdLst>
                  <a:gd name="T0" fmla="*/ 5268 w 5269"/>
                  <a:gd name="T1" fmla="*/ 0 h 2977"/>
                  <a:gd name="T2" fmla="*/ 0 w 5269"/>
                  <a:gd name="T3" fmla="*/ 0 h 2977"/>
                  <a:gd name="T4" fmla="*/ 0 w 5269"/>
                  <a:gd name="T5" fmla="*/ 2976 h 2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28" name="Freeform 4"/>
              <p:cNvSpPr>
                <a:spLocks/>
              </p:cNvSpPr>
              <p:nvPr/>
            </p:nvSpPr>
            <p:spPr bwMode="ltGray">
              <a:xfrm>
                <a:off x="252" y="1008"/>
                <a:ext cx="5269" cy="2977"/>
              </a:xfrm>
              <a:custGeom>
                <a:avLst/>
                <a:gdLst>
                  <a:gd name="T0" fmla="*/ 5268 w 5269"/>
                  <a:gd name="T1" fmla="*/ 0 h 2977"/>
                  <a:gd name="T2" fmla="*/ 5268 w 5269"/>
                  <a:gd name="T3" fmla="*/ 2976 h 2977"/>
                  <a:gd name="T4" fmla="*/ 0 w 5269"/>
                  <a:gd name="T5" fmla="*/ 2976 h 2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1030" name="Rectangle 6"/>
              <p:cNvSpPr>
                <a:spLocks noChangeArrowheads="1"/>
              </p:cNvSpPr>
              <p:nvPr/>
            </p:nvSpPr>
            <p:spPr bwMode="ltGray">
              <a:xfrm>
                <a:off x="336" y="1104"/>
                <a:ext cx="96" cy="2784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ltGray">
              <a:xfrm>
                <a:off x="336" y="1103"/>
                <a:ext cx="97" cy="2785"/>
              </a:xfrm>
              <a:custGeom>
                <a:avLst/>
                <a:gdLst>
                  <a:gd name="T0" fmla="*/ 0 w 97"/>
                  <a:gd name="T1" fmla="*/ 2784 h 2785"/>
                  <a:gd name="T2" fmla="*/ 96 w 97"/>
                  <a:gd name="T3" fmla="*/ 2784 h 2785"/>
                  <a:gd name="T4" fmla="*/ 96 w 97"/>
                  <a:gd name="T5" fmla="*/ 0 h 2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ltGray">
              <a:xfrm>
                <a:off x="336" y="1103"/>
                <a:ext cx="97" cy="2785"/>
              </a:xfrm>
              <a:custGeom>
                <a:avLst/>
                <a:gdLst>
                  <a:gd name="T0" fmla="*/ 0 w 97"/>
                  <a:gd name="T1" fmla="*/ 2784 h 2785"/>
                  <a:gd name="T2" fmla="*/ 0 w 97"/>
                  <a:gd name="T3" fmla="*/ 0 h 2785"/>
                  <a:gd name="T4" fmla="*/ 96 w 97"/>
                  <a:gd name="T5" fmla="*/ 0 h 2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1037" name="Group 13"/>
            <p:cNvGrpSpPr>
              <a:grpSpLocks/>
            </p:cNvGrpSpPr>
            <p:nvPr/>
          </p:nvGrpSpPr>
          <p:grpSpPr bwMode="auto"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1034" name="Rectangle 10"/>
              <p:cNvSpPr>
                <a:spLocks noChangeArrowheads="1"/>
              </p:cNvSpPr>
              <p:nvPr/>
            </p:nvSpPr>
            <p:spPr bwMode="ltGray"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ltGray">
              <a:xfrm>
                <a:off x="240" y="192"/>
                <a:ext cx="193" cy="721"/>
              </a:xfrm>
              <a:custGeom>
                <a:avLst/>
                <a:gdLst>
                  <a:gd name="T0" fmla="*/ 192 w 193"/>
                  <a:gd name="T1" fmla="*/ 0 h 721"/>
                  <a:gd name="T2" fmla="*/ 0 w 193"/>
                  <a:gd name="T3" fmla="*/ 0 h 721"/>
                  <a:gd name="T4" fmla="*/ 0 w 193"/>
                  <a:gd name="T5" fmla="*/ 72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ltGray">
              <a:xfrm>
                <a:off x="240" y="192"/>
                <a:ext cx="193" cy="721"/>
              </a:xfrm>
              <a:custGeom>
                <a:avLst/>
                <a:gdLst>
                  <a:gd name="T0" fmla="*/ 192 w 193"/>
                  <a:gd name="T1" fmla="*/ 0 h 721"/>
                  <a:gd name="T2" fmla="*/ 192 w 193"/>
                  <a:gd name="T3" fmla="*/ 720 h 721"/>
                  <a:gd name="T4" fmla="*/ 0 w 193"/>
                  <a:gd name="T5" fmla="*/ 72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</p:grp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título patrón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texto patrón</a:t>
            </a:r>
          </a:p>
          <a:p>
            <a:pPr lvl="1"/>
            <a:r>
              <a:rPr lang="es-ES" altLang="es-PE" smtClean="0"/>
              <a:t>Segundo nivel</a:t>
            </a:r>
          </a:p>
          <a:p>
            <a:pPr lvl="2"/>
            <a:r>
              <a:rPr lang="es-ES" altLang="es-PE" smtClean="0"/>
              <a:t>Tercer nivel</a:t>
            </a:r>
          </a:p>
          <a:p>
            <a:pPr lvl="3"/>
            <a:r>
              <a:rPr lang="es-ES" altLang="es-PE" smtClean="0"/>
              <a:t>Cuarto nivel</a:t>
            </a:r>
          </a:p>
          <a:p>
            <a:pPr lvl="4"/>
            <a:r>
              <a:rPr lang="es-ES" altLang="es-PE" smtClean="0"/>
              <a:t>Quinto nivel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30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BFC7721-D8D4-4A95-B381-A669C000AC80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Arial" panose="020B0604020202020204" pitchFamily="34" charset="0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Arial" panose="020B0604020202020204" pitchFamily="34" charset="0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81200"/>
            <a:ext cx="8077200" cy="1600200"/>
          </a:xfrm>
          <a:noFill/>
          <a:ln/>
        </p:spPr>
        <p:txBody>
          <a:bodyPr/>
          <a:lstStyle/>
          <a:p>
            <a:pPr algn="ctr"/>
            <a:r>
              <a:rPr lang="es-ES_tradnl" altLang="es-PE">
                <a:solidFill>
                  <a:srgbClr val="10015B"/>
                </a:solidFill>
              </a:rPr>
              <a:t>Introducción al Desarrollo de Aplicaciones Empresariales</a:t>
            </a:r>
            <a:endParaRPr lang="es-ES" altLang="es-PE">
              <a:solidFill>
                <a:srgbClr val="10015B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r>
              <a:rPr lang="es-ES" altLang="es-PE" dirty="0">
                <a:solidFill>
                  <a:schemeClr val="bg1"/>
                </a:solidFill>
              </a:rPr>
              <a:t>Eric G. Coronel Castillo</a:t>
            </a:r>
          </a:p>
          <a:p>
            <a:r>
              <a:rPr lang="es-ES" altLang="es-PE" sz="2000" dirty="0" smtClean="0">
                <a:solidFill>
                  <a:schemeClr val="bg1"/>
                </a:solidFill>
              </a:rPr>
              <a:t>gcoronelc@gmail.com</a:t>
            </a:r>
          </a:p>
          <a:p>
            <a:r>
              <a:rPr lang="es-ES" altLang="es-PE" sz="2000" dirty="0">
                <a:solidFill>
                  <a:schemeClr val="bg1"/>
                </a:solidFill>
              </a:rPr>
              <a:t>g</a:t>
            </a:r>
            <a:r>
              <a:rPr lang="es-ES" altLang="es-PE" sz="2000" dirty="0" smtClean="0">
                <a:solidFill>
                  <a:schemeClr val="bg1"/>
                </a:solidFill>
              </a:rPr>
              <a:t>coronelc.blogspot.com</a:t>
            </a:r>
            <a:endParaRPr lang="es-ES" altLang="es-PE" sz="2000" dirty="0">
              <a:solidFill>
                <a:schemeClr val="bg1"/>
              </a:solidFill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291013" y="3038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11BC-769C-42E5-85EE-6FDF1E0502DF}" type="slidenum">
              <a:rPr lang="es-ES" altLang="es-PE"/>
              <a:pPr/>
              <a:t>2</a:t>
            </a:fld>
            <a:endParaRPr lang="es-ES" altLang="es-P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Tecnología Cliente/Servidor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4291013" y="3038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E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533400" y="1752600"/>
            <a:ext cx="8001000" cy="44180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6200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572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14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16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2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86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dirty="0"/>
              <a:t>El modelo cliente/Servidor</a:t>
            </a:r>
          </a:p>
          <a:p>
            <a:pPr lvl="3">
              <a:buClr>
                <a:srgbClr val="FFFF00"/>
              </a:buClr>
              <a:buSzPct val="120000"/>
              <a:buFontTx/>
              <a:buChar char="•"/>
            </a:pPr>
            <a:r>
              <a:rPr lang="es-ES_tradnl" altLang="es-PE" dirty="0"/>
              <a:t>El cliente genera una </a:t>
            </a:r>
            <a:r>
              <a:rPr lang="es-ES_tradnl" altLang="es-PE" dirty="0" smtClean="0"/>
              <a:t>solicitud </a:t>
            </a:r>
            <a:r>
              <a:rPr lang="es-ES_tradnl" altLang="es-PE" dirty="0"/>
              <a:t>de </a:t>
            </a:r>
            <a:r>
              <a:rPr lang="es-ES_tradnl" altLang="es-PE" dirty="0" smtClean="0"/>
              <a:t>un servicio</a:t>
            </a:r>
            <a:endParaRPr lang="es-ES_tradnl" altLang="es-PE" dirty="0"/>
          </a:p>
          <a:p>
            <a:pPr lvl="3">
              <a:buClr>
                <a:srgbClr val="FFFF00"/>
              </a:buClr>
              <a:buSzPct val="120000"/>
              <a:buFontTx/>
              <a:buChar char="•"/>
            </a:pPr>
            <a:r>
              <a:rPr lang="es-ES_tradnl" altLang="es-PE" dirty="0"/>
              <a:t>El servidor atiende la solicitud del servicio</a:t>
            </a:r>
          </a:p>
          <a:p>
            <a:pPr lvl="3">
              <a:buClr>
                <a:srgbClr val="FFFF00"/>
              </a:buClr>
              <a:buSzPct val="120000"/>
              <a:buFontTx/>
              <a:buChar char="•"/>
            </a:pPr>
            <a:endParaRPr lang="es-ES_tradnl" altLang="es-PE" dirty="0"/>
          </a:p>
          <a:p>
            <a:pPr lvl="2"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dirty="0"/>
              <a:t>Servicios y Capas</a:t>
            </a:r>
          </a:p>
          <a:p>
            <a:pPr lvl="3" eaLnBrk="1" hangingPunct="1">
              <a:spcBef>
                <a:spcPct val="20000"/>
              </a:spcBef>
              <a:buClr>
                <a:srgbClr val="FFFF00"/>
              </a:buClr>
              <a:buSzPct val="120000"/>
              <a:buFontTx/>
              <a:buChar char="•"/>
            </a:pPr>
            <a:r>
              <a:rPr lang="es-ES_tradnl" altLang="es-PE" dirty="0"/>
              <a:t>Servicios de Usuario (Capa Primaria)</a:t>
            </a:r>
          </a:p>
          <a:p>
            <a:pPr lvl="3" eaLnBrk="1" hangingPunct="1">
              <a:spcBef>
                <a:spcPct val="20000"/>
              </a:spcBef>
              <a:buClr>
                <a:srgbClr val="FFFF00"/>
              </a:buClr>
              <a:buSzPct val="120000"/>
              <a:buFontTx/>
              <a:buChar char="•"/>
            </a:pPr>
            <a:r>
              <a:rPr lang="es-ES_tradnl" altLang="es-PE" dirty="0"/>
              <a:t>Servicios de Negocio (Capa Intermedia)</a:t>
            </a:r>
          </a:p>
          <a:p>
            <a:pPr lvl="3" eaLnBrk="1" hangingPunct="1">
              <a:spcBef>
                <a:spcPct val="20000"/>
              </a:spcBef>
              <a:buClr>
                <a:srgbClr val="FFFF00"/>
              </a:buClr>
              <a:buSzPct val="120000"/>
              <a:buFontTx/>
              <a:buChar char="•"/>
            </a:pPr>
            <a:r>
              <a:rPr lang="es-ES_tradnl" altLang="es-PE" dirty="0"/>
              <a:t>Servicios de Datos (Capa Terciaria)</a:t>
            </a:r>
          </a:p>
          <a:p>
            <a:pPr lvl="3">
              <a:buClr>
                <a:srgbClr val="FFFF00"/>
              </a:buClr>
              <a:buSzPct val="120000"/>
              <a:buFontTx/>
              <a:buChar char="•"/>
            </a:pPr>
            <a:endParaRPr lang="es-ES" altLang="es-PE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2F66-3B90-4CD5-B1A6-FA1A7AEA4A1E}" type="slidenum">
              <a:rPr lang="es-ES" altLang="es-PE"/>
              <a:pPr/>
              <a:t>3</a:t>
            </a:fld>
            <a:endParaRPr lang="es-ES" altLang="es-PE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Tecnología Cliente/Servidor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291013" y="3038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E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33400" y="1752600"/>
            <a:ext cx="8001000" cy="44180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6200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572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14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16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2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86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/>
              <a:t>Arquitectura Cliente/Servidor de dos niveles</a:t>
            </a:r>
            <a:endParaRPr lang="es-ES" altLang="es-PE"/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2266950"/>
            <a:ext cx="5913437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FD97-43D1-4232-8495-EBC7E795B49E}" type="slidenum">
              <a:rPr lang="es-ES" altLang="es-PE"/>
              <a:pPr/>
              <a:t>4</a:t>
            </a:fld>
            <a:endParaRPr lang="es-ES" altLang="es-PE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Tecnología Cliente/Servidor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291013" y="3038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E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33400" y="1752600"/>
            <a:ext cx="8001000" cy="44180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6200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572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14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16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2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86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/>
              <a:t>Arquitectura Cliente/Servidor de tres niveles</a:t>
            </a:r>
            <a:endParaRPr lang="es-ES" altLang="es-PE"/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2239963"/>
            <a:ext cx="5319712" cy="383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9561-A8B9-4937-AD6E-1E902DC847F9}" type="slidenum">
              <a:rPr lang="es-ES" altLang="es-PE"/>
              <a:pPr/>
              <a:t>5</a:t>
            </a:fld>
            <a:endParaRPr lang="es-ES" altLang="es-P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Tecnología Cliente/Servidor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291013" y="3038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E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33400" y="1752600"/>
            <a:ext cx="8001000" cy="44180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6200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572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14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16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2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86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/>
              <a:t>Infraestructura de una Aplicación</a:t>
            </a:r>
          </a:p>
          <a:p>
            <a:pPr lvl="3" eaLnBrk="1" hangingPunct="1">
              <a:spcBef>
                <a:spcPct val="20000"/>
              </a:spcBef>
              <a:buClr>
                <a:srgbClr val="FFFF00"/>
              </a:buClr>
              <a:buSzPct val="120000"/>
              <a:buFontTx/>
              <a:buChar char="•"/>
            </a:pPr>
            <a:r>
              <a:rPr lang="es-ES_tradnl" altLang="es-PE"/>
              <a:t>Conformado por programas que soporten el acceso concurrente a servicios compartidos</a:t>
            </a:r>
          </a:p>
          <a:p>
            <a:pPr lvl="3" eaLnBrk="1" hangingPunct="1">
              <a:spcBef>
                <a:spcPct val="20000"/>
              </a:spcBef>
              <a:buClr>
                <a:srgbClr val="FFFF00"/>
              </a:buClr>
              <a:buSzPct val="120000"/>
              <a:buFontTx/>
              <a:buChar char="•"/>
            </a:pPr>
            <a:r>
              <a:rPr lang="es-ES_tradnl" altLang="es-PE" b="1">
                <a:solidFill>
                  <a:schemeClr val="accent2"/>
                </a:solidFill>
              </a:rPr>
              <a:t>M</a:t>
            </a:r>
            <a:r>
              <a:rPr lang="es-ES_tradnl" altLang="es-PE"/>
              <a:t>icrosoft </a:t>
            </a:r>
            <a:r>
              <a:rPr lang="es-ES_tradnl" altLang="es-PE" b="1">
                <a:solidFill>
                  <a:schemeClr val="accent2"/>
                </a:solidFill>
              </a:rPr>
              <a:t>T</a:t>
            </a:r>
            <a:r>
              <a:rPr lang="es-ES_tradnl" altLang="es-PE"/>
              <a:t>ransaction </a:t>
            </a:r>
            <a:r>
              <a:rPr lang="es-ES_tradnl" altLang="es-PE" b="1">
                <a:solidFill>
                  <a:schemeClr val="accent2"/>
                </a:solidFill>
              </a:rPr>
              <a:t>S</a:t>
            </a:r>
            <a:r>
              <a:rPr lang="es-ES_tradnl" altLang="es-PE"/>
              <a:t>erver como parte de la infraestructura de la aplicación para la administración centralizada de la funcionalidad multiusuario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0A00-9FAA-4477-8848-ED21A2462B17}" type="slidenum">
              <a:rPr lang="es-ES" altLang="es-PE"/>
              <a:pPr/>
              <a:t>6</a:t>
            </a:fld>
            <a:endParaRPr lang="es-ES" altLang="es-P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Tecnología Cliente/Servidor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291013" y="3038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E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33400" y="1752600"/>
            <a:ext cx="8001000" cy="44180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6200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572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14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16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2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86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/>
              <a:t>MTS en un Sistema de tres niveles</a:t>
            </a:r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5" y="2251075"/>
            <a:ext cx="617537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8B79-25AC-4670-9325-30EE126ECE2F}" type="slidenum">
              <a:rPr lang="es-ES" altLang="es-PE"/>
              <a:pPr/>
              <a:t>7</a:t>
            </a:fld>
            <a:endParaRPr lang="es-ES" altLang="es-P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Tecnología Cliente/Servidor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291013" y="3038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E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33400" y="1752600"/>
            <a:ext cx="8001000" cy="44180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6200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572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14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16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2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86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/>
              <a:t>El Modelo Objeto Componente (COM)</a:t>
            </a:r>
          </a:p>
          <a:p>
            <a:pPr lvl="3" eaLnBrk="1" hangingPunct="1">
              <a:spcBef>
                <a:spcPct val="20000"/>
              </a:spcBef>
              <a:buClr>
                <a:srgbClr val="FFFF00"/>
              </a:buClr>
              <a:buSzPct val="120000"/>
              <a:buFontTx/>
              <a:buChar char="•"/>
            </a:pPr>
            <a:r>
              <a:rPr lang="es-ES_tradnl" altLang="es-PE"/>
              <a:t>Los servicios de negocios compartidos se implementan como Componentes:</a:t>
            </a:r>
          </a:p>
          <a:p>
            <a:pPr lvl="4" eaLnBrk="1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§"/>
            </a:pPr>
            <a:r>
              <a:rPr lang="es-ES_tradnl" altLang="es-PE"/>
              <a:t>  Archivos .exe</a:t>
            </a:r>
          </a:p>
          <a:p>
            <a:pPr lvl="4" eaLnBrk="1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§"/>
            </a:pPr>
            <a:r>
              <a:rPr lang="es-ES_tradnl" altLang="es-PE"/>
              <a:t>  Archivos .dll</a:t>
            </a:r>
          </a:p>
          <a:p>
            <a:pPr lvl="4" eaLnBrk="1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§"/>
            </a:pPr>
            <a:r>
              <a:rPr lang="es-ES_tradnl" altLang="es-PE"/>
              <a:t>  Archivos .ocx</a:t>
            </a:r>
          </a:p>
          <a:p>
            <a:pPr lvl="3" eaLnBrk="1" hangingPunct="1">
              <a:spcBef>
                <a:spcPct val="20000"/>
              </a:spcBef>
              <a:buClr>
                <a:srgbClr val="FFFF00"/>
              </a:buClr>
              <a:buSzPct val="120000"/>
              <a:buFontTx/>
              <a:buChar char="•"/>
            </a:pPr>
            <a:r>
              <a:rPr lang="es-ES_tradnl" altLang="es-PE"/>
              <a:t>Clases y objetos</a:t>
            </a:r>
          </a:p>
          <a:p>
            <a:pPr marL="0"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s-ES_tradnl" altLang="es-PE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/>
              <a:t>Gustavo Coronel Castillo</a:t>
            </a:r>
            <a:endParaRPr lang="es-ES" altLang="es-PE" dirty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5A75-604C-4D24-93A5-17B0EF721729}" type="slidenum">
              <a:rPr lang="es-ES" altLang="es-PE"/>
              <a:pPr/>
              <a:t>8</a:t>
            </a:fld>
            <a:endParaRPr lang="es-ES" altLang="es-P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Tecnología Cliente/Servidor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291013" y="3038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E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33400" y="1752600"/>
            <a:ext cx="8001000" cy="44180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6200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572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14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16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2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86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/>
              <a:t>Internet como forma potencial de arquitectura cliente/servidor de tres niveles</a:t>
            </a:r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71750"/>
            <a:ext cx="4495800" cy="349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rofesional">
  <a:themeElements>
    <a:clrScheme name="">
      <a:dk1>
        <a:srgbClr val="CCECFF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AEC9DA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rofesio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PE" sz="2800" b="0" i="0" u="none" strike="noStrike" cap="none" normalizeH="0" baseline="0" smtClean="0">
            <a:ln>
              <a:noFill/>
            </a:ln>
            <a:solidFill>
              <a:srgbClr val="10015B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PE" sz="2800" b="0" i="0" u="none" strike="noStrike" cap="none" normalizeH="0" baseline="0" smtClean="0">
            <a:ln>
              <a:noFill/>
            </a:ln>
            <a:solidFill>
              <a:srgbClr val="10015B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ofesional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ional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iona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ional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programa\MSOffice\Plantillas\Diseños de presentaciones\Profesional.pot</Template>
  <TotalTime>531</TotalTime>
  <Words>197</Words>
  <Application>Microsoft Office PowerPoint</Application>
  <PresentationFormat>Presentación en pantalla (4:3)</PresentationFormat>
  <Paragraphs>53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Wingdings</vt:lpstr>
      <vt:lpstr>Profesional</vt:lpstr>
      <vt:lpstr>Introducción al Desarrollo de Aplicaciones Empresariales</vt:lpstr>
      <vt:lpstr>Tecnología Cliente/Servidor</vt:lpstr>
      <vt:lpstr>Tecnología Cliente/Servidor</vt:lpstr>
      <vt:lpstr>Tecnología Cliente/Servidor</vt:lpstr>
      <vt:lpstr>Tecnología Cliente/Servidor</vt:lpstr>
      <vt:lpstr>Tecnología Cliente/Servidor</vt:lpstr>
      <vt:lpstr>Tecnología Cliente/Servidor</vt:lpstr>
      <vt:lpstr>Tecnología Cliente/Servidor</vt:lpstr>
    </vt:vector>
  </TitlesOfParts>
  <Company>GrpPeru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Mensajería con Visual Basic</dc:title>
  <dc:creator>Eric G. Coronel Castillo</dc:creator>
  <cp:lastModifiedBy>Gustavo Coronel</cp:lastModifiedBy>
  <cp:revision>27</cp:revision>
  <dcterms:created xsi:type="dcterms:W3CDTF">2000-09-27T15:32:41Z</dcterms:created>
  <dcterms:modified xsi:type="dcterms:W3CDTF">2016-07-12T14:02:42Z</dcterms:modified>
</cp:coreProperties>
</file>