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62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63" r:id="rId12"/>
    <p:sldId id="261" r:id="rId1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0AA"/>
    <a:srgbClr val="0066CC"/>
    <a:srgbClr val="3366CC"/>
    <a:srgbClr val="00FF00"/>
    <a:srgbClr val="476BA1"/>
    <a:srgbClr val="516097"/>
    <a:srgbClr val="3333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19" autoAdjust="0"/>
    <p:restoredTop sz="90929"/>
  </p:normalViewPr>
  <p:slideViewPr>
    <p:cSldViewPr>
      <p:cViewPr varScale="1">
        <p:scale>
          <a:sx n="105" d="100"/>
          <a:sy n="105" d="100"/>
        </p:scale>
        <p:origin x="18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s-ES" altLang="es-P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s-ES" altLang="es-P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modificar el estilo de texto del patrón</a:t>
            </a:r>
          </a:p>
          <a:p>
            <a:pPr lvl="1"/>
            <a:r>
              <a:rPr lang="es-ES" altLang="es-PE" smtClean="0"/>
              <a:t>Segundo nivel</a:t>
            </a:r>
          </a:p>
          <a:p>
            <a:pPr lvl="2"/>
            <a:r>
              <a:rPr lang="es-ES" altLang="es-PE" smtClean="0"/>
              <a:t>Tercer nivel</a:t>
            </a:r>
          </a:p>
          <a:p>
            <a:pPr lvl="3"/>
            <a:r>
              <a:rPr lang="es-ES" altLang="es-PE" smtClean="0"/>
              <a:t>Cuarto nivel</a:t>
            </a:r>
          </a:p>
          <a:p>
            <a:pPr lvl="4"/>
            <a:r>
              <a:rPr lang="es-ES" altLang="es-PE" smtClean="0"/>
              <a:t>Quinto nivel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s-ES" altLang="es-P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37248262-3167-4F1F-B578-E65F660A3997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764902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954D1E-71C4-464B-AD4E-64CFCEA1958C}" type="slidenum">
              <a:rPr lang="es-ES" altLang="es-PE"/>
              <a:pPr/>
              <a:t>1</a:t>
            </a:fld>
            <a:endParaRPr lang="es-ES" altLang="es-PE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268650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F7BC8-0CDA-4AF4-83A3-677E04FB10DE}" type="slidenum">
              <a:rPr lang="es-ES" altLang="es-PE"/>
              <a:pPr/>
              <a:t>12</a:t>
            </a:fld>
            <a:endParaRPr lang="es-ES" altLang="es-PE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424495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17-Mar-2001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4585C4-7996-4385-8D7D-5C7F67CA8F25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585772798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17-Mar-2001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3C8FED-3232-497E-948F-E954F617095F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761463956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17-Mar-2001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58853A-81AC-4A34-BFEF-98BE6FD4CF7B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957490373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17-Mar-2001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41453-220E-47FE-A713-9CABD245B718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857454977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17-Mar-2001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054A6-46B3-40BD-98B7-989DD2E75D0E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910892708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17-Mar-2001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F2EE5-464D-4506-9617-D40D2652569F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827405364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17-Mar-2001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F58C1C-E0D2-4E90-ADBA-E108841C915B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231207466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17-Mar-2001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FB46A-7F8A-4D3A-87D6-6736ECA430FC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822091724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17-Mar-2001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D53F-9C24-420A-A5E5-CA144F6ADA33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342625287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17-Mar-2001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EE9D7-2F44-4979-A908-248989F84B68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710054283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17-Mar-2001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8A943-22F2-4C42-B425-E837A9B089C6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483475793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modificar el estilo de texto del patrón</a:t>
            </a:r>
          </a:p>
          <a:p>
            <a:pPr lvl="1"/>
            <a:r>
              <a:rPr lang="es-ES" altLang="es-PE" smtClean="0"/>
              <a:t>Segundo nivel</a:t>
            </a:r>
          </a:p>
          <a:p>
            <a:pPr lvl="2"/>
            <a:r>
              <a:rPr lang="es-ES" altLang="es-PE" smtClean="0"/>
              <a:t>Tercer nivel</a:t>
            </a:r>
          </a:p>
          <a:p>
            <a:pPr lvl="3"/>
            <a:r>
              <a:rPr lang="es-ES" altLang="es-PE" smtClean="0"/>
              <a:t>Cuarto nivel</a:t>
            </a:r>
          </a:p>
          <a:p>
            <a:pPr lvl="4"/>
            <a:r>
              <a:rPr lang="es-ES" altLang="es-PE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r>
              <a:rPr lang="es-ES" altLang="es-PE"/>
              <a:t>17-Mar-2001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7003C5BA-C9A0-461A-A345-D1D8DC64ECE3}" type="slidenum">
              <a:rPr lang="es-ES" altLang="es-PE"/>
              <a:pPr/>
              <a:t>‹Nº›</a:t>
            </a:fld>
            <a:endParaRPr lang="es-ES" altLang="es-PE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914400"/>
            <a:ext cx="8534400" cy="2305050"/>
          </a:xfrm>
          <a:noFill/>
          <a:ln w="38100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8A1CE"/>
                </a:solidFill>
              </a14:hiddenFill>
            </a:ext>
          </a:extLst>
        </p:spPr>
        <p:txBody>
          <a:bodyPr anchor="ctr"/>
          <a:lstStyle/>
          <a:p>
            <a:r>
              <a:rPr lang="es-ES_tradnl" altLang="es-PE" sz="4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Tecnologías de Acceso a Datos</a:t>
            </a:r>
            <a:endParaRPr lang="es-ES" altLang="es-PE" sz="4400" b="1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251325"/>
            <a:ext cx="8532813" cy="1539875"/>
          </a:xfrm>
          <a:noFill/>
          <a:ln w="38100" cap="flat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8A1CE"/>
                </a:solidFill>
              </a14:hiddenFill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s-ES_tradnl" altLang="es-PE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alligraphy" panose="03010101010101010101" pitchFamily="66" charset="0"/>
              </a:rPr>
              <a:t>Eric G. Coronel Castillo</a:t>
            </a:r>
          </a:p>
          <a:p>
            <a:pPr>
              <a:spcBef>
                <a:spcPct val="0"/>
              </a:spcBef>
            </a:pPr>
            <a:r>
              <a:rPr lang="es-ES_tradnl" altLang="es-PE" sz="20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gcoronelc@gmail.com</a:t>
            </a:r>
          </a:p>
          <a:p>
            <a:pPr>
              <a:spcBef>
                <a:spcPct val="0"/>
              </a:spcBef>
            </a:pPr>
            <a:r>
              <a:rPr lang="es-ES_tradnl" altLang="es-PE" sz="2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ES_tradnl" altLang="es-PE" sz="20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coronelc.blogspot.com</a:t>
            </a:r>
            <a:endParaRPr lang="es-ES" altLang="es-PE" sz="2000" b="1" dirty="0">
              <a:solidFill>
                <a:schemeClr val="accent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3248025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E"/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9" name="Group 39"/>
          <p:cNvGrpSpPr>
            <a:grpSpLocks/>
          </p:cNvGrpSpPr>
          <p:nvPr/>
        </p:nvGrpSpPr>
        <p:grpSpPr bwMode="auto">
          <a:xfrm>
            <a:off x="0" y="0"/>
            <a:ext cx="9124950" cy="6831013"/>
            <a:chOff x="0" y="0"/>
            <a:chExt cx="5748" cy="4303"/>
          </a:xfrm>
        </p:grpSpPr>
        <p:sp>
          <p:nvSpPr>
            <p:cNvPr id="20483" name="Rectangle 3"/>
            <p:cNvSpPr>
              <a:spLocks noChangeArrowheads="1"/>
            </p:cNvSpPr>
            <p:nvPr/>
          </p:nvSpPr>
          <p:spPr bwMode="auto">
            <a:xfrm>
              <a:off x="0" y="768"/>
              <a:ext cx="5747" cy="3332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8A1C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PE"/>
            </a:p>
          </p:txBody>
        </p:sp>
        <p:sp>
          <p:nvSpPr>
            <p:cNvPr id="20487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5747" cy="773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s-ES_tradnl" altLang="es-PE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ADO – ActiveX Data Object</a:t>
              </a:r>
              <a:endParaRPr lang="es-ES" altLang="es-PE" sz="2800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20488" name="Group 8"/>
            <p:cNvGrpSpPr>
              <a:grpSpLocks/>
            </p:cNvGrpSpPr>
            <p:nvPr/>
          </p:nvGrpSpPr>
          <p:grpSpPr bwMode="auto">
            <a:xfrm>
              <a:off x="0" y="4076"/>
              <a:ext cx="5748" cy="227"/>
              <a:chOff x="0" y="3996"/>
              <a:chExt cx="5748" cy="312"/>
            </a:xfrm>
          </p:grpSpPr>
          <p:sp>
            <p:nvSpPr>
              <p:cNvPr id="20489" name="Text Box 9"/>
              <p:cNvSpPr txBox="1">
                <a:spLocks noChangeArrowheads="1"/>
              </p:cNvSpPr>
              <p:nvPr/>
            </p:nvSpPr>
            <p:spPr bwMode="auto">
              <a:xfrm>
                <a:off x="0" y="3996"/>
                <a:ext cx="1916" cy="312"/>
              </a:xfrm>
              <a:prstGeom prst="rect">
                <a:avLst/>
              </a:prstGeom>
              <a:solidFill>
                <a:srgbClr val="336699"/>
              </a:solidFill>
              <a:ln w="38100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Abril-2001</a:t>
                </a:r>
                <a:endParaRPr lang="es-ES" altLang="es-PE" sz="1600" b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0490" name="Text Box 10"/>
              <p:cNvSpPr txBox="1">
                <a:spLocks noChangeArrowheads="1"/>
              </p:cNvSpPr>
              <p:nvPr/>
            </p:nvSpPr>
            <p:spPr bwMode="auto">
              <a:xfrm>
                <a:off x="1920" y="3996"/>
                <a:ext cx="1916" cy="312"/>
              </a:xfrm>
              <a:prstGeom prst="rect">
                <a:avLst/>
              </a:prstGeom>
              <a:solidFill>
                <a:srgbClr val="336699"/>
              </a:solidFill>
              <a:ln w="38100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Eric G. Coronel Castillo</a:t>
                </a:r>
                <a:endParaRPr lang="es-ES" altLang="es-PE" sz="1600" b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0491" name="Text Box 11"/>
              <p:cNvSpPr txBox="1">
                <a:spLocks noChangeArrowheads="1"/>
              </p:cNvSpPr>
              <p:nvPr/>
            </p:nvSpPr>
            <p:spPr bwMode="auto">
              <a:xfrm>
                <a:off x="3832" y="3996"/>
                <a:ext cx="1916" cy="312"/>
              </a:xfrm>
              <a:prstGeom prst="rect">
                <a:avLst/>
              </a:prstGeom>
              <a:solidFill>
                <a:srgbClr val="336699"/>
              </a:solidFill>
              <a:ln w="38100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Página 10</a:t>
                </a:r>
                <a:endParaRPr lang="es-ES" altLang="es-PE" sz="1600" b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aphicFrame>
        <p:nvGraphicFramePr>
          <p:cNvPr id="20518" name="Object 38"/>
          <p:cNvGraphicFramePr>
            <a:graphicFrameLocks noChangeAspect="1"/>
          </p:cNvGraphicFramePr>
          <p:nvPr/>
        </p:nvGraphicFramePr>
        <p:xfrm>
          <a:off x="838200" y="1295400"/>
          <a:ext cx="7620000" cy="510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Imagen de mapa de bits" r:id="rId3" imgW="5114286" imgH="3428571" progId="Paint.Picture">
                  <p:embed/>
                </p:oleObj>
              </mc:Choice>
              <mc:Fallback>
                <p:oleObj name="Imagen de mapa de bits" r:id="rId3" imgW="5114286" imgH="3428571" progId="Paint.Picture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95400"/>
                        <a:ext cx="7620000" cy="510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4" name="Group 458"/>
          <p:cNvGrpSpPr>
            <a:grpSpLocks/>
          </p:cNvGrpSpPr>
          <p:nvPr/>
        </p:nvGrpSpPr>
        <p:grpSpPr bwMode="auto">
          <a:xfrm>
            <a:off x="0" y="0"/>
            <a:ext cx="9124950" cy="6831013"/>
            <a:chOff x="0" y="0"/>
            <a:chExt cx="5748" cy="4303"/>
          </a:xfrm>
        </p:grpSpPr>
        <p:sp>
          <p:nvSpPr>
            <p:cNvPr id="14338" name="Rectangle 2"/>
            <p:cNvSpPr>
              <a:spLocks noChangeArrowheads="1"/>
            </p:cNvSpPr>
            <p:nvPr/>
          </p:nvSpPr>
          <p:spPr bwMode="auto">
            <a:xfrm>
              <a:off x="0" y="768"/>
              <a:ext cx="5747" cy="3332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8A1C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PE"/>
            </a:p>
          </p:txBody>
        </p:sp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5747" cy="773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s-ES_tradnl" altLang="es-PE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Resumen</a:t>
              </a:r>
              <a:endParaRPr lang="es-ES" altLang="es-PE" sz="2800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14343" name="Group 7"/>
            <p:cNvGrpSpPr>
              <a:grpSpLocks/>
            </p:cNvGrpSpPr>
            <p:nvPr/>
          </p:nvGrpSpPr>
          <p:grpSpPr bwMode="auto">
            <a:xfrm>
              <a:off x="0" y="4076"/>
              <a:ext cx="5748" cy="227"/>
              <a:chOff x="0" y="3996"/>
              <a:chExt cx="5748" cy="312"/>
            </a:xfrm>
          </p:grpSpPr>
          <p:sp>
            <p:nvSpPr>
              <p:cNvPr id="14344" name="Text Box 8"/>
              <p:cNvSpPr txBox="1">
                <a:spLocks noChangeArrowheads="1"/>
              </p:cNvSpPr>
              <p:nvPr/>
            </p:nvSpPr>
            <p:spPr bwMode="auto">
              <a:xfrm>
                <a:off x="0" y="3996"/>
                <a:ext cx="1916" cy="312"/>
              </a:xfrm>
              <a:prstGeom prst="rect">
                <a:avLst/>
              </a:prstGeom>
              <a:solidFill>
                <a:srgbClr val="336699"/>
              </a:solidFill>
              <a:ln w="38100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Abril-2001</a:t>
                </a:r>
                <a:endParaRPr lang="es-ES" altLang="es-PE" sz="1600" b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345" name="Text Box 9"/>
              <p:cNvSpPr txBox="1">
                <a:spLocks noChangeArrowheads="1"/>
              </p:cNvSpPr>
              <p:nvPr/>
            </p:nvSpPr>
            <p:spPr bwMode="auto">
              <a:xfrm>
                <a:off x="1920" y="3996"/>
                <a:ext cx="1916" cy="312"/>
              </a:xfrm>
              <a:prstGeom prst="rect">
                <a:avLst/>
              </a:prstGeom>
              <a:solidFill>
                <a:srgbClr val="336699"/>
              </a:solidFill>
              <a:ln w="38100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Eric G. Coronel Castillo</a:t>
                </a:r>
                <a:endParaRPr lang="es-ES" altLang="es-PE" sz="1600" b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346" name="Text Box 10"/>
              <p:cNvSpPr txBox="1">
                <a:spLocks noChangeArrowheads="1"/>
              </p:cNvSpPr>
              <p:nvPr/>
            </p:nvSpPr>
            <p:spPr bwMode="auto">
              <a:xfrm>
                <a:off x="3832" y="3996"/>
                <a:ext cx="1916" cy="312"/>
              </a:xfrm>
              <a:prstGeom prst="rect">
                <a:avLst/>
              </a:prstGeom>
              <a:solidFill>
                <a:srgbClr val="336699"/>
              </a:solidFill>
              <a:ln w="38100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Página 11</a:t>
                </a:r>
                <a:endParaRPr lang="es-ES" altLang="es-PE" sz="1600" b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8035925" y="5457825"/>
            <a:ext cx="974725" cy="942975"/>
            <a:chOff x="2856" y="1776"/>
            <a:chExt cx="571" cy="751"/>
          </a:xfrm>
        </p:grpSpPr>
        <p:grpSp>
          <p:nvGrpSpPr>
            <p:cNvPr id="14349" name="Group 13"/>
            <p:cNvGrpSpPr>
              <a:grpSpLocks/>
            </p:cNvGrpSpPr>
            <p:nvPr/>
          </p:nvGrpSpPr>
          <p:grpSpPr bwMode="auto">
            <a:xfrm>
              <a:off x="2856" y="1776"/>
              <a:ext cx="391" cy="595"/>
              <a:chOff x="2856" y="1776"/>
              <a:chExt cx="391" cy="595"/>
            </a:xfrm>
          </p:grpSpPr>
          <p:grpSp>
            <p:nvGrpSpPr>
              <p:cNvPr id="14350" name="Group 14"/>
              <p:cNvGrpSpPr>
                <a:grpSpLocks/>
              </p:cNvGrpSpPr>
              <p:nvPr/>
            </p:nvGrpSpPr>
            <p:grpSpPr bwMode="auto">
              <a:xfrm>
                <a:off x="3030" y="1812"/>
                <a:ext cx="217" cy="559"/>
                <a:chOff x="3030" y="1812"/>
                <a:chExt cx="217" cy="559"/>
              </a:xfrm>
            </p:grpSpPr>
            <p:sp>
              <p:nvSpPr>
                <p:cNvPr id="14351" name="Freeform 15"/>
                <p:cNvSpPr>
                  <a:spLocks/>
                </p:cNvSpPr>
                <p:nvPr/>
              </p:nvSpPr>
              <p:spPr bwMode="auto">
                <a:xfrm>
                  <a:off x="3030" y="1812"/>
                  <a:ext cx="217" cy="559"/>
                </a:xfrm>
                <a:custGeom>
                  <a:avLst/>
                  <a:gdLst>
                    <a:gd name="T0" fmla="*/ 0 w 217"/>
                    <a:gd name="T1" fmla="*/ 78 h 559"/>
                    <a:gd name="T2" fmla="*/ 0 w 217"/>
                    <a:gd name="T3" fmla="*/ 558 h 559"/>
                    <a:gd name="T4" fmla="*/ 216 w 217"/>
                    <a:gd name="T5" fmla="*/ 420 h 559"/>
                    <a:gd name="T6" fmla="*/ 216 w 217"/>
                    <a:gd name="T7" fmla="*/ 0 h 559"/>
                    <a:gd name="T8" fmla="*/ 0 w 217"/>
                    <a:gd name="T9" fmla="*/ 78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" h="559">
                      <a:moveTo>
                        <a:pt x="0" y="78"/>
                      </a:moveTo>
                      <a:lnTo>
                        <a:pt x="0" y="558"/>
                      </a:lnTo>
                      <a:lnTo>
                        <a:pt x="216" y="420"/>
                      </a:lnTo>
                      <a:lnTo>
                        <a:pt x="216" y="0"/>
                      </a:lnTo>
                      <a:lnTo>
                        <a:pt x="0" y="78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352" name="Freeform 16"/>
                <p:cNvSpPr>
                  <a:spLocks/>
                </p:cNvSpPr>
                <p:nvPr/>
              </p:nvSpPr>
              <p:spPr bwMode="auto">
                <a:xfrm>
                  <a:off x="3030" y="1812"/>
                  <a:ext cx="217" cy="559"/>
                </a:xfrm>
                <a:custGeom>
                  <a:avLst/>
                  <a:gdLst>
                    <a:gd name="T0" fmla="*/ 0 w 217"/>
                    <a:gd name="T1" fmla="*/ 78 h 559"/>
                    <a:gd name="T2" fmla="*/ 0 w 217"/>
                    <a:gd name="T3" fmla="*/ 558 h 559"/>
                    <a:gd name="T4" fmla="*/ 216 w 217"/>
                    <a:gd name="T5" fmla="*/ 420 h 559"/>
                    <a:gd name="T6" fmla="*/ 216 w 217"/>
                    <a:gd name="T7" fmla="*/ 0 h 559"/>
                    <a:gd name="T8" fmla="*/ 0 w 217"/>
                    <a:gd name="T9" fmla="*/ 78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" h="559">
                      <a:moveTo>
                        <a:pt x="0" y="78"/>
                      </a:moveTo>
                      <a:lnTo>
                        <a:pt x="0" y="558"/>
                      </a:lnTo>
                      <a:lnTo>
                        <a:pt x="216" y="420"/>
                      </a:lnTo>
                      <a:lnTo>
                        <a:pt x="216" y="0"/>
                      </a:lnTo>
                      <a:lnTo>
                        <a:pt x="0" y="78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</p:grpSp>
          <p:grpSp>
            <p:nvGrpSpPr>
              <p:cNvPr id="14353" name="Group 17"/>
              <p:cNvGrpSpPr>
                <a:grpSpLocks/>
              </p:cNvGrpSpPr>
              <p:nvPr/>
            </p:nvGrpSpPr>
            <p:grpSpPr bwMode="auto">
              <a:xfrm>
                <a:off x="2856" y="1848"/>
                <a:ext cx="175" cy="523"/>
                <a:chOff x="2856" y="1848"/>
                <a:chExt cx="175" cy="523"/>
              </a:xfrm>
            </p:grpSpPr>
            <p:sp>
              <p:nvSpPr>
                <p:cNvPr id="14354" name="Freeform 18"/>
                <p:cNvSpPr>
                  <a:spLocks/>
                </p:cNvSpPr>
                <p:nvPr/>
              </p:nvSpPr>
              <p:spPr bwMode="auto">
                <a:xfrm>
                  <a:off x="2856" y="1848"/>
                  <a:ext cx="175" cy="523"/>
                </a:xfrm>
                <a:custGeom>
                  <a:avLst/>
                  <a:gdLst>
                    <a:gd name="T0" fmla="*/ 174 w 175"/>
                    <a:gd name="T1" fmla="*/ 42 h 523"/>
                    <a:gd name="T2" fmla="*/ 174 w 175"/>
                    <a:gd name="T3" fmla="*/ 522 h 523"/>
                    <a:gd name="T4" fmla="*/ 0 w 175"/>
                    <a:gd name="T5" fmla="*/ 474 h 523"/>
                    <a:gd name="T6" fmla="*/ 0 w 175"/>
                    <a:gd name="T7" fmla="*/ 0 h 523"/>
                    <a:gd name="T8" fmla="*/ 174 w 175"/>
                    <a:gd name="T9" fmla="*/ 42 h 5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5" h="523">
                      <a:moveTo>
                        <a:pt x="174" y="42"/>
                      </a:moveTo>
                      <a:lnTo>
                        <a:pt x="174" y="522"/>
                      </a:lnTo>
                      <a:lnTo>
                        <a:pt x="0" y="474"/>
                      </a:lnTo>
                      <a:lnTo>
                        <a:pt x="0" y="0"/>
                      </a:lnTo>
                      <a:lnTo>
                        <a:pt x="174" y="42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355" name="Freeform 19"/>
                <p:cNvSpPr>
                  <a:spLocks/>
                </p:cNvSpPr>
                <p:nvPr/>
              </p:nvSpPr>
              <p:spPr bwMode="auto">
                <a:xfrm>
                  <a:off x="2856" y="1848"/>
                  <a:ext cx="175" cy="523"/>
                </a:xfrm>
                <a:custGeom>
                  <a:avLst/>
                  <a:gdLst>
                    <a:gd name="T0" fmla="*/ 174 w 175"/>
                    <a:gd name="T1" fmla="*/ 42 h 523"/>
                    <a:gd name="T2" fmla="*/ 174 w 175"/>
                    <a:gd name="T3" fmla="*/ 522 h 523"/>
                    <a:gd name="T4" fmla="*/ 0 w 175"/>
                    <a:gd name="T5" fmla="*/ 474 h 523"/>
                    <a:gd name="T6" fmla="*/ 0 w 175"/>
                    <a:gd name="T7" fmla="*/ 0 h 523"/>
                    <a:gd name="T8" fmla="*/ 174 w 175"/>
                    <a:gd name="T9" fmla="*/ 42 h 5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5" h="523">
                      <a:moveTo>
                        <a:pt x="174" y="42"/>
                      </a:moveTo>
                      <a:lnTo>
                        <a:pt x="174" y="522"/>
                      </a:lnTo>
                      <a:lnTo>
                        <a:pt x="0" y="474"/>
                      </a:lnTo>
                      <a:lnTo>
                        <a:pt x="0" y="0"/>
                      </a:lnTo>
                      <a:lnTo>
                        <a:pt x="174" y="4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</p:grpSp>
          <p:grpSp>
            <p:nvGrpSpPr>
              <p:cNvPr id="14356" name="Group 20"/>
              <p:cNvGrpSpPr>
                <a:grpSpLocks/>
              </p:cNvGrpSpPr>
              <p:nvPr/>
            </p:nvGrpSpPr>
            <p:grpSpPr bwMode="auto">
              <a:xfrm>
                <a:off x="2874" y="1878"/>
                <a:ext cx="127" cy="463"/>
                <a:chOff x="2874" y="1878"/>
                <a:chExt cx="127" cy="463"/>
              </a:xfrm>
            </p:grpSpPr>
            <p:sp>
              <p:nvSpPr>
                <p:cNvPr id="14357" name="Freeform 21"/>
                <p:cNvSpPr>
                  <a:spLocks/>
                </p:cNvSpPr>
                <p:nvPr/>
              </p:nvSpPr>
              <p:spPr bwMode="auto">
                <a:xfrm>
                  <a:off x="2874" y="1878"/>
                  <a:ext cx="127" cy="463"/>
                </a:xfrm>
                <a:custGeom>
                  <a:avLst/>
                  <a:gdLst>
                    <a:gd name="T0" fmla="*/ 0 w 127"/>
                    <a:gd name="T1" fmla="*/ 6 h 463"/>
                    <a:gd name="T2" fmla="*/ 0 w 127"/>
                    <a:gd name="T3" fmla="*/ 426 h 463"/>
                    <a:gd name="T4" fmla="*/ 126 w 127"/>
                    <a:gd name="T5" fmla="*/ 462 h 463"/>
                    <a:gd name="T6" fmla="*/ 126 w 127"/>
                    <a:gd name="T7" fmla="*/ 30 h 463"/>
                    <a:gd name="T8" fmla="*/ 0 w 127"/>
                    <a:gd name="T9" fmla="*/ 0 h 463"/>
                    <a:gd name="T10" fmla="*/ 0 w 127"/>
                    <a:gd name="T11" fmla="*/ 6 h 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7" h="463">
                      <a:moveTo>
                        <a:pt x="0" y="6"/>
                      </a:moveTo>
                      <a:lnTo>
                        <a:pt x="0" y="426"/>
                      </a:lnTo>
                      <a:lnTo>
                        <a:pt x="126" y="462"/>
                      </a:lnTo>
                      <a:lnTo>
                        <a:pt x="126" y="30"/>
                      </a:lnTo>
                      <a:lnTo>
                        <a:pt x="0" y="0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358" name="Freeform 22"/>
                <p:cNvSpPr>
                  <a:spLocks/>
                </p:cNvSpPr>
                <p:nvPr/>
              </p:nvSpPr>
              <p:spPr bwMode="auto">
                <a:xfrm>
                  <a:off x="2874" y="1878"/>
                  <a:ext cx="127" cy="463"/>
                </a:xfrm>
                <a:custGeom>
                  <a:avLst/>
                  <a:gdLst>
                    <a:gd name="T0" fmla="*/ 0 w 127"/>
                    <a:gd name="T1" fmla="*/ 6 h 463"/>
                    <a:gd name="T2" fmla="*/ 0 w 127"/>
                    <a:gd name="T3" fmla="*/ 426 h 463"/>
                    <a:gd name="T4" fmla="*/ 126 w 127"/>
                    <a:gd name="T5" fmla="*/ 462 h 463"/>
                    <a:gd name="T6" fmla="*/ 126 w 127"/>
                    <a:gd name="T7" fmla="*/ 30 h 463"/>
                    <a:gd name="T8" fmla="*/ 0 w 127"/>
                    <a:gd name="T9" fmla="*/ 0 h 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463">
                      <a:moveTo>
                        <a:pt x="0" y="6"/>
                      </a:moveTo>
                      <a:lnTo>
                        <a:pt x="0" y="426"/>
                      </a:lnTo>
                      <a:lnTo>
                        <a:pt x="126" y="462"/>
                      </a:lnTo>
                      <a:lnTo>
                        <a:pt x="126" y="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</p:grpSp>
          <p:sp>
            <p:nvSpPr>
              <p:cNvPr id="14359" name="Line 23"/>
              <p:cNvSpPr>
                <a:spLocks noChangeShapeType="1"/>
              </p:cNvSpPr>
              <p:nvPr/>
            </p:nvSpPr>
            <p:spPr bwMode="auto">
              <a:xfrm>
                <a:off x="2875" y="2287"/>
                <a:ext cx="125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grpSp>
            <p:nvGrpSpPr>
              <p:cNvPr id="14360" name="Group 24"/>
              <p:cNvGrpSpPr>
                <a:grpSpLocks/>
              </p:cNvGrpSpPr>
              <p:nvPr/>
            </p:nvGrpSpPr>
            <p:grpSpPr bwMode="auto">
              <a:xfrm>
                <a:off x="2874" y="1944"/>
                <a:ext cx="127" cy="217"/>
                <a:chOff x="2874" y="1944"/>
                <a:chExt cx="127" cy="217"/>
              </a:xfrm>
            </p:grpSpPr>
            <p:sp>
              <p:nvSpPr>
                <p:cNvPr id="14361" name="Freeform 25"/>
                <p:cNvSpPr>
                  <a:spLocks/>
                </p:cNvSpPr>
                <p:nvPr/>
              </p:nvSpPr>
              <p:spPr bwMode="auto">
                <a:xfrm>
                  <a:off x="2874" y="1944"/>
                  <a:ext cx="127" cy="217"/>
                </a:xfrm>
                <a:custGeom>
                  <a:avLst/>
                  <a:gdLst>
                    <a:gd name="T0" fmla="*/ 0 w 127"/>
                    <a:gd name="T1" fmla="*/ 0 h 217"/>
                    <a:gd name="T2" fmla="*/ 126 w 127"/>
                    <a:gd name="T3" fmla="*/ 30 h 217"/>
                    <a:gd name="T4" fmla="*/ 126 w 127"/>
                    <a:gd name="T5" fmla="*/ 216 h 217"/>
                    <a:gd name="T6" fmla="*/ 0 w 127"/>
                    <a:gd name="T7" fmla="*/ 180 h 217"/>
                    <a:gd name="T8" fmla="*/ 0 w 127"/>
                    <a:gd name="T9" fmla="*/ 0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17">
                      <a:moveTo>
                        <a:pt x="0" y="0"/>
                      </a:moveTo>
                      <a:lnTo>
                        <a:pt x="126" y="30"/>
                      </a:lnTo>
                      <a:lnTo>
                        <a:pt x="126" y="216"/>
                      </a:lnTo>
                      <a:lnTo>
                        <a:pt x="0" y="18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362" name="Freeform 26"/>
                <p:cNvSpPr>
                  <a:spLocks/>
                </p:cNvSpPr>
                <p:nvPr/>
              </p:nvSpPr>
              <p:spPr bwMode="auto">
                <a:xfrm>
                  <a:off x="2874" y="1944"/>
                  <a:ext cx="127" cy="217"/>
                </a:xfrm>
                <a:custGeom>
                  <a:avLst/>
                  <a:gdLst>
                    <a:gd name="T0" fmla="*/ 0 w 127"/>
                    <a:gd name="T1" fmla="*/ 0 h 217"/>
                    <a:gd name="T2" fmla="*/ 126 w 127"/>
                    <a:gd name="T3" fmla="*/ 30 h 217"/>
                    <a:gd name="T4" fmla="*/ 126 w 127"/>
                    <a:gd name="T5" fmla="*/ 216 h 217"/>
                    <a:gd name="T6" fmla="*/ 0 w 127"/>
                    <a:gd name="T7" fmla="*/ 180 h 217"/>
                    <a:gd name="T8" fmla="*/ 0 w 127"/>
                    <a:gd name="T9" fmla="*/ 0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217">
                      <a:moveTo>
                        <a:pt x="0" y="0"/>
                      </a:moveTo>
                      <a:lnTo>
                        <a:pt x="126" y="30"/>
                      </a:lnTo>
                      <a:lnTo>
                        <a:pt x="126" y="216"/>
                      </a:lnTo>
                      <a:lnTo>
                        <a:pt x="0" y="18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</p:grpSp>
          <p:sp>
            <p:nvSpPr>
              <p:cNvPr id="14363" name="Line 27"/>
              <p:cNvSpPr>
                <a:spLocks noChangeShapeType="1"/>
              </p:cNvSpPr>
              <p:nvPr/>
            </p:nvSpPr>
            <p:spPr bwMode="auto">
              <a:xfrm>
                <a:off x="2881" y="1987"/>
                <a:ext cx="119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4364" name="Line 28"/>
              <p:cNvSpPr>
                <a:spLocks noChangeShapeType="1"/>
              </p:cNvSpPr>
              <p:nvPr/>
            </p:nvSpPr>
            <p:spPr bwMode="auto">
              <a:xfrm>
                <a:off x="2881" y="2035"/>
                <a:ext cx="119" cy="3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4365" name="Line 29"/>
              <p:cNvSpPr>
                <a:spLocks noChangeShapeType="1"/>
              </p:cNvSpPr>
              <p:nvPr/>
            </p:nvSpPr>
            <p:spPr bwMode="auto">
              <a:xfrm>
                <a:off x="2881" y="2083"/>
                <a:ext cx="119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4366" name="Line 30"/>
              <p:cNvSpPr>
                <a:spLocks noChangeShapeType="1"/>
              </p:cNvSpPr>
              <p:nvPr/>
            </p:nvSpPr>
            <p:spPr bwMode="auto">
              <a:xfrm>
                <a:off x="2893" y="1969"/>
                <a:ext cx="89" cy="17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4367" name="Line 31"/>
              <p:cNvSpPr>
                <a:spLocks noChangeShapeType="1"/>
              </p:cNvSpPr>
              <p:nvPr/>
            </p:nvSpPr>
            <p:spPr bwMode="auto">
              <a:xfrm>
                <a:off x="2893" y="2017"/>
                <a:ext cx="89" cy="17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4368" name="Line 32"/>
              <p:cNvSpPr>
                <a:spLocks noChangeShapeType="1"/>
              </p:cNvSpPr>
              <p:nvPr/>
            </p:nvSpPr>
            <p:spPr bwMode="auto">
              <a:xfrm>
                <a:off x="2893" y="2065"/>
                <a:ext cx="89" cy="17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4369" name="Line 33"/>
              <p:cNvSpPr>
                <a:spLocks noChangeShapeType="1"/>
              </p:cNvSpPr>
              <p:nvPr/>
            </p:nvSpPr>
            <p:spPr bwMode="auto">
              <a:xfrm>
                <a:off x="2893" y="2113"/>
                <a:ext cx="89" cy="17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4370" name="Oval 34"/>
              <p:cNvSpPr>
                <a:spLocks noChangeArrowheads="1"/>
              </p:cNvSpPr>
              <p:nvPr/>
            </p:nvSpPr>
            <p:spPr bwMode="auto">
              <a:xfrm>
                <a:off x="2886" y="1896"/>
                <a:ext cx="18" cy="16"/>
              </a:xfrm>
              <a:prstGeom prst="ellipse">
                <a:avLst/>
              </a:prstGeom>
              <a:solidFill>
                <a:srgbClr val="DC008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4371" name="Freeform 35"/>
              <p:cNvSpPr>
                <a:spLocks/>
              </p:cNvSpPr>
              <p:nvPr/>
            </p:nvSpPr>
            <p:spPr bwMode="auto">
              <a:xfrm>
                <a:off x="2910" y="1968"/>
                <a:ext cx="49" cy="25"/>
              </a:xfrm>
              <a:custGeom>
                <a:avLst/>
                <a:gdLst>
                  <a:gd name="T0" fmla="*/ 0 w 49"/>
                  <a:gd name="T1" fmla="*/ 0 h 25"/>
                  <a:gd name="T2" fmla="*/ 0 w 49"/>
                  <a:gd name="T3" fmla="*/ 12 h 25"/>
                  <a:gd name="T4" fmla="*/ 48 w 49"/>
                  <a:gd name="T5" fmla="*/ 24 h 25"/>
                  <a:gd name="T6" fmla="*/ 48 w 49"/>
                  <a:gd name="T7" fmla="*/ 6 h 25"/>
                  <a:gd name="T8" fmla="*/ 0 w 49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5">
                    <a:moveTo>
                      <a:pt x="0" y="0"/>
                    </a:moveTo>
                    <a:lnTo>
                      <a:pt x="0" y="12"/>
                    </a:lnTo>
                    <a:lnTo>
                      <a:pt x="48" y="24"/>
                    </a:lnTo>
                    <a:lnTo>
                      <a:pt x="48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4372" name="Freeform 36"/>
              <p:cNvSpPr>
                <a:spLocks/>
              </p:cNvSpPr>
              <p:nvPr/>
            </p:nvSpPr>
            <p:spPr bwMode="auto">
              <a:xfrm>
                <a:off x="2910" y="2010"/>
                <a:ext cx="49" cy="25"/>
              </a:xfrm>
              <a:custGeom>
                <a:avLst/>
                <a:gdLst>
                  <a:gd name="T0" fmla="*/ 0 w 49"/>
                  <a:gd name="T1" fmla="*/ 0 h 25"/>
                  <a:gd name="T2" fmla="*/ 0 w 49"/>
                  <a:gd name="T3" fmla="*/ 18 h 25"/>
                  <a:gd name="T4" fmla="*/ 48 w 49"/>
                  <a:gd name="T5" fmla="*/ 24 h 25"/>
                  <a:gd name="T6" fmla="*/ 48 w 49"/>
                  <a:gd name="T7" fmla="*/ 12 h 25"/>
                  <a:gd name="T8" fmla="*/ 0 w 49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5">
                    <a:moveTo>
                      <a:pt x="0" y="0"/>
                    </a:moveTo>
                    <a:lnTo>
                      <a:pt x="0" y="18"/>
                    </a:lnTo>
                    <a:lnTo>
                      <a:pt x="48" y="24"/>
                    </a:lnTo>
                    <a:lnTo>
                      <a:pt x="48" y="1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4373" name="Freeform 37"/>
              <p:cNvSpPr>
                <a:spLocks/>
              </p:cNvSpPr>
              <p:nvPr/>
            </p:nvSpPr>
            <p:spPr bwMode="auto">
              <a:xfrm>
                <a:off x="2910" y="2058"/>
                <a:ext cx="49" cy="25"/>
              </a:xfrm>
              <a:custGeom>
                <a:avLst/>
                <a:gdLst>
                  <a:gd name="T0" fmla="*/ 0 w 49"/>
                  <a:gd name="T1" fmla="*/ 0 h 25"/>
                  <a:gd name="T2" fmla="*/ 0 w 49"/>
                  <a:gd name="T3" fmla="*/ 18 h 25"/>
                  <a:gd name="T4" fmla="*/ 48 w 49"/>
                  <a:gd name="T5" fmla="*/ 24 h 25"/>
                  <a:gd name="T6" fmla="*/ 48 w 49"/>
                  <a:gd name="T7" fmla="*/ 12 h 25"/>
                  <a:gd name="T8" fmla="*/ 0 w 49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5">
                    <a:moveTo>
                      <a:pt x="0" y="0"/>
                    </a:moveTo>
                    <a:lnTo>
                      <a:pt x="0" y="18"/>
                    </a:lnTo>
                    <a:lnTo>
                      <a:pt x="48" y="24"/>
                    </a:lnTo>
                    <a:lnTo>
                      <a:pt x="48" y="1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4374" name="Freeform 38"/>
              <p:cNvSpPr>
                <a:spLocks/>
              </p:cNvSpPr>
              <p:nvPr/>
            </p:nvSpPr>
            <p:spPr bwMode="auto">
              <a:xfrm>
                <a:off x="2910" y="2106"/>
                <a:ext cx="49" cy="25"/>
              </a:xfrm>
              <a:custGeom>
                <a:avLst/>
                <a:gdLst>
                  <a:gd name="T0" fmla="*/ 0 w 49"/>
                  <a:gd name="T1" fmla="*/ 0 h 25"/>
                  <a:gd name="T2" fmla="*/ 0 w 49"/>
                  <a:gd name="T3" fmla="*/ 12 h 25"/>
                  <a:gd name="T4" fmla="*/ 48 w 49"/>
                  <a:gd name="T5" fmla="*/ 24 h 25"/>
                  <a:gd name="T6" fmla="*/ 48 w 49"/>
                  <a:gd name="T7" fmla="*/ 12 h 25"/>
                  <a:gd name="T8" fmla="*/ 0 w 49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5">
                    <a:moveTo>
                      <a:pt x="0" y="0"/>
                    </a:moveTo>
                    <a:lnTo>
                      <a:pt x="0" y="12"/>
                    </a:lnTo>
                    <a:lnTo>
                      <a:pt x="48" y="24"/>
                    </a:lnTo>
                    <a:lnTo>
                      <a:pt x="48" y="1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4375" name="Line 39"/>
              <p:cNvSpPr>
                <a:spLocks noChangeShapeType="1"/>
              </p:cNvSpPr>
              <p:nvPr/>
            </p:nvSpPr>
            <p:spPr bwMode="auto">
              <a:xfrm>
                <a:off x="2875" y="2263"/>
                <a:ext cx="125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4376" name="Line 40"/>
              <p:cNvSpPr>
                <a:spLocks noChangeShapeType="1"/>
              </p:cNvSpPr>
              <p:nvPr/>
            </p:nvSpPr>
            <p:spPr bwMode="auto">
              <a:xfrm>
                <a:off x="2875" y="2239"/>
                <a:ext cx="125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grpSp>
            <p:nvGrpSpPr>
              <p:cNvPr id="14377" name="Group 41"/>
              <p:cNvGrpSpPr>
                <a:grpSpLocks/>
              </p:cNvGrpSpPr>
              <p:nvPr/>
            </p:nvGrpSpPr>
            <p:grpSpPr bwMode="auto">
              <a:xfrm>
                <a:off x="2856" y="1776"/>
                <a:ext cx="391" cy="115"/>
                <a:chOff x="2856" y="1776"/>
                <a:chExt cx="391" cy="115"/>
              </a:xfrm>
            </p:grpSpPr>
            <p:sp>
              <p:nvSpPr>
                <p:cNvPr id="14378" name="Freeform 42"/>
                <p:cNvSpPr>
                  <a:spLocks/>
                </p:cNvSpPr>
                <p:nvPr/>
              </p:nvSpPr>
              <p:spPr bwMode="auto">
                <a:xfrm>
                  <a:off x="2856" y="1776"/>
                  <a:ext cx="391" cy="115"/>
                </a:xfrm>
                <a:custGeom>
                  <a:avLst/>
                  <a:gdLst>
                    <a:gd name="T0" fmla="*/ 0 w 391"/>
                    <a:gd name="T1" fmla="*/ 72 h 115"/>
                    <a:gd name="T2" fmla="*/ 174 w 391"/>
                    <a:gd name="T3" fmla="*/ 114 h 115"/>
                    <a:gd name="T4" fmla="*/ 390 w 391"/>
                    <a:gd name="T5" fmla="*/ 36 h 115"/>
                    <a:gd name="T6" fmla="*/ 222 w 391"/>
                    <a:gd name="T7" fmla="*/ 0 h 115"/>
                    <a:gd name="T8" fmla="*/ 0 w 391"/>
                    <a:gd name="T9" fmla="*/ 72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1" h="115">
                      <a:moveTo>
                        <a:pt x="0" y="72"/>
                      </a:moveTo>
                      <a:lnTo>
                        <a:pt x="174" y="114"/>
                      </a:lnTo>
                      <a:lnTo>
                        <a:pt x="390" y="36"/>
                      </a:lnTo>
                      <a:lnTo>
                        <a:pt x="222" y="0"/>
                      </a:lnTo>
                      <a:lnTo>
                        <a:pt x="0" y="72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379" name="Freeform 43"/>
                <p:cNvSpPr>
                  <a:spLocks/>
                </p:cNvSpPr>
                <p:nvPr/>
              </p:nvSpPr>
              <p:spPr bwMode="auto">
                <a:xfrm>
                  <a:off x="2856" y="1776"/>
                  <a:ext cx="391" cy="115"/>
                </a:xfrm>
                <a:custGeom>
                  <a:avLst/>
                  <a:gdLst>
                    <a:gd name="T0" fmla="*/ 0 w 391"/>
                    <a:gd name="T1" fmla="*/ 72 h 115"/>
                    <a:gd name="T2" fmla="*/ 174 w 391"/>
                    <a:gd name="T3" fmla="*/ 114 h 115"/>
                    <a:gd name="T4" fmla="*/ 390 w 391"/>
                    <a:gd name="T5" fmla="*/ 36 h 115"/>
                    <a:gd name="T6" fmla="*/ 222 w 391"/>
                    <a:gd name="T7" fmla="*/ 0 h 115"/>
                    <a:gd name="T8" fmla="*/ 0 w 391"/>
                    <a:gd name="T9" fmla="*/ 72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1" h="115">
                      <a:moveTo>
                        <a:pt x="0" y="72"/>
                      </a:moveTo>
                      <a:lnTo>
                        <a:pt x="174" y="114"/>
                      </a:lnTo>
                      <a:lnTo>
                        <a:pt x="390" y="36"/>
                      </a:lnTo>
                      <a:lnTo>
                        <a:pt x="222" y="0"/>
                      </a:lnTo>
                      <a:lnTo>
                        <a:pt x="0" y="7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</p:grpSp>
        </p:grpSp>
        <p:grpSp>
          <p:nvGrpSpPr>
            <p:cNvPr id="14380" name="Group 44"/>
            <p:cNvGrpSpPr>
              <a:grpSpLocks/>
            </p:cNvGrpSpPr>
            <p:nvPr/>
          </p:nvGrpSpPr>
          <p:grpSpPr bwMode="auto">
            <a:xfrm>
              <a:off x="2886" y="2052"/>
              <a:ext cx="541" cy="475"/>
              <a:chOff x="2886" y="2052"/>
              <a:chExt cx="541" cy="475"/>
            </a:xfrm>
          </p:grpSpPr>
          <p:grpSp>
            <p:nvGrpSpPr>
              <p:cNvPr id="14381" name="Group 45"/>
              <p:cNvGrpSpPr>
                <a:grpSpLocks/>
              </p:cNvGrpSpPr>
              <p:nvPr/>
            </p:nvGrpSpPr>
            <p:grpSpPr bwMode="auto">
              <a:xfrm>
                <a:off x="3030" y="2052"/>
                <a:ext cx="397" cy="385"/>
                <a:chOff x="3030" y="2052"/>
                <a:chExt cx="397" cy="385"/>
              </a:xfrm>
            </p:grpSpPr>
            <p:grpSp>
              <p:nvGrpSpPr>
                <p:cNvPr id="14382" name="Group 46"/>
                <p:cNvGrpSpPr>
                  <a:grpSpLocks/>
                </p:cNvGrpSpPr>
                <p:nvPr/>
              </p:nvGrpSpPr>
              <p:grpSpPr bwMode="auto">
                <a:xfrm>
                  <a:off x="3030" y="2328"/>
                  <a:ext cx="385" cy="109"/>
                  <a:chOff x="3030" y="2328"/>
                  <a:chExt cx="385" cy="109"/>
                </a:xfrm>
              </p:grpSpPr>
              <p:sp>
                <p:nvSpPr>
                  <p:cNvPr id="14383" name="Freeform 47"/>
                  <p:cNvSpPr>
                    <a:spLocks/>
                  </p:cNvSpPr>
                  <p:nvPr/>
                </p:nvSpPr>
                <p:spPr bwMode="auto">
                  <a:xfrm>
                    <a:off x="3030" y="2328"/>
                    <a:ext cx="385" cy="109"/>
                  </a:xfrm>
                  <a:custGeom>
                    <a:avLst/>
                    <a:gdLst>
                      <a:gd name="T0" fmla="*/ 54 w 385"/>
                      <a:gd name="T1" fmla="*/ 0 h 109"/>
                      <a:gd name="T2" fmla="*/ 0 w 385"/>
                      <a:gd name="T3" fmla="*/ 30 h 109"/>
                      <a:gd name="T4" fmla="*/ 0 w 385"/>
                      <a:gd name="T5" fmla="*/ 42 h 109"/>
                      <a:gd name="T6" fmla="*/ 240 w 385"/>
                      <a:gd name="T7" fmla="*/ 108 h 109"/>
                      <a:gd name="T8" fmla="*/ 384 w 385"/>
                      <a:gd name="T9" fmla="*/ 18 h 109"/>
                      <a:gd name="T10" fmla="*/ 384 w 385"/>
                      <a:gd name="T11" fmla="*/ 6 h 109"/>
                      <a:gd name="T12" fmla="*/ 354 w 385"/>
                      <a:gd name="T13" fmla="*/ 0 h 109"/>
                      <a:gd name="T14" fmla="*/ 54 w 385"/>
                      <a:gd name="T15" fmla="*/ 0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85" h="109">
                        <a:moveTo>
                          <a:pt x="54" y="0"/>
                        </a:moveTo>
                        <a:lnTo>
                          <a:pt x="0" y="30"/>
                        </a:lnTo>
                        <a:lnTo>
                          <a:pt x="0" y="42"/>
                        </a:lnTo>
                        <a:lnTo>
                          <a:pt x="240" y="108"/>
                        </a:lnTo>
                        <a:lnTo>
                          <a:pt x="384" y="18"/>
                        </a:lnTo>
                        <a:lnTo>
                          <a:pt x="384" y="6"/>
                        </a:lnTo>
                        <a:lnTo>
                          <a:pt x="354" y="0"/>
                        </a:lnTo>
                        <a:lnTo>
                          <a:pt x="54" y="0"/>
                        </a:lnTo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384" name="Freeform 48"/>
                  <p:cNvSpPr>
                    <a:spLocks/>
                  </p:cNvSpPr>
                  <p:nvPr/>
                </p:nvSpPr>
                <p:spPr bwMode="auto">
                  <a:xfrm>
                    <a:off x="3030" y="2328"/>
                    <a:ext cx="385" cy="109"/>
                  </a:xfrm>
                  <a:custGeom>
                    <a:avLst/>
                    <a:gdLst>
                      <a:gd name="T0" fmla="*/ 54 w 385"/>
                      <a:gd name="T1" fmla="*/ 0 h 109"/>
                      <a:gd name="T2" fmla="*/ 0 w 385"/>
                      <a:gd name="T3" fmla="*/ 30 h 109"/>
                      <a:gd name="T4" fmla="*/ 0 w 385"/>
                      <a:gd name="T5" fmla="*/ 42 h 109"/>
                      <a:gd name="T6" fmla="*/ 240 w 385"/>
                      <a:gd name="T7" fmla="*/ 108 h 109"/>
                      <a:gd name="T8" fmla="*/ 384 w 385"/>
                      <a:gd name="T9" fmla="*/ 18 h 109"/>
                      <a:gd name="T10" fmla="*/ 384 w 385"/>
                      <a:gd name="T11" fmla="*/ 6 h 109"/>
                      <a:gd name="T12" fmla="*/ 354 w 385"/>
                      <a:gd name="T13" fmla="*/ 0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85" h="109">
                        <a:moveTo>
                          <a:pt x="54" y="0"/>
                        </a:moveTo>
                        <a:lnTo>
                          <a:pt x="0" y="30"/>
                        </a:lnTo>
                        <a:lnTo>
                          <a:pt x="0" y="42"/>
                        </a:lnTo>
                        <a:lnTo>
                          <a:pt x="240" y="108"/>
                        </a:lnTo>
                        <a:lnTo>
                          <a:pt x="384" y="18"/>
                        </a:lnTo>
                        <a:lnTo>
                          <a:pt x="384" y="6"/>
                        </a:lnTo>
                        <a:lnTo>
                          <a:pt x="354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385" name="Group 49"/>
                <p:cNvGrpSpPr>
                  <a:grpSpLocks/>
                </p:cNvGrpSpPr>
                <p:nvPr/>
              </p:nvGrpSpPr>
              <p:grpSpPr bwMode="auto">
                <a:xfrm>
                  <a:off x="3186" y="2052"/>
                  <a:ext cx="241" cy="241"/>
                  <a:chOff x="3186" y="2052"/>
                  <a:chExt cx="241" cy="241"/>
                </a:xfrm>
              </p:grpSpPr>
              <p:sp>
                <p:nvSpPr>
                  <p:cNvPr id="14386" name="Freeform 50"/>
                  <p:cNvSpPr>
                    <a:spLocks/>
                  </p:cNvSpPr>
                  <p:nvPr/>
                </p:nvSpPr>
                <p:spPr bwMode="auto">
                  <a:xfrm>
                    <a:off x="3186" y="2052"/>
                    <a:ext cx="241" cy="241"/>
                  </a:xfrm>
                  <a:custGeom>
                    <a:avLst/>
                    <a:gdLst>
                      <a:gd name="T0" fmla="*/ 198 w 241"/>
                      <a:gd name="T1" fmla="*/ 240 h 241"/>
                      <a:gd name="T2" fmla="*/ 240 w 241"/>
                      <a:gd name="T3" fmla="*/ 186 h 241"/>
                      <a:gd name="T4" fmla="*/ 240 w 241"/>
                      <a:gd name="T5" fmla="*/ 42 h 241"/>
                      <a:gd name="T6" fmla="*/ 60 w 241"/>
                      <a:gd name="T7" fmla="*/ 0 h 241"/>
                      <a:gd name="T8" fmla="*/ 0 w 241"/>
                      <a:gd name="T9" fmla="*/ 18 h 241"/>
                      <a:gd name="T10" fmla="*/ 198 w 241"/>
                      <a:gd name="T11" fmla="*/ 240 h 2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41" h="241">
                        <a:moveTo>
                          <a:pt x="198" y="240"/>
                        </a:moveTo>
                        <a:lnTo>
                          <a:pt x="240" y="186"/>
                        </a:lnTo>
                        <a:lnTo>
                          <a:pt x="240" y="42"/>
                        </a:lnTo>
                        <a:lnTo>
                          <a:pt x="60" y="0"/>
                        </a:lnTo>
                        <a:lnTo>
                          <a:pt x="0" y="18"/>
                        </a:lnTo>
                        <a:lnTo>
                          <a:pt x="198" y="240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387" name="Freeform 51"/>
                  <p:cNvSpPr>
                    <a:spLocks/>
                  </p:cNvSpPr>
                  <p:nvPr/>
                </p:nvSpPr>
                <p:spPr bwMode="auto">
                  <a:xfrm>
                    <a:off x="3186" y="2052"/>
                    <a:ext cx="241" cy="241"/>
                  </a:xfrm>
                  <a:custGeom>
                    <a:avLst/>
                    <a:gdLst>
                      <a:gd name="T0" fmla="*/ 198 w 241"/>
                      <a:gd name="T1" fmla="*/ 240 h 241"/>
                      <a:gd name="T2" fmla="*/ 240 w 241"/>
                      <a:gd name="T3" fmla="*/ 186 h 241"/>
                      <a:gd name="T4" fmla="*/ 240 w 241"/>
                      <a:gd name="T5" fmla="*/ 42 h 241"/>
                      <a:gd name="T6" fmla="*/ 60 w 241"/>
                      <a:gd name="T7" fmla="*/ 0 h 241"/>
                      <a:gd name="T8" fmla="*/ 0 w 241"/>
                      <a:gd name="T9" fmla="*/ 18 h 2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1" h="241">
                        <a:moveTo>
                          <a:pt x="198" y="240"/>
                        </a:moveTo>
                        <a:lnTo>
                          <a:pt x="240" y="186"/>
                        </a:lnTo>
                        <a:lnTo>
                          <a:pt x="240" y="42"/>
                        </a:lnTo>
                        <a:lnTo>
                          <a:pt x="60" y="0"/>
                        </a:lnTo>
                        <a:lnTo>
                          <a:pt x="0" y="18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388" name="Group 52"/>
                <p:cNvGrpSpPr>
                  <a:grpSpLocks/>
                </p:cNvGrpSpPr>
                <p:nvPr/>
              </p:nvGrpSpPr>
              <p:grpSpPr bwMode="auto">
                <a:xfrm>
                  <a:off x="3306" y="2118"/>
                  <a:ext cx="79" cy="265"/>
                  <a:chOff x="3306" y="2118"/>
                  <a:chExt cx="79" cy="265"/>
                </a:xfrm>
              </p:grpSpPr>
              <p:sp>
                <p:nvSpPr>
                  <p:cNvPr id="14389" name="Freeform 53"/>
                  <p:cNvSpPr>
                    <a:spLocks/>
                  </p:cNvSpPr>
                  <p:nvPr/>
                </p:nvSpPr>
                <p:spPr bwMode="auto">
                  <a:xfrm>
                    <a:off x="3306" y="2118"/>
                    <a:ext cx="79" cy="265"/>
                  </a:xfrm>
                  <a:custGeom>
                    <a:avLst/>
                    <a:gdLst>
                      <a:gd name="T0" fmla="*/ 0 w 79"/>
                      <a:gd name="T1" fmla="*/ 264 h 265"/>
                      <a:gd name="T2" fmla="*/ 0 w 79"/>
                      <a:gd name="T3" fmla="*/ 42 h 265"/>
                      <a:gd name="T4" fmla="*/ 78 w 79"/>
                      <a:gd name="T5" fmla="*/ 0 h 265"/>
                      <a:gd name="T6" fmla="*/ 78 w 79"/>
                      <a:gd name="T7" fmla="*/ 210 h 265"/>
                      <a:gd name="T8" fmla="*/ 0 w 79"/>
                      <a:gd name="T9" fmla="*/ 264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265">
                        <a:moveTo>
                          <a:pt x="0" y="264"/>
                        </a:moveTo>
                        <a:lnTo>
                          <a:pt x="0" y="42"/>
                        </a:lnTo>
                        <a:lnTo>
                          <a:pt x="78" y="0"/>
                        </a:lnTo>
                        <a:lnTo>
                          <a:pt x="78" y="210"/>
                        </a:lnTo>
                        <a:lnTo>
                          <a:pt x="0" y="264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390" name="Freeform 54"/>
                  <p:cNvSpPr>
                    <a:spLocks/>
                  </p:cNvSpPr>
                  <p:nvPr/>
                </p:nvSpPr>
                <p:spPr bwMode="auto">
                  <a:xfrm>
                    <a:off x="3306" y="2118"/>
                    <a:ext cx="79" cy="265"/>
                  </a:xfrm>
                  <a:custGeom>
                    <a:avLst/>
                    <a:gdLst>
                      <a:gd name="T0" fmla="*/ 0 w 79"/>
                      <a:gd name="T1" fmla="*/ 264 h 265"/>
                      <a:gd name="T2" fmla="*/ 0 w 79"/>
                      <a:gd name="T3" fmla="*/ 42 h 265"/>
                      <a:gd name="T4" fmla="*/ 78 w 79"/>
                      <a:gd name="T5" fmla="*/ 0 h 265"/>
                      <a:gd name="T6" fmla="*/ 78 w 79"/>
                      <a:gd name="T7" fmla="*/ 210 h 265"/>
                      <a:gd name="T8" fmla="*/ 0 w 79"/>
                      <a:gd name="T9" fmla="*/ 264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265">
                        <a:moveTo>
                          <a:pt x="0" y="264"/>
                        </a:moveTo>
                        <a:lnTo>
                          <a:pt x="0" y="42"/>
                        </a:lnTo>
                        <a:lnTo>
                          <a:pt x="78" y="0"/>
                        </a:lnTo>
                        <a:lnTo>
                          <a:pt x="78" y="210"/>
                        </a:lnTo>
                        <a:lnTo>
                          <a:pt x="0" y="26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391" name="Group 55"/>
                <p:cNvGrpSpPr>
                  <a:grpSpLocks/>
                </p:cNvGrpSpPr>
                <p:nvPr/>
              </p:nvGrpSpPr>
              <p:grpSpPr bwMode="auto">
                <a:xfrm>
                  <a:off x="3102" y="2328"/>
                  <a:ext cx="175" cy="55"/>
                  <a:chOff x="3102" y="2328"/>
                  <a:chExt cx="175" cy="55"/>
                </a:xfrm>
              </p:grpSpPr>
              <p:sp>
                <p:nvSpPr>
                  <p:cNvPr id="14392" name="Freeform 56"/>
                  <p:cNvSpPr>
                    <a:spLocks/>
                  </p:cNvSpPr>
                  <p:nvPr/>
                </p:nvSpPr>
                <p:spPr bwMode="auto">
                  <a:xfrm>
                    <a:off x="3102" y="2328"/>
                    <a:ext cx="175" cy="55"/>
                  </a:xfrm>
                  <a:custGeom>
                    <a:avLst/>
                    <a:gdLst>
                      <a:gd name="T0" fmla="*/ 0 w 175"/>
                      <a:gd name="T1" fmla="*/ 0 h 55"/>
                      <a:gd name="T2" fmla="*/ 0 w 175"/>
                      <a:gd name="T3" fmla="*/ 12 h 55"/>
                      <a:gd name="T4" fmla="*/ 162 w 175"/>
                      <a:gd name="T5" fmla="*/ 54 h 55"/>
                      <a:gd name="T6" fmla="*/ 174 w 175"/>
                      <a:gd name="T7" fmla="*/ 48 h 55"/>
                      <a:gd name="T8" fmla="*/ 0 w 175"/>
                      <a:gd name="T9" fmla="*/ 0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5" h="55">
                        <a:moveTo>
                          <a:pt x="0" y="0"/>
                        </a:moveTo>
                        <a:lnTo>
                          <a:pt x="0" y="12"/>
                        </a:lnTo>
                        <a:lnTo>
                          <a:pt x="162" y="54"/>
                        </a:lnTo>
                        <a:lnTo>
                          <a:pt x="174" y="4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91919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393" name="Freeform 57"/>
                  <p:cNvSpPr>
                    <a:spLocks/>
                  </p:cNvSpPr>
                  <p:nvPr/>
                </p:nvSpPr>
                <p:spPr bwMode="auto">
                  <a:xfrm>
                    <a:off x="3102" y="2328"/>
                    <a:ext cx="175" cy="55"/>
                  </a:xfrm>
                  <a:custGeom>
                    <a:avLst/>
                    <a:gdLst>
                      <a:gd name="T0" fmla="*/ 0 w 175"/>
                      <a:gd name="T1" fmla="*/ 0 h 55"/>
                      <a:gd name="T2" fmla="*/ 0 w 175"/>
                      <a:gd name="T3" fmla="*/ 12 h 55"/>
                      <a:gd name="T4" fmla="*/ 162 w 175"/>
                      <a:gd name="T5" fmla="*/ 54 h 55"/>
                      <a:gd name="T6" fmla="*/ 174 w 175"/>
                      <a:gd name="T7" fmla="*/ 48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5" h="55">
                        <a:moveTo>
                          <a:pt x="0" y="0"/>
                        </a:moveTo>
                        <a:lnTo>
                          <a:pt x="0" y="12"/>
                        </a:lnTo>
                        <a:lnTo>
                          <a:pt x="162" y="54"/>
                        </a:lnTo>
                        <a:lnTo>
                          <a:pt x="174" y="48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394" name="Group 58"/>
                <p:cNvGrpSpPr>
                  <a:grpSpLocks/>
                </p:cNvGrpSpPr>
                <p:nvPr/>
              </p:nvGrpSpPr>
              <p:grpSpPr bwMode="auto">
                <a:xfrm>
                  <a:off x="3054" y="2100"/>
                  <a:ext cx="253" cy="283"/>
                  <a:chOff x="3054" y="2100"/>
                  <a:chExt cx="253" cy="283"/>
                </a:xfrm>
              </p:grpSpPr>
              <p:sp>
                <p:nvSpPr>
                  <p:cNvPr id="14395" name="Freeform 59"/>
                  <p:cNvSpPr>
                    <a:spLocks/>
                  </p:cNvSpPr>
                  <p:nvPr/>
                </p:nvSpPr>
                <p:spPr bwMode="auto">
                  <a:xfrm>
                    <a:off x="3054" y="2100"/>
                    <a:ext cx="253" cy="283"/>
                  </a:xfrm>
                  <a:custGeom>
                    <a:avLst/>
                    <a:gdLst>
                      <a:gd name="T0" fmla="*/ 252 w 253"/>
                      <a:gd name="T1" fmla="*/ 282 h 283"/>
                      <a:gd name="T2" fmla="*/ 252 w 253"/>
                      <a:gd name="T3" fmla="*/ 60 h 283"/>
                      <a:gd name="T4" fmla="*/ 0 w 253"/>
                      <a:gd name="T5" fmla="*/ 0 h 283"/>
                      <a:gd name="T6" fmla="*/ 0 w 253"/>
                      <a:gd name="T7" fmla="*/ 216 h 283"/>
                      <a:gd name="T8" fmla="*/ 252 w 253"/>
                      <a:gd name="T9" fmla="*/ 282 h 2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3" h="283">
                        <a:moveTo>
                          <a:pt x="252" y="282"/>
                        </a:moveTo>
                        <a:lnTo>
                          <a:pt x="252" y="60"/>
                        </a:lnTo>
                        <a:lnTo>
                          <a:pt x="0" y="0"/>
                        </a:lnTo>
                        <a:lnTo>
                          <a:pt x="0" y="216"/>
                        </a:lnTo>
                        <a:lnTo>
                          <a:pt x="252" y="282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396" name="Freeform 60"/>
                  <p:cNvSpPr>
                    <a:spLocks/>
                  </p:cNvSpPr>
                  <p:nvPr/>
                </p:nvSpPr>
                <p:spPr bwMode="auto">
                  <a:xfrm>
                    <a:off x="3054" y="2100"/>
                    <a:ext cx="253" cy="283"/>
                  </a:xfrm>
                  <a:custGeom>
                    <a:avLst/>
                    <a:gdLst>
                      <a:gd name="T0" fmla="*/ 252 w 253"/>
                      <a:gd name="T1" fmla="*/ 282 h 283"/>
                      <a:gd name="T2" fmla="*/ 252 w 253"/>
                      <a:gd name="T3" fmla="*/ 60 h 283"/>
                      <a:gd name="T4" fmla="*/ 0 w 253"/>
                      <a:gd name="T5" fmla="*/ 0 h 283"/>
                      <a:gd name="T6" fmla="*/ 0 w 253"/>
                      <a:gd name="T7" fmla="*/ 216 h 283"/>
                      <a:gd name="T8" fmla="*/ 252 w 253"/>
                      <a:gd name="T9" fmla="*/ 282 h 2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3" h="283">
                        <a:moveTo>
                          <a:pt x="252" y="282"/>
                        </a:moveTo>
                        <a:lnTo>
                          <a:pt x="252" y="60"/>
                        </a:lnTo>
                        <a:lnTo>
                          <a:pt x="0" y="0"/>
                        </a:lnTo>
                        <a:lnTo>
                          <a:pt x="0" y="216"/>
                        </a:lnTo>
                        <a:lnTo>
                          <a:pt x="252" y="282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397" name="Group 61"/>
                <p:cNvGrpSpPr>
                  <a:grpSpLocks/>
                </p:cNvGrpSpPr>
                <p:nvPr/>
              </p:nvGrpSpPr>
              <p:grpSpPr bwMode="auto">
                <a:xfrm>
                  <a:off x="3084" y="2130"/>
                  <a:ext cx="187" cy="205"/>
                  <a:chOff x="3084" y="2130"/>
                  <a:chExt cx="187" cy="205"/>
                </a:xfrm>
              </p:grpSpPr>
              <p:sp>
                <p:nvSpPr>
                  <p:cNvPr id="14398" name="Freeform 62"/>
                  <p:cNvSpPr>
                    <a:spLocks/>
                  </p:cNvSpPr>
                  <p:nvPr/>
                </p:nvSpPr>
                <p:spPr bwMode="auto">
                  <a:xfrm>
                    <a:off x="3084" y="2130"/>
                    <a:ext cx="187" cy="205"/>
                  </a:xfrm>
                  <a:custGeom>
                    <a:avLst/>
                    <a:gdLst>
                      <a:gd name="T0" fmla="*/ 186 w 187"/>
                      <a:gd name="T1" fmla="*/ 204 h 205"/>
                      <a:gd name="T2" fmla="*/ 186 w 187"/>
                      <a:gd name="T3" fmla="*/ 48 h 205"/>
                      <a:gd name="T4" fmla="*/ 0 w 187"/>
                      <a:gd name="T5" fmla="*/ 0 h 205"/>
                      <a:gd name="T6" fmla="*/ 0 w 187"/>
                      <a:gd name="T7" fmla="*/ 162 h 205"/>
                      <a:gd name="T8" fmla="*/ 186 w 187"/>
                      <a:gd name="T9" fmla="*/ 204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7" h="205">
                        <a:moveTo>
                          <a:pt x="186" y="204"/>
                        </a:moveTo>
                        <a:lnTo>
                          <a:pt x="186" y="48"/>
                        </a:lnTo>
                        <a:lnTo>
                          <a:pt x="0" y="0"/>
                        </a:lnTo>
                        <a:lnTo>
                          <a:pt x="0" y="162"/>
                        </a:lnTo>
                        <a:lnTo>
                          <a:pt x="186" y="204"/>
                        </a:lnTo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399" name="Freeform 63"/>
                  <p:cNvSpPr>
                    <a:spLocks/>
                  </p:cNvSpPr>
                  <p:nvPr/>
                </p:nvSpPr>
                <p:spPr bwMode="auto">
                  <a:xfrm>
                    <a:off x="3084" y="2130"/>
                    <a:ext cx="187" cy="205"/>
                  </a:xfrm>
                  <a:custGeom>
                    <a:avLst/>
                    <a:gdLst>
                      <a:gd name="T0" fmla="*/ 186 w 187"/>
                      <a:gd name="T1" fmla="*/ 204 h 205"/>
                      <a:gd name="T2" fmla="*/ 186 w 187"/>
                      <a:gd name="T3" fmla="*/ 48 h 205"/>
                      <a:gd name="T4" fmla="*/ 0 w 187"/>
                      <a:gd name="T5" fmla="*/ 0 h 205"/>
                      <a:gd name="T6" fmla="*/ 0 w 187"/>
                      <a:gd name="T7" fmla="*/ 162 h 205"/>
                      <a:gd name="T8" fmla="*/ 186 w 187"/>
                      <a:gd name="T9" fmla="*/ 204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7" h="205">
                        <a:moveTo>
                          <a:pt x="186" y="204"/>
                        </a:moveTo>
                        <a:lnTo>
                          <a:pt x="186" y="48"/>
                        </a:lnTo>
                        <a:lnTo>
                          <a:pt x="0" y="0"/>
                        </a:lnTo>
                        <a:lnTo>
                          <a:pt x="0" y="162"/>
                        </a:lnTo>
                        <a:lnTo>
                          <a:pt x="186" y="20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400" name="Group 64"/>
                <p:cNvGrpSpPr>
                  <a:grpSpLocks/>
                </p:cNvGrpSpPr>
                <p:nvPr/>
              </p:nvGrpSpPr>
              <p:grpSpPr bwMode="auto">
                <a:xfrm>
                  <a:off x="3096" y="2148"/>
                  <a:ext cx="169" cy="175"/>
                  <a:chOff x="3096" y="2148"/>
                  <a:chExt cx="169" cy="175"/>
                </a:xfrm>
              </p:grpSpPr>
              <p:sp>
                <p:nvSpPr>
                  <p:cNvPr id="14401" name="Freeform 65"/>
                  <p:cNvSpPr>
                    <a:spLocks/>
                  </p:cNvSpPr>
                  <p:nvPr/>
                </p:nvSpPr>
                <p:spPr bwMode="auto">
                  <a:xfrm>
                    <a:off x="3096" y="2148"/>
                    <a:ext cx="169" cy="175"/>
                  </a:xfrm>
                  <a:custGeom>
                    <a:avLst/>
                    <a:gdLst>
                      <a:gd name="T0" fmla="*/ 168 w 169"/>
                      <a:gd name="T1" fmla="*/ 174 h 175"/>
                      <a:gd name="T2" fmla="*/ 168 w 169"/>
                      <a:gd name="T3" fmla="*/ 36 h 175"/>
                      <a:gd name="T4" fmla="*/ 0 w 169"/>
                      <a:gd name="T5" fmla="*/ 0 h 175"/>
                      <a:gd name="T6" fmla="*/ 0 w 169"/>
                      <a:gd name="T7" fmla="*/ 132 h 175"/>
                      <a:gd name="T8" fmla="*/ 168 w 169"/>
                      <a:gd name="T9" fmla="*/ 174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9" h="175">
                        <a:moveTo>
                          <a:pt x="168" y="174"/>
                        </a:moveTo>
                        <a:lnTo>
                          <a:pt x="168" y="36"/>
                        </a:lnTo>
                        <a:lnTo>
                          <a:pt x="0" y="0"/>
                        </a:lnTo>
                        <a:lnTo>
                          <a:pt x="0" y="132"/>
                        </a:lnTo>
                        <a:lnTo>
                          <a:pt x="168" y="174"/>
                        </a:lnTo>
                      </a:path>
                    </a:pathLst>
                  </a:custGeom>
                  <a:solidFill>
                    <a:srgbClr val="618FF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402" name="Freeform 66"/>
                  <p:cNvSpPr>
                    <a:spLocks/>
                  </p:cNvSpPr>
                  <p:nvPr/>
                </p:nvSpPr>
                <p:spPr bwMode="auto">
                  <a:xfrm>
                    <a:off x="3096" y="2148"/>
                    <a:ext cx="169" cy="175"/>
                  </a:xfrm>
                  <a:custGeom>
                    <a:avLst/>
                    <a:gdLst>
                      <a:gd name="T0" fmla="*/ 168 w 169"/>
                      <a:gd name="T1" fmla="*/ 174 h 175"/>
                      <a:gd name="T2" fmla="*/ 168 w 169"/>
                      <a:gd name="T3" fmla="*/ 36 h 175"/>
                      <a:gd name="T4" fmla="*/ 0 w 169"/>
                      <a:gd name="T5" fmla="*/ 0 h 175"/>
                      <a:gd name="T6" fmla="*/ 0 w 169"/>
                      <a:gd name="T7" fmla="*/ 132 h 175"/>
                      <a:gd name="T8" fmla="*/ 168 w 169"/>
                      <a:gd name="T9" fmla="*/ 174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9" h="175">
                        <a:moveTo>
                          <a:pt x="168" y="174"/>
                        </a:moveTo>
                        <a:lnTo>
                          <a:pt x="168" y="36"/>
                        </a:lnTo>
                        <a:lnTo>
                          <a:pt x="0" y="0"/>
                        </a:lnTo>
                        <a:lnTo>
                          <a:pt x="0" y="132"/>
                        </a:lnTo>
                        <a:lnTo>
                          <a:pt x="168" y="17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A9A9A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sp>
              <p:nvSpPr>
                <p:cNvPr id="14403" name="Freeform 67"/>
                <p:cNvSpPr>
                  <a:spLocks/>
                </p:cNvSpPr>
                <p:nvPr/>
              </p:nvSpPr>
              <p:spPr bwMode="auto">
                <a:xfrm>
                  <a:off x="3036" y="2340"/>
                  <a:ext cx="367" cy="79"/>
                </a:xfrm>
                <a:custGeom>
                  <a:avLst/>
                  <a:gdLst>
                    <a:gd name="T0" fmla="*/ 0 w 367"/>
                    <a:gd name="T1" fmla="*/ 18 h 79"/>
                    <a:gd name="T2" fmla="*/ 234 w 367"/>
                    <a:gd name="T3" fmla="*/ 78 h 79"/>
                    <a:gd name="T4" fmla="*/ 366 w 367"/>
                    <a:gd name="T5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7" h="79">
                      <a:moveTo>
                        <a:pt x="0" y="18"/>
                      </a:moveTo>
                      <a:lnTo>
                        <a:pt x="234" y="78"/>
                      </a:lnTo>
                      <a:lnTo>
                        <a:pt x="36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404" name="Rectangle 68"/>
                <p:cNvSpPr>
                  <a:spLocks noChangeArrowheads="1"/>
                </p:cNvSpPr>
                <p:nvPr/>
              </p:nvSpPr>
              <p:spPr bwMode="auto">
                <a:xfrm>
                  <a:off x="3126" y="2172"/>
                  <a:ext cx="16" cy="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grpSp>
              <p:nvGrpSpPr>
                <p:cNvPr id="14405" name="Group 69"/>
                <p:cNvGrpSpPr>
                  <a:grpSpLocks/>
                </p:cNvGrpSpPr>
                <p:nvPr/>
              </p:nvGrpSpPr>
              <p:grpSpPr bwMode="auto">
                <a:xfrm>
                  <a:off x="3048" y="2064"/>
                  <a:ext cx="337" cy="97"/>
                  <a:chOff x="3048" y="2064"/>
                  <a:chExt cx="337" cy="97"/>
                </a:xfrm>
              </p:grpSpPr>
              <p:sp>
                <p:nvSpPr>
                  <p:cNvPr id="14406" name="Freeform 70"/>
                  <p:cNvSpPr>
                    <a:spLocks/>
                  </p:cNvSpPr>
                  <p:nvPr/>
                </p:nvSpPr>
                <p:spPr bwMode="auto">
                  <a:xfrm>
                    <a:off x="3048" y="2064"/>
                    <a:ext cx="337" cy="97"/>
                  </a:xfrm>
                  <a:custGeom>
                    <a:avLst/>
                    <a:gdLst>
                      <a:gd name="T0" fmla="*/ 0 w 337"/>
                      <a:gd name="T1" fmla="*/ 36 h 97"/>
                      <a:gd name="T2" fmla="*/ 258 w 337"/>
                      <a:gd name="T3" fmla="*/ 96 h 97"/>
                      <a:gd name="T4" fmla="*/ 336 w 337"/>
                      <a:gd name="T5" fmla="*/ 54 h 97"/>
                      <a:gd name="T6" fmla="*/ 102 w 337"/>
                      <a:gd name="T7" fmla="*/ 0 h 97"/>
                      <a:gd name="T8" fmla="*/ 0 w 337"/>
                      <a:gd name="T9" fmla="*/ 36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7" h="97">
                        <a:moveTo>
                          <a:pt x="0" y="36"/>
                        </a:moveTo>
                        <a:lnTo>
                          <a:pt x="258" y="96"/>
                        </a:lnTo>
                        <a:lnTo>
                          <a:pt x="336" y="54"/>
                        </a:lnTo>
                        <a:lnTo>
                          <a:pt x="102" y="0"/>
                        </a:lnTo>
                        <a:lnTo>
                          <a:pt x="0" y="3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407" name="Freeform 71"/>
                  <p:cNvSpPr>
                    <a:spLocks/>
                  </p:cNvSpPr>
                  <p:nvPr/>
                </p:nvSpPr>
                <p:spPr bwMode="auto">
                  <a:xfrm>
                    <a:off x="3048" y="2064"/>
                    <a:ext cx="337" cy="97"/>
                  </a:xfrm>
                  <a:custGeom>
                    <a:avLst/>
                    <a:gdLst>
                      <a:gd name="T0" fmla="*/ 0 w 337"/>
                      <a:gd name="T1" fmla="*/ 36 h 97"/>
                      <a:gd name="T2" fmla="*/ 258 w 337"/>
                      <a:gd name="T3" fmla="*/ 96 h 97"/>
                      <a:gd name="T4" fmla="*/ 336 w 337"/>
                      <a:gd name="T5" fmla="*/ 54 h 97"/>
                      <a:gd name="T6" fmla="*/ 102 w 337"/>
                      <a:gd name="T7" fmla="*/ 0 h 97"/>
                      <a:gd name="T8" fmla="*/ 0 w 337"/>
                      <a:gd name="T9" fmla="*/ 36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7" h="97">
                        <a:moveTo>
                          <a:pt x="0" y="36"/>
                        </a:moveTo>
                        <a:lnTo>
                          <a:pt x="258" y="96"/>
                        </a:lnTo>
                        <a:lnTo>
                          <a:pt x="336" y="54"/>
                        </a:lnTo>
                        <a:lnTo>
                          <a:pt x="102" y="0"/>
                        </a:lnTo>
                        <a:lnTo>
                          <a:pt x="0" y="36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</p:grpSp>
          <p:grpSp>
            <p:nvGrpSpPr>
              <p:cNvPr id="14408" name="Group 72"/>
              <p:cNvGrpSpPr>
                <a:grpSpLocks/>
              </p:cNvGrpSpPr>
              <p:nvPr/>
            </p:nvGrpSpPr>
            <p:grpSpPr bwMode="auto">
              <a:xfrm>
                <a:off x="2886" y="2364"/>
                <a:ext cx="385" cy="163"/>
                <a:chOff x="2886" y="2364"/>
                <a:chExt cx="385" cy="163"/>
              </a:xfrm>
            </p:grpSpPr>
            <p:grpSp>
              <p:nvGrpSpPr>
                <p:cNvPr id="14409" name="Group 73"/>
                <p:cNvGrpSpPr>
                  <a:grpSpLocks/>
                </p:cNvGrpSpPr>
                <p:nvPr/>
              </p:nvGrpSpPr>
              <p:grpSpPr bwMode="auto">
                <a:xfrm>
                  <a:off x="2886" y="2424"/>
                  <a:ext cx="385" cy="103"/>
                  <a:chOff x="2886" y="2424"/>
                  <a:chExt cx="385" cy="103"/>
                </a:xfrm>
              </p:grpSpPr>
              <p:sp>
                <p:nvSpPr>
                  <p:cNvPr id="14410" name="Freeform 74"/>
                  <p:cNvSpPr>
                    <a:spLocks/>
                  </p:cNvSpPr>
                  <p:nvPr/>
                </p:nvSpPr>
                <p:spPr bwMode="auto">
                  <a:xfrm>
                    <a:off x="2886" y="2424"/>
                    <a:ext cx="385" cy="103"/>
                  </a:xfrm>
                  <a:custGeom>
                    <a:avLst/>
                    <a:gdLst>
                      <a:gd name="T0" fmla="*/ 0 w 385"/>
                      <a:gd name="T1" fmla="*/ 0 h 103"/>
                      <a:gd name="T2" fmla="*/ 0 w 385"/>
                      <a:gd name="T3" fmla="*/ 12 h 103"/>
                      <a:gd name="T4" fmla="*/ 300 w 385"/>
                      <a:gd name="T5" fmla="*/ 102 h 103"/>
                      <a:gd name="T6" fmla="*/ 384 w 385"/>
                      <a:gd name="T7" fmla="*/ 48 h 103"/>
                      <a:gd name="T8" fmla="*/ 384 w 385"/>
                      <a:gd name="T9" fmla="*/ 18 h 103"/>
                      <a:gd name="T10" fmla="*/ 0 w 385"/>
                      <a:gd name="T11" fmla="*/ 0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85" h="103">
                        <a:moveTo>
                          <a:pt x="0" y="0"/>
                        </a:moveTo>
                        <a:lnTo>
                          <a:pt x="0" y="12"/>
                        </a:lnTo>
                        <a:lnTo>
                          <a:pt x="300" y="102"/>
                        </a:lnTo>
                        <a:lnTo>
                          <a:pt x="384" y="48"/>
                        </a:lnTo>
                        <a:lnTo>
                          <a:pt x="384" y="1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411" name="Freeform 75"/>
                  <p:cNvSpPr>
                    <a:spLocks/>
                  </p:cNvSpPr>
                  <p:nvPr/>
                </p:nvSpPr>
                <p:spPr bwMode="auto">
                  <a:xfrm>
                    <a:off x="2886" y="2424"/>
                    <a:ext cx="385" cy="103"/>
                  </a:xfrm>
                  <a:custGeom>
                    <a:avLst/>
                    <a:gdLst>
                      <a:gd name="T0" fmla="*/ 0 w 385"/>
                      <a:gd name="T1" fmla="*/ 0 h 103"/>
                      <a:gd name="T2" fmla="*/ 0 w 385"/>
                      <a:gd name="T3" fmla="*/ 12 h 103"/>
                      <a:gd name="T4" fmla="*/ 300 w 385"/>
                      <a:gd name="T5" fmla="*/ 102 h 103"/>
                      <a:gd name="T6" fmla="*/ 384 w 385"/>
                      <a:gd name="T7" fmla="*/ 48 h 103"/>
                      <a:gd name="T8" fmla="*/ 384 w 385"/>
                      <a:gd name="T9" fmla="*/ 18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5" h="103">
                        <a:moveTo>
                          <a:pt x="0" y="0"/>
                        </a:moveTo>
                        <a:lnTo>
                          <a:pt x="0" y="12"/>
                        </a:lnTo>
                        <a:lnTo>
                          <a:pt x="300" y="102"/>
                        </a:lnTo>
                        <a:lnTo>
                          <a:pt x="384" y="48"/>
                        </a:lnTo>
                        <a:lnTo>
                          <a:pt x="384" y="18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412" name="Group 76"/>
                <p:cNvGrpSpPr>
                  <a:grpSpLocks/>
                </p:cNvGrpSpPr>
                <p:nvPr/>
              </p:nvGrpSpPr>
              <p:grpSpPr bwMode="auto">
                <a:xfrm>
                  <a:off x="2886" y="2364"/>
                  <a:ext cx="385" cy="151"/>
                  <a:chOff x="2886" y="2364"/>
                  <a:chExt cx="385" cy="151"/>
                </a:xfrm>
              </p:grpSpPr>
              <p:sp>
                <p:nvSpPr>
                  <p:cNvPr id="14413" name="Freeform 77"/>
                  <p:cNvSpPr>
                    <a:spLocks/>
                  </p:cNvSpPr>
                  <p:nvPr/>
                </p:nvSpPr>
                <p:spPr bwMode="auto">
                  <a:xfrm>
                    <a:off x="2886" y="2364"/>
                    <a:ext cx="385" cy="151"/>
                  </a:xfrm>
                  <a:custGeom>
                    <a:avLst/>
                    <a:gdLst>
                      <a:gd name="T0" fmla="*/ 96 w 385"/>
                      <a:gd name="T1" fmla="*/ 0 h 151"/>
                      <a:gd name="T2" fmla="*/ 384 w 385"/>
                      <a:gd name="T3" fmla="*/ 78 h 151"/>
                      <a:gd name="T4" fmla="*/ 300 w 385"/>
                      <a:gd name="T5" fmla="*/ 150 h 151"/>
                      <a:gd name="T6" fmla="*/ 0 w 385"/>
                      <a:gd name="T7" fmla="*/ 60 h 151"/>
                      <a:gd name="T8" fmla="*/ 96 w 385"/>
                      <a:gd name="T9" fmla="*/ 0 h 1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5" h="151">
                        <a:moveTo>
                          <a:pt x="96" y="0"/>
                        </a:moveTo>
                        <a:lnTo>
                          <a:pt x="384" y="78"/>
                        </a:lnTo>
                        <a:lnTo>
                          <a:pt x="300" y="150"/>
                        </a:lnTo>
                        <a:lnTo>
                          <a:pt x="0" y="60"/>
                        </a:lnTo>
                        <a:lnTo>
                          <a:pt x="96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414" name="Freeform 78"/>
                  <p:cNvSpPr>
                    <a:spLocks/>
                  </p:cNvSpPr>
                  <p:nvPr/>
                </p:nvSpPr>
                <p:spPr bwMode="auto">
                  <a:xfrm>
                    <a:off x="2886" y="2364"/>
                    <a:ext cx="385" cy="151"/>
                  </a:xfrm>
                  <a:custGeom>
                    <a:avLst/>
                    <a:gdLst>
                      <a:gd name="T0" fmla="*/ 96 w 385"/>
                      <a:gd name="T1" fmla="*/ 0 h 151"/>
                      <a:gd name="T2" fmla="*/ 384 w 385"/>
                      <a:gd name="T3" fmla="*/ 78 h 151"/>
                      <a:gd name="T4" fmla="*/ 300 w 385"/>
                      <a:gd name="T5" fmla="*/ 150 h 151"/>
                      <a:gd name="T6" fmla="*/ 0 w 385"/>
                      <a:gd name="T7" fmla="*/ 60 h 151"/>
                      <a:gd name="T8" fmla="*/ 96 w 385"/>
                      <a:gd name="T9" fmla="*/ 0 h 1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5" h="151">
                        <a:moveTo>
                          <a:pt x="96" y="0"/>
                        </a:moveTo>
                        <a:lnTo>
                          <a:pt x="384" y="78"/>
                        </a:lnTo>
                        <a:lnTo>
                          <a:pt x="300" y="150"/>
                        </a:lnTo>
                        <a:lnTo>
                          <a:pt x="0" y="60"/>
                        </a:lnTo>
                        <a:lnTo>
                          <a:pt x="96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sp>
              <p:nvSpPr>
                <p:cNvPr id="14415" name="Freeform 79"/>
                <p:cNvSpPr>
                  <a:spLocks/>
                </p:cNvSpPr>
                <p:nvPr/>
              </p:nvSpPr>
              <p:spPr bwMode="auto">
                <a:xfrm>
                  <a:off x="2976" y="2376"/>
                  <a:ext cx="217" cy="61"/>
                </a:xfrm>
                <a:custGeom>
                  <a:avLst/>
                  <a:gdLst>
                    <a:gd name="T0" fmla="*/ 12 w 217"/>
                    <a:gd name="T1" fmla="*/ 0 h 61"/>
                    <a:gd name="T2" fmla="*/ 0 w 217"/>
                    <a:gd name="T3" fmla="*/ 6 h 61"/>
                    <a:gd name="T4" fmla="*/ 210 w 217"/>
                    <a:gd name="T5" fmla="*/ 60 h 61"/>
                    <a:gd name="T6" fmla="*/ 216 w 217"/>
                    <a:gd name="T7" fmla="*/ 54 h 61"/>
                    <a:gd name="T8" fmla="*/ 12 w 217"/>
                    <a:gd name="T9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" h="61">
                      <a:moveTo>
                        <a:pt x="12" y="0"/>
                      </a:moveTo>
                      <a:lnTo>
                        <a:pt x="0" y="6"/>
                      </a:lnTo>
                      <a:lnTo>
                        <a:pt x="210" y="60"/>
                      </a:lnTo>
                      <a:lnTo>
                        <a:pt x="216" y="54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416" name="Freeform 80"/>
                <p:cNvSpPr>
                  <a:spLocks/>
                </p:cNvSpPr>
                <p:nvPr/>
              </p:nvSpPr>
              <p:spPr bwMode="auto">
                <a:xfrm>
                  <a:off x="2910" y="2388"/>
                  <a:ext cx="229" cy="85"/>
                </a:xfrm>
                <a:custGeom>
                  <a:avLst/>
                  <a:gdLst>
                    <a:gd name="T0" fmla="*/ 54 w 229"/>
                    <a:gd name="T1" fmla="*/ 0 h 85"/>
                    <a:gd name="T2" fmla="*/ 0 w 229"/>
                    <a:gd name="T3" fmla="*/ 30 h 85"/>
                    <a:gd name="T4" fmla="*/ 12 w 229"/>
                    <a:gd name="T5" fmla="*/ 30 h 85"/>
                    <a:gd name="T6" fmla="*/ 24 w 229"/>
                    <a:gd name="T7" fmla="*/ 30 h 85"/>
                    <a:gd name="T8" fmla="*/ 30 w 229"/>
                    <a:gd name="T9" fmla="*/ 30 h 85"/>
                    <a:gd name="T10" fmla="*/ 24 w 229"/>
                    <a:gd name="T11" fmla="*/ 36 h 85"/>
                    <a:gd name="T12" fmla="*/ 156 w 229"/>
                    <a:gd name="T13" fmla="*/ 78 h 85"/>
                    <a:gd name="T14" fmla="*/ 162 w 229"/>
                    <a:gd name="T15" fmla="*/ 72 h 85"/>
                    <a:gd name="T16" fmla="*/ 174 w 229"/>
                    <a:gd name="T17" fmla="*/ 72 h 85"/>
                    <a:gd name="T18" fmla="*/ 168 w 229"/>
                    <a:gd name="T19" fmla="*/ 78 h 85"/>
                    <a:gd name="T20" fmla="*/ 180 w 229"/>
                    <a:gd name="T21" fmla="*/ 84 h 85"/>
                    <a:gd name="T22" fmla="*/ 228 w 229"/>
                    <a:gd name="T23" fmla="*/ 48 h 85"/>
                    <a:gd name="T24" fmla="*/ 54 w 229"/>
                    <a:gd name="T25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29" h="85">
                      <a:moveTo>
                        <a:pt x="54" y="0"/>
                      </a:moveTo>
                      <a:lnTo>
                        <a:pt x="0" y="30"/>
                      </a:lnTo>
                      <a:lnTo>
                        <a:pt x="12" y="30"/>
                      </a:lnTo>
                      <a:lnTo>
                        <a:pt x="24" y="30"/>
                      </a:lnTo>
                      <a:lnTo>
                        <a:pt x="30" y="30"/>
                      </a:lnTo>
                      <a:lnTo>
                        <a:pt x="24" y="36"/>
                      </a:lnTo>
                      <a:lnTo>
                        <a:pt x="156" y="78"/>
                      </a:lnTo>
                      <a:lnTo>
                        <a:pt x="162" y="72"/>
                      </a:lnTo>
                      <a:lnTo>
                        <a:pt x="174" y="72"/>
                      </a:lnTo>
                      <a:lnTo>
                        <a:pt x="168" y="78"/>
                      </a:lnTo>
                      <a:lnTo>
                        <a:pt x="180" y="84"/>
                      </a:lnTo>
                      <a:lnTo>
                        <a:pt x="228" y="48"/>
                      </a:lnTo>
                      <a:lnTo>
                        <a:pt x="54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417" name="Freeform 81"/>
                <p:cNvSpPr>
                  <a:spLocks/>
                </p:cNvSpPr>
                <p:nvPr/>
              </p:nvSpPr>
              <p:spPr bwMode="auto">
                <a:xfrm>
                  <a:off x="3126" y="2442"/>
                  <a:ext cx="49" cy="19"/>
                </a:xfrm>
                <a:custGeom>
                  <a:avLst/>
                  <a:gdLst>
                    <a:gd name="T0" fmla="*/ 18 w 49"/>
                    <a:gd name="T1" fmla="*/ 0 h 19"/>
                    <a:gd name="T2" fmla="*/ 48 w 49"/>
                    <a:gd name="T3" fmla="*/ 6 h 19"/>
                    <a:gd name="T4" fmla="*/ 30 w 49"/>
                    <a:gd name="T5" fmla="*/ 18 h 19"/>
                    <a:gd name="T6" fmla="*/ 0 w 49"/>
                    <a:gd name="T7" fmla="*/ 12 h 19"/>
                    <a:gd name="T8" fmla="*/ 18 w 49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19">
                      <a:moveTo>
                        <a:pt x="18" y="0"/>
                      </a:moveTo>
                      <a:lnTo>
                        <a:pt x="48" y="6"/>
                      </a:lnTo>
                      <a:lnTo>
                        <a:pt x="30" y="18"/>
                      </a:lnTo>
                      <a:lnTo>
                        <a:pt x="0" y="12"/>
                      </a:lnTo>
                      <a:lnTo>
                        <a:pt x="18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418" name="Freeform 82"/>
                <p:cNvSpPr>
                  <a:spLocks/>
                </p:cNvSpPr>
                <p:nvPr/>
              </p:nvSpPr>
              <p:spPr bwMode="auto">
                <a:xfrm>
                  <a:off x="3096" y="2466"/>
                  <a:ext cx="49" cy="19"/>
                </a:xfrm>
                <a:custGeom>
                  <a:avLst/>
                  <a:gdLst>
                    <a:gd name="T0" fmla="*/ 12 w 49"/>
                    <a:gd name="T1" fmla="*/ 6 h 19"/>
                    <a:gd name="T2" fmla="*/ 18 w 49"/>
                    <a:gd name="T3" fmla="*/ 6 h 19"/>
                    <a:gd name="T4" fmla="*/ 24 w 49"/>
                    <a:gd name="T5" fmla="*/ 0 h 19"/>
                    <a:gd name="T6" fmla="*/ 42 w 49"/>
                    <a:gd name="T7" fmla="*/ 6 h 19"/>
                    <a:gd name="T8" fmla="*/ 36 w 49"/>
                    <a:gd name="T9" fmla="*/ 12 h 19"/>
                    <a:gd name="T10" fmla="*/ 48 w 49"/>
                    <a:gd name="T11" fmla="*/ 12 h 19"/>
                    <a:gd name="T12" fmla="*/ 36 w 49"/>
                    <a:gd name="T13" fmla="*/ 18 h 19"/>
                    <a:gd name="T14" fmla="*/ 0 w 49"/>
                    <a:gd name="T15" fmla="*/ 12 h 19"/>
                    <a:gd name="T16" fmla="*/ 12 w 49"/>
                    <a:gd name="T17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" h="19">
                      <a:moveTo>
                        <a:pt x="12" y="6"/>
                      </a:moveTo>
                      <a:lnTo>
                        <a:pt x="18" y="6"/>
                      </a:lnTo>
                      <a:lnTo>
                        <a:pt x="24" y="0"/>
                      </a:lnTo>
                      <a:lnTo>
                        <a:pt x="42" y="6"/>
                      </a:lnTo>
                      <a:lnTo>
                        <a:pt x="36" y="12"/>
                      </a:lnTo>
                      <a:lnTo>
                        <a:pt x="48" y="12"/>
                      </a:lnTo>
                      <a:lnTo>
                        <a:pt x="36" y="18"/>
                      </a:lnTo>
                      <a:lnTo>
                        <a:pt x="0" y="12"/>
                      </a:lnTo>
                      <a:lnTo>
                        <a:pt x="12" y="6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419" name="Freeform 83"/>
                <p:cNvSpPr>
                  <a:spLocks/>
                </p:cNvSpPr>
                <p:nvPr/>
              </p:nvSpPr>
              <p:spPr bwMode="auto">
                <a:xfrm>
                  <a:off x="3144" y="2454"/>
                  <a:ext cx="85" cy="43"/>
                </a:xfrm>
                <a:custGeom>
                  <a:avLst/>
                  <a:gdLst>
                    <a:gd name="T0" fmla="*/ 42 w 85"/>
                    <a:gd name="T1" fmla="*/ 0 h 43"/>
                    <a:gd name="T2" fmla="*/ 84 w 85"/>
                    <a:gd name="T3" fmla="*/ 12 h 43"/>
                    <a:gd name="T4" fmla="*/ 36 w 85"/>
                    <a:gd name="T5" fmla="*/ 42 h 43"/>
                    <a:gd name="T6" fmla="*/ 0 w 85"/>
                    <a:gd name="T7" fmla="*/ 30 h 43"/>
                    <a:gd name="T8" fmla="*/ 42 w 85"/>
                    <a:gd name="T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43">
                      <a:moveTo>
                        <a:pt x="42" y="0"/>
                      </a:moveTo>
                      <a:lnTo>
                        <a:pt x="84" y="12"/>
                      </a:lnTo>
                      <a:lnTo>
                        <a:pt x="36" y="42"/>
                      </a:lnTo>
                      <a:lnTo>
                        <a:pt x="0" y="30"/>
                      </a:lnTo>
                      <a:lnTo>
                        <a:pt x="42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</p:grpSp>
        </p:grpSp>
      </p:grpSp>
      <p:sp>
        <p:nvSpPr>
          <p:cNvPr id="14420" name="Line 84"/>
          <p:cNvSpPr>
            <a:spLocks noChangeShapeType="1"/>
          </p:cNvSpPr>
          <p:nvPr/>
        </p:nvSpPr>
        <p:spPr bwMode="auto">
          <a:xfrm>
            <a:off x="398463" y="6022975"/>
            <a:ext cx="7629525" cy="1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grpSp>
        <p:nvGrpSpPr>
          <p:cNvPr id="14421" name="Group 85"/>
          <p:cNvGrpSpPr>
            <a:grpSpLocks/>
          </p:cNvGrpSpPr>
          <p:nvPr/>
        </p:nvGrpSpPr>
        <p:grpSpPr bwMode="auto">
          <a:xfrm>
            <a:off x="247650" y="1371600"/>
            <a:ext cx="1058863" cy="4651375"/>
            <a:chOff x="192" y="480"/>
            <a:chExt cx="672" cy="3552"/>
          </a:xfrm>
        </p:grpSpPr>
        <p:grpSp>
          <p:nvGrpSpPr>
            <p:cNvPr id="14422" name="Group 86"/>
            <p:cNvGrpSpPr>
              <a:grpSpLocks/>
            </p:cNvGrpSpPr>
            <p:nvPr/>
          </p:nvGrpSpPr>
          <p:grpSpPr bwMode="auto">
            <a:xfrm>
              <a:off x="192" y="960"/>
              <a:ext cx="672" cy="3072"/>
              <a:chOff x="192" y="960"/>
              <a:chExt cx="672" cy="3072"/>
            </a:xfrm>
          </p:grpSpPr>
          <p:sp>
            <p:nvSpPr>
              <p:cNvPr id="14423" name="Line 87"/>
              <p:cNvSpPr>
                <a:spLocks noChangeShapeType="1"/>
              </p:cNvSpPr>
              <p:nvPr/>
            </p:nvSpPr>
            <p:spPr bwMode="auto">
              <a:xfrm>
                <a:off x="528" y="3766"/>
                <a:ext cx="0" cy="26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4424" name="Rectangle 88"/>
              <p:cNvSpPr>
                <a:spLocks noChangeArrowheads="1"/>
              </p:cNvSpPr>
              <p:nvPr/>
            </p:nvSpPr>
            <p:spPr bwMode="auto">
              <a:xfrm>
                <a:off x="192" y="3233"/>
                <a:ext cx="672" cy="533"/>
              </a:xfrm>
              <a:prstGeom prst="rect">
                <a:avLst/>
              </a:prstGeom>
              <a:solidFill>
                <a:srgbClr val="FF00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rgbClr val="FF0000"/>
                </a:extrusionClr>
                <a:contourClr>
                  <a:srgbClr val="FF00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ODBC </a:t>
                </a:r>
                <a:br>
                  <a:rPr lang="en-US" altLang="es-PE" sz="1200" b="1"/>
                </a:br>
                <a:r>
                  <a:rPr lang="en-US" altLang="es-PE" sz="1200" b="1"/>
                  <a:t>Driver</a:t>
                </a:r>
              </a:p>
            </p:txBody>
          </p:sp>
          <p:sp>
            <p:nvSpPr>
              <p:cNvPr id="14425" name="Rectangle 89"/>
              <p:cNvSpPr>
                <a:spLocks noChangeArrowheads="1"/>
              </p:cNvSpPr>
              <p:nvPr/>
            </p:nvSpPr>
            <p:spPr bwMode="auto">
              <a:xfrm>
                <a:off x="192" y="2657"/>
                <a:ext cx="672" cy="532"/>
              </a:xfrm>
              <a:prstGeom prst="rect">
                <a:avLst/>
              </a:prstGeom>
              <a:solidFill>
                <a:srgbClr val="FF00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rgbClr val="FF0000"/>
                </a:extrusionClr>
                <a:contourClr>
                  <a:srgbClr val="FF00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ODBC</a:t>
                </a:r>
              </a:p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Driver</a:t>
                </a:r>
              </a:p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Manager</a:t>
                </a:r>
              </a:p>
            </p:txBody>
          </p:sp>
          <p:sp>
            <p:nvSpPr>
              <p:cNvPr id="14426" name="Rectangle 90"/>
              <p:cNvSpPr>
                <a:spLocks noChangeArrowheads="1"/>
              </p:cNvSpPr>
              <p:nvPr/>
            </p:nvSpPr>
            <p:spPr bwMode="auto">
              <a:xfrm>
                <a:off x="192" y="1947"/>
                <a:ext cx="672" cy="665"/>
              </a:xfrm>
              <a:prstGeom prst="rect">
                <a:avLst/>
              </a:prstGeom>
              <a:solidFill>
                <a:srgbClr val="FF00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rgbClr val="FF0000"/>
                </a:extrusionClr>
                <a:contourClr>
                  <a:srgbClr val="FF00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Microsoft</a:t>
                </a:r>
              </a:p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JET</a:t>
                </a:r>
              </a:p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Database</a:t>
                </a:r>
              </a:p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Engine</a:t>
                </a:r>
              </a:p>
            </p:txBody>
          </p:sp>
          <p:sp>
            <p:nvSpPr>
              <p:cNvPr id="14427" name="Rectangle 91"/>
              <p:cNvSpPr>
                <a:spLocks noChangeArrowheads="1"/>
              </p:cNvSpPr>
              <p:nvPr/>
            </p:nvSpPr>
            <p:spPr bwMode="auto">
              <a:xfrm>
                <a:off x="192" y="1725"/>
                <a:ext cx="672" cy="178"/>
              </a:xfrm>
              <a:prstGeom prst="rect">
                <a:avLst/>
              </a:prstGeom>
              <a:solidFill>
                <a:srgbClr val="FF00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rgbClr val="FF0000"/>
                </a:extrusionClr>
                <a:contourClr>
                  <a:srgbClr val="FF00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DAO 3.5</a:t>
                </a:r>
              </a:p>
            </p:txBody>
          </p:sp>
          <p:sp>
            <p:nvSpPr>
              <p:cNvPr id="14428" name="Rectangle 92"/>
              <p:cNvSpPr>
                <a:spLocks noChangeArrowheads="1"/>
              </p:cNvSpPr>
              <p:nvPr/>
            </p:nvSpPr>
            <p:spPr bwMode="auto">
              <a:xfrm>
                <a:off x="192" y="1503"/>
                <a:ext cx="672" cy="178"/>
              </a:xfrm>
              <a:prstGeom prst="rect">
                <a:avLst/>
              </a:prstGeom>
              <a:solidFill>
                <a:srgbClr val="FF00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rgbClr val="FF0000"/>
                </a:extrusionClr>
                <a:contourClr>
                  <a:srgbClr val="FF00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Application</a:t>
                </a:r>
              </a:p>
            </p:txBody>
          </p:sp>
          <p:sp>
            <p:nvSpPr>
              <p:cNvPr id="14429" name="Rectangle 93"/>
              <p:cNvSpPr>
                <a:spLocks noChangeArrowheads="1"/>
              </p:cNvSpPr>
              <p:nvPr/>
            </p:nvSpPr>
            <p:spPr bwMode="auto">
              <a:xfrm>
                <a:off x="192" y="960"/>
                <a:ext cx="672" cy="455"/>
              </a:xfrm>
              <a:prstGeom prst="rect">
                <a:avLst/>
              </a:prstGeom>
              <a:solidFill>
                <a:schemeClr val="fol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chemeClr val="folHlink"/>
                </a:extrusionClr>
                <a:contourClr>
                  <a:schemeClr val="folHlink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DAO/Jet</a:t>
                </a:r>
              </a:p>
            </p:txBody>
          </p:sp>
        </p:grpSp>
        <p:grpSp>
          <p:nvGrpSpPr>
            <p:cNvPr id="14430" name="Group 94"/>
            <p:cNvGrpSpPr>
              <a:grpSpLocks/>
            </p:cNvGrpSpPr>
            <p:nvPr/>
          </p:nvGrpSpPr>
          <p:grpSpPr bwMode="auto">
            <a:xfrm>
              <a:off x="264" y="480"/>
              <a:ext cx="528" cy="480"/>
              <a:chOff x="4793" y="2007"/>
              <a:chExt cx="559" cy="442"/>
            </a:xfrm>
          </p:grpSpPr>
          <p:grpSp>
            <p:nvGrpSpPr>
              <p:cNvPr id="14431" name="Group 95"/>
              <p:cNvGrpSpPr>
                <a:grpSpLocks/>
              </p:cNvGrpSpPr>
              <p:nvPr/>
            </p:nvGrpSpPr>
            <p:grpSpPr bwMode="auto">
              <a:xfrm>
                <a:off x="4943" y="2007"/>
                <a:ext cx="409" cy="389"/>
                <a:chOff x="4943" y="2007"/>
                <a:chExt cx="409" cy="389"/>
              </a:xfrm>
            </p:grpSpPr>
            <p:grpSp>
              <p:nvGrpSpPr>
                <p:cNvPr id="14432" name="Group 96"/>
                <p:cNvGrpSpPr>
                  <a:grpSpLocks/>
                </p:cNvGrpSpPr>
                <p:nvPr/>
              </p:nvGrpSpPr>
              <p:grpSpPr bwMode="auto">
                <a:xfrm>
                  <a:off x="5210" y="2261"/>
                  <a:ext cx="142" cy="135"/>
                  <a:chOff x="5210" y="2261"/>
                  <a:chExt cx="142" cy="135"/>
                </a:xfrm>
              </p:grpSpPr>
              <p:sp>
                <p:nvSpPr>
                  <p:cNvPr id="14433" name="Freeform 97"/>
                  <p:cNvSpPr>
                    <a:spLocks/>
                  </p:cNvSpPr>
                  <p:nvPr/>
                </p:nvSpPr>
                <p:spPr bwMode="auto">
                  <a:xfrm>
                    <a:off x="5210" y="2261"/>
                    <a:ext cx="142" cy="135"/>
                  </a:xfrm>
                  <a:custGeom>
                    <a:avLst/>
                    <a:gdLst>
                      <a:gd name="T0" fmla="*/ 0 w 142"/>
                      <a:gd name="T1" fmla="*/ 134 h 135"/>
                      <a:gd name="T2" fmla="*/ 0 w 142"/>
                      <a:gd name="T3" fmla="*/ 77 h 135"/>
                      <a:gd name="T4" fmla="*/ 141 w 142"/>
                      <a:gd name="T5" fmla="*/ 0 h 135"/>
                      <a:gd name="T6" fmla="*/ 141 w 142"/>
                      <a:gd name="T7" fmla="*/ 63 h 135"/>
                      <a:gd name="T8" fmla="*/ 0 w 142"/>
                      <a:gd name="T9" fmla="*/ 134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2" h="135">
                        <a:moveTo>
                          <a:pt x="0" y="134"/>
                        </a:moveTo>
                        <a:lnTo>
                          <a:pt x="0" y="77"/>
                        </a:lnTo>
                        <a:lnTo>
                          <a:pt x="141" y="0"/>
                        </a:lnTo>
                        <a:lnTo>
                          <a:pt x="141" y="63"/>
                        </a:lnTo>
                        <a:lnTo>
                          <a:pt x="0" y="134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434" name="Freeform 98"/>
                  <p:cNvSpPr>
                    <a:spLocks/>
                  </p:cNvSpPr>
                  <p:nvPr/>
                </p:nvSpPr>
                <p:spPr bwMode="auto">
                  <a:xfrm>
                    <a:off x="5210" y="2261"/>
                    <a:ext cx="142" cy="135"/>
                  </a:xfrm>
                  <a:custGeom>
                    <a:avLst/>
                    <a:gdLst>
                      <a:gd name="T0" fmla="*/ 0 w 142"/>
                      <a:gd name="T1" fmla="*/ 134 h 135"/>
                      <a:gd name="T2" fmla="*/ 0 w 142"/>
                      <a:gd name="T3" fmla="*/ 77 h 135"/>
                      <a:gd name="T4" fmla="*/ 141 w 142"/>
                      <a:gd name="T5" fmla="*/ 0 h 135"/>
                      <a:gd name="T6" fmla="*/ 141 w 142"/>
                      <a:gd name="T7" fmla="*/ 63 h 135"/>
                      <a:gd name="T8" fmla="*/ 0 w 142"/>
                      <a:gd name="T9" fmla="*/ 134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2" h="135">
                        <a:moveTo>
                          <a:pt x="0" y="134"/>
                        </a:moveTo>
                        <a:lnTo>
                          <a:pt x="0" y="77"/>
                        </a:lnTo>
                        <a:lnTo>
                          <a:pt x="141" y="0"/>
                        </a:lnTo>
                        <a:lnTo>
                          <a:pt x="141" y="63"/>
                        </a:lnTo>
                        <a:lnTo>
                          <a:pt x="0" y="13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435" name="Group 99"/>
                <p:cNvGrpSpPr>
                  <a:grpSpLocks/>
                </p:cNvGrpSpPr>
                <p:nvPr/>
              </p:nvGrpSpPr>
              <p:grpSpPr bwMode="auto">
                <a:xfrm>
                  <a:off x="4943" y="2212"/>
                  <a:ext cx="409" cy="128"/>
                  <a:chOff x="4943" y="2212"/>
                  <a:chExt cx="409" cy="128"/>
                </a:xfrm>
              </p:grpSpPr>
              <p:sp>
                <p:nvSpPr>
                  <p:cNvPr id="14436" name="Freeform 100"/>
                  <p:cNvSpPr>
                    <a:spLocks/>
                  </p:cNvSpPr>
                  <p:nvPr/>
                </p:nvSpPr>
                <p:spPr bwMode="auto">
                  <a:xfrm>
                    <a:off x="4943" y="2212"/>
                    <a:ext cx="409" cy="128"/>
                  </a:xfrm>
                  <a:custGeom>
                    <a:avLst/>
                    <a:gdLst>
                      <a:gd name="T0" fmla="*/ 266 w 409"/>
                      <a:gd name="T1" fmla="*/ 127 h 128"/>
                      <a:gd name="T2" fmla="*/ 0 w 409"/>
                      <a:gd name="T3" fmla="*/ 63 h 128"/>
                      <a:gd name="T4" fmla="*/ 149 w 409"/>
                      <a:gd name="T5" fmla="*/ 0 h 128"/>
                      <a:gd name="T6" fmla="*/ 408 w 409"/>
                      <a:gd name="T7" fmla="*/ 49 h 128"/>
                      <a:gd name="T8" fmla="*/ 266 w 409"/>
                      <a:gd name="T9" fmla="*/ 127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128">
                        <a:moveTo>
                          <a:pt x="266" y="127"/>
                        </a:moveTo>
                        <a:lnTo>
                          <a:pt x="0" y="63"/>
                        </a:lnTo>
                        <a:lnTo>
                          <a:pt x="149" y="0"/>
                        </a:lnTo>
                        <a:lnTo>
                          <a:pt x="408" y="49"/>
                        </a:lnTo>
                        <a:lnTo>
                          <a:pt x="266" y="127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437" name="Freeform 101"/>
                  <p:cNvSpPr>
                    <a:spLocks/>
                  </p:cNvSpPr>
                  <p:nvPr/>
                </p:nvSpPr>
                <p:spPr bwMode="auto">
                  <a:xfrm>
                    <a:off x="4943" y="2212"/>
                    <a:ext cx="409" cy="128"/>
                  </a:xfrm>
                  <a:custGeom>
                    <a:avLst/>
                    <a:gdLst>
                      <a:gd name="T0" fmla="*/ 266 w 409"/>
                      <a:gd name="T1" fmla="*/ 127 h 128"/>
                      <a:gd name="T2" fmla="*/ 0 w 409"/>
                      <a:gd name="T3" fmla="*/ 63 h 128"/>
                      <a:gd name="T4" fmla="*/ 149 w 409"/>
                      <a:gd name="T5" fmla="*/ 0 h 128"/>
                      <a:gd name="T6" fmla="*/ 408 w 409"/>
                      <a:gd name="T7" fmla="*/ 49 h 128"/>
                      <a:gd name="T8" fmla="*/ 266 w 409"/>
                      <a:gd name="T9" fmla="*/ 127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128">
                        <a:moveTo>
                          <a:pt x="266" y="127"/>
                        </a:moveTo>
                        <a:lnTo>
                          <a:pt x="0" y="63"/>
                        </a:lnTo>
                        <a:lnTo>
                          <a:pt x="149" y="0"/>
                        </a:lnTo>
                        <a:lnTo>
                          <a:pt x="408" y="49"/>
                        </a:lnTo>
                        <a:lnTo>
                          <a:pt x="266" y="127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438" name="Group 102"/>
                <p:cNvGrpSpPr>
                  <a:grpSpLocks/>
                </p:cNvGrpSpPr>
                <p:nvPr/>
              </p:nvGrpSpPr>
              <p:grpSpPr bwMode="auto">
                <a:xfrm>
                  <a:off x="4943" y="2275"/>
                  <a:ext cx="268" cy="121"/>
                  <a:chOff x="4943" y="2275"/>
                  <a:chExt cx="268" cy="121"/>
                </a:xfrm>
              </p:grpSpPr>
              <p:sp>
                <p:nvSpPr>
                  <p:cNvPr id="14439" name="Freeform 103"/>
                  <p:cNvSpPr>
                    <a:spLocks/>
                  </p:cNvSpPr>
                  <p:nvPr/>
                </p:nvSpPr>
                <p:spPr bwMode="auto">
                  <a:xfrm>
                    <a:off x="4943" y="2275"/>
                    <a:ext cx="268" cy="121"/>
                  </a:xfrm>
                  <a:custGeom>
                    <a:avLst/>
                    <a:gdLst>
                      <a:gd name="T0" fmla="*/ 0 w 268"/>
                      <a:gd name="T1" fmla="*/ 0 h 121"/>
                      <a:gd name="T2" fmla="*/ 0 w 268"/>
                      <a:gd name="T3" fmla="*/ 56 h 121"/>
                      <a:gd name="T4" fmla="*/ 267 w 268"/>
                      <a:gd name="T5" fmla="*/ 120 h 121"/>
                      <a:gd name="T6" fmla="*/ 267 w 268"/>
                      <a:gd name="T7" fmla="*/ 63 h 121"/>
                      <a:gd name="T8" fmla="*/ 0 w 268"/>
                      <a:gd name="T9" fmla="*/ 0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8" h="121">
                        <a:moveTo>
                          <a:pt x="0" y="0"/>
                        </a:moveTo>
                        <a:lnTo>
                          <a:pt x="0" y="56"/>
                        </a:lnTo>
                        <a:lnTo>
                          <a:pt x="267" y="120"/>
                        </a:lnTo>
                        <a:lnTo>
                          <a:pt x="267" y="6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440" name="Freeform 104"/>
                  <p:cNvSpPr>
                    <a:spLocks/>
                  </p:cNvSpPr>
                  <p:nvPr/>
                </p:nvSpPr>
                <p:spPr bwMode="auto">
                  <a:xfrm>
                    <a:off x="4943" y="2275"/>
                    <a:ext cx="268" cy="121"/>
                  </a:xfrm>
                  <a:custGeom>
                    <a:avLst/>
                    <a:gdLst>
                      <a:gd name="T0" fmla="*/ 0 w 268"/>
                      <a:gd name="T1" fmla="*/ 0 h 121"/>
                      <a:gd name="T2" fmla="*/ 0 w 268"/>
                      <a:gd name="T3" fmla="*/ 56 h 121"/>
                      <a:gd name="T4" fmla="*/ 267 w 268"/>
                      <a:gd name="T5" fmla="*/ 120 h 121"/>
                      <a:gd name="T6" fmla="*/ 267 w 268"/>
                      <a:gd name="T7" fmla="*/ 63 h 121"/>
                      <a:gd name="T8" fmla="*/ 0 w 268"/>
                      <a:gd name="T9" fmla="*/ 0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8" h="121">
                        <a:moveTo>
                          <a:pt x="0" y="0"/>
                        </a:moveTo>
                        <a:lnTo>
                          <a:pt x="0" y="56"/>
                        </a:lnTo>
                        <a:lnTo>
                          <a:pt x="267" y="120"/>
                        </a:lnTo>
                        <a:lnTo>
                          <a:pt x="267" y="6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sp>
              <p:nvSpPr>
                <p:cNvPr id="14441" name="Freeform 105"/>
                <p:cNvSpPr>
                  <a:spLocks/>
                </p:cNvSpPr>
                <p:nvPr/>
              </p:nvSpPr>
              <p:spPr bwMode="auto">
                <a:xfrm>
                  <a:off x="4959" y="2296"/>
                  <a:ext cx="56" cy="29"/>
                </a:xfrm>
                <a:custGeom>
                  <a:avLst/>
                  <a:gdLst>
                    <a:gd name="T0" fmla="*/ 55 w 56"/>
                    <a:gd name="T1" fmla="*/ 28 h 29"/>
                    <a:gd name="T2" fmla="*/ 0 w 56"/>
                    <a:gd name="T3" fmla="*/ 14 h 29"/>
                    <a:gd name="T4" fmla="*/ 0 w 56"/>
                    <a:gd name="T5" fmla="*/ 0 h 29"/>
                    <a:gd name="T6" fmla="*/ 55 w 56"/>
                    <a:gd name="T7" fmla="*/ 14 h 29"/>
                    <a:gd name="T8" fmla="*/ 55 w 56"/>
                    <a:gd name="T9" fmla="*/ 2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29">
                      <a:moveTo>
                        <a:pt x="55" y="28"/>
                      </a:move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55" y="14"/>
                      </a:lnTo>
                      <a:lnTo>
                        <a:pt x="55" y="28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grpSp>
              <p:nvGrpSpPr>
                <p:cNvPr id="14442" name="Group 106"/>
                <p:cNvGrpSpPr>
                  <a:grpSpLocks/>
                </p:cNvGrpSpPr>
                <p:nvPr/>
              </p:nvGrpSpPr>
              <p:grpSpPr bwMode="auto">
                <a:xfrm>
                  <a:off x="5084" y="2317"/>
                  <a:ext cx="103" cy="65"/>
                  <a:chOff x="5084" y="2317"/>
                  <a:chExt cx="103" cy="65"/>
                </a:xfrm>
              </p:grpSpPr>
              <p:sp>
                <p:nvSpPr>
                  <p:cNvPr id="14443" name="Freeform 107"/>
                  <p:cNvSpPr>
                    <a:spLocks/>
                  </p:cNvSpPr>
                  <p:nvPr/>
                </p:nvSpPr>
                <p:spPr bwMode="auto">
                  <a:xfrm>
                    <a:off x="5084" y="2317"/>
                    <a:ext cx="103" cy="65"/>
                  </a:xfrm>
                  <a:custGeom>
                    <a:avLst/>
                    <a:gdLst>
                      <a:gd name="T0" fmla="*/ 0 w 103"/>
                      <a:gd name="T1" fmla="*/ 0 h 65"/>
                      <a:gd name="T2" fmla="*/ 102 w 103"/>
                      <a:gd name="T3" fmla="*/ 28 h 65"/>
                      <a:gd name="T4" fmla="*/ 102 w 103"/>
                      <a:gd name="T5" fmla="*/ 64 h 65"/>
                      <a:gd name="T6" fmla="*/ 0 w 103"/>
                      <a:gd name="T7" fmla="*/ 42 h 65"/>
                      <a:gd name="T8" fmla="*/ 0 w 103"/>
                      <a:gd name="T9" fmla="*/ 0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" h="65">
                        <a:moveTo>
                          <a:pt x="0" y="0"/>
                        </a:moveTo>
                        <a:lnTo>
                          <a:pt x="102" y="28"/>
                        </a:lnTo>
                        <a:lnTo>
                          <a:pt x="102" y="64"/>
                        </a:lnTo>
                        <a:lnTo>
                          <a:pt x="0" y="4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444" name="Freeform 108"/>
                  <p:cNvSpPr>
                    <a:spLocks/>
                  </p:cNvSpPr>
                  <p:nvPr/>
                </p:nvSpPr>
                <p:spPr bwMode="auto">
                  <a:xfrm>
                    <a:off x="5084" y="2317"/>
                    <a:ext cx="103" cy="65"/>
                  </a:xfrm>
                  <a:custGeom>
                    <a:avLst/>
                    <a:gdLst>
                      <a:gd name="T0" fmla="*/ 0 w 103"/>
                      <a:gd name="T1" fmla="*/ 0 h 65"/>
                      <a:gd name="T2" fmla="*/ 102 w 103"/>
                      <a:gd name="T3" fmla="*/ 28 h 65"/>
                      <a:gd name="T4" fmla="*/ 102 w 103"/>
                      <a:gd name="T5" fmla="*/ 64 h 65"/>
                      <a:gd name="T6" fmla="*/ 0 w 103"/>
                      <a:gd name="T7" fmla="*/ 42 h 65"/>
                      <a:gd name="T8" fmla="*/ 0 w 103"/>
                      <a:gd name="T9" fmla="*/ 0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" h="65">
                        <a:moveTo>
                          <a:pt x="0" y="0"/>
                        </a:moveTo>
                        <a:lnTo>
                          <a:pt x="102" y="28"/>
                        </a:lnTo>
                        <a:lnTo>
                          <a:pt x="102" y="64"/>
                        </a:lnTo>
                        <a:lnTo>
                          <a:pt x="0" y="4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A9A9A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sp>
              <p:nvSpPr>
                <p:cNvPr id="14445" name="Line 109"/>
                <p:cNvSpPr>
                  <a:spLocks noChangeShapeType="1"/>
                </p:cNvSpPr>
                <p:nvPr/>
              </p:nvSpPr>
              <p:spPr bwMode="auto">
                <a:xfrm>
                  <a:off x="5086" y="2340"/>
                  <a:ext cx="100" cy="27"/>
                </a:xfrm>
                <a:prstGeom prst="line">
                  <a:avLst/>
                </a:prstGeom>
                <a:noFill/>
                <a:ln w="12700">
                  <a:solidFill>
                    <a:srgbClr val="A9A9A9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4446" name="Freeform 110"/>
                <p:cNvSpPr>
                  <a:spLocks/>
                </p:cNvSpPr>
                <p:nvPr/>
              </p:nvSpPr>
              <p:spPr bwMode="auto">
                <a:xfrm>
                  <a:off x="5116" y="2352"/>
                  <a:ext cx="33" cy="20"/>
                </a:xfrm>
                <a:custGeom>
                  <a:avLst/>
                  <a:gdLst>
                    <a:gd name="T0" fmla="*/ 0 w 33"/>
                    <a:gd name="T1" fmla="*/ 0 h 20"/>
                    <a:gd name="T2" fmla="*/ 0 w 33"/>
                    <a:gd name="T3" fmla="*/ 9 h 20"/>
                    <a:gd name="T4" fmla="*/ 32 w 33"/>
                    <a:gd name="T5" fmla="*/ 19 h 20"/>
                    <a:gd name="T6" fmla="*/ 32 w 33"/>
                    <a:gd name="T7" fmla="*/ 9 h 20"/>
                    <a:gd name="T8" fmla="*/ 0 w 33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32" y="19"/>
                      </a:lnTo>
                      <a:lnTo>
                        <a:pt x="32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447" name="Freeform 111"/>
                <p:cNvSpPr>
                  <a:spLocks/>
                </p:cNvSpPr>
                <p:nvPr/>
              </p:nvSpPr>
              <p:spPr bwMode="auto">
                <a:xfrm>
                  <a:off x="5116" y="2332"/>
                  <a:ext cx="33" cy="20"/>
                </a:xfrm>
                <a:custGeom>
                  <a:avLst/>
                  <a:gdLst>
                    <a:gd name="T0" fmla="*/ 0 w 33"/>
                    <a:gd name="T1" fmla="*/ 0 h 20"/>
                    <a:gd name="T2" fmla="*/ 0 w 33"/>
                    <a:gd name="T3" fmla="*/ 9 h 20"/>
                    <a:gd name="T4" fmla="*/ 32 w 33"/>
                    <a:gd name="T5" fmla="*/ 19 h 20"/>
                    <a:gd name="T6" fmla="*/ 0 w 33"/>
                    <a:gd name="T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20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32" y="1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grpSp>
              <p:nvGrpSpPr>
                <p:cNvPr id="14448" name="Group 112"/>
                <p:cNvGrpSpPr>
                  <a:grpSpLocks/>
                </p:cNvGrpSpPr>
                <p:nvPr/>
              </p:nvGrpSpPr>
              <p:grpSpPr bwMode="auto">
                <a:xfrm>
                  <a:off x="5084" y="2007"/>
                  <a:ext cx="244" cy="220"/>
                  <a:chOff x="5084" y="2007"/>
                  <a:chExt cx="244" cy="220"/>
                </a:xfrm>
              </p:grpSpPr>
              <p:sp>
                <p:nvSpPr>
                  <p:cNvPr id="14449" name="Freeform 113"/>
                  <p:cNvSpPr>
                    <a:spLocks/>
                  </p:cNvSpPr>
                  <p:nvPr/>
                </p:nvSpPr>
                <p:spPr bwMode="auto">
                  <a:xfrm>
                    <a:off x="5084" y="2007"/>
                    <a:ext cx="244" cy="220"/>
                  </a:xfrm>
                  <a:custGeom>
                    <a:avLst/>
                    <a:gdLst>
                      <a:gd name="T0" fmla="*/ 203 w 244"/>
                      <a:gd name="T1" fmla="*/ 219 h 220"/>
                      <a:gd name="T2" fmla="*/ 243 w 244"/>
                      <a:gd name="T3" fmla="*/ 169 h 220"/>
                      <a:gd name="T4" fmla="*/ 243 w 244"/>
                      <a:gd name="T5" fmla="*/ 42 h 220"/>
                      <a:gd name="T6" fmla="*/ 70 w 244"/>
                      <a:gd name="T7" fmla="*/ 0 h 220"/>
                      <a:gd name="T8" fmla="*/ 0 w 244"/>
                      <a:gd name="T9" fmla="*/ 21 h 220"/>
                      <a:gd name="T10" fmla="*/ 203 w 244"/>
                      <a:gd name="T11" fmla="*/ 219 h 2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44" h="220">
                        <a:moveTo>
                          <a:pt x="203" y="219"/>
                        </a:moveTo>
                        <a:lnTo>
                          <a:pt x="243" y="169"/>
                        </a:lnTo>
                        <a:lnTo>
                          <a:pt x="243" y="42"/>
                        </a:lnTo>
                        <a:lnTo>
                          <a:pt x="70" y="0"/>
                        </a:lnTo>
                        <a:lnTo>
                          <a:pt x="0" y="21"/>
                        </a:lnTo>
                        <a:lnTo>
                          <a:pt x="203" y="219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450" name="Freeform 114"/>
                  <p:cNvSpPr>
                    <a:spLocks/>
                  </p:cNvSpPr>
                  <p:nvPr/>
                </p:nvSpPr>
                <p:spPr bwMode="auto">
                  <a:xfrm>
                    <a:off x="5084" y="2007"/>
                    <a:ext cx="244" cy="220"/>
                  </a:xfrm>
                  <a:custGeom>
                    <a:avLst/>
                    <a:gdLst>
                      <a:gd name="T0" fmla="*/ 203 w 244"/>
                      <a:gd name="T1" fmla="*/ 219 h 220"/>
                      <a:gd name="T2" fmla="*/ 243 w 244"/>
                      <a:gd name="T3" fmla="*/ 169 h 220"/>
                      <a:gd name="T4" fmla="*/ 243 w 244"/>
                      <a:gd name="T5" fmla="*/ 42 h 220"/>
                      <a:gd name="T6" fmla="*/ 70 w 244"/>
                      <a:gd name="T7" fmla="*/ 0 h 220"/>
                      <a:gd name="T8" fmla="*/ 0 w 244"/>
                      <a:gd name="T9" fmla="*/ 21 h 2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4" h="220">
                        <a:moveTo>
                          <a:pt x="203" y="219"/>
                        </a:moveTo>
                        <a:lnTo>
                          <a:pt x="243" y="169"/>
                        </a:lnTo>
                        <a:lnTo>
                          <a:pt x="243" y="42"/>
                        </a:lnTo>
                        <a:lnTo>
                          <a:pt x="70" y="0"/>
                        </a:lnTo>
                        <a:lnTo>
                          <a:pt x="0" y="21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451" name="Group 115"/>
                <p:cNvGrpSpPr>
                  <a:grpSpLocks/>
                </p:cNvGrpSpPr>
                <p:nvPr/>
              </p:nvGrpSpPr>
              <p:grpSpPr bwMode="auto">
                <a:xfrm>
                  <a:off x="5210" y="2064"/>
                  <a:ext cx="79" cy="241"/>
                  <a:chOff x="5210" y="2064"/>
                  <a:chExt cx="79" cy="241"/>
                </a:xfrm>
              </p:grpSpPr>
              <p:sp>
                <p:nvSpPr>
                  <p:cNvPr id="14452" name="Freeform 116"/>
                  <p:cNvSpPr>
                    <a:spLocks/>
                  </p:cNvSpPr>
                  <p:nvPr/>
                </p:nvSpPr>
                <p:spPr bwMode="auto">
                  <a:xfrm>
                    <a:off x="5210" y="2064"/>
                    <a:ext cx="79" cy="241"/>
                  </a:xfrm>
                  <a:custGeom>
                    <a:avLst/>
                    <a:gdLst>
                      <a:gd name="T0" fmla="*/ 0 w 79"/>
                      <a:gd name="T1" fmla="*/ 240 h 241"/>
                      <a:gd name="T2" fmla="*/ 0 w 79"/>
                      <a:gd name="T3" fmla="*/ 42 h 241"/>
                      <a:gd name="T4" fmla="*/ 78 w 79"/>
                      <a:gd name="T5" fmla="*/ 0 h 241"/>
                      <a:gd name="T6" fmla="*/ 78 w 79"/>
                      <a:gd name="T7" fmla="*/ 190 h 241"/>
                      <a:gd name="T8" fmla="*/ 0 w 79"/>
                      <a:gd name="T9" fmla="*/ 240 h 2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241">
                        <a:moveTo>
                          <a:pt x="0" y="240"/>
                        </a:moveTo>
                        <a:lnTo>
                          <a:pt x="0" y="42"/>
                        </a:lnTo>
                        <a:lnTo>
                          <a:pt x="78" y="0"/>
                        </a:lnTo>
                        <a:lnTo>
                          <a:pt x="78" y="190"/>
                        </a:lnTo>
                        <a:lnTo>
                          <a:pt x="0" y="240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453" name="Freeform 117"/>
                  <p:cNvSpPr>
                    <a:spLocks/>
                  </p:cNvSpPr>
                  <p:nvPr/>
                </p:nvSpPr>
                <p:spPr bwMode="auto">
                  <a:xfrm>
                    <a:off x="5210" y="2064"/>
                    <a:ext cx="79" cy="241"/>
                  </a:xfrm>
                  <a:custGeom>
                    <a:avLst/>
                    <a:gdLst>
                      <a:gd name="T0" fmla="*/ 0 w 79"/>
                      <a:gd name="T1" fmla="*/ 240 h 241"/>
                      <a:gd name="T2" fmla="*/ 0 w 79"/>
                      <a:gd name="T3" fmla="*/ 42 h 241"/>
                      <a:gd name="T4" fmla="*/ 78 w 79"/>
                      <a:gd name="T5" fmla="*/ 0 h 241"/>
                      <a:gd name="T6" fmla="*/ 78 w 79"/>
                      <a:gd name="T7" fmla="*/ 190 h 241"/>
                      <a:gd name="T8" fmla="*/ 0 w 79"/>
                      <a:gd name="T9" fmla="*/ 240 h 2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241">
                        <a:moveTo>
                          <a:pt x="0" y="240"/>
                        </a:moveTo>
                        <a:lnTo>
                          <a:pt x="0" y="42"/>
                        </a:lnTo>
                        <a:lnTo>
                          <a:pt x="78" y="0"/>
                        </a:lnTo>
                        <a:lnTo>
                          <a:pt x="78" y="190"/>
                        </a:lnTo>
                        <a:lnTo>
                          <a:pt x="0" y="24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454" name="Group 118"/>
                <p:cNvGrpSpPr>
                  <a:grpSpLocks/>
                </p:cNvGrpSpPr>
                <p:nvPr/>
              </p:nvGrpSpPr>
              <p:grpSpPr bwMode="auto">
                <a:xfrm>
                  <a:off x="4959" y="2021"/>
                  <a:ext cx="330" cy="86"/>
                  <a:chOff x="4959" y="2021"/>
                  <a:chExt cx="330" cy="86"/>
                </a:xfrm>
              </p:grpSpPr>
              <p:sp>
                <p:nvSpPr>
                  <p:cNvPr id="14455" name="Freeform 119"/>
                  <p:cNvSpPr>
                    <a:spLocks/>
                  </p:cNvSpPr>
                  <p:nvPr/>
                </p:nvSpPr>
                <p:spPr bwMode="auto">
                  <a:xfrm>
                    <a:off x="4959" y="2021"/>
                    <a:ext cx="330" cy="86"/>
                  </a:xfrm>
                  <a:custGeom>
                    <a:avLst/>
                    <a:gdLst>
                      <a:gd name="T0" fmla="*/ 250 w 330"/>
                      <a:gd name="T1" fmla="*/ 85 h 86"/>
                      <a:gd name="T2" fmla="*/ 0 w 330"/>
                      <a:gd name="T3" fmla="*/ 28 h 86"/>
                      <a:gd name="T4" fmla="*/ 94 w 330"/>
                      <a:gd name="T5" fmla="*/ 0 h 86"/>
                      <a:gd name="T6" fmla="*/ 329 w 330"/>
                      <a:gd name="T7" fmla="*/ 42 h 86"/>
                      <a:gd name="T8" fmla="*/ 250 w 330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0" h="86">
                        <a:moveTo>
                          <a:pt x="250" y="85"/>
                        </a:moveTo>
                        <a:lnTo>
                          <a:pt x="0" y="28"/>
                        </a:lnTo>
                        <a:lnTo>
                          <a:pt x="94" y="0"/>
                        </a:lnTo>
                        <a:lnTo>
                          <a:pt x="329" y="42"/>
                        </a:lnTo>
                        <a:lnTo>
                          <a:pt x="250" y="85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456" name="Freeform 120"/>
                  <p:cNvSpPr>
                    <a:spLocks/>
                  </p:cNvSpPr>
                  <p:nvPr/>
                </p:nvSpPr>
                <p:spPr bwMode="auto">
                  <a:xfrm>
                    <a:off x="4959" y="2021"/>
                    <a:ext cx="330" cy="86"/>
                  </a:xfrm>
                  <a:custGeom>
                    <a:avLst/>
                    <a:gdLst>
                      <a:gd name="T0" fmla="*/ 250 w 330"/>
                      <a:gd name="T1" fmla="*/ 85 h 86"/>
                      <a:gd name="T2" fmla="*/ 0 w 330"/>
                      <a:gd name="T3" fmla="*/ 28 h 86"/>
                      <a:gd name="T4" fmla="*/ 94 w 330"/>
                      <a:gd name="T5" fmla="*/ 0 h 86"/>
                      <a:gd name="T6" fmla="*/ 329 w 330"/>
                      <a:gd name="T7" fmla="*/ 42 h 86"/>
                      <a:gd name="T8" fmla="*/ 250 w 330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0" h="86">
                        <a:moveTo>
                          <a:pt x="250" y="85"/>
                        </a:moveTo>
                        <a:lnTo>
                          <a:pt x="0" y="28"/>
                        </a:lnTo>
                        <a:lnTo>
                          <a:pt x="94" y="0"/>
                        </a:lnTo>
                        <a:lnTo>
                          <a:pt x="329" y="42"/>
                        </a:lnTo>
                        <a:lnTo>
                          <a:pt x="250" y="8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457" name="Group 121"/>
                <p:cNvGrpSpPr>
                  <a:grpSpLocks/>
                </p:cNvGrpSpPr>
                <p:nvPr/>
              </p:nvGrpSpPr>
              <p:grpSpPr bwMode="auto">
                <a:xfrm>
                  <a:off x="5006" y="2254"/>
                  <a:ext cx="174" cy="51"/>
                  <a:chOff x="5006" y="2254"/>
                  <a:chExt cx="174" cy="51"/>
                </a:xfrm>
              </p:grpSpPr>
              <p:sp>
                <p:nvSpPr>
                  <p:cNvPr id="14458" name="Freeform 122"/>
                  <p:cNvSpPr>
                    <a:spLocks/>
                  </p:cNvSpPr>
                  <p:nvPr/>
                </p:nvSpPr>
                <p:spPr bwMode="auto">
                  <a:xfrm>
                    <a:off x="5006" y="2254"/>
                    <a:ext cx="174" cy="51"/>
                  </a:xfrm>
                  <a:custGeom>
                    <a:avLst/>
                    <a:gdLst>
                      <a:gd name="T0" fmla="*/ 0 w 174"/>
                      <a:gd name="T1" fmla="*/ 0 h 51"/>
                      <a:gd name="T2" fmla="*/ 0 w 174"/>
                      <a:gd name="T3" fmla="*/ 7 h 51"/>
                      <a:gd name="T4" fmla="*/ 165 w 174"/>
                      <a:gd name="T5" fmla="*/ 50 h 51"/>
                      <a:gd name="T6" fmla="*/ 173 w 174"/>
                      <a:gd name="T7" fmla="*/ 42 h 51"/>
                      <a:gd name="T8" fmla="*/ 0 w 174"/>
                      <a:gd name="T9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4" h="51">
                        <a:moveTo>
                          <a:pt x="0" y="0"/>
                        </a:moveTo>
                        <a:lnTo>
                          <a:pt x="0" y="7"/>
                        </a:lnTo>
                        <a:lnTo>
                          <a:pt x="165" y="50"/>
                        </a:lnTo>
                        <a:lnTo>
                          <a:pt x="173" y="4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459" name="Freeform 123"/>
                  <p:cNvSpPr>
                    <a:spLocks/>
                  </p:cNvSpPr>
                  <p:nvPr/>
                </p:nvSpPr>
                <p:spPr bwMode="auto">
                  <a:xfrm>
                    <a:off x="5006" y="2254"/>
                    <a:ext cx="174" cy="51"/>
                  </a:xfrm>
                  <a:custGeom>
                    <a:avLst/>
                    <a:gdLst>
                      <a:gd name="T0" fmla="*/ 0 w 174"/>
                      <a:gd name="T1" fmla="*/ 0 h 51"/>
                      <a:gd name="T2" fmla="*/ 0 w 174"/>
                      <a:gd name="T3" fmla="*/ 7 h 51"/>
                      <a:gd name="T4" fmla="*/ 165 w 174"/>
                      <a:gd name="T5" fmla="*/ 50 h 51"/>
                      <a:gd name="T6" fmla="*/ 173 w 174"/>
                      <a:gd name="T7" fmla="*/ 42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4" h="51">
                        <a:moveTo>
                          <a:pt x="0" y="0"/>
                        </a:moveTo>
                        <a:lnTo>
                          <a:pt x="0" y="7"/>
                        </a:lnTo>
                        <a:lnTo>
                          <a:pt x="165" y="50"/>
                        </a:lnTo>
                        <a:lnTo>
                          <a:pt x="173" y="42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460" name="Group 124"/>
                <p:cNvGrpSpPr>
                  <a:grpSpLocks/>
                </p:cNvGrpSpPr>
                <p:nvPr/>
              </p:nvGrpSpPr>
              <p:grpSpPr bwMode="auto">
                <a:xfrm>
                  <a:off x="4959" y="2049"/>
                  <a:ext cx="252" cy="256"/>
                  <a:chOff x="4959" y="2049"/>
                  <a:chExt cx="252" cy="256"/>
                </a:xfrm>
              </p:grpSpPr>
              <p:sp>
                <p:nvSpPr>
                  <p:cNvPr id="14461" name="Freeform 125"/>
                  <p:cNvSpPr>
                    <a:spLocks/>
                  </p:cNvSpPr>
                  <p:nvPr/>
                </p:nvSpPr>
                <p:spPr bwMode="auto">
                  <a:xfrm>
                    <a:off x="4959" y="2049"/>
                    <a:ext cx="252" cy="256"/>
                  </a:xfrm>
                  <a:custGeom>
                    <a:avLst/>
                    <a:gdLst>
                      <a:gd name="T0" fmla="*/ 251 w 252"/>
                      <a:gd name="T1" fmla="*/ 255 h 256"/>
                      <a:gd name="T2" fmla="*/ 251 w 252"/>
                      <a:gd name="T3" fmla="*/ 56 h 256"/>
                      <a:gd name="T4" fmla="*/ 0 w 252"/>
                      <a:gd name="T5" fmla="*/ 0 h 256"/>
                      <a:gd name="T6" fmla="*/ 0 w 252"/>
                      <a:gd name="T7" fmla="*/ 191 h 256"/>
                      <a:gd name="T8" fmla="*/ 251 w 252"/>
                      <a:gd name="T9" fmla="*/ 255 h 2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2" h="256">
                        <a:moveTo>
                          <a:pt x="251" y="255"/>
                        </a:moveTo>
                        <a:lnTo>
                          <a:pt x="251" y="56"/>
                        </a:lnTo>
                        <a:lnTo>
                          <a:pt x="0" y="0"/>
                        </a:lnTo>
                        <a:lnTo>
                          <a:pt x="0" y="191"/>
                        </a:lnTo>
                        <a:lnTo>
                          <a:pt x="251" y="255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462" name="Freeform 126"/>
                  <p:cNvSpPr>
                    <a:spLocks/>
                  </p:cNvSpPr>
                  <p:nvPr/>
                </p:nvSpPr>
                <p:spPr bwMode="auto">
                  <a:xfrm>
                    <a:off x="4959" y="2049"/>
                    <a:ext cx="252" cy="256"/>
                  </a:xfrm>
                  <a:custGeom>
                    <a:avLst/>
                    <a:gdLst>
                      <a:gd name="T0" fmla="*/ 251 w 252"/>
                      <a:gd name="T1" fmla="*/ 255 h 256"/>
                      <a:gd name="T2" fmla="*/ 251 w 252"/>
                      <a:gd name="T3" fmla="*/ 56 h 256"/>
                      <a:gd name="T4" fmla="*/ 0 w 252"/>
                      <a:gd name="T5" fmla="*/ 0 h 256"/>
                      <a:gd name="T6" fmla="*/ 0 w 252"/>
                      <a:gd name="T7" fmla="*/ 191 h 256"/>
                      <a:gd name="T8" fmla="*/ 251 w 252"/>
                      <a:gd name="T9" fmla="*/ 255 h 2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2" h="256">
                        <a:moveTo>
                          <a:pt x="251" y="255"/>
                        </a:moveTo>
                        <a:lnTo>
                          <a:pt x="251" y="56"/>
                        </a:lnTo>
                        <a:lnTo>
                          <a:pt x="0" y="0"/>
                        </a:lnTo>
                        <a:lnTo>
                          <a:pt x="0" y="191"/>
                        </a:lnTo>
                        <a:lnTo>
                          <a:pt x="251" y="25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463" name="Group 127"/>
                <p:cNvGrpSpPr>
                  <a:grpSpLocks/>
                </p:cNvGrpSpPr>
                <p:nvPr/>
              </p:nvGrpSpPr>
              <p:grpSpPr bwMode="auto">
                <a:xfrm>
                  <a:off x="4990" y="2077"/>
                  <a:ext cx="182" cy="185"/>
                  <a:chOff x="4990" y="2077"/>
                  <a:chExt cx="182" cy="185"/>
                </a:xfrm>
              </p:grpSpPr>
              <p:sp>
                <p:nvSpPr>
                  <p:cNvPr id="14464" name="Freeform 128"/>
                  <p:cNvSpPr>
                    <a:spLocks/>
                  </p:cNvSpPr>
                  <p:nvPr/>
                </p:nvSpPr>
                <p:spPr bwMode="auto">
                  <a:xfrm>
                    <a:off x="4990" y="2077"/>
                    <a:ext cx="182" cy="185"/>
                  </a:xfrm>
                  <a:custGeom>
                    <a:avLst/>
                    <a:gdLst>
                      <a:gd name="T0" fmla="*/ 181 w 182"/>
                      <a:gd name="T1" fmla="*/ 184 h 185"/>
                      <a:gd name="T2" fmla="*/ 181 w 182"/>
                      <a:gd name="T3" fmla="*/ 42 h 185"/>
                      <a:gd name="T4" fmla="*/ 0 w 182"/>
                      <a:gd name="T5" fmla="*/ 0 h 185"/>
                      <a:gd name="T6" fmla="*/ 0 w 182"/>
                      <a:gd name="T7" fmla="*/ 141 h 185"/>
                      <a:gd name="T8" fmla="*/ 181 w 182"/>
                      <a:gd name="T9" fmla="*/ 184 h 1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2" h="185">
                        <a:moveTo>
                          <a:pt x="181" y="184"/>
                        </a:moveTo>
                        <a:lnTo>
                          <a:pt x="181" y="42"/>
                        </a:lnTo>
                        <a:lnTo>
                          <a:pt x="0" y="0"/>
                        </a:lnTo>
                        <a:lnTo>
                          <a:pt x="0" y="141"/>
                        </a:lnTo>
                        <a:lnTo>
                          <a:pt x="181" y="184"/>
                        </a:lnTo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465" name="Freeform 129"/>
                  <p:cNvSpPr>
                    <a:spLocks/>
                  </p:cNvSpPr>
                  <p:nvPr/>
                </p:nvSpPr>
                <p:spPr bwMode="auto">
                  <a:xfrm>
                    <a:off x="4990" y="2077"/>
                    <a:ext cx="182" cy="185"/>
                  </a:xfrm>
                  <a:custGeom>
                    <a:avLst/>
                    <a:gdLst>
                      <a:gd name="T0" fmla="*/ 181 w 182"/>
                      <a:gd name="T1" fmla="*/ 184 h 185"/>
                      <a:gd name="T2" fmla="*/ 181 w 182"/>
                      <a:gd name="T3" fmla="*/ 42 h 185"/>
                      <a:gd name="T4" fmla="*/ 0 w 182"/>
                      <a:gd name="T5" fmla="*/ 0 h 185"/>
                      <a:gd name="T6" fmla="*/ 0 w 182"/>
                      <a:gd name="T7" fmla="*/ 141 h 185"/>
                      <a:gd name="T8" fmla="*/ 181 w 182"/>
                      <a:gd name="T9" fmla="*/ 184 h 1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2" h="185">
                        <a:moveTo>
                          <a:pt x="181" y="184"/>
                        </a:moveTo>
                        <a:lnTo>
                          <a:pt x="181" y="42"/>
                        </a:lnTo>
                        <a:lnTo>
                          <a:pt x="0" y="0"/>
                        </a:lnTo>
                        <a:lnTo>
                          <a:pt x="0" y="141"/>
                        </a:lnTo>
                        <a:lnTo>
                          <a:pt x="181" y="18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466" name="Group 130"/>
                <p:cNvGrpSpPr>
                  <a:grpSpLocks/>
                </p:cNvGrpSpPr>
                <p:nvPr/>
              </p:nvGrpSpPr>
              <p:grpSpPr bwMode="auto">
                <a:xfrm>
                  <a:off x="5006" y="2092"/>
                  <a:ext cx="158" cy="156"/>
                  <a:chOff x="5006" y="2092"/>
                  <a:chExt cx="158" cy="156"/>
                </a:xfrm>
              </p:grpSpPr>
              <p:sp>
                <p:nvSpPr>
                  <p:cNvPr id="14467" name="Freeform 131"/>
                  <p:cNvSpPr>
                    <a:spLocks/>
                  </p:cNvSpPr>
                  <p:nvPr/>
                </p:nvSpPr>
                <p:spPr bwMode="auto">
                  <a:xfrm>
                    <a:off x="5006" y="2092"/>
                    <a:ext cx="158" cy="156"/>
                  </a:xfrm>
                  <a:custGeom>
                    <a:avLst/>
                    <a:gdLst>
                      <a:gd name="T0" fmla="*/ 157 w 158"/>
                      <a:gd name="T1" fmla="*/ 155 h 156"/>
                      <a:gd name="T2" fmla="*/ 157 w 158"/>
                      <a:gd name="T3" fmla="*/ 35 h 156"/>
                      <a:gd name="T4" fmla="*/ 0 w 158"/>
                      <a:gd name="T5" fmla="*/ 0 h 156"/>
                      <a:gd name="T6" fmla="*/ 0 w 158"/>
                      <a:gd name="T7" fmla="*/ 119 h 156"/>
                      <a:gd name="T8" fmla="*/ 157 w 158"/>
                      <a:gd name="T9" fmla="*/ 155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8" h="156">
                        <a:moveTo>
                          <a:pt x="157" y="155"/>
                        </a:moveTo>
                        <a:lnTo>
                          <a:pt x="157" y="35"/>
                        </a:lnTo>
                        <a:lnTo>
                          <a:pt x="0" y="0"/>
                        </a:lnTo>
                        <a:lnTo>
                          <a:pt x="0" y="119"/>
                        </a:lnTo>
                        <a:lnTo>
                          <a:pt x="157" y="155"/>
                        </a:lnTo>
                      </a:path>
                    </a:pathLst>
                  </a:custGeom>
                  <a:solidFill>
                    <a:srgbClr val="618FF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468" name="Freeform 132"/>
                  <p:cNvSpPr>
                    <a:spLocks/>
                  </p:cNvSpPr>
                  <p:nvPr/>
                </p:nvSpPr>
                <p:spPr bwMode="auto">
                  <a:xfrm>
                    <a:off x="5006" y="2092"/>
                    <a:ext cx="158" cy="156"/>
                  </a:xfrm>
                  <a:custGeom>
                    <a:avLst/>
                    <a:gdLst>
                      <a:gd name="T0" fmla="*/ 157 w 158"/>
                      <a:gd name="T1" fmla="*/ 155 h 156"/>
                      <a:gd name="T2" fmla="*/ 157 w 158"/>
                      <a:gd name="T3" fmla="*/ 35 h 156"/>
                      <a:gd name="T4" fmla="*/ 0 w 158"/>
                      <a:gd name="T5" fmla="*/ 0 h 156"/>
                      <a:gd name="T6" fmla="*/ 0 w 158"/>
                      <a:gd name="T7" fmla="*/ 119 h 156"/>
                      <a:gd name="T8" fmla="*/ 157 w 158"/>
                      <a:gd name="T9" fmla="*/ 155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8" h="156">
                        <a:moveTo>
                          <a:pt x="157" y="155"/>
                        </a:moveTo>
                        <a:lnTo>
                          <a:pt x="157" y="35"/>
                        </a:lnTo>
                        <a:lnTo>
                          <a:pt x="0" y="0"/>
                        </a:lnTo>
                        <a:lnTo>
                          <a:pt x="0" y="119"/>
                        </a:lnTo>
                        <a:lnTo>
                          <a:pt x="157" y="15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91919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sp>
              <p:nvSpPr>
                <p:cNvPr id="14469" name="Rectangle 133"/>
                <p:cNvSpPr>
                  <a:spLocks noChangeArrowheads="1"/>
                </p:cNvSpPr>
                <p:nvPr/>
              </p:nvSpPr>
              <p:spPr bwMode="auto">
                <a:xfrm>
                  <a:off x="5030" y="2113"/>
                  <a:ext cx="21" cy="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grpSp>
            <p:nvGrpSpPr>
              <p:cNvPr id="14470" name="Group 134"/>
              <p:cNvGrpSpPr>
                <a:grpSpLocks/>
              </p:cNvGrpSpPr>
              <p:nvPr/>
            </p:nvGrpSpPr>
            <p:grpSpPr bwMode="auto">
              <a:xfrm>
                <a:off x="4793" y="2300"/>
                <a:ext cx="425" cy="149"/>
                <a:chOff x="4793" y="2300"/>
                <a:chExt cx="425" cy="149"/>
              </a:xfrm>
            </p:grpSpPr>
            <p:grpSp>
              <p:nvGrpSpPr>
                <p:cNvPr id="14471" name="Group 135"/>
                <p:cNvGrpSpPr>
                  <a:grpSpLocks/>
                </p:cNvGrpSpPr>
                <p:nvPr/>
              </p:nvGrpSpPr>
              <p:grpSpPr bwMode="auto">
                <a:xfrm>
                  <a:off x="4793" y="2356"/>
                  <a:ext cx="425" cy="93"/>
                  <a:chOff x="4793" y="2356"/>
                  <a:chExt cx="425" cy="93"/>
                </a:xfrm>
              </p:grpSpPr>
              <p:sp>
                <p:nvSpPr>
                  <p:cNvPr id="14472" name="Freeform 136"/>
                  <p:cNvSpPr>
                    <a:spLocks/>
                  </p:cNvSpPr>
                  <p:nvPr/>
                </p:nvSpPr>
                <p:spPr bwMode="auto">
                  <a:xfrm>
                    <a:off x="4793" y="2356"/>
                    <a:ext cx="425" cy="93"/>
                  </a:xfrm>
                  <a:custGeom>
                    <a:avLst/>
                    <a:gdLst>
                      <a:gd name="T0" fmla="*/ 0 w 425"/>
                      <a:gd name="T1" fmla="*/ 0 h 93"/>
                      <a:gd name="T2" fmla="*/ 0 w 425"/>
                      <a:gd name="T3" fmla="*/ 7 h 93"/>
                      <a:gd name="T4" fmla="*/ 329 w 425"/>
                      <a:gd name="T5" fmla="*/ 92 h 93"/>
                      <a:gd name="T6" fmla="*/ 424 w 425"/>
                      <a:gd name="T7" fmla="*/ 42 h 93"/>
                      <a:gd name="T8" fmla="*/ 424 w 425"/>
                      <a:gd name="T9" fmla="*/ 14 h 93"/>
                      <a:gd name="T10" fmla="*/ 0 w 425"/>
                      <a:gd name="T11" fmla="*/ 0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25" h="93">
                        <a:moveTo>
                          <a:pt x="0" y="0"/>
                        </a:moveTo>
                        <a:lnTo>
                          <a:pt x="0" y="7"/>
                        </a:lnTo>
                        <a:lnTo>
                          <a:pt x="329" y="92"/>
                        </a:lnTo>
                        <a:lnTo>
                          <a:pt x="424" y="42"/>
                        </a:lnTo>
                        <a:lnTo>
                          <a:pt x="424" y="1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473" name="Freeform 137"/>
                  <p:cNvSpPr>
                    <a:spLocks/>
                  </p:cNvSpPr>
                  <p:nvPr/>
                </p:nvSpPr>
                <p:spPr bwMode="auto">
                  <a:xfrm>
                    <a:off x="4793" y="2356"/>
                    <a:ext cx="425" cy="93"/>
                  </a:xfrm>
                  <a:custGeom>
                    <a:avLst/>
                    <a:gdLst>
                      <a:gd name="T0" fmla="*/ 0 w 425"/>
                      <a:gd name="T1" fmla="*/ 0 h 93"/>
                      <a:gd name="T2" fmla="*/ 0 w 425"/>
                      <a:gd name="T3" fmla="*/ 7 h 93"/>
                      <a:gd name="T4" fmla="*/ 329 w 425"/>
                      <a:gd name="T5" fmla="*/ 92 h 93"/>
                      <a:gd name="T6" fmla="*/ 424 w 425"/>
                      <a:gd name="T7" fmla="*/ 42 h 93"/>
                      <a:gd name="T8" fmla="*/ 424 w 425"/>
                      <a:gd name="T9" fmla="*/ 14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5" h="93">
                        <a:moveTo>
                          <a:pt x="0" y="0"/>
                        </a:moveTo>
                        <a:lnTo>
                          <a:pt x="0" y="7"/>
                        </a:lnTo>
                        <a:lnTo>
                          <a:pt x="329" y="92"/>
                        </a:lnTo>
                        <a:lnTo>
                          <a:pt x="424" y="42"/>
                        </a:lnTo>
                        <a:lnTo>
                          <a:pt x="424" y="1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474" name="Group 138"/>
                <p:cNvGrpSpPr>
                  <a:grpSpLocks/>
                </p:cNvGrpSpPr>
                <p:nvPr/>
              </p:nvGrpSpPr>
              <p:grpSpPr bwMode="auto">
                <a:xfrm>
                  <a:off x="4793" y="2300"/>
                  <a:ext cx="425" cy="135"/>
                  <a:chOff x="4793" y="2300"/>
                  <a:chExt cx="425" cy="135"/>
                </a:xfrm>
              </p:grpSpPr>
              <p:sp>
                <p:nvSpPr>
                  <p:cNvPr id="14475" name="Freeform 139"/>
                  <p:cNvSpPr>
                    <a:spLocks/>
                  </p:cNvSpPr>
                  <p:nvPr/>
                </p:nvSpPr>
                <p:spPr bwMode="auto">
                  <a:xfrm>
                    <a:off x="4793" y="2300"/>
                    <a:ext cx="425" cy="135"/>
                  </a:xfrm>
                  <a:custGeom>
                    <a:avLst/>
                    <a:gdLst>
                      <a:gd name="T0" fmla="*/ 102 w 425"/>
                      <a:gd name="T1" fmla="*/ 0 h 135"/>
                      <a:gd name="T2" fmla="*/ 424 w 425"/>
                      <a:gd name="T3" fmla="*/ 70 h 135"/>
                      <a:gd name="T4" fmla="*/ 329 w 425"/>
                      <a:gd name="T5" fmla="*/ 134 h 135"/>
                      <a:gd name="T6" fmla="*/ 0 w 425"/>
                      <a:gd name="T7" fmla="*/ 56 h 135"/>
                      <a:gd name="T8" fmla="*/ 102 w 425"/>
                      <a:gd name="T9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5" h="135">
                        <a:moveTo>
                          <a:pt x="102" y="0"/>
                        </a:moveTo>
                        <a:lnTo>
                          <a:pt x="424" y="70"/>
                        </a:lnTo>
                        <a:lnTo>
                          <a:pt x="329" y="134"/>
                        </a:lnTo>
                        <a:lnTo>
                          <a:pt x="0" y="56"/>
                        </a:lnTo>
                        <a:lnTo>
                          <a:pt x="10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476" name="Freeform 140"/>
                  <p:cNvSpPr>
                    <a:spLocks/>
                  </p:cNvSpPr>
                  <p:nvPr/>
                </p:nvSpPr>
                <p:spPr bwMode="auto">
                  <a:xfrm>
                    <a:off x="4793" y="2300"/>
                    <a:ext cx="425" cy="135"/>
                  </a:xfrm>
                  <a:custGeom>
                    <a:avLst/>
                    <a:gdLst>
                      <a:gd name="T0" fmla="*/ 102 w 425"/>
                      <a:gd name="T1" fmla="*/ 0 h 135"/>
                      <a:gd name="T2" fmla="*/ 424 w 425"/>
                      <a:gd name="T3" fmla="*/ 70 h 135"/>
                      <a:gd name="T4" fmla="*/ 329 w 425"/>
                      <a:gd name="T5" fmla="*/ 134 h 135"/>
                      <a:gd name="T6" fmla="*/ 0 w 425"/>
                      <a:gd name="T7" fmla="*/ 56 h 135"/>
                      <a:gd name="T8" fmla="*/ 102 w 425"/>
                      <a:gd name="T9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5" h="135">
                        <a:moveTo>
                          <a:pt x="102" y="0"/>
                        </a:moveTo>
                        <a:lnTo>
                          <a:pt x="424" y="70"/>
                        </a:lnTo>
                        <a:lnTo>
                          <a:pt x="329" y="134"/>
                        </a:lnTo>
                        <a:lnTo>
                          <a:pt x="0" y="56"/>
                        </a:lnTo>
                        <a:lnTo>
                          <a:pt x="102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sp>
              <p:nvSpPr>
                <p:cNvPr id="14477" name="Freeform 141"/>
                <p:cNvSpPr>
                  <a:spLocks/>
                </p:cNvSpPr>
                <p:nvPr/>
              </p:nvSpPr>
              <p:spPr bwMode="auto">
                <a:xfrm>
                  <a:off x="4887" y="2307"/>
                  <a:ext cx="237" cy="57"/>
                </a:xfrm>
                <a:custGeom>
                  <a:avLst/>
                  <a:gdLst>
                    <a:gd name="T0" fmla="*/ 15 w 237"/>
                    <a:gd name="T1" fmla="*/ 0 h 57"/>
                    <a:gd name="T2" fmla="*/ 0 w 237"/>
                    <a:gd name="T3" fmla="*/ 7 h 57"/>
                    <a:gd name="T4" fmla="*/ 228 w 237"/>
                    <a:gd name="T5" fmla="*/ 56 h 57"/>
                    <a:gd name="T6" fmla="*/ 236 w 237"/>
                    <a:gd name="T7" fmla="*/ 56 h 57"/>
                    <a:gd name="T8" fmla="*/ 15 w 237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7" h="57">
                      <a:moveTo>
                        <a:pt x="15" y="0"/>
                      </a:moveTo>
                      <a:lnTo>
                        <a:pt x="0" y="7"/>
                      </a:lnTo>
                      <a:lnTo>
                        <a:pt x="228" y="56"/>
                      </a:lnTo>
                      <a:lnTo>
                        <a:pt x="236" y="56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478" name="Freeform 142"/>
                <p:cNvSpPr>
                  <a:spLocks/>
                </p:cNvSpPr>
                <p:nvPr/>
              </p:nvSpPr>
              <p:spPr bwMode="auto">
                <a:xfrm>
                  <a:off x="4833" y="2321"/>
                  <a:ext cx="235" cy="71"/>
                </a:xfrm>
                <a:custGeom>
                  <a:avLst/>
                  <a:gdLst>
                    <a:gd name="T0" fmla="*/ 46 w 235"/>
                    <a:gd name="T1" fmla="*/ 0 h 71"/>
                    <a:gd name="T2" fmla="*/ 0 w 235"/>
                    <a:gd name="T3" fmla="*/ 28 h 71"/>
                    <a:gd name="T4" fmla="*/ 7 w 235"/>
                    <a:gd name="T5" fmla="*/ 28 h 71"/>
                    <a:gd name="T6" fmla="*/ 15 w 235"/>
                    <a:gd name="T7" fmla="*/ 21 h 71"/>
                    <a:gd name="T8" fmla="*/ 23 w 235"/>
                    <a:gd name="T9" fmla="*/ 28 h 71"/>
                    <a:gd name="T10" fmla="*/ 15 w 235"/>
                    <a:gd name="T11" fmla="*/ 35 h 71"/>
                    <a:gd name="T12" fmla="*/ 163 w 235"/>
                    <a:gd name="T13" fmla="*/ 70 h 71"/>
                    <a:gd name="T14" fmla="*/ 171 w 235"/>
                    <a:gd name="T15" fmla="*/ 63 h 71"/>
                    <a:gd name="T16" fmla="*/ 179 w 235"/>
                    <a:gd name="T17" fmla="*/ 63 h 71"/>
                    <a:gd name="T18" fmla="*/ 171 w 235"/>
                    <a:gd name="T19" fmla="*/ 70 h 71"/>
                    <a:gd name="T20" fmla="*/ 187 w 235"/>
                    <a:gd name="T21" fmla="*/ 70 h 71"/>
                    <a:gd name="T22" fmla="*/ 234 w 235"/>
                    <a:gd name="T23" fmla="*/ 42 h 71"/>
                    <a:gd name="T24" fmla="*/ 46 w 235"/>
                    <a:gd name="T25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35" h="71">
                      <a:moveTo>
                        <a:pt x="46" y="0"/>
                      </a:moveTo>
                      <a:lnTo>
                        <a:pt x="0" y="28"/>
                      </a:lnTo>
                      <a:lnTo>
                        <a:pt x="7" y="28"/>
                      </a:lnTo>
                      <a:lnTo>
                        <a:pt x="15" y="21"/>
                      </a:lnTo>
                      <a:lnTo>
                        <a:pt x="23" y="28"/>
                      </a:lnTo>
                      <a:lnTo>
                        <a:pt x="15" y="35"/>
                      </a:lnTo>
                      <a:lnTo>
                        <a:pt x="163" y="70"/>
                      </a:lnTo>
                      <a:lnTo>
                        <a:pt x="171" y="63"/>
                      </a:lnTo>
                      <a:lnTo>
                        <a:pt x="179" y="63"/>
                      </a:lnTo>
                      <a:lnTo>
                        <a:pt x="171" y="70"/>
                      </a:lnTo>
                      <a:lnTo>
                        <a:pt x="187" y="70"/>
                      </a:lnTo>
                      <a:lnTo>
                        <a:pt x="234" y="42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479" name="Freeform 143"/>
                <p:cNvSpPr>
                  <a:spLocks/>
                </p:cNvSpPr>
                <p:nvPr/>
              </p:nvSpPr>
              <p:spPr bwMode="auto">
                <a:xfrm>
                  <a:off x="5060" y="2370"/>
                  <a:ext cx="55" cy="20"/>
                </a:xfrm>
                <a:custGeom>
                  <a:avLst/>
                  <a:gdLst>
                    <a:gd name="T0" fmla="*/ 23 w 55"/>
                    <a:gd name="T1" fmla="*/ 0 h 20"/>
                    <a:gd name="T2" fmla="*/ 54 w 55"/>
                    <a:gd name="T3" fmla="*/ 9 h 20"/>
                    <a:gd name="T4" fmla="*/ 30 w 55"/>
                    <a:gd name="T5" fmla="*/ 19 h 20"/>
                    <a:gd name="T6" fmla="*/ 0 w 55"/>
                    <a:gd name="T7" fmla="*/ 9 h 20"/>
                    <a:gd name="T8" fmla="*/ 23 w 55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20">
                      <a:moveTo>
                        <a:pt x="23" y="0"/>
                      </a:moveTo>
                      <a:lnTo>
                        <a:pt x="54" y="9"/>
                      </a:lnTo>
                      <a:lnTo>
                        <a:pt x="30" y="19"/>
                      </a:lnTo>
                      <a:lnTo>
                        <a:pt x="0" y="9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480" name="Freeform 144"/>
                <p:cNvSpPr>
                  <a:spLocks/>
                </p:cNvSpPr>
                <p:nvPr/>
              </p:nvSpPr>
              <p:spPr bwMode="auto">
                <a:xfrm>
                  <a:off x="5036" y="2391"/>
                  <a:ext cx="41" cy="20"/>
                </a:xfrm>
                <a:custGeom>
                  <a:avLst/>
                  <a:gdLst>
                    <a:gd name="T0" fmla="*/ 8 w 41"/>
                    <a:gd name="T1" fmla="*/ 0 h 20"/>
                    <a:gd name="T2" fmla="*/ 16 w 41"/>
                    <a:gd name="T3" fmla="*/ 0 h 20"/>
                    <a:gd name="T4" fmla="*/ 24 w 41"/>
                    <a:gd name="T5" fmla="*/ 0 h 20"/>
                    <a:gd name="T6" fmla="*/ 40 w 41"/>
                    <a:gd name="T7" fmla="*/ 0 h 20"/>
                    <a:gd name="T8" fmla="*/ 32 w 41"/>
                    <a:gd name="T9" fmla="*/ 9 h 20"/>
                    <a:gd name="T10" fmla="*/ 40 w 41"/>
                    <a:gd name="T11" fmla="*/ 9 h 20"/>
                    <a:gd name="T12" fmla="*/ 32 w 41"/>
                    <a:gd name="T13" fmla="*/ 19 h 20"/>
                    <a:gd name="T14" fmla="*/ 0 w 41"/>
                    <a:gd name="T15" fmla="*/ 9 h 20"/>
                    <a:gd name="T16" fmla="*/ 8 w 41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" h="20">
                      <a:moveTo>
                        <a:pt x="8" y="0"/>
                      </a:moveTo>
                      <a:lnTo>
                        <a:pt x="16" y="0"/>
                      </a:lnTo>
                      <a:lnTo>
                        <a:pt x="24" y="0"/>
                      </a:lnTo>
                      <a:lnTo>
                        <a:pt x="40" y="0"/>
                      </a:lnTo>
                      <a:lnTo>
                        <a:pt x="32" y="9"/>
                      </a:lnTo>
                      <a:lnTo>
                        <a:pt x="40" y="9"/>
                      </a:lnTo>
                      <a:lnTo>
                        <a:pt x="32" y="19"/>
                      </a:lnTo>
                      <a:lnTo>
                        <a:pt x="0" y="9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481" name="Freeform 145"/>
                <p:cNvSpPr>
                  <a:spLocks/>
                </p:cNvSpPr>
                <p:nvPr/>
              </p:nvSpPr>
              <p:spPr bwMode="auto">
                <a:xfrm>
                  <a:off x="5076" y="2378"/>
                  <a:ext cx="95" cy="43"/>
                </a:xfrm>
                <a:custGeom>
                  <a:avLst/>
                  <a:gdLst>
                    <a:gd name="T0" fmla="*/ 47 w 95"/>
                    <a:gd name="T1" fmla="*/ 0 h 43"/>
                    <a:gd name="T2" fmla="*/ 94 w 95"/>
                    <a:gd name="T3" fmla="*/ 7 h 43"/>
                    <a:gd name="T4" fmla="*/ 39 w 95"/>
                    <a:gd name="T5" fmla="*/ 42 h 43"/>
                    <a:gd name="T6" fmla="*/ 0 w 95"/>
                    <a:gd name="T7" fmla="*/ 35 h 43"/>
                    <a:gd name="T8" fmla="*/ 47 w 95"/>
                    <a:gd name="T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" h="43">
                      <a:moveTo>
                        <a:pt x="47" y="0"/>
                      </a:moveTo>
                      <a:lnTo>
                        <a:pt x="94" y="7"/>
                      </a:lnTo>
                      <a:lnTo>
                        <a:pt x="39" y="42"/>
                      </a:lnTo>
                      <a:lnTo>
                        <a:pt x="0" y="35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</p:grpSp>
        </p:grpSp>
      </p:grpSp>
      <p:grpSp>
        <p:nvGrpSpPr>
          <p:cNvPr id="14482" name="Group 146"/>
          <p:cNvGrpSpPr>
            <a:grpSpLocks/>
          </p:cNvGrpSpPr>
          <p:nvPr/>
        </p:nvGrpSpPr>
        <p:grpSpPr bwMode="auto">
          <a:xfrm>
            <a:off x="1531938" y="1371600"/>
            <a:ext cx="1057275" cy="4651375"/>
            <a:chOff x="1008" y="480"/>
            <a:chExt cx="672" cy="3552"/>
          </a:xfrm>
        </p:grpSpPr>
        <p:grpSp>
          <p:nvGrpSpPr>
            <p:cNvPr id="14483" name="Group 147"/>
            <p:cNvGrpSpPr>
              <a:grpSpLocks/>
            </p:cNvGrpSpPr>
            <p:nvPr/>
          </p:nvGrpSpPr>
          <p:grpSpPr bwMode="auto">
            <a:xfrm>
              <a:off x="1008" y="970"/>
              <a:ext cx="672" cy="3062"/>
              <a:chOff x="1008" y="624"/>
              <a:chExt cx="672" cy="3312"/>
            </a:xfrm>
          </p:grpSpPr>
          <p:sp>
            <p:nvSpPr>
              <p:cNvPr id="14484" name="Line 148"/>
              <p:cNvSpPr>
                <a:spLocks noChangeShapeType="1"/>
              </p:cNvSpPr>
              <p:nvPr/>
            </p:nvSpPr>
            <p:spPr bwMode="auto">
              <a:xfrm>
                <a:off x="1344" y="3648"/>
                <a:ext cx="0" cy="288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4485" name="Rectangle 149"/>
              <p:cNvSpPr>
                <a:spLocks noChangeArrowheads="1"/>
              </p:cNvSpPr>
              <p:nvPr/>
            </p:nvSpPr>
            <p:spPr bwMode="auto">
              <a:xfrm>
                <a:off x="1008" y="3072"/>
                <a:ext cx="672" cy="576"/>
              </a:xfrm>
              <a:prstGeom prst="rect">
                <a:avLst/>
              </a:prstGeom>
              <a:solidFill>
                <a:srgbClr val="FF00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rgbClr val="FF0000"/>
                </a:extrusionClr>
                <a:contourClr>
                  <a:srgbClr val="FF00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ODBC </a:t>
                </a:r>
                <a:br>
                  <a:rPr lang="en-US" altLang="es-PE" sz="1200" b="1"/>
                </a:br>
                <a:r>
                  <a:rPr lang="en-US" altLang="es-PE" sz="1200" b="1"/>
                  <a:t>Driver</a:t>
                </a:r>
              </a:p>
            </p:txBody>
          </p:sp>
          <p:sp>
            <p:nvSpPr>
              <p:cNvPr id="14486" name="Rectangle 150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672" cy="576"/>
              </a:xfrm>
              <a:prstGeom prst="rect">
                <a:avLst/>
              </a:prstGeom>
              <a:solidFill>
                <a:srgbClr val="FF00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rgbClr val="FF0000"/>
                </a:extrusionClr>
                <a:contourClr>
                  <a:srgbClr val="FF00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ODBC</a:t>
                </a:r>
              </a:p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Driver</a:t>
                </a:r>
              </a:p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Manager</a:t>
                </a:r>
              </a:p>
            </p:txBody>
          </p:sp>
          <p:sp>
            <p:nvSpPr>
              <p:cNvPr id="14487" name="Rectangle 151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67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rgbClr val="FF0000"/>
                </a:extrusionClr>
                <a:contourClr>
                  <a:srgbClr val="FF00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RDO 2.0</a:t>
                </a:r>
              </a:p>
            </p:txBody>
          </p:sp>
          <p:sp>
            <p:nvSpPr>
              <p:cNvPr id="14488" name="Line 152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0" cy="528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4489" name="Rectangle 153"/>
              <p:cNvSpPr>
                <a:spLocks noChangeArrowheads="1"/>
              </p:cNvSpPr>
              <p:nvPr/>
            </p:nvSpPr>
            <p:spPr bwMode="auto">
              <a:xfrm>
                <a:off x="1008" y="1440"/>
                <a:ext cx="67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rgbClr val="FF0000"/>
                </a:extrusionClr>
                <a:contourClr>
                  <a:srgbClr val="FF00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DAO 3.5</a:t>
                </a:r>
              </a:p>
            </p:txBody>
          </p:sp>
          <p:sp>
            <p:nvSpPr>
              <p:cNvPr id="14490" name="Rectangle 154"/>
              <p:cNvSpPr>
                <a:spLocks noChangeArrowheads="1"/>
              </p:cNvSpPr>
              <p:nvPr/>
            </p:nvSpPr>
            <p:spPr bwMode="auto">
              <a:xfrm>
                <a:off x="1008" y="1200"/>
                <a:ext cx="67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rgbClr val="FF0000"/>
                </a:extrusionClr>
                <a:contourClr>
                  <a:srgbClr val="FF00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Application</a:t>
                </a:r>
              </a:p>
            </p:txBody>
          </p:sp>
          <p:sp>
            <p:nvSpPr>
              <p:cNvPr id="14491" name="Rectangle 155"/>
              <p:cNvSpPr>
                <a:spLocks noChangeArrowheads="1"/>
              </p:cNvSpPr>
              <p:nvPr/>
            </p:nvSpPr>
            <p:spPr bwMode="auto">
              <a:xfrm>
                <a:off x="1008" y="624"/>
                <a:ext cx="672" cy="480"/>
              </a:xfrm>
              <a:prstGeom prst="rect">
                <a:avLst/>
              </a:prstGeom>
              <a:solidFill>
                <a:schemeClr val="fol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chemeClr val="folHlink"/>
                </a:extrusionClr>
                <a:contourClr>
                  <a:schemeClr val="folHlink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DAO</a:t>
                </a:r>
              </a:p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ODBC</a:t>
                </a:r>
              </a:p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Direct</a:t>
                </a:r>
              </a:p>
            </p:txBody>
          </p:sp>
        </p:grpSp>
        <p:grpSp>
          <p:nvGrpSpPr>
            <p:cNvPr id="14492" name="Group 156"/>
            <p:cNvGrpSpPr>
              <a:grpSpLocks/>
            </p:cNvGrpSpPr>
            <p:nvPr/>
          </p:nvGrpSpPr>
          <p:grpSpPr bwMode="auto">
            <a:xfrm>
              <a:off x="1080" y="480"/>
              <a:ext cx="528" cy="480"/>
              <a:chOff x="4793" y="2007"/>
              <a:chExt cx="559" cy="442"/>
            </a:xfrm>
          </p:grpSpPr>
          <p:grpSp>
            <p:nvGrpSpPr>
              <p:cNvPr id="14493" name="Group 157"/>
              <p:cNvGrpSpPr>
                <a:grpSpLocks/>
              </p:cNvGrpSpPr>
              <p:nvPr/>
            </p:nvGrpSpPr>
            <p:grpSpPr bwMode="auto">
              <a:xfrm>
                <a:off x="4943" y="2007"/>
                <a:ext cx="409" cy="389"/>
                <a:chOff x="4943" y="2007"/>
                <a:chExt cx="409" cy="389"/>
              </a:xfrm>
            </p:grpSpPr>
            <p:grpSp>
              <p:nvGrpSpPr>
                <p:cNvPr id="14494" name="Group 158"/>
                <p:cNvGrpSpPr>
                  <a:grpSpLocks/>
                </p:cNvGrpSpPr>
                <p:nvPr/>
              </p:nvGrpSpPr>
              <p:grpSpPr bwMode="auto">
                <a:xfrm>
                  <a:off x="5210" y="2261"/>
                  <a:ext cx="142" cy="135"/>
                  <a:chOff x="5210" y="2261"/>
                  <a:chExt cx="142" cy="135"/>
                </a:xfrm>
              </p:grpSpPr>
              <p:sp>
                <p:nvSpPr>
                  <p:cNvPr id="14495" name="Freeform 159"/>
                  <p:cNvSpPr>
                    <a:spLocks/>
                  </p:cNvSpPr>
                  <p:nvPr/>
                </p:nvSpPr>
                <p:spPr bwMode="auto">
                  <a:xfrm>
                    <a:off x="5210" y="2261"/>
                    <a:ext cx="142" cy="135"/>
                  </a:xfrm>
                  <a:custGeom>
                    <a:avLst/>
                    <a:gdLst>
                      <a:gd name="T0" fmla="*/ 0 w 142"/>
                      <a:gd name="T1" fmla="*/ 134 h 135"/>
                      <a:gd name="T2" fmla="*/ 0 w 142"/>
                      <a:gd name="T3" fmla="*/ 77 h 135"/>
                      <a:gd name="T4" fmla="*/ 141 w 142"/>
                      <a:gd name="T5" fmla="*/ 0 h 135"/>
                      <a:gd name="T6" fmla="*/ 141 w 142"/>
                      <a:gd name="T7" fmla="*/ 63 h 135"/>
                      <a:gd name="T8" fmla="*/ 0 w 142"/>
                      <a:gd name="T9" fmla="*/ 134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2" h="135">
                        <a:moveTo>
                          <a:pt x="0" y="134"/>
                        </a:moveTo>
                        <a:lnTo>
                          <a:pt x="0" y="77"/>
                        </a:lnTo>
                        <a:lnTo>
                          <a:pt x="141" y="0"/>
                        </a:lnTo>
                        <a:lnTo>
                          <a:pt x="141" y="63"/>
                        </a:lnTo>
                        <a:lnTo>
                          <a:pt x="0" y="134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496" name="Freeform 160"/>
                  <p:cNvSpPr>
                    <a:spLocks/>
                  </p:cNvSpPr>
                  <p:nvPr/>
                </p:nvSpPr>
                <p:spPr bwMode="auto">
                  <a:xfrm>
                    <a:off x="5210" y="2261"/>
                    <a:ext cx="142" cy="135"/>
                  </a:xfrm>
                  <a:custGeom>
                    <a:avLst/>
                    <a:gdLst>
                      <a:gd name="T0" fmla="*/ 0 w 142"/>
                      <a:gd name="T1" fmla="*/ 134 h 135"/>
                      <a:gd name="T2" fmla="*/ 0 w 142"/>
                      <a:gd name="T3" fmla="*/ 77 h 135"/>
                      <a:gd name="T4" fmla="*/ 141 w 142"/>
                      <a:gd name="T5" fmla="*/ 0 h 135"/>
                      <a:gd name="T6" fmla="*/ 141 w 142"/>
                      <a:gd name="T7" fmla="*/ 63 h 135"/>
                      <a:gd name="T8" fmla="*/ 0 w 142"/>
                      <a:gd name="T9" fmla="*/ 134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2" h="135">
                        <a:moveTo>
                          <a:pt x="0" y="134"/>
                        </a:moveTo>
                        <a:lnTo>
                          <a:pt x="0" y="77"/>
                        </a:lnTo>
                        <a:lnTo>
                          <a:pt x="141" y="0"/>
                        </a:lnTo>
                        <a:lnTo>
                          <a:pt x="141" y="63"/>
                        </a:lnTo>
                        <a:lnTo>
                          <a:pt x="0" y="13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497" name="Group 161"/>
                <p:cNvGrpSpPr>
                  <a:grpSpLocks/>
                </p:cNvGrpSpPr>
                <p:nvPr/>
              </p:nvGrpSpPr>
              <p:grpSpPr bwMode="auto">
                <a:xfrm>
                  <a:off x="4943" y="2212"/>
                  <a:ext cx="409" cy="128"/>
                  <a:chOff x="4943" y="2212"/>
                  <a:chExt cx="409" cy="128"/>
                </a:xfrm>
              </p:grpSpPr>
              <p:sp>
                <p:nvSpPr>
                  <p:cNvPr id="14498" name="Freeform 162"/>
                  <p:cNvSpPr>
                    <a:spLocks/>
                  </p:cNvSpPr>
                  <p:nvPr/>
                </p:nvSpPr>
                <p:spPr bwMode="auto">
                  <a:xfrm>
                    <a:off x="4943" y="2212"/>
                    <a:ext cx="409" cy="128"/>
                  </a:xfrm>
                  <a:custGeom>
                    <a:avLst/>
                    <a:gdLst>
                      <a:gd name="T0" fmla="*/ 266 w 409"/>
                      <a:gd name="T1" fmla="*/ 127 h 128"/>
                      <a:gd name="T2" fmla="*/ 0 w 409"/>
                      <a:gd name="T3" fmla="*/ 63 h 128"/>
                      <a:gd name="T4" fmla="*/ 149 w 409"/>
                      <a:gd name="T5" fmla="*/ 0 h 128"/>
                      <a:gd name="T6" fmla="*/ 408 w 409"/>
                      <a:gd name="T7" fmla="*/ 49 h 128"/>
                      <a:gd name="T8" fmla="*/ 266 w 409"/>
                      <a:gd name="T9" fmla="*/ 127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128">
                        <a:moveTo>
                          <a:pt x="266" y="127"/>
                        </a:moveTo>
                        <a:lnTo>
                          <a:pt x="0" y="63"/>
                        </a:lnTo>
                        <a:lnTo>
                          <a:pt x="149" y="0"/>
                        </a:lnTo>
                        <a:lnTo>
                          <a:pt x="408" y="49"/>
                        </a:lnTo>
                        <a:lnTo>
                          <a:pt x="266" y="127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499" name="Freeform 163"/>
                  <p:cNvSpPr>
                    <a:spLocks/>
                  </p:cNvSpPr>
                  <p:nvPr/>
                </p:nvSpPr>
                <p:spPr bwMode="auto">
                  <a:xfrm>
                    <a:off x="4943" y="2212"/>
                    <a:ext cx="409" cy="128"/>
                  </a:xfrm>
                  <a:custGeom>
                    <a:avLst/>
                    <a:gdLst>
                      <a:gd name="T0" fmla="*/ 266 w 409"/>
                      <a:gd name="T1" fmla="*/ 127 h 128"/>
                      <a:gd name="T2" fmla="*/ 0 w 409"/>
                      <a:gd name="T3" fmla="*/ 63 h 128"/>
                      <a:gd name="T4" fmla="*/ 149 w 409"/>
                      <a:gd name="T5" fmla="*/ 0 h 128"/>
                      <a:gd name="T6" fmla="*/ 408 w 409"/>
                      <a:gd name="T7" fmla="*/ 49 h 128"/>
                      <a:gd name="T8" fmla="*/ 266 w 409"/>
                      <a:gd name="T9" fmla="*/ 127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128">
                        <a:moveTo>
                          <a:pt x="266" y="127"/>
                        </a:moveTo>
                        <a:lnTo>
                          <a:pt x="0" y="63"/>
                        </a:lnTo>
                        <a:lnTo>
                          <a:pt x="149" y="0"/>
                        </a:lnTo>
                        <a:lnTo>
                          <a:pt x="408" y="49"/>
                        </a:lnTo>
                        <a:lnTo>
                          <a:pt x="266" y="127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500" name="Group 164"/>
                <p:cNvGrpSpPr>
                  <a:grpSpLocks/>
                </p:cNvGrpSpPr>
                <p:nvPr/>
              </p:nvGrpSpPr>
              <p:grpSpPr bwMode="auto">
                <a:xfrm>
                  <a:off x="4943" y="2275"/>
                  <a:ext cx="268" cy="121"/>
                  <a:chOff x="4943" y="2275"/>
                  <a:chExt cx="268" cy="121"/>
                </a:xfrm>
              </p:grpSpPr>
              <p:sp>
                <p:nvSpPr>
                  <p:cNvPr id="14501" name="Freeform 165"/>
                  <p:cNvSpPr>
                    <a:spLocks/>
                  </p:cNvSpPr>
                  <p:nvPr/>
                </p:nvSpPr>
                <p:spPr bwMode="auto">
                  <a:xfrm>
                    <a:off x="4943" y="2275"/>
                    <a:ext cx="268" cy="121"/>
                  </a:xfrm>
                  <a:custGeom>
                    <a:avLst/>
                    <a:gdLst>
                      <a:gd name="T0" fmla="*/ 0 w 268"/>
                      <a:gd name="T1" fmla="*/ 0 h 121"/>
                      <a:gd name="T2" fmla="*/ 0 w 268"/>
                      <a:gd name="T3" fmla="*/ 56 h 121"/>
                      <a:gd name="T4" fmla="*/ 267 w 268"/>
                      <a:gd name="T5" fmla="*/ 120 h 121"/>
                      <a:gd name="T6" fmla="*/ 267 w 268"/>
                      <a:gd name="T7" fmla="*/ 63 h 121"/>
                      <a:gd name="T8" fmla="*/ 0 w 268"/>
                      <a:gd name="T9" fmla="*/ 0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8" h="121">
                        <a:moveTo>
                          <a:pt x="0" y="0"/>
                        </a:moveTo>
                        <a:lnTo>
                          <a:pt x="0" y="56"/>
                        </a:lnTo>
                        <a:lnTo>
                          <a:pt x="267" y="120"/>
                        </a:lnTo>
                        <a:lnTo>
                          <a:pt x="267" y="6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502" name="Freeform 166"/>
                  <p:cNvSpPr>
                    <a:spLocks/>
                  </p:cNvSpPr>
                  <p:nvPr/>
                </p:nvSpPr>
                <p:spPr bwMode="auto">
                  <a:xfrm>
                    <a:off x="4943" y="2275"/>
                    <a:ext cx="268" cy="121"/>
                  </a:xfrm>
                  <a:custGeom>
                    <a:avLst/>
                    <a:gdLst>
                      <a:gd name="T0" fmla="*/ 0 w 268"/>
                      <a:gd name="T1" fmla="*/ 0 h 121"/>
                      <a:gd name="T2" fmla="*/ 0 w 268"/>
                      <a:gd name="T3" fmla="*/ 56 h 121"/>
                      <a:gd name="T4" fmla="*/ 267 w 268"/>
                      <a:gd name="T5" fmla="*/ 120 h 121"/>
                      <a:gd name="T6" fmla="*/ 267 w 268"/>
                      <a:gd name="T7" fmla="*/ 63 h 121"/>
                      <a:gd name="T8" fmla="*/ 0 w 268"/>
                      <a:gd name="T9" fmla="*/ 0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8" h="121">
                        <a:moveTo>
                          <a:pt x="0" y="0"/>
                        </a:moveTo>
                        <a:lnTo>
                          <a:pt x="0" y="56"/>
                        </a:lnTo>
                        <a:lnTo>
                          <a:pt x="267" y="120"/>
                        </a:lnTo>
                        <a:lnTo>
                          <a:pt x="267" y="6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sp>
              <p:nvSpPr>
                <p:cNvPr id="14503" name="Freeform 167"/>
                <p:cNvSpPr>
                  <a:spLocks/>
                </p:cNvSpPr>
                <p:nvPr/>
              </p:nvSpPr>
              <p:spPr bwMode="auto">
                <a:xfrm>
                  <a:off x="4959" y="2296"/>
                  <a:ext cx="56" cy="29"/>
                </a:xfrm>
                <a:custGeom>
                  <a:avLst/>
                  <a:gdLst>
                    <a:gd name="T0" fmla="*/ 55 w 56"/>
                    <a:gd name="T1" fmla="*/ 28 h 29"/>
                    <a:gd name="T2" fmla="*/ 0 w 56"/>
                    <a:gd name="T3" fmla="*/ 14 h 29"/>
                    <a:gd name="T4" fmla="*/ 0 w 56"/>
                    <a:gd name="T5" fmla="*/ 0 h 29"/>
                    <a:gd name="T6" fmla="*/ 55 w 56"/>
                    <a:gd name="T7" fmla="*/ 14 h 29"/>
                    <a:gd name="T8" fmla="*/ 55 w 56"/>
                    <a:gd name="T9" fmla="*/ 2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29">
                      <a:moveTo>
                        <a:pt x="55" y="28"/>
                      </a:move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55" y="14"/>
                      </a:lnTo>
                      <a:lnTo>
                        <a:pt x="55" y="28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grpSp>
              <p:nvGrpSpPr>
                <p:cNvPr id="14504" name="Group 168"/>
                <p:cNvGrpSpPr>
                  <a:grpSpLocks/>
                </p:cNvGrpSpPr>
                <p:nvPr/>
              </p:nvGrpSpPr>
              <p:grpSpPr bwMode="auto">
                <a:xfrm>
                  <a:off x="5084" y="2317"/>
                  <a:ext cx="103" cy="65"/>
                  <a:chOff x="5084" y="2317"/>
                  <a:chExt cx="103" cy="65"/>
                </a:xfrm>
              </p:grpSpPr>
              <p:sp>
                <p:nvSpPr>
                  <p:cNvPr id="14505" name="Freeform 169"/>
                  <p:cNvSpPr>
                    <a:spLocks/>
                  </p:cNvSpPr>
                  <p:nvPr/>
                </p:nvSpPr>
                <p:spPr bwMode="auto">
                  <a:xfrm>
                    <a:off x="5084" y="2317"/>
                    <a:ext cx="103" cy="65"/>
                  </a:xfrm>
                  <a:custGeom>
                    <a:avLst/>
                    <a:gdLst>
                      <a:gd name="T0" fmla="*/ 0 w 103"/>
                      <a:gd name="T1" fmla="*/ 0 h 65"/>
                      <a:gd name="T2" fmla="*/ 102 w 103"/>
                      <a:gd name="T3" fmla="*/ 28 h 65"/>
                      <a:gd name="T4" fmla="*/ 102 w 103"/>
                      <a:gd name="T5" fmla="*/ 64 h 65"/>
                      <a:gd name="T6" fmla="*/ 0 w 103"/>
                      <a:gd name="T7" fmla="*/ 42 h 65"/>
                      <a:gd name="T8" fmla="*/ 0 w 103"/>
                      <a:gd name="T9" fmla="*/ 0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" h="65">
                        <a:moveTo>
                          <a:pt x="0" y="0"/>
                        </a:moveTo>
                        <a:lnTo>
                          <a:pt x="102" y="28"/>
                        </a:lnTo>
                        <a:lnTo>
                          <a:pt x="102" y="64"/>
                        </a:lnTo>
                        <a:lnTo>
                          <a:pt x="0" y="4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506" name="Freeform 170"/>
                  <p:cNvSpPr>
                    <a:spLocks/>
                  </p:cNvSpPr>
                  <p:nvPr/>
                </p:nvSpPr>
                <p:spPr bwMode="auto">
                  <a:xfrm>
                    <a:off x="5084" y="2317"/>
                    <a:ext cx="103" cy="65"/>
                  </a:xfrm>
                  <a:custGeom>
                    <a:avLst/>
                    <a:gdLst>
                      <a:gd name="T0" fmla="*/ 0 w 103"/>
                      <a:gd name="T1" fmla="*/ 0 h 65"/>
                      <a:gd name="T2" fmla="*/ 102 w 103"/>
                      <a:gd name="T3" fmla="*/ 28 h 65"/>
                      <a:gd name="T4" fmla="*/ 102 w 103"/>
                      <a:gd name="T5" fmla="*/ 64 h 65"/>
                      <a:gd name="T6" fmla="*/ 0 w 103"/>
                      <a:gd name="T7" fmla="*/ 42 h 65"/>
                      <a:gd name="T8" fmla="*/ 0 w 103"/>
                      <a:gd name="T9" fmla="*/ 0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" h="65">
                        <a:moveTo>
                          <a:pt x="0" y="0"/>
                        </a:moveTo>
                        <a:lnTo>
                          <a:pt x="102" y="28"/>
                        </a:lnTo>
                        <a:lnTo>
                          <a:pt x="102" y="64"/>
                        </a:lnTo>
                        <a:lnTo>
                          <a:pt x="0" y="4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A9A9A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sp>
              <p:nvSpPr>
                <p:cNvPr id="14507" name="Line 171"/>
                <p:cNvSpPr>
                  <a:spLocks noChangeShapeType="1"/>
                </p:cNvSpPr>
                <p:nvPr/>
              </p:nvSpPr>
              <p:spPr bwMode="auto">
                <a:xfrm>
                  <a:off x="5086" y="2340"/>
                  <a:ext cx="100" cy="27"/>
                </a:xfrm>
                <a:prstGeom prst="line">
                  <a:avLst/>
                </a:prstGeom>
                <a:noFill/>
                <a:ln w="12700">
                  <a:solidFill>
                    <a:srgbClr val="A9A9A9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4508" name="Freeform 172"/>
                <p:cNvSpPr>
                  <a:spLocks/>
                </p:cNvSpPr>
                <p:nvPr/>
              </p:nvSpPr>
              <p:spPr bwMode="auto">
                <a:xfrm>
                  <a:off x="5116" y="2352"/>
                  <a:ext cx="33" cy="20"/>
                </a:xfrm>
                <a:custGeom>
                  <a:avLst/>
                  <a:gdLst>
                    <a:gd name="T0" fmla="*/ 0 w 33"/>
                    <a:gd name="T1" fmla="*/ 0 h 20"/>
                    <a:gd name="T2" fmla="*/ 0 w 33"/>
                    <a:gd name="T3" fmla="*/ 9 h 20"/>
                    <a:gd name="T4" fmla="*/ 32 w 33"/>
                    <a:gd name="T5" fmla="*/ 19 h 20"/>
                    <a:gd name="T6" fmla="*/ 32 w 33"/>
                    <a:gd name="T7" fmla="*/ 9 h 20"/>
                    <a:gd name="T8" fmla="*/ 0 w 33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32" y="19"/>
                      </a:lnTo>
                      <a:lnTo>
                        <a:pt x="32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509" name="Freeform 173"/>
                <p:cNvSpPr>
                  <a:spLocks/>
                </p:cNvSpPr>
                <p:nvPr/>
              </p:nvSpPr>
              <p:spPr bwMode="auto">
                <a:xfrm>
                  <a:off x="5116" y="2332"/>
                  <a:ext cx="33" cy="20"/>
                </a:xfrm>
                <a:custGeom>
                  <a:avLst/>
                  <a:gdLst>
                    <a:gd name="T0" fmla="*/ 0 w 33"/>
                    <a:gd name="T1" fmla="*/ 0 h 20"/>
                    <a:gd name="T2" fmla="*/ 0 w 33"/>
                    <a:gd name="T3" fmla="*/ 9 h 20"/>
                    <a:gd name="T4" fmla="*/ 32 w 33"/>
                    <a:gd name="T5" fmla="*/ 19 h 20"/>
                    <a:gd name="T6" fmla="*/ 0 w 33"/>
                    <a:gd name="T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20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32" y="1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grpSp>
              <p:nvGrpSpPr>
                <p:cNvPr id="14510" name="Group 174"/>
                <p:cNvGrpSpPr>
                  <a:grpSpLocks/>
                </p:cNvGrpSpPr>
                <p:nvPr/>
              </p:nvGrpSpPr>
              <p:grpSpPr bwMode="auto">
                <a:xfrm>
                  <a:off x="5084" y="2007"/>
                  <a:ext cx="244" cy="220"/>
                  <a:chOff x="5084" y="2007"/>
                  <a:chExt cx="244" cy="220"/>
                </a:xfrm>
              </p:grpSpPr>
              <p:sp>
                <p:nvSpPr>
                  <p:cNvPr id="14511" name="Freeform 175"/>
                  <p:cNvSpPr>
                    <a:spLocks/>
                  </p:cNvSpPr>
                  <p:nvPr/>
                </p:nvSpPr>
                <p:spPr bwMode="auto">
                  <a:xfrm>
                    <a:off x="5084" y="2007"/>
                    <a:ext cx="244" cy="220"/>
                  </a:xfrm>
                  <a:custGeom>
                    <a:avLst/>
                    <a:gdLst>
                      <a:gd name="T0" fmla="*/ 203 w 244"/>
                      <a:gd name="T1" fmla="*/ 219 h 220"/>
                      <a:gd name="T2" fmla="*/ 243 w 244"/>
                      <a:gd name="T3" fmla="*/ 169 h 220"/>
                      <a:gd name="T4" fmla="*/ 243 w 244"/>
                      <a:gd name="T5" fmla="*/ 42 h 220"/>
                      <a:gd name="T6" fmla="*/ 70 w 244"/>
                      <a:gd name="T7" fmla="*/ 0 h 220"/>
                      <a:gd name="T8" fmla="*/ 0 w 244"/>
                      <a:gd name="T9" fmla="*/ 21 h 220"/>
                      <a:gd name="T10" fmla="*/ 203 w 244"/>
                      <a:gd name="T11" fmla="*/ 219 h 2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44" h="220">
                        <a:moveTo>
                          <a:pt x="203" y="219"/>
                        </a:moveTo>
                        <a:lnTo>
                          <a:pt x="243" y="169"/>
                        </a:lnTo>
                        <a:lnTo>
                          <a:pt x="243" y="42"/>
                        </a:lnTo>
                        <a:lnTo>
                          <a:pt x="70" y="0"/>
                        </a:lnTo>
                        <a:lnTo>
                          <a:pt x="0" y="21"/>
                        </a:lnTo>
                        <a:lnTo>
                          <a:pt x="203" y="219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512" name="Freeform 176"/>
                  <p:cNvSpPr>
                    <a:spLocks/>
                  </p:cNvSpPr>
                  <p:nvPr/>
                </p:nvSpPr>
                <p:spPr bwMode="auto">
                  <a:xfrm>
                    <a:off x="5084" y="2007"/>
                    <a:ext cx="244" cy="220"/>
                  </a:xfrm>
                  <a:custGeom>
                    <a:avLst/>
                    <a:gdLst>
                      <a:gd name="T0" fmla="*/ 203 w 244"/>
                      <a:gd name="T1" fmla="*/ 219 h 220"/>
                      <a:gd name="T2" fmla="*/ 243 w 244"/>
                      <a:gd name="T3" fmla="*/ 169 h 220"/>
                      <a:gd name="T4" fmla="*/ 243 w 244"/>
                      <a:gd name="T5" fmla="*/ 42 h 220"/>
                      <a:gd name="T6" fmla="*/ 70 w 244"/>
                      <a:gd name="T7" fmla="*/ 0 h 220"/>
                      <a:gd name="T8" fmla="*/ 0 w 244"/>
                      <a:gd name="T9" fmla="*/ 21 h 2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4" h="220">
                        <a:moveTo>
                          <a:pt x="203" y="219"/>
                        </a:moveTo>
                        <a:lnTo>
                          <a:pt x="243" y="169"/>
                        </a:lnTo>
                        <a:lnTo>
                          <a:pt x="243" y="42"/>
                        </a:lnTo>
                        <a:lnTo>
                          <a:pt x="70" y="0"/>
                        </a:lnTo>
                        <a:lnTo>
                          <a:pt x="0" y="21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513" name="Group 177"/>
                <p:cNvGrpSpPr>
                  <a:grpSpLocks/>
                </p:cNvGrpSpPr>
                <p:nvPr/>
              </p:nvGrpSpPr>
              <p:grpSpPr bwMode="auto">
                <a:xfrm>
                  <a:off x="5210" y="2064"/>
                  <a:ext cx="79" cy="241"/>
                  <a:chOff x="5210" y="2064"/>
                  <a:chExt cx="79" cy="241"/>
                </a:xfrm>
              </p:grpSpPr>
              <p:sp>
                <p:nvSpPr>
                  <p:cNvPr id="14514" name="Freeform 178"/>
                  <p:cNvSpPr>
                    <a:spLocks/>
                  </p:cNvSpPr>
                  <p:nvPr/>
                </p:nvSpPr>
                <p:spPr bwMode="auto">
                  <a:xfrm>
                    <a:off x="5210" y="2064"/>
                    <a:ext cx="79" cy="241"/>
                  </a:xfrm>
                  <a:custGeom>
                    <a:avLst/>
                    <a:gdLst>
                      <a:gd name="T0" fmla="*/ 0 w 79"/>
                      <a:gd name="T1" fmla="*/ 240 h 241"/>
                      <a:gd name="T2" fmla="*/ 0 w 79"/>
                      <a:gd name="T3" fmla="*/ 42 h 241"/>
                      <a:gd name="T4" fmla="*/ 78 w 79"/>
                      <a:gd name="T5" fmla="*/ 0 h 241"/>
                      <a:gd name="T6" fmla="*/ 78 w 79"/>
                      <a:gd name="T7" fmla="*/ 190 h 241"/>
                      <a:gd name="T8" fmla="*/ 0 w 79"/>
                      <a:gd name="T9" fmla="*/ 240 h 2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241">
                        <a:moveTo>
                          <a:pt x="0" y="240"/>
                        </a:moveTo>
                        <a:lnTo>
                          <a:pt x="0" y="42"/>
                        </a:lnTo>
                        <a:lnTo>
                          <a:pt x="78" y="0"/>
                        </a:lnTo>
                        <a:lnTo>
                          <a:pt x="78" y="190"/>
                        </a:lnTo>
                        <a:lnTo>
                          <a:pt x="0" y="240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515" name="Freeform 179"/>
                  <p:cNvSpPr>
                    <a:spLocks/>
                  </p:cNvSpPr>
                  <p:nvPr/>
                </p:nvSpPr>
                <p:spPr bwMode="auto">
                  <a:xfrm>
                    <a:off x="5210" y="2064"/>
                    <a:ext cx="79" cy="241"/>
                  </a:xfrm>
                  <a:custGeom>
                    <a:avLst/>
                    <a:gdLst>
                      <a:gd name="T0" fmla="*/ 0 w 79"/>
                      <a:gd name="T1" fmla="*/ 240 h 241"/>
                      <a:gd name="T2" fmla="*/ 0 w 79"/>
                      <a:gd name="T3" fmla="*/ 42 h 241"/>
                      <a:gd name="T4" fmla="*/ 78 w 79"/>
                      <a:gd name="T5" fmla="*/ 0 h 241"/>
                      <a:gd name="T6" fmla="*/ 78 w 79"/>
                      <a:gd name="T7" fmla="*/ 190 h 241"/>
                      <a:gd name="T8" fmla="*/ 0 w 79"/>
                      <a:gd name="T9" fmla="*/ 240 h 2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241">
                        <a:moveTo>
                          <a:pt x="0" y="240"/>
                        </a:moveTo>
                        <a:lnTo>
                          <a:pt x="0" y="42"/>
                        </a:lnTo>
                        <a:lnTo>
                          <a:pt x="78" y="0"/>
                        </a:lnTo>
                        <a:lnTo>
                          <a:pt x="78" y="190"/>
                        </a:lnTo>
                        <a:lnTo>
                          <a:pt x="0" y="24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516" name="Group 180"/>
                <p:cNvGrpSpPr>
                  <a:grpSpLocks/>
                </p:cNvGrpSpPr>
                <p:nvPr/>
              </p:nvGrpSpPr>
              <p:grpSpPr bwMode="auto">
                <a:xfrm>
                  <a:off x="4959" y="2021"/>
                  <a:ext cx="330" cy="86"/>
                  <a:chOff x="4959" y="2021"/>
                  <a:chExt cx="330" cy="86"/>
                </a:xfrm>
              </p:grpSpPr>
              <p:sp>
                <p:nvSpPr>
                  <p:cNvPr id="14517" name="Freeform 181"/>
                  <p:cNvSpPr>
                    <a:spLocks/>
                  </p:cNvSpPr>
                  <p:nvPr/>
                </p:nvSpPr>
                <p:spPr bwMode="auto">
                  <a:xfrm>
                    <a:off x="4959" y="2021"/>
                    <a:ext cx="330" cy="86"/>
                  </a:xfrm>
                  <a:custGeom>
                    <a:avLst/>
                    <a:gdLst>
                      <a:gd name="T0" fmla="*/ 250 w 330"/>
                      <a:gd name="T1" fmla="*/ 85 h 86"/>
                      <a:gd name="T2" fmla="*/ 0 w 330"/>
                      <a:gd name="T3" fmla="*/ 28 h 86"/>
                      <a:gd name="T4" fmla="*/ 94 w 330"/>
                      <a:gd name="T5" fmla="*/ 0 h 86"/>
                      <a:gd name="T6" fmla="*/ 329 w 330"/>
                      <a:gd name="T7" fmla="*/ 42 h 86"/>
                      <a:gd name="T8" fmla="*/ 250 w 330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0" h="86">
                        <a:moveTo>
                          <a:pt x="250" y="85"/>
                        </a:moveTo>
                        <a:lnTo>
                          <a:pt x="0" y="28"/>
                        </a:lnTo>
                        <a:lnTo>
                          <a:pt x="94" y="0"/>
                        </a:lnTo>
                        <a:lnTo>
                          <a:pt x="329" y="42"/>
                        </a:lnTo>
                        <a:lnTo>
                          <a:pt x="250" y="85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518" name="Freeform 182"/>
                  <p:cNvSpPr>
                    <a:spLocks/>
                  </p:cNvSpPr>
                  <p:nvPr/>
                </p:nvSpPr>
                <p:spPr bwMode="auto">
                  <a:xfrm>
                    <a:off x="4959" y="2021"/>
                    <a:ext cx="330" cy="86"/>
                  </a:xfrm>
                  <a:custGeom>
                    <a:avLst/>
                    <a:gdLst>
                      <a:gd name="T0" fmla="*/ 250 w 330"/>
                      <a:gd name="T1" fmla="*/ 85 h 86"/>
                      <a:gd name="T2" fmla="*/ 0 w 330"/>
                      <a:gd name="T3" fmla="*/ 28 h 86"/>
                      <a:gd name="T4" fmla="*/ 94 w 330"/>
                      <a:gd name="T5" fmla="*/ 0 h 86"/>
                      <a:gd name="T6" fmla="*/ 329 w 330"/>
                      <a:gd name="T7" fmla="*/ 42 h 86"/>
                      <a:gd name="T8" fmla="*/ 250 w 330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0" h="86">
                        <a:moveTo>
                          <a:pt x="250" y="85"/>
                        </a:moveTo>
                        <a:lnTo>
                          <a:pt x="0" y="28"/>
                        </a:lnTo>
                        <a:lnTo>
                          <a:pt x="94" y="0"/>
                        </a:lnTo>
                        <a:lnTo>
                          <a:pt x="329" y="42"/>
                        </a:lnTo>
                        <a:lnTo>
                          <a:pt x="250" y="8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519" name="Group 183"/>
                <p:cNvGrpSpPr>
                  <a:grpSpLocks/>
                </p:cNvGrpSpPr>
                <p:nvPr/>
              </p:nvGrpSpPr>
              <p:grpSpPr bwMode="auto">
                <a:xfrm>
                  <a:off x="5006" y="2254"/>
                  <a:ext cx="174" cy="51"/>
                  <a:chOff x="5006" y="2254"/>
                  <a:chExt cx="174" cy="51"/>
                </a:xfrm>
              </p:grpSpPr>
              <p:sp>
                <p:nvSpPr>
                  <p:cNvPr id="14520" name="Freeform 184"/>
                  <p:cNvSpPr>
                    <a:spLocks/>
                  </p:cNvSpPr>
                  <p:nvPr/>
                </p:nvSpPr>
                <p:spPr bwMode="auto">
                  <a:xfrm>
                    <a:off x="5006" y="2254"/>
                    <a:ext cx="174" cy="51"/>
                  </a:xfrm>
                  <a:custGeom>
                    <a:avLst/>
                    <a:gdLst>
                      <a:gd name="T0" fmla="*/ 0 w 174"/>
                      <a:gd name="T1" fmla="*/ 0 h 51"/>
                      <a:gd name="T2" fmla="*/ 0 w 174"/>
                      <a:gd name="T3" fmla="*/ 7 h 51"/>
                      <a:gd name="T4" fmla="*/ 165 w 174"/>
                      <a:gd name="T5" fmla="*/ 50 h 51"/>
                      <a:gd name="T6" fmla="*/ 173 w 174"/>
                      <a:gd name="T7" fmla="*/ 42 h 51"/>
                      <a:gd name="T8" fmla="*/ 0 w 174"/>
                      <a:gd name="T9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4" h="51">
                        <a:moveTo>
                          <a:pt x="0" y="0"/>
                        </a:moveTo>
                        <a:lnTo>
                          <a:pt x="0" y="7"/>
                        </a:lnTo>
                        <a:lnTo>
                          <a:pt x="165" y="50"/>
                        </a:lnTo>
                        <a:lnTo>
                          <a:pt x="173" y="4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521" name="Freeform 185"/>
                  <p:cNvSpPr>
                    <a:spLocks/>
                  </p:cNvSpPr>
                  <p:nvPr/>
                </p:nvSpPr>
                <p:spPr bwMode="auto">
                  <a:xfrm>
                    <a:off x="5006" y="2254"/>
                    <a:ext cx="174" cy="51"/>
                  </a:xfrm>
                  <a:custGeom>
                    <a:avLst/>
                    <a:gdLst>
                      <a:gd name="T0" fmla="*/ 0 w 174"/>
                      <a:gd name="T1" fmla="*/ 0 h 51"/>
                      <a:gd name="T2" fmla="*/ 0 w 174"/>
                      <a:gd name="T3" fmla="*/ 7 h 51"/>
                      <a:gd name="T4" fmla="*/ 165 w 174"/>
                      <a:gd name="T5" fmla="*/ 50 h 51"/>
                      <a:gd name="T6" fmla="*/ 173 w 174"/>
                      <a:gd name="T7" fmla="*/ 42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4" h="51">
                        <a:moveTo>
                          <a:pt x="0" y="0"/>
                        </a:moveTo>
                        <a:lnTo>
                          <a:pt x="0" y="7"/>
                        </a:lnTo>
                        <a:lnTo>
                          <a:pt x="165" y="50"/>
                        </a:lnTo>
                        <a:lnTo>
                          <a:pt x="173" y="42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522" name="Group 186"/>
                <p:cNvGrpSpPr>
                  <a:grpSpLocks/>
                </p:cNvGrpSpPr>
                <p:nvPr/>
              </p:nvGrpSpPr>
              <p:grpSpPr bwMode="auto">
                <a:xfrm>
                  <a:off x="4959" y="2049"/>
                  <a:ext cx="252" cy="256"/>
                  <a:chOff x="4959" y="2049"/>
                  <a:chExt cx="252" cy="256"/>
                </a:xfrm>
              </p:grpSpPr>
              <p:sp>
                <p:nvSpPr>
                  <p:cNvPr id="14523" name="Freeform 187"/>
                  <p:cNvSpPr>
                    <a:spLocks/>
                  </p:cNvSpPr>
                  <p:nvPr/>
                </p:nvSpPr>
                <p:spPr bwMode="auto">
                  <a:xfrm>
                    <a:off x="4959" y="2049"/>
                    <a:ext cx="252" cy="256"/>
                  </a:xfrm>
                  <a:custGeom>
                    <a:avLst/>
                    <a:gdLst>
                      <a:gd name="T0" fmla="*/ 251 w 252"/>
                      <a:gd name="T1" fmla="*/ 255 h 256"/>
                      <a:gd name="T2" fmla="*/ 251 w 252"/>
                      <a:gd name="T3" fmla="*/ 56 h 256"/>
                      <a:gd name="T4" fmla="*/ 0 w 252"/>
                      <a:gd name="T5" fmla="*/ 0 h 256"/>
                      <a:gd name="T6" fmla="*/ 0 w 252"/>
                      <a:gd name="T7" fmla="*/ 191 h 256"/>
                      <a:gd name="T8" fmla="*/ 251 w 252"/>
                      <a:gd name="T9" fmla="*/ 255 h 2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2" h="256">
                        <a:moveTo>
                          <a:pt x="251" y="255"/>
                        </a:moveTo>
                        <a:lnTo>
                          <a:pt x="251" y="56"/>
                        </a:lnTo>
                        <a:lnTo>
                          <a:pt x="0" y="0"/>
                        </a:lnTo>
                        <a:lnTo>
                          <a:pt x="0" y="191"/>
                        </a:lnTo>
                        <a:lnTo>
                          <a:pt x="251" y="255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524" name="Freeform 188"/>
                  <p:cNvSpPr>
                    <a:spLocks/>
                  </p:cNvSpPr>
                  <p:nvPr/>
                </p:nvSpPr>
                <p:spPr bwMode="auto">
                  <a:xfrm>
                    <a:off x="4959" y="2049"/>
                    <a:ext cx="252" cy="256"/>
                  </a:xfrm>
                  <a:custGeom>
                    <a:avLst/>
                    <a:gdLst>
                      <a:gd name="T0" fmla="*/ 251 w 252"/>
                      <a:gd name="T1" fmla="*/ 255 h 256"/>
                      <a:gd name="T2" fmla="*/ 251 w 252"/>
                      <a:gd name="T3" fmla="*/ 56 h 256"/>
                      <a:gd name="T4" fmla="*/ 0 w 252"/>
                      <a:gd name="T5" fmla="*/ 0 h 256"/>
                      <a:gd name="T6" fmla="*/ 0 w 252"/>
                      <a:gd name="T7" fmla="*/ 191 h 256"/>
                      <a:gd name="T8" fmla="*/ 251 w 252"/>
                      <a:gd name="T9" fmla="*/ 255 h 2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2" h="256">
                        <a:moveTo>
                          <a:pt x="251" y="255"/>
                        </a:moveTo>
                        <a:lnTo>
                          <a:pt x="251" y="56"/>
                        </a:lnTo>
                        <a:lnTo>
                          <a:pt x="0" y="0"/>
                        </a:lnTo>
                        <a:lnTo>
                          <a:pt x="0" y="191"/>
                        </a:lnTo>
                        <a:lnTo>
                          <a:pt x="251" y="25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525" name="Group 189"/>
                <p:cNvGrpSpPr>
                  <a:grpSpLocks/>
                </p:cNvGrpSpPr>
                <p:nvPr/>
              </p:nvGrpSpPr>
              <p:grpSpPr bwMode="auto">
                <a:xfrm>
                  <a:off x="4990" y="2077"/>
                  <a:ext cx="182" cy="185"/>
                  <a:chOff x="4990" y="2077"/>
                  <a:chExt cx="182" cy="185"/>
                </a:xfrm>
              </p:grpSpPr>
              <p:sp>
                <p:nvSpPr>
                  <p:cNvPr id="14526" name="Freeform 190"/>
                  <p:cNvSpPr>
                    <a:spLocks/>
                  </p:cNvSpPr>
                  <p:nvPr/>
                </p:nvSpPr>
                <p:spPr bwMode="auto">
                  <a:xfrm>
                    <a:off x="4990" y="2077"/>
                    <a:ext cx="182" cy="185"/>
                  </a:xfrm>
                  <a:custGeom>
                    <a:avLst/>
                    <a:gdLst>
                      <a:gd name="T0" fmla="*/ 181 w 182"/>
                      <a:gd name="T1" fmla="*/ 184 h 185"/>
                      <a:gd name="T2" fmla="*/ 181 w 182"/>
                      <a:gd name="T3" fmla="*/ 42 h 185"/>
                      <a:gd name="T4" fmla="*/ 0 w 182"/>
                      <a:gd name="T5" fmla="*/ 0 h 185"/>
                      <a:gd name="T6" fmla="*/ 0 w 182"/>
                      <a:gd name="T7" fmla="*/ 141 h 185"/>
                      <a:gd name="T8" fmla="*/ 181 w 182"/>
                      <a:gd name="T9" fmla="*/ 184 h 1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2" h="185">
                        <a:moveTo>
                          <a:pt x="181" y="184"/>
                        </a:moveTo>
                        <a:lnTo>
                          <a:pt x="181" y="42"/>
                        </a:lnTo>
                        <a:lnTo>
                          <a:pt x="0" y="0"/>
                        </a:lnTo>
                        <a:lnTo>
                          <a:pt x="0" y="141"/>
                        </a:lnTo>
                        <a:lnTo>
                          <a:pt x="181" y="184"/>
                        </a:lnTo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527" name="Freeform 191"/>
                  <p:cNvSpPr>
                    <a:spLocks/>
                  </p:cNvSpPr>
                  <p:nvPr/>
                </p:nvSpPr>
                <p:spPr bwMode="auto">
                  <a:xfrm>
                    <a:off x="4990" y="2077"/>
                    <a:ext cx="182" cy="185"/>
                  </a:xfrm>
                  <a:custGeom>
                    <a:avLst/>
                    <a:gdLst>
                      <a:gd name="T0" fmla="*/ 181 w 182"/>
                      <a:gd name="T1" fmla="*/ 184 h 185"/>
                      <a:gd name="T2" fmla="*/ 181 w 182"/>
                      <a:gd name="T3" fmla="*/ 42 h 185"/>
                      <a:gd name="T4" fmla="*/ 0 w 182"/>
                      <a:gd name="T5" fmla="*/ 0 h 185"/>
                      <a:gd name="T6" fmla="*/ 0 w 182"/>
                      <a:gd name="T7" fmla="*/ 141 h 185"/>
                      <a:gd name="T8" fmla="*/ 181 w 182"/>
                      <a:gd name="T9" fmla="*/ 184 h 1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2" h="185">
                        <a:moveTo>
                          <a:pt x="181" y="184"/>
                        </a:moveTo>
                        <a:lnTo>
                          <a:pt x="181" y="42"/>
                        </a:lnTo>
                        <a:lnTo>
                          <a:pt x="0" y="0"/>
                        </a:lnTo>
                        <a:lnTo>
                          <a:pt x="0" y="141"/>
                        </a:lnTo>
                        <a:lnTo>
                          <a:pt x="181" y="18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528" name="Group 192"/>
                <p:cNvGrpSpPr>
                  <a:grpSpLocks/>
                </p:cNvGrpSpPr>
                <p:nvPr/>
              </p:nvGrpSpPr>
              <p:grpSpPr bwMode="auto">
                <a:xfrm>
                  <a:off x="5006" y="2092"/>
                  <a:ext cx="158" cy="156"/>
                  <a:chOff x="5006" y="2092"/>
                  <a:chExt cx="158" cy="156"/>
                </a:xfrm>
              </p:grpSpPr>
              <p:sp>
                <p:nvSpPr>
                  <p:cNvPr id="14529" name="Freeform 193"/>
                  <p:cNvSpPr>
                    <a:spLocks/>
                  </p:cNvSpPr>
                  <p:nvPr/>
                </p:nvSpPr>
                <p:spPr bwMode="auto">
                  <a:xfrm>
                    <a:off x="5006" y="2092"/>
                    <a:ext cx="158" cy="156"/>
                  </a:xfrm>
                  <a:custGeom>
                    <a:avLst/>
                    <a:gdLst>
                      <a:gd name="T0" fmla="*/ 157 w 158"/>
                      <a:gd name="T1" fmla="*/ 155 h 156"/>
                      <a:gd name="T2" fmla="*/ 157 w 158"/>
                      <a:gd name="T3" fmla="*/ 35 h 156"/>
                      <a:gd name="T4" fmla="*/ 0 w 158"/>
                      <a:gd name="T5" fmla="*/ 0 h 156"/>
                      <a:gd name="T6" fmla="*/ 0 w 158"/>
                      <a:gd name="T7" fmla="*/ 119 h 156"/>
                      <a:gd name="T8" fmla="*/ 157 w 158"/>
                      <a:gd name="T9" fmla="*/ 155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8" h="156">
                        <a:moveTo>
                          <a:pt x="157" y="155"/>
                        </a:moveTo>
                        <a:lnTo>
                          <a:pt x="157" y="35"/>
                        </a:lnTo>
                        <a:lnTo>
                          <a:pt x="0" y="0"/>
                        </a:lnTo>
                        <a:lnTo>
                          <a:pt x="0" y="119"/>
                        </a:lnTo>
                        <a:lnTo>
                          <a:pt x="157" y="155"/>
                        </a:lnTo>
                      </a:path>
                    </a:pathLst>
                  </a:custGeom>
                  <a:solidFill>
                    <a:srgbClr val="618FF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530" name="Freeform 194"/>
                  <p:cNvSpPr>
                    <a:spLocks/>
                  </p:cNvSpPr>
                  <p:nvPr/>
                </p:nvSpPr>
                <p:spPr bwMode="auto">
                  <a:xfrm>
                    <a:off x="5006" y="2092"/>
                    <a:ext cx="158" cy="156"/>
                  </a:xfrm>
                  <a:custGeom>
                    <a:avLst/>
                    <a:gdLst>
                      <a:gd name="T0" fmla="*/ 157 w 158"/>
                      <a:gd name="T1" fmla="*/ 155 h 156"/>
                      <a:gd name="T2" fmla="*/ 157 w 158"/>
                      <a:gd name="T3" fmla="*/ 35 h 156"/>
                      <a:gd name="T4" fmla="*/ 0 w 158"/>
                      <a:gd name="T5" fmla="*/ 0 h 156"/>
                      <a:gd name="T6" fmla="*/ 0 w 158"/>
                      <a:gd name="T7" fmla="*/ 119 h 156"/>
                      <a:gd name="T8" fmla="*/ 157 w 158"/>
                      <a:gd name="T9" fmla="*/ 155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8" h="156">
                        <a:moveTo>
                          <a:pt x="157" y="155"/>
                        </a:moveTo>
                        <a:lnTo>
                          <a:pt x="157" y="35"/>
                        </a:lnTo>
                        <a:lnTo>
                          <a:pt x="0" y="0"/>
                        </a:lnTo>
                        <a:lnTo>
                          <a:pt x="0" y="119"/>
                        </a:lnTo>
                        <a:lnTo>
                          <a:pt x="157" y="15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91919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sp>
              <p:nvSpPr>
                <p:cNvPr id="14531" name="Rectangle 195"/>
                <p:cNvSpPr>
                  <a:spLocks noChangeArrowheads="1"/>
                </p:cNvSpPr>
                <p:nvPr/>
              </p:nvSpPr>
              <p:spPr bwMode="auto">
                <a:xfrm>
                  <a:off x="5030" y="2113"/>
                  <a:ext cx="21" cy="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grpSp>
            <p:nvGrpSpPr>
              <p:cNvPr id="14532" name="Group 196"/>
              <p:cNvGrpSpPr>
                <a:grpSpLocks/>
              </p:cNvGrpSpPr>
              <p:nvPr/>
            </p:nvGrpSpPr>
            <p:grpSpPr bwMode="auto">
              <a:xfrm>
                <a:off x="4793" y="2300"/>
                <a:ext cx="425" cy="149"/>
                <a:chOff x="4793" y="2300"/>
                <a:chExt cx="425" cy="149"/>
              </a:xfrm>
            </p:grpSpPr>
            <p:grpSp>
              <p:nvGrpSpPr>
                <p:cNvPr id="14533" name="Group 197"/>
                <p:cNvGrpSpPr>
                  <a:grpSpLocks/>
                </p:cNvGrpSpPr>
                <p:nvPr/>
              </p:nvGrpSpPr>
              <p:grpSpPr bwMode="auto">
                <a:xfrm>
                  <a:off x="4793" y="2356"/>
                  <a:ext cx="425" cy="93"/>
                  <a:chOff x="4793" y="2356"/>
                  <a:chExt cx="425" cy="93"/>
                </a:xfrm>
              </p:grpSpPr>
              <p:sp>
                <p:nvSpPr>
                  <p:cNvPr id="14534" name="Freeform 198"/>
                  <p:cNvSpPr>
                    <a:spLocks/>
                  </p:cNvSpPr>
                  <p:nvPr/>
                </p:nvSpPr>
                <p:spPr bwMode="auto">
                  <a:xfrm>
                    <a:off x="4793" y="2356"/>
                    <a:ext cx="425" cy="93"/>
                  </a:xfrm>
                  <a:custGeom>
                    <a:avLst/>
                    <a:gdLst>
                      <a:gd name="T0" fmla="*/ 0 w 425"/>
                      <a:gd name="T1" fmla="*/ 0 h 93"/>
                      <a:gd name="T2" fmla="*/ 0 w 425"/>
                      <a:gd name="T3" fmla="*/ 7 h 93"/>
                      <a:gd name="T4" fmla="*/ 329 w 425"/>
                      <a:gd name="T5" fmla="*/ 92 h 93"/>
                      <a:gd name="T6" fmla="*/ 424 w 425"/>
                      <a:gd name="T7" fmla="*/ 42 h 93"/>
                      <a:gd name="T8" fmla="*/ 424 w 425"/>
                      <a:gd name="T9" fmla="*/ 14 h 93"/>
                      <a:gd name="T10" fmla="*/ 0 w 425"/>
                      <a:gd name="T11" fmla="*/ 0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25" h="93">
                        <a:moveTo>
                          <a:pt x="0" y="0"/>
                        </a:moveTo>
                        <a:lnTo>
                          <a:pt x="0" y="7"/>
                        </a:lnTo>
                        <a:lnTo>
                          <a:pt x="329" y="92"/>
                        </a:lnTo>
                        <a:lnTo>
                          <a:pt x="424" y="42"/>
                        </a:lnTo>
                        <a:lnTo>
                          <a:pt x="424" y="1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535" name="Freeform 199"/>
                  <p:cNvSpPr>
                    <a:spLocks/>
                  </p:cNvSpPr>
                  <p:nvPr/>
                </p:nvSpPr>
                <p:spPr bwMode="auto">
                  <a:xfrm>
                    <a:off x="4793" y="2356"/>
                    <a:ext cx="425" cy="93"/>
                  </a:xfrm>
                  <a:custGeom>
                    <a:avLst/>
                    <a:gdLst>
                      <a:gd name="T0" fmla="*/ 0 w 425"/>
                      <a:gd name="T1" fmla="*/ 0 h 93"/>
                      <a:gd name="T2" fmla="*/ 0 w 425"/>
                      <a:gd name="T3" fmla="*/ 7 h 93"/>
                      <a:gd name="T4" fmla="*/ 329 w 425"/>
                      <a:gd name="T5" fmla="*/ 92 h 93"/>
                      <a:gd name="T6" fmla="*/ 424 w 425"/>
                      <a:gd name="T7" fmla="*/ 42 h 93"/>
                      <a:gd name="T8" fmla="*/ 424 w 425"/>
                      <a:gd name="T9" fmla="*/ 14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5" h="93">
                        <a:moveTo>
                          <a:pt x="0" y="0"/>
                        </a:moveTo>
                        <a:lnTo>
                          <a:pt x="0" y="7"/>
                        </a:lnTo>
                        <a:lnTo>
                          <a:pt x="329" y="92"/>
                        </a:lnTo>
                        <a:lnTo>
                          <a:pt x="424" y="42"/>
                        </a:lnTo>
                        <a:lnTo>
                          <a:pt x="424" y="1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536" name="Group 200"/>
                <p:cNvGrpSpPr>
                  <a:grpSpLocks/>
                </p:cNvGrpSpPr>
                <p:nvPr/>
              </p:nvGrpSpPr>
              <p:grpSpPr bwMode="auto">
                <a:xfrm>
                  <a:off x="4793" y="2300"/>
                  <a:ext cx="425" cy="135"/>
                  <a:chOff x="4793" y="2300"/>
                  <a:chExt cx="425" cy="135"/>
                </a:xfrm>
              </p:grpSpPr>
              <p:sp>
                <p:nvSpPr>
                  <p:cNvPr id="14537" name="Freeform 201"/>
                  <p:cNvSpPr>
                    <a:spLocks/>
                  </p:cNvSpPr>
                  <p:nvPr/>
                </p:nvSpPr>
                <p:spPr bwMode="auto">
                  <a:xfrm>
                    <a:off x="4793" y="2300"/>
                    <a:ext cx="425" cy="135"/>
                  </a:xfrm>
                  <a:custGeom>
                    <a:avLst/>
                    <a:gdLst>
                      <a:gd name="T0" fmla="*/ 102 w 425"/>
                      <a:gd name="T1" fmla="*/ 0 h 135"/>
                      <a:gd name="T2" fmla="*/ 424 w 425"/>
                      <a:gd name="T3" fmla="*/ 70 h 135"/>
                      <a:gd name="T4" fmla="*/ 329 w 425"/>
                      <a:gd name="T5" fmla="*/ 134 h 135"/>
                      <a:gd name="T6" fmla="*/ 0 w 425"/>
                      <a:gd name="T7" fmla="*/ 56 h 135"/>
                      <a:gd name="T8" fmla="*/ 102 w 425"/>
                      <a:gd name="T9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5" h="135">
                        <a:moveTo>
                          <a:pt x="102" y="0"/>
                        </a:moveTo>
                        <a:lnTo>
                          <a:pt x="424" y="70"/>
                        </a:lnTo>
                        <a:lnTo>
                          <a:pt x="329" y="134"/>
                        </a:lnTo>
                        <a:lnTo>
                          <a:pt x="0" y="56"/>
                        </a:lnTo>
                        <a:lnTo>
                          <a:pt x="10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538" name="Freeform 202"/>
                  <p:cNvSpPr>
                    <a:spLocks/>
                  </p:cNvSpPr>
                  <p:nvPr/>
                </p:nvSpPr>
                <p:spPr bwMode="auto">
                  <a:xfrm>
                    <a:off x="4793" y="2300"/>
                    <a:ext cx="425" cy="135"/>
                  </a:xfrm>
                  <a:custGeom>
                    <a:avLst/>
                    <a:gdLst>
                      <a:gd name="T0" fmla="*/ 102 w 425"/>
                      <a:gd name="T1" fmla="*/ 0 h 135"/>
                      <a:gd name="T2" fmla="*/ 424 w 425"/>
                      <a:gd name="T3" fmla="*/ 70 h 135"/>
                      <a:gd name="T4" fmla="*/ 329 w 425"/>
                      <a:gd name="T5" fmla="*/ 134 h 135"/>
                      <a:gd name="T6" fmla="*/ 0 w 425"/>
                      <a:gd name="T7" fmla="*/ 56 h 135"/>
                      <a:gd name="T8" fmla="*/ 102 w 425"/>
                      <a:gd name="T9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5" h="135">
                        <a:moveTo>
                          <a:pt x="102" y="0"/>
                        </a:moveTo>
                        <a:lnTo>
                          <a:pt x="424" y="70"/>
                        </a:lnTo>
                        <a:lnTo>
                          <a:pt x="329" y="134"/>
                        </a:lnTo>
                        <a:lnTo>
                          <a:pt x="0" y="56"/>
                        </a:lnTo>
                        <a:lnTo>
                          <a:pt x="102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sp>
              <p:nvSpPr>
                <p:cNvPr id="14539" name="Freeform 203"/>
                <p:cNvSpPr>
                  <a:spLocks/>
                </p:cNvSpPr>
                <p:nvPr/>
              </p:nvSpPr>
              <p:spPr bwMode="auto">
                <a:xfrm>
                  <a:off x="4887" y="2307"/>
                  <a:ext cx="237" cy="57"/>
                </a:xfrm>
                <a:custGeom>
                  <a:avLst/>
                  <a:gdLst>
                    <a:gd name="T0" fmla="*/ 15 w 237"/>
                    <a:gd name="T1" fmla="*/ 0 h 57"/>
                    <a:gd name="T2" fmla="*/ 0 w 237"/>
                    <a:gd name="T3" fmla="*/ 7 h 57"/>
                    <a:gd name="T4" fmla="*/ 228 w 237"/>
                    <a:gd name="T5" fmla="*/ 56 h 57"/>
                    <a:gd name="T6" fmla="*/ 236 w 237"/>
                    <a:gd name="T7" fmla="*/ 56 h 57"/>
                    <a:gd name="T8" fmla="*/ 15 w 237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7" h="57">
                      <a:moveTo>
                        <a:pt x="15" y="0"/>
                      </a:moveTo>
                      <a:lnTo>
                        <a:pt x="0" y="7"/>
                      </a:lnTo>
                      <a:lnTo>
                        <a:pt x="228" y="56"/>
                      </a:lnTo>
                      <a:lnTo>
                        <a:pt x="236" y="56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540" name="Freeform 204"/>
                <p:cNvSpPr>
                  <a:spLocks/>
                </p:cNvSpPr>
                <p:nvPr/>
              </p:nvSpPr>
              <p:spPr bwMode="auto">
                <a:xfrm>
                  <a:off x="4833" y="2321"/>
                  <a:ext cx="235" cy="71"/>
                </a:xfrm>
                <a:custGeom>
                  <a:avLst/>
                  <a:gdLst>
                    <a:gd name="T0" fmla="*/ 46 w 235"/>
                    <a:gd name="T1" fmla="*/ 0 h 71"/>
                    <a:gd name="T2" fmla="*/ 0 w 235"/>
                    <a:gd name="T3" fmla="*/ 28 h 71"/>
                    <a:gd name="T4" fmla="*/ 7 w 235"/>
                    <a:gd name="T5" fmla="*/ 28 h 71"/>
                    <a:gd name="T6" fmla="*/ 15 w 235"/>
                    <a:gd name="T7" fmla="*/ 21 h 71"/>
                    <a:gd name="T8" fmla="*/ 23 w 235"/>
                    <a:gd name="T9" fmla="*/ 28 h 71"/>
                    <a:gd name="T10" fmla="*/ 15 w 235"/>
                    <a:gd name="T11" fmla="*/ 35 h 71"/>
                    <a:gd name="T12" fmla="*/ 163 w 235"/>
                    <a:gd name="T13" fmla="*/ 70 h 71"/>
                    <a:gd name="T14" fmla="*/ 171 w 235"/>
                    <a:gd name="T15" fmla="*/ 63 h 71"/>
                    <a:gd name="T16" fmla="*/ 179 w 235"/>
                    <a:gd name="T17" fmla="*/ 63 h 71"/>
                    <a:gd name="T18" fmla="*/ 171 w 235"/>
                    <a:gd name="T19" fmla="*/ 70 h 71"/>
                    <a:gd name="T20" fmla="*/ 187 w 235"/>
                    <a:gd name="T21" fmla="*/ 70 h 71"/>
                    <a:gd name="T22" fmla="*/ 234 w 235"/>
                    <a:gd name="T23" fmla="*/ 42 h 71"/>
                    <a:gd name="T24" fmla="*/ 46 w 235"/>
                    <a:gd name="T25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35" h="71">
                      <a:moveTo>
                        <a:pt x="46" y="0"/>
                      </a:moveTo>
                      <a:lnTo>
                        <a:pt x="0" y="28"/>
                      </a:lnTo>
                      <a:lnTo>
                        <a:pt x="7" y="28"/>
                      </a:lnTo>
                      <a:lnTo>
                        <a:pt x="15" y="21"/>
                      </a:lnTo>
                      <a:lnTo>
                        <a:pt x="23" y="28"/>
                      </a:lnTo>
                      <a:lnTo>
                        <a:pt x="15" y="35"/>
                      </a:lnTo>
                      <a:lnTo>
                        <a:pt x="163" y="70"/>
                      </a:lnTo>
                      <a:lnTo>
                        <a:pt x="171" y="63"/>
                      </a:lnTo>
                      <a:lnTo>
                        <a:pt x="179" y="63"/>
                      </a:lnTo>
                      <a:lnTo>
                        <a:pt x="171" y="70"/>
                      </a:lnTo>
                      <a:lnTo>
                        <a:pt x="187" y="70"/>
                      </a:lnTo>
                      <a:lnTo>
                        <a:pt x="234" y="42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541" name="Freeform 205"/>
                <p:cNvSpPr>
                  <a:spLocks/>
                </p:cNvSpPr>
                <p:nvPr/>
              </p:nvSpPr>
              <p:spPr bwMode="auto">
                <a:xfrm>
                  <a:off x="5060" y="2370"/>
                  <a:ext cx="55" cy="20"/>
                </a:xfrm>
                <a:custGeom>
                  <a:avLst/>
                  <a:gdLst>
                    <a:gd name="T0" fmla="*/ 23 w 55"/>
                    <a:gd name="T1" fmla="*/ 0 h 20"/>
                    <a:gd name="T2" fmla="*/ 54 w 55"/>
                    <a:gd name="T3" fmla="*/ 9 h 20"/>
                    <a:gd name="T4" fmla="*/ 30 w 55"/>
                    <a:gd name="T5" fmla="*/ 19 h 20"/>
                    <a:gd name="T6" fmla="*/ 0 w 55"/>
                    <a:gd name="T7" fmla="*/ 9 h 20"/>
                    <a:gd name="T8" fmla="*/ 23 w 55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20">
                      <a:moveTo>
                        <a:pt x="23" y="0"/>
                      </a:moveTo>
                      <a:lnTo>
                        <a:pt x="54" y="9"/>
                      </a:lnTo>
                      <a:lnTo>
                        <a:pt x="30" y="19"/>
                      </a:lnTo>
                      <a:lnTo>
                        <a:pt x="0" y="9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542" name="Freeform 206"/>
                <p:cNvSpPr>
                  <a:spLocks/>
                </p:cNvSpPr>
                <p:nvPr/>
              </p:nvSpPr>
              <p:spPr bwMode="auto">
                <a:xfrm>
                  <a:off x="5036" y="2391"/>
                  <a:ext cx="41" cy="20"/>
                </a:xfrm>
                <a:custGeom>
                  <a:avLst/>
                  <a:gdLst>
                    <a:gd name="T0" fmla="*/ 8 w 41"/>
                    <a:gd name="T1" fmla="*/ 0 h 20"/>
                    <a:gd name="T2" fmla="*/ 16 w 41"/>
                    <a:gd name="T3" fmla="*/ 0 h 20"/>
                    <a:gd name="T4" fmla="*/ 24 w 41"/>
                    <a:gd name="T5" fmla="*/ 0 h 20"/>
                    <a:gd name="T6" fmla="*/ 40 w 41"/>
                    <a:gd name="T7" fmla="*/ 0 h 20"/>
                    <a:gd name="T8" fmla="*/ 32 w 41"/>
                    <a:gd name="T9" fmla="*/ 9 h 20"/>
                    <a:gd name="T10" fmla="*/ 40 w 41"/>
                    <a:gd name="T11" fmla="*/ 9 h 20"/>
                    <a:gd name="T12" fmla="*/ 32 w 41"/>
                    <a:gd name="T13" fmla="*/ 19 h 20"/>
                    <a:gd name="T14" fmla="*/ 0 w 41"/>
                    <a:gd name="T15" fmla="*/ 9 h 20"/>
                    <a:gd name="T16" fmla="*/ 8 w 41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" h="20">
                      <a:moveTo>
                        <a:pt x="8" y="0"/>
                      </a:moveTo>
                      <a:lnTo>
                        <a:pt x="16" y="0"/>
                      </a:lnTo>
                      <a:lnTo>
                        <a:pt x="24" y="0"/>
                      </a:lnTo>
                      <a:lnTo>
                        <a:pt x="40" y="0"/>
                      </a:lnTo>
                      <a:lnTo>
                        <a:pt x="32" y="9"/>
                      </a:lnTo>
                      <a:lnTo>
                        <a:pt x="40" y="9"/>
                      </a:lnTo>
                      <a:lnTo>
                        <a:pt x="32" y="19"/>
                      </a:lnTo>
                      <a:lnTo>
                        <a:pt x="0" y="9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543" name="Freeform 207"/>
                <p:cNvSpPr>
                  <a:spLocks/>
                </p:cNvSpPr>
                <p:nvPr/>
              </p:nvSpPr>
              <p:spPr bwMode="auto">
                <a:xfrm>
                  <a:off x="5076" y="2378"/>
                  <a:ext cx="95" cy="43"/>
                </a:xfrm>
                <a:custGeom>
                  <a:avLst/>
                  <a:gdLst>
                    <a:gd name="T0" fmla="*/ 47 w 95"/>
                    <a:gd name="T1" fmla="*/ 0 h 43"/>
                    <a:gd name="T2" fmla="*/ 94 w 95"/>
                    <a:gd name="T3" fmla="*/ 7 h 43"/>
                    <a:gd name="T4" fmla="*/ 39 w 95"/>
                    <a:gd name="T5" fmla="*/ 42 h 43"/>
                    <a:gd name="T6" fmla="*/ 0 w 95"/>
                    <a:gd name="T7" fmla="*/ 35 h 43"/>
                    <a:gd name="T8" fmla="*/ 47 w 95"/>
                    <a:gd name="T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" h="43">
                      <a:moveTo>
                        <a:pt x="47" y="0"/>
                      </a:moveTo>
                      <a:lnTo>
                        <a:pt x="94" y="7"/>
                      </a:lnTo>
                      <a:lnTo>
                        <a:pt x="39" y="42"/>
                      </a:lnTo>
                      <a:lnTo>
                        <a:pt x="0" y="35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</p:grpSp>
        </p:grpSp>
      </p:grpSp>
      <p:grpSp>
        <p:nvGrpSpPr>
          <p:cNvPr id="14544" name="Group 208"/>
          <p:cNvGrpSpPr>
            <a:grpSpLocks/>
          </p:cNvGrpSpPr>
          <p:nvPr/>
        </p:nvGrpSpPr>
        <p:grpSpPr bwMode="auto">
          <a:xfrm>
            <a:off x="2816225" y="1371600"/>
            <a:ext cx="1057275" cy="4651375"/>
            <a:chOff x="1824" y="480"/>
            <a:chExt cx="672" cy="3552"/>
          </a:xfrm>
        </p:grpSpPr>
        <p:grpSp>
          <p:nvGrpSpPr>
            <p:cNvPr id="14545" name="Group 209"/>
            <p:cNvGrpSpPr>
              <a:grpSpLocks/>
            </p:cNvGrpSpPr>
            <p:nvPr/>
          </p:nvGrpSpPr>
          <p:grpSpPr bwMode="auto">
            <a:xfrm>
              <a:off x="1824" y="960"/>
              <a:ext cx="672" cy="3072"/>
              <a:chOff x="1824" y="960"/>
              <a:chExt cx="672" cy="3072"/>
            </a:xfrm>
          </p:grpSpPr>
          <p:sp>
            <p:nvSpPr>
              <p:cNvPr id="14546" name="Line 210"/>
              <p:cNvSpPr>
                <a:spLocks noChangeShapeType="1"/>
              </p:cNvSpPr>
              <p:nvPr/>
            </p:nvSpPr>
            <p:spPr bwMode="auto">
              <a:xfrm>
                <a:off x="2160" y="3766"/>
                <a:ext cx="0" cy="26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4547" name="Rectangle 211"/>
              <p:cNvSpPr>
                <a:spLocks noChangeArrowheads="1"/>
              </p:cNvSpPr>
              <p:nvPr/>
            </p:nvSpPr>
            <p:spPr bwMode="auto">
              <a:xfrm>
                <a:off x="1824" y="3233"/>
                <a:ext cx="672" cy="533"/>
              </a:xfrm>
              <a:prstGeom prst="rect">
                <a:avLst/>
              </a:prstGeom>
              <a:solidFill>
                <a:srgbClr val="FF00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rgbClr val="FF0000"/>
                </a:extrusionClr>
                <a:contourClr>
                  <a:srgbClr val="FF00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ODBC </a:t>
                </a:r>
                <a:br>
                  <a:rPr lang="en-US" altLang="es-PE" sz="1200" b="1"/>
                </a:br>
                <a:r>
                  <a:rPr lang="en-US" altLang="es-PE" sz="1200" b="1"/>
                  <a:t>Driver</a:t>
                </a:r>
              </a:p>
            </p:txBody>
          </p:sp>
          <p:sp>
            <p:nvSpPr>
              <p:cNvPr id="14548" name="Rectangle 212"/>
              <p:cNvSpPr>
                <a:spLocks noChangeArrowheads="1"/>
              </p:cNvSpPr>
              <p:nvPr/>
            </p:nvSpPr>
            <p:spPr bwMode="auto">
              <a:xfrm>
                <a:off x="1824" y="2657"/>
                <a:ext cx="672" cy="532"/>
              </a:xfrm>
              <a:prstGeom prst="rect">
                <a:avLst/>
              </a:prstGeom>
              <a:solidFill>
                <a:srgbClr val="FF00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rgbClr val="FF0000"/>
                </a:extrusionClr>
                <a:contourClr>
                  <a:srgbClr val="FF00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ODBC</a:t>
                </a:r>
              </a:p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Driver</a:t>
                </a:r>
              </a:p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Manager</a:t>
                </a:r>
              </a:p>
            </p:txBody>
          </p:sp>
          <p:sp>
            <p:nvSpPr>
              <p:cNvPr id="14549" name="Rectangle 213"/>
              <p:cNvSpPr>
                <a:spLocks noChangeArrowheads="1"/>
              </p:cNvSpPr>
              <p:nvPr/>
            </p:nvSpPr>
            <p:spPr bwMode="auto">
              <a:xfrm>
                <a:off x="1824" y="2435"/>
                <a:ext cx="672" cy="177"/>
              </a:xfrm>
              <a:prstGeom prst="rect">
                <a:avLst/>
              </a:prstGeom>
              <a:solidFill>
                <a:srgbClr val="FF00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rgbClr val="FF0000"/>
                </a:extrusionClr>
                <a:contourClr>
                  <a:srgbClr val="FF00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RDO 2.0</a:t>
                </a:r>
              </a:p>
            </p:txBody>
          </p:sp>
          <p:sp>
            <p:nvSpPr>
              <p:cNvPr id="14550" name="Line 214"/>
              <p:cNvSpPr>
                <a:spLocks noChangeShapeType="1"/>
              </p:cNvSpPr>
              <p:nvPr/>
            </p:nvSpPr>
            <p:spPr bwMode="auto">
              <a:xfrm>
                <a:off x="2160" y="1681"/>
                <a:ext cx="0" cy="71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4551" name="Rectangle 215"/>
              <p:cNvSpPr>
                <a:spLocks noChangeArrowheads="1"/>
              </p:cNvSpPr>
              <p:nvPr/>
            </p:nvSpPr>
            <p:spPr bwMode="auto">
              <a:xfrm>
                <a:off x="1824" y="1503"/>
                <a:ext cx="672" cy="178"/>
              </a:xfrm>
              <a:prstGeom prst="rect">
                <a:avLst/>
              </a:prstGeom>
              <a:solidFill>
                <a:srgbClr val="FF00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rgbClr val="FF0000"/>
                </a:extrusionClr>
                <a:contourClr>
                  <a:srgbClr val="FF00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Application</a:t>
                </a:r>
              </a:p>
            </p:txBody>
          </p:sp>
          <p:sp>
            <p:nvSpPr>
              <p:cNvPr id="14552" name="Rectangle 216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672" cy="455"/>
              </a:xfrm>
              <a:prstGeom prst="rect">
                <a:avLst/>
              </a:prstGeom>
              <a:solidFill>
                <a:schemeClr val="fol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chemeClr val="folHlink"/>
                </a:extrusionClr>
                <a:contourClr>
                  <a:schemeClr val="folHlink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RDO</a:t>
                </a:r>
              </a:p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RDC</a:t>
                </a:r>
              </a:p>
            </p:txBody>
          </p:sp>
        </p:grpSp>
        <p:grpSp>
          <p:nvGrpSpPr>
            <p:cNvPr id="14553" name="Group 217"/>
            <p:cNvGrpSpPr>
              <a:grpSpLocks/>
            </p:cNvGrpSpPr>
            <p:nvPr/>
          </p:nvGrpSpPr>
          <p:grpSpPr bwMode="auto">
            <a:xfrm>
              <a:off x="1896" y="480"/>
              <a:ext cx="528" cy="480"/>
              <a:chOff x="4793" y="2007"/>
              <a:chExt cx="559" cy="442"/>
            </a:xfrm>
          </p:grpSpPr>
          <p:grpSp>
            <p:nvGrpSpPr>
              <p:cNvPr id="14554" name="Group 218"/>
              <p:cNvGrpSpPr>
                <a:grpSpLocks/>
              </p:cNvGrpSpPr>
              <p:nvPr/>
            </p:nvGrpSpPr>
            <p:grpSpPr bwMode="auto">
              <a:xfrm>
                <a:off x="4943" y="2007"/>
                <a:ext cx="409" cy="389"/>
                <a:chOff x="4943" y="2007"/>
                <a:chExt cx="409" cy="389"/>
              </a:xfrm>
            </p:grpSpPr>
            <p:grpSp>
              <p:nvGrpSpPr>
                <p:cNvPr id="14555" name="Group 219"/>
                <p:cNvGrpSpPr>
                  <a:grpSpLocks/>
                </p:cNvGrpSpPr>
                <p:nvPr/>
              </p:nvGrpSpPr>
              <p:grpSpPr bwMode="auto">
                <a:xfrm>
                  <a:off x="5210" y="2261"/>
                  <a:ext cx="142" cy="135"/>
                  <a:chOff x="5210" y="2261"/>
                  <a:chExt cx="142" cy="135"/>
                </a:xfrm>
              </p:grpSpPr>
              <p:sp>
                <p:nvSpPr>
                  <p:cNvPr id="14556" name="Freeform 220"/>
                  <p:cNvSpPr>
                    <a:spLocks/>
                  </p:cNvSpPr>
                  <p:nvPr/>
                </p:nvSpPr>
                <p:spPr bwMode="auto">
                  <a:xfrm>
                    <a:off x="5210" y="2261"/>
                    <a:ext cx="142" cy="135"/>
                  </a:xfrm>
                  <a:custGeom>
                    <a:avLst/>
                    <a:gdLst>
                      <a:gd name="T0" fmla="*/ 0 w 142"/>
                      <a:gd name="T1" fmla="*/ 134 h 135"/>
                      <a:gd name="T2" fmla="*/ 0 w 142"/>
                      <a:gd name="T3" fmla="*/ 77 h 135"/>
                      <a:gd name="T4" fmla="*/ 141 w 142"/>
                      <a:gd name="T5" fmla="*/ 0 h 135"/>
                      <a:gd name="T6" fmla="*/ 141 w 142"/>
                      <a:gd name="T7" fmla="*/ 63 h 135"/>
                      <a:gd name="T8" fmla="*/ 0 w 142"/>
                      <a:gd name="T9" fmla="*/ 134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2" h="135">
                        <a:moveTo>
                          <a:pt x="0" y="134"/>
                        </a:moveTo>
                        <a:lnTo>
                          <a:pt x="0" y="77"/>
                        </a:lnTo>
                        <a:lnTo>
                          <a:pt x="141" y="0"/>
                        </a:lnTo>
                        <a:lnTo>
                          <a:pt x="141" y="63"/>
                        </a:lnTo>
                        <a:lnTo>
                          <a:pt x="0" y="134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557" name="Freeform 221"/>
                  <p:cNvSpPr>
                    <a:spLocks/>
                  </p:cNvSpPr>
                  <p:nvPr/>
                </p:nvSpPr>
                <p:spPr bwMode="auto">
                  <a:xfrm>
                    <a:off x="5210" y="2261"/>
                    <a:ext cx="142" cy="135"/>
                  </a:xfrm>
                  <a:custGeom>
                    <a:avLst/>
                    <a:gdLst>
                      <a:gd name="T0" fmla="*/ 0 w 142"/>
                      <a:gd name="T1" fmla="*/ 134 h 135"/>
                      <a:gd name="T2" fmla="*/ 0 w 142"/>
                      <a:gd name="T3" fmla="*/ 77 h 135"/>
                      <a:gd name="T4" fmla="*/ 141 w 142"/>
                      <a:gd name="T5" fmla="*/ 0 h 135"/>
                      <a:gd name="T6" fmla="*/ 141 w 142"/>
                      <a:gd name="T7" fmla="*/ 63 h 135"/>
                      <a:gd name="T8" fmla="*/ 0 w 142"/>
                      <a:gd name="T9" fmla="*/ 134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2" h="135">
                        <a:moveTo>
                          <a:pt x="0" y="134"/>
                        </a:moveTo>
                        <a:lnTo>
                          <a:pt x="0" y="77"/>
                        </a:lnTo>
                        <a:lnTo>
                          <a:pt x="141" y="0"/>
                        </a:lnTo>
                        <a:lnTo>
                          <a:pt x="141" y="63"/>
                        </a:lnTo>
                        <a:lnTo>
                          <a:pt x="0" y="13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558" name="Group 222"/>
                <p:cNvGrpSpPr>
                  <a:grpSpLocks/>
                </p:cNvGrpSpPr>
                <p:nvPr/>
              </p:nvGrpSpPr>
              <p:grpSpPr bwMode="auto">
                <a:xfrm>
                  <a:off x="4943" y="2212"/>
                  <a:ext cx="409" cy="128"/>
                  <a:chOff x="4943" y="2212"/>
                  <a:chExt cx="409" cy="128"/>
                </a:xfrm>
              </p:grpSpPr>
              <p:sp>
                <p:nvSpPr>
                  <p:cNvPr id="14559" name="Freeform 223"/>
                  <p:cNvSpPr>
                    <a:spLocks/>
                  </p:cNvSpPr>
                  <p:nvPr/>
                </p:nvSpPr>
                <p:spPr bwMode="auto">
                  <a:xfrm>
                    <a:off x="4943" y="2212"/>
                    <a:ext cx="409" cy="128"/>
                  </a:xfrm>
                  <a:custGeom>
                    <a:avLst/>
                    <a:gdLst>
                      <a:gd name="T0" fmla="*/ 266 w 409"/>
                      <a:gd name="T1" fmla="*/ 127 h 128"/>
                      <a:gd name="T2" fmla="*/ 0 w 409"/>
                      <a:gd name="T3" fmla="*/ 63 h 128"/>
                      <a:gd name="T4" fmla="*/ 149 w 409"/>
                      <a:gd name="T5" fmla="*/ 0 h 128"/>
                      <a:gd name="T6" fmla="*/ 408 w 409"/>
                      <a:gd name="T7" fmla="*/ 49 h 128"/>
                      <a:gd name="T8" fmla="*/ 266 w 409"/>
                      <a:gd name="T9" fmla="*/ 127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128">
                        <a:moveTo>
                          <a:pt x="266" y="127"/>
                        </a:moveTo>
                        <a:lnTo>
                          <a:pt x="0" y="63"/>
                        </a:lnTo>
                        <a:lnTo>
                          <a:pt x="149" y="0"/>
                        </a:lnTo>
                        <a:lnTo>
                          <a:pt x="408" y="49"/>
                        </a:lnTo>
                        <a:lnTo>
                          <a:pt x="266" y="127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560" name="Freeform 224"/>
                  <p:cNvSpPr>
                    <a:spLocks/>
                  </p:cNvSpPr>
                  <p:nvPr/>
                </p:nvSpPr>
                <p:spPr bwMode="auto">
                  <a:xfrm>
                    <a:off x="4943" y="2212"/>
                    <a:ext cx="409" cy="128"/>
                  </a:xfrm>
                  <a:custGeom>
                    <a:avLst/>
                    <a:gdLst>
                      <a:gd name="T0" fmla="*/ 266 w 409"/>
                      <a:gd name="T1" fmla="*/ 127 h 128"/>
                      <a:gd name="T2" fmla="*/ 0 w 409"/>
                      <a:gd name="T3" fmla="*/ 63 h 128"/>
                      <a:gd name="T4" fmla="*/ 149 w 409"/>
                      <a:gd name="T5" fmla="*/ 0 h 128"/>
                      <a:gd name="T6" fmla="*/ 408 w 409"/>
                      <a:gd name="T7" fmla="*/ 49 h 128"/>
                      <a:gd name="T8" fmla="*/ 266 w 409"/>
                      <a:gd name="T9" fmla="*/ 127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128">
                        <a:moveTo>
                          <a:pt x="266" y="127"/>
                        </a:moveTo>
                        <a:lnTo>
                          <a:pt x="0" y="63"/>
                        </a:lnTo>
                        <a:lnTo>
                          <a:pt x="149" y="0"/>
                        </a:lnTo>
                        <a:lnTo>
                          <a:pt x="408" y="49"/>
                        </a:lnTo>
                        <a:lnTo>
                          <a:pt x="266" y="127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561" name="Group 225"/>
                <p:cNvGrpSpPr>
                  <a:grpSpLocks/>
                </p:cNvGrpSpPr>
                <p:nvPr/>
              </p:nvGrpSpPr>
              <p:grpSpPr bwMode="auto">
                <a:xfrm>
                  <a:off x="4943" y="2275"/>
                  <a:ext cx="268" cy="121"/>
                  <a:chOff x="4943" y="2275"/>
                  <a:chExt cx="268" cy="121"/>
                </a:xfrm>
              </p:grpSpPr>
              <p:sp>
                <p:nvSpPr>
                  <p:cNvPr id="14562" name="Freeform 226"/>
                  <p:cNvSpPr>
                    <a:spLocks/>
                  </p:cNvSpPr>
                  <p:nvPr/>
                </p:nvSpPr>
                <p:spPr bwMode="auto">
                  <a:xfrm>
                    <a:off x="4943" y="2275"/>
                    <a:ext cx="268" cy="121"/>
                  </a:xfrm>
                  <a:custGeom>
                    <a:avLst/>
                    <a:gdLst>
                      <a:gd name="T0" fmla="*/ 0 w 268"/>
                      <a:gd name="T1" fmla="*/ 0 h 121"/>
                      <a:gd name="T2" fmla="*/ 0 w 268"/>
                      <a:gd name="T3" fmla="*/ 56 h 121"/>
                      <a:gd name="T4" fmla="*/ 267 w 268"/>
                      <a:gd name="T5" fmla="*/ 120 h 121"/>
                      <a:gd name="T6" fmla="*/ 267 w 268"/>
                      <a:gd name="T7" fmla="*/ 63 h 121"/>
                      <a:gd name="T8" fmla="*/ 0 w 268"/>
                      <a:gd name="T9" fmla="*/ 0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8" h="121">
                        <a:moveTo>
                          <a:pt x="0" y="0"/>
                        </a:moveTo>
                        <a:lnTo>
                          <a:pt x="0" y="56"/>
                        </a:lnTo>
                        <a:lnTo>
                          <a:pt x="267" y="120"/>
                        </a:lnTo>
                        <a:lnTo>
                          <a:pt x="267" y="6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563" name="Freeform 227"/>
                  <p:cNvSpPr>
                    <a:spLocks/>
                  </p:cNvSpPr>
                  <p:nvPr/>
                </p:nvSpPr>
                <p:spPr bwMode="auto">
                  <a:xfrm>
                    <a:off x="4943" y="2275"/>
                    <a:ext cx="268" cy="121"/>
                  </a:xfrm>
                  <a:custGeom>
                    <a:avLst/>
                    <a:gdLst>
                      <a:gd name="T0" fmla="*/ 0 w 268"/>
                      <a:gd name="T1" fmla="*/ 0 h 121"/>
                      <a:gd name="T2" fmla="*/ 0 w 268"/>
                      <a:gd name="T3" fmla="*/ 56 h 121"/>
                      <a:gd name="T4" fmla="*/ 267 w 268"/>
                      <a:gd name="T5" fmla="*/ 120 h 121"/>
                      <a:gd name="T6" fmla="*/ 267 w 268"/>
                      <a:gd name="T7" fmla="*/ 63 h 121"/>
                      <a:gd name="T8" fmla="*/ 0 w 268"/>
                      <a:gd name="T9" fmla="*/ 0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8" h="121">
                        <a:moveTo>
                          <a:pt x="0" y="0"/>
                        </a:moveTo>
                        <a:lnTo>
                          <a:pt x="0" y="56"/>
                        </a:lnTo>
                        <a:lnTo>
                          <a:pt x="267" y="120"/>
                        </a:lnTo>
                        <a:lnTo>
                          <a:pt x="267" y="6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sp>
              <p:nvSpPr>
                <p:cNvPr id="14564" name="Freeform 228"/>
                <p:cNvSpPr>
                  <a:spLocks/>
                </p:cNvSpPr>
                <p:nvPr/>
              </p:nvSpPr>
              <p:spPr bwMode="auto">
                <a:xfrm>
                  <a:off x="4959" y="2296"/>
                  <a:ext cx="56" cy="29"/>
                </a:xfrm>
                <a:custGeom>
                  <a:avLst/>
                  <a:gdLst>
                    <a:gd name="T0" fmla="*/ 55 w 56"/>
                    <a:gd name="T1" fmla="*/ 28 h 29"/>
                    <a:gd name="T2" fmla="*/ 0 w 56"/>
                    <a:gd name="T3" fmla="*/ 14 h 29"/>
                    <a:gd name="T4" fmla="*/ 0 w 56"/>
                    <a:gd name="T5" fmla="*/ 0 h 29"/>
                    <a:gd name="T6" fmla="*/ 55 w 56"/>
                    <a:gd name="T7" fmla="*/ 14 h 29"/>
                    <a:gd name="T8" fmla="*/ 55 w 56"/>
                    <a:gd name="T9" fmla="*/ 2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29">
                      <a:moveTo>
                        <a:pt x="55" y="28"/>
                      </a:move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55" y="14"/>
                      </a:lnTo>
                      <a:lnTo>
                        <a:pt x="55" y="28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grpSp>
              <p:nvGrpSpPr>
                <p:cNvPr id="14565" name="Group 229"/>
                <p:cNvGrpSpPr>
                  <a:grpSpLocks/>
                </p:cNvGrpSpPr>
                <p:nvPr/>
              </p:nvGrpSpPr>
              <p:grpSpPr bwMode="auto">
                <a:xfrm>
                  <a:off x="5084" y="2317"/>
                  <a:ext cx="103" cy="65"/>
                  <a:chOff x="5084" y="2317"/>
                  <a:chExt cx="103" cy="65"/>
                </a:xfrm>
              </p:grpSpPr>
              <p:sp>
                <p:nvSpPr>
                  <p:cNvPr id="14566" name="Freeform 230"/>
                  <p:cNvSpPr>
                    <a:spLocks/>
                  </p:cNvSpPr>
                  <p:nvPr/>
                </p:nvSpPr>
                <p:spPr bwMode="auto">
                  <a:xfrm>
                    <a:off x="5084" y="2317"/>
                    <a:ext cx="103" cy="65"/>
                  </a:xfrm>
                  <a:custGeom>
                    <a:avLst/>
                    <a:gdLst>
                      <a:gd name="T0" fmla="*/ 0 w 103"/>
                      <a:gd name="T1" fmla="*/ 0 h 65"/>
                      <a:gd name="T2" fmla="*/ 102 w 103"/>
                      <a:gd name="T3" fmla="*/ 28 h 65"/>
                      <a:gd name="T4" fmla="*/ 102 w 103"/>
                      <a:gd name="T5" fmla="*/ 64 h 65"/>
                      <a:gd name="T6" fmla="*/ 0 w 103"/>
                      <a:gd name="T7" fmla="*/ 42 h 65"/>
                      <a:gd name="T8" fmla="*/ 0 w 103"/>
                      <a:gd name="T9" fmla="*/ 0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" h="65">
                        <a:moveTo>
                          <a:pt x="0" y="0"/>
                        </a:moveTo>
                        <a:lnTo>
                          <a:pt x="102" y="28"/>
                        </a:lnTo>
                        <a:lnTo>
                          <a:pt x="102" y="64"/>
                        </a:lnTo>
                        <a:lnTo>
                          <a:pt x="0" y="4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567" name="Freeform 231"/>
                  <p:cNvSpPr>
                    <a:spLocks/>
                  </p:cNvSpPr>
                  <p:nvPr/>
                </p:nvSpPr>
                <p:spPr bwMode="auto">
                  <a:xfrm>
                    <a:off x="5084" y="2317"/>
                    <a:ext cx="103" cy="65"/>
                  </a:xfrm>
                  <a:custGeom>
                    <a:avLst/>
                    <a:gdLst>
                      <a:gd name="T0" fmla="*/ 0 w 103"/>
                      <a:gd name="T1" fmla="*/ 0 h 65"/>
                      <a:gd name="T2" fmla="*/ 102 w 103"/>
                      <a:gd name="T3" fmla="*/ 28 h 65"/>
                      <a:gd name="T4" fmla="*/ 102 w 103"/>
                      <a:gd name="T5" fmla="*/ 64 h 65"/>
                      <a:gd name="T6" fmla="*/ 0 w 103"/>
                      <a:gd name="T7" fmla="*/ 42 h 65"/>
                      <a:gd name="T8" fmla="*/ 0 w 103"/>
                      <a:gd name="T9" fmla="*/ 0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" h="65">
                        <a:moveTo>
                          <a:pt x="0" y="0"/>
                        </a:moveTo>
                        <a:lnTo>
                          <a:pt x="102" y="28"/>
                        </a:lnTo>
                        <a:lnTo>
                          <a:pt x="102" y="64"/>
                        </a:lnTo>
                        <a:lnTo>
                          <a:pt x="0" y="4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A9A9A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sp>
              <p:nvSpPr>
                <p:cNvPr id="14568" name="Line 232"/>
                <p:cNvSpPr>
                  <a:spLocks noChangeShapeType="1"/>
                </p:cNvSpPr>
                <p:nvPr/>
              </p:nvSpPr>
              <p:spPr bwMode="auto">
                <a:xfrm>
                  <a:off x="5086" y="2340"/>
                  <a:ext cx="100" cy="27"/>
                </a:xfrm>
                <a:prstGeom prst="line">
                  <a:avLst/>
                </a:prstGeom>
                <a:noFill/>
                <a:ln w="12700">
                  <a:solidFill>
                    <a:srgbClr val="A9A9A9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4569" name="Freeform 233"/>
                <p:cNvSpPr>
                  <a:spLocks/>
                </p:cNvSpPr>
                <p:nvPr/>
              </p:nvSpPr>
              <p:spPr bwMode="auto">
                <a:xfrm>
                  <a:off x="5116" y="2352"/>
                  <a:ext cx="33" cy="20"/>
                </a:xfrm>
                <a:custGeom>
                  <a:avLst/>
                  <a:gdLst>
                    <a:gd name="T0" fmla="*/ 0 w 33"/>
                    <a:gd name="T1" fmla="*/ 0 h 20"/>
                    <a:gd name="T2" fmla="*/ 0 w 33"/>
                    <a:gd name="T3" fmla="*/ 9 h 20"/>
                    <a:gd name="T4" fmla="*/ 32 w 33"/>
                    <a:gd name="T5" fmla="*/ 19 h 20"/>
                    <a:gd name="T6" fmla="*/ 32 w 33"/>
                    <a:gd name="T7" fmla="*/ 9 h 20"/>
                    <a:gd name="T8" fmla="*/ 0 w 33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32" y="19"/>
                      </a:lnTo>
                      <a:lnTo>
                        <a:pt x="32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570" name="Freeform 234"/>
                <p:cNvSpPr>
                  <a:spLocks/>
                </p:cNvSpPr>
                <p:nvPr/>
              </p:nvSpPr>
              <p:spPr bwMode="auto">
                <a:xfrm>
                  <a:off x="5116" y="2332"/>
                  <a:ext cx="33" cy="20"/>
                </a:xfrm>
                <a:custGeom>
                  <a:avLst/>
                  <a:gdLst>
                    <a:gd name="T0" fmla="*/ 0 w 33"/>
                    <a:gd name="T1" fmla="*/ 0 h 20"/>
                    <a:gd name="T2" fmla="*/ 0 w 33"/>
                    <a:gd name="T3" fmla="*/ 9 h 20"/>
                    <a:gd name="T4" fmla="*/ 32 w 33"/>
                    <a:gd name="T5" fmla="*/ 19 h 20"/>
                    <a:gd name="T6" fmla="*/ 0 w 33"/>
                    <a:gd name="T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20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32" y="1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grpSp>
              <p:nvGrpSpPr>
                <p:cNvPr id="14571" name="Group 235"/>
                <p:cNvGrpSpPr>
                  <a:grpSpLocks/>
                </p:cNvGrpSpPr>
                <p:nvPr/>
              </p:nvGrpSpPr>
              <p:grpSpPr bwMode="auto">
                <a:xfrm>
                  <a:off x="5084" y="2007"/>
                  <a:ext cx="244" cy="220"/>
                  <a:chOff x="5084" y="2007"/>
                  <a:chExt cx="244" cy="220"/>
                </a:xfrm>
              </p:grpSpPr>
              <p:sp>
                <p:nvSpPr>
                  <p:cNvPr id="14572" name="Freeform 236"/>
                  <p:cNvSpPr>
                    <a:spLocks/>
                  </p:cNvSpPr>
                  <p:nvPr/>
                </p:nvSpPr>
                <p:spPr bwMode="auto">
                  <a:xfrm>
                    <a:off x="5084" y="2007"/>
                    <a:ext cx="244" cy="220"/>
                  </a:xfrm>
                  <a:custGeom>
                    <a:avLst/>
                    <a:gdLst>
                      <a:gd name="T0" fmla="*/ 203 w 244"/>
                      <a:gd name="T1" fmla="*/ 219 h 220"/>
                      <a:gd name="T2" fmla="*/ 243 w 244"/>
                      <a:gd name="T3" fmla="*/ 169 h 220"/>
                      <a:gd name="T4" fmla="*/ 243 w 244"/>
                      <a:gd name="T5" fmla="*/ 42 h 220"/>
                      <a:gd name="T6" fmla="*/ 70 w 244"/>
                      <a:gd name="T7" fmla="*/ 0 h 220"/>
                      <a:gd name="T8" fmla="*/ 0 w 244"/>
                      <a:gd name="T9" fmla="*/ 21 h 220"/>
                      <a:gd name="T10" fmla="*/ 203 w 244"/>
                      <a:gd name="T11" fmla="*/ 219 h 2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44" h="220">
                        <a:moveTo>
                          <a:pt x="203" y="219"/>
                        </a:moveTo>
                        <a:lnTo>
                          <a:pt x="243" y="169"/>
                        </a:lnTo>
                        <a:lnTo>
                          <a:pt x="243" y="42"/>
                        </a:lnTo>
                        <a:lnTo>
                          <a:pt x="70" y="0"/>
                        </a:lnTo>
                        <a:lnTo>
                          <a:pt x="0" y="21"/>
                        </a:lnTo>
                        <a:lnTo>
                          <a:pt x="203" y="219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573" name="Freeform 237"/>
                  <p:cNvSpPr>
                    <a:spLocks/>
                  </p:cNvSpPr>
                  <p:nvPr/>
                </p:nvSpPr>
                <p:spPr bwMode="auto">
                  <a:xfrm>
                    <a:off x="5084" y="2007"/>
                    <a:ext cx="244" cy="220"/>
                  </a:xfrm>
                  <a:custGeom>
                    <a:avLst/>
                    <a:gdLst>
                      <a:gd name="T0" fmla="*/ 203 w 244"/>
                      <a:gd name="T1" fmla="*/ 219 h 220"/>
                      <a:gd name="T2" fmla="*/ 243 w 244"/>
                      <a:gd name="T3" fmla="*/ 169 h 220"/>
                      <a:gd name="T4" fmla="*/ 243 w 244"/>
                      <a:gd name="T5" fmla="*/ 42 h 220"/>
                      <a:gd name="T6" fmla="*/ 70 w 244"/>
                      <a:gd name="T7" fmla="*/ 0 h 220"/>
                      <a:gd name="T8" fmla="*/ 0 w 244"/>
                      <a:gd name="T9" fmla="*/ 21 h 2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4" h="220">
                        <a:moveTo>
                          <a:pt x="203" y="219"/>
                        </a:moveTo>
                        <a:lnTo>
                          <a:pt x="243" y="169"/>
                        </a:lnTo>
                        <a:lnTo>
                          <a:pt x="243" y="42"/>
                        </a:lnTo>
                        <a:lnTo>
                          <a:pt x="70" y="0"/>
                        </a:lnTo>
                        <a:lnTo>
                          <a:pt x="0" y="21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574" name="Group 238"/>
                <p:cNvGrpSpPr>
                  <a:grpSpLocks/>
                </p:cNvGrpSpPr>
                <p:nvPr/>
              </p:nvGrpSpPr>
              <p:grpSpPr bwMode="auto">
                <a:xfrm>
                  <a:off x="5210" y="2064"/>
                  <a:ext cx="79" cy="241"/>
                  <a:chOff x="5210" y="2064"/>
                  <a:chExt cx="79" cy="241"/>
                </a:xfrm>
              </p:grpSpPr>
              <p:sp>
                <p:nvSpPr>
                  <p:cNvPr id="14575" name="Freeform 239"/>
                  <p:cNvSpPr>
                    <a:spLocks/>
                  </p:cNvSpPr>
                  <p:nvPr/>
                </p:nvSpPr>
                <p:spPr bwMode="auto">
                  <a:xfrm>
                    <a:off x="5210" y="2064"/>
                    <a:ext cx="79" cy="241"/>
                  </a:xfrm>
                  <a:custGeom>
                    <a:avLst/>
                    <a:gdLst>
                      <a:gd name="T0" fmla="*/ 0 w 79"/>
                      <a:gd name="T1" fmla="*/ 240 h 241"/>
                      <a:gd name="T2" fmla="*/ 0 w 79"/>
                      <a:gd name="T3" fmla="*/ 42 h 241"/>
                      <a:gd name="T4" fmla="*/ 78 w 79"/>
                      <a:gd name="T5" fmla="*/ 0 h 241"/>
                      <a:gd name="T6" fmla="*/ 78 w 79"/>
                      <a:gd name="T7" fmla="*/ 190 h 241"/>
                      <a:gd name="T8" fmla="*/ 0 w 79"/>
                      <a:gd name="T9" fmla="*/ 240 h 2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241">
                        <a:moveTo>
                          <a:pt x="0" y="240"/>
                        </a:moveTo>
                        <a:lnTo>
                          <a:pt x="0" y="42"/>
                        </a:lnTo>
                        <a:lnTo>
                          <a:pt x="78" y="0"/>
                        </a:lnTo>
                        <a:lnTo>
                          <a:pt x="78" y="190"/>
                        </a:lnTo>
                        <a:lnTo>
                          <a:pt x="0" y="240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576" name="Freeform 240"/>
                  <p:cNvSpPr>
                    <a:spLocks/>
                  </p:cNvSpPr>
                  <p:nvPr/>
                </p:nvSpPr>
                <p:spPr bwMode="auto">
                  <a:xfrm>
                    <a:off x="5210" y="2064"/>
                    <a:ext cx="79" cy="241"/>
                  </a:xfrm>
                  <a:custGeom>
                    <a:avLst/>
                    <a:gdLst>
                      <a:gd name="T0" fmla="*/ 0 w 79"/>
                      <a:gd name="T1" fmla="*/ 240 h 241"/>
                      <a:gd name="T2" fmla="*/ 0 w 79"/>
                      <a:gd name="T3" fmla="*/ 42 h 241"/>
                      <a:gd name="T4" fmla="*/ 78 w 79"/>
                      <a:gd name="T5" fmla="*/ 0 h 241"/>
                      <a:gd name="T6" fmla="*/ 78 w 79"/>
                      <a:gd name="T7" fmla="*/ 190 h 241"/>
                      <a:gd name="T8" fmla="*/ 0 w 79"/>
                      <a:gd name="T9" fmla="*/ 240 h 2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241">
                        <a:moveTo>
                          <a:pt x="0" y="240"/>
                        </a:moveTo>
                        <a:lnTo>
                          <a:pt x="0" y="42"/>
                        </a:lnTo>
                        <a:lnTo>
                          <a:pt x="78" y="0"/>
                        </a:lnTo>
                        <a:lnTo>
                          <a:pt x="78" y="190"/>
                        </a:lnTo>
                        <a:lnTo>
                          <a:pt x="0" y="24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577" name="Group 241"/>
                <p:cNvGrpSpPr>
                  <a:grpSpLocks/>
                </p:cNvGrpSpPr>
                <p:nvPr/>
              </p:nvGrpSpPr>
              <p:grpSpPr bwMode="auto">
                <a:xfrm>
                  <a:off x="4959" y="2021"/>
                  <a:ext cx="330" cy="86"/>
                  <a:chOff x="4959" y="2021"/>
                  <a:chExt cx="330" cy="86"/>
                </a:xfrm>
              </p:grpSpPr>
              <p:sp>
                <p:nvSpPr>
                  <p:cNvPr id="14578" name="Freeform 242"/>
                  <p:cNvSpPr>
                    <a:spLocks/>
                  </p:cNvSpPr>
                  <p:nvPr/>
                </p:nvSpPr>
                <p:spPr bwMode="auto">
                  <a:xfrm>
                    <a:off x="4959" y="2021"/>
                    <a:ext cx="330" cy="86"/>
                  </a:xfrm>
                  <a:custGeom>
                    <a:avLst/>
                    <a:gdLst>
                      <a:gd name="T0" fmla="*/ 250 w 330"/>
                      <a:gd name="T1" fmla="*/ 85 h 86"/>
                      <a:gd name="T2" fmla="*/ 0 w 330"/>
                      <a:gd name="T3" fmla="*/ 28 h 86"/>
                      <a:gd name="T4" fmla="*/ 94 w 330"/>
                      <a:gd name="T5" fmla="*/ 0 h 86"/>
                      <a:gd name="T6" fmla="*/ 329 w 330"/>
                      <a:gd name="T7" fmla="*/ 42 h 86"/>
                      <a:gd name="T8" fmla="*/ 250 w 330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0" h="86">
                        <a:moveTo>
                          <a:pt x="250" y="85"/>
                        </a:moveTo>
                        <a:lnTo>
                          <a:pt x="0" y="28"/>
                        </a:lnTo>
                        <a:lnTo>
                          <a:pt x="94" y="0"/>
                        </a:lnTo>
                        <a:lnTo>
                          <a:pt x="329" y="42"/>
                        </a:lnTo>
                        <a:lnTo>
                          <a:pt x="250" y="85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579" name="Freeform 243"/>
                  <p:cNvSpPr>
                    <a:spLocks/>
                  </p:cNvSpPr>
                  <p:nvPr/>
                </p:nvSpPr>
                <p:spPr bwMode="auto">
                  <a:xfrm>
                    <a:off x="4959" y="2021"/>
                    <a:ext cx="330" cy="86"/>
                  </a:xfrm>
                  <a:custGeom>
                    <a:avLst/>
                    <a:gdLst>
                      <a:gd name="T0" fmla="*/ 250 w 330"/>
                      <a:gd name="T1" fmla="*/ 85 h 86"/>
                      <a:gd name="T2" fmla="*/ 0 w 330"/>
                      <a:gd name="T3" fmla="*/ 28 h 86"/>
                      <a:gd name="T4" fmla="*/ 94 w 330"/>
                      <a:gd name="T5" fmla="*/ 0 h 86"/>
                      <a:gd name="T6" fmla="*/ 329 w 330"/>
                      <a:gd name="T7" fmla="*/ 42 h 86"/>
                      <a:gd name="T8" fmla="*/ 250 w 330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0" h="86">
                        <a:moveTo>
                          <a:pt x="250" y="85"/>
                        </a:moveTo>
                        <a:lnTo>
                          <a:pt x="0" y="28"/>
                        </a:lnTo>
                        <a:lnTo>
                          <a:pt x="94" y="0"/>
                        </a:lnTo>
                        <a:lnTo>
                          <a:pt x="329" y="42"/>
                        </a:lnTo>
                        <a:lnTo>
                          <a:pt x="250" y="8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580" name="Group 244"/>
                <p:cNvGrpSpPr>
                  <a:grpSpLocks/>
                </p:cNvGrpSpPr>
                <p:nvPr/>
              </p:nvGrpSpPr>
              <p:grpSpPr bwMode="auto">
                <a:xfrm>
                  <a:off x="5006" y="2254"/>
                  <a:ext cx="174" cy="51"/>
                  <a:chOff x="5006" y="2254"/>
                  <a:chExt cx="174" cy="51"/>
                </a:xfrm>
              </p:grpSpPr>
              <p:sp>
                <p:nvSpPr>
                  <p:cNvPr id="14581" name="Freeform 245"/>
                  <p:cNvSpPr>
                    <a:spLocks/>
                  </p:cNvSpPr>
                  <p:nvPr/>
                </p:nvSpPr>
                <p:spPr bwMode="auto">
                  <a:xfrm>
                    <a:off x="5006" y="2254"/>
                    <a:ext cx="174" cy="51"/>
                  </a:xfrm>
                  <a:custGeom>
                    <a:avLst/>
                    <a:gdLst>
                      <a:gd name="T0" fmla="*/ 0 w 174"/>
                      <a:gd name="T1" fmla="*/ 0 h 51"/>
                      <a:gd name="T2" fmla="*/ 0 w 174"/>
                      <a:gd name="T3" fmla="*/ 7 h 51"/>
                      <a:gd name="T4" fmla="*/ 165 w 174"/>
                      <a:gd name="T5" fmla="*/ 50 h 51"/>
                      <a:gd name="T6" fmla="*/ 173 w 174"/>
                      <a:gd name="T7" fmla="*/ 42 h 51"/>
                      <a:gd name="T8" fmla="*/ 0 w 174"/>
                      <a:gd name="T9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4" h="51">
                        <a:moveTo>
                          <a:pt x="0" y="0"/>
                        </a:moveTo>
                        <a:lnTo>
                          <a:pt x="0" y="7"/>
                        </a:lnTo>
                        <a:lnTo>
                          <a:pt x="165" y="50"/>
                        </a:lnTo>
                        <a:lnTo>
                          <a:pt x="173" y="4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582" name="Freeform 246"/>
                  <p:cNvSpPr>
                    <a:spLocks/>
                  </p:cNvSpPr>
                  <p:nvPr/>
                </p:nvSpPr>
                <p:spPr bwMode="auto">
                  <a:xfrm>
                    <a:off x="5006" y="2254"/>
                    <a:ext cx="174" cy="51"/>
                  </a:xfrm>
                  <a:custGeom>
                    <a:avLst/>
                    <a:gdLst>
                      <a:gd name="T0" fmla="*/ 0 w 174"/>
                      <a:gd name="T1" fmla="*/ 0 h 51"/>
                      <a:gd name="T2" fmla="*/ 0 w 174"/>
                      <a:gd name="T3" fmla="*/ 7 h 51"/>
                      <a:gd name="T4" fmla="*/ 165 w 174"/>
                      <a:gd name="T5" fmla="*/ 50 h 51"/>
                      <a:gd name="T6" fmla="*/ 173 w 174"/>
                      <a:gd name="T7" fmla="*/ 42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4" h="51">
                        <a:moveTo>
                          <a:pt x="0" y="0"/>
                        </a:moveTo>
                        <a:lnTo>
                          <a:pt x="0" y="7"/>
                        </a:lnTo>
                        <a:lnTo>
                          <a:pt x="165" y="50"/>
                        </a:lnTo>
                        <a:lnTo>
                          <a:pt x="173" y="42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583" name="Group 247"/>
                <p:cNvGrpSpPr>
                  <a:grpSpLocks/>
                </p:cNvGrpSpPr>
                <p:nvPr/>
              </p:nvGrpSpPr>
              <p:grpSpPr bwMode="auto">
                <a:xfrm>
                  <a:off x="4959" y="2049"/>
                  <a:ext cx="252" cy="256"/>
                  <a:chOff x="4959" y="2049"/>
                  <a:chExt cx="252" cy="256"/>
                </a:xfrm>
              </p:grpSpPr>
              <p:sp>
                <p:nvSpPr>
                  <p:cNvPr id="14584" name="Freeform 248"/>
                  <p:cNvSpPr>
                    <a:spLocks/>
                  </p:cNvSpPr>
                  <p:nvPr/>
                </p:nvSpPr>
                <p:spPr bwMode="auto">
                  <a:xfrm>
                    <a:off x="4959" y="2049"/>
                    <a:ext cx="252" cy="256"/>
                  </a:xfrm>
                  <a:custGeom>
                    <a:avLst/>
                    <a:gdLst>
                      <a:gd name="T0" fmla="*/ 251 w 252"/>
                      <a:gd name="T1" fmla="*/ 255 h 256"/>
                      <a:gd name="T2" fmla="*/ 251 w 252"/>
                      <a:gd name="T3" fmla="*/ 56 h 256"/>
                      <a:gd name="T4" fmla="*/ 0 w 252"/>
                      <a:gd name="T5" fmla="*/ 0 h 256"/>
                      <a:gd name="T6" fmla="*/ 0 w 252"/>
                      <a:gd name="T7" fmla="*/ 191 h 256"/>
                      <a:gd name="T8" fmla="*/ 251 w 252"/>
                      <a:gd name="T9" fmla="*/ 255 h 2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2" h="256">
                        <a:moveTo>
                          <a:pt x="251" y="255"/>
                        </a:moveTo>
                        <a:lnTo>
                          <a:pt x="251" y="56"/>
                        </a:lnTo>
                        <a:lnTo>
                          <a:pt x="0" y="0"/>
                        </a:lnTo>
                        <a:lnTo>
                          <a:pt x="0" y="191"/>
                        </a:lnTo>
                        <a:lnTo>
                          <a:pt x="251" y="255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585" name="Freeform 249"/>
                  <p:cNvSpPr>
                    <a:spLocks/>
                  </p:cNvSpPr>
                  <p:nvPr/>
                </p:nvSpPr>
                <p:spPr bwMode="auto">
                  <a:xfrm>
                    <a:off x="4959" y="2049"/>
                    <a:ext cx="252" cy="256"/>
                  </a:xfrm>
                  <a:custGeom>
                    <a:avLst/>
                    <a:gdLst>
                      <a:gd name="T0" fmla="*/ 251 w 252"/>
                      <a:gd name="T1" fmla="*/ 255 h 256"/>
                      <a:gd name="T2" fmla="*/ 251 w 252"/>
                      <a:gd name="T3" fmla="*/ 56 h 256"/>
                      <a:gd name="T4" fmla="*/ 0 w 252"/>
                      <a:gd name="T5" fmla="*/ 0 h 256"/>
                      <a:gd name="T6" fmla="*/ 0 w 252"/>
                      <a:gd name="T7" fmla="*/ 191 h 256"/>
                      <a:gd name="T8" fmla="*/ 251 w 252"/>
                      <a:gd name="T9" fmla="*/ 255 h 2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2" h="256">
                        <a:moveTo>
                          <a:pt x="251" y="255"/>
                        </a:moveTo>
                        <a:lnTo>
                          <a:pt x="251" y="56"/>
                        </a:lnTo>
                        <a:lnTo>
                          <a:pt x="0" y="0"/>
                        </a:lnTo>
                        <a:lnTo>
                          <a:pt x="0" y="191"/>
                        </a:lnTo>
                        <a:lnTo>
                          <a:pt x="251" y="25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586" name="Group 250"/>
                <p:cNvGrpSpPr>
                  <a:grpSpLocks/>
                </p:cNvGrpSpPr>
                <p:nvPr/>
              </p:nvGrpSpPr>
              <p:grpSpPr bwMode="auto">
                <a:xfrm>
                  <a:off x="4990" y="2077"/>
                  <a:ext cx="182" cy="185"/>
                  <a:chOff x="4990" y="2077"/>
                  <a:chExt cx="182" cy="185"/>
                </a:xfrm>
              </p:grpSpPr>
              <p:sp>
                <p:nvSpPr>
                  <p:cNvPr id="14587" name="Freeform 251"/>
                  <p:cNvSpPr>
                    <a:spLocks/>
                  </p:cNvSpPr>
                  <p:nvPr/>
                </p:nvSpPr>
                <p:spPr bwMode="auto">
                  <a:xfrm>
                    <a:off x="4990" y="2077"/>
                    <a:ext cx="182" cy="185"/>
                  </a:xfrm>
                  <a:custGeom>
                    <a:avLst/>
                    <a:gdLst>
                      <a:gd name="T0" fmla="*/ 181 w 182"/>
                      <a:gd name="T1" fmla="*/ 184 h 185"/>
                      <a:gd name="T2" fmla="*/ 181 w 182"/>
                      <a:gd name="T3" fmla="*/ 42 h 185"/>
                      <a:gd name="T4" fmla="*/ 0 w 182"/>
                      <a:gd name="T5" fmla="*/ 0 h 185"/>
                      <a:gd name="T6" fmla="*/ 0 w 182"/>
                      <a:gd name="T7" fmla="*/ 141 h 185"/>
                      <a:gd name="T8" fmla="*/ 181 w 182"/>
                      <a:gd name="T9" fmla="*/ 184 h 1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2" h="185">
                        <a:moveTo>
                          <a:pt x="181" y="184"/>
                        </a:moveTo>
                        <a:lnTo>
                          <a:pt x="181" y="42"/>
                        </a:lnTo>
                        <a:lnTo>
                          <a:pt x="0" y="0"/>
                        </a:lnTo>
                        <a:lnTo>
                          <a:pt x="0" y="141"/>
                        </a:lnTo>
                        <a:lnTo>
                          <a:pt x="181" y="184"/>
                        </a:lnTo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588" name="Freeform 252"/>
                  <p:cNvSpPr>
                    <a:spLocks/>
                  </p:cNvSpPr>
                  <p:nvPr/>
                </p:nvSpPr>
                <p:spPr bwMode="auto">
                  <a:xfrm>
                    <a:off x="4990" y="2077"/>
                    <a:ext cx="182" cy="185"/>
                  </a:xfrm>
                  <a:custGeom>
                    <a:avLst/>
                    <a:gdLst>
                      <a:gd name="T0" fmla="*/ 181 w 182"/>
                      <a:gd name="T1" fmla="*/ 184 h 185"/>
                      <a:gd name="T2" fmla="*/ 181 w 182"/>
                      <a:gd name="T3" fmla="*/ 42 h 185"/>
                      <a:gd name="T4" fmla="*/ 0 w 182"/>
                      <a:gd name="T5" fmla="*/ 0 h 185"/>
                      <a:gd name="T6" fmla="*/ 0 w 182"/>
                      <a:gd name="T7" fmla="*/ 141 h 185"/>
                      <a:gd name="T8" fmla="*/ 181 w 182"/>
                      <a:gd name="T9" fmla="*/ 184 h 1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2" h="185">
                        <a:moveTo>
                          <a:pt x="181" y="184"/>
                        </a:moveTo>
                        <a:lnTo>
                          <a:pt x="181" y="42"/>
                        </a:lnTo>
                        <a:lnTo>
                          <a:pt x="0" y="0"/>
                        </a:lnTo>
                        <a:lnTo>
                          <a:pt x="0" y="141"/>
                        </a:lnTo>
                        <a:lnTo>
                          <a:pt x="181" y="18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589" name="Group 253"/>
                <p:cNvGrpSpPr>
                  <a:grpSpLocks/>
                </p:cNvGrpSpPr>
                <p:nvPr/>
              </p:nvGrpSpPr>
              <p:grpSpPr bwMode="auto">
                <a:xfrm>
                  <a:off x="5006" y="2092"/>
                  <a:ext cx="158" cy="156"/>
                  <a:chOff x="5006" y="2092"/>
                  <a:chExt cx="158" cy="156"/>
                </a:xfrm>
              </p:grpSpPr>
              <p:sp>
                <p:nvSpPr>
                  <p:cNvPr id="14590" name="Freeform 254"/>
                  <p:cNvSpPr>
                    <a:spLocks/>
                  </p:cNvSpPr>
                  <p:nvPr/>
                </p:nvSpPr>
                <p:spPr bwMode="auto">
                  <a:xfrm>
                    <a:off x="5006" y="2092"/>
                    <a:ext cx="158" cy="156"/>
                  </a:xfrm>
                  <a:custGeom>
                    <a:avLst/>
                    <a:gdLst>
                      <a:gd name="T0" fmla="*/ 157 w 158"/>
                      <a:gd name="T1" fmla="*/ 155 h 156"/>
                      <a:gd name="T2" fmla="*/ 157 w 158"/>
                      <a:gd name="T3" fmla="*/ 35 h 156"/>
                      <a:gd name="T4" fmla="*/ 0 w 158"/>
                      <a:gd name="T5" fmla="*/ 0 h 156"/>
                      <a:gd name="T6" fmla="*/ 0 w 158"/>
                      <a:gd name="T7" fmla="*/ 119 h 156"/>
                      <a:gd name="T8" fmla="*/ 157 w 158"/>
                      <a:gd name="T9" fmla="*/ 155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8" h="156">
                        <a:moveTo>
                          <a:pt x="157" y="155"/>
                        </a:moveTo>
                        <a:lnTo>
                          <a:pt x="157" y="35"/>
                        </a:lnTo>
                        <a:lnTo>
                          <a:pt x="0" y="0"/>
                        </a:lnTo>
                        <a:lnTo>
                          <a:pt x="0" y="119"/>
                        </a:lnTo>
                        <a:lnTo>
                          <a:pt x="157" y="155"/>
                        </a:lnTo>
                      </a:path>
                    </a:pathLst>
                  </a:custGeom>
                  <a:solidFill>
                    <a:srgbClr val="618FF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591" name="Freeform 255"/>
                  <p:cNvSpPr>
                    <a:spLocks/>
                  </p:cNvSpPr>
                  <p:nvPr/>
                </p:nvSpPr>
                <p:spPr bwMode="auto">
                  <a:xfrm>
                    <a:off x="5006" y="2092"/>
                    <a:ext cx="158" cy="156"/>
                  </a:xfrm>
                  <a:custGeom>
                    <a:avLst/>
                    <a:gdLst>
                      <a:gd name="T0" fmla="*/ 157 w 158"/>
                      <a:gd name="T1" fmla="*/ 155 h 156"/>
                      <a:gd name="T2" fmla="*/ 157 w 158"/>
                      <a:gd name="T3" fmla="*/ 35 h 156"/>
                      <a:gd name="T4" fmla="*/ 0 w 158"/>
                      <a:gd name="T5" fmla="*/ 0 h 156"/>
                      <a:gd name="T6" fmla="*/ 0 w 158"/>
                      <a:gd name="T7" fmla="*/ 119 h 156"/>
                      <a:gd name="T8" fmla="*/ 157 w 158"/>
                      <a:gd name="T9" fmla="*/ 155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8" h="156">
                        <a:moveTo>
                          <a:pt x="157" y="155"/>
                        </a:moveTo>
                        <a:lnTo>
                          <a:pt x="157" y="35"/>
                        </a:lnTo>
                        <a:lnTo>
                          <a:pt x="0" y="0"/>
                        </a:lnTo>
                        <a:lnTo>
                          <a:pt x="0" y="119"/>
                        </a:lnTo>
                        <a:lnTo>
                          <a:pt x="157" y="15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91919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sp>
              <p:nvSpPr>
                <p:cNvPr id="14592" name="Rectangle 256"/>
                <p:cNvSpPr>
                  <a:spLocks noChangeArrowheads="1"/>
                </p:cNvSpPr>
                <p:nvPr/>
              </p:nvSpPr>
              <p:spPr bwMode="auto">
                <a:xfrm>
                  <a:off x="5030" y="2113"/>
                  <a:ext cx="21" cy="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grpSp>
            <p:nvGrpSpPr>
              <p:cNvPr id="14593" name="Group 257"/>
              <p:cNvGrpSpPr>
                <a:grpSpLocks/>
              </p:cNvGrpSpPr>
              <p:nvPr/>
            </p:nvGrpSpPr>
            <p:grpSpPr bwMode="auto">
              <a:xfrm>
                <a:off x="4793" y="2300"/>
                <a:ext cx="425" cy="149"/>
                <a:chOff x="4793" y="2300"/>
                <a:chExt cx="425" cy="149"/>
              </a:xfrm>
            </p:grpSpPr>
            <p:grpSp>
              <p:nvGrpSpPr>
                <p:cNvPr id="14594" name="Group 258"/>
                <p:cNvGrpSpPr>
                  <a:grpSpLocks/>
                </p:cNvGrpSpPr>
                <p:nvPr/>
              </p:nvGrpSpPr>
              <p:grpSpPr bwMode="auto">
                <a:xfrm>
                  <a:off x="4793" y="2356"/>
                  <a:ext cx="425" cy="93"/>
                  <a:chOff x="4793" y="2356"/>
                  <a:chExt cx="425" cy="93"/>
                </a:xfrm>
              </p:grpSpPr>
              <p:sp>
                <p:nvSpPr>
                  <p:cNvPr id="14595" name="Freeform 259"/>
                  <p:cNvSpPr>
                    <a:spLocks/>
                  </p:cNvSpPr>
                  <p:nvPr/>
                </p:nvSpPr>
                <p:spPr bwMode="auto">
                  <a:xfrm>
                    <a:off x="4793" y="2356"/>
                    <a:ext cx="425" cy="93"/>
                  </a:xfrm>
                  <a:custGeom>
                    <a:avLst/>
                    <a:gdLst>
                      <a:gd name="T0" fmla="*/ 0 w 425"/>
                      <a:gd name="T1" fmla="*/ 0 h 93"/>
                      <a:gd name="T2" fmla="*/ 0 w 425"/>
                      <a:gd name="T3" fmla="*/ 7 h 93"/>
                      <a:gd name="T4" fmla="*/ 329 w 425"/>
                      <a:gd name="T5" fmla="*/ 92 h 93"/>
                      <a:gd name="T6" fmla="*/ 424 w 425"/>
                      <a:gd name="T7" fmla="*/ 42 h 93"/>
                      <a:gd name="T8" fmla="*/ 424 w 425"/>
                      <a:gd name="T9" fmla="*/ 14 h 93"/>
                      <a:gd name="T10" fmla="*/ 0 w 425"/>
                      <a:gd name="T11" fmla="*/ 0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25" h="93">
                        <a:moveTo>
                          <a:pt x="0" y="0"/>
                        </a:moveTo>
                        <a:lnTo>
                          <a:pt x="0" y="7"/>
                        </a:lnTo>
                        <a:lnTo>
                          <a:pt x="329" y="92"/>
                        </a:lnTo>
                        <a:lnTo>
                          <a:pt x="424" y="42"/>
                        </a:lnTo>
                        <a:lnTo>
                          <a:pt x="424" y="1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596" name="Freeform 260"/>
                  <p:cNvSpPr>
                    <a:spLocks/>
                  </p:cNvSpPr>
                  <p:nvPr/>
                </p:nvSpPr>
                <p:spPr bwMode="auto">
                  <a:xfrm>
                    <a:off x="4793" y="2356"/>
                    <a:ext cx="425" cy="93"/>
                  </a:xfrm>
                  <a:custGeom>
                    <a:avLst/>
                    <a:gdLst>
                      <a:gd name="T0" fmla="*/ 0 w 425"/>
                      <a:gd name="T1" fmla="*/ 0 h 93"/>
                      <a:gd name="T2" fmla="*/ 0 w 425"/>
                      <a:gd name="T3" fmla="*/ 7 h 93"/>
                      <a:gd name="T4" fmla="*/ 329 w 425"/>
                      <a:gd name="T5" fmla="*/ 92 h 93"/>
                      <a:gd name="T6" fmla="*/ 424 w 425"/>
                      <a:gd name="T7" fmla="*/ 42 h 93"/>
                      <a:gd name="T8" fmla="*/ 424 w 425"/>
                      <a:gd name="T9" fmla="*/ 14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5" h="93">
                        <a:moveTo>
                          <a:pt x="0" y="0"/>
                        </a:moveTo>
                        <a:lnTo>
                          <a:pt x="0" y="7"/>
                        </a:lnTo>
                        <a:lnTo>
                          <a:pt x="329" y="92"/>
                        </a:lnTo>
                        <a:lnTo>
                          <a:pt x="424" y="42"/>
                        </a:lnTo>
                        <a:lnTo>
                          <a:pt x="424" y="1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597" name="Group 261"/>
                <p:cNvGrpSpPr>
                  <a:grpSpLocks/>
                </p:cNvGrpSpPr>
                <p:nvPr/>
              </p:nvGrpSpPr>
              <p:grpSpPr bwMode="auto">
                <a:xfrm>
                  <a:off x="4793" y="2300"/>
                  <a:ext cx="425" cy="135"/>
                  <a:chOff x="4793" y="2300"/>
                  <a:chExt cx="425" cy="135"/>
                </a:xfrm>
              </p:grpSpPr>
              <p:sp>
                <p:nvSpPr>
                  <p:cNvPr id="14598" name="Freeform 262"/>
                  <p:cNvSpPr>
                    <a:spLocks/>
                  </p:cNvSpPr>
                  <p:nvPr/>
                </p:nvSpPr>
                <p:spPr bwMode="auto">
                  <a:xfrm>
                    <a:off x="4793" y="2300"/>
                    <a:ext cx="425" cy="135"/>
                  </a:xfrm>
                  <a:custGeom>
                    <a:avLst/>
                    <a:gdLst>
                      <a:gd name="T0" fmla="*/ 102 w 425"/>
                      <a:gd name="T1" fmla="*/ 0 h 135"/>
                      <a:gd name="T2" fmla="*/ 424 w 425"/>
                      <a:gd name="T3" fmla="*/ 70 h 135"/>
                      <a:gd name="T4" fmla="*/ 329 w 425"/>
                      <a:gd name="T5" fmla="*/ 134 h 135"/>
                      <a:gd name="T6" fmla="*/ 0 w 425"/>
                      <a:gd name="T7" fmla="*/ 56 h 135"/>
                      <a:gd name="T8" fmla="*/ 102 w 425"/>
                      <a:gd name="T9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5" h="135">
                        <a:moveTo>
                          <a:pt x="102" y="0"/>
                        </a:moveTo>
                        <a:lnTo>
                          <a:pt x="424" y="70"/>
                        </a:lnTo>
                        <a:lnTo>
                          <a:pt x="329" y="134"/>
                        </a:lnTo>
                        <a:lnTo>
                          <a:pt x="0" y="56"/>
                        </a:lnTo>
                        <a:lnTo>
                          <a:pt x="10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599" name="Freeform 263"/>
                  <p:cNvSpPr>
                    <a:spLocks/>
                  </p:cNvSpPr>
                  <p:nvPr/>
                </p:nvSpPr>
                <p:spPr bwMode="auto">
                  <a:xfrm>
                    <a:off x="4793" y="2300"/>
                    <a:ext cx="425" cy="135"/>
                  </a:xfrm>
                  <a:custGeom>
                    <a:avLst/>
                    <a:gdLst>
                      <a:gd name="T0" fmla="*/ 102 w 425"/>
                      <a:gd name="T1" fmla="*/ 0 h 135"/>
                      <a:gd name="T2" fmla="*/ 424 w 425"/>
                      <a:gd name="T3" fmla="*/ 70 h 135"/>
                      <a:gd name="T4" fmla="*/ 329 w 425"/>
                      <a:gd name="T5" fmla="*/ 134 h 135"/>
                      <a:gd name="T6" fmla="*/ 0 w 425"/>
                      <a:gd name="T7" fmla="*/ 56 h 135"/>
                      <a:gd name="T8" fmla="*/ 102 w 425"/>
                      <a:gd name="T9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5" h="135">
                        <a:moveTo>
                          <a:pt x="102" y="0"/>
                        </a:moveTo>
                        <a:lnTo>
                          <a:pt x="424" y="70"/>
                        </a:lnTo>
                        <a:lnTo>
                          <a:pt x="329" y="134"/>
                        </a:lnTo>
                        <a:lnTo>
                          <a:pt x="0" y="56"/>
                        </a:lnTo>
                        <a:lnTo>
                          <a:pt x="102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sp>
              <p:nvSpPr>
                <p:cNvPr id="14600" name="Freeform 264"/>
                <p:cNvSpPr>
                  <a:spLocks/>
                </p:cNvSpPr>
                <p:nvPr/>
              </p:nvSpPr>
              <p:spPr bwMode="auto">
                <a:xfrm>
                  <a:off x="4887" y="2307"/>
                  <a:ext cx="237" cy="57"/>
                </a:xfrm>
                <a:custGeom>
                  <a:avLst/>
                  <a:gdLst>
                    <a:gd name="T0" fmla="*/ 15 w 237"/>
                    <a:gd name="T1" fmla="*/ 0 h 57"/>
                    <a:gd name="T2" fmla="*/ 0 w 237"/>
                    <a:gd name="T3" fmla="*/ 7 h 57"/>
                    <a:gd name="T4" fmla="*/ 228 w 237"/>
                    <a:gd name="T5" fmla="*/ 56 h 57"/>
                    <a:gd name="T6" fmla="*/ 236 w 237"/>
                    <a:gd name="T7" fmla="*/ 56 h 57"/>
                    <a:gd name="T8" fmla="*/ 15 w 237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7" h="57">
                      <a:moveTo>
                        <a:pt x="15" y="0"/>
                      </a:moveTo>
                      <a:lnTo>
                        <a:pt x="0" y="7"/>
                      </a:lnTo>
                      <a:lnTo>
                        <a:pt x="228" y="56"/>
                      </a:lnTo>
                      <a:lnTo>
                        <a:pt x="236" y="56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601" name="Freeform 265"/>
                <p:cNvSpPr>
                  <a:spLocks/>
                </p:cNvSpPr>
                <p:nvPr/>
              </p:nvSpPr>
              <p:spPr bwMode="auto">
                <a:xfrm>
                  <a:off x="4833" y="2321"/>
                  <a:ext cx="235" cy="71"/>
                </a:xfrm>
                <a:custGeom>
                  <a:avLst/>
                  <a:gdLst>
                    <a:gd name="T0" fmla="*/ 46 w 235"/>
                    <a:gd name="T1" fmla="*/ 0 h 71"/>
                    <a:gd name="T2" fmla="*/ 0 w 235"/>
                    <a:gd name="T3" fmla="*/ 28 h 71"/>
                    <a:gd name="T4" fmla="*/ 7 w 235"/>
                    <a:gd name="T5" fmla="*/ 28 h 71"/>
                    <a:gd name="T6" fmla="*/ 15 w 235"/>
                    <a:gd name="T7" fmla="*/ 21 h 71"/>
                    <a:gd name="T8" fmla="*/ 23 w 235"/>
                    <a:gd name="T9" fmla="*/ 28 h 71"/>
                    <a:gd name="T10" fmla="*/ 15 w 235"/>
                    <a:gd name="T11" fmla="*/ 35 h 71"/>
                    <a:gd name="T12" fmla="*/ 163 w 235"/>
                    <a:gd name="T13" fmla="*/ 70 h 71"/>
                    <a:gd name="T14" fmla="*/ 171 w 235"/>
                    <a:gd name="T15" fmla="*/ 63 h 71"/>
                    <a:gd name="T16" fmla="*/ 179 w 235"/>
                    <a:gd name="T17" fmla="*/ 63 h 71"/>
                    <a:gd name="T18" fmla="*/ 171 w 235"/>
                    <a:gd name="T19" fmla="*/ 70 h 71"/>
                    <a:gd name="T20" fmla="*/ 187 w 235"/>
                    <a:gd name="T21" fmla="*/ 70 h 71"/>
                    <a:gd name="T22" fmla="*/ 234 w 235"/>
                    <a:gd name="T23" fmla="*/ 42 h 71"/>
                    <a:gd name="T24" fmla="*/ 46 w 235"/>
                    <a:gd name="T25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35" h="71">
                      <a:moveTo>
                        <a:pt x="46" y="0"/>
                      </a:moveTo>
                      <a:lnTo>
                        <a:pt x="0" y="28"/>
                      </a:lnTo>
                      <a:lnTo>
                        <a:pt x="7" y="28"/>
                      </a:lnTo>
                      <a:lnTo>
                        <a:pt x="15" y="21"/>
                      </a:lnTo>
                      <a:lnTo>
                        <a:pt x="23" y="28"/>
                      </a:lnTo>
                      <a:lnTo>
                        <a:pt x="15" y="35"/>
                      </a:lnTo>
                      <a:lnTo>
                        <a:pt x="163" y="70"/>
                      </a:lnTo>
                      <a:lnTo>
                        <a:pt x="171" y="63"/>
                      </a:lnTo>
                      <a:lnTo>
                        <a:pt x="179" y="63"/>
                      </a:lnTo>
                      <a:lnTo>
                        <a:pt x="171" y="70"/>
                      </a:lnTo>
                      <a:lnTo>
                        <a:pt x="187" y="70"/>
                      </a:lnTo>
                      <a:lnTo>
                        <a:pt x="234" y="42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602" name="Freeform 266"/>
                <p:cNvSpPr>
                  <a:spLocks/>
                </p:cNvSpPr>
                <p:nvPr/>
              </p:nvSpPr>
              <p:spPr bwMode="auto">
                <a:xfrm>
                  <a:off x="5060" y="2370"/>
                  <a:ext cx="55" cy="20"/>
                </a:xfrm>
                <a:custGeom>
                  <a:avLst/>
                  <a:gdLst>
                    <a:gd name="T0" fmla="*/ 23 w 55"/>
                    <a:gd name="T1" fmla="*/ 0 h 20"/>
                    <a:gd name="T2" fmla="*/ 54 w 55"/>
                    <a:gd name="T3" fmla="*/ 9 h 20"/>
                    <a:gd name="T4" fmla="*/ 30 w 55"/>
                    <a:gd name="T5" fmla="*/ 19 h 20"/>
                    <a:gd name="T6" fmla="*/ 0 w 55"/>
                    <a:gd name="T7" fmla="*/ 9 h 20"/>
                    <a:gd name="T8" fmla="*/ 23 w 55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20">
                      <a:moveTo>
                        <a:pt x="23" y="0"/>
                      </a:moveTo>
                      <a:lnTo>
                        <a:pt x="54" y="9"/>
                      </a:lnTo>
                      <a:lnTo>
                        <a:pt x="30" y="19"/>
                      </a:lnTo>
                      <a:lnTo>
                        <a:pt x="0" y="9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603" name="Freeform 267"/>
                <p:cNvSpPr>
                  <a:spLocks/>
                </p:cNvSpPr>
                <p:nvPr/>
              </p:nvSpPr>
              <p:spPr bwMode="auto">
                <a:xfrm>
                  <a:off x="5036" y="2391"/>
                  <a:ext cx="41" cy="20"/>
                </a:xfrm>
                <a:custGeom>
                  <a:avLst/>
                  <a:gdLst>
                    <a:gd name="T0" fmla="*/ 8 w 41"/>
                    <a:gd name="T1" fmla="*/ 0 h 20"/>
                    <a:gd name="T2" fmla="*/ 16 w 41"/>
                    <a:gd name="T3" fmla="*/ 0 h 20"/>
                    <a:gd name="T4" fmla="*/ 24 w 41"/>
                    <a:gd name="T5" fmla="*/ 0 h 20"/>
                    <a:gd name="T6" fmla="*/ 40 w 41"/>
                    <a:gd name="T7" fmla="*/ 0 h 20"/>
                    <a:gd name="T8" fmla="*/ 32 w 41"/>
                    <a:gd name="T9" fmla="*/ 9 h 20"/>
                    <a:gd name="T10" fmla="*/ 40 w 41"/>
                    <a:gd name="T11" fmla="*/ 9 h 20"/>
                    <a:gd name="T12" fmla="*/ 32 w 41"/>
                    <a:gd name="T13" fmla="*/ 19 h 20"/>
                    <a:gd name="T14" fmla="*/ 0 w 41"/>
                    <a:gd name="T15" fmla="*/ 9 h 20"/>
                    <a:gd name="T16" fmla="*/ 8 w 41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" h="20">
                      <a:moveTo>
                        <a:pt x="8" y="0"/>
                      </a:moveTo>
                      <a:lnTo>
                        <a:pt x="16" y="0"/>
                      </a:lnTo>
                      <a:lnTo>
                        <a:pt x="24" y="0"/>
                      </a:lnTo>
                      <a:lnTo>
                        <a:pt x="40" y="0"/>
                      </a:lnTo>
                      <a:lnTo>
                        <a:pt x="32" y="9"/>
                      </a:lnTo>
                      <a:lnTo>
                        <a:pt x="40" y="9"/>
                      </a:lnTo>
                      <a:lnTo>
                        <a:pt x="32" y="19"/>
                      </a:lnTo>
                      <a:lnTo>
                        <a:pt x="0" y="9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604" name="Freeform 268"/>
                <p:cNvSpPr>
                  <a:spLocks/>
                </p:cNvSpPr>
                <p:nvPr/>
              </p:nvSpPr>
              <p:spPr bwMode="auto">
                <a:xfrm>
                  <a:off x="5076" y="2378"/>
                  <a:ext cx="95" cy="43"/>
                </a:xfrm>
                <a:custGeom>
                  <a:avLst/>
                  <a:gdLst>
                    <a:gd name="T0" fmla="*/ 47 w 95"/>
                    <a:gd name="T1" fmla="*/ 0 h 43"/>
                    <a:gd name="T2" fmla="*/ 94 w 95"/>
                    <a:gd name="T3" fmla="*/ 7 h 43"/>
                    <a:gd name="T4" fmla="*/ 39 w 95"/>
                    <a:gd name="T5" fmla="*/ 42 h 43"/>
                    <a:gd name="T6" fmla="*/ 0 w 95"/>
                    <a:gd name="T7" fmla="*/ 35 h 43"/>
                    <a:gd name="T8" fmla="*/ 47 w 95"/>
                    <a:gd name="T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" h="43">
                      <a:moveTo>
                        <a:pt x="47" y="0"/>
                      </a:moveTo>
                      <a:lnTo>
                        <a:pt x="94" y="7"/>
                      </a:lnTo>
                      <a:lnTo>
                        <a:pt x="39" y="42"/>
                      </a:lnTo>
                      <a:lnTo>
                        <a:pt x="0" y="35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</p:grpSp>
        </p:grpSp>
      </p:grpSp>
      <p:grpSp>
        <p:nvGrpSpPr>
          <p:cNvPr id="14605" name="Group 269"/>
          <p:cNvGrpSpPr>
            <a:grpSpLocks/>
          </p:cNvGrpSpPr>
          <p:nvPr/>
        </p:nvGrpSpPr>
        <p:grpSpPr bwMode="auto">
          <a:xfrm>
            <a:off x="4100513" y="1371600"/>
            <a:ext cx="1057275" cy="4651375"/>
            <a:chOff x="2640" y="480"/>
            <a:chExt cx="672" cy="3552"/>
          </a:xfrm>
        </p:grpSpPr>
        <p:grpSp>
          <p:nvGrpSpPr>
            <p:cNvPr id="14606" name="Group 270"/>
            <p:cNvGrpSpPr>
              <a:grpSpLocks/>
            </p:cNvGrpSpPr>
            <p:nvPr/>
          </p:nvGrpSpPr>
          <p:grpSpPr bwMode="auto">
            <a:xfrm>
              <a:off x="2640" y="960"/>
              <a:ext cx="672" cy="3072"/>
              <a:chOff x="2640" y="960"/>
              <a:chExt cx="672" cy="3072"/>
            </a:xfrm>
          </p:grpSpPr>
          <p:sp>
            <p:nvSpPr>
              <p:cNvPr id="14607" name="Line 271"/>
              <p:cNvSpPr>
                <a:spLocks noChangeShapeType="1"/>
              </p:cNvSpPr>
              <p:nvPr/>
            </p:nvSpPr>
            <p:spPr bwMode="auto">
              <a:xfrm>
                <a:off x="2976" y="3766"/>
                <a:ext cx="0" cy="26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4608" name="Rectangle 272"/>
              <p:cNvSpPr>
                <a:spLocks noChangeArrowheads="1"/>
              </p:cNvSpPr>
              <p:nvPr/>
            </p:nvSpPr>
            <p:spPr bwMode="auto">
              <a:xfrm>
                <a:off x="2640" y="3455"/>
                <a:ext cx="672" cy="311"/>
              </a:xfrm>
              <a:prstGeom prst="rect">
                <a:avLst/>
              </a:prstGeom>
              <a:solidFill>
                <a:srgbClr val="FF00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rgbClr val="FF0000"/>
                </a:extrusionClr>
                <a:contourClr>
                  <a:srgbClr val="FF00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Network</a:t>
                </a:r>
              </a:p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Interface</a:t>
                </a:r>
              </a:p>
            </p:txBody>
          </p:sp>
          <p:sp>
            <p:nvSpPr>
              <p:cNvPr id="14609" name="Line 273"/>
              <p:cNvSpPr>
                <a:spLocks noChangeShapeType="1"/>
              </p:cNvSpPr>
              <p:nvPr/>
            </p:nvSpPr>
            <p:spPr bwMode="auto">
              <a:xfrm>
                <a:off x="2976" y="2923"/>
                <a:ext cx="0" cy="488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4610" name="Rectangle 274"/>
              <p:cNvSpPr>
                <a:spLocks noChangeArrowheads="1"/>
              </p:cNvSpPr>
              <p:nvPr/>
            </p:nvSpPr>
            <p:spPr bwMode="auto">
              <a:xfrm>
                <a:off x="2640" y="2612"/>
                <a:ext cx="672" cy="311"/>
              </a:xfrm>
              <a:prstGeom prst="rect">
                <a:avLst/>
              </a:prstGeom>
              <a:solidFill>
                <a:srgbClr val="FF00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rgbClr val="FF0000"/>
                </a:extrusionClr>
                <a:contourClr>
                  <a:srgbClr val="FF00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DB</a:t>
                </a:r>
              </a:p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Library</a:t>
                </a:r>
              </a:p>
            </p:txBody>
          </p:sp>
          <p:sp>
            <p:nvSpPr>
              <p:cNvPr id="14611" name="Rectangle 275"/>
              <p:cNvSpPr>
                <a:spLocks noChangeArrowheads="1"/>
              </p:cNvSpPr>
              <p:nvPr/>
            </p:nvSpPr>
            <p:spPr bwMode="auto">
              <a:xfrm>
                <a:off x="2640" y="2257"/>
                <a:ext cx="672" cy="311"/>
              </a:xfrm>
              <a:prstGeom prst="rect">
                <a:avLst/>
              </a:prstGeom>
              <a:solidFill>
                <a:srgbClr val="FF00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rgbClr val="FF0000"/>
                </a:extrusionClr>
                <a:contourClr>
                  <a:srgbClr val="FF00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DB-Lib</a:t>
                </a:r>
              </a:p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Declares</a:t>
                </a:r>
              </a:p>
            </p:txBody>
          </p:sp>
          <p:sp>
            <p:nvSpPr>
              <p:cNvPr id="14612" name="Line 276"/>
              <p:cNvSpPr>
                <a:spLocks noChangeShapeType="1"/>
              </p:cNvSpPr>
              <p:nvPr/>
            </p:nvSpPr>
            <p:spPr bwMode="auto">
              <a:xfrm>
                <a:off x="2976" y="1681"/>
                <a:ext cx="0" cy="53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4613" name="Rectangle 277"/>
              <p:cNvSpPr>
                <a:spLocks noChangeArrowheads="1"/>
              </p:cNvSpPr>
              <p:nvPr/>
            </p:nvSpPr>
            <p:spPr bwMode="auto">
              <a:xfrm>
                <a:off x="2640" y="1503"/>
                <a:ext cx="672" cy="178"/>
              </a:xfrm>
              <a:prstGeom prst="rect">
                <a:avLst/>
              </a:prstGeom>
              <a:solidFill>
                <a:srgbClr val="FF00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rgbClr val="FF0000"/>
                </a:extrusionClr>
                <a:contourClr>
                  <a:srgbClr val="FF00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Application</a:t>
                </a:r>
              </a:p>
            </p:txBody>
          </p:sp>
          <p:sp>
            <p:nvSpPr>
              <p:cNvPr id="14614" name="Rectangle 278"/>
              <p:cNvSpPr>
                <a:spLocks noChangeArrowheads="1"/>
              </p:cNvSpPr>
              <p:nvPr/>
            </p:nvSpPr>
            <p:spPr bwMode="auto">
              <a:xfrm>
                <a:off x="2640" y="960"/>
                <a:ext cx="672" cy="455"/>
              </a:xfrm>
              <a:prstGeom prst="rect">
                <a:avLst/>
              </a:prstGeom>
              <a:solidFill>
                <a:schemeClr val="fol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chemeClr val="folHlink"/>
                </a:extrusionClr>
                <a:contourClr>
                  <a:schemeClr val="folHlink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VB SQL</a:t>
                </a:r>
              </a:p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API</a:t>
                </a:r>
              </a:p>
            </p:txBody>
          </p:sp>
        </p:grpSp>
        <p:grpSp>
          <p:nvGrpSpPr>
            <p:cNvPr id="14615" name="Group 279"/>
            <p:cNvGrpSpPr>
              <a:grpSpLocks/>
            </p:cNvGrpSpPr>
            <p:nvPr/>
          </p:nvGrpSpPr>
          <p:grpSpPr bwMode="auto">
            <a:xfrm>
              <a:off x="2712" y="480"/>
              <a:ext cx="528" cy="480"/>
              <a:chOff x="4793" y="2007"/>
              <a:chExt cx="559" cy="442"/>
            </a:xfrm>
          </p:grpSpPr>
          <p:grpSp>
            <p:nvGrpSpPr>
              <p:cNvPr id="14616" name="Group 280"/>
              <p:cNvGrpSpPr>
                <a:grpSpLocks/>
              </p:cNvGrpSpPr>
              <p:nvPr/>
            </p:nvGrpSpPr>
            <p:grpSpPr bwMode="auto">
              <a:xfrm>
                <a:off x="4943" y="2007"/>
                <a:ext cx="409" cy="389"/>
                <a:chOff x="4943" y="2007"/>
                <a:chExt cx="409" cy="389"/>
              </a:xfrm>
            </p:grpSpPr>
            <p:grpSp>
              <p:nvGrpSpPr>
                <p:cNvPr id="14617" name="Group 281"/>
                <p:cNvGrpSpPr>
                  <a:grpSpLocks/>
                </p:cNvGrpSpPr>
                <p:nvPr/>
              </p:nvGrpSpPr>
              <p:grpSpPr bwMode="auto">
                <a:xfrm>
                  <a:off x="5210" y="2261"/>
                  <a:ext cx="142" cy="135"/>
                  <a:chOff x="5210" y="2261"/>
                  <a:chExt cx="142" cy="135"/>
                </a:xfrm>
              </p:grpSpPr>
              <p:sp>
                <p:nvSpPr>
                  <p:cNvPr id="14618" name="Freeform 282"/>
                  <p:cNvSpPr>
                    <a:spLocks/>
                  </p:cNvSpPr>
                  <p:nvPr/>
                </p:nvSpPr>
                <p:spPr bwMode="auto">
                  <a:xfrm>
                    <a:off x="5210" y="2261"/>
                    <a:ext cx="142" cy="135"/>
                  </a:xfrm>
                  <a:custGeom>
                    <a:avLst/>
                    <a:gdLst>
                      <a:gd name="T0" fmla="*/ 0 w 142"/>
                      <a:gd name="T1" fmla="*/ 134 h 135"/>
                      <a:gd name="T2" fmla="*/ 0 w 142"/>
                      <a:gd name="T3" fmla="*/ 77 h 135"/>
                      <a:gd name="T4" fmla="*/ 141 w 142"/>
                      <a:gd name="T5" fmla="*/ 0 h 135"/>
                      <a:gd name="T6" fmla="*/ 141 w 142"/>
                      <a:gd name="T7" fmla="*/ 63 h 135"/>
                      <a:gd name="T8" fmla="*/ 0 w 142"/>
                      <a:gd name="T9" fmla="*/ 134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2" h="135">
                        <a:moveTo>
                          <a:pt x="0" y="134"/>
                        </a:moveTo>
                        <a:lnTo>
                          <a:pt x="0" y="77"/>
                        </a:lnTo>
                        <a:lnTo>
                          <a:pt x="141" y="0"/>
                        </a:lnTo>
                        <a:lnTo>
                          <a:pt x="141" y="63"/>
                        </a:lnTo>
                        <a:lnTo>
                          <a:pt x="0" y="134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619" name="Freeform 283"/>
                  <p:cNvSpPr>
                    <a:spLocks/>
                  </p:cNvSpPr>
                  <p:nvPr/>
                </p:nvSpPr>
                <p:spPr bwMode="auto">
                  <a:xfrm>
                    <a:off x="5210" y="2261"/>
                    <a:ext cx="142" cy="135"/>
                  </a:xfrm>
                  <a:custGeom>
                    <a:avLst/>
                    <a:gdLst>
                      <a:gd name="T0" fmla="*/ 0 w 142"/>
                      <a:gd name="T1" fmla="*/ 134 h 135"/>
                      <a:gd name="T2" fmla="*/ 0 w 142"/>
                      <a:gd name="T3" fmla="*/ 77 h 135"/>
                      <a:gd name="T4" fmla="*/ 141 w 142"/>
                      <a:gd name="T5" fmla="*/ 0 h 135"/>
                      <a:gd name="T6" fmla="*/ 141 w 142"/>
                      <a:gd name="T7" fmla="*/ 63 h 135"/>
                      <a:gd name="T8" fmla="*/ 0 w 142"/>
                      <a:gd name="T9" fmla="*/ 134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2" h="135">
                        <a:moveTo>
                          <a:pt x="0" y="134"/>
                        </a:moveTo>
                        <a:lnTo>
                          <a:pt x="0" y="77"/>
                        </a:lnTo>
                        <a:lnTo>
                          <a:pt x="141" y="0"/>
                        </a:lnTo>
                        <a:lnTo>
                          <a:pt x="141" y="63"/>
                        </a:lnTo>
                        <a:lnTo>
                          <a:pt x="0" y="13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620" name="Group 284"/>
                <p:cNvGrpSpPr>
                  <a:grpSpLocks/>
                </p:cNvGrpSpPr>
                <p:nvPr/>
              </p:nvGrpSpPr>
              <p:grpSpPr bwMode="auto">
                <a:xfrm>
                  <a:off x="4943" y="2212"/>
                  <a:ext cx="409" cy="128"/>
                  <a:chOff x="4943" y="2212"/>
                  <a:chExt cx="409" cy="128"/>
                </a:xfrm>
              </p:grpSpPr>
              <p:sp>
                <p:nvSpPr>
                  <p:cNvPr id="14621" name="Freeform 285"/>
                  <p:cNvSpPr>
                    <a:spLocks/>
                  </p:cNvSpPr>
                  <p:nvPr/>
                </p:nvSpPr>
                <p:spPr bwMode="auto">
                  <a:xfrm>
                    <a:off x="4943" y="2212"/>
                    <a:ext cx="409" cy="128"/>
                  </a:xfrm>
                  <a:custGeom>
                    <a:avLst/>
                    <a:gdLst>
                      <a:gd name="T0" fmla="*/ 266 w 409"/>
                      <a:gd name="T1" fmla="*/ 127 h 128"/>
                      <a:gd name="T2" fmla="*/ 0 w 409"/>
                      <a:gd name="T3" fmla="*/ 63 h 128"/>
                      <a:gd name="T4" fmla="*/ 149 w 409"/>
                      <a:gd name="T5" fmla="*/ 0 h 128"/>
                      <a:gd name="T6" fmla="*/ 408 w 409"/>
                      <a:gd name="T7" fmla="*/ 49 h 128"/>
                      <a:gd name="T8" fmla="*/ 266 w 409"/>
                      <a:gd name="T9" fmla="*/ 127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128">
                        <a:moveTo>
                          <a:pt x="266" y="127"/>
                        </a:moveTo>
                        <a:lnTo>
                          <a:pt x="0" y="63"/>
                        </a:lnTo>
                        <a:lnTo>
                          <a:pt x="149" y="0"/>
                        </a:lnTo>
                        <a:lnTo>
                          <a:pt x="408" y="49"/>
                        </a:lnTo>
                        <a:lnTo>
                          <a:pt x="266" y="127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622" name="Freeform 286"/>
                  <p:cNvSpPr>
                    <a:spLocks/>
                  </p:cNvSpPr>
                  <p:nvPr/>
                </p:nvSpPr>
                <p:spPr bwMode="auto">
                  <a:xfrm>
                    <a:off x="4943" y="2212"/>
                    <a:ext cx="409" cy="128"/>
                  </a:xfrm>
                  <a:custGeom>
                    <a:avLst/>
                    <a:gdLst>
                      <a:gd name="T0" fmla="*/ 266 w 409"/>
                      <a:gd name="T1" fmla="*/ 127 h 128"/>
                      <a:gd name="T2" fmla="*/ 0 w 409"/>
                      <a:gd name="T3" fmla="*/ 63 h 128"/>
                      <a:gd name="T4" fmla="*/ 149 w 409"/>
                      <a:gd name="T5" fmla="*/ 0 h 128"/>
                      <a:gd name="T6" fmla="*/ 408 w 409"/>
                      <a:gd name="T7" fmla="*/ 49 h 128"/>
                      <a:gd name="T8" fmla="*/ 266 w 409"/>
                      <a:gd name="T9" fmla="*/ 127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128">
                        <a:moveTo>
                          <a:pt x="266" y="127"/>
                        </a:moveTo>
                        <a:lnTo>
                          <a:pt x="0" y="63"/>
                        </a:lnTo>
                        <a:lnTo>
                          <a:pt x="149" y="0"/>
                        </a:lnTo>
                        <a:lnTo>
                          <a:pt x="408" y="49"/>
                        </a:lnTo>
                        <a:lnTo>
                          <a:pt x="266" y="127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623" name="Group 287"/>
                <p:cNvGrpSpPr>
                  <a:grpSpLocks/>
                </p:cNvGrpSpPr>
                <p:nvPr/>
              </p:nvGrpSpPr>
              <p:grpSpPr bwMode="auto">
                <a:xfrm>
                  <a:off x="4943" y="2275"/>
                  <a:ext cx="268" cy="121"/>
                  <a:chOff x="4943" y="2275"/>
                  <a:chExt cx="268" cy="121"/>
                </a:xfrm>
              </p:grpSpPr>
              <p:sp>
                <p:nvSpPr>
                  <p:cNvPr id="14624" name="Freeform 288"/>
                  <p:cNvSpPr>
                    <a:spLocks/>
                  </p:cNvSpPr>
                  <p:nvPr/>
                </p:nvSpPr>
                <p:spPr bwMode="auto">
                  <a:xfrm>
                    <a:off x="4943" y="2275"/>
                    <a:ext cx="268" cy="121"/>
                  </a:xfrm>
                  <a:custGeom>
                    <a:avLst/>
                    <a:gdLst>
                      <a:gd name="T0" fmla="*/ 0 w 268"/>
                      <a:gd name="T1" fmla="*/ 0 h 121"/>
                      <a:gd name="T2" fmla="*/ 0 w 268"/>
                      <a:gd name="T3" fmla="*/ 56 h 121"/>
                      <a:gd name="T4" fmla="*/ 267 w 268"/>
                      <a:gd name="T5" fmla="*/ 120 h 121"/>
                      <a:gd name="T6" fmla="*/ 267 w 268"/>
                      <a:gd name="T7" fmla="*/ 63 h 121"/>
                      <a:gd name="T8" fmla="*/ 0 w 268"/>
                      <a:gd name="T9" fmla="*/ 0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8" h="121">
                        <a:moveTo>
                          <a:pt x="0" y="0"/>
                        </a:moveTo>
                        <a:lnTo>
                          <a:pt x="0" y="56"/>
                        </a:lnTo>
                        <a:lnTo>
                          <a:pt x="267" y="120"/>
                        </a:lnTo>
                        <a:lnTo>
                          <a:pt x="267" y="6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625" name="Freeform 289"/>
                  <p:cNvSpPr>
                    <a:spLocks/>
                  </p:cNvSpPr>
                  <p:nvPr/>
                </p:nvSpPr>
                <p:spPr bwMode="auto">
                  <a:xfrm>
                    <a:off x="4943" y="2275"/>
                    <a:ext cx="268" cy="121"/>
                  </a:xfrm>
                  <a:custGeom>
                    <a:avLst/>
                    <a:gdLst>
                      <a:gd name="T0" fmla="*/ 0 w 268"/>
                      <a:gd name="T1" fmla="*/ 0 h 121"/>
                      <a:gd name="T2" fmla="*/ 0 w 268"/>
                      <a:gd name="T3" fmla="*/ 56 h 121"/>
                      <a:gd name="T4" fmla="*/ 267 w 268"/>
                      <a:gd name="T5" fmla="*/ 120 h 121"/>
                      <a:gd name="T6" fmla="*/ 267 w 268"/>
                      <a:gd name="T7" fmla="*/ 63 h 121"/>
                      <a:gd name="T8" fmla="*/ 0 w 268"/>
                      <a:gd name="T9" fmla="*/ 0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8" h="121">
                        <a:moveTo>
                          <a:pt x="0" y="0"/>
                        </a:moveTo>
                        <a:lnTo>
                          <a:pt x="0" y="56"/>
                        </a:lnTo>
                        <a:lnTo>
                          <a:pt x="267" y="120"/>
                        </a:lnTo>
                        <a:lnTo>
                          <a:pt x="267" y="6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sp>
              <p:nvSpPr>
                <p:cNvPr id="14626" name="Freeform 290"/>
                <p:cNvSpPr>
                  <a:spLocks/>
                </p:cNvSpPr>
                <p:nvPr/>
              </p:nvSpPr>
              <p:spPr bwMode="auto">
                <a:xfrm>
                  <a:off x="4959" y="2296"/>
                  <a:ext cx="56" cy="29"/>
                </a:xfrm>
                <a:custGeom>
                  <a:avLst/>
                  <a:gdLst>
                    <a:gd name="T0" fmla="*/ 55 w 56"/>
                    <a:gd name="T1" fmla="*/ 28 h 29"/>
                    <a:gd name="T2" fmla="*/ 0 w 56"/>
                    <a:gd name="T3" fmla="*/ 14 h 29"/>
                    <a:gd name="T4" fmla="*/ 0 w 56"/>
                    <a:gd name="T5" fmla="*/ 0 h 29"/>
                    <a:gd name="T6" fmla="*/ 55 w 56"/>
                    <a:gd name="T7" fmla="*/ 14 h 29"/>
                    <a:gd name="T8" fmla="*/ 55 w 56"/>
                    <a:gd name="T9" fmla="*/ 2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29">
                      <a:moveTo>
                        <a:pt x="55" y="28"/>
                      </a:move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55" y="14"/>
                      </a:lnTo>
                      <a:lnTo>
                        <a:pt x="55" y="28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grpSp>
              <p:nvGrpSpPr>
                <p:cNvPr id="14627" name="Group 291"/>
                <p:cNvGrpSpPr>
                  <a:grpSpLocks/>
                </p:cNvGrpSpPr>
                <p:nvPr/>
              </p:nvGrpSpPr>
              <p:grpSpPr bwMode="auto">
                <a:xfrm>
                  <a:off x="5084" y="2317"/>
                  <a:ext cx="103" cy="65"/>
                  <a:chOff x="5084" y="2317"/>
                  <a:chExt cx="103" cy="65"/>
                </a:xfrm>
              </p:grpSpPr>
              <p:sp>
                <p:nvSpPr>
                  <p:cNvPr id="14628" name="Freeform 292"/>
                  <p:cNvSpPr>
                    <a:spLocks/>
                  </p:cNvSpPr>
                  <p:nvPr/>
                </p:nvSpPr>
                <p:spPr bwMode="auto">
                  <a:xfrm>
                    <a:off x="5084" y="2317"/>
                    <a:ext cx="103" cy="65"/>
                  </a:xfrm>
                  <a:custGeom>
                    <a:avLst/>
                    <a:gdLst>
                      <a:gd name="T0" fmla="*/ 0 w 103"/>
                      <a:gd name="T1" fmla="*/ 0 h 65"/>
                      <a:gd name="T2" fmla="*/ 102 w 103"/>
                      <a:gd name="T3" fmla="*/ 28 h 65"/>
                      <a:gd name="T4" fmla="*/ 102 w 103"/>
                      <a:gd name="T5" fmla="*/ 64 h 65"/>
                      <a:gd name="T6" fmla="*/ 0 w 103"/>
                      <a:gd name="T7" fmla="*/ 42 h 65"/>
                      <a:gd name="T8" fmla="*/ 0 w 103"/>
                      <a:gd name="T9" fmla="*/ 0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" h="65">
                        <a:moveTo>
                          <a:pt x="0" y="0"/>
                        </a:moveTo>
                        <a:lnTo>
                          <a:pt x="102" y="28"/>
                        </a:lnTo>
                        <a:lnTo>
                          <a:pt x="102" y="64"/>
                        </a:lnTo>
                        <a:lnTo>
                          <a:pt x="0" y="4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629" name="Freeform 293"/>
                  <p:cNvSpPr>
                    <a:spLocks/>
                  </p:cNvSpPr>
                  <p:nvPr/>
                </p:nvSpPr>
                <p:spPr bwMode="auto">
                  <a:xfrm>
                    <a:off x="5084" y="2317"/>
                    <a:ext cx="103" cy="65"/>
                  </a:xfrm>
                  <a:custGeom>
                    <a:avLst/>
                    <a:gdLst>
                      <a:gd name="T0" fmla="*/ 0 w 103"/>
                      <a:gd name="T1" fmla="*/ 0 h 65"/>
                      <a:gd name="T2" fmla="*/ 102 w 103"/>
                      <a:gd name="T3" fmla="*/ 28 h 65"/>
                      <a:gd name="T4" fmla="*/ 102 w 103"/>
                      <a:gd name="T5" fmla="*/ 64 h 65"/>
                      <a:gd name="T6" fmla="*/ 0 w 103"/>
                      <a:gd name="T7" fmla="*/ 42 h 65"/>
                      <a:gd name="T8" fmla="*/ 0 w 103"/>
                      <a:gd name="T9" fmla="*/ 0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" h="65">
                        <a:moveTo>
                          <a:pt x="0" y="0"/>
                        </a:moveTo>
                        <a:lnTo>
                          <a:pt x="102" y="28"/>
                        </a:lnTo>
                        <a:lnTo>
                          <a:pt x="102" y="64"/>
                        </a:lnTo>
                        <a:lnTo>
                          <a:pt x="0" y="4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A9A9A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sp>
              <p:nvSpPr>
                <p:cNvPr id="14630" name="Line 294"/>
                <p:cNvSpPr>
                  <a:spLocks noChangeShapeType="1"/>
                </p:cNvSpPr>
                <p:nvPr/>
              </p:nvSpPr>
              <p:spPr bwMode="auto">
                <a:xfrm>
                  <a:off x="5086" y="2340"/>
                  <a:ext cx="100" cy="27"/>
                </a:xfrm>
                <a:prstGeom prst="line">
                  <a:avLst/>
                </a:prstGeom>
                <a:noFill/>
                <a:ln w="12700">
                  <a:solidFill>
                    <a:srgbClr val="A9A9A9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4631" name="Freeform 295"/>
                <p:cNvSpPr>
                  <a:spLocks/>
                </p:cNvSpPr>
                <p:nvPr/>
              </p:nvSpPr>
              <p:spPr bwMode="auto">
                <a:xfrm>
                  <a:off x="5116" y="2352"/>
                  <a:ext cx="33" cy="20"/>
                </a:xfrm>
                <a:custGeom>
                  <a:avLst/>
                  <a:gdLst>
                    <a:gd name="T0" fmla="*/ 0 w 33"/>
                    <a:gd name="T1" fmla="*/ 0 h 20"/>
                    <a:gd name="T2" fmla="*/ 0 w 33"/>
                    <a:gd name="T3" fmla="*/ 9 h 20"/>
                    <a:gd name="T4" fmla="*/ 32 w 33"/>
                    <a:gd name="T5" fmla="*/ 19 h 20"/>
                    <a:gd name="T6" fmla="*/ 32 w 33"/>
                    <a:gd name="T7" fmla="*/ 9 h 20"/>
                    <a:gd name="T8" fmla="*/ 0 w 33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32" y="19"/>
                      </a:lnTo>
                      <a:lnTo>
                        <a:pt x="32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632" name="Freeform 296"/>
                <p:cNvSpPr>
                  <a:spLocks/>
                </p:cNvSpPr>
                <p:nvPr/>
              </p:nvSpPr>
              <p:spPr bwMode="auto">
                <a:xfrm>
                  <a:off x="5116" y="2332"/>
                  <a:ext cx="33" cy="20"/>
                </a:xfrm>
                <a:custGeom>
                  <a:avLst/>
                  <a:gdLst>
                    <a:gd name="T0" fmla="*/ 0 w 33"/>
                    <a:gd name="T1" fmla="*/ 0 h 20"/>
                    <a:gd name="T2" fmla="*/ 0 w 33"/>
                    <a:gd name="T3" fmla="*/ 9 h 20"/>
                    <a:gd name="T4" fmla="*/ 32 w 33"/>
                    <a:gd name="T5" fmla="*/ 19 h 20"/>
                    <a:gd name="T6" fmla="*/ 0 w 33"/>
                    <a:gd name="T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20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32" y="1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grpSp>
              <p:nvGrpSpPr>
                <p:cNvPr id="14633" name="Group 297"/>
                <p:cNvGrpSpPr>
                  <a:grpSpLocks/>
                </p:cNvGrpSpPr>
                <p:nvPr/>
              </p:nvGrpSpPr>
              <p:grpSpPr bwMode="auto">
                <a:xfrm>
                  <a:off x="5084" y="2007"/>
                  <a:ext cx="244" cy="220"/>
                  <a:chOff x="5084" y="2007"/>
                  <a:chExt cx="244" cy="220"/>
                </a:xfrm>
              </p:grpSpPr>
              <p:sp>
                <p:nvSpPr>
                  <p:cNvPr id="14634" name="Freeform 298"/>
                  <p:cNvSpPr>
                    <a:spLocks/>
                  </p:cNvSpPr>
                  <p:nvPr/>
                </p:nvSpPr>
                <p:spPr bwMode="auto">
                  <a:xfrm>
                    <a:off x="5084" y="2007"/>
                    <a:ext cx="244" cy="220"/>
                  </a:xfrm>
                  <a:custGeom>
                    <a:avLst/>
                    <a:gdLst>
                      <a:gd name="T0" fmla="*/ 203 w 244"/>
                      <a:gd name="T1" fmla="*/ 219 h 220"/>
                      <a:gd name="T2" fmla="*/ 243 w 244"/>
                      <a:gd name="T3" fmla="*/ 169 h 220"/>
                      <a:gd name="T4" fmla="*/ 243 w 244"/>
                      <a:gd name="T5" fmla="*/ 42 h 220"/>
                      <a:gd name="T6" fmla="*/ 70 w 244"/>
                      <a:gd name="T7" fmla="*/ 0 h 220"/>
                      <a:gd name="T8" fmla="*/ 0 w 244"/>
                      <a:gd name="T9" fmla="*/ 21 h 220"/>
                      <a:gd name="T10" fmla="*/ 203 w 244"/>
                      <a:gd name="T11" fmla="*/ 219 h 2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44" h="220">
                        <a:moveTo>
                          <a:pt x="203" y="219"/>
                        </a:moveTo>
                        <a:lnTo>
                          <a:pt x="243" y="169"/>
                        </a:lnTo>
                        <a:lnTo>
                          <a:pt x="243" y="42"/>
                        </a:lnTo>
                        <a:lnTo>
                          <a:pt x="70" y="0"/>
                        </a:lnTo>
                        <a:lnTo>
                          <a:pt x="0" y="21"/>
                        </a:lnTo>
                        <a:lnTo>
                          <a:pt x="203" y="219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635" name="Freeform 299"/>
                  <p:cNvSpPr>
                    <a:spLocks/>
                  </p:cNvSpPr>
                  <p:nvPr/>
                </p:nvSpPr>
                <p:spPr bwMode="auto">
                  <a:xfrm>
                    <a:off x="5084" y="2007"/>
                    <a:ext cx="244" cy="220"/>
                  </a:xfrm>
                  <a:custGeom>
                    <a:avLst/>
                    <a:gdLst>
                      <a:gd name="T0" fmla="*/ 203 w 244"/>
                      <a:gd name="T1" fmla="*/ 219 h 220"/>
                      <a:gd name="T2" fmla="*/ 243 w 244"/>
                      <a:gd name="T3" fmla="*/ 169 h 220"/>
                      <a:gd name="T4" fmla="*/ 243 w 244"/>
                      <a:gd name="T5" fmla="*/ 42 h 220"/>
                      <a:gd name="T6" fmla="*/ 70 w 244"/>
                      <a:gd name="T7" fmla="*/ 0 h 220"/>
                      <a:gd name="T8" fmla="*/ 0 w 244"/>
                      <a:gd name="T9" fmla="*/ 21 h 2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4" h="220">
                        <a:moveTo>
                          <a:pt x="203" y="219"/>
                        </a:moveTo>
                        <a:lnTo>
                          <a:pt x="243" y="169"/>
                        </a:lnTo>
                        <a:lnTo>
                          <a:pt x="243" y="42"/>
                        </a:lnTo>
                        <a:lnTo>
                          <a:pt x="70" y="0"/>
                        </a:lnTo>
                        <a:lnTo>
                          <a:pt x="0" y="21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636" name="Group 300"/>
                <p:cNvGrpSpPr>
                  <a:grpSpLocks/>
                </p:cNvGrpSpPr>
                <p:nvPr/>
              </p:nvGrpSpPr>
              <p:grpSpPr bwMode="auto">
                <a:xfrm>
                  <a:off x="5210" y="2064"/>
                  <a:ext cx="79" cy="241"/>
                  <a:chOff x="5210" y="2064"/>
                  <a:chExt cx="79" cy="241"/>
                </a:xfrm>
              </p:grpSpPr>
              <p:sp>
                <p:nvSpPr>
                  <p:cNvPr id="14637" name="Freeform 301"/>
                  <p:cNvSpPr>
                    <a:spLocks/>
                  </p:cNvSpPr>
                  <p:nvPr/>
                </p:nvSpPr>
                <p:spPr bwMode="auto">
                  <a:xfrm>
                    <a:off x="5210" y="2064"/>
                    <a:ext cx="79" cy="241"/>
                  </a:xfrm>
                  <a:custGeom>
                    <a:avLst/>
                    <a:gdLst>
                      <a:gd name="T0" fmla="*/ 0 w 79"/>
                      <a:gd name="T1" fmla="*/ 240 h 241"/>
                      <a:gd name="T2" fmla="*/ 0 w 79"/>
                      <a:gd name="T3" fmla="*/ 42 h 241"/>
                      <a:gd name="T4" fmla="*/ 78 w 79"/>
                      <a:gd name="T5" fmla="*/ 0 h 241"/>
                      <a:gd name="T6" fmla="*/ 78 w 79"/>
                      <a:gd name="T7" fmla="*/ 190 h 241"/>
                      <a:gd name="T8" fmla="*/ 0 w 79"/>
                      <a:gd name="T9" fmla="*/ 240 h 2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241">
                        <a:moveTo>
                          <a:pt x="0" y="240"/>
                        </a:moveTo>
                        <a:lnTo>
                          <a:pt x="0" y="42"/>
                        </a:lnTo>
                        <a:lnTo>
                          <a:pt x="78" y="0"/>
                        </a:lnTo>
                        <a:lnTo>
                          <a:pt x="78" y="190"/>
                        </a:lnTo>
                        <a:lnTo>
                          <a:pt x="0" y="240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638" name="Freeform 302"/>
                  <p:cNvSpPr>
                    <a:spLocks/>
                  </p:cNvSpPr>
                  <p:nvPr/>
                </p:nvSpPr>
                <p:spPr bwMode="auto">
                  <a:xfrm>
                    <a:off x="5210" y="2064"/>
                    <a:ext cx="79" cy="241"/>
                  </a:xfrm>
                  <a:custGeom>
                    <a:avLst/>
                    <a:gdLst>
                      <a:gd name="T0" fmla="*/ 0 w 79"/>
                      <a:gd name="T1" fmla="*/ 240 h 241"/>
                      <a:gd name="T2" fmla="*/ 0 w 79"/>
                      <a:gd name="T3" fmla="*/ 42 h 241"/>
                      <a:gd name="T4" fmla="*/ 78 w 79"/>
                      <a:gd name="T5" fmla="*/ 0 h 241"/>
                      <a:gd name="T6" fmla="*/ 78 w 79"/>
                      <a:gd name="T7" fmla="*/ 190 h 241"/>
                      <a:gd name="T8" fmla="*/ 0 w 79"/>
                      <a:gd name="T9" fmla="*/ 240 h 2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241">
                        <a:moveTo>
                          <a:pt x="0" y="240"/>
                        </a:moveTo>
                        <a:lnTo>
                          <a:pt x="0" y="42"/>
                        </a:lnTo>
                        <a:lnTo>
                          <a:pt x="78" y="0"/>
                        </a:lnTo>
                        <a:lnTo>
                          <a:pt x="78" y="190"/>
                        </a:lnTo>
                        <a:lnTo>
                          <a:pt x="0" y="24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639" name="Group 303"/>
                <p:cNvGrpSpPr>
                  <a:grpSpLocks/>
                </p:cNvGrpSpPr>
                <p:nvPr/>
              </p:nvGrpSpPr>
              <p:grpSpPr bwMode="auto">
                <a:xfrm>
                  <a:off x="4959" y="2021"/>
                  <a:ext cx="330" cy="86"/>
                  <a:chOff x="4959" y="2021"/>
                  <a:chExt cx="330" cy="86"/>
                </a:xfrm>
              </p:grpSpPr>
              <p:sp>
                <p:nvSpPr>
                  <p:cNvPr id="14640" name="Freeform 304"/>
                  <p:cNvSpPr>
                    <a:spLocks/>
                  </p:cNvSpPr>
                  <p:nvPr/>
                </p:nvSpPr>
                <p:spPr bwMode="auto">
                  <a:xfrm>
                    <a:off x="4959" y="2021"/>
                    <a:ext cx="330" cy="86"/>
                  </a:xfrm>
                  <a:custGeom>
                    <a:avLst/>
                    <a:gdLst>
                      <a:gd name="T0" fmla="*/ 250 w 330"/>
                      <a:gd name="T1" fmla="*/ 85 h 86"/>
                      <a:gd name="T2" fmla="*/ 0 w 330"/>
                      <a:gd name="T3" fmla="*/ 28 h 86"/>
                      <a:gd name="T4" fmla="*/ 94 w 330"/>
                      <a:gd name="T5" fmla="*/ 0 h 86"/>
                      <a:gd name="T6" fmla="*/ 329 w 330"/>
                      <a:gd name="T7" fmla="*/ 42 h 86"/>
                      <a:gd name="T8" fmla="*/ 250 w 330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0" h="86">
                        <a:moveTo>
                          <a:pt x="250" y="85"/>
                        </a:moveTo>
                        <a:lnTo>
                          <a:pt x="0" y="28"/>
                        </a:lnTo>
                        <a:lnTo>
                          <a:pt x="94" y="0"/>
                        </a:lnTo>
                        <a:lnTo>
                          <a:pt x="329" y="42"/>
                        </a:lnTo>
                        <a:lnTo>
                          <a:pt x="250" y="85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641" name="Freeform 305"/>
                  <p:cNvSpPr>
                    <a:spLocks/>
                  </p:cNvSpPr>
                  <p:nvPr/>
                </p:nvSpPr>
                <p:spPr bwMode="auto">
                  <a:xfrm>
                    <a:off x="4959" y="2021"/>
                    <a:ext cx="330" cy="86"/>
                  </a:xfrm>
                  <a:custGeom>
                    <a:avLst/>
                    <a:gdLst>
                      <a:gd name="T0" fmla="*/ 250 w 330"/>
                      <a:gd name="T1" fmla="*/ 85 h 86"/>
                      <a:gd name="T2" fmla="*/ 0 w 330"/>
                      <a:gd name="T3" fmla="*/ 28 h 86"/>
                      <a:gd name="T4" fmla="*/ 94 w 330"/>
                      <a:gd name="T5" fmla="*/ 0 h 86"/>
                      <a:gd name="T6" fmla="*/ 329 w 330"/>
                      <a:gd name="T7" fmla="*/ 42 h 86"/>
                      <a:gd name="T8" fmla="*/ 250 w 330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0" h="86">
                        <a:moveTo>
                          <a:pt x="250" y="85"/>
                        </a:moveTo>
                        <a:lnTo>
                          <a:pt x="0" y="28"/>
                        </a:lnTo>
                        <a:lnTo>
                          <a:pt x="94" y="0"/>
                        </a:lnTo>
                        <a:lnTo>
                          <a:pt x="329" y="42"/>
                        </a:lnTo>
                        <a:lnTo>
                          <a:pt x="250" y="8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642" name="Group 306"/>
                <p:cNvGrpSpPr>
                  <a:grpSpLocks/>
                </p:cNvGrpSpPr>
                <p:nvPr/>
              </p:nvGrpSpPr>
              <p:grpSpPr bwMode="auto">
                <a:xfrm>
                  <a:off x="5006" y="2254"/>
                  <a:ext cx="174" cy="51"/>
                  <a:chOff x="5006" y="2254"/>
                  <a:chExt cx="174" cy="51"/>
                </a:xfrm>
              </p:grpSpPr>
              <p:sp>
                <p:nvSpPr>
                  <p:cNvPr id="14643" name="Freeform 307"/>
                  <p:cNvSpPr>
                    <a:spLocks/>
                  </p:cNvSpPr>
                  <p:nvPr/>
                </p:nvSpPr>
                <p:spPr bwMode="auto">
                  <a:xfrm>
                    <a:off x="5006" y="2254"/>
                    <a:ext cx="174" cy="51"/>
                  </a:xfrm>
                  <a:custGeom>
                    <a:avLst/>
                    <a:gdLst>
                      <a:gd name="T0" fmla="*/ 0 w 174"/>
                      <a:gd name="T1" fmla="*/ 0 h 51"/>
                      <a:gd name="T2" fmla="*/ 0 w 174"/>
                      <a:gd name="T3" fmla="*/ 7 h 51"/>
                      <a:gd name="T4" fmla="*/ 165 w 174"/>
                      <a:gd name="T5" fmla="*/ 50 h 51"/>
                      <a:gd name="T6" fmla="*/ 173 w 174"/>
                      <a:gd name="T7" fmla="*/ 42 h 51"/>
                      <a:gd name="T8" fmla="*/ 0 w 174"/>
                      <a:gd name="T9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4" h="51">
                        <a:moveTo>
                          <a:pt x="0" y="0"/>
                        </a:moveTo>
                        <a:lnTo>
                          <a:pt x="0" y="7"/>
                        </a:lnTo>
                        <a:lnTo>
                          <a:pt x="165" y="50"/>
                        </a:lnTo>
                        <a:lnTo>
                          <a:pt x="173" y="4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644" name="Freeform 308"/>
                  <p:cNvSpPr>
                    <a:spLocks/>
                  </p:cNvSpPr>
                  <p:nvPr/>
                </p:nvSpPr>
                <p:spPr bwMode="auto">
                  <a:xfrm>
                    <a:off x="5006" y="2254"/>
                    <a:ext cx="174" cy="51"/>
                  </a:xfrm>
                  <a:custGeom>
                    <a:avLst/>
                    <a:gdLst>
                      <a:gd name="T0" fmla="*/ 0 w 174"/>
                      <a:gd name="T1" fmla="*/ 0 h 51"/>
                      <a:gd name="T2" fmla="*/ 0 w 174"/>
                      <a:gd name="T3" fmla="*/ 7 h 51"/>
                      <a:gd name="T4" fmla="*/ 165 w 174"/>
                      <a:gd name="T5" fmla="*/ 50 h 51"/>
                      <a:gd name="T6" fmla="*/ 173 w 174"/>
                      <a:gd name="T7" fmla="*/ 42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4" h="51">
                        <a:moveTo>
                          <a:pt x="0" y="0"/>
                        </a:moveTo>
                        <a:lnTo>
                          <a:pt x="0" y="7"/>
                        </a:lnTo>
                        <a:lnTo>
                          <a:pt x="165" y="50"/>
                        </a:lnTo>
                        <a:lnTo>
                          <a:pt x="173" y="42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645" name="Group 309"/>
                <p:cNvGrpSpPr>
                  <a:grpSpLocks/>
                </p:cNvGrpSpPr>
                <p:nvPr/>
              </p:nvGrpSpPr>
              <p:grpSpPr bwMode="auto">
                <a:xfrm>
                  <a:off x="4959" y="2049"/>
                  <a:ext cx="252" cy="256"/>
                  <a:chOff x="4959" y="2049"/>
                  <a:chExt cx="252" cy="256"/>
                </a:xfrm>
              </p:grpSpPr>
              <p:sp>
                <p:nvSpPr>
                  <p:cNvPr id="14646" name="Freeform 310"/>
                  <p:cNvSpPr>
                    <a:spLocks/>
                  </p:cNvSpPr>
                  <p:nvPr/>
                </p:nvSpPr>
                <p:spPr bwMode="auto">
                  <a:xfrm>
                    <a:off x="4959" y="2049"/>
                    <a:ext cx="252" cy="256"/>
                  </a:xfrm>
                  <a:custGeom>
                    <a:avLst/>
                    <a:gdLst>
                      <a:gd name="T0" fmla="*/ 251 w 252"/>
                      <a:gd name="T1" fmla="*/ 255 h 256"/>
                      <a:gd name="T2" fmla="*/ 251 w 252"/>
                      <a:gd name="T3" fmla="*/ 56 h 256"/>
                      <a:gd name="T4" fmla="*/ 0 w 252"/>
                      <a:gd name="T5" fmla="*/ 0 h 256"/>
                      <a:gd name="T6" fmla="*/ 0 w 252"/>
                      <a:gd name="T7" fmla="*/ 191 h 256"/>
                      <a:gd name="T8" fmla="*/ 251 w 252"/>
                      <a:gd name="T9" fmla="*/ 255 h 2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2" h="256">
                        <a:moveTo>
                          <a:pt x="251" y="255"/>
                        </a:moveTo>
                        <a:lnTo>
                          <a:pt x="251" y="56"/>
                        </a:lnTo>
                        <a:lnTo>
                          <a:pt x="0" y="0"/>
                        </a:lnTo>
                        <a:lnTo>
                          <a:pt x="0" y="191"/>
                        </a:lnTo>
                        <a:lnTo>
                          <a:pt x="251" y="255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647" name="Freeform 311"/>
                  <p:cNvSpPr>
                    <a:spLocks/>
                  </p:cNvSpPr>
                  <p:nvPr/>
                </p:nvSpPr>
                <p:spPr bwMode="auto">
                  <a:xfrm>
                    <a:off x="4959" y="2049"/>
                    <a:ext cx="252" cy="256"/>
                  </a:xfrm>
                  <a:custGeom>
                    <a:avLst/>
                    <a:gdLst>
                      <a:gd name="T0" fmla="*/ 251 w 252"/>
                      <a:gd name="T1" fmla="*/ 255 h 256"/>
                      <a:gd name="T2" fmla="*/ 251 w 252"/>
                      <a:gd name="T3" fmla="*/ 56 h 256"/>
                      <a:gd name="T4" fmla="*/ 0 w 252"/>
                      <a:gd name="T5" fmla="*/ 0 h 256"/>
                      <a:gd name="T6" fmla="*/ 0 w 252"/>
                      <a:gd name="T7" fmla="*/ 191 h 256"/>
                      <a:gd name="T8" fmla="*/ 251 w 252"/>
                      <a:gd name="T9" fmla="*/ 255 h 2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2" h="256">
                        <a:moveTo>
                          <a:pt x="251" y="255"/>
                        </a:moveTo>
                        <a:lnTo>
                          <a:pt x="251" y="56"/>
                        </a:lnTo>
                        <a:lnTo>
                          <a:pt x="0" y="0"/>
                        </a:lnTo>
                        <a:lnTo>
                          <a:pt x="0" y="191"/>
                        </a:lnTo>
                        <a:lnTo>
                          <a:pt x="251" y="25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648" name="Group 312"/>
                <p:cNvGrpSpPr>
                  <a:grpSpLocks/>
                </p:cNvGrpSpPr>
                <p:nvPr/>
              </p:nvGrpSpPr>
              <p:grpSpPr bwMode="auto">
                <a:xfrm>
                  <a:off x="4990" y="2077"/>
                  <a:ext cx="182" cy="185"/>
                  <a:chOff x="4990" y="2077"/>
                  <a:chExt cx="182" cy="185"/>
                </a:xfrm>
              </p:grpSpPr>
              <p:sp>
                <p:nvSpPr>
                  <p:cNvPr id="14649" name="Freeform 313"/>
                  <p:cNvSpPr>
                    <a:spLocks/>
                  </p:cNvSpPr>
                  <p:nvPr/>
                </p:nvSpPr>
                <p:spPr bwMode="auto">
                  <a:xfrm>
                    <a:off x="4990" y="2077"/>
                    <a:ext cx="182" cy="185"/>
                  </a:xfrm>
                  <a:custGeom>
                    <a:avLst/>
                    <a:gdLst>
                      <a:gd name="T0" fmla="*/ 181 w 182"/>
                      <a:gd name="T1" fmla="*/ 184 h 185"/>
                      <a:gd name="T2" fmla="*/ 181 w 182"/>
                      <a:gd name="T3" fmla="*/ 42 h 185"/>
                      <a:gd name="T4" fmla="*/ 0 w 182"/>
                      <a:gd name="T5" fmla="*/ 0 h 185"/>
                      <a:gd name="T6" fmla="*/ 0 w 182"/>
                      <a:gd name="T7" fmla="*/ 141 h 185"/>
                      <a:gd name="T8" fmla="*/ 181 w 182"/>
                      <a:gd name="T9" fmla="*/ 184 h 1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2" h="185">
                        <a:moveTo>
                          <a:pt x="181" y="184"/>
                        </a:moveTo>
                        <a:lnTo>
                          <a:pt x="181" y="42"/>
                        </a:lnTo>
                        <a:lnTo>
                          <a:pt x="0" y="0"/>
                        </a:lnTo>
                        <a:lnTo>
                          <a:pt x="0" y="141"/>
                        </a:lnTo>
                        <a:lnTo>
                          <a:pt x="181" y="184"/>
                        </a:lnTo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650" name="Freeform 314"/>
                  <p:cNvSpPr>
                    <a:spLocks/>
                  </p:cNvSpPr>
                  <p:nvPr/>
                </p:nvSpPr>
                <p:spPr bwMode="auto">
                  <a:xfrm>
                    <a:off x="4990" y="2077"/>
                    <a:ext cx="182" cy="185"/>
                  </a:xfrm>
                  <a:custGeom>
                    <a:avLst/>
                    <a:gdLst>
                      <a:gd name="T0" fmla="*/ 181 w 182"/>
                      <a:gd name="T1" fmla="*/ 184 h 185"/>
                      <a:gd name="T2" fmla="*/ 181 w 182"/>
                      <a:gd name="T3" fmla="*/ 42 h 185"/>
                      <a:gd name="T4" fmla="*/ 0 w 182"/>
                      <a:gd name="T5" fmla="*/ 0 h 185"/>
                      <a:gd name="T6" fmla="*/ 0 w 182"/>
                      <a:gd name="T7" fmla="*/ 141 h 185"/>
                      <a:gd name="T8" fmla="*/ 181 w 182"/>
                      <a:gd name="T9" fmla="*/ 184 h 1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2" h="185">
                        <a:moveTo>
                          <a:pt x="181" y="184"/>
                        </a:moveTo>
                        <a:lnTo>
                          <a:pt x="181" y="42"/>
                        </a:lnTo>
                        <a:lnTo>
                          <a:pt x="0" y="0"/>
                        </a:lnTo>
                        <a:lnTo>
                          <a:pt x="0" y="141"/>
                        </a:lnTo>
                        <a:lnTo>
                          <a:pt x="181" y="18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651" name="Group 315"/>
                <p:cNvGrpSpPr>
                  <a:grpSpLocks/>
                </p:cNvGrpSpPr>
                <p:nvPr/>
              </p:nvGrpSpPr>
              <p:grpSpPr bwMode="auto">
                <a:xfrm>
                  <a:off x="5006" y="2092"/>
                  <a:ext cx="158" cy="156"/>
                  <a:chOff x="5006" y="2092"/>
                  <a:chExt cx="158" cy="156"/>
                </a:xfrm>
              </p:grpSpPr>
              <p:sp>
                <p:nvSpPr>
                  <p:cNvPr id="14652" name="Freeform 316"/>
                  <p:cNvSpPr>
                    <a:spLocks/>
                  </p:cNvSpPr>
                  <p:nvPr/>
                </p:nvSpPr>
                <p:spPr bwMode="auto">
                  <a:xfrm>
                    <a:off x="5006" y="2092"/>
                    <a:ext cx="158" cy="156"/>
                  </a:xfrm>
                  <a:custGeom>
                    <a:avLst/>
                    <a:gdLst>
                      <a:gd name="T0" fmla="*/ 157 w 158"/>
                      <a:gd name="T1" fmla="*/ 155 h 156"/>
                      <a:gd name="T2" fmla="*/ 157 w 158"/>
                      <a:gd name="T3" fmla="*/ 35 h 156"/>
                      <a:gd name="T4" fmla="*/ 0 w 158"/>
                      <a:gd name="T5" fmla="*/ 0 h 156"/>
                      <a:gd name="T6" fmla="*/ 0 w 158"/>
                      <a:gd name="T7" fmla="*/ 119 h 156"/>
                      <a:gd name="T8" fmla="*/ 157 w 158"/>
                      <a:gd name="T9" fmla="*/ 155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8" h="156">
                        <a:moveTo>
                          <a:pt x="157" y="155"/>
                        </a:moveTo>
                        <a:lnTo>
                          <a:pt x="157" y="35"/>
                        </a:lnTo>
                        <a:lnTo>
                          <a:pt x="0" y="0"/>
                        </a:lnTo>
                        <a:lnTo>
                          <a:pt x="0" y="119"/>
                        </a:lnTo>
                        <a:lnTo>
                          <a:pt x="157" y="155"/>
                        </a:lnTo>
                      </a:path>
                    </a:pathLst>
                  </a:custGeom>
                  <a:solidFill>
                    <a:srgbClr val="618FF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653" name="Freeform 317"/>
                  <p:cNvSpPr>
                    <a:spLocks/>
                  </p:cNvSpPr>
                  <p:nvPr/>
                </p:nvSpPr>
                <p:spPr bwMode="auto">
                  <a:xfrm>
                    <a:off x="5006" y="2092"/>
                    <a:ext cx="158" cy="156"/>
                  </a:xfrm>
                  <a:custGeom>
                    <a:avLst/>
                    <a:gdLst>
                      <a:gd name="T0" fmla="*/ 157 w 158"/>
                      <a:gd name="T1" fmla="*/ 155 h 156"/>
                      <a:gd name="T2" fmla="*/ 157 w 158"/>
                      <a:gd name="T3" fmla="*/ 35 h 156"/>
                      <a:gd name="T4" fmla="*/ 0 w 158"/>
                      <a:gd name="T5" fmla="*/ 0 h 156"/>
                      <a:gd name="T6" fmla="*/ 0 w 158"/>
                      <a:gd name="T7" fmla="*/ 119 h 156"/>
                      <a:gd name="T8" fmla="*/ 157 w 158"/>
                      <a:gd name="T9" fmla="*/ 155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8" h="156">
                        <a:moveTo>
                          <a:pt x="157" y="155"/>
                        </a:moveTo>
                        <a:lnTo>
                          <a:pt x="157" y="35"/>
                        </a:lnTo>
                        <a:lnTo>
                          <a:pt x="0" y="0"/>
                        </a:lnTo>
                        <a:lnTo>
                          <a:pt x="0" y="119"/>
                        </a:lnTo>
                        <a:lnTo>
                          <a:pt x="157" y="15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91919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sp>
              <p:nvSpPr>
                <p:cNvPr id="14654" name="Rectangle 318"/>
                <p:cNvSpPr>
                  <a:spLocks noChangeArrowheads="1"/>
                </p:cNvSpPr>
                <p:nvPr/>
              </p:nvSpPr>
              <p:spPr bwMode="auto">
                <a:xfrm>
                  <a:off x="5030" y="2113"/>
                  <a:ext cx="21" cy="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grpSp>
            <p:nvGrpSpPr>
              <p:cNvPr id="14655" name="Group 319"/>
              <p:cNvGrpSpPr>
                <a:grpSpLocks/>
              </p:cNvGrpSpPr>
              <p:nvPr/>
            </p:nvGrpSpPr>
            <p:grpSpPr bwMode="auto">
              <a:xfrm>
                <a:off x="4793" y="2300"/>
                <a:ext cx="425" cy="149"/>
                <a:chOff x="4793" y="2300"/>
                <a:chExt cx="425" cy="149"/>
              </a:xfrm>
            </p:grpSpPr>
            <p:grpSp>
              <p:nvGrpSpPr>
                <p:cNvPr id="14656" name="Group 320"/>
                <p:cNvGrpSpPr>
                  <a:grpSpLocks/>
                </p:cNvGrpSpPr>
                <p:nvPr/>
              </p:nvGrpSpPr>
              <p:grpSpPr bwMode="auto">
                <a:xfrm>
                  <a:off x="4793" y="2356"/>
                  <a:ext cx="425" cy="93"/>
                  <a:chOff x="4793" y="2356"/>
                  <a:chExt cx="425" cy="93"/>
                </a:xfrm>
              </p:grpSpPr>
              <p:sp>
                <p:nvSpPr>
                  <p:cNvPr id="14657" name="Freeform 321"/>
                  <p:cNvSpPr>
                    <a:spLocks/>
                  </p:cNvSpPr>
                  <p:nvPr/>
                </p:nvSpPr>
                <p:spPr bwMode="auto">
                  <a:xfrm>
                    <a:off x="4793" y="2356"/>
                    <a:ext cx="425" cy="93"/>
                  </a:xfrm>
                  <a:custGeom>
                    <a:avLst/>
                    <a:gdLst>
                      <a:gd name="T0" fmla="*/ 0 w 425"/>
                      <a:gd name="T1" fmla="*/ 0 h 93"/>
                      <a:gd name="T2" fmla="*/ 0 w 425"/>
                      <a:gd name="T3" fmla="*/ 7 h 93"/>
                      <a:gd name="T4" fmla="*/ 329 w 425"/>
                      <a:gd name="T5" fmla="*/ 92 h 93"/>
                      <a:gd name="T6" fmla="*/ 424 w 425"/>
                      <a:gd name="T7" fmla="*/ 42 h 93"/>
                      <a:gd name="T8" fmla="*/ 424 w 425"/>
                      <a:gd name="T9" fmla="*/ 14 h 93"/>
                      <a:gd name="T10" fmla="*/ 0 w 425"/>
                      <a:gd name="T11" fmla="*/ 0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25" h="93">
                        <a:moveTo>
                          <a:pt x="0" y="0"/>
                        </a:moveTo>
                        <a:lnTo>
                          <a:pt x="0" y="7"/>
                        </a:lnTo>
                        <a:lnTo>
                          <a:pt x="329" y="92"/>
                        </a:lnTo>
                        <a:lnTo>
                          <a:pt x="424" y="42"/>
                        </a:lnTo>
                        <a:lnTo>
                          <a:pt x="424" y="1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658" name="Freeform 322"/>
                  <p:cNvSpPr>
                    <a:spLocks/>
                  </p:cNvSpPr>
                  <p:nvPr/>
                </p:nvSpPr>
                <p:spPr bwMode="auto">
                  <a:xfrm>
                    <a:off x="4793" y="2356"/>
                    <a:ext cx="425" cy="93"/>
                  </a:xfrm>
                  <a:custGeom>
                    <a:avLst/>
                    <a:gdLst>
                      <a:gd name="T0" fmla="*/ 0 w 425"/>
                      <a:gd name="T1" fmla="*/ 0 h 93"/>
                      <a:gd name="T2" fmla="*/ 0 w 425"/>
                      <a:gd name="T3" fmla="*/ 7 h 93"/>
                      <a:gd name="T4" fmla="*/ 329 w 425"/>
                      <a:gd name="T5" fmla="*/ 92 h 93"/>
                      <a:gd name="T6" fmla="*/ 424 w 425"/>
                      <a:gd name="T7" fmla="*/ 42 h 93"/>
                      <a:gd name="T8" fmla="*/ 424 w 425"/>
                      <a:gd name="T9" fmla="*/ 14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5" h="93">
                        <a:moveTo>
                          <a:pt x="0" y="0"/>
                        </a:moveTo>
                        <a:lnTo>
                          <a:pt x="0" y="7"/>
                        </a:lnTo>
                        <a:lnTo>
                          <a:pt x="329" y="92"/>
                        </a:lnTo>
                        <a:lnTo>
                          <a:pt x="424" y="42"/>
                        </a:lnTo>
                        <a:lnTo>
                          <a:pt x="424" y="1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659" name="Group 323"/>
                <p:cNvGrpSpPr>
                  <a:grpSpLocks/>
                </p:cNvGrpSpPr>
                <p:nvPr/>
              </p:nvGrpSpPr>
              <p:grpSpPr bwMode="auto">
                <a:xfrm>
                  <a:off x="4793" y="2300"/>
                  <a:ext cx="425" cy="135"/>
                  <a:chOff x="4793" y="2300"/>
                  <a:chExt cx="425" cy="135"/>
                </a:xfrm>
              </p:grpSpPr>
              <p:sp>
                <p:nvSpPr>
                  <p:cNvPr id="14660" name="Freeform 324"/>
                  <p:cNvSpPr>
                    <a:spLocks/>
                  </p:cNvSpPr>
                  <p:nvPr/>
                </p:nvSpPr>
                <p:spPr bwMode="auto">
                  <a:xfrm>
                    <a:off x="4793" y="2300"/>
                    <a:ext cx="425" cy="135"/>
                  </a:xfrm>
                  <a:custGeom>
                    <a:avLst/>
                    <a:gdLst>
                      <a:gd name="T0" fmla="*/ 102 w 425"/>
                      <a:gd name="T1" fmla="*/ 0 h 135"/>
                      <a:gd name="T2" fmla="*/ 424 w 425"/>
                      <a:gd name="T3" fmla="*/ 70 h 135"/>
                      <a:gd name="T4" fmla="*/ 329 w 425"/>
                      <a:gd name="T5" fmla="*/ 134 h 135"/>
                      <a:gd name="T6" fmla="*/ 0 w 425"/>
                      <a:gd name="T7" fmla="*/ 56 h 135"/>
                      <a:gd name="T8" fmla="*/ 102 w 425"/>
                      <a:gd name="T9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5" h="135">
                        <a:moveTo>
                          <a:pt x="102" y="0"/>
                        </a:moveTo>
                        <a:lnTo>
                          <a:pt x="424" y="70"/>
                        </a:lnTo>
                        <a:lnTo>
                          <a:pt x="329" y="134"/>
                        </a:lnTo>
                        <a:lnTo>
                          <a:pt x="0" y="56"/>
                        </a:lnTo>
                        <a:lnTo>
                          <a:pt x="10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661" name="Freeform 325"/>
                  <p:cNvSpPr>
                    <a:spLocks/>
                  </p:cNvSpPr>
                  <p:nvPr/>
                </p:nvSpPr>
                <p:spPr bwMode="auto">
                  <a:xfrm>
                    <a:off x="4793" y="2300"/>
                    <a:ext cx="425" cy="135"/>
                  </a:xfrm>
                  <a:custGeom>
                    <a:avLst/>
                    <a:gdLst>
                      <a:gd name="T0" fmla="*/ 102 w 425"/>
                      <a:gd name="T1" fmla="*/ 0 h 135"/>
                      <a:gd name="T2" fmla="*/ 424 w 425"/>
                      <a:gd name="T3" fmla="*/ 70 h 135"/>
                      <a:gd name="T4" fmla="*/ 329 w 425"/>
                      <a:gd name="T5" fmla="*/ 134 h 135"/>
                      <a:gd name="T6" fmla="*/ 0 w 425"/>
                      <a:gd name="T7" fmla="*/ 56 h 135"/>
                      <a:gd name="T8" fmla="*/ 102 w 425"/>
                      <a:gd name="T9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5" h="135">
                        <a:moveTo>
                          <a:pt x="102" y="0"/>
                        </a:moveTo>
                        <a:lnTo>
                          <a:pt x="424" y="70"/>
                        </a:lnTo>
                        <a:lnTo>
                          <a:pt x="329" y="134"/>
                        </a:lnTo>
                        <a:lnTo>
                          <a:pt x="0" y="56"/>
                        </a:lnTo>
                        <a:lnTo>
                          <a:pt x="102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sp>
              <p:nvSpPr>
                <p:cNvPr id="14662" name="Freeform 326"/>
                <p:cNvSpPr>
                  <a:spLocks/>
                </p:cNvSpPr>
                <p:nvPr/>
              </p:nvSpPr>
              <p:spPr bwMode="auto">
                <a:xfrm>
                  <a:off x="4887" y="2307"/>
                  <a:ext cx="237" cy="57"/>
                </a:xfrm>
                <a:custGeom>
                  <a:avLst/>
                  <a:gdLst>
                    <a:gd name="T0" fmla="*/ 15 w 237"/>
                    <a:gd name="T1" fmla="*/ 0 h 57"/>
                    <a:gd name="T2" fmla="*/ 0 w 237"/>
                    <a:gd name="T3" fmla="*/ 7 h 57"/>
                    <a:gd name="T4" fmla="*/ 228 w 237"/>
                    <a:gd name="T5" fmla="*/ 56 h 57"/>
                    <a:gd name="T6" fmla="*/ 236 w 237"/>
                    <a:gd name="T7" fmla="*/ 56 h 57"/>
                    <a:gd name="T8" fmla="*/ 15 w 237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7" h="57">
                      <a:moveTo>
                        <a:pt x="15" y="0"/>
                      </a:moveTo>
                      <a:lnTo>
                        <a:pt x="0" y="7"/>
                      </a:lnTo>
                      <a:lnTo>
                        <a:pt x="228" y="56"/>
                      </a:lnTo>
                      <a:lnTo>
                        <a:pt x="236" y="56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663" name="Freeform 327"/>
                <p:cNvSpPr>
                  <a:spLocks/>
                </p:cNvSpPr>
                <p:nvPr/>
              </p:nvSpPr>
              <p:spPr bwMode="auto">
                <a:xfrm>
                  <a:off x="4833" y="2321"/>
                  <a:ext cx="235" cy="71"/>
                </a:xfrm>
                <a:custGeom>
                  <a:avLst/>
                  <a:gdLst>
                    <a:gd name="T0" fmla="*/ 46 w 235"/>
                    <a:gd name="T1" fmla="*/ 0 h 71"/>
                    <a:gd name="T2" fmla="*/ 0 w 235"/>
                    <a:gd name="T3" fmla="*/ 28 h 71"/>
                    <a:gd name="T4" fmla="*/ 7 w 235"/>
                    <a:gd name="T5" fmla="*/ 28 h 71"/>
                    <a:gd name="T6" fmla="*/ 15 w 235"/>
                    <a:gd name="T7" fmla="*/ 21 h 71"/>
                    <a:gd name="T8" fmla="*/ 23 w 235"/>
                    <a:gd name="T9" fmla="*/ 28 h 71"/>
                    <a:gd name="T10" fmla="*/ 15 w 235"/>
                    <a:gd name="T11" fmla="*/ 35 h 71"/>
                    <a:gd name="T12" fmla="*/ 163 w 235"/>
                    <a:gd name="T13" fmla="*/ 70 h 71"/>
                    <a:gd name="T14" fmla="*/ 171 w 235"/>
                    <a:gd name="T15" fmla="*/ 63 h 71"/>
                    <a:gd name="T16" fmla="*/ 179 w 235"/>
                    <a:gd name="T17" fmla="*/ 63 h 71"/>
                    <a:gd name="T18" fmla="*/ 171 w 235"/>
                    <a:gd name="T19" fmla="*/ 70 h 71"/>
                    <a:gd name="T20" fmla="*/ 187 w 235"/>
                    <a:gd name="T21" fmla="*/ 70 h 71"/>
                    <a:gd name="T22" fmla="*/ 234 w 235"/>
                    <a:gd name="T23" fmla="*/ 42 h 71"/>
                    <a:gd name="T24" fmla="*/ 46 w 235"/>
                    <a:gd name="T25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35" h="71">
                      <a:moveTo>
                        <a:pt x="46" y="0"/>
                      </a:moveTo>
                      <a:lnTo>
                        <a:pt x="0" y="28"/>
                      </a:lnTo>
                      <a:lnTo>
                        <a:pt x="7" y="28"/>
                      </a:lnTo>
                      <a:lnTo>
                        <a:pt x="15" y="21"/>
                      </a:lnTo>
                      <a:lnTo>
                        <a:pt x="23" y="28"/>
                      </a:lnTo>
                      <a:lnTo>
                        <a:pt x="15" y="35"/>
                      </a:lnTo>
                      <a:lnTo>
                        <a:pt x="163" y="70"/>
                      </a:lnTo>
                      <a:lnTo>
                        <a:pt x="171" y="63"/>
                      </a:lnTo>
                      <a:lnTo>
                        <a:pt x="179" y="63"/>
                      </a:lnTo>
                      <a:lnTo>
                        <a:pt x="171" y="70"/>
                      </a:lnTo>
                      <a:lnTo>
                        <a:pt x="187" y="70"/>
                      </a:lnTo>
                      <a:lnTo>
                        <a:pt x="234" y="42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664" name="Freeform 328"/>
                <p:cNvSpPr>
                  <a:spLocks/>
                </p:cNvSpPr>
                <p:nvPr/>
              </p:nvSpPr>
              <p:spPr bwMode="auto">
                <a:xfrm>
                  <a:off x="5060" y="2370"/>
                  <a:ext cx="55" cy="20"/>
                </a:xfrm>
                <a:custGeom>
                  <a:avLst/>
                  <a:gdLst>
                    <a:gd name="T0" fmla="*/ 23 w 55"/>
                    <a:gd name="T1" fmla="*/ 0 h 20"/>
                    <a:gd name="T2" fmla="*/ 54 w 55"/>
                    <a:gd name="T3" fmla="*/ 9 h 20"/>
                    <a:gd name="T4" fmla="*/ 30 w 55"/>
                    <a:gd name="T5" fmla="*/ 19 h 20"/>
                    <a:gd name="T6" fmla="*/ 0 w 55"/>
                    <a:gd name="T7" fmla="*/ 9 h 20"/>
                    <a:gd name="T8" fmla="*/ 23 w 55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20">
                      <a:moveTo>
                        <a:pt x="23" y="0"/>
                      </a:moveTo>
                      <a:lnTo>
                        <a:pt x="54" y="9"/>
                      </a:lnTo>
                      <a:lnTo>
                        <a:pt x="30" y="19"/>
                      </a:lnTo>
                      <a:lnTo>
                        <a:pt x="0" y="9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665" name="Freeform 329"/>
                <p:cNvSpPr>
                  <a:spLocks/>
                </p:cNvSpPr>
                <p:nvPr/>
              </p:nvSpPr>
              <p:spPr bwMode="auto">
                <a:xfrm>
                  <a:off x="5036" y="2391"/>
                  <a:ext cx="41" cy="20"/>
                </a:xfrm>
                <a:custGeom>
                  <a:avLst/>
                  <a:gdLst>
                    <a:gd name="T0" fmla="*/ 8 w 41"/>
                    <a:gd name="T1" fmla="*/ 0 h 20"/>
                    <a:gd name="T2" fmla="*/ 16 w 41"/>
                    <a:gd name="T3" fmla="*/ 0 h 20"/>
                    <a:gd name="T4" fmla="*/ 24 w 41"/>
                    <a:gd name="T5" fmla="*/ 0 h 20"/>
                    <a:gd name="T6" fmla="*/ 40 w 41"/>
                    <a:gd name="T7" fmla="*/ 0 h 20"/>
                    <a:gd name="T8" fmla="*/ 32 w 41"/>
                    <a:gd name="T9" fmla="*/ 9 h 20"/>
                    <a:gd name="T10" fmla="*/ 40 w 41"/>
                    <a:gd name="T11" fmla="*/ 9 h 20"/>
                    <a:gd name="T12" fmla="*/ 32 w 41"/>
                    <a:gd name="T13" fmla="*/ 19 h 20"/>
                    <a:gd name="T14" fmla="*/ 0 w 41"/>
                    <a:gd name="T15" fmla="*/ 9 h 20"/>
                    <a:gd name="T16" fmla="*/ 8 w 41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" h="20">
                      <a:moveTo>
                        <a:pt x="8" y="0"/>
                      </a:moveTo>
                      <a:lnTo>
                        <a:pt x="16" y="0"/>
                      </a:lnTo>
                      <a:lnTo>
                        <a:pt x="24" y="0"/>
                      </a:lnTo>
                      <a:lnTo>
                        <a:pt x="40" y="0"/>
                      </a:lnTo>
                      <a:lnTo>
                        <a:pt x="32" y="9"/>
                      </a:lnTo>
                      <a:lnTo>
                        <a:pt x="40" y="9"/>
                      </a:lnTo>
                      <a:lnTo>
                        <a:pt x="32" y="19"/>
                      </a:lnTo>
                      <a:lnTo>
                        <a:pt x="0" y="9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666" name="Freeform 330"/>
                <p:cNvSpPr>
                  <a:spLocks/>
                </p:cNvSpPr>
                <p:nvPr/>
              </p:nvSpPr>
              <p:spPr bwMode="auto">
                <a:xfrm>
                  <a:off x="5076" y="2378"/>
                  <a:ext cx="95" cy="43"/>
                </a:xfrm>
                <a:custGeom>
                  <a:avLst/>
                  <a:gdLst>
                    <a:gd name="T0" fmla="*/ 47 w 95"/>
                    <a:gd name="T1" fmla="*/ 0 h 43"/>
                    <a:gd name="T2" fmla="*/ 94 w 95"/>
                    <a:gd name="T3" fmla="*/ 7 h 43"/>
                    <a:gd name="T4" fmla="*/ 39 w 95"/>
                    <a:gd name="T5" fmla="*/ 42 h 43"/>
                    <a:gd name="T6" fmla="*/ 0 w 95"/>
                    <a:gd name="T7" fmla="*/ 35 h 43"/>
                    <a:gd name="T8" fmla="*/ 47 w 95"/>
                    <a:gd name="T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" h="43">
                      <a:moveTo>
                        <a:pt x="47" y="0"/>
                      </a:moveTo>
                      <a:lnTo>
                        <a:pt x="94" y="7"/>
                      </a:lnTo>
                      <a:lnTo>
                        <a:pt x="39" y="42"/>
                      </a:lnTo>
                      <a:lnTo>
                        <a:pt x="0" y="35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</p:grpSp>
        </p:grpSp>
      </p:grpSp>
      <p:grpSp>
        <p:nvGrpSpPr>
          <p:cNvPr id="14667" name="Group 331"/>
          <p:cNvGrpSpPr>
            <a:grpSpLocks/>
          </p:cNvGrpSpPr>
          <p:nvPr/>
        </p:nvGrpSpPr>
        <p:grpSpPr bwMode="auto">
          <a:xfrm>
            <a:off x="5384800" y="1371600"/>
            <a:ext cx="1057275" cy="4651375"/>
            <a:chOff x="3456" y="480"/>
            <a:chExt cx="672" cy="3552"/>
          </a:xfrm>
        </p:grpSpPr>
        <p:grpSp>
          <p:nvGrpSpPr>
            <p:cNvPr id="14668" name="Group 332"/>
            <p:cNvGrpSpPr>
              <a:grpSpLocks/>
            </p:cNvGrpSpPr>
            <p:nvPr/>
          </p:nvGrpSpPr>
          <p:grpSpPr bwMode="auto">
            <a:xfrm>
              <a:off x="3456" y="960"/>
              <a:ext cx="672" cy="3072"/>
              <a:chOff x="3456" y="960"/>
              <a:chExt cx="672" cy="3072"/>
            </a:xfrm>
          </p:grpSpPr>
          <p:sp>
            <p:nvSpPr>
              <p:cNvPr id="14669" name="Line 333"/>
              <p:cNvSpPr>
                <a:spLocks noChangeShapeType="1"/>
              </p:cNvSpPr>
              <p:nvPr/>
            </p:nvSpPr>
            <p:spPr bwMode="auto">
              <a:xfrm>
                <a:off x="3792" y="3766"/>
                <a:ext cx="0" cy="26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4670" name="Rectangle 334"/>
              <p:cNvSpPr>
                <a:spLocks noChangeArrowheads="1"/>
              </p:cNvSpPr>
              <p:nvPr/>
            </p:nvSpPr>
            <p:spPr bwMode="auto">
              <a:xfrm>
                <a:off x="3456" y="3233"/>
                <a:ext cx="672" cy="533"/>
              </a:xfrm>
              <a:prstGeom prst="rect">
                <a:avLst/>
              </a:prstGeom>
              <a:solidFill>
                <a:srgbClr val="FF00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rgbClr val="FF0000"/>
                </a:extrusionClr>
                <a:contourClr>
                  <a:srgbClr val="FF00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ODBC </a:t>
                </a:r>
                <a:br>
                  <a:rPr lang="en-US" altLang="es-PE" sz="1200" b="1"/>
                </a:br>
                <a:r>
                  <a:rPr lang="en-US" altLang="es-PE" sz="1200" b="1"/>
                  <a:t>Driver</a:t>
                </a:r>
              </a:p>
            </p:txBody>
          </p:sp>
          <p:sp>
            <p:nvSpPr>
              <p:cNvPr id="14671" name="Rectangle 335"/>
              <p:cNvSpPr>
                <a:spLocks noChangeArrowheads="1"/>
              </p:cNvSpPr>
              <p:nvPr/>
            </p:nvSpPr>
            <p:spPr bwMode="auto">
              <a:xfrm>
                <a:off x="3456" y="2657"/>
                <a:ext cx="672" cy="532"/>
              </a:xfrm>
              <a:prstGeom prst="rect">
                <a:avLst/>
              </a:prstGeom>
              <a:solidFill>
                <a:srgbClr val="FF00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rgbClr val="FF0000"/>
                </a:extrusionClr>
                <a:contourClr>
                  <a:srgbClr val="FF00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ODBC</a:t>
                </a:r>
              </a:p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Driver</a:t>
                </a:r>
              </a:p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Manager</a:t>
                </a:r>
              </a:p>
            </p:txBody>
          </p:sp>
          <p:sp>
            <p:nvSpPr>
              <p:cNvPr id="14672" name="Rectangle 336"/>
              <p:cNvSpPr>
                <a:spLocks noChangeArrowheads="1"/>
              </p:cNvSpPr>
              <p:nvPr/>
            </p:nvSpPr>
            <p:spPr bwMode="auto">
              <a:xfrm>
                <a:off x="3456" y="2302"/>
                <a:ext cx="672" cy="310"/>
              </a:xfrm>
              <a:prstGeom prst="rect">
                <a:avLst/>
              </a:prstGeom>
              <a:solidFill>
                <a:srgbClr val="FF00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rgbClr val="FF0000"/>
                </a:extrusionClr>
                <a:contourClr>
                  <a:srgbClr val="FF00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ODBC</a:t>
                </a:r>
              </a:p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Declares</a:t>
                </a:r>
              </a:p>
            </p:txBody>
          </p:sp>
          <p:sp>
            <p:nvSpPr>
              <p:cNvPr id="14673" name="Line 337"/>
              <p:cNvSpPr>
                <a:spLocks noChangeShapeType="1"/>
              </p:cNvSpPr>
              <p:nvPr/>
            </p:nvSpPr>
            <p:spPr bwMode="auto">
              <a:xfrm>
                <a:off x="3792" y="1681"/>
                <a:ext cx="0" cy="57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4674" name="Rectangle 338"/>
              <p:cNvSpPr>
                <a:spLocks noChangeArrowheads="1"/>
              </p:cNvSpPr>
              <p:nvPr/>
            </p:nvSpPr>
            <p:spPr bwMode="auto">
              <a:xfrm>
                <a:off x="3456" y="1503"/>
                <a:ext cx="672" cy="178"/>
              </a:xfrm>
              <a:prstGeom prst="rect">
                <a:avLst/>
              </a:prstGeom>
              <a:solidFill>
                <a:srgbClr val="FF00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rgbClr val="FF0000"/>
                </a:extrusionClr>
                <a:contourClr>
                  <a:srgbClr val="FF00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Application</a:t>
                </a:r>
              </a:p>
            </p:txBody>
          </p:sp>
          <p:sp>
            <p:nvSpPr>
              <p:cNvPr id="14675" name="Rectangle 339"/>
              <p:cNvSpPr>
                <a:spLocks noChangeArrowheads="1"/>
              </p:cNvSpPr>
              <p:nvPr/>
            </p:nvSpPr>
            <p:spPr bwMode="auto">
              <a:xfrm>
                <a:off x="3456" y="960"/>
                <a:ext cx="672" cy="455"/>
              </a:xfrm>
              <a:prstGeom prst="rect">
                <a:avLst/>
              </a:prstGeom>
              <a:solidFill>
                <a:schemeClr val="fol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chemeClr val="folHlink"/>
                </a:extrusionClr>
                <a:contourClr>
                  <a:schemeClr val="folHlink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400" b="1"/>
                  <a:t>ODBC</a:t>
                </a:r>
              </a:p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400" b="1"/>
                  <a:t>API</a:t>
                </a:r>
              </a:p>
            </p:txBody>
          </p:sp>
        </p:grpSp>
        <p:grpSp>
          <p:nvGrpSpPr>
            <p:cNvPr id="14676" name="Group 340"/>
            <p:cNvGrpSpPr>
              <a:grpSpLocks/>
            </p:cNvGrpSpPr>
            <p:nvPr/>
          </p:nvGrpSpPr>
          <p:grpSpPr bwMode="auto">
            <a:xfrm>
              <a:off x="3528" y="480"/>
              <a:ext cx="528" cy="480"/>
              <a:chOff x="4793" y="2007"/>
              <a:chExt cx="559" cy="442"/>
            </a:xfrm>
          </p:grpSpPr>
          <p:grpSp>
            <p:nvGrpSpPr>
              <p:cNvPr id="14677" name="Group 341"/>
              <p:cNvGrpSpPr>
                <a:grpSpLocks/>
              </p:cNvGrpSpPr>
              <p:nvPr/>
            </p:nvGrpSpPr>
            <p:grpSpPr bwMode="auto">
              <a:xfrm>
                <a:off x="4943" y="2007"/>
                <a:ext cx="409" cy="389"/>
                <a:chOff x="4943" y="2007"/>
                <a:chExt cx="409" cy="389"/>
              </a:xfrm>
            </p:grpSpPr>
            <p:grpSp>
              <p:nvGrpSpPr>
                <p:cNvPr id="14678" name="Group 342"/>
                <p:cNvGrpSpPr>
                  <a:grpSpLocks/>
                </p:cNvGrpSpPr>
                <p:nvPr/>
              </p:nvGrpSpPr>
              <p:grpSpPr bwMode="auto">
                <a:xfrm>
                  <a:off x="5210" y="2261"/>
                  <a:ext cx="142" cy="135"/>
                  <a:chOff x="5210" y="2261"/>
                  <a:chExt cx="142" cy="135"/>
                </a:xfrm>
              </p:grpSpPr>
              <p:sp>
                <p:nvSpPr>
                  <p:cNvPr id="14679" name="Freeform 343"/>
                  <p:cNvSpPr>
                    <a:spLocks/>
                  </p:cNvSpPr>
                  <p:nvPr/>
                </p:nvSpPr>
                <p:spPr bwMode="auto">
                  <a:xfrm>
                    <a:off x="5210" y="2261"/>
                    <a:ext cx="142" cy="135"/>
                  </a:xfrm>
                  <a:custGeom>
                    <a:avLst/>
                    <a:gdLst>
                      <a:gd name="T0" fmla="*/ 0 w 142"/>
                      <a:gd name="T1" fmla="*/ 134 h 135"/>
                      <a:gd name="T2" fmla="*/ 0 w 142"/>
                      <a:gd name="T3" fmla="*/ 77 h 135"/>
                      <a:gd name="T4" fmla="*/ 141 w 142"/>
                      <a:gd name="T5" fmla="*/ 0 h 135"/>
                      <a:gd name="T6" fmla="*/ 141 w 142"/>
                      <a:gd name="T7" fmla="*/ 63 h 135"/>
                      <a:gd name="T8" fmla="*/ 0 w 142"/>
                      <a:gd name="T9" fmla="*/ 134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2" h="135">
                        <a:moveTo>
                          <a:pt x="0" y="134"/>
                        </a:moveTo>
                        <a:lnTo>
                          <a:pt x="0" y="77"/>
                        </a:lnTo>
                        <a:lnTo>
                          <a:pt x="141" y="0"/>
                        </a:lnTo>
                        <a:lnTo>
                          <a:pt x="141" y="63"/>
                        </a:lnTo>
                        <a:lnTo>
                          <a:pt x="0" y="134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680" name="Freeform 344"/>
                  <p:cNvSpPr>
                    <a:spLocks/>
                  </p:cNvSpPr>
                  <p:nvPr/>
                </p:nvSpPr>
                <p:spPr bwMode="auto">
                  <a:xfrm>
                    <a:off x="5210" y="2261"/>
                    <a:ext cx="142" cy="135"/>
                  </a:xfrm>
                  <a:custGeom>
                    <a:avLst/>
                    <a:gdLst>
                      <a:gd name="T0" fmla="*/ 0 w 142"/>
                      <a:gd name="T1" fmla="*/ 134 h 135"/>
                      <a:gd name="T2" fmla="*/ 0 w 142"/>
                      <a:gd name="T3" fmla="*/ 77 h 135"/>
                      <a:gd name="T4" fmla="*/ 141 w 142"/>
                      <a:gd name="T5" fmla="*/ 0 h 135"/>
                      <a:gd name="T6" fmla="*/ 141 w 142"/>
                      <a:gd name="T7" fmla="*/ 63 h 135"/>
                      <a:gd name="T8" fmla="*/ 0 w 142"/>
                      <a:gd name="T9" fmla="*/ 134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2" h="135">
                        <a:moveTo>
                          <a:pt x="0" y="134"/>
                        </a:moveTo>
                        <a:lnTo>
                          <a:pt x="0" y="77"/>
                        </a:lnTo>
                        <a:lnTo>
                          <a:pt x="141" y="0"/>
                        </a:lnTo>
                        <a:lnTo>
                          <a:pt x="141" y="63"/>
                        </a:lnTo>
                        <a:lnTo>
                          <a:pt x="0" y="13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681" name="Group 345"/>
                <p:cNvGrpSpPr>
                  <a:grpSpLocks/>
                </p:cNvGrpSpPr>
                <p:nvPr/>
              </p:nvGrpSpPr>
              <p:grpSpPr bwMode="auto">
                <a:xfrm>
                  <a:off x="4943" y="2212"/>
                  <a:ext cx="409" cy="128"/>
                  <a:chOff x="4943" y="2212"/>
                  <a:chExt cx="409" cy="128"/>
                </a:xfrm>
              </p:grpSpPr>
              <p:sp>
                <p:nvSpPr>
                  <p:cNvPr id="14682" name="Freeform 346"/>
                  <p:cNvSpPr>
                    <a:spLocks/>
                  </p:cNvSpPr>
                  <p:nvPr/>
                </p:nvSpPr>
                <p:spPr bwMode="auto">
                  <a:xfrm>
                    <a:off x="4943" y="2212"/>
                    <a:ext cx="409" cy="128"/>
                  </a:xfrm>
                  <a:custGeom>
                    <a:avLst/>
                    <a:gdLst>
                      <a:gd name="T0" fmla="*/ 266 w 409"/>
                      <a:gd name="T1" fmla="*/ 127 h 128"/>
                      <a:gd name="T2" fmla="*/ 0 w 409"/>
                      <a:gd name="T3" fmla="*/ 63 h 128"/>
                      <a:gd name="T4" fmla="*/ 149 w 409"/>
                      <a:gd name="T5" fmla="*/ 0 h 128"/>
                      <a:gd name="T6" fmla="*/ 408 w 409"/>
                      <a:gd name="T7" fmla="*/ 49 h 128"/>
                      <a:gd name="T8" fmla="*/ 266 w 409"/>
                      <a:gd name="T9" fmla="*/ 127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128">
                        <a:moveTo>
                          <a:pt x="266" y="127"/>
                        </a:moveTo>
                        <a:lnTo>
                          <a:pt x="0" y="63"/>
                        </a:lnTo>
                        <a:lnTo>
                          <a:pt x="149" y="0"/>
                        </a:lnTo>
                        <a:lnTo>
                          <a:pt x="408" y="49"/>
                        </a:lnTo>
                        <a:lnTo>
                          <a:pt x="266" y="127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683" name="Freeform 347"/>
                  <p:cNvSpPr>
                    <a:spLocks/>
                  </p:cNvSpPr>
                  <p:nvPr/>
                </p:nvSpPr>
                <p:spPr bwMode="auto">
                  <a:xfrm>
                    <a:off x="4943" y="2212"/>
                    <a:ext cx="409" cy="128"/>
                  </a:xfrm>
                  <a:custGeom>
                    <a:avLst/>
                    <a:gdLst>
                      <a:gd name="T0" fmla="*/ 266 w 409"/>
                      <a:gd name="T1" fmla="*/ 127 h 128"/>
                      <a:gd name="T2" fmla="*/ 0 w 409"/>
                      <a:gd name="T3" fmla="*/ 63 h 128"/>
                      <a:gd name="T4" fmla="*/ 149 w 409"/>
                      <a:gd name="T5" fmla="*/ 0 h 128"/>
                      <a:gd name="T6" fmla="*/ 408 w 409"/>
                      <a:gd name="T7" fmla="*/ 49 h 128"/>
                      <a:gd name="T8" fmla="*/ 266 w 409"/>
                      <a:gd name="T9" fmla="*/ 127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128">
                        <a:moveTo>
                          <a:pt x="266" y="127"/>
                        </a:moveTo>
                        <a:lnTo>
                          <a:pt x="0" y="63"/>
                        </a:lnTo>
                        <a:lnTo>
                          <a:pt x="149" y="0"/>
                        </a:lnTo>
                        <a:lnTo>
                          <a:pt x="408" y="49"/>
                        </a:lnTo>
                        <a:lnTo>
                          <a:pt x="266" y="127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684" name="Group 348"/>
                <p:cNvGrpSpPr>
                  <a:grpSpLocks/>
                </p:cNvGrpSpPr>
                <p:nvPr/>
              </p:nvGrpSpPr>
              <p:grpSpPr bwMode="auto">
                <a:xfrm>
                  <a:off x="4943" y="2275"/>
                  <a:ext cx="268" cy="121"/>
                  <a:chOff x="4943" y="2275"/>
                  <a:chExt cx="268" cy="121"/>
                </a:xfrm>
              </p:grpSpPr>
              <p:sp>
                <p:nvSpPr>
                  <p:cNvPr id="14685" name="Freeform 349"/>
                  <p:cNvSpPr>
                    <a:spLocks/>
                  </p:cNvSpPr>
                  <p:nvPr/>
                </p:nvSpPr>
                <p:spPr bwMode="auto">
                  <a:xfrm>
                    <a:off x="4943" y="2275"/>
                    <a:ext cx="268" cy="121"/>
                  </a:xfrm>
                  <a:custGeom>
                    <a:avLst/>
                    <a:gdLst>
                      <a:gd name="T0" fmla="*/ 0 w 268"/>
                      <a:gd name="T1" fmla="*/ 0 h 121"/>
                      <a:gd name="T2" fmla="*/ 0 w 268"/>
                      <a:gd name="T3" fmla="*/ 56 h 121"/>
                      <a:gd name="T4" fmla="*/ 267 w 268"/>
                      <a:gd name="T5" fmla="*/ 120 h 121"/>
                      <a:gd name="T6" fmla="*/ 267 w 268"/>
                      <a:gd name="T7" fmla="*/ 63 h 121"/>
                      <a:gd name="T8" fmla="*/ 0 w 268"/>
                      <a:gd name="T9" fmla="*/ 0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8" h="121">
                        <a:moveTo>
                          <a:pt x="0" y="0"/>
                        </a:moveTo>
                        <a:lnTo>
                          <a:pt x="0" y="56"/>
                        </a:lnTo>
                        <a:lnTo>
                          <a:pt x="267" y="120"/>
                        </a:lnTo>
                        <a:lnTo>
                          <a:pt x="267" y="6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686" name="Freeform 350"/>
                  <p:cNvSpPr>
                    <a:spLocks/>
                  </p:cNvSpPr>
                  <p:nvPr/>
                </p:nvSpPr>
                <p:spPr bwMode="auto">
                  <a:xfrm>
                    <a:off x="4943" y="2275"/>
                    <a:ext cx="268" cy="121"/>
                  </a:xfrm>
                  <a:custGeom>
                    <a:avLst/>
                    <a:gdLst>
                      <a:gd name="T0" fmla="*/ 0 w 268"/>
                      <a:gd name="T1" fmla="*/ 0 h 121"/>
                      <a:gd name="T2" fmla="*/ 0 w 268"/>
                      <a:gd name="T3" fmla="*/ 56 h 121"/>
                      <a:gd name="T4" fmla="*/ 267 w 268"/>
                      <a:gd name="T5" fmla="*/ 120 h 121"/>
                      <a:gd name="T6" fmla="*/ 267 w 268"/>
                      <a:gd name="T7" fmla="*/ 63 h 121"/>
                      <a:gd name="T8" fmla="*/ 0 w 268"/>
                      <a:gd name="T9" fmla="*/ 0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8" h="121">
                        <a:moveTo>
                          <a:pt x="0" y="0"/>
                        </a:moveTo>
                        <a:lnTo>
                          <a:pt x="0" y="56"/>
                        </a:lnTo>
                        <a:lnTo>
                          <a:pt x="267" y="120"/>
                        </a:lnTo>
                        <a:lnTo>
                          <a:pt x="267" y="6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sp>
              <p:nvSpPr>
                <p:cNvPr id="14687" name="Freeform 351"/>
                <p:cNvSpPr>
                  <a:spLocks/>
                </p:cNvSpPr>
                <p:nvPr/>
              </p:nvSpPr>
              <p:spPr bwMode="auto">
                <a:xfrm>
                  <a:off x="4959" y="2296"/>
                  <a:ext cx="56" cy="29"/>
                </a:xfrm>
                <a:custGeom>
                  <a:avLst/>
                  <a:gdLst>
                    <a:gd name="T0" fmla="*/ 55 w 56"/>
                    <a:gd name="T1" fmla="*/ 28 h 29"/>
                    <a:gd name="T2" fmla="*/ 0 w 56"/>
                    <a:gd name="T3" fmla="*/ 14 h 29"/>
                    <a:gd name="T4" fmla="*/ 0 w 56"/>
                    <a:gd name="T5" fmla="*/ 0 h 29"/>
                    <a:gd name="T6" fmla="*/ 55 w 56"/>
                    <a:gd name="T7" fmla="*/ 14 h 29"/>
                    <a:gd name="T8" fmla="*/ 55 w 56"/>
                    <a:gd name="T9" fmla="*/ 2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29">
                      <a:moveTo>
                        <a:pt x="55" y="28"/>
                      </a:move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55" y="14"/>
                      </a:lnTo>
                      <a:lnTo>
                        <a:pt x="55" y="28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grpSp>
              <p:nvGrpSpPr>
                <p:cNvPr id="14688" name="Group 352"/>
                <p:cNvGrpSpPr>
                  <a:grpSpLocks/>
                </p:cNvGrpSpPr>
                <p:nvPr/>
              </p:nvGrpSpPr>
              <p:grpSpPr bwMode="auto">
                <a:xfrm>
                  <a:off x="5084" y="2317"/>
                  <a:ext cx="103" cy="65"/>
                  <a:chOff x="5084" y="2317"/>
                  <a:chExt cx="103" cy="65"/>
                </a:xfrm>
              </p:grpSpPr>
              <p:sp>
                <p:nvSpPr>
                  <p:cNvPr id="14689" name="Freeform 353"/>
                  <p:cNvSpPr>
                    <a:spLocks/>
                  </p:cNvSpPr>
                  <p:nvPr/>
                </p:nvSpPr>
                <p:spPr bwMode="auto">
                  <a:xfrm>
                    <a:off x="5084" y="2317"/>
                    <a:ext cx="103" cy="65"/>
                  </a:xfrm>
                  <a:custGeom>
                    <a:avLst/>
                    <a:gdLst>
                      <a:gd name="T0" fmla="*/ 0 w 103"/>
                      <a:gd name="T1" fmla="*/ 0 h 65"/>
                      <a:gd name="T2" fmla="*/ 102 w 103"/>
                      <a:gd name="T3" fmla="*/ 28 h 65"/>
                      <a:gd name="T4" fmla="*/ 102 w 103"/>
                      <a:gd name="T5" fmla="*/ 64 h 65"/>
                      <a:gd name="T6" fmla="*/ 0 w 103"/>
                      <a:gd name="T7" fmla="*/ 42 h 65"/>
                      <a:gd name="T8" fmla="*/ 0 w 103"/>
                      <a:gd name="T9" fmla="*/ 0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" h="65">
                        <a:moveTo>
                          <a:pt x="0" y="0"/>
                        </a:moveTo>
                        <a:lnTo>
                          <a:pt x="102" y="28"/>
                        </a:lnTo>
                        <a:lnTo>
                          <a:pt x="102" y="64"/>
                        </a:lnTo>
                        <a:lnTo>
                          <a:pt x="0" y="4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690" name="Freeform 354"/>
                  <p:cNvSpPr>
                    <a:spLocks/>
                  </p:cNvSpPr>
                  <p:nvPr/>
                </p:nvSpPr>
                <p:spPr bwMode="auto">
                  <a:xfrm>
                    <a:off x="5084" y="2317"/>
                    <a:ext cx="103" cy="65"/>
                  </a:xfrm>
                  <a:custGeom>
                    <a:avLst/>
                    <a:gdLst>
                      <a:gd name="T0" fmla="*/ 0 w 103"/>
                      <a:gd name="T1" fmla="*/ 0 h 65"/>
                      <a:gd name="T2" fmla="*/ 102 w 103"/>
                      <a:gd name="T3" fmla="*/ 28 h 65"/>
                      <a:gd name="T4" fmla="*/ 102 w 103"/>
                      <a:gd name="T5" fmla="*/ 64 h 65"/>
                      <a:gd name="T6" fmla="*/ 0 w 103"/>
                      <a:gd name="T7" fmla="*/ 42 h 65"/>
                      <a:gd name="T8" fmla="*/ 0 w 103"/>
                      <a:gd name="T9" fmla="*/ 0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" h="65">
                        <a:moveTo>
                          <a:pt x="0" y="0"/>
                        </a:moveTo>
                        <a:lnTo>
                          <a:pt x="102" y="28"/>
                        </a:lnTo>
                        <a:lnTo>
                          <a:pt x="102" y="64"/>
                        </a:lnTo>
                        <a:lnTo>
                          <a:pt x="0" y="4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A9A9A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sp>
              <p:nvSpPr>
                <p:cNvPr id="14691" name="Line 355"/>
                <p:cNvSpPr>
                  <a:spLocks noChangeShapeType="1"/>
                </p:cNvSpPr>
                <p:nvPr/>
              </p:nvSpPr>
              <p:spPr bwMode="auto">
                <a:xfrm>
                  <a:off x="5086" y="2340"/>
                  <a:ext cx="100" cy="27"/>
                </a:xfrm>
                <a:prstGeom prst="line">
                  <a:avLst/>
                </a:prstGeom>
                <a:noFill/>
                <a:ln w="12700">
                  <a:solidFill>
                    <a:srgbClr val="A9A9A9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4692" name="Freeform 356"/>
                <p:cNvSpPr>
                  <a:spLocks/>
                </p:cNvSpPr>
                <p:nvPr/>
              </p:nvSpPr>
              <p:spPr bwMode="auto">
                <a:xfrm>
                  <a:off x="5116" y="2352"/>
                  <a:ext cx="33" cy="20"/>
                </a:xfrm>
                <a:custGeom>
                  <a:avLst/>
                  <a:gdLst>
                    <a:gd name="T0" fmla="*/ 0 w 33"/>
                    <a:gd name="T1" fmla="*/ 0 h 20"/>
                    <a:gd name="T2" fmla="*/ 0 w 33"/>
                    <a:gd name="T3" fmla="*/ 9 h 20"/>
                    <a:gd name="T4" fmla="*/ 32 w 33"/>
                    <a:gd name="T5" fmla="*/ 19 h 20"/>
                    <a:gd name="T6" fmla="*/ 32 w 33"/>
                    <a:gd name="T7" fmla="*/ 9 h 20"/>
                    <a:gd name="T8" fmla="*/ 0 w 33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32" y="19"/>
                      </a:lnTo>
                      <a:lnTo>
                        <a:pt x="32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693" name="Freeform 357"/>
                <p:cNvSpPr>
                  <a:spLocks/>
                </p:cNvSpPr>
                <p:nvPr/>
              </p:nvSpPr>
              <p:spPr bwMode="auto">
                <a:xfrm>
                  <a:off x="5116" y="2332"/>
                  <a:ext cx="33" cy="20"/>
                </a:xfrm>
                <a:custGeom>
                  <a:avLst/>
                  <a:gdLst>
                    <a:gd name="T0" fmla="*/ 0 w 33"/>
                    <a:gd name="T1" fmla="*/ 0 h 20"/>
                    <a:gd name="T2" fmla="*/ 0 w 33"/>
                    <a:gd name="T3" fmla="*/ 9 h 20"/>
                    <a:gd name="T4" fmla="*/ 32 w 33"/>
                    <a:gd name="T5" fmla="*/ 19 h 20"/>
                    <a:gd name="T6" fmla="*/ 0 w 33"/>
                    <a:gd name="T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20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32" y="1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grpSp>
              <p:nvGrpSpPr>
                <p:cNvPr id="14694" name="Group 358"/>
                <p:cNvGrpSpPr>
                  <a:grpSpLocks/>
                </p:cNvGrpSpPr>
                <p:nvPr/>
              </p:nvGrpSpPr>
              <p:grpSpPr bwMode="auto">
                <a:xfrm>
                  <a:off x="5084" y="2007"/>
                  <a:ext cx="244" cy="220"/>
                  <a:chOff x="5084" y="2007"/>
                  <a:chExt cx="244" cy="220"/>
                </a:xfrm>
              </p:grpSpPr>
              <p:sp>
                <p:nvSpPr>
                  <p:cNvPr id="14695" name="Freeform 359"/>
                  <p:cNvSpPr>
                    <a:spLocks/>
                  </p:cNvSpPr>
                  <p:nvPr/>
                </p:nvSpPr>
                <p:spPr bwMode="auto">
                  <a:xfrm>
                    <a:off x="5084" y="2007"/>
                    <a:ext cx="244" cy="220"/>
                  </a:xfrm>
                  <a:custGeom>
                    <a:avLst/>
                    <a:gdLst>
                      <a:gd name="T0" fmla="*/ 203 w 244"/>
                      <a:gd name="T1" fmla="*/ 219 h 220"/>
                      <a:gd name="T2" fmla="*/ 243 w 244"/>
                      <a:gd name="T3" fmla="*/ 169 h 220"/>
                      <a:gd name="T4" fmla="*/ 243 w 244"/>
                      <a:gd name="T5" fmla="*/ 42 h 220"/>
                      <a:gd name="T6" fmla="*/ 70 w 244"/>
                      <a:gd name="T7" fmla="*/ 0 h 220"/>
                      <a:gd name="T8" fmla="*/ 0 w 244"/>
                      <a:gd name="T9" fmla="*/ 21 h 220"/>
                      <a:gd name="T10" fmla="*/ 203 w 244"/>
                      <a:gd name="T11" fmla="*/ 219 h 2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44" h="220">
                        <a:moveTo>
                          <a:pt x="203" y="219"/>
                        </a:moveTo>
                        <a:lnTo>
                          <a:pt x="243" y="169"/>
                        </a:lnTo>
                        <a:lnTo>
                          <a:pt x="243" y="42"/>
                        </a:lnTo>
                        <a:lnTo>
                          <a:pt x="70" y="0"/>
                        </a:lnTo>
                        <a:lnTo>
                          <a:pt x="0" y="21"/>
                        </a:lnTo>
                        <a:lnTo>
                          <a:pt x="203" y="219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696" name="Freeform 360"/>
                  <p:cNvSpPr>
                    <a:spLocks/>
                  </p:cNvSpPr>
                  <p:nvPr/>
                </p:nvSpPr>
                <p:spPr bwMode="auto">
                  <a:xfrm>
                    <a:off x="5084" y="2007"/>
                    <a:ext cx="244" cy="220"/>
                  </a:xfrm>
                  <a:custGeom>
                    <a:avLst/>
                    <a:gdLst>
                      <a:gd name="T0" fmla="*/ 203 w 244"/>
                      <a:gd name="T1" fmla="*/ 219 h 220"/>
                      <a:gd name="T2" fmla="*/ 243 w 244"/>
                      <a:gd name="T3" fmla="*/ 169 h 220"/>
                      <a:gd name="T4" fmla="*/ 243 w 244"/>
                      <a:gd name="T5" fmla="*/ 42 h 220"/>
                      <a:gd name="T6" fmla="*/ 70 w 244"/>
                      <a:gd name="T7" fmla="*/ 0 h 220"/>
                      <a:gd name="T8" fmla="*/ 0 w 244"/>
                      <a:gd name="T9" fmla="*/ 21 h 2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4" h="220">
                        <a:moveTo>
                          <a:pt x="203" y="219"/>
                        </a:moveTo>
                        <a:lnTo>
                          <a:pt x="243" y="169"/>
                        </a:lnTo>
                        <a:lnTo>
                          <a:pt x="243" y="42"/>
                        </a:lnTo>
                        <a:lnTo>
                          <a:pt x="70" y="0"/>
                        </a:lnTo>
                        <a:lnTo>
                          <a:pt x="0" y="21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697" name="Group 361"/>
                <p:cNvGrpSpPr>
                  <a:grpSpLocks/>
                </p:cNvGrpSpPr>
                <p:nvPr/>
              </p:nvGrpSpPr>
              <p:grpSpPr bwMode="auto">
                <a:xfrm>
                  <a:off x="5210" y="2064"/>
                  <a:ext cx="79" cy="241"/>
                  <a:chOff x="5210" y="2064"/>
                  <a:chExt cx="79" cy="241"/>
                </a:xfrm>
              </p:grpSpPr>
              <p:sp>
                <p:nvSpPr>
                  <p:cNvPr id="14698" name="Freeform 362"/>
                  <p:cNvSpPr>
                    <a:spLocks/>
                  </p:cNvSpPr>
                  <p:nvPr/>
                </p:nvSpPr>
                <p:spPr bwMode="auto">
                  <a:xfrm>
                    <a:off x="5210" y="2064"/>
                    <a:ext cx="79" cy="241"/>
                  </a:xfrm>
                  <a:custGeom>
                    <a:avLst/>
                    <a:gdLst>
                      <a:gd name="T0" fmla="*/ 0 w 79"/>
                      <a:gd name="T1" fmla="*/ 240 h 241"/>
                      <a:gd name="T2" fmla="*/ 0 w 79"/>
                      <a:gd name="T3" fmla="*/ 42 h 241"/>
                      <a:gd name="T4" fmla="*/ 78 w 79"/>
                      <a:gd name="T5" fmla="*/ 0 h 241"/>
                      <a:gd name="T6" fmla="*/ 78 w 79"/>
                      <a:gd name="T7" fmla="*/ 190 h 241"/>
                      <a:gd name="T8" fmla="*/ 0 w 79"/>
                      <a:gd name="T9" fmla="*/ 240 h 2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241">
                        <a:moveTo>
                          <a:pt x="0" y="240"/>
                        </a:moveTo>
                        <a:lnTo>
                          <a:pt x="0" y="42"/>
                        </a:lnTo>
                        <a:lnTo>
                          <a:pt x="78" y="0"/>
                        </a:lnTo>
                        <a:lnTo>
                          <a:pt x="78" y="190"/>
                        </a:lnTo>
                        <a:lnTo>
                          <a:pt x="0" y="240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699" name="Freeform 363"/>
                  <p:cNvSpPr>
                    <a:spLocks/>
                  </p:cNvSpPr>
                  <p:nvPr/>
                </p:nvSpPr>
                <p:spPr bwMode="auto">
                  <a:xfrm>
                    <a:off x="5210" y="2064"/>
                    <a:ext cx="79" cy="241"/>
                  </a:xfrm>
                  <a:custGeom>
                    <a:avLst/>
                    <a:gdLst>
                      <a:gd name="T0" fmla="*/ 0 w 79"/>
                      <a:gd name="T1" fmla="*/ 240 h 241"/>
                      <a:gd name="T2" fmla="*/ 0 w 79"/>
                      <a:gd name="T3" fmla="*/ 42 h 241"/>
                      <a:gd name="T4" fmla="*/ 78 w 79"/>
                      <a:gd name="T5" fmla="*/ 0 h 241"/>
                      <a:gd name="T6" fmla="*/ 78 w 79"/>
                      <a:gd name="T7" fmla="*/ 190 h 241"/>
                      <a:gd name="T8" fmla="*/ 0 w 79"/>
                      <a:gd name="T9" fmla="*/ 240 h 2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241">
                        <a:moveTo>
                          <a:pt x="0" y="240"/>
                        </a:moveTo>
                        <a:lnTo>
                          <a:pt x="0" y="42"/>
                        </a:lnTo>
                        <a:lnTo>
                          <a:pt x="78" y="0"/>
                        </a:lnTo>
                        <a:lnTo>
                          <a:pt x="78" y="190"/>
                        </a:lnTo>
                        <a:lnTo>
                          <a:pt x="0" y="24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700" name="Group 364"/>
                <p:cNvGrpSpPr>
                  <a:grpSpLocks/>
                </p:cNvGrpSpPr>
                <p:nvPr/>
              </p:nvGrpSpPr>
              <p:grpSpPr bwMode="auto">
                <a:xfrm>
                  <a:off x="4959" y="2021"/>
                  <a:ext cx="330" cy="86"/>
                  <a:chOff x="4959" y="2021"/>
                  <a:chExt cx="330" cy="86"/>
                </a:xfrm>
              </p:grpSpPr>
              <p:sp>
                <p:nvSpPr>
                  <p:cNvPr id="14701" name="Freeform 365"/>
                  <p:cNvSpPr>
                    <a:spLocks/>
                  </p:cNvSpPr>
                  <p:nvPr/>
                </p:nvSpPr>
                <p:spPr bwMode="auto">
                  <a:xfrm>
                    <a:off x="4959" y="2021"/>
                    <a:ext cx="330" cy="86"/>
                  </a:xfrm>
                  <a:custGeom>
                    <a:avLst/>
                    <a:gdLst>
                      <a:gd name="T0" fmla="*/ 250 w 330"/>
                      <a:gd name="T1" fmla="*/ 85 h 86"/>
                      <a:gd name="T2" fmla="*/ 0 w 330"/>
                      <a:gd name="T3" fmla="*/ 28 h 86"/>
                      <a:gd name="T4" fmla="*/ 94 w 330"/>
                      <a:gd name="T5" fmla="*/ 0 h 86"/>
                      <a:gd name="T6" fmla="*/ 329 w 330"/>
                      <a:gd name="T7" fmla="*/ 42 h 86"/>
                      <a:gd name="T8" fmla="*/ 250 w 330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0" h="86">
                        <a:moveTo>
                          <a:pt x="250" y="85"/>
                        </a:moveTo>
                        <a:lnTo>
                          <a:pt x="0" y="28"/>
                        </a:lnTo>
                        <a:lnTo>
                          <a:pt x="94" y="0"/>
                        </a:lnTo>
                        <a:lnTo>
                          <a:pt x="329" y="42"/>
                        </a:lnTo>
                        <a:lnTo>
                          <a:pt x="250" y="85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702" name="Freeform 366"/>
                  <p:cNvSpPr>
                    <a:spLocks/>
                  </p:cNvSpPr>
                  <p:nvPr/>
                </p:nvSpPr>
                <p:spPr bwMode="auto">
                  <a:xfrm>
                    <a:off x="4959" y="2021"/>
                    <a:ext cx="330" cy="86"/>
                  </a:xfrm>
                  <a:custGeom>
                    <a:avLst/>
                    <a:gdLst>
                      <a:gd name="T0" fmla="*/ 250 w 330"/>
                      <a:gd name="T1" fmla="*/ 85 h 86"/>
                      <a:gd name="T2" fmla="*/ 0 w 330"/>
                      <a:gd name="T3" fmla="*/ 28 h 86"/>
                      <a:gd name="T4" fmla="*/ 94 w 330"/>
                      <a:gd name="T5" fmla="*/ 0 h 86"/>
                      <a:gd name="T6" fmla="*/ 329 w 330"/>
                      <a:gd name="T7" fmla="*/ 42 h 86"/>
                      <a:gd name="T8" fmla="*/ 250 w 330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0" h="86">
                        <a:moveTo>
                          <a:pt x="250" y="85"/>
                        </a:moveTo>
                        <a:lnTo>
                          <a:pt x="0" y="28"/>
                        </a:lnTo>
                        <a:lnTo>
                          <a:pt x="94" y="0"/>
                        </a:lnTo>
                        <a:lnTo>
                          <a:pt x="329" y="42"/>
                        </a:lnTo>
                        <a:lnTo>
                          <a:pt x="250" y="8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703" name="Group 367"/>
                <p:cNvGrpSpPr>
                  <a:grpSpLocks/>
                </p:cNvGrpSpPr>
                <p:nvPr/>
              </p:nvGrpSpPr>
              <p:grpSpPr bwMode="auto">
                <a:xfrm>
                  <a:off x="5006" y="2254"/>
                  <a:ext cx="174" cy="51"/>
                  <a:chOff x="5006" y="2254"/>
                  <a:chExt cx="174" cy="51"/>
                </a:xfrm>
              </p:grpSpPr>
              <p:sp>
                <p:nvSpPr>
                  <p:cNvPr id="14704" name="Freeform 368"/>
                  <p:cNvSpPr>
                    <a:spLocks/>
                  </p:cNvSpPr>
                  <p:nvPr/>
                </p:nvSpPr>
                <p:spPr bwMode="auto">
                  <a:xfrm>
                    <a:off x="5006" y="2254"/>
                    <a:ext cx="174" cy="51"/>
                  </a:xfrm>
                  <a:custGeom>
                    <a:avLst/>
                    <a:gdLst>
                      <a:gd name="T0" fmla="*/ 0 w 174"/>
                      <a:gd name="T1" fmla="*/ 0 h 51"/>
                      <a:gd name="T2" fmla="*/ 0 w 174"/>
                      <a:gd name="T3" fmla="*/ 7 h 51"/>
                      <a:gd name="T4" fmla="*/ 165 w 174"/>
                      <a:gd name="T5" fmla="*/ 50 h 51"/>
                      <a:gd name="T6" fmla="*/ 173 w 174"/>
                      <a:gd name="T7" fmla="*/ 42 h 51"/>
                      <a:gd name="T8" fmla="*/ 0 w 174"/>
                      <a:gd name="T9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4" h="51">
                        <a:moveTo>
                          <a:pt x="0" y="0"/>
                        </a:moveTo>
                        <a:lnTo>
                          <a:pt x="0" y="7"/>
                        </a:lnTo>
                        <a:lnTo>
                          <a:pt x="165" y="50"/>
                        </a:lnTo>
                        <a:lnTo>
                          <a:pt x="173" y="4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705" name="Freeform 369"/>
                  <p:cNvSpPr>
                    <a:spLocks/>
                  </p:cNvSpPr>
                  <p:nvPr/>
                </p:nvSpPr>
                <p:spPr bwMode="auto">
                  <a:xfrm>
                    <a:off x="5006" y="2254"/>
                    <a:ext cx="174" cy="51"/>
                  </a:xfrm>
                  <a:custGeom>
                    <a:avLst/>
                    <a:gdLst>
                      <a:gd name="T0" fmla="*/ 0 w 174"/>
                      <a:gd name="T1" fmla="*/ 0 h 51"/>
                      <a:gd name="T2" fmla="*/ 0 w 174"/>
                      <a:gd name="T3" fmla="*/ 7 h 51"/>
                      <a:gd name="T4" fmla="*/ 165 w 174"/>
                      <a:gd name="T5" fmla="*/ 50 h 51"/>
                      <a:gd name="T6" fmla="*/ 173 w 174"/>
                      <a:gd name="T7" fmla="*/ 42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4" h="51">
                        <a:moveTo>
                          <a:pt x="0" y="0"/>
                        </a:moveTo>
                        <a:lnTo>
                          <a:pt x="0" y="7"/>
                        </a:lnTo>
                        <a:lnTo>
                          <a:pt x="165" y="50"/>
                        </a:lnTo>
                        <a:lnTo>
                          <a:pt x="173" y="42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706" name="Group 370"/>
                <p:cNvGrpSpPr>
                  <a:grpSpLocks/>
                </p:cNvGrpSpPr>
                <p:nvPr/>
              </p:nvGrpSpPr>
              <p:grpSpPr bwMode="auto">
                <a:xfrm>
                  <a:off x="4959" y="2049"/>
                  <a:ext cx="252" cy="256"/>
                  <a:chOff x="4959" y="2049"/>
                  <a:chExt cx="252" cy="256"/>
                </a:xfrm>
              </p:grpSpPr>
              <p:sp>
                <p:nvSpPr>
                  <p:cNvPr id="14707" name="Freeform 371"/>
                  <p:cNvSpPr>
                    <a:spLocks/>
                  </p:cNvSpPr>
                  <p:nvPr/>
                </p:nvSpPr>
                <p:spPr bwMode="auto">
                  <a:xfrm>
                    <a:off x="4959" y="2049"/>
                    <a:ext cx="252" cy="256"/>
                  </a:xfrm>
                  <a:custGeom>
                    <a:avLst/>
                    <a:gdLst>
                      <a:gd name="T0" fmla="*/ 251 w 252"/>
                      <a:gd name="T1" fmla="*/ 255 h 256"/>
                      <a:gd name="T2" fmla="*/ 251 w 252"/>
                      <a:gd name="T3" fmla="*/ 56 h 256"/>
                      <a:gd name="T4" fmla="*/ 0 w 252"/>
                      <a:gd name="T5" fmla="*/ 0 h 256"/>
                      <a:gd name="T6" fmla="*/ 0 w 252"/>
                      <a:gd name="T7" fmla="*/ 191 h 256"/>
                      <a:gd name="T8" fmla="*/ 251 w 252"/>
                      <a:gd name="T9" fmla="*/ 255 h 2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2" h="256">
                        <a:moveTo>
                          <a:pt x="251" y="255"/>
                        </a:moveTo>
                        <a:lnTo>
                          <a:pt x="251" y="56"/>
                        </a:lnTo>
                        <a:lnTo>
                          <a:pt x="0" y="0"/>
                        </a:lnTo>
                        <a:lnTo>
                          <a:pt x="0" y="191"/>
                        </a:lnTo>
                        <a:lnTo>
                          <a:pt x="251" y="255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708" name="Freeform 372"/>
                  <p:cNvSpPr>
                    <a:spLocks/>
                  </p:cNvSpPr>
                  <p:nvPr/>
                </p:nvSpPr>
                <p:spPr bwMode="auto">
                  <a:xfrm>
                    <a:off x="4959" y="2049"/>
                    <a:ext cx="252" cy="256"/>
                  </a:xfrm>
                  <a:custGeom>
                    <a:avLst/>
                    <a:gdLst>
                      <a:gd name="T0" fmla="*/ 251 w 252"/>
                      <a:gd name="T1" fmla="*/ 255 h 256"/>
                      <a:gd name="T2" fmla="*/ 251 w 252"/>
                      <a:gd name="T3" fmla="*/ 56 h 256"/>
                      <a:gd name="T4" fmla="*/ 0 w 252"/>
                      <a:gd name="T5" fmla="*/ 0 h 256"/>
                      <a:gd name="T6" fmla="*/ 0 w 252"/>
                      <a:gd name="T7" fmla="*/ 191 h 256"/>
                      <a:gd name="T8" fmla="*/ 251 w 252"/>
                      <a:gd name="T9" fmla="*/ 255 h 2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2" h="256">
                        <a:moveTo>
                          <a:pt x="251" y="255"/>
                        </a:moveTo>
                        <a:lnTo>
                          <a:pt x="251" y="56"/>
                        </a:lnTo>
                        <a:lnTo>
                          <a:pt x="0" y="0"/>
                        </a:lnTo>
                        <a:lnTo>
                          <a:pt x="0" y="191"/>
                        </a:lnTo>
                        <a:lnTo>
                          <a:pt x="251" y="25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709" name="Group 373"/>
                <p:cNvGrpSpPr>
                  <a:grpSpLocks/>
                </p:cNvGrpSpPr>
                <p:nvPr/>
              </p:nvGrpSpPr>
              <p:grpSpPr bwMode="auto">
                <a:xfrm>
                  <a:off x="4990" y="2077"/>
                  <a:ext cx="182" cy="185"/>
                  <a:chOff x="4990" y="2077"/>
                  <a:chExt cx="182" cy="185"/>
                </a:xfrm>
              </p:grpSpPr>
              <p:sp>
                <p:nvSpPr>
                  <p:cNvPr id="14710" name="Freeform 374"/>
                  <p:cNvSpPr>
                    <a:spLocks/>
                  </p:cNvSpPr>
                  <p:nvPr/>
                </p:nvSpPr>
                <p:spPr bwMode="auto">
                  <a:xfrm>
                    <a:off x="4990" y="2077"/>
                    <a:ext cx="182" cy="185"/>
                  </a:xfrm>
                  <a:custGeom>
                    <a:avLst/>
                    <a:gdLst>
                      <a:gd name="T0" fmla="*/ 181 w 182"/>
                      <a:gd name="T1" fmla="*/ 184 h 185"/>
                      <a:gd name="T2" fmla="*/ 181 w 182"/>
                      <a:gd name="T3" fmla="*/ 42 h 185"/>
                      <a:gd name="T4" fmla="*/ 0 w 182"/>
                      <a:gd name="T5" fmla="*/ 0 h 185"/>
                      <a:gd name="T6" fmla="*/ 0 w 182"/>
                      <a:gd name="T7" fmla="*/ 141 h 185"/>
                      <a:gd name="T8" fmla="*/ 181 w 182"/>
                      <a:gd name="T9" fmla="*/ 184 h 1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2" h="185">
                        <a:moveTo>
                          <a:pt x="181" y="184"/>
                        </a:moveTo>
                        <a:lnTo>
                          <a:pt x="181" y="42"/>
                        </a:lnTo>
                        <a:lnTo>
                          <a:pt x="0" y="0"/>
                        </a:lnTo>
                        <a:lnTo>
                          <a:pt x="0" y="141"/>
                        </a:lnTo>
                        <a:lnTo>
                          <a:pt x="181" y="184"/>
                        </a:lnTo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711" name="Freeform 375"/>
                  <p:cNvSpPr>
                    <a:spLocks/>
                  </p:cNvSpPr>
                  <p:nvPr/>
                </p:nvSpPr>
                <p:spPr bwMode="auto">
                  <a:xfrm>
                    <a:off x="4990" y="2077"/>
                    <a:ext cx="182" cy="185"/>
                  </a:xfrm>
                  <a:custGeom>
                    <a:avLst/>
                    <a:gdLst>
                      <a:gd name="T0" fmla="*/ 181 w 182"/>
                      <a:gd name="T1" fmla="*/ 184 h 185"/>
                      <a:gd name="T2" fmla="*/ 181 w 182"/>
                      <a:gd name="T3" fmla="*/ 42 h 185"/>
                      <a:gd name="T4" fmla="*/ 0 w 182"/>
                      <a:gd name="T5" fmla="*/ 0 h 185"/>
                      <a:gd name="T6" fmla="*/ 0 w 182"/>
                      <a:gd name="T7" fmla="*/ 141 h 185"/>
                      <a:gd name="T8" fmla="*/ 181 w 182"/>
                      <a:gd name="T9" fmla="*/ 184 h 1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2" h="185">
                        <a:moveTo>
                          <a:pt x="181" y="184"/>
                        </a:moveTo>
                        <a:lnTo>
                          <a:pt x="181" y="42"/>
                        </a:lnTo>
                        <a:lnTo>
                          <a:pt x="0" y="0"/>
                        </a:lnTo>
                        <a:lnTo>
                          <a:pt x="0" y="141"/>
                        </a:lnTo>
                        <a:lnTo>
                          <a:pt x="181" y="18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712" name="Group 376"/>
                <p:cNvGrpSpPr>
                  <a:grpSpLocks/>
                </p:cNvGrpSpPr>
                <p:nvPr/>
              </p:nvGrpSpPr>
              <p:grpSpPr bwMode="auto">
                <a:xfrm>
                  <a:off x="5006" y="2092"/>
                  <a:ext cx="158" cy="156"/>
                  <a:chOff x="5006" y="2092"/>
                  <a:chExt cx="158" cy="156"/>
                </a:xfrm>
              </p:grpSpPr>
              <p:sp>
                <p:nvSpPr>
                  <p:cNvPr id="14713" name="Freeform 377"/>
                  <p:cNvSpPr>
                    <a:spLocks/>
                  </p:cNvSpPr>
                  <p:nvPr/>
                </p:nvSpPr>
                <p:spPr bwMode="auto">
                  <a:xfrm>
                    <a:off x="5006" y="2092"/>
                    <a:ext cx="158" cy="156"/>
                  </a:xfrm>
                  <a:custGeom>
                    <a:avLst/>
                    <a:gdLst>
                      <a:gd name="T0" fmla="*/ 157 w 158"/>
                      <a:gd name="T1" fmla="*/ 155 h 156"/>
                      <a:gd name="T2" fmla="*/ 157 w 158"/>
                      <a:gd name="T3" fmla="*/ 35 h 156"/>
                      <a:gd name="T4" fmla="*/ 0 w 158"/>
                      <a:gd name="T5" fmla="*/ 0 h 156"/>
                      <a:gd name="T6" fmla="*/ 0 w 158"/>
                      <a:gd name="T7" fmla="*/ 119 h 156"/>
                      <a:gd name="T8" fmla="*/ 157 w 158"/>
                      <a:gd name="T9" fmla="*/ 155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8" h="156">
                        <a:moveTo>
                          <a:pt x="157" y="155"/>
                        </a:moveTo>
                        <a:lnTo>
                          <a:pt x="157" y="35"/>
                        </a:lnTo>
                        <a:lnTo>
                          <a:pt x="0" y="0"/>
                        </a:lnTo>
                        <a:lnTo>
                          <a:pt x="0" y="119"/>
                        </a:lnTo>
                        <a:lnTo>
                          <a:pt x="157" y="155"/>
                        </a:lnTo>
                      </a:path>
                    </a:pathLst>
                  </a:custGeom>
                  <a:solidFill>
                    <a:srgbClr val="618FF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714" name="Freeform 378"/>
                  <p:cNvSpPr>
                    <a:spLocks/>
                  </p:cNvSpPr>
                  <p:nvPr/>
                </p:nvSpPr>
                <p:spPr bwMode="auto">
                  <a:xfrm>
                    <a:off x="5006" y="2092"/>
                    <a:ext cx="158" cy="156"/>
                  </a:xfrm>
                  <a:custGeom>
                    <a:avLst/>
                    <a:gdLst>
                      <a:gd name="T0" fmla="*/ 157 w 158"/>
                      <a:gd name="T1" fmla="*/ 155 h 156"/>
                      <a:gd name="T2" fmla="*/ 157 w 158"/>
                      <a:gd name="T3" fmla="*/ 35 h 156"/>
                      <a:gd name="T4" fmla="*/ 0 w 158"/>
                      <a:gd name="T5" fmla="*/ 0 h 156"/>
                      <a:gd name="T6" fmla="*/ 0 w 158"/>
                      <a:gd name="T7" fmla="*/ 119 h 156"/>
                      <a:gd name="T8" fmla="*/ 157 w 158"/>
                      <a:gd name="T9" fmla="*/ 155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8" h="156">
                        <a:moveTo>
                          <a:pt x="157" y="155"/>
                        </a:moveTo>
                        <a:lnTo>
                          <a:pt x="157" y="35"/>
                        </a:lnTo>
                        <a:lnTo>
                          <a:pt x="0" y="0"/>
                        </a:lnTo>
                        <a:lnTo>
                          <a:pt x="0" y="119"/>
                        </a:lnTo>
                        <a:lnTo>
                          <a:pt x="157" y="15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91919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sp>
              <p:nvSpPr>
                <p:cNvPr id="14715" name="Rectangle 379"/>
                <p:cNvSpPr>
                  <a:spLocks noChangeArrowheads="1"/>
                </p:cNvSpPr>
                <p:nvPr/>
              </p:nvSpPr>
              <p:spPr bwMode="auto">
                <a:xfrm>
                  <a:off x="5030" y="2113"/>
                  <a:ext cx="21" cy="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grpSp>
            <p:nvGrpSpPr>
              <p:cNvPr id="14716" name="Group 380"/>
              <p:cNvGrpSpPr>
                <a:grpSpLocks/>
              </p:cNvGrpSpPr>
              <p:nvPr/>
            </p:nvGrpSpPr>
            <p:grpSpPr bwMode="auto">
              <a:xfrm>
                <a:off x="4793" y="2300"/>
                <a:ext cx="425" cy="149"/>
                <a:chOff x="4793" y="2300"/>
                <a:chExt cx="425" cy="149"/>
              </a:xfrm>
            </p:grpSpPr>
            <p:grpSp>
              <p:nvGrpSpPr>
                <p:cNvPr id="14717" name="Group 381"/>
                <p:cNvGrpSpPr>
                  <a:grpSpLocks/>
                </p:cNvGrpSpPr>
                <p:nvPr/>
              </p:nvGrpSpPr>
              <p:grpSpPr bwMode="auto">
                <a:xfrm>
                  <a:off x="4793" y="2356"/>
                  <a:ext cx="425" cy="93"/>
                  <a:chOff x="4793" y="2356"/>
                  <a:chExt cx="425" cy="93"/>
                </a:xfrm>
              </p:grpSpPr>
              <p:sp>
                <p:nvSpPr>
                  <p:cNvPr id="14718" name="Freeform 382"/>
                  <p:cNvSpPr>
                    <a:spLocks/>
                  </p:cNvSpPr>
                  <p:nvPr/>
                </p:nvSpPr>
                <p:spPr bwMode="auto">
                  <a:xfrm>
                    <a:off x="4793" y="2356"/>
                    <a:ext cx="425" cy="93"/>
                  </a:xfrm>
                  <a:custGeom>
                    <a:avLst/>
                    <a:gdLst>
                      <a:gd name="T0" fmla="*/ 0 w 425"/>
                      <a:gd name="T1" fmla="*/ 0 h 93"/>
                      <a:gd name="T2" fmla="*/ 0 w 425"/>
                      <a:gd name="T3" fmla="*/ 7 h 93"/>
                      <a:gd name="T4" fmla="*/ 329 w 425"/>
                      <a:gd name="T5" fmla="*/ 92 h 93"/>
                      <a:gd name="T6" fmla="*/ 424 w 425"/>
                      <a:gd name="T7" fmla="*/ 42 h 93"/>
                      <a:gd name="T8" fmla="*/ 424 w 425"/>
                      <a:gd name="T9" fmla="*/ 14 h 93"/>
                      <a:gd name="T10" fmla="*/ 0 w 425"/>
                      <a:gd name="T11" fmla="*/ 0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25" h="93">
                        <a:moveTo>
                          <a:pt x="0" y="0"/>
                        </a:moveTo>
                        <a:lnTo>
                          <a:pt x="0" y="7"/>
                        </a:lnTo>
                        <a:lnTo>
                          <a:pt x="329" y="92"/>
                        </a:lnTo>
                        <a:lnTo>
                          <a:pt x="424" y="42"/>
                        </a:lnTo>
                        <a:lnTo>
                          <a:pt x="424" y="1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719" name="Freeform 383"/>
                  <p:cNvSpPr>
                    <a:spLocks/>
                  </p:cNvSpPr>
                  <p:nvPr/>
                </p:nvSpPr>
                <p:spPr bwMode="auto">
                  <a:xfrm>
                    <a:off x="4793" y="2356"/>
                    <a:ext cx="425" cy="93"/>
                  </a:xfrm>
                  <a:custGeom>
                    <a:avLst/>
                    <a:gdLst>
                      <a:gd name="T0" fmla="*/ 0 w 425"/>
                      <a:gd name="T1" fmla="*/ 0 h 93"/>
                      <a:gd name="T2" fmla="*/ 0 w 425"/>
                      <a:gd name="T3" fmla="*/ 7 h 93"/>
                      <a:gd name="T4" fmla="*/ 329 w 425"/>
                      <a:gd name="T5" fmla="*/ 92 h 93"/>
                      <a:gd name="T6" fmla="*/ 424 w 425"/>
                      <a:gd name="T7" fmla="*/ 42 h 93"/>
                      <a:gd name="T8" fmla="*/ 424 w 425"/>
                      <a:gd name="T9" fmla="*/ 14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5" h="93">
                        <a:moveTo>
                          <a:pt x="0" y="0"/>
                        </a:moveTo>
                        <a:lnTo>
                          <a:pt x="0" y="7"/>
                        </a:lnTo>
                        <a:lnTo>
                          <a:pt x="329" y="92"/>
                        </a:lnTo>
                        <a:lnTo>
                          <a:pt x="424" y="42"/>
                        </a:lnTo>
                        <a:lnTo>
                          <a:pt x="424" y="1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720" name="Group 384"/>
                <p:cNvGrpSpPr>
                  <a:grpSpLocks/>
                </p:cNvGrpSpPr>
                <p:nvPr/>
              </p:nvGrpSpPr>
              <p:grpSpPr bwMode="auto">
                <a:xfrm>
                  <a:off x="4793" y="2300"/>
                  <a:ext cx="425" cy="135"/>
                  <a:chOff x="4793" y="2300"/>
                  <a:chExt cx="425" cy="135"/>
                </a:xfrm>
              </p:grpSpPr>
              <p:sp>
                <p:nvSpPr>
                  <p:cNvPr id="14721" name="Freeform 385"/>
                  <p:cNvSpPr>
                    <a:spLocks/>
                  </p:cNvSpPr>
                  <p:nvPr/>
                </p:nvSpPr>
                <p:spPr bwMode="auto">
                  <a:xfrm>
                    <a:off x="4793" y="2300"/>
                    <a:ext cx="425" cy="135"/>
                  </a:xfrm>
                  <a:custGeom>
                    <a:avLst/>
                    <a:gdLst>
                      <a:gd name="T0" fmla="*/ 102 w 425"/>
                      <a:gd name="T1" fmla="*/ 0 h 135"/>
                      <a:gd name="T2" fmla="*/ 424 w 425"/>
                      <a:gd name="T3" fmla="*/ 70 h 135"/>
                      <a:gd name="T4" fmla="*/ 329 w 425"/>
                      <a:gd name="T5" fmla="*/ 134 h 135"/>
                      <a:gd name="T6" fmla="*/ 0 w 425"/>
                      <a:gd name="T7" fmla="*/ 56 h 135"/>
                      <a:gd name="T8" fmla="*/ 102 w 425"/>
                      <a:gd name="T9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5" h="135">
                        <a:moveTo>
                          <a:pt x="102" y="0"/>
                        </a:moveTo>
                        <a:lnTo>
                          <a:pt x="424" y="70"/>
                        </a:lnTo>
                        <a:lnTo>
                          <a:pt x="329" y="134"/>
                        </a:lnTo>
                        <a:lnTo>
                          <a:pt x="0" y="56"/>
                        </a:lnTo>
                        <a:lnTo>
                          <a:pt x="10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722" name="Freeform 386"/>
                  <p:cNvSpPr>
                    <a:spLocks/>
                  </p:cNvSpPr>
                  <p:nvPr/>
                </p:nvSpPr>
                <p:spPr bwMode="auto">
                  <a:xfrm>
                    <a:off x="4793" y="2300"/>
                    <a:ext cx="425" cy="135"/>
                  </a:xfrm>
                  <a:custGeom>
                    <a:avLst/>
                    <a:gdLst>
                      <a:gd name="T0" fmla="*/ 102 w 425"/>
                      <a:gd name="T1" fmla="*/ 0 h 135"/>
                      <a:gd name="T2" fmla="*/ 424 w 425"/>
                      <a:gd name="T3" fmla="*/ 70 h 135"/>
                      <a:gd name="T4" fmla="*/ 329 w 425"/>
                      <a:gd name="T5" fmla="*/ 134 h 135"/>
                      <a:gd name="T6" fmla="*/ 0 w 425"/>
                      <a:gd name="T7" fmla="*/ 56 h 135"/>
                      <a:gd name="T8" fmla="*/ 102 w 425"/>
                      <a:gd name="T9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5" h="135">
                        <a:moveTo>
                          <a:pt x="102" y="0"/>
                        </a:moveTo>
                        <a:lnTo>
                          <a:pt x="424" y="70"/>
                        </a:lnTo>
                        <a:lnTo>
                          <a:pt x="329" y="134"/>
                        </a:lnTo>
                        <a:lnTo>
                          <a:pt x="0" y="56"/>
                        </a:lnTo>
                        <a:lnTo>
                          <a:pt x="102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sp>
              <p:nvSpPr>
                <p:cNvPr id="14723" name="Freeform 387"/>
                <p:cNvSpPr>
                  <a:spLocks/>
                </p:cNvSpPr>
                <p:nvPr/>
              </p:nvSpPr>
              <p:spPr bwMode="auto">
                <a:xfrm>
                  <a:off x="4887" y="2307"/>
                  <a:ext cx="237" cy="57"/>
                </a:xfrm>
                <a:custGeom>
                  <a:avLst/>
                  <a:gdLst>
                    <a:gd name="T0" fmla="*/ 15 w 237"/>
                    <a:gd name="T1" fmla="*/ 0 h 57"/>
                    <a:gd name="T2" fmla="*/ 0 w 237"/>
                    <a:gd name="T3" fmla="*/ 7 h 57"/>
                    <a:gd name="T4" fmla="*/ 228 w 237"/>
                    <a:gd name="T5" fmla="*/ 56 h 57"/>
                    <a:gd name="T6" fmla="*/ 236 w 237"/>
                    <a:gd name="T7" fmla="*/ 56 h 57"/>
                    <a:gd name="T8" fmla="*/ 15 w 237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7" h="57">
                      <a:moveTo>
                        <a:pt x="15" y="0"/>
                      </a:moveTo>
                      <a:lnTo>
                        <a:pt x="0" y="7"/>
                      </a:lnTo>
                      <a:lnTo>
                        <a:pt x="228" y="56"/>
                      </a:lnTo>
                      <a:lnTo>
                        <a:pt x="236" y="56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724" name="Freeform 388"/>
                <p:cNvSpPr>
                  <a:spLocks/>
                </p:cNvSpPr>
                <p:nvPr/>
              </p:nvSpPr>
              <p:spPr bwMode="auto">
                <a:xfrm>
                  <a:off x="4833" y="2321"/>
                  <a:ext cx="235" cy="71"/>
                </a:xfrm>
                <a:custGeom>
                  <a:avLst/>
                  <a:gdLst>
                    <a:gd name="T0" fmla="*/ 46 w 235"/>
                    <a:gd name="T1" fmla="*/ 0 h 71"/>
                    <a:gd name="T2" fmla="*/ 0 w 235"/>
                    <a:gd name="T3" fmla="*/ 28 h 71"/>
                    <a:gd name="T4" fmla="*/ 7 w 235"/>
                    <a:gd name="T5" fmla="*/ 28 h 71"/>
                    <a:gd name="T6" fmla="*/ 15 w 235"/>
                    <a:gd name="T7" fmla="*/ 21 h 71"/>
                    <a:gd name="T8" fmla="*/ 23 w 235"/>
                    <a:gd name="T9" fmla="*/ 28 h 71"/>
                    <a:gd name="T10" fmla="*/ 15 w 235"/>
                    <a:gd name="T11" fmla="*/ 35 h 71"/>
                    <a:gd name="T12" fmla="*/ 163 w 235"/>
                    <a:gd name="T13" fmla="*/ 70 h 71"/>
                    <a:gd name="T14" fmla="*/ 171 w 235"/>
                    <a:gd name="T15" fmla="*/ 63 h 71"/>
                    <a:gd name="T16" fmla="*/ 179 w 235"/>
                    <a:gd name="T17" fmla="*/ 63 h 71"/>
                    <a:gd name="T18" fmla="*/ 171 w 235"/>
                    <a:gd name="T19" fmla="*/ 70 h 71"/>
                    <a:gd name="T20" fmla="*/ 187 w 235"/>
                    <a:gd name="T21" fmla="*/ 70 h 71"/>
                    <a:gd name="T22" fmla="*/ 234 w 235"/>
                    <a:gd name="T23" fmla="*/ 42 h 71"/>
                    <a:gd name="T24" fmla="*/ 46 w 235"/>
                    <a:gd name="T25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35" h="71">
                      <a:moveTo>
                        <a:pt x="46" y="0"/>
                      </a:moveTo>
                      <a:lnTo>
                        <a:pt x="0" y="28"/>
                      </a:lnTo>
                      <a:lnTo>
                        <a:pt x="7" y="28"/>
                      </a:lnTo>
                      <a:lnTo>
                        <a:pt x="15" y="21"/>
                      </a:lnTo>
                      <a:lnTo>
                        <a:pt x="23" y="28"/>
                      </a:lnTo>
                      <a:lnTo>
                        <a:pt x="15" y="35"/>
                      </a:lnTo>
                      <a:lnTo>
                        <a:pt x="163" y="70"/>
                      </a:lnTo>
                      <a:lnTo>
                        <a:pt x="171" y="63"/>
                      </a:lnTo>
                      <a:lnTo>
                        <a:pt x="179" y="63"/>
                      </a:lnTo>
                      <a:lnTo>
                        <a:pt x="171" y="70"/>
                      </a:lnTo>
                      <a:lnTo>
                        <a:pt x="187" y="70"/>
                      </a:lnTo>
                      <a:lnTo>
                        <a:pt x="234" y="42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725" name="Freeform 389"/>
                <p:cNvSpPr>
                  <a:spLocks/>
                </p:cNvSpPr>
                <p:nvPr/>
              </p:nvSpPr>
              <p:spPr bwMode="auto">
                <a:xfrm>
                  <a:off x="5060" y="2370"/>
                  <a:ext cx="55" cy="20"/>
                </a:xfrm>
                <a:custGeom>
                  <a:avLst/>
                  <a:gdLst>
                    <a:gd name="T0" fmla="*/ 23 w 55"/>
                    <a:gd name="T1" fmla="*/ 0 h 20"/>
                    <a:gd name="T2" fmla="*/ 54 w 55"/>
                    <a:gd name="T3" fmla="*/ 9 h 20"/>
                    <a:gd name="T4" fmla="*/ 30 w 55"/>
                    <a:gd name="T5" fmla="*/ 19 h 20"/>
                    <a:gd name="T6" fmla="*/ 0 w 55"/>
                    <a:gd name="T7" fmla="*/ 9 h 20"/>
                    <a:gd name="T8" fmla="*/ 23 w 55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20">
                      <a:moveTo>
                        <a:pt x="23" y="0"/>
                      </a:moveTo>
                      <a:lnTo>
                        <a:pt x="54" y="9"/>
                      </a:lnTo>
                      <a:lnTo>
                        <a:pt x="30" y="19"/>
                      </a:lnTo>
                      <a:lnTo>
                        <a:pt x="0" y="9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726" name="Freeform 390"/>
                <p:cNvSpPr>
                  <a:spLocks/>
                </p:cNvSpPr>
                <p:nvPr/>
              </p:nvSpPr>
              <p:spPr bwMode="auto">
                <a:xfrm>
                  <a:off x="5036" y="2391"/>
                  <a:ext cx="41" cy="20"/>
                </a:xfrm>
                <a:custGeom>
                  <a:avLst/>
                  <a:gdLst>
                    <a:gd name="T0" fmla="*/ 8 w 41"/>
                    <a:gd name="T1" fmla="*/ 0 h 20"/>
                    <a:gd name="T2" fmla="*/ 16 w 41"/>
                    <a:gd name="T3" fmla="*/ 0 h 20"/>
                    <a:gd name="T4" fmla="*/ 24 w 41"/>
                    <a:gd name="T5" fmla="*/ 0 h 20"/>
                    <a:gd name="T6" fmla="*/ 40 w 41"/>
                    <a:gd name="T7" fmla="*/ 0 h 20"/>
                    <a:gd name="T8" fmla="*/ 32 w 41"/>
                    <a:gd name="T9" fmla="*/ 9 h 20"/>
                    <a:gd name="T10" fmla="*/ 40 w 41"/>
                    <a:gd name="T11" fmla="*/ 9 h 20"/>
                    <a:gd name="T12" fmla="*/ 32 w 41"/>
                    <a:gd name="T13" fmla="*/ 19 h 20"/>
                    <a:gd name="T14" fmla="*/ 0 w 41"/>
                    <a:gd name="T15" fmla="*/ 9 h 20"/>
                    <a:gd name="T16" fmla="*/ 8 w 41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" h="20">
                      <a:moveTo>
                        <a:pt x="8" y="0"/>
                      </a:moveTo>
                      <a:lnTo>
                        <a:pt x="16" y="0"/>
                      </a:lnTo>
                      <a:lnTo>
                        <a:pt x="24" y="0"/>
                      </a:lnTo>
                      <a:lnTo>
                        <a:pt x="40" y="0"/>
                      </a:lnTo>
                      <a:lnTo>
                        <a:pt x="32" y="9"/>
                      </a:lnTo>
                      <a:lnTo>
                        <a:pt x="40" y="9"/>
                      </a:lnTo>
                      <a:lnTo>
                        <a:pt x="32" y="19"/>
                      </a:lnTo>
                      <a:lnTo>
                        <a:pt x="0" y="9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727" name="Freeform 391"/>
                <p:cNvSpPr>
                  <a:spLocks/>
                </p:cNvSpPr>
                <p:nvPr/>
              </p:nvSpPr>
              <p:spPr bwMode="auto">
                <a:xfrm>
                  <a:off x="5076" y="2378"/>
                  <a:ext cx="95" cy="43"/>
                </a:xfrm>
                <a:custGeom>
                  <a:avLst/>
                  <a:gdLst>
                    <a:gd name="T0" fmla="*/ 47 w 95"/>
                    <a:gd name="T1" fmla="*/ 0 h 43"/>
                    <a:gd name="T2" fmla="*/ 94 w 95"/>
                    <a:gd name="T3" fmla="*/ 7 h 43"/>
                    <a:gd name="T4" fmla="*/ 39 w 95"/>
                    <a:gd name="T5" fmla="*/ 42 h 43"/>
                    <a:gd name="T6" fmla="*/ 0 w 95"/>
                    <a:gd name="T7" fmla="*/ 35 h 43"/>
                    <a:gd name="T8" fmla="*/ 47 w 95"/>
                    <a:gd name="T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" h="43">
                      <a:moveTo>
                        <a:pt x="47" y="0"/>
                      </a:moveTo>
                      <a:lnTo>
                        <a:pt x="94" y="7"/>
                      </a:lnTo>
                      <a:lnTo>
                        <a:pt x="39" y="42"/>
                      </a:lnTo>
                      <a:lnTo>
                        <a:pt x="0" y="35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</p:grpSp>
        </p:grpSp>
      </p:grpSp>
      <p:grpSp>
        <p:nvGrpSpPr>
          <p:cNvPr id="14728" name="Group 392"/>
          <p:cNvGrpSpPr>
            <a:grpSpLocks/>
          </p:cNvGrpSpPr>
          <p:nvPr/>
        </p:nvGrpSpPr>
        <p:grpSpPr bwMode="auto">
          <a:xfrm>
            <a:off x="6669088" y="1371600"/>
            <a:ext cx="1057275" cy="4651375"/>
            <a:chOff x="4272" y="480"/>
            <a:chExt cx="672" cy="3552"/>
          </a:xfrm>
        </p:grpSpPr>
        <p:grpSp>
          <p:nvGrpSpPr>
            <p:cNvPr id="14729" name="Group 393"/>
            <p:cNvGrpSpPr>
              <a:grpSpLocks/>
            </p:cNvGrpSpPr>
            <p:nvPr/>
          </p:nvGrpSpPr>
          <p:grpSpPr bwMode="auto">
            <a:xfrm>
              <a:off x="4272" y="960"/>
              <a:ext cx="672" cy="3072"/>
              <a:chOff x="4272" y="960"/>
              <a:chExt cx="672" cy="3072"/>
            </a:xfrm>
          </p:grpSpPr>
          <p:sp>
            <p:nvSpPr>
              <p:cNvPr id="14730" name="Line 394"/>
              <p:cNvSpPr>
                <a:spLocks noChangeShapeType="1"/>
              </p:cNvSpPr>
              <p:nvPr/>
            </p:nvSpPr>
            <p:spPr bwMode="auto">
              <a:xfrm>
                <a:off x="4608" y="3766"/>
                <a:ext cx="0" cy="26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4731" name="Rectangle 395"/>
              <p:cNvSpPr>
                <a:spLocks noChangeArrowheads="1"/>
              </p:cNvSpPr>
              <p:nvPr/>
            </p:nvSpPr>
            <p:spPr bwMode="auto">
              <a:xfrm>
                <a:off x="4272" y="3100"/>
                <a:ext cx="672" cy="666"/>
              </a:xfrm>
              <a:prstGeom prst="rect">
                <a:avLst/>
              </a:prstGeom>
              <a:solidFill>
                <a:srgbClr val="FF00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rgbClr val="FF0000"/>
                </a:extrusionClr>
                <a:contourClr>
                  <a:srgbClr val="FF00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ODBC </a:t>
                </a:r>
                <a:br>
                  <a:rPr lang="en-US" altLang="es-PE" sz="1200" b="1"/>
                </a:br>
                <a:r>
                  <a:rPr lang="en-US" altLang="es-PE" sz="1200" b="1"/>
                  <a:t>Driver</a:t>
                </a:r>
              </a:p>
            </p:txBody>
          </p:sp>
          <p:sp>
            <p:nvSpPr>
              <p:cNvPr id="14732" name="Rectangle 396"/>
              <p:cNvSpPr>
                <a:spLocks noChangeArrowheads="1"/>
              </p:cNvSpPr>
              <p:nvPr/>
            </p:nvSpPr>
            <p:spPr bwMode="auto">
              <a:xfrm>
                <a:off x="4272" y="2790"/>
                <a:ext cx="672" cy="177"/>
              </a:xfrm>
              <a:prstGeom prst="rect">
                <a:avLst/>
              </a:prstGeom>
              <a:solidFill>
                <a:srgbClr val="FF00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rgbClr val="FF0000"/>
                </a:extrusionClr>
                <a:contourClr>
                  <a:srgbClr val="FF00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Kagera</a:t>
                </a:r>
              </a:p>
            </p:txBody>
          </p:sp>
          <p:sp>
            <p:nvSpPr>
              <p:cNvPr id="14733" name="Rectangle 397"/>
              <p:cNvSpPr>
                <a:spLocks noChangeArrowheads="1"/>
              </p:cNvSpPr>
              <p:nvPr/>
            </p:nvSpPr>
            <p:spPr bwMode="auto">
              <a:xfrm>
                <a:off x="4272" y="2568"/>
                <a:ext cx="672" cy="177"/>
              </a:xfrm>
              <a:prstGeom prst="rect">
                <a:avLst/>
              </a:prstGeom>
              <a:solidFill>
                <a:srgbClr val="FF00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rgbClr val="FF0000"/>
                </a:extrusionClr>
                <a:contourClr>
                  <a:srgbClr val="FF00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OLE DB</a:t>
                </a:r>
              </a:p>
            </p:txBody>
          </p:sp>
          <p:sp>
            <p:nvSpPr>
              <p:cNvPr id="14734" name="Rectangle 398"/>
              <p:cNvSpPr>
                <a:spLocks noChangeArrowheads="1"/>
              </p:cNvSpPr>
              <p:nvPr/>
            </p:nvSpPr>
            <p:spPr bwMode="auto">
              <a:xfrm>
                <a:off x="4272" y="2346"/>
                <a:ext cx="672" cy="178"/>
              </a:xfrm>
              <a:prstGeom prst="rect">
                <a:avLst/>
              </a:prstGeom>
              <a:solidFill>
                <a:srgbClr val="FF00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rgbClr val="FF0000"/>
                </a:extrusionClr>
                <a:contourClr>
                  <a:srgbClr val="FF00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ADO</a:t>
                </a:r>
              </a:p>
            </p:txBody>
          </p:sp>
          <p:sp>
            <p:nvSpPr>
              <p:cNvPr id="14735" name="Line 399"/>
              <p:cNvSpPr>
                <a:spLocks noChangeShapeType="1"/>
              </p:cNvSpPr>
              <p:nvPr/>
            </p:nvSpPr>
            <p:spPr bwMode="auto">
              <a:xfrm>
                <a:off x="4608" y="1681"/>
                <a:ext cx="0" cy="62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4736" name="Line 400"/>
              <p:cNvSpPr>
                <a:spLocks noChangeShapeType="1"/>
              </p:cNvSpPr>
              <p:nvPr/>
            </p:nvSpPr>
            <p:spPr bwMode="auto">
              <a:xfrm>
                <a:off x="4608" y="2967"/>
                <a:ext cx="0" cy="133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4737" name="Rectangle 401"/>
              <p:cNvSpPr>
                <a:spLocks noChangeArrowheads="1"/>
              </p:cNvSpPr>
              <p:nvPr/>
            </p:nvSpPr>
            <p:spPr bwMode="auto">
              <a:xfrm>
                <a:off x="4272" y="1503"/>
                <a:ext cx="672" cy="178"/>
              </a:xfrm>
              <a:prstGeom prst="rect">
                <a:avLst/>
              </a:prstGeom>
              <a:solidFill>
                <a:srgbClr val="FF00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rgbClr val="FF0000"/>
                </a:extrusionClr>
                <a:contourClr>
                  <a:srgbClr val="FF00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200" b="1"/>
                  <a:t>Application</a:t>
                </a:r>
              </a:p>
            </p:txBody>
          </p:sp>
          <p:sp>
            <p:nvSpPr>
              <p:cNvPr id="14738" name="Rectangle 402"/>
              <p:cNvSpPr>
                <a:spLocks noChangeArrowheads="1"/>
              </p:cNvSpPr>
              <p:nvPr/>
            </p:nvSpPr>
            <p:spPr bwMode="auto">
              <a:xfrm>
                <a:off x="4272" y="960"/>
                <a:ext cx="672" cy="455"/>
              </a:xfrm>
              <a:prstGeom prst="rect">
                <a:avLst/>
              </a:prstGeom>
              <a:solidFill>
                <a:schemeClr val="fol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Plastic">
                <a:bevelT w="13500" h="13500" prst="angle"/>
                <a:bevelB w="13500" h="13500" prst="angle"/>
                <a:extrusionClr>
                  <a:schemeClr val="folHlink"/>
                </a:extrusionClr>
                <a:contourClr>
                  <a:schemeClr val="folHlink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400" b="1"/>
                  <a:t>ADO</a:t>
                </a:r>
              </a:p>
              <a:p>
                <a:pPr algn="ctr" eaLnBrk="0" hangingPunct="0"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es-PE" sz="1400" b="1"/>
                  <a:t>ADC</a:t>
                </a:r>
              </a:p>
            </p:txBody>
          </p:sp>
        </p:grpSp>
        <p:grpSp>
          <p:nvGrpSpPr>
            <p:cNvPr id="14739" name="Group 403"/>
            <p:cNvGrpSpPr>
              <a:grpSpLocks/>
            </p:cNvGrpSpPr>
            <p:nvPr/>
          </p:nvGrpSpPr>
          <p:grpSpPr bwMode="auto">
            <a:xfrm>
              <a:off x="4344" y="480"/>
              <a:ext cx="528" cy="480"/>
              <a:chOff x="4793" y="2007"/>
              <a:chExt cx="559" cy="442"/>
            </a:xfrm>
          </p:grpSpPr>
          <p:grpSp>
            <p:nvGrpSpPr>
              <p:cNvPr id="14740" name="Group 404"/>
              <p:cNvGrpSpPr>
                <a:grpSpLocks/>
              </p:cNvGrpSpPr>
              <p:nvPr/>
            </p:nvGrpSpPr>
            <p:grpSpPr bwMode="auto">
              <a:xfrm>
                <a:off x="4943" y="2007"/>
                <a:ext cx="409" cy="389"/>
                <a:chOff x="4943" y="2007"/>
                <a:chExt cx="409" cy="389"/>
              </a:xfrm>
            </p:grpSpPr>
            <p:grpSp>
              <p:nvGrpSpPr>
                <p:cNvPr id="14741" name="Group 405"/>
                <p:cNvGrpSpPr>
                  <a:grpSpLocks/>
                </p:cNvGrpSpPr>
                <p:nvPr/>
              </p:nvGrpSpPr>
              <p:grpSpPr bwMode="auto">
                <a:xfrm>
                  <a:off x="5210" y="2261"/>
                  <a:ext cx="142" cy="135"/>
                  <a:chOff x="5210" y="2261"/>
                  <a:chExt cx="142" cy="135"/>
                </a:xfrm>
              </p:grpSpPr>
              <p:sp>
                <p:nvSpPr>
                  <p:cNvPr id="14742" name="Freeform 406"/>
                  <p:cNvSpPr>
                    <a:spLocks/>
                  </p:cNvSpPr>
                  <p:nvPr/>
                </p:nvSpPr>
                <p:spPr bwMode="auto">
                  <a:xfrm>
                    <a:off x="5210" y="2261"/>
                    <a:ext cx="142" cy="135"/>
                  </a:xfrm>
                  <a:custGeom>
                    <a:avLst/>
                    <a:gdLst>
                      <a:gd name="T0" fmla="*/ 0 w 142"/>
                      <a:gd name="T1" fmla="*/ 134 h 135"/>
                      <a:gd name="T2" fmla="*/ 0 w 142"/>
                      <a:gd name="T3" fmla="*/ 77 h 135"/>
                      <a:gd name="T4" fmla="*/ 141 w 142"/>
                      <a:gd name="T5" fmla="*/ 0 h 135"/>
                      <a:gd name="T6" fmla="*/ 141 w 142"/>
                      <a:gd name="T7" fmla="*/ 63 h 135"/>
                      <a:gd name="T8" fmla="*/ 0 w 142"/>
                      <a:gd name="T9" fmla="*/ 134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2" h="135">
                        <a:moveTo>
                          <a:pt x="0" y="134"/>
                        </a:moveTo>
                        <a:lnTo>
                          <a:pt x="0" y="77"/>
                        </a:lnTo>
                        <a:lnTo>
                          <a:pt x="141" y="0"/>
                        </a:lnTo>
                        <a:lnTo>
                          <a:pt x="141" y="63"/>
                        </a:lnTo>
                        <a:lnTo>
                          <a:pt x="0" y="134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743" name="Freeform 407"/>
                  <p:cNvSpPr>
                    <a:spLocks/>
                  </p:cNvSpPr>
                  <p:nvPr/>
                </p:nvSpPr>
                <p:spPr bwMode="auto">
                  <a:xfrm>
                    <a:off x="5210" y="2261"/>
                    <a:ext cx="142" cy="135"/>
                  </a:xfrm>
                  <a:custGeom>
                    <a:avLst/>
                    <a:gdLst>
                      <a:gd name="T0" fmla="*/ 0 w 142"/>
                      <a:gd name="T1" fmla="*/ 134 h 135"/>
                      <a:gd name="T2" fmla="*/ 0 w 142"/>
                      <a:gd name="T3" fmla="*/ 77 h 135"/>
                      <a:gd name="T4" fmla="*/ 141 w 142"/>
                      <a:gd name="T5" fmla="*/ 0 h 135"/>
                      <a:gd name="T6" fmla="*/ 141 w 142"/>
                      <a:gd name="T7" fmla="*/ 63 h 135"/>
                      <a:gd name="T8" fmla="*/ 0 w 142"/>
                      <a:gd name="T9" fmla="*/ 134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2" h="135">
                        <a:moveTo>
                          <a:pt x="0" y="134"/>
                        </a:moveTo>
                        <a:lnTo>
                          <a:pt x="0" y="77"/>
                        </a:lnTo>
                        <a:lnTo>
                          <a:pt x="141" y="0"/>
                        </a:lnTo>
                        <a:lnTo>
                          <a:pt x="141" y="63"/>
                        </a:lnTo>
                        <a:lnTo>
                          <a:pt x="0" y="13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744" name="Group 408"/>
                <p:cNvGrpSpPr>
                  <a:grpSpLocks/>
                </p:cNvGrpSpPr>
                <p:nvPr/>
              </p:nvGrpSpPr>
              <p:grpSpPr bwMode="auto">
                <a:xfrm>
                  <a:off x="4943" y="2212"/>
                  <a:ext cx="409" cy="128"/>
                  <a:chOff x="4943" y="2212"/>
                  <a:chExt cx="409" cy="128"/>
                </a:xfrm>
              </p:grpSpPr>
              <p:sp>
                <p:nvSpPr>
                  <p:cNvPr id="14745" name="Freeform 409"/>
                  <p:cNvSpPr>
                    <a:spLocks/>
                  </p:cNvSpPr>
                  <p:nvPr/>
                </p:nvSpPr>
                <p:spPr bwMode="auto">
                  <a:xfrm>
                    <a:off x="4943" y="2212"/>
                    <a:ext cx="409" cy="128"/>
                  </a:xfrm>
                  <a:custGeom>
                    <a:avLst/>
                    <a:gdLst>
                      <a:gd name="T0" fmla="*/ 266 w 409"/>
                      <a:gd name="T1" fmla="*/ 127 h 128"/>
                      <a:gd name="T2" fmla="*/ 0 w 409"/>
                      <a:gd name="T3" fmla="*/ 63 h 128"/>
                      <a:gd name="T4" fmla="*/ 149 w 409"/>
                      <a:gd name="T5" fmla="*/ 0 h 128"/>
                      <a:gd name="T6" fmla="*/ 408 w 409"/>
                      <a:gd name="T7" fmla="*/ 49 h 128"/>
                      <a:gd name="T8" fmla="*/ 266 w 409"/>
                      <a:gd name="T9" fmla="*/ 127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128">
                        <a:moveTo>
                          <a:pt x="266" y="127"/>
                        </a:moveTo>
                        <a:lnTo>
                          <a:pt x="0" y="63"/>
                        </a:lnTo>
                        <a:lnTo>
                          <a:pt x="149" y="0"/>
                        </a:lnTo>
                        <a:lnTo>
                          <a:pt x="408" y="49"/>
                        </a:lnTo>
                        <a:lnTo>
                          <a:pt x="266" y="127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746" name="Freeform 410"/>
                  <p:cNvSpPr>
                    <a:spLocks/>
                  </p:cNvSpPr>
                  <p:nvPr/>
                </p:nvSpPr>
                <p:spPr bwMode="auto">
                  <a:xfrm>
                    <a:off x="4943" y="2212"/>
                    <a:ext cx="409" cy="128"/>
                  </a:xfrm>
                  <a:custGeom>
                    <a:avLst/>
                    <a:gdLst>
                      <a:gd name="T0" fmla="*/ 266 w 409"/>
                      <a:gd name="T1" fmla="*/ 127 h 128"/>
                      <a:gd name="T2" fmla="*/ 0 w 409"/>
                      <a:gd name="T3" fmla="*/ 63 h 128"/>
                      <a:gd name="T4" fmla="*/ 149 w 409"/>
                      <a:gd name="T5" fmla="*/ 0 h 128"/>
                      <a:gd name="T6" fmla="*/ 408 w 409"/>
                      <a:gd name="T7" fmla="*/ 49 h 128"/>
                      <a:gd name="T8" fmla="*/ 266 w 409"/>
                      <a:gd name="T9" fmla="*/ 127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128">
                        <a:moveTo>
                          <a:pt x="266" y="127"/>
                        </a:moveTo>
                        <a:lnTo>
                          <a:pt x="0" y="63"/>
                        </a:lnTo>
                        <a:lnTo>
                          <a:pt x="149" y="0"/>
                        </a:lnTo>
                        <a:lnTo>
                          <a:pt x="408" y="49"/>
                        </a:lnTo>
                        <a:lnTo>
                          <a:pt x="266" y="127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747" name="Group 411"/>
                <p:cNvGrpSpPr>
                  <a:grpSpLocks/>
                </p:cNvGrpSpPr>
                <p:nvPr/>
              </p:nvGrpSpPr>
              <p:grpSpPr bwMode="auto">
                <a:xfrm>
                  <a:off x="4943" y="2275"/>
                  <a:ext cx="268" cy="121"/>
                  <a:chOff x="4943" y="2275"/>
                  <a:chExt cx="268" cy="121"/>
                </a:xfrm>
              </p:grpSpPr>
              <p:sp>
                <p:nvSpPr>
                  <p:cNvPr id="14748" name="Freeform 412"/>
                  <p:cNvSpPr>
                    <a:spLocks/>
                  </p:cNvSpPr>
                  <p:nvPr/>
                </p:nvSpPr>
                <p:spPr bwMode="auto">
                  <a:xfrm>
                    <a:off x="4943" y="2275"/>
                    <a:ext cx="268" cy="121"/>
                  </a:xfrm>
                  <a:custGeom>
                    <a:avLst/>
                    <a:gdLst>
                      <a:gd name="T0" fmla="*/ 0 w 268"/>
                      <a:gd name="T1" fmla="*/ 0 h 121"/>
                      <a:gd name="T2" fmla="*/ 0 w 268"/>
                      <a:gd name="T3" fmla="*/ 56 h 121"/>
                      <a:gd name="T4" fmla="*/ 267 w 268"/>
                      <a:gd name="T5" fmla="*/ 120 h 121"/>
                      <a:gd name="T6" fmla="*/ 267 w 268"/>
                      <a:gd name="T7" fmla="*/ 63 h 121"/>
                      <a:gd name="T8" fmla="*/ 0 w 268"/>
                      <a:gd name="T9" fmla="*/ 0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8" h="121">
                        <a:moveTo>
                          <a:pt x="0" y="0"/>
                        </a:moveTo>
                        <a:lnTo>
                          <a:pt x="0" y="56"/>
                        </a:lnTo>
                        <a:lnTo>
                          <a:pt x="267" y="120"/>
                        </a:lnTo>
                        <a:lnTo>
                          <a:pt x="267" y="6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749" name="Freeform 413"/>
                  <p:cNvSpPr>
                    <a:spLocks/>
                  </p:cNvSpPr>
                  <p:nvPr/>
                </p:nvSpPr>
                <p:spPr bwMode="auto">
                  <a:xfrm>
                    <a:off x="4943" y="2275"/>
                    <a:ext cx="268" cy="121"/>
                  </a:xfrm>
                  <a:custGeom>
                    <a:avLst/>
                    <a:gdLst>
                      <a:gd name="T0" fmla="*/ 0 w 268"/>
                      <a:gd name="T1" fmla="*/ 0 h 121"/>
                      <a:gd name="T2" fmla="*/ 0 w 268"/>
                      <a:gd name="T3" fmla="*/ 56 h 121"/>
                      <a:gd name="T4" fmla="*/ 267 w 268"/>
                      <a:gd name="T5" fmla="*/ 120 h 121"/>
                      <a:gd name="T6" fmla="*/ 267 w 268"/>
                      <a:gd name="T7" fmla="*/ 63 h 121"/>
                      <a:gd name="T8" fmla="*/ 0 w 268"/>
                      <a:gd name="T9" fmla="*/ 0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8" h="121">
                        <a:moveTo>
                          <a:pt x="0" y="0"/>
                        </a:moveTo>
                        <a:lnTo>
                          <a:pt x="0" y="56"/>
                        </a:lnTo>
                        <a:lnTo>
                          <a:pt x="267" y="120"/>
                        </a:lnTo>
                        <a:lnTo>
                          <a:pt x="267" y="6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sp>
              <p:nvSpPr>
                <p:cNvPr id="14750" name="Freeform 414"/>
                <p:cNvSpPr>
                  <a:spLocks/>
                </p:cNvSpPr>
                <p:nvPr/>
              </p:nvSpPr>
              <p:spPr bwMode="auto">
                <a:xfrm>
                  <a:off x="4959" y="2296"/>
                  <a:ext cx="56" cy="29"/>
                </a:xfrm>
                <a:custGeom>
                  <a:avLst/>
                  <a:gdLst>
                    <a:gd name="T0" fmla="*/ 55 w 56"/>
                    <a:gd name="T1" fmla="*/ 28 h 29"/>
                    <a:gd name="T2" fmla="*/ 0 w 56"/>
                    <a:gd name="T3" fmla="*/ 14 h 29"/>
                    <a:gd name="T4" fmla="*/ 0 w 56"/>
                    <a:gd name="T5" fmla="*/ 0 h 29"/>
                    <a:gd name="T6" fmla="*/ 55 w 56"/>
                    <a:gd name="T7" fmla="*/ 14 h 29"/>
                    <a:gd name="T8" fmla="*/ 55 w 56"/>
                    <a:gd name="T9" fmla="*/ 2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29">
                      <a:moveTo>
                        <a:pt x="55" y="28"/>
                      </a:move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55" y="14"/>
                      </a:lnTo>
                      <a:lnTo>
                        <a:pt x="55" y="28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grpSp>
              <p:nvGrpSpPr>
                <p:cNvPr id="14751" name="Group 415"/>
                <p:cNvGrpSpPr>
                  <a:grpSpLocks/>
                </p:cNvGrpSpPr>
                <p:nvPr/>
              </p:nvGrpSpPr>
              <p:grpSpPr bwMode="auto">
                <a:xfrm>
                  <a:off x="5084" y="2317"/>
                  <a:ext cx="103" cy="65"/>
                  <a:chOff x="5084" y="2317"/>
                  <a:chExt cx="103" cy="65"/>
                </a:xfrm>
              </p:grpSpPr>
              <p:sp>
                <p:nvSpPr>
                  <p:cNvPr id="14752" name="Freeform 416"/>
                  <p:cNvSpPr>
                    <a:spLocks/>
                  </p:cNvSpPr>
                  <p:nvPr/>
                </p:nvSpPr>
                <p:spPr bwMode="auto">
                  <a:xfrm>
                    <a:off x="5084" y="2317"/>
                    <a:ext cx="103" cy="65"/>
                  </a:xfrm>
                  <a:custGeom>
                    <a:avLst/>
                    <a:gdLst>
                      <a:gd name="T0" fmla="*/ 0 w 103"/>
                      <a:gd name="T1" fmla="*/ 0 h 65"/>
                      <a:gd name="T2" fmla="*/ 102 w 103"/>
                      <a:gd name="T3" fmla="*/ 28 h 65"/>
                      <a:gd name="T4" fmla="*/ 102 w 103"/>
                      <a:gd name="T5" fmla="*/ 64 h 65"/>
                      <a:gd name="T6" fmla="*/ 0 w 103"/>
                      <a:gd name="T7" fmla="*/ 42 h 65"/>
                      <a:gd name="T8" fmla="*/ 0 w 103"/>
                      <a:gd name="T9" fmla="*/ 0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" h="65">
                        <a:moveTo>
                          <a:pt x="0" y="0"/>
                        </a:moveTo>
                        <a:lnTo>
                          <a:pt x="102" y="28"/>
                        </a:lnTo>
                        <a:lnTo>
                          <a:pt x="102" y="64"/>
                        </a:lnTo>
                        <a:lnTo>
                          <a:pt x="0" y="4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753" name="Freeform 417"/>
                  <p:cNvSpPr>
                    <a:spLocks/>
                  </p:cNvSpPr>
                  <p:nvPr/>
                </p:nvSpPr>
                <p:spPr bwMode="auto">
                  <a:xfrm>
                    <a:off x="5084" y="2317"/>
                    <a:ext cx="103" cy="65"/>
                  </a:xfrm>
                  <a:custGeom>
                    <a:avLst/>
                    <a:gdLst>
                      <a:gd name="T0" fmla="*/ 0 w 103"/>
                      <a:gd name="T1" fmla="*/ 0 h 65"/>
                      <a:gd name="T2" fmla="*/ 102 w 103"/>
                      <a:gd name="T3" fmla="*/ 28 h 65"/>
                      <a:gd name="T4" fmla="*/ 102 w 103"/>
                      <a:gd name="T5" fmla="*/ 64 h 65"/>
                      <a:gd name="T6" fmla="*/ 0 w 103"/>
                      <a:gd name="T7" fmla="*/ 42 h 65"/>
                      <a:gd name="T8" fmla="*/ 0 w 103"/>
                      <a:gd name="T9" fmla="*/ 0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" h="65">
                        <a:moveTo>
                          <a:pt x="0" y="0"/>
                        </a:moveTo>
                        <a:lnTo>
                          <a:pt x="102" y="28"/>
                        </a:lnTo>
                        <a:lnTo>
                          <a:pt x="102" y="64"/>
                        </a:lnTo>
                        <a:lnTo>
                          <a:pt x="0" y="4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A9A9A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sp>
              <p:nvSpPr>
                <p:cNvPr id="14754" name="Line 418"/>
                <p:cNvSpPr>
                  <a:spLocks noChangeShapeType="1"/>
                </p:cNvSpPr>
                <p:nvPr/>
              </p:nvSpPr>
              <p:spPr bwMode="auto">
                <a:xfrm>
                  <a:off x="5086" y="2340"/>
                  <a:ext cx="100" cy="27"/>
                </a:xfrm>
                <a:prstGeom prst="line">
                  <a:avLst/>
                </a:prstGeom>
                <a:noFill/>
                <a:ln w="12700">
                  <a:solidFill>
                    <a:srgbClr val="A9A9A9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4755" name="Freeform 419"/>
                <p:cNvSpPr>
                  <a:spLocks/>
                </p:cNvSpPr>
                <p:nvPr/>
              </p:nvSpPr>
              <p:spPr bwMode="auto">
                <a:xfrm>
                  <a:off x="5116" y="2352"/>
                  <a:ext cx="33" cy="20"/>
                </a:xfrm>
                <a:custGeom>
                  <a:avLst/>
                  <a:gdLst>
                    <a:gd name="T0" fmla="*/ 0 w 33"/>
                    <a:gd name="T1" fmla="*/ 0 h 20"/>
                    <a:gd name="T2" fmla="*/ 0 w 33"/>
                    <a:gd name="T3" fmla="*/ 9 h 20"/>
                    <a:gd name="T4" fmla="*/ 32 w 33"/>
                    <a:gd name="T5" fmla="*/ 19 h 20"/>
                    <a:gd name="T6" fmla="*/ 32 w 33"/>
                    <a:gd name="T7" fmla="*/ 9 h 20"/>
                    <a:gd name="T8" fmla="*/ 0 w 33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32" y="19"/>
                      </a:lnTo>
                      <a:lnTo>
                        <a:pt x="32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756" name="Freeform 420"/>
                <p:cNvSpPr>
                  <a:spLocks/>
                </p:cNvSpPr>
                <p:nvPr/>
              </p:nvSpPr>
              <p:spPr bwMode="auto">
                <a:xfrm>
                  <a:off x="5116" y="2332"/>
                  <a:ext cx="33" cy="20"/>
                </a:xfrm>
                <a:custGeom>
                  <a:avLst/>
                  <a:gdLst>
                    <a:gd name="T0" fmla="*/ 0 w 33"/>
                    <a:gd name="T1" fmla="*/ 0 h 20"/>
                    <a:gd name="T2" fmla="*/ 0 w 33"/>
                    <a:gd name="T3" fmla="*/ 9 h 20"/>
                    <a:gd name="T4" fmla="*/ 32 w 33"/>
                    <a:gd name="T5" fmla="*/ 19 h 20"/>
                    <a:gd name="T6" fmla="*/ 0 w 33"/>
                    <a:gd name="T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20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32" y="1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grpSp>
              <p:nvGrpSpPr>
                <p:cNvPr id="14757" name="Group 421"/>
                <p:cNvGrpSpPr>
                  <a:grpSpLocks/>
                </p:cNvGrpSpPr>
                <p:nvPr/>
              </p:nvGrpSpPr>
              <p:grpSpPr bwMode="auto">
                <a:xfrm>
                  <a:off x="5084" y="2007"/>
                  <a:ext cx="244" cy="220"/>
                  <a:chOff x="5084" y="2007"/>
                  <a:chExt cx="244" cy="220"/>
                </a:xfrm>
              </p:grpSpPr>
              <p:sp>
                <p:nvSpPr>
                  <p:cNvPr id="14758" name="Freeform 422"/>
                  <p:cNvSpPr>
                    <a:spLocks/>
                  </p:cNvSpPr>
                  <p:nvPr/>
                </p:nvSpPr>
                <p:spPr bwMode="auto">
                  <a:xfrm>
                    <a:off x="5084" y="2007"/>
                    <a:ext cx="244" cy="220"/>
                  </a:xfrm>
                  <a:custGeom>
                    <a:avLst/>
                    <a:gdLst>
                      <a:gd name="T0" fmla="*/ 203 w 244"/>
                      <a:gd name="T1" fmla="*/ 219 h 220"/>
                      <a:gd name="T2" fmla="*/ 243 w 244"/>
                      <a:gd name="T3" fmla="*/ 169 h 220"/>
                      <a:gd name="T4" fmla="*/ 243 w 244"/>
                      <a:gd name="T5" fmla="*/ 42 h 220"/>
                      <a:gd name="T6" fmla="*/ 70 w 244"/>
                      <a:gd name="T7" fmla="*/ 0 h 220"/>
                      <a:gd name="T8" fmla="*/ 0 w 244"/>
                      <a:gd name="T9" fmla="*/ 21 h 220"/>
                      <a:gd name="T10" fmla="*/ 203 w 244"/>
                      <a:gd name="T11" fmla="*/ 219 h 2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44" h="220">
                        <a:moveTo>
                          <a:pt x="203" y="219"/>
                        </a:moveTo>
                        <a:lnTo>
                          <a:pt x="243" y="169"/>
                        </a:lnTo>
                        <a:lnTo>
                          <a:pt x="243" y="42"/>
                        </a:lnTo>
                        <a:lnTo>
                          <a:pt x="70" y="0"/>
                        </a:lnTo>
                        <a:lnTo>
                          <a:pt x="0" y="21"/>
                        </a:lnTo>
                        <a:lnTo>
                          <a:pt x="203" y="219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759" name="Freeform 423"/>
                  <p:cNvSpPr>
                    <a:spLocks/>
                  </p:cNvSpPr>
                  <p:nvPr/>
                </p:nvSpPr>
                <p:spPr bwMode="auto">
                  <a:xfrm>
                    <a:off x="5084" y="2007"/>
                    <a:ext cx="244" cy="220"/>
                  </a:xfrm>
                  <a:custGeom>
                    <a:avLst/>
                    <a:gdLst>
                      <a:gd name="T0" fmla="*/ 203 w 244"/>
                      <a:gd name="T1" fmla="*/ 219 h 220"/>
                      <a:gd name="T2" fmla="*/ 243 w 244"/>
                      <a:gd name="T3" fmla="*/ 169 h 220"/>
                      <a:gd name="T4" fmla="*/ 243 w 244"/>
                      <a:gd name="T5" fmla="*/ 42 h 220"/>
                      <a:gd name="T6" fmla="*/ 70 w 244"/>
                      <a:gd name="T7" fmla="*/ 0 h 220"/>
                      <a:gd name="T8" fmla="*/ 0 w 244"/>
                      <a:gd name="T9" fmla="*/ 21 h 2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4" h="220">
                        <a:moveTo>
                          <a:pt x="203" y="219"/>
                        </a:moveTo>
                        <a:lnTo>
                          <a:pt x="243" y="169"/>
                        </a:lnTo>
                        <a:lnTo>
                          <a:pt x="243" y="42"/>
                        </a:lnTo>
                        <a:lnTo>
                          <a:pt x="70" y="0"/>
                        </a:lnTo>
                        <a:lnTo>
                          <a:pt x="0" y="21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760" name="Group 424"/>
                <p:cNvGrpSpPr>
                  <a:grpSpLocks/>
                </p:cNvGrpSpPr>
                <p:nvPr/>
              </p:nvGrpSpPr>
              <p:grpSpPr bwMode="auto">
                <a:xfrm>
                  <a:off x="5210" y="2064"/>
                  <a:ext cx="79" cy="241"/>
                  <a:chOff x="5210" y="2064"/>
                  <a:chExt cx="79" cy="241"/>
                </a:xfrm>
              </p:grpSpPr>
              <p:sp>
                <p:nvSpPr>
                  <p:cNvPr id="14761" name="Freeform 425"/>
                  <p:cNvSpPr>
                    <a:spLocks/>
                  </p:cNvSpPr>
                  <p:nvPr/>
                </p:nvSpPr>
                <p:spPr bwMode="auto">
                  <a:xfrm>
                    <a:off x="5210" y="2064"/>
                    <a:ext cx="79" cy="241"/>
                  </a:xfrm>
                  <a:custGeom>
                    <a:avLst/>
                    <a:gdLst>
                      <a:gd name="T0" fmla="*/ 0 w 79"/>
                      <a:gd name="T1" fmla="*/ 240 h 241"/>
                      <a:gd name="T2" fmla="*/ 0 w 79"/>
                      <a:gd name="T3" fmla="*/ 42 h 241"/>
                      <a:gd name="T4" fmla="*/ 78 w 79"/>
                      <a:gd name="T5" fmla="*/ 0 h 241"/>
                      <a:gd name="T6" fmla="*/ 78 w 79"/>
                      <a:gd name="T7" fmla="*/ 190 h 241"/>
                      <a:gd name="T8" fmla="*/ 0 w 79"/>
                      <a:gd name="T9" fmla="*/ 240 h 2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241">
                        <a:moveTo>
                          <a:pt x="0" y="240"/>
                        </a:moveTo>
                        <a:lnTo>
                          <a:pt x="0" y="42"/>
                        </a:lnTo>
                        <a:lnTo>
                          <a:pt x="78" y="0"/>
                        </a:lnTo>
                        <a:lnTo>
                          <a:pt x="78" y="190"/>
                        </a:lnTo>
                        <a:lnTo>
                          <a:pt x="0" y="240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762" name="Freeform 426"/>
                  <p:cNvSpPr>
                    <a:spLocks/>
                  </p:cNvSpPr>
                  <p:nvPr/>
                </p:nvSpPr>
                <p:spPr bwMode="auto">
                  <a:xfrm>
                    <a:off x="5210" y="2064"/>
                    <a:ext cx="79" cy="241"/>
                  </a:xfrm>
                  <a:custGeom>
                    <a:avLst/>
                    <a:gdLst>
                      <a:gd name="T0" fmla="*/ 0 w 79"/>
                      <a:gd name="T1" fmla="*/ 240 h 241"/>
                      <a:gd name="T2" fmla="*/ 0 w 79"/>
                      <a:gd name="T3" fmla="*/ 42 h 241"/>
                      <a:gd name="T4" fmla="*/ 78 w 79"/>
                      <a:gd name="T5" fmla="*/ 0 h 241"/>
                      <a:gd name="T6" fmla="*/ 78 w 79"/>
                      <a:gd name="T7" fmla="*/ 190 h 241"/>
                      <a:gd name="T8" fmla="*/ 0 w 79"/>
                      <a:gd name="T9" fmla="*/ 240 h 2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241">
                        <a:moveTo>
                          <a:pt x="0" y="240"/>
                        </a:moveTo>
                        <a:lnTo>
                          <a:pt x="0" y="42"/>
                        </a:lnTo>
                        <a:lnTo>
                          <a:pt x="78" y="0"/>
                        </a:lnTo>
                        <a:lnTo>
                          <a:pt x="78" y="190"/>
                        </a:lnTo>
                        <a:lnTo>
                          <a:pt x="0" y="24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763" name="Group 427"/>
                <p:cNvGrpSpPr>
                  <a:grpSpLocks/>
                </p:cNvGrpSpPr>
                <p:nvPr/>
              </p:nvGrpSpPr>
              <p:grpSpPr bwMode="auto">
                <a:xfrm>
                  <a:off x="4959" y="2021"/>
                  <a:ext cx="330" cy="86"/>
                  <a:chOff x="4959" y="2021"/>
                  <a:chExt cx="330" cy="86"/>
                </a:xfrm>
              </p:grpSpPr>
              <p:sp>
                <p:nvSpPr>
                  <p:cNvPr id="14764" name="Freeform 428"/>
                  <p:cNvSpPr>
                    <a:spLocks/>
                  </p:cNvSpPr>
                  <p:nvPr/>
                </p:nvSpPr>
                <p:spPr bwMode="auto">
                  <a:xfrm>
                    <a:off x="4959" y="2021"/>
                    <a:ext cx="330" cy="86"/>
                  </a:xfrm>
                  <a:custGeom>
                    <a:avLst/>
                    <a:gdLst>
                      <a:gd name="T0" fmla="*/ 250 w 330"/>
                      <a:gd name="T1" fmla="*/ 85 h 86"/>
                      <a:gd name="T2" fmla="*/ 0 w 330"/>
                      <a:gd name="T3" fmla="*/ 28 h 86"/>
                      <a:gd name="T4" fmla="*/ 94 w 330"/>
                      <a:gd name="T5" fmla="*/ 0 h 86"/>
                      <a:gd name="T6" fmla="*/ 329 w 330"/>
                      <a:gd name="T7" fmla="*/ 42 h 86"/>
                      <a:gd name="T8" fmla="*/ 250 w 330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0" h="86">
                        <a:moveTo>
                          <a:pt x="250" y="85"/>
                        </a:moveTo>
                        <a:lnTo>
                          <a:pt x="0" y="28"/>
                        </a:lnTo>
                        <a:lnTo>
                          <a:pt x="94" y="0"/>
                        </a:lnTo>
                        <a:lnTo>
                          <a:pt x="329" y="42"/>
                        </a:lnTo>
                        <a:lnTo>
                          <a:pt x="250" y="85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765" name="Freeform 429"/>
                  <p:cNvSpPr>
                    <a:spLocks/>
                  </p:cNvSpPr>
                  <p:nvPr/>
                </p:nvSpPr>
                <p:spPr bwMode="auto">
                  <a:xfrm>
                    <a:off x="4959" y="2021"/>
                    <a:ext cx="330" cy="86"/>
                  </a:xfrm>
                  <a:custGeom>
                    <a:avLst/>
                    <a:gdLst>
                      <a:gd name="T0" fmla="*/ 250 w 330"/>
                      <a:gd name="T1" fmla="*/ 85 h 86"/>
                      <a:gd name="T2" fmla="*/ 0 w 330"/>
                      <a:gd name="T3" fmla="*/ 28 h 86"/>
                      <a:gd name="T4" fmla="*/ 94 w 330"/>
                      <a:gd name="T5" fmla="*/ 0 h 86"/>
                      <a:gd name="T6" fmla="*/ 329 w 330"/>
                      <a:gd name="T7" fmla="*/ 42 h 86"/>
                      <a:gd name="T8" fmla="*/ 250 w 330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0" h="86">
                        <a:moveTo>
                          <a:pt x="250" y="85"/>
                        </a:moveTo>
                        <a:lnTo>
                          <a:pt x="0" y="28"/>
                        </a:lnTo>
                        <a:lnTo>
                          <a:pt x="94" y="0"/>
                        </a:lnTo>
                        <a:lnTo>
                          <a:pt x="329" y="42"/>
                        </a:lnTo>
                        <a:lnTo>
                          <a:pt x="250" y="8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766" name="Group 430"/>
                <p:cNvGrpSpPr>
                  <a:grpSpLocks/>
                </p:cNvGrpSpPr>
                <p:nvPr/>
              </p:nvGrpSpPr>
              <p:grpSpPr bwMode="auto">
                <a:xfrm>
                  <a:off x="5006" y="2254"/>
                  <a:ext cx="174" cy="51"/>
                  <a:chOff x="5006" y="2254"/>
                  <a:chExt cx="174" cy="51"/>
                </a:xfrm>
              </p:grpSpPr>
              <p:sp>
                <p:nvSpPr>
                  <p:cNvPr id="14767" name="Freeform 431"/>
                  <p:cNvSpPr>
                    <a:spLocks/>
                  </p:cNvSpPr>
                  <p:nvPr/>
                </p:nvSpPr>
                <p:spPr bwMode="auto">
                  <a:xfrm>
                    <a:off x="5006" y="2254"/>
                    <a:ext cx="174" cy="51"/>
                  </a:xfrm>
                  <a:custGeom>
                    <a:avLst/>
                    <a:gdLst>
                      <a:gd name="T0" fmla="*/ 0 w 174"/>
                      <a:gd name="T1" fmla="*/ 0 h 51"/>
                      <a:gd name="T2" fmla="*/ 0 w 174"/>
                      <a:gd name="T3" fmla="*/ 7 h 51"/>
                      <a:gd name="T4" fmla="*/ 165 w 174"/>
                      <a:gd name="T5" fmla="*/ 50 h 51"/>
                      <a:gd name="T6" fmla="*/ 173 w 174"/>
                      <a:gd name="T7" fmla="*/ 42 h 51"/>
                      <a:gd name="T8" fmla="*/ 0 w 174"/>
                      <a:gd name="T9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4" h="51">
                        <a:moveTo>
                          <a:pt x="0" y="0"/>
                        </a:moveTo>
                        <a:lnTo>
                          <a:pt x="0" y="7"/>
                        </a:lnTo>
                        <a:lnTo>
                          <a:pt x="165" y="50"/>
                        </a:lnTo>
                        <a:lnTo>
                          <a:pt x="173" y="4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768" name="Freeform 432"/>
                  <p:cNvSpPr>
                    <a:spLocks/>
                  </p:cNvSpPr>
                  <p:nvPr/>
                </p:nvSpPr>
                <p:spPr bwMode="auto">
                  <a:xfrm>
                    <a:off x="5006" y="2254"/>
                    <a:ext cx="174" cy="51"/>
                  </a:xfrm>
                  <a:custGeom>
                    <a:avLst/>
                    <a:gdLst>
                      <a:gd name="T0" fmla="*/ 0 w 174"/>
                      <a:gd name="T1" fmla="*/ 0 h 51"/>
                      <a:gd name="T2" fmla="*/ 0 w 174"/>
                      <a:gd name="T3" fmla="*/ 7 h 51"/>
                      <a:gd name="T4" fmla="*/ 165 w 174"/>
                      <a:gd name="T5" fmla="*/ 50 h 51"/>
                      <a:gd name="T6" fmla="*/ 173 w 174"/>
                      <a:gd name="T7" fmla="*/ 42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4" h="51">
                        <a:moveTo>
                          <a:pt x="0" y="0"/>
                        </a:moveTo>
                        <a:lnTo>
                          <a:pt x="0" y="7"/>
                        </a:lnTo>
                        <a:lnTo>
                          <a:pt x="165" y="50"/>
                        </a:lnTo>
                        <a:lnTo>
                          <a:pt x="173" y="42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769" name="Group 433"/>
                <p:cNvGrpSpPr>
                  <a:grpSpLocks/>
                </p:cNvGrpSpPr>
                <p:nvPr/>
              </p:nvGrpSpPr>
              <p:grpSpPr bwMode="auto">
                <a:xfrm>
                  <a:off x="4959" y="2049"/>
                  <a:ext cx="252" cy="256"/>
                  <a:chOff x="4959" y="2049"/>
                  <a:chExt cx="252" cy="256"/>
                </a:xfrm>
              </p:grpSpPr>
              <p:sp>
                <p:nvSpPr>
                  <p:cNvPr id="14770" name="Freeform 434"/>
                  <p:cNvSpPr>
                    <a:spLocks/>
                  </p:cNvSpPr>
                  <p:nvPr/>
                </p:nvSpPr>
                <p:spPr bwMode="auto">
                  <a:xfrm>
                    <a:off x="4959" y="2049"/>
                    <a:ext cx="252" cy="256"/>
                  </a:xfrm>
                  <a:custGeom>
                    <a:avLst/>
                    <a:gdLst>
                      <a:gd name="T0" fmla="*/ 251 w 252"/>
                      <a:gd name="T1" fmla="*/ 255 h 256"/>
                      <a:gd name="T2" fmla="*/ 251 w 252"/>
                      <a:gd name="T3" fmla="*/ 56 h 256"/>
                      <a:gd name="T4" fmla="*/ 0 w 252"/>
                      <a:gd name="T5" fmla="*/ 0 h 256"/>
                      <a:gd name="T6" fmla="*/ 0 w 252"/>
                      <a:gd name="T7" fmla="*/ 191 h 256"/>
                      <a:gd name="T8" fmla="*/ 251 w 252"/>
                      <a:gd name="T9" fmla="*/ 255 h 2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2" h="256">
                        <a:moveTo>
                          <a:pt x="251" y="255"/>
                        </a:moveTo>
                        <a:lnTo>
                          <a:pt x="251" y="56"/>
                        </a:lnTo>
                        <a:lnTo>
                          <a:pt x="0" y="0"/>
                        </a:lnTo>
                        <a:lnTo>
                          <a:pt x="0" y="191"/>
                        </a:lnTo>
                        <a:lnTo>
                          <a:pt x="251" y="255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771" name="Freeform 435"/>
                  <p:cNvSpPr>
                    <a:spLocks/>
                  </p:cNvSpPr>
                  <p:nvPr/>
                </p:nvSpPr>
                <p:spPr bwMode="auto">
                  <a:xfrm>
                    <a:off x="4959" y="2049"/>
                    <a:ext cx="252" cy="256"/>
                  </a:xfrm>
                  <a:custGeom>
                    <a:avLst/>
                    <a:gdLst>
                      <a:gd name="T0" fmla="*/ 251 w 252"/>
                      <a:gd name="T1" fmla="*/ 255 h 256"/>
                      <a:gd name="T2" fmla="*/ 251 w 252"/>
                      <a:gd name="T3" fmla="*/ 56 h 256"/>
                      <a:gd name="T4" fmla="*/ 0 w 252"/>
                      <a:gd name="T5" fmla="*/ 0 h 256"/>
                      <a:gd name="T6" fmla="*/ 0 w 252"/>
                      <a:gd name="T7" fmla="*/ 191 h 256"/>
                      <a:gd name="T8" fmla="*/ 251 w 252"/>
                      <a:gd name="T9" fmla="*/ 255 h 2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2" h="256">
                        <a:moveTo>
                          <a:pt x="251" y="255"/>
                        </a:moveTo>
                        <a:lnTo>
                          <a:pt x="251" y="56"/>
                        </a:lnTo>
                        <a:lnTo>
                          <a:pt x="0" y="0"/>
                        </a:lnTo>
                        <a:lnTo>
                          <a:pt x="0" y="191"/>
                        </a:lnTo>
                        <a:lnTo>
                          <a:pt x="251" y="25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772" name="Group 436"/>
                <p:cNvGrpSpPr>
                  <a:grpSpLocks/>
                </p:cNvGrpSpPr>
                <p:nvPr/>
              </p:nvGrpSpPr>
              <p:grpSpPr bwMode="auto">
                <a:xfrm>
                  <a:off x="4990" y="2077"/>
                  <a:ext cx="182" cy="185"/>
                  <a:chOff x="4990" y="2077"/>
                  <a:chExt cx="182" cy="185"/>
                </a:xfrm>
              </p:grpSpPr>
              <p:sp>
                <p:nvSpPr>
                  <p:cNvPr id="14773" name="Freeform 437"/>
                  <p:cNvSpPr>
                    <a:spLocks/>
                  </p:cNvSpPr>
                  <p:nvPr/>
                </p:nvSpPr>
                <p:spPr bwMode="auto">
                  <a:xfrm>
                    <a:off x="4990" y="2077"/>
                    <a:ext cx="182" cy="185"/>
                  </a:xfrm>
                  <a:custGeom>
                    <a:avLst/>
                    <a:gdLst>
                      <a:gd name="T0" fmla="*/ 181 w 182"/>
                      <a:gd name="T1" fmla="*/ 184 h 185"/>
                      <a:gd name="T2" fmla="*/ 181 w 182"/>
                      <a:gd name="T3" fmla="*/ 42 h 185"/>
                      <a:gd name="T4" fmla="*/ 0 w 182"/>
                      <a:gd name="T5" fmla="*/ 0 h 185"/>
                      <a:gd name="T6" fmla="*/ 0 w 182"/>
                      <a:gd name="T7" fmla="*/ 141 h 185"/>
                      <a:gd name="T8" fmla="*/ 181 w 182"/>
                      <a:gd name="T9" fmla="*/ 184 h 1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2" h="185">
                        <a:moveTo>
                          <a:pt x="181" y="184"/>
                        </a:moveTo>
                        <a:lnTo>
                          <a:pt x="181" y="42"/>
                        </a:lnTo>
                        <a:lnTo>
                          <a:pt x="0" y="0"/>
                        </a:lnTo>
                        <a:lnTo>
                          <a:pt x="0" y="141"/>
                        </a:lnTo>
                        <a:lnTo>
                          <a:pt x="181" y="184"/>
                        </a:lnTo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774" name="Freeform 438"/>
                  <p:cNvSpPr>
                    <a:spLocks/>
                  </p:cNvSpPr>
                  <p:nvPr/>
                </p:nvSpPr>
                <p:spPr bwMode="auto">
                  <a:xfrm>
                    <a:off x="4990" y="2077"/>
                    <a:ext cx="182" cy="185"/>
                  </a:xfrm>
                  <a:custGeom>
                    <a:avLst/>
                    <a:gdLst>
                      <a:gd name="T0" fmla="*/ 181 w 182"/>
                      <a:gd name="T1" fmla="*/ 184 h 185"/>
                      <a:gd name="T2" fmla="*/ 181 w 182"/>
                      <a:gd name="T3" fmla="*/ 42 h 185"/>
                      <a:gd name="T4" fmla="*/ 0 w 182"/>
                      <a:gd name="T5" fmla="*/ 0 h 185"/>
                      <a:gd name="T6" fmla="*/ 0 w 182"/>
                      <a:gd name="T7" fmla="*/ 141 h 185"/>
                      <a:gd name="T8" fmla="*/ 181 w 182"/>
                      <a:gd name="T9" fmla="*/ 184 h 1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2" h="185">
                        <a:moveTo>
                          <a:pt x="181" y="184"/>
                        </a:moveTo>
                        <a:lnTo>
                          <a:pt x="181" y="42"/>
                        </a:lnTo>
                        <a:lnTo>
                          <a:pt x="0" y="0"/>
                        </a:lnTo>
                        <a:lnTo>
                          <a:pt x="0" y="141"/>
                        </a:lnTo>
                        <a:lnTo>
                          <a:pt x="181" y="18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775" name="Group 439"/>
                <p:cNvGrpSpPr>
                  <a:grpSpLocks/>
                </p:cNvGrpSpPr>
                <p:nvPr/>
              </p:nvGrpSpPr>
              <p:grpSpPr bwMode="auto">
                <a:xfrm>
                  <a:off x="5006" y="2092"/>
                  <a:ext cx="158" cy="156"/>
                  <a:chOff x="5006" y="2092"/>
                  <a:chExt cx="158" cy="156"/>
                </a:xfrm>
              </p:grpSpPr>
              <p:sp>
                <p:nvSpPr>
                  <p:cNvPr id="14776" name="Freeform 440"/>
                  <p:cNvSpPr>
                    <a:spLocks/>
                  </p:cNvSpPr>
                  <p:nvPr/>
                </p:nvSpPr>
                <p:spPr bwMode="auto">
                  <a:xfrm>
                    <a:off x="5006" y="2092"/>
                    <a:ext cx="158" cy="156"/>
                  </a:xfrm>
                  <a:custGeom>
                    <a:avLst/>
                    <a:gdLst>
                      <a:gd name="T0" fmla="*/ 157 w 158"/>
                      <a:gd name="T1" fmla="*/ 155 h 156"/>
                      <a:gd name="T2" fmla="*/ 157 w 158"/>
                      <a:gd name="T3" fmla="*/ 35 h 156"/>
                      <a:gd name="T4" fmla="*/ 0 w 158"/>
                      <a:gd name="T5" fmla="*/ 0 h 156"/>
                      <a:gd name="T6" fmla="*/ 0 w 158"/>
                      <a:gd name="T7" fmla="*/ 119 h 156"/>
                      <a:gd name="T8" fmla="*/ 157 w 158"/>
                      <a:gd name="T9" fmla="*/ 155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8" h="156">
                        <a:moveTo>
                          <a:pt x="157" y="155"/>
                        </a:moveTo>
                        <a:lnTo>
                          <a:pt x="157" y="35"/>
                        </a:lnTo>
                        <a:lnTo>
                          <a:pt x="0" y="0"/>
                        </a:lnTo>
                        <a:lnTo>
                          <a:pt x="0" y="119"/>
                        </a:lnTo>
                        <a:lnTo>
                          <a:pt x="157" y="155"/>
                        </a:lnTo>
                      </a:path>
                    </a:pathLst>
                  </a:custGeom>
                  <a:solidFill>
                    <a:srgbClr val="618FF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777" name="Freeform 441"/>
                  <p:cNvSpPr>
                    <a:spLocks/>
                  </p:cNvSpPr>
                  <p:nvPr/>
                </p:nvSpPr>
                <p:spPr bwMode="auto">
                  <a:xfrm>
                    <a:off x="5006" y="2092"/>
                    <a:ext cx="158" cy="156"/>
                  </a:xfrm>
                  <a:custGeom>
                    <a:avLst/>
                    <a:gdLst>
                      <a:gd name="T0" fmla="*/ 157 w 158"/>
                      <a:gd name="T1" fmla="*/ 155 h 156"/>
                      <a:gd name="T2" fmla="*/ 157 w 158"/>
                      <a:gd name="T3" fmla="*/ 35 h 156"/>
                      <a:gd name="T4" fmla="*/ 0 w 158"/>
                      <a:gd name="T5" fmla="*/ 0 h 156"/>
                      <a:gd name="T6" fmla="*/ 0 w 158"/>
                      <a:gd name="T7" fmla="*/ 119 h 156"/>
                      <a:gd name="T8" fmla="*/ 157 w 158"/>
                      <a:gd name="T9" fmla="*/ 155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8" h="156">
                        <a:moveTo>
                          <a:pt x="157" y="155"/>
                        </a:moveTo>
                        <a:lnTo>
                          <a:pt x="157" y="35"/>
                        </a:lnTo>
                        <a:lnTo>
                          <a:pt x="0" y="0"/>
                        </a:lnTo>
                        <a:lnTo>
                          <a:pt x="0" y="119"/>
                        </a:lnTo>
                        <a:lnTo>
                          <a:pt x="157" y="15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91919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sp>
              <p:nvSpPr>
                <p:cNvPr id="14778" name="Rectangle 442"/>
                <p:cNvSpPr>
                  <a:spLocks noChangeArrowheads="1"/>
                </p:cNvSpPr>
                <p:nvPr/>
              </p:nvSpPr>
              <p:spPr bwMode="auto">
                <a:xfrm>
                  <a:off x="5030" y="2113"/>
                  <a:ext cx="21" cy="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grpSp>
            <p:nvGrpSpPr>
              <p:cNvPr id="14779" name="Group 443"/>
              <p:cNvGrpSpPr>
                <a:grpSpLocks/>
              </p:cNvGrpSpPr>
              <p:nvPr/>
            </p:nvGrpSpPr>
            <p:grpSpPr bwMode="auto">
              <a:xfrm>
                <a:off x="4793" y="2300"/>
                <a:ext cx="425" cy="149"/>
                <a:chOff x="4793" y="2300"/>
                <a:chExt cx="425" cy="149"/>
              </a:xfrm>
            </p:grpSpPr>
            <p:grpSp>
              <p:nvGrpSpPr>
                <p:cNvPr id="14780" name="Group 444"/>
                <p:cNvGrpSpPr>
                  <a:grpSpLocks/>
                </p:cNvGrpSpPr>
                <p:nvPr/>
              </p:nvGrpSpPr>
              <p:grpSpPr bwMode="auto">
                <a:xfrm>
                  <a:off x="4793" y="2356"/>
                  <a:ext cx="425" cy="93"/>
                  <a:chOff x="4793" y="2356"/>
                  <a:chExt cx="425" cy="93"/>
                </a:xfrm>
              </p:grpSpPr>
              <p:sp>
                <p:nvSpPr>
                  <p:cNvPr id="14781" name="Freeform 445"/>
                  <p:cNvSpPr>
                    <a:spLocks/>
                  </p:cNvSpPr>
                  <p:nvPr/>
                </p:nvSpPr>
                <p:spPr bwMode="auto">
                  <a:xfrm>
                    <a:off x="4793" y="2356"/>
                    <a:ext cx="425" cy="93"/>
                  </a:xfrm>
                  <a:custGeom>
                    <a:avLst/>
                    <a:gdLst>
                      <a:gd name="T0" fmla="*/ 0 w 425"/>
                      <a:gd name="T1" fmla="*/ 0 h 93"/>
                      <a:gd name="T2" fmla="*/ 0 w 425"/>
                      <a:gd name="T3" fmla="*/ 7 h 93"/>
                      <a:gd name="T4" fmla="*/ 329 w 425"/>
                      <a:gd name="T5" fmla="*/ 92 h 93"/>
                      <a:gd name="T6" fmla="*/ 424 w 425"/>
                      <a:gd name="T7" fmla="*/ 42 h 93"/>
                      <a:gd name="T8" fmla="*/ 424 w 425"/>
                      <a:gd name="T9" fmla="*/ 14 h 93"/>
                      <a:gd name="T10" fmla="*/ 0 w 425"/>
                      <a:gd name="T11" fmla="*/ 0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25" h="93">
                        <a:moveTo>
                          <a:pt x="0" y="0"/>
                        </a:moveTo>
                        <a:lnTo>
                          <a:pt x="0" y="7"/>
                        </a:lnTo>
                        <a:lnTo>
                          <a:pt x="329" y="92"/>
                        </a:lnTo>
                        <a:lnTo>
                          <a:pt x="424" y="42"/>
                        </a:lnTo>
                        <a:lnTo>
                          <a:pt x="424" y="1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782" name="Freeform 446"/>
                  <p:cNvSpPr>
                    <a:spLocks/>
                  </p:cNvSpPr>
                  <p:nvPr/>
                </p:nvSpPr>
                <p:spPr bwMode="auto">
                  <a:xfrm>
                    <a:off x="4793" y="2356"/>
                    <a:ext cx="425" cy="93"/>
                  </a:xfrm>
                  <a:custGeom>
                    <a:avLst/>
                    <a:gdLst>
                      <a:gd name="T0" fmla="*/ 0 w 425"/>
                      <a:gd name="T1" fmla="*/ 0 h 93"/>
                      <a:gd name="T2" fmla="*/ 0 w 425"/>
                      <a:gd name="T3" fmla="*/ 7 h 93"/>
                      <a:gd name="T4" fmla="*/ 329 w 425"/>
                      <a:gd name="T5" fmla="*/ 92 h 93"/>
                      <a:gd name="T6" fmla="*/ 424 w 425"/>
                      <a:gd name="T7" fmla="*/ 42 h 93"/>
                      <a:gd name="T8" fmla="*/ 424 w 425"/>
                      <a:gd name="T9" fmla="*/ 14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5" h="93">
                        <a:moveTo>
                          <a:pt x="0" y="0"/>
                        </a:moveTo>
                        <a:lnTo>
                          <a:pt x="0" y="7"/>
                        </a:lnTo>
                        <a:lnTo>
                          <a:pt x="329" y="92"/>
                        </a:lnTo>
                        <a:lnTo>
                          <a:pt x="424" y="42"/>
                        </a:lnTo>
                        <a:lnTo>
                          <a:pt x="424" y="1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783" name="Group 447"/>
                <p:cNvGrpSpPr>
                  <a:grpSpLocks/>
                </p:cNvGrpSpPr>
                <p:nvPr/>
              </p:nvGrpSpPr>
              <p:grpSpPr bwMode="auto">
                <a:xfrm>
                  <a:off x="4793" y="2300"/>
                  <a:ext cx="425" cy="135"/>
                  <a:chOff x="4793" y="2300"/>
                  <a:chExt cx="425" cy="135"/>
                </a:xfrm>
              </p:grpSpPr>
              <p:sp>
                <p:nvSpPr>
                  <p:cNvPr id="14784" name="Freeform 448"/>
                  <p:cNvSpPr>
                    <a:spLocks/>
                  </p:cNvSpPr>
                  <p:nvPr/>
                </p:nvSpPr>
                <p:spPr bwMode="auto">
                  <a:xfrm>
                    <a:off x="4793" y="2300"/>
                    <a:ext cx="425" cy="135"/>
                  </a:xfrm>
                  <a:custGeom>
                    <a:avLst/>
                    <a:gdLst>
                      <a:gd name="T0" fmla="*/ 102 w 425"/>
                      <a:gd name="T1" fmla="*/ 0 h 135"/>
                      <a:gd name="T2" fmla="*/ 424 w 425"/>
                      <a:gd name="T3" fmla="*/ 70 h 135"/>
                      <a:gd name="T4" fmla="*/ 329 w 425"/>
                      <a:gd name="T5" fmla="*/ 134 h 135"/>
                      <a:gd name="T6" fmla="*/ 0 w 425"/>
                      <a:gd name="T7" fmla="*/ 56 h 135"/>
                      <a:gd name="T8" fmla="*/ 102 w 425"/>
                      <a:gd name="T9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5" h="135">
                        <a:moveTo>
                          <a:pt x="102" y="0"/>
                        </a:moveTo>
                        <a:lnTo>
                          <a:pt x="424" y="70"/>
                        </a:lnTo>
                        <a:lnTo>
                          <a:pt x="329" y="134"/>
                        </a:lnTo>
                        <a:lnTo>
                          <a:pt x="0" y="56"/>
                        </a:lnTo>
                        <a:lnTo>
                          <a:pt x="10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  <p:sp>
                <p:nvSpPr>
                  <p:cNvPr id="14785" name="Freeform 449"/>
                  <p:cNvSpPr>
                    <a:spLocks/>
                  </p:cNvSpPr>
                  <p:nvPr/>
                </p:nvSpPr>
                <p:spPr bwMode="auto">
                  <a:xfrm>
                    <a:off x="4793" y="2300"/>
                    <a:ext cx="425" cy="135"/>
                  </a:xfrm>
                  <a:custGeom>
                    <a:avLst/>
                    <a:gdLst>
                      <a:gd name="T0" fmla="*/ 102 w 425"/>
                      <a:gd name="T1" fmla="*/ 0 h 135"/>
                      <a:gd name="T2" fmla="*/ 424 w 425"/>
                      <a:gd name="T3" fmla="*/ 70 h 135"/>
                      <a:gd name="T4" fmla="*/ 329 w 425"/>
                      <a:gd name="T5" fmla="*/ 134 h 135"/>
                      <a:gd name="T6" fmla="*/ 0 w 425"/>
                      <a:gd name="T7" fmla="*/ 56 h 135"/>
                      <a:gd name="T8" fmla="*/ 102 w 425"/>
                      <a:gd name="T9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5" h="135">
                        <a:moveTo>
                          <a:pt x="102" y="0"/>
                        </a:moveTo>
                        <a:lnTo>
                          <a:pt x="424" y="70"/>
                        </a:lnTo>
                        <a:lnTo>
                          <a:pt x="329" y="134"/>
                        </a:lnTo>
                        <a:lnTo>
                          <a:pt x="0" y="56"/>
                        </a:lnTo>
                        <a:lnTo>
                          <a:pt x="102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PE"/>
                  </a:p>
                </p:txBody>
              </p:sp>
            </p:grpSp>
            <p:sp>
              <p:nvSpPr>
                <p:cNvPr id="14786" name="Freeform 450"/>
                <p:cNvSpPr>
                  <a:spLocks/>
                </p:cNvSpPr>
                <p:nvPr/>
              </p:nvSpPr>
              <p:spPr bwMode="auto">
                <a:xfrm>
                  <a:off x="4887" y="2307"/>
                  <a:ext cx="237" cy="57"/>
                </a:xfrm>
                <a:custGeom>
                  <a:avLst/>
                  <a:gdLst>
                    <a:gd name="T0" fmla="*/ 15 w 237"/>
                    <a:gd name="T1" fmla="*/ 0 h 57"/>
                    <a:gd name="T2" fmla="*/ 0 w 237"/>
                    <a:gd name="T3" fmla="*/ 7 h 57"/>
                    <a:gd name="T4" fmla="*/ 228 w 237"/>
                    <a:gd name="T5" fmla="*/ 56 h 57"/>
                    <a:gd name="T6" fmla="*/ 236 w 237"/>
                    <a:gd name="T7" fmla="*/ 56 h 57"/>
                    <a:gd name="T8" fmla="*/ 15 w 237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7" h="57">
                      <a:moveTo>
                        <a:pt x="15" y="0"/>
                      </a:moveTo>
                      <a:lnTo>
                        <a:pt x="0" y="7"/>
                      </a:lnTo>
                      <a:lnTo>
                        <a:pt x="228" y="56"/>
                      </a:lnTo>
                      <a:lnTo>
                        <a:pt x="236" y="56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787" name="Freeform 451"/>
                <p:cNvSpPr>
                  <a:spLocks/>
                </p:cNvSpPr>
                <p:nvPr/>
              </p:nvSpPr>
              <p:spPr bwMode="auto">
                <a:xfrm>
                  <a:off x="4833" y="2321"/>
                  <a:ext cx="235" cy="71"/>
                </a:xfrm>
                <a:custGeom>
                  <a:avLst/>
                  <a:gdLst>
                    <a:gd name="T0" fmla="*/ 46 w 235"/>
                    <a:gd name="T1" fmla="*/ 0 h 71"/>
                    <a:gd name="T2" fmla="*/ 0 w 235"/>
                    <a:gd name="T3" fmla="*/ 28 h 71"/>
                    <a:gd name="T4" fmla="*/ 7 w 235"/>
                    <a:gd name="T5" fmla="*/ 28 h 71"/>
                    <a:gd name="T6" fmla="*/ 15 w 235"/>
                    <a:gd name="T7" fmla="*/ 21 h 71"/>
                    <a:gd name="T8" fmla="*/ 23 w 235"/>
                    <a:gd name="T9" fmla="*/ 28 h 71"/>
                    <a:gd name="T10" fmla="*/ 15 w 235"/>
                    <a:gd name="T11" fmla="*/ 35 h 71"/>
                    <a:gd name="T12" fmla="*/ 163 w 235"/>
                    <a:gd name="T13" fmla="*/ 70 h 71"/>
                    <a:gd name="T14" fmla="*/ 171 w 235"/>
                    <a:gd name="T15" fmla="*/ 63 h 71"/>
                    <a:gd name="T16" fmla="*/ 179 w 235"/>
                    <a:gd name="T17" fmla="*/ 63 h 71"/>
                    <a:gd name="T18" fmla="*/ 171 w 235"/>
                    <a:gd name="T19" fmla="*/ 70 h 71"/>
                    <a:gd name="T20" fmla="*/ 187 w 235"/>
                    <a:gd name="T21" fmla="*/ 70 h 71"/>
                    <a:gd name="T22" fmla="*/ 234 w 235"/>
                    <a:gd name="T23" fmla="*/ 42 h 71"/>
                    <a:gd name="T24" fmla="*/ 46 w 235"/>
                    <a:gd name="T25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35" h="71">
                      <a:moveTo>
                        <a:pt x="46" y="0"/>
                      </a:moveTo>
                      <a:lnTo>
                        <a:pt x="0" y="28"/>
                      </a:lnTo>
                      <a:lnTo>
                        <a:pt x="7" y="28"/>
                      </a:lnTo>
                      <a:lnTo>
                        <a:pt x="15" y="21"/>
                      </a:lnTo>
                      <a:lnTo>
                        <a:pt x="23" y="28"/>
                      </a:lnTo>
                      <a:lnTo>
                        <a:pt x="15" y="35"/>
                      </a:lnTo>
                      <a:lnTo>
                        <a:pt x="163" y="70"/>
                      </a:lnTo>
                      <a:lnTo>
                        <a:pt x="171" y="63"/>
                      </a:lnTo>
                      <a:lnTo>
                        <a:pt x="179" y="63"/>
                      </a:lnTo>
                      <a:lnTo>
                        <a:pt x="171" y="70"/>
                      </a:lnTo>
                      <a:lnTo>
                        <a:pt x="187" y="70"/>
                      </a:lnTo>
                      <a:lnTo>
                        <a:pt x="234" y="42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788" name="Freeform 452"/>
                <p:cNvSpPr>
                  <a:spLocks/>
                </p:cNvSpPr>
                <p:nvPr/>
              </p:nvSpPr>
              <p:spPr bwMode="auto">
                <a:xfrm>
                  <a:off x="5060" y="2370"/>
                  <a:ext cx="55" cy="20"/>
                </a:xfrm>
                <a:custGeom>
                  <a:avLst/>
                  <a:gdLst>
                    <a:gd name="T0" fmla="*/ 23 w 55"/>
                    <a:gd name="T1" fmla="*/ 0 h 20"/>
                    <a:gd name="T2" fmla="*/ 54 w 55"/>
                    <a:gd name="T3" fmla="*/ 9 h 20"/>
                    <a:gd name="T4" fmla="*/ 30 w 55"/>
                    <a:gd name="T5" fmla="*/ 19 h 20"/>
                    <a:gd name="T6" fmla="*/ 0 w 55"/>
                    <a:gd name="T7" fmla="*/ 9 h 20"/>
                    <a:gd name="T8" fmla="*/ 23 w 55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20">
                      <a:moveTo>
                        <a:pt x="23" y="0"/>
                      </a:moveTo>
                      <a:lnTo>
                        <a:pt x="54" y="9"/>
                      </a:lnTo>
                      <a:lnTo>
                        <a:pt x="30" y="19"/>
                      </a:lnTo>
                      <a:lnTo>
                        <a:pt x="0" y="9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789" name="Freeform 453"/>
                <p:cNvSpPr>
                  <a:spLocks/>
                </p:cNvSpPr>
                <p:nvPr/>
              </p:nvSpPr>
              <p:spPr bwMode="auto">
                <a:xfrm>
                  <a:off x="5036" y="2391"/>
                  <a:ext cx="41" cy="20"/>
                </a:xfrm>
                <a:custGeom>
                  <a:avLst/>
                  <a:gdLst>
                    <a:gd name="T0" fmla="*/ 8 w 41"/>
                    <a:gd name="T1" fmla="*/ 0 h 20"/>
                    <a:gd name="T2" fmla="*/ 16 w 41"/>
                    <a:gd name="T3" fmla="*/ 0 h 20"/>
                    <a:gd name="T4" fmla="*/ 24 w 41"/>
                    <a:gd name="T5" fmla="*/ 0 h 20"/>
                    <a:gd name="T6" fmla="*/ 40 w 41"/>
                    <a:gd name="T7" fmla="*/ 0 h 20"/>
                    <a:gd name="T8" fmla="*/ 32 w 41"/>
                    <a:gd name="T9" fmla="*/ 9 h 20"/>
                    <a:gd name="T10" fmla="*/ 40 w 41"/>
                    <a:gd name="T11" fmla="*/ 9 h 20"/>
                    <a:gd name="T12" fmla="*/ 32 w 41"/>
                    <a:gd name="T13" fmla="*/ 19 h 20"/>
                    <a:gd name="T14" fmla="*/ 0 w 41"/>
                    <a:gd name="T15" fmla="*/ 9 h 20"/>
                    <a:gd name="T16" fmla="*/ 8 w 41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" h="20">
                      <a:moveTo>
                        <a:pt x="8" y="0"/>
                      </a:moveTo>
                      <a:lnTo>
                        <a:pt x="16" y="0"/>
                      </a:lnTo>
                      <a:lnTo>
                        <a:pt x="24" y="0"/>
                      </a:lnTo>
                      <a:lnTo>
                        <a:pt x="40" y="0"/>
                      </a:lnTo>
                      <a:lnTo>
                        <a:pt x="32" y="9"/>
                      </a:lnTo>
                      <a:lnTo>
                        <a:pt x="40" y="9"/>
                      </a:lnTo>
                      <a:lnTo>
                        <a:pt x="32" y="19"/>
                      </a:lnTo>
                      <a:lnTo>
                        <a:pt x="0" y="9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790" name="Freeform 454"/>
                <p:cNvSpPr>
                  <a:spLocks/>
                </p:cNvSpPr>
                <p:nvPr/>
              </p:nvSpPr>
              <p:spPr bwMode="auto">
                <a:xfrm>
                  <a:off x="5076" y="2378"/>
                  <a:ext cx="95" cy="43"/>
                </a:xfrm>
                <a:custGeom>
                  <a:avLst/>
                  <a:gdLst>
                    <a:gd name="T0" fmla="*/ 47 w 95"/>
                    <a:gd name="T1" fmla="*/ 0 h 43"/>
                    <a:gd name="T2" fmla="*/ 94 w 95"/>
                    <a:gd name="T3" fmla="*/ 7 h 43"/>
                    <a:gd name="T4" fmla="*/ 39 w 95"/>
                    <a:gd name="T5" fmla="*/ 42 h 43"/>
                    <a:gd name="T6" fmla="*/ 0 w 95"/>
                    <a:gd name="T7" fmla="*/ 35 h 43"/>
                    <a:gd name="T8" fmla="*/ 47 w 95"/>
                    <a:gd name="T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" h="43">
                      <a:moveTo>
                        <a:pt x="47" y="0"/>
                      </a:moveTo>
                      <a:lnTo>
                        <a:pt x="94" y="7"/>
                      </a:lnTo>
                      <a:lnTo>
                        <a:pt x="39" y="42"/>
                      </a:lnTo>
                      <a:lnTo>
                        <a:pt x="0" y="35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</p:grpSp>
        </p:grp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123950"/>
            <a:ext cx="8534400" cy="2305050"/>
          </a:xfrm>
          <a:noFill/>
          <a:ln w="38100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8A1CE"/>
                </a:solidFill>
              </a14:hiddenFill>
            </a:ext>
          </a:extLst>
        </p:spPr>
        <p:txBody>
          <a:bodyPr anchor="ctr"/>
          <a:lstStyle/>
          <a:p>
            <a:r>
              <a:rPr lang="es-ES_tradnl" altLang="es-PE" sz="4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FIN</a:t>
            </a:r>
            <a:endParaRPr lang="es-ES" altLang="es-PE" sz="4400" b="1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3248025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E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4251325"/>
            <a:ext cx="8532813" cy="1539875"/>
          </a:xfrm>
          <a:prstGeom prst="rect">
            <a:avLst/>
          </a:prstGeom>
          <a:noFill/>
          <a:ln w="38100" cap="flat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8A1C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s-ES_tradnl" altLang="es-PE" sz="28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alligraphy" panose="03010101010101010101" pitchFamily="66" charset="0"/>
              </a:rPr>
              <a:t>Eric G. Coronel Castillo</a:t>
            </a:r>
          </a:p>
          <a:p>
            <a:pPr>
              <a:spcBef>
                <a:spcPct val="0"/>
              </a:spcBef>
            </a:pPr>
            <a:r>
              <a:rPr lang="es-ES_tradnl" altLang="es-PE" sz="2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gcoronelc@gmail.com</a:t>
            </a:r>
          </a:p>
          <a:p>
            <a:pPr>
              <a:spcBef>
                <a:spcPct val="0"/>
              </a:spcBef>
            </a:pPr>
            <a:r>
              <a:rPr lang="es-ES_tradnl" altLang="es-PE" sz="2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gcoronelc.blogspot.com</a:t>
            </a:r>
            <a:endParaRPr lang="es-ES" altLang="es-PE" sz="2000" b="1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2" name="Group 20"/>
          <p:cNvGrpSpPr>
            <a:grpSpLocks/>
          </p:cNvGrpSpPr>
          <p:nvPr/>
        </p:nvGrpSpPr>
        <p:grpSpPr bwMode="auto">
          <a:xfrm>
            <a:off x="0" y="0"/>
            <a:ext cx="9124950" cy="6837363"/>
            <a:chOff x="0" y="0"/>
            <a:chExt cx="5748" cy="4307"/>
          </a:xfrm>
        </p:grpSpPr>
        <p:sp>
          <p:nvSpPr>
            <p:cNvPr id="8195" name="Rectangle 3"/>
            <p:cNvSpPr>
              <a:spLocks noChangeArrowheads="1"/>
            </p:cNvSpPr>
            <p:nvPr/>
          </p:nvSpPr>
          <p:spPr bwMode="auto">
            <a:xfrm>
              <a:off x="0" y="768"/>
              <a:ext cx="5747" cy="3332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8A1C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PE"/>
            </a:p>
          </p:txBody>
        </p:sp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5747" cy="773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s-ES_tradnl" altLang="es-PE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Agenda</a:t>
              </a:r>
              <a:endParaRPr lang="es-ES" altLang="es-PE" sz="2800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0" y="4080"/>
              <a:ext cx="5748" cy="227"/>
              <a:chOff x="0" y="3996"/>
              <a:chExt cx="5748" cy="312"/>
            </a:xfrm>
          </p:grpSpPr>
          <p:sp>
            <p:nvSpPr>
              <p:cNvPr id="8201" name="Text Box 9"/>
              <p:cNvSpPr txBox="1">
                <a:spLocks noChangeArrowheads="1"/>
              </p:cNvSpPr>
              <p:nvPr/>
            </p:nvSpPr>
            <p:spPr bwMode="auto">
              <a:xfrm>
                <a:off x="0" y="3996"/>
                <a:ext cx="1916" cy="312"/>
              </a:xfrm>
              <a:prstGeom prst="rect">
                <a:avLst/>
              </a:prstGeom>
              <a:solidFill>
                <a:srgbClr val="336699"/>
              </a:solidFill>
              <a:ln w="38100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Abril-2001</a:t>
                </a:r>
                <a:endParaRPr lang="es-ES" altLang="es-PE" sz="1600" b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204" name="Text Box 12"/>
              <p:cNvSpPr txBox="1">
                <a:spLocks noChangeArrowheads="1"/>
              </p:cNvSpPr>
              <p:nvPr/>
            </p:nvSpPr>
            <p:spPr bwMode="auto">
              <a:xfrm>
                <a:off x="1920" y="3996"/>
                <a:ext cx="1916" cy="312"/>
              </a:xfrm>
              <a:prstGeom prst="rect">
                <a:avLst/>
              </a:prstGeom>
              <a:solidFill>
                <a:srgbClr val="336699"/>
              </a:solidFill>
              <a:ln w="38100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Eric G. Coronel Castillo</a:t>
                </a:r>
                <a:endParaRPr lang="es-ES" altLang="es-PE" sz="1600" b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205" name="Text Box 13"/>
              <p:cNvSpPr txBox="1">
                <a:spLocks noChangeArrowheads="1"/>
              </p:cNvSpPr>
              <p:nvPr/>
            </p:nvSpPr>
            <p:spPr bwMode="auto">
              <a:xfrm>
                <a:off x="3832" y="3996"/>
                <a:ext cx="1916" cy="312"/>
              </a:xfrm>
              <a:prstGeom prst="rect">
                <a:avLst/>
              </a:prstGeom>
              <a:solidFill>
                <a:srgbClr val="336699"/>
              </a:solidFill>
              <a:ln w="38100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Página 02</a:t>
                </a:r>
                <a:endParaRPr lang="es-ES" altLang="es-PE" sz="1600" b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838200" y="1676400"/>
            <a:ext cx="50292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8938" indent="-388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94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s-ES_tradnl" altLang="es-PE">
                <a:latin typeface="Arial" panose="020B0604020202020204" pitchFamily="34" charset="0"/>
              </a:rPr>
              <a:t>ODBC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s-ES_tradnl" altLang="es-PE">
                <a:latin typeface="Arial" panose="020B0604020202020204" pitchFamily="34" charset="0"/>
              </a:rPr>
              <a:t>OLE DB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s-ES_tradnl" altLang="es-PE">
                <a:latin typeface="Arial" panose="020B0604020202020204" pitchFamily="34" charset="0"/>
              </a:rPr>
              <a:t>DAO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s-ES_tradnl" altLang="es-PE">
                <a:latin typeface="Arial" panose="020B0604020202020204" pitchFamily="34" charset="0"/>
              </a:rPr>
              <a:t>RDO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s-ES_tradnl" altLang="es-PE">
                <a:latin typeface="Arial" panose="020B0604020202020204" pitchFamily="34" charset="0"/>
              </a:rPr>
              <a:t>ADO</a:t>
            </a:r>
            <a:endParaRPr lang="es-ES" altLang="es-PE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68" name="Group 56"/>
          <p:cNvGrpSpPr>
            <a:grpSpLocks/>
          </p:cNvGrpSpPr>
          <p:nvPr/>
        </p:nvGrpSpPr>
        <p:grpSpPr bwMode="auto">
          <a:xfrm>
            <a:off x="0" y="0"/>
            <a:ext cx="9124950" cy="6837363"/>
            <a:chOff x="0" y="0"/>
            <a:chExt cx="5748" cy="4307"/>
          </a:xfrm>
        </p:grpSpPr>
        <p:sp>
          <p:nvSpPr>
            <p:cNvPr id="13314" name="Rectangle 2"/>
            <p:cNvSpPr>
              <a:spLocks noChangeArrowheads="1"/>
            </p:cNvSpPr>
            <p:nvPr/>
          </p:nvSpPr>
          <p:spPr bwMode="auto">
            <a:xfrm>
              <a:off x="0" y="768"/>
              <a:ext cx="5747" cy="3332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8A1C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PE"/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5747" cy="773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s-ES_tradnl" altLang="es-PE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ODBC</a:t>
              </a:r>
              <a:endParaRPr lang="es-ES" altLang="es-PE" sz="2800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13319" name="Group 7"/>
            <p:cNvGrpSpPr>
              <a:grpSpLocks/>
            </p:cNvGrpSpPr>
            <p:nvPr/>
          </p:nvGrpSpPr>
          <p:grpSpPr bwMode="auto">
            <a:xfrm>
              <a:off x="0" y="4080"/>
              <a:ext cx="5748" cy="227"/>
              <a:chOff x="0" y="3996"/>
              <a:chExt cx="5748" cy="312"/>
            </a:xfrm>
          </p:grpSpPr>
          <p:sp>
            <p:nvSpPr>
              <p:cNvPr id="13320" name="Text Box 8"/>
              <p:cNvSpPr txBox="1">
                <a:spLocks noChangeArrowheads="1"/>
              </p:cNvSpPr>
              <p:nvPr/>
            </p:nvSpPr>
            <p:spPr bwMode="auto">
              <a:xfrm>
                <a:off x="0" y="3996"/>
                <a:ext cx="1916" cy="312"/>
              </a:xfrm>
              <a:prstGeom prst="rect">
                <a:avLst/>
              </a:prstGeom>
              <a:solidFill>
                <a:srgbClr val="336699"/>
              </a:solidFill>
              <a:ln w="38100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Abril-2001</a:t>
                </a:r>
                <a:endParaRPr lang="es-ES" altLang="es-PE" sz="1600" b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3321" name="Text Box 9"/>
              <p:cNvSpPr txBox="1">
                <a:spLocks noChangeArrowheads="1"/>
              </p:cNvSpPr>
              <p:nvPr/>
            </p:nvSpPr>
            <p:spPr bwMode="auto">
              <a:xfrm>
                <a:off x="1920" y="3996"/>
                <a:ext cx="1916" cy="312"/>
              </a:xfrm>
              <a:prstGeom prst="rect">
                <a:avLst/>
              </a:prstGeom>
              <a:solidFill>
                <a:srgbClr val="336699"/>
              </a:solidFill>
              <a:ln w="38100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Eric G. Coronel Castillo</a:t>
                </a:r>
                <a:endParaRPr lang="es-ES" altLang="es-PE" sz="1600" b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3322" name="Text Box 10"/>
              <p:cNvSpPr txBox="1">
                <a:spLocks noChangeArrowheads="1"/>
              </p:cNvSpPr>
              <p:nvPr/>
            </p:nvSpPr>
            <p:spPr bwMode="auto">
              <a:xfrm>
                <a:off x="3832" y="3996"/>
                <a:ext cx="1916" cy="312"/>
              </a:xfrm>
              <a:prstGeom prst="rect">
                <a:avLst/>
              </a:prstGeom>
              <a:solidFill>
                <a:srgbClr val="336699"/>
              </a:solidFill>
              <a:ln w="38100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Página 03</a:t>
                </a:r>
                <a:endParaRPr lang="es-ES" altLang="es-PE" sz="1600" b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3367" name="Group 55"/>
          <p:cNvGrpSpPr>
            <a:grpSpLocks/>
          </p:cNvGrpSpPr>
          <p:nvPr/>
        </p:nvGrpSpPr>
        <p:grpSpPr bwMode="auto">
          <a:xfrm>
            <a:off x="1828800" y="1371600"/>
            <a:ext cx="5410200" cy="4953000"/>
            <a:chOff x="960" y="864"/>
            <a:chExt cx="3312" cy="3024"/>
          </a:xfrm>
        </p:grpSpPr>
        <p:sp>
          <p:nvSpPr>
            <p:cNvPr id="13344" name="AutoShape 32"/>
            <p:cNvSpPr>
              <a:spLocks noChangeArrowheads="1"/>
            </p:cNvSpPr>
            <p:nvPr/>
          </p:nvSpPr>
          <p:spPr bwMode="auto">
            <a:xfrm>
              <a:off x="1198" y="3309"/>
              <a:ext cx="761" cy="579"/>
            </a:xfrm>
            <a:prstGeom prst="flowChartMagneticDisk">
              <a:avLst/>
            </a:prstGeom>
            <a:solidFill>
              <a:srgbClr val="4660AA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/>
              <a:r>
                <a:rPr lang="es-ES_tradnl" altLang="es-PE" sz="1200" b="1"/>
                <a:t>Origen de</a:t>
              </a:r>
            </a:p>
            <a:p>
              <a:pPr algn="ctr"/>
              <a:r>
                <a:rPr lang="es-ES_tradnl" altLang="es-PE" sz="1200" b="1"/>
                <a:t>Datos</a:t>
              </a:r>
              <a:endParaRPr lang="es-ES" altLang="es-PE" sz="1200" b="1"/>
            </a:p>
          </p:txBody>
        </p:sp>
        <p:sp>
          <p:nvSpPr>
            <p:cNvPr id="13345" name="AutoShape 33"/>
            <p:cNvSpPr>
              <a:spLocks noChangeArrowheads="1"/>
            </p:cNvSpPr>
            <p:nvPr/>
          </p:nvSpPr>
          <p:spPr bwMode="auto">
            <a:xfrm>
              <a:off x="1188" y="2606"/>
              <a:ext cx="859" cy="470"/>
            </a:xfrm>
            <a:prstGeom prst="cube">
              <a:avLst>
                <a:gd name="adj" fmla="val 14880"/>
              </a:avLst>
            </a:prstGeom>
            <a:solidFill>
              <a:srgbClr val="4660AA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/>
              <a:r>
                <a:rPr lang="es-ES_tradnl" altLang="es-PE" sz="1200" b="1"/>
                <a:t>Controlador</a:t>
              </a:r>
            </a:p>
            <a:p>
              <a:pPr algn="ctr"/>
              <a:r>
                <a:rPr lang="es-ES_tradnl" altLang="es-PE" sz="1200" b="1"/>
                <a:t>ODBC</a:t>
              </a:r>
              <a:endParaRPr lang="es-ES" altLang="es-PE" sz="1200" b="1"/>
            </a:p>
          </p:txBody>
        </p:sp>
        <p:sp>
          <p:nvSpPr>
            <p:cNvPr id="13346" name="AutoShape 34"/>
            <p:cNvSpPr>
              <a:spLocks noChangeArrowheads="1"/>
            </p:cNvSpPr>
            <p:nvPr/>
          </p:nvSpPr>
          <p:spPr bwMode="auto">
            <a:xfrm>
              <a:off x="2177" y="3297"/>
              <a:ext cx="761" cy="578"/>
            </a:xfrm>
            <a:prstGeom prst="flowChartMagneticDisk">
              <a:avLst/>
            </a:prstGeom>
            <a:solidFill>
              <a:srgbClr val="4660AA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/>
              <a:r>
                <a:rPr lang="es-ES_tradnl" altLang="es-PE" sz="1200" b="1"/>
                <a:t>Origen de</a:t>
              </a:r>
            </a:p>
            <a:p>
              <a:pPr algn="ctr"/>
              <a:r>
                <a:rPr lang="es-ES_tradnl" altLang="es-PE" sz="1200" b="1"/>
                <a:t>Datos</a:t>
              </a:r>
              <a:endParaRPr lang="es-ES" altLang="es-PE" sz="1200" b="1"/>
            </a:p>
          </p:txBody>
        </p:sp>
        <p:sp>
          <p:nvSpPr>
            <p:cNvPr id="13347" name="AutoShape 35"/>
            <p:cNvSpPr>
              <a:spLocks noChangeArrowheads="1"/>
            </p:cNvSpPr>
            <p:nvPr/>
          </p:nvSpPr>
          <p:spPr bwMode="auto">
            <a:xfrm>
              <a:off x="2167" y="2593"/>
              <a:ext cx="859" cy="470"/>
            </a:xfrm>
            <a:prstGeom prst="cube">
              <a:avLst>
                <a:gd name="adj" fmla="val 14880"/>
              </a:avLst>
            </a:prstGeom>
            <a:solidFill>
              <a:srgbClr val="4660AA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/>
              <a:r>
                <a:rPr lang="es-ES_tradnl" altLang="es-PE" sz="1200" b="1"/>
                <a:t>Controlador</a:t>
              </a:r>
            </a:p>
            <a:p>
              <a:pPr algn="ctr"/>
              <a:r>
                <a:rPr lang="es-ES_tradnl" altLang="es-PE" sz="1200" b="1"/>
                <a:t>ODBC</a:t>
              </a:r>
              <a:endParaRPr lang="es-ES" altLang="es-PE" sz="1200" b="1"/>
            </a:p>
          </p:txBody>
        </p:sp>
        <p:sp>
          <p:nvSpPr>
            <p:cNvPr id="13348" name="AutoShape 36"/>
            <p:cNvSpPr>
              <a:spLocks noChangeArrowheads="1"/>
            </p:cNvSpPr>
            <p:nvPr/>
          </p:nvSpPr>
          <p:spPr bwMode="auto">
            <a:xfrm>
              <a:off x="3167" y="3297"/>
              <a:ext cx="761" cy="578"/>
            </a:xfrm>
            <a:prstGeom prst="flowChartMagneticDisk">
              <a:avLst/>
            </a:prstGeom>
            <a:solidFill>
              <a:srgbClr val="4660AA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/>
              <a:r>
                <a:rPr lang="es-ES_tradnl" altLang="es-PE" sz="1200" b="1"/>
                <a:t>Origen de</a:t>
              </a:r>
            </a:p>
            <a:p>
              <a:pPr algn="ctr"/>
              <a:r>
                <a:rPr lang="es-ES_tradnl" altLang="es-PE" sz="1200" b="1"/>
                <a:t>Datos</a:t>
              </a:r>
              <a:endParaRPr lang="es-ES" altLang="es-PE" sz="1200" b="1"/>
            </a:p>
          </p:txBody>
        </p:sp>
        <p:sp>
          <p:nvSpPr>
            <p:cNvPr id="13349" name="AutoShape 37"/>
            <p:cNvSpPr>
              <a:spLocks noChangeArrowheads="1"/>
            </p:cNvSpPr>
            <p:nvPr/>
          </p:nvSpPr>
          <p:spPr bwMode="auto">
            <a:xfrm>
              <a:off x="3157" y="2593"/>
              <a:ext cx="858" cy="470"/>
            </a:xfrm>
            <a:prstGeom prst="cube">
              <a:avLst>
                <a:gd name="adj" fmla="val 14880"/>
              </a:avLst>
            </a:prstGeom>
            <a:solidFill>
              <a:srgbClr val="4660AA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/>
              <a:r>
                <a:rPr lang="es-ES_tradnl" altLang="es-PE" sz="1200" b="1"/>
                <a:t>Controlador</a:t>
              </a:r>
            </a:p>
            <a:p>
              <a:pPr algn="ctr"/>
              <a:r>
                <a:rPr lang="es-ES_tradnl" altLang="es-PE" sz="1200" b="1"/>
                <a:t>ODBC</a:t>
              </a:r>
              <a:endParaRPr lang="es-ES" altLang="es-PE" sz="1200" b="1"/>
            </a:p>
          </p:txBody>
        </p:sp>
        <p:sp>
          <p:nvSpPr>
            <p:cNvPr id="13350" name="AutoShape 38"/>
            <p:cNvSpPr>
              <a:spLocks noChangeArrowheads="1"/>
            </p:cNvSpPr>
            <p:nvPr/>
          </p:nvSpPr>
          <p:spPr bwMode="auto">
            <a:xfrm>
              <a:off x="960" y="2087"/>
              <a:ext cx="3312" cy="326"/>
            </a:xfrm>
            <a:prstGeom prst="cube">
              <a:avLst>
                <a:gd name="adj" fmla="val 29167"/>
              </a:avLst>
            </a:prstGeom>
            <a:solidFill>
              <a:srgbClr val="4660AA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/>
              <a:r>
                <a:rPr lang="es-ES_tradnl" altLang="es-PE" sz="1200" b="1"/>
                <a:t>Administrador de controlador ODBC (ODBC32.DLL)</a:t>
              </a:r>
              <a:endParaRPr lang="es-ES" altLang="es-PE" sz="1200" b="1"/>
            </a:p>
          </p:txBody>
        </p:sp>
        <p:sp>
          <p:nvSpPr>
            <p:cNvPr id="13352" name="AutoShape 40"/>
            <p:cNvSpPr>
              <a:spLocks noChangeArrowheads="1"/>
            </p:cNvSpPr>
            <p:nvPr/>
          </p:nvSpPr>
          <p:spPr bwMode="auto">
            <a:xfrm>
              <a:off x="2012" y="864"/>
              <a:ext cx="1343" cy="572"/>
            </a:xfrm>
            <a:prstGeom prst="cube">
              <a:avLst>
                <a:gd name="adj" fmla="val 23602"/>
              </a:avLst>
            </a:prstGeom>
            <a:solidFill>
              <a:srgbClr val="4660AA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/>
              <a:r>
                <a:rPr lang="es-ES_tradnl" altLang="es-PE" sz="1200" b="1"/>
                <a:t>Aplicación</a:t>
              </a:r>
              <a:endParaRPr lang="es-ES" altLang="es-PE" sz="1200" b="1"/>
            </a:p>
          </p:txBody>
        </p:sp>
        <p:sp>
          <p:nvSpPr>
            <p:cNvPr id="13355" name="AutoShape 43"/>
            <p:cNvSpPr>
              <a:spLocks noChangeArrowheads="1"/>
            </p:cNvSpPr>
            <p:nvPr/>
          </p:nvSpPr>
          <p:spPr bwMode="auto">
            <a:xfrm>
              <a:off x="1955" y="1607"/>
              <a:ext cx="1485" cy="290"/>
            </a:xfrm>
            <a:prstGeom prst="cube">
              <a:avLst>
                <a:gd name="adj" fmla="val 24898"/>
              </a:avLst>
            </a:prstGeom>
            <a:solidFill>
              <a:srgbClr val="4660AA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/>
              <a:r>
                <a:rPr lang="es-ES_tradnl" altLang="es-PE" sz="1200" b="1"/>
                <a:t>ODBC API</a:t>
              </a:r>
              <a:endParaRPr lang="es-ES" altLang="es-PE" sz="1200" b="1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2635" y="1436"/>
              <a:ext cx="0" cy="21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s-PE"/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2635" y="1906"/>
              <a:ext cx="0" cy="21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s-PE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 flipV="1">
              <a:off x="1646" y="2413"/>
              <a:ext cx="0" cy="2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s-PE"/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 flipV="1">
              <a:off x="2635" y="2413"/>
              <a:ext cx="0" cy="2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s-PE"/>
            </a:p>
          </p:txBody>
        </p:sp>
        <p:sp>
          <p:nvSpPr>
            <p:cNvPr id="13360" name="Line 48"/>
            <p:cNvSpPr>
              <a:spLocks noChangeShapeType="1"/>
            </p:cNvSpPr>
            <p:nvPr/>
          </p:nvSpPr>
          <p:spPr bwMode="auto">
            <a:xfrm flipV="1">
              <a:off x="3624" y="2413"/>
              <a:ext cx="0" cy="2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s-PE"/>
            </a:p>
          </p:txBody>
        </p:sp>
        <p:sp>
          <p:nvSpPr>
            <p:cNvPr id="13361" name="Line 49"/>
            <p:cNvSpPr>
              <a:spLocks noChangeShapeType="1"/>
            </p:cNvSpPr>
            <p:nvPr/>
          </p:nvSpPr>
          <p:spPr bwMode="auto">
            <a:xfrm flipV="1">
              <a:off x="1569" y="3063"/>
              <a:ext cx="0" cy="3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s-PE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 flipV="1">
              <a:off x="2559" y="3063"/>
              <a:ext cx="0" cy="3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s-PE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 flipV="1">
              <a:off x="3549" y="3063"/>
              <a:ext cx="0" cy="3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s-PE"/>
            </a:p>
          </p:txBody>
        </p:sp>
      </p:grp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8" name="Group 58"/>
          <p:cNvGrpSpPr>
            <a:grpSpLocks/>
          </p:cNvGrpSpPr>
          <p:nvPr/>
        </p:nvGrpSpPr>
        <p:grpSpPr bwMode="auto">
          <a:xfrm>
            <a:off x="0" y="0"/>
            <a:ext cx="9124950" cy="6831013"/>
            <a:chOff x="0" y="0"/>
            <a:chExt cx="5748" cy="4303"/>
          </a:xfrm>
        </p:grpSpPr>
        <p:sp>
          <p:nvSpPr>
            <p:cNvPr id="15362" name="Rectangle 2"/>
            <p:cNvSpPr>
              <a:spLocks noChangeArrowheads="1"/>
            </p:cNvSpPr>
            <p:nvPr/>
          </p:nvSpPr>
          <p:spPr bwMode="auto">
            <a:xfrm>
              <a:off x="0" y="768"/>
              <a:ext cx="5747" cy="3332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8A1C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PE"/>
            </a:p>
          </p:txBody>
        </p:sp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5747" cy="773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s-ES_tradnl" altLang="es-PE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OLE DB</a:t>
              </a:r>
              <a:endParaRPr lang="es-ES" altLang="es-PE" sz="2800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15367" name="Group 7"/>
            <p:cNvGrpSpPr>
              <a:grpSpLocks/>
            </p:cNvGrpSpPr>
            <p:nvPr/>
          </p:nvGrpSpPr>
          <p:grpSpPr bwMode="auto">
            <a:xfrm>
              <a:off x="0" y="4076"/>
              <a:ext cx="5748" cy="227"/>
              <a:chOff x="0" y="3996"/>
              <a:chExt cx="5748" cy="312"/>
            </a:xfrm>
          </p:grpSpPr>
          <p:sp>
            <p:nvSpPr>
              <p:cNvPr id="15368" name="Text Box 8"/>
              <p:cNvSpPr txBox="1">
                <a:spLocks noChangeArrowheads="1"/>
              </p:cNvSpPr>
              <p:nvPr/>
            </p:nvSpPr>
            <p:spPr bwMode="auto">
              <a:xfrm>
                <a:off x="0" y="3996"/>
                <a:ext cx="1916" cy="312"/>
              </a:xfrm>
              <a:prstGeom prst="rect">
                <a:avLst/>
              </a:prstGeom>
              <a:solidFill>
                <a:srgbClr val="336699"/>
              </a:solidFill>
              <a:ln w="38100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Abril-2001</a:t>
                </a:r>
                <a:endParaRPr lang="es-ES" altLang="es-PE" sz="1600" b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5369" name="Text Box 9"/>
              <p:cNvSpPr txBox="1">
                <a:spLocks noChangeArrowheads="1"/>
              </p:cNvSpPr>
              <p:nvPr/>
            </p:nvSpPr>
            <p:spPr bwMode="auto">
              <a:xfrm>
                <a:off x="1920" y="3996"/>
                <a:ext cx="1916" cy="312"/>
              </a:xfrm>
              <a:prstGeom prst="rect">
                <a:avLst/>
              </a:prstGeom>
              <a:solidFill>
                <a:srgbClr val="336699"/>
              </a:solidFill>
              <a:ln w="38100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Eric G. Coronel Castillo</a:t>
                </a:r>
                <a:endParaRPr lang="es-ES" altLang="es-PE" sz="1600" b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5370" name="Text Box 10"/>
              <p:cNvSpPr txBox="1">
                <a:spLocks noChangeArrowheads="1"/>
              </p:cNvSpPr>
              <p:nvPr/>
            </p:nvSpPr>
            <p:spPr bwMode="auto">
              <a:xfrm>
                <a:off x="3832" y="3996"/>
                <a:ext cx="1916" cy="312"/>
              </a:xfrm>
              <a:prstGeom prst="rect">
                <a:avLst/>
              </a:prstGeom>
              <a:solidFill>
                <a:srgbClr val="336699"/>
              </a:solidFill>
              <a:ln w="38100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Página 04</a:t>
                </a:r>
                <a:endParaRPr lang="es-ES" altLang="es-PE" sz="1600" b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5417" name="Group 57"/>
          <p:cNvGrpSpPr>
            <a:grpSpLocks/>
          </p:cNvGrpSpPr>
          <p:nvPr/>
        </p:nvGrpSpPr>
        <p:grpSpPr bwMode="auto">
          <a:xfrm>
            <a:off x="514350" y="1314450"/>
            <a:ext cx="8305800" cy="5048250"/>
            <a:chOff x="324" y="828"/>
            <a:chExt cx="5232" cy="3180"/>
          </a:xfrm>
        </p:grpSpPr>
        <p:sp>
          <p:nvSpPr>
            <p:cNvPr id="15406" name="Rectangle 46"/>
            <p:cNvSpPr>
              <a:spLocks noChangeArrowheads="1"/>
            </p:cNvSpPr>
            <p:nvPr/>
          </p:nvSpPr>
          <p:spPr bwMode="auto">
            <a:xfrm>
              <a:off x="324" y="1674"/>
              <a:ext cx="5232" cy="627"/>
            </a:xfrm>
            <a:prstGeom prst="rect">
              <a:avLst/>
            </a:prstGeom>
            <a:solidFill>
              <a:srgbClr val="4660A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390" name="Rectangle 30"/>
            <p:cNvSpPr>
              <a:spLocks noChangeArrowheads="1"/>
            </p:cNvSpPr>
            <p:nvPr/>
          </p:nvSpPr>
          <p:spPr bwMode="auto">
            <a:xfrm>
              <a:off x="324" y="2527"/>
              <a:ext cx="5232" cy="1481"/>
            </a:xfrm>
            <a:prstGeom prst="rect">
              <a:avLst/>
            </a:prstGeom>
            <a:solidFill>
              <a:srgbClr val="4660A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391" name="AutoShape 31"/>
            <p:cNvSpPr>
              <a:spLocks noChangeArrowheads="1"/>
            </p:cNvSpPr>
            <p:nvPr/>
          </p:nvSpPr>
          <p:spPr bwMode="auto">
            <a:xfrm>
              <a:off x="651" y="3155"/>
              <a:ext cx="1308" cy="269"/>
            </a:xfrm>
            <a:prstGeom prst="cube">
              <a:avLst>
                <a:gd name="adj" fmla="val 25000"/>
              </a:avLst>
            </a:prstGeom>
            <a:solidFill>
              <a:srgbClr val="4660A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/>
              <a:r>
                <a:rPr lang="es-ES_tradnl" altLang="es-PE" sz="1400" b="1"/>
                <a:t>ODBC</a:t>
              </a:r>
              <a:endParaRPr lang="es-ES" altLang="es-PE" sz="1400" b="1"/>
            </a:p>
          </p:txBody>
        </p:sp>
        <p:sp>
          <p:nvSpPr>
            <p:cNvPr id="15392" name="AutoShape 32"/>
            <p:cNvSpPr>
              <a:spLocks noChangeArrowheads="1"/>
            </p:cNvSpPr>
            <p:nvPr/>
          </p:nvSpPr>
          <p:spPr bwMode="auto">
            <a:xfrm>
              <a:off x="651" y="3514"/>
              <a:ext cx="1262" cy="403"/>
            </a:xfrm>
            <a:prstGeom prst="flowChartMagneticDisk">
              <a:avLst/>
            </a:prstGeom>
            <a:solidFill>
              <a:srgbClr val="4660AA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/>
              <a:r>
                <a:rPr lang="es-ES_tradnl" altLang="es-PE" sz="1400" b="1"/>
                <a:t>Database</a:t>
              </a:r>
              <a:endParaRPr lang="es-ES" altLang="es-PE" sz="1400" b="1"/>
            </a:p>
          </p:txBody>
        </p:sp>
        <p:sp>
          <p:nvSpPr>
            <p:cNvPr id="15393" name="AutoShape 33"/>
            <p:cNvSpPr>
              <a:spLocks noChangeArrowheads="1"/>
            </p:cNvSpPr>
            <p:nvPr/>
          </p:nvSpPr>
          <p:spPr bwMode="auto">
            <a:xfrm>
              <a:off x="651" y="2795"/>
              <a:ext cx="1308" cy="271"/>
            </a:xfrm>
            <a:prstGeom prst="cube">
              <a:avLst>
                <a:gd name="adj" fmla="val 25000"/>
              </a:avLst>
            </a:prstGeom>
            <a:solidFill>
              <a:srgbClr val="4660A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/>
              <a:r>
                <a:rPr lang="es-ES_tradnl" altLang="es-PE" sz="1400" b="1"/>
                <a:t>ODBC Provider</a:t>
              </a:r>
              <a:endParaRPr lang="es-ES" altLang="es-PE" sz="1400" b="1"/>
            </a:p>
          </p:txBody>
        </p:sp>
        <p:sp>
          <p:nvSpPr>
            <p:cNvPr id="15394" name="AutoShape 34"/>
            <p:cNvSpPr>
              <a:spLocks noChangeArrowheads="1"/>
            </p:cNvSpPr>
            <p:nvPr/>
          </p:nvSpPr>
          <p:spPr bwMode="auto">
            <a:xfrm>
              <a:off x="2192" y="3290"/>
              <a:ext cx="794" cy="627"/>
            </a:xfrm>
            <a:prstGeom prst="flowChartProcess">
              <a:avLst/>
            </a:prstGeom>
            <a:solidFill>
              <a:srgbClr val="4660A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/>
              <a:r>
                <a:rPr lang="es-ES_tradnl" altLang="es-PE" sz="1400" b="1"/>
                <a:t>Mainfrane</a:t>
              </a:r>
            </a:p>
            <a:p>
              <a:pPr algn="ctr"/>
              <a:r>
                <a:rPr lang="es-ES_tradnl" altLang="es-PE" sz="1400" b="1"/>
                <a:t>Data</a:t>
              </a:r>
              <a:endParaRPr lang="es-ES" altLang="es-PE" sz="1400" b="1"/>
            </a:p>
          </p:txBody>
        </p:sp>
        <p:sp>
          <p:nvSpPr>
            <p:cNvPr id="15395" name="AutoShape 35"/>
            <p:cNvSpPr>
              <a:spLocks noChangeArrowheads="1"/>
            </p:cNvSpPr>
            <p:nvPr/>
          </p:nvSpPr>
          <p:spPr bwMode="auto">
            <a:xfrm>
              <a:off x="3080" y="3290"/>
              <a:ext cx="795" cy="627"/>
            </a:xfrm>
            <a:prstGeom prst="flowChartProcess">
              <a:avLst/>
            </a:prstGeom>
            <a:solidFill>
              <a:srgbClr val="4660A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/>
              <a:r>
                <a:rPr lang="es-ES_tradnl" altLang="es-PE" sz="1400" b="1"/>
                <a:t>Nom</a:t>
              </a:r>
            </a:p>
            <a:p>
              <a:pPr algn="ctr"/>
              <a:r>
                <a:rPr lang="es-ES_tradnl" altLang="es-PE" sz="1400" b="1"/>
                <a:t>Relational</a:t>
              </a:r>
            </a:p>
            <a:p>
              <a:pPr algn="ctr"/>
              <a:r>
                <a:rPr lang="es-ES_tradnl" altLang="es-PE" sz="1400" b="1"/>
                <a:t>Data</a:t>
              </a:r>
              <a:endParaRPr lang="es-ES" altLang="es-PE" sz="1400" b="1"/>
            </a:p>
          </p:txBody>
        </p:sp>
        <p:sp>
          <p:nvSpPr>
            <p:cNvPr id="15396" name="AutoShape 36"/>
            <p:cNvSpPr>
              <a:spLocks noChangeArrowheads="1"/>
            </p:cNvSpPr>
            <p:nvPr/>
          </p:nvSpPr>
          <p:spPr bwMode="auto">
            <a:xfrm>
              <a:off x="2192" y="2795"/>
              <a:ext cx="1683" cy="271"/>
            </a:xfrm>
            <a:prstGeom prst="cube">
              <a:avLst>
                <a:gd name="adj" fmla="val 25000"/>
              </a:avLst>
            </a:prstGeom>
            <a:solidFill>
              <a:srgbClr val="4660A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/>
              <a:r>
                <a:rPr lang="es-ES_tradnl" altLang="es-PE" sz="1400" b="1"/>
                <a:t>Simple Data Provider</a:t>
              </a:r>
              <a:endParaRPr lang="es-ES" altLang="es-PE" sz="1400" b="1"/>
            </a:p>
          </p:txBody>
        </p:sp>
        <p:sp>
          <p:nvSpPr>
            <p:cNvPr id="15397" name="AutoShape 37"/>
            <p:cNvSpPr>
              <a:spLocks noChangeArrowheads="1"/>
            </p:cNvSpPr>
            <p:nvPr/>
          </p:nvSpPr>
          <p:spPr bwMode="auto">
            <a:xfrm>
              <a:off x="4108" y="3290"/>
              <a:ext cx="1261" cy="627"/>
            </a:xfrm>
            <a:prstGeom prst="flowChartMagneticDisk">
              <a:avLst/>
            </a:prstGeom>
            <a:solidFill>
              <a:srgbClr val="4660AA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/>
              <a:r>
                <a:rPr lang="es-ES_tradnl" altLang="es-PE" sz="1400" b="1"/>
                <a:t>Database</a:t>
              </a:r>
              <a:endParaRPr lang="es-ES" altLang="es-PE" sz="1400" b="1"/>
            </a:p>
          </p:txBody>
        </p:sp>
        <p:sp>
          <p:nvSpPr>
            <p:cNvPr id="15398" name="AutoShape 38"/>
            <p:cNvSpPr>
              <a:spLocks noChangeArrowheads="1"/>
            </p:cNvSpPr>
            <p:nvPr/>
          </p:nvSpPr>
          <p:spPr bwMode="auto">
            <a:xfrm>
              <a:off x="4108" y="2795"/>
              <a:ext cx="1308" cy="271"/>
            </a:xfrm>
            <a:prstGeom prst="cube">
              <a:avLst>
                <a:gd name="adj" fmla="val 25000"/>
              </a:avLst>
            </a:prstGeom>
            <a:solidFill>
              <a:srgbClr val="4660A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/>
              <a:r>
                <a:rPr lang="es-ES_tradnl" altLang="es-PE" sz="1400" b="1"/>
                <a:t>OLE DB Provider</a:t>
              </a:r>
              <a:endParaRPr lang="es-ES" altLang="es-PE" sz="1400" b="1"/>
            </a:p>
          </p:txBody>
        </p:sp>
        <p:sp>
          <p:nvSpPr>
            <p:cNvPr id="15399" name="Line 39"/>
            <p:cNvSpPr>
              <a:spLocks noChangeShapeType="1"/>
            </p:cNvSpPr>
            <p:nvPr/>
          </p:nvSpPr>
          <p:spPr bwMode="auto">
            <a:xfrm>
              <a:off x="1305" y="3066"/>
              <a:ext cx="0" cy="13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5400" name="Line 40"/>
            <p:cNvSpPr>
              <a:spLocks noChangeShapeType="1"/>
            </p:cNvSpPr>
            <p:nvPr/>
          </p:nvSpPr>
          <p:spPr bwMode="auto">
            <a:xfrm>
              <a:off x="1305" y="3424"/>
              <a:ext cx="0" cy="13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5401" name="Line 41"/>
            <p:cNvSpPr>
              <a:spLocks noChangeShapeType="1"/>
            </p:cNvSpPr>
            <p:nvPr/>
          </p:nvSpPr>
          <p:spPr bwMode="auto">
            <a:xfrm flipV="1">
              <a:off x="2567" y="3066"/>
              <a:ext cx="0" cy="2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 flipV="1">
              <a:off x="3454" y="3066"/>
              <a:ext cx="0" cy="2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5403" name="Text Box 43"/>
            <p:cNvSpPr txBox="1">
              <a:spLocks noChangeArrowheads="1"/>
            </p:cNvSpPr>
            <p:nvPr/>
          </p:nvSpPr>
          <p:spPr bwMode="auto">
            <a:xfrm>
              <a:off x="373" y="2515"/>
              <a:ext cx="101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660AA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altLang="es-PE" sz="1600" b="1"/>
                <a:t>Data Providers</a:t>
              </a:r>
              <a:endParaRPr lang="es-ES" altLang="es-PE" sz="1600" b="1"/>
            </a:p>
          </p:txBody>
        </p:sp>
        <p:sp>
          <p:nvSpPr>
            <p:cNvPr id="15404" name="AutoShape 44"/>
            <p:cNvSpPr>
              <a:spLocks noChangeArrowheads="1"/>
            </p:cNvSpPr>
            <p:nvPr/>
          </p:nvSpPr>
          <p:spPr bwMode="auto">
            <a:xfrm>
              <a:off x="838" y="1924"/>
              <a:ext cx="2148" cy="315"/>
            </a:xfrm>
            <a:prstGeom prst="cube">
              <a:avLst>
                <a:gd name="adj" fmla="val 25000"/>
              </a:avLst>
            </a:prstGeom>
            <a:solidFill>
              <a:srgbClr val="4660A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/>
              <a:r>
                <a:rPr lang="es-ES_tradnl" altLang="es-PE" sz="1400" b="1"/>
                <a:t>Cursor Engine</a:t>
              </a:r>
              <a:endParaRPr lang="es-ES" altLang="es-PE" sz="1400" b="1"/>
            </a:p>
          </p:txBody>
        </p:sp>
        <p:sp>
          <p:nvSpPr>
            <p:cNvPr id="15405" name="AutoShape 45"/>
            <p:cNvSpPr>
              <a:spLocks noChangeArrowheads="1"/>
            </p:cNvSpPr>
            <p:nvPr/>
          </p:nvSpPr>
          <p:spPr bwMode="auto">
            <a:xfrm>
              <a:off x="3127" y="1924"/>
              <a:ext cx="2148" cy="315"/>
            </a:xfrm>
            <a:prstGeom prst="cube">
              <a:avLst>
                <a:gd name="adj" fmla="val 25000"/>
              </a:avLst>
            </a:prstGeom>
            <a:solidFill>
              <a:srgbClr val="4660A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/>
              <a:r>
                <a:rPr lang="es-ES_tradnl" altLang="es-PE" sz="1400" b="1"/>
                <a:t>Query Processor</a:t>
              </a:r>
              <a:endParaRPr lang="es-ES" altLang="es-PE" sz="1400" b="1"/>
            </a:p>
          </p:txBody>
        </p:sp>
        <p:sp>
          <p:nvSpPr>
            <p:cNvPr id="15407" name="Text Box 47"/>
            <p:cNvSpPr txBox="1">
              <a:spLocks noChangeArrowheads="1"/>
            </p:cNvSpPr>
            <p:nvPr/>
          </p:nvSpPr>
          <p:spPr bwMode="auto">
            <a:xfrm>
              <a:off x="373" y="1669"/>
              <a:ext cx="13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660AA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altLang="es-PE" sz="1600" b="1"/>
                <a:t>Service Components</a:t>
              </a:r>
              <a:endParaRPr lang="es-ES" altLang="es-PE" sz="1600" b="1"/>
            </a:p>
          </p:txBody>
        </p:sp>
        <p:sp>
          <p:nvSpPr>
            <p:cNvPr id="15408" name="Line 48"/>
            <p:cNvSpPr>
              <a:spLocks noChangeShapeType="1"/>
            </p:cNvSpPr>
            <p:nvPr/>
          </p:nvSpPr>
          <p:spPr bwMode="auto">
            <a:xfrm>
              <a:off x="2940" y="2301"/>
              <a:ext cx="0" cy="22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5409" name="AutoShape 49"/>
            <p:cNvSpPr>
              <a:spLocks noChangeArrowheads="1"/>
            </p:cNvSpPr>
            <p:nvPr/>
          </p:nvSpPr>
          <p:spPr bwMode="auto">
            <a:xfrm>
              <a:off x="1657" y="828"/>
              <a:ext cx="2714" cy="576"/>
            </a:xfrm>
            <a:prstGeom prst="cube">
              <a:avLst>
                <a:gd name="adj" fmla="val 24898"/>
              </a:avLst>
            </a:prstGeom>
            <a:solidFill>
              <a:srgbClr val="4660A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/>
                <a:t>Aplicación</a:t>
              </a:r>
              <a:endParaRPr lang="es-ES" altLang="es-PE" sz="2000"/>
            </a:p>
          </p:txBody>
        </p:sp>
        <p:sp>
          <p:nvSpPr>
            <p:cNvPr id="15412" name="Line 52"/>
            <p:cNvSpPr>
              <a:spLocks noChangeShapeType="1"/>
            </p:cNvSpPr>
            <p:nvPr/>
          </p:nvSpPr>
          <p:spPr bwMode="auto">
            <a:xfrm flipV="1">
              <a:off x="2940" y="1404"/>
              <a:ext cx="0" cy="27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5413" name="Line 53"/>
            <p:cNvSpPr>
              <a:spLocks noChangeShapeType="1"/>
            </p:cNvSpPr>
            <p:nvPr/>
          </p:nvSpPr>
          <p:spPr bwMode="auto">
            <a:xfrm>
              <a:off x="4762" y="3066"/>
              <a:ext cx="0" cy="31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53" name="Group 69"/>
          <p:cNvGrpSpPr>
            <a:grpSpLocks/>
          </p:cNvGrpSpPr>
          <p:nvPr/>
        </p:nvGrpSpPr>
        <p:grpSpPr bwMode="auto">
          <a:xfrm>
            <a:off x="0" y="0"/>
            <a:ext cx="9124950" cy="6831013"/>
            <a:chOff x="0" y="0"/>
            <a:chExt cx="5748" cy="4303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768"/>
              <a:ext cx="5747" cy="3332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8A1C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PE"/>
            </a:p>
          </p:txBody>
        </p:sp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5747" cy="773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s-ES_tradnl" altLang="es-PE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DAO – Data Access Object</a:t>
              </a:r>
              <a:endParaRPr lang="es-ES" altLang="es-PE" sz="2800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16392" name="Group 8"/>
            <p:cNvGrpSpPr>
              <a:grpSpLocks/>
            </p:cNvGrpSpPr>
            <p:nvPr/>
          </p:nvGrpSpPr>
          <p:grpSpPr bwMode="auto">
            <a:xfrm>
              <a:off x="0" y="4076"/>
              <a:ext cx="5748" cy="227"/>
              <a:chOff x="0" y="3996"/>
              <a:chExt cx="5748" cy="312"/>
            </a:xfrm>
          </p:grpSpPr>
          <p:sp>
            <p:nvSpPr>
              <p:cNvPr id="16393" name="Text Box 9"/>
              <p:cNvSpPr txBox="1">
                <a:spLocks noChangeArrowheads="1"/>
              </p:cNvSpPr>
              <p:nvPr/>
            </p:nvSpPr>
            <p:spPr bwMode="auto">
              <a:xfrm>
                <a:off x="0" y="3996"/>
                <a:ext cx="1916" cy="312"/>
              </a:xfrm>
              <a:prstGeom prst="rect">
                <a:avLst/>
              </a:prstGeom>
              <a:solidFill>
                <a:srgbClr val="336699"/>
              </a:solidFill>
              <a:ln w="38100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Abril-2001</a:t>
                </a:r>
                <a:endParaRPr lang="es-ES" altLang="es-PE" sz="1600" b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394" name="Text Box 10"/>
              <p:cNvSpPr txBox="1">
                <a:spLocks noChangeArrowheads="1"/>
              </p:cNvSpPr>
              <p:nvPr/>
            </p:nvSpPr>
            <p:spPr bwMode="auto">
              <a:xfrm>
                <a:off x="1920" y="3996"/>
                <a:ext cx="1916" cy="312"/>
              </a:xfrm>
              <a:prstGeom prst="rect">
                <a:avLst/>
              </a:prstGeom>
              <a:solidFill>
                <a:srgbClr val="336699"/>
              </a:solidFill>
              <a:ln w="38100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Eric G. Coronel Castillo</a:t>
                </a:r>
                <a:endParaRPr lang="es-ES" altLang="es-PE" sz="1600" b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395" name="Text Box 11"/>
              <p:cNvSpPr txBox="1">
                <a:spLocks noChangeArrowheads="1"/>
              </p:cNvSpPr>
              <p:nvPr/>
            </p:nvSpPr>
            <p:spPr bwMode="auto">
              <a:xfrm>
                <a:off x="3832" y="3996"/>
                <a:ext cx="1916" cy="312"/>
              </a:xfrm>
              <a:prstGeom prst="rect">
                <a:avLst/>
              </a:prstGeom>
              <a:solidFill>
                <a:srgbClr val="336699"/>
              </a:solidFill>
              <a:ln w="38100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Página 05</a:t>
                </a:r>
                <a:endParaRPr lang="es-ES" altLang="es-PE" sz="1600" b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6452" name="Group 68"/>
          <p:cNvGrpSpPr>
            <a:grpSpLocks/>
          </p:cNvGrpSpPr>
          <p:nvPr/>
        </p:nvGrpSpPr>
        <p:grpSpPr bwMode="auto">
          <a:xfrm>
            <a:off x="228600" y="1371600"/>
            <a:ext cx="7770813" cy="3952875"/>
            <a:chOff x="144" y="864"/>
            <a:chExt cx="4895" cy="2490"/>
          </a:xfrm>
        </p:grpSpPr>
        <p:sp>
          <p:nvSpPr>
            <p:cNvPr id="16420" name="Rectangle 36" descr="Dark vertical"/>
            <p:cNvSpPr>
              <a:spLocks noChangeArrowheads="1"/>
            </p:cNvSpPr>
            <p:nvPr/>
          </p:nvSpPr>
          <p:spPr bwMode="auto">
            <a:xfrm>
              <a:off x="2307" y="1846"/>
              <a:ext cx="624" cy="659"/>
            </a:xfrm>
            <a:prstGeom prst="rect">
              <a:avLst/>
            </a:prstGeom>
            <a:pattFill prst="dkVert">
              <a:fgClr>
                <a:schemeClr val="bg1"/>
              </a:fgClr>
              <a:bgClr>
                <a:schemeClr val="tx1"/>
              </a:bgClr>
            </a:patt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grpSp>
          <p:nvGrpSpPr>
            <p:cNvPr id="16450" name="Group 66"/>
            <p:cNvGrpSpPr>
              <a:grpSpLocks/>
            </p:cNvGrpSpPr>
            <p:nvPr/>
          </p:nvGrpSpPr>
          <p:grpSpPr bwMode="auto">
            <a:xfrm>
              <a:off x="144" y="864"/>
              <a:ext cx="4895" cy="2490"/>
              <a:chOff x="144" y="864"/>
              <a:chExt cx="4895" cy="2490"/>
            </a:xfrm>
          </p:grpSpPr>
          <p:sp>
            <p:nvSpPr>
              <p:cNvPr id="16421" name="Rectangle 37" descr="Dark horizontal"/>
              <p:cNvSpPr>
                <a:spLocks noChangeArrowheads="1"/>
              </p:cNvSpPr>
              <p:nvPr/>
            </p:nvSpPr>
            <p:spPr bwMode="auto">
              <a:xfrm>
                <a:off x="1670" y="1276"/>
                <a:ext cx="316" cy="257"/>
              </a:xfrm>
              <a:prstGeom prst="rect">
                <a:avLst/>
              </a:prstGeom>
              <a:pattFill prst="dkHorz">
                <a:fgClr>
                  <a:schemeClr val="bg1"/>
                </a:fgClr>
                <a:bgClr>
                  <a:schemeClr val="tx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grpSp>
            <p:nvGrpSpPr>
              <p:cNvPr id="16422" name="Group 38"/>
              <p:cNvGrpSpPr>
                <a:grpSpLocks/>
              </p:cNvGrpSpPr>
              <p:nvPr/>
            </p:nvGrpSpPr>
            <p:grpSpPr bwMode="auto">
              <a:xfrm>
                <a:off x="4101" y="1435"/>
                <a:ext cx="887" cy="505"/>
                <a:chOff x="3892" y="1588"/>
                <a:chExt cx="808" cy="472"/>
              </a:xfrm>
            </p:grpSpPr>
            <p:sp>
              <p:nvSpPr>
                <p:cNvPr id="16423" name="Oval 39"/>
                <p:cNvSpPr>
                  <a:spLocks noChangeArrowheads="1"/>
                </p:cNvSpPr>
                <p:nvPr/>
              </p:nvSpPr>
              <p:spPr bwMode="auto">
                <a:xfrm>
                  <a:off x="3892" y="1972"/>
                  <a:ext cx="808" cy="88"/>
                </a:xfrm>
                <a:prstGeom prst="ellipse">
                  <a:avLst/>
                </a:prstGeom>
                <a:solidFill>
                  <a:srgbClr val="996633"/>
                </a:solidFill>
                <a:ln w="12700">
                  <a:solidFill>
                    <a:srgbClr val="B3B9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004E47"/>
                  </a:outerShdw>
                </a:effec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6424" name="Oval 40"/>
                <p:cNvSpPr>
                  <a:spLocks noChangeArrowheads="1"/>
                </p:cNvSpPr>
                <p:nvPr/>
              </p:nvSpPr>
              <p:spPr bwMode="auto">
                <a:xfrm>
                  <a:off x="3892" y="1876"/>
                  <a:ext cx="808" cy="88"/>
                </a:xfrm>
                <a:prstGeom prst="ellipse">
                  <a:avLst/>
                </a:prstGeom>
                <a:solidFill>
                  <a:srgbClr val="996633"/>
                </a:solidFill>
                <a:ln w="12700">
                  <a:solidFill>
                    <a:srgbClr val="B3B9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004E47"/>
                  </a:outerShdw>
                </a:effec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6425" name="Oval 41"/>
                <p:cNvSpPr>
                  <a:spLocks noChangeArrowheads="1"/>
                </p:cNvSpPr>
                <p:nvPr/>
              </p:nvSpPr>
              <p:spPr bwMode="auto">
                <a:xfrm>
                  <a:off x="3892" y="1780"/>
                  <a:ext cx="808" cy="88"/>
                </a:xfrm>
                <a:prstGeom prst="ellipse">
                  <a:avLst/>
                </a:prstGeom>
                <a:solidFill>
                  <a:srgbClr val="996633"/>
                </a:solidFill>
                <a:ln w="12700">
                  <a:solidFill>
                    <a:srgbClr val="B3B9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004E47"/>
                  </a:outerShdw>
                </a:effec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6426" name="Oval 42"/>
                <p:cNvSpPr>
                  <a:spLocks noChangeArrowheads="1"/>
                </p:cNvSpPr>
                <p:nvPr/>
              </p:nvSpPr>
              <p:spPr bwMode="auto">
                <a:xfrm>
                  <a:off x="3892" y="1684"/>
                  <a:ext cx="808" cy="88"/>
                </a:xfrm>
                <a:prstGeom prst="ellipse">
                  <a:avLst/>
                </a:prstGeom>
                <a:solidFill>
                  <a:srgbClr val="996633"/>
                </a:solidFill>
                <a:ln w="12700">
                  <a:solidFill>
                    <a:srgbClr val="B3B9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004E47"/>
                  </a:outerShdw>
                </a:effec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6427" name="Oval 43"/>
                <p:cNvSpPr>
                  <a:spLocks noChangeArrowheads="1"/>
                </p:cNvSpPr>
                <p:nvPr/>
              </p:nvSpPr>
              <p:spPr bwMode="auto">
                <a:xfrm>
                  <a:off x="3892" y="1588"/>
                  <a:ext cx="808" cy="88"/>
                </a:xfrm>
                <a:prstGeom prst="ellipse">
                  <a:avLst/>
                </a:prstGeom>
                <a:solidFill>
                  <a:srgbClr val="996633"/>
                </a:solidFill>
                <a:ln w="12700">
                  <a:solidFill>
                    <a:srgbClr val="B3B9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004E47"/>
                  </a:outerShdw>
                </a:effec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sp>
            <p:nvSpPr>
              <p:cNvPr id="16428" name="Rectangle 44"/>
              <p:cNvSpPr>
                <a:spLocks noChangeArrowheads="1"/>
              </p:cNvSpPr>
              <p:nvPr/>
            </p:nvSpPr>
            <p:spPr bwMode="auto">
              <a:xfrm>
                <a:off x="4104" y="864"/>
                <a:ext cx="935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es-PE" sz="1600" b="1">
                    <a:latin typeface="Times New Roman" panose="02020603050405020304" pitchFamily="18" charset="0"/>
                  </a:rPr>
                  <a:t>.MDB </a:t>
                </a:r>
                <a:br>
                  <a:rPr lang="en-US" altLang="es-PE" sz="1600" b="1">
                    <a:latin typeface="Times New Roman" panose="02020603050405020304" pitchFamily="18" charset="0"/>
                  </a:rPr>
                </a:br>
                <a:r>
                  <a:rPr lang="en-US" altLang="es-PE" sz="1600" b="1">
                    <a:latin typeface="Times New Roman" panose="02020603050405020304" pitchFamily="18" charset="0"/>
                  </a:rPr>
                  <a:t>Access-Format</a:t>
                </a:r>
                <a:br>
                  <a:rPr lang="en-US" altLang="es-PE" sz="1600" b="1">
                    <a:latin typeface="Times New Roman" panose="02020603050405020304" pitchFamily="18" charset="0"/>
                  </a:rPr>
                </a:br>
                <a:r>
                  <a:rPr lang="en-US" altLang="es-PE" sz="1600" b="1">
                    <a:latin typeface="Times New Roman" panose="02020603050405020304" pitchFamily="18" charset="0"/>
                  </a:rPr>
                  <a:t>Databases</a:t>
                </a:r>
              </a:p>
            </p:txBody>
          </p:sp>
          <p:sp>
            <p:nvSpPr>
              <p:cNvPr id="16429" name="Arc 45"/>
              <p:cNvSpPr>
                <a:spLocks/>
              </p:cNvSpPr>
              <p:nvPr/>
            </p:nvSpPr>
            <p:spPr bwMode="auto">
              <a:xfrm>
                <a:off x="3040" y="1687"/>
                <a:ext cx="1320" cy="720"/>
              </a:xfrm>
              <a:custGeom>
                <a:avLst/>
                <a:gdLst>
                  <a:gd name="G0" fmla="+- 4741 0 0"/>
                  <a:gd name="G1" fmla="+- 0 0 0"/>
                  <a:gd name="G2" fmla="+- 21600 0 0"/>
                  <a:gd name="T0" fmla="*/ 26341 w 26341"/>
                  <a:gd name="T1" fmla="*/ 0 h 21600"/>
                  <a:gd name="T2" fmla="*/ 0 w 26341"/>
                  <a:gd name="T3" fmla="*/ 21073 h 21600"/>
                  <a:gd name="T4" fmla="*/ 4741 w 26341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341" h="21600" fill="none" extrusionOk="0">
                    <a:moveTo>
                      <a:pt x="26341" y="0"/>
                    </a:moveTo>
                    <a:cubicBezTo>
                      <a:pt x="26341" y="11929"/>
                      <a:pt x="16670" y="21600"/>
                      <a:pt x="4741" y="21600"/>
                    </a:cubicBezTo>
                    <a:cubicBezTo>
                      <a:pt x="3146" y="21600"/>
                      <a:pt x="1555" y="21423"/>
                      <a:pt x="-1" y="21073"/>
                    </a:cubicBezTo>
                  </a:path>
                  <a:path w="26341" h="21600" stroke="0" extrusionOk="0">
                    <a:moveTo>
                      <a:pt x="26341" y="0"/>
                    </a:moveTo>
                    <a:cubicBezTo>
                      <a:pt x="26341" y="11929"/>
                      <a:pt x="16670" y="21600"/>
                      <a:pt x="4741" y="21600"/>
                    </a:cubicBezTo>
                    <a:cubicBezTo>
                      <a:pt x="3146" y="21600"/>
                      <a:pt x="1555" y="21423"/>
                      <a:pt x="-1" y="21073"/>
                    </a:cubicBezTo>
                    <a:lnTo>
                      <a:pt x="4741" y="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bg1"/>
                </a:solidFill>
                <a:round/>
                <a:headEnd type="stealth" w="med" len="lg"/>
                <a:tailEnd type="none" w="sm" len="sm"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6430" name="AutoShape 46"/>
              <p:cNvSpPr>
                <a:spLocks noChangeArrowheads="1"/>
              </p:cNvSpPr>
              <p:nvPr/>
            </p:nvSpPr>
            <p:spPr bwMode="auto">
              <a:xfrm>
                <a:off x="1991" y="1024"/>
                <a:ext cx="1310" cy="813"/>
              </a:xfrm>
              <a:prstGeom prst="cube">
                <a:avLst>
                  <a:gd name="adj" fmla="val 24995"/>
                </a:avLst>
              </a:prstGeom>
              <a:solidFill>
                <a:srgbClr val="0066FF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6431" name="Rectangle 47"/>
              <p:cNvSpPr>
                <a:spLocks noChangeArrowheads="1"/>
              </p:cNvSpPr>
              <p:nvPr/>
            </p:nvSpPr>
            <p:spPr bwMode="auto">
              <a:xfrm>
                <a:off x="2027" y="1214"/>
                <a:ext cx="106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es-PE" sz="1800" b="1">
                    <a:latin typeface="Times New Roman" panose="02020603050405020304" pitchFamily="18" charset="0"/>
                  </a:rPr>
                  <a:t>Data Access Objects</a:t>
                </a:r>
              </a:p>
            </p:txBody>
          </p:sp>
          <p:graphicFrame>
            <p:nvGraphicFramePr>
              <p:cNvPr id="16432" name="Object 48"/>
              <p:cNvGraphicFramePr>
                <a:graphicFrameLocks/>
              </p:cNvGraphicFramePr>
              <p:nvPr/>
            </p:nvGraphicFramePr>
            <p:xfrm>
              <a:off x="2084" y="1944"/>
              <a:ext cx="1071" cy="11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58" name="ClipArt" r:id="rId3" imgW="3404880" imgH="3660480" progId="MS_ClipArt_Gallery.2">
                      <p:embed/>
                    </p:oleObj>
                  </mc:Choice>
                  <mc:Fallback>
                    <p:oleObj name="ClipArt" r:id="rId3" imgW="3404880" imgH="3660480" progId="MS_ClipArt_Gallery.2">
                      <p:embed/>
                      <p:pic>
                        <p:nvPicPr>
                          <p:cNvPr id="0" name="Object 4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lum bright="-6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84" y="1944"/>
                            <a:ext cx="1071" cy="11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33" name="Rectangle 49"/>
              <p:cNvSpPr>
                <a:spLocks noChangeArrowheads="1"/>
              </p:cNvSpPr>
              <p:nvPr/>
            </p:nvSpPr>
            <p:spPr bwMode="auto">
              <a:xfrm>
                <a:off x="2144" y="2343"/>
                <a:ext cx="1159" cy="3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lang="en-US" altLang="es-PE" sz="18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Jet Database Engine</a:t>
                </a:r>
              </a:p>
            </p:txBody>
          </p:sp>
          <p:grpSp>
            <p:nvGrpSpPr>
              <p:cNvPr id="16434" name="Group 50"/>
              <p:cNvGrpSpPr>
                <a:grpSpLocks/>
              </p:cNvGrpSpPr>
              <p:nvPr/>
            </p:nvGrpSpPr>
            <p:grpSpPr bwMode="auto">
              <a:xfrm>
                <a:off x="144" y="2113"/>
                <a:ext cx="1885" cy="1241"/>
                <a:chOff x="291" y="2222"/>
                <a:chExt cx="1716" cy="1159"/>
              </a:xfrm>
            </p:grpSpPr>
            <p:sp>
              <p:nvSpPr>
                <p:cNvPr id="16435" name="Rectangle 51"/>
                <p:cNvSpPr>
                  <a:spLocks noChangeArrowheads="1"/>
                </p:cNvSpPr>
                <p:nvPr/>
              </p:nvSpPr>
              <p:spPr bwMode="auto">
                <a:xfrm>
                  <a:off x="291" y="2609"/>
                  <a:ext cx="1716" cy="7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es-PE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Accessing Native Access Databases through Microsoft Jet Database Engine</a:t>
                  </a:r>
                </a:p>
              </p:txBody>
            </p:sp>
            <p:sp>
              <p:nvSpPr>
                <p:cNvPr id="16436" name="Arc 52"/>
                <p:cNvSpPr>
                  <a:spLocks/>
                </p:cNvSpPr>
                <p:nvPr/>
              </p:nvSpPr>
              <p:spPr bwMode="auto">
                <a:xfrm>
                  <a:off x="901" y="2222"/>
                  <a:ext cx="988" cy="432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21600"/>
                    <a:gd name="T1" fmla="*/ 21600 h 21600"/>
                    <a:gd name="T2" fmla="*/ 21578 w 21600"/>
                    <a:gd name="T3" fmla="*/ 0 h 21600"/>
                    <a:gd name="T4" fmla="*/ 2160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21599"/>
                      </a:moveTo>
                      <a:cubicBezTo>
                        <a:pt x="0" y="9679"/>
                        <a:pt x="9657" y="12"/>
                        <a:pt x="21578" y="0"/>
                      </a:cubicBezTo>
                    </a:path>
                    <a:path w="21600" h="21600" stroke="0" extrusionOk="0">
                      <a:moveTo>
                        <a:pt x="0" y="21599"/>
                      </a:moveTo>
                      <a:cubicBezTo>
                        <a:pt x="0" y="9679"/>
                        <a:pt x="9657" y="12"/>
                        <a:pt x="21578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76200" cap="rnd">
                  <a:solidFill>
                    <a:schemeClr val="tx2"/>
                  </a:solidFill>
                  <a:round/>
                  <a:headEnd type="none" w="sm" len="sm"/>
                  <a:tailEnd type="stealth" w="med" len="lg"/>
                </a:ln>
                <a:effectLst>
                  <a:outerShdw dist="107763" dir="2700000" algn="ctr" rotWithShape="0">
                    <a:srgbClr val="004E47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</p:grpSp>
      </p:grpSp>
      <p:grpSp>
        <p:nvGrpSpPr>
          <p:cNvPr id="16451" name="Group 67"/>
          <p:cNvGrpSpPr>
            <a:grpSpLocks/>
          </p:cNvGrpSpPr>
          <p:nvPr/>
        </p:nvGrpSpPr>
        <p:grpSpPr bwMode="auto">
          <a:xfrm>
            <a:off x="809625" y="4235450"/>
            <a:ext cx="7953375" cy="1736725"/>
            <a:chOff x="510" y="2668"/>
            <a:chExt cx="5010" cy="1094"/>
          </a:xfrm>
        </p:grpSpPr>
        <p:sp>
          <p:nvSpPr>
            <p:cNvPr id="16439" name="Arc 55"/>
            <p:cNvSpPr>
              <a:spLocks/>
            </p:cNvSpPr>
            <p:nvPr/>
          </p:nvSpPr>
          <p:spPr bwMode="auto">
            <a:xfrm>
              <a:off x="2673" y="2870"/>
              <a:ext cx="687" cy="103"/>
            </a:xfrm>
            <a:custGeom>
              <a:avLst/>
              <a:gdLst>
                <a:gd name="G0" fmla="+- 21600 0 0"/>
                <a:gd name="G1" fmla="+- 1427 0 0"/>
                <a:gd name="G2" fmla="+- 21600 0 0"/>
                <a:gd name="T0" fmla="*/ 29886 w 29886"/>
                <a:gd name="T1" fmla="*/ 21375 h 23027"/>
                <a:gd name="T2" fmla="*/ 47 w 29886"/>
                <a:gd name="T3" fmla="*/ 0 h 23027"/>
                <a:gd name="T4" fmla="*/ 21600 w 29886"/>
                <a:gd name="T5" fmla="*/ 1427 h 23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886" h="23027" fill="none" extrusionOk="0">
                  <a:moveTo>
                    <a:pt x="29885" y="21374"/>
                  </a:moveTo>
                  <a:cubicBezTo>
                    <a:pt x="27259" y="22465"/>
                    <a:pt x="24443" y="23026"/>
                    <a:pt x="21600" y="23027"/>
                  </a:cubicBezTo>
                  <a:cubicBezTo>
                    <a:pt x="9670" y="23027"/>
                    <a:pt x="0" y="13356"/>
                    <a:pt x="0" y="1427"/>
                  </a:cubicBezTo>
                  <a:cubicBezTo>
                    <a:pt x="-1" y="950"/>
                    <a:pt x="15" y="475"/>
                    <a:pt x="47" y="0"/>
                  </a:cubicBezTo>
                </a:path>
                <a:path w="29886" h="23027" stroke="0" extrusionOk="0">
                  <a:moveTo>
                    <a:pt x="29885" y="21374"/>
                  </a:moveTo>
                  <a:cubicBezTo>
                    <a:pt x="27259" y="22465"/>
                    <a:pt x="24443" y="23026"/>
                    <a:pt x="21600" y="23027"/>
                  </a:cubicBezTo>
                  <a:cubicBezTo>
                    <a:pt x="9670" y="23027"/>
                    <a:pt x="0" y="13356"/>
                    <a:pt x="0" y="1427"/>
                  </a:cubicBezTo>
                  <a:cubicBezTo>
                    <a:pt x="-1" y="950"/>
                    <a:pt x="15" y="475"/>
                    <a:pt x="47" y="0"/>
                  </a:cubicBezTo>
                  <a:lnTo>
                    <a:pt x="21600" y="1427"/>
                  </a:lnTo>
                  <a:close/>
                </a:path>
              </a:pathLst>
            </a:custGeom>
            <a:noFill/>
            <a:ln w="50800" cap="rnd">
              <a:solidFill>
                <a:schemeClr val="bg1"/>
              </a:solidFill>
              <a:round/>
              <a:headEnd type="stealth" w="med" len="lg"/>
              <a:tailEnd type="none" w="sm" len="sm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>
              <a:off x="3780" y="2972"/>
              <a:ext cx="0" cy="771"/>
            </a:xfrm>
            <a:prstGeom prst="line">
              <a:avLst/>
            </a:prstGeom>
            <a:noFill/>
            <a:ln w="47625" cmpd="thinThick">
              <a:solidFill>
                <a:srgbClr val="B3B9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rgbClr val="B3B900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>
              <a:off x="510" y="3743"/>
              <a:ext cx="5010" cy="0"/>
            </a:xfrm>
            <a:prstGeom prst="line">
              <a:avLst/>
            </a:prstGeom>
            <a:noFill/>
            <a:ln w="47625" cmpd="thinThick">
              <a:solidFill>
                <a:srgbClr val="B3B9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rgbClr val="B3B900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442" name="AutoShape 58"/>
            <p:cNvSpPr>
              <a:spLocks noChangeArrowheads="1"/>
            </p:cNvSpPr>
            <p:nvPr/>
          </p:nvSpPr>
          <p:spPr bwMode="auto">
            <a:xfrm>
              <a:off x="3362" y="2668"/>
              <a:ext cx="835" cy="557"/>
            </a:xfrm>
            <a:prstGeom prst="cube">
              <a:avLst>
                <a:gd name="adj" fmla="val 24995"/>
              </a:avLst>
            </a:prstGeom>
            <a:solidFill>
              <a:srgbClr val="0066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443" name="Rectangle 59"/>
            <p:cNvSpPr>
              <a:spLocks noChangeArrowheads="1"/>
            </p:cNvSpPr>
            <p:nvPr/>
          </p:nvSpPr>
          <p:spPr bwMode="auto">
            <a:xfrm>
              <a:off x="3401" y="2801"/>
              <a:ext cx="69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es-PE" sz="1600" b="1">
                  <a:latin typeface="Times New Roman" panose="02020603050405020304" pitchFamily="18" charset="0"/>
                </a:rPr>
                <a:t>NetBios</a:t>
              </a:r>
              <a:br>
                <a:rPr lang="en-US" altLang="es-PE" sz="1600" b="1">
                  <a:latin typeface="Times New Roman" panose="02020603050405020304" pitchFamily="18" charset="0"/>
                </a:rPr>
              </a:br>
              <a:r>
                <a:rPr lang="en-US" altLang="es-PE" sz="1600" b="1">
                  <a:latin typeface="Times New Roman" panose="02020603050405020304" pitchFamily="18" charset="0"/>
                </a:rPr>
                <a:t>Interface</a:t>
              </a:r>
            </a:p>
          </p:txBody>
        </p:sp>
        <p:sp>
          <p:nvSpPr>
            <p:cNvPr id="16444" name="Line 60"/>
            <p:cNvSpPr>
              <a:spLocks noChangeShapeType="1"/>
            </p:cNvSpPr>
            <p:nvPr/>
          </p:nvSpPr>
          <p:spPr bwMode="auto">
            <a:xfrm>
              <a:off x="5026" y="3477"/>
              <a:ext cx="0" cy="219"/>
            </a:xfrm>
            <a:prstGeom prst="line">
              <a:avLst/>
            </a:prstGeom>
            <a:noFill/>
            <a:ln w="47625" cmpd="thinThick">
              <a:solidFill>
                <a:srgbClr val="B3B9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rgbClr val="B3B900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445" name="Rectangle 61"/>
            <p:cNvSpPr>
              <a:spLocks noChangeArrowheads="1"/>
            </p:cNvSpPr>
            <p:nvPr/>
          </p:nvSpPr>
          <p:spPr bwMode="auto">
            <a:xfrm>
              <a:off x="4995" y="3707"/>
              <a:ext cx="60" cy="55"/>
            </a:xfrm>
            <a:prstGeom prst="rect">
              <a:avLst/>
            </a:prstGeom>
            <a:noFill/>
            <a:ln w="47625" cmpd="thinThick">
              <a:solidFill>
                <a:srgbClr val="B3B900"/>
              </a:solidFill>
              <a:miter lim="800000"/>
              <a:headEnd/>
              <a:tailEnd/>
            </a:ln>
            <a:effectLst>
              <a:prstShdw prst="shdw17" dist="17961" dir="2700000">
                <a:srgbClr val="B3B900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graphicFrame>
          <p:nvGraphicFramePr>
            <p:cNvPr id="16446" name="Object 62"/>
            <p:cNvGraphicFramePr>
              <a:graphicFrameLocks/>
            </p:cNvGraphicFramePr>
            <p:nvPr/>
          </p:nvGraphicFramePr>
          <p:xfrm>
            <a:off x="4834" y="2795"/>
            <a:ext cx="448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9" name="ClipArt" r:id="rId5" imgW="2084040" imgH="3657600" progId="MS_ClipArt_Gallery.2">
                    <p:embed/>
                  </p:oleObj>
                </mc:Choice>
                <mc:Fallback>
                  <p:oleObj name="ClipArt" r:id="rId5" imgW="2084040" imgH="3657600" progId="MS_ClipArt_Gallery.2">
                    <p:embed/>
                    <p:pic>
                      <p:nvPicPr>
                        <p:cNvPr id="0" name="Object 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lum bright="-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4" y="2795"/>
                          <a:ext cx="448" cy="7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447" name="Picture 63"/>
          <p:cNvPicPr>
            <a:picLocks noChangeArrowheads="1"/>
          </p:cNvPicPr>
          <p:nvPr/>
        </p:nvPicPr>
        <p:blipFill>
          <a:blip r:embed="rId7" cstate="print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549400"/>
            <a:ext cx="2038350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48" name="Rectangle 64"/>
          <p:cNvSpPr>
            <a:spLocks noChangeArrowheads="1"/>
          </p:cNvSpPr>
          <p:nvPr/>
        </p:nvSpPr>
        <p:spPr bwMode="auto">
          <a:xfrm>
            <a:off x="725488" y="1928813"/>
            <a:ext cx="1841500" cy="530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altLang="es-PE" sz="18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Visual Basic Code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96" name="Group 88"/>
          <p:cNvGrpSpPr>
            <a:grpSpLocks/>
          </p:cNvGrpSpPr>
          <p:nvPr/>
        </p:nvGrpSpPr>
        <p:grpSpPr bwMode="auto">
          <a:xfrm>
            <a:off x="0" y="0"/>
            <a:ext cx="9124950" cy="6831013"/>
            <a:chOff x="0" y="0"/>
            <a:chExt cx="5748" cy="4303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768"/>
              <a:ext cx="5747" cy="3332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8A1C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PE"/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5747" cy="773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s-ES_tradnl" altLang="es-PE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DAO – Data Access Object</a:t>
              </a:r>
              <a:endParaRPr lang="es-ES" altLang="es-PE" sz="2800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17416" name="Group 8"/>
            <p:cNvGrpSpPr>
              <a:grpSpLocks/>
            </p:cNvGrpSpPr>
            <p:nvPr/>
          </p:nvGrpSpPr>
          <p:grpSpPr bwMode="auto">
            <a:xfrm>
              <a:off x="0" y="4076"/>
              <a:ext cx="5748" cy="227"/>
              <a:chOff x="0" y="3996"/>
              <a:chExt cx="5748" cy="312"/>
            </a:xfrm>
          </p:grpSpPr>
          <p:sp>
            <p:nvSpPr>
              <p:cNvPr id="17417" name="Text Box 9"/>
              <p:cNvSpPr txBox="1">
                <a:spLocks noChangeArrowheads="1"/>
              </p:cNvSpPr>
              <p:nvPr/>
            </p:nvSpPr>
            <p:spPr bwMode="auto">
              <a:xfrm>
                <a:off x="0" y="3996"/>
                <a:ext cx="1916" cy="312"/>
              </a:xfrm>
              <a:prstGeom prst="rect">
                <a:avLst/>
              </a:prstGeom>
              <a:solidFill>
                <a:srgbClr val="336699"/>
              </a:solidFill>
              <a:ln w="38100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Abril-2001</a:t>
                </a:r>
                <a:endParaRPr lang="es-ES" altLang="es-PE" sz="1600" b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7418" name="Text Box 10"/>
              <p:cNvSpPr txBox="1">
                <a:spLocks noChangeArrowheads="1"/>
              </p:cNvSpPr>
              <p:nvPr/>
            </p:nvSpPr>
            <p:spPr bwMode="auto">
              <a:xfrm>
                <a:off x="1920" y="3996"/>
                <a:ext cx="1916" cy="312"/>
              </a:xfrm>
              <a:prstGeom prst="rect">
                <a:avLst/>
              </a:prstGeom>
              <a:solidFill>
                <a:srgbClr val="336699"/>
              </a:solidFill>
              <a:ln w="38100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Eric G. Coronel Castillo</a:t>
                </a:r>
                <a:endParaRPr lang="es-ES" altLang="es-PE" sz="1600" b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7419" name="Text Box 11"/>
              <p:cNvSpPr txBox="1">
                <a:spLocks noChangeArrowheads="1"/>
              </p:cNvSpPr>
              <p:nvPr/>
            </p:nvSpPr>
            <p:spPr bwMode="auto">
              <a:xfrm>
                <a:off x="3832" y="3996"/>
                <a:ext cx="1916" cy="312"/>
              </a:xfrm>
              <a:prstGeom prst="rect">
                <a:avLst/>
              </a:prstGeom>
              <a:solidFill>
                <a:srgbClr val="336699"/>
              </a:solidFill>
              <a:ln w="38100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Página 06</a:t>
                </a:r>
                <a:endParaRPr lang="es-ES" altLang="es-PE" sz="1600" b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7494" name="Group 86"/>
          <p:cNvGrpSpPr>
            <a:grpSpLocks/>
          </p:cNvGrpSpPr>
          <p:nvPr/>
        </p:nvGrpSpPr>
        <p:grpSpPr bwMode="auto">
          <a:xfrm>
            <a:off x="2432050" y="1371600"/>
            <a:ext cx="5399088" cy="3705225"/>
            <a:chOff x="1532" y="864"/>
            <a:chExt cx="3401" cy="2334"/>
          </a:xfrm>
        </p:grpSpPr>
        <p:sp>
          <p:nvSpPr>
            <p:cNvPr id="17460" name="Arc 52"/>
            <p:cNvSpPr>
              <a:spLocks/>
            </p:cNvSpPr>
            <p:nvPr/>
          </p:nvSpPr>
          <p:spPr bwMode="auto">
            <a:xfrm>
              <a:off x="2917" y="1737"/>
              <a:ext cx="1334" cy="762"/>
            </a:xfrm>
            <a:custGeom>
              <a:avLst/>
              <a:gdLst>
                <a:gd name="G0" fmla="+- 4741 0 0"/>
                <a:gd name="G1" fmla="+- 0 0 0"/>
                <a:gd name="G2" fmla="+- 21600 0 0"/>
                <a:gd name="T0" fmla="*/ 26341 w 26341"/>
                <a:gd name="T1" fmla="*/ 0 h 21600"/>
                <a:gd name="T2" fmla="*/ 0 w 26341"/>
                <a:gd name="T3" fmla="*/ 21073 h 21600"/>
                <a:gd name="T4" fmla="*/ 4741 w 2634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341" h="21600" fill="none" extrusionOk="0">
                  <a:moveTo>
                    <a:pt x="26341" y="0"/>
                  </a:moveTo>
                  <a:cubicBezTo>
                    <a:pt x="26341" y="11929"/>
                    <a:pt x="16670" y="21600"/>
                    <a:pt x="4741" y="21600"/>
                  </a:cubicBezTo>
                  <a:cubicBezTo>
                    <a:pt x="3146" y="21600"/>
                    <a:pt x="1555" y="21423"/>
                    <a:pt x="-1" y="21073"/>
                  </a:cubicBezTo>
                </a:path>
                <a:path w="26341" h="21600" stroke="0" extrusionOk="0">
                  <a:moveTo>
                    <a:pt x="26341" y="0"/>
                  </a:moveTo>
                  <a:cubicBezTo>
                    <a:pt x="26341" y="11929"/>
                    <a:pt x="16670" y="21600"/>
                    <a:pt x="4741" y="21600"/>
                  </a:cubicBezTo>
                  <a:cubicBezTo>
                    <a:pt x="3146" y="21600"/>
                    <a:pt x="1555" y="21423"/>
                    <a:pt x="-1" y="21073"/>
                  </a:cubicBezTo>
                  <a:lnTo>
                    <a:pt x="4741" y="0"/>
                  </a:lnTo>
                  <a:close/>
                </a:path>
              </a:pathLst>
            </a:custGeom>
            <a:noFill/>
            <a:ln w="50800" cap="rnd">
              <a:solidFill>
                <a:srgbClr val="0066FF"/>
              </a:solidFill>
              <a:round/>
              <a:headEnd type="stealth" w="med" len="lg"/>
              <a:tailEnd type="none" w="sm" len="sm"/>
            </a:ln>
            <a:effectLst>
              <a:prstShdw prst="shdw17" dist="17961" dir="2700000">
                <a:srgbClr val="0066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grpSp>
          <p:nvGrpSpPr>
            <p:cNvPr id="17492" name="Group 84"/>
            <p:cNvGrpSpPr>
              <a:grpSpLocks/>
            </p:cNvGrpSpPr>
            <p:nvPr/>
          </p:nvGrpSpPr>
          <p:grpSpPr bwMode="auto">
            <a:xfrm>
              <a:off x="1532" y="864"/>
              <a:ext cx="3401" cy="2334"/>
              <a:chOff x="1532" y="864"/>
              <a:chExt cx="3401" cy="2334"/>
            </a:xfrm>
          </p:grpSpPr>
          <p:sp>
            <p:nvSpPr>
              <p:cNvPr id="17451" name="Rectangle 43" descr="Dark vertical"/>
              <p:cNvSpPr>
                <a:spLocks noChangeArrowheads="1"/>
              </p:cNvSpPr>
              <p:nvPr/>
            </p:nvSpPr>
            <p:spPr bwMode="auto">
              <a:xfrm>
                <a:off x="2176" y="1904"/>
                <a:ext cx="631" cy="699"/>
              </a:xfrm>
              <a:prstGeom prst="rect">
                <a:avLst/>
              </a:prstGeom>
              <a:pattFill prst="dkVert">
                <a:fgClr>
                  <a:schemeClr val="bg1"/>
                </a:fgClr>
                <a:bgClr>
                  <a:schemeClr val="tx1"/>
                </a:bgClr>
              </a:patt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7452" name="Rectangle 44" descr="Dark horizontal"/>
              <p:cNvSpPr>
                <a:spLocks noChangeArrowheads="1"/>
              </p:cNvSpPr>
              <p:nvPr/>
            </p:nvSpPr>
            <p:spPr bwMode="auto">
              <a:xfrm>
                <a:off x="1532" y="1301"/>
                <a:ext cx="320" cy="272"/>
              </a:xfrm>
              <a:prstGeom prst="rect">
                <a:avLst/>
              </a:prstGeom>
              <a:pattFill prst="dkHorz">
                <a:fgClr>
                  <a:schemeClr val="bg1"/>
                </a:fgClr>
                <a:bgClr>
                  <a:schemeClr val="tx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grpSp>
            <p:nvGrpSpPr>
              <p:cNvPr id="17453" name="Group 45"/>
              <p:cNvGrpSpPr>
                <a:grpSpLocks/>
              </p:cNvGrpSpPr>
              <p:nvPr/>
            </p:nvGrpSpPr>
            <p:grpSpPr bwMode="auto">
              <a:xfrm>
                <a:off x="3989" y="1469"/>
                <a:ext cx="897" cy="535"/>
                <a:chOff x="3892" y="1588"/>
                <a:chExt cx="808" cy="472"/>
              </a:xfrm>
            </p:grpSpPr>
            <p:sp>
              <p:nvSpPr>
                <p:cNvPr id="17454" name="Oval 46"/>
                <p:cNvSpPr>
                  <a:spLocks noChangeArrowheads="1"/>
                </p:cNvSpPr>
                <p:nvPr/>
              </p:nvSpPr>
              <p:spPr bwMode="auto">
                <a:xfrm>
                  <a:off x="3892" y="1972"/>
                  <a:ext cx="808" cy="88"/>
                </a:xfrm>
                <a:prstGeom prst="ellipse">
                  <a:avLst/>
                </a:prstGeom>
                <a:solidFill>
                  <a:srgbClr val="996633"/>
                </a:solidFill>
                <a:ln w="12700">
                  <a:solidFill>
                    <a:srgbClr val="B3B9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004E47"/>
                  </a:outerShdw>
                </a:effec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7455" name="Oval 47"/>
                <p:cNvSpPr>
                  <a:spLocks noChangeArrowheads="1"/>
                </p:cNvSpPr>
                <p:nvPr/>
              </p:nvSpPr>
              <p:spPr bwMode="auto">
                <a:xfrm>
                  <a:off x="3892" y="1876"/>
                  <a:ext cx="808" cy="88"/>
                </a:xfrm>
                <a:prstGeom prst="ellipse">
                  <a:avLst/>
                </a:prstGeom>
                <a:solidFill>
                  <a:srgbClr val="996633"/>
                </a:solidFill>
                <a:ln w="12700">
                  <a:solidFill>
                    <a:srgbClr val="B3B9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004E47"/>
                  </a:outerShdw>
                </a:effec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7456" name="Oval 48"/>
                <p:cNvSpPr>
                  <a:spLocks noChangeArrowheads="1"/>
                </p:cNvSpPr>
                <p:nvPr/>
              </p:nvSpPr>
              <p:spPr bwMode="auto">
                <a:xfrm>
                  <a:off x="3892" y="1780"/>
                  <a:ext cx="808" cy="88"/>
                </a:xfrm>
                <a:prstGeom prst="ellipse">
                  <a:avLst/>
                </a:prstGeom>
                <a:solidFill>
                  <a:srgbClr val="996633"/>
                </a:solidFill>
                <a:ln w="12700">
                  <a:solidFill>
                    <a:srgbClr val="B3B9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004E47"/>
                  </a:outerShdw>
                </a:effec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7457" name="Oval 49"/>
                <p:cNvSpPr>
                  <a:spLocks noChangeArrowheads="1"/>
                </p:cNvSpPr>
                <p:nvPr/>
              </p:nvSpPr>
              <p:spPr bwMode="auto">
                <a:xfrm>
                  <a:off x="3892" y="1684"/>
                  <a:ext cx="808" cy="88"/>
                </a:xfrm>
                <a:prstGeom prst="ellipse">
                  <a:avLst/>
                </a:prstGeom>
                <a:solidFill>
                  <a:srgbClr val="996633"/>
                </a:solidFill>
                <a:ln w="12700">
                  <a:solidFill>
                    <a:srgbClr val="B3B9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004E47"/>
                  </a:outerShdw>
                </a:effec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7458" name="Oval 50"/>
                <p:cNvSpPr>
                  <a:spLocks noChangeArrowheads="1"/>
                </p:cNvSpPr>
                <p:nvPr/>
              </p:nvSpPr>
              <p:spPr bwMode="auto">
                <a:xfrm>
                  <a:off x="3892" y="1588"/>
                  <a:ext cx="808" cy="88"/>
                </a:xfrm>
                <a:prstGeom prst="ellipse">
                  <a:avLst/>
                </a:prstGeom>
                <a:solidFill>
                  <a:srgbClr val="996633"/>
                </a:solidFill>
                <a:ln w="12700">
                  <a:solidFill>
                    <a:srgbClr val="B3B9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004E47"/>
                  </a:outerShdw>
                </a:effec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sp>
            <p:nvSpPr>
              <p:cNvPr id="17459" name="Rectangle 51"/>
              <p:cNvSpPr>
                <a:spLocks noChangeArrowheads="1"/>
              </p:cNvSpPr>
              <p:nvPr/>
            </p:nvSpPr>
            <p:spPr bwMode="auto">
              <a:xfrm>
                <a:off x="3998" y="864"/>
                <a:ext cx="935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es-PE" sz="1600" b="1">
                    <a:latin typeface="Times New Roman" panose="02020603050405020304" pitchFamily="18" charset="0"/>
                  </a:rPr>
                  <a:t>.MDB </a:t>
                </a:r>
                <a:br>
                  <a:rPr lang="en-US" altLang="es-PE" sz="1600" b="1">
                    <a:latin typeface="Times New Roman" panose="02020603050405020304" pitchFamily="18" charset="0"/>
                  </a:rPr>
                </a:br>
                <a:r>
                  <a:rPr lang="en-US" altLang="es-PE" sz="1600" b="1">
                    <a:latin typeface="Times New Roman" panose="02020603050405020304" pitchFamily="18" charset="0"/>
                  </a:rPr>
                  <a:t>Access-Format</a:t>
                </a:r>
                <a:br>
                  <a:rPr lang="en-US" altLang="es-PE" sz="1600" b="1">
                    <a:latin typeface="Times New Roman" panose="02020603050405020304" pitchFamily="18" charset="0"/>
                  </a:rPr>
                </a:br>
                <a:r>
                  <a:rPr lang="en-US" altLang="es-PE" sz="1600" b="1">
                    <a:latin typeface="Times New Roman" panose="02020603050405020304" pitchFamily="18" charset="0"/>
                  </a:rPr>
                  <a:t>Databases</a:t>
                </a:r>
              </a:p>
            </p:txBody>
          </p:sp>
          <p:sp>
            <p:nvSpPr>
              <p:cNvPr id="17461" name="AutoShape 53"/>
              <p:cNvSpPr>
                <a:spLocks noChangeArrowheads="1"/>
              </p:cNvSpPr>
              <p:nvPr/>
            </p:nvSpPr>
            <p:spPr bwMode="auto">
              <a:xfrm>
                <a:off x="1856" y="1033"/>
                <a:ext cx="1324" cy="862"/>
              </a:xfrm>
              <a:prstGeom prst="cube">
                <a:avLst>
                  <a:gd name="adj" fmla="val 24995"/>
                </a:avLst>
              </a:prstGeom>
              <a:solidFill>
                <a:srgbClr val="0066FF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7462" name="Rectangle 54"/>
              <p:cNvSpPr>
                <a:spLocks noChangeArrowheads="1"/>
              </p:cNvSpPr>
              <p:nvPr/>
            </p:nvSpPr>
            <p:spPr bwMode="auto">
              <a:xfrm>
                <a:off x="1894" y="1235"/>
                <a:ext cx="107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es-PE" sz="1800" b="1">
                    <a:latin typeface="Times New Roman" panose="02020603050405020304" pitchFamily="18" charset="0"/>
                  </a:rPr>
                  <a:t>Data Access Objects</a:t>
                </a:r>
              </a:p>
            </p:txBody>
          </p:sp>
          <p:graphicFrame>
            <p:nvGraphicFramePr>
              <p:cNvPr id="17463" name="Object 55"/>
              <p:cNvGraphicFramePr>
                <a:graphicFrameLocks/>
              </p:cNvGraphicFramePr>
              <p:nvPr/>
            </p:nvGraphicFramePr>
            <p:xfrm>
              <a:off x="1951" y="2009"/>
              <a:ext cx="1082" cy="1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01" name="ClipArt" r:id="rId3" imgW="3404880" imgH="3660480" progId="MS_ClipArt_Gallery.2">
                      <p:embed/>
                    </p:oleObj>
                  </mc:Choice>
                  <mc:Fallback>
                    <p:oleObj name="ClipArt" r:id="rId3" imgW="3404880" imgH="3660480" progId="MS_ClipArt_Gallery.2">
                      <p:embed/>
                      <p:pic>
                        <p:nvPicPr>
                          <p:cNvPr id="0" name="Object 5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51" y="2009"/>
                            <a:ext cx="1082" cy="1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64" name="Rectangle 56"/>
              <p:cNvSpPr>
                <a:spLocks noChangeArrowheads="1"/>
              </p:cNvSpPr>
              <p:nvPr/>
            </p:nvSpPr>
            <p:spPr bwMode="auto">
              <a:xfrm>
                <a:off x="2012" y="2433"/>
                <a:ext cx="1173" cy="3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lang="en-US" altLang="es-PE" sz="18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Jet Database Engine</a:t>
                </a:r>
              </a:p>
            </p:txBody>
          </p:sp>
        </p:grpSp>
      </p:grpSp>
      <p:pic>
        <p:nvPicPr>
          <p:cNvPr id="17465" name="Picture 5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560513"/>
            <a:ext cx="2058988" cy="141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66" name="Rectangle 58"/>
          <p:cNvSpPr>
            <a:spLocks noChangeArrowheads="1"/>
          </p:cNvSpPr>
          <p:nvPr/>
        </p:nvSpPr>
        <p:spPr bwMode="auto">
          <a:xfrm>
            <a:off x="484188" y="1962150"/>
            <a:ext cx="1862137" cy="530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altLang="es-PE" sz="18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Visual Basic Code</a:t>
            </a:r>
          </a:p>
        </p:txBody>
      </p:sp>
      <p:grpSp>
        <p:nvGrpSpPr>
          <p:cNvPr id="17493" name="Group 85"/>
          <p:cNvGrpSpPr>
            <a:grpSpLocks/>
          </p:cNvGrpSpPr>
          <p:nvPr/>
        </p:nvGrpSpPr>
        <p:grpSpPr bwMode="auto">
          <a:xfrm>
            <a:off x="304800" y="3921125"/>
            <a:ext cx="3597275" cy="1887538"/>
            <a:chOff x="192" y="2470"/>
            <a:chExt cx="2266" cy="1189"/>
          </a:xfrm>
        </p:grpSpPr>
        <p:grpSp>
          <p:nvGrpSpPr>
            <p:cNvPr id="17468" name="Group 60"/>
            <p:cNvGrpSpPr>
              <a:grpSpLocks/>
            </p:cNvGrpSpPr>
            <p:nvPr/>
          </p:nvGrpSpPr>
          <p:grpSpPr bwMode="auto">
            <a:xfrm>
              <a:off x="192" y="2470"/>
              <a:ext cx="1484" cy="1189"/>
              <a:chOff x="474" y="2470"/>
              <a:chExt cx="1336" cy="1048"/>
            </a:xfrm>
          </p:grpSpPr>
          <p:grpSp>
            <p:nvGrpSpPr>
              <p:cNvPr id="17469" name="Group 61"/>
              <p:cNvGrpSpPr>
                <a:grpSpLocks/>
              </p:cNvGrpSpPr>
              <p:nvPr/>
            </p:nvGrpSpPr>
            <p:grpSpPr bwMode="auto">
              <a:xfrm>
                <a:off x="474" y="2902"/>
                <a:ext cx="712" cy="616"/>
                <a:chOff x="474" y="2902"/>
                <a:chExt cx="712" cy="616"/>
              </a:xfrm>
            </p:grpSpPr>
            <p:sp>
              <p:nvSpPr>
                <p:cNvPr id="17470" name="AutoShape 62"/>
                <p:cNvSpPr>
                  <a:spLocks noChangeArrowheads="1"/>
                </p:cNvSpPr>
                <p:nvPr/>
              </p:nvSpPr>
              <p:spPr bwMode="auto">
                <a:xfrm>
                  <a:off x="474" y="2902"/>
                  <a:ext cx="712" cy="616"/>
                </a:xfrm>
                <a:prstGeom prst="cube">
                  <a:avLst>
                    <a:gd name="adj" fmla="val 24995"/>
                  </a:avLst>
                </a:prstGeom>
                <a:solidFill>
                  <a:srgbClr val="0066FF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7471" name="Rectangle 63"/>
                <p:cNvSpPr>
                  <a:spLocks noChangeArrowheads="1"/>
                </p:cNvSpPr>
                <p:nvPr/>
              </p:nvSpPr>
              <p:spPr bwMode="auto">
                <a:xfrm>
                  <a:off x="508" y="3043"/>
                  <a:ext cx="489" cy="440"/>
                </a:xfrm>
                <a:prstGeom prst="rect">
                  <a:avLst/>
                </a:prstGeom>
                <a:solidFill>
                  <a:srgbClr val="0066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ctr" eaLnBrk="0" hangingPunct="0"/>
                  <a:r>
                    <a:rPr lang="en-US" altLang="es-PE" sz="1400">
                      <a:latin typeface="Times New Roman" panose="02020603050405020304" pitchFamily="18" charset="0"/>
                    </a:rPr>
                    <a:t>SQL Server Driver</a:t>
                  </a:r>
                  <a:r>
                    <a:rPr lang="en-US" altLang="es-PE" sz="1800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grpSp>
            <p:nvGrpSpPr>
              <p:cNvPr id="17472" name="Group 64"/>
              <p:cNvGrpSpPr>
                <a:grpSpLocks/>
              </p:cNvGrpSpPr>
              <p:nvPr/>
            </p:nvGrpSpPr>
            <p:grpSpPr bwMode="auto">
              <a:xfrm>
                <a:off x="1098" y="2902"/>
                <a:ext cx="712" cy="616"/>
                <a:chOff x="1098" y="2902"/>
                <a:chExt cx="712" cy="616"/>
              </a:xfrm>
            </p:grpSpPr>
            <p:sp>
              <p:nvSpPr>
                <p:cNvPr id="17473" name="AutoShape 65"/>
                <p:cNvSpPr>
                  <a:spLocks noChangeArrowheads="1"/>
                </p:cNvSpPr>
                <p:nvPr/>
              </p:nvSpPr>
              <p:spPr bwMode="auto">
                <a:xfrm>
                  <a:off x="1098" y="2902"/>
                  <a:ext cx="712" cy="616"/>
                </a:xfrm>
                <a:prstGeom prst="cube">
                  <a:avLst>
                    <a:gd name="adj" fmla="val 24995"/>
                  </a:avLst>
                </a:prstGeom>
                <a:solidFill>
                  <a:srgbClr val="0066FF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7474" name="Rectangle 66"/>
                <p:cNvSpPr>
                  <a:spLocks noChangeArrowheads="1"/>
                </p:cNvSpPr>
                <p:nvPr/>
              </p:nvSpPr>
              <p:spPr bwMode="auto">
                <a:xfrm>
                  <a:off x="1132" y="3043"/>
                  <a:ext cx="490" cy="322"/>
                </a:xfrm>
                <a:prstGeom prst="rect">
                  <a:avLst/>
                </a:prstGeom>
                <a:solidFill>
                  <a:srgbClr val="0066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ctr" eaLnBrk="0" hangingPunct="0"/>
                  <a:r>
                    <a:rPr lang="en-US" altLang="es-PE" sz="1400">
                      <a:latin typeface="Times New Roman" panose="02020603050405020304" pitchFamily="18" charset="0"/>
                    </a:rPr>
                    <a:t>Oracle Driver</a:t>
                  </a:r>
                  <a:r>
                    <a:rPr lang="en-US" altLang="es-PE" sz="1800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grpSp>
            <p:nvGrpSpPr>
              <p:cNvPr id="17475" name="Group 67"/>
              <p:cNvGrpSpPr>
                <a:grpSpLocks/>
              </p:cNvGrpSpPr>
              <p:nvPr/>
            </p:nvGrpSpPr>
            <p:grpSpPr bwMode="auto">
              <a:xfrm>
                <a:off x="474" y="2470"/>
                <a:ext cx="1336" cy="520"/>
                <a:chOff x="474" y="2470"/>
                <a:chExt cx="1336" cy="520"/>
              </a:xfrm>
            </p:grpSpPr>
            <p:sp>
              <p:nvSpPr>
                <p:cNvPr id="17476" name="AutoShape 68"/>
                <p:cNvSpPr>
                  <a:spLocks noChangeArrowheads="1"/>
                </p:cNvSpPr>
                <p:nvPr/>
              </p:nvSpPr>
              <p:spPr bwMode="auto">
                <a:xfrm>
                  <a:off x="474" y="2470"/>
                  <a:ext cx="1336" cy="520"/>
                </a:xfrm>
                <a:prstGeom prst="cube">
                  <a:avLst>
                    <a:gd name="adj" fmla="val 24995"/>
                  </a:avLst>
                </a:prstGeom>
                <a:solidFill>
                  <a:srgbClr val="0066FF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7477" name="Rectangle 69"/>
                <p:cNvSpPr>
                  <a:spLocks noChangeArrowheads="1"/>
                </p:cNvSpPr>
                <p:nvPr/>
              </p:nvSpPr>
              <p:spPr bwMode="auto">
                <a:xfrm>
                  <a:off x="507" y="2595"/>
                  <a:ext cx="1168" cy="356"/>
                </a:xfrm>
                <a:prstGeom prst="rect">
                  <a:avLst/>
                </a:prstGeom>
                <a:solidFill>
                  <a:srgbClr val="0066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ctr" eaLnBrk="0" hangingPunct="0"/>
                  <a:r>
                    <a:rPr lang="en-US" altLang="es-PE" sz="1800">
                      <a:latin typeface="Times New Roman" panose="02020603050405020304" pitchFamily="18" charset="0"/>
                    </a:rPr>
                    <a:t>ODBC Driver </a:t>
                  </a:r>
                  <a:br>
                    <a:rPr lang="en-US" altLang="es-PE" sz="1800">
                      <a:latin typeface="Times New Roman" panose="02020603050405020304" pitchFamily="18" charset="0"/>
                    </a:rPr>
                  </a:br>
                  <a:r>
                    <a:rPr lang="en-US" altLang="es-PE" sz="1800">
                      <a:latin typeface="Times New Roman" panose="02020603050405020304" pitchFamily="18" charset="0"/>
                    </a:rPr>
                    <a:t>Manager</a:t>
                  </a:r>
                </a:p>
              </p:txBody>
            </p:sp>
          </p:grpSp>
        </p:grpSp>
        <p:sp>
          <p:nvSpPr>
            <p:cNvPr id="17478" name="Arc 70"/>
            <p:cNvSpPr>
              <a:spLocks/>
            </p:cNvSpPr>
            <p:nvPr/>
          </p:nvSpPr>
          <p:spPr bwMode="auto">
            <a:xfrm>
              <a:off x="1655" y="2984"/>
              <a:ext cx="803" cy="15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50800" cap="rnd">
              <a:solidFill>
                <a:srgbClr val="0066FF"/>
              </a:solidFill>
              <a:round/>
              <a:headEnd type="none" w="sm" len="sm"/>
              <a:tailEnd type="stealth" w="med" len="lg"/>
            </a:ln>
            <a:effectLst>
              <a:prstShdw prst="shdw17" dist="17961" dir="2700000">
                <a:srgbClr val="0066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  <p:grpSp>
        <p:nvGrpSpPr>
          <p:cNvPr id="17479" name="Group 71"/>
          <p:cNvGrpSpPr>
            <a:grpSpLocks/>
          </p:cNvGrpSpPr>
          <p:nvPr/>
        </p:nvGrpSpPr>
        <p:grpSpPr bwMode="auto">
          <a:xfrm>
            <a:off x="569913" y="4621213"/>
            <a:ext cx="8040687" cy="1627187"/>
            <a:chOff x="624" y="2859"/>
            <a:chExt cx="4560" cy="903"/>
          </a:xfrm>
        </p:grpSpPr>
        <p:sp>
          <p:nvSpPr>
            <p:cNvPr id="17480" name="Line 72"/>
            <p:cNvSpPr>
              <a:spLocks noChangeShapeType="1"/>
            </p:cNvSpPr>
            <p:nvPr/>
          </p:nvSpPr>
          <p:spPr bwMode="auto">
            <a:xfrm>
              <a:off x="624" y="3744"/>
              <a:ext cx="4560" cy="0"/>
            </a:xfrm>
            <a:prstGeom prst="line">
              <a:avLst/>
            </a:prstGeom>
            <a:noFill/>
            <a:ln w="47625" cmpd="thinThick">
              <a:solidFill>
                <a:srgbClr val="B3B9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rgbClr val="B3B900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481" name="Line 73"/>
            <p:cNvSpPr>
              <a:spLocks noChangeShapeType="1"/>
            </p:cNvSpPr>
            <p:nvPr/>
          </p:nvSpPr>
          <p:spPr bwMode="auto">
            <a:xfrm>
              <a:off x="811" y="3523"/>
              <a:ext cx="0" cy="225"/>
            </a:xfrm>
            <a:prstGeom prst="line">
              <a:avLst/>
            </a:prstGeom>
            <a:noFill/>
            <a:ln w="47625" cmpd="thinThick">
              <a:solidFill>
                <a:srgbClr val="B3B9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rgbClr val="B3B900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482" name="Rectangle 74"/>
            <p:cNvSpPr>
              <a:spLocks noChangeArrowheads="1"/>
            </p:cNvSpPr>
            <p:nvPr/>
          </p:nvSpPr>
          <p:spPr bwMode="auto">
            <a:xfrm>
              <a:off x="780" y="3721"/>
              <a:ext cx="46" cy="41"/>
            </a:xfrm>
            <a:prstGeom prst="rect">
              <a:avLst/>
            </a:prstGeom>
            <a:noFill/>
            <a:ln w="47625" cmpd="thinThick">
              <a:solidFill>
                <a:srgbClr val="B3B900"/>
              </a:solidFill>
              <a:miter lim="800000"/>
              <a:headEnd/>
              <a:tailEnd/>
            </a:ln>
            <a:effectLst>
              <a:prstShdw prst="shdw17" dist="17961" dir="2700000">
                <a:srgbClr val="B3B900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483" name="Line 75"/>
            <p:cNvSpPr>
              <a:spLocks noChangeShapeType="1"/>
            </p:cNvSpPr>
            <p:nvPr/>
          </p:nvSpPr>
          <p:spPr bwMode="auto">
            <a:xfrm>
              <a:off x="4734" y="3496"/>
              <a:ext cx="0" cy="204"/>
            </a:xfrm>
            <a:prstGeom prst="line">
              <a:avLst/>
            </a:prstGeom>
            <a:noFill/>
            <a:ln w="47625" cmpd="thinThick">
              <a:solidFill>
                <a:srgbClr val="B3B9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rgbClr val="B3B900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484" name="Rectangle 76"/>
            <p:cNvSpPr>
              <a:spLocks noChangeArrowheads="1"/>
            </p:cNvSpPr>
            <p:nvPr/>
          </p:nvSpPr>
          <p:spPr bwMode="auto">
            <a:xfrm>
              <a:off x="4706" y="3711"/>
              <a:ext cx="55" cy="51"/>
            </a:xfrm>
            <a:prstGeom prst="rect">
              <a:avLst/>
            </a:prstGeom>
            <a:noFill/>
            <a:ln w="47625" cmpd="thinThick">
              <a:solidFill>
                <a:srgbClr val="B3B900"/>
              </a:solidFill>
              <a:miter lim="800000"/>
              <a:headEnd/>
              <a:tailEnd/>
            </a:ln>
            <a:effectLst>
              <a:prstShdw prst="shdw17" dist="17961" dir="2700000">
                <a:srgbClr val="B3B900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graphicFrame>
          <p:nvGraphicFramePr>
            <p:cNvPr id="17485" name="Object 77"/>
            <p:cNvGraphicFramePr>
              <a:graphicFrameLocks/>
            </p:cNvGraphicFramePr>
            <p:nvPr/>
          </p:nvGraphicFramePr>
          <p:xfrm>
            <a:off x="4560" y="2859"/>
            <a:ext cx="407" cy="6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2" name="ClipArt" r:id="rId6" imgW="2084040" imgH="3657600" progId="MS_ClipArt_Gallery.2">
                    <p:embed/>
                  </p:oleObj>
                </mc:Choice>
                <mc:Fallback>
                  <p:oleObj name="ClipArt" r:id="rId6" imgW="2084040" imgH="3657600" progId="MS_ClipArt_Gallery.2">
                    <p:embed/>
                    <p:pic>
                      <p:nvPicPr>
                        <p:cNvPr id="0" name="Object 7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859"/>
                          <a:ext cx="407" cy="6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95" name="Group 87"/>
          <p:cNvGrpSpPr>
            <a:grpSpLocks/>
          </p:cNvGrpSpPr>
          <p:nvPr/>
        </p:nvGrpSpPr>
        <p:grpSpPr bwMode="auto">
          <a:xfrm>
            <a:off x="2806700" y="3252788"/>
            <a:ext cx="4233863" cy="2070100"/>
            <a:chOff x="1768" y="2049"/>
            <a:chExt cx="2667" cy="1304"/>
          </a:xfrm>
        </p:grpSpPr>
        <p:grpSp>
          <p:nvGrpSpPr>
            <p:cNvPr id="17487" name="Group 79"/>
            <p:cNvGrpSpPr>
              <a:grpSpLocks/>
            </p:cNvGrpSpPr>
            <p:nvPr/>
          </p:nvGrpSpPr>
          <p:grpSpPr bwMode="auto">
            <a:xfrm>
              <a:off x="1768" y="2049"/>
              <a:ext cx="2667" cy="1304"/>
              <a:chOff x="1893" y="2099"/>
              <a:chExt cx="2401" cy="1149"/>
            </a:xfrm>
          </p:grpSpPr>
          <p:sp>
            <p:nvSpPr>
              <p:cNvPr id="17488" name="Arc 80"/>
              <p:cNvSpPr>
                <a:spLocks/>
              </p:cNvSpPr>
              <p:nvPr/>
            </p:nvSpPr>
            <p:spPr bwMode="auto">
              <a:xfrm>
                <a:off x="1893" y="2099"/>
                <a:ext cx="2375" cy="1149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0066FF"/>
                </a:solidFill>
                <a:round/>
                <a:headEnd type="none" w="sm" len="sm"/>
                <a:tailEnd type="stealth" w="med" len="lg"/>
              </a:ln>
              <a:effectLst>
                <a:prstShdw prst="shdw17" dist="17961" dir="2700000">
                  <a:srgbClr val="0066FF">
                    <a:gamma/>
                    <a:shade val="60000"/>
                    <a:invGamma/>
                  </a:srgb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7489" name="AutoShape 81"/>
              <p:cNvSpPr>
                <a:spLocks noChangeArrowheads="1"/>
              </p:cNvSpPr>
              <p:nvPr/>
            </p:nvSpPr>
            <p:spPr bwMode="auto">
              <a:xfrm>
                <a:off x="3504" y="2311"/>
                <a:ext cx="790" cy="485"/>
              </a:xfrm>
              <a:prstGeom prst="wedgeRoundRectCallout">
                <a:avLst>
                  <a:gd name="adj1" fmla="val -41671"/>
                  <a:gd name="adj2" fmla="val 66667"/>
                  <a:gd name="adj3" fmla="val 16667"/>
                </a:avLst>
              </a:prstGeom>
              <a:solidFill>
                <a:schemeClr val="tx2"/>
              </a:solidFill>
              <a:ln w="12700">
                <a:solidFill>
                  <a:srgbClr val="006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sp>
          <p:nvSpPr>
            <p:cNvPr id="17490" name="Rectangle 82"/>
            <p:cNvSpPr>
              <a:spLocks noChangeArrowheads="1"/>
            </p:cNvSpPr>
            <p:nvPr/>
          </p:nvSpPr>
          <p:spPr bwMode="auto">
            <a:xfrm>
              <a:off x="3613" y="2304"/>
              <a:ext cx="788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es-PE" sz="1400">
                  <a:solidFill>
                    <a:schemeClr val="bg2"/>
                  </a:solidFill>
                  <a:latin typeface="Times New Roman" panose="02020603050405020304" pitchFamily="18" charset="0"/>
                </a:rPr>
                <a:t>Attached Table References</a:t>
              </a: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18" name="Group 86"/>
          <p:cNvGrpSpPr>
            <a:grpSpLocks/>
          </p:cNvGrpSpPr>
          <p:nvPr/>
        </p:nvGrpSpPr>
        <p:grpSpPr bwMode="auto">
          <a:xfrm>
            <a:off x="0" y="0"/>
            <a:ext cx="9124950" cy="6831013"/>
            <a:chOff x="0" y="0"/>
            <a:chExt cx="5748" cy="4303"/>
          </a:xfrm>
        </p:grpSpPr>
        <p:sp>
          <p:nvSpPr>
            <p:cNvPr id="18435" name="Rectangle 3"/>
            <p:cNvSpPr>
              <a:spLocks noChangeArrowheads="1"/>
            </p:cNvSpPr>
            <p:nvPr/>
          </p:nvSpPr>
          <p:spPr bwMode="auto">
            <a:xfrm>
              <a:off x="0" y="768"/>
              <a:ext cx="5747" cy="3332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8A1C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PE"/>
            </a:p>
          </p:txBody>
        </p:sp>
        <p:sp>
          <p:nvSpPr>
            <p:cNvPr id="18439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5747" cy="773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s-ES_tradnl" altLang="es-PE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RDO – Remote Data Object</a:t>
              </a:r>
              <a:endParaRPr lang="es-ES" altLang="es-PE" sz="2800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18440" name="Group 8"/>
            <p:cNvGrpSpPr>
              <a:grpSpLocks/>
            </p:cNvGrpSpPr>
            <p:nvPr/>
          </p:nvGrpSpPr>
          <p:grpSpPr bwMode="auto">
            <a:xfrm>
              <a:off x="0" y="4076"/>
              <a:ext cx="5748" cy="227"/>
              <a:chOff x="0" y="3996"/>
              <a:chExt cx="5748" cy="312"/>
            </a:xfrm>
          </p:grpSpPr>
          <p:sp>
            <p:nvSpPr>
              <p:cNvPr id="18441" name="Text Box 9"/>
              <p:cNvSpPr txBox="1">
                <a:spLocks noChangeArrowheads="1"/>
              </p:cNvSpPr>
              <p:nvPr/>
            </p:nvSpPr>
            <p:spPr bwMode="auto">
              <a:xfrm>
                <a:off x="0" y="3996"/>
                <a:ext cx="1916" cy="312"/>
              </a:xfrm>
              <a:prstGeom prst="rect">
                <a:avLst/>
              </a:prstGeom>
              <a:solidFill>
                <a:srgbClr val="336699"/>
              </a:solidFill>
              <a:ln w="38100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Abril-2001</a:t>
                </a:r>
                <a:endParaRPr lang="es-ES" altLang="es-PE" sz="1600" b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8442" name="Text Box 10"/>
              <p:cNvSpPr txBox="1">
                <a:spLocks noChangeArrowheads="1"/>
              </p:cNvSpPr>
              <p:nvPr/>
            </p:nvSpPr>
            <p:spPr bwMode="auto">
              <a:xfrm>
                <a:off x="1920" y="3996"/>
                <a:ext cx="1916" cy="312"/>
              </a:xfrm>
              <a:prstGeom prst="rect">
                <a:avLst/>
              </a:prstGeom>
              <a:solidFill>
                <a:srgbClr val="336699"/>
              </a:solidFill>
              <a:ln w="38100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Eric G. Coronel Castillo</a:t>
                </a:r>
                <a:endParaRPr lang="es-ES" altLang="es-PE" sz="1600" b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8443" name="Text Box 11"/>
              <p:cNvSpPr txBox="1">
                <a:spLocks noChangeArrowheads="1"/>
              </p:cNvSpPr>
              <p:nvPr/>
            </p:nvSpPr>
            <p:spPr bwMode="auto">
              <a:xfrm>
                <a:off x="3832" y="3996"/>
                <a:ext cx="1916" cy="312"/>
              </a:xfrm>
              <a:prstGeom prst="rect">
                <a:avLst/>
              </a:prstGeom>
              <a:solidFill>
                <a:srgbClr val="336699"/>
              </a:solidFill>
              <a:ln w="38100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Página 07</a:t>
                </a:r>
                <a:endParaRPr lang="es-ES" altLang="es-PE" sz="1600" b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8515" name="Group 83"/>
          <p:cNvGrpSpPr>
            <a:grpSpLocks/>
          </p:cNvGrpSpPr>
          <p:nvPr/>
        </p:nvGrpSpPr>
        <p:grpSpPr bwMode="auto">
          <a:xfrm>
            <a:off x="2727325" y="1455738"/>
            <a:ext cx="2589213" cy="1446212"/>
            <a:chOff x="1680" y="1204"/>
            <a:chExt cx="1484" cy="760"/>
          </a:xfrm>
        </p:grpSpPr>
        <p:sp>
          <p:nvSpPr>
            <p:cNvPr id="18488" name="Rectangle 56" descr="Dark horizontal"/>
            <p:cNvSpPr>
              <a:spLocks noChangeArrowheads="1"/>
            </p:cNvSpPr>
            <p:nvPr/>
          </p:nvSpPr>
          <p:spPr bwMode="auto">
            <a:xfrm>
              <a:off x="1680" y="1440"/>
              <a:ext cx="288" cy="240"/>
            </a:xfrm>
            <a:prstGeom prst="rect">
              <a:avLst/>
            </a:prstGeom>
            <a:pattFill prst="dkHorz">
              <a:fgClr>
                <a:schemeClr val="bg1"/>
              </a:fgClr>
              <a:bgClr>
                <a:schemeClr val="tx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489" name="AutoShape 57"/>
            <p:cNvSpPr>
              <a:spLocks noChangeArrowheads="1"/>
            </p:cNvSpPr>
            <p:nvPr/>
          </p:nvSpPr>
          <p:spPr bwMode="auto">
            <a:xfrm>
              <a:off x="1972" y="1204"/>
              <a:ext cx="1192" cy="760"/>
            </a:xfrm>
            <a:prstGeom prst="cube">
              <a:avLst>
                <a:gd name="adj" fmla="val 24995"/>
              </a:avLst>
            </a:prstGeom>
            <a:solidFill>
              <a:srgbClr val="0066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490" name="Rectangle 58"/>
            <p:cNvSpPr>
              <a:spLocks noChangeArrowheads="1"/>
            </p:cNvSpPr>
            <p:nvPr/>
          </p:nvSpPr>
          <p:spPr bwMode="auto">
            <a:xfrm>
              <a:off x="2005" y="1382"/>
              <a:ext cx="970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s-PE" sz="1800" b="1">
                  <a:latin typeface="Times New Roman" panose="02020603050405020304" pitchFamily="18" charset="0"/>
                </a:rPr>
                <a:t>Remote Data Objects</a:t>
              </a:r>
            </a:p>
          </p:txBody>
        </p:sp>
      </p:grpSp>
      <p:pic>
        <p:nvPicPr>
          <p:cNvPr id="18491" name="Picture 5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371600"/>
            <a:ext cx="203835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92" name="Rectangle 60"/>
          <p:cNvSpPr>
            <a:spLocks noChangeArrowheads="1"/>
          </p:cNvSpPr>
          <p:nvPr/>
        </p:nvSpPr>
        <p:spPr bwMode="auto">
          <a:xfrm>
            <a:off x="801688" y="1795463"/>
            <a:ext cx="1841500" cy="530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altLang="es-PE" sz="18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Visual Basic Code</a:t>
            </a:r>
          </a:p>
        </p:txBody>
      </p:sp>
      <p:grpSp>
        <p:nvGrpSpPr>
          <p:cNvPr id="18516" name="Group 84"/>
          <p:cNvGrpSpPr>
            <a:grpSpLocks/>
          </p:cNvGrpSpPr>
          <p:nvPr/>
        </p:nvGrpSpPr>
        <p:grpSpPr bwMode="auto">
          <a:xfrm>
            <a:off x="3027363" y="2917825"/>
            <a:ext cx="2330450" cy="2892425"/>
            <a:chOff x="1852" y="1972"/>
            <a:chExt cx="1336" cy="1520"/>
          </a:xfrm>
        </p:grpSpPr>
        <p:grpSp>
          <p:nvGrpSpPr>
            <p:cNvPr id="18494" name="Group 62"/>
            <p:cNvGrpSpPr>
              <a:grpSpLocks/>
            </p:cNvGrpSpPr>
            <p:nvPr/>
          </p:nvGrpSpPr>
          <p:grpSpPr bwMode="auto">
            <a:xfrm>
              <a:off x="1852" y="2444"/>
              <a:ext cx="1336" cy="1048"/>
              <a:chOff x="1852" y="2444"/>
              <a:chExt cx="1336" cy="1048"/>
            </a:xfrm>
          </p:grpSpPr>
          <p:grpSp>
            <p:nvGrpSpPr>
              <p:cNvPr id="18495" name="Group 63"/>
              <p:cNvGrpSpPr>
                <a:grpSpLocks/>
              </p:cNvGrpSpPr>
              <p:nvPr/>
            </p:nvGrpSpPr>
            <p:grpSpPr bwMode="auto">
              <a:xfrm>
                <a:off x="1852" y="2876"/>
                <a:ext cx="712" cy="616"/>
                <a:chOff x="1852" y="2876"/>
                <a:chExt cx="712" cy="616"/>
              </a:xfrm>
            </p:grpSpPr>
            <p:sp>
              <p:nvSpPr>
                <p:cNvPr id="18496" name="AutoShape 64"/>
                <p:cNvSpPr>
                  <a:spLocks noChangeArrowheads="1"/>
                </p:cNvSpPr>
                <p:nvPr/>
              </p:nvSpPr>
              <p:spPr bwMode="auto">
                <a:xfrm>
                  <a:off x="1852" y="2876"/>
                  <a:ext cx="712" cy="616"/>
                </a:xfrm>
                <a:prstGeom prst="cube">
                  <a:avLst>
                    <a:gd name="adj" fmla="val 24995"/>
                  </a:avLst>
                </a:prstGeom>
                <a:solidFill>
                  <a:srgbClr val="0066FF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8497" name="Rectangle 65"/>
                <p:cNvSpPr>
                  <a:spLocks noChangeArrowheads="1"/>
                </p:cNvSpPr>
                <p:nvPr/>
              </p:nvSpPr>
              <p:spPr bwMode="auto">
                <a:xfrm>
                  <a:off x="1887" y="3014"/>
                  <a:ext cx="486" cy="416"/>
                </a:xfrm>
                <a:prstGeom prst="rect">
                  <a:avLst/>
                </a:prstGeom>
                <a:solidFill>
                  <a:srgbClr val="0066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ctr" eaLnBrk="0" hangingPunct="0"/>
                  <a:r>
                    <a:rPr lang="en-US" altLang="es-PE" sz="1400" b="1">
                      <a:latin typeface="Times New Roman" panose="02020603050405020304" pitchFamily="18" charset="0"/>
                    </a:rPr>
                    <a:t>SQL Server Driver</a:t>
                  </a:r>
                  <a:r>
                    <a:rPr lang="en-US" altLang="es-PE" sz="1800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grpSp>
            <p:nvGrpSpPr>
              <p:cNvPr id="18498" name="Group 66"/>
              <p:cNvGrpSpPr>
                <a:grpSpLocks/>
              </p:cNvGrpSpPr>
              <p:nvPr/>
            </p:nvGrpSpPr>
            <p:grpSpPr bwMode="auto">
              <a:xfrm>
                <a:off x="2476" y="2876"/>
                <a:ext cx="712" cy="616"/>
                <a:chOff x="2476" y="2876"/>
                <a:chExt cx="712" cy="616"/>
              </a:xfrm>
            </p:grpSpPr>
            <p:sp>
              <p:nvSpPr>
                <p:cNvPr id="18499" name="AutoShape 67"/>
                <p:cNvSpPr>
                  <a:spLocks noChangeArrowheads="1"/>
                </p:cNvSpPr>
                <p:nvPr/>
              </p:nvSpPr>
              <p:spPr bwMode="auto">
                <a:xfrm>
                  <a:off x="2476" y="2876"/>
                  <a:ext cx="712" cy="616"/>
                </a:xfrm>
                <a:prstGeom prst="cube">
                  <a:avLst>
                    <a:gd name="adj" fmla="val 24995"/>
                  </a:avLst>
                </a:prstGeom>
                <a:solidFill>
                  <a:srgbClr val="0066FF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8500" name="Rectangle 68"/>
                <p:cNvSpPr>
                  <a:spLocks noChangeArrowheads="1"/>
                </p:cNvSpPr>
                <p:nvPr/>
              </p:nvSpPr>
              <p:spPr bwMode="auto">
                <a:xfrm>
                  <a:off x="2511" y="3014"/>
                  <a:ext cx="488" cy="304"/>
                </a:xfrm>
                <a:prstGeom prst="rect">
                  <a:avLst/>
                </a:prstGeom>
                <a:solidFill>
                  <a:srgbClr val="0066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ctr" eaLnBrk="0" hangingPunct="0"/>
                  <a:r>
                    <a:rPr lang="en-US" altLang="es-PE" sz="1400" b="1">
                      <a:latin typeface="Times New Roman" panose="02020603050405020304" pitchFamily="18" charset="0"/>
                    </a:rPr>
                    <a:t>Oracle Driver</a:t>
                  </a:r>
                  <a:r>
                    <a:rPr lang="en-US" altLang="es-PE" sz="1800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grpSp>
            <p:nvGrpSpPr>
              <p:cNvPr id="18501" name="Group 69"/>
              <p:cNvGrpSpPr>
                <a:grpSpLocks/>
              </p:cNvGrpSpPr>
              <p:nvPr/>
            </p:nvGrpSpPr>
            <p:grpSpPr bwMode="auto">
              <a:xfrm>
                <a:off x="1852" y="2444"/>
                <a:ext cx="1336" cy="520"/>
                <a:chOff x="1852" y="2444"/>
                <a:chExt cx="1336" cy="520"/>
              </a:xfrm>
            </p:grpSpPr>
            <p:sp>
              <p:nvSpPr>
                <p:cNvPr id="18502" name="AutoShape 70"/>
                <p:cNvSpPr>
                  <a:spLocks noChangeArrowheads="1"/>
                </p:cNvSpPr>
                <p:nvPr/>
              </p:nvSpPr>
              <p:spPr bwMode="auto">
                <a:xfrm>
                  <a:off x="1852" y="2444"/>
                  <a:ext cx="1336" cy="520"/>
                </a:xfrm>
                <a:prstGeom prst="cube">
                  <a:avLst>
                    <a:gd name="adj" fmla="val 24995"/>
                  </a:avLst>
                </a:prstGeom>
                <a:solidFill>
                  <a:srgbClr val="0066FF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8503" name="Rectangle 71"/>
                <p:cNvSpPr>
                  <a:spLocks noChangeArrowheads="1"/>
                </p:cNvSpPr>
                <p:nvPr/>
              </p:nvSpPr>
              <p:spPr bwMode="auto">
                <a:xfrm>
                  <a:off x="1886" y="2569"/>
                  <a:ext cx="1166" cy="337"/>
                </a:xfrm>
                <a:prstGeom prst="rect">
                  <a:avLst/>
                </a:prstGeom>
                <a:solidFill>
                  <a:srgbClr val="0066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ctr" eaLnBrk="0" hangingPunct="0"/>
                  <a:r>
                    <a:rPr lang="en-US" altLang="es-PE" sz="1800" b="1">
                      <a:latin typeface="Times New Roman" panose="02020603050405020304" pitchFamily="18" charset="0"/>
                    </a:rPr>
                    <a:t>ODBC Driver </a:t>
                  </a:r>
                  <a:br>
                    <a:rPr lang="en-US" altLang="es-PE" sz="1800" b="1">
                      <a:latin typeface="Times New Roman" panose="02020603050405020304" pitchFamily="18" charset="0"/>
                    </a:rPr>
                  </a:br>
                  <a:r>
                    <a:rPr lang="en-US" altLang="es-PE" sz="1800" b="1">
                      <a:latin typeface="Times New Roman" panose="02020603050405020304" pitchFamily="18" charset="0"/>
                    </a:rPr>
                    <a:t>Manager</a:t>
                  </a:r>
                </a:p>
              </p:txBody>
            </p:sp>
          </p:grpSp>
        </p:grpSp>
        <p:sp>
          <p:nvSpPr>
            <p:cNvPr id="18504" name="Rectangle 72" descr="Dark vertical"/>
            <p:cNvSpPr>
              <a:spLocks noChangeArrowheads="1"/>
            </p:cNvSpPr>
            <p:nvPr/>
          </p:nvSpPr>
          <p:spPr bwMode="auto">
            <a:xfrm>
              <a:off x="2260" y="1972"/>
              <a:ext cx="568" cy="535"/>
            </a:xfrm>
            <a:prstGeom prst="rect">
              <a:avLst/>
            </a:prstGeom>
            <a:pattFill prst="dkVert">
              <a:fgClr>
                <a:schemeClr val="bg1"/>
              </a:fgClr>
              <a:bgClr>
                <a:schemeClr val="tx1"/>
              </a:bgClr>
            </a:patt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  <p:grpSp>
        <p:nvGrpSpPr>
          <p:cNvPr id="18505" name="Group 73"/>
          <p:cNvGrpSpPr>
            <a:grpSpLocks/>
          </p:cNvGrpSpPr>
          <p:nvPr/>
        </p:nvGrpSpPr>
        <p:grpSpPr bwMode="auto">
          <a:xfrm>
            <a:off x="304800" y="2860675"/>
            <a:ext cx="3197225" cy="2278063"/>
            <a:chOff x="291" y="1942"/>
            <a:chExt cx="1833" cy="1197"/>
          </a:xfrm>
        </p:grpSpPr>
        <p:sp>
          <p:nvSpPr>
            <p:cNvPr id="18506" name="Rectangle 74"/>
            <p:cNvSpPr>
              <a:spLocks noChangeArrowheads="1"/>
            </p:cNvSpPr>
            <p:nvPr/>
          </p:nvSpPr>
          <p:spPr bwMode="auto">
            <a:xfrm>
              <a:off x="291" y="2610"/>
              <a:ext cx="1456" cy="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s-PE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Accessing Sql Server Using Remote Data Objects</a:t>
              </a:r>
            </a:p>
          </p:txBody>
        </p:sp>
        <p:sp>
          <p:nvSpPr>
            <p:cNvPr id="18507" name="Arc 75"/>
            <p:cNvSpPr>
              <a:spLocks/>
            </p:cNvSpPr>
            <p:nvPr/>
          </p:nvSpPr>
          <p:spPr bwMode="auto">
            <a:xfrm>
              <a:off x="903" y="1942"/>
              <a:ext cx="1221" cy="677"/>
            </a:xfrm>
            <a:custGeom>
              <a:avLst/>
              <a:gdLst>
                <a:gd name="G0" fmla="+- 21600 0 0"/>
                <a:gd name="G1" fmla="+- 21454 0 0"/>
                <a:gd name="G2" fmla="+- 21600 0 0"/>
                <a:gd name="T0" fmla="*/ 0 w 21600"/>
                <a:gd name="T1" fmla="*/ 21454 h 21454"/>
                <a:gd name="T2" fmla="*/ 19089 w 21600"/>
                <a:gd name="T3" fmla="*/ 0 h 21454"/>
                <a:gd name="T4" fmla="*/ 21600 w 21600"/>
                <a:gd name="T5" fmla="*/ 21454 h 21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454" fill="none" extrusionOk="0">
                  <a:moveTo>
                    <a:pt x="0" y="21453"/>
                  </a:moveTo>
                  <a:cubicBezTo>
                    <a:pt x="0" y="10496"/>
                    <a:pt x="8205" y="1274"/>
                    <a:pt x="19089" y="0"/>
                  </a:cubicBezTo>
                </a:path>
                <a:path w="21600" h="21454" stroke="0" extrusionOk="0">
                  <a:moveTo>
                    <a:pt x="0" y="21453"/>
                  </a:moveTo>
                  <a:cubicBezTo>
                    <a:pt x="0" y="10496"/>
                    <a:pt x="8205" y="1274"/>
                    <a:pt x="19089" y="0"/>
                  </a:cubicBezTo>
                  <a:lnTo>
                    <a:pt x="21600" y="21454"/>
                  </a:lnTo>
                  <a:close/>
                </a:path>
              </a:pathLst>
            </a:custGeom>
            <a:noFill/>
            <a:ln w="76200" cap="rnd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>
              <a:outerShdw dist="107763" dir="2700000" algn="ctr" rotWithShape="0">
                <a:srgbClr val="004E47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  <p:grpSp>
        <p:nvGrpSpPr>
          <p:cNvPr id="18508" name="Group 76"/>
          <p:cNvGrpSpPr>
            <a:grpSpLocks/>
          </p:cNvGrpSpPr>
          <p:nvPr/>
        </p:nvGrpSpPr>
        <p:grpSpPr bwMode="auto">
          <a:xfrm>
            <a:off x="885825" y="4605338"/>
            <a:ext cx="7953375" cy="1719262"/>
            <a:chOff x="624" y="2859"/>
            <a:chExt cx="4560" cy="903"/>
          </a:xfrm>
        </p:grpSpPr>
        <p:sp>
          <p:nvSpPr>
            <p:cNvPr id="18509" name="Line 77"/>
            <p:cNvSpPr>
              <a:spLocks noChangeShapeType="1"/>
            </p:cNvSpPr>
            <p:nvPr/>
          </p:nvSpPr>
          <p:spPr bwMode="auto">
            <a:xfrm>
              <a:off x="624" y="3744"/>
              <a:ext cx="4560" cy="0"/>
            </a:xfrm>
            <a:prstGeom prst="line">
              <a:avLst/>
            </a:prstGeom>
            <a:noFill/>
            <a:ln w="47625" cmpd="thinThick">
              <a:solidFill>
                <a:srgbClr val="B3B9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rgbClr val="B3B900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510" name="Line 78"/>
            <p:cNvSpPr>
              <a:spLocks noChangeShapeType="1"/>
            </p:cNvSpPr>
            <p:nvPr/>
          </p:nvSpPr>
          <p:spPr bwMode="auto">
            <a:xfrm>
              <a:off x="2179" y="3508"/>
              <a:ext cx="0" cy="225"/>
            </a:xfrm>
            <a:prstGeom prst="line">
              <a:avLst/>
            </a:prstGeom>
            <a:noFill/>
            <a:ln w="47625" cmpd="thinThick">
              <a:solidFill>
                <a:srgbClr val="B3B9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rgbClr val="B3B900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511" name="Rectangle 79"/>
            <p:cNvSpPr>
              <a:spLocks noChangeArrowheads="1"/>
            </p:cNvSpPr>
            <p:nvPr/>
          </p:nvSpPr>
          <p:spPr bwMode="auto">
            <a:xfrm>
              <a:off x="2153" y="3716"/>
              <a:ext cx="46" cy="41"/>
            </a:xfrm>
            <a:prstGeom prst="rect">
              <a:avLst/>
            </a:prstGeom>
            <a:noFill/>
            <a:ln w="47625" cmpd="thinThick">
              <a:solidFill>
                <a:srgbClr val="B3B900"/>
              </a:solidFill>
              <a:miter lim="800000"/>
              <a:headEnd/>
              <a:tailEnd/>
            </a:ln>
            <a:effectLst>
              <a:prstShdw prst="shdw17" dist="17961" dir="2700000">
                <a:srgbClr val="B3B900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512" name="Line 80"/>
            <p:cNvSpPr>
              <a:spLocks noChangeShapeType="1"/>
            </p:cNvSpPr>
            <p:nvPr/>
          </p:nvSpPr>
          <p:spPr bwMode="auto">
            <a:xfrm>
              <a:off x="4734" y="3496"/>
              <a:ext cx="0" cy="204"/>
            </a:xfrm>
            <a:prstGeom prst="line">
              <a:avLst/>
            </a:prstGeom>
            <a:noFill/>
            <a:ln w="47625" cmpd="thinThick">
              <a:solidFill>
                <a:srgbClr val="B3B900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rgbClr val="B3B900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513" name="Rectangle 81"/>
            <p:cNvSpPr>
              <a:spLocks noChangeArrowheads="1"/>
            </p:cNvSpPr>
            <p:nvPr/>
          </p:nvSpPr>
          <p:spPr bwMode="auto">
            <a:xfrm>
              <a:off x="4706" y="3711"/>
              <a:ext cx="55" cy="51"/>
            </a:xfrm>
            <a:prstGeom prst="rect">
              <a:avLst/>
            </a:prstGeom>
            <a:noFill/>
            <a:ln w="47625" cmpd="thinThick">
              <a:solidFill>
                <a:srgbClr val="B3B900"/>
              </a:solidFill>
              <a:miter lim="800000"/>
              <a:headEnd/>
              <a:tailEnd/>
            </a:ln>
            <a:effectLst>
              <a:prstShdw prst="shdw17" dist="17961" dir="2700000">
                <a:srgbClr val="B3B900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graphicFrame>
          <p:nvGraphicFramePr>
            <p:cNvPr id="18514" name="Object 82"/>
            <p:cNvGraphicFramePr>
              <a:graphicFrameLocks/>
            </p:cNvGraphicFramePr>
            <p:nvPr/>
          </p:nvGraphicFramePr>
          <p:xfrm>
            <a:off x="4560" y="2859"/>
            <a:ext cx="407" cy="6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1" name="ClipArt" r:id="rId5" imgW="2084040" imgH="3657600" progId="MS_ClipArt_Gallery.2">
                    <p:embed/>
                  </p:oleObj>
                </mc:Choice>
                <mc:Fallback>
                  <p:oleObj name="ClipArt" r:id="rId5" imgW="2084040" imgH="3657600" progId="MS_ClipArt_Gallery.2">
                    <p:embed/>
                    <p:pic>
                      <p:nvPicPr>
                        <p:cNvPr id="0" name="Object 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859"/>
                          <a:ext cx="407" cy="6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5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19" name="Group 363"/>
          <p:cNvGrpSpPr>
            <a:grpSpLocks/>
          </p:cNvGrpSpPr>
          <p:nvPr/>
        </p:nvGrpSpPr>
        <p:grpSpPr bwMode="auto">
          <a:xfrm>
            <a:off x="0" y="0"/>
            <a:ext cx="9124950" cy="6831013"/>
            <a:chOff x="0" y="0"/>
            <a:chExt cx="5748" cy="4303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0" y="768"/>
              <a:ext cx="5747" cy="3332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8A1C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PE"/>
            </a:p>
          </p:txBody>
        </p:sp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5747" cy="773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s-ES_tradnl" altLang="es-PE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ADO – ActiveX Data Object</a:t>
              </a:r>
              <a:endParaRPr lang="es-ES" altLang="es-PE" sz="2800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19464" name="Group 8"/>
            <p:cNvGrpSpPr>
              <a:grpSpLocks/>
            </p:cNvGrpSpPr>
            <p:nvPr/>
          </p:nvGrpSpPr>
          <p:grpSpPr bwMode="auto">
            <a:xfrm>
              <a:off x="0" y="4076"/>
              <a:ext cx="5748" cy="227"/>
              <a:chOff x="0" y="3996"/>
              <a:chExt cx="5748" cy="312"/>
            </a:xfrm>
          </p:grpSpPr>
          <p:sp>
            <p:nvSpPr>
              <p:cNvPr id="19465" name="Text Box 9"/>
              <p:cNvSpPr txBox="1">
                <a:spLocks noChangeArrowheads="1"/>
              </p:cNvSpPr>
              <p:nvPr/>
            </p:nvSpPr>
            <p:spPr bwMode="auto">
              <a:xfrm>
                <a:off x="0" y="3996"/>
                <a:ext cx="1916" cy="312"/>
              </a:xfrm>
              <a:prstGeom prst="rect">
                <a:avLst/>
              </a:prstGeom>
              <a:solidFill>
                <a:srgbClr val="336699"/>
              </a:solidFill>
              <a:ln w="38100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Abril-2001</a:t>
                </a:r>
                <a:endParaRPr lang="es-ES" altLang="es-PE" sz="1600" b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9466" name="Text Box 10"/>
              <p:cNvSpPr txBox="1">
                <a:spLocks noChangeArrowheads="1"/>
              </p:cNvSpPr>
              <p:nvPr/>
            </p:nvSpPr>
            <p:spPr bwMode="auto">
              <a:xfrm>
                <a:off x="1920" y="3996"/>
                <a:ext cx="1916" cy="312"/>
              </a:xfrm>
              <a:prstGeom prst="rect">
                <a:avLst/>
              </a:prstGeom>
              <a:solidFill>
                <a:srgbClr val="336699"/>
              </a:solidFill>
              <a:ln w="38100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Eric G. Coronel Castillo</a:t>
                </a:r>
                <a:endParaRPr lang="es-ES" altLang="es-PE" sz="1600" b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9467" name="Text Box 11"/>
              <p:cNvSpPr txBox="1">
                <a:spLocks noChangeArrowheads="1"/>
              </p:cNvSpPr>
              <p:nvPr/>
            </p:nvSpPr>
            <p:spPr bwMode="auto">
              <a:xfrm>
                <a:off x="3832" y="3996"/>
                <a:ext cx="1916" cy="312"/>
              </a:xfrm>
              <a:prstGeom prst="rect">
                <a:avLst/>
              </a:prstGeom>
              <a:solidFill>
                <a:srgbClr val="336699"/>
              </a:solidFill>
              <a:ln w="38100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Página 08</a:t>
                </a:r>
                <a:endParaRPr lang="es-ES" altLang="es-PE" sz="1600" b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pic>
        <p:nvPicPr>
          <p:cNvPr id="19496" name="Picture 4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4567238"/>
            <a:ext cx="7032625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498" name="Group 42"/>
          <p:cNvGrpSpPr>
            <a:grpSpLocks/>
          </p:cNvGrpSpPr>
          <p:nvPr/>
        </p:nvGrpSpPr>
        <p:grpSpPr bwMode="auto">
          <a:xfrm>
            <a:off x="152400" y="1676400"/>
            <a:ext cx="1677988" cy="2593975"/>
            <a:chOff x="0" y="1440"/>
            <a:chExt cx="1057" cy="1634"/>
          </a:xfrm>
        </p:grpSpPr>
        <p:sp>
          <p:nvSpPr>
            <p:cNvPr id="19499" name="Freeform 43"/>
            <p:cNvSpPr>
              <a:spLocks/>
            </p:cNvSpPr>
            <p:nvPr/>
          </p:nvSpPr>
          <p:spPr bwMode="auto">
            <a:xfrm>
              <a:off x="816" y="1440"/>
              <a:ext cx="241" cy="1634"/>
            </a:xfrm>
            <a:custGeom>
              <a:avLst/>
              <a:gdLst>
                <a:gd name="T0" fmla="*/ 240 w 241"/>
                <a:gd name="T1" fmla="*/ 0 h 1634"/>
                <a:gd name="T2" fmla="*/ 215 w 241"/>
                <a:gd name="T3" fmla="*/ 0 h 1634"/>
                <a:gd name="T4" fmla="*/ 191 w 241"/>
                <a:gd name="T5" fmla="*/ 3 h 1634"/>
                <a:gd name="T6" fmla="*/ 169 w 241"/>
                <a:gd name="T7" fmla="*/ 5 h 1634"/>
                <a:gd name="T8" fmla="*/ 146 w 241"/>
                <a:gd name="T9" fmla="*/ 10 h 1634"/>
                <a:gd name="T10" fmla="*/ 125 w 241"/>
                <a:gd name="T11" fmla="*/ 13 h 1634"/>
                <a:gd name="T12" fmla="*/ 106 w 241"/>
                <a:gd name="T13" fmla="*/ 21 h 1634"/>
                <a:gd name="T14" fmla="*/ 87 w 241"/>
                <a:gd name="T15" fmla="*/ 26 h 1634"/>
                <a:gd name="T16" fmla="*/ 78 w 241"/>
                <a:gd name="T17" fmla="*/ 31 h 1634"/>
                <a:gd name="T18" fmla="*/ 70 w 241"/>
                <a:gd name="T19" fmla="*/ 34 h 1634"/>
                <a:gd name="T20" fmla="*/ 62 w 241"/>
                <a:gd name="T21" fmla="*/ 39 h 1634"/>
                <a:gd name="T22" fmla="*/ 55 w 241"/>
                <a:gd name="T23" fmla="*/ 42 h 1634"/>
                <a:gd name="T24" fmla="*/ 47 w 241"/>
                <a:gd name="T25" fmla="*/ 47 h 1634"/>
                <a:gd name="T26" fmla="*/ 41 w 241"/>
                <a:gd name="T27" fmla="*/ 52 h 1634"/>
                <a:gd name="T28" fmla="*/ 35 w 241"/>
                <a:gd name="T29" fmla="*/ 55 h 1634"/>
                <a:gd name="T30" fmla="*/ 29 w 241"/>
                <a:gd name="T31" fmla="*/ 60 h 1634"/>
                <a:gd name="T32" fmla="*/ 24 w 241"/>
                <a:gd name="T33" fmla="*/ 65 h 1634"/>
                <a:gd name="T34" fmla="*/ 19 w 241"/>
                <a:gd name="T35" fmla="*/ 71 h 1634"/>
                <a:gd name="T36" fmla="*/ 15 w 241"/>
                <a:gd name="T37" fmla="*/ 76 h 1634"/>
                <a:gd name="T38" fmla="*/ 11 w 241"/>
                <a:gd name="T39" fmla="*/ 81 h 1634"/>
                <a:gd name="T40" fmla="*/ 8 w 241"/>
                <a:gd name="T41" fmla="*/ 86 h 1634"/>
                <a:gd name="T42" fmla="*/ 5 w 241"/>
                <a:gd name="T43" fmla="*/ 91 h 1634"/>
                <a:gd name="T44" fmla="*/ 3 w 241"/>
                <a:gd name="T45" fmla="*/ 97 h 1634"/>
                <a:gd name="T46" fmla="*/ 1 w 241"/>
                <a:gd name="T47" fmla="*/ 105 h 1634"/>
                <a:gd name="T48" fmla="*/ 0 w 241"/>
                <a:gd name="T49" fmla="*/ 110 h 1634"/>
                <a:gd name="T50" fmla="*/ 0 w 241"/>
                <a:gd name="T51" fmla="*/ 115 h 1634"/>
                <a:gd name="T52" fmla="*/ 0 w 241"/>
                <a:gd name="T53" fmla="*/ 1518 h 1634"/>
                <a:gd name="T54" fmla="*/ 0 w 241"/>
                <a:gd name="T55" fmla="*/ 1523 h 1634"/>
                <a:gd name="T56" fmla="*/ 1 w 241"/>
                <a:gd name="T57" fmla="*/ 1528 h 1634"/>
                <a:gd name="T58" fmla="*/ 3 w 241"/>
                <a:gd name="T59" fmla="*/ 1536 h 1634"/>
                <a:gd name="T60" fmla="*/ 5 w 241"/>
                <a:gd name="T61" fmla="*/ 1542 h 1634"/>
                <a:gd name="T62" fmla="*/ 8 w 241"/>
                <a:gd name="T63" fmla="*/ 1547 h 1634"/>
                <a:gd name="T64" fmla="*/ 11 w 241"/>
                <a:gd name="T65" fmla="*/ 1552 h 1634"/>
                <a:gd name="T66" fmla="*/ 15 w 241"/>
                <a:gd name="T67" fmla="*/ 1557 h 1634"/>
                <a:gd name="T68" fmla="*/ 19 w 241"/>
                <a:gd name="T69" fmla="*/ 1562 h 1634"/>
                <a:gd name="T70" fmla="*/ 24 w 241"/>
                <a:gd name="T71" fmla="*/ 1568 h 1634"/>
                <a:gd name="T72" fmla="*/ 29 w 241"/>
                <a:gd name="T73" fmla="*/ 1573 h 1634"/>
                <a:gd name="T74" fmla="*/ 35 w 241"/>
                <a:gd name="T75" fmla="*/ 1578 h 1634"/>
                <a:gd name="T76" fmla="*/ 41 w 241"/>
                <a:gd name="T77" fmla="*/ 1583 h 1634"/>
                <a:gd name="T78" fmla="*/ 47 w 241"/>
                <a:gd name="T79" fmla="*/ 1586 h 1634"/>
                <a:gd name="T80" fmla="*/ 55 w 241"/>
                <a:gd name="T81" fmla="*/ 1591 h 1634"/>
                <a:gd name="T82" fmla="*/ 62 w 241"/>
                <a:gd name="T83" fmla="*/ 1594 h 1634"/>
                <a:gd name="T84" fmla="*/ 70 w 241"/>
                <a:gd name="T85" fmla="*/ 1599 h 1634"/>
                <a:gd name="T86" fmla="*/ 78 w 241"/>
                <a:gd name="T87" fmla="*/ 1602 h 1634"/>
                <a:gd name="T88" fmla="*/ 87 w 241"/>
                <a:gd name="T89" fmla="*/ 1607 h 1634"/>
                <a:gd name="T90" fmla="*/ 106 w 241"/>
                <a:gd name="T91" fmla="*/ 1612 h 1634"/>
                <a:gd name="T92" fmla="*/ 125 w 241"/>
                <a:gd name="T93" fmla="*/ 1620 h 1634"/>
                <a:gd name="T94" fmla="*/ 146 w 241"/>
                <a:gd name="T95" fmla="*/ 1625 h 1634"/>
                <a:gd name="T96" fmla="*/ 169 w 241"/>
                <a:gd name="T97" fmla="*/ 1628 h 1634"/>
                <a:gd name="T98" fmla="*/ 191 w 241"/>
                <a:gd name="T99" fmla="*/ 1630 h 1634"/>
                <a:gd name="T100" fmla="*/ 215 w 241"/>
                <a:gd name="T101" fmla="*/ 1633 h 1634"/>
                <a:gd name="T102" fmla="*/ 240 w 241"/>
                <a:gd name="T103" fmla="*/ 1633 h 1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1" h="1634">
                  <a:moveTo>
                    <a:pt x="240" y="0"/>
                  </a:moveTo>
                  <a:lnTo>
                    <a:pt x="215" y="0"/>
                  </a:lnTo>
                  <a:lnTo>
                    <a:pt x="191" y="3"/>
                  </a:lnTo>
                  <a:lnTo>
                    <a:pt x="169" y="5"/>
                  </a:lnTo>
                  <a:lnTo>
                    <a:pt x="146" y="10"/>
                  </a:lnTo>
                  <a:lnTo>
                    <a:pt x="125" y="13"/>
                  </a:lnTo>
                  <a:lnTo>
                    <a:pt x="106" y="21"/>
                  </a:lnTo>
                  <a:lnTo>
                    <a:pt x="87" y="26"/>
                  </a:lnTo>
                  <a:lnTo>
                    <a:pt x="78" y="31"/>
                  </a:lnTo>
                  <a:lnTo>
                    <a:pt x="70" y="34"/>
                  </a:lnTo>
                  <a:lnTo>
                    <a:pt x="62" y="39"/>
                  </a:lnTo>
                  <a:lnTo>
                    <a:pt x="55" y="42"/>
                  </a:lnTo>
                  <a:lnTo>
                    <a:pt x="47" y="47"/>
                  </a:lnTo>
                  <a:lnTo>
                    <a:pt x="41" y="52"/>
                  </a:lnTo>
                  <a:lnTo>
                    <a:pt x="35" y="55"/>
                  </a:lnTo>
                  <a:lnTo>
                    <a:pt x="29" y="60"/>
                  </a:lnTo>
                  <a:lnTo>
                    <a:pt x="24" y="65"/>
                  </a:lnTo>
                  <a:lnTo>
                    <a:pt x="19" y="71"/>
                  </a:lnTo>
                  <a:lnTo>
                    <a:pt x="15" y="76"/>
                  </a:lnTo>
                  <a:lnTo>
                    <a:pt x="11" y="81"/>
                  </a:lnTo>
                  <a:lnTo>
                    <a:pt x="8" y="86"/>
                  </a:lnTo>
                  <a:lnTo>
                    <a:pt x="5" y="91"/>
                  </a:lnTo>
                  <a:lnTo>
                    <a:pt x="3" y="97"/>
                  </a:lnTo>
                  <a:lnTo>
                    <a:pt x="1" y="105"/>
                  </a:lnTo>
                  <a:lnTo>
                    <a:pt x="0" y="110"/>
                  </a:lnTo>
                  <a:lnTo>
                    <a:pt x="0" y="115"/>
                  </a:lnTo>
                  <a:lnTo>
                    <a:pt x="0" y="1518"/>
                  </a:lnTo>
                  <a:lnTo>
                    <a:pt x="0" y="1523"/>
                  </a:lnTo>
                  <a:lnTo>
                    <a:pt x="1" y="1528"/>
                  </a:lnTo>
                  <a:lnTo>
                    <a:pt x="3" y="1536"/>
                  </a:lnTo>
                  <a:lnTo>
                    <a:pt x="5" y="1542"/>
                  </a:lnTo>
                  <a:lnTo>
                    <a:pt x="8" y="1547"/>
                  </a:lnTo>
                  <a:lnTo>
                    <a:pt x="11" y="1552"/>
                  </a:lnTo>
                  <a:lnTo>
                    <a:pt x="15" y="1557"/>
                  </a:lnTo>
                  <a:lnTo>
                    <a:pt x="19" y="1562"/>
                  </a:lnTo>
                  <a:lnTo>
                    <a:pt x="24" y="1568"/>
                  </a:lnTo>
                  <a:lnTo>
                    <a:pt x="29" y="1573"/>
                  </a:lnTo>
                  <a:lnTo>
                    <a:pt x="35" y="1578"/>
                  </a:lnTo>
                  <a:lnTo>
                    <a:pt x="41" y="1583"/>
                  </a:lnTo>
                  <a:lnTo>
                    <a:pt x="47" y="1586"/>
                  </a:lnTo>
                  <a:lnTo>
                    <a:pt x="55" y="1591"/>
                  </a:lnTo>
                  <a:lnTo>
                    <a:pt x="62" y="1594"/>
                  </a:lnTo>
                  <a:lnTo>
                    <a:pt x="70" y="1599"/>
                  </a:lnTo>
                  <a:lnTo>
                    <a:pt x="78" y="1602"/>
                  </a:lnTo>
                  <a:lnTo>
                    <a:pt x="87" y="1607"/>
                  </a:lnTo>
                  <a:lnTo>
                    <a:pt x="106" y="1612"/>
                  </a:lnTo>
                  <a:lnTo>
                    <a:pt x="125" y="1620"/>
                  </a:lnTo>
                  <a:lnTo>
                    <a:pt x="146" y="1625"/>
                  </a:lnTo>
                  <a:lnTo>
                    <a:pt x="169" y="1628"/>
                  </a:lnTo>
                  <a:lnTo>
                    <a:pt x="191" y="1630"/>
                  </a:lnTo>
                  <a:lnTo>
                    <a:pt x="215" y="1633"/>
                  </a:lnTo>
                  <a:lnTo>
                    <a:pt x="240" y="1633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9500" name="Line 44"/>
            <p:cNvSpPr>
              <a:spLocks noChangeShapeType="1"/>
            </p:cNvSpPr>
            <p:nvPr/>
          </p:nvSpPr>
          <p:spPr bwMode="auto">
            <a:xfrm>
              <a:off x="672" y="2304"/>
              <a:ext cx="14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501" name="Rectangle 45"/>
            <p:cNvSpPr>
              <a:spLocks noChangeArrowheads="1"/>
            </p:cNvSpPr>
            <p:nvPr/>
          </p:nvSpPr>
          <p:spPr bwMode="auto">
            <a:xfrm>
              <a:off x="0" y="2160"/>
              <a:ext cx="620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altLang="es-PE" sz="21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MDAC</a:t>
              </a:r>
            </a:p>
          </p:txBody>
        </p:sp>
      </p:grpSp>
      <p:sp>
        <p:nvSpPr>
          <p:cNvPr id="19502" name="Rectangle 46"/>
          <p:cNvSpPr>
            <a:spLocks noChangeArrowheads="1"/>
          </p:cNvSpPr>
          <p:nvPr/>
        </p:nvSpPr>
        <p:spPr bwMode="auto">
          <a:xfrm>
            <a:off x="3683000" y="4664075"/>
            <a:ext cx="39179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altLang="es-PE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Backend Data Store</a:t>
            </a:r>
            <a:br>
              <a:rPr lang="es-ES_tradnl" altLang="es-PE" sz="1800" b="1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s-ES_tradnl" altLang="es-PE" sz="1800" b="1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Mainframe / RDBMS / Directory</a:t>
            </a:r>
            <a:br>
              <a:rPr lang="es-ES_tradnl" altLang="es-PE" sz="1800" b="1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Email &amp; Messaging / File System  </a:t>
            </a:r>
          </a:p>
        </p:txBody>
      </p:sp>
      <p:sp>
        <p:nvSpPr>
          <p:cNvPr id="19503" name="Rectangle 47"/>
          <p:cNvSpPr>
            <a:spLocks noChangeArrowheads="1"/>
          </p:cNvSpPr>
          <p:nvPr/>
        </p:nvSpPr>
        <p:spPr bwMode="auto">
          <a:xfrm>
            <a:off x="1905000" y="1371600"/>
            <a:ext cx="7010400" cy="33655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9804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altLang="es-PE" sz="1600" b="1">
                <a:effectLst>
                  <a:outerShdw blurRad="38100" dist="38100" dir="2700000" algn="tl">
                    <a:srgbClr val="000000"/>
                  </a:outerShdw>
                </a:effectLst>
              </a:rPr>
              <a:t>VISUAL BASIC, VISUAL C++, VISUAL FP, ASP, ETC</a:t>
            </a:r>
          </a:p>
        </p:txBody>
      </p:sp>
      <p:grpSp>
        <p:nvGrpSpPr>
          <p:cNvPr id="19818" name="Group 362"/>
          <p:cNvGrpSpPr>
            <a:grpSpLocks/>
          </p:cNvGrpSpPr>
          <p:nvPr/>
        </p:nvGrpSpPr>
        <p:grpSpPr bwMode="auto">
          <a:xfrm>
            <a:off x="1895475" y="2276475"/>
            <a:ext cx="7029450" cy="2517775"/>
            <a:chOff x="1194" y="1434"/>
            <a:chExt cx="4428" cy="1586"/>
          </a:xfrm>
        </p:grpSpPr>
        <p:sp>
          <p:nvSpPr>
            <p:cNvPr id="19522" name="Rectangle 66"/>
            <p:cNvSpPr>
              <a:spLocks noChangeArrowheads="1"/>
            </p:cNvSpPr>
            <p:nvPr/>
          </p:nvSpPr>
          <p:spPr bwMode="auto">
            <a:xfrm>
              <a:off x="1194" y="1434"/>
              <a:ext cx="780" cy="54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313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 anchorCtr="1">
              <a:spAutoFit/>
            </a:bodyPr>
            <a:lstStyle/>
            <a:p>
              <a:endParaRPr lang="es-PE"/>
            </a:p>
          </p:txBody>
        </p:sp>
        <p:grpSp>
          <p:nvGrpSpPr>
            <p:cNvPr id="19817" name="Group 361"/>
            <p:cNvGrpSpPr>
              <a:grpSpLocks/>
            </p:cNvGrpSpPr>
            <p:nvPr/>
          </p:nvGrpSpPr>
          <p:grpSpPr bwMode="auto">
            <a:xfrm>
              <a:off x="1200" y="1434"/>
              <a:ext cx="4422" cy="1586"/>
              <a:chOff x="1200" y="1434"/>
              <a:chExt cx="4422" cy="1586"/>
            </a:xfrm>
          </p:grpSpPr>
          <p:sp>
            <p:nvSpPr>
              <p:cNvPr id="19505" name="Rectangle 49"/>
              <p:cNvSpPr>
                <a:spLocks noChangeArrowheads="1"/>
              </p:cNvSpPr>
              <p:nvPr/>
            </p:nvSpPr>
            <p:spPr bwMode="auto">
              <a:xfrm>
                <a:off x="2298" y="1434"/>
                <a:ext cx="3324" cy="540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43137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 anchorCtr="1">
                <a:spAutoFit/>
              </a:bodyPr>
              <a:lstStyle/>
              <a:p>
                <a:endParaRPr lang="es-PE"/>
              </a:p>
            </p:txBody>
          </p:sp>
          <p:sp>
            <p:nvSpPr>
              <p:cNvPr id="19506" name="Line 50"/>
              <p:cNvSpPr>
                <a:spLocks noChangeShapeType="1"/>
              </p:cNvSpPr>
              <p:nvPr/>
            </p:nvSpPr>
            <p:spPr bwMode="auto">
              <a:xfrm>
                <a:off x="4224" y="2016"/>
                <a:ext cx="0" cy="956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9507" name="Rectangle 51"/>
              <p:cNvSpPr>
                <a:spLocks noChangeArrowheads="1"/>
              </p:cNvSpPr>
              <p:nvPr/>
            </p:nvSpPr>
            <p:spPr bwMode="auto">
              <a:xfrm>
                <a:off x="3072" y="1728"/>
                <a:ext cx="52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Oracle</a:t>
                </a:r>
              </a:p>
            </p:txBody>
          </p:sp>
          <p:sp>
            <p:nvSpPr>
              <p:cNvPr id="19508" name="Rectangle 52"/>
              <p:cNvSpPr>
                <a:spLocks noChangeArrowheads="1"/>
              </p:cNvSpPr>
              <p:nvPr/>
            </p:nvSpPr>
            <p:spPr bwMode="auto">
              <a:xfrm>
                <a:off x="3696" y="1728"/>
                <a:ext cx="91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SQL</a:t>
                </a:r>
                <a:r>
                  <a:rPr lang="es-ES_tradnl" altLang="es-PE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Server</a:t>
                </a:r>
              </a:p>
            </p:txBody>
          </p:sp>
          <p:sp>
            <p:nvSpPr>
              <p:cNvPr id="19509" name="Rectangle 53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52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ODBC</a:t>
                </a:r>
              </a:p>
            </p:txBody>
          </p:sp>
          <p:sp>
            <p:nvSpPr>
              <p:cNvPr id="19510" name="Rectangle 54"/>
              <p:cNvSpPr>
                <a:spLocks noChangeArrowheads="1"/>
              </p:cNvSpPr>
              <p:nvPr/>
            </p:nvSpPr>
            <p:spPr bwMode="auto">
              <a:xfrm>
                <a:off x="4614" y="1994"/>
                <a:ext cx="996" cy="674"/>
              </a:xfrm>
              <a:prstGeom prst="rect">
                <a:avLst/>
              </a:prstGeom>
              <a:gradFill rotWithShape="0">
                <a:gsLst>
                  <a:gs pos="0">
                    <a:srgbClr val="0066FF">
                      <a:gamma/>
                      <a:shade val="49804"/>
                      <a:invGamma/>
                    </a:srgbClr>
                  </a:gs>
                  <a:gs pos="100000">
                    <a:srgbClr val="0066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 anchorCtr="1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ODBC Drivers</a:t>
                </a:r>
                <a:b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</a:b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- SQL Server</a:t>
                </a:r>
                <a:b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</a:b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- Oracle</a:t>
                </a:r>
                <a:b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</a:b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- Etc</a:t>
                </a:r>
              </a:p>
            </p:txBody>
          </p:sp>
          <p:sp>
            <p:nvSpPr>
              <p:cNvPr id="19511" name="Rectangle 55"/>
              <p:cNvSpPr>
                <a:spLocks noChangeArrowheads="1"/>
              </p:cNvSpPr>
              <p:nvPr/>
            </p:nvSpPr>
            <p:spPr bwMode="auto">
              <a:xfrm>
                <a:off x="2400" y="172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XML</a:t>
                </a:r>
                <a:r>
                  <a:rPr lang="es-ES_tradnl" altLang="es-PE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19512" name="Line 56"/>
              <p:cNvSpPr>
                <a:spLocks noChangeShapeType="1"/>
              </p:cNvSpPr>
              <p:nvPr/>
            </p:nvSpPr>
            <p:spPr bwMode="auto">
              <a:xfrm>
                <a:off x="5088" y="2736"/>
                <a:ext cx="0" cy="284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9513" name="Line 57"/>
              <p:cNvSpPr>
                <a:spLocks noChangeShapeType="1"/>
              </p:cNvSpPr>
              <p:nvPr/>
            </p:nvSpPr>
            <p:spPr bwMode="auto">
              <a:xfrm>
                <a:off x="3504" y="2016"/>
                <a:ext cx="0" cy="96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9514" name="Line 58"/>
              <p:cNvSpPr>
                <a:spLocks noChangeShapeType="1"/>
              </p:cNvSpPr>
              <p:nvPr/>
            </p:nvSpPr>
            <p:spPr bwMode="auto">
              <a:xfrm>
                <a:off x="2736" y="2016"/>
                <a:ext cx="0" cy="100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9515" name="Line 59"/>
              <p:cNvSpPr>
                <a:spLocks noChangeShapeType="1"/>
              </p:cNvSpPr>
              <p:nvPr/>
            </p:nvSpPr>
            <p:spPr bwMode="auto">
              <a:xfrm>
                <a:off x="1968" y="168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9520" name="Rectangle 64"/>
              <p:cNvSpPr>
                <a:spLocks noChangeArrowheads="1"/>
              </p:cNvSpPr>
              <p:nvPr/>
            </p:nvSpPr>
            <p:spPr bwMode="auto">
              <a:xfrm>
                <a:off x="2832" y="1488"/>
                <a:ext cx="21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s-ES_tradnl" altLang="es-PE" sz="1400" b="1"/>
                  <a:t>OLEDB Providers </a:t>
                </a:r>
              </a:p>
            </p:txBody>
          </p:sp>
          <p:sp>
            <p:nvSpPr>
              <p:cNvPr id="19523" name="Rectangle 67"/>
              <p:cNvSpPr>
                <a:spLocks noChangeArrowheads="1"/>
              </p:cNvSpPr>
              <p:nvPr/>
            </p:nvSpPr>
            <p:spPr bwMode="auto">
              <a:xfrm>
                <a:off x="1200" y="1488"/>
                <a:ext cx="768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Shape</a:t>
                </a:r>
                <a:b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</a:b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Provider</a:t>
                </a:r>
              </a:p>
            </p:txBody>
          </p:sp>
        </p:grpSp>
      </p:grpSp>
      <p:grpSp>
        <p:nvGrpSpPr>
          <p:cNvPr id="19815" name="Group 359"/>
          <p:cNvGrpSpPr>
            <a:grpSpLocks/>
          </p:cNvGrpSpPr>
          <p:nvPr/>
        </p:nvGrpSpPr>
        <p:grpSpPr bwMode="auto">
          <a:xfrm>
            <a:off x="1905000" y="1676400"/>
            <a:ext cx="7010400" cy="625475"/>
            <a:chOff x="1200" y="1056"/>
            <a:chExt cx="4416" cy="394"/>
          </a:xfrm>
        </p:grpSpPr>
        <p:sp>
          <p:nvSpPr>
            <p:cNvPr id="19526" name="Rectangle 70"/>
            <p:cNvSpPr>
              <a:spLocks noChangeArrowheads="1"/>
            </p:cNvSpPr>
            <p:nvPr/>
          </p:nvSpPr>
          <p:spPr bwMode="auto">
            <a:xfrm>
              <a:off x="1200" y="1238"/>
              <a:ext cx="4416" cy="212"/>
            </a:xfrm>
            <a:prstGeom prst="rect">
              <a:avLst/>
            </a:prstGeom>
            <a:gradFill rotWithShape="0">
              <a:gsLst>
                <a:gs pos="0">
                  <a:srgbClr val="0066FF">
                    <a:gamma/>
                    <a:shade val="49804"/>
                    <a:invGamma/>
                  </a:srgbClr>
                </a:gs>
                <a:gs pos="100000">
                  <a:srgbClr val="0066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altLang="es-PE" sz="1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OLEDB Core Services </a:t>
              </a:r>
            </a:p>
          </p:txBody>
        </p:sp>
        <p:sp>
          <p:nvSpPr>
            <p:cNvPr id="19527" name="Rectangle 71"/>
            <p:cNvSpPr>
              <a:spLocks noChangeArrowheads="1"/>
            </p:cNvSpPr>
            <p:nvPr/>
          </p:nvSpPr>
          <p:spPr bwMode="auto">
            <a:xfrm>
              <a:off x="1200" y="1056"/>
              <a:ext cx="4416" cy="212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313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altLang="es-PE" sz="1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ADO </a:t>
              </a: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67" name="Group 63"/>
          <p:cNvGrpSpPr>
            <a:grpSpLocks/>
          </p:cNvGrpSpPr>
          <p:nvPr/>
        </p:nvGrpSpPr>
        <p:grpSpPr bwMode="auto">
          <a:xfrm>
            <a:off x="0" y="0"/>
            <a:ext cx="9124950" cy="6831013"/>
            <a:chOff x="0" y="0"/>
            <a:chExt cx="5748" cy="4303"/>
          </a:xfrm>
        </p:grpSpPr>
        <p:sp>
          <p:nvSpPr>
            <p:cNvPr id="21507" name="Rectangle 3"/>
            <p:cNvSpPr>
              <a:spLocks noChangeArrowheads="1"/>
            </p:cNvSpPr>
            <p:nvPr/>
          </p:nvSpPr>
          <p:spPr bwMode="auto">
            <a:xfrm>
              <a:off x="0" y="768"/>
              <a:ext cx="5747" cy="3332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8A1C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PE"/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5747" cy="773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s-ES_tradnl" altLang="es-PE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ADO – ActiveX Data Object</a:t>
              </a:r>
              <a:endParaRPr lang="es-ES" altLang="es-PE" sz="2800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21512" name="Group 8"/>
            <p:cNvGrpSpPr>
              <a:grpSpLocks/>
            </p:cNvGrpSpPr>
            <p:nvPr/>
          </p:nvGrpSpPr>
          <p:grpSpPr bwMode="auto">
            <a:xfrm>
              <a:off x="0" y="4076"/>
              <a:ext cx="5748" cy="227"/>
              <a:chOff x="0" y="3996"/>
              <a:chExt cx="5748" cy="312"/>
            </a:xfrm>
          </p:grpSpPr>
          <p:sp>
            <p:nvSpPr>
              <p:cNvPr id="21513" name="Text Box 9"/>
              <p:cNvSpPr txBox="1">
                <a:spLocks noChangeArrowheads="1"/>
              </p:cNvSpPr>
              <p:nvPr/>
            </p:nvSpPr>
            <p:spPr bwMode="auto">
              <a:xfrm>
                <a:off x="0" y="3996"/>
                <a:ext cx="1916" cy="312"/>
              </a:xfrm>
              <a:prstGeom prst="rect">
                <a:avLst/>
              </a:prstGeom>
              <a:solidFill>
                <a:srgbClr val="336699"/>
              </a:solidFill>
              <a:ln w="38100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Abril-2001</a:t>
                </a:r>
                <a:endParaRPr lang="es-ES" altLang="es-PE" sz="1600" b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1514" name="Text Box 10"/>
              <p:cNvSpPr txBox="1">
                <a:spLocks noChangeArrowheads="1"/>
              </p:cNvSpPr>
              <p:nvPr/>
            </p:nvSpPr>
            <p:spPr bwMode="auto">
              <a:xfrm>
                <a:off x="1920" y="3996"/>
                <a:ext cx="1916" cy="312"/>
              </a:xfrm>
              <a:prstGeom prst="rect">
                <a:avLst/>
              </a:prstGeom>
              <a:solidFill>
                <a:srgbClr val="336699"/>
              </a:solidFill>
              <a:ln w="38100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Eric G. Coronel Castillo</a:t>
                </a:r>
                <a:endParaRPr lang="es-ES" altLang="es-PE" sz="1600" b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1515" name="Text Box 11"/>
              <p:cNvSpPr txBox="1">
                <a:spLocks noChangeArrowheads="1"/>
              </p:cNvSpPr>
              <p:nvPr/>
            </p:nvSpPr>
            <p:spPr bwMode="auto">
              <a:xfrm>
                <a:off x="3832" y="3996"/>
                <a:ext cx="1916" cy="312"/>
              </a:xfrm>
              <a:prstGeom prst="rect">
                <a:avLst/>
              </a:prstGeom>
              <a:solidFill>
                <a:srgbClr val="336699"/>
              </a:solidFill>
              <a:ln w="38100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altLang="es-PE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Página 08</a:t>
                </a:r>
                <a:endParaRPr lang="es-ES" altLang="es-PE" sz="1600" b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1542" name="Rectangle 38"/>
          <p:cNvSpPr>
            <a:spLocks noChangeArrowheads="1"/>
          </p:cNvSpPr>
          <p:nvPr/>
        </p:nvSpPr>
        <p:spPr bwMode="auto">
          <a:xfrm>
            <a:off x="2362200" y="2363788"/>
            <a:ext cx="2068513" cy="36195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9804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altLang="es-PE" sz="1600" b="1">
                <a:effectLst>
                  <a:outerShdw blurRad="38100" dist="38100" dir="2700000" algn="tl">
                    <a:srgbClr val="000000"/>
                  </a:outerShdw>
                </a:effectLst>
              </a:rPr>
              <a:t>Connection</a:t>
            </a:r>
          </a:p>
        </p:txBody>
      </p:sp>
      <p:sp>
        <p:nvSpPr>
          <p:cNvPr id="21543" name="Rectangle 39"/>
          <p:cNvSpPr>
            <a:spLocks noChangeArrowheads="1"/>
          </p:cNvSpPr>
          <p:nvPr/>
        </p:nvSpPr>
        <p:spPr bwMode="auto">
          <a:xfrm>
            <a:off x="693738" y="1524000"/>
            <a:ext cx="1462087" cy="65405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_tradnl" altLang="es-PE" sz="2000" b="1">
                <a:solidFill>
                  <a:schemeClr val="tx2"/>
                </a:solidFill>
              </a:rPr>
              <a:t>ADO DB</a:t>
            </a:r>
            <a:endParaRPr lang="es-ES" altLang="es-PE" sz="2000" b="1">
              <a:solidFill>
                <a:schemeClr val="tx2"/>
              </a:solidFill>
            </a:endParaRPr>
          </a:p>
        </p:txBody>
      </p:sp>
      <p:sp>
        <p:nvSpPr>
          <p:cNvPr id="21545" name="Rectangle 41"/>
          <p:cNvSpPr>
            <a:spLocks noChangeArrowheads="1"/>
          </p:cNvSpPr>
          <p:nvPr/>
        </p:nvSpPr>
        <p:spPr bwMode="auto">
          <a:xfrm>
            <a:off x="2362200" y="3803650"/>
            <a:ext cx="2068513" cy="36195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9804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altLang="es-PE" sz="1600" b="1">
                <a:effectLst>
                  <a:outerShdw blurRad="38100" dist="38100" dir="2700000" algn="tl">
                    <a:srgbClr val="000000"/>
                  </a:outerShdw>
                </a:effectLst>
              </a:rPr>
              <a:t>Command</a:t>
            </a:r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2362200" y="5246688"/>
            <a:ext cx="2068513" cy="36195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9804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altLang="es-PE" sz="1600" b="1">
                <a:effectLst>
                  <a:outerShdw blurRad="38100" dist="38100" dir="2700000" algn="tl">
                    <a:srgbClr val="000000"/>
                  </a:outerShdw>
                </a:effectLst>
              </a:rPr>
              <a:t>Recordset</a:t>
            </a:r>
          </a:p>
        </p:txBody>
      </p:sp>
      <p:sp>
        <p:nvSpPr>
          <p:cNvPr id="21547" name="Rectangle 43"/>
          <p:cNvSpPr>
            <a:spLocks noChangeArrowheads="1"/>
          </p:cNvSpPr>
          <p:nvPr/>
        </p:nvSpPr>
        <p:spPr bwMode="auto">
          <a:xfrm>
            <a:off x="3886200" y="2992438"/>
            <a:ext cx="2066925" cy="361950"/>
          </a:xfrm>
          <a:prstGeom prst="rect">
            <a:avLst/>
          </a:prstGeom>
          <a:gradFill rotWithShape="0">
            <a:gsLst>
              <a:gs pos="0">
                <a:srgbClr val="0066FF">
                  <a:gamma/>
                  <a:shade val="49804"/>
                  <a:invGamma/>
                </a:srgbClr>
              </a:gs>
              <a:gs pos="100000">
                <a:srgbClr val="0066FF"/>
              </a:gs>
            </a:gsLst>
            <a:lin ang="5400000" scaled="1"/>
          </a:gra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altLang="es-PE" sz="1600" b="1">
                <a:effectLst>
                  <a:outerShdw blurRad="38100" dist="38100" dir="2700000" algn="tl">
                    <a:srgbClr val="000000"/>
                  </a:outerShdw>
                </a:effectLst>
              </a:rPr>
              <a:t>Error</a:t>
            </a:r>
          </a:p>
        </p:txBody>
      </p:sp>
      <p:sp>
        <p:nvSpPr>
          <p:cNvPr id="21548" name="Rectangle 44"/>
          <p:cNvSpPr>
            <a:spLocks noChangeArrowheads="1"/>
          </p:cNvSpPr>
          <p:nvPr/>
        </p:nvSpPr>
        <p:spPr bwMode="auto">
          <a:xfrm>
            <a:off x="3886200" y="4433888"/>
            <a:ext cx="2066925" cy="361950"/>
          </a:xfrm>
          <a:prstGeom prst="rect">
            <a:avLst/>
          </a:prstGeom>
          <a:gradFill rotWithShape="0">
            <a:gsLst>
              <a:gs pos="0">
                <a:srgbClr val="0066FF">
                  <a:gamma/>
                  <a:shade val="49804"/>
                  <a:invGamma/>
                </a:srgbClr>
              </a:gs>
              <a:gs pos="100000">
                <a:srgbClr val="0066FF"/>
              </a:gs>
            </a:gsLst>
            <a:lin ang="5400000" scaled="1"/>
          </a:gra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altLang="es-PE" sz="16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Parameter</a:t>
            </a:r>
          </a:p>
        </p:txBody>
      </p:sp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3886200" y="5878513"/>
            <a:ext cx="2066925" cy="360362"/>
          </a:xfrm>
          <a:prstGeom prst="rect">
            <a:avLst/>
          </a:prstGeom>
          <a:gradFill rotWithShape="0">
            <a:gsLst>
              <a:gs pos="0">
                <a:srgbClr val="0066FF">
                  <a:gamma/>
                  <a:shade val="49804"/>
                  <a:invGamma/>
                </a:srgbClr>
              </a:gs>
              <a:gs pos="100000">
                <a:srgbClr val="0066FF"/>
              </a:gs>
            </a:gsLst>
            <a:lin ang="5400000" scaled="1"/>
          </a:gra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altLang="es-PE" sz="1600" b="1">
                <a:effectLst>
                  <a:outerShdw blurRad="38100" dist="38100" dir="2700000" algn="tl">
                    <a:srgbClr val="000000"/>
                  </a:outerShdw>
                </a:effectLst>
              </a:rPr>
              <a:t>Field</a:t>
            </a:r>
          </a:p>
        </p:txBody>
      </p:sp>
      <p:sp>
        <p:nvSpPr>
          <p:cNvPr id="21550" name="Rectangle 46"/>
          <p:cNvSpPr>
            <a:spLocks noChangeArrowheads="1"/>
          </p:cNvSpPr>
          <p:nvPr/>
        </p:nvSpPr>
        <p:spPr bwMode="auto">
          <a:xfrm>
            <a:off x="6619875" y="3700463"/>
            <a:ext cx="2066925" cy="361950"/>
          </a:xfrm>
          <a:prstGeom prst="rect">
            <a:avLst/>
          </a:prstGeom>
          <a:gradFill rotWithShape="0">
            <a:gsLst>
              <a:gs pos="0">
                <a:srgbClr val="0066FF">
                  <a:gamma/>
                  <a:shade val="49804"/>
                  <a:invGamma/>
                </a:srgbClr>
              </a:gs>
              <a:gs pos="100000">
                <a:srgbClr val="0066FF"/>
              </a:gs>
            </a:gsLst>
            <a:lin ang="5400000" scaled="1"/>
          </a:gra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altLang="es-PE" sz="1600" b="1">
                <a:effectLst>
                  <a:outerShdw blurRad="38100" dist="38100" dir="2700000" algn="tl">
                    <a:srgbClr val="000000"/>
                  </a:outerShdw>
                </a:effectLst>
              </a:rPr>
              <a:t>Property</a:t>
            </a:r>
          </a:p>
        </p:txBody>
      </p:sp>
      <p:sp>
        <p:nvSpPr>
          <p:cNvPr id="21551" name="Line 47"/>
          <p:cNvSpPr>
            <a:spLocks noChangeShapeType="1"/>
          </p:cNvSpPr>
          <p:nvPr/>
        </p:nvSpPr>
        <p:spPr bwMode="auto">
          <a:xfrm>
            <a:off x="1479550" y="2525713"/>
            <a:ext cx="88265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1552" name="Line 48"/>
          <p:cNvSpPr>
            <a:spLocks noChangeShapeType="1"/>
          </p:cNvSpPr>
          <p:nvPr/>
        </p:nvSpPr>
        <p:spPr bwMode="auto">
          <a:xfrm>
            <a:off x="1479550" y="2255838"/>
            <a:ext cx="0" cy="3167062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1553" name="Line 49"/>
          <p:cNvSpPr>
            <a:spLocks noChangeShapeType="1"/>
          </p:cNvSpPr>
          <p:nvPr/>
        </p:nvSpPr>
        <p:spPr bwMode="auto">
          <a:xfrm>
            <a:off x="1479550" y="5408613"/>
            <a:ext cx="88265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1554" name="Line 50"/>
          <p:cNvSpPr>
            <a:spLocks noChangeShapeType="1"/>
          </p:cNvSpPr>
          <p:nvPr/>
        </p:nvSpPr>
        <p:spPr bwMode="auto">
          <a:xfrm>
            <a:off x="1479550" y="3967163"/>
            <a:ext cx="88265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grpSp>
        <p:nvGrpSpPr>
          <p:cNvPr id="21563" name="Group 59"/>
          <p:cNvGrpSpPr>
            <a:grpSpLocks/>
          </p:cNvGrpSpPr>
          <p:nvPr/>
        </p:nvGrpSpPr>
        <p:grpSpPr bwMode="auto">
          <a:xfrm>
            <a:off x="3121025" y="2795588"/>
            <a:ext cx="773113" cy="360362"/>
            <a:chOff x="1840" y="1721"/>
            <a:chExt cx="425" cy="215"/>
          </a:xfrm>
        </p:grpSpPr>
        <p:sp>
          <p:nvSpPr>
            <p:cNvPr id="21555" name="Line 51"/>
            <p:cNvSpPr>
              <a:spLocks noChangeShapeType="1"/>
            </p:cNvSpPr>
            <p:nvPr/>
          </p:nvSpPr>
          <p:spPr bwMode="auto">
            <a:xfrm>
              <a:off x="1840" y="1936"/>
              <a:ext cx="425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556" name="Line 52"/>
            <p:cNvSpPr>
              <a:spLocks noChangeShapeType="1"/>
            </p:cNvSpPr>
            <p:nvPr/>
          </p:nvSpPr>
          <p:spPr bwMode="auto">
            <a:xfrm>
              <a:off x="1840" y="1721"/>
              <a:ext cx="0" cy="21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  <p:grpSp>
        <p:nvGrpSpPr>
          <p:cNvPr id="21564" name="Group 60"/>
          <p:cNvGrpSpPr>
            <a:grpSpLocks/>
          </p:cNvGrpSpPr>
          <p:nvPr/>
        </p:nvGrpSpPr>
        <p:grpSpPr bwMode="auto">
          <a:xfrm>
            <a:off x="3121025" y="4237038"/>
            <a:ext cx="773113" cy="360362"/>
            <a:chOff x="1840" y="2583"/>
            <a:chExt cx="425" cy="215"/>
          </a:xfrm>
        </p:grpSpPr>
        <p:sp>
          <p:nvSpPr>
            <p:cNvPr id="21557" name="Line 53"/>
            <p:cNvSpPr>
              <a:spLocks noChangeShapeType="1"/>
            </p:cNvSpPr>
            <p:nvPr/>
          </p:nvSpPr>
          <p:spPr bwMode="auto">
            <a:xfrm>
              <a:off x="1840" y="2798"/>
              <a:ext cx="425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558" name="Line 54"/>
            <p:cNvSpPr>
              <a:spLocks noChangeShapeType="1"/>
            </p:cNvSpPr>
            <p:nvPr/>
          </p:nvSpPr>
          <p:spPr bwMode="auto">
            <a:xfrm>
              <a:off x="1840" y="2583"/>
              <a:ext cx="0" cy="21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  <p:grpSp>
        <p:nvGrpSpPr>
          <p:cNvPr id="21565" name="Group 61"/>
          <p:cNvGrpSpPr>
            <a:grpSpLocks/>
          </p:cNvGrpSpPr>
          <p:nvPr/>
        </p:nvGrpSpPr>
        <p:grpSpPr bwMode="auto">
          <a:xfrm>
            <a:off x="3121025" y="5678488"/>
            <a:ext cx="773113" cy="360362"/>
            <a:chOff x="1840" y="3445"/>
            <a:chExt cx="425" cy="215"/>
          </a:xfrm>
        </p:grpSpPr>
        <p:sp>
          <p:nvSpPr>
            <p:cNvPr id="21559" name="Line 55"/>
            <p:cNvSpPr>
              <a:spLocks noChangeShapeType="1"/>
            </p:cNvSpPr>
            <p:nvPr/>
          </p:nvSpPr>
          <p:spPr bwMode="auto">
            <a:xfrm>
              <a:off x="1840" y="3660"/>
              <a:ext cx="425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560" name="Line 56"/>
            <p:cNvSpPr>
              <a:spLocks noChangeShapeType="1"/>
            </p:cNvSpPr>
            <p:nvPr/>
          </p:nvSpPr>
          <p:spPr bwMode="auto">
            <a:xfrm>
              <a:off x="1840" y="3445"/>
              <a:ext cx="0" cy="21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2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2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2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2" grpId="0" animBg="1" autoUpdateAnimBg="0"/>
      <p:bldP spid="21543" grpId="0" animBg="1" autoUpdateAnimBg="0"/>
      <p:bldP spid="21545" grpId="0" animBg="1" autoUpdateAnimBg="0"/>
      <p:bldP spid="21546" grpId="0" animBg="1" autoUpdateAnimBg="0"/>
      <p:bldP spid="21547" grpId="0" animBg="1" autoUpdateAnimBg="0"/>
      <p:bldP spid="21548" grpId="0" animBg="1" autoUpdateAnimBg="0"/>
      <p:bldP spid="21549" grpId="0" animBg="1" autoUpdateAnimBg="0"/>
      <p:bldP spid="21550" grpId="0" animBg="1" autoUpdateAnimBg="0"/>
      <p:bldP spid="21551" grpId="0" animBg="1"/>
      <p:bldP spid="21552" grpId="0" animBg="1"/>
      <p:bldP spid="21553" grpId="0" animBg="1"/>
      <p:bldP spid="21554" grpId="0" animBg="1"/>
    </p:bldLst>
  </p:timing>
</p:sld>
</file>

<file path=ppt/theme/theme1.xml><?xml version="1.0" encoding="utf-8"?>
<a:theme xmlns:a="http://schemas.openxmlformats.org/drawingml/2006/main" name="PlantillaICI">
  <a:themeElements>
    <a:clrScheme name="">
      <a:dk1>
        <a:srgbClr val="000000"/>
      </a:dk1>
      <a:lt1>
        <a:srgbClr val="FFFFFF"/>
      </a:lt1>
      <a:dk2>
        <a:srgbClr val="000066"/>
      </a:dk2>
      <a:lt2>
        <a:srgbClr val="FFFF00"/>
      </a:lt2>
      <a:accent1>
        <a:srgbClr val="FF9900"/>
      </a:accent1>
      <a:accent2>
        <a:srgbClr val="00FFFF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lantillaICI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lantillaICI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ICI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ICI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ICI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IC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IC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IC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E:\WINNT\Profiles\Administrador.001\Datos de programa\Microsoft\Plantillas\PlantillaICI.pot</Template>
  <TotalTime>301</TotalTime>
  <Words>354</Words>
  <Application>Microsoft Office PowerPoint</Application>
  <PresentationFormat>Presentación en pantalla (4:3)</PresentationFormat>
  <Paragraphs>180</Paragraphs>
  <Slides>12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Lucida Calligraphy</vt:lpstr>
      <vt:lpstr>Times New Roman</vt:lpstr>
      <vt:lpstr>Wingdings</vt:lpstr>
      <vt:lpstr>PlantillaICI</vt:lpstr>
      <vt:lpstr>ClipArt</vt:lpstr>
      <vt:lpstr>Imagen de mapa de bits</vt:lpstr>
      <vt:lpstr>Tecnologías de Acceso a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FIN</vt:lpstr>
    </vt:vector>
  </TitlesOfParts>
  <Company>VisualSoft S.A.C.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Eric G. Coronel Castillo</dc:creator>
  <cp:lastModifiedBy>Gustavo Coronel</cp:lastModifiedBy>
  <cp:revision>19</cp:revision>
  <dcterms:created xsi:type="dcterms:W3CDTF">2001-03-15T17:46:20Z</dcterms:created>
  <dcterms:modified xsi:type="dcterms:W3CDTF">2016-07-12T14:03:26Z</dcterms:modified>
</cp:coreProperties>
</file>