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 id="281" r:id="rId16"/>
    <p:sldId id="282" r:id="rId17"/>
    <p:sldId id="283" r:id="rId18"/>
    <p:sldId id="284" r:id="rId19"/>
    <p:sldId id="285" r:id="rId20"/>
    <p:sldId id="286" r:id="rId21"/>
    <p:sldId id="287" r:id="rId22"/>
    <p:sldId id="288" r:id="rId23"/>
    <p:sldId id="289" r:id="rId24"/>
    <p:sldId id="271" r:id="rId25"/>
    <p:sldId id="272" r:id="rId26"/>
    <p:sldId id="273" r:id="rId27"/>
    <p:sldId id="274" r:id="rId28"/>
    <p:sldId id="275" r:id="rId29"/>
    <p:sldId id="276" r:id="rId30"/>
    <p:sldId id="277" r:id="rId31"/>
    <p:sldId id="278" r:id="rId32"/>
    <p:sldId id="279" r:id="rId33"/>
    <p:sldId id="280" r:id="rId34"/>
    <p:sldId id="29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varScale="1">
        <p:scale>
          <a:sx n="74" d="100"/>
          <a:sy n="74" d="100"/>
        </p:scale>
        <p:origin x="582" y="72"/>
      </p:cViewPr>
      <p:guideLst>
        <p:guide orient="horz" pos="2160"/>
        <p:guide pos="3840"/>
      </p:guideLst>
    </p:cSldViewPr>
  </p:slideViewPr>
  <p:notesTextViewPr>
    <p:cViewPr>
      <p:scale>
        <a:sx n="1" d="1"/>
        <a:sy n="1" d="1"/>
      </p:scale>
      <p:origin x="0" y="0"/>
    </p:cViewPr>
  </p:notesTextViewPr>
  <p:sorterViewPr>
    <p:cViewPr>
      <p:scale>
        <a:sx n="100" d="100"/>
        <a:sy n="100" d="100"/>
      </p:scale>
      <p:origin x="0" y="-8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12/6/2017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175227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1617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48892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89218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53383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80476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9019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1508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6595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47932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99680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852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95911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36060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53426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12677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96396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12/6/2017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3882746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2.tmp"/><Relationship Id="rId4" Type="http://schemas.openxmlformats.org/officeDocument/2006/relationships/image" Target="../media/image11.tmp"/></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4.tmp"/><Relationship Id="rId4" Type="http://schemas.openxmlformats.org/officeDocument/2006/relationships/image" Target="../media/image13.tmp"/></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6.tmp"/><Relationship Id="rId4" Type="http://schemas.openxmlformats.org/officeDocument/2006/relationships/image" Target="../media/image15.tmp"/></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8.tmp"/><Relationship Id="rId4" Type="http://schemas.openxmlformats.org/officeDocument/2006/relationships/image" Target="../media/image17.tmp"/></Relationships>
</file>

<file path=ppt/slides/_rels/slide14.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tmp"/><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6.tmp"/><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9.tmp"/><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2.tmp"/><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3.tmp"/><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4.tmp"/><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5.tmp"/><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6.tmp"/><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7.tmp"/><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8.tmp"/><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9.tmp"/><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0.tmp"/><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xmlns="" id="{843F0341-1945-4793-9CB4-94025D07670C}"/>
              </a:ext>
            </a:extLst>
          </p:cNvPr>
          <p:cNvSpPr>
            <a:spLocks noGrp="1"/>
          </p:cNvSpPr>
          <p:nvPr>
            <p:ph type="subTitle" idx="1"/>
          </p:nvPr>
        </p:nvSpPr>
        <p:spPr>
          <a:xfrm>
            <a:off x="3870478" y="2969952"/>
            <a:ext cx="5290042" cy="2931609"/>
          </a:xfrm>
        </p:spPr>
        <p:txBody>
          <a:bodyPr>
            <a:noAutofit/>
          </a:bodyPr>
          <a:lstStyle/>
          <a:p>
            <a:pPr algn="l"/>
            <a:r>
              <a:rPr lang="es-ES" sz="2000" dirty="0"/>
              <a:t>Integrantes</a:t>
            </a:r>
            <a:r>
              <a:rPr lang="es-ES" sz="2000" dirty="0" smtClean="0"/>
              <a:t>:</a:t>
            </a:r>
          </a:p>
          <a:p>
            <a:pPr marL="342900" lvl="0" indent="-342900" algn="l">
              <a:buFont typeface="Arial" pitchFamily="34" charset="0"/>
              <a:buChar char="•"/>
            </a:pPr>
            <a:r>
              <a:rPr lang="es-PE" sz="2000" dirty="0"/>
              <a:t>Caceres Espinoza Erick </a:t>
            </a:r>
            <a:endParaRPr lang="es-ES" sz="2000" dirty="0"/>
          </a:p>
          <a:p>
            <a:pPr marL="342900" lvl="0" indent="-342900" algn="l">
              <a:buFont typeface="Arial" pitchFamily="34" charset="0"/>
              <a:buChar char="•"/>
            </a:pPr>
            <a:r>
              <a:rPr lang="es-PE" sz="2000" dirty="0"/>
              <a:t>Huaricancha Najera Rosmery</a:t>
            </a:r>
            <a:endParaRPr lang="es-ES" sz="2000" dirty="0"/>
          </a:p>
          <a:p>
            <a:pPr marL="342900" lvl="0" indent="-342900" algn="l">
              <a:buFont typeface="Arial" pitchFamily="34" charset="0"/>
              <a:buChar char="•"/>
            </a:pPr>
            <a:r>
              <a:rPr lang="es-PE" sz="2000" dirty="0"/>
              <a:t>Salazar Davila Fran</a:t>
            </a:r>
            <a:endParaRPr lang="es-ES" sz="2000" dirty="0"/>
          </a:p>
          <a:p>
            <a:pPr marL="342900" lvl="0" indent="-342900" algn="l">
              <a:buFont typeface="Arial" pitchFamily="34" charset="0"/>
              <a:buChar char="•"/>
            </a:pPr>
            <a:r>
              <a:rPr lang="es-PE" sz="2000" dirty="0"/>
              <a:t>Espinoza </a:t>
            </a:r>
            <a:r>
              <a:rPr lang="es-PE" sz="2000" dirty="0" err="1" smtClean="0"/>
              <a:t>ChocCe</a:t>
            </a:r>
            <a:r>
              <a:rPr lang="es-PE" sz="2000" dirty="0" smtClean="0"/>
              <a:t> </a:t>
            </a:r>
            <a:r>
              <a:rPr lang="es-PE" sz="2000" dirty="0"/>
              <a:t>Piero</a:t>
            </a:r>
            <a:endParaRPr lang="es-ES" sz="2000" dirty="0"/>
          </a:p>
          <a:p>
            <a:pPr marL="342900" lvl="0" indent="-342900" algn="l">
              <a:buFont typeface="Arial" pitchFamily="34" charset="0"/>
              <a:buChar char="•"/>
            </a:pPr>
            <a:r>
              <a:rPr lang="es-PE" sz="2000" dirty="0"/>
              <a:t>Ramos Cairampoma Anderson</a:t>
            </a:r>
            <a:endParaRPr lang="es-ES" sz="2000" dirty="0"/>
          </a:p>
          <a:p>
            <a:pPr algn="l"/>
            <a:endParaRPr lang="es-ES" sz="2000" dirty="0"/>
          </a:p>
        </p:txBody>
      </p:sp>
      <p:pic>
        <p:nvPicPr>
          <p:cNvPr id="6" name="Imagen 5">
            <a:extLst>
              <a:ext uri="{FF2B5EF4-FFF2-40B4-BE49-F238E27FC236}">
                <a16:creationId xmlns:a16="http://schemas.microsoft.com/office/drawing/2014/main" xmlns="" id="{651826F8-93C8-4A3E-94A2-D86E941360E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3828753" y="-52858"/>
            <a:ext cx="4743450" cy="1276350"/>
          </a:xfrm>
          <a:prstGeom prst="rect">
            <a:avLst/>
          </a:prstGeom>
        </p:spPr>
      </p:pic>
      <p:sp>
        <p:nvSpPr>
          <p:cNvPr id="7" name="Rectángulo 6">
            <a:extLst>
              <a:ext uri="{FF2B5EF4-FFF2-40B4-BE49-F238E27FC236}">
                <a16:creationId xmlns:a16="http://schemas.microsoft.com/office/drawing/2014/main" xmlns="" id="{8FD17585-5517-4421-9A69-AD8C2AD869E0}"/>
              </a:ext>
            </a:extLst>
          </p:cNvPr>
          <p:cNvSpPr/>
          <p:nvPr/>
        </p:nvSpPr>
        <p:spPr>
          <a:xfrm>
            <a:off x="5458493" y="6086227"/>
            <a:ext cx="1064714" cy="461665"/>
          </a:xfrm>
          <a:prstGeom prst="rect">
            <a:avLst/>
          </a:prstGeom>
          <a:noFill/>
        </p:spPr>
        <p:txBody>
          <a:bodyPr wrap="none" lIns="91440" tIns="45720" rIns="91440" bIns="45720">
            <a:spAutoFit/>
          </a:bodyPr>
          <a:lstStyle/>
          <a:p>
            <a:pPr algn="ctr"/>
            <a:r>
              <a:rPr lang="es-ES" sz="2400" b="1" dirty="0">
                <a:ln w="6600">
                  <a:solidFill>
                    <a:schemeClr val="tx1"/>
                  </a:solidFill>
                  <a:prstDash val="solid"/>
                </a:ln>
                <a:solidFill>
                  <a:srgbClr val="FF0000"/>
                </a:solidFill>
                <a:effectLst>
                  <a:outerShdw dist="38100" dir="2700000" algn="tl" rotWithShape="0">
                    <a:schemeClr val="accent2"/>
                  </a:outerShdw>
                </a:effectLst>
              </a:rPr>
              <a:t>2017-II</a:t>
            </a:r>
            <a:endParaRPr lang="es-ES" sz="2400" b="1" cap="none" spc="0" dirty="0">
              <a:ln w="6600">
                <a:solidFill>
                  <a:schemeClr val="tx1"/>
                </a:solidFill>
                <a:prstDash val="solid"/>
              </a:ln>
              <a:solidFill>
                <a:srgbClr val="FF0000"/>
              </a:solidFill>
              <a:effectLst>
                <a:outerShdw dist="38100" dir="2700000" algn="tl" rotWithShape="0">
                  <a:schemeClr val="accent2"/>
                </a:outerShdw>
              </a:effectLst>
            </a:endParaRPr>
          </a:p>
        </p:txBody>
      </p:sp>
      <p:pic>
        <p:nvPicPr>
          <p:cNvPr id="8"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9D5C9604-030E-4346-A52C-E03FF0E8EA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7269FEB2-1AA7-4175-B5EE-99E62DA8E8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261937" y="1030960"/>
            <a:ext cx="11479306" cy="1938992"/>
          </a:xfrm>
          <a:prstGeom prst="rect">
            <a:avLst/>
          </a:prstGeom>
          <a:noFill/>
        </p:spPr>
        <p:txBody>
          <a:bodyPr wrap="square" lIns="91440" tIns="45720" rIns="91440" bIns="45720">
            <a:spAutoFit/>
          </a:bodyPr>
          <a:lstStyle/>
          <a:p>
            <a:pPr algn="ctr"/>
            <a:r>
              <a:rPr lang="es-PE" sz="4000" dirty="0">
                <a:solidFill>
                  <a:srgbClr val="FFFF00"/>
                </a:solidFill>
              </a:rPr>
              <a:t>SISTEMA DE CONTROL DE PAGOS PARA LA </a:t>
            </a:r>
            <a:r>
              <a:rPr lang="es-PE" sz="4000" dirty="0" smtClean="0">
                <a:solidFill>
                  <a:srgbClr val="FFFF00"/>
                </a:solidFill>
              </a:rPr>
              <a:t>INSTITUCIÓN </a:t>
            </a:r>
            <a:r>
              <a:rPr lang="es-PE" sz="4000" dirty="0">
                <a:solidFill>
                  <a:srgbClr val="FFFF00"/>
                </a:solidFill>
              </a:rPr>
              <a:t>EDUCATIVA PRIVADA ANGELES DE DIOS ATE _LIMA</a:t>
            </a:r>
            <a:endParaRPr lang="es-ES" sz="4000" dirty="0">
              <a:solidFill>
                <a:srgbClr val="FFFF00"/>
              </a:solidFill>
            </a:endParaRPr>
          </a:p>
        </p:txBody>
      </p:sp>
    </p:spTree>
    <p:extLst>
      <p:ext uri="{BB962C8B-B14F-4D97-AF65-F5344CB8AC3E}">
        <p14:creationId xmlns:p14="http://schemas.microsoft.com/office/powerpoint/2010/main" val="175403428"/>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2D11C94A-8F21-40D8-9C68-12C0B28F8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BA07EF53-A75E-48E8-A8E3-19E888589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2208540" y="681355"/>
            <a:ext cx="6655733" cy="558743"/>
          </a:xfrm>
          <a:prstGeom prst="rect">
            <a:avLst/>
          </a:prstGeom>
        </p:spPr>
        <p:txBody>
          <a:bodyPr wrap="none">
            <a:spAutoFit/>
          </a:bodyPr>
          <a:lstStyle/>
          <a:p>
            <a:pPr algn="ctr">
              <a:lnSpc>
                <a:spcPct val="115000"/>
              </a:lnSpc>
              <a:spcAft>
                <a:spcPts val="1000"/>
              </a:spcAft>
            </a:pPr>
            <a:r>
              <a:rPr lang="es-PE" sz="2800" u="sng" dirty="0">
                <a:solidFill>
                  <a:srgbClr val="FFFF00"/>
                </a:solidFill>
                <a:latin typeface="Calibri" panose="020F0502020204030204" pitchFamily="34" charset="0"/>
                <a:ea typeface="Times New Roman" panose="02020603050405020304" pitchFamily="18" charset="0"/>
                <a:cs typeface="Times New Roman" panose="02020603050405020304" pitchFamily="18" charset="0"/>
              </a:rPr>
              <a:t>DIAGRAMAS DE CASO DE USOS DE SISTEMA </a:t>
            </a:r>
            <a:endParaRPr lang="es-PE" sz="28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Imagen 2"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6804" y="2477275"/>
            <a:ext cx="2819794" cy="2543530"/>
          </a:xfrm>
          <a:prstGeom prst="rect">
            <a:avLst/>
          </a:prstGeom>
        </p:spPr>
      </p:pic>
      <p:pic>
        <p:nvPicPr>
          <p:cNvPr id="4" name="Imagen 3" descr="Recorte de pantalla"/>
          <p:cNvPicPr>
            <a:picLocks noChangeAspect="1"/>
          </p:cNvPicPr>
          <p:nvPr/>
        </p:nvPicPr>
        <p:blipFill rotWithShape="1">
          <a:blip r:embed="rId5">
            <a:extLst>
              <a:ext uri="{28A0092B-C50C-407E-A947-70E740481C1C}">
                <a14:useLocalDpi xmlns:a14="http://schemas.microsoft.com/office/drawing/2010/main" val="0"/>
              </a:ext>
            </a:extLst>
          </a:blip>
          <a:srcRect t="-693" r="21337"/>
          <a:stretch/>
        </p:blipFill>
        <p:spPr>
          <a:xfrm>
            <a:off x="5665195" y="2477275"/>
            <a:ext cx="4496236" cy="2532361"/>
          </a:xfrm>
          <a:prstGeom prst="rect">
            <a:avLst/>
          </a:prstGeom>
        </p:spPr>
      </p:pic>
    </p:spTree>
    <p:extLst>
      <p:ext uri="{BB962C8B-B14F-4D97-AF65-F5344CB8AC3E}">
        <p14:creationId xmlns:p14="http://schemas.microsoft.com/office/powerpoint/2010/main" val="7558390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FEF69D74-4FFB-40BD-AECC-446FBA2F60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2E5C3D5A-CE5D-4835-BE3C-0E46BDCBA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624" y="2289648"/>
            <a:ext cx="4391638" cy="2324424"/>
          </a:xfrm>
          <a:prstGeom prst="rect">
            <a:avLst/>
          </a:prstGeom>
        </p:spPr>
      </p:pic>
      <p:pic>
        <p:nvPicPr>
          <p:cNvPr id="3" name="Imagen 2" descr="Recorte de pantalla"/>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7631" y="1451331"/>
            <a:ext cx="5334744" cy="4001058"/>
          </a:xfrm>
          <a:prstGeom prst="rect">
            <a:avLst/>
          </a:prstGeom>
        </p:spPr>
      </p:pic>
    </p:spTree>
    <p:extLst>
      <p:ext uri="{BB962C8B-B14F-4D97-AF65-F5344CB8AC3E}">
        <p14:creationId xmlns:p14="http://schemas.microsoft.com/office/powerpoint/2010/main" val="3712683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655D71EE-C616-4CA1-9180-4EE400253B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8AB34838-9C87-4264-8065-3269BF8A9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624" y="1148378"/>
            <a:ext cx="4316385" cy="4200862"/>
          </a:xfrm>
          <a:prstGeom prst="rect">
            <a:avLst/>
          </a:prstGeom>
        </p:spPr>
      </p:pic>
      <p:pic>
        <p:nvPicPr>
          <p:cNvPr id="3" name="Imagen 2" descr="Recorte de pantalla"/>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3841" y="1253043"/>
            <a:ext cx="5258534" cy="3991532"/>
          </a:xfrm>
          <a:prstGeom prst="rect">
            <a:avLst/>
          </a:prstGeom>
        </p:spPr>
      </p:pic>
    </p:spTree>
    <p:extLst>
      <p:ext uri="{BB962C8B-B14F-4D97-AF65-F5344CB8AC3E}">
        <p14:creationId xmlns:p14="http://schemas.microsoft.com/office/powerpoint/2010/main" val="31823308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8AB34838-9C87-4264-8065-3269BF8A9C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655D71EE-C616-4CA1-9180-4EE400253B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rot="16200000">
            <a:off x="-1588366" y="3312468"/>
            <a:ext cx="5891356" cy="461665"/>
          </a:xfrm>
          <a:prstGeom prst="rect">
            <a:avLst/>
          </a:prstGeom>
        </p:spPr>
        <p:txBody>
          <a:bodyPr wrap="none">
            <a:spAutoFit/>
          </a:bodyPr>
          <a:lstStyle/>
          <a:p>
            <a:pPr algn="ctr">
              <a:spcBef>
                <a:spcPts val="1200"/>
              </a:spcBef>
              <a:spcAft>
                <a:spcPts val="300"/>
              </a:spcAft>
            </a:pPr>
            <a:r>
              <a:rPr lang="es-PE"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Arial" panose="020B0604020202020204" pitchFamily="34" charset="0"/>
                <a:cs typeface="Times New Roman" panose="02020603050405020304" pitchFamily="18" charset="0"/>
              </a:rPr>
              <a:t>Especificación de Caso de Uso: </a:t>
            </a:r>
            <a:r>
              <a:rPr lang="es-PE" sz="24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Arial" panose="020B0604020202020204" pitchFamily="34" charset="0"/>
                <a:cs typeface="Times New Roman" panose="02020603050405020304" pitchFamily="18" charset="0"/>
              </a:rPr>
              <a:t>Login</a:t>
            </a:r>
            <a:r>
              <a:rPr lang="es-PE"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Arial" panose="020B0604020202020204" pitchFamily="34" charset="0"/>
                <a:cs typeface="Times New Roman" panose="02020603050405020304" pitchFamily="18" charset="0"/>
              </a:rPr>
              <a:t>/ </a:t>
            </a:r>
            <a:r>
              <a:rPr lang="es-PE" sz="24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Arial" panose="020B0604020202020204" pitchFamily="34" charset="0"/>
                <a:cs typeface="Times New Roman" panose="02020603050405020304" pitchFamily="18" charset="0"/>
              </a:rPr>
              <a:t>Logout</a:t>
            </a:r>
            <a:endParaRPr lang="es-PE" sz="2400" b="1" i="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3" name="Imagen 2"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2727" y="597622"/>
            <a:ext cx="5002753" cy="5872797"/>
          </a:xfrm>
          <a:prstGeom prst="rect">
            <a:avLst/>
          </a:prstGeom>
        </p:spPr>
      </p:pic>
      <p:pic>
        <p:nvPicPr>
          <p:cNvPr id="6" name="Imagen 5" descr="Recorte de pantalla"/>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2046" y="624503"/>
            <a:ext cx="4395532" cy="5864476"/>
          </a:xfrm>
          <a:prstGeom prst="rect">
            <a:avLst/>
          </a:prstGeom>
        </p:spPr>
      </p:pic>
    </p:spTree>
    <p:extLst>
      <p:ext uri="{BB962C8B-B14F-4D97-AF65-F5344CB8AC3E}">
        <p14:creationId xmlns:p14="http://schemas.microsoft.com/office/powerpoint/2010/main" val="692284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562034" y="393670"/>
            <a:ext cx="6207084" cy="461665"/>
          </a:xfrm>
          <a:prstGeom prst="rect">
            <a:avLst/>
          </a:prstGeom>
        </p:spPr>
        <p:txBody>
          <a:bodyPr wrap="none">
            <a:spAutoFit/>
          </a:bodyPr>
          <a:lstStyle/>
          <a:p>
            <a:r>
              <a:rPr lang="es-PE" sz="2400" u="sng" dirty="0">
                <a:solidFill>
                  <a:srgbClr val="FFFF00"/>
                </a:solidFill>
                <a:latin typeface="Calibri" panose="020F0502020204030204" pitchFamily="34" charset="0"/>
                <a:ea typeface="Arial" panose="020B0604020202020204" pitchFamily="34" charset="0"/>
                <a:cs typeface="Times New Roman" panose="02020603050405020304" pitchFamily="18" charset="0"/>
              </a:rPr>
              <a:t>Especificación de Caso de Uso: Registrar Usuario</a:t>
            </a:r>
            <a:endParaRPr lang="es-PE" sz="2400" dirty="0">
              <a:solidFill>
                <a:srgbClr val="FFFF00"/>
              </a:solidFill>
            </a:endParaRPr>
          </a:p>
        </p:txBody>
      </p:sp>
      <p:sp>
        <p:nvSpPr>
          <p:cNvPr id="5" name="Rectángulo 4"/>
          <p:cNvSpPr/>
          <p:nvPr/>
        </p:nvSpPr>
        <p:spPr>
          <a:xfrm>
            <a:off x="540051" y="1278374"/>
            <a:ext cx="2734275" cy="369332"/>
          </a:xfrm>
          <a:prstGeom prst="rect">
            <a:avLst/>
          </a:prstGeom>
        </p:spPr>
        <p:txBody>
          <a:bodyPr wrap="none">
            <a:spAutoFit/>
          </a:bodyPr>
          <a:lstStyle/>
          <a:p>
            <a:pPr>
              <a:spcAft>
                <a:spcPts val="300"/>
              </a:spcAft>
            </a:pPr>
            <a:r>
              <a:rPr lang="es-PE" b="1" dirty="0">
                <a:solidFill>
                  <a:srgbClr val="FFFF00"/>
                </a:solidFill>
                <a:latin typeface="Calibri" panose="020F0502020204030204" pitchFamily="34" charset="0"/>
                <a:ea typeface="Arial" panose="020B0604020202020204" pitchFamily="34" charset="0"/>
                <a:cs typeface="Times New Roman" panose="02020603050405020304" pitchFamily="18" charset="0"/>
              </a:rPr>
              <a:t>Trazabilidad con el sistema</a:t>
            </a:r>
            <a:endParaRPr lang="es-PE" sz="1600" dirty="0">
              <a:solidFill>
                <a:srgbClr val="FFFF00"/>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6" name="Imagen 5"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051" y="1848980"/>
            <a:ext cx="4660916" cy="4277499"/>
          </a:xfrm>
          <a:prstGeom prst="rect">
            <a:avLst/>
          </a:prstGeom>
        </p:spPr>
      </p:pic>
      <p:pic>
        <p:nvPicPr>
          <p:cNvPr id="7" name="Imagen 6"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5060" y="1278374"/>
            <a:ext cx="4332069" cy="5231550"/>
          </a:xfrm>
          <a:prstGeom prst="rect">
            <a:avLst/>
          </a:prstGeom>
        </p:spPr>
      </p:pic>
      <p:pic>
        <p:nvPicPr>
          <p:cNvPr id="8"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8AB34838-9C87-4264-8065-3269BF8A9C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655D71EE-C616-4CA1-9180-4EE400253B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188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938991" y="311646"/>
            <a:ext cx="5866478" cy="492122"/>
          </a:xfrm>
          <a:prstGeom prst="rect">
            <a:avLst/>
          </a:prstGeom>
        </p:spPr>
        <p:txBody>
          <a:bodyPr wrap="none">
            <a:spAutoFit/>
          </a:bodyPr>
          <a:lstStyle/>
          <a:p>
            <a:pPr algn="ctr">
              <a:lnSpc>
                <a:spcPct val="115000"/>
              </a:lnSpc>
              <a:spcAft>
                <a:spcPts val="1000"/>
              </a:spcAft>
            </a:pPr>
            <a:r>
              <a:rPr lang="es-PE" sz="2400" dirty="0">
                <a:solidFill>
                  <a:srgbClr val="FFFF00"/>
                </a:solidFill>
                <a:latin typeface="Calibri" panose="020F0502020204030204" pitchFamily="34" charset="0"/>
                <a:ea typeface="Calibri" panose="020F0502020204030204" pitchFamily="34" charset="0"/>
                <a:cs typeface="Calibri" panose="020F0502020204030204" pitchFamily="34" charset="0"/>
              </a:rPr>
              <a:t>DIAGRAMADE LAS TABLAS DE BASE DE DATOS</a:t>
            </a:r>
            <a:endParaRPr lang="es-PE" sz="20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Imagen 2" descr="C:\Users\USUARIO\Desktop\tablas del pry.angeles de dios.PNG"/>
          <p:cNvPicPr/>
          <p:nvPr/>
        </p:nvPicPr>
        <p:blipFill>
          <a:blip r:embed="rId2">
            <a:extLst>
              <a:ext uri="{28A0092B-C50C-407E-A947-70E740481C1C}">
                <a14:useLocalDpi xmlns:a14="http://schemas.microsoft.com/office/drawing/2010/main" val="0"/>
              </a:ext>
            </a:extLst>
          </a:blip>
          <a:srcRect/>
          <a:stretch>
            <a:fillRect/>
          </a:stretch>
        </p:blipFill>
        <p:spPr bwMode="auto">
          <a:xfrm>
            <a:off x="2689852" y="1206500"/>
            <a:ext cx="6638925" cy="4645660"/>
          </a:xfrm>
          <a:prstGeom prst="rect">
            <a:avLst/>
          </a:prstGeom>
          <a:noFill/>
          <a:ln>
            <a:noFill/>
          </a:ln>
        </p:spPr>
      </p:pic>
      <p:pic>
        <p:nvPicPr>
          <p:cNvPr id="4"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8AB34838-9C87-4264-8065-3269BF8A9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655D71EE-C616-4CA1-9180-4EE400253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570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rotWithShape="1">
          <a:blip r:embed="rId2"/>
          <a:srcRect l="19179" t="16565" r="20909" b="48380"/>
          <a:stretch/>
        </p:blipFill>
        <p:spPr bwMode="auto">
          <a:xfrm>
            <a:off x="1531620" y="1461452"/>
            <a:ext cx="9006840" cy="3842068"/>
          </a:xfrm>
          <a:prstGeom prst="rect">
            <a:avLst/>
          </a:prstGeom>
          <a:ln>
            <a:noFill/>
          </a:ln>
          <a:extLst>
            <a:ext uri="{53640926-AAD7-44D8-BBD7-CCE9431645EC}">
              <a14:shadowObscured xmlns:a14="http://schemas.microsoft.com/office/drawing/2010/main"/>
            </a:ext>
          </a:extLst>
        </p:spPr>
      </p:pic>
      <p:pic>
        <p:nvPicPr>
          <p:cNvPr id="3"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8AB34838-9C87-4264-8065-3269BF8A9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655D71EE-C616-4CA1-9180-4EE400253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8AB34838-9C87-4264-8065-3269BF8A9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7" y="428943"/>
            <a:ext cx="1095375" cy="8096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655D71EE-C616-4CA1-9180-4EE400253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67900" y="253028"/>
            <a:ext cx="1666875"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0763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278595" y="462317"/>
            <a:ext cx="8343900" cy="584775"/>
          </a:xfrm>
          <a:prstGeom prst="rect">
            <a:avLst/>
          </a:prstGeom>
          <a:noFill/>
        </p:spPr>
        <p:txBody>
          <a:bodyPr wrap="square" rtlCol="0">
            <a:spAutoFit/>
          </a:bodyPr>
          <a:lstStyle/>
          <a:p>
            <a:pPr algn="ctr"/>
            <a:r>
              <a:rPr lang="es-PE" sz="3200" dirty="0" smtClean="0">
                <a:solidFill>
                  <a:srgbClr val="FFFF00"/>
                </a:solidFill>
              </a:rPr>
              <a:t>MODELO DE ANALISIS - MATRICULA</a:t>
            </a:r>
            <a:endParaRPr lang="es-PE" sz="3200" dirty="0">
              <a:solidFill>
                <a:srgbClr val="FFFF00"/>
              </a:solidFill>
            </a:endParaRPr>
          </a:p>
        </p:txBody>
      </p:sp>
      <p:sp>
        <p:nvSpPr>
          <p:cNvPr id="3" name="CuadroTexto 2"/>
          <p:cNvSpPr txBox="1"/>
          <p:nvPr/>
        </p:nvSpPr>
        <p:spPr>
          <a:xfrm>
            <a:off x="458691" y="2138690"/>
            <a:ext cx="4206240" cy="369332"/>
          </a:xfrm>
          <a:prstGeom prst="rect">
            <a:avLst/>
          </a:prstGeom>
          <a:noFill/>
        </p:spPr>
        <p:txBody>
          <a:bodyPr wrap="square" rtlCol="0">
            <a:spAutoFit/>
          </a:bodyPr>
          <a:lstStyle/>
          <a:p>
            <a:r>
              <a:rPr lang="es-PE" dirty="0" smtClean="0">
                <a:solidFill>
                  <a:srgbClr val="FFFF00"/>
                </a:solidFill>
              </a:rPr>
              <a:t>MODELO DE REALIZACION - MATRICULA</a:t>
            </a:r>
            <a:endParaRPr lang="es-PE" dirty="0">
              <a:solidFill>
                <a:srgbClr val="FFFF00"/>
              </a:solidFill>
            </a:endParaRPr>
          </a:p>
        </p:txBody>
      </p:sp>
      <p:pic>
        <p:nvPicPr>
          <p:cNvPr id="4" name="Imagen 3"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 y="2766060"/>
            <a:ext cx="3602865" cy="3131820"/>
          </a:xfrm>
          <a:prstGeom prst="rect">
            <a:avLst/>
          </a:prstGeom>
        </p:spPr>
      </p:pic>
      <p:sp>
        <p:nvSpPr>
          <p:cNvPr id="5" name="CuadroTexto 4"/>
          <p:cNvSpPr txBox="1"/>
          <p:nvPr/>
        </p:nvSpPr>
        <p:spPr>
          <a:xfrm>
            <a:off x="6720840" y="1279712"/>
            <a:ext cx="4046220" cy="369332"/>
          </a:xfrm>
          <a:prstGeom prst="rect">
            <a:avLst/>
          </a:prstGeom>
          <a:noFill/>
        </p:spPr>
        <p:txBody>
          <a:bodyPr wrap="square" rtlCol="0">
            <a:spAutoFit/>
          </a:bodyPr>
          <a:lstStyle/>
          <a:p>
            <a:r>
              <a:rPr lang="es-PE" dirty="0" smtClean="0">
                <a:solidFill>
                  <a:srgbClr val="FFFF00"/>
                </a:solidFill>
              </a:rPr>
              <a:t>MODELO DE CLASES - MATRICULA</a:t>
            </a:r>
            <a:endParaRPr lang="es-PE" dirty="0">
              <a:solidFill>
                <a:srgbClr val="FFFF00"/>
              </a:solidFill>
            </a:endParaRPr>
          </a:p>
        </p:txBody>
      </p:sp>
      <p:pic>
        <p:nvPicPr>
          <p:cNvPr id="6" name="Imagen 5"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931" y="1881664"/>
            <a:ext cx="7435629" cy="4359116"/>
          </a:xfrm>
          <a:prstGeom prst="rect">
            <a:avLst/>
          </a:prstGeom>
        </p:spPr>
      </p:pic>
      <p:pic>
        <p:nvPicPr>
          <p:cNvPr id="7"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8AB34838-9C87-4264-8065-3269BF8A9C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655D71EE-C616-4CA1-9180-4EE400253B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7933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490284" y="255171"/>
            <a:ext cx="5233164" cy="461665"/>
          </a:xfrm>
          <a:prstGeom prst="rect">
            <a:avLst/>
          </a:prstGeom>
          <a:noFill/>
        </p:spPr>
        <p:txBody>
          <a:bodyPr wrap="none" rtlCol="0">
            <a:spAutoFit/>
          </a:bodyPr>
          <a:lstStyle/>
          <a:p>
            <a:r>
              <a:rPr lang="es-PE" sz="2400" dirty="0" smtClean="0">
                <a:solidFill>
                  <a:srgbClr val="FFFF00"/>
                </a:solidFill>
              </a:rPr>
              <a:t>MODELO DE INTERACCION - MATRICULA</a:t>
            </a:r>
            <a:endParaRPr lang="es-PE" sz="2400" dirty="0">
              <a:solidFill>
                <a:srgbClr val="FFFF00"/>
              </a:solidFill>
            </a:endParaRPr>
          </a:p>
        </p:txBody>
      </p:sp>
      <p:pic>
        <p:nvPicPr>
          <p:cNvPr id="3" name="Imagen 2"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254" y="1332994"/>
            <a:ext cx="9669224" cy="5420481"/>
          </a:xfrm>
          <a:prstGeom prst="rect">
            <a:avLst/>
          </a:prstGeom>
        </p:spPr>
      </p:pic>
      <p:pic>
        <p:nvPicPr>
          <p:cNvPr id="4"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8AB34838-9C87-4264-8065-3269BF8A9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655D71EE-C616-4CA1-9180-4EE400253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9123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877" y="1319651"/>
            <a:ext cx="9764488" cy="5249008"/>
          </a:xfrm>
          <a:prstGeom prst="rect">
            <a:avLst/>
          </a:prstGeom>
        </p:spPr>
      </p:pic>
      <p:pic>
        <p:nvPicPr>
          <p:cNvPr id="3"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8AB34838-9C87-4264-8065-3269BF8A9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655D71EE-C616-4CA1-9180-4EE400253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859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7269FEB2-1AA7-4175-B5EE-99E62DA8E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9D5C9604-030E-4346-A52C-E03FF0E8E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sp>
        <p:nvSpPr>
          <p:cNvPr id="3" name="2 Título"/>
          <p:cNvSpPr>
            <a:spLocks noGrp="1"/>
          </p:cNvSpPr>
          <p:nvPr>
            <p:ph type="title"/>
          </p:nvPr>
        </p:nvSpPr>
        <p:spPr>
          <a:xfrm>
            <a:off x="809624" y="1148378"/>
            <a:ext cx="10131425" cy="4311526"/>
          </a:xfrm>
        </p:spPr>
        <p:txBody>
          <a:bodyPr>
            <a:normAutofit fontScale="90000"/>
          </a:bodyPr>
          <a:lstStyle/>
          <a:p>
            <a:pPr algn="ctr"/>
            <a:r>
              <a:rPr lang="es-PE" sz="4400" b="1" dirty="0" smtClean="0">
                <a:solidFill>
                  <a:srgbClr val="FFFF00"/>
                </a:solidFill>
              </a:rPr>
              <a:t>ANTECEDENTES</a:t>
            </a:r>
            <a:br>
              <a:rPr lang="es-PE" sz="4400" b="1" dirty="0" smtClean="0">
                <a:solidFill>
                  <a:srgbClr val="FFFF00"/>
                </a:solidFill>
              </a:rPr>
            </a:br>
            <a:r>
              <a:rPr lang="es-ES" dirty="0"/>
              <a:t/>
            </a:r>
            <a:br>
              <a:rPr lang="es-ES" dirty="0"/>
            </a:br>
            <a:r>
              <a:rPr lang="es-PE" dirty="0"/>
              <a:t>El centro educativo privado "ANGELES DE DIOS” realiza la cobranza de su mensualidad de los estudiantes en forma manual mediante boletas, estos datos también son registrados en un cuaderno para no sufrir pérdidas de las boletas como seguridad. </a:t>
            </a:r>
            <a:r>
              <a:rPr lang="es-ES" dirty="0"/>
              <a:t/>
            </a:r>
            <a:br>
              <a:rPr lang="es-ES" dirty="0"/>
            </a:br>
            <a:endParaRPr lang="es-ES" dirty="0"/>
          </a:p>
        </p:txBody>
      </p:sp>
    </p:spTree>
    <p:extLst>
      <p:ext uri="{BB962C8B-B14F-4D97-AF65-F5344CB8AC3E}">
        <p14:creationId xmlns:p14="http://schemas.microsoft.com/office/powerpoint/2010/main" val="11936719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06629" y="269813"/>
            <a:ext cx="8343900" cy="584775"/>
          </a:xfrm>
          <a:prstGeom prst="rect">
            <a:avLst/>
          </a:prstGeom>
          <a:noFill/>
        </p:spPr>
        <p:txBody>
          <a:bodyPr wrap="square" rtlCol="0">
            <a:spAutoFit/>
          </a:bodyPr>
          <a:lstStyle/>
          <a:p>
            <a:r>
              <a:rPr lang="es-PE" sz="3200" dirty="0" smtClean="0">
                <a:solidFill>
                  <a:srgbClr val="FFFF00"/>
                </a:solidFill>
              </a:rPr>
              <a:t>MODELO DE ANALISIS - OBLIGACION</a:t>
            </a:r>
            <a:endParaRPr lang="es-PE" sz="3200" dirty="0">
              <a:solidFill>
                <a:srgbClr val="FFFF00"/>
              </a:solidFill>
            </a:endParaRPr>
          </a:p>
        </p:txBody>
      </p:sp>
      <p:sp>
        <p:nvSpPr>
          <p:cNvPr id="3" name="CuadroTexto 2"/>
          <p:cNvSpPr txBox="1"/>
          <p:nvPr/>
        </p:nvSpPr>
        <p:spPr>
          <a:xfrm>
            <a:off x="458691" y="2138690"/>
            <a:ext cx="4206240" cy="369332"/>
          </a:xfrm>
          <a:prstGeom prst="rect">
            <a:avLst/>
          </a:prstGeom>
          <a:noFill/>
        </p:spPr>
        <p:txBody>
          <a:bodyPr wrap="square" rtlCol="0">
            <a:spAutoFit/>
          </a:bodyPr>
          <a:lstStyle/>
          <a:p>
            <a:r>
              <a:rPr lang="es-PE" dirty="0" smtClean="0"/>
              <a:t>MODELO DE REALIZACION - OBLIGACION</a:t>
            </a:r>
            <a:endParaRPr lang="es-PE" dirty="0"/>
          </a:p>
        </p:txBody>
      </p:sp>
      <p:sp>
        <p:nvSpPr>
          <p:cNvPr id="4" name="CuadroTexto 3"/>
          <p:cNvSpPr txBox="1"/>
          <p:nvPr/>
        </p:nvSpPr>
        <p:spPr>
          <a:xfrm>
            <a:off x="6720839" y="1531172"/>
            <a:ext cx="4046220" cy="369332"/>
          </a:xfrm>
          <a:prstGeom prst="rect">
            <a:avLst/>
          </a:prstGeom>
          <a:noFill/>
        </p:spPr>
        <p:txBody>
          <a:bodyPr wrap="square" rtlCol="0">
            <a:spAutoFit/>
          </a:bodyPr>
          <a:lstStyle/>
          <a:p>
            <a:r>
              <a:rPr lang="es-PE" dirty="0" smtClean="0"/>
              <a:t>MODELO DE CLASES -  OBLIGACION</a:t>
            </a:r>
            <a:endParaRPr lang="es-PE" dirty="0"/>
          </a:p>
        </p:txBody>
      </p:sp>
      <p:pic>
        <p:nvPicPr>
          <p:cNvPr id="5" name="Imagen 4"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691" y="3058301"/>
            <a:ext cx="3999009" cy="3211325"/>
          </a:xfrm>
          <a:prstGeom prst="rect">
            <a:avLst/>
          </a:prstGeom>
        </p:spPr>
      </p:pic>
      <p:pic>
        <p:nvPicPr>
          <p:cNvPr id="6" name="Imagen 5"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8840" y="2138690"/>
            <a:ext cx="6230219" cy="4039164"/>
          </a:xfrm>
          <a:prstGeom prst="rect">
            <a:avLst/>
          </a:prstGeom>
        </p:spPr>
      </p:pic>
      <p:pic>
        <p:nvPicPr>
          <p:cNvPr id="7"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8AB34838-9C87-4264-8065-3269BF8A9C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655D71EE-C616-4CA1-9180-4EE400253B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1581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191708" y="409870"/>
            <a:ext cx="6290183" cy="523220"/>
          </a:xfrm>
          <a:prstGeom prst="rect">
            <a:avLst/>
          </a:prstGeom>
          <a:noFill/>
        </p:spPr>
        <p:txBody>
          <a:bodyPr wrap="none" rtlCol="0">
            <a:spAutoFit/>
          </a:bodyPr>
          <a:lstStyle/>
          <a:p>
            <a:r>
              <a:rPr lang="es-PE" sz="2800" dirty="0" smtClean="0">
                <a:solidFill>
                  <a:srgbClr val="FFFF00"/>
                </a:solidFill>
              </a:rPr>
              <a:t>MODELO DE INTERACCION -  OBLIGACION</a:t>
            </a:r>
            <a:endParaRPr lang="es-PE" sz="2800" dirty="0">
              <a:solidFill>
                <a:srgbClr val="FFFF00"/>
              </a:solidFill>
            </a:endParaRPr>
          </a:p>
        </p:txBody>
      </p:sp>
      <p:pic>
        <p:nvPicPr>
          <p:cNvPr id="3" name="Imagen 2"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576" y="1296042"/>
            <a:ext cx="9969758" cy="5127618"/>
          </a:xfrm>
          <a:prstGeom prst="rect">
            <a:avLst/>
          </a:prstGeom>
        </p:spPr>
      </p:pic>
      <p:pic>
        <p:nvPicPr>
          <p:cNvPr id="4"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8AB34838-9C87-4264-8065-3269BF8A9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655D71EE-C616-4CA1-9180-4EE400253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4387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969502" y="340871"/>
            <a:ext cx="8343900" cy="584775"/>
          </a:xfrm>
          <a:prstGeom prst="rect">
            <a:avLst/>
          </a:prstGeom>
          <a:noFill/>
        </p:spPr>
        <p:txBody>
          <a:bodyPr wrap="square" rtlCol="0">
            <a:spAutoFit/>
          </a:bodyPr>
          <a:lstStyle/>
          <a:p>
            <a:pPr algn="ctr"/>
            <a:r>
              <a:rPr lang="es-PE" sz="3200" dirty="0" smtClean="0">
                <a:solidFill>
                  <a:srgbClr val="FFFF00"/>
                </a:solidFill>
              </a:rPr>
              <a:t>MODELO DE ANALISIS - PAGO</a:t>
            </a:r>
            <a:endParaRPr lang="es-PE" sz="3200" dirty="0">
              <a:solidFill>
                <a:srgbClr val="FFFF00"/>
              </a:solidFill>
            </a:endParaRPr>
          </a:p>
        </p:txBody>
      </p:sp>
      <p:sp>
        <p:nvSpPr>
          <p:cNvPr id="4" name="CuadroTexto 3"/>
          <p:cNvSpPr txBox="1"/>
          <p:nvPr/>
        </p:nvSpPr>
        <p:spPr>
          <a:xfrm>
            <a:off x="458691" y="2138690"/>
            <a:ext cx="4206240" cy="369332"/>
          </a:xfrm>
          <a:prstGeom prst="rect">
            <a:avLst/>
          </a:prstGeom>
          <a:noFill/>
        </p:spPr>
        <p:txBody>
          <a:bodyPr wrap="square" rtlCol="0">
            <a:spAutoFit/>
          </a:bodyPr>
          <a:lstStyle/>
          <a:p>
            <a:r>
              <a:rPr lang="es-PE" dirty="0" smtClean="0"/>
              <a:t>MODELO DE REALIZACION -  PAGO</a:t>
            </a:r>
            <a:endParaRPr lang="es-PE" dirty="0"/>
          </a:p>
        </p:txBody>
      </p:sp>
      <p:sp>
        <p:nvSpPr>
          <p:cNvPr id="5" name="CuadroTexto 4"/>
          <p:cNvSpPr txBox="1"/>
          <p:nvPr/>
        </p:nvSpPr>
        <p:spPr>
          <a:xfrm>
            <a:off x="7315199" y="1263713"/>
            <a:ext cx="4046220" cy="369332"/>
          </a:xfrm>
          <a:prstGeom prst="rect">
            <a:avLst/>
          </a:prstGeom>
          <a:noFill/>
        </p:spPr>
        <p:txBody>
          <a:bodyPr wrap="square" rtlCol="0">
            <a:spAutoFit/>
          </a:bodyPr>
          <a:lstStyle/>
          <a:p>
            <a:r>
              <a:rPr lang="es-PE" dirty="0" smtClean="0"/>
              <a:t>MODELO DE CLASES -  PAGO</a:t>
            </a:r>
            <a:endParaRPr lang="es-PE" dirty="0"/>
          </a:p>
        </p:txBody>
      </p:sp>
      <p:pic>
        <p:nvPicPr>
          <p:cNvPr id="6" name="Imagen 5"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690" y="2948780"/>
            <a:ext cx="3541585" cy="2971960"/>
          </a:xfrm>
          <a:prstGeom prst="rect">
            <a:avLst/>
          </a:prstGeom>
        </p:spPr>
      </p:pic>
      <p:pic>
        <p:nvPicPr>
          <p:cNvPr id="7" name="Imagen 6"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8865" y="1724405"/>
            <a:ext cx="5944430" cy="4667901"/>
          </a:xfrm>
          <a:prstGeom prst="rect">
            <a:avLst/>
          </a:prstGeom>
        </p:spPr>
      </p:pic>
      <p:pic>
        <p:nvPicPr>
          <p:cNvPr id="8"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8AB34838-9C87-4264-8065-3269BF8A9C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655D71EE-C616-4CA1-9180-4EE400253B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4201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4389442" y="435627"/>
            <a:ext cx="3808030" cy="400110"/>
          </a:xfrm>
          <a:prstGeom prst="rect">
            <a:avLst/>
          </a:prstGeom>
          <a:noFill/>
        </p:spPr>
        <p:txBody>
          <a:bodyPr wrap="none" rtlCol="0">
            <a:spAutoFit/>
          </a:bodyPr>
          <a:lstStyle/>
          <a:p>
            <a:r>
              <a:rPr lang="es-PE" sz="2000" dirty="0" smtClean="0">
                <a:solidFill>
                  <a:srgbClr val="FFFF00"/>
                </a:solidFill>
              </a:rPr>
              <a:t>MODELO DE INTERACCION -  PAGO</a:t>
            </a:r>
            <a:endParaRPr lang="es-PE" sz="2000" dirty="0">
              <a:solidFill>
                <a:srgbClr val="FFFF00"/>
              </a:solidFill>
            </a:endParaRPr>
          </a:p>
        </p:txBody>
      </p:sp>
      <p:pic>
        <p:nvPicPr>
          <p:cNvPr id="6" name="Imagen 5"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024" y="1406005"/>
            <a:ext cx="10375799" cy="5342916"/>
          </a:xfrm>
          <a:prstGeom prst="rect">
            <a:avLst/>
          </a:prstGeom>
        </p:spPr>
      </p:pic>
      <p:pic>
        <p:nvPicPr>
          <p:cNvPr id="4"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8AB34838-9C87-4264-8065-3269BF8A9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655D71EE-C616-4CA1-9180-4EE400253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8AB34838-9C87-4264-8065-3269BF8A9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7" y="428943"/>
            <a:ext cx="1095375" cy="8096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655D71EE-C616-4CA1-9180-4EE400253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67900" y="253028"/>
            <a:ext cx="1666875"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1091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041" y="907325"/>
            <a:ext cx="8130879" cy="5820677"/>
          </a:xfrm>
          <a:prstGeom prst="rect">
            <a:avLst/>
          </a:prstGeom>
        </p:spPr>
      </p:pic>
      <p:pic>
        <p:nvPicPr>
          <p:cNvPr id="10"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8AB34838-9C87-4264-8065-3269BF8A9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655D71EE-C616-4CA1-9180-4EE400253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8086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descr="Recorte de pantalla"/>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7312" y="1368805"/>
            <a:ext cx="9291620" cy="4890327"/>
          </a:xfrm>
        </p:spPr>
      </p:pic>
      <p:pic>
        <p:nvPicPr>
          <p:cNvPr id="5"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8AB34838-9C87-4264-8065-3269BF8A9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655D71EE-C616-4CA1-9180-4EE400253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0005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descr="Recorte de pantalla"/>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8051" y="187416"/>
            <a:ext cx="5120515" cy="6536043"/>
          </a:xfrm>
        </p:spPr>
      </p:pic>
      <p:pic>
        <p:nvPicPr>
          <p:cNvPr id="5"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8AB34838-9C87-4264-8065-3269BF8A9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655D71EE-C616-4CA1-9180-4EE400253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291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descr="Recorte de pantalla"/>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7312" y="1086168"/>
            <a:ext cx="8983553" cy="5487644"/>
          </a:xfrm>
        </p:spPr>
      </p:pic>
      <p:pic>
        <p:nvPicPr>
          <p:cNvPr id="5"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8AB34838-9C87-4264-8065-3269BF8A9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655D71EE-C616-4CA1-9180-4EE400253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1876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descr="Recorte de pantalla"/>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1299" y="1148378"/>
            <a:ext cx="8897638" cy="5441446"/>
          </a:xfrm>
        </p:spPr>
      </p:pic>
      <p:pic>
        <p:nvPicPr>
          <p:cNvPr id="5"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8AB34838-9C87-4264-8065-3269BF8A9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655D71EE-C616-4CA1-9180-4EE400253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1591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descr="Recorte de pantalla"/>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1234" y="138216"/>
            <a:ext cx="5022760" cy="6589266"/>
          </a:xfrm>
        </p:spPr>
      </p:pic>
      <p:pic>
        <p:nvPicPr>
          <p:cNvPr id="5"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8AB34838-9C87-4264-8065-3269BF8A9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655D71EE-C616-4CA1-9180-4EE400253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906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C39EB830-75F5-4652-BEC8-94D116D7F1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C7DD2482-C6B0-4E56-AC83-ADD211F4F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sp>
        <p:nvSpPr>
          <p:cNvPr id="2" name="1 CuadroTexto"/>
          <p:cNvSpPr txBox="1"/>
          <p:nvPr/>
        </p:nvSpPr>
        <p:spPr>
          <a:xfrm>
            <a:off x="2689412" y="1215614"/>
            <a:ext cx="6898342" cy="4308872"/>
          </a:xfrm>
          <a:prstGeom prst="rect">
            <a:avLst/>
          </a:prstGeom>
          <a:noFill/>
        </p:spPr>
        <p:txBody>
          <a:bodyPr wrap="square" rtlCol="0">
            <a:spAutoFit/>
          </a:bodyPr>
          <a:lstStyle/>
          <a:p>
            <a:r>
              <a:rPr lang="es-PE" sz="3200" b="1" dirty="0">
                <a:solidFill>
                  <a:srgbClr val="FFFF00"/>
                </a:solidFill>
              </a:rPr>
              <a:t>DATOS  GENERALES</a:t>
            </a:r>
            <a:endParaRPr lang="es-ES" sz="3200" dirty="0">
              <a:solidFill>
                <a:srgbClr val="FFFF00"/>
              </a:solidFill>
            </a:endParaRPr>
          </a:p>
          <a:p>
            <a:r>
              <a:rPr lang="es-PE" sz="3200" b="1" dirty="0"/>
              <a:t> </a:t>
            </a:r>
            <a:endParaRPr lang="es-ES" sz="3200" dirty="0"/>
          </a:p>
          <a:p>
            <a:r>
              <a:rPr lang="es-PE" sz="3200" b="1" dirty="0"/>
              <a:t>NOMBRE</a:t>
            </a:r>
            <a:r>
              <a:rPr lang="es-PE" sz="3200" dirty="0"/>
              <a:t>: Institución Educativa Privada "ANGELES DE DIOS”	</a:t>
            </a:r>
            <a:endParaRPr lang="es-ES" sz="3200" dirty="0"/>
          </a:p>
          <a:p>
            <a:r>
              <a:rPr lang="es-PE" sz="3200" b="1" dirty="0"/>
              <a:t>RUC:</a:t>
            </a:r>
            <a:r>
              <a:rPr lang="es-PE" sz="3200" dirty="0"/>
              <a:t> 20509102962</a:t>
            </a:r>
            <a:endParaRPr lang="es-ES" sz="3200" dirty="0"/>
          </a:p>
          <a:p>
            <a:r>
              <a:rPr lang="es-PE" sz="3200" b="1" dirty="0"/>
              <a:t>RESOLUCION DIRECTORAL: </a:t>
            </a:r>
            <a:r>
              <a:rPr lang="es-PE" sz="3200" dirty="0"/>
              <a:t>004047</a:t>
            </a:r>
            <a:endParaRPr lang="es-ES" sz="3200" dirty="0"/>
          </a:p>
          <a:p>
            <a:r>
              <a:rPr lang="es-PE" sz="3200" b="1" dirty="0"/>
              <a:t>UBICACIÓN:</a:t>
            </a:r>
            <a:r>
              <a:rPr lang="es-PE" sz="3200" dirty="0"/>
              <a:t> Av.28 de julio Mz K Lot 9-10</a:t>
            </a:r>
            <a:endParaRPr lang="es-ES" sz="3200" dirty="0"/>
          </a:p>
          <a:p>
            <a:r>
              <a:rPr lang="es-PE" sz="3200" b="1" dirty="0"/>
              <a:t>TELEFONO:</a:t>
            </a:r>
            <a:r>
              <a:rPr lang="es-PE" sz="3200" dirty="0"/>
              <a:t> 989362264</a:t>
            </a:r>
            <a:endParaRPr lang="es-ES" sz="3200" dirty="0"/>
          </a:p>
          <a:p>
            <a:endParaRPr lang="es-ES" sz="2000" dirty="0"/>
          </a:p>
        </p:txBody>
      </p:sp>
    </p:spTree>
    <p:extLst>
      <p:ext uri="{BB962C8B-B14F-4D97-AF65-F5344CB8AC3E}">
        <p14:creationId xmlns:p14="http://schemas.microsoft.com/office/powerpoint/2010/main" val="1545152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descr="Recorte de pantalla"/>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4361" y="1086168"/>
            <a:ext cx="9338911" cy="5263166"/>
          </a:xfrm>
        </p:spPr>
      </p:pic>
      <p:pic>
        <p:nvPicPr>
          <p:cNvPr id="5"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8AB34838-9C87-4264-8065-3269BF8A9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655D71EE-C616-4CA1-9180-4EE400253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1098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descr="Recorte de pantalla"/>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9651" y="1148378"/>
            <a:ext cx="9576002" cy="5456349"/>
          </a:xfrm>
        </p:spPr>
      </p:pic>
      <p:pic>
        <p:nvPicPr>
          <p:cNvPr id="5"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8AB34838-9C87-4264-8065-3269BF8A9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655D71EE-C616-4CA1-9180-4EE400253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661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Users\USUARIO\Desktop\login-angeles de dios.PNG"/>
          <p:cNvPicPr/>
          <p:nvPr/>
        </p:nvPicPr>
        <p:blipFill rotWithShape="1">
          <a:blip r:embed="rId2">
            <a:extLst>
              <a:ext uri="{28A0092B-C50C-407E-A947-70E740481C1C}">
                <a14:useLocalDpi xmlns:a14="http://schemas.microsoft.com/office/drawing/2010/main" val="0"/>
              </a:ext>
            </a:extLst>
          </a:blip>
          <a:srcRect t="-1" b="1295"/>
          <a:stretch/>
        </p:blipFill>
        <p:spPr bwMode="auto">
          <a:xfrm>
            <a:off x="2489849" y="1783254"/>
            <a:ext cx="6808698" cy="45402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
        <p:nvSpPr>
          <p:cNvPr id="5" name="CuadroTexto 4"/>
          <p:cNvSpPr txBox="1"/>
          <p:nvPr/>
        </p:nvSpPr>
        <p:spPr>
          <a:xfrm>
            <a:off x="2489849" y="360608"/>
            <a:ext cx="8057948" cy="523220"/>
          </a:xfrm>
          <a:prstGeom prst="rect">
            <a:avLst/>
          </a:prstGeom>
          <a:noFill/>
        </p:spPr>
        <p:txBody>
          <a:bodyPr wrap="square" rtlCol="0">
            <a:spAutoFit/>
          </a:bodyPr>
          <a:lstStyle/>
          <a:p>
            <a:r>
              <a:rPr lang="es-PE" sz="2800" dirty="0" smtClean="0">
                <a:solidFill>
                  <a:srgbClr val="FFFF00"/>
                </a:solidFill>
              </a:rPr>
              <a:t>LOGIN DEL SISTEMA COLEGIO ANGELES DE DIOS </a:t>
            </a:r>
            <a:endParaRPr lang="es-PE" sz="2800" dirty="0">
              <a:solidFill>
                <a:srgbClr val="FFFF00"/>
              </a:solidFill>
            </a:endParaRPr>
          </a:p>
        </p:txBody>
      </p:sp>
      <p:pic>
        <p:nvPicPr>
          <p:cNvPr id="6"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8AB34838-9C87-4264-8065-3269BF8A9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655D71EE-C616-4CA1-9180-4EE400253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170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77389" y="0"/>
            <a:ext cx="10131425" cy="1456267"/>
          </a:xfrm>
        </p:spPr>
        <p:txBody>
          <a:bodyPr/>
          <a:lstStyle/>
          <a:p>
            <a:pPr algn="ctr"/>
            <a:r>
              <a:rPr lang="es-PE" dirty="0" smtClean="0">
                <a:solidFill>
                  <a:srgbClr val="FFFF00"/>
                </a:solidFill>
              </a:rPr>
              <a:t>MENU PRINCIPAL</a:t>
            </a:r>
            <a:endParaRPr lang="es-PE" dirty="0">
              <a:solidFill>
                <a:srgbClr val="FFFF00"/>
              </a:solidFill>
            </a:endParaRPr>
          </a:p>
        </p:txBody>
      </p:sp>
      <p:pic>
        <p:nvPicPr>
          <p:cNvPr id="4" name="Imagen 3" descr="C:\Users\USUARIO\Desktop\inicio d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4013" y="1713681"/>
            <a:ext cx="9138178" cy="48545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8AB34838-9C87-4264-8065-3269BF8A9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655D71EE-C616-4CA1-9180-4EE400253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121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Users\USUARIO\Desktop\Captura logo.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6442" y="1350850"/>
            <a:ext cx="8288172" cy="48825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uadroTexto 4"/>
          <p:cNvSpPr txBox="1"/>
          <p:nvPr/>
        </p:nvSpPr>
        <p:spPr>
          <a:xfrm>
            <a:off x="2187412" y="399245"/>
            <a:ext cx="7770590" cy="584775"/>
          </a:xfrm>
          <a:prstGeom prst="rect">
            <a:avLst/>
          </a:prstGeom>
          <a:noFill/>
        </p:spPr>
        <p:txBody>
          <a:bodyPr wrap="none" rtlCol="0">
            <a:spAutoFit/>
          </a:bodyPr>
          <a:lstStyle/>
          <a:p>
            <a:pPr algn="ctr"/>
            <a:r>
              <a:rPr lang="es-PE" sz="3200" dirty="0" smtClean="0">
                <a:solidFill>
                  <a:srgbClr val="FFFF00"/>
                </a:solidFill>
              </a:rPr>
              <a:t>REGISTRO DE ALUMNOS PARA LA MATRICULA</a:t>
            </a:r>
            <a:endParaRPr lang="es-PE" sz="3200" dirty="0">
              <a:solidFill>
                <a:srgbClr val="FFFF00"/>
              </a:solidFill>
            </a:endParaRPr>
          </a:p>
        </p:txBody>
      </p:sp>
      <p:pic>
        <p:nvPicPr>
          <p:cNvPr id="6"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8AB34838-9C87-4264-8065-3269BF8A9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655D71EE-C616-4CA1-9180-4EE400253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383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D357E251-4D94-4870-90EB-DBE05159C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EFEF7BA1-372F-4554-9717-E7193865EE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sp>
        <p:nvSpPr>
          <p:cNvPr id="2" name="1 CuadroTexto"/>
          <p:cNvSpPr txBox="1"/>
          <p:nvPr/>
        </p:nvSpPr>
        <p:spPr>
          <a:xfrm>
            <a:off x="1518677" y="1086168"/>
            <a:ext cx="9614647" cy="5601533"/>
          </a:xfrm>
          <a:prstGeom prst="rect">
            <a:avLst/>
          </a:prstGeom>
          <a:noFill/>
        </p:spPr>
        <p:txBody>
          <a:bodyPr wrap="square" rtlCol="0">
            <a:spAutoFit/>
          </a:bodyPr>
          <a:lstStyle/>
          <a:p>
            <a:r>
              <a:rPr lang="es-PE" sz="2800" b="1" dirty="0">
                <a:solidFill>
                  <a:srgbClr val="FFFF00"/>
                </a:solidFill>
              </a:rPr>
              <a:t>¿QUIÉNES SON?</a:t>
            </a:r>
            <a:endParaRPr lang="es-ES" sz="2800" dirty="0">
              <a:solidFill>
                <a:srgbClr val="FFFF00"/>
              </a:solidFill>
            </a:endParaRPr>
          </a:p>
          <a:p>
            <a:r>
              <a:rPr lang="es-PE" sz="2400" dirty="0"/>
              <a:t>IEP Ángeles de Dios nace con el fin de contribuiré con la educación de nuestro país, brindando una educación de calidad y excelencia, diferente al método educativo empleado en el servicio educativo nacional, marcando la diferencia en formación educativa.</a:t>
            </a:r>
            <a:endParaRPr lang="es-ES" sz="2400" dirty="0"/>
          </a:p>
          <a:p>
            <a:r>
              <a:rPr lang="es-PE" sz="2400" dirty="0"/>
              <a:t>IEP Ángeles de Dios  fue creada el 30 de setiembre del 2004 siendo como promotora la Lic. Ana Córdova Flores con la resolución directoral N° 004047 emitido por la ugel 06 de ate vitarte, con la resolución de la secretaria general de ministerio de educación quienes autorizaron el servicio educativo del nivel primario, iniciando con cuatro aulas del primero al cuarto grado, posteriormente se dio la autorización para el nivel inicial, quintó y sexto de primaria, en la actualidad contamos con  140 alumnos distribuidos en nueve aulas quien reciben una formación integral  de calidad y excelencia .</a:t>
            </a:r>
            <a:endParaRPr lang="es-ES" sz="2400" dirty="0"/>
          </a:p>
          <a:p>
            <a:endParaRPr lang="es-ES" dirty="0"/>
          </a:p>
        </p:txBody>
      </p:sp>
    </p:spTree>
    <p:extLst>
      <p:ext uri="{BB962C8B-B14F-4D97-AF65-F5344CB8AC3E}">
        <p14:creationId xmlns:p14="http://schemas.microsoft.com/office/powerpoint/2010/main" val="4101281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B694CFF5-3AF2-41B4-A408-222BF8D681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7A6432BB-9242-4629-82E0-93F7992B26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sp>
        <p:nvSpPr>
          <p:cNvPr id="2" name="1 CuadroTexto"/>
          <p:cNvSpPr txBox="1"/>
          <p:nvPr/>
        </p:nvSpPr>
        <p:spPr>
          <a:xfrm>
            <a:off x="2353235" y="2420471"/>
            <a:ext cx="184731" cy="369332"/>
          </a:xfrm>
          <a:prstGeom prst="rect">
            <a:avLst/>
          </a:prstGeom>
          <a:noFill/>
        </p:spPr>
        <p:txBody>
          <a:bodyPr wrap="none" rtlCol="0">
            <a:spAutoFit/>
          </a:bodyPr>
          <a:lstStyle/>
          <a:p>
            <a:endParaRPr lang="es-ES" dirty="0"/>
          </a:p>
        </p:txBody>
      </p:sp>
      <p:sp>
        <p:nvSpPr>
          <p:cNvPr id="7" name="6 Rectángulo"/>
          <p:cNvSpPr/>
          <p:nvPr/>
        </p:nvSpPr>
        <p:spPr>
          <a:xfrm>
            <a:off x="1640542" y="951902"/>
            <a:ext cx="7772399" cy="5035866"/>
          </a:xfrm>
          <a:prstGeom prst="rect">
            <a:avLst/>
          </a:prstGeom>
        </p:spPr>
        <p:txBody>
          <a:bodyPr wrap="square">
            <a:spAutoFit/>
          </a:bodyPr>
          <a:lstStyle/>
          <a:p>
            <a:pPr>
              <a:lnSpc>
                <a:spcPct val="115000"/>
              </a:lnSpc>
              <a:spcAft>
                <a:spcPts val="1000"/>
              </a:spcAft>
            </a:pPr>
            <a:r>
              <a:rPr lang="es-PE" sz="2800" b="1" dirty="0">
                <a:solidFill>
                  <a:srgbClr val="FFFF00"/>
                </a:solidFill>
                <a:ea typeface="Calibri"/>
                <a:cs typeface="Calibri"/>
              </a:rPr>
              <a:t>OBJETIVOS </a:t>
            </a:r>
            <a:endParaRPr lang="es-ES" sz="2800" dirty="0">
              <a:solidFill>
                <a:srgbClr val="FFFF00"/>
              </a:solidFill>
              <a:ea typeface="Times New Roman"/>
              <a:cs typeface="Times New Roman"/>
            </a:endParaRPr>
          </a:p>
          <a:p>
            <a:pPr marL="342900" lvl="0" indent="-342900">
              <a:lnSpc>
                <a:spcPct val="115000"/>
              </a:lnSpc>
              <a:spcAft>
                <a:spcPts val="1000"/>
              </a:spcAft>
              <a:buFont typeface="Arial"/>
              <a:buChar char="•"/>
            </a:pPr>
            <a:r>
              <a:rPr lang="es-PE" sz="2800" dirty="0">
                <a:ea typeface="Calibri"/>
                <a:cs typeface="Calibri"/>
              </a:rPr>
              <a:t>Alcanzar la excelencia académica. </a:t>
            </a:r>
            <a:endParaRPr lang="es-ES" sz="2800" dirty="0">
              <a:ea typeface="Times New Roman"/>
              <a:cs typeface="Times New Roman"/>
            </a:endParaRPr>
          </a:p>
          <a:p>
            <a:pPr marL="342900" lvl="0" indent="-342900">
              <a:lnSpc>
                <a:spcPct val="115000"/>
              </a:lnSpc>
              <a:spcAft>
                <a:spcPts val="1000"/>
              </a:spcAft>
              <a:buFont typeface="Arial"/>
              <a:buChar char="•"/>
            </a:pPr>
            <a:r>
              <a:rPr lang="es-PE" sz="2800" dirty="0">
                <a:ea typeface="Calibri"/>
                <a:cs typeface="Calibri"/>
              </a:rPr>
              <a:t>Brindar una formación integral basado en la calidad educativa. </a:t>
            </a:r>
            <a:endParaRPr lang="es-ES" sz="2800" dirty="0">
              <a:ea typeface="Times New Roman"/>
              <a:cs typeface="Times New Roman"/>
            </a:endParaRPr>
          </a:p>
          <a:p>
            <a:pPr marL="342900" lvl="0" indent="-342900">
              <a:lnSpc>
                <a:spcPct val="115000"/>
              </a:lnSpc>
              <a:spcAft>
                <a:spcPts val="1000"/>
              </a:spcAft>
              <a:buFont typeface="Arial"/>
              <a:buChar char="•"/>
            </a:pPr>
            <a:r>
              <a:rPr lang="es-PE" sz="2800" dirty="0">
                <a:ea typeface="Calibri"/>
                <a:cs typeface="Calibri"/>
              </a:rPr>
              <a:t>Enfatizar la información continua y la permanente capacitación del docente y administrativos.</a:t>
            </a:r>
            <a:endParaRPr lang="es-ES" sz="2800" dirty="0">
              <a:ea typeface="Times New Roman"/>
              <a:cs typeface="Times New Roman"/>
            </a:endParaRPr>
          </a:p>
          <a:p>
            <a:pPr marL="342900" lvl="0" indent="-342900">
              <a:lnSpc>
                <a:spcPct val="115000"/>
              </a:lnSpc>
              <a:spcAft>
                <a:spcPts val="1000"/>
              </a:spcAft>
              <a:buFont typeface="Arial"/>
              <a:buChar char="•"/>
            </a:pPr>
            <a:r>
              <a:rPr lang="es-PE" sz="2800" dirty="0">
                <a:ea typeface="Calibri"/>
                <a:cs typeface="Calibri"/>
              </a:rPr>
              <a:t>Continuar con la permanente mejora de la infraestructura y mobiliario, así como la adquisición de material educativo necesario.</a:t>
            </a:r>
            <a:endParaRPr lang="es-ES" sz="2800" dirty="0">
              <a:ea typeface="Times New Roman"/>
              <a:cs typeface="Times New Roman"/>
            </a:endParaRPr>
          </a:p>
        </p:txBody>
      </p:sp>
      <p:pic>
        <p:nvPicPr>
          <p:cNvPr id="2050" name="Picture 2" descr="Resultado de imagen para OBJETIVOS"/>
          <p:cNvPicPr>
            <a:picLocks noChangeAspect="1" noChangeArrowheads="1"/>
          </p:cNvPicPr>
          <p:nvPr/>
        </p:nvPicPr>
        <p:blipFill>
          <a:blip r:embed="rId4">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8765801" y="3457975"/>
            <a:ext cx="3324225"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845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4B4D9438-C37B-4B35-815A-C1C627E60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3334" y="194113"/>
            <a:ext cx="1666875" cy="10477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0E138755-BF4A-4F58-8CEB-4B091390AA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771" y="370028"/>
            <a:ext cx="1095375" cy="809625"/>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2923896" y="1179653"/>
            <a:ext cx="7869050" cy="3746667"/>
          </a:xfrm>
          <a:prstGeom prst="rect">
            <a:avLst/>
          </a:prstGeom>
        </p:spPr>
        <p:txBody>
          <a:bodyPr wrap="square">
            <a:spAutoFit/>
          </a:bodyPr>
          <a:lstStyle/>
          <a:p>
            <a:pPr>
              <a:lnSpc>
                <a:spcPct val="115000"/>
              </a:lnSpc>
              <a:spcAft>
                <a:spcPts val="1000"/>
              </a:spcAft>
            </a:pPr>
            <a:r>
              <a:rPr lang="es-PE" sz="1600" dirty="0">
                <a:ea typeface="Calibri"/>
                <a:cs typeface="Calibri"/>
              </a:rPr>
              <a:t> </a:t>
            </a:r>
            <a:r>
              <a:rPr lang="es-PE" sz="3200" b="1" dirty="0">
                <a:solidFill>
                  <a:srgbClr val="FFFF00"/>
                </a:solidFill>
                <a:ea typeface="Calibri"/>
                <a:cs typeface="Calibri"/>
              </a:rPr>
              <a:t>VISIÓN</a:t>
            </a:r>
            <a:endParaRPr lang="es-ES" dirty="0">
              <a:solidFill>
                <a:srgbClr val="FFFF00"/>
              </a:solidFill>
              <a:ea typeface="Times New Roman"/>
              <a:cs typeface="Times New Roman"/>
            </a:endParaRPr>
          </a:p>
          <a:p>
            <a:pPr>
              <a:lnSpc>
                <a:spcPct val="115000"/>
              </a:lnSpc>
              <a:spcAft>
                <a:spcPts val="1000"/>
              </a:spcAft>
            </a:pPr>
            <a:r>
              <a:rPr lang="es-PE" sz="2000" dirty="0">
                <a:ea typeface="Calibri"/>
                <a:cs typeface="Calibri"/>
              </a:rPr>
              <a:t>Somos una institución líder en la formación educativa y excelencia reconocida al nivel de la comunidad como promotora de una educación integral y generadora de desarrollo socio -educativo.</a:t>
            </a:r>
            <a:endParaRPr lang="es-ES" dirty="0">
              <a:ea typeface="Times New Roman"/>
              <a:cs typeface="Times New Roman"/>
            </a:endParaRPr>
          </a:p>
          <a:p>
            <a:pPr>
              <a:lnSpc>
                <a:spcPct val="115000"/>
              </a:lnSpc>
              <a:spcAft>
                <a:spcPts val="1000"/>
              </a:spcAft>
            </a:pPr>
            <a:r>
              <a:rPr lang="es-PE" sz="2000" dirty="0">
                <a:ea typeface="Calibri"/>
                <a:cs typeface="Calibri"/>
              </a:rPr>
              <a:t>Educación íntegramente al niño (a) formamos una buena base en su aprendizaje cognitivo, en el aspecto emocional, en su forma de ser y en el aspecto espiritual; así lograr un niño(a) independiente, autosuficiente y con integridad para bien de su misma persona, de su amistad, de su familia, de la sociedad, de su patria y de la humanidad.</a:t>
            </a:r>
            <a:endParaRPr lang="es-ES" sz="2000" dirty="0"/>
          </a:p>
        </p:txBody>
      </p:sp>
      <p:pic>
        <p:nvPicPr>
          <p:cNvPr id="1028" name="Picture 4" descr="Resultado de imagen para VISION"/>
          <p:cNvPicPr>
            <a:picLocks noChangeAspect="1" noChangeArrowheads="1"/>
          </p:cNvPicPr>
          <p:nvPr/>
        </p:nvPicPr>
        <p:blipFill>
          <a:blip r:embed="rId4">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0" y="1792267"/>
            <a:ext cx="3604651" cy="3604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120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xmlns="" id="{D0335A61-EB70-4347-AB5B-0BC82176A799}"/>
              </a:ext>
            </a:extLst>
          </p:cNvPr>
          <p:cNvSpPr/>
          <p:nvPr/>
        </p:nvSpPr>
        <p:spPr>
          <a:xfrm>
            <a:off x="2445942" y="301338"/>
            <a:ext cx="6146728" cy="276999"/>
          </a:xfrm>
          <a:prstGeom prst="rect">
            <a:avLst/>
          </a:prstGeom>
          <a:noFill/>
        </p:spPr>
        <p:txBody>
          <a:bodyPr wrap="square" lIns="91440" tIns="45720" rIns="91440" bIns="45720">
            <a:spAutoFit/>
          </a:bodyPr>
          <a:lstStyle/>
          <a:p>
            <a:r>
              <a:rPr lang="es-PE" sz="1200" dirty="0"/>
              <a:t> </a:t>
            </a:r>
            <a:endParaRPr lang="es-ES" sz="1200" dirty="0"/>
          </a:p>
        </p:txBody>
      </p:sp>
      <p:pic>
        <p:nvPicPr>
          <p:cNvPr id="9"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2D11C94A-8F21-40D8-9C68-12C0B28F8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BA07EF53-A75E-48E8-A8E3-19E888589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048000" y="301338"/>
            <a:ext cx="8583706" cy="6011902"/>
          </a:xfrm>
          <a:prstGeom prst="rect">
            <a:avLst/>
          </a:prstGeom>
        </p:spPr>
        <p:txBody>
          <a:bodyPr wrap="square">
            <a:spAutoFit/>
          </a:bodyPr>
          <a:lstStyle/>
          <a:p>
            <a:pPr algn="ctr">
              <a:lnSpc>
                <a:spcPct val="115000"/>
              </a:lnSpc>
              <a:spcAft>
                <a:spcPts val="1000"/>
              </a:spcAft>
            </a:pPr>
            <a:r>
              <a:rPr lang="es-PE" sz="2800" b="1" dirty="0">
                <a:ea typeface="Calibri"/>
                <a:cs typeface="Calibri"/>
              </a:rPr>
              <a:t> </a:t>
            </a:r>
            <a:endParaRPr lang="es-ES" sz="1600" dirty="0">
              <a:ea typeface="Times New Roman"/>
              <a:cs typeface="Times New Roman"/>
            </a:endParaRPr>
          </a:p>
          <a:p>
            <a:pPr algn="ctr">
              <a:lnSpc>
                <a:spcPct val="115000"/>
              </a:lnSpc>
              <a:spcAft>
                <a:spcPts val="1000"/>
              </a:spcAft>
            </a:pPr>
            <a:r>
              <a:rPr lang="es-PE" sz="3200" b="1" dirty="0">
                <a:solidFill>
                  <a:srgbClr val="FFFF00"/>
                </a:solidFill>
                <a:ea typeface="Calibri"/>
                <a:cs typeface="Calibri"/>
              </a:rPr>
              <a:t>MISIÓN</a:t>
            </a:r>
            <a:endParaRPr lang="es-ES" dirty="0">
              <a:solidFill>
                <a:srgbClr val="FFFF00"/>
              </a:solidFill>
              <a:ea typeface="Times New Roman"/>
              <a:cs typeface="Times New Roman"/>
            </a:endParaRPr>
          </a:p>
          <a:p>
            <a:pPr>
              <a:lnSpc>
                <a:spcPct val="115000"/>
              </a:lnSpc>
              <a:spcAft>
                <a:spcPts val="1000"/>
              </a:spcAft>
            </a:pPr>
            <a:r>
              <a:rPr lang="es-PE" sz="2000" dirty="0" smtClean="0">
                <a:ea typeface="Calibri"/>
                <a:cs typeface="Calibri"/>
              </a:rPr>
              <a:t>Nuestra </a:t>
            </a:r>
            <a:r>
              <a:rPr lang="es-PE" sz="2000" dirty="0">
                <a:ea typeface="Calibri"/>
                <a:cs typeface="Calibri"/>
              </a:rPr>
              <a:t>misión es brindar una formación integral al educando en los aspectos cognitivos, humanos y espirituales, contribuyendo a formar personas líderes y competitivas. Siendo nuestro pilar básico el potencial humano y espiritual. Educar día a día en formación de buenos hábitos ,corregir y cambiar los malos hábitos, darles pautas para un buen aprendizajes ,ser ejemplos  y darles ejemplos (experiencias) para hacerle analizar y diferenciar las  malas acciones delas buenas acciones ,formarlos en valores ,reconocer y resaltar sus virtudes , ayudar a que afloren y descubra sus talentos día a día , los valoren y los utilicen día a día, hacer conocer y reconocer a dios en su vida , en nuestro mundo; mencionado siempre sus derechos y deberes . Toda buena formación le va ayudar a comunicarse en armonía con su prójimo de su misma edad o personas mayores que ellos, y todo le va servir para reconocer que es feliz cada día de su vida, a pesar de las dificultades y/o problemas que con llevan cada día.</a:t>
            </a:r>
            <a:endParaRPr lang="es-ES" dirty="0">
              <a:ea typeface="Times New Roman"/>
              <a:cs typeface="Times New Roman"/>
            </a:endParaRPr>
          </a:p>
        </p:txBody>
      </p:sp>
      <p:pic>
        <p:nvPicPr>
          <p:cNvPr id="3" name="Picture 2" descr="Resultado de imagen para MIS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035" y="1721223"/>
            <a:ext cx="3631922" cy="3469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405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xmlns="" id="{85AF0CD9-9F38-4A97-8E18-920772527C24}"/>
              </a:ext>
            </a:extLst>
          </p:cNvPr>
          <p:cNvSpPr/>
          <p:nvPr/>
        </p:nvSpPr>
        <p:spPr>
          <a:xfrm rot="16200000">
            <a:off x="138025" y="2935000"/>
            <a:ext cx="3955314" cy="769441"/>
          </a:xfrm>
          <a:prstGeom prst="rect">
            <a:avLst/>
          </a:prstGeom>
          <a:noFill/>
        </p:spPr>
        <p:txBody>
          <a:bodyPr wrap="none" lIns="91440" tIns="45720" rIns="91440" bIns="45720">
            <a:spAutoFit/>
          </a:bodyPr>
          <a:lstStyle/>
          <a:p>
            <a:pPr algn="ctr"/>
            <a:r>
              <a:rPr lang="es-PE" sz="4400" b="1" cap="none" spc="0" dirty="0" smtClean="0">
                <a:ln w="6600">
                  <a:solidFill>
                    <a:schemeClr val="tx1"/>
                  </a:solidFill>
                  <a:prstDash val="solid"/>
                </a:ln>
                <a:solidFill>
                  <a:srgbClr val="00B0F0"/>
                </a:solidFill>
                <a:effectLst>
                  <a:outerShdw dist="38100" dir="2700000" algn="tl" rotWithShape="0">
                    <a:schemeClr val="accent2"/>
                  </a:outerShdw>
                </a:effectLst>
              </a:rPr>
              <a:t>ORGANIGRAMA</a:t>
            </a:r>
            <a:endParaRPr lang="es-ES" sz="4400" b="1" cap="none" spc="0" dirty="0">
              <a:ln w="6600">
                <a:solidFill>
                  <a:schemeClr val="tx1"/>
                </a:solidFill>
                <a:prstDash val="solid"/>
              </a:ln>
              <a:solidFill>
                <a:srgbClr val="00B0F0"/>
              </a:solidFill>
              <a:effectLst>
                <a:outerShdw dist="38100" dir="2700000" algn="tl" rotWithShape="0">
                  <a:schemeClr val="accent2"/>
                </a:outerShdw>
              </a:effectLst>
            </a:endParaRPr>
          </a:p>
        </p:txBody>
      </p:sp>
      <p:pic>
        <p:nvPicPr>
          <p:cNvPr id="6"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FEF69D74-4FFB-40BD-AECC-446FBA2F60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2E5C3D5A-CE5D-4835-BE3C-0E46BDCBA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pic>
        <p:nvPicPr>
          <p:cNvPr id="4175" name="Picture 79"/>
          <p:cNvPicPr>
            <a:picLocks noChangeAspect="1" noChangeArrowheads="1"/>
          </p:cNvPicPr>
          <p:nvPr/>
        </p:nvPicPr>
        <p:blipFill rotWithShape="1">
          <a:blip r:embed="rId4">
            <a:extLst>
              <a:ext uri="{28A0092B-C50C-407E-A947-70E740481C1C}">
                <a14:useLocalDpi xmlns:a14="http://schemas.microsoft.com/office/drawing/2010/main" val="0"/>
              </a:ext>
            </a:extLst>
          </a:blip>
          <a:srcRect t="11153" b="5114"/>
          <a:stretch/>
        </p:blipFill>
        <p:spPr bwMode="auto">
          <a:xfrm>
            <a:off x="2500405" y="242175"/>
            <a:ext cx="8249209" cy="6155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2132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azurecomcdn.azureedge.net/cvt-1313587b10fa9bf1fb00d1799884d2a50300e40cb994c0372def2bd47091dd86/images/page/overview/what-is-cloud-computing/public-cloud.png">
            <a:extLst>
              <a:ext uri="{FF2B5EF4-FFF2-40B4-BE49-F238E27FC236}">
                <a16:creationId xmlns:a16="http://schemas.microsoft.com/office/drawing/2014/main" xmlns="" id="{655D71EE-C616-4CA1-9180-4EE400253B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0" y="100628"/>
            <a:ext cx="1666875" cy="1047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https://azurecomcdn.azureedge.net/cvt-716effc6beb291dbc1e8d226802a379e0e90aaf2f1e7d0304fff3ba0a3bf7deb/images/page/overview/what-is-cloud-computing/private-cloud.png">
            <a:extLst>
              <a:ext uri="{FF2B5EF4-FFF2-40B4-BE49-F238E27FC236}">
                <a16:creationId xmlns:a16="http://schemas.microsoft.com/office/drawing/2014/main" xmlns="" id="{8AB34838-9C87-4264-8065-3269BF8A9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276543"/>
            <a:ext cx="1095375" cy="809625"/>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1357312" y="1332272"/>
            <a:ext cx="9494464" cy="4299639"/>
          </a:xfrm>
          <a:prstGeom prst="rect">
            <a:avLst/>
          </a:prstGeom>
        </p:spPr>
        <p:txBody>
          <a:bodyPr wrap="square">
            <a:spAutoFit/>
          </a:bodyPr>
          <a:lstStyle/>
          <a:p>
            <a:pPr algn="ctr">
              <a:lnSpc>
                <a:spcPct val="115000"/>
              </a:lnSpc>
              <a:spcAft>
                <a:spcPts val="1000"/>
              </a:spcAft>
            </a:pPr>
            <a:r>
              <a:rPr lang="es-PE" sz="3600" b="1" dirty="0">
                <a:solidFill>
                  <a:srgbClr val="FFFF00"/>
                </a:solidFill>
                <a:ea typeface="Calibri"/>
                <a:cs typeface="Calibri"/>
              </a:rPr>
              <a:t>ANALISIS DE LA REALIDAD PROBLEMÁTICA</a:t>
            </a:r>
            <a:endParaRPr lang="es-ES" sz="2000" dirty="0">
              <a:solidFill>
                <a:srgbClr val="FFFF00"/>
              </a:solidFill>
              <a:ea typeface="Times New Roman"/>
              <a:cs typeface="Times New Roman"/>
            </a:endParaRPr>
          </a:p>
          <a:p>
            <a:pPr algn="ctr">
              <a:lnSpc>
                <a:spcPct val="115000"/>
              </a:lnSpc>
              <a:spcAft>
                <a:spcPts val="1000"/>
              </a:spcAft>
            </a:pPr>
            <a:r>
              <a:rPr lang="es-PE" sz="3600" b="1" dirty="0">
                <a:ea typeface="Calibri"/>
                <a:cs typeface="Calibri"/>
              </a:rPr>
              <a:t> </a:t>
            </a:r>
            <a:endParaRPr lang="es-ES" sz="2000" dirty="0">
              <a:ea typeface="Times New Roman"/>
              <a:cs typeface="Times New Roman"/>
            </a:endParaRPr>
          </a:p>
          <a:p>
            <a:pPr marL="342900" lvl="0" indent="-342900">
              <a:lnSpc>
                <a:spcPct val="115000"/>
              </a:lnSpc>
              <a:spcAft>
                <a:spcPts val="1000"/>
              </a:spcAft>
              <a:buFont typeface="Symbol"/>
              <a:buChar char=""/>
            </a:pPr>
            <a:r>
              <a:rPr lang="es-PE" sz="2400" dirty="0">
                <a:ea typeface="Calibri"/>
                <a:cs typeface="Calibri"/>
              </a:rPr>
              <a:t>Actualmente el colegio privado ANGELES DE DIOS maneja el control de pagos mediante un cuaderno, lo cual hace muy deficiente los procesos de matrícula y pagos de pensiones.</a:t>
            </a:r>
            <a:endParaRPr lang="es-ES" sz="2000" dirty="0">
              <a:ea typeface="Times New Roman"/>
              <a:cs typeface="Times New Roman"/>
            </a:endParaRPr>
          </a:p>
          <a:p>
            <a:pPr marL="342900" lvl="0" indent="-342900">
              <a:lnSpc>
                <a:spcPct val="115000"/>
              </a:lnSpc>
              <a:spcAft>
                <a:spcPts val="1000"/>
              </a:spcAft>
              <a:buFont typeface="Symbol"/>
              <a:buChar char=""/>
            </a:pPr>
            <a:r>
              <a:rPr lang="es-PE" sz="2400" dirty="0">
                <a:ea typeface="Calibri"/>
                <a:cs typeface="Calibri"/>
              </a:rPr>
              <a:t>Al no tener un sistema de pagos presenta muchas dificultades a la hora de regularizar los pagos de las pensiones, por ende, desperdicia mucho tiempo en el control.</a:t>
            </a:r>
            <a:endParaRPr lang="es-ES" sz="2000" dirty="0">
              <a:ea typeface="Times New Roman"/>
              <a:cs typeface="Times New Roman"/>
            </a:endParaRPr>
          </a:p>
        </p:txBody>
      </p:sp>
    </p:spTree>
    <p:extLst>
      <p:ext uri="{BB962C8B-B14F-4D97-AF65-F5344CB8AC3E}">
        <p14:creationId xmlns:p14="http://schemas.microsoft.com/office/powerpoint/2010/main" val="28653002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
  <TotalTime>1499</TotalTime>
  <Words>455</Words>
  <Application>Microsoft Office PowerPoint</Application>
  <PresentationFormat>Panorámica</PresentationFormat>
  <Paragraphs>56</Paragraphs>
  <Slides>34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34</vt:i4>
      </vt:variant>
    </vt:vector>
  </HeadingPairs>
  <TitlesOfParts>
    <vt:vector size="41" baseType="lpstr">
      <vt:lpstr>Arial</vt:lpstr>
      <vt:lpstr>Calibri</vt:lpstr>
      <vt:lpstr>Calibri Light</vt:lpstr>
      <vt:lpstr>Cambria</vt:lpstr>
      <vt:lpstr>Symbol</vt:lpstr>
      <vt:lpstr>Times New Roman</vt:lpstr>
      <vt:lpstr>Celestial</vt:lpstr>
      <vt:lpstr>Presentación de PowerPoint</vt:lpstr>
      <vt:lpstr>ANTECEDENTES  El centro educativo privado "ANGELES DE DIOS” realiza la cobranza de su mensualidad de los estudiantes en forma manual mediante boletas, estos datos también son registrados en un cuaderno para no sufrir pérdidas de las boletas como seguridad.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MENU PRINCIPAL</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Cesar Enrique Flores Miranda</dc:creator>
  <cp:lastModifiedBy>USUARIO</cp:lastModifiedBy>
  <cp:revision>52</cp:revision>
  <dcterms:created xsi:type="dcterms:W3CDTF">2017-11-23T02:54:44Z</dcterms:created>
  <dcterms:modified xsi:type="dcterms:W3CDTF">2017-12-06T15:30:55Z</dcterms:modified>
</cp:coreProperties>
</file>