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6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8" r:id="rId8"/>
    <p:sldId id="272" r:id="rId9"/>
    <p:sldId id="271" r:id="rId10"/>
    <p:sldId id="265" r:id="rId11"/>
    <p:sldId id="266" r:id="rId12"/>
    <p:sldId id="260" r:id="rId13"/>
    <p:sldId id="267" r:id="rId14"/>
    <p:sldId id="261" r:id="rId15"/>
    <p:sldId id="269" r:id="rId16"/>
    <p:sldId id="270" r:id="rId17"/>
    <p:sldId id="273" r:id="rId18"/>
    <p:sldId id="262" r:id="rId19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85" d="100"/>
          <a:sy n="85" d="100"/>
        </p:scale>
        <p:origin x="157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6783-366F-4070-B33A-A699EEC5DBF3}" type="datetimeFigureOut">
              <a:rPr lang="es-PE" smtClean="0"/>
              <a:t>6/12/2017</a:t>
            </a:fld>
            <a:endParaRPr lang="es-PE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7EE3-0B72-424D-9E4D-00FA09E8221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6783-366F-4070-B33A-A699EEC5DBF3}" type="datetimeFigureOut">
              <a:rPr lang="es-PE" smtClean="0"/>
              <a:t>6/12/2017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7EE3-0B72-424D-9E4D-00FA09E8221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6783-366F-4070-B33A-A699EEC5DBF3}" type="datetimeFigureOut">
              <a:rPr lang="es-PE" smtClean="0"/>
              <a:t>6/12/2017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7EE3-0B72-424D-9E4D-00FA09E8221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6783-366F-4070-B33A-A699EEC5DBF3}" type="datetimeFigureOut">
              <a:rPr lang="es-PE" smtClean="0"/>
              <a:t>6/12/2017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7EE3-0B72-424D-9E4D-00FA09E8221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6783-366F-4070-B33A-A699EEC5DBF3}" type="datetimeFigureOut">
              <a:rPr lang="es-PE" smtClean="0"/>
              <a:t>6/12/2017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7EE3-0B72-424D-9E4D-00FA09E82213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6783-366F-4070-B33A-A699EEC5DBF3}" type="datetimeFigureOut">
              <a:rPr lang="es-PE" smtClean="0"/>
              <a:t>6/12/2017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7EE3-0B72-424D-9E4D-00FA09E8221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6783-366F-4070-B33A-A699EEC5DBF3}" type="datetimeFigureOut">
              <a:rPr lang="es-PE" smtClean="0"/>
              <a:t>6/12/2017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7EE3-0B72-424D-9E4D-00FA09E8221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6783-366F-4070-B33A-A699EEC5DBF3}" type="datetimeFigureOut">
              <a:rPr lang="es-PE" smtClean="0"/>
              <a:t>6/12/2017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7EE3-0B72-424D-9E4D-00FA09E8221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6783-366F-4070-B33A-A699EEC5DBF3}" type="datetimeFigureOut">
              <a:rPr lang="es-PE" smtClean="0"/>
              <a:t>6/12/2017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7EE3-0B72-424D-9E4D-00FA09E82213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6783-366F-4070-B33A-A699EEC5DBF3}" type="datetimeFigureOut">
              <a:rPr lang="es-PE" smtClean="0"/>
              <a:t>6/12/2017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7EE3-0B72-424D-9E4D-00FA09E8221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6783-366F-4070-B33A-A699EEC5DBF3}" type="datetimeFigureOut">
              <a:rPr lang="es-PE" smtClean="0"/>
              <a:t>6/12/2017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7EE3-0B72-424D-9E4D-00FA09E8221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7E6783-366F-4070-B33A-A699EEC5DBF3}" type="datetimeFigureOut">
              <a:rPr lang="es-PE" smtClean="0"/>
              <a:t>6/12/2017</a:t>
            </a:fld>
            <a:endParaRPr lang="es-PE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PE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62A7EE3-0B72-424D-9E4D-00FA09E82213}" type="slidenum">
              <a:rPr lang="es-PE" smtClean="0"/>
              <a:t>‹Nº›</a:t>
            </a:fld>
            <a:endParaRPr lang="es-PE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59920" cy="2060990"/>
          </a:xfrm>
        </p:spPr>
        <p:txBody>
          <a:bodyPr>
            <a:normAutofit/>
          </a:bodyPr>
          <a:lstStyle/>
          <a:p>
            <a:pPr algn="ctr"/>
            <a:r>
              <a:rPr lang="es-PE" sz="6000" dirty="0"/>
              <a:t>SISTEMA DE MATRICULA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3212976"/>
            <a:ext cx="6552728" cy="2736304"/>
          </a:xfrm>
        </p:spPr>
        <p:txBody>
          <a:bodyPr>
            <a:normAutofit lnSpcReduction="10000"/>
          </a:bodyPr>
          <a:lstStyle/>
          <a:p>
            <a:r>
              <a:rPr lang="es-PE" dirty="0"/>
              <a:t>Integrantes:</a:t>
            </a:r>
          </a:p>
          <a:p>
            <a:pPr marL="719138" indent="-457200">
              <a:buFont typeface="Wingdings" panose="05000000000000000000" pitchFamily="2" charset="2"/>
              <a:buChar char="ü"/>
            </a:pPr>
            <a:r>
              <a:rPr lang="es-PE" dirty="0"/>
              <a:t>Gonzales Sánchez,  Vidal</a:t>
            </a:r>
          </a:p>
          <a:p>
            <a:pPr marL="719138" indent="-457200">
              <a:buFont typeface="Wingdings" panose="05000000000000000000" pitchFamily="2" charset="2"/>
              <a:buChar char="ü"/>
            </a:pPr>
            <a:r>
              <a:rPr lang="es-PE" dirty="0"/>
              <a:t>Gutiérrez Chagua, Weny Marilyn</a:t>
            </a:r>
          </a:p>
          <a:p>
            <a:pPr marL="719138" indent="-457200">
              <a:buFont typeface="Wingdings" panose="05000000000000000000" pitchFamily="2" charset="2"/>
              <a:buChar char="ü"/>
            </a:pPr>
            <a:r>
              <a:rPr lang="es-PE" dirty="0"/>
              <a:t>Huaytan Espinoza,  Vladimir</a:t>
            </a:r>
          </a:p>
          <a:p>
            <a:pPr marL="719138" indent="-457200">
              <a:buFont typeface="Wingdings" panose="05000000000000000000" pitchFamily="2" charset="2"/>
              <a:buChar char="ü"/>
            </a:pPr>
            <a:r>
              <a:rPr lang="es-PE" dirty="0"/>
              <a:t>Pinto Pintos,  Katelyn Zarelly</a:t>
            </a:r>
          </a:p>
          <a:p>
            <a:pPr marL="719138" indent="-457200">
              <a:buFont typeface="Wingdings" panose="05000000000000000000" pitchFamily="2" charset="2"/>
              <a:buChar char="ü"/>
            </a:pPr>
            <a:r>
              <a:rPr lang="es-PE" dirty="0"/>
              <a:t>Zúñiga  Aquino,  Jean Pierre</a:t>
            </a:r>
          </a:p>
          <a:p>
            <a:pPr marL="719138" indent="-457200">
              <a:buFont typeface="Wingdings" panose="05000000000000000000" pitchFamily="2" charset="2"/>
              <a:buChar char="ü"/>
            </a:pP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229200"/>
            <a:ext cx="1277402" cy="14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05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Tablas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8064896" cy="4608512"/>
          </a:xfrm>
        </p:spPr>
      </p:pic>
    </p:spTree>
    <p:extLst>
      <p:ext uri="{BB962C8B-B14F-4D97-AF65-F5344CB8AC3E}">
        <p14:creationId xmlns:p14="http://schemas.microsoft.com/office/powerpoint/2010/main" val="239918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Entidad Relación</a:t>
            </a:r>
            <a:endParaRPr lang="en-U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41333"/>
            <a:ext cx="9115044" cy="541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2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Script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1124744"/>
            <a:ext cx="8172400" cy="5328592"/>
          </a:xfrm>
        </p:spPr>
        <p:txBody>
          <a:bodyPr>
            <a:normAutofit fontScale="25000" lnSpcReduction="20000"/>
          </a:bodyPr>
          <a:lstStyle/>
          <a:p>
            <a:r>
              <a:rPr lang="en-US" sz="4300" dirty="0"/>
              <a:t> </a:t>
            </a:r>
          </a:p>
          <a:p>
            <a:r>
              <a:rPr lang="en-US" sz="4300" dirty="0"/>
              <a:t>--</a:t>
            </a:r>
          </a:p>
          <a:p>
            <a:r>
              <a:rPr lang="en-US" sz="4300" dirty="0"/>
              <a:t>-- Table structure for table `</a:t>
            </a:r>
            <a:r>
              <a:rPr lang="en-US" sz="4300" dirty="0" err="1"/>
              <a:t>alumnos</a:t>
            </a:r>
            <a:r>
              <a:rPr lang="en-US" sz="4300" dirty="0"/>
              <a:t>`</a:t>
            </a:r>
          </a:p>
          <a:p>
            <a:r>
              <a:rPr lang="en-US" sz="4300" dirty="0"/>
              <a:t>--</a:t>
            </a:r>
          </a:p>
          <a:p>
            <a:r>
              <a:rPr lang="en-US" sz="4300" dirty="0"/>
              <a:t> </a:t>
            </a:r>
          </a:p>
          <a:p>
            <a:r>
              <a:rPr lang="en-US" sz="4300" dirty="0"/>
              <a:t>CREATE TABLE IF NOT EXISTS `</a:t>
            </a:r>
            <a:r>
              <a:rPr lang="en-US" sz="4300" dirty="0" err="1"/>
              <a:t>alumnos</a:t>
            </a:r>
            <a:r>
              <a:rPr lang="en-US" sz="4300" dirty="0"/>
              <a:t>` (</a:t>
            </a:r>
          </a:p>
          <a:p>
            <a:r>
              <a:rPr lang="en-US" sz="4300" dirty="0"/>
              <a:t>  `</a:t>
            </a:r>
            <a:r>
              <a:rPr lang="en-US" sz="4300" dirty="0" err="1"/>
              <a:t>Idalumno</a:t>
            </a:r>
            <a:r>
              <a:rPr lang="en-US" sz="4300" dirty="0"/>
              <a:t>` </a:t>
            </a:r>
            <a:r>
              <a:rPr lang="en-US" sz="4300" dirty="0" err="1"/>
              <a:t>int</a:t>
            </a:r>
            <a:r>
              <a:rPr lang="en-US" sz="4300" dirty="0"/>
              <a:t>(10) NOT NULL,</a:t>
            </a:r>
          </a:p>
          <a:p>
            <a:r>
              <a:rPr lang="en-US" sz="4300" dirty="0"/>
              <a:t>  ` </a:t>
            </a:r>
            <a:r>
              <a:rPr lang="en-US" sz="4300" dirty="0" err="1"/>
              <a:t>Nombres</a:t>
            </a:r>
            <a:r>
              <a:rPr lang="en-US" sz="4300" dirty="0"/>
              <a:t> ` varchar(50) NOT NULL,</a:t>
            </a:r>
          </a:p>
          <a:p>
            <a:r>
              <a:rPr lang="en-US" sz="4300" dirty="0"/>
              <a:t>  ` </a:t>
            </a:r>
            <a:r>
              <a:rPr lang="en-US" sz="4300" dirty="0" err="1"/>
              <a:t>Apellidos</a:t>
            </a:r>
            <a:r>
              <a:rPr lang="en-US" sz="4300" dirty="0"/>
              <a:t> ` varchar(50) NOT NULL,</a:t>
            </a:r>
          </a:p>
          <a:p>
            <a:r>
              <a:rPr lang="en-US" sz="4300" dirty="0"/>
              <a:t>  `DNI` varchar(10) NOT NULL,</a:t>
            </a:r>
          </a:p>
          <a:p>
            <a:r>
              <a:rPr lang="en-US" sz="4300" dirty="0"/>
              <a:t>  `</a:t>
            </a:r>
            <a:r>
              <a:rPr lang="en-US" sz="4300" dirty="0" err="1"/>
              <a:t>Sexo</a:t>
            </a:r>
            <a:r>
              <a:rPr lang="en-US" sz="4300" dirty="0"/>
              <a:t>` varchar(20) NOT NULL,</a:t>
            </a:r>
          </a:p>
          <a:p>
            <a:r>
              <a:rPr lang="en-US" sz="4300" dirty="0"/>
              <a:t>  `</a:t>
            </a:r>
            <a:r>
              <a:rPr lang="en-US" sz="4300" dirty="0" err="1"/>
              <a:t>Fechanacimiento</a:t>
            </a:r>
            <a:r>
              <a:rPr lang="en-US" sz="4300" dirty="0"/>
              <a:t>` varchar(10) NOT NULL,</a:t>
            </a:r>
          </a:p>
          <a:p>
            <a:r>
              <a:rPr lang="en-US" sz="4300" dirty="0"/>
              <a:t>  `</a:t>
            </a:r>
            <a:r>
              <a:rPr lang="en-US" sz="4300" dirty="0" err="1"/>
              <a:t>NomPadre</a:t>
            </a:r>
            <a:r>
              <a:rPr lang="en-US" sz="4300" dirty="0"/>
              <a:t>` varchar(10) NOT NULL,</a:t>
            </a:r>
          </a:p>
          <a:p>
            <a:r>
              <a:rPr lang="en-US" sz="4300" dirty="0"/>
              <a:t>  `</a:t>
            </a:r>
            <a:r>
              <a:rPr lang="en-US" sz="4300" dirty="0" err="1"/>
              <a:t>NomMadre</a:t>
            </a:r>
            <a:r>
              <a:rPr lang="en-US" sz="4300" dirty="0"/>
              <a:t>` varchar(10) NOT NULL,</a:t>
            </a:r>
          </a:p>
          <a:p>
            <a:r>
              <a:rPr lang="en-US" sz="4300" dirty="0"/>
              <a:t>  `</a:t>
            </a:r>
            <a:r>
              <a:rPr lang="en-US" sz="4300" dirty="0" err="1"/>
              <a:t>NomApoderado</a:t>
            </a:r>
            <a:r>
              <a:rPr lang="en-US" sz="4300" dirty="0"/>
              <a:t>` varchar(10) NOT NULL,</a:t>
            </a:r>
          </a:p>
          <a:p>
            <a:r>
              <a:rPr lang="en-US" sz="4300" dirty="0"/>
              <a:t>  `</a:t>
            </a:r>
            <a:r>
              <a:rPr lang="en-US" sz="4300" dirty="0" err="1"/>
              <a:t>Telefono</a:t>
            </a:r>
            <a:r>
              <a:rPr lang="en-US" sz="4300" dirty="0"/>
              <a:t>` varchar(50) NOT NULL,</a:t>
            </a:r>
          </a:p>
          <a:p>
            <a:r>
              <a:rPr lang="en-US" sz="4300" dirty="0"/>
              <a:t>  `</a:t>
            </a:r>
            <a:r>
              <a:rPr lang="en-US" sz="4300" dirty="0" err="1"/>
              <a:t>Celular</a:t>
            </a:r>
            <a:r>
              <a:rPr lang="en-US" sz="4300" dirty="0"/>
              <a:t>` varchar(10) NOT NULL,</a:t>
            </a:r>
          </a:p>
          <a:p>
            <a:r>
              <a:rPr lang="en-US" sz="4300" dirty="0"/>
              <a:t>  `</a:t>
            </a:r>
            <a:r>
              <a:rPr lang="en-US" sz="4300" dirty="0" err="1"/>
              <a:t>Direccion</a:t>
            </a:r>
            <a:r>
              <a:rPr lang="en-US" sz="4300" dirty="0"/>
              <a:t>` varchar(50) NOT NULL,</a:t>
            </a:r>
          </a:p>
          <a:p>
            <a:r>
              <a:rPr lang="en-US" sz="4300" dirty="0"/>
              <a:t>  `Distrito` varchar(50) NOT NULL,</a:t>
            </a:r>
          </a:p>
          <a:p>
            <a:r>
              <a:rPr lang="en-US" sz="4300" dirty="0"/>
              <a:t>  `Estado` varchar(50) NOT NULL,</a:t>
            </a:r>
          </a:p>
          <a:p>
            <a:r>
              <a:rPr lang="en-US" sz="4300" dirty="0"/>
              <a:t>  </a:t>
            </a:r>
          </a:p>
          <a:p>
            <a:r>
              <a:rPr lang="en-US" sz="4300" dirty="0"/>
              <a:t>  PRIMARY KEY (`</a:t>
            </a:r>
            <a:r>
              <a:rPr lang="en-US" sz="4300" dirty="0" err="1"/>
              <a:t>Idalumno</a:t>
            </a:r>
            <a:r>
              <a:rPr lang="en-US" sz="4300" dirty="0"/>
              <a:t>`)</a:t>
            </a:r>
          </a:p>
          <a:p>
            <a:r>
              <a:rPr lang="en-US" sz="4300" dirty="0"/>
              <a:t>) ENGINE=</a:t>
            </a:r>
            <a:r>
              <a:rPr lang="en-US" sz="4300" dirty="0" err="1"/>
              <a:t>MyISAM</a:t>
            </a:r>
            <a:r>
              <a:rPr lang="en-US" sz="4300" dirty="0"/>
              <a:t> DEFAULT CHARSET=latin1;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0734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b="1" dirty="0">
                <a:effectLst/>
              </a:rPr>
              <a:t>ESCRIPT PARA CARGAR DATOS DE PRUEBA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--</a:t>
            </a:r>
          </a:p>
          <a:p>
            <a:r>
              <a:rPr lang="en-US" dirty="0"/>
              <a:t>-- Dumping data for table `</a:t>
            </a:r>
            <a:r>
              <a:rPr lang="en-US" dirty="0" err="1"/>
              <a:t>alumnos</a:t>
            </a:r>
            <a:r>
              <a:rPr lang="en-US" dirty="0"/>
              <a:t>`</a:t>
            </a:r>
          </a:p>
          <a:p>
            <a:r>
              <a:rPr lang="es-PE" dirty="0"/>
              <a:t>--</a:t>
            </a:r>
            <a:endParaRPr lang="en-US" dirty="0"/>
          </a:p>
          <a:p>
            <a:r>
              <a:rPr lang="es-PE" dirty="0"/>
              <a:t> </a:t>
            </a:r>
            <a:endParaRPr lang="en-US" dirty="0"/>
          </a:p>
          <a:p>
            <a:r>
              <a:rPr lang="es-PE" dirty="0"/>
              <a:t>INSERT INTO `alumnos` (`</a:t>
            </a:r>
            <a:r>
              <a:rPr lang="es-PE"/>
              <a:t>Idalumno´, </a:t>
            </a:r>
            <a:r>
              <a:rPr lang="es-PE" dirty="0"/>
              <a:t>`Nombre´, `Apellidos´, `DNI´, `Sexo´, `</a:t>
            </a:r>
            <a:r>
              <a:rPr lang="es-PE" dirty="0" err="1"/>
              <a:t>Fechanacimiento</a:t>
            </a:r>
            <a:r>
              <a:rPr lang="es-PE" dirty="0"/>
              <a:t>´, `</a:t>
            </a:r>
            <a:r>
              <a:rPr lang="es-PE" dirty="0" err="1"/>
              <a:t>NomPadre</a:t>
            </a:r>
            <a:r>
              <a:rPr lang="es-PE" dirty="0"/>
              <a:t>´, `</a:t>
            </a:r>
            <a:r>
              <a:rPr lang="es-PE" dirty="0" err="1"/>
              <a:t>NomMadre</a:t>
            </a:r>
            <a:r>
              <a:rPr lang="es-PE" dirty="0"/>
              <a:t>´, `</a:t>
            </a:r>
            <a:r>
              <a:rPr lang="es-PE" dirty="0" err="1"/>
              <a:t>NomApoderado</a:t>
            </a:r>
            <a:r>
              <a:rPr lang="es-PE" dirty="0"/>
              <a:t>´, `</a:t>
            </a:r>
            <a:r>
              <a:rPr lang="es-PE" dirty="0" err="1"/>
              <a:t>Telefono</a:t>
            </a:r>
            <a:r>
              <a:rPr lang="es-PE" dirty="0"/>
              <a:t>´, `Celular´, `</a:t>
            </a:r>
            <a:r>
              <a:rPr lang="es-PE" dirty="0" err="1"/>
              <a:t>Direccion</a:t>
            </a:r>
            <a:r>
              <a:rPr lang="es-PE" dirty="0"/>
              <a:t>´, `Distrito´, `Estado´) VALUES</a:t>
            </a:r>
            <a:endParaRPr lang="en-US" dirty="0"/>
          </a:p>
          <a:p>
            <a:r>
              <a:rPr lang="es-PE" dirty="0"/>
              <a:t>(3, '</a:t>
            </a:r>
            <a:r>
              <a:rPr lang="es-PE" dirty="0" err="1"/>
              <a:t>Jeanpierre</a:t>
            </a:r>
            <a:r>
              <a:rPr lang="es-PE" dirty="0"/>
              <a:t>', '</a:t>
            </a:r>
            <a:r>
              <a:rPr lang="es-PE" dirty="0" err="1"/>
              <a:t>Zuñiga</a:t>
            </a:r>
            <a:r>
              <a:rPr lang="es-PE" dirty="0"/>
              <a:t> Aquino', `65875479´, 'Masculino','</a:t>
            </a:r>
            <a:r>
              <a:rPr lang="es-PE" dirty="0" err="1"/>
              <a:t>Tue</a:t>
            </a:r>
            <a:r>
              <a:rPr lang="es-PE" dirty="0"/>
              <a:t> </a:t>
            </a:r>
            <a:r>
              <a:rPr lang="es-PE" dirty="0" err="1"/>
              <a:t>May</a:t>
            </a:r>
            <a:r>
              <a:rPr lang="es-PE" dirty="0"/>
              <a:t> 12', `Juan </a:t>
            </a:r>
            <a:r>
              <a:rPr lang="es-PE" dirty="0" err="1"/>
              <a:t>Zuñiga</a:t>
            </a:r>
            <a:r>
              <a:rPr lang="es-PE" dirty="0"/>
              <a:t>´, `Marcela Aquino´ `--´,'4625151', '996354121', `</a:t>
            </a:r>
            <a:r>
              <a:rPr lang="es-PE" dirty="0" err="1"/>
              <a:t>Jose</a:t>
            </a:r>
            <a:r>
              <a:rPr lang="es-PE" dirty="0"/>
              <a:t> </a:t>
            </a:r>
            <a:r>
              <a:rPr lang="es-PE" dirty="0" err="1"/>
              <a:t>Galvez</a:t>
            </a:r>
            <a:r>
              <a:rPr lang="es-PE" dirty="0"/>
              <a:t> 1368', Ate', 'Activo'),</a:t>
            </a:r>
            <a:endParaRPr lang="en-US" dirty="0"/>
          </a:p>
          <a:p>
            <a:r>
              <a:rPr lang="es-PE" dirty="0"/>
              <a:t>(6, 'Vladimir', 'Huaytan Espinoza', `44737284´, 'Masculino','</a:t>
            </a:r>
            <a:r>
              <a:rPr lang="es-PE" dirty="0" err="1"/>
              <a:t>Thu</a:t>
            </a:r>
            <a:r>
              <a:rPr lang="es-PE" dirty="0"/>
              <a:t> </a:t>
            </a:r>
            <a:r>
              <a:rPr lang="es-PE" dirty="0" err="1"/>
              <a:t>Dec</a:t>
            </a:r>
            <a:r>
              <a:rPr lang="es-PE" dirty="0"/>
              <a:t> 15', `Jorge Huaytan´, `</a:t>
            </a:r>
            <a:r>
              <a:rPr lang="es-PE" dirty="0" err="1"/>
              <a:t>Maria</a:t>
            </a:r>
            <a:r>
              <a:rPr lang="es-PE" dirty="0"/>
              <a:t> Espinoza´, `--´, '4625151', '996354121', `</a:t>
            </a:r>
            <a:r>
              <a:rPr lang="es-PE" dirty="0" err="1"/>
              <a:t>Jr</a:t>
            </a:r>
            <a:r>
              <a:rPr lang="es-PE" dirty="0"/>
              <a:t> Cuzco 268', Ate', 'Activo'),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2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Requerimiento</a:t>
            </a:r>
          </a:p>
        </p:txBody>
      </p:sp>
      <p:graphicFrame>
        <p:nvGraphicFramePr>
          <p:cNvPr id="10" name="9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506621"/>
              </p:ext>
            </p:extLst>
          </p:nvPr>
        </p:nvGraphicFramePr>
        <p:xfrm>
          <a:off x="1475656" y="1653952"/>
          <a:ext cx="7056784" cy="4655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1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85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Código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0668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Proceso de Negocio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11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RF-01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13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Ingreso al sistema online de forma segura y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CUS02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14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rápida.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11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RF-02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12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Información compuesta de los alumnos,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CUS03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profesores, usuario, etc.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RF-03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12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Proceso de matrícula computarizado para los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CUS04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14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alumnos.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4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11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RF-04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12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Normalización del proceso de matrícula.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CUS05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4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11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RF-05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12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Control y reporte de alumnos en cada periodo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CUS06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académico alumnos, usuarios y profesores.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6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11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RF-06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12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Acceso a la información económica del colegio.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CUS07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4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11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RF-07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12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Toma de decisiones sobre la base a los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CUS08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5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reportes generados con el sistema.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5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 </a:t>
                      </a:r>
                      <a:endParaRPr lang="es-PE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331640" y="11967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Arial" pitchFamily="34" charset="0"/>
                <a:cs typeface="Calibri" pitchFamily="34" charset="0"/>
              </a:rPr>
              <a:t>Requerimientos funcionales</a:t>
            </a:r>
            <a:endParaRPr kumimoji="0" lang="es-P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277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Arial" pitchFamily="34" charset="0"/>
                <a:cs typeface="Calibri" pitchFamily="34" charset="0"/>
              </a:rPr>
              <a:t>Requerimientos no funcionales</a:t>
            </a:r>
            <a:endParaRPr kumimoji="0" lang="es-P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4087813" y="6591300"/>
            <a:ext cx="12700" cy="12700"/>
          </a:xfrm>
          <a:prstGeom prst="rect">
            <a:avLst/>
          </a:prstGeom>
          <a:solidFill>
            <a:srgbClr val="0000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P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79738" y="1671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8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765132"/>
              </p:ext>
            </p:extLst>
          </p:nvPr>
        </p:nvGraphicFramePr>
        <p:xfrm>
          <a:off x="1259632" y="457200"/>
          <a:ext cx="7499350" cy="63178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7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215">
                <a:tc>
                  <a:txBody>
                    <a:bodyPr/>
                    <a:lstStyle/>
                    <a:p>
                      <a:pPr marL="381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Tipo de Requerimiento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Código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Descripción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7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El sistema de matrícula web se desarrollara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4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usando lenguajes de programación como JAVA,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2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RNF-01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JavaWEB, HTML, . Librerías como JQuery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2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y Bootstrap. Editores de texto como Sublime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2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Text 2, Notepad, Bloc de Notas entre otros.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363">
                <a:tc rowSpan="2">
                  <a:txBody>
                    <a:bodyPr/>
                    <a:lstStyle/>
                    <a:p>
                      <a:pPr marL="381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Restricciones del Diseño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035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075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El sistema web deberá considerar una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4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4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arquitectura simple, con variables entendibles y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12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RNF-02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legibles, carpetas ordenadas donde se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6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almacene los boucher, firmas, imágenes, etc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5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24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con el fin de tener las facilidades para que el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12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sistema sea escalable y reconstruible.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03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3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7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El sistema web está elaborado por los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82427">
                <a:tc>
                  <a:txBody>
                    <a:bodyPr/>
                    <a:lstStyle/>
                    <a:p>
                      <a:pPr marL="381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Componentes a Adquirir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RNF-03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lenguajes de programación JAVA, JAVA WEB Y HTML.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12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03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3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7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La interfaz para cada usuario estará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12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determinada por la función que ocupa en el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824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RNF-04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sistema web, este le permitirá acceder a toda la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12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gama de opciones que le son propias en la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1215">
                <a:tc rowSpan="2">
                  <a:txBody>
                    <a:bodyPr/>
                    <a:lstStyle/>
                    <a:p>
                      <a:pPr marL="381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Interfaces de Usuario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interacción con el sistema de matrícula web.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6085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">
                          <a:effectLst/>
                        </a:rPr>
                        <a:t> </a:t>
                      </a:r>
                      <a:endParaRPr lang="es-PE" sz="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">
                          <a:effectLst/>
                        </a:rPr>
                        <a:t> </a:t>
                      </a:r>
                      <a:endParaRPr lang="es-PE" sz="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">
                          <a:effectLst/>
                        </a:rPr>
                        <a:t> </a:t>
                      </a:r>
                      <a:endParaRPr lang="es-PE" sz="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">
                          <a:effectLst/>
                        </a:rPr>
                        <a:t> </a:t>
                      </a:r>
                      <a:endParaRPr lang="es-PE" sz="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695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">
                          <a:effectLst/>
                        </a:rPr>
                        <a:t> </a:t>
                      </a:r>
                      <a:endParaRPr lang="es-PE" sz="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">
                          <a:effectLst/>
                        </a:rPr>
                        <a:t> </a:t>
                      </a:r>
                      <a:endParaRPr lang="es-PE" sz="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">
                          <a:effectLst/>
                        </a:rPr>
                        <a:t> </a:t>
                      </a:r>
                      <a:endParaRPr lang="es-PE" sz="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">
                          <a:effectLst/>
                        </a:rPr>
                        <a:t> </a:t>
                      </a:r>
                      <a:endParaRPr lang="es-PE" sz="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" dirty="0">
                          <a:effectLst/>
                        </a:rPr>
                        <a:t> </a:t>
                      </a:r>
                      <a:endParaRPr lang="es-PE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35100" y="16843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74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178023"/>
              </p:ext>
            </p:extLst>
          </p:nvPr>
        </p:nvGraphicFramePr>
        <p:xfrm>
          <a:off x="1435100" y="332655"/>
          <a:ext cx="7499350" cy="5947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7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66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7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Los reportes mostrarán el logotipo, nombre del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RNF-05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centro educativo, además un formato uniforme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con paginación y fecha en la que se generó el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2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reporte en formato PDF.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6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7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Al director del centro educativo se le asignara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RNF-06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un usuario administrador y contraseña, el cual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le permitirá tener acceso a todos los módulos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2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316">
                <a:tc rowSpan="2">
                  <a:txBody>
                    <a:bodyPr/>
                    <a:lstStyle/>
                    <a:p>
                      <a:pPr marL="381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Seguridad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del sistema web sin restricción alguna.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861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7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Permitir que el usuario administrador pueda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3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RNF-07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cambiar la contraseña de los usuarios de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92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acuerdo a las políticas de seguridad del centro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42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33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educativo.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86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4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7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El sistema debe trabajar sobre cualquier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33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computador que cuente con estos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06628">
                <a:tc>
                  <a:txBody>
                    <a:bodyPr/>
                    <a:lstStyle/>
                    <a:p>
                      <a:pPr marL="381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Sistema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RNF-09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requerimientos mínimos con procesador Intel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33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Core i3 o superior, 4 Gb de memoria RAM y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33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disco duro de 500 Gb.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95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35100" y="1817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2543175" y="7194550"/>
            <a:ext cx="12700" cy="12700"/>
          </a:xfrm>
          <a:prstGeom prst="rect">
            <a:avLst/>
          </a:prstGeom>
          <a:solidFill>
            <a:srgbClr val="0000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P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35100" y="2274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7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E5444-7E21-463C-87ED-47EBD44E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A5C3-7808-4FC5-93FB-C4D103B6B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BA0F5D5-C141-4244-889B-D82B171405C6}"/>
              </a:ext>
            </a:extLst>
          </p:cNvPr>
          <p:cNvSpPr/>
          <p:nvPr/>
        </p:nvSpPr>
        <p:spPr>
          <a:xfrm rot="20027548">
            <a:off x="492958" y="2543038"/>
            <a:ext cx="799288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especificaciones</a:t>
            </a:r>
          </a:p>
        </p:txBody>
      </p:sp>
    </p:spTree>
    <p:extLst>
      <p:ext uri="{BB962C8B-B14F-4D97-AF65-F5344CB8AC3E}">
        <p14:creationId xmlns:p14="http://schemas.microsoft.com/office/powerpoint/2010/main" val="3760336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 rot="19424520">
            <a:off x="262342" y="2254522"/>
            <a:ext cx="8813943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3800" b="1" cap="all" spc="0" dirty="0">
                <a:ln w="38100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58920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Definición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s-PE" dirty="0"/>
              <a:t>Este proyecto consiste en el análisis, diseño e implementación de un sistema de matricula de una institución educativa. El propósito de esta plataforma es facilitar la administración y los pagos de los planes curriculares funcionales, así como consolidar el funcionamiento financiero y promover la participación y evaluación continua entre padres y docentes. </a:t>
            </a:r>
          </a:p>
        </p:txBody>
      </p:sp>
    </p:spTree>
    <p:extLst>
      <p:ext uri="{BB962C8B-B14F-4D97-AF65-F5344CB8AC3E}">
        <p14:creationId xmlns:p14="http://schemas.microsoft.com/office/powerpoint/2010/main" val="281553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309936" y="24674"/>
            <a:ext cx="7499350" cy="1143000"/>
          </a:xfrm>
        </p:spPr>
        <p:txBody>
          <a:bodyPr/>
          <a:lstStyle/>
          <a:p>
            <a:r>
              <a:rPr lang="es-PE" dirty="0"/>
              <a:t>Análisis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6" t="12833" r="25388" b="12833"/>
          <a:stretch/>
        </p:blipFill>
        <p:spPr bwMode="auto">
          <a:xfrm>
            <a:off x="1907704" y="1124744"/>
            <a:ext cx="6339840" cy="5437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1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0" t="15416" r="32650" b="19355"/>
          <a:stretch/>
        </p:blipFill>
        <p:spPr bwMode="auto">
          <a:xfrm>
            <a:off x="1674361" y="332656"/>
            <a:ext cx="6336704" cy="5993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49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1" t="10208" r="6905" b="14792"/>
          <a:stretch/>
        </p:blipFill>
        <p:spPr bwMode="auto">
          <a:xfrm>
            <a:off x="251520" y="908720"/>
            <a:ext cx="8547408" cy="4824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79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Programa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AFB4264-B71C-4560-9B12-463146C6CF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" y="1124744"/>
            <a:ext cx="4176464" cy="403244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E789CD8-78D2-4617-B10D-51FB7E9455E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558" y="3349942"/>
            <a:ext cx="5612130" cy="323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44F331E-B634-416A-A6B3-C43226ADDE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3065"/>
            <a:ext cx="4846955" cy="3035935"/>
          </a:xfrm>
          <a:prstGeom prst="rect">
            <a:avLst/>
          </a:prstGeom>
          <a:noFill/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5707819-3F66-4D2C-A7FC-DF015BD2B1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6825"/>
            <a:ext cx="5614670" cy="3383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93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F8867-9518-4BE5-83F1-9609DF2E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4F062D-6ECE-4B03-9733-A9D8F54F1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645D4A-C2A5-47C0-87B5-2A36D0DB39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" y="116633"/>
            <a:ext cx="4280024" cy="3960440"/>
          </a:xfrm>
          <a:prstGeom prst="rect">
            <a:avLst/>
          </a:prstGeom>
          <a:noFill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802D24-AA88-4790-BA3D-4F8FC282F2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78" y="2756547"/>
            <a:ext cx="5058410" cy="3817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015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86443-303A-4CF6-ACE4-A8CC3262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2B8ED9-1A66-4A3D-AA3D-E1A08079C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307E52-B800-4AA9-9812-BDA83B54A1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89" y="116632"/>
            <a:ext cx="5614670" cy="3828415"/>
          </a:xfrm>
          <a:prstGeom prst="rect">
            <a:avLst/>
          </a:prstGeom>
          <a:noFill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2874200-479F-44CB-9143-18751CC383B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83"/>
          <a:stretch/>
        </p:blipFill>
        <p:spPr bwMode="auto">
          <a:xfrm>
            <a:off x="3529330" y="2942928"/>
            <a:ext cx="5614670" cy="38284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9320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Personalizado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365FF"/>
      </a:accent1>
      <a:accent2>
        <a:srgbClr val="9C007F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5BD3"/>
      </a:accent6>
      <a:hlink>
        <a:srgbClr val="D0F1FE"/>
      </a:hlink>
      <a:folHlink>
        <a:srgbClr val="D519FF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306</TotalTime>
  <Words>493</Words>
  <Application>Microsoft Office PowerPoint</Application>
  <PresentationFormat>Presentación en pantalla (4:3)</PresentationFormat>
  <Paragraphs>416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Gill Sans MT</vt:lpstr>
      <vt:lpstr>Verdana</vt:lpstr>
      <vt:lpstr>Wingdings</vt:lpstr>
      <vt:lpstr>Wingdings 2</vt:lpstr>
      <vt:lpstr>Solsticio</vt:lpstr>
      <vt:lpstr>SISTEMA DE MATRICULA</vt:lpstr>
      <vt:lpstr>Definición del proyecto</vt:lpstr>
      <vt:lpstr>Análisis</vt:lpstr>
      <vt:lpstr>Presentación de PowerPoint</vt:lpstr>
      <vt:lpstr>Presentación de PowerPoint</vt:lpstr>
      <vt:lpstr>Programa</vt:lpstr>
      <vt:lpstr>Presentación de PowerPoint</vt:lpstr>
      <vt:lpstr>Presentación de PowerPoint</vt:lpstr>
      <vt:lpstr>Presentación de PowerPoint</vt:lpstr>
      <vt:lpstr>Tablas</vt:lpstr>
      <vt:lpstr>Entidad Relación</vt:lpstr>
      <vt:lpstr>Script</vt:lpstr>
      <vt:lpstr>ESCRIPT PARA CARGAR DATOS DE PRUEBA </vt:lpstr>
      <vt:lpstr>Requerimiento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eXit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MATRICULA PARA UN COLEGIO</dc:title>
  <dc:creator>Destokp</dc:creator>
  <cp:lastModifiedBy>kenny zuñiga</cp:lastModifiedBy>
  <cp:revision>21</cp:revision>
  <dcterms:created xsi:type="dcterms:W3CDTF">2017-10-24T23:28:00Z</dcterms:created>
  <dcterms:modified xsi:type="dcterms:W3CDTF">2017-12-06T14:23:06Z</dcterms:modified>
</cp:coreProperties>
</file>