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1" r:id="rId5"/>
    <p:sldId id="262" r:id="rId6"/>
    <p:sldId id="263" r:id="rId7"/>
    <p:sldId id="265" r:id="rId8"/>
    <p:sldId id="266" r:id="rId9"/>
    <p:sldId id="267" r:id="rId10"/>
    <p:sldId id="259" r:id="rId11"/>
    <p:sldId id="260"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2E"/>
    <a:srgbClr val="0009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1" d="100"/>
          <a:sy n="61" d="100"/>
        </p:scale>
        <p:origin x="6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51657B-4625-48AF-B31C-A9C36BE98F88}"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87281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283985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244979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7768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3953169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0151657B-4625-48AF-B31C-A9C36BE98F88}" type="datetimeFigureOut">
              <a:rPr lang="es-PE" smtClean="0"/>
              <a:t>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62068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0151657B-4625-48AF-B31C-A9C36BE98F88}" type="datetimeFigureOut">
              <a:rPr lang="es-PE" smtClean="0"/>
              <a:t>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2597330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51657B-4625-48AF-B31C-A9C36BE98F88}"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15326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51657B-4625-48AF-B31C-A9C36BE98F88}"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208105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51657B-4625-48AF-B31C-A9C36BE98F88}"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396365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151657B-4625-48AF-B31C-A9C36BE98F88}" type="datetimeFigureOut">
              <a:rPr lang="es-PE" smtClean="0"/>
              <a:t>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6310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7980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51657B-4625-48AF-B31C-A9C36BE98F88}" type="datetimeFigureOut">
              <a:rPr lang="es-PE" smtClean="0"/>
              <a:t>4/12/2017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340818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51657B-4625-48AF-B31C-A9C36BE98F88}" type="datetimeFigureOut">
              <a:rPr lang="es-PE" smtClean="0"/>
              <a:t>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4953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1657B-4625-48AF-B31C-A9C36BE98F88}" type="datetimeFigureOut">
              <a:rPr lang="es-PE" smtClean="0"/>
              <a:t>4/12/2017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429412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20569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151657B-4625-48AF-B31C-A9C36BE98F88}" type="datetimeFigureOut">
              <a:rPr lang="es-PE" smtClean="0"/>
              <a:t>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8403EC5-EDB5-4C0C-BC13-C92D53D0A303}" type="slidenum">
              <a:rPr lang="es-PE" smtClean="0"/>
              <a:t>‹Nº›</a:t>
            </a:fld>
            <a:endParaRPr lang="es-PE"/>
          </a:p>
        </p:txBody>
      </p:sp>
    </p:spTree>
    <p:extLst>
      <p:ext uri="{BB962C8B-B14F-4D97-AF65-F5344CB8AC3E}">
        <p14:creationId xmlns:p14="http://schemas.microsoft.com/office/powerpoint/2010/main" val="115824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51657B-4625-48AF-B31C-A9C36BE98F88}" type="datetimeFigureOut">
              <a:rPr lang="es-PE" smtClean="0"/>
              <a:t>4/12/2017</a:t>
            </a:fld>
            <a:endParaRPr lang="es-PE"/>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403EC5-EDB5-4C0C-BC13-C92D53D0A303}" type="slidenum">
              <a:rPr lang="es-PE" smtClean="0"/>
              <a:t>‹Nº›</a:t>
            </a:fld>
            <a:endParaRPr lang="es-PE"/>
          </a:p>
        </p:txBody>
      </p:sp>
    </p:spTree>
    <p:extLst>
      <p:ext uri="{BB962C8B-B14F-4D97-AF65-F5344CB8AC3E}">
        <p14:creationId xmlns:p14="http://schemas.microsoft.com/office/powerpoint/2010/main" val="1180444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30080" b="29256"/>
          <a:stretch/>
        </p:blipFill>
        <p:spPr>
          <a:xfrm>
            <a:off x="234696" y="114013"/>
            <a:ext cx="5708904" cy="927100"/>
          </a:xfrm>
          <a:prstGeom prst="rect">
            <a:avLst/>
          </a:prstGeom>
        </p:spPr>
      </p:pic>
      <p:sp>
        <p:nvSpPr>
          <p:cNvPr id="6" name="CuadroTexto 5"/>
          <p:cNvSpPr txBox="1"/>
          <p:nvPr/>
        </p:nvSpPr>
        <p:spPr>
          <a:xfrm>
            <a:off x="234696" y="1333500"/>
            <a:ext cx="5900205" cy="584775"/>
          </a:xfrm>
          <a:prstGeom prst="rect">
            <a:avLst/>
          </a:prstGeom>
          <a:noFill/>
        </p:spPr>
        <p:txBody>
          <a:bodyPr wrap="none" rtlCol="0">
            <a:spAutoFit/>
          </a:bodyPr>
          <a:lstStyle/>
          <a:p>
            <a:r>
              <a:rPr lang="es-PE" sz="3200" b="1" dirty="0">
                <a:solidFill>
                  <a:schemeClr val="accent6"/>
                </a:solidFill>
              </a:rPr>
              <a:t>FACULTAD DE INGENIERÍA</a:t>
            </a:r>
          </a:p>
        </p:txBody>
      </p:sp>
      <p:sp>
        <p:nvSpPr>
          <p:cNvPr id="7" name="CuadroTexto 6"/>
          <p:cNvSpPr txBox="1"/>
          <p:nvPr/>
        </p:nvSpPr>
        <p:spPr>
          <a:xfrm>
            <a:off x="234696" y="1918275"/>
            <a:ext cx="9510745" cy="584775"/>
          </a:xfrm>
          <a:prstGeom prst="rect">
            <a:avLst/>
          </a:prstGeom>
          <a:noFill/>
        </p:spPr>
        <p:txBody>
          <a:bodyPr wrap="none" rtlCol="0">
            <a:spAutoFit/>
          </a:bodyPr>
          <a:lstStyle/>
          <a:p>
            <a:r>
              <a:rPr lang="es-PE" sz="3200" b="1" dirty="0">
                <a:solidFill>
                  <a:schemeClr val="accent6"/>
                </a:solidFill>
              </a:rPr>
              <a:t>Escuela Profesional de </a:t>
            </a:r>
            <a:r>
              <a:rPr lang="es-PE" sz="3200" b="1" dirty="0">
                <a:solidFill>
                  <a:srgbClr val="C00000"/>
                </a:solidFill>
              </a:rPr>
              <a:t>Ingeniería de Sistemas</a:t>
            </a:r>
          </a:p>
        </p:txBody>
      </p:sp>
      <p:sp>
        <p:nvSpPr>
          <p:cNvPr id="9" name="CuadroTexto 8"/>
          <p:cNvSpPr txBox="1"/>
          <p:nvPr/>
        </p:nvSpPr>
        <p:spPr>
          <a:xfrm>
            <a:off x="234696" y="3642726"/>
            <a:ext cx="1028871" cy="461665"/>
          </a:xfrm>
          <a:prstGeom prst="rect">
            <a:avLst/>
          </a:prstGeom>
          <a:noFill/>
        </p:spPr>
        <p:txBody>
          <a:bodyPr wrap="none" rtlCol="0">
            <a:spAutoFit/>
          </a:bodyPr>
          <a:lstStyle/>
          <a:p>
            <a:r>
              <a:rPr lang="es-PE" sz="2400" b="1" dirty="0">
                <a:solidFill>
                  <a:schemeClr val="accent6"/>
                </a:solidFill>
              </a:rPr>
              <a:t>Tema</a:t>
            </a:r>
          </a:p>
        </p:txBody>
      </p:sp>
      <p:sp>
        <p:nvSpPr>
          <p:cNvPr id="10" name="CuadroTexto 9"/>
          <p:cNvSpPr txBox="1"/>
          <p:nvPr/>
        </p:nvSpPr>
        <p:spPr>
          <a:xfrm>
            <a:off x="234696" y="4314794"/>
            <a:ext cx="1931939" cy="461665"/>
          </a:xfrm>
          <a:prstGeom prst="rect">
            <a:avLst/>
          </a:prstGeom>
          <a:noFill/>
        </p:spPr>
        <p:txBody>
          <a:bodyPr wrap="none" rtlCol="0">
            <a:spAutoFit/>
          </a:bodyPr>
          <a:lstStyle/>
          <a:p>
            <a:r>
              <a:rPr lang="es-PE" sz="2400" b="1" dirty="0">
                <a:solidFill>
                  <a:schemeClr val="accent6"/>
                </a:solidFill>
              </a:rPr>
              <a:t>Integrantes</a:t>
            </a:r>
          </a:p>
        </p:txBody>
      </p:sp>
      <p:sp>
        <p:nvSpPr>
          <p:cNvPr id="11" name="CuadroTexto 10"/>
          <p:cNvSpPr txBox="1"/>
          <p:nvPr/>
        </p:nvSpPr>
        <p:spPr>
          <a:xfrm>
            <a:off x="1867644" y="6108125"/>
            <a:ext cx="1547218" cy="584775"/>
          </a:xfrm>
          <a:prstGeom prst="rect">
            <a:avLst/>
          </a:prstGeom>
          <a:noFill/>
        </p:spPr>
        <p:txBody>
          <a:bodyPr wrap="none" rtlCol="0">
            <a:spAutoFit/>
          </a:bodyPr>
          <a:lstStyle/>
          <a:p>
            <a:r>
              <a:rPr lang="es-PE" sz="3200" b="1" dirty="0">
                <a:solidFill>
                  <a:srgbClr val="C00000"/>
                </a:solidFill>
              </a:rPr>
              <a:t>2017 - II</a:t>
            </a:r>
          </a:p>
        </p:txBody>
      </p:sp>
      <p:sp>
        <p:nvSpPr>
          <p:cNvPr id="13" name="Rectángulo 12"/>
          <p:cNvSpPr/>
          <p:nvPr/>
        </p:nvSpPr>
        <p:spPr>
          <a:xfrm>
            <a:off x="1920294" y="3673612"/>
            <a:ext cx="4317256" cy="707886"/>
          </a:xfrm>
          <a:prstGeom prst="rect">
            <a:avLst/>
          </a:prstGeom>
        </p:spPr>
        <p:txBody>
          <a:bodyPr wrap="square">
            <a:spAutoFit/>
          </a:bodyPr>
          <a:lstStyle/>
          <a:p>
            <a:r>
              <a:rPr lang="es-PE" b="1" dirty="0">
                <a:solidFill>
                  <a:schemeClr val="accent6"/>
                </a:solidFill>
              </a:rPr>
              <a:t>:  </a:t>
            </a:r>
            <a:r>
              <a:rPr lang="es-PE" sz="2000" b="1" dirty="0">
                <a:solidFill>
                  <a:schemeClr val="accent6"/>
                </a:solidFill>
              </a:rPr>
              <a:t>Manejo de datos genéricos con java</a:t>
            </a:r>
          </a:p>
        </p:txBody>
      </p:sp>
      <p:sp>
        <p:nvSpPr>
          <p:cNvPr id="14" name="Rectángulo 13"/>
          <p:cNvSpPr/>
          <p:nvPr/>
        </p:nvSpPr>
        <p:spPr>
          <a:xfrm>
            <a:off x="2045116" y="4381498"/>
            <a:ext cx="4317256" cy="1446550"/>
          </a:xfrm>
          <a:prstGeom prst="rect">
            <a:avLst/>
          </a:prstGeom>
        </p:spPr>
        <p:txBody>
          <a:bodyPr wrap="square">
            <a:spAutoFit/>
          </a:bodyPr>
          <a:lstStyle/>
          <a:p>
            <a:r>
              <a:rPr lang="es-PE" b="1" dirty="0"/>
              <a:t>: </a:t>
            </a:r>
            <a:r>
              <a:rPr lang="es-PE" b="1" dirty="0">
                <a:solidFill>
                  <a:srgbClr val="00091A"/>
                </a:solidFill>
              </a:rPr>
              <a:t> </a:t>
            </a:r>
            <a:r>
              <a:rPr lang="es-PE" sz="2000" b="1" dirty="0"/>
              <a:t>-</a:t>
            </a:r>
            <a:r>
              <a:rPr lang="es-ES" sz="1600" b="1" dirty="0"/>
              <a:t>BONILLA YPANAQUE, Julio Cesar</a:t>
            </a:r>
            <a:endParaRPr lang="es-PE" sz="1600" b="1" dirty="0"/>
          </a:p>
          <a:p>
            <a:r>
              <a:rPr lang="es-ES" sz="1600" b="1" dirty="0"/>
              <a:t>   -PAREDES ALMONACID, Luis </a:t>
            </a:r>
            <a:r>
              <a:rPr lang="es-ES" sz="1600" b="1" dirty="0" smtClean="0"/>
              <a:t>Antonio</a:t>
            </a:r>
          </a:p>
          <a:p>
            <a:r>
              <a:rPr lang="es-ES" sz="1600" b="1" dirty="0" err="1" smtClean="0"/>
              <a:t>Damian</a:t>
            </a:r>
            <a:r>
              <a:rPr lang="es-ES" sz="1600" b="1" dirty="0" smtClean="0"/>
              <a:t> Suarez, Alexander Milton</a:t>
            </a:r>
          </a:p>
          <a:p>
            <a:r>
              <a:rPr lang="es-ES" sz="1600" b="1" dirty="0" smtClean="0"/>
              <a:t>Yupanqui Lozano, </a:t>
            </a:r>
            <a:r>
              <a:rPr lang="es-ES" sz="1600" b="1" smtClean="0"/>
              <a:t>Juan Nelson</a:t>
            </a:r>
            <a:endParaRPr lang="es-PE" sz="1600" b="1" dirty="0"/>
          </a:p>
          <a:p>
            <a:endParaRPr lang="es-PE" sz="2000" b="1" dirty="0">
              <a:solidFill>
                <a:srgbClr val="00102E"/>
              </a:solidFill>
            </a:endParaRPr>
          </a:p>
        </p:txBody>
      </p:sp>
      <p:pic>
        <p:nvPicPr>
          <p:cNvPr id="18" name="Imagen 17"/>
          <p:cNvPicPr>
            <a:picLocks noChangeAspect="1"/>
          </p:cNvPicPr>
          <p:nvPr/>
        </p:nvPicPr>
        <p:blipFill rotWithShape="1">
          <a:blip r:embed="rId3" cstate="print">
            <a:extLst>
              <a:ext uri="{28A0092B-C50C-407E-A947-70E740481C1C}">
                <a14:useLocalDpi xmlns:a14="http://schemas.microsoft.com/office/drawing/2010/main" val="0"/>
              </a:ext>
            </a:extLst>
          </a:blip>
          <a:srcRect l="1673" t="30080" r="83645" b="29256"/>
          <a:stretch/>
        </p:blipFill>
        <p:spPr>
          <a:xfrm>
            <a:off x="9861190" y="561314"/>
            <a:ext cx="1396281" cy="1544371"/>
          </a:xfrm>
          <a:prstGeom prst="rect">
            <a:avLst/>
          </a:prstGeom>
        </p:spPr>
      </p:pic>
      <p:sp>
        <p:nvSpPr>
          <p:cNvPr id="20" name="CuadroTexto 19"/>
          <p:cNvSpPr txBox="1"/>
          <p:nvPr/>
        </p:nvSpPr>
        <p:spPr>
          <a:xfrm>
            <a:off x="234696" y="2601326"/>
            <a:ext cx="7205114" cy="830997"/>
          </a:xfrm>
          <a:prstGeom prst="rect">
            <a:avLst/>
          </a:prstGeom>
          <a:noFill/>
        </p:spPr>
        <p:txBody>
          <a:bodyPr wrap="none" rtlCol="0">
            <a:spAutoFit/>
          </a:bodyPr>
          <a:lstStyle/>
          <a:p>
            <a:r>
              <a:rPr lang="es-PE" sz="2400" b="1" dirty="0">
                <a:solidFill>
                  <a:srgbClr val="C00000"/>
                </a:solidFill>
              </a:rPr>
              <a:t>Curso             : Metodología de la programación</a:t>
            </a:r>
          </a:p>
          <a:p>
            <a:r>
              <a:rPr lang="es-PE" sz="2400" b="1" dirty="0">
                <a:solidFill>
                  <a:schemeClr val="accent6"/>
                </a:solidFill>
              </a:rPr>
              <a:t>Profesor        :</a:t>
            </a:r>
            <a:r>
              <a:rPr lang="es-PE" sz="2400" b="1" dirty="0">
                <a:solidFill>
                  <a:srgbClr val="00102E"/>
                </a:solidFill>
              </a:rPr>
              <a:t> </a:t>
            </a:r>
            <a:r>
              <a:rPr lang="es-PE" sz="2400" b="1" dirty="0"/>
              <a:t>Eric Gustavo Coronel Castillo</a:t>
            </a:r>
            <a:endParaRPr lang="es-PE" sz="2400" b="1" dirty="0">
              <a:solidFill>
                <a:srgbClr val="00102E"/>
              </a:solidFill>
            </a:endParaRPr>
          </a:p>
        </p:txBody>
      </p:sp>
      <p:pic>
        <p:nvPicPr>
          <p:cNvPr id="1026" name="Picture 2" descr="Resultado de imagen para metodologia de la programac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9162" y="3275162"/>
            <a:ext cx="3582838" cy="358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63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CONCLUSIONES</a:t>
            </a:r>
          </a:p>
        </p:txBody>
      </p:sp>
      <p:sp>
        <p:nvSpPr>
          <p:cNvPr id="3" name="Marcador de contenido 2"/>
          <p:cNvSpPr>
            <a:spLocks noGrp="1"/>
          </p:cNvSpPr>
          <p:nvPr>
            <p:ph idx="1"/>
          </p:nvPr>
        </p:nvSpPr>
        <p:spPr/>
        <p:txBody>
          <a:bodyPr/>
          <a:lstStyle/>
          <a:p>
            <a:r>
              <a:rPr lang="es-PE" dirty="0"/>
              <a:t>1. los genéricos con java permite asignar parámetros a las clases, interfaces, etc. Que sirve para darle seguridad al programador que no habrá ningún problema al momento de compilar, son diferentes modos en cada categoría de java, sin utilizar eso.</a:t>
            </a:r>
          </a:p>
          <a:p>
            <a:r>
              <a:rPr lang="es-PE" dirty="0"/>
              <a:t>2. Los genéricos en un tiempo fueron el boom en 2004 en el lenguaje java, es mucha ayuda en la hora de programar ya que puede detectar errores de compilación y de cast dando una mayor facilidad de entender el código.</a:t>
            </a:r>
          </a:p>
          <a:p>
            <a:endParaRPr lang="es-PE" dirty="0"/>
          </a:p>
        </p:txBody>
      </p:sp>
    </p:spTree>
    <p:extLst>
      <p:ext uri="{BB962C8B-B14F-4D97-AF65-F5344CB8AC3E}">
        <p14:creationId xmlns:p14="http://schemas.microsoft.com/office/powerpoint/2010/main" val="3989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1937" y="2521728"/>
            <a:ext cx="10515600" cy="1325563"/>
          </a:xfrm>
        </p:spPr>
        <p:txBody>
          <a:bodyPr>
            <a:normAutofit/>
          </a:bodyPr>
          <a:lstStyle/>
          <a:p>
            <a:pPr algn="ctr"/>
            <a:r>
              <a:rPr lang="es-PE" sz="8800" b="1" u="sng" dirty="0"/>
              <a:t>GRACIAS</a:t>
            </a:r>
          </a:p>
        </p:txBody>
      </p:sp>
    </p:spTree>
    <p:extLst>
      <p:ext uri="{BB962C8B-B14F-4D97-AF65-F5344CB8AC3E}">
        <p14:creationId xmlns:p14="http://schemas.microsoft.com/office/powerpoint/2010/main" val="417279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a:t>concepto</a:t>
            </a:r>
            <a:endParaRPr lang="es-PE" b="1" u="sng" dirty="0"/>
          </a:p>
        </p:txBody>
      </p:sp>
      <p:sp>
        <p:nvSpPr>
          <p:cNvPr id="3" name="Marcador de contenido 2"/>
          <p:cNvSpPr>
            <a:spLocks noGrp="1"/>
          </p:cNvSpPr>
          <p:nvPr>
            <p:ph idx="1"/>
          </p:nvPr>
        </p:nvSpPr>
        <p:spPr>
          <a:xfrm>
            <a:off x="838200" y="1825625"/>
            <a:ext cx="10515600" cy="4635560"/>
          </a:xfrm>
        </p:spPr>
        <p:txBody>
          <a:bodyPr>
            <a:normAutofit fontScale="92500" lnSpcReduction="20000"/>
          </a:bodyPr>
          <a:lstStyle/>
          <a:p>
            <a:pPr marL="0" indent="0">
              <a:buNone/>
            </a:pPr>
            <a:r>
              <a:rPr lang="es-PE" sz="1500" dirty="0"/>
              <a:t>Antes de Java 5 y de la existencia de genéricos, los programadores java que utilizaban colecciones, se enfrentaban a un temible peligro.</a:t>
            </a:r>
          </a:p>
          <a:p>
            <a:pPr marL="0" indent="0">
              <a:buNone/>
            </a:pPr>
            <a:r>
              <a:rPr lang="es-PE" sz="1500" dirty="0"/>
              <a:t>Ellos podían, por ejemplo, crear una lista de Strings como la siguiente:</a:t>
            </a:r>
          </a:p>
          <a:p>
            <a:pPr marL="0" indent="0">
              <a:buNone/>
            </a:pPr>
            <a:r>
              <a:rPr lang="es-PE" sz="1500" b="1" dirty="0">
                <a:solidFill>
                  <a:schemeClr val="accent5"/>
                </a:solidFill>
              </a:rPr>
              <a:t>List miLista = new ArrayList( );</a:t>
            </a:r>
          </a:p>
          <a:p>
            <a:pPr marL="0" indent="0">
              <a:buNone/>
            </a:pPr>
            <a:r>
              <a:rPr lang="es-PE" sz="1500" b="1" dirty="0" err="1">
                <a:solidFill>
                  <a:schemeClr val="accent5"/>
                </a:solidFill>
              </a:rPr>
              <a:t>miLista.add</a:t>
            </a:r>
            <a:r>
              <a:rPr lang="es-PE" sz="1500" b="1" dirty="0">
                <a:solidFill>
                  <a:schemeClr val="accent5"/>
                </a:solidFill>
              </a:rPr>
              <a:t>(“Hola”);</a:t>
            </a:r>
          </a:p>
          <a:p>
            <a:pPr marL="0" indent="0">
              <a:buNone/>
            </a:pPr>
            <a:r>
              <a:rPr lang="es-PE" sz="1500" b="1" dirty="0" err="1">
                <a:solidFill>
                  <a:schemeClr val="accent5"/>
                </a:solidFill>
              </a:rPr>
              <a:t>miLista.add</a:t>
            </a:r>
            <a:r>
              <a:rPr lang="es-PE" sz="1500" b="1" dirty="0">
                <a:solidFill>
                  <a:schemeClr val="accent5"/>
                </a:solidFill>
              </a:rPr>
              <a:t>(“Galaxia”);</a:t>
            </a:r>
          </a:p>
          <a:p>
            <a:pPr marL="0" indent="0">
              <a:buNone/>
            </a:pPr>
            <a:r>
              <a:rPr lang="es-PE" sz="1500" b="1" dirty="0">
                <a:solidFill>
                  <a:schemeClr val="accent5"/>
                </a:solidFill>
              </a:rPr>
              <a:t>miLista.add(new Integer(2001));</a:t>
            </a:r>
          </a:p>
          <a:p>
            <a:pPr marL="0" indent="0">
              <a:buNone/>
            </a:pPr>
            <a:r>
              <a:rPr lang="es-PE" sz="1500" dirty="0"/>
              <a:t>podían, incluso, hacer un casting al obtener los elementos de esa lista:</a:t>
            </a:r>
          </a:p>
          <a:p>
            <a:pPr marL="0" indent="0">
              <a:buNone/>
            </a:pPr>
            <a:r>
              <a:rPr lang="es-PE" sz="1500" b="1" dirty="0">
                <a:solidFill>
                  <a:schemeClr val="accent5"/>
                </a:solidFill>
              </a:rPr>
              <a:t>String s = (String) </a:t>
            </a:r>
            <a:r>
              <a:rPr lang="es-PE" sz="1500" b="1" dirty="0" err="1">
                <a:solidFill>
                  <a:schemeClr val="accent5"/>
                </a:solidFill>
              </a:rPr>
              <a:t>miLista.get</a:t>
            </a:r>
            <a:r>
              <a:rPr lang="es-PE" sz="1500" b="1" dirty="0">
                <a:solidFill>
                  <a:schemeClr val="accent5"/>
                </a:solidFill>
              </a:rPr>
              <a:t>(0);</a:t>
            </a:r>
          </a:p>
          <a:p>
            <a:pPr marL="0" indent="0">
              <a:buNone/>
            </a:pPr>
            <a:r>
              <a:rPr lang="es-PE" sz="1500" b="1" dirty="0">
                <a:solidFill>
                  <a:schemeClr val="accent5"/>
                </a:solidFill>
              </a:rPr>
              <a:t>String st = (String) </a:t>
            </a:r>
            <a:r>
              <a:rPr lang="es-PE" sz="1500" b="1" dirty="0" err="1">
                <a:solidFill>
                  <a:schemeClr val="accent5"/>
                </a:solidFill>
              </a:rPr>
              <a:t>miLista.get</a:t>
            </a:r>
            <a:r>
              <a:rPr lang="es-PE" sz="1500" b="1" dirty="0">
                <a:solidFill>
                  <a:schemeClr val="accent5"/>
                </a:solidFill>
              </a:rPr>
              <a:t>(1);</a:t>
            </a:r>
          </a:p>
          <a:p>
            <a:pPr marL="0" indent="0">
              <a:buNone/>
            </a:pPr>
            <a:r>
              <a:rPr lang="es-PE" sz="1500" b="1" dirty="0">
                <a:solidFill>
                  <a:schemeClr val="accent5"/>
                </a:solidFill>
              </a:rPr>
              <a:t>String str = (String) </a:t>
            </a:r>
            <a:r>
              <a:rPr lang="es-PE" sz="1500" b="1" dirty="0" err="1">
                <a:solidFill>
                  <a:schemeClr val="accent5"/>
                </a:solidFill>
              </a:rPr>
              <a:t>miLista.get</a:t>
            </a:r>
            <a:r>
              <a:rPr lang="es-PE" sz="1500" b="1" dirty="0">
                <a:solidFill>
                  <a:schemeClr val="accent5"/>
                </a:solidFill>
              </a:rPr>
              <a:t>(2);</a:t>
            </a:r>
          </a:p>
          <a:p>
            <a:pPr marL="0" indent="0">
              <a:buNone/>
            </a:pPr>
            <a:r>
              <a:rPr lang="es-PE" sz="1500" dirty="0"/>
              <a:t>¡Pero nada de eso evitaba que al ejecutarse el programa se produjera un error! ¿Por qué? ¡Porque el tercer elemento no es un String, sino un Integer, pero nada impedía añadirlo a la lista! Por suerte, los genéricos vinieron al rescate de estos desdichados programadores y nunca más se produjeron errores de este tipo.</a:t>
            </a:r>
          </a:p>
          <a:p>
            <a:pPr marL="0" indent="0">
              <a:buNone/>
            </a:pPr>
            <a:endParaRPr lang="es-PE" sz="1100" dirty="0"/>
          </a:p>
          <a:p>
            <a:endParaRPr lang="es-PE" dirty="0"/>
          </a:p>
        </p:txBody>
      </p:sp>
    </p:spTree>
    <p:extLst>
      <p:ext uri="{BB962C8B-B14F-4D97-AF65-F5344CB8AC3E}">
        <p14:creationId xmlns:p14="http://schemas.microsoft.com/office/powerpoint/2010/main" val="131043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44FAE30-8C93-41A8-A20D-6AAA4690002D}"/>
              </a:ext>
            </a:extLst>
          </p:cNvPr>
          <p:cNvSpPr>
            <a:spLocks noGrp="1"/>
          </p:cNvSpPr>
          <p:nvPr>
            <p:ph idx="1"/>
          </p:nvPr>
        </p:nvSpPr>
        <p:spPr>
          <a:xfrm>
            <a:off x="471055" y="221673"/>
            <a:ext cx="10801826" cy="6483927"/>
          </a:xfrm>
        </p:spPr>
        <p:txBody>
          <a:bodyPr>
            <a:normAutofit/>
          </a:bodyPr>
          <a:lstStyle/>
          <a:p>
            <a:r>
              <a:rPr lang="es-PE" sz="1600" dirty="0">
                <a:effectLst/>
              </a:rPr>
              <a:t>Los genéricos permiten asignar parámetros a las clases, interfaces, métodos..., de forma que sólo admitan los tipos de objetos que tú quieras. </a:t>
            </a:r>
            <a:r>
              <a:rPr lang="es-PE" sz="1600" b="1" dirty="0">
                <a:effectLst/>
              </a:rPr>
              <a:t>No</a:t>
            </a:r>
            <a:r>
              <a:rPr lang="es-PE" sz="1600" dirty="0">
                <a:effectLst/>
              </a:rPr>
              <a:t> se pueden utilizar con primitivos, pero si con las clases que se corresponden con ellos. Por eso no puedes hacer un genérico tipo int, pero sí un Integer. Veamos el ejemplo anterior utilizando genéricos:</a:t>
            </a:r>
          </a:p>
          <a:p>
            <a:r>
              <a:rPr lang="es-PE" sz="1600" dirty="0">
                <a:effectLst/>
              </a:rPr>
              <a:t>List &lt;String&gt; miLista = new ArrayList &lt;String&gt;();</a:t>
            </a:r>
          </a:p>
          <a:p>
            <a:r>
              <a:rPr lang="es-PE" sz="1600" dirty="0">
                <a:effectLst/>
              </a:rPr>
              <a:t>//al poner &lt;String&gt; estamos indicando que la lista sólo acepta Strings</a:t>
            </a:r>
          </a:p>
          <a:p>
            <a:r>
              <a:rPr lang="es-PE" sz="1600" dirty="0">
                <a:effectLst/>
              </a:rPr>
              <a:t>miLista.add(“Hola”); //un String, perfecto</a:t>
            </a:r>
          </a:p>
          <a:p>
            <a:r>
              <a:rPr lang="es-PE" sz="1600" dirty="0">
                <a:effectLst/>
              </a:rPr>
              <a:t>miLista.add(“Galaxia”); //otro String, muy bien</a:t>
            </a:r>
          </a:p>
          <a:p>
            <a:r>
              <a:rPr lang="es-PE" sz="1600" dirty="0">
                <a:effectLst/>
              </a:rPr>
              <a:t>miLista.add(new Integer(2001)); //¡error de compilación, no es un String!</a:t>
            </a:r>
          </a:p>
          <a:p>
            <a:r>
              <a:rPr lang="es-PE" sz="1600" dirty="0">
                <a:effectLst/>
              </a:rPr>
              <a:t>Evidentemente, es mucho más sencillo solucionar un error de compilación que un error de ejecución. Además, no hace falta ningún casting para obtener los elementos de la lista:</a:t>
            </a:r>
          </a:p>
          <a:p>
            <a:r>
              <a:rPr lang="en-US" sz="1600" dirty="0">
                <a:effectLst/>
              </a:rPr>
              <a:t>String s = miLista.get(0);</a:t>
            </a:r>
            <a:endParaRPr lang="es-PE" sz="1600" dirty="0">
              <a:effectLst/>
            </a:endParaRPr>
          </a:p>
          <a:p>
            <a:r>
              <a:rPr lang="en-US" sz="1600" dirty="0">
                <a:effectLst/>
              </a:rPr>
              <a:t>String st = miLista.get(1);</a:t>
            </a:r>
            <a:endParaRPr lang="es-PE" sz="1600" dirty="0">
              <a:effectLst/>
            </a:endParaRPr>
          </a:p>
          <a:p>
            <a:r>
              <a:rPr lang="es-PE" sz="1600" dirty="0">
                <a:effectLst/>
              </a:rPr>
              <a:t>//el compilador ya sabe que es un String, no hace falta casting.</a:t>
            </a:r>
          </a:p>
          <a:p>
            <a:endParaRPr lang="es-PE" dirty="0"/>
          </a:p>
        </p:txBody>
      </p:sp>
    </p:spTree>
    <p:extLst>
      <p:ext uri="{BB962C8B-B14F-4D97-AF65-F5344CB8AC3E}">
        <p14:creationId xmlns:p14="http://schemas.microsoft.com/office/powerpoint/2010/main" val="72202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399" y="143773"/>
            <a:ext cx="10353761" cy="1326321"/>
          </a:xfrm>
        </p:spPr>
        <p:txBody>
          <a:bodyPr/>
          <a:lstStyle/>
          <a:p>
            <a:r>
              <a:rPr lang="es-PE" u="sng" dirty="0"/>
              <a:t>historia</a:t>
            </a:r>
          </a:p>
        </p:txBody>
      </p:sp>
      <p:sp>
        <p:nvSpPr>
          <p:cNvPr id="3" name="Marcador de contenido 2"/>
          <p:cNvSpPr>
            <a:spLocks noGrp="1"/>
          </p:cNvSpPr>
          <p:nvPr>
            <p:ph idx="1"/>
          </p:nvPr>
        </p:nvSpPr>
        <p:spPr>
          <a:xfrm>
            <a:off x="387584" y="1733755"/>
            <a:ext cx="6039096" cy="4684298"/>
          </a:xfrm>
        </p:spPr>
        <p:txBody>
          <a:bodyPr>
            <a:normAutofit fontScale="92500" lnSpcReduction="20000"/>
          </a:bodyPr>
          <a:lstStyle/>
          <a:p>
            <a:pPr algn="just"/>
            <a:r>
              <a:rPr lang="es-PE" dirty="0">
                <a:effectLst/>
              </a:rPr>
              <a:t>Los generics fueron introducidos en la versión 5 de Java en 2004 junto con otras muchas novedades suponiendo en su historia una de las mayores modificaciones o al mismo nivel de las novedades introducidas con Java 8 más recientemente al lenguaje Java. Los generics son importantes ya que permiten al compilador informar de muchos errores de compilación que hasta el momento solo se descubrirían en tiempo de ejecución, al mismo tiempo permiten eliminar los cast simplificando, reduciendo la repetición y aumentando la legibilidad el código. Los errores por cast inválido son especialmente problemáticos de debuggear ya que el error se suele producir en un sitio alejado del de la causa.</a:t>
            </a:r>
          </a:p>
          <a:p>
            <a:endParaRPr lang="es-PE" dirty="0"/>
          </a:p>
        </p:txBody>
      </p:sp>
      <p:pic>
        <p:nvPicPr>
          <p:cNvPr id="2050" name="Picture 2" descr="Resultado de imagen para datos genericos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420" y="1733755"/>
            <a:ext cx="4873625" cy="368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1F648-2437-4236-8650-32925AEAD1D0}"/>
              </a:ext>
            </a:extLst>
          </p:cNvPr>
          <p:cNvSpPr>
            <a:spLocks noGrp="1"/>
          </p:cNvSpPr>
          <p:nvPr>
            <p:ph type="title"/>
          </p:nvPr>
        </p:nvSpPr>
        <p:spPr/>
        <p:txBody>
          <a:bodyPr/>
          <a:lstStyle/>
          <a:p>
            <a:r>
              <a:rPr lang="es-PE" dirty="0"/>
              <a:t>¿Qué son los tipos genéricos?</a:t>
            </a:r>
          </a:p>
        </p:txBody>
      </p:sp>
      <p:sp>
        <p:nvSpPr>
          <p:cNvPr id="3" name="Marcador de contenido 2">
            <a:extLst>
              <a:ext uri="{FF2B5EF4-FFF2-40B4-BE49-F238E27FC236}">
                <a16:creationId xmlns:a16="http://schemas.microsoft.com/office/drawing/2014/main" id="{2B5DC013-373B-4E8B-8430-17FE20582E97}"/>
              </a:ext>
            </a:extLst>
          </p:cNvPr>
          <p:cNvSpPr>
            <a:spLocks noGrp="1"/>
          </p:cNvSpPr>
          <p:nvPr>
            <p:ph idx="1"/>
          </p:nvPr>
        </p:nvSpPr>
        <p:spPr/>
        <p:txBody>
          <a:bodyPr/>
          <a:lstStyle/>
          <a:p>
            <a:r>
              <a:rPr lang="es-PE" dirty="0"/>
              <a:t>Es la forma de conocer el tipo de dato con el que se desea interactuar, permitiendo asignar parámetros a las clases, interfaces y métodos.</a:t>
            </a:r>
          </a:p>
          <a:p>
            <a:r>
              <a:rPr lang="es-PE" dirty="0"/>
              <a:t>No se puede utilizar con tipos de datos primitivos.</a:t>
            </a:r>
          </a:p>
          <a:p>
            <a:r>
              <a:rPr lang="es-PE" dirty="0"/>
              <a:t>Para Java el uso de genéricos llego con el JDK .</a:t>
            </a:r>
          </a:p>
          <a:p>
            <a:r>
              <a:rPr lang="es-PE" dirty="0"/>
              <a:t>Para declara un parámetro Genérico dentro de una clase, interface, método, es necesario colocarlo dentro de los signos &lt;&gt;.</a:t>
            </a:r>
          </a:p>
          <a:p>
            <a:r>
              <a:rPr lang="es-PE" dirty="0"/>
              <a:t>En Java las clases que incorporan el uso de Genéricos son</a:t>
            </a:r>
            <a:r>
              <a:rPr lang="es-PE" b="1" dirty="0"/>
              <a:t> </a:t>
            </a:r>
            <a:r>
              <a:rPr lang="es-PE" b="1" dirty="0" err="1"/>
              <a:t>List</a:t>
            </a:r>
            <a:r>
              <a:rPr lang="es-PE" b="1" dirty="0"/>
              <a:t>, </a:t>
            </a:r>
            <a:r>
              <a:rPr lang="es-PE" b="1" dirty="0" err="1"/>
              <a:t>ArrayList</a:t>
            </a:r>
            <a:r>
              <a:rPr lang="es-PE" b="1" dirty="0"/>
              <a:t>, </a:t>
            </a:r>
            <a:r>
              <a:rPr lang="es-PE" b="1" dirty="0" err="1"/>
              <a:t>Map,HashSet</a:t>
            </a:r>
            <a:r>
              <a:rPr lang="es-PE" b="1" dirty="0"/>
              <a:t>, Set, entre algunas otras; pero estas son la más utilizadas.</a:t>
            </a:r>
          </a:p>
        </p:txBody>
      </p:sp>
    </p:spTree>
    <p:extLst>
      <p:ext uri="{BB962C8B-B14F-4D97-AF65-F5344CB8AC3E}">
        <p14:creationId xmlns:p14="http://schemas.microsoft.com/office/powerpoint/2010/main" val="15281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8DB48E-C261-4E43-B85E-20CC5FAD9891}"/>
              </a:ext>
            </a:extLst>
          </p:cNvPr>
          <p:cNvSpPr>
            <a:spLocks noGrp="1"/>
          </p:cNvSpPr>
          <p:nvPr>
            <p:ph idx="1"/>
          </p:nvPr>
        </p:nvSpPr>
        <p:spPr>
          <a:xfrm>
            <a:off x="913795" y="540327"/>
            <a:ext cx="10353762" cy="5250873"/>
          </a:xfrm>
        </p:spPr>
        <p:txBody>
          <a:bodyPr/>
          <a:lstStyle/>
          <a:p>
            <a:endParaRPr lang="es-PE" dirty="0">
              <a:effectLst/>
            </a:endParaRPr>
          </a:p>
          <a:p>
            <a:pPr marL="0" indent="0">
              <a:buNone/>
            </a:pPr>
            <a:r>
              <a:rPr lang="es-PE" dirty="0">
                <a:effectLst/>
              </a:rPr>
              <a:t> Antes de incorporar los genéricos en Java, el lenguaje nos permitía generara código que produjera errores en tiempo de ejecución.</a:t>
            </a:r>
            <a:endParaRPr lang="es-PE" dirty="0"/>
          </a:p>
        </p:txBody>
      </p:sp>
      <p:pic>
        <p:nvPicPr>
          <p:cNvPr id="2" name="Imagen 1">
            <a:extLst>
              <a:ext uri="{FF2B5EF4-FFF2-40B4-BE49-F238E27FC236}">
                <a16:creationId xmlns:a16="http://schemas.microsoft.com/office/drawing/2014/main" id="{FFE4CB14-A897-408F-8BD9-A82647A4AAFE}"/>
              </a:ext>
            </a:extLst>
          </p:cNvPr>
          <p:cNvPicPr>
            <a:picLocks noChangeAspect="1"/>
          </p:cNvPicPr>
          <p:nvPr/>
        </p:nvPicPr>
        <p:blipFill>
          <a:blip r:embed="rId2"/>
          <a:stretch>
            <a:fillRect/>
          </a:stretch>
        </p:blipFill>
        <p:spPr>
          <a:xfrm>
            <a:off x="2826327" y="2424112"/>
            <a:ext cx="6040582" cy="3893561"/>
          </a:xfrm>
          <a:prstGeom prst="rect">
            <a:avLst/>
          </a:prstGeom>
        </p:spPr>
      </p:pic>
    </p:spTree>
    <p:extLst>
      <p:ext uri="{BB962C8B-B14F-4D97-AF65-F5344CB8AC3E}">
        <p14:creationId xmlns:p14="http://schemas.microsoft.com/office/powerpoint/2010/main" val="334998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F89BA6-0387-4E73-8359-6C0810FC52EB}"/>
              </a:ext>
            </a:extLst>
          </p:cNvPr>
          <p:cNvSpPr>
            <a:spLocks noGrp="1"/>
          </p:cNvSpPr>
          <p:nvPr>
            <p:ph idx="1"/>
          </p:nvPr>
        </p:nvSpPr>
        <p:spPr>
          <a:xfrm>
            <a:off x="886691" y="734291"/>
            <a:ext cx="10380866" cy="5056909"/>
          </a:xfrm>
        </p:spPr>
        <p:txBody>
          <a:bodyPr/>
          <a:lstStyle/>
          <a:p>
            <a:r>
              <a:rPr lang="es-PE" dirty="0"/>
              <a:t>Con la incorporación del tipo Genérico se viene a controlar este tipo de errores, en seguida se muestra un ejemplo de la asignación de Tipo Genérico en una lista.</a:t>
            </a:r>
          </a:p>
          <a:p>
            <a:endParaRPr lang="es-PE" dirty="0"/>
          </a:p>
        </p:txBody>
      </p:sp>
      <p:pic>
        <p:nvPicPr>
          <p:cNvPr id="4" name="Imagen 3">
            <a:extLst>
              <a:ext uri="{FF2B5EF4-FFF2-40B4-BE49-F238E27FC236}">
                <a16:creationId xmlns:a16="http://schemas.microsoft.com/office/drawing/2014/main" id="{C3CE92CF-D15E-486C-8323-B96918621FED}"/>
              </a:ext>
            </a:extLst>
          </p:cNvPr>
          <p:cNvPicPr>
            <a:picLocks noChangeAspect="1"/>
          </p:cNvPicPr>
          <p:nvPr/>
        </p:nvPicPr>
        <p:blipFill>
          <a:blip r:embed="rId2"/>
          <a:stretch>
            <a:fillRect/>
          </a:stretch>
        </p:blipFill>
        <p:spPr>
          <a:xfrm>
            <a:off x="2461779" y="1848282"/>
            <a:ext cx="6765348" cy="3679682"/>
          </a:xfrm>
          <a:prstGeom prst="rect">
            <a:avLst/>
          </a:prstGeom>
        </p:spPr>
      </p:pic>
    </p:spTree>
    <p:extLst>
      <p:ext uri="{BB962C8B-B14F-4D97-AF65-F5344CB8AC3E}">
        <p14:creationId xmlns:p14="http://schemas.microsoft.com/office/powerpoint/2010/main" val="15792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B32806-0519-4BF6-BA87-C2B52CDCF8FF}"/>
              </a:ext>
            </a:extLst>
          </p:cNvPr>
          <p:cNvSpPr>
            <a:spLocks noGrp="1"/>
          </p:cNvSpPr>
          <p:nvPr>
            <p:ph idx="1"/>
          </p:nvPr>
        </p:nvSpPr>
        <p:spPr>
          <a:xfrm>
            <a:off x="919119" y="1731818"/>
            <a:ext cx="10353762" cy="4572000"/>
          </a:xfrm>
        </p:spPr>
        <p:txBody>
          <a:bodyPr>
            <a:normAutofit/>
          </a:bodyPr>
          <a:lstStyle/>
          <a:p>
            <a:r>
              <a:rPr lang="es-PE" dirty="0"/>
              <a:t>El uso de Genéricos en Java no solo esta restringido a la librería de colecciones, sino que también nos permite crear nuestras propias definiciones de clases genéricas.</a:t>
            </a:r>
          </a:p>
          <a:p>
            <a:r>
              <a:rPr lang="es-PE" dirty="0"/>
              <a:t>Para nombrar o declarar una clase genérica existen una serie de convenciones que a continuación mostraremos:</a:t>
            </a:r>
          </a:p>
          <a:p>
            <a:r>
              <a:rPr lang="es-PE" dirty="0"/>
              <a:t>E – </a:t>
            </a:r>
            <a:r>
              <a:rPr lang="es-PE" dirty="0" err="1"/>
              <a:t>Element</a:t>
            </a:r>
            <a:r>
              <a:rPr lang="es-PE" dirty="0"/>
              <a:t>                                  S, U, Y .. Usado para otro tipo de dato </a:t>
            </a:r>
          </a:p>
          <a:p>
            <a:r>
              <a:rPr lang="es-PE" dirty="0"/>
              <a:t>V - </a:t>
            </a:r>
            <a:r>
              <a:rPr lang="es-PE" dirty="0" err="1"/>
              <a:t>Value</a:t>
            </a:r>
            <a:endParaRPr lang="es-PE" dirty="0"/>
          </a:p>
          <a:p>
            <a:r>
              <a:rPr lang="es-PE" dirty="0"/>
              <a:t>K – Key</a:t>
            </a:r>
          </a:p>
          <a:p>
            <a:r>
              <a:rPr lang="es-PE" dirty="0"/>
              <a:t>N – </a:t>
            </a:r>
            <a:r>
              <a:rPr lang="es-PE" dirty="0" err="1"/>
              <a:t>Number</a:t>
            </a:r>
            <a:r>
              <a:rPr lang="es-PE" dirty="0"/>
              <a:t>    </a:t>
            </a:r>
          </a:p>
          <a:p>
            <a:r>
              <a:rPr lang="es-PE" dirty="0"/>
              <a:t>T - </a:t>
            </a:r>
            <a:r>
              <a:rPr lang="es-PE" dirty="0" err="1"/>
              <a:t>Type</a:t>
            </a:r>
            <a:r>
              <a:rPr lang="es-PE" dirty="0"/>
              <a:t>       </a:t>
            </a:r>
          </a:p>
        </p:txBody>
      </p:sp>
      <p:sp>
        <p:nvSpPr>
          <p:cNvPr id="4" name="Título 1">
            <a:extLst>
              <a:ext uri="{FF2B5EF4-FFF2-40B4-BE49-F238E27FC236}">
                <a16:creationId xmlns:a16="http://schemas.microsoft.com/office/drawing/2014/main" id="{3CFE4203-87E4-406C-9F15-648A5F4D5B27}"/>
              </a:ext>
            </a:extLst>
          </p:cNvPr>
          <p:cNvSpPr>
            <a:spLocks noGrp="1"/>
          </p:cNvSpPr>
          <p:nvPr>
            <p:ph type="title"/>
          </p:nvPr>
        </p:nvSpPr>
        <p:spPr>
          <a:xfrm>
            <a:off x="1024631" y="156115"/>
            <a:ext cx="10353761" cy="1326321"/>
          </a:xfrm>
        </p:spPr>
        <p:txBody>
          <a:bodyPr/>
          <a:lstStyle/>
          <a:p>
            <a:r>
              <a:rPr lang="es-PE" dirty="0"/>
              <a:t>¿Se puede crear una clase genérica?</a:t>
            </a:r>
          </a:p>
        </p:txBody>
      </p:sp>
    </p:spTree>
    <p:extLst>
      <p:ext uri="{BB962C8B-B14F-4D97-AF65-F5344CB8AC3E}">
        <p14:creationId xmlns:p14="http://schemas.microsoft.com/office/powerpoint/2010/main" val="268869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AF1EB1D9-815D-4270-BCF7-AF381C49B804}"/>
              </a:ext>
            </a:extLst>
          </p:cNvPr>
          <p:cNvSpPr>
            <a:spLocks noGrp="1"/>
          </p:cNvSpPr>
          <p:nvPr>
            <p:ph idx="1"/>
          </p:nvPr>
        </p:nvSpPr>
        <p:spPr>
          <a:xfrm>
            <a:off x="913795" y="678873"/>
            <a:ext cx="10353762" cy="5112327"/>
          </a:xfrm>
        </p:spPr>
        <p:txBody>
          <a:bodyPr/>
          <a:lstStyle/>
          <a:p>
            <a:r>
              <a:rPr lang="es-PE" dirty="0"/>
              <a:t>Ejemplo de creación de clase genérica:</a:t>
            </a:r>
          </a:p>
          <a:p>
            <a:endParaRPr lang="es-PE" dirty="0"/>
          </a:p>
        </p:txBody>
      </p:sp>
      <p:pic>
        <p:nvPicPr>
          <p:cNvPr id="7" name="Marcador de contenido 3">
            <a:extLst>
              <a:ext uri="{FF2B5EF4-FFF2-40B4-BE49-F238E27FC236}">
                <a16:creationId xmlns:a16="http://schemas.microsoft.com/office/drawing/2014/main" id="{EC499805-3734-49E5-A7FC-80414D859466}"/>
              </a:ext>
            </a:extLst>
          </p:cNvPr>
          <p:cNvPicPr>
            <a:picLocks noChangeAspect="1"/>
          </p:cNvPicPr>
          <p:nvPr/>
        </p:nvPicPr>
        <p:blipFill>
          <a:blip r:embed="rId2"/>
          <a:stretch>
            <a:fillRect/>
          </a:stretch>
        </p:blipFill>
        <p:spPr>
          <a:xfrm>
            <a:off x="1565565" y="1343890"/>
            <a:ext cx="8354290" cy="4835237"/>
          </a:xfrm>
          <a:prstGeom prst="rect">
            <a:avLst/>
          </a:prstGeom>
        </p:spPr>
      </p:pic>
    </p:spTree>
    <p:extLst>
      <p:ext uri="{BB962C8B-B14F-4D97-AF65-F5344CB8AC3E}">
        <p14:creationId xmlns:p14="http://schemas.microsoft.com/office/powerpoint/2010/main" val="719969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235</TotalTime>
  <Words>589</Words>
  <Application>Microsoft Office PowerPoint</Application>
  <PresentationFormat>Panorámica</PresentationFormat>
  <Paragraphs>58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Bookman Old Style</vt:lpstr>
      <vt:lpstr>Rockwell</vt:lpstr>
      <vt:lpstr>Damask</vt:lpstr>
      <vt:lpstr>Presentación de PowerPoint</vt:lpstr>
      <vt:lpstr>concepto</vt:lpstr>
      <vt:lpstr>Presentación de PowerPoint</vt:lpstr>
      <vt:lpstr>historia</vt:lpstr>
      <vt:lpstr>¿Qué son los tipos genéricos?</vt:lpstr>
      <vt:lpstr>Presentación de PowerPoint</vt:lpstr>
      <vt:lpstr>Presentación de PowerPoint</vt:lpstr>
      <vt:lpstr>¿Se puede crear una clase genérica?</vt:lpstr>
      <vt:lpstr>Presentación de PowerPoint</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DEGOCA</dc:creator>
  <cp:lastModifiedBy>Usuario de Windows</cp:lastModifiedBy>
  <cp:revision>24</cp:revision>
  <dcterms:created xsi:type="dcterms:W3CDTF">2017-10-28T16:50:55Z</dcterms:created>
  <dcterms:modified xsi:type="dcterms:W3CDTF">2017-12-04T20:10:40Z</dcterms:modified>
</cp:coreProperties>
</file>