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3" r:id="rId3"/>
    <p:sldId id="261" r:id="rId4"/>
    <p:sldId id="271" r:id="rId5"/>
    <p:sldId id="256" r:id="rId6"/>
    <p:sldId id="259" r:id="rId7"/>
    <p:sldId id="274" r:id="rId8"/>
    <p:sldId id="275" r:id="rId9"/>
    <p:sldId id="276" r:id="rId10"/>
    <p:sldId id="277" r:id="rId11"/>
    <p:sldId id="278" r:id="rId12"/>
    <p:sldId id="279" r:id="rId13"/>
    <p:sldId id="280" r:id="rId14"/>
    <p:sldId id="281" r:id="rId15"/>
    <p:sldId id="282"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53"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31202E-DB65-4AC5-B2B1-0E4C152A1455}" type="datetimeFigureOut">
              <a:rPr lang="es-PE" smtClean="0"/>
              <a:t>4/12/2017</a:t>
            </a:fld>
            <a:endParaRPr lang="es-PE"/>
          </a:p>
        </p:txBody>
      </p:sp>
      <p:sp>
        <p:nvSpPr>
          <p:cNvPr id="5" name="Footer Placeholder 4"/>
          <p:cNvSpPr>
            <a:spLocks noGrp="1"/>
          </p:cNvSpPr>
          <p:nvPr>
            <p:ph type="ftr" sz="quarter" idx="11"/>
          </p:nvPr>
        </p:nvSpPr>
        <p:spPr>
          <a:xfrm>
            <a:off x="1371600" y="4323845"/>
            <a:ext cx="6400800" cy="365125"/>
          </a:xfrm>
        </p:spPr>
        <p:txBody>
          <a:bodyPr/>
          <a:lstStyle/>
          <a:p>
            <a:endParaRPr lang="es-PE"/>
          </a:p>
        </p:txBody>
      </p:sp>
      <p:sp>
        <p:nvSpPr>
          <p:cNvPr id="6" name="Slide Number Placeholder 5"/>
          <p:cNvSpPr>
            <a:spLocks noGrp="1"/>
          </p:cNvSpPr>
          <p:nvPr>
            <p:ph type="sldNum" sz="quarter" idx="12"/>
          </p:nvPr>
        </p:nvSpPr>
        <p:spPr>
          <a:xfrm>
            <a:off x="8077200" y="1430866"/>
            <a:ext cx="2743200"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90259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57615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99511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810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a:xfrm>
            <a:off x="685800" y="378883"/>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96566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531202E-DB65-4AC5-B2B1-0E4C152A1455}"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59729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531202E-DB65-4AC5-B2B1-0E4C152A1455}"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486438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1202E-DB65-4AC5-B2B1-0E4C152A1455}"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13569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31202E-DB65-4AC5-B2B1-0E4C152A1455}" type="datetimeFigureOut">
              <a:rPr lang="es-PE" smtClean="0"/>
              <a:t>4/12/2017</a:t>
            </a:fld>
            <a:endParaRPr lang="es-PE"/>
          </a:p>
        </p:txBody>
      </p:sp>
      <p:sp>
        <p:nvSpPr>
          <p:cNvPr id="5" name="Footer Placeholder 4"/>
          <p:cNvSpPr>
            <a:spLocks noGrp="1"/>
          </p:cNvSpPr>
          <p:nvPr>
            <p:ph type="ftr" sz="quarter" idx="11"/>
          </p:nvPr>
        </p:nvSpPr>
        <p:spPr>
          <a:xfrm>
            <a:off x="685800" y="381000"/>
            <a:ext cx="6991492" cy="36512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73608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1202E-DB65-4AC5-B2B1-0E4C152A1455}"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39490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4/12/2017</a:t>
            </a:fld>
            <a:endParaRPr lang="es-PE"/>
          </a:p>
        </p:txBody>
      </p:sp>
      <p:sp>
        <p:nvSpPr>
          <p:cNvPr id="5" name="Footer Placeholder 4"/>
          <p:cNvSpPr>
            <a:spLocks noGrp="1"/>
          </p:cNvSpPr>
          <p:nvPr>
            <p:ph type="ftr" sz="quarter" idx="11"/>
          </p:nvPr>
        </p:nvSpPr>
        <p:spPr>
          <a:xfrm>
            <a:off x="685800" y="381001"/>
            <a:ext cx="6991492" cy="36406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75622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92377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31202E-DB65-4AC5-B2B1-0E4C152A1455}" type="datetimeFigureOut">
              <a:rPr lang="es-PE" smtClean="0"/>
              <a:t>4/12/2017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13136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31202E-DB65-4AC5-B2B1-0E4C152A1455}"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11546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1202E-DB65-4AC5-B2B1-0E4C152A1455}" type="datetimeFigureOut">
              <a:rPr lang="es-PE" smtClean="0"/>
              <a:t>4/12/2017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19698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34049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424453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31202E-DB65-4AC5-B2B1-0E4C152A1455}" type="datetimeFigureOut">
              <a:rPr lang="es-PE" smtClean="0"/>
              <a:t>4/12/2017</a:t>
            </a:fld>
            <a:endParaRPr lang="es-P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DFB08C-BE33-4916-935B-47762D30ED00}" type="slidenum">
              <a:rPr lang="es-PE" smtClean="0"/>
              <a:t>‹Nº›</a:t>
            </a:fld>
            <a:endParaRPr lang="es-PE"/>
          </a:p>
        </p:txBody>
      </p:sp>
    </p:spTree>
    <p:extLst>
      <p:ext uri="{BB962C8B-B14F-4D97-AF65-F5344CB8AC3E}">
        <p14:creationId xmlns:p14="http://schemas.microsoft.com/office/powerpoint/2010/main" val="166634836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826C5-574E-43AD-9697-C29E4C94CB5D}"/>
              </a:ext>
            </a:extLst>
          </p:cNvPr>
          <p:cNvSpPr>
            <a:spLocks noGrp="1"/>
          </p:cNvSpPr>
          <p:nvPr>
            <p:ph type="title"/>
          </p:nvPr>
        </p:nvSpPr>
        <p:spPr/>
        <p:txBody>
          <a:bodyPr/>
          <a:lstStyle/>
          <a:p>
            <a:pPr algn="ctr"/>
            <a:r>
              <a:rPr lang="es-PE" dirty="0"/>
              <a:t>MANEJO DE ERRORES EN </a:t>
            </a:r>
            <a:r>
              <a:rPr lang="es-PE"/>
              <a:t>JAVa</a:t>
            </a:r>
            <a:endParaRPr lang="es-PE" dirty="0"/>
          </a:p>
        </p:txBody>
      </p:sp>
      <p:sp>
        <p:nvSpPr>
          <p:cNvPr id="3" name="Marcador de contenido 2">
            <a:extLst>
              <a:ext uri="{FF2B5EF4-FFF2-40B4-BE49-F238E27FC236}">
                <a16:creationId xmlns:a16="http://schemas.microsoft.com/office/drawing/2014/main" id="{DC02F3ED-4CF0-46C7-A2E5-83528AF066DE}"/>
              </a:ext>
            </a:extLst>
          </p:cNvPr>
          <p:cNvSpPr>
            <a:spLocks noGrp="1"/>
          </p:cNvSpPr>
          <p:nvPr>
            <p:ph idx="1"/>
          </p:nvPr>
        </p:nvSpPr>
        <p:spPr/>
        <p:txBody>
          <a:bodyPr/>
          <a:lstStyle/>
          <a:p>
            <a:r>
              <a:rPr lang="es-PE" dirty="0"/>
              <a:t>INTEGRANTES:</a:t>
            </a:r>
          </a:p>
          <a:p>
            <a:pPr marL="0" indent="0">
              <a:buNone/>
            </a:pPr>
            <a:r>
              <a:rPr lang="es-PE" dirty="0"/>
              <a:t>                            - ANTONIO, SANTANA HUAMALIES.</a:t>
            </a:r>
          </a:p>
          <a:p>
            <a:pPr marL="0" indent="0">
              <a:buNone/>
            </a:pPr>
            <a:r>
              <a:rPr lang="es-PE" dirty="0"/>
              <a:t>                            - DANIEL, ESCOBAR MEDINA.</a:t>
            </a:r>
          </a:p>
          <a:p>
            <a:pPr marL="0" indent="0">
              <a:buNone/>
            </a:pPr>
            <a:r>
              <a:rPr lang="es-PE" dirty="0"/>
              <a:t>                            </a:t>
            </a:r>
            <a:r>
              <a:rPr lang="es-PE" dirty="0" smtClean="0"/>
              <a:t>-SAAVEDRA HUARINGA ALBERTO.</a:t>
            </a:r>
            <a:endParaRPr lang="es-PE" dirty="0"/>
          </a:p>
          <a:p>
            <a:pPr marL="0" indent="0">
              <a:buNone/>
            </a:pPr>
            <a:r>
              <a:rPr lang="es-PE" dirty="0"/>
              <a:t>                            -PAUL, EGUAVIL CHUPAN.</a:t>
            </a:r>
          </a:p>
          <a:p>
            <a:pPr marL="0" indent="0">
              <a:buNone/>
            </a:pPr>
            <a:r>
              <a:rPr lang="es-PE" dirty="0"/>
              <a:t>                            -STEFFANO, ESTRADA.</a:t>
            </a:r>
          </a:p>
        </p:txBody>
      </p:sp>
    </p:spTree>
    <p:extLst>
      <p:ext uri="{BB962C8B-B14F-4D97-AF65-F5344CB8AC3E}">
        <p14:creationId xmlns:p14="http://schemas.microsoft.com/office/powerpoint/2010/main" val="2944497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PE" dirty="0"/>
              <a:t>Java proporciona una solución elegante al problema del tratamiento de errores: las excepciones. Las excepciones le permiten escribir el flujo principal de su código y tratar los casos excepcionales en otro lugar. Si la función </a:t>
            </a:r>
            <a:r>
              <a:rPr lang="es-PE" b="1" dirty="0" err="1"/>
              <a:t>leerFcihero</a:t>
            </a:r>
            <a:r>
              <a:rPr lang="es-PE" dirty="0"/>
              <a:t> utilizara excepciones en lugar de las técnicas de manejo de errores tradicionales se podría parecer a esto.</a:t>
            </a:r>
          </a:p>
        </p:txBody>
      </p:sp>
    </p:spTree>
    <p:extLst>
      <p:ext uri="{BB962C8B-B14F-4D97-AF65-F5344CB8AC3E}">
        <p14:creationId xmlns:p14="http://schemas.microsoft.com/office/powerpoint/2010/main" val="1205337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srcRect l="4266" t="31204" r="28547" b="20184"/>
          <a:stretch/>
        </p:blipFill>
        <p:spPr bwMode="auto">
          <a:xfrm>
            <a:off x="429389" y="1090247"/>
            <a:ext cx="7554026" cy="4724400"/>
          </a:xfrm>
          <a:prstGeom prst="rect">
            <a:avLst/>
          </a:prstGeom>
          <a:ln>
            <a:noFill/>
          </a:ln>
          <a:extLst>
            <a:ext uri="{53640926-AAD7-44D8-BBD7-CCE9431645EC}">
              <a14:shadowObscured xmlns:a14="http://schemas.microsoft.com/office/drawing/2010/main"/>
            </a:ext>
          </a:extLst>
        </p:spPr>
      </p:pic>
      <p:sp>
        <p:nvSpPr>
          <p:cNvPr id="5" name="4 Rectángulo"/>
          <p:cNvSpPr/>
          <p:nvPr/>
        </p:nvSpPr>
        <p:spPr>
          <a:xfrm>
            <a:off x="8100646" y="516374"/>
            <a:ext cx="3235569" cy="5078313"/>
          </a:xfrm>
          <a:prstGeom prst="rect">
            <a:avLst/>
          </a:prstGeom>
        </p:spPr>
        <p:txBody>
          <a:bodyPr wrap="square">
            <a:spAutoFit/>
          </a:bodyPr>
          <a:lstStyle/>
          <a:p>
            <a:r>
              <a:rPr lang="es-PE" dirty="0"/>
              <a:t>Observa que las excepciones no evitan el esfuerzo de hacer el trabajo de detectar, informar y manejar errores. Lo que proporcionan las excepciones es la posibilidad de separar los detalles oscuros de qué hacer cuando ocurre algo fuera de la normal.</a:t>
            </a:r>
          </a:p>
          <a:p>
            <a:endParaRPr lang="es-PE" dirty="0"/>
          </a:p>
          <a:p>
            <a:endParaRPr lang="es-PE" dirty="0"/>
          </a:p>
          <a:p>
            <a:r>
              <a:rPr lang="es-PE" dirty="0"/>
              <a:t>Además, el factor de aumento de </a:t>
            </a:r>
            <a:r>
              <a:rPr lang="es-PE" dirty="0" err="1"/>
              <a:t>codigo</a:t>
            </a:r>
            <a:r>
              <a:rPr lang="es-PE" dirty="0"/>
              <a:t> de este es programa es de un 250% -- comparado con el 400% del ejemplo anterior.</a:t>
            </a:r>
          </a:p>
        </p:txBody>
      </p:sp>
    </p:spTree>
    <p:extLst>
      <p:ext uri="{BB962C8B-B14F-4D97-AF65-F5344CB8AC3E}">
        <p14:creationId xmlns:p14="http://schemas.microsoft.com/office/powerpoint/2010/main" val="1033000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PE" dirty="0"/>
              <a:t>Observa que las excepciones no evitan el esfuerzo de hacer el trabajo de detectar, informar y manejar errores. Lo que proporcionan las excepciones es la posibilidad de separar los detalles oscuros de qué hacer cuando ocurre algo fuera de la normal.</a:t>
            </a:r>
          </a:p>
          <a:p>
            <a:r>
              <a:rPr lang="es-PE" dirty="0"/>
              <a:t>Además, el factor de aumento de </a:t>
            </a:r>
            <a:r>
              <a:rPr lang="es-PE" dirty="0" err="1"/>
              <a:t>cáodigo</a:t>
            </a:r>
            <a:r>
              <a:rPr lang="es-PE" dirty="0"/>
              <a:t> de este es programa es de un 250% -- comparado con el 400% del ejemplo anterior.</a:t>
            </a:r>
          </a:p>
          <a:p>
            <a:endParaRPr lang="es-PE" dirty="0"/>
          </a:p>
        </p:txBody>
      </p:sp>
    </p:spTree>
    <p:extLst>
      <p:ext uri="{BB962C8B-B14F-4D97-AF65-F5344CB8AC3E}">
        <p14:creationId xmlns:p14="http://schemas.microsoft.com/office/powerpoint/2010/main" val="2913882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274169" y="1280160"/>
            <a:ext cx="4917831" cy="4024125"/>
          </a:xfrm>
        </p:spPr>
        <p:txBody>
          <a:bodyPr>
            <a:normAutofit fontScale="92500"/>
          </a:bodyPr>
          <a:lstStyle/>
          <a:p>
            <a:r>
              <a:rPr lang="es-PE" dirty="0"/>
              <a:t>Supongamos también que </a:t>
            </a:r>
            <a:r>
              <a:rPr lang="es-PE" b="1" dirty="0"/>
              <a:t>metodo1</a:t>
            </a:r>
            <a:r>
              <a:rPr lang="es-PE" dirty="0"/>
              <a:t> es el único método interesado en el error que ocurre dentro de </a:t>
            </a:r>
            <a:r>
              <a:rPr lang="es-PE" b="1" dirty="0" err="1"/>
              <a:t>leerFichero</a:t>
            </a:r>
            <a:r>
              <a:rPr lang="es-PE" dirty="0"/>
              <a:t>. Tradicionalmente las técnicas de notificación del error forzarían a </a:t>
            </a:r>
            <a:r>
              <a:rPr lang="es-PE" b="1" dirty="0"/>
              <a:t>metodo2</a:t>
            </a:r>
            <a:r>
              <a:rPr lang="es-PE" dirty="0"/>
              <a:t> y </a:t>
            </a:r>
            <a:r>
              <a:rPr lang="es-PE" b="1" dirty="0"/>
              <a:t>metodo3</a:t>
            </a:r>
            <a:r>
              <a:rPr lang="es-PE" dirty="0"/>
              <a:t> a propagar el código de error devuelto por </a:t>
            </a:r>
            <a:r>
              <a:rPr lang="es-PE" b="1" dirty="0" err="1"/>
              <a:t>leerFichero</a:t>
            </a:r>
            <a:r>
              <a:rPr lang="es-PE" dirty="0"/>
              <a:t> sobre la pila de llamadas hasta que el código de error llegue finalmente a </a:t>
            </a:r>
            <a:r>
              <a:rPr lang="es-PE" b="1" dirty="0"/>
              <a:t>metodo1</a:t>
            </a:r>
            <a:r>
              <a:rPr lang="es-PE" dirty="0"/>
              <a:t> -- el único método que está interesado en él.</a:t>
            </a:r>
          </a:p>
        </p:txBody>
      </p:sp>
      <p:pic>
        <p:nvPicPr>
          <p:cNvPr id="4" name="3 Imagen"/>
          <p:cNvPicPr/>
          <p:nvPr/>
        </p:nvPicPr>
        <p:blipFill rotWithShape="1">
          <a:blip r:embed="rId2"/>
          <a:srcRect l="3910" t="39665" r="66775" b="35545"/>
          <a:stretch/>
        </p:blipFill>
        <p:spPr bwMode="auto">
          <a:xfrm>
            <a:off x="785446" y="1899138"/>
            <a:ext cx="4982308" cy="29714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2959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srcRect l="3901" t="24680" r="29255" b="16485"/>
          <a:stretch/>
        </p:blipFill>
        <p:spPr bwMode="auto">
          <a:xfrm>
            <a:off x="234358" y="1416265"/>
            <a:ext cx="7971796" cy="4823193"/>
          </a:xfrm>
          <a:prstGeom prst="rect">
            <a:avLst/>
          </a:prstGeom>
          <a:ln>
            <a:noFill/>
          </a:ln>
          <a:extLst>
            <a:ext uri="{53640926-AAD7-44D8-BBD7-CCE9431645EC}">
              <a14:shadowObscured xmlns:a14="http://schemas.microsoft.com/office/drawing/2010/main"/>
            </a:ext>
          </a:extLst>
        </p:spPr>
      </p:pic>
      <p:sp>
        <p:nvSpPr>
          <p:cNvPr id="5" name="4 Rectángulo"/>
          <p:cNvSpPr/>
          <p:nvPr/>
        </p:nvSpPr>
        <p:spPr>
          <a:xfrm>
            <a:off x="8557846" y="884146"/>
            <a:ext cx="3317631" cy="5355312"/>
          </a:xfrm>
          <a:prstGeom prst="rect">
            <a:avLst/>
          </a:prstGeom>
        </p:spPr>
        <p:txBody>
          <a:bodyPr wrap="square">
            <a:spAutoFit/>
          </a:bodyPr>
          <a:lstStyle/>
          <a:p>
            <a:r>
              <a:rPr lang="es-PE" dirty="0"/>
              <a:t>Como se aprendió anteriormente, el sistema de ejecución Java busca hacia atrás en la pila de llamadas para encontrar cualquier método que esté interesado en manejar una excepción particular. Un método Java puede "esquivar" cualquier excepción lanzada dentro de él, por lo tanto permite a los métodos que están por encima de él en la pila de llamadas poder capturarlo. Sólo los métodos interesados en el error deben preocuparse de detectarlo</a:t>
            </a:r>
          </a:p>
        </p:txBody>
      </p:sp>
    </p:spTree>
    <p:extLst>
      <p:ext uri="{BB962C8B-B14F-4D97-AF65-F5344CB8AC3E}">
        <p14:creationId xmlns:p14="http://schemas.microsoft.com/office/powerpoint/2010/main" val="1315118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srcRect l="3909" t="31204" r="60106" b="35164"/>
          <a:stretch/>
        </p:blipFill>
        <p:spPr bwMode="auto">
          <a:xfrm>
            <a:off x="666785" y="1524000"/>
            <a:ext cx="6249831" cy="4233091"/>
          </a:xfrm>
          <a:prstGeom prst="rect">
            <a:avLst/>
          </a:prstGeom>
          <a:ln>
            <a:noFill/>
          </a:ln>
          <a:extLst>
            <a:ext uri="{53640926-AAD7-44D8-BBD7-CCE9431645EC}">
              <a14:shadowObscured xmlns:a14="http://schemas.microsoft.com/office/drawing/2010/main"/>
            </a:ext>
          </a:extLst>
        </p:spPr>
      </p:pic>
      <p:sp>
        <p:nvSpPr>
          <p:cNvPr id="5" name="4 Rectángulo"/>
          <p:cNvSpPr/>
          <p:nvPr/>
        </p:nvSpPr>
        <p:spPr>
          <a:xfrm>
            <a:off x="7303477" y="1214571"/>
            <a:ext cx="4595446" cy="4247317"/>
          </a:xfrm>
          <a:prstGeom prst="rect">
            <a:avLst/>
          </a:prstGeom>
        </p:spPr>
        <p:txBody>
          <a:bodyPr wrap="square">
            <a:spAutoFit/>
          </a:bodyPr>
          <a:lstStyle/>
          <a:p>
            <a:r>
              <a:rPr lang="es-PE" dirty="0"/>
              <a:t>Sin embargo, como se puede ver desde este </a:t>
            </a:r>
            <a:r>
              <a:rPr lang="es-PE" dirty="0" err="1"/>
              <a:t>pseudo</a:t>
            </a:r>
            <a:r>
              <a:rPr lang="es-PE" dirty="0"/>
              <a:t>-código, requiere cierto esfuerzo por parte de los métodos centrales. Cualquier excepción chequeada que pueda ser lanzada dentro de un método forma parte del interface de programación público del método y debe ser especificado en la clausula </a:t>
            </a:r>
            <a:r>
              <a:rPr lang="es-PE" b="1" dirty="0" err="1"/>
              <a:t>throws</a:t>
            </a:r>
            <a:r>
              <a:rPr lang="es-PE" dirty="0"/>
              <a:t> del método. Así el método informa a su llamador sobre las excepciones que puede lanzar, para que el llamador pueda decidir concienzuda e inteligentemente qué hacer con esa excepción.</a:t>
            </a:r>
          </a:p>
        </p:txBody>
      </p:sp>
    </p:spTree>
    <p:extLst>
      <p:ext uri="{BB962C8B-B14F-4D97-AF65-F5344CB8AC3E}">
        <p14:creationId xmlns:p14="http://schemas.microsoft.com/office/powerpoint/2010/main" val="3092980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57754" y="2804189"/>
            <a:ext cx="8610600" cy="1293028"/>
          </a:xfrm>
        </p:spPr>
        <p:txBody>
          <a:bodyPr>
            <a:noAutofit/>
          </a:bodyPr>
          <a:lstStyle/>
          <a:p>
            <a:pPr algn="ctr"/>
            <a:r>
              <a:rPr lang="es-PE" sz="13800" b="1" dirty="0"/>
              <a:t>gracias</a:t>
            </a:r>
          </a:p>
        </p:txBody>
      </p:sp>
    </p:spTree>
    <p:extLst>
      <p:ext uri="{BB962C8B-B14F-4D97-AF65-F5344CB8AC3E}">
        <p14:creationId xmlns:p14="http://schemas.microsoft.com/office/powerpoint/2010/main" val="792259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065AA-FE49-4A0D-AA9D-EE7ED11D65C3}"/>
              </a:ext>
            </a:extLst>
          </p:cNvPr>
          <p:cNvSpPr>
            <a:spLocks noGrp="1"/>
          </p:cNvSpPr>
          <p:nvPr>
            <p:ph type="ctrTitle"/>
          </p:nvPr>
        </p:nvSpPr>
        <p:spPr>
          <a:xfrm>
            <a:off x="621324" y="224144"/>
            <a:ext cx="9694984" cy="1095947"/>
          </a:xfrm>
        </p:spPr>
        <p:txBody>
          <a:bodyPr>
            <a:noAutofit/>
          </a:bodyPr>
          <a:lstStyle/>
          <a:p>
            <a:pPr algn="ctr"/>
            <a:r>
              <a:rPr lang="es-PE" sz="4000" b="1" dirty="0"/>
              <a:t>Manejo de Errores Usando Excepciones Java</a:t>
            </a:r>
            <a:endParaRPr lang="es-PE" sz="4000" dirty="0"/>
          </a:p>
        </p:txBody>
      </p:sp>
      <p:sp>
        <p:nvSpPr>
          <p:cNvPr id="7" name="Subtítulo 2">
            <a:extLst>
              <a:ext uri="{FF2B5EF4-FFF2-40B4-BE49-F238E27FC236}">
                <a16:creationId xmlns:a16="http://schemas.microsoft.com/office/drawing/2014/main" id="{5BAADEAB-8442-6A48-A8F6-0A60E847F12D}"/>
              </a:ext>
            </a:extLst>
          </p:cNvPr>
          <p:cNvSpPr txBox="1">
            <a:spLocks noGrp="1"/>
          </p:cNvSpPr>
          <p:nvPr>
            <p:ph type="subTitle" idx="1"/>
          </p:nvPr>
        </p:nvSpPr>
        <p:spPr>
          <a:xfrm>
            <a:off x="1264443" y="1732359"/>
            <a:ext cx="10236996" cy="33932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dirty="0"/>
              <a:t>DEFINICION:</a:t>
            </a:r>
          </a:p>
          <a:p>
            <a:r>
              <a:rPr lang="es-PE" dirty="0"/>
              <a:t>Desde serios problemas de hardware hasta simples errores de programación.</a:t>
            </a:r>
          </a:p>
          <a:p>
            <a:r>
              <a:rPr lang="es-PE" dirty="0"/>
              <a:t>. Cuando dicho error ocurre dentro de un método Java, el método crea un objeto '</a:t>
            </a:r>
            <a:r>
              <a:rPr lang="es-PE" dirty="0" err="1"/>
              <a:t>exception</a:t>
            </a:r>
            <a:r>
              <a:rPr lang="es-PE" dirty="0"/>
              <a:t>' y lo maneja </a:t>
            </a:r>
            <a:r>
              <a:rPr lang="es-PE" dirty="0" smtClean="0"/>
              <a:t>fuera del </a:t>
            </a:r>
            <a:r>
              <a:rPr lang="es-PE" dirty="0"/>
              <a:t>sistema de ejecución.  Este objeto contiene información sobre la excepción, incluyendo su tipo y el estado del programa cuando ocurrió el error</a:t>
            </a:r>
          </a:p>
          <a:p>
            <a:r>
              <a:rPr lang="es-PE" dirty="0"/>
              <a:t>El sistema de ejecución es el responsable de buscar algún código para manejar el error.</a:t>
            </a:r>
          </a:p>
          <a:p>
            <a:r>
              <a:rPr lang="es-PE" dirty="0"/>
              <a:t>lo cual impide que el sistema se ejecute como debería de ser</a:t>
            </a:r>
          </a:p>
        </p:txBody>
      </p:sp>
    </p:spTree>
    <p:extLst>
      <p:ext uri="{BB962C8B-B14F-4D97-AF65-F5344CB8AC3E}">
        <p14:creationId xmlns:p14="http://schemas.microsoft.com/office/powerpoint/2010/main" val="56271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EAA33E-DDBC-4722-AD0B-2069658E41B9}"/>
              </a:ext>
            </a:extLst>
          </p:cNvPr>
          <p:cNvSpPr>
            <a:spLocks noGrp="1"/>
          </p:cNvSpPr>
          <p:nvPr>
            <p:ph idx="1"/>
          </p:nvPr>
        </p:nvSpPr>
        <p:spPr>
          <a:xfrm>
            <a:off x="751684" y="1085557"/>
            <a:ext cx="10777728" cy="5474208"/>
          </a:xfrm>
        </p:spPr>
        <p:txBody>
          <a:bodyPr>
            <a:normAutofit/>
          </a:bodyPr>
          <a:lstStyle/>
          <a:p>
            <a:r>
              <a:rPr lang="es-PE" sz="3600" dirty="0"/>
              <a:t>En la programación tradicional, la detección, el informe y el manejo de errores se convierte en un código muy liado. Por ejemplo, supongamos que tenemos una función que lee un fichero completo dentro de la </a:t>
            </a:r>
            <a:r>
              <a:rPr lang="es-PE" sz="3600" dirty="0" err="1"/>
              <a:t>memeoria</a:t>
            </a:r>
            <a:r>
              <a:rPr lang="es-PE" sz="3600" dirty="0"/>
              <a:t>. En </a:t>
            </a:r>
            <a:r>
              <a:rPr lang="es-PE" sz="3600" dirty="0" err="1"/>
              <a:t>pseudo</a:t>
            </a:r>
            <a:r>
              <a:rPr lang="es-PE" sz="3600" dirty="0"/>
              <a:t>-código, la función se podría parecer a esto.</a:t>
            </a:r>
            <a:endParaRPr lang="es-PE" dirty="0"/>
          </a:p>
          <a:p>
            <a:pPr marL="0" indent="0">
              <a:buNone/>
            </a:pPr>
            <a:endParaRPr lang="es-PE" dirty="0"/>
          </a:p>
          <a:p>
            <a:endParaRPr lang="es-PE" dirty="0"/>
          </a:p>
        </p:txBody>
      </p:sp>
    </p:spTree>
    <p:extLst>
      <p:ext uri="{BB962C8B-B14F-4D97-AF65-F5344CB8AC3E}">
        <p14:creationId xmlns:p14="http://schemas.microsoft.com/office/powerpoint/2010/main" val="3344734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dirty="0"/>
              <a:t>¿Qué es el Pseudocódigo?</a:t>
            </a:r>
            <a:br>
              <a:rPr lang="es-PE" dirty="0"/>
            </a:br>
            <a:endParaRPr lang="es-PE" dirty="0"/>
          </a:p>
        </p:txBody>
      </p:sp>
      <p:sp>
        <p:nvSpPr>
          <p:cNvPr id="3" name="2 Marcador de contenido"/>
          <p:cNvSpPr>
            <a:spLocks noGrp="1"/>
          </p:cNvSpPr>
          <p:nvPr>
            <p:ph idx="1"/>
          </p:nvPr>
        </p:nvSpPr>
        <p:spPr/>
        <p:txBody>
          <a:bodyPr/>
          <a:lstStyle/>
          <a:p>
            <a:r>
              <a:rPr lang="es-PE" sz="2800" dirty="0"/>
              <a:t>El </a:t>
            </a:r>
            <a:r>
              <a:rPr lang="es-PE" sz="2800" b="1" dirty="0"/>
              <a:t>pseudocódigo</a:t>
            </a:r>
            <a:r>
              <a:rPr lang="es-PE" sz="2800" dirty="0"/>
              <a:t> es una forma de escribir los pasos que va a realizar un programa de la forma más cercana al lenguaje de programación que vamos a utilizar posteriormente. Es como un falso lenguaje, pero en nuestro idioma, en el lenguaje humano y en español.</a:t>
            </a:r>
          </a:p>
          <a:p>
            <a:endParaRPr lang="es-PE" dirty="0"/>
          </a:p>
        </p:txBody>
      </p:sp>
    </p:spTree>
    <p:extLst>
      <p:ext uri="{BB962C8B-B14F-4D97-AF65-F5344CB8AC3E}">
        <p14:creationId xmlns:p14="http://schemas.microsoft.com/office/powerpoint/2010/main" val="2440346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rotWithShape="1">
          <a:blip r:embed="rId2"/>
          <a:srcRect l="4077" t="44981" r="30058" b="35837"/>
          <a:stretch/>
        </p:blipFill>
        <p:spPr bwMode="auto">
          <a:xfrm>
            <a:off x="1283701" y="1492287"/>
            <a:ext cx="9624598" cy="2445310"/>
          </a:xfrm>
          <a:prstGeom prst="rect">
            <a:avLst/>
          </a:prstGeom>
          <a:ln>
            <a:noFill/>
          </a:ln>
          <a:extLst>
            <a:ext uri="{53640926-AAD7-44D8-BBD7-CCE9431645EC}">
              <a14:shadowObscured xmlns:a14="http://schemas.microsoft.com/office/drawing/2010/main"/>
            </a:ext>
          </a:extLst>
        </p:spPr>
      </p:pic>
      <p:sp>
        <p:nvSpPr>
          <p:cNvPr id="7" name="6 Subtítulo"/>
          <p:cNvSpPr>
            <a:spLocks noGrp="1"/>
          </p:cNvSpPr>
          <p:nvPr>
            <p:ph type="subTitle" idx="1"/>
          </p:nvPr>
        </p:nvSpPr>
        <p:spPr>
          <a:xfrm>
            <a:off x="1324708" y="595924"/>
            <a:ext cx="9448800" cy="685800"/>
          </a:xfrm>
        </p:spPr>
        <p:txBody>
          <a:bodyPr>
            <a:noAutofit/>
          </a:bodyPr>
          <a:lstStyle/>
          <a:p>
            <a:pPr algn="ctr"/>
            <a:r>
              <a:rPr lang="es-PE" sz="4400" b="1" dirty="0"/>
              <a:t>EJEMPLO: </a:t>
            </a:r>
          </a:p>
        </p:txBody>
      </p:sp>
      <p:sp>
        <p:nvSpPr>
          <p:cNvPr id="8" name="7 Rectángulo"/>
          <p:cNvSpPr/>
          <p:nvPr/>
        </p:nvSpPr>
        <p:spPr>
          <a:xfrm>
            <a:off x="1506392" y="4210323"/>
            <a:ext cx="9401907" cy="646331"/>
          </a:xfrm>
          <a:prstGeom prst="rect">
            <a:avLst/>
          </a:prstGeom>
        </p:spPr>
        <p:txBody>
          <a:bodyPr wrap="square">
            <a:spAutoFit/>
          </a:bodyPr>
          <a:lstStyle/>
          <a:p>
            <a:r>
              <a:rPr lang="es-PE" dirty="0"/>
              <a:t>A primera vista esta función parece bastante sencilla, pero ignora todos aquello errores potenciales.</a:t>
            </a:r>
          </a:p>
        </p:txBody>
      </p:sp>
    </p:spTree>
    <p:extLst>
      <p:ext uri="{BB962C8B-B14F-4D97-AF65-F5344CB8AC3E}">
        <p14:creationId xmlns:p14="http://schemas.microsoft.com/office/powerpoint/2010/main" val="1854337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10308" y="1397444"/>
            <a:ext cx="10996246" cy="4154984"/>
          </a:xfrm>
          <a:prstGeom prst="rect">
            <a:avLst/>
          </a:prstGeom>
        </p:spPr>
        <p:txBody>
          <a:bodyPr wrap="square">
            <a:spAutoFit/>
          </a:bodyPr>
          <a:lstStyle/>
          <a:p>
            <a:r>
              <a:rPr lang="es-PE" sz="2400" dirty="0"/>
              <a:t>A primera vista esta función parece bastante sencilla, pero ignora todos aquello errores potenciales.</a:t>
            </a:r>
          </a:p>
          <a:p>
            <a:r>
              <a:rPr lang="es-PE" sz="2400" dirty="0"/>
              <a:t>¿Qué sucede si no se puede abrir el fichero?</a:t>
            </a:r>
          </a:p>
          <a:p>
            <a:endParaRPr lang="es-PE" sz="2400" dirty="0"/>
          </a:p>
          <a:p>
            <a:r>
              <a:rPr lang="es-PE" sz="2400" dirty="0"/>
              <a:t>¿Qué sucede si no se puede determinar la longitud del fichero?</a:t>
            </a:r>
          </a:p>
          <a:p>
            <a:endParaRPr lang="es-PE" sz="2400" dirty="0"/>
          </a:p>
          <a:p>
            <a:r>
              <a:rPr lang="es-PE" sz="2400" dirty="0"/>
              <a:t>¿Qué sucede si no hay suficiente memoria libre?</a:t>
            </a:r>
          </a:p>
          <a:p>
            <a:endParaRPr lang="es-PE" sz="2400" dirty="0"/>
          </a:p>
          <a:p>
            <a:r>
              <a:rPr lang="es-PE" sz="2400" dirty="0"/>
              <a:t>¿Qué sucede si la lectura falla?</a:t>
            </a:r>
          </a:p>
          <a:p>
            <a:endParaRPr lang="es-PE" sz="2400" dirty="0"/>
          </a:p>
          <a:p>
            <a:r>
              <a:rPr lang="es-PE" sz="2400" dirty="0"/>
              <a:t>¿Qué sucede si no se puede cerrar el fichero?</a:t>
            </a:r>
          </a:p>
        </p:txBody>
      </p:sp>
    </p:spTree>
    <p:extLst>
      <p:ext uri="{BB962C8B-B14F-4D97-AF65-F5344CB8AC3E}">
        <p14:creationId xmlns:p14="http://schemas.microsoft.com/office/powerpoint/2010/main" val="2278916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31983" y="1209822"/>
            <a:ext cx="10556631" cy="5062024"/>
          </a:xfrm>
        </p:spPr>
        <p:txBody>
          <a:bodyPr>
            <a:normAutofit/>
          </a:bodyPr>
          <a:lstStyle/>
          <a:p>
            <a:r>
              <a:rPr lang="es-PE" sz="3600" dirty="0"/>
              <a:t>Para responder a estas cuestiones dentro de la función, tendríamos que añadir mucho código para la detección y el manejo de errores. El aspecto final de la función se parecería esto.</a:t>
            </a:r>
          </a:p>
        </p:txBody>
      </p:sp>
    </p:spTree>
    <p:extLst>
      <p:ext uri="{BB962C8B-B14F-4D97-AF65-F5344CB8AC3E}">
        <p14:creationId xmlns:p14="http://schemas.microsoft.com/office/powerpoint/2010/main" val="2859878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srcRect l="4255" t="13333" r="30142" b="19720"/>
          <a:stretch/>
        </p:blipFill>
        <p:spPr bwMode="auto">
          <a:xfrm>
            <a:off x="1535723" y="1043354"/>
            <a:ext cx="8172295" cy="5432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7531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PE" dirty="0"/>
              <a:t>Con la detección de errores, las 7 líneas originales (en negrita) se han convertido en 29 líneas de código-- a aumentado casi un 400 %. Lo peor, existe tanta detección y manejo de errores y de retorno que en las 7 líneas originales y el código está totalmente aterrado. Y aún peor, el flujo lógico del código también se pierde, haciendo difícil poder decir si el código hace lo correcto (si ¿se cierra el fichero realmente si falla la asignación de memoria?) e incluso es difícil asegurar que el código continúe haciendo las cosas correctas cuando se modifique la función tres meses después de haberla escrito. Muchos programadores "resuelven" este problema </a:t>
            </a:r>
            <a:r>
              <a:rPr lang="es-PE" dirty="0" err="1"/>
              <a:t>ignorádolo</a:t>
            </a:r>
            <a:r>
              <a:rPr lang="es-PE" dirty="0"/>
              <a:t>-- se informa de los errores cuando el programa no funciona.</a:t>
            </a:r>
          </a:p>
        </p:txBody>
      </p:sp>
    </p:spTree>
    <p:extLst>
      <p:ext uri="{BB962C8B-B14F-4D97-AF65-F5344CB8AC3E}">
        <p14:creationId xmlns:p14="http://schemas.microsoft.com/office/powerpoint/2010/main" val="1409376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657</TotalTime>
  <Words>713</Words>
  <Application>Microsoft Office PowerPoint</Application>
  <PresentationFormat>Panorámica</PresentationFormat>
  <Paragraphs>41</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Century Gothic</vt:lpstr>
      <vt:lpstr>Estela de condensación</vt:lpstr>
      <vt:lpstr>MANEJO DE ERRORES EN JAVa</vt:lpstr>
      <vt:lpstr>Manejo de Errores Usando Excepciones Java</vt:lpstr>
      <vt:lpstr>Presentación de PowerPoint</vt:lpstr>
      <vt:lpstr>¿Qué es el Pseudocódigo?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CARACTERISTICAS</dc:title>
  <dc:creator>SANTANA</dc:creator>
  <cp:lastModifiedBy>Usuario de Windows</cp:lastModifiedBy>
  <cp:revision>19</cp:revision>
  <dcterms:created xsi:type="dcterms:W3CDTF">2017-10-21T19:06:50Z</dcterms:created>
  <dcterms:modified xsi:type="dcterms:W3CDTF">2017-12-04T20:49:55Z</dcterms:modified>
</cp:coreProperties>
</file>