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76" r:id="rId5"/>
    <p:sldId id="277" r:id="rId6"/>
    <p:sldId id="278" r:id="rId7"/>
    <p:sldId id="284" r:id="rId8"/>
    <p:sldId id="261" r:id="rId9"/>
    <p:sldId id="279" r:id="rId10"/>
    <p:sldId id="280" r:id="rId11"/>
    <p:sldId id="281" r:id="rId12"/>
    <p:sldId id="272" r:id="rId13"/>
    <p:sldId id="282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2FCA-66C7-4045-AB92-428288B49AED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2768-718A-4F4F-B1FE-21E07718AC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ramework#cite_note-2" TargetMode="External"/><Relationship Id="rId2" Type="http://schemas.openxmlformats.org/officeDocument/2006/relationships/hyperlink" Target="https://es.wikipedia.org/wiki/Framework#cite_note-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/>
          <a:lstStyle/>
          <a:p>
            <a:r>
              <a:rPr lang="es-PE" u="sng" dirty="0" smtClean="0"/>
              <a:t>Java collection framework</a:t>
            </a:r>
            <a:endParaRPr lang="es-PE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0762" y="1053203"/>
            <a:ext cx="8229600" cy="4525963"/>
          </a:xfrm>
        </p:spPr>
        <p:txBody>
          <a:bodyPr/>
          <a:lstStyle/>
          <a:p>
            <a:r>
              <a:rPr lang="es-PE" dirty="0" smtClean="0"/>
              <a:t>Docente:</a:t>
            </a:r>
            <a:r>
              <a:rPr lang="es-ES" dirty="0" smtClean="0"/>
              <a:t> Gustavo Coronel Castillo</a:t>
            </a:r>
          </a:p>
          <a:p>
            <a:r>
              <a:rPr lang="es-ES" dirty="0" smtClean="0">
                <a:latin typeface="Modern No. 20" pitchFamily="18" charset="0"/>
                <a:ea typeface="Gungsuh" pitchFamily="18" charset="-127"/>
              </a:rPr>
              <a:t>Integrantes:</a:t>
            </a:r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Giuseppe Abraham Méndez </a:t>
            </a:r>
            <a:r>
              <a:rPr lang="es-PE" dirty="0" smtClean="0"/>
              <a:t>Castro</a:t>
            </a:r>
            <a:r>
              <a:rPr lang="es-PE" dirty="0" smtClean="0">
                <a:ea typeface="Meiryo" pitchFamily="34" charset="-128"/>
                <a:cs typeface="Meiryo" pitchFamily="34" charset="-128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es-PE" dirty="0" smtClean="0">
                <a:ea typeface="Meiryo" pitchFamily="34" charset="-128"/>
                <a:cs typeface="Meiryo" pitchFamily="34" charset="-128"/>
              </a:rPr>
              <a:t>Gabriel </a:t>
            </a:r>
            <a:r>
              <a:rPr lang="es-PE" dirty="0" err="1" smtClean="0">
                <a:ea typeface="Meiryo" pitchFamily="34" charset="-128"/>
                <a:cs typeface="Meiryo" pitchFamily="34" charset="-128"/>
              </a:rPr>
              <a:t>Camavilca</a:t>
            </a:r>
            <a:r>
              <a:rPr lang="es-PE" dirty="0" smtClean="0">
                <a:ea typeface="Meiryo" pitchFamily="34" charset="-128"/>
                <a:cs typeface="Meiryo" pitchFamily="34" charset="-128"/>
              </a:rPr>
              <a:t> </a:t>
            </a:r>
            <a:r>
              <a:rPr lang="es-PE" dirty="0" smtClean="0">
                <a:ea typeface="Meiryo" pitchFamily="34" charset="-128"/>
                <a:cs typeface="Meiryo" pitchFamily="34" charset="-128"/>
              </a:rPr>
              <a:t>Gonzáles</a:t>
            </a:r>
            <a:endParaRPr lang="es-PE" dirty="0" smtClean="0">
              <a:ea typeface="Meiryo" pitchFamily="34" charset="-128"/>
              <a:cs typeface="Meiryo" pitchFamily="34" charset="-128"/>
            </a:endParaRPr>
          </a:p>
        </p:txBody>
      </p:sp>
      <p:pic>
        <p:nvPicPr>
          <p:cNvPr id="4" name="3 Imagen" descr="G20140618085030_65000001_ISOTIPO_CON_FON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95536" y="5555569"/>
            <a:ext cx="1318025" cy="962158"/>
          </a:xfrm>
          <a:prstGeom prst="rect">
            <a:avLst/>
          </a:prstGeom>
        </p:spPr>
      </p:pic>
      <p:pic>
        <p:nvPicPr>
          <p:cNvPr id="5" name="4 Imagen" descr="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5203093"/>
            <a:ext cx="2353004" cy="131463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371998" y="4239229"/>
            <a:ext cx="221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Facultad de Ingeniería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94348" y="574426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2017-II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60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1.2 Interfaz Set</a:t>
            </a:r>
          </a:p>
          <a:p>
            <a:pPr marL="0" indent="0">
              <a:buNone/>
            </a:pPr>
            <a:r>
              <a:rPr lang="es-ES" sz="2000" dirty="0" smtClean="0"/>
              <a:t>Todos sus </a:t>
            </a:r>
            <a:r>
              <a:rPr lang="es-ES" sz="2000" dirty="0" err="1" smtClean="0"/>
              <a:t>metodos</a:t>
            </a:r>
            <a:r>
              <a:rPr lang="es-ES" sz="2000" dirty="0" smtClean="0"/>
              <a:t> los hereda de </a:t>
            </a:r>
            <a:r>
              <a:rPr lang="es-ES" sz="2000" b="1" i="1" dirty="0" smtClean="0"/>
              <a:t>COLLECTION. </a:t>
            </a:r>
            <a:r>
              <a:rPr lang="es-ES" sz="2000" dirty="0" smtClean="0"/>
              <a:t>Lo </a:t>
            </a:r>
            <a:r>
              <a:rPr lang="es-ES" sz="2000" dirty="0" err="1" smtClean="0"/>
              <a:t>unico</a:t>
            </a:r>
            <a:r>
              <a:rPr lang="es-ES" sz="2000" dirty="0" smtClean="0"/>
              <a:t> que añade es la </a:t>
            </a:r>
            <a:r>
              <a:rPr lang="es-ES" sz="2000" dirty="0" err="1" smtClean="0"/>
              <a:t>restriccion</a:t>
            </a:r>
            <a:r>
              <a:rPr lang="es-ES" sz="2000" dirty="0" smtClean="0"/>
              <a:t> de no permitir duplicados. Esto significa que si intentamos insertar un nodo que ya existe, no lo </a:t>
            </a:r>
            <a:r>
              <a:rPr lang="es-ES" sz="2000" dirty="0" err="1" smtClean="0"/>
              <a:t>hara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r>
              <a:rPr lang="es-ES" sz="2000" dirty="0" smtClean="0"/>
              <a:t>El conjunto de </a:t>
            </a:r>
            <a:r>
              <a:rPr lang="es-ES" sz="2000" dirty="0" err="1" smtClean="0"/>
              <a:t>metodos</a:t>
            </a:r>
            <a:r>
              <a:rPr lang="es-ES" sz="2000" dirty="0" smtClean="0"/>
              <a:t> disponibles es el mismo que vimos en los apartados de </a:t>
            </a:r>
            <a:r>
              <a:rPr lang="es-ES" sz="2000" dirty="0" err="1" smtClean="0"/>
              <a:t>metodos</a:t>
            </a:r>
            <a:r>
              <a:rPr lang="es-ES" sz="2000" dirty="0" smtClean="0"/>
              <a:t> </a:t>
            </a:r>
            <a:r>
              <a:rPr lang="es-ES" sz="2000" dirty="0" err="1" smtClean="0"/>
              <a:t>basicos</a:t>
            </a:r>
            <a:r>
              <a:rPr lang="es-ES" sz="2000" dirty="0" smtClean="0"/>
              <a:t> y globales de las colecciones: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int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size</a:t>
            </a:r>
            <a:r>
              <a:rPr lang="es-ES" sz="2000" b="1" dirty="0" smtClean="0"/>
              <a:t>()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isEmpty</a:t>
            </a:r>
            <a:r>
              <a:rPr lang="es-ES" sz="2000" b="1" dirty="0" smtClean="0"/>
              <a:t>()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contains</a:t>
            </a:r>
            <a:r>
              <a:rPr lang="es-ES" sz="2000" b="1" dirty="0" smtClean="0"/>
              <a:t>(Object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add(E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remove(Object </a:t>
            </a:r>
            <a:r>
              <a:rPr lang="es-ES" sz="2000" b="1" dirty="0" err="1" smtClean="0"/>
              <a:t>element</a:t>
            </a:r>
            <a:r>
              <a:rPr lang="es-ES" sz="2000" b="1" dirty="0" smtClean="0"/>
              <a:t>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iterator</a:t>
            </a:r>
            <a:r>
              <a:rPr lang="es-ES" sz="2000" b="1" dirty="0" smtClean="0"/>
              <a:t>&lt;E&gt; </a:t>
            </a:r>
            <a:r>
              <a:rPr lang="es-ES" sz="2000" b="1" dirty="0" err="1" smtClean="0"/>
              <a:t>iterator</a:t>
            </a:r>
            <a:r>
              <a:rPr lang="es-ES" sz="2000" b="1" dirty="0" smtClean="0"/>
              <a:t>()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containsAll</a:t>
            </a:r>
            <a:r>
              <a:rPr lang="es-ES" sz="2000" b="1" dirty="0" smtClean="0"/>
              <a:t>(Collection&lt;?&gt; c)</a:t>
            </a:r>
          </a:p>
          <a:p>
            <a:pPr marL="0" indent="0">
              <a:buNone/>
            </a:pPr>
            <a:r>
              <a:rPr lang="es-ES" sz="2000" b="1" dirty="0"/>
              <a:t>	</a:t>
            </a: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addAll</a:t>
            </a:r>
            <a:r>
              <a:rPr lang="es-ES" sz="2000" b="1" dirty="0" smtClean="0"/>
              <a:t>(Collection&lt;? </a:t>
            </a:r>
            <a:r>
              <a:rPr lang="es-ES" sz="2000" b="1" dirty="0" err="1" smtClean="0"/>
              <a:t>Extends</a:t>
            </a:r>
            <a:r>
              <a:rPr lang="es-ES" sz="2000" b="1" dirty="0" smtClean="0"/>
              <a:t> E&gt; c)</a:t>
            </a:r>
          </a:p>
        </p:txBody>
      </p:sp>
    </p:spTree>
    <p:extLst>
      <p:ext uri="{BB962C8B-B14F-4D97-AF65-F5344CB8AC3E}">
        <p14:creationId xmlns:p14="http://schemas.microsoft.com/office/powerpoint/2010/main" val="2932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 smtClean="0"/>
              <a:t>Implementacion</a:t>
            </a:r>
            <a:r>
              <a:rPr lang="es-ES" sz="2800" dirty="0" smtClean="0"/>
              <a:t> Set:</a:t>
            </a:r>
          </a:p>
          <a:p>
            <a:r>
              <a:rPr lang="es-ES" sz="2400" b="1" dirty="0" err="1" smtClean="0"/>
              <a:t>HashSet</a:t>
            </a:r>
            <a:r>
              <a:rPr lang="es-PE" sz="2400" b="1" dirty="0" smtClean="0"/>
              <a:t>: </a:t>
            </a:r>
            <a:r>
              <a:rPr lang="es-PE" sz="2400" dirty="0" smtClean="0"/>
              <a:t>tiene un buen rendimiento, aunque no garantiza </a:t>
            </a:r>
            <a:r>
              <a:rPr lang="es-PE" sz="2400" dirty="0" err="1" smtClean="0"/>
              <a:t>ningun</a:t>
            </a:r>
            <a:r>
              <a:rPr lang="es-PE" sz="2400" dirty="0" smtClean="0"/>
              <a:t> orden en la </a:t>
            </a:r>
            <a:r>
              <a:rPr lang="es-PE" sz="2400" dirty="0" err="1" smtClean="0"/>
              <a:t>insercion</a:t>
            </a:r>
            <a:r>
              <a:rPr lang="es-PE" sz="2400" dirty="0" smtClean="0"/>
              <a:t>.</a:t>
            </a:r>
          </a:p>
          <a:p>
            <a:r>
              <a:rPr lang="es-ES" sz="2400" b="1" dirty="0" err="1" smtClean="0"/>
              <a:t>TreeSet</a:t>
            </a:r>
            <a:r>
              <a:rPr lang="es-ES" sz="2400" b="1" dirty="0" smtClean="0"/>
              <a:t>: </a:t>
            </a:r>
            <a:r>
              <a:rPr lang="es-ES" sz="2400" dirty="0" smtClean="0"/>
              <a:t>El criterio de </a:t>
            </a:r>
            <a:r>
              <a:rPr lang="es-ES" sz="2400" dirty="0" err="1" smtClean="0"/>
              <a:t>ordenacion</a:t>
            </a:r>
            <a:r>
              <a:rPr lang="es-ES" sz="2400" dirty="0" smtClean="0"/>
              <a:t> se lo proporciona un comparador en el constructor el proporcionado por el </a:t>
            </a:r>
            <a:r>
              <a:rPr lang="es-ES" sz="2400" dirty="0" err="1" smtClean="0"/>
              <a:t>metodo</a:t>
            </a:r>
            <a:r>
              <a:rPr lang="es-ES" sz="2400" dirty="0" smtClean="0"/>
              <a:t> </a:t>
            </a:r>
            <a:r>
              <a:rPr lang="es-ES" sz="2400" b="1" dirty="0" err="1" smtClean="0"/>
              <a:t>compareTo</a:t>
            </a:r>
            <a:r>
              <a:rPr lang="es-ES" sz="2400" b="1" dirty="0" smtClean="0"/>
              <a:t>()</a:t>
            </a:r>
          </a:p>
          <a:p>
            <a:r>
              <a:rPr lang="es-ES" sz="2400" b="1" dirty="0" err="1" smtClean="0"/>
              <a:t>LinkedHashSet</a:t>
            </a:r>
            <a:r>
              <a:rPr lang="es-ES" sz="2400" b="1" dirty="0" smtClean="0"/>
              <a:t>: </a:t>
            </a:r>
            <a:r>
              <a:rPr lang="es-ES" sz="2400" dirty="0" smtClean="0"/>
              <a:t>garantiza el orden basado en la </a:t>
            </a:r>
            <a:r>
              <a:rPr lang="es-ES" sz="2400" dirty="0" err="1" smtClean="0"/>
              <a:t>insercion</a:t>
            </a:r>
            <a:r>
              <a:rPr lang="es-ES" sz="2400" dirty="0" smtClean="0"/>
              <a:t>, ya que siempre inserta los nodos al final.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37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La interfaz </a:t>
            </a:r>
            <a:r>
              <a:rPr lang="es-PE" b="1" dirty="0" err="1"/>
              <a:t>Map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Un </a:t>
            </a:r>
            <a:r>
              <a:rPr lang="es-MX" dirty="0" err="1"/>
              <a:t>Map</a:t>
            </a:r>
            <a:r>
              <a:rPr lang="es-MX" dirty="0"/>
              <a:t> (correspondencia) es un objeto que asocia una clave </a:t>
            </a:r>
            <a:r>
              <a:rPr lang="es-MX" dirty="0" smtClean="0"/>
              <a:t>a un </a:t>
            </a:r>
            <a:r>
              <a:rPr lang="es-MX" dirty="0"/>
              <a:t>valor. También se denomina Diccionario.</a:t>
            </a:r>
          </a:p>
          <a:p>
            <a:pPr marL="0" indent="0">
              <a:buNone/>
            </a:pPr>
            <a:r>
              <a:rPr lang="es-MX" dirty="0" smtClean="0"/>
              <a:t>Métodos </a:t>
            </a:r>
            <a:r>
              <a:rPr lang="es-MX" dirty="0"/>
              <a:t>para añadir y borrar:</a:t>
            </a:r>
          </a:p>
          <a:p>
            <a:pPr marL="0" indent="0">
              <a:buNone/>
            </a:pPr>
            <a:r>
              <a:rPr lang="es-PE" dirty="0"/>
              <a:t>" </a:t>
            </a:r>
            <a:r>
              <a:rPr lang="es-PE" b="1" dirty="0" err="1"/>
              <a:t>put</a:t>
            </a:r>
            <a:r>
              <a:rPr lang="es-PE" b="1" dirty="0"/>
              <a:t>(Object </a:t>
            </a:r>
            <a:r>
              <a:rPr lang="es-PE" b="1" dirty="0" err="1"/>
              <a:t>key</a:t>
            </a:r>
            <a:r>
              <a:rPr lang="es-PE" b="1" dirty="0"/>
              <a:t>, Object </a:t>
            </a:r>
            <a:r>
              <a:rPr lang="es-PE" b="1" dirty="0" err="1"/>
              <a:t>value</a:t>
            </a:r>
            <a:r>
              <a:rPr lang="es-PE" b="1" dirty="0"/>
              <a:t>)</a:t>
            </a:r>
          </a:p>
          <a:p>
            <a:pPr marL="0" indent="0">
              <a:buNone/>
            </a:pPr>
            <a:r>
              <a:rPr lang="es-PE" dirty="0"/>
              <a:t>" </a:t>
            </a:r>
            <a:r>
              <a:rPr lang="es-PE" b="1" dirty="0"/>
              <a:t>remove(Object </a:t>
            </a:r>
            <a:r>
              <a:rPr lang="es-PE" b="1" dirty="0" err="1"/>
              <a:t>key</a:t>
            </a:r>
            <a:r>
              <a:rPr lang="es-PE" b="1" dirty="0"/>
              <a:t>)</a:t>
            </a:r>
          </a:p>
          <a:p>
            <a:pPr marL="0" indent="0">
              <a:buNone/>
            </a:pPr>
            <a:r>
              <a:rPr lang="es-MX" dirty="0" smtClean="0"/>
              <a:t>Métodos </a:t>
            </a:r>
            <a:r>
              <a:rPr lang="es-MX" dirty="0"/>
              <a:t>para la extracción de objetos</a:t>
            </a:r>
          </a:p>
          <a:p>
            <a:pPr marL="0" indent="0">
              <a:buNone/>
            </a:pPr>
            <a:r>
              <a:rPr lang="es-PE" dirty="0"/>
              <a:t>" </a:t>
            </a:r>
            <a:r>
              <a:rPr lang="es-PE" b="1" dirty="0" err="1"/>
              <a:t>get</a:t>
            </a:r>
            <a:r>
              <a:rPr lang="es-PE" b="1" dirty="0"/>
              <a:t>(Object </a:t>
            </a:r>
            <a:r>
              <a:rPr lang="es-PE" b="1" dirty="0" err="1"/>
              <a:t>key</a:t>
            </a:r>
            <a:r>
              <a:rPr lang="es-PE" b="1" dirty="0"/>
              <a:t>)</a:t>
            </a:r>
          </a:p>
          <a:p>
            <a:pPr marL="0" indent="0">
              <a:buNone/>
            </a:pPr>
            <a:r>
              <a:rPr lang="es-MX" dirty="0" smtClean="0"/>
              <a:t>Métodos </a:t>
            </a:r>
            <a:r>
              <a:rPr lang="es-MX" dirty="0"/>
              <a:t>para obtener las claves, los valores y las parejas (</a:t>
            </a:r>
            <a:r>
              <a:rPr lang="es-MX" dirty="0" smtClean="0"/>
              <a:t>clave,</a:t>
            </a:r>
            <a:r>
              <a:rPr lang="es-PE" dirty="0" smtClean="0"/>
              <a:t>valor</a:t>
            </a:r>
            <a:r>
              <a:rPr lang="es-PE" dirty="0"/>
              <a:t>) como un conjunto</a:t>
            </a:r>
          </a:p>
          <a:p>
            <a:r>
              <a:rPr lang="es-PE" dirty="0"/>
              <a:t>" </a:t>
            </a:r>
            <a:r>
              <a:rPr lang="es-PE" b="1" dirty="0" err="1"/>
              <a:t>keySet</a:t>
            </a:r>
            <a:r>
              <a:rPr lang="es-PE" b="1" dirty="0"/>
              <a:t>() // devuelve un set</a:t>
            </a:r>
          </a:p>
          <a:p>
            <a:r>
              <a:rPr lang="es-PE" dirty="0"/>
              <a:t>" </a:t>
            </a:r>
            <a:r>
              <a:rPr lang="es-PE" b="1" dirty="0" err="1"/>
              <a:t>values</a:t>
            </a:r>
            <a:r>
              <a:rPr lang="es-PE" b="1" dirty="0"/>
              <a:t>() // devuelve un </a:t>
            </a:r>
            <a:r>
              <a:rPr lang="es-PE" b="1" dirty="0" err="1"/>
              <a:t>collection</a:t>
            </a:r>
            <a:endParaRPr lang="es-PE" b="1" dirty="0"/>
          </a:p>
          <a:p>
            <a:r>
              <a:rPr lang="es-PE" dirty="0"/>
              <a:t>" </a:t>
            </a:r>
            <a:r>
              <a:rPr lang="es-PE" b="1" dirty="0" err="1"/>
              <a:t>entrySet</a:t>
            </a:r>
            <a:r>
              <a:rPr lang="es-PE" b="1" dirty="0"/>
              <a:t>() // devuelve un set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84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Ejercicios de </a:t>
            </a:r>
            <a:r>
              <a:rPr lang="es-ES" sz="2000" dirty="0" err="1" smtClean="0"/>
              <a:t>Collections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1.Crear una colección de 20 </a:t>
            </a:r>
            <a:r>
              <a:rPr lang="es-ES" sz="2000" dirty="0" err="1" smtClean="0"/>
              <a:t>numeros</a:t>
            </a:r>
            <a:r>
              <a:rPr lang="es-ES" sz="2000" dirty="0" smtClean="0"/>
              <a:t> enteros aleatorios menores que 100, y </a:t>
            </a:r>
            <a:r>
              <a:rPr lang="es-ES" sz="2000" dirty="0" err="1" smtClean="0"/>
              <a:t>guardalos</a:t>
            </a:r>
            <a:r>
              <a:rPr lang="es-ES" sz="2000" dirty="0" smtClean="0"/>
              <a:t> en el orden en que se vayan generando; mostrar por pantalla dicha lista una vez creada, Ordenarla en sentido creciente y volverla a mostrar por pantalla.</a:t>
            </a:r>
            <a:endParaRPr lang="es-PE" sz="2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308304" cy="41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116632"/>
            <a:ext cx="6840760" cy="792087"/>
          </a:xfrm>
        </p:spPr>
        <p:txBody>
          <a:bodyPr>
            <a:noAutofit/>
          </a:bodyPr>
          <a:lstStyle/>
          <a:p>
            <a:r>
              <a:rPr lang="es-PE" dirty="0" smtClean="0"/>
              <a:t>¿QUE ES UN FRAMEWORK?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24936" cy="5544616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chemeClr val="tx1"/>
                </a:solidFill>
              </a:rPr>
              <a:t>  </a:t>
            </a:r>
            <a:r>
              <a:rPr lang="es-MX" sz="2400" dirty="0"/>
              <a:t>Un </a:t>
            </a:r>
            <a:r>
              <a:rPr lang="es-MX" sz="2400" b="1" i="1" dirty="0"/>
              <a:t>framework</a:t>
            </a:r>
            <a:r>
              <a:rPr lang="es-MX" sz="2400" i="1" dirty="0"/>
              <a:t>,</a:t>
            </a:r>
            <a:r>
              <a:rPr lang="es-MX" sz="2400" dirty="0"/>
              <a:t> </a:t>
            </a:r>
            <a:r>
              <a:rPr lang="es-MX" sz="2400" b="1" dirty="0"/>
              <a:t>entorno de trabajo</a:t>
            </a:r>
            <a:r>
              <a:rPr lang="es-MX" sz="2400" baseline="30000" dirty="0">
                <a:hlinkClick r:id="rId2"/>
              </a:rPr>
              <a:t>1</a:t>
            </a:r>
            <a:r>
              <a:rPr lang="es-MX" sz="2400" dirty="0"/>
              <a:t>​ o </a:t>
            </a:r>
            <a:r>
              <a:rPr lang="es-MX" sz="2400" b="1" dirty="0"/>
              <a:t>marco de trabajo</a:t>
            </a:r>
            <a:r>
              <a:rPr lang="es-MX" sz="2400" baseline="30000" dirty="0">
                <a:hlinkClick r:id="rId3"/>
              </a:rPr>
              <a:t>2</a:t>
            </a:r>
            <a:r>
              <a:rPr lang="es-MX" sz="2400" dirty="0"/>
              <a:t>​ es un conjunto estandarizado de conceptos, prácticas y criterios para enfocar un tipo de problemática particular que sirve como referencia, para enfrentar y resolver nuevos problemas de índole </a:t>
            </a:r>
            <a:r>
              <a:rPr lang="es-MX" sz="2400" dirty="0" smtClean="0"/>
              <a:t>similar.</a:t>
            </a:r>
            <a:endParaRPr lang="es-MX" sz="2400" dirty="0" smtClean="0">
              <a:solidFill>
                <a:schemeClr val="tx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6084168" cy="3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 smtClean="0"/>
              <a:t>Hay tres tipos fundamentales de estructuras ligadas a la interfaz </a:t>
            </a:r>
            <a:r>
              <a:rPr lang="es-PE" sz="1800" i="1" dirty="0" smtClean="0"/>
              <a:t>Collection,</a:t>
            </a:r>
          </a:p>
          <a:p>
            <a:pPr>
              <a:buClr>
                <a:schemeClr val="tx1"/>
              </a:buClr>
            </a:pPr>
            <a:r>
              <a:rPr lang="es-PE" sz="1800" b="1" dirty="0" smtClean="0"/>
              <a:t>Listas: </a:t>
            </a:r>
            <a:r>
              <a:rPr lang="es-PE" sz="1800" dirty="0" smtClean="0"/>
              <a:t>responden a la necesidad de manejar sucesiones de datos que pueden estar repetidos y cuyo orden puede ser importante.</a:t>
            </a:r>
          </a:p>
          <a:p>
            <a:pPr>
              <a:buClr>
                <a:schemeClr val="tx1"/>
              </a:buClr>
            </a:pPr>
            <a:r>
              <a:rPr lang="es-PE" sz="1800" b="1" dirty="0" smtClean="0"/>
              <a:t>Conjuntos: </a:t>
            </a:r>
            <a:r>
              <a:rPr lang="es-PE" sz="1800" dirty="0" smtClean="0"/>
              <a:t>el orden de los datos no es relevante y lo que realmente importa es la mera pertenencia, o no, de un dato a la estructura, con lo que las repeticiones tampoco tienen sentido.</a:t>
            </a:r>
          </a:p>
          <a:p>
            <a:pPr>
              <a:buClr>
                <a:schemeClr val="tx1"/>
              </a:buClr>
            </a:pPr>
            <a:r>
              <a:rPr lang="es-PE" sz="1800" b="1" dirty="0" smtClean="0"/>
              <a:t>Mapas o diccionarios: </a:t>
            </a:r>
            <a:r>
              <a:rPr lang="es-PE" sz="1800" dirty="0" smtClean="0"/>
              <a:t>relacionados con la interfaz </a:t>
            </a:r>
            <a:r>
              <a:rPr lang="es-PE" sz="1800" i="1" dirty="0" smtClean="0"/>
              <a:t>Collection, </a:t>
            </a:r>
            <a:r>
              <a:rPr lang="es-PE" sz="1800" dirty="0" smtClean="0"/>
              <a:t>aunque no la implementan. Sirven para guardar datos identificados por claves que no se repiten.</a:t>
            </a:r>
          </a:p>
          <a:p>
            <a:pPr marL="0" indent="0">
              <a:buClr>
                <a:schemeClr val="tx1"/>
              </a:buClr>
              <a:buNone/>
            </a:pPr>
            <a:endParaRPr lang="es-PE" sz="1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s-PE" sz="1800" dirty="0" smtClean="0"/>
              <a:t>Todas estructuras son </a:t>
            </a:r>
            <a:r>
              <a:rPr lang="es-PE" sz="1800" dirty="0" err="1" smtClean="0"/>
              <a:t>dinamicas</a:t>
            </a:r>
            <a:r>
              <a:rPr lang="es-PE" sz="1800" dirty="0" smtClean="0"/>
              <a:t>, ya que permiten añadir y quitar unidades de </a:t>
            </a:r>
            <a:r>
              <a:rPr lang="es-PE" sz="1800" dirty="0" err="1" smtClean="0"/>
              <a:t>informacion</a:t>
            </a:r>
            <a:r>
              <a:rPr lang="es-PE" sz="1800" dirty="0"/>
              <a:t> </a:t>
            </a:r>
            <a:r>
              <a:rPr lang="es-PE" sz="1800" dirty="0" smtClean="0"/>
              <a:t>(objetos llamados nodos o elementos) en tiempo de </a:t>
            </a:r>
            <a:r>
              <a:rPr lang="es-PE" sz="1800" dirty="0" err="1" smtClean="0"/>
              <a:t>ejecucion</a:t>
            </a:r>
            <a:r>
              <a:rPr lang="es-PE" sz="1800" dirty="0" smtClean="0"/>
              <a:t>, cambiando el tamaño total sin tener que volverlas a declarar. </a:t>
            </a:r>
            <a:r>
              <a:rPr lang="es-PE" sz="1800" dirty="0" err="1" smtClean="0"/>
              <a:t>Tambien</a:t>
            </a:r>
            <a:r>
              <a:rPr lang="es-PE" sz="1800" dirty="0" smtClean="0"/>
              <a:t>, llamaremos colecciones a todas las clases que implementen la interfaz </a:t>
            </a:r>
            <a:r>
              <a:rPr lang="es-PE" sz="1800" i="1" dirty="0" smtClean="0"/>
              <a:t>Collection</a:t>
            </a:r>
            <a:r>
              <a:rPr lang="es-PE" sz="1800" dirty="0" smtClean="0"/>
              <a:t>, aunque </a:t>
            </a:r>
            <a:r>
              <a:rPr lang="es-PE" sz="1800" dirty="0" err="1" smtClean="0"/>
              <a:t>tambien</a:t>
            </a:r>
            <a:r>
              <a:rPr lang="es-PE" sz="1800" dirty="0" smtClean="0"/>
              <a:t> usaremos el nombre de la </a:t>
            </a:r>
            <a:r>
              <a:rPr lang="es-PE" sz="1800" u="sng" dirty="0" smtClean="0"/>
              <a:t>clase implementada</a:t>
            </a:r>
            <a:r>
              <a:rPr lang="es-PE" sz="1800" dirty="0" smtClean="0"/>
              <a:t> (</a:t>
            </a:r>
            <a:r>
              <a:rPr lang="es-PE" sz="1800" i="1" dirty="0" err="1" smtClean="0"/>
              <a:t>ArrayList</a:t>
            </a:r>
            <a:r>
              <a:rPr lang="es-PE" sz="1800" i="1" dirty="0" smtClean="0"/>
              <a:t>, </a:t>
            </a:r>
            <a:r>
              <a:rPr lang="es-PE" sz="1800" i="1" dirty="0" err="1" smtClean="0"/>
              <a:t>etc</a:t>
            </a:r>
            <a:r>
              <a:rPr lang="es-PE" sz="1800" i="1" dirty="0" smtClean="0"/>
              <a:t>).</a:t>
            </a:r>
          </a:p>
          <a:p>
            <a:pPr marL="0" indent="0">
              <a:buClr>
                <a:schemeClr val="tx1"/>
              </a:buClr>
              <a:buNone/>
            </a:pPr>
            <a:endParaRPr lang="es-PE" sz="1400" i="1" dirty="0"/>
          </a:p>
          <a:p>
            <a:pPr marL="0" indent="0">
              <a:buClr>
                <a:schemeClr val="tx1"/>
              </a:buClr>
              <a:buNone/>
            </a:pP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8210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500" dirty="0" smtClean="0"/>
              <a:t>Una particularidad de</a:t>
            </a:r>
            <a:r>
              <a:rPr lang="es-PE" sz="1500" b="1" i="1" dirty="0" smtClean="0"/>
              <a:t> Collection</a:t>
            </a:r>
            <a:r>
              <a:rPr lang="es-PE" sz="1500" i="1" dirty="0" smtClean="0"/>
              <a:t> </a:t>
            </a:r>
            <a:r>
              <a:rPr lang="es-PE" sz="1500" dirty="0" smtClean="0"/>
              <a:t>es que trabaja con datos de tipo </a:t>
            </a:r>
            <a:r>
              <a:rPr lang="es-PE" sz="1500" dirty="0" err="1" smtClean="0"/>
              <a:t>generico</a:t>
            </a:r>
            <a:r>
              <a:rPr lang="es-PE" sz="1500" dirty="0" smtClean="0"/>
              <a:t>. Esto quiere decir que cuando declaremos una de estas estructuras, especificaremos la clase de objetos que se pueden insertar en ellas, lo que permite hacer un control de tipo mas </a:t>
            </a:r>
            <a:r>
              <a:rPr lang="es-PE" sz="1500" dirty="0" err="1" smtClean="0"/>
              <a:t>eficiento</a:t>
            </a:r>
            <a:r>
              <a:rPr lang="es-PE" sz="1500" dirty="0" smtClean="0"/>
              <a:t>.</a:t>
            </a:r>
          </a:p>
          <a:p>
            <a:pPr marL="0" indent="0">
              <a:buNone/>
            </a:pPr>
            <a:r>
              <a:rPr lang="es-PE" sz="1500" dirty="0" smtClean="0"/>
              <a:t>El conjunto de interfaces y clases del marco de trabajo </a:t>
            </a:r>
            <a:r>
              <a:rPr lang="es-PE" sz="1500" b="1" i="1" dirty="0" smtClean="0"/>
              <a:t>Collection</a:t>
            </a:r>
            <a:r>
              <a:rPr lang="es-PE" sz="1500" i="1" dirty="0" smtClean="0"/>
              <a:t> se halla en el paquete </a:t>
            </a:r>
            <a:r>
              <a:rPr lang="es-PE" sz="1500" i="1" dirty="0" err="1" smtClean="0"/>
              <a:t>java.util</a:t>
            </a:r>
            <a:endParaRPr lang="es-PE" sz="1500" i="1" dirty="0" smtClean="0"/>
          </a:p>
          <a:p>
            <a:pPr marL="0" indent="0">
              <a:buNone/>
            </a:pPr>
            <a:r>
              <a:rPr lang="es-PE" sz="1800" b="1" i="1" dirty="0" smtClean="0"/>
              <a:t>1.1   </a:t>
            </a:r>
            <a:r>
              <a:rPr lang="es-PE" sz="1800" b="1" i="1" dirty="0" smtClean="0">
                <a:latin typeface="Lucida Bright" pitchFamily="18" charset="0"/>
                <a:cs typeface="Times New Roman" pitchFamily="18" charset="0"/>
              </a:rPr>
              <a:t>Listas</a:t>
            </a:r>
          </a:p>
          <a:p>
            <a:pPr marL="0" indent="0">
              <a:buNone/>
            </a:pPr>
            <a:endParaRPr lang="es-PE" sz="120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PE" sz="1500" dirty="0" smtClean="0">
                <a:cs typeface="Times New Roman" pitchFamily="18" charset="0"/>
              </a:rPr>
              <a:t>Las </a:t>
            </a:r>
            <a:r>
              <a:rPr lang="es-PE" sz="1500" b="1" i="1" dirty="0" smtClean="0">
                <a:cs typeface="Times New Roman" pitchFamily="18" charset="0"/>
              </a:rPr>
              <a:t>listas </a:t>
            </a:r>
            <a:r>
              <a:rPr lang="es-PE" sz="1500" dirty="0" smtClean="0">
                <a:cs typeface="Times New Roman" pitchFamily="18" charset="0"/>
              </a:rPr>
              <a:t>nos </a:t>
            </a:r>
            <a:r>
              <a:rPr lang="es-PE" sz="1500" dirty="0" err="1" smtClean="0">
                <a:cs typeface="Times New Roman" pitchFamily="18" charset="0"/>
              </a:rPr>
              <a:t>serviran</a:t>
            </a:r>
            <a:r>
              <a:rPr lang="es-PE" sz="1500" dirty="0" smtClean="0">
                <a:cs typeface="Times New Roman" pitchFamily="18" charset="0"/>
              </a:rPr>
              <a:t> para almacenar datos que se pueden repetir y cuyo orden de </a:t>
            </a:r>
            <a:r>
              <a:rPr lang="es-PE" sz="1500" dirty="0" err="1" smtClean="0">
                <a:cs typeface="Times New Roman" pitchFamily="18" charset="0"/>
              </a:rPr>
              <a:t>insercion</a:t>
            </a:r>
            <a:r>
              <a:rPr lang="es-PE" sz="1500" dirty="0" smtClean="0">
                <a:cs typeface="Times New Roman" pitchFamily="18" charset="0"/>
              </a:rPr>
              <a:t> puede ser relevante. Hay dos implementaciones de lista, las clases </a:t>
            </a:r>
            <a:r>
              <a:rPr lang="es-PE" sz="1500" b="1" i="1" dirty="0" smtClean="0">
                <a:cs typeface="Times New Roman" pitchFamily="18" charset="0"/>
              </a:rPr>
              <a:t>ArrayList </a:t>
            </a:r>
            <a:r>
              <a:rPr lang="es-PE" sz="1500" dirty="0" smtClean="0">
                <a:cs typeface="Times New Roman" pitchFamily="18" charset="0"/>
              </a:rPr>
              <a:t>y </a:t>
            </a:r>
            <a:r>
              <a:rPr lang="es-PE" sz="1500" b="1" i="1" dirty="0" smtClean="0">
                <a:cs typeface="Times New Roman" pitchFamily="18" charset="0"/>
              </a:rPr>
              <a:t>LinkedList. </a:t>
            </a:r>
            <a:r>
              <a:rPr lang="es-PE" sz="1500" dirty="0" smtClean="0">
                <a:cs typeface="Times New Roman" pitchFamily="18" charset="0"/>
              </a:rPr>
              <a:t>La diferencia entre </a:t>
            </a:r>
            <a:r>
              <a:rPr lang="es-PE" sz="1500" b="1" i="1" dirty="0" smtClean="0">
                <a:cs typeface="Times New Roman" pitchFamily="18" charset="0"/>
              </a:rPr>
              <a:t>ArrayList y LinkedList</a:t>
            </a:r>
            <a:r>
              <a:rPr lang="es-PE" sz="1500" dirty="0" smtClean="0">
                <a:cs typeface="Times New Roman" pitchFamily="18" charset="0"/>
              </a:rPr>
              <a:t> radica en la </a:t>
            </a:r>
            <a:r>
              <a:rPr lang="es-PE" sz="1500" dirty="0" err="1" smtClean="0">
                <a:cs typeface="Times New Roman" pitchFamily="18" charset="0"/>
              </a:rPr>
              <a:t>implementacion</a:t>
            </a:r>
            <a:r>
              <a:rPr lang="es-PE" sz="1500" dirty="0" smtClean="0">
                <a:cs typeface="Times New Roman" pitchFamily="18" charset="0"/>
              </a:rPr>
              <a:t> interna y solo afecta levemente al rendimiento.</a:t>
            </a:r>
          </a:p>
          <a:p>
            <a:pPr marL="0" indent="0">
              <a:buNone/>
            </a:pPr>
            <a:r>
              <a:rPr lang="es-PE" sz="1500" dirty="0" smtClean="0">
                <a:cs typeface="Times New Roman" pitchFamily="18" charset="0"/>
              </a:rPr>
              <a:t>En todo el </a:t>
            </a:r>
            <a:r>
              <a:rPr lang="es-PE" sz="1500" dirty="0" err="1" smtClean="0">
                <a:cs typeface="Times New Roman" pitchFamily="18" charset="0"/>
              </a:rPr>
              <a:t>codigo</a:t>
            </a:r>
            <a:r>
              <a:rPr lang="es-PE" sz="1500" dirty="0" smtClean="0">
                <a:cs typeface="Times New Roman" pitchFamily="18" charset="0"/>
              </a:rPr>
              <a:t> que vamos a escribir, podemos sustituir </a:t>
            </a:r>
            <a:r>
              <a:rPr lang="es-PE" sz="1500" b="1" i="1" dirty="0" smtClean="0">
                <a:cs typeface="Times New Roman" pitchFamily="18" charset="0"/>
              </a:rPr>
              <a:t>ArrayList </a:t>
            </a:r>
            <a:r>
              <a:rPr lang="es-PE" sz="1500" dirty="0" smtClean="0">
                <a:cs typeface="Times New Roman" pitchFamily="18" charset="0"/>
              </a:rPr>
              <a:t>por </a:t>
            </a:r>
            <a:r>
              <a:rPr lang="es-PE" sz="1500" b="1" i="1" dirty="0" smtClean="0">
                <a:cs typeface="Times New Roman" pitchFamily="18" charset="0"/>
              </a:rPr>
              <a:t>LinkedList </a:t>
            </a:r>
            <a:r>
              <a:rPr lang="es-PE" sz="1500" dirty="0" smtClean="0">
                <a:cs typeface="Times New Roman" pitchFamily="18" charset="0"/>
              </a:rPr>
              <a:t>sin alterar </a:t>
            </a:r>
            <a:r>
              <a:rPr lang="es-PE" sz="1500" dirty="0" err="1" smtClean="0">
                <a:cs typeface="Times New Roman" pitchFamily="18" charset="0"/>
              </a:rPr>
              <a:t>ningun</a:t>
            </a:r>
            <a:r>
              <a:rPr lang="es-PE" sz="1500" dirty="0" smtClean="0">
                <a:cs typeface="Times New Roman" pitchFamily="18" charset="0"/>
              </a:rPr>
              <a:t> resultado.</a:t>
            </a:r>
          </a:p>
          <a:p>
            <a:pPr marL="0" indent="0">
              <a:buNone/>
            </a:pPr>
            <a:endParaRPr lang="es-PE" sz="15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s-PE" sz="1500" dirty="0" smtClean="0">
                <a:cs typeface="Times New Roman" pitchFamily="18" charset="0"/>
              </a:rPr>
              <a:t>La sintaxis general para construir un </a:t>
            </a:r>
            <a:r>
              <a:rPr lang="es-PE" sz="1500" b="1" i="1" dirty="0" smtClean="0">
                <a:cs typeface="Times New Roman" pitchFamily="18" charset="0"/>
              </a:rPr>
              <a:t>ArrayList </a:t>
            </a:r>
            <a:r>
              <a:rPr lang="es-PE" sz="1500" dirty="0" smtClean="0">
                <a:cs typeface="Times New Roman" pitchFamily="18" charset="0"/>
              </a:rPr>
              <a:t>con un tipo </a:t>
            </a:r>
            <a:r>
              <a:rPr lang="es-PE" sz="1500" dirty="0" err="1" smtClean="0">
                <a:cs typeface="Times New Roman" pitchFamily="18" charset="0"/>
              </a:rPr>
              <a:t>generico</a:t>
            </a:r>
            <a:r>
              <a:rPr lang="es-PE" sz="1500" dirty="0" smtClean="0">
                <a:cs typeface="Times New Roman" pitchFamily="18" charset="0"/>
              </a:rPr>
              <a:t> de datos E ( sea Cliente, Empleado, </a:t>
            </a:r>
            <a:r>
              <a:rPr lang="es-PE" sz="1500" dirty="0" err="1" smtClean="0">
                <a:cs typeface="Times New Roman" pitchFamily="18" charset="0"/>
              </a:rPr>
              <a:t>Integer</a:t>
            </a:r>
            <a:r>
              <a:rPr lang="es-PE" sz="1500" dirty="0" smtClean="0">
                <a:cs typeface="Times New Roman" pitchFamily="18" charset="0"/>
              </a:rPr>
              <a:t>…) es,</a:t>
            </a:r>
          </a:p>
          <a:p>
            <a:pPr marL="0" indent="0">
              <a:buNone/>
            </a:pPr>
            <a:r>
              <a:rPr lang="es-PE" sz="1500" dirty="0" smtClean="0">
                <a:latin typeface="Lucida Bright" pitchFamily="18" charset="0"/>
                <a:cs typeface="Times New Roman" pitchFamily="18" charset="0"/>
              </a:rPr>
              <a:t>		</a:t>
            </a:r>
            <a:r>
              <a:rPr lang="es-PE" sz="1600" dirty="0" smtClean="0">
                <a:latin typeface="Lucida Bright" pitchFamily="18" charset="0"/>
                <a:cs typeface="Times New Roman" pitchFamily="18" charset="0"/>
              </a:rPr>
              <a:t>ArrayList &lt;E&gt; lista = new ArrayList&lt;&gt;();</a:t>
            </a:r>
          </a:p>
          <a:p>
            <a:pPr marL="0" indent="0">
              <a:buNone/>
            </a:pPr>
            <a:endParaRPr lang="es-PE" sz="140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PE" sz="1200" dirty="0" smtClean="0">
                <a:latin typeface="Lucida Bright" pitchFamily="18" charset="0"/>
                <a:cs typeface="Times New Roman" pitchFamily="18" charset="0"/>
              </a:rPr>
              <a:t>E debe ser siempre el nombre de una clase, nunca un tipo primitivo.</a:t>
            </a:r>
          </a:p>
          <a:p>
            <a:pPr marL="0" indent="0">
              <a:buNone/>
            </a:pPr>
            <a:r>
              <a:rPr lang="es-PE" sz="1200" dirty="0" smtClean="0">
                <a:latin typeface="Lucida Bright" pitchFamily="18" charset="0"/>
                <a:cs typeface="Times New Roman" pitchFamily="18" charset="0"/>
              </a:rPr>
              <a:t>La </a:t>
            </a:r>
            <a:r>
              <a:rPr lang="es-PE" sz="1200" dirty="0" err="1" smtClean="0">
                <a:latin typeface="Lucida Bright" pitchFamily="18" charset="0"/>
                <a:cs typeface="Times New Roman" pitchFamily="18" charset="0"/>
              </a:rPr>
              <a:t>declaracion</a:t>
            </a:r>
            <a:r>
              <a:rPr lang="es-PE" sz="1200" dirty="0" smtClean="0">
                <a:latin typeface="Lucida Bright" pitchFamily="18" charset="0"/>
                <a:cs typeface="Times New Roman" pitchFamily="18" charset="0"/>
              </a:rPr>
              <a:t> de un objeto de la clase </a:t>
            </a:r>
            <a:r>
              <a:rPr lang="es-PE" sz="1200" b="1" i="1" dirty="0" smtClean="0">
                <a:latin typeface="Lucida Bright" pitchFamily="18" charset="0"/>
                <a:cs typeface="Times New Roman" pitchFamily="18" charset="0"/>
              </a:rPr>
              <a:t>ArrayList </a:t>
            </a:r>
            <a:r>
              <a:rPr lang="es-PE" sz="1200" dirty="0" smtClean="0">
                <a:latin typeface="Lucida Bright" pitchFamily="18" charset="0"/>
                <a:cs typeface="Times New Roman" pitchFamily="18" charset="0"/>
              </a:rPr>
              <a:t>que nos sirva para guardar objetos de tipo Cliente, seria:</a:t>
            </a:r>
          </a:p>
          <a:p>
            <a:pPr marL="0" indent="0">
              <a:buNone/>
            </a:pPr>
            <a:endParaRPr lang="es-PE" sz="120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PE" sz="1200" dirty="0" smtClean="0">
                <a:latin typeface="Lucida Bright" pitchFamily="18" charset="0"/>
                <a:cs typeface="Times New Roman" pitchFamily="18" charset="0"/>
              </a:rPr>
              <a:t>	                 </a:t>
            </a:r>
            <a:r>
              <a:rPr lang="es-PE" sz="1600" dirty="0" smtClean="0">
                <a:latin typeface="Lucida Bright" pitchFamily="18" charset="0"/>
                <a:cs typeface="Times New Roman" pitchFamily="18" charset="0"/>
              </a:rPr>
              <a:t>ArrayList&lt;Cliente&gt; clie1 = new ArrayList&lt;Cliente&gt;();</a:t>
            </a:r>
          </a:p>
          <a:p>
            <a:pPr marL="0" indent="0">
              <a:buNone/>
            </a:pPr>
            <a:endParaRPr lang="es-PE" sz="140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PE" sz="105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PE" sz="1800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PE" sz="1800" b="1" i="1" dirty="0" smtClean="0">
              <a:latin typeface="Lucida Bright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7254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600" dirty="0" smtClean="0"/>
              <a:t>1.1.2 </a:t>
            </a:r>
            <a:r>
              <a:rPr lang="es-PE" sz="1600" b="1" dirty="0" smtClean="0"/>
              <a:t> Métodos básicos de la interfaz </a:t>
            </a:r>
            <a:r>
              <a:rPr lang="es-PE" sz="1600" b="1" i="1" dirty="0" smtClean="0"/>
              <a:t>Collection</a:t>
            </a:r>
          </a:p>
          <a:p>
            <a:pPr marL="0" indent="0">
              <a:buNone/>
            </a:pPr>
            <a:r>
              <a:rPr lang="es-PE" sz="1600" dirty="0" smtClean="0"/>
              <a:t>Los métodos de la interfaz </a:t>
            </a:r>
            <a:r>
              <a:rPr lang="es-PE" sz="1600" b="1" i="1" dirty="0" smtClean="0"/>
              <a:t>Collection</a:t>
            </a:r>
            <a:r>
              <a:rPr lang="es-PE" sz="1600" i="1" dirty="0" smtClean="0"/>
              <a:t> </a:t>
            </a:r>
            <a:r>
              <a:rPr lang="es-PE" sz="1600" dirty="0" smtClean="0"/>
              <a:t>son de dos tipos. Unos afectan a elementos individuales y otros a grupos de elementos. A los primeros los llamaremos métodos básicos y a los segundos métodos globales.</a:t>
            </a:r>
          </a:p>
          <a:p>
            <a:pPr marL="0" indent="0">
              <a:buNone/>
            </a:pPr>
            <a:r>
              <a:rPr lang="es-PE" sz="1600" b="1" dirty="0" err="1" smtClean="0"/>
              <a:t>Metodos</a:t>
            </a:r>
            <a:r>
              <a:rPr lang="es-PE" sz="1600" b="1" dirty="0" smtClean="0"/>
              <a:t> de inserción</a:t>
            </a:r>
          </a:p>
          <a:p>
            <a:pPr marL="0" indent="0">
              <a:buNone/>
            </a:pPr>
            <a:r>
              <a:rPr lang="es-PE" sz="1600" b="1" dirty="0"/>
              <a:t> </a:t>
            </a:r>
            <a:r>
              <a:rPr lang="es-PE" sz="1600" b="1" dirty="0" smtClean="0"/>
              <a:t>          </a:t>
            </a:r>
            <a:r>
              <a:rPr lang="es-PE" sz="1600" dirty="0" smtClean="0"/>
              <a:t>Son aquellos que sirven para añadir elementos nuevos en una colección.</a:t>
            </a:r>
          </a:p>
          <a:p>
            <a:pPr marL="0" indent="0">
              <a:buNone/>
            </a:pPr>
            <a:r>
              <a:rPr lang="es-PE" sz="1600" b="1" dirty="0" err="1" smtClean="0"/>
              <a:t>Boolean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add</a:t>
            </a:r>
            <a:r>
              <a:rPr lang="es-PE" sz="1600" b="1" dirty="0" smtClean="0"/>
              <a:t>(E </a:t>
            </a:r>
            <a:r>
              <a:rPr lang="es-PE" sz="1600" b="1" dirty="0" err="1" smtClean="0"/>
              <a:t>elem</a:t>
            </a:r>
            <a:r>
              <a:rPr lang="es-PE" sz="1600" b="1" dirty="0" smtClean="0"/>
              <a:t>): </a:t>
            </a:r>
            <a:r>
              <a:rPr lang="es-PE" sz="1600" dirty="0" smtClean="0"/>
              <a:t>sirve para insertar un elemento en una lista. Se le pasa el objeto a insertar. Si la </a:t>
            </a:r>
            <a:r>
              <a:rPr lang="es-PE" sz="1600" dirty="0" err="1" smtClean="0"/>
              <a:t>insercion</a:t>
            </a:r>
            <a:r>
              <a:rPr lang="es-PE" sz="1600" dirty="0" smtClean="0"/>
              <a:t> tiene éxito, devuelve </a:t>
            </a:r>
            <a:r>
              <a:rPr lang="es-PE" sz="1600" b="1" dirty="0" smtClean="0"/>
              <a:t>true. </a:t>
            </a:r>
            <a:r>
              <a:rPr lang="es-PE" sz="1600" dirty="0" smtClean="0"/>
              <a:t>En caso contrario, </a:t>
            </a:r>
            <a:r>
              <a:rPr lang="es-PE" sz="1600" b="1" dirty="0" smtClean="0"/>
              <a:t>false</a:t>
            </a:r>
            <a:r>
              <a:rPr lang="es-PE" sz="1600" dirty="0" smtClean="0"/>
              <a:t>. El nuevo nodo queda insertado al final de la lista. E es el tipo </a:t>
            </a:r>
            <a:r>
              <a:rPr lang="es-PE" sz="1600" dirty="0" err="1" smtClean="0"/>
              <a:t>generico</a:t>
            </a:r>
            <a:r>
              <a:rPr lang="es-PE" sz="1600" dirty="0" smtClean="0"/>
              <a:t> con que se ha declarado, en nuestro caso, </a:t>
            </a:r>
            <a:r>
              <a:rPr lang="es-PE" sz="1600" b="1" dirty="0" smtClean="0"/>
              <a:t>Cliente</a:t>
            </a:r>
            <a:r>
              <a:rPr lang="es-PE" sz="1600" dirty="0" smtClean="0"/>
              <a:t>.</a:t>
            </a:r>
          </a:p>
          <a:p>
            <a:pPr marL="0" indent="0">
              <a:buNone/>
            </a:pPr>
            <a:r>
              <a:rPr lang="es-PE" sz="1600" dirty="0" smtClean="0"/>
              <a:t>Probemos con nuestra lista de clientes,</a:t>
            </a:r>
          </a:p>
          <a:p>
            <a:pPr marL="0" indent="0">
              <a:buNone/>
            </a:pPr>
            <a:r>
              <a:rPr lang="es-PE" sz="1600" dirty="0" smtClean="0"/>
              <a:t>		</a:t>
            </a:r>
            <a:r>
              <a:rPr lang="es-PE" sz="1600" b="1" dirty="0" smtClean="0"/>
              <a:t>Cliente cliente = new Cliente(«111», «Marta», 20);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	clie1.add(cliente);</a:t>
            </a:r>
          </a:p>
          <a:p>
            <a:pPr marL="0" indent="0">
              <a:buNone/>
            </a:pPr>
            <a:r>
              <a:rPr lang="es-PE" sz="1600" b="1" dirty="0" err="1" smtClean="0"/>
              <a:t>Metodos</a:t>
            </a:r>
            <a:r>
              <a:rPr lang="es-PE" sz="1600" b="1" dirty="0" smtClean="0"/>
              <a:t> de </a:t>
            </a:r>
            <a:r>
              <a:rPr lang="es-PE" sz="1600" b="1" dirty="0" err="1" smtClean="0"/>
              <a:t>eliminacion</a:t>
            </a:r>
            <a:endParaRPr lang="es-PE" sz="1600" b="1" dirty="0" smtClean="0"/>
          </a:p>
          <a:p>
            <a:pPr marL="0" indent="0">
              <a:buNone/>
            </a:pPr>
            <a:r>
              <a:rPr lang="es-PE" sz="1600" b="1" dirty="0" err="1" smtClean="0"/>
              <a:t>boolean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remove</a:t>
            </a:r>
            <a:r>
              <a:rPr lang="es-PE" sz="1600" b="1" dirty="0" smtClean="0"/>
              <a:t>(</a:t>
            </a:r>
            <a:r>
              <a:rPr lang="es-PE" sz="1600" b="1" dirty="0" err="1" smtClean="0"/>
              <a:t>Object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ob</a:t>
            </a:r>
            <a:r>
              <a:rPr lang="es-PE" sz="1600" b="1" dirty="0" smtClean="0"/>
              <a:t>): </a:t>
            </a:r>
            <a:r>
              <a:rPr lang="es-PE" sz="1600" dirty="0" smtClean="0"/>
              <a:t>elimina un nodo </a:t>
            </a:r>
            <a:r>
              <a:rPr lang="es-PE" sz="1600" dirty="0" err="1" smtClean="0"/>
              <a:t>ob</a:t>
            </a:r>
            <a:r>
              <a:rPr lang="es-PE" sz="1600" dirty="0" smtClean="0"/>
              <a:t> de una lista. Devuelve </a:t>
            </a:r>
            <a:r>
              <a:rPr lang="es-PE" sz="1600" b="1" dirty="0" smtClean="0"/>
              <a:t>true</a:t>
            </a:r>
            <a:r>
              <a:rPr lang="es-PE" sz="1600" dirty="0" smtClean="0"/>
              <a:t> si la elimina en caso contrario </a:t>
            </a:r>
            <a:r>
              <a:rPr lang="es-PE" sz="1600" b="1" dirty="0" smtClean="0"/>
              <a:t>false</a:t>
            </a:r>
            <a:r>
              <a:rPr lang="es-PE" sz="1600" dirty="0" smtClean="0"/>
              <a:t>. No se exige a </a:t>
            </a:r>
            <a:r>
              <a:rPr lang="es-PE" sz="1600" dirty="0" err="1" smtClean="0"/>
              <a:t>ob</a:t>
            </a:r>
            <a:r>
              <a:rPr lang="es-PE" sz="1600" dirty="0" smtClean="0"/>
              <a:t> que sea del tipo </a:t>
            </a:r>
            <a:r>
              <a:rPr lang="es-PE" sz="1600" dirty="0" err="1" smtClean="0"/>
              <a:t>generico</a:t>
            </a:r>
            <a:r>
              <a:rPr lang="es-PE" sz="1600" dirty="0" smtClean="0"/>
              <a:t> E con el que se ha declarado, ya que no va a añadir </a:t>
            </a:r>
            <a:r>
              <a:rPr lang="es-PE" sz="1600" dirty="0" err="1" smtClean="0"/>
              <a:t>ningun</a:t>
            </a:r>
            <a:r>
              <a:rPr lang="es-PE" sz="1600" dirty="0" smtClean="0"/>
              <a:t> nodo, por tanto queda cerrado de cualquier objeto no permitido. Sintaxis a </a:t>
            </a:r>
            <a:r>
              <a:rPr lang="es-PE" sz="1600" dirty="0" err="1" smtClean="0"/>
              <a:t>continuacion</a:t>
            </a:r>
            <a:r>
              <a:rPr lang="es-PE" sz="1600" dirty="0" smtClean="0"/>
              <a:t>;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	clie1.remove(cliente);</a:t>
            </a:r>
          </a:p>
          <a:p>
            <a:pPr marL="0" indent="0">
              <a:buNone/>
            </a:pPr>
            <a:endParaRPr lang="es-PE" sz="1600" b="1" dirty="0" smtClean="0"/>
          </a:p>
          <a:p>
            <a:pPr marL="0" indent="0">
              <a:buNone/>
            </a:pPr>
            <a:endParaRPr lang="es-PE" sz="1600" b="1" i="1" dirty="0" smtClean="0"/>
          </a:p>
          <a:p>
            <a:pPr marL="0" indent="0">
              <a:buNone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47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600" b="1" dirty="0" err="1" smtClean="0"/>
              <a:t>Metodos</a:t>
            </a:r>
            <a:r>
              <a:rPr lang="es-PE" sz="1600" b="1" dirty="0" smtClean="0"/>
              <a:t> de </a:t>
            </a:r>
            <a:r>
              <a:rPr lang="es-PE" sz="1600" b="1" dirty="0" err="1" smtClean="0"/>
              <a:t>comprobacion</a:t>
            </a:r>
            <a:endParaRPr lang="es-PE" sz="1600" b="1" dirty="0" smtClean="0"/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dirty="0" smtClean="0"/>
              <a:t>Insertemos algunos nodos para seguir experimentando,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clie1.add(new Cliente(«111», «Marta», 20));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clie1.add(new Cliente(«115», «Jorge», 21));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clie1.add(new Cliente(«112», «Carlos», 18));</a:t>
            </a:r>
          </a:p>
          <a:p>
            <a:pPr marL="0" indent="0">
              <a:buNone/>
            </a:pPr>
            <a:r>
              <a:rPr lang="es-PE" sz="1600" b="1" dirty="0" err="1" smtClean="0"/>
              <a:t>Int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size</a:t>
            </a:r>
            <a:r>
              <a:rPr lang="es-PE" sz="1600" b="1" dirty="0" smtClean="0"/>
              <a:t>(): </a:t>
            </a:r>
            <a:r>
              <a:rPr lang="es-PE" sz="1600" dirty="0" smtClean="0"/>
              <a:t>nos permite saber en cada momento el numero de elementos (o nodos) insertados en una lista. Por ejemplos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clie1.size()      //devuelve 3</a:t>
            </a:r>
          </a:p>
          <a:p>
            <a:pPr marL="0" indent="0">
              <a:buNone/>
            </a:pPr>
            <a:r>
              <a:rPr lang="es-PE" sz="1600" b="1" dirty="0" err="1" smtClean="0"/>
              <a:t>Boolean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isEmpty</a:t>
            </a:r>
            <a:r>
              <a:rPr lang="es-PE" sz="1600" b="1" dirty="0" smtClean="0"/>
              <a:t>(): </a:t>
            </a:r>
            <a:r>
              <a:rPr lang="es-PE" sz="1600" dirty="0" smtClean="0"/>
              <a:t>permite saber si una lista esta </a:t>
            </a:r>
            <a:r>
              <a:rPr lang="es-PE" sz="1600" dirty="0" err="1" smtClean="0"/>
              <a:t>vacia</a:t>
            </a:r>
            <a:r>
              <a:rPr lang="es-PE" sz="1600" dirty="0" smtClean="0"/>
              <a:t>. Devuelve </a:t>
            </a:r>
            <a:r>
              <a:rPr lang="es-PE" sz="1600" b="1" dirty="0" smtClean="0"/>
              <a:t>true</a:t>
            </a:r>
            <a:r>
              <a:rPr lang="es-PE" sz="1600" dirty="0" smtClean="0"/>
              <a:t> si la lista esta vacía y </a:t>
            </a:r>
            <a:r>
              <a:rPr lang="es-PE" sz="1600" b="1" dirty="0" smtClean="0"/>
              <a:t>false</a:t>
            </a:r>
            <a:r>
              <a:rPr lang="es-PE" sz="1600" dirty="0" smtClean="0"/>
              <a:t> en caso contrario. La expresión,</a:t>
            </a:r>
          </a:p>
          <a:p>
            <a:pPr marL="0" indent="0">
              <a:buNone/>
            </a:pPr>
            <a:r>
              <a:rPr lang="es-PE" sz="1600" b="1" dirty="0"/>
              <a:t>	</a:t>
            </a:r>
            <a:r>
              <a:rPr lang="es-PE" sz="1600" b="1" dirty="0" smtClean="0"/>
              <a:t>clie1.isEmpty()        //devolverá false</a:t>
            </a:r>
          </a:p>
          <a:p>
            <a:pPr marL="0" indent="0">
              <a:buNone/>
            </a:pPr>
            <a:endParaRPr lang="es-PE" sz="1600" b="1" dirty="0"/>
          </a:p>
          <a:p>
            <a:pPr marL="0" indent="0">
              <a:buNone/>
            </a:pPr>
            <a:endParaRPr lang="es-PE" sz="1400" dirty="0" smtClean="0"/>
          </a:p>
        </p:txBody>
      </p:sp>
    </p:spTree>
    <p:extLst>
      <p:ext uri="{BB962C8B-B14F-4D97-AF65-F5344CB8AC3E}">
        <p14:creationId xmlns:p14="http://schemas.microsoft.com/office/powerpoint/2010/main" val="2431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4761" y="368718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Otros </a:t>
            </a:r>
            <a:r>
              <a:rPr lang="es-PE" b="1" dirty="0" err="1"/>
              <a:t>metodos</a:t>
            </a:r>
            <a:endParaRPr lang="es-PE" b="1" dirty="0"/>
          </a:p>
          <a:p>
            <a:endParaRPr lang="es-PE" b="1" dirty="0"/>
          </a:p>
          <a:p>
            <a:r>
              <a:rPr lang="es-PE" b="1" dirty="0" err="1"/>
              <a:t>String</a:t>
            </a:r>
            <a:r>
              <a:rPr lang="es-PE" b="1" dirty="0"/>
              <a:t> </a:t>
            </a:r>
            <a:r>
              <a:rPr lang="es-PE" b="1" dirty="0" err="1"/>
              <a:t>toString</a:t>
            </a:r>
            <a:r>
              <a:rPr lang="es-PE" b="1" dirty="0"/>
              <a:t>(): </a:t>
            </a:r>
            <a:r>
              <a:rPr lang="es-PE" dirty="0"/>
              <a:t>devuelve una cadena que representa la colección. Todas las colecciones, tienen el </a:t>
            </a:r>
            <a:r>
              <a:rPr lang="es-PE" dirty="0" err="1"/>
              <a:t>metooo</a:t>
            </a:r>
            <a:r>
              <a:rPr lang="es-PE" dirty="0"/>
              <a:t>                     	implementado. Cada nodo se muestra, a su vez, según la </a:t>
            </a:r>
            <a:r>
              <a:rPr lang="es-PE" dirty="0" err="1"/>
              <a:t>implementacion</a:t>
            </a:r>
            <a:r>
              <a:rPr lang="es-PE" dirty="0"/>
              <a:t> </a:t>
            </a:r>
            <a:r>
              <a:rPr lang="es-PE" b="1" dirty="0" err="1"/>
              <a:t>toString</a:t>
            </a:r>
            <a:r>
              <a:rPr lang="es-PE" b="1" dirty="0"/>
              <a:t>()</a:t>
            </a:r>
            <a:r>
              <a:rPr lang="es-PE" dirty="0"/>
              <a:t>  que tenga la 	clase </a:t>
            </a:r>
            <a:r>
              <a:rPr lang="es-PE" dirty="0" err="1"/>
              <a:t>generica</a:t>
            </a:r>
            <a:r>
              <a:rPr lang="es-PE" dirty="0"/>
              <a:t> </a:t>
            </a:r>
            <a:r>
              <a:rPr lang="es-PE" b="1" dirty="0"/>
              <a:t>E. </a:t>
            </a:r>
            <a:r>
              <a:rPr lang="es-PE" dirty="0"/>
              <a:t>Por tanto los elementos de clie1,</a:t>
            </a:r>
          </a:p>
          <a:p>
            <a:endParaRPr lang="es-PE" b="1" dirty="0"/>
          </a:p>
          <a:p>
            <a:r>
              <a:rPr lang="es-PE" b="1" dirty="0"/>
              <a:t>		</a:t>
            </a:r>
            <a:r>
              <a:rPr lang="es-PE" b="1" dirty="0" err="1"/>
              <a:t>System.out.printIn</a:t>
            </a:r>
            <a:r>
              <a:rPr lang="es-PE" b="1" dirty="0"/>
              <a:t>(clie1);</a:t>
            </a:r>
          </a:p>
          <a:p>
            <a:r>
              <a:rPr lang="es-PE" b="1" dirty="0"/>
              <a:t>	</a:t>
            </a:r>
            <a:r>
              <a:rPr lang="es-PE" dirty="0"/>
              <a:t>Con nuestra </a:t>
            </a:r>
            <a:r>
              <a:rPr lang="es-PE" dirty="0" err="1"/>
              <a:t>implementacion</a:t>
            </a:r>
            <a:r>
              <a:rPr lang="es-PE" dirty="0"/>
              <a:t>  de Cliente, </a:t>
            </a:r>
            <a:r>
              <a:rPr lang="es-PE" dirty="0" err="1"/>
              <a:t>obtendriamos</a:t>
            </a:r>
            <a:r>
              <a:rPr lang="es-PE" dirty="0"/>
              <a:t> por pantalla</a:t>
            </a:r>
            <a:r>
              <a:rPr lang="es-PE" dirty="0" smtClean="0"/>
              <a:t>,</a:t>
            </a:r>
          </a:p>
          <a:p>
            <a:r>
              <a:rPr lang="es-PE" dirty="0"/>
              <a:t>	</a:t>
            </a:r>
            <a:r>
              <a:rPr lang="es-PE" dirty="0" smtClean="0"/>
              <a:t>	</a:t>
            </a:r>
          </a:p>
          <a:p>
            <a:r>
              <a:rPr lang="es-PE" dirty="0"/>
              <a:t>	</a:t>
            </a:r>
            <a:r>
              <a:rPr lang="es-PE" dirty="0" smtClean="0"/>
              <a:t>	[</a:t>
            </a:r>
            <a:r>
              <a:rPr lang="es-PE" dirty="0" err="1" smtClean="0"/>
              <a:t>Dni</a:t>
            </a:r>
            <a:r>
              <a:rPr lang="es-PE" dirty="0" smtClean="0"/>
              <a:t>:  111  Nombre:  Marta  Edad:  20</a:t>
            </a:r>
          </a:p>
          <a:p>
            <a:r>
              <a:rPr lang="es-PE" dirty="0"/>
              <a:t>	</a:t>
            </a:r>
            <a:r>
              <a:rPr lang="es-PE" dirty="0" smtClean="0"/>
              <a:t>	,  </a:t>
            </a:r>
            <a:r>
              <a:rPr lang="es-PE" dirty="0" err="1" smtClean="0"/>
              <a:t>Dni</a:t>
            </a:r>
            <a:r>
              <a:rPr lang="es-PE" dirty="0" smtClean="0"/>
              <a:t>:  115  Nombre:  Jorge  Edad:  21</a:t>
            </a:r>
          </a:p>
          <a:p>
            <a:r>
              <a:rPr lang="es-PE" dirty="0"/>
              <a:t>	</a:t>
            </a:r>
            <a:r>
              <a:rPr lang="es-PE" dirty="0" smtClean="0"/>
              <a:t>	,  </a:t>
            </a:r>
            <a:r>
              <a:rPr lang="es-PE" dirty="0" err="1" smtClean="0"/>
              <a:t>Dni</a:t>
            </a:r>
            <a:r>
              <a:rPr lang="es-PE" dirty="0" smtClean="0"/>
              <a:t>:  112  Nombre:  Carlos  Edad:  18</a:t>
            </a:r>
          </a:p>
          <a:p>
            <a:r>
              <a:rPr lang="es-PE" dirty="0"/>
              <a:t>	</a:t>
            </a:r>
            <a:r>
              <a:rPr lang="es-PE" dirty="0" smtClean="0"/>
              <a:t>	]</a:t>
            </a:r>
            <a:endParaRPr lang="es-PE" dirty="0"/>
          </a:p>
          <a:p>
            <a:r>
              <a:rPr lang="es-PE" b="1" dirty="0"/>
              <a:t>		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800" dirty="0" smtClean="0"/>
              <a:t>Para recorrer una lista nodo por nodo, se utiliza un </a:t>
            </a:r>
            <a:r>
              <a:rPr lang="es-ES" sz="1800" b="1" dirty="0" err="1" smtClean="0"/>
              <a:t>iterator</a:t>
            </a:r>
            <a:r>
              <a:rPr lang="es-PE" sz="1800" dirty="0" smtClean="0"/>
              <a:t>. El </a:t>
            </a:r>
            <a:r>
              <a:rPr lang="es-PE" sz="1800" dirty="0" err="1" smtClean="0"/>
              <a:t>metodo</a:t>
            </a:r>
            <a:r>
              <a:rPr lang="es-PE" sz="1800" dirty="0" smtClean="0"/>
              <a:t> </a:t>
            </a:r>
            <a:r>
              <a:rPr lang="es-PE" sz="1800" b="1" dirty="0" err="1" smtClean="0"/>
              <a:t>iterator</a:t>
            </a:r>
            <a:r>
              <a:rPr lang="es-PE" sz="1800" b="1" dirty="0" smtClean="0"/>
              <a:t>(), </a:t>
            </a:r>
            <a:r>
              <a:rPr lang="es-PE" sz="1800" dirty="0" smtClean="0"/>
              <a:t>invocado por la lista nos devuelve un </a:t>
            </a:r>
            <a:r>
              <a:rPr lang="es-PE" sz="1800" dirty="0" err="1" smtClean="0"/>
              <a:t>iterador</a:t>
            </a:r>
            <a:r>
              <a:rPr lang="es-PE" sz="1800" dirty="0" smtClean="0"/>
              <a:t> asociado a ella,</a:t>
            </a:r>
          </a:p>
          <a:p>
            <a:pPr marL="0" indent="0">
              <a:buNone/>
            </a:pPr>
            <a:r>
              <a:rPr lang="es-PE" sz="1800" b="1" dirty="0"/>
              <a:t>	</a:t>
            </a:r>
            <a:r>
              <a:rPr lang="es-PE" sz="1800" b="1" dirty="0" smtClean="0"/>
              <a:t>	</a:t>
            </a:r>
            <a:r>
              <a:rPr lang="es-PE" sz="1800" b="1" dirty="0" err="1" smtClean="0"/>
              <a:t>Iterator</a:t>
            </a:r>
            <a:r>
              <a:rPr lang="es-PE" sz="1800" b="1" dirty="0" smtClean="0"/>
              <a:t> </a:t>
            </a:r>
            <a:r>
              <a:rPr lang="es-PE" sz="1800" b="1" dirty="0" err="1" smtClean="0"/>
              <a:t>iterator</a:t>
            </a:r>
            <a:r>
              <a:rPr lang="es-PE" sz="1800" b="1" dirty="0" smtClean="0"/>
              <a:t>()</a:t>
            </a:r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r>
              <a:rPr lang="es-ES" sz="1800" dirty="0" smtClean="0"/>
              <a:t>Por ejemplo, si queremos recorrer nuestra lista de clientes, creamos el </a:t>
            </a:r>
            <a:r>
              <a:rPr lang="es-ES" sz="1800" dirty="0" err="1" smtClean="0"/>
              <a:t>iterador</a:t>
            </a:r>
            <a:r>
              <a:rPr lang="es-ES" sz="1800" dirty="0" smtClean="0"/>
              <a:t> con la sentencia,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</a:t>
            </a:r>
            <a:r>
              <a:rPr lang="es-ES" sz="1800" b="1" dirty="0" err="1" smtClean="0"/>
              <a:t>iterator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it</a:t>
            </a:r>
            <a:r>
              <a:rPr lang="es-ES" sz="1800" b="1" dirty="0" smtClean="0"/>
              <a:t> = clie1.iterator();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smtClean="0"/>
              <a:t>1.1.3  </a:t>
            </a:r>
            <a:r>
              <a:rPr lang="es-ES" sz="1800" b="1" dirty="0" err="1" smtClean="0"/>
              <a:t>Metodos</a:t>
            </a:r>
            <a:r>
              <a:rPr lang="es-ES" sz="1800" b="1" dirty="0" smtClean="0"/>
              <a:t> globales de la interfaz </a:t>
            </a:r>
            <a:r>
              <a:rPr lang="es-ES" sz="1800" b="1" i="1" dirty="0" smtClean="0"/>
              <a:t>Collection</a:t>
            </a:r>
          </a:p>
          <a:p>
            <a:pPr marL="0" indent="0">
              <a:buNone/>
            </a:pPr>
            <a:r>
              <a:rPr lang="es-ES" sz="1800" dirty="0" smtClean="0"/>
              <a:t>Existen otros </a:t>
            </a:r>
            <a:r>
              <a:rPr lang="es-ES" sz="1800" dirty="0" err="1" smtClean="0"/>
              <a:t>metodos</a:t>
            </a:r>
            <a:r>
              <a:rPr lang="es-ES" sz="1800" dirty="0" smtClean="0"/>
              <a:t>, llamados </a:t>
            </a:r>
            <a:r>
              <a:rPr lang="es-ES" sz="1800" dirty="0" err="1" smtClean="0"/>
              <a:t>metodos</a:t>
            </a:r>
            <a:r>
              <a:rPr lang="es-ES" sz="1800" dirty="0" smtClean="0"/>
              <a:t> globales, en los que intervienen otras colecciones.</a:t>
            </a:r>
          </a:p>
          <a:p>
            <a:pPr marL="0" indent="0">
              <a:buNone/>
            </a:pPr>
            <a:r>
              <a:rPr lang="es-ES" sz="1800" b="1" dirty="0" err="1" smtClean="0"/>
              <a:t>Boolean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conteinsAll</a:t>
            </a:r>
            <a:r>
              <a:rPr lang="es-ES" sz="1800" b="1" dirty="0" smtClean="0"/>
              <a:t>(Collection &lt;?&gt; c): </a:t>
            </a:r>
            <a:r>
              <a:rPr lang="es-ES" sz="1800" dirty="0" smtClean="0"/>
              <a:t> La </a:t>
            </a:r>
            <a:r>
              <a:rPr lang="es-ES" sz="1800" dirty="0" err="1" smtClean="0"/>
              <a:t>expresion</a:t>
            </a:r>
            <a:r>
              <a:rPr lang="es-ES" sz="1800" dirty="0" smtClean="0"/>
              <a:t> &lt;?&gt; significa que la colección c que se pasa como </a:t>
            </a:r>
            <a:r>
              <a:rPr lang="es-ES" sz="1800" dirty="0" err="1" smtClean="0"/>
              <a:t>parametro</a:t>
            </a:r>
            <a:r>
              <a:rPr lang="es-ES" sz="1800" dirty="0" smtClean="0"/>
              <a:t> de un tipo </a:t>
            </a:r>
            <a:r>
              <a:rPr lang="es-ES" sz="1800" dirty="0" err="1" smtClean="0"/>
              <a:t>generico</a:t>
            </a:r>
            <a:r>
              <a:rPr lang="es-ES" sz="1800" dirty="0" smtClean="0"/>
              <a:t> cualquiera (de ahí el signo de </a:t>
            </a:r>
            <a:r>
              <a:rPr lang="es-ES" sz="1800" dirty="0" err="1" smtClean="0"/>
              <a:t>interrogacion</a:t>
            </a:r>
            <a:r>
              <a:rPr lang="es-ES" sz="1800" dirty="0" smtClean="0"/>
              <a:t> ?, que se conoce como </a:t>
            </a:r>
            <a:r>
              <a:rPr lang="es-ES" sz="1800" i="1" dirty="0" err="1" smtClean="0"/>
              <a:t>comodin</a:t>
            </a:r>
            <a:r>
              <a:rPr lang="es-ES" sz="1800" i="1" dirty="0" smtClean="0"/>
              <a:t>). </a:t>
            </a:r>
            <a:r>
              <a:rPr lang="es-ES" sz="1800" dirty="0" smtClean="0"/>
              <a:t>Devuelve true si es o false si no sale.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dirty="0" smtClean="0"/>
              <a:t>Para ilustrarlo vamos a crear una segunda lista de objetos Cliente,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</a:t>
            </a:r>
            <a:r>
              <a:rPr lang="es-ES" sz="1800" b="1" dirty="0" smtClean="0"/>
              <a:t>ArrayList&lt;Cliente&gt; clie2 = new ArrayList&lt;&gt;();</a:t>
            </a:r>
          </a:p>
          <a:p>
            <a:pPr marL="0" indent="0">
              <a:buNone/>
            </a:pPr>
            <a:r>
              <a:rPr lang="es-ES" sz="1800" b="1" dirty="0"/>
              <a:t>	</a:t>
            </a:r>
            <a:r>
              <a:rPr lang="es-ES" sz="1800" b="1" dirty="0" smtClean="0"/>
              <a:t>	clie2.add(new Cliente(«111», «Marta», 20));</a:t>
            </a:r>
          </a:p>
          <a:p>
            <a:pPr marL="0" indent="0">
              <a:buNone/>
            </a:pPr>
            <a:r>
              <a:rPr lang="es-ES" sz="1800" b="1" dirty="0"/>
              <a:t>	</a:t>
            </a:r>
            <a:r>
              <a:rPr lang="es-ES" sz="1800" b="1" dirty="0" smtClean="0"/>
              <a:t>	clie2.add(new Cliente(«112», «Carlos», 18));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2329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err="1" smtClean="0"/>
              <a:t>Boolean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addAll</a:t>
            </a:r>
            <a:r>
              <a:rPr lang="es-ES" sz="2000" b="1" dirty="0" smtClean="0"/>
              <a:t>(Collection &lt;? </a:t>
            </a:r>
            <a:r>
              <a:rPr lang="es-ES" sz="2000" b="1" dirty="0" err="1" smtClean="0"/>
              <a:t>Extends</a:t>
            </a:r>
            <a:r>
              <a:rPr lang="es-ES" sz="2000" b="1" dirty="0" smtClean="0"/>
              <a:t> E&gt; c):</a:t>
            </a:r>
          </a:p>
          <a:p>
            <a:pPr marL="0" indent="0">
              <a:buNone/>
            </a:pPr>
            <a:r>
              <a:rPr lang="es-ES" sz="2000" dirty="0" smtClean="0"/>
              <a:t>En nuestro caso, como clie1 se ha declarado como una lista del tipo </a:t>
            </a:r>
            <a:r>
              <a:rPr lang="es-ES" sz="2000" dirty="0" err="1" smtClean="0"/>
              <a:t>generico</a:t>
            </a:r>
            <a:r>
              <a:rPr lang="es-ES" sz="2000" dirty="0" smtClean="0"/>
              <a:t> Cliente (eso seria E), podemos pasarle como </a:t>
            </a:r>
            <a:r>
              <a:rPr lang="es-ES" sz="2000" dirty="0" err="1" smtClean="0"/>
              <a:t>parametro</a:t>
            </a:r>
            <a:r>
              <a:rPr lang="es-ES" sz="2000" dirty="0" smtClean="0"/>
              <a:t> cualquier colección que sea del tipo Cliente.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b="1" dirty="0" smtClean="0"/>
              <a:t>clie1.addAll(clie2);</a:t>
            </a:r>
          </a:p>
          <a:p>
            <a:pPr marL="0" indent="0">
              <a:buNone/>
            </a:pPr>
            <a:r>
              <a:rPr lang="es-ES" sz="2000" dirty="0" smtClean="0"/>
              <a:t>Si mostramos clie1 tal como ha quedado se obtiene,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[</a:t>
            </a:r>
            <a:r>
              <a:rPr lang="es-ES" sz="2000" dirty="0" err="1" smtClean="0"/>
              <a:t>Dni</a:t>
            </a:r>
            <a:r>
              <a:rPr lang="es-ES" sz="2000" dirty="0" smtClean="0"/>
              <a:t>:  111  Nombre:  Marta  Edad:  20</a:t>
            </a:r>
          </a:p>
          <a:p>
            <a:pPr marL="0" indent="0">
              <a:buNone/>
            </a:pPr>
            <a:r>
              <a:rPr lang="es-ES" sz="2000" dirty="0"/>
              <a:t>	,</a:t>
            </a:r>
            <a:r>
              <a:rPr lang="es-ES" sz="2000" dirty="0" smtClean="0"/>
              <a:t>  </a:t>
            </a:r>
            <a:r>
              <a:rPr lang="es-ES" sz="2000" dirty="0" err="1" smtClean="0"/>
              <a:t>Dni</a:t>
            </a:r>
            <a:r>
              <a:rPr lang="es-ES" sz="2000" dirty="0" smtClean="0"/>
              <a:t>:  112  Nombre:  Carlos  Edad:  18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,  </a:t>
            </a:r>
            <a:r>
              <a:rPr lang="es-ES" sz="2000" dirty="0" err="1" smtClean="0"/>
              <a:t>Dni</a:t>
            </a:r>
            <a:r>
              <a:rPr lang="es-ES" sz="2000" dirty="0" smtClean="0"/>
              <a:t>:  211  Nombre:  Ana  Edad:  19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,  </a:t>
            </a:r>
            <a:r>
              <a:rPr lang="es-ES" sz="2000" dirty="0" err="1" smtClean="0"/>
              <a:t>Dni</a:t>
            </a:r>
            <a:r>
              <a:rPr lang="es-ES" sz="2000" dirty="0" smtClean="0"/>
              <a:t>: 111  Nombre:  Marta  Edad:  20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,  </a:t>
            </a:r>
            <a:r>
              <a:rPr lang="es-ES" sz="2000" dirty="0" err="1" smtClean="0"/>
              <a:t>Dni</a:t>
            </a:r>
            <a:r>
              <a:rPr lang="es-ES" sz="2000" dirty="0" smtClean="0"/>
              <a:t>:  112  Nombre:  Carlos  Edad:  18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]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0969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7DC1"/>
      </a:accent1>
      <a:accent2>
        <a:srgbClr val="779ECB"/>
      </a:accent2>
      <a:accent3>
        <a:srgbClr val="C54B8C"/>
      </a:accent3>
      <a:accent4>
        <a:srgbClr val="CD853F"/>
      </a:accent4>
      <a:accent5>
        <a:srgbClr val="4997D0"/>
      </a:accent5>
      <a:accent6>
        <a:srgbClr val="50C87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323</TotalTime>
  <Words>830</Words>
  <Application>Microsoft Office PowerPoint</Application>
  <PresentationFormat>Presentación en pantalla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Gungsuh</vt:lpstr>
      <vt:lpstr>Lucida Bright</vt:lpstr>
      <vt:lpstr>Meiryo</vt:lpstr>
      <vt:lpstr>Modern No. 20</vt:lpstr>
      <vt:lpstr>Times New Roman</vt:lpstr>
      <vt:lpstr>Wingdings</vt:lpstr>
      <vt:lpstr>Tema1</vt:lpstr>
      <vt:lpstr>Java collection framework</vt:lpstr>
      <vt:lpstr>¿QUE ES UN FRAMEWORK?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interfaz Map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Maria Fernanda Mendez Castro</dc:creator>
  <cp:lastModifiedBy>Usuario de Windows</cp:lastModifiedBy>
  <cp:revision>34</cp:revision>
  <dcterms:created xsi:type="dcterms:W3CDTF">2017-11-25T20:21:52Z</dcterms:created>
  <dcterms:modified xsi:type="dcterms:W3CDTF">2017-12-04T19:42:57Z</dcterms:modified>
</cp:coreProperties>
</file>