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68" r:id="rId5"/>
    <p:sldId id="269" r:id="rId6"/>
    <p:sldId id="263" r:id="rId7"/>
    <p:sldId id="259" r:id="rId8"/>
    <p:sldId id="264" r:id="rId9"/>
    <p:sldId id="260" r:id="rId10"/>
    <p:sldId id="270" r:id="rId11"/>
    <p:sldId id="271" r:id="rId12"/>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90" d="100"/>
          <a:sy n="90" d="100"/>
        </p:scale>
        <p:origin x="6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AB712513-7A4A-44E7-926E-DAFAFD06AA75}" type="datetimeFigureOut">
              <a:rPr lang="es-PE" smtClean="0"/>
              <a:t>04/12/2017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20BFEFF-878A-4AEB-8742-311B02929DA8}" type="slidenum">
              <a:rPr lang="es-PE" smtClean="0"/>
              <a:t>‹Nº›</a:t>
            </a:fld>
            <a:endParaRPr lang="es-PE"/>
          </a:p>
        </p:txBody>
      </p:sp>
    </p:spTree>
    <p:extLst>
      <p:ext uri="{BB962C8B-B14F-4D97-AF65-F5344CB8AC3E}">
        <p14:creationId xmlns:p14="http://schemas.microsoft.com/office/powerpoint/2010/main" val="3532215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B712513-7A4A-44E7-926E-DAFAFD06AA75}" type="datetimeFigureOut">
              <a:rPr lang="es-PE" smtClean="0"/>
              <a:t>04/12/2017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20BFEFF-878A-4AEB-8742-311B02929DA8}" type="slidenum">
              <a:rPr lang="es-PE" smtClean="0"/>
              <a:t>‹Nº›</a:t>
            </a:fld>
            <a:endParaRPr lang="es-PE"/>
          </a:p>
        </p:txBody>
      </p:sp>
    </p:spTree>
    <p:extLst>
      <p:ext uri="{BB962C8B-B14F-4D97-AF65-F5344CB8AC3E}">
        <p14:creationId xmlns:p14="http://schemas.microsoft.com/office/powerpoint/2010/main" val="295097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B712513-7A4A-44E7-926E-DAFAFD06AA75}" type="datetimeFigureOut">
              <a:rPr lang="es-PE" smtClean="0"/>
              <a:t>04/12/2017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20BFEFF-878A-4AEB-8742-311B02929DA8}" type="slidenum">
              <a:rPr lang="es-PE" smtClean="0"/>
              <a:t>‹Nº›</a:t>
            </a:fld>
            <a:endParaRPr lang="es-PE"/>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77597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B712513-7A4A-44E7-926E-DAFAFD06AA75}" type="datetimeFigureOut">
              <a:rPr lang="es-PE" smtClean="0"/>
              <a:t>04/12/2017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20BFEFF-878A-4AEB-8742-311B02929DA8}" type="slidenum">
              <a:rPr lang="es-PE" smtClean="0"/>
              <a:t>‹Nº›</a:t>
            </a:fld>
            <a:endParaRPr lang="es-PE"/>
          </a:p>
        </p:txBody>
      </p:sp>
    </p:spTree>
    <p:extLst>
      <p:ext uri="{BB962C8B-B14F-4D97-AF65-F5344CB8AC3E}">
        <p14:creationId xmlns:p14="http://schemas.microsoft.com/office/powerpoint/2010/main" val="2221892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B712513-7A4A-44E7-926E-DAFAFD06AA75}" type="datetimeFigureOut">
              <a:rPr lang="es-PE" smtClean="0"/>
              <a:t>04/12/2017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20BFEFF-878A-4AEB-8742-311B02929DA8}" type="slidenum">
              <a:rPr lang="es-PE" smtClean="0"/>
              <a:t>‹Nº›</a:t>
            </a:fld>
            <a:endParaRPr lang="es-P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40344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B712513-7A4A-44E7-926E-DAFAFD06AA75}" type="datetimeFigureOut">
              <a:rPr lang="es-PE" smtClean="0"/>
              <a:t>04/12/2017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20BFEFF-878A-4AEB-8742-311B02929DA8}" type="slidenum">
              <a:rPr lang="es-PE" smtClean="0"/>
              <a:t>‹Nº›</a:t>
            </a:fld>
            <a:endParaRPr lang="es-PE"/>
          </a:p>
        </p:txBody>
      </p:sp>
    </p:spTree>
    <p:extLst>
      <p:ext uri="{BB962C8B-B14F-4D97-AF65-F5344CB8AC3E}">
        <p14:creationId xmlns:p14="http://schemas.microsoft.com/office/powerpoint/2010/main" val="3926447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B712513-7A4A-44E7-926E-DAFAFD06AA75}" type="datetimeFigureOut">
              <a:rPr lang="es-PE" smtClean="0"/>
              <a:t>04/12/2017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20BFEFF-878A-4AEB-8742-311B02929DA8}" type="slidenum">
              <a:rPr lang="es-PE" smtClean="0"/>
              <a:t>‹Nº›</a:t>
            </a:fld>
            <a:endParaRPr lang="es-PE"/>
          </a:p>
        </p:txBody>
      </p:sp>
    </p:spTree>
    <p:extLst>
      <p:ext uri="{BB962C8B-B14F-4D97-AF65-F5344CB8AC3E}">
        <p14:creationId xmlns:p14="http://schemas.microsoft.com/office/powerpoint/2010/main" val="1260268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B712513-7A4A-44E7-926E-DAFAFD06AA75}" type="datetimeFigureOut">
              <a:rPr lang="es-PE" smtClean="0"/>
              <a:t>04/12/2017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20BFEFF-878A-4AEB-8742-311B02929DA8}" type="slidenum">
              <a:rPr lang="es-PE" smtClean="0"/>
              <a:t>‹Nº›</a:t>
            </a:fld>
            <a:endParaRPr lang="es-PE"/>
          </a:p>
        </p:txBody>
      </p:sp>
    </p:spTree>
    <p:extLst>
      <p:ext uri="{BB962C8B-B14F-4D97-AF65-F5344CB8AC3E}">
        <p14:creationId xmlns:p14="http://schemas.microsoft.com/office/powerpoint/2010/main" val="1281502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B712513-7A4A-44E7-926E-DAFAFD06AA75}" type="datetimeFigureOut">
              <a:rPr lang="es-PE" smtClean="0"/>
              <a:t>04/12/2017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20BFEFF-878A-4AEB-8742-311B02929DA8}" type="slidenum">
              <a:rPr lang="es-PE" smtClean="0"/>
              <a:t>‹Nº›</a:t>
            </a:fld>
            <a:endParaRPr lang="es-PE"/>
          </a:p>
        </p:txBody>
      </p:sp>
    </p:spTree>
    <p:extLst>
      <p:ext uri="{BB962C8B-B14F-4D97-AF65-F5344CB8AC3E}">
        <p14:creationId xmlns:p14="http://schemas.microsoft.com/office/powerpoint/2010/main" val="1742891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B712513-7A4A-44E7-926E-DAFAFD06AA75}" type="datetimeFigureOut">
              <a:rPr lang="es-PE" smtClean="0"/>
              <a:t>04/12/2017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920BFEFF-878A-4AEB-8742-311B02929DA8}" type="slidenum">
              <a:rPr lang="es-PE" smtClean="0"/>
              <a:t>‹Nº›</a:t>
            </a:fld>
            <a:endParaRPr lang="es-PE"/>
          </a:p>
        </p:txBody>
      </p:sp>
    </p:spTree>
    <p:extLst>
      <p:ext uri="{BB962C8B-B14F-4D97-AF65-F5344CB8AC3E}">
        <p14:creationId xmlns:p14="http://schemas.microsoft.com/office/powerpoint/2010/main" val="3976988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AB712513-7A4A-44E7-926E-DAFAFD06AA75}" type="datetimeFigureOut">
              <a:rPr lang="es-PE" smtClean="0"/>
              <a:t>04/12/2017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920BFEFF-878A-4AEB-8742-311B02929DA8}" type="slidenum">
              <a:rPr lang="es-PE" smtClean="0"/>
              <a:t>‹Nº›</a:t>
            </a:fld>
            <a:endParaRPr lang="es-PE"/>
          </a:p>
        </p:txBody>
      </p:sp>
    </p:spTree>
    <p:extLst>
      <p:ext uri="{BB962C8B-B14F-4D97-AF65-F5344CB8AC3E}">
        <p14:creationId xmlns:p14="http://schemas.microsoft.com/office/powerpoint/2010/main" val="2008349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AB712513-7A4A-44E7-926E-DAFAFD06AA75}" type="datetimeFigureOut">
              <a:rPr lang="es-PE" smtClean="0"/>
              <a:t>04/12/2017</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920BFEFF-878A-4AEB-8742-311B02929DA8}" type="slidenum">
              <a:rPr lang="es-PE" smtClean="0"/>
              <a:t>‹Nº›</a:t>
            </a:fld>
            <a:endParaRPr lang="es-PE"/>
          </a:p>
        </p:txBody>
      </p:sp>
    </p:spTree>
    <p:extLst>
      <p:ext uri="{BB962C8B-B14F-4D97-AF65-F5344CB8AC3E}">
        <p14:creationId xmlns:p14="http://schemas.microsoft.com/office/powerpoint/2010/main" val="3604196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AB712513-7A4A-44E7-926E-DAFAFD06AA75}" type="datetimeFigureOut">
              <a:rPr lang="es-PE" smtClean="0"/>
              <a:t>04/12/2017</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920BFEFF-878A-4AEB-8742-311B02929DA8}" type="slidenum">
              <a:rPr lang="es-PE" smtClean="0"/>
              <a:t>‹Nº›</a:t>
            </a:fld>
            <a:endParaRPr lang="es-PE"/>
          </a:p>
        </p:txBody>
      </p:sp>
    </p:spTree>
    <p:extLst>
      <p:ext uri="{BB962C8B-B14F-4D97-AF65-F5344CB8AC3E}">
        <p14:creationId xmlns:p14="http://schemas.microsoft.com/office/powerpoint/2010/main" val="637362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712513-7A4A-44E7-926E-DAFAFD06AA75}" type="datetimeFigureOut">
              <a:rPr lang="es-PE" smtClean="0"/>
              <a:t>04/12/2017</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920BFEFF-878A-4AEB-8742-311B02929DA8}" type="slidenum">
              <a:rPr lang="es-PE" smtClean="0"/>
              <a:t>‹Nº›</a:t>
            </a:fld>
            <a:endParaRPr lang="es-PE"/>
          </a:p>
        </p:txBody>
      </p:sp>
    </p:spTree>
    <p:extLst>
      <p:ext uri="{BB962C8B-B14F-4D97-AF65-F5344CB8AC3E}">
        <p14:creationId xmlns:p14="http://schemas.microsoft.com/office/powerpoint/2010/main" val="3134270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B712513-7A4A-44E7-926E-DAFAFD06AA75}" type="datetimeFigureOut">
              <a:rPr lang="es-PE" smtClean="0"/>
              <a:t>04/12/2017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920BFEFF-878A-4AEB-8742-311B02929DA8}" type="slidenum">
              <a:rPr lang="es-PE" smtClean="0"/>
              <a:t>‹Nº›</a:t>
            </a:fld>
            <a:endParaRPr lang="es-PE"/>
          </a:p>
        </p:txBody>
      </p:sp>
    </p:spTree>
    <p:extLst>
      <p:ext uri="{BB962C8B-B14F-4D97-AF65-F5344CB8AC3E}">
        <p14:creationId xmlns:p14="http://schemas.microsoft.com/office/powerpoint/2010/main" val="192584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B712513-7A4A-44E7-926E-DAFAFD06AA75}" type="datetimeFigureOut">
              <a:rPr lang="es-PE" smtClean="0"/>
              <a:t>04/12/2017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920BFEFF-878A-4AEB-8742-311B02929DA8}" type="slidenum">
              <a:rPr lang="es-PE" smtClean="0"/>
              <a:t>‹Nº›</a:t>
            </a:fld>
            <a:endParaRPr lang="es-PE"/>
          </a:p>
        </p:txBody>
      </p:sp>
    </p:spTree>
    <p:extLst>
      <p:ext uri="{BB962C8B-B14F-4D97-AF65-F5344CB8AC3E}">
        <p14:creationId xmlns:p14="http://schemas.microsoft.com/office/powerpoint/2010/main" val="2587959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B712513-7A4A-44E7-926E-DAFAFD06AA75}" type="datetimeFigureOut">
              <a:rPr lang="es-PE" smtClean="0"/>
              <a:t>04/12/2017</a:t>
            </a:fld>
            <a:endParaRPr lang="es-P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P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20BFEFF-878A-4AEB-8742-311B02929DA8}" type="slidenum">
              <a:rPr lang="es-PE" smtClean="0"/>
              <a:t>‹Nº›</a:t>
            </a:fld>
            <a:endParaRPr lang="es-PE"/>
          </a:p>
        </p:txBody>
      </p:sp>
    </p:spTree>
    <p:extLst>
      <p:ext uri="{BB962C8B-B14F-4D97-AF65-F5344CB8AC3E}">
        <p14:creationId xmlns:p14="http://schemas.microsoft.com/office/powerpoint/2010/main" val="1360976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s.wikipedia.org/wiki/Algoritmos" TargetMode="External"/><Relationship Id="rId2" Type="http://schemas.openxmlformats.org/officeDocument/2006/relationships/hyperlink" Target="https://es.wikipedia.org/wiki/Programaci%C3%B3n" TargetMode="Externa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oracle.com/javase/tutorial/java/nutsandbolts/index.html"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www.arquitecturajava.com/wp-content/uploads/bolsa.jpg" TargetMode="Externa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hyperlink" Target="https://www.arquitecturajava.com/wp-content/uploads/chocolatina-golosina.jp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252B205-9C6C-4D84-9336-95FAE4F22C6F}"/>
              </a:ext>
            </a:extLst>
          </p:cNvPr>
          <p:cNvSpPr>
            <a:spLocks noGrp="1"/>
          </p:cNvSpPr>
          <p:nvPr>
            <p:ph type="ctrTitle"/>
          </p:nvPr>
        </p:nvSpPr>
        <p:spPr>
          <a:xfrm>
            <a:off x="2931735" y="283377"/>
            <a:ext cx="4870515" cy="1077498"/>
          </a:xfrm>
        </p:spPr>
        <p:txBody>
          <a:bodyPr/>
          <a:lstStyle/>
          <a:p>
            <a:r>
              <a:rPr lang="es-PE" dirty="0"/>
              <a:t>JAVA GENERIC	</a:t>
            </a:r>
          </a:p>
        </p:txBody>
      </p:sp>
      <p:sp>
        <p:nvSpPr>
          <p:cNvPr id="3" name="Subtítulo 2">
            <a:extLst>
              <a:ext uri="{FF2B5EF4-FFF2-40B4-BE49-F238E27FC236}">
                <a16:creationId xmlns:a16="http://schemas.microsoft.com/office/drawing/2014/main" xmlns="" id="{AD9BE1D2-1403-4A39-9B98-ACED4CE41209}"/>
              </a:ext>
            </a:extLst>
          </p:cNvPr>
          <p:cNvSpPr>
            <a:spLocks noGrp="1"/>
          </p:cNvSpPr>
          <p:nvPr>
            <p:ph type="subTitle" idx="1"/>
          </p:nvPr>
        </p:nvSpPr>
        <p:spPr>
          <a:xfrm>
            <a:off x="651234" y="3633916"/>
            <a:ext cx="3307124" cy="2995483"/>
          </a:xfrm>
        </p:spPr>
        <p:txBody>
          <a:bodyPr>
            <a:normAutofit/>
          </a:bodyPr>
          <a:lstStyle/>
          <a:p>
            <a:pPr algn="just"/>
            <a:r>
              <a:rPr lang="es-PE" sz="2400" b="1" dirty="0">
                <a:solidFill>
                  <a:schemeClr val="tx1"/>
                </a:solidFill>
                <a:latin typeface="Algerian" panose="04020705040A02060702" pitchFamily="82" charset="0"/>
              </a:rPr>
              <a:t>INTEGRANTES</a:t>
            </a:r>
            <a:r>
              <a:rPr lang="es-PE" sz="2400" b="1" dirty="0" smtClean="0">
                <a:solidFill>
                  <a:schemeClr val="tx1"/>
                </a:solidFill>
                <a:latin typeface="Algerian" panose="04020705040A02060702" pitchFamily="82" charset="0"/>
              </a:rPr>
              <a:t>:</a:t>
            </a:r>
          </a:p>
          <a:p>
            <a:pPr algn="just"/>
            <a:r>
              <a:rPr lang="es-PE" b="1" dirty="0">
                <a:latin typeface="Times New Roman" panose="02020603050405020304" pitchFamily="18" charset="0"/>
                <a:cs typeface="Times New Roman" panose="02020603050405020304" pitchFamily="18" charset="0"/>
              </a:rPr>
              <a:t>1° </a:t>
            </a:r>
            <a:r>
              <a:rPr lang="es-PE" b="1" dirty="0" smtClean="0">
                <a:latin typeface="Times New Roman" panose="02020603050405020304" pitchFamily="18" charset="0"/>
                <a:cs typeface="Times New Roman" panose="02020603050405020304" pitchFamily="18" charset="0"/>
              </a:rPr>
              <a:t>CRISTHAIN </a:t>
            </a:r>
            <a:r>
              <a:rPr lang="es-PE" b="1" dirty="0">
                <a:latin typeface="Times New Roman" panose="02020603050405020304" pitchFamily="18" charset="0"/>
                <a:cs typeface="Times New Roman" panose="02020603050405020304" pitchFamily="18" charset="0"/>
              </a:rPr>
              <a:t>VARGAS</a:t>
            </a:r>
          </a:p>
          <a:p>
            <a:pPr algn="just"/>
            <a:r>
              <a:rPr lang="es-PE" b="1" dirty="0">
                <a:latin typeface="Times New Roman" panose="02020603050405020304" pitchFamily="18" charset="0"/>
                <a:cs typeface="Times New Roman" panose="02020603050405020304" pitchFamily="18" charset="0"/>
              </a:rPr>
              <a:t>2° </a:t>
            </a:r>
            <a:r>
              <a:rPr lang="es-PE" b="1" dirty="0" smtClean="0">
                <a:latin typeface="Times New Roman" panose="02020603050405020304" pitchFamily="18" charset="0"/>
                <a:cs typeface="Times New Roman" panose="02020603050405020304" pitchFamily="18" charset="0"/>
              </a:rPr>
              <a:t>OMAR PUERTAS</a:t>
            </a:r>
            <a:endParaRPr lang="es-PE" b="1" dirty="0">
              <a:latin typeface="Times New Roman" panose="02020603050405020304" pitchFamily="18" charset="0"/>
              <a:cs typeface="Times New Roman" panose="02020603050405020304" pitchFamily="18" charset="0"/>
            </a:endParaRPr>
          </a:p>
          <a:p>
            <a:pPr algn="just"/>
            <a:r>
              <a:rPr lang="es-PE" b="1" dirty="0">
                <a:latin typeface="Times New Roman" panose="02020603050405020304" pitchFamily="18" charset="0"/>
                <a:cs typeface="Times New Roman" panose="02020603050405020304" pitchFamily="18" charset="0"/>
              </a:rPr>
              <a:t>3</a:t>
            </a:r>
            <a:r>
              <a:rPr lang="es-PE" b="1" dirty="0" smtClean="0">
                <a:latin typeface="Times New Roman" panose="02020603050405020304" pitchFamily="18" charset="0"/>
                <a:cs typeface="Times New Roman" panose="02020603050405020304" pitchFamily="18" charset="0"/>
              </a:rPr>
              <a:t>° GIANCARLO</a:t>
            </a:r>
            <a:r>
              <a:rPr lang="es-PE" b="1" dirty="0">
                <a:latin typeface="Times New Roman" panose="02020603050405020304" pitchFamily="18" charset="0"/>
                <a:cs typeface="Times New Roman" panose="02020603050405020304" pitchFamily="18" charset="0"/>
              </a:rPr>
              <a:t> PACULIA</a:t>
            </a:r>
          </a:p>
          <a:p>
            <a:pPr algn="just"/>
            <a:r>
              <a:rPr lang="es-PE" b="1" dirty="0" smtClean="0">
                <a:latin typeface="Times New Roman" panose="02020603050405020304" pitchFamily="18" charset="0"/>
                <a:cs typeface="Times New Roman" panose="02020603050405020304" pitchFamily="18" charset="0"/>
              </a:rPr>
              <a:t>4° MELECIO MOLLEAPAZA</a:t>
            </a:r>
            <a:endParaRPr lang="es-PE" b="1" dirty="0">
              <a:latin typeface="Times New Roman" panose="02020603050405020304" pitchFamily="18" charset="0"/>
              <a:cs typeface="Times New Roman" panose="02020603050405020304" pitchFamily="18" charset="0"/>
            </a:endParaRPr>
          </a:p>
          <a:p>
            <a:pPr algn="just"/>
            <a:r>
              <a:rPr lang="es-PE" b="1" dirty="0" smtClean="0">
                <a:latin typeface="Times New Roman" panose="02020603050405020304" pitchFamily="18" charset="0"/>
                <a:cs typeface="Times New Roman" panose="02020603050405020304" pitchFamily="18" charset="0"/>
              </a:rPr>
              <a:t>5° </a:t>
            </a:r>
            <a:r>
              <a:rPr lang="es-PE" b="1" dirty="0">
                <a:latin typeface="Times New Roman" panose="02020603050405020304" pitchFamily="18" charset="0"/>
                <a:cs typeface="Times New Roman" panose="02020603050405020304" pitchFamily="18" charset="0"/>
              </a:rPr>
              <a:t>JHUNIOR MEDINA </a:t>
            </a:r>
          </a:p>
          <a:p>
            <a:pPr algn="just"/>
            <a:endParaRPr lang="es-PE" dirty="0"/>
          </a:p>
          <a:p>
            <a:endParaRPr lang="es-PE" dirty="0"/>
          </a:p>
        </p:txBody>
      </p:sp>
      <p:pic>
        <p:nvPicPr>
          <p:cNvPr id="1025" name="Picture 1" descr="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525" y="372455"/>
            <a:ext cx="1808019" cy="234315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upo 5"/>
          <p:cNvGrpSpPr/>
          <p:nvPr/>
        </p:nvGrpSpPr>
        <p:grpSpPr>
          <a:xfrm>
            <a:off x="3958358" y="1360875"/>
            <a:ext cx="5040169" cy="4395689"/>
            <a:chOff x="4966277" y="1360876"/>
            <a:chExt cx="3263323" cy="2286334"/>
          </a:xfrm>
        </p:grpSpPr>
        <p:pic>
          <p:nvPicPr>
            <p:cNvPr id="7" name="Picture 4" descr="Related image"/>
            <p:cNvPicPr>
              <a:picLocks noChangeAspect="1" noChangeArrowheads="1"/>
            </p:cNvPicPr>
            <p:nvPr/>
          </p:nvPicPr>
          <p:blipFill rotWithShape="1">
            <a:blip r:embed="rId3">
              <a:extLst>
                <a:ext uri="{28A0092B-C50C-407E-A947-70E740481C1C}">
                  <a14:useLocalDpi xmlns:a14="http://schemas.microsoft.com/office/drawing/2010/main" val="0"/>
                </a:ext>
              </a:extLst>
            </a:blip>
            <a:srcRect t="-1" r="7153" b="1220"/>
            <a:stretch/>
          </p:blipFill>
          <p:spPr bwMode="auto">
            <a:xfrm>
              <a:off x="4966277" y="1360876"/>
              <a:ext cx="3263323" cy="2286334"/>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7585364" y="3086100"/>
              <a:ext cx="644236" cy="1870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pic>
        <p:nvPicPr>
          <p:cNvPr id="1030" name="Picture 6" descr="Image result for ucv"/>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02250" y="522878"/>
            <a:ext cx="3933429" cy="638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441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772391" y="1931799"/>
            <a:ext cx="3955473" cy="2031325"/>
          </a:xfrm>
          <a:prstGeom prst="rect">
            <a:avLst/>
          </a:prstGeom>
        </p:spPr>
        <p:txBody>
          <a:bodyPr wrap="square">
            <a:spAutoFit/>
          </a:bodyPr>
          <a:lstStyle/>
          <a:p>
            <a:r>
              <a:rPr lang="es-PE" dirty="0" smtClean="0">
                <a:solidFill>
                  <a:srgbClr val="000000"/>
                </a:solidFill>
                <a:latin typeface="Lora"/>
              </a:rPr>
              <a:t>cuando </a:t>
            </a:r>
            <a:r>
              <a:rPr lang="es-PE" dirty="0">
                <a:solidFill>
                  <a:srgbClr val="000000"/>
                </a:solidFill>
                <a:latin typeface="Lora"/>
              </a:rPr>
              <a:t>nos referimos a métodos genéricos estamos hablando de métodos que son genéricos sin pertenecer a una clase genérica. Esto puede parecer raro en un primer momento , lo veremos más claro en código:</a:t>
            </a:r>
            <a:endParaRPr lang="es-PE" b="0" i="0" dirty="0">
              <a:solidFill>
                <a:srgbClr val="000000"/>
              </a:solidFill>
              <a:effectLst/>
              <a:latin typeface="Lora"/>
            </a:endParaRPr>
          </a:p>
        </p:txBody>
      </p:sp>
      <p:sp>
        <p:nvSpPr>
          <p:cNvPr id="6" name="Rectángulo 5"/>
          <p:cNvSpPr/>
          <p:nvPr/>
        </p:nvSpPr>
        <p:spPr>
          <a:xfrm>
            <a:off x="371024" y="262143"/>
            <a:ext cx="9661619" cy="1200329"/>
          </a:xfrm>
          <a:prstGeom prst="rect">
            <a:avLst/>
          </a:prstGeom>
        </p:spPr>
        <p:txBody>
          <a:bodyPr wrap="none">
            <a:spAutoFit/>
          </a:bodyPr>
          <a:lstStyle/>
          <a:p>
            <a:r>
              <a:rPr lang="es-PE" sz="7200" b="1" dirty="0">
                <a:solidFill>
                  <a:schemeClr val="accent1"/>
                </a:solidFill>
                <a:latin typeface="+mj-lt"/>
                <a:ea typeface="+mj-ea"/>
                <a:cs typeface="+mj-cs"/>
              </a:rPr>
              <a:t>Java </a:t>
            </a:r>
            <a:r>
              <a:rPr lang="es-PE" sz="7200" b="1" dirty="0" err="1">
                <a:solidFill>
                  <a:schemeClr val="accent1"/>
                </a:solidFill>
                <a:latin typeface="+mj-lt"/>
                <a:ea typeface="+mj-ea"/>
                <a:cs typeface="+mj-cs"/>
              </a:rPr>
              <a:t>Generic</a:t>
            </a:r>
            <a:r>
              <a:rPr lang="es-PE" sz="7200" b="1" dirty="0">
                <a:solidFill>
                  <a:schemeClr val="accent1"/>
                </a:solidFill>
                <a:latin typeface="+mj-lt"/>
                <a:ea typeface="+mj-ea"/>
                <a:cs typeface="+mj-cs"/>
              </a:rPr>
              <a:t> </a:t>
            </a:r>
            <a:r>
              <a:rPr lang="es-PE" sz="7200" b="1" dirty="0" err="1">
                <a:solidFill>
                  <a:schemeClr val="accent1"/>
                </a:solidFill>
                <a:latin typeface="+mj-lt"/>
                <a:ea typeface="+mj-ea"/>
                <a:cs typeface="+mj-cs"/>
              </a:rPr>
              <a:t>Methods</a:t>
            </a:r>
            <a:endParaRPr lang="es-PE" sz="7200" b="1" dirty="0">
              <a:solidFill>
                <a:schemeClr val="accent1"/>
              </a:solidFill>
              <a:latin typeface="+mj-lt"/>
              <a:ea typeface="+mj-ea"/>
              <a:cs typeface="+mj-cs"/>
            </a:endParaRPr>
          </a:p>
        </p:txBody>
      </p:sp>
      <p:sp>
        <p:nvSpPr>
          <p:cNvPr id="7" name="Rectangle 2"/>
          <p:cNvSpPr>
            <a:spLocks noChangeArrowheads="1"/>
          </p:cNvSpPr>
          <p:nvPr/>
        </p:nvSpPr>
        <p:spPr bwMode="auto">
          <a:xfrm>
            <a:off x="5060373" y="373452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000" b="1" i="0" u="none" strike="noStrike" cap="none" normalizeH="0" baseline="0" dirty="0" err="1" smtClean="0">
                <a:ln>
                  <a:noFill/>
                </a:ln>
                <a:solidFill>
                  <a:srgbClr val="006699"/>
                </a:solidFill>
                <a:effectLst/>
                <a:latin typeface="Monaco"/>
              </a:rPr>
              <a:t>package</a:t>
            </a:r>
            <a:r>
              <a:rPr kumimoji="0" lang="es-PE" altLang="es-PE" sz="1300" b="0" i="0" u="none" strike="noStrike" cap="none" normalizeH="0" baseline="0" dirty="0" smtClean="0">
                <a:ln>
                  <a:noFill/>
                </a:ln>
                <a:solidFill>
                  <a:srgbClr val="000000"/>
                </a:solidFill>
                <a:effectLst/>
                <a:latin typeface="Monaco"/>
              </a:rPr>
              <a:t> </a:t>
            </a:r>
            <a:r>
              <a:rPr kumimoji="0" lang="es-PE" altLang="es-PE" sz="1000" b="0" i="0" u="none" strike="noStrike" cap="none" normalizeH="0" baseline="0" dirty="0" err="1" smtClean="0">
                <a:ln>
                  <a:noFill/>
                </a:ln>
                <a:solidFill>
                  <a:srgbClr val="000000"/>
                </a:solidFill>
                <a:effectLst/>
                <a:latin typeface="Monaco"/>
              </a:rPr>
              <a:t>com.arquitecturajava</a:t>
            </a:r>
            <a:r>
              <a:rPr kumimoji="0" lang="es-PE" altLang="es-PE" sz="1000" b="0" i="0" u="none" strike="noStrike" cap="none" normalizeH="0" baseline="0" dirty="0" smtClean="0">
                <a:ln>
                  <a:noFill/>
                </a:ln>
                <a:solidFill>
                  <a:srgbClr val="000000"/>
                </a:solidFill>
                <a:effectLst/>
                <a:latin typeface="Monaco"/>
              </a:rPr>
              <a:t>;</a:t>
            </a:r>
            <a:endParaRPr kumimoji="0" lang="es-PE" altLang="es-PE"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300" b="0" i="0" u="none" strike="noStrike" cap="none" normalizeH="0" baseline="0" dirty="0" smtClean="0">
                <a:ln>
                  <a:noFill/>
                </a:ln>
                <a:solidFill>
                  <a:srgbClr val="000000"/>
                </a:solidFill>
                <a:effectLst/>
                <a:latin typeface="Monaco"/>
              </a:rPr>
              <a:t> </a:t>
            </a:r>
            <a:endParaRPr kumimoji="0" lang="es-PE" altLang="es-PE"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000" b="1" i="0" u="none" strike="noStrike" cap="none" normalizeH="0" baseline="0" dirty="0" err="1" smtClean="0">
                <a:ln>
                  <a:noFill/>
                </a:ln>
                <a:solidFill>
                  <a:srgbClr val="006699"/>
                </a:solidFill>
                <a:effectLst/>
                <a:latin typeface="Monaco"/>
              </a:rPr>
              <a:t>import</a:t>
            </a:r>
            <a:r>
              <a:rPr kumimoji="0" lang="es-PE" altLang="es-PE" sz="1300" b="0" i="0" u="none" strike="noStrike" cap="none" normalizeH="0" baseline="0" dirty="0" smtClean="0">
                <a:ln>
                  <a:noFill/>
                </a:ln>
                <a:solidFill>
                  <a:srgbClr val="000000"/>
                </a:solidFill>
                <a:effectLst/>
                <a:latin typeface="Monaco"/>
              </a:rPr>
              <a:t> </a:t>
            </a:r>
            <a:r>
              <a:rPr kumimoji="0" lang="es-PE" altLang="es-PE" sz="1000" b="0" i="0" u="none" strike="noStrike" cap="none" normalizeH="0" baseline="0" dirty="0" err="1" smtClean="0">
                <a:ln>
                  <a:noFill/>
                </a:ln>
                <a:solidFill>
                  <a:srgbClr val="000000"/>
                </a:solidFill>
                <a:effectLst/>
                <a:latin typeface="Monaco"/>
              </a:rPr>
              <a:t>java.util.ArrayList</a:t>
            </a:r>
            <a:r>
              <a:rPr kumimoji="0" lang="es-PE" altLang="es-PE" sz="1000" b="0" i="0" u="none" strike="noStrike" cap="none" normalizeH="0" baseline="0" dirty="0" smtClean="0">
                <a:ln>
                  <a:noFill/>
                </a:ln>
                <a:solidFill>
                  <a:srgbClr val="000000"/>
                </a:solidFill>
                <a:effectLst/>
                <a:latin typeface="Monaco"/>
              </a:rPr>
              <a:t>;</a:t>
            </a:r>
            <a:endParaRPr kumimoji="0" lang="es-PE" altLang="es-PE"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000" b="1" i="0" u="none" strike="noStrike" cap="none" normalizeH="0" baseline="0" dirty="0" err="1" smtClean="0">
                <a:ln>
                  <a:noFill/>
                </a:ln>
                <a:solidFill>
                  <a:srgbClr val="006699"/>
                </a:solidFill>
                <a:effectLst/>
                <a:latin typeface="Monaco"/>
              </a:rPr>
              <a:t>import</a:t>
            </a:r>
            <a:r>
              <a:rPr kumimoji="0" lang="es-PE" altLang="es-PE" sz="1300" b="0" i="0" u="none" strike="noStrike" cap="none" normalizeH="0" baseline="0" dirty="0" smtClean="0">
                <a:ln>
                  <a:noFill/>
                </a:ln>
                <a:solidFill>
                  <a:srgbClr val="000000"/>
                </a:solidFill>
                <a:effectLst/>
                <a:latin typeface="Monaco"/>
              </a:rPr>
              <a:t> </a:t>
            </a:r>
            <a:r>
              <a:rPr kumimoji="0" lang="es-PE" altLang="es-PE" sz="1000" b="0" i="0" u="none" strike="noStrike" cap="none" normalizeH="0" baseline="0" dirty="0" err="1" smtClean="0">
                <a:ln>
                  <a:noFill/>
                </a:ln>
                <a:solidFill>
                  <a:srgbClr val="000000"/>
                </a:solidFill>
                <a:effectLst/>
                <a:latin typeface="Monaco"/>
              </a:rPr>
              <a:t>java.util.Arrays</a:t>
            </a:r>
            <a:r>
              <a:rPr kumimoji="0" lang="es-PE" altLang="es-PE" sz="1000" b="0" i="0" u="none" strike="noStrike" cap="none" normalizeH="0" baseline="0" dirty="0" smtClean="0">
                <a:ln>
                  <a:noFill/>
                </a:ln>
                <a:solidFill>
                  <a:srgbClr val="000000"/>
                </a:solidFill>
                <a:effectLst/>
                <a:latin typeface="Monaco"/>
              </a:rPr>
              <a:t>;</a:t>
            </a:r>
            <a:endParaRPr kumimoji="0" lang="es-PE" altLang="es-PE"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000" b="1" i="0" u="none" strike="noStrike" cap="none" normalizeH="0" baseline="0" dirty="0" err="1" smtClean="0">
                <a:ln>
                  <a:noFill/>
                </a:ln>
                <a:solidFill>
                  <a:srgbClr val="006699"/>
                </a:solidFill>
                <a:effectLst/>
                <a:latin typeface="Monaco"/>
              </a:rPr>
              <a:t>import</a:t>
            </a:r>
            <a:r>
              <a:rPr kumimoji="0" lang="es-PE" altLang="es-PE" sz="1300" b="0" i="0" u="none" strike="noStrike" cap="none" normalizeH="0" baseline="0" dirty="0" smtClean="0">
                <a:ln>
                  <a:noFill/>
                </a:ln>
                <a:solidFill>
                  <a:srgbClr val="000000"/>
                </a:solidFill>
                <a:effectLst/>
                <a:latin typeface="Monaco"/>
              </a:rPr>
              <a:t> </a:t>
            </a:r>
            <a:r>
              <a:rPr kumimoji="0" lang="es-PE" altLang="es-PE" sz="1000" b="0" i="0" u="none" strike="noStrike" cap="none" normalizeH="0" baseline="0" dirty="0" err="1" smtClean="0">
                <a:ln>
                  <a:noFill/>
                </a:ln>
                <a:solidFill>
                  <a:srgbClr val="000000"/>
                </a:solidFill>
                <a:effectLst/>
                <a:latin typeface="Monaco"/>
              </a:rPr>
              <a:t>java.util.Collection</a:t>
            </a:r>
            <a:r>
              <a:rPr kumimoji="0" lang="es-PE" altLang="es-PE" sz="1000" b="0" i="0" u="none" strike="noStrike" cap="none" normalizeH="0" baseline="0" dirty="0" smtClean="0">
                <a:ln>
                  <a:noFill/>
                </a:ln>
                <a:solidFill>
                  <a:srgbClr val="000000"/>
                </a:solidFill>
                <a:effectLst/>
                <a:latin typeface="Monaco"/>
              </a:rPr>
              <a:t>;</a:t>
            </a:r>
            <a:endParaRPr kumimoji="0" lang="es-PE" altLang="es-PE"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300" b="0" i="0" u="none" strike="noStrike" cap="none" normalizeH="0" baseline="0" dirty="0" smtClean="0">
                <a:ln>
                  <a:noFill/>
                </a:ln>
                <a:solidFill>
                  <a:srgbClr val="000000"/>
                </a:solidFill>
                <a:effectLst/>
                <a:latin typeface="Monaco"/>
              </a:rPr>
              <a:t> </a:t>
            </a:r>
            <a:endParaRPr kumimoji="0" lang="es-PE" altLang="es-PE"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000" b="1" i="0" u="none" strike="noStrike" cap="none" normalizeH="0" baseline="0" dirty="0" err="1" smtClean="0">
                <a:ln>
                  <a:noFill/>
                </a:ln>
                <a:solidFill>
                  <a:srgbClr val="006699"/>
                </a:solidFill>
                <a:effectLst/>
                <a:latin typeface="Monaco"/>
              </a:rPr>
              <a:t>public</a:t>
            </a:r>
            <a:r>
              <a:rPr kumimoji="0" lang="es-PE" altLang="es-PE" sz="1300" b="0" i="0" u="none" strike="noStrike" cap="none" normalizeH="0" baseline="0" dirty="0" smtClean="0">
                <a:ln>
                  <a:noFill/>
                </a:ln>
                <a:solidFill>
                  <a:srgbClr val="000000"/>
                </a:solidFill>
                <a:effectLst/>
                <a:latin typeface="Monaco"/>
              </a:rPr>
              <a:t> </a:t>
            </a:r>
            <a:r>
              <a:rPr kumimoji="0" lang="es-PE" altLang="es-PE" sz="1000" b="1" i="0" u="none" strike="noStrike" cap="none" normalizeH="0" baseline="0" dirty="0" err="1" smtClean="0">
                <a:ln>
                  <a:noFill/>
                </a:ln>
                <a:solidFill>
                  <a:srgbClr val="006699"/>
                </a:solidFill>
                <a:effectLst/>
                <a:latin typeface="Monaco"/>
              </a:rPr>
              <a:t>class</a:t>
            </a:r>
            <a:r>
              <a:rPr kumimoji="0" lang="es-PE" altLang="es-PE" sz="1300" b="0" i="0" u="none" strike="noStrike" cap="none" normalizeH="0" baseline="0" dirty="0" smtClean="0">
                <a:ln>
                  <a:noFill/>
                </a:ln>
                <a:solidFill>
                  <a:srgbClr val="000000"/>
                </a:solidFill>
                <a:effectLst/>
                <a:latin typeface="Monaco"/>
              </a:rPr>
              <a:t> </a:t>
            </a:r>
            <a:r>
              <a:rPr kumimoji="0" lang="es-PE" altLang="es-PE" sz="1000" b="0" i="0" u="none" strike="noStrike" cap="none" normalizeH="0" baseline="0" dirty="0" err="1" smtClean="0">
                <a:ln>
                  <a:noFill/>
                </a:ln>
                <a:solidFill>
                  <a:srgbClr val="000000"/>
                </a:solidFill>
                <a:effectLst/>
                <a:latin typeface="Monaco"/>
              </a:rPr>
              <a:t>PrincipalGenericMethod</a:t>
            </a:r>
            <a:r>
              <a:rPr kumimoji="0" lang="es-PE" altLang="es-PE" sz="1000" b="0" i="0" u="none" strike="noStrike" cap="none" normalizeH="0" baseline="0" dirty="0" smtClean="0">
                <a:ln>
                  <a:noFill/>
                </a:ln>
                <a:solidFill>
                  <a:srgbClr val="000000"/>
                </a:solidFill>
                <a:effectLst/>
                <a:latin typeface="Monaco"/>
              </a:rPr>
              <a:t> {</a:t>
            </a:r>
            <a:endParaRPr kumimoji="0" lang="es-PE" altLang="es-PE"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000" b="1" i="0" u="none" strike="noStrike" cap="none" normalizeH="0" baseline="0" dirty="0" err="1" smtClean="0">
                <a:ln>
                  <a:noFill/>
                </a:ln>
                <a:solidFill>
                  <a:srgbClr val="006699"/>
                </a:solidFill>
                <a:effectLst/>
                <a:latin typeface="Monaco"/>
              </a:rPr>
              <a:t>public</a:t>
            </a:r>
            <a:r>
              <a:rPr kumimoji="0" lang="es-PE" altLang="es-PE" sz="1300" b="0" i="0" u="none" strike="noStrike" cap="none" normalizeH="0" baseline="0" dirty="0" smtClean="0">
                <a:ln>
                  <a:noFill/>
                </a:ln>
                <a:solidFill>
                  <a:srgbClr val="000000"/>
                </a:solidFill>
                <a:effectLst/>
                <a:latin typeface="Monaco"/>
              </a:rPr>
              <a:t> </a:t>
            </a:r>
            <a:r>
              <a:rPr kumimoji="0" lang="es-PE" altLang="es-PE" sz="1000" b="1" i="0" u="none" strike="noStrike" cap="none" normalizeH="0" baseline="0" dirty="0" err="1" smtClean="0">
                <a:ln>
                  <a:noFill/>
                </a:ln>
                <a:solidFill>
                  <a:srgbClr val="006699"/>
                </a:solidFill>
                <a:effectLst/>
                <a:latin typeface="Monaco"/>
              </a:rPr>
              <a:t>static</a:t>
            </a:r>
            <a:r>
              <a:rPr kumimoji="0" lang="es-PE" altLang="es-PE" sz="1300" b="0" i="0" u="none" strike="noStrike" cap="none" normalizeH="0" baseline="0" dirty="0" smtClean="0">
                <a:ln>
                  <a:noFill/>
                </a:ln>
                <a:solidFill>
                  <a:srgbClr val="000000"/>
                </a:solidFill>
                <a:effectLst/>
                <a:latin typeface="Monaco"/>
              </a:rPr>
              <a:t> </a:t>
            </a:r>
            <a:r>
              <a:rPr kumimoji="0" lang="es-PE" altLang="es-PE" sz="1000" b="1" i="0" u="none" strike="noStrike" cap="none" normalizeH="0" baseline="0" dirty="0" err="1" smtClean="0">
                <a:ln>
                  <a:noFill/>
                </a:ln>
                <a:solidFill>
                  <a:srgbClr val="006699"/>
                </a:solidFill>
                <a:effectLst/>
                <a:latin typeface="Monaco"/>
              </a:rPr>
              <a:t>void</a:t>
            </a:r>
            <a:r>
              <a:rPr kumimoji="0" lang="es-PE" altLang="es-PE" sz="1300" b="0" i="0" u="none" strike="noStrike" cap="none" normalizeH="0" baseline="0" dirty="0" smtClean="0">
                <a:ln>
                  <a:noFill/>
                </a:ln>
                <a:solidFill>
                  <a:srgbClr val="000000"/>
                </a:solidFill>
                <a:effectLst/>
                <a:latin typeface="Monaco"/>
              </a:rPr>
              <a:t> </a:t>
            </a:r>
            <a:r>
              <a:rPr kumimoji="0" lang="es-PE" altLang="es-PE" sz="1000" b="0" i="0" u="none" strike="noStrike" cap="none" normalizeH="0" baseline="0" dirty="0" err="1" smtClean="0">
                <a:ln>
                  <a:noFill/>
                </a:ln>
                <a:solidFill>
                  <a:srgbClr val="000000"/>
                </a:solidFill>
                <a:effectLst/>
                <a:latin typeface="Monaco"/>
              </a:rPr>
              <a:t>main</a:t>
            </a:r>
            <a:r>
              <a:rPr kumimoji="0" lang="es-PE" altLang="es-PE" sz="1000" b="0" i="0" u="none" strike="noStrike" cap="none" normalizeH="0" baseline="0" dirty="0" smtClean="0">
                <a:ln>
                  <a:noFill/>
                </a:ln>
                <a:solidFill>
                  <a:srgbClr val="000000"/>
                </a:solidFill>
                <a:effectLst/>
                <a:latin typeface="Monaco"/>
              </a:rPr>
              <a:t> (</a:t>
            </a:r>
            <a:r>
              <a:rPr kumimoji="0" lang="es-PE" altLang="es-PE" sz="1000" b="0" i="0" u="none" strike="noStrike" cap="none" normalizeH="0" baseline="0" dirty="0" err="1" smtClean="0">
                <a:ln>
                  <a:noFill/>
                </a:ln>
                <a:solidFill>
                  <a:srgbClr val="000000"/>
                </a:solidFill>
                <a:effectLst/>
                <a:latin typeface="Monaco"/>
              </a:rPr>
              <a:t>String</a:t>
            </a:r>
            <a:r>
              <a:rPr kumimoji="0" lang="es-PE" altLang="es-PE" sz="1000" b="0" i="0" u="none" strike="noStrike" cap="none" normalizeH="0" baseline="0" dirty="0" smtClean="0">
                <a:ln>
                  <a:noFill/>
                </a:ln>
                <a:solidFill>
                  <a:srgbClr val="000000"/>
                </a:solidFill>
                <a:effectLst/>
                <a:latin typeface="Monaco"/>
              </a:rPr>
              <a:t> </a:t>
            </a:r>
            <a:r>
              <a:rPr kumimoji="0" lang="es-PE" altLang="es-PE" sz="1000" b="0" i="0" u="none" strike="noStrike" cap="none" normalizeH="0" baseline="0" dirty="0" err="1" smtClean="0">
                <a:ln>
                  <a:noFill/>
                </a:ln>
                <a:solidFill>
                  <a:srgbClr val="000000"/>
                </a:solidFill>
                <a:effectLst/>
                <a:latin typeface="Monaco"/>
              </a:rPr>
              <a:t>args</a:t>
            </a:r>
            <a:r>
              <a:rPr kumimoji="0" lang="es-PE" altLang="es-PE" sz="1000" b="0" i="0" u="none" strike="noStrike" cap="none" normalizeH="0" baseline="0" dirty="0" smtClean="0">
                <a:ln>
                  <a:noFill/>
                </a:ln>
                <a:solidFill>
                  <a:srgbClr val="000000"/>
                </a:solidFill>
                <a:effectLst/>
                <a:latin typeface="Monaco"/>
              </a:rPr>
              <a:t>[]) {</a:t>
            </a:r>
            <a:endParaRPr kumimoji="0" lang="es-PE" altLang="es-PE"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300" b="0" i="0" u="none" strike="noStrike" cap="none" normalizeH="0" baseline="0" dirty="0" smtClean="0">
                <a:ln>
                  <a:noFill/>
                </a:ln>
                <a:solidFill>
                  <a:srgbClr val="000000"/>
                </a:solidFill>
                <a:effectLst/>
                <a:latin typeface="Monaco"/>
              </a:rPr>
              <a:t> </a:t>
            </a:r>
            <a:endParaRPr kumimoji="0" lang="es-PE" altLang="es-PE"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000" b="0" i="0" u="none" strike="noStrike" cap="none" normalizeH="0" baseline="0" dirty="0" err="1" smtClean="0">
                <a:ln>
                  <a:noFill/>
                </a:ln>
                <a:solidFill>
                  <a:srgbClr val="000000"/>
                </a:solidFill>
                <a:effectLst/>
                <a:latin typeface="Monaco"/>
              </a:rPr>
              <a:t>Collection</a:t>
            </a:r>
            <a:r>
              <a:rPr kumimoji="0" lang="es-PE" altLang="es-PE" sz="1000" b="0" i="0" u="none" strike="noStrike" cap="none" normalizeH="0" baseline="0" dirty="0" smtClean="0">
                <a:ln>
                  <a:noFill/>
                </a:ln>
                <a:solidFill>
                  <a:srgbClr val="000000"/>
                </a:solidFill>
                <a:effectLst/>
                <a:latin typeface="Monaco"/>
              </a:rPr>
              <a:t>&lt;</a:t>
            </a:r>
            <a:r>
              <a:rPr kumimoji="0" lang="es-PE" altLang="es-PE" sz="1000" b="0" i="0" u="none" strike="noStrike" cap="none" normalizeH="0" baseline="0" dirty="0" err="1" smtClean="0">
                <a:ln>
                  <a:noFill/>
                </a:ln>
                <a:solidFill>
                  <a:srgbClr val="000000"/>
                </a:solidFill>
                <a:effectLst/>
                <a:latin typeface="Monaco"/>
              </a:rPr>
              <a:t>String</a:t>
            </a:r>
            <a:r>
              <a:rPr kumimoji="0" lang="es-PE" altLang="es-PE" sz="1000" b="0" i="0" u="none" strike="noStrike" cap="none" normalizeH="0" baseline="0" dirty="0" smtClean="0">
                <a:ln>
                  <a:noFill/>
                </a:ln>
                <a:solidFill>
                  <a:srgbClr val="000000"/>
                </a:solidFill>
                <a:effectLst/>
                <a:latin typeface="Monaco"/>
              </a:rPr>
              <a:t>&gt; lista= </a:t>
            </a:r>
            <a:r>
              <a:rPr kumimoji="0" lang="es-PE" altLang="es-PE" sz="1000" b="1" i="0" u="none" strike="noStrike" cap="none" normalizeH="0" baseline="0" dirty="0" smtClean="0">
                <a:ln>
                  <a:noFill/>
                </a:ln>
                <a:solidFill>
                  <a:srgbClr val="006699"/>
                </a:solidFill>
                <a:effectLst/>
                <a:latin typeface="Monaco"/>
              </a:rPr>
              <a:t>new</a:t>
            </a:r>
            <a:r>
              <a:rPr kumimoji="0" lang="es-PE" altLang="es-PE" sz="1300" b="0" i="0" u="none" strike="noStrike" cap="none" normalizeH="0" baseline="0" dirty="0" smtClean="0">
                <a:ln>
                  <a:noFill/>
                </a:ln>
                <a:solidFill>
                  <a:srgbClr val="000000"/>
                </a:solidFill>
                <a:effectLst/>
                <a:latin typeface="Monaco"/>
              </a:rPr>
              <a:t> </a:t>
            </a:r>
            <a:r>
              <a:rPr kumimoji="0" lang="es-PE" altLang="es-PE" sz="1000" b="0" i="0" u="none" strike="noStrike" cap="none" normalizeH="0" baseline="0" dirty="0" err="1" smtClean="0">
                <a:ln>
                  <a:noFill/>
                </a:ln>
                <a:solidFill>
                  <a:srgbClr val="000000"/>
                </a:solidFill>
                <a:effectLst/>
                <a:latin typeface="Monaco"/>
              </a:rPr>
              <a:t>ArrayList</a:t>
            </a:r>
            <a:r>
              <a:rPr kumimoji="0" lang="es-PE" altLang="es-PE" sz="1000" b="0" i="0" u="none" strike="noStrike" cap="none" normalizeH="0" baseline="0" dirty="0" smtClean="0">
                <a:ln>
                  <a:noFill/>
                </a:ln>
                <a:solidFill>
                  <a:srgbClr val="000000"/>
                </a:solidFill>
                <a:effectLst/>
                <a:latin typeface="Monaco"/>
              </a:rPr>
              <a:t>&lt;</a:t>
            </a:r>
            <a:r>
              <a:rPr kumimoji="0" lang="es-PE" altLang="es-PE" sz="1000" b="0" i="0" u="none" strike="noStrike" cap="none" normalizeH="0" baseline="0" dirty="0" err="1" smtClean="0">
                <a:ln>
                  <a:noFill/>
                </a:ln>
                <a:solidFill>
                  <a:srgbClr val="000000"/>
                </a:solidFill>
                <a:effectLst/>
                <a:latin typeface="Monaco"/>
              </a:rPr>
              <a:t>String</a:t>
            </a:r>
            <a:r>
              <a:rPr kumimoji="0" lang="es-PE" altLang="es-PE" sz="1000" b="0" i="0" u="none" strike="noStrike" cap="none" normalizeH="0" baseline="0" dirty="0" smtClean="0">
                <a:ln>
                  <a:noFill/>
                </a:ln>
                <a:solidFill>
                  <a:srgbClr val="000000"/>
                </a:solidFill>
                <a:effectLst/>
                <a:latin typeface="Monaco"/>
              </a:rPr>
              <a:t>&gt;(</a:t>
            </a:r>
            <a:r>
              <a:rPr kumimoji="0" lang="es-PE" altLang="es-PE" sz="1000" b="0" i="0" u="none" strike="noStrike" cap="none" normalizeH="0" baseline="0" dirty="0" err="1" smtClean="0">
                <a:ln>
                  <a:noFill/>
                </a:ln>
                <a:solidFill>
                  <a:srgbClr val="000000"/>
                </a:solidFill>
                <a:effectLst/>
                <a:latin typeface="Monaco"/>
              </a:rPr>
              <a:t>Arrays.asList</a:t>
            </a:r>
            <a:r>
              <a:rPr kumimoji="0" lang="es-PE" altLang="es-PE" sz="1000" b="0" i="0" u="none" strike="noStrike" cap="none" normalizeH="0" baseline="0" dirty="0" smtClean="0">
                <a:ln>
                  <a:noFill/>
                </a:ln>
                <a:solidFill>
                  <a:srgbClr val="000000"/>
                </a:solidFill>
                <a:effectLst/>
                <a:latin typeface="Monaco"/>
              </a:rPr>
              <a:t>(</a:t>
            </a:r>
            <a:r>
              <a:rPr kumimoji="0" lang="es-PE" altLang="es-PE" sz="1000" b="0" i="0" u="none" strike="noStrike" cap="none" normalizeH="0" baseline="0" dirty="0" smtClean="0">
                <a:ln>
                  <a:noFill/>
                </a:ln>
                <a:solidFill>
                  <a:srgbClr val="0000FF"/>
                </a:solidFill>
                <a:effectLst/>
                <a:latin typeface="Monaco"/>
              </a:rPr>
              <a:t>"A"</a:t>
            </a:r>
            <a:r>
              <a:rPr kumimoji="0" lang="es-PE" altLang="es-PE" sz="1000" b="0" i="0" u="none" strike="noStrike" cap="none" normalizeH="0" baseline="0" dirty="0" smtClean="0">
                <a:ln>
                  <a:noFill/>
                </a:ln>
                <a:solidFill>
                  <a:srgbClr val="000000"/>
                </a:solidFill>
                <a:effectLst/>
                <a:latin typeface="Monaco"/>
              </a:rPr>
              <a:t>,</a:t>
            </a:r>
            <a:r>
              <a:rPr kumimoji="0" lang="es-PE" altLang="es-PE" sz="1000" b="0" i="0" u="none" strike="noStrike" cap="none" normalizeH="0" baseline="0" dirty="0" smtClean="0">
                <a:ln>
                  <a:noFill/>
                </a:ln>
                <a:solidFill>
                  <a:srgbClr val="0000FF"/>
                </a:solidFill>
                <a:effectLst/>
                <a:latin typeface="Monaco"/>
              </a:rPr>
              <a:t>"B"</a:t>
            </a:r>
            <a:r>
              <a:rPr kumimoji="0" lang="es-PE" altLang="es-PE" sz="1000" b="0" i="0" u="none" strike="noStrike" cap="none" normalizeH="0" baseline="0" dirty="0" smtClean="0">
                <a:ln>
                  <a:noFill/>
                </a:ln>
                <a:solidFill>
                  <a:srgbClr val="000000"/>
                </a:solidFill>
                <a:effectLst/>
                <a:latin typeface="Monaco"/>
              </a:rPr>
              <a:t>,</a:t>
            </a:r>
            <a:r>
              <a:rPr kumimoji="0" lang="es-PE" altLang="es-PE" sz="1000" b="0" i="0" u="none" strike="noStrike" cap="none" normalizeH="0" baseline="0" dirty="0" smtClean="0">
                <a:ln>
                  <a:noFill/>
                </a:ln>
                <a:solidFill>
                  <a:srgbClr val="0000FF"/>
                </a:solidFill>
                <a:effectLst/>
                <a:latin typeface="Monaco"/>
              </a:rPr>
              <a:t>"C"</a:t>
            </a:r>
            <a:r>
              <a:rPr kumimoji="0" lang="es-PE" altLang="es-PE" sz="1000" b="0" i="0" u="none" strike="noStrike" cap="none" normalizeH="0" baseline="0" dirty="0" smtClean="0">
                <a:ln>
                  <a:noFill/>
                </a:ln>
                <a:solidFill>
                  <a:srgbClr val="000000"/>
                </a:solidFill>
                <a:effectLst/>
                <a:latin typeface="Monaco"/>
              </a:rPr>
              <a:t>));</a:t>
            </a:r>
            <a:endParaRPr kumimoji="0" lang="es-PE" altLang="es-PE"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300" b="0" i="0" u="none" strike="noStrike" cap="none" normalizeH="0" baseline="0" dirty="0" smtClean="0">
                <a:ln>
                  <a:noFill/>
                </a:ln>
                <a:solidFill>
                  <a:srgbClr val="000000"/>
                </a:solidFill>
                <a:effectLst/>
                <a:latin typeface="Monaco"/>
              </a:rPr>
              <a:t> </a:t>
            </a:r>
            <a:endParaRPr kumimoji="0" lang="es-PE" altLang="es-PE"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000" b="0" i="0" u="none" strike="noStrike" cap="none" normalizeH="0" baseline="0" dirty="0" err="1" smtClean="0">
                <a:ln>
                  <a:noFill/>
                </a:ln>
                <a:solidFill>
                  <a:srgbClr val="000000"/>
                </a:solidFill>
                <a:effectLst/>
                <a:latin typeface="Monaco"/>
              </a:rPr>
              <a:t>Collection</a:t>
            </a:r>
            <a:r>
              <a:rPr kumimoji="0" lang="es-PE" altLang="es-PE" sz="1000" b="0" i="0" u="none" strike="noStrike" cap="none" normalizeH="0" baseline="0" dirty="0" smtClean="0">
                <a:ln>
                  <a:noFill/>
                </a:ln>
                <a:solidFill>
                  <a:srgbClr val="000000"/>
                </a:solidFill>
                <a:effectLst/>
                <a:latin typeface="Monaco"/>
              </a:rPr>
              <a:t>&lt;</a:t>
            </a:r>
            <a:r>
              <a:rPr kumimoji="0" lang="es-PE" altLang="es-PE" sz="1000" b="0" i="0" u="none" strike="noStrike" cap="none" normalizeH="0" baseline="0" dirty="0" err="1" smtClean="0">
                <a:ln>
                  <a:noFill/>
                </a:ln>
                <a:solidFill>
                  <a:srgbClr val="000000"/>
                </a:solidFill>
                <a:effectLst/>
                <a:latin typeface="Monaco"/>
              </a:rPr>
              <a:t>String</a:t>
            </a:r>
            <a:r>
              <a:rPr kumimoji="0" lang="es-PE" altLang="es-PE" sz="1000" b="0" i="0" u="none" strike="noStrike" cap="none" normalizeH="0" baseline="0" dirty="0" smtClean="0">
                <a:ln>
                  <a:noFill/>
                </a:ln>
                <a:solidFill>
                  <a:srgbClr val="000000"/>
                </a:solidFill>
                <a:effectLst/>
                <a:latin typeface="Monaco"/>
              </a:rPr>
              <a:t>&gt; nueva= </a:t>
            </a:r>
            <a:r>
              <a:rPr kumimoji="0" lang="es-PE" altLang="es-PE" sz="1000" b="0" i="0" u="none" strike="noStrike" cap="none" normalizeH="0" baseline="0" dirty="0" err="1" smtClean="0">
                <a:ln>
                  <a:noFill/>
                </a:ln>
                <a:solidFill>
                  <a:srgbClr val="000000"/>
                </a:solidFill>
                <a:effectLst/>
                <a:latin typeface="Monaco"/>
              </a:rPr>
              <a:t>duplicarColleccion</a:t>
            </a:r>
            <a:r>
              <a:rPr kumimoji="0" lang="es-PE" altLang="es-PE" sz="1000" b="0" i="0" u="none" strike="noStrike" cap="none" normalizeH="0" baseline="0" dirty="0" smtClean="0">
                <a:ln>
                  <a:noFill/>
                </a:ln>
                <a:solidFill>
                  <a:srgbClr val="000000"/>
                </a:solidFill>
                <a:effectLst/>
                <a:latin typeface="Monaco"/>
              </a:rPr>
              <a:t>(lista);</a:t>
            </a:r>
            <a:endParaRPr kumimoji="0" lang="es-PE" altLang="es-PE"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300" b="0" i="0" u="none" strike="noStrike" cap="none" normalizeH="0" baseline="0" dirty="0" smtClean="0">
                <a:ln>
                  <a:noFill/>
                </a:ln>
                <a:solidFill>
                  <a:srgbClr val="000000"/>
                </a:solidFill>
                <a:effectLst/>
                <a:latin typeface="Monaco"/>
              </a:rPr>
              <a:t> </a:t>
            </a:r>
            <a:endParaRPr kumimoji="0" lang="es-PE" altLang="es-PE"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000" b="0" i="0" u="none" strike="noStrike" cap="none" normalizeH="0" baseline="0" dirty="0" err="1" smtClean="0">
                <a:ln>
                  <a:noFill/>
                </a:ln>
                <a:solidFill>
                  <a:srgbClr val="000000"/>
                </a:solidFill>
                <a:effectLst/>
                <a:latin typeface="Monaco"/>
              </a:rPr>
              <a:t>nueva.forEach</a:t>
            </a:r>
            <a:r>
              <a:rPr kumimoji="0" lang="es-PE" altLang="es-PE" sz="1000" b="0" i="0" u="none" strike="noStrike" cap="none" normalizeH="0" baseline="0" dirty="0" smtClean="0">
                <a:ln>
                  <a:noFill/>
                </a:ln>
                <a:solidFill>
                  <a:srgbClr val="000000"/>
                </a:solidFill>
                <a:effectLst/>
                <a:latin typeface="Monaco"/>
              </a:rPr>
              <a:t>(x-&gt;</a:t>
            </a:r>
            <a:r>
              <a:rPr kumimoji="0" lang="es-PE" altLang="es-PE" sz="1000" b="0" i="0" u="none" strike="noStrike" cap="none" normalizeH="0" baseline="0" dirty="0" err="1" smtClean="0">
                <a:ln>
                  <a:noFill/>
                </a:ln>
                <a:solidFill>
                  <a:srgbClr val="000000"/>
                </a:solidFill>
                <a:effectLst/>
                <a:latin typeface="Monaco"/>
              </a:rPr>
              <a:t>System.out.println</a:t>
            </a:r>
            <a:r>
              <a:rPr kumimoji="0" lang="es-PE" altLang="es-PE" sz="1000" b="0" i="0" u="none" strike="noStrike" cap="none" normalizeH="0" baseline="0" dirty="0" smtClean="0">
                <a:ln>
                  <a:noFill/>
                </a:ln>
                <a:solidFill>
                  <a:srgbClr val="000000"/>
                </a:solidFill>
                <a:effectLst/>
                <a:latin typeface="Monaco"/>
              </a:rPr>
              <a:t>(x));</a:t>
            </a:r>
            <a:endParaRPr kumimoji="0" lang="es-PE" altLang="es-PE"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300" b="0" i="0" u="none" strike="noStrike" cap="none" normalizeH="0" baseline="0" dirty="0" smtClean="0">
                <a:ln>
                  <a:noFill/>
                </a:ln>
                <a:solidFill>
                  <a:srgbClr val="000000"/>
                </a:solidFill>
                <a:effectLst/>
                <a:latin typeface="Monaco"/>
              </a:rPr>
              <a:t> </a:t>
            </a:r>
            <a:endParaRPr kumimoji="0" lang="es-PE" altLang="es-PE"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000" b="0" i="0" u="none" strike="noStrike" cap="none" normalizeH="0" baseline="0" dirty="0" smtClean="0">
                <a:ln>
                  <a:noFill/>
                </a:ln>
                <a:solidFill>
                  <a:srgbClr val="000000"/>
                </a:solidFill>
                <a:effectLst/>
                <a:latin typeface="Monaco"/>
              </a:rPr>
              <a:t>}</a:t>
            </a:r>
            <a:endParaRPr kumimoji="0" lang="es-PE" altLang="es-PE"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300" b="0" i="0" u="none" strike="noStrike" cap="none" normalizeH="0" baseline="0" dirty="0" smtClean="0">
                <a:ln>
                  <a:noFill/>
                </a:ln>
                <a:solidFill>
                  <a:srgbClr val="000000"/>
                </a:solidFill>
                <a:effectLst/>
                <a:latin typeface="Monaco"/>
              </a:rPr>
              <a:t> </a:t>
            </a:r>
            <a:endParaRPr kumimoji="0" lang="es-PE" altLang="es-PE"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000" b="1" i="0" u="none" strike="noStrike" cap="none" normalizeH="0" baseline="0" dirty="0" err="1" smtClean="0">
                <a:ln>
                  <a:noFill/>
                </a:ln>
                <a:solidFill>
                  <a:srgbClr val="006699"/>
                </a:solidFill>
                <a:effectLst/>
                <a:latin typeface="Monaco"/>
              </a:rPr>
              <a:t>public</a:t>
            </a:r>
            <a:r>
              <a:rPr kumimoji="0" lang="es-PE" altLang="es-PE" sz="1300" b="0" i="0" u="none" strike="noStrike" cap="none" normalizeH="0" baseline="0" dirty="0" smtClean="0">
                <a:ln>
                  <a:noFill/>
                </a:ln>
                <a:solidFill>
                  <a:srgbClr val="000000"/>
                </a:solidFill>
                <a:effectLst/>
                <a:latin typeface="Monaco"/>
              </a:rPr>
              <a:t> </a:t>
            </a:r>
            <a:r>
              <a:rPr kumimoji="0" lang="es-PE" altLang="es-PE" sz="1000" b="1" i="0" u="none" strike="noStrike" cap="none" normalizeH="0" baseline="0" dirty="0" err="1" smtClean="0">
                <a:ln>
                  <a:noFill/>
                </a:ln>
                <a:solidFill>
                  <a:srgbClr val="006699"/>
                </a:solidFill>
                <a:effectLst/>
                <a:latin typeface="Monaco"/>
              </a:rPr>
              <a:t>static</a:t>
            </a:r>
            <a:r>
              <a:rPr kumimoji="0" lang="es-PE" altLang="es-PE" sz="1300" b="0" i="0" u="none" strike="noStrike" cap="none" normalizeH="0" baseline="0" dirty="0" smtClean="0">
                <a:ln>
                  <a:noFill/>
                </a:ln>
                <a:solidFill>
                  <a:srgbClr val="000000"/>
                </a:solidFill>
                <a:effectLst/>
                <a:latin typeface="Monaco"/>
              </a:rPr>
              <a:t> </a:t>
            </a:r>
            <a:r>
              <a:rPr kumimoji="0" lang="es-PE" altLang="es-PE" sz="1000" b="0" i="0" u="none" strike="noStrike" cap="none" normalizeH="0" baseline="0" dirty="0" smtClean="0">
                <a:ln>
                  <a:noFill/>
                </a:ln>
                <a:solidFill>
                  <a:srgbClr val="000000"/>
                </a:solidFill>
                <a:effectLst/>
                <a:latin typeface="Monaco"/>
              </a:rPr>
              <a:t>&lt;T&gt; </a:t>
            </a:r>
            <a:r>
              <a:rPr kumimoji="0" lang="es-PE" altLang="es-PE" sz="1000" b="0" i="0" u="none" strike="noStrike" cap="none" normalizeH="0" baseline="0" dirty="0" err="1" smtClean="0">
                <a:ln>
                  <a:noFill/>
                </a:ln>
                <a:solidFill>
                  <a:srgbClr val="000000"/>
                </a:solidFill>
                <a:effectLst/>
                <a:latin typeface="Monaco"/>
              </a:rPr>
              <a:t>Collection</a:t>
            </a:r>
            <a:r>
              <a:rPr kumimoji="0" lang="es-PE" altLang="es-PE" sz="1000" b="0" i="0" u="none" strike="noStrike" cap="none" normalizeH="0" baseline="0" dirty="0" smtClean="0">
                <a:ln>
                  <a:noFill/>
                </a:ln>
                <a:solidFill>
                  <a:srgbClr val="000000"/>
                </a:solidFill>
                <a:effectLst/>
                <a:latin typeface="Monaco"/>
              </a:rPr>
              <a:t>&lt;T&gt; </a:t>
            </a:r>
            <a:r>
              <a:rPr kumimoji="0" lang="es-PE" altLang="es-PE" sz="1000" b="0" i="0" u="none" strike="noStrike" cap="none" normalizeH="0" baseline="0" dirty="0" err="1" smtClean="0">
                <a:ln>
                  <a:noFill/>
                </a:ln>
                <a:solidFill>
                  <a:srgbClr val="000000"/>
                </a:solidFill>
                <a:effectLst/>
                <a:latin typeface="Monaco"/>
              </a:rPr>
              <a:t>duplicarColleccion</a:t>
            </a:r>
            <a:r>
              <a:rPr kumimoji="0" lang="es-PE" altLang="es-PE" sz="1000" b="0" i="0" u="none" strike="noStrike" cap="none" normalizeH="0" baseline="0" dirty="0" smtClean="0">
                <a:ln>
                  <a:noFill/>
                </a:ln>
                <a:solidFill>
                  <a:srgbClr val="000000"/>
                </a:solidFill>
                <a:effectLst/>
                <a:latin typeface="Monaco"/>
              </a:rPr>
              <a:t>(</a:t>
            </a:r>
            <a:r>
              <a:rPr kumimoji="0" lang="es-PE" altLang="es-PE" sz="1000" b="0" i="0" u="none" strike="noStrike" cap="none" normalizeH="0" baseline="0" dirty="0" err="1" smtClean="0">
                <a:ln>
                  <a:noFill/>
                </a:ln>
                <a:solidFill>
                  <a:srgbClr val="000000"/>
                </a:solidFill>
                <a:effectLst/>
                <a:latin typeface="Monaco"/>
              </a:rPr>
              <a:t>Collection</a:t>
            </a:r>
            <a:r>
              <a:rPr kumimoji="0" lang="es-PE" altLang="es-PE" sz="1000" b="0" i="0" u="none" strike="noStrike" cap="none" normalizeH="0" baseline="0" dirty="0" smtClean="0">
                <a:ln>
                  <a:noFill/>
                </a:ln>
                <a:solidFill>
                  <a:srgbClr val="000000"/>
                </a:solidFill>
                <a:effectLst/>
                <a:latin typeface="Monaco"/>
              </a:rPr>
              <a:t>&lt;T&gt; </a:t>
            </a:r>
            <a:r>
              <a:rPr kumimoji="0" lang="es-PE" altLang="es-PE" sz="1000" b="0" i="0" u="none" strike="noStrike" cap="none" normalizeH="0" baseline="0" dirty="0" err="1" smtClean="0">
                <a:ln>
                  <a:noFill/>
                </a:ln>
                <a:solidFill>
                  <a:srgbClr val="000000"/>
                </a:solidFill>
                <a:effectLst/>
                <a:latin typeface="Monaco"/>
              </a:rPr>
              <a:t>coleccion</a:t>
            </a:r>
            <a:r>
              <a:rPr kumimoji="0" lang="es-PE" altLang="es-PE" sz="1000" b="0" i="0" u="none" strike="noStrike" cap="none" normalizeH="0" baseline="0" dirty="0" smtClean="0">
                <a:ln>
                  <a:noFill/>
                </a:ln>
                <a:solidFill>
                  <a:srgbClr val="000000"/>
                </a:solidFill>
                <a:effectLst/>
                <a:latin typeface="Monaco"/>
              </a:rPr>
              <a:t>) {</a:t>
            </a:r>
            <a:endParaRPr kumimoji="0" lang="es-PE" altLang="es-PE"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300" b="0" i="0" u="none" strike="noStrike" cap="none" normalizeH="0" baseline="0" dirty="0" smtClean="0">
                <a:ln>
                  <a:noFill/>
                </a:ln>
                <a:solidFill>
                  <a:srgbClr val="000000"/>
                </a:solidFill>
                <a:effectLst/>
                <a:latin typeface="Monaco"/>
              </a:rPr>
              <a:t> </a:t>
            </a:r>
            <a:endParaRPr kumimoji="0" lang="es-PE" altLang="es-PE"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000" b="0" i="0" u="none" strike="noStrike" cap="none" normalizeH="0" baseline="0" dirty="0" err="1" smtClean="0">
                <a:ln>
                  <a:noFill/>
                </a:ln>
                <a:solidFill>
                  <a:srgbClr val="000000"/>
                </a:solidFill>
                <a:effectLst/>
                <a:latin typeface="Monaco"/>
              </a:rPr>
              <a:t>coleccion.addAll</a:t>
            </a:r>
            <a:r>
              <a:rPr kumimoji="0" lang="es-PE" altLang="es-PE" sz="1000" b="0" i="0" u="none" strike="noStrike" cap="none" normalizeH="0" baseline="0" dirty="0" smtClean="0">
                <a:ln>
                  <a:noFill/>
                </a:ln>
                <a:solidFill>
                  <a:srgbClr val="000000"/>
                </a:solidFill>
                <a:effectLst/>
                <a:latin typeface="Monaco"/>
              </a:rPr>
              <a:t>(</a:t>
            </a:r>
            <a:r>
              <a:rPr kumimoji="0" lang="es-PE" altLang="es-PE" sz="1000" b="0" i="0" u="none" strike="noStrike" cap="none" normalizeH="0" baseline="0" dirty="0" err="1" smtClean="0">
                <a:ln>
                  <a:noFill/>
                </a:ln>
                <a:solidFill>
                  <a:srgbClr val="000000"/>
                </a:solidFill>
                <a:effectLst/>
                <a:latin typeface="Monaco"/>
              </a:rPr>
              <a:t>coleccion</a:t>
            </a:r>
            <a:r>
              <a:rPr kumimoji="0" lang="es-PE" altLang="es-PE" sz="1000" b="0" i="0" u="none" strike="noStrike" cap="none" normalizeH="0" baseline="0" dirty="0" smtClean="0">
                <a:ln>
                  <a:noFill/>
                </a:ln>
                <a:solidFill>
                  <a:srgbClr val="000000"/>
                </a:solidFill>
                <a:effectLst/>
                <a:latin typeface="Monaco"/>
              </a:rPr>
              <a:t>);</a:t>
            </a:r>
            <a:endParaRPr kumimoji="0" lang="es-PE" altLang="es-PE"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000" b="1" i="0" u="none" strike="noStrike" cap="none" normalizeH="0" baseline="0" dirty="0" err="1" smtClean="0">
                <a:ln>
                  <a:noFill/>
                </a:ln>
                <a:solidFill>
                  <a:srgbClr val="006699"/>
                </a:solidFill>
                <a:effectLst/>
                <a:latin typeface="Monaco"/>
              </a:rPr>
              <a:t>return</a:t>
            </a:r>
            <a:r>
              <a:rPr kumimoji="0" lang="es-PE" altLang="es-PE" sz="1300" b="0" i="0" u="none" strike="noStrike" cap="none" normalizeH="0" baseline="0" dirty="0" smtClean="0">
                <a:ln>
                  <a:noFill/>
                </a:ln>
                <a:solidFill>
                  <a:srgbClr val="000000"/>
                </a:solidFill>
                <a:effectLst/>
                <a:latin typeface="Monaco"/>
              </a:rPr>
              <a:t> </a:t>
            </a:r>
            <a:r>
              <a:rPr kumimoji="0" lang="es-PE" altLang="es-PE" sz="1000" b="0" i="0" u="none" strike="noStrike" cap="none" normalizeH="0" baseline="0" dirty="0" err="1" smtClean="0">
                <a:ln>
                  <a:noFill/>
                </a:ln>
                <a:solidFill>
                  <a:srgbClr val="000000"/>
                </a:solidFill>
                <a:effectLst/>
                <a:latin typeface="Monaco"/>
              </a:rPr>
              <a:t>coleccion</a:t>
            </a:r>
            <a:r>
              <a:rPr kumimoji="0" lang="es-PE" altLang="es-PE" sz="1000" b="0" i="0" u="none" strike="noStrike" cap="none" normalizeH="0" baseline="0" dirty="0" smtClean="0">
                <a:ln>
                  <a:noFill/>
                </a:ln>
                <a:solidFill>
                  <a:srgbClr val="000000"/>
                </a:solidFill>
                <a:effectLst/>
                <a:latin typeface="Monaco"/>
              </a:rPr>
              <a:t>;</a:t>
            </a:r>
            <a:endParaRPr kumimoji="0" lang="es-PE" altLang="es-PE"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300" b="0" i="0" u="none" strike="noStrike" cap="none" normalizeH="0" baseline="0" dirty="0" smtClean="0">
                <a:ln>
                  <a:noFill/>
                </a:ln>
                <a:solidFill>
                  <a:srgbClr val="000000"/>
                </a:solidFill>
                <a:effectLst/>
                <a:latin typeface="Monaco"/>
              </a:rPr>
              <a:t> </a:t>
            </a:r>
            <a:endParaRPr kumimoji="0" lang="es-PE" altLang="es-PE"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000" b="0" i="0" u="none" strike="noStrike" cap="none" normalizeH="0" baseline="0" dirty="0" smtClean="0">
                <a:ln>
                  <a:noFill/>
                </a:ln>
                <a:solidFill>
                  <a:srgbClr val="000000"/>
                </a:solidFill>
                <a:effectLst/>
                <a:latin typeface="Monaco"/>
              </a:rPr>
              <a:t>}</a:t>
            </a:r>
            <a:endParaRPr kumimoji="0" lang="es-PE" altLang="es-PE"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000" b="0" i="0" u="none" strike="noStrike" cap="none" normalizeH="0" baseline="0" dirty="0" smtClean="0">
                <a:ln>
                  <a:noFill/>
                </a:ln>
                <a:solidFill>
                  <a:srgbClr val="000000"/>
                </a:solidFill>
                <a:effectLst/>
                <a:latin typeface="Monaco"/>
              </a:rPr>
              <a:t>}</a:t>
            </a:r>
            <a:endParaRPr kumimoji="0" lang="es-PE" altLang="es-PE"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503897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					CONCLUSIONES</a:t>
            </a:r>
            <a:endParaRPr lang="es-PE" b="1" dirty="0"/>
          </a:p>
        </p:txBody>
      </p:sp>
      <p:sp>
        <p:nvSpPr>
          <p:cNvPr id="3" name="Marcador de contenido 2"/>
          <p:cNvSpPr>
            <a:spLocks noGrp="1"/>
          </p:cNvSpPr>
          <p:nvPr>
            <p:ph idx="1"/>
          </p:nvPr>
        </p:nvSpPr>
        <p:spPr>
          <a:xfrm>
            <a:off x="2034193" y="1155088"/>
            <a:ext cx="12529511" cy="5518292"/>
          </a:xfrm>
        </p:spPr>
        <p:txBody>
          <a:bodyPr>
            <a:normAutofit fontScale="25000" lnSpcReduction="20000"/>
          </a:bodyPr>
          <a:lstStyle/>
          <a:p>
            <a:endParaRPr lang="es-PE" dirty="0"/>
          </a:p>
          <a:p>
            <a:endParaRPr lang="es-PE" dirty="0"/>
          </a:p>
          <a:p>
            <a:pPr algn="just"/>
            <a:r>
              <a:rPr lang="es-PE" sz="5600" dirty="0"/>
              <a:t>Los genéricos representan una adición importante, la razón por la que los genéricos</a:t>
            </a:r>
          </a:p>
          <a:p>
            <a:pPr marL="0" indent="0" algn="just">
              <a:buNone/>
            </a:pPr>
            <a:r>
              <a:rPr lang="es-PE" sz="5600" dirty="0"/>
              <a:t>son interesantes no solo se debe a los enormes ahorros de código que se pueden</a:t>
            </a:r>
          </a:p>
          <a:p>
            <a:pPr marL="0" indent="0" algn="just">
              <a:buNone/>
            </a:pPr>
            <a:r>
              <a:rPr lang="es-PE" sz="5600" dirty="0"/>
              <a:t>lograr, Los genéricos también proporcionan seguridad de tipo de tiempo de</a:t>
            </a:r>
          </a:p>
          <a:p>
            <a:pPr marL="0" indent="0" algn="just">
              <a:buNone/>
            </a:pPr>
            <a:r>
              <a:rPr lang="es-PE" sz="5600" dirty="0"/>
              <a:t>compilación que permite a los programadores detectar tipos no válidos en tiempo</a:t>
            </a:r>
          </a:p>
          <a:p>
            <a:pPr marL="0" indent="0" algn="just">
              <a:buNone/>
            </a:pPr>
            <a:r>
              <a:rPr lang="es-PE" sz="5600" dirty="0"/>
              <a:t>de compilación.</a:t>
            </a:r>
          </a:p>
          <a:p>
            <a:pPr marL="0" indent="0" algn="just">
              <a:buNone/>
            </a:pPr>
            <a:endParaRPr lang="es-PE" sz="5600" dirty="0"/>
          </a:p>
          <a:p>
            <a:pPr algn="just"/>
            <a:r>
              <a:rPr lang="es-PE" sz="5600" dirty="0"/>
              <a:t>Los genéricos agregan estabilidad a su código al hacer más detectables en el</a:t>
            </a:r>
          </a:p>
          <a:p>
            <a:pPr marL="0" indent="0" algn="just">
              <a:buNone/>
            </a:pPr>
            <a:r>
              <a:rPr lang="es-PE" sz="5600" dirty="0"/>
              <a:t>momento de la compilación. En pocas palabras, los genéricos permiten que los tipos</a:t>
            </a:r>
          </a:p>
          <a:p>
            <a:pPr marL="0" indent="0" algn="just">
              <a:buNone/>
            </a:pPr>
            <a:r>
              <a:rPr lang="es-PE" sz="5600" dirty="0"/>
              <a:t>(clases e interfaces) sean parámetros cuando se definen clases, interfaces y</a:t>
            </a:r>
          </a:p>
          <a:p>
            <a:pPr marL="0" indent="0" algn="just">
              <a:buNone/>
            </a:pPr>
            <a:r>
              <a:rPr lang="es-PE" sz="5600" dirty="0"/>
              <a:t>métodos.</a:t>
            </a:r>
          </a:p>
          <a:p>
            <a:pPr marL="0" indent="0" algn="just">
              <a:buNone/>
            </a:pPr>
            <a:endParaRPr lang="es-PE" sz="5600" dirty="0"/>
          </a:p>
          <a:p>
            <a:pPr algn="just"/>
            <a:r>
              <a:rPr lang="es-PE" sz="5600" dirty="0"/>
              <a:t>Un método es genérico si declara una o más variables de tipo. Estas variables de</a:t>
            </a:r>
          </a:p>
          <a:p>
            <a:pPr marL="0" indent="0" algn="just">
              <a:buNone/>
            </a:pPr>
            <a:r>
              <a:rPr lang="es-PE" sz="5600" dirty="0"/>
              <a:t>tipo se conocen como los parámetros de tipo formal del método.</a:t>
            </a:r>
          </a:p>
          <a:p>
            <a:pPr marL="0" indent="0" algn="just">
              <a:buNone/>
            </a:pPr>
            <a:endParaRPr lang="es-PE" sz="5600" dirty="0"/>
          </a:p>
          <a:p>
            <a:pPr algn="just"/>
            <a:r>
              <a:rPr lang="es-PE" sz="5600" dirty="0"/>
              <a:t>Mediante el uso de genéricos, los programadores pueden implementar algoritmos</a:t>
            </a:r>
          </a:p>
          <a:p>
            <a:pPr marL="0" indent="0" algn="just">
              <a:buNone/>
            </a:pPr>
            <a:r>
              <a:rPr lang="es-PE" sz="5600" dirty="0"/>
              <a:t>genéricos que funcionan en colecciones de diferentes tipos, pueden personalizarse</a:t>
            </a:r>
          </a:p>
          <a:p>
            <a:pPr marL="0" indent="0" algn="just">
              <a:buNone/>
            </a:pPr>
            <a:r>
              <a:rPr lang="es-PE" sz="5600" dirty="0"/>
              <a:t>y son seguros y fáciles de leer.</a:t>
            </a:r>
          </a:p>
        </p:txBody>
      </p:sp>
    </p:spTree>
    <p:extLst>
      <p:ext uri="{BB962C8B-B14F-4D97-AF65-F5344CB8AC3E}">
        <p14:creationId xmlns:p14="http://schemas.microsoft.com/office/powerpoint/2010/main" val="19488859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E36358C-738F-4FF1-A547-C9EAFF2E28EC}"/>
              </a:ext>
            </a:extLst>
          </p:cNvPr>
          <p:cNvSpPr>
            <a:spLocks noGrp="1"/>
          </p:cNvSpPr>
          <p:nvPr>
            <p:ph type="title"/>
          </p:nvPr>
        </p:nvSpPr>
        <p:spPr/>
        <p:txBody>
          <a:bodyPr/>
          <a:lstStyle/>
          <a:p>
            <a:r>
              <a:rPr lang="es-PE" dirty="0"/>
              <a:t>DEFINCION:</a:t>
            </a:r>
          </a:p>
        </p:txBody>
      </p:sp>
      <p:sp>
        <p:nvSpPr>
          <p:cNvPr id="3" name="Marcador de contenido 2">
            <a:extLst>
              <a:ext uri="{FF2B5EF4-FFF2-40B4-BE49-F238E27FC236}">
                <a16:creationId xmlns:a16="http://schemas.microsoft.com/office/drawing/2014/main" xmlns="" id="{CAF05E54-05E5-44A5-88A7-87B5F348E4D9}"/>
              </a:ext>
            </a:extLst>
          </p:cNvPr>
          <p:cNvSpPr>
            <a:spLocks noGrp="1"/>
          </p:cNvSpPr>
          <p:nvPr>
            <p:ph idx="1"/>
          </p:nvPr>
        </p:nvSpPr>
        <p:spPr>
          <a:xfrm>
            <a:off x="574767" y="1270000"/>
            <a:ext cx="9457508" cy="1734457"/>
          </a:xfrm>
        </p:spPr>
        <p:txBody>
          <a:bodyPr>
            <a:normAutofit/>
          </a:bodyPr>
          <a:lstStyle/>
          <a:p>
            <a:r>
              <a:rPr lang="es-PE" dirty="0" smtClean="0"/>
              <a:t>La</a:t>
            </a:r>
            <a:r>
              <a:rPr lang="es-PE" dirty="0"/>
              <a:t> programación genérica es un tipo de </a:t>
            </a:r>
            <a:r>
              <a:rPr lang="es-PE" dirty="0">
                <a:hlinkClick r:id="rId2" tooltip="Programación"/>
              </a:rPr>
              <a:t>programación</a:t>
            </a:r>
            <a:r>
              <a:rPr lang="es-PE" dirty="0"/>
              <a:t> que está mucho más centrada en los </a:t>
            </a:r>
            <a:r>
              <a:rPr lang="es-PE" dirty="0">
                <a:hlinkClick r:id="rId3" tooltip="Algoritmos"/>
              </a:rPr>
              <a:t>algoritmos</a:t>
            </a:r>
            <a:r>
              <a:rPr lang="es-PE" dirty="0"/>
              <a:t> que en los datos. La idea de esta forma de programar pretende generalizar las funciones utilizadas para que puedan usarse en más de una ocasión.</a:t>
            </a:r>
          </a:p>
          <a:p>
            <a:r>
              <a:rPr lang="es-PE" dirty="0"/>
              <a:t>Esto se consigue parametrizando lo máximo posible el desarrollo del programa y expresados o devueltos de la forma más simple posible, evitando detalles concretos.</a:t>
            </a:r>
          </a:p>
        </p:txBody>
      </p:sp>
      <p:pic>
        <p:nvPicPr>
          <p:cNvPr id="4" name="Picture 2" descr="Resultado de imagen para clases genericas jav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334" y="3004457"/>
            <a:ext cx="9563946" cy="3664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4881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E36358C-738F-4FF1-A547-C9EAFF2E28EC}"/>
              </a:ext>
            </a:extLst>
          </p:cNvPr>
          <p:cNvSpPr>
            <a:spLocks noGrp="1"/>
          </p:cNvSpPr>
          <p:nvPr>
            <p:ph type="title"/>
          </p:nvPr>
        </p:nvSpPr>
        <p:spPr>
          <a:xfrm>
            <a:off x="677333" y="609599"/>
            <a:ext cx="9354941" cy="2394857"/>
          </a:xfrm>
        </p:spPr>
        <p:txBody>
          <a:bodyPr/>
          <a:lstStyle/>
          <a:p>
            <a:r>
              <a:rPr lang="es-PE" dirty="0"/>
              <a:t>¿Para qué sirven los genéricos en Java?</a:t>
            </a:r>
            <a:br>
              <a:rPr lang="es-PE" dirty="0"/>
            </a:br>
            <a:endParaRPr lang="es-PE" dirty="0"/>
          </a:p>
        </p:txBody>
      </p:sp>
      <p:sp>
        <p:nvSpPr>
          <p:cNvPr id="3" name="Marcador de contenido 2">
            <a:extLst>
              <a:ext uri="{FF2B5EF4-FFF2-40B4-BE49-F238E27FC236}">
                <a16:creationId xmlns:a16="http://schemas.microsoft.com/office/drawing/2014/main" xmlns="" id="{CAF05E54-05E5-44A5-88A7-87B5F348E4D9}"/>
              </a:ext>
            </a:extLst>
          </p:cNvPr>
          <p:cNvSpPr>
            <a:spLocks noGrp="1"/>
          </p:cNvSpPr>
          <p:nvPr>
            <p:ph idx="1"/>
          </p:nvPr>
        </p:nvSpPr>
        <p:spPr>
          <a:xfrm>
            <a:off x="574767" y="1270000"/>
            <a:ext cx="9457508" cy="1734457"/>
          </a:xfrm>
        </p:spPr>
        <p:txBody>
          <a:bodyPr>
            <a:normAutofit/>
          </a:bodyPr>
          <a:lstStyle/>
          <a:p>
            <a:r>
              <a:rPr lang="es-PE" dirty="0"/>
              <a:t>¿Para qué sirven los genéricos en Java?</a:t>
            </a:r>
          </a:p>
          <a:p>
            <a:r>
              <a:rPr lang="es-PE" dirty="0"/>
              <a:t>Los genéricos sirven para permitir que métodos o clases puedan operar con distintos tipos de objetos proporcionando seguridad en tiempo de compilación. Esto nos permite crear código más legible y mucho más robusto.</a:t>
            </a:r>
          </a:p>
          <a:p>
            <a:pPr marL="0" indent="0">
              <a:buNone/>
            </a:pPr>
            <a:endParaRPr lang="es-PE" dirty="0"/>
          </a:p>
        </p:txBody>
      </p:sp>
      <p:pic>
        <p:nvPicPr>
          <p:cNvPr id="1026" name="Picture 2" descr="Resultado de imagen para java generic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1" y="2612569"/>
            <a:ext cx="10755396" cy="3892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4250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E36358C-738F-4FF1-A547-C9EAFF2E28EC}"/>
              </a:ext>
            </a:extLst>
          </p:cNvPr>
          <p:cNvSpPr>
            <a:spLocks noGrp="1"/>
          </p:cNvSpPr>
          <p:nvPr>
            <p:ph type="title"/>
          </p:nvPr>
        </p:nvSpPr>
        <p:spPr>
          <a:xfrm>
            <a:off x="677333" y="609600"/>
            <a:ext cx="9354941" cy="1506584"/>
          </a:xfrm>
        </p:spPr>
        <p:txBody>
          <a:bodyPr/>
          <a:lstStyle/>
          <a:p>
            <a:r>
              <a:rPr lang="es-PE" dirty="0"/>
              <a:t>¿Cómo usamos los genéricos?</a:t>
            </a:r>
          </a:p>
        </p:txBody>
      </p:sp>
      <p:sp>
        <p:nvSpPr>
          <p:cNvPr id="3" name="Marcador de contenido 2">
            <a:extLst>
              <a:ext uri="{FF2B5EF4-FFF2-40B4-BE49-F238E27FC236}">
                <a16:creationId xmlns:a16="http://schemas.microsoft.com/office/drawing/2014/main" xmlns="" id="{CAF05E54-05E5-44A5-88A7-87B5F348E4D9}"/>
              </a:ext>
            </a:extLst>
          </p:cNvPr>
          <p:cNvSpPr>
            <a:spLocks noGrp="1"/>
          </p:cNvSpPr>
          <p:nvPr>
            <p:ph idx="1"/>
          </p:nvPr>
        </p:nvSpPr>
        <p:spPr>
          <a:xfrm>
            <a:off x="574767" y="1270000"/>
            <a:ext cx="9457508" cy="1734457"/>
          </a:xfrm>
        </p:spPr>
        <p:txBody>
          <a:bodyPr>
            <a:normAutofit/>
          </a:bodyPr>
          <a:lstStyle/>
          <a:p>
            <a:pPr marL="0" indent="0">
              <a:buNone/>
            </a:pPr>
            <a:r>
              <a:rPr lang="es-PE" dirty="0"/>
              <a:t>Reconoceremos el uso de genéricos en una clase, interfaz o método cuando veamos un solo carácter en mayúsculas encerrado en el operador “</a:t>
            </a:r>
            <a:r>
              <a:rPr lang="es-PE" dirty="0" err="1"/>
              <a:t>diamond</a:t>
            </a:r>
            <a:r>
              <a:rPr lang="es-PE" dirty="0"/>
              <a:t>”. Por ejemplo: </a:t>
            </a:r>
          </a:p>
        </p:txBody>
      </p:sp>
      <p:pic>
        <p:nvPicPr>
          <p:cNvPr id="2050" name="Picture 2" descr="http://3.bp.blogspot.com/_BQk94ojgkDY/TOFoWXsVqvI/AAAAAAAADL4/1fhD1NsBaKw/s1600/jdk7-1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3" y="2116184"/>
            <a:ext cx="8884678" cy="1391376"/>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contenido 2">
            <a:extLst>
              <a:ext uri="{FF2B5EF4-FFF2-40B4-BE49-F238E27FC236}">
                <a16:creationId xmlns:a16="http://schemas.microsoft.com/office/drawing/2014/main" xmlns="" id="{CAF05E54-05E5-44A5-88A7-87B5F348E4D9}"/>
              </a:ext>
            </a:extLst>
          </p:cNvPr>
          <p:cNvSpPr txBox="1">
            <a:spLocks/>
          </p:cNvSpPr>
          <p:nvPr/>
        </p:nvSpPr>
        <p:spPr>
          <a:xfrm>
            <a:off x="677333" y="4146915"/>
            <a:ext cx="9457508" cy="2489016"/>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0"/>
            <a:r>
              <a:rPr lang="es-PE" dirty="0" smtClean="0"/>
              <a:t>E </a:t>
            </a:r>
            <a:r>
              <a:rPr lang="es-PE" dirty="0"/>
              <a:t>– Para nombrar “elementos” de una colección</a:t>
            </a:r>
          </a:p>
          <a:p>
            <a:pPr lvl="0"/>
            <a:r>
              <a:rPr lang="es-PE" dirty="0"/>
              <a:t>K – Para nombrar identificadores en una relación asociativa</a:t>
            </a:r>
          </a:p>
          <a:p>
            <a:pPr lvl="0"/>
            <a:r>
              <a:rPr lang="es-PE" dirty="0"/>
              <a:t>N – Para nombrar genéricos que, esperamos, han de ser numéricos</a:t>
            </a:r>
          </a:p>
          <a:p>
            <a:pPr lvl="0"/>
            <a:r>
              <a:rPr lang="es-PE" dirty="0"/>
              <a:t>V – Para nombrar valores en una relación asociativa</a:t>
            </a:r>
          </a:p>
          <a:p>
            <a:pPr lvl="0"/>
            <a:r>
              <a:rPr lang="es-PE" dirty="0"/>
              <a:t>Etc</a:t>
            </a:r>
            <a:r>
              <a:rPr lang="es-PE" dirty="0" smtClean="0"/>
              <a:t>…</a:t>
            </a:r>
          </a:p>
          <a:p>
            <a:pPr lvl="0"/>
            <a:r>
              <a:rPr lang="es-PE" dirty="0" smtClean="0"/>
              <a:t>La convención de Oracle:</a:t>
            </a:r>
          </a:p>
          <a:p>
            <a:pPr lvl="0"/>
            <a:r>
              <a:rPr lang="es-PE" dirty="0">
                <a:hlinkClick r:id="rId3"/>
              </a:rPr>
              <a:t>https://</a:t>
            </a:r>
            <a:r>
              <a:rPr lang="es-PE" dirty="0" smtClean="0">
                <a:hlinkClick r:id="rId3"/>
              </a:rPr>
              <a:t>docs.oracle.com/javase/tutorial/java/nutsandbolts/index.html</a:t>
            </a:r>
            <a:endParaRPr lang="es-PE" dirty="0" smtClean="0"/>
          </a:p>
          <a:p>
            <a:pPr lvl="0"/>
            <a:endParaRPr lang="es-PE" dirty="0" smtClean="0"/>
          </a:p>
          <a:p>
            <a:pPr lvl="0"/>
            <a:endParaRPr lang="es-PE" dirty="0"/>
          </a:p>
        </p:txBody>
      </p:sp>
      <p:sp>
        <p:nvSpPr>
          <p:cNvPr id="9" name="Título 1">
            <a:extLst>
              <a:ext uri="{FF2B5EF4-FFF2-40B4-BE49-F238E27FC236}">
                <a16:creationId xmlns:a16="http://schemas.microsoft.com/office/drawing/2014/main" xmlns="" id="{8E36358C-738F-4FF1-A547-C9EAFF2E28EC}"/>
              </a:ext>
            </a:extLst>
          </p:cNvPr>
          <p:cNvSpPr txBox="1">
            <a:spLocks/>
          </p:cNvSpPr>
          <p:nvPr/>
        </p:nvSpPr>
        <p:spPr>
          <a:xfrm>
            <a:off x="677333" y="3507560"/>
            <a:ext cx="9354941" cy="150658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E" dirty="0"/>
              <a:t>¿Qué significan , y ?, ¿hay diferencias?</a:t>
            </a:r>
          </a:p>
          <a:p>
            <a:endParaRPr lang="es-PE" dirty="0"/>
          </a:p>
        </p:txBody>
      </p:sp>
    </p:spTree>
    <p:extLst>
      <p:ext uri="{BB962C8B-B14F-4D97-AF65-F5344CB8AC3E}">
        <p14:creationId xmlns:p14="http://schemas.microsoft.com/office/powerpoint/2010/main" val="40500388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E36358C-738F-4FF1-A547-C9EAFF2E28EC}"/>
              </a:ext>
            </a:extLst>
          </p:cNvPr>
          <p:cNvSpPr>
            <a:spLocks noGrp="1"/>
          </p:cNvSpPr>
          <p:nvPr>
            <p:ph type="title"/>
          </p:nvPr>
        </p:nvSpPr>
        <p:spPr>
          <a:xfrm>
            <a:off x="677333" y="609600"/>
            <a:ext cx="9354941" cy="618310"/>
          </a:xfrm>
        </p:spPr>
        <p:txBody>
          <a:bodyPr>
            <a:normAutofit fontScale="90000"/>
          </a:bodyPr>
          <a:lstStyle/>
          <a:p>
            <a:r>
              <a:rPr lang="es-PE" dirty="0" smtClean="0"/>
              <a:t>EJEMPLO:</a:t>
            </a:r>
            <a:endParaRPr lang="es-PE" dirty="0"/>
          </a:p>
        </p:txBody>
      </p:sp>
      <p:sp>
        <p:nvSpPr>
          <p:cNvPr id="5" name="2 Marcador de contenido"/>
          <p:cNvSpPr txBox="1">
            <a:spLocks/>
          </p:cNvSpPr>
          <p:nvPr/>
        </p:nvSpPr>
        <p:spPr>
          <a:xfrm>
            <a:off x="677333" y="4637316"/>
            <a:ext cx="8892480" cy="190717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s-PE" sz="2000" dirty="0" smtClean="0"/>
              <a:t>Para solventar este problema podemos construir una clase Genérica .Este tipo de clase nos permitirá definir una Bolsa de un tipo concreto. Puede ser una bolsa de Golosinas o una bolsa de Chocolatinas</a:t>
            </a:r>
            <a:r>
              <a:rPr lang="es-PE" sz="2000" b="1" dirty="0" smtClean="0"/>
              <a:t> pero NO de las dos cosas  a la vez</a:t>
            </a:r>
            <a:r>
              <a:rPr lang="es-PE" sz="2000" dirty="0" smtClean="0"/>
              <a:t> .Esto en un principio puede parecer poco flexible pero si nos ponemos a pensar cuando programamos solemos imprimir una lista de Facturas o una lista de Compras no una lista mixta. </a:t>
            </a:r>
            <a:endParaRPr lang="es-PE" sz="2000" dirty="0"/>
          </a:p>
        </p:txBody>
      </p:sp>
      <p:pic>
        <p:nvPicPr>
          <p:cNvPr id="6" name="3 Imagen" descr="bolsa">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378823" y="1227910"/>
            <a:ext cx="3964672" cy="3187336"/>
          </a:xfrm>
          <a:prstGeom prst="rect">
            <a:avLst/>
          </a:prstGeom>
          <a:noFill/>
          <a:ln>
            <a:noFill/>
          </a:ln>
        </p:spPr>
      </p:pic>
      <p:pic>
        <p:nvPicPr>
          <p:cNvPr id="7" name="6 Imagen" descr="chocolatina-golosina">
            <a:hlinkClick r:id="rId4"/>
          </p:cNvPr>
          <p:cNvPicPr/>
          <p:nvPr/>
        </p:nvPicPr>
        <p:blipFill>
          <a:blip r:embed="rId5">
            <a:extLst>
              <a:ext uri="{28A0092B-C50C-407E-A947-70E740481C1C}">
                <a14:useLocalDpi xmlns:a14="http://schemas.microsoft.com/office/drawing/2010/main" val="0"/>
              </a:ext>
            </a:extLst>
          </a:blip>
          <a:srcRect/>
          <a:stretch>
            <a:fillRect/>
          </a:stretch>
        </p:blipFill>
        <p:spPr bwMode="auto">
          <a:xfrm>
            <a:off x="4574725" y="1449980"/>
            <a:ext cx="5226318" cy="2417719"/>
          </a:xfrm>
          <a:prstGeom prst="rect">
            <a:avLst/>
          </a:prstGeom>
          <a:noFill/>
          <a:ln>
            <a:noFill/>
          </a:ln>
        </p:spPr>
      </p:pic>
    </p:spTree>
    <p:extLst>
      <p:ext uri="{BB962C8B-B14F-4D97-AF65-F5344CB8AC3E}">
        <p14:creationId xmlns:p14="http://schemas.microsoft.com/office/powerpoint/2010/main" val="7487888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a:xfrm>
            <a:off x="677334" y="609600"/>
            <a:ext cx="8596668" cy="762000"/>
          </a:xfrm>
        </p:spPr>
        <p:txBody>
          <a:bodyPr>
            <a:normAutofit fontScale="90000"/>
          </a:bodyPr>
          <a:lstStyle/>
          <a:p>
            <a:pPr algn="ctr"/>
            <a:r>
              <a:rPr lang="es-PE" b="1" dirty="0">
                <a:solidFill>
                  <a:schemeClr val="accent1"/>
                </a:solidFill>
              </a:rPr>
              <a:t>CLASES EN JAVA GENERIC</a:t>
            </a:r>
            <a:r>
              <a:rPr lang="es-PE" dirty="0"/>
              <a:t/>
            </a:r>
            <a:br>
              <a:rPr lang="es-PE" dirty="0"/>
            </a:br>
            <a:endParaRPr lang="es-PE" dirty="0"/>
          </a:p>
        </p:txBody>
      </p:sp>
      <p:sp>
        <p:nvSpPr>
          <p:cNvPr id="7" name="Marcador de contenido 6"/>
          <p:cNvSpPr>
            <a:spLocks noGrp="1"/>
          </p:cNvSpPr>
          <p:nvPr>
            <p:ph idx="1"/>
          </p:nvPr>
        </p:nvSpPr>
        <p:spPr/>
        <p:txBody>
          <a:bodyPr/>
          <a:lstStyle/>
          <a:p>
            <a:pPr algn="just"/>
            <a:r>
              <a:rPr lang="es-PE" sz="2800" dirty="0"/>
              <a:t>En Java, cuando definimos una nueva clase, se debe conocer el tipo de dato con el que trabajaremos. Si se desea hacer una operación en específico dentro de la clase, sea cual sea el tipo de dato que va a recibir, podemos hacer uso de los tipos genéricos. Este tipo genérico asumirá el tipo de dato que realmente le pasaremos a la clase</a:t>
            </a:r>
          </a:p>
          <a:p>
            <a:endParaRPr lang="es-PE" dirty="0"/>
          </a:p>
        </p:txBody>
      </p:sp>
    </p:spTree>
    <p:extLst>
      <p:ext uri="{BB962C8B-B14F-4D97-AF65-F5344CB8AC3E}">
        <p14:creationId xmlns:p14="http://schemas.microsoft.com/office/powerpoint/2010/main" val="39711647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CDDBBFE-B42B-4567-ACF7-112F20FFA201}"/>
              </a:ext>
            </a:extLst>
          </p:cNvPr>
          <p:cNvSpPr>
            <a:spLocks noGrp="1"/>
          </p:cNvSpPr>
          <p:nvPr>
            <p:ph type="title"/>
          </p:nvPr>
        </p:nvSpPr>
        <p:spPr/>
        <p:txBody>
          <a:bodyPr/>
          <a:lstStyle/>
          <a:p>
            <a:r>
              <a:rPr lang="es-PE" dirty="0"/>
              <a:t>EJEMPLO DE JAVA GENERIC:</a:t>
            </a:r>
          </a:p>
        </p:txBody>
      </p:sp>
      <p:sp>
        <p:nvSpPr>
          <p:cNvPr id="4" name="Marcador de contenido 2"/>
          <p:cNvSpPr>
            <a:spLocks noGrp="1"/>
          </p:cNvSpPr>
          <p:nvPr>
            <p:ph idx="1"/>
          </p:nvPr>
        </p:nvSpPr>
        <p:spPr>
          <a:xfrm>
            <a:off x="921327" y="5608709"/>
            <a:ext cx="8814848" cy="719354"/>
          </a:xfrm>
        </p:spPr>
        <p:txBody>
          <a:bodyPr>
            <a:normAutofit fontScale="92500" lnSpcReduction="20000"/>
          </a:bodyPr>
          <a:lstStyle/>
          <a:p>
            <a:r>
              <a:rPr lang="es-PE" dirty="0"/>
              <a:t>Dentro del main lo único que haremos es crear 2 objetos de esa clase, el primero de tipo Integer y el segundo de tipo String y mostramos el elemento para ver que funciona correctamente.</a:t>
            </a:r>
          </a:p>
          <a:p>
            <a:endParaRPr lang="es-PE" dirty="0"/>
          </a:p>
        </p:txBody>
      </p:sp>
      <p:pic>
        <p:nvPicPr>
          <p:cNvPr id="5" name="Imagen 4"/>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27141"/>
            <a:ext cx="8814847" cy="3626749"/>
          </a:xfrm>
          <a:prstGeom prst="rect">
            <a:avLst/>
          </a:prstGeom>
          <a:noFill/>
          <a:ln>
            <a:noFill/>
          </a:ln>
        </p:spPr>
      </p:pic>
    </p:spTree>
    <p:extLst>
      <p:ext uri="{BB962C8B-B14F-4D97-AF65-F5344CB8AC3E}">
        <p14:creationId xmlns:p14="http://schemas.microsoft.com/office/powerpoint/2010/main" val="15901739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1220144" y="983673"/>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E" smtClean="0"/>
              <a:t>Al compilarlo y ejecutarlo obtendremos lo siguiente:</a:t>
            </a:r>
            <a:endParaRPr lang="es-PE" dirty="0"/>
          </a:p>
        </p:txBody>
      </p:sp>
      <p:pic>
        <p:nvPicPr>
          <p:cNvPr id="5" name="Marcador de contenido 3"/>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220144" y="2571341"/>
            <a:ext cx="8596668" cy="2956623"/>
          </a:xfrm>
          <a:prstGeom prst="rect">
            <a:avLst/>
          </a:prstGeom>
          <a:noFill/>
          <a:ln>
            <a:noFill/>
          </a:ln>
        </p:spPr>
      </p:pic>
    </p:spTree>
    <p:extLst>
      <p:ext uri="{BB962C8B-B14F-4D97-AF65-F5344CB8AC3E}">
        <p14:creationId xmlns:p14="http://schemas.microsoft.com/office/powerpoint/2010/main" val="6789391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xmlns="" id="{C5D32C3C-B444-4079-ADA4-C51042076D5F}"/>
              </a:ext>
            </a:extLst>
          </p:cNvPr>
          <p:cNvPicPr>
            <a:picLocks noGrp="1"/>
          </p:cNvPicPr>
          <p:nvPr>
            <p:ph idx="1"/>
          </p:nvPr>
        </p:nvPicPr>
        <p:blipFill rotWithShape="1">
          <a:blip r:embed="rId2">
            <a:extLst>
              <a:ext uri="{28A0092B-C50C-407E-A947-70E740481C1C}">
                <a14:useLocalDpi xmlns:a14="http://schemas.microsoft.com/office/drawing/2010/main" val="0"/>
              </a:ext>
            </a:extLst>
          </a:blip>
          <a:srcRect b="6086"/>
          <a:stretch/>
        </p:blipFill>
        <p:spPr bwMode="auto">
          <a:xfrm>
            <a:off x="0" y="2566556"/>
            <a:ext cx="12192000" cy="42914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2" name="Título 1">
            <a:extLst>
              <a:ext uri="{FF2B5EF4-FFF2-40B4-BE49-F238E27FC236}">
                <a16:creationId xmlns:a16="http://schemas.microsoft.com/office/drawing/2014/main" xmlns="" id="{759A390F-123A-46FA-AF44-5F588D0B3AB2}"/>
              </a:ext>
            </a:extLst>
          </p:cNvPr>
          <p:cNvSpPr>
            <a:spLocks noGrp="1"/>
          </p:cNvSpPr>
          <p:nvPr>
            <p:ph type="title"/>
          </p:nvPr>
        </p:nvSpPr>
        <p:spPr>
          <a:xfrm>
            <a:off x="2596091" y="0"/>
            <a:ext cx="8596668" cy="1320800"/>
          </a:xfrm>
        </p:spPr>
        <p:txBody>
          <a:bodyPr>
            <a:normAutofit/>
          </a:bodyPr>
          <a:lstStyle/>
          <a:p>
            <a:r>
              <a:rPr lang="es-PE" sz="7200" b="1" dirty="0"/>
              <a:t>ARRAY LIST</a:t>
            </a:r>
          </a:p>
        </p:txBody>
      </p:sp>
      <p:sp>
        <p:nvSpPr>
          <p:cNvPr id="3" name="Rectángulo 2"/>
          <p:cNvSpPr/>
          <p:nvPr/>
        </p:nvSpPr>
        <p:spPr>
          <a:xfrm>
            <a:off x="829598" y="1086761"/>
            <a:ext cx="8813166" cy="1366528"/>
          </a:xfrm>
          <a:prstGeom prst="rect">
            <a:avLst/>
          </a:prstGeom>
        </p:spPr>
        <p:txBody>
          <a:bodyPr wrap="square">
            <a:spAutoFit/>
          </a:bodyPr>
          <a:lstStyle/>
          <a:p>
            <a:pPr>
              <a:lnSpc>
                <a:spcPct val="115000"/>
              </a:lnSpc>
              <a:spcAft>
                <a:spcPts val="1000"/>
              </a:spcAft>
            </a:pPr>
            <a:r>
              <a:rPr lang="es-PE" dirty="0">
                <a:latin typeface="Arial" panose="020B0604020202020204" pitchFamily="34" charset="0"/>
                <a:ea typeface="Calibri" panose="020F0502020204030204" pitchFamily="34" charset="0"/>
                <a:cs typeface="Times New Roman" panose="02020603050405020304" pitchFamily="18" charset="0"/>
              </a:rPr>
              <a:t>La clase </a:t>
            </a:r>
            <a:r>
              <a:rPr lang="es-PE" dirty="0" err="1">
                <a:latin typeface="Arial" panose="020B0604020202020204" pitchFamily="34" charset="0"/>
                <a:ea typeface="Calibri" panose="020F0502020204030204" pitchFamily="34" charset="0"/>
                <a:cs typeface="Times New Roman" panose="02020603050405020304" pitchFamily="18" charset="0"/>
              </a:rPr>
              <a:t>ArrayList</a:t>
            </a:r>
            <a:r>
              <a:rPr lang="es-PE" dirty="0">
                <a:latin typeface="Arial" panose="020B0604020202020204" pitchFamily="34" charset="0"/>
                <a:ea typeface="Calibri" panose="020F0502020204030204" pitchFamily="34" charset="0"/>
                <a:cs typeface="Times New Roman" panose="02020603050405020304" pitchFamily="18" charset="0"/>
              </a:rPr>
              <a:t> en Java, es una clase que permite almacenar datos en memoria de forma similar a los </a:t>
            </a:r>
            <a:r>
              <a:rPr lang="es-PE" dirty="0" err="1">
                <a:latin typeface="Arial" panose="020B0604020202020204" pitchFamily="34" charset="0"/>
                <a:ea typeface="Calibri" panose="020F0502020204030204" pitchFamily="34" charset="0"/>
                <a:cs typeface="Times New Roman" panose="02020603050405020304" pitchFamily="18" charset="0"/>
              </a:rPr>
              <a:t>Arrays</a:t>
            </a:r>
            <a:r>
              <a:rPr lang="es-PE" dirty="0">
                <a:latin typeface="Arial" panose="020B0604020202020204" pitchFamily="34" charset="0"/>
                <a:ea typeface="Calibri" panose="020F0502020204030204" pitchFamily="34" charset="0"/>
                <a:cs typeface="Times New Roman" panose="02020603050405020304" pitchFamily="18" charset="0"/>
              </a:rPr>
              <a:t>, con la ventaja de que el numero de elementos que almacena, lo hace de forma dinámica, es decir, que no es necesario declarar su tamaño como pasa con los </a:t>
            </a:r>
            <a:r>
              <a:rPr lang="es-PE" dirty="0" err="1">
                <a:latin typeface="Arial" panose="020B0604020202020204" pitchFamily="34" charset="0"/>
                <a:ea typeface="Calibri" panose="020F0502020204030204" pitchFamily="34" charset="0"/>
                <a:cs typeface="Times New Roman" panose="02020603050405020304" pitchFamily="18" charset="0"/>
              </a:rPr>
              <a:t>Arrays</a:t>
            </a:r>
            <a:r>
              <a:rPr lang="es-PE" dirty="0">
                <a:latin typeface="Arial" panose="020B0604020202020204" pitchFamily="34" charset="0"/>
                <a:ea typeface="Calibri" panose="020F0502020204030204" pitchFamily="34" charset="0"/>
                <a:cs typeface="Times New Roman" panose="02020603050405020304" pitchFamily="18" charset="0"/>
              </a:rPr>
              <a:t>.</a:t>
            </a:r>
            <a:endParaRPr lang="es-PE"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3928516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385</TotalTime>
  <Words>539</Words>
  <Application>Microsoft Office PowerPoint</Application>
  <PresentationFormat>Panorámica</PresentationFormat>
  <Paragraphs>78</Paragraphs>
  <Slides>11</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11</vt:i4>
      </vt:variant>
    </vt:vector>
  </HeadingPairs>
  <TitlesOfParts>
    <vt:vector size="20" baseType="lpstr">
      <vt:lpstr>Algerian</vt:lpstr>
      <vt:lpstr>Arial</vt:lpstr>
      <vt:lpstr>Calibri</vt:lpstr>
      <vt:lpstr>Lora</vt:lpstr>
      <vt:lpstr>Monaco</vt:lpstr>
      <vt:lpstr>Times New Roman</vt:lpstr>
      <vt:lpstr>Trebuchet MS</vt:lpstr>
      <vt:lpstr>Wingdings 3</vt:lpstr>
      <vt:lpstr>Faceta</vt:lpstr>
      <vt:lpstr>JAVA GENERIC </vt:lpstr>
      <vt:lpstr>DEFINCION:</vt:lpstr>
      <vt:lpstr>¿Para qué sirven los genéricos en Java? </vt:lpstr>
      <vt:lpstr>¿Cómo usamos los genéricos?</vt:lpstr>
      <vt:lpstr>EJEMPLO:</vt:lpstr>
      <vt:lpstr>CLASES EN JAVA GENERIC </vt:lpstr>
      <vt:lpstr>EJEMPLO DE JAVA GENERIC:</vt:lpstr>
      <vt:lpstr>Presentación de PowerPoint</vt:lpstr>
      <vt:lpstr>ARRAY LIST</vt:lpstr>
      <vt:lpstr>Presentación de PowerPoint</vt:lpstr>
      <vt:lpstr>     CONCLUSIONES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GENERIC</dc:title>
  <dc:creator>Cristhian Vargas Basualdo</dc:creator>
  <cp:lastModifiedBy>Usuario</cp:lastModifiedBy>
  <cp:revision>12</cp:revision>
  <dcterms:created xsi:type="dcterms:W3CDTF">2017-12-01T20:07:26Z</dcterms:created>
  <dcterms:modified xsi:type="dcterms:W3CDTF">2017-12-04T17:43:07Z</dcterms:modified>
</cp:coreProperties>
</file>