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57" r:id="rId14"/>
    <p:sldId id="258" r:id="rId15"/>
    <p:sldId id="259" r:id="rId16"/>
    <p:sldId id="260" r:id="rId17"/>
    <p:sldId id="261" r:id="rId18"/>
    <p:sldId id="262" r:id="rId19"/>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ángulo 7"/>
          <p:cNvSpPr/>
          <p:nvPr/>
        </p:nvSpPr>
        <p:spPr bwMode="gray">
          <a:xfrm>
            <a:off x="0" y="2825016"/>
            <a:ext cx="9141714"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7" name="Rectángulo 6"/>
          <p:cNvSpPr/>
          <p:nvPr/>
        </p:nvSpPr>
        <p:spPr bwMode="black">
          <a:xfrm>
            <a:off x="0" y="3075710"/>
            <a:ext cx="9141714"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ctrTitle"/>
          </p:nvPr>
        </p:nvSpPr>
        <p:spPr bwMode="white">
          <a:xfrm>
            <a:off x="800100" y="3165764"/>
            <a:ext cx="7543800" cy="1711037"/>
          </a:xfrm>
        </p:spPr>
        <p:txBody>
          <a:bodyPr rtlCol="0" anchor="b">
            <a:normAutofit/>
          </a:bodyPr>
          <a:lstStyle>
            <a:lvl1pPr algn="l" rtl="0">
              <a:lnSpc>
                <a:spcPct val="80000"/>
              </a:lnSpc>
              <a:defRPr sz="5400">
                <a:solidFill>
                  <a:schemeClr val="tx1"/>
                </a:solidFill>
              </a:defRPr>
            </a:lvl1pPr>
          </a:lstStyle>
          <a:p>
            <a:pPr rtl="0"/>
            <a:r>
              <a:rPr lang="es-ES" noProof="0" smtClean="0"/>
              <a:t>Haga clic para modificar el estilo de título del patrón</a:t>
            </a:r>
            <a:endParaRPr lang="es-ES" noProof="0" dirty="0"/>
          </a:p>
        </p:txBody>
      </p:sp>
      <p:sp>
        <p:nvSpPr>
          <p:cNvPr id="3" name="Subtítulo 2"/>
          <p:cNvSpPr>
            <a:spLocks noGrp="1"/>
          </p:cNvSpPr>
          <p:nvPr>
            <p:ph type="subTitle" idx="1"/>
          </p:nvPr>
        </p:nvSpPr>
        <p:spPr bwMode="white">
          <a:xfrm>
            <a:off x="800100" y="4953000"/>
            <a:ext cx="75438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s-ES" noProof="0" smtClean="0"/>
              <a:t>Haga clic para modificar el estilo de subtítulo del patrón</a:t>
            </a:r>
            <a:endParaRPr lang="es-ES" noProof="0"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C76BBDF6-36C5-4BF5-B696-07DCC73F53FE}" type="datetimeFigureOut">
              <a:rPr lang="es-PE" smtClean="0"/>
              <a:t>04/12/2017</a:t>
            </a:fld>
            <a:endParaRPr lang="es-PE"/>
          </a:p>
        </p:txBody>
      </p:sp>
      <p:sp>
        <p:nvSpPr>
          <p:cNvPr id="5" name="Marcador de posición de pie de página 4"/>
          <p:cNvSpPr>
            <a:spLocks noGrp="1"/>
          </p:cNvSpPr>
          <p:nvPr>
            <p:ph type="ftr" sz="quarter" idx="11"/>
          </p:nvPr>
        </p:nvSpPr>
        <p:spPr/>
        <p:txBody>
          <a:bodyPr rtlCol="0"/>
          <a:lstStyle/>
          <a:p>
            <a:endParaRPr lang="es-PE"/>
          </a:p>
        </p:txBody>
      </p:sp>
      <p:sp>
        <p:nvSpPr>
          <p:cNvPr id="6" name="Marcador de posición de número de diapositiva 5"/>
          <p:cNvSpPr>
            <a:spLocks noGrp="1"/>
          </p:cNvSpPr>
          <p:nvPr>
            <p:ph type="sldNum" sz="quarter" idx="12"/>
          </p:nvPr>
        </p:nvSpPr>
        <p:spPr/>
        <p:txBody>
          <a:bodyPr rtlCol="0"/>
          <a:lstStyle/>
          <a:p>
            <a:fld id="{75EFD683-EB1E-41B4-B2F3-72D940A99D51}" type="slidenum">
              <a:rPr lang="es-PE" smtClean="0"/>
              <a:t>‹Nº›</a:t>
            </a:fld>
            <a:endParaRPr lang="es-PE"/>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457200"/>
            <a:ext cx="1457325" cy="5638801"/>
          </a:xfrm>
        </p:spPr>
        <p:txBody>
          <a:bodyPr vert="eaVert"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143000" y="457200"/>
            <a:ext cx="5286375" cy="5638801"/>
          </a:xfrm>
        </p:spPr>
        <p:txBody>
          <a:bodyPr vert="eaVert" rtlCol="0"/>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C76BBDF6-36C5-4BF5-B696-07DCC73F53FE}" type="datetimeFigureOut">
              <a:rPr lang="es-PE" smtClean="0"/>
              <a:t>04/12/2017</a:t>
            </a:fld>
            <a:endParaRPr lang="es-PE"/>
          </a:p>
        </p:txBody>
      </p:sp>
      <p:sp>
        <p:nvSpPr>
          <p:cNvPr id="5" name="Marcador de posición de pie de página 4"/>
          <p:cNvSpPr>
            <a:spLocks noGrp="1"/>
          </p:cNvSpPr>
          <p:nvPr>
            <p:ph type="ftr" sz="quarter" idx="11"/>
          </p:nvPr>
        </p:nvSpPr>
        <p:spPr/>
        <p:txBody>
          <a:bodyPr rtlCol="0"/>
          <a:lstStyle/>
          <a:p>
            <a:endParaRPr lang="es-PE"/>
          </a:p>
        </p:txBody>
      </p:sp>
      <p:sp>
        <p:nvSpPr>
          <p:cNvPr id="6" name="Marcador de posición de número de diapositiva 5"/>
          <p:cNvSpPr>
            <a:spLocks noGrp="1"/>
          </p:cNvSpPr>
          <p:nvPr>
            <p:ph type="sldNum" sz="quarter" idx="12"/>
          </p:nvPr>
        </p:nvSpPr>
        <p:spPr/>
        <p:txBody>
          <a:bodyPr rtlCol="0"/>
          <a:lstStyle/>
          <a:p>
            <a:fld id="{75EFD683-EB1E-41B4-B2F3-72D940A99D51}" type="slidenum">
              <a:rPr lang="es-PE" smtClean="0"/>
              <a:t>‹Nº›</a:t>
            </a:fld>
            <a:endParaRPr lang="es-PE"/>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C76BBDF6-36C5-4BF5-B696-07DCC73F53FE}" type="datetimeFigureOut">
              <a:rPr lang="es-PE" smtClean="0"/>
              <a:t>04/12/2017</a:t>
            </a:fld>
            <a:endParaRPr lang="es-PE"/>
          </a:p>
        </p:txBody>
      </p:sp>
      <p:sp>
        <p:nvSpPr>
          <p:cNvPr id="5" name="Marcador de posición de pie de página 4"/>
          <p:cNvSpPr>
            <a:spLocks noGrp="1"/>
          </p:cNvSpPr>
          <p:nvPr>
            <p:ph type="ftr" sz="quarter" idx="11"/>
          </p:nvPr>
        </p:nvSpPr>
        <p:spPr/>
        <p:txBody>
          <a:bodyPr rtlCol="0"/>
          <a:lstStyle/>
          <a:p>
            <a:endParaRPr lang="es-PE"/>
          </a:p>
        </p:txBody>
      </p:sp>
      <p:sp>
        <p:nvSpPr>
          <p:cNvPr id="6" name="Marcador de posición de número de diapositiva 5"/>
          <p:cNvSpPr>
            <a:spLocks noGrp="1"/>
          </p:cNvSpPr>
          <p:nvPr>
            <p:ph type="sldNum" sz="quarter" idx="12"/>
          </p:nvPr>
        </p:nvSpPr>
        <p:spPr/>
        <p:txBody>
          <a:bodyPr rtlCol="0"/>
          <a:lstStyle/>
          <a:p>
            <a:fld id="{75EFD683-EB1E-41B4-B2F3-72D940A99D51}" type="slidenum">
              <a:rPr lang="es-PE" smtClean="0"/>
              <a:t>‹Nº›</a:t>
            </a:fld>
            <a:endParaRPr lang="es-PE"/>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143000" y="1828800"/>
            <a:ext cx="6858000" cy="2743200"/>
          </a:xfrm>
        </p:spPr>
        <p:txBody>
          <a:bodyPr rtlCol="0" anchor="b">
            <a:normAutofit/>
          </a:bodyPr>
          <a:lstStyle>
            <a:lvl1pPr algn="l" rtl="0">
              <a:defRPr sz="5400">
                <a:solidFill>
                  <a:schemeClr val="tx1"/>
                </a:solidFill>
              </a:defRPr>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143000" y="4589464"/>
            <a:ext cx="6858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rtl="0"/>
            <a:r>
              <a:rPr lang="es-ES" noProof="0" smtClean="0"/>
              <a:t>Haga clic para modificar el estilo de texto del patrón</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sz="half" idx="1"/>
          </p:nvPr>
        </p:nvSpPr>
        <p:spPr>
          <a:xfrm>
            <a:off x="1143000" y="1825625"/>
            <a:ext cx="325755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contenido 3"/>
          <p:cNvSpPr>
            <a:spLocks noGrp="1"/>
          </p:cNvSpPr>
          <p:nvPr>
            <p:ph sz="half" idx="2"/>
          </p:nvPr>
        </p:nvSpPr>
        <p:spPr>
          <a:xfrm>
            <a:off x="4743450" y="1825625"/>
            <a:ext cx="325755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fecha 4"/>
          <p:cNvSpPr>
            <a:spLocks noGrp="1"/>
          </p:cNvSpPr>
          <p:nvPr>
            <p:ph type="dt" sz="half" idx="10"/>
          </p:nvPr>
        </p:nvSpPr>
        <p:spPr/>
        <p:txBody>
          <a:bodyPr rtlCol="0"/>
          <a:lstStyle>
            <a:lvl1pPr algn="r">
              <a:defRPr/>
            </a:lvl1pPr>
          </a:lstStyle>
          <a:p>
            <a:fld id="{C76BBDF6-36C5-4BF5-B696-07DCC73F53FE}" type="datetimeFigureOut">
              <a:rPr lang="es-PE" smtClean="0"/>
              <a:t>04/12/2017</a:t>
            </a:fld>
            <a:endParaRPr lang="es-PE"/>
          </a:p>
        </p:txBody>
      </p:sp>
      <p:sp>
        <p:nvSpPr>
          <p:cNvPr id="6" name="Marcador de posición de pie de página 5"/>
          <p:cNvSpPr>
            <a:spLocks noGrp="1"/>
          </p:cNvSpPr>
          <p:nvPr>
            <p:ph type="ftr" sz="quarter" idx="11"/>
          </p:nvPr>
        </p:nvSpPr>
        <p:spPr/>
        <p:txBody>
          <a:bodyPr rtlCol="0"/>
          <a:lstStyle/>
          <a:p>
            <a:endParaRPr lang="es-PE"/>
          </a:p>
        </p:txBody>
      </p:sp>
      <p:sp>
        <p:nvSpPr>
          <p:cNvPr id="7" name="Marcador de posición de número de diapositiva 6"/>
          <p:cNvSpPr>
            <a:spLocks noGrp="1"/>
          </p:cNvSpPr>
          <p:nvPr>
            <p:ph type="sldNum" sz="quarter" idx="12"/>
          </p:nvPr>
        </p:nvSpPr>
        <p:spPr/>
        <p:txBody>
          <a:bodyPr rtlCol="0"/>
          <a:lstStyle/>
          <a:p>
            <a:fld id="{75EFD683-EB1E-41B4-B2F3-72D940A99D51}" type="slidenum">
              <a:rPr lang="es-PE" smtClean="0"/>
              <a:t>‹Nº›</a:t>
            </a:fld>
            <a:endParaRPr lang="es-PE"/>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145286" y="1828800"/>
            <a:ext cx="325755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smtClean="0"/>
              <a:t>Haga clic para modificar el estilo de texto del patrón</a:t>
            </a:r>
          </a:p>
        </p:txBody>
      </p:sp>
      <p:sp>
        <p:nvSpPr>
          <p:cNvPr id="4" name="Marcador de posición de contenido 3"/>
          <p:cNvSpPr>
            <a:spLocks noGrp="1"/>
          </p:cNvSpPr>
          <p:nvPr>
            <p:ph sz="half" idx="2"/>
          </p:nvPr>
        </p:nvSpPr>
        <p:spPr>
          <a:xfrm>
            <a:off x="1145286" y="2514601"/>
            <a:ext cx="325755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texto 4"/>
          <p:cNvSpPr>
            <a:spLocks noGrp="1"/>
          </p:cNvSpPr>
          <p:nvPr>
            <p:ph type="body" sz="quarter" idx="3"/>
          </p:nvPr>
        </p:nvSpPr>
        <p:spPr>
          <a:xfrm>
            <a:off x="4745736" y="1828800"/>
            <a:ext cx="325755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smtClean="0"/>
              <a:t>Haga clic para modificar el estilo de texto del patrón</a:t>
            </a:r>
          </a:p>
        </p:txBody>
      </p:sp>
      <p:sp>
        <p:nvSpPr>
          <p:cNvPr id="6" name="Marcador de posición de contenido 5"/>
          <p:cNvSpPr>
            <a:spLocks noGrp="1"/>
          </p:cNvSpPr>
          <p:nvPr>
            <p:ph sz="quarter" idx="4"/>
          </p:nvPr>
        </p:nvSpPr>
        <p:spPr>
          <a:xfrm>
            <a:off x="4745736" y="2514601"/>
            <a:ext cx="325755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7" name="Marcador de posición de fecha 6"/>
          <p:cNvSpPr>
            <a:spLocks noGrp="1"/>
          </p:cNvSpPr>
          <p:nvPr>
            <p:ph type="dt" sz="half" idx="10"/>
          </p:nvPr>
        </p:nvSpPr>
        <p:spPr/>
        <p:txBody>
          <a:bodyPr rtlCol="0"/>
          <a:lstStyle>
            <a:lvl1pPr algn="r">
              <a:defRPr/>
            </a:lvl1pPr>
          </a:lstStyle>
          <a:p>
            <a:fld id="{C76BBDF6-36C5-4BF5-B696-07DCC73F53FE}" type="datetimeFigureOut">
              <a:rPr lang="es-PE" smtClean="0"/>
              <a:t>04/12/2017</a:t>
            </a:fld>
            <a:endParaRPr lang="es-PE"/>
          </a:p>
        </p:txBody>
      </p:sp>
      <p:sp>
        <p:nvSpPr>
          <p:cNvPr id="8" name="Marcador de posición de pie de página 7"/>
          <p:cNvSpPr>
            <a:spLocks noGrp="1"/>
          </p:cNvSpPr>
          <p:nvPr>
            <p:ph type="ftr" sz="quarter" idx="11"/>
          </p:nvPr>
        </p:nvSpPr>
        <p:spPr/>
        <p:txBody>
          <a:bodyPr rtlCol="0"/>
          <a:lstStyle/>
          <a:p>
            <a:endParaRPr lang="es-PE"/>
          </a:p>
        </p:txBody>
      </p:sp>
      <p:sp>
        <p:nvSpPr>
          <p:cNvPr id="9" name="Marcador de posición de número de diapositiva 8"/>
          <p:cNvSpPr>
            <a:spLocks noGrp="1"/>
          </p:cNvSpPr>
          <p:nvPr>
            <p:ph type="sldNum" sz="quarter" idx="12"/>
          </p:nvPr>
        </p:nvSpPr>
        <p:spPr/>
        <p:txBody>
          <a:bodyPr rtlCol="0"/>
          <a:lstStyle/>
          <a:p>
            <a:fld id="{75EFD683-EB1E-41B4-B2F3-72D940A99D51}" type="slidenum">
              <a:rPr lang="es-PE" smtClean="0"/>
              <a:t>‹Nº›</a:t>
            </a:fld>
            <a:endParaRPr lang="es-PE"/>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lgn="r">
              <a:defRPr/>
            </a:lvl1pPr>
          </a:lstStyle>
          <a:p>
            <a:fld id="{C76BBDF6-36C5-4BF5-B696-07DCC73F53FE}" type="datetimeFigureOut">
              <a:rPr lang="es-PE" smtClean="0"/>
              <a:t>04/12/2017</a:t>
            </a:fld>
            <a:endParaRPr lang="es-PE"/>
          </a:p>
        </p:txBody>
      </p:sp>
      <p:sp>
        <p:nvSpPr>
          <p:cNvPr id="4" name="Marcador de posición de pie de página 3"/>
          <p:cNvSpPr>
            <a:spLocks noGrp="1"/>
          </p:cNvSpPr>
          <p:nvPr>
            <p:ph type="ftr" sz="quarter" idx="11"/>
          </p:nvPr>
        </p:nvSpPr>
        <p:spPr/>
        <p:txBody>
          <a:bodyPr rtlCol="0"/>
          <a:lstStyle/>
          <a:p>
            <a:endParaRPr lang="es-PE"/>
          </a:p>
        </p:txBody>
      </p:sp>
      <p:sp>
        <p:nvSpPr>
          <p:cNvPr id="5" name="Marcador de posición de número de diapositiva 4"/>
          <p:cNvSpPr>
            <a:spLocks noGrp="1"/>
          </p:cNvSpPr>
          <p:nvPr>
            <p:ph type="sldNum" sz="quarter" idx="12"/>
          </p:nvPr>
        </p:nvSpPr>
        <p:spPr/>
        <p:txBody>
          <a:bodyPr rtlCol="0"/>
          <a:lstStyle/>
          <a:p>
            <a:fld id="{75EFD683-EB1E-41B4-B2F3-72D940A99D51}" type="slidenum">
              <a:rPr lang="es-PE" smtClean="0"/>
              <a:t>‹Nº›</a:t>
            </a:fld>
            <a:endParaRPr lang="es-PE"/>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lgn="r">
              <a:defRPr/>
            </a:lvl1pPr>
          </a:lstStyle>
          <a:p>
            <a:fld id="{C76BBDF6-36C5-4BF5-B696-07DCC73F53FE}" type="datetimeFigureOut">
              <a:rPr lang="es-PE" smtClean="0"/>
              <a:t>04/12/2017</a:t>
            </a:fld>
            <a:endParaRPr lang="es-PE"/>
          </a:p>
        </p:txBody>
      </p:sp>
      <p:sp>
        <p:nvSpPr>
          <p:cNvPr id="3" name="Marcador de posición de pie de página 2"/>
          <p:cNvSpPr>
            <a:spLocks noGrp="1"/>
          </p:cNvSpPr>
          <p:nvPr>
            <p:ph type="ftr" sz="quarter" idx="11"/>
          </p:nvPr>
        </p:nvSpPr>
        <p:spPr/>
        <p:txBody>
          <a:bodyPr rtlCol="0"/>
          <a:lstStyle/>
          <a:p>
            <a:endParaRPr lang="es-PE"/>
          </a:p>
        </p:txBody>
      </p:sp>
      <p:sp>
        <p:nvSpPr>
          <p:cNvPr id="4" name="Marcador de posición de número de diapositiva 3"/>
          <p:cNvSpPr>
            <a:spLocks noGrp="1"/>
          </p:cNvSpPr>
          <p:nvPr>
            <p:ph type="sldNum" sz="quarter" idx="12"/>
          </p:nvPr>
        </p:nvSpPr>
        <p:spPr/>
        <p:txBody>
          <a:bodyPr rtlCol="0"/>
          <a:lstStyle/>
          <a:p>
            <a:fld id="{75EFD683-EB1E-41B4-B2F3-72D940A99D51}" type="slidenum">
              <a:rPr lang="es-PE" smtClean="0"/>
              <a:t>‹Nº›</a:t>
            </a:fld>
            <a:endParaRPr lang="es-PE"/>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01941" y="1600200"/>
            <a:ext cx="2341960" cy="1828800"/>
          </a:xfrm>
        </p:spPr>
        <p:txBody>
          <a:bodyPr rtlCol="0" anchor="b">
            <a:normAutofit/>
          </a:bodyPr>
          <a:lstStyle>
            <a:lvl1pPr algn="l" rtl="0">
              <a:defRPr sz="3400"/>
            </a:lvl1pPr>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a:xfrm>
            <a:off x="570309" y="762000"/>
            <a:ext cx="48006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texto 3"/>
          <p:cNvSpPr>
            <a:spLocks noGrp="1"/>
          </p:cNvSpPr>
          <p:nvPr>
            <p:ph type="body" sz="half" idx="2"/>
          </p:nvPr>
        </p:nvSpPr>
        <p:spPr>
          <a:xfrm>
            <a:off x="6000780" y="3429000"/>
            <a:ext cx="234312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es-ES" noProof="0" smtClean="0"/>
              <a:t>Haga clic para modificar el estilo de texto del patrón</a:t>
            </a:r>
          </a:p>
        </p:txBody>
      </p:sp>
      <p:sp>
        <p:nvSpPr>
          <p:cNvPr id="5" name="Marcador de posición de fecha 4"/>
          <p:cNvSpPr>
            <a:spLocks noGrp="1"/>
          </p:cNvSpPr>
          <p:nvPr>
            <p:ph type="dt" sz="half" idx="10"/>
          </p:nvPr>
        </p:nvSpPr>
        <p:spPr/>
        <p:txBody>
          <a:bodyPr rtlCol="0"/>
          <a:lstStyle>
            <a:lvl1pPr>
              <a:defRPr/>
            </a:lvl1pPr>
          </a:lstStyle>
          <a:p>
            <a:fld id="{C76BBDF6-36C5-4BF5-B696-07DCC73F53FE}" type="datetimeFigureOut">
              <a:rPr lang="es-PE" smtClean="0"/>
              <a:t>04/12/2017</a:t>
            </a:fld>
            <a:endParaRPr lang="es-PE"/>
          </a:p>
        </p:txBody>
      </p:sp>
      <p:sp>
        <p:nvSpPr>
          <p:cNvPr id="6" name="Marcador de posición de pie de página 5"/>
          <p:cNvSpPr>
            <a:spLocks noGrp="1"/>
          </p:cNvSpPr>
          <p:nvPr>
            <p:ph type="ftr" sz="quarter" idx="11"/>
          </p:nvPr>
        </p:nvSpPr>
        <p:spPr/>
        <p:txBody>
          <a:bodyPr rtlCol="0"/>
          <a:lstStyle/>
          <a:p>
            <a:endParaRPr lang="es-PE"/>
          </a:p>
        </p:txBody>
      </p:sp>
      <p:sp>
        <p:nvSpPr>
          <p:cNvPr id="7" name="Marcador de posición de número de diapositiva 6"/>
          <p:cNvSpPr>
            <a:spLocks noGrp="1"/>
          </p:cNvSpPr>
          <p:nvPr>
            <p:ph type="sldNum" sz="quarter" idx="12"/>
          </p:nvPr>
        </p:nvSpPr>
        <p:spPr/>
        <p:txBody>
          <a:bodyPr rtlCol="0"/>
          <a:lstStyle>
            <a:lvl1pPr algn="r">
              <a:defRPr/>
            </a:lvl1pPr>
          </a:lstStyle>
          <a:p>
            <a:fld id="{75EFD683-EB1E-41B4-B2F3-72D940A99D51}" type="slidenum">
              <a:rPr lang="es-PE" smtClean="0"/>
              <a:t>‹Nº›</a:t>
            </a:fld>
            <a:endParaRPr lang="es-PE"/>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ángulo 7"/>
          <p:cNvSpPr/>
          <p:nvPr/>
        </p:nvSpPr>
        <p:spPr bwMode="blackWhite">
          <a:xfrm>
            <a:off x="483068" y="640080"/>
            <a:ext cx="500634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600" noProof="0" dirty="0"/>
          </a:p>
        </p:txBody>
      </p:sp>
      <p:sp>
        <p:nvSpPr>
          <p:cNvPr id="2" name="Título 1"/>
          <p:cNvSpPr>
            <a:spLocks noGrp="1"/>
          </p:cNvSpPr>
          <p:nvPr>
            <p:ph type="title"/>
          </p:nvPr>
        </p:nvSpPr>
        <p:spPr>
          <a:xfrm>
            <a:off x="5998464" y="1600200"/>
            <a:ext cx="2345436" cy="1828800"/>
          </a:xfrm>
        </p:spPr>
        <p:txBody>
          <a:bodyPr rtlCol="0" anchor="b">
            <a:normAutofit/>
          </a:bodyPr>
          <a:lstStyle>
            <a:lvl1pPr algn="l" rtl="0">
              <a:defRPr sz="3400"/>
            </a:lvl1pPr>
          </a:lstStyle>
          <a:p>
            <a:pPr rtl="0"/>
            <a:r>
              <a:rPr lang="es-ES" noProof="0" smtClean="0"/>
              <a:t>Haga clic para modificar el estilo de título del patrón</a:t>
            </a:r>
            <a:endParaRPr lang="es-ES" noProof="0" dirty="0"/>
          </a:p>
        </p:txBody>
      </p:sp>
      <p:sp>
        <p:nvSpPr>
          <p:cNvPr id="3" name="Marcador de posición de imagen 2"/>
          <p:cNvSpPr>
            <a:spLocks noGrp="1"/>
          </p:cNvSpPr>
          <p:nvPr>
            <p:ph type="pic" idx="1"/>
          </p:nvPr>
        </p:nvSpPr>
        <p:spPr>
          <a:xfrm>
            <a:off x="585938" y="777240"/>
            <a:ext cx="48006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s-ES" noProof="0" smtClean="0"/>
              <a:t>Haga clic en el icono para agregar una imagen</a:t>
            </a:r>
            <a:endParaRPr lang="es-ES" noProof="0" dirty="0"/>
          </a:p>
        </p:txBody>
      </p:sp>
      <p:sp>
        <p:nvSpPr>
          <p:cNvPr id="4" name="Marcador de posición de texto 3"/>
          <p:cNvSpPr>
            <a:spLocks noGrp="1"/>
          </p:cNvSpPr>
          <p:nvPr>
            <p:ph type="body" sz="half" idx="2"/>
          </p:nvPr>
        </p:nvSpPr>
        <p:spPr>
          <a:xfrm>
            <a:off x="5998464" y="3429000"/>
            <a:ext cx="2345436"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es-ES" noProof="0" smtClean="0"/>
              <a:t>Haga clic para modificar el estilo de texto del patrón</a:t>
            </a:r>
          </a:p>
        </p:txBody>
      </p:sp>
      <p:sp>
        <p:nvSpPr>
          <p:cNvPr id="5" name="Marcador de posición de fecha 4"/>
          <p:cNvSpPr>
            <a:spLocks noGrp="1"/>
          </p:cNvSpPr>
          <p:nvPr>
            <p:ph type="dt" sz="half" idx="10"/>
          </p:nvPr>
        </p:nvSpPr>
        <p:spPr/>
        <p:txBody>
          <a:bodyPr rtlCol="0"/>
          <a:lstStyle>
            <a:lvl1pPr algn="r">
              <a:defRPr/>
            </a:lvl1pPr>
          </a:lstStyle>
          <a:p>
            <a:fld id="{C76BBDF6-36C5-4BF5-B696-07DCC73F53FE}" type="datetimeFigureOut">
              <a:rPr lang="es-PE" smtClean="0"/>
              <a:t>04/12/2017</a:t>
            </a:fld>
            <a:endParaRPr lang="es-PE"/>
          </a:p>
        </p:txBody>
      </p:sp>
      <p:sp>
        <p:nvSpPr>
          <p:cNvPr id="6" name="Marcador de posición de pie de página 5"/>
          <p:cNvSpPr>
            <a:spLocks noGrp="1"/>
          </p:cNvSpPr>
          <p:nvPr>
            <p:ph type="ftr" sz="quarter" idx="11"/>
          </p:nvPr>
        </p:nvSpPr>
        <p:spPr/>
        <p:txBody>
          <a:bodyPr rtlCol="0"/>
          <a:lstStyle/>
          <a:p>
            <a:endParaRPr lang="es-PE"/>
          </a:p>
        </p:txBody>
      </p:sp>
      <p:sp>
        <p:nvSpPr>
          <p:cNvPr id="7" name="Marcador de posición de número de diapositiva 6"/>
          <p:cNvSpPr>
            <a:spLocks noGrp="1"/>
          </p:cNvSpPr>
          <p:nvPr>
            <p:ph type="sldNum" sz="quarter" idx="12"/>
          </p:nvPr>
        </p:nvSpPr>
        <p:spPr/>
        <p:txBody>
          <a:bodyPr rtlCol="0"/>
          <a:lstStyle/>
          <a:p>
            <a:fld id="{75EFD683-EB1E-41B4-B2F3-72D940A99D51}" type="slidenum">
              <a:rPr lang="es-PE" smtClean="0"/>
              <a:t>‹Nº›</a:t>
            </a:fld>
            <a:endParaRPr lang="es-PE"/>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143000" y="457200"/>
            <a:ext cx="6858000" cy="11430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143000" y="1828800"/>
            <a:ext cx="6858000" cy="4267200"/>
          </a:xfrm>
          <a:prstGeom prst="rect">
            <a:avLst/>
          </a:prstGeom>
        </p:spPr>
        <p:txBody>
          <a:bodyPr vert="horz" lIns="91440" tIns="45720" rIns="9144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6457950" y="6362700"/>
            <a:ext cx="74295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C76BBDF6-36C5-4BF5-B696-07DCC73F53FE}" type="datetimeFigureOut">
              <a:rPr lang="es-PE" smtClean="0"/>
              <a:t>04/12/2017</a:t>
            </a:fld>
            <a:endParaRPr lang="es-PE"/>
          </a:p>
        </p:txBody>
      </p:sp>
      <p:sp>
        <p:nvSpPr>
          <p:cNvPr id="5" name="Marcador de posición de pie de página 4"/>
          <p:cNvSpPr>
            <a:spLocks noGrp="1"/>
          </p:cNvSpPr>
          <p:nvPr>
            <p:ph type="ftr" sz="quarter" idx="3"/>
          </p:nvPr>
        </p:nvSpPr>
        <p:spPr>
          <a:xfrm>
            <a:off x="1143000" y="6362700"/>
            <a:ext cx="5161165"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endParaRPr lang="es-PE"/>
          </a:p>
        </p:txBody>
      </p:sp>
      <p:sp>
        <p:nvSpPr>
          <p:cNvPr id="6" name="Marcador de posición de número de diapositiva 5"/>
          <p:cNvSpPr>
            <a:spLocks noGrp="1"/>
          </p:cNvSpPr>
          <p:nvPr>
            <p:ph type="sldNum" sz="quarter" idx="4"/>
          </p:nvPr>
        </p:nvSpPr>
        <p:spPr>
          <a:xfrm>
            <a:off x="7372350" y="6362700"/>
            <a:ext cx="628650"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fld id="{75EFD683-EB1E-41B4-B2F3-72D940A99D51}" type="slidenum">
              <a:rPr lang="es-PE" smtClean="0"/>
              <a:t>‹Nº›</a:t>
            </a:fld>
            <a:endParaRPr lang="es-PE"/>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s.wikipedia.org/wiki/Programaci%C3%B3n_funciona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12785" y="3429000"/>
            <a:ext cx="9044560" cy="1754326"/>
          </a:xfrm>
          <a:prstGeom prst="rect">
            <a:avLst/>
          </a:prstGeom>
          <a:noFill/>
        </p:spPr>
        <p:txBody>
          <a:bodyPr wrap="square" lIns="91440" tIns="45720" rIns="91440" bIns="45720">
            <a:spAutoFit/>
          </a:bodyPr>
          <a:lstStyle/>
          <a:p>
            <a:pPr algn="ctr"/>
            <a:r>
              <a:rPr lang="es-PE" sz="5400" b="1" cap="none"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Programación </a:t>
            </a:r>
            <a:r>
              <a:rPr lang="es-PE" sz="5400" b="1" cap="none"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Funcional </a:t>
            </a:r>
            <a:r>
              <a:rPr lang="es-PE" sz="5400" b="1" cap="none"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y Expresiones Lambda</a:t>
            </a:r>
          </a:p>
        </p:txBody>
      </p:sp>
    </p:spTree>
    <p:extLst>
      <p:ext uri="{BB962C8B-B14F-4D97-AF65-F5344CB8AC3E}">
        <p14:creationId xmlns:p14="http://schemas.microsoft.com/office/powerpoint/2010/main" val="740312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0"/>
            <a:r>
              <a:rPr lang="es-PE" dirty="0" smtClean="0"/>
              <a:t>5.-SISTEMAS </a:t>
            </a:r>
            <a:r>
              <a:rPr lang="es-PE" dirty="0"/>
              <a:t>DE TIPOS:</a:t>
            </a:r>
            <a:br>
              <a:rPr lang="es-PE" dirty="0"/>
            </a:br>
            <a:endParaRPr lang="es-PE" dirty="0"/>
          </a:p>
        </p:txBody>
      </p:sp>
      <p:sp>
        <p:nvSpPr>
          <p:cNvPr id="3" name="2 Marcador de contenido"/>
          <p:cNvSpPr>
            <a:spLocks noGrp="1"/>
          </p:cNvSpPr>
          <p:nvPr>
            <p:ph idx="1"/>
          </p:nvPr>
        </p:nvSpPr>
        <p:spPr/>
        <p:txBody>
          <a:bodyPr/>
          <a:lstStyle/>
          <a:p>
            <a:r>
              <a:rPr lang="es-PE" dirty="0"/>
              <a:t>Especialmente desde el desarrollo de inferencia de tipos </a:t>
            </a:r>
            <a:r>
              <a:rPr lang="es-PE" dirty="0" err="1"/>
              <a:t>Hindley</a:t>
            </a:r>
            <a:r>
              <a:rPr lang="es-PE" dirty="0"/>
              <a:t> - </a:t>
            </a:r>
            <a:r>
              <a:rPr lang="es-PE" dirty="0" err="1"/>
              <a:t>Milner</a:t>
            </a:r>
            <a:r>
              <a:rPr lang="es-PE" dirty="0"/>
              <a:t> en la década de 1970, los lenguajes de programación funcionales han tendido a utilizar el cálculo lambda con tipos, en comparación con el cálculo lambda sin tipos utilizado en </a:t>
            </a:r>
            <a:r>
              <a:rPr lang="es-PE" dirty="0" err="1"/>
              <a:t>Lisp</a:t>
            </a:r>
            <a:r>
              <a:rPr lang="es-PE" dirty="0"/>
              <a:t> y sus variantes (tales como el lenguaje </a:t>
            </a:r>
            <a:r>
              <a:rPr lang="es-PE" dirty="0" err="1"/>
              <a:t>scheme</a:t>
            </a:r>
            <a:r>
              <a:rPr lang="es-PE" dirty="0"/>
              <a:t>).</a:t>
            </a:r>
          </a:p>
          <a:p>
            <a:endParaRPr lang="es-PE" dirty="0"/>
          </a:p>
        </p:txBody>
      </p:sp>
      <p:pic>
        <p:nvPicPr>
          <p:cNvPr id="4" name="Picture 4" descr="Resultado de imagen para ucv"/>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6336" y="260648"/>
            <a:ext cx="1226926" cy="1405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438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87624" y="476672"/>
            <a:ext cx="6858000" cy="1431032"/>
          </a:xfrm>
        </p:spPr>
        <p:txBody>
          <a:bodyPr>
            <a:normAutofit fontScale="90000"/>
          </a:bodyPr>
          <a:lstStyle/>
          <a:p>
            <a:pPr lvl="0"/>
            <a:r>
              <a:rPr lang="es-PE" dirty="0" smtClean="0"/>
              <a:t>6.-LA </a:t>
            </a:r>
            <a:r>
              <a:rPr lang="es-PE" dirty="0"/>
              <a:t>PROGRAMACION FUNCIONAL EN LENGUAJES NO FUNCIONALES:</a:t>
            </a:r>
            <a:br>
              <a:rPr lang="es-PE" dirty="0"/>
            </a:br>
            <a:endParaRPr lang="es-PE" dirty="0"/>
          </a:p>
        </p:txBody>
      </p:sp>
      <p:sp>
        <p:nvSpPr>
          <p:cNvPr id="3" name="2 Marcador de contenido"/>
          <p:cNvSpPr>
            <a:spLocks noGrp="1"/>
          </p:cNvSpPr>
          <p:nvPr>
            <p:ph idx="1"/>
          </p:nvPr>
        </p:nvSpPr>
        <p:spPr>
          <a:xfrm>
            <a:off x="1259632" y="1988840"/>
            <a:ext cx="6858000" cy="4267200"/>
          </a:xfrm>
        </p:spPr>
        <p:txBody>
          <a:bodyPr/>
          <a:lstStyle/>
          <a:p>
            <a:r>
              <a:rPr lang="es-PE" dirty="0"/>
              <a:t>Es posible utilizar un estilo de programación funcional en lenguajes que tradicionalmente no se consideran lenguajes funcionales. Por ejemplo, tanto D y Fortran95 se apoyan explícitamente en funciones puras. Funciones de primera clase, se han añadido lentamente a los lenguajes principales. Por ejemplo, a principios de 1994, el apoyo a lambda, filtro, mapa, y reducir esta en </a:t>
            </a:r>
            <a:r>
              <a:rPr lang="es-PE" dirty="0" err="1"/>
              <a:t>Python</a:t>
            </a:r>
            <a:r>
              <a:rPr lang="es-PE" dirty="0"/>
              <a:t>. Luego, durante el desarrollo de </a:t>
            </a:r>
            <a:r>
              <a:rPr lang="es-PE" dirty="0" err="1"/>
              <a:t>Python</a:t>
            </a:r>
            <a:r>
              <a:rPr lang="es-PE" dirty="0"/>
              <a:t> 3000, Guido van </a:t>
            </a:r>
            <a:r>
              <a:rPr lang="es-PE" dirty="0" err="1"/>
              <a:t>Rossum</a:t>
            </a:r>
            <a:r>
              <a:rPr lang="es-PE" dirty="0"/>
              <a:t> pidió la eliminación de estas características. Sin embargo, más tarde cambió de opinión, y sólo la reducción fue eliminada, a pesar de que sigue siendo accesible a través de los módulos de biblioteca </a:t>
            </a:r>
            <a:r>
              <a:rPr lang="es-PE" dirty="0" err="1"/>
              <a:t>functools</a:t>
            </a:r>
            <a:r>
              <a:rPr lang="es-PE" dirty="0"/>
              <a:t> estándar. Funciones de primera clase también fueron introducidas en PHP 5.3, Visual Basic9, C#3.0 y C++11.</a:t>
            </a:r>
          </a:p>
        </p:txBody>
      </p:sp>
      <p:pic>
        <p:nvPicPr>
          <p:cNvPr id="4" name="Picture 4" descr="Resultado de imagen para ucv"/>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6336" y="260648"/>
            <a:ext cx="1226926" cy="1405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940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VENTAJAS</a:t>
            </a:r>
            <a:br>
              <a:rPr lang="es-PE" dirty="0"/>
            </a:br>
            <a:endParaRPr lang="es-PE" dirty="0"/>
          </a:p>
        </p:txBody>
      </p:sp>
      <p:sp>
        <p:nvSpPr>
          <p:cNvPr id="3" name="2 Marcador de contenido"/>
          <p:cNvSpPr>
            <a:spLocks noGrp="1"/>
          </p:cNvSpPr>
          <p:nvPr>
            <p:ph idx="1"/>
          </p:nvPr>
        </p:nvSpPr>
        <p:spPr/>
        <p:txBody>
          <a:bodyPr/>
          <a:lstStyle/>
          <a:p>
            <a:r>
              <a:rPr lang="es-PE" dirty="0"/>
              <a:t>Entre las ventajas que suelen citarse de usar un paradigma funcional en la programación de computadoras, están las siguientes:</a:t>
            </a:r>
            <a:r>
              <a:rPr lang="es-PE" u="sng" baseline="30000" dirty="0">
                <a:hlinkClick r:id="rId2"/>
              </a:rPr>
              <a:t>1</a:t>
            </a:r>
            <a:r>
              <a:rPr lang="es-PE" dirty="0"/>
              <a:t>​</a:t>
            </a:r>
          </a:p>
          <a:p>
            <a:pPr lvl="0"/>
            <a:r>
              <a:rPr lang="es-PE" dirty="0"/>
              <a:t>Ausencia de efectos colaterales</a:t>
            </a:r>
          </a:p>
          <a:p>
            <a:pPr lvl="0"/>
            <a:r>
              <a:rPr lang="es-PE" dirty="0"/>
              <a:t>Proceso de depuración menos problemático</a:t>
            </a:r>
          </a:p>
          <a:p>
            <a:pPr lvl="0"/>
            <a:r>
              <a:rPr lang="es-PE" dirty="0"/>
              <a:t>Pruebas de unidades más confiables</a:t>
            </a:r>
          </a:p>
          <a:p>
            <a:pPr lvl="0"/>
            <a:r>
              <a:rPr lang="es-PE" dirty="0"/>
              <a:t>Mayor facilidad para la ejecución concurrente</a:t>
            </a:r>
          </a:p>
          <a:p>
            <a:endParaRPr lang="es-PE" dirty="0"/>
          </a:p>
        </p:txBody>
      </p:sp>
      <p:pic>
        <p:nvPicPr>
          <p:cNvPr id="4" name="Picture 4" descr="Resultado de imagen para ucv"/>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6336" y="260648"/>
            <a:ext cx="1226926" cy="1405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460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476672"/>
            <a:ext cx="6858000" cy="1143000"/>
          </a:xfrm>
        </p:spPr>
        <p:txBody>
          <a:bodyPr>
            <a:normAutofit fontScale="90000"/>
          </a:bodyPr>
          <a:lstStyle/>
          <a:p>
            <a:r>
              <a:rPr lang="es-PE" sz="5400" dirty="0"/>
              <a:t>Usos</a:t>
            </a:r>
            <a:r>
              <a:rPr lang="es-PE" dirty="0"/>
              <a:t/>
            </a:r>
            <a:br>
              <a:rPr lang="es-PE" dirty="0"/>
            </a:br>
            <a:endParaRPr lang="es-PE" dirty="0"/>
          </a:p>
        </p:txBody>
      </p:sp>
      <p:sp>
        <p:nvSpPr>
          <p:cNvPr id="3" name="2 Marcador de contenido"/>
          <p:cNvSpPr>
            <a:spLocks noGrp="1"/>
          </p:cNvSpPr>
          <p:nvPr>
            <p:ph idx="1"/>
          </p:nvPr>
        </p:nvSpPr>
        <p:spPr/>
        <p:txBody>
          <a:bodyPr/>
          <a:lstStyle/>
          <a:p>
            <a:r>
              <a:rPr lang="es-PE" sz="2400" dirty="0">
                <a:solidFill>
                  <a:schemeClr val="tx1">
                    <a:lumMod val="95000"/>
                  </a:schemeClr>
                </a:solidFill>
              </a:rPr>
              <a:t>Las expresiones lambda pueden ser utilizadas para contener funcionalidades que no necesitan ser nombradas y normalmente se utilizan en un tiempo corto. Algunos ejemplos notables incluyen las clausuras y la </a:t>
            </a:r>
            <a:r>
              <a:rPr lang="es-PE" sz="2400" dirty="0" smtClean="0">
                <a:solidFill>
                  <a:schemeClr val="tx1">
                    <a:lumMod val="95000"/>
                  </a:schemeClr>
                </a:solidFill>
              </a:rPr>
              <a:t>certificación</a:t>
            </a:r>
            <a:r>
              <a:rPr lang="es-PE" dirty="0">
                <a:solidFill>
                  <a:schemeClr val="tx1">
                    <a:lumMod val="95000"/>
                  </a:schemeClr>
                </a:solidFill>
              </a:rPr>
              <a:t>.</a:t>
            </a:r>
          </a:p>
        </p:txBody>
      </p:sp>
      <p:pic>
        <p:nvPicPr>
          <p:cNvPr id="4" name="Picture 4" descr="Resultado de imagen para ucv"/>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6336" y="260648"/>
            <a:ext cx="1226926" cy="1405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478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sz="4400" dirty="0"/>
              <a:t>Clasificación</a:t>
            </a:r>
          </a:p>
        </p:txBody>
      </p:sp>
      <p:sp>
        <p:nvSpPr>
          <p:cNvPr id="3" name="2 Marcador de contenido"/>
          <p:cNvSpPr>
            <a:spLocks noGrp="1"/>
          </p:cNvSpPr>
          <p:nvPr>
            <p:ph idx="1"/>
          </p:nvPr>
        </p:nvSpPr>
        <p:spPr/>
        <p:txBody>
          <a:bodyPr/>
          <a:lstStyle/>
          <a:p>
            <a:r>
              <a:rPr lang="es-PE" dirty="0"/>
              <a:t>Esta función normalmente acepta una función de comparación arbitraria a la cual se le suministra dos elementos, la función indica si éstos son iguales o si uno es </a:t>
            </a:r>
            <a:r>
              <a:rPr lang="es-PE" i="1" dirty="0"/>
              <a:t>mayor</a:t>
            </a:r>
            <a:r>
              <a:rPr lang="es-PE" dirty="0"/>
              <a:t> o </a:t>
            </a:r>
            <a:r>
              <a:rPr lang="es-PE" i="1" dirty="0"/>
              <a:t>menor</a:t>
            </a:r>
            <a:r>
              <a:rPr lang="es-PE" dirty="0"/>
              <a:t> que el otro (usualmente se indica mediante la devolución de un número negativo, cero o un número positivo). Considere clasificar una lista de cadenas por la longitud de la cadena:</a:t>
            </a:r>
          </a:p>
          <a:p>
            <a:r>
              <a:rPr lang="es-PE" dirty="0"/>
              <a:t> </a:t>
            </a:r>
          </a:p>
          <a:p>
            <a:endParaRPr lang="es-PE" dirty="0"/>
          </a:p>
        </p:txBody>
      </p:sp>
      <p:pic>
        <p:nvPicPr>
          <p:cNvPr id="4" name="3 Imagen"/>
          <p:cNvPicPr/>
          <p:nvPr/>
        </p:nvPicPr>
        <p:blipFill rotWithShape="1">
          <a:blip r:embed="rId2">
            <a:extLst>
              <a:ext uri="{28A0092B-C50C-407E-A947-70E740481C1C}">
                <a14:useLocalDpi xmlns:a14="http://schemas.microsoft.com/office/drawing/2010/main" val="0"/>
              </a:ext>
            </a:extLst>
          </a:blip>
          <a:srcRect l="14936" t="31529" r="54515" b="55095"/>
          <a:stretch/>
        </p:blipFill>
        <p:spPr bwMode="auto">
          <a:xfrm>
            <a:off x="1835696" y="4221088"/>
            <a:ext cx="5544616" cy="1728192"/>
          </a:xfrm>
          <a:prstGeom prst="rect">
            <a:avLst/>
          </a:prstGeom>
          <a:ln>
            <a:noFill/>
          </a:ln>
          <a:extLst>
            <a:ext uri="{53640926-AAD7-44D8-BBD7-CCE9431645EC}">
              <a14:shadowObscured xmlns:a14="http://schemas.microsoft.com/office/drawing/2010/main"/>
            </a:ext>
          </a:extLst>
        </p:spPr>
      </p:pic>
      <p:pic>
        <p:nvPicPr>
          <p:cNvPr id="5" name="Picture 4" descr="Resultado de imagen para ucv"/>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6336" y="260648"/>
            <a:ext cx="1226926" cy="1405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248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43000" y="692696"/>
            <a:ext cx="6858000" cy="5403304"/>
          </a:xfrm>
        </p:spPr>
        <p:txBody>
          <a:bodyPr/>
          <a:lstStyle/>
          <a:p>
            <a:r>
              <a:rPr lang="es-PE" dirty="0"/>
              <a:t>La función anónima en este ejemplo es la expresión lambda:</a:t>
            </a:r>
          </a:p>
          <a:p>
            <a:endParaRPr lang="es-PE" dirty="0" smtClean="0"/>
          </a:p>
          <a:p>
            <a:endParaRPr lang="es-PE" dirty="0"/>
          </a:p>
          <a:p>
            <a:endParaRPr lang="es-PE" dirty="0" smtClean="0"/>
          </a:p>
          <a:p>
            <a:r>
              <a:rPr lang="es-PE" dirty="0"/>
              <a:t>La función anónima acepta dos argumentos, x e y , y devuelve la comparación entre ellos utilizando la función incorporada </a:t>
            </a:r>
            <a:r>
              <a:rPr lang="es-PE" dirty="0" err="1"/>
              <a:t>cmp</a:t>
            </a:r>
            <a:r>
              <a:rPr lang="es-PE" dirty="0"/>
              <a:t>(). Otro ejemplo sería la clasificación de elementos en una lista por el nombre de su clase (en </a:t>
            </a:r>
            <a:r>
              <a:rPr lang="es-PE" dirty="0" err="1"/>
              <a:t>Python</a:t>
            </a:r>
            <a:r>
              <a:rPr lang="es-PE" dirty="0"/>
              <a:t>, todo tiene una clase):</a:t>
            </a:r>
          </a:p>
          <a:p>
            <a:endParaRPr lang="es-PE" dirty="0"/>
          </a:p>
        </p:txBody>
      </p:sp>
      <p:pic>
        <p:nvPicPr>
          <p:cNvPr id="4" name="3 Imagen"/>
          <p:cNvPicPr/>
          <p:nvPr/>
        </p:nvPicPr>
        <p:blipFill rotWithShape="1">
          <a:blip r:embed="rId2">
            <a:extLst>
              <a:ext uri="{28A0092B-C50C-407E-A947-70E740481C1C}">
                <a14:useLocalDpi xmlns:a14="http://schemas.microsoft.com/office/drawing/2010/main" val="0"/>
              </a:ext>
            </a:extLst>
          </a:blip>
          <a:srcRect l="15105" t="38536" r="72287" b="55095"/>
          <a:stretch/>
        </p:blipFill>
        <p:spPr bwMode="auto">
          <a:xfrm>
            <a:off x="1835696" y="1679476"/>
            <a:ext cx="4392488" cy="533400"/>
          </a:xfrm>
          <a:prstGeom prst="rect">
            <a:avLst/>
          </a:prstGeom>
          <a:ln>
            <a:noFill/>
          </a:ln>
          <a:extLst>
            <a:ext uri="{53640926-AAD7-44D8-BBD7-CCE9431645EC}">
              <a14:shadowObscured xmlns:a14="http://schemas.microsoft.com/office/drawing/2010/main"/>
            </a:ext>
          </a:extLst>
        </p:spPr>
      </p:pic>
      <p:pic>
        <p:nvPicPr>
          <p:cNvPr id="5" name="4 Imagen"/>
          <p:cNvPicPr/>
          <p:nvPr/>
        </p:nvPicPr>
        <p:blipFill rotWithShape="1">
          <a:blip r:embed="rId3">
            <a:extLst>
              <a:ext uri="{28A0092B-C50C-407E-A947-70E740481C1C}">
                <a14:useLocalDpi xmlns:a14="http://schemas.microsoft.com/office/drawing/2010/main" val="0"/>
              </a:ext>
            </a:extLst>
          </a:blip>
          <a:srcRect l="14726" t="55155" r="43104" b="30892"/>
          <a:stretch/>
        </p:blipFill>
        <p:spPr bwMode="auto">
          <a:xfrm>
            <a:off x="1838966" y="4365104"/>
            <a:ext cx="5685362" cy="1584176"/>
          </a:xfrm>
          <a:prstGeom prst="rect">
            <a:avLst/>
          </a:prstGeom>
          <a:ln>
            <a:noFill/>
          </a:ln>
          <a:extLst>
            <a:ext uri="{53640926-AAD7-44D8-BBD7-CCE9431645EC}">
              <a14:shadowObscured xmlns:a14="http://schemas.microsoft.com/office/drawing/2010/main"/>
            </a:ext>
          </a:extLst>
        </p:spPr>
      </p:pic>
      <p:pic>
        <p:nvPicPr>
          <p:cNvPr id="6" name="Picture 4" descr="Resultado de imagen para ucv"/>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00392" y="116632"/>
            <a:ext cx="792088" cy="122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173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sz="3600" dirty="0"/>
              <a:t>Ejemplos</a:t>
            </a:r>
            <a:br>
              <a:rPr lang="es-PE" sz="3600" dirty="0"/>
            </a:br>
            <a:endParaRPr lang="es-PE" sz="3600" dirty="0"/>
          </a:p>
        </p:txBody>
      </p:sp>
      <p:sp>
        <p:nvSpPr>
          <p:cNvPr id="3" name="2 Marcador de contenido"/>
          <p:cNvSpPr>
            <a:spLocks noGrp="1"/>
          </p:cNvSpPr>
          <p:nvPr>
            <p:ph idx="1"/>
          </p:nvPr>
        </p:nvSpPr>
        <p:spPr/>
        <p:txBody>
          <a:bodyPr>
            <a:normAutofit lnSpcReduction="10000"/>
          </a:bodyPr>
          <a:lstStyle/>
          <a:p>
            <a:r>
              <a:rPr lang="es-PE" dirty="0"/>
              <a:t>Los argumentos de la expresión son los valores enteros A y B que sería utilizado por la expresión para devolver la salida de la operación de multiplicación.</a:t>
            </a:r>
          </a:p>
          <a:p>
            <a:r>
              <a:rPr lang="en-US" dirty="0"/>
              <a:t>(Persona p) -&gt; {</a:t>
            </a:r>
            <a:r>
              <a:rPr lang="en-US" dirty="0" err="1"/>
              <a:t>p.getAge</a:t>
            </a:r>
            <a:r>
              <a:rPr lang="en-US" dirty="0"/>
              <a:t> return ();}</a:t>
            </a:r>
            <a:endParaRPr lang="es-PE" dirty="0"/>
          </a:p>
          <a:p>
            <a:r>
              <a:rPr lang="es-PE" dirty="0"/>
              <a:t>se puede ver en el código de hebras donde también usábamos una clase anónima para usarlas, pero ahora puede ser sustituido por el de una expresión lambda, echemos un vistazo:</a:t>
            </a:r>
          </a:p>
          <a:p>
            <a:r>
              <a:rPr lang="es-PE" dirty="0"/>
              <a:t>new </a:t>
            </a:r>
            <a:r>
              <a:rPr lang="es-PE" dirty="0" err="1"/>
              <a:t>thread</a:t>
            </a:r>
            <a:r>
              <a:rPr lang="es-PE" dirty="0"/>
              <a:t> (</a:t>
            </a:r>
            <a:br>
              <a:rPr lang="es-PE" dirty="0"/>
            </a:br>
            <a:r>
              <a:rPr lang="es-PE" dirty="0"/>
              <a:t>() -&gt; </a:t>
            </a:r>
            <a:r>
              <a:rPr lang="es-PE" dirty="0" err="1"/>
              <a:t>System.out.println</a:t>
            </a:r>
            <a:r>
              <a:rPr lang="es-PE" dirty="0"/>
              <a:t> (“Esta es una ejecución distinta”)</a:t>
            </a:r>
          </a:p>
          <a:p>
            <a:r>
              <a:rPr lang="es-PE" dirty="0"/>
              <a:t>.) </a:t>
            </a:r>
            <a:r>
              <a:rPr lang="es-PE" dirty="0" err="1"/>
              <a:t>Start</a:t>
            </a:r>
            <a:r>
              <a:rPr lang="es-PE" dirty="0"/>
              <a:t> ();</a:t>
            </a:r>
          </a:p>
          <a:p>
            <a:r>
              <a:rPr lang="es-PE" dirty="0"/>
              <a:t>  </a:t>
            </a:r>
          </a:p>
          <a:p>
            <a:endParaRPr lang="es-PE" dirty="0"/>
          </a:p>
        </p:txBody>
      </p:sp>
      <p:pic>
        <p:nvPicPr>
          <p:cNvPr id="4" name="Picture 4" descr="Resultado de imagen para ucv"/>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6336" y="260648"/>
            <a:ext cx="1226926" cy="1405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471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Conclusión </a:t>
            </a:r>
            <a:br>
              <a:rPr lang="es-PE" dirty="0"/>
            </a:br>
            <a:endParaRPr lang="es-PE" dirty="0"/>
          </a:p>
        </p:txBody>
      </p:sp>
      <p:sp>
        <p:nvSpPr>
          <p:cNvPr id="3" name="2 Marcador de contenido"/>
          <p:cNvSpPr>
            <a:spLocks noGrp="1"/>
          </p:cNvSpPr>
          <p:nvPr>
            <p:ph idx="1"/>
          </p:nvPr>
        </p:nvSpPr>
        <p:spPr/>
        <p:txBody>
          <a:bodyPr/>
          <a:lstStyle/>
          <a:p>
            <a:r>
              <a:rPr lang="es-PE" dirty="0"/>
              <a:t>puede ser más fácil contener la lógica de comparación como una expresión lambda en lugar de crear una función con nombre. La mayoría de los lenguajes de programación proporcionan una función de clasificación genérica que implementa un algoritmo de ordenación que puede ordenar objetos arbitrarios.</a:t>
            </a:r>
          </a:p>
          <a:p>
            <a:pPr marL="0" indent="0">
              <a:buNone/>
            </a:pPr>
            <a:endParaRPr lang="es-PE" dirty="0"/>
          </a:p>
        </p:txBody>
      </p:sp>
      <p:pic>
        <p:nvPicPr>
          <p:cNvPr id="4" name="Picture 4" descr="Resultado de imagen para ucv"/>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6336" y="260648"/>
            <a:ext cx="1226926" cy="1405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3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59632" y="2276872"/>
            <a:ext cx="6858000" cy="1143000"/>
          </a:xfrm>
        </p:spPr>
        <p:txBody>
          <a:bodyPr/>
          <a:lstStyle/>
          <a:p>
            <a:pPr algn="ctr"/>
            <a:r>
              <a:rPr lang="es-PE" dirty="0" smtClean="0"/>
              <a:t>GRACIAS </a:t>
            </a:r>
            <a:br>
              <a:rPr lang="es-PE" dirty="0" smtClean="0"/>
            </a:br>
            <a:endParaRPr lang="es-PE" dirty="0"/>
          </a:p>
        </p:txBody>
      </p:sp>
      <p:pic>
        <p:nvPicPr>
          <p:cNvPr id="4" name="Picture 4" descr="Resultado de imagen para ucv"/>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205871"/>
            <a:ext cx="1226926" cy="1405707"/>
          </a:xfrm>
          <a:prstGeom prst="rect">
            <a:avLst/>
          </a:prstGeom>
          <a:noFill/>
          <a:extLst>
            <a:ext uri="{909E8E84-426E-40DD-AFC4-6F175D3DCCD1}">
              <a14:hiddenFill xmlns:a14="http://schemas.microsoft.com/office/drawing/2010/main">
                <a:solidFill>
                  <a:srgbClr val="FFFFFF"/>
                </a:solidFill>
              </a14:hiddenFill>
            </a:ext>
          </a:extLst>
        </p:spPr>
      </p:pic>
      <p:sp>
        <p:nvSpPr>
          <p:cNvPr id="5" name="1 Título"/>
          <p:cNvSpPr txBox="1">
            <a:spLocks/>
          </p:cNvSpPr>
          <p:nvPr/>
        </p:nvSpPr>
        <p:spPr>
          <a:xfrm>
            <a:off x="6498023" y="5877272"/>
            <a:ext cx="2955118" cy="71095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s-PE" sz="1100" dirty="0" smtClean="0"/>
              <a:t>EZ NOTA &gt;:V</a:t>
            </a:r>
            <a:endParaRPr lang="es-PE" sz="1100" dirty="0"/>
          </a:p>
        </p:txBody>
      </p:sp>
    </p:spTree>
    <p:extLst>
      <p:ext uri="{BB962C8B-B14F-4D97-AF65-F5344CB8AC3E}">
        <p14:creationId xmlns:p14="http://schemas.microsoft.com/office/powerpoint/2010/main" val="606395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INTEGRANTES:</a:t>
            </a:r>
            <a:endParaRPr lang="es-PE" dirty="0"/>
          </a:p>
        </p:txBody>
      </p:sp>
      <p:sp>
        <p:nvSpPr>
          <p:cNvPr id="3" name="2 Marcador de contenido"/>
          <p:cNvSpPr>
            <a:spLocks noGrp="1"/>
          </p:cNvSpPr>
          <p:nvPr>
            <p:ph idx="1"/>
          </p:nvPr>
        </p:nvSpPr>
        <p:spPr>
          <a:xfrm>
            <a:off x="1115616" y="1844824"/>
            <a:ext cx="6858000" cy="4267200"/>
          </a:xfrm>
        </p:spPr>
        <p:txBody>
          <a:bodyPr>
            <a:normAutofit/>
          </a:bodyPr>
          <a:lstStyle/>
          <a:p>
            <a:r>
              <a:rPr lang="es-PE" b="1" dirty="0" smtClean="0"/>
              <a:t>Atencio </a:t>
            </a:r>
            <a:r>
              <a:rPr lang="es-PE" b="1" dirty="0"/>
              <a:t>Arias, Jonathan</a:t>
            </a:r>
            <a:endParaRPr lang="es-PE" dirty="0"/>
          </a:p>
          <a:p>
            <a:r>
              <a:rPr lang="es-PE" b="1" dirty="0" smtClean="0"/>
              <a:t>Pariona </a:t>
            </a:r>
            <a:r>
              <a:rPr lang="es-PE" b="1" dirty="0"/>
              <a:t>Pérez, Diego</a:t>
            </a:r>
            <a:endParaRPr lang="es-PE" dirty="0"/>
          </a:p>
          <a:p>
            <a:r>
              <a:rPr lang="es-PE" b="1" strike="sngStrike" dirty="0" smtClean="0"/>
              <a:t>Valencia  </a:t>
            </a:r>
            <a:r>
              <a:rPr lang="es-PE" b="1" strike="sngStrike" dirty="0"/>
              <a:t>Navarro, Jean </a:t>
            </a:r>
            <a:r>
              <a:rPr lang="es-PE" b="1" strike="sngStrike" dirty="0" smtClean="0"/>
              <a:t>Pierre </a:t>
            </a:r>
            <a:r>
              <a:rPr lang="es-PE" b="1" dirty="0" smtClean="0"/>
              <a:t>(adiós vaquero)   : ¨ V</a:t>
            </a:r>
            <a:endParaRPr lang="es-PE" b="1" strike="sngStrike" dirty="0" smtClean="0"/>
          </a:p>
          <a:p>
            <a:r>
              <a:rPr lang="es-PE" b="1" dirty="0" smtClean="0"/>
              <a:t>Sánchez aliaga , </a:t>
            </a:r>
            <a:r>
              <a:rPr lang="es-PE" b="1" dirty="0"/>
              <a:t>Becker Luis</a:t>
            </a:r>
          </a:p>
          <a:p>
            <a:r>
              <a:rPr lang="es-PE" dirty="0" smtClean="0"/>
              <a:t>Zacarías Méndez, Kevin</a:t>
            </a:r>
          </a:p>
          <a:p>
            <a:r>
              <a:rPr lang="es-PE" dirty="0" smtClean="0"/>
              <a:t>Zurita </a:t>
            </a:r>
            <a:r>
              <a:rPr lang="es-PE" dirty="0"/>
              <a:t>T</a:t>
            </a:r>
            <a:r>
              <a:rPr lang="es-PE" dirty="0" smtClean="0"/>
              <a:t>adeo, Paul</a:t>
            </a:r>
            <a:endParaRPr lang="es-PE" dirty="0"/>
          </a:p>
        </p:txBody>
      </p:sp>
      <p:pic>
        <p:nvPicPr>
          <p:cNvPr id="1028" name="Picture 4" descr="Resultado de imagen para ucv"/>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6336" y="260648"/>
            <a:ext cx="1226926" cy="1405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743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INTRODUCCIÓN</a:t>
            </a:r>
            <a:endParaRPr lang="es-PE" dirty="0"/>
          </a:p>
        </p:txBody>
      </p:sp>
      <p:sp>
        <p:nvSpPr>
          <p:cNvPr id="3" name="2 Marcador de contenido"/>
          <p:cNvSpPr>
            <a:spLocks noGrp="1"/>
          </p:cNvSpPr>
          <p:nvPr>
            <p:ph idx="1"/>
          </p:nvPr>
        </p:nvSpPr>
        <p:spPr/>
        <p:txBody>
          <a:bodyPr/>
          <a:lstStyle/>
          <a:p>
            <a:r>
              <a:rPr lang="es-PE" dirty="0"/>
              <a:t>La programación funcional es un paradigma de programación declarativa basado en el uso de funciones matemáticas, en contraste con la programación imperativa, que enfatiza los cambios de estado mediante la mutación de variables. La programación funcional tiene sus raíces en el cálculo lambda, un sistema formal desarrollado en los años 1930 para investigar la definición de función, la aplicación de las funciones y la recursión. Muchos lenguajes de programación funcionales pueden ser vistos como elaboraciones del cálculo lambda.</a:t>
            </a:r>
          </a:p>
        </p:txBody>
      </p:sp>
      <p:pic>
        <p:nvPicPr>
          <p:cNvPr id="4" name="3 Imagen" descr="Resultado de imagen para programacion funcional"/>
          <p:cNvPicPr/>
          <p:nvPr/>
        </p:nvPicPr>
        <p:blipFill rotWithShape="1">
          <a:blip r:embed="rId2">
            <a:extLst>
              <a:ext uri="{28A0092B-C50C-407E-A947-70E740481C1C}">
                <a14:useLocalDpi xmlns:a14="http://schemas.microsoft.com/office/drawing/2010/main" val="0"/>
              </a:ext>
            </a:extLst>
          </a:blip>
          <a:srcRect l="6926" t="6723" r="5541" b="6718"/>
          <a:stretch/>
        </p:blipFill>
        <p:spPr bwMode="auto">
          <a:xfrm>
            <a:off x="5580112" y="4866812"/>
            <a:ext cx="2736304" cy="166108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a:extLst>
            <a:ext uri="{53640926-AAD7-44D8-BBD7-CCE9431645EC}">
              <a14:shadowObscured xmlns:a14="http://schemas.microsoft.com/office/drawing/2010/main"/>
            </a:ext>
          </a:extLst>
        </p:spPr>
      </p:pic>
      <p:pic>
        <p:nvPicPr>
          <p:cNvPr id="5" name="Picture 4" descr="Resultado de imagen para ucv"/>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6336" y="260648"/>
            <a:ext cx="1226926" cy="1405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654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DEFINICIÓN</a:t>
            </a:r>
            <a:r>
              <a:rPr lang="es-PE" dirty="0"/>
              <a:t/>
            </a:r>
            <a:br>
              <a:rPr lang="es-PE" dirty="0"/>
            </a:br>
            <a:endParaRPr lang="es-PE" dirty="0"/>
          </a:p>
        </p:txBody>
      </p:sp>
      <p:sp>
        <p:nvSpPr>
          <p:cNvPr id="3" name="2 Marcador de contenido"/>
          <p:cNvSpPr>
            <a:spLocks noGrp="1"/>
          </p:cNvSpPr>
          <p:nvPr>
            <p:ph idx="1"/>
          </p:nvPr>
        </p:nvSpPr>
        <p:spPr>
          <a:xfrm>
            <a:off x="683568" y="1484784"/>
            <a:ext cx="6858000" cy="4267200"/>
          </a:xfrm>
        </p:spPr>
        <p:txBody>
          <a:bodyPr/>
          <a:lstStyle/>
          <a:p>
            <a:r>
              <a:rPr lang="es-PE" dirty="0"/>
              <a:t>La programación funcional es un paradigma de programación declarativa basado en el uso de funciones matemáticas, en contraste con la programación imperativa, que enfatiza los cambios de estado mediante la mutación de variables. La programación funcional tiene sus raíces en el cálculo lambda, un sistema formal desarrollado en los años 1930 para investigar la definición de función, la aplicación de las funciones y la recursión. Muchos lenguajes de programación funcionales pueden ser vistos como elaboraciones del cálculo lambda.</a:t>
            </a:r>
          </a:p>
          <a:p>
            <a:endParaRPr lang="es-PE" dirty="0"/>
          </a:p>
        </p:txBody>
      </p:sp>
      <p:pic>
        <p:nvPicPr>
          <p:cNvPr id="4" name="3 Imagen" descr="https://upload.wikimedia.org/wikipedia/commons/thumb/9/98/Subprograma.svg/1200px-Subprograma.svg.png"/>
          <p:cNvPicPr/>
          <p:nvPr/>
        </p:nvPicPr>
        <p:blipFill rotWithShape="1">
          <a:blip r:embed="rId2" cstate="print">
            <a:extLst>
              <a:ext uri="{28A0092B-C50C-407E-A947-70E740481C1C}">
                <a14:useLocalDpi xmlns:a14="http://schemas.microsoft.com/office/drawing/2010/main" val="0"/>
              </a:ext>
            </a:extLst>
          </a:blip>
          <a:srcRect l="4176" t="4001" r="2857" b="2917"/>
          <a:stretch/>
        </p:blipFill>
        <p:spPr bwMode="auto">
          <a:xfrm>
            <a:off x="5292080" y="4149080"/>
            <a:ext cx="3096344" cy="2448272"/>
          </a:xfrm>
          <a:prstGeom prst="rect">
            <a:avLst/>
          </a:prstGeom>
          <a:blipFill>
            <a:blip r:embed="rId3"/>
            <a:tile tx="0" ty="0" sx="100000" sy="100000" flip="none" algn="tl"/>
          </a:blipFill>
          <a:ln>
            <a:noFill/>
          </a:ln>
          <a:extLst>
            <a:ext uri="{53640926-AAD7-44D8-BBD7-CCE9431645EC}">
              <a14:shadowObscured xmlns:a14="http://schemas.microsoft.com/office/drawing/2010/main"/>
            </a:ext>
          </a:extLst>
        </p:spPr>
      </p:pic>
      <p:pic>
        <p:nvPicPr>
          <p:cNvPr id="5" name="Picture 4" descr="Resultado de imagen para ucv"/>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96336" y="260648"/>
            <a:ext cx="1226926" cy="1405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381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OBJETIVOS</a:t>
            </a:r>
            <a:br>
              <a:rPr lang="es-PE" dirty="0"/>
            </a:br>
            <a:endParaRPr lang="es-PE" dirty="0"/>
          </a:p>
        </p:txBody>
      </p:sp>
      <p:sp>
        <p:nvSpPr>
          <p:cNvPr id="3" name="2 Marcador de contenido"/>
          <p:cNvSpPr>
            <a:spLocks noGrp="1"/>
          </p:cNvSpPr>
          <p:nvPr>
            <p:ph idx="1"/>
          </p:nvPr>
        </p:nvSpPr>
        <p:spPr/>
        <p:txBody>
          <a:bodyPr/>
          <a:lstStyle/>
          <a:p>
            <a:r>
              <a:rPr lang="es-PE" dirty="0"/>
              <a:t>El objetivo es conseguir lenguajes expresivos y matemáticamente elegantes, en los que no sea necesario bajar al nivel de la máquina para describir el proceso llevado a cabo por el programa, y evitar el concepto de estado del cómputo. La secuencia de computaciones llevadas a cabo por el programa se rige única y exclusivamente por la reescritura de definiciones más amplias a otras cada vez más concretas y definidas, usando lo que se denominan "definiciones dirigidas".</a:t>
            </a:r>
          </a:p>
        </p:txBody>
      </p:sp>
      <p:pic>
        <p:nvPicPr>
          <p:cNvPr id="4" name="Picture 4" descr="Resultado de imagen para ucv"/>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6336" y="260648"/>
            <a:ext cx="1226926" cy="1405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235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CARACTERISTICAS</a:t>
            </a:r>
            <a:br>
              <a:rPr lang="es-PE" dirty="0"/>
            </a:br>
            <a:endParaRPr lang="es-PE" dirty="0"/>
          </a:p>
        </p:txBody>
      </p:sp>
      <p:sp>
        <p:nvSpPr>
          <p:cNvPr id="3" name="2 Marcador de contenido"/>
          <p:cNvSpPr>
            <a:spLocks noGrp="1"/>
          </p:cNvSpPr>
          <p:nvPr>
            <p:ph idx="1"/>
          </p:nvPr>
        </p:nvSpPr>
        <p:spPr>
          <a:xfrm>
            <a:off x="971600" y="1844824"/>
            <a:ext cx="6858000" cy="4267200"/>
          </a:xfrm>
        </p:spPr>
        <p:txBody>
          <a:bodyPr/>
          <a:lstStyle/>
          <a:p>
            <a:r>
              <a:rPr lang="es-PE" dirty="0"/>
              <a:t>Los programas escritos en un lenguaje funcional están constituidos únicamente por definiciones de funciones, entendiendo éstas no como subprogramas clásicos de un lenguaje imperativo, sino como funciones puramente matemáticas, en las que se verifican ciertas propiedades como la transparencia referencial (el significado de una expresión depende únicamente del significado de sus subexpresiones), y por tanto, la carencia total de efectos colaterales.</a:t>
            </a:r>
          </a:p>
        </p:txBody>
      </p:sp>
      <p:pic>
        <p:nvPicPr>
          <p:cNvPr id="4" name="Picture 4" descr="Resultado de imagen para ucv"/>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6336" y="260648"/>
            <a:ext cx="1226926" cy="1405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917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3068960"/>
            <a:ext cx="6957392" cy="1411560"/>
          </a:xfrm>
        </p:spPr>
        <p:txBody>
          <a:bodyPr>
            <a:normAutofit/>
          </a:bodyPr>
          <a:lstStyle/>
          <a:p>
            <a:pPr lvl="0"/>
            <a:r>
              <a:rPr lang="es-PE" dirty="0"/>
              <a:t>2</a:t>
            </a:r>
            <a:r>
              <a:rPr lang="es-PE" dirty="0" smtClean="0"/>
              <a:t>.-</a:t>
            </a:r>
            <a:r>
              <a:rPr lang="es-PE" dirty="0"/>
              <a:t>FUNCIONES PURAS</a:t>
            </a:r>
            <a:r>
              <a:rPr lang="es-PE" dirty="0" smtClean="0"/>
              <a:t>:</a:t>
            </a:r>
            <a:br>
              <a:rPr lang="es-PE" dirty="0" smtClean="0"/>
            </a:br>
            <a:endParaRPr lang="es-PE" dirty="0"/>
          </a:p>
        </p:txBody>
      </p:sp>
      <p:sp>
        <p:nvSpPr>
          <p:cNvPr id="3" name="2 Marcador de contenido"/>
          <p:cNvSpPr>
            <a:spLocks noGrp="1"/>
          </p:cNvSpPr>
          <p:nvPr>
            <p:ph idx="1"/>
          </p:nvPr>
        </p:nvSpPr>
        <p:spPr>
          <a:xfrm>
            <a:off x="1129145" y="1607127"/>
            <a:ext cx="6858000" cy="1816224"/>
          </a:xfrm>
        </p:spPr>
        <p:txBody>
          <a:bodyPr/>
          <a:lstStyle/>
          <a:p>
            <a:r>
              <a:rPr lang="es-PE" dirty="0"/>
              <a:t>Funciones de orden superior son funciones que pueden tomar otras funciones como argumentos o devolverlos como resultados. En cálculo, un ejemplo de una función de orden superior es el operador diferencial d / dx, que devuelve la derivada de una función f.</a:t>
            </a:r>
          </a:p>
          <a:p>
            <a:endParaRPr lang="es-PE" dirty="0"/>
          </a:p>
        </p:txBody>
      </p:sp>
      <p:sp>
        <p:nvSpPr>
          <p:cNvPr id="4" name="1 Título"/>
          <p:cNvSpPr txBox="1">
            <a:spLocks/>
          </p:cNvSpPr>
          <p:nvPr/>
        </p:nvSpPr>
        <p:spPr>
          <a:xfrm>
            <a:off x="1196008" y="341040"/>
            <a:ext cx="6957392" cy="141156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s-PE" smtClean="0"/>
              <a:t>1.-FUNCIONES DE PRIMERA CLASE Y DE ORDEN SUPERIOR:</a:t>
            </a:r>
            <a:br>
              <a:rPr lang="es-PE" smtClean="0"/>
            </a:br>
            <a:endParaRPr lang="es-PE" dirty="0"/>
          </a:p>
        </p:txBody>
      </p:sp>
      <p:sp>
        <p:nvSpPr>
          <p:cNvPr id="5" name="2 Marcador de contenido"/>
          <p:cNvSpPr txBox="1">
            <a:spLocks/>
          </p:cNvSpPr>
          <p:nvPr/>
        </p:nvSpPr>
        <p:spPr>
          <a:xfrm>
            <a:off x="1295400" y="4221088"/>
            <a:ext cx="6858000" cy="23202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s-PE" dirty="0"/>
              <a:t>Las funciones puramente funcionales (o expresiones) no tienen efectos secundarios (memoria o E/S). Esto significa que las funciones puras tienen varias propiedades útiles, muchas de las cuales pueden ser utilizadas para optimizar el código:</a:t>
            </a:r>
          </a:p>
          <a:p>
            <a:pPr lvl="0"/>
            <a:r>
              <a:rPr lang="es-PE" dirty="0"/>
              <a:t>Si no se utiliza el resultado de una expresión pura, se puede eliminar sin afectar a otras expresiones.</a:t>
            </a:r>
          </a:p>
          <a:p>
            <a:endParaRPr lang="es-PE" dirty="0"/>
          </a:p>
        </p:txBody>
      </p:sp>
      <p:pic>
        <p:nvPicPr>
          <p:cNvPr id="6" name="Picture 4" descr="Resultado de imagen para ucv"/>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3399" y="260648"/>
            <a:ext cx="873545" cy="1000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931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0"/>
            <a:r>
              <a:rPr lang="es-PE" dirty="0" smtClean="0"/>
              <a:t>3.-RECURSIVIDAD</a:t>
            </a:r>
            <a:r>
              <a:rPr lang="es-PE" dirty="0"/>
              <a:t>:</a:t>
            </a:r>
            <a:br>
              <a:rPr lang="es-PE" dirty="0"/>
            </a:br>
            <a:endParaRPr lang="es-PE" dirty="0"/>
          </a:p>
        </p:txBody>
      </p:sp>
      <p:sp>
        <p:nvSpPr>
          <p:cNvPr id="3" name="2 Marcador de contenido"/>
          <p:cNvSpPr>
            <a:spLocks noGrp="1"/>
          </p:cNvSpPr>
          <p:nvPr>
            <p:ph idx="1"/>
          </p:nvPr>
        </p:nvSpPr>
        <p:spPr/>
        <p:txBody>
          <a:bodyPr/>
          <a:lstStyle/>
          <a:p>
            <a:r>
              <a:rPr lang="es-PE" dirty="0" smtClean="0"/>
              <a:t>Realizar los </a:t>
            </a:r>
            <a:r>
              <a:rPr lang="es-PE" dirty="0"/>
              <a:t>lenguajes funcionales es normalmente llevado a cabo mediante recursividad. Las funciones recursivas se invocan a sí mismas, permitiendo que una operación se realice una y otra vez hasta alcanzar el caso base. Aunque algunas recursividades requieren el mantenimiento de una pila, la recursividad mediante una cola puede ser reconocida y optimizada mediante un compilador dentro del mismo código utilizado, para implementar las iteraciones en un lenguaje imperativo. El estándar del esquema del lenguaje requiere implementaciones para conocer y optimizar la recursividad mediante una cola. La optimización de la recursividad mediante una cola puede ser implementada transformando el programa a un estilo de pase de continuidad durante la compilación, entre otros enfoques.</a:t>
            </a:r>
          </a:p>
          <a:p>
            <a:endParaRPr lang="es-PE" dirty="0"/>
          </a:p>
        </p:txBody>
      </p:sp>
      <p:pic>
        <p:nvPicPr>
          <p:cNvPr id="4" name="Picture 4" descr="Resultado de imagen para ucv"/>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6336" y="260648"/>
            <a:ext cx="1226926" cy="1405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807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82154" y="440757"/>
            <a:ext cx="6957392" cy="1339552"/>
          </a:xfrm>
        </p:spPr>
        <p:txBody>
          <a:bodyPr>
            <a:normAutofit fontScale="90000"/>
          </a:bodyPr>
          <a:lstStyle/>
          <a:p>
            <a:pPr lvl="0"/>
            <a:r>
              <a:rPr lang="es-PE" dirty="0" smtClean="0"/>
              <a:t>4.-EVALUACION </a:t>
            </a:r>
            <a:r>
              <a:rPr lang="es-PE" dirty="0"/>
              <a:t>ESTRICTA FRENTE A LA NO ESTRICTA:</a:t>
            </a:r>
            <a:br>
              <a:rPr lang="es-PE" dirty="0"/>
            </a:br>
            <a:endParaRPr lang="es-PE" dirty="0"/>
          </a:p>
        </p:txBody>
      </p:sp>
      <p:sp>
        <p:nvSpPr>
          <p:cNvPr id="3" name="2 Marcador de contenido"/>
          <p:cNvSpPr>
            <a:spLocks noGrp="1"/>
          </p:cNvSpPr>
          <p:nvPr>
            <p:ph idx="1"/>
          </p:nvPr>
        </p:nvSpPr>
        <p:spPr/>
        <p:txBody>
          <a:bodyPr/>
          <a:lstStyle/>
          <a:p>
            <a:r>
              <a:rPr lang="es-PE" dirty="0"/>
              <a:t>Los lenguajes funcionales pueden ser clasificados por el hecho de usar evaluación estricta (</a:t>
            </a:r>
            <a:r>
              <a:rPr lang="es-PE" dirty="0" err="1"/>
              <a:t>eager</a:t>
            </a:r>
            <a:r>
              <a:rPr lang="es-PE" dirty="0"/>
              <a:t>) o no estricta (</a:t>
            </a:r>
            <a:r>
              <a:rPr lang="es-PE" dirty="0" err="1"/>
              <a:t>lazy</a:t>
            </a:r>
            <a:r>
              <a:rPr lang="es-PE" dirty="0"/>
              <a:t>), conceptos que hacen referencia a cómo los argumentos de las funciones son procesados cuando una expresión está siendo evaluada. La diferencia técnica está en la notación semántica de las expresiones que contienen cálculos fallidos o divergentes. Bajo la evaluación estricta, la evaluación de cualquier término que contenga un sub-término fallido hará que este sea de por sí fallido.</a:t>
            </a:r>
          </a:p>
          <a:p>
            <a:r>
              <a:rPr lang="es-PE" dirty="0"/>
              <a:t>Por ejemplo, la expresión:</a:t>
            </a:r>
          </a:p>
          <a:p>
            <a:endParaRPr lang="es-PE" dirty="0"/>
          </a:p>
        </p:txBody>
      </p:sp>
      <p:pic>
        <p:nvPicPr>
          <p:cNvPr id="4" name="3 Imagen"/>
          <p:cNvPicPr/>
          <p:nvPr/>
        </p:nvPicPr>
        <p:blipFill rotWithShape="1">
          <a:blip r:embed="rId2">
            <a:extLst>
              <a:ext uri="{28A0092B-C50C-407E-A947-70E740481C1C}">
                <a14:useLocalDpi xmlns:a14="http://schemas.microsoft.com/office/drawing/2010/main" val="0"/>
              </a:ext>
            </a:extLst>
          </a:blip>
          <a:srcRect l="19136" t="48094" r="27194" b="43402"/>
          <a:stretch/>
        </p:blipFill>
        <p:spPr bwMode="auto">
          <a:xfrm>
            <a:off x="1763688" y="5085184"/>
            <a:ext cx="4998720" cy="593725"/>
          </a:xfrm>
          <a:prstGeom prst="rect">
            <a:avLst/>
          </a:prstGeom>
          <a:ln>
            <a:noFill/>
          </a:ln>
          <a:extLst>
            <a:ext uri="{53640926-AAD7-44D8-BBD7-CCE9431645EC}">
              <a14:shadowObscured xmlns:a14="http://schemas.microsoft.com/office/drawing/2010/main"/>
            </a:ext>
          </a:extLst>
        </p:spPr>
      </p:pic>
      <p:pic>
        <p:nvPicPr>
          <p:cNvPr id="5" name="Picture 4" descr="Resultado de imagen para ucv"/>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4408" y="280489"/>
            <a:ext cx="773425" cy="886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102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Equipo informático 16 × 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_9411791_TF02901026_TF02901026.potx" id="{542403D4-CC65-4431-A4E3-55163509A0B1}" vid="{AF8CDC02-FD01-4345-AAA1-0E99693BFDBD}"/>
    </a:ext>
  </a:extLst>
</a:theme>
</file>

<file path=docProps/app.xml><?xml version="1.0" encoding="utf-8"?>
<Properties xmlns="http://schemas.openxmlformats.org/officeDocument/2006/extended-properties" xmlns:vt="http://schemas.openxmlformats.org/officeDocument/2006/docPropsVTypes">
  <Template>tf02901026</Template>
  <TotalTime>50</TotalTime>
  <Words>1131</Words>
  <Application>Microsoft Office PowerPoint</Application>
  <PresentationFormat>Presentación en pantalla (4:3)</PresentationFormat>
  <Paragraphs>57</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Equipo informático 16 × 9</vt:lpstr>
      <vt:lpstr>Presentación de PowerPoint</vt:lpstr>
      <vt:lpstr>INTEGRANTES:</vt:lpstr>
      <vt:lpstr>INTRODUCCIÓN</vt:lpstr>
      <vt:lpstr>DEFINICIÓN </vt:lpstr>
      <vt:lpstr>OBJETIVOS </vt:lpstr>
      <vt:lpstr>CARACTERISTICAS </vt:lpstr>
      <vt:lpstr>2.-FUNCIONES PURAS: </vt:lpstr>
      <vt:lpstr>3.-RECURSIVIDAD: </vt:lpstr>
      <vt:lpstr>4.-EVALUACION ESTRICTA FRENTE A LA NO ESTRICTA: </vt:lpstr>
      <vt:lpstr>5.-SISTEMAS DE TIPOS: </vt:lpstr>
      <vt:lpstr>6.-LA PROGRAMACION FUNCIONAL EN LENGUAJES NO FUNCIONALES: </vt:lpstr>
      <vt:lpstr>VENTAJAS </vt:lpstr>
      <vt:lpstr>Usos </vt:lpstr>
      <vt:lpstr>Clasificación</vt:lpstr>
      <vt:lpstr>Presentación de PowerPoint</vt:lpstr>
      <vt:lpstr>Ejemplos </vt:lpstr>
      <vt:lpstr>Conclusión  </vt:lpstr>
      <vt:lpstr>GRACIAS  </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Luffi</dc:creator>
  <cp:lastModifiedBy>Luffi</cp:lastModifiedBy>
  <cp:revision>6</cp:revision>
  <dcterms:created xsi:type="dcterms:W3CDTF">2017-11-27T00:29:11Z</dcterms:created>
  <dcterms:modified xsi:type="dcterms:W3CDTF">2017-12-04T15:52:28Z</dcterms:modified>
</cp:coreProperties>
</file>