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363" r:id="rId2"/>
    <p:sldId id="256" r:id="rId3"/>
    <p:sldId id="305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4" r:id="rId14"/>
    <p:sldId id="345" r:id="rId15"/>
    <p:sldId id="347" r:id="rId16"/>
    <p:sldId id="348" r:id="rId17"/>
    <p:sldId id="356" r:id="rId18"/>
    <p:sldId id="357" r:id="rId19"/>
    <p:sldId id="358" r:id="rId20"/>
    <p:sldId id="359" r:id="rId21"/>
    <p:sldId id="351" r:id="rId22"/>
    <p:sldId id="352" r:id="rId23"/>
    <p:sldId id="300" r:id="rId24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1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94677" autoAdjust="0"/>
  </p:normalViewPr>
  <p:slideViewPr>
    <p:cSldViewPr snapToGrid="0" snapToObjects="1">
      <p:cViewPr varScale="1">
        <p:scale>
          <a:sx n="81" d="100"/>
          <a:sy n="81" d="100"/>
        </p:scale>
        <p:origin x="869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7" d="100"/>
        <a:sy n="3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43016-2B50-BC4A-8493-4E9F6F3489B7}" type="datetimeFigureOut">
              <a:rPr lang="es-ES" smtClean="0"/>
              <a:t>30/08/2017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7460D-D693-8347-8360-2D378A59F7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7579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7460D-D693-8347-8360-2D378A59F7B4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1273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Marcador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PE" altLang="es-PE" smtClean="0"/>
              <a:t>Revisemos ahora cómo registrar la información de un libro impreso. Para ello, debemos considerar los siguientes datos:</a:t>
            </a:r>
          </a:p>
          <a:p>
            <a:r>
              <a:rPr lang="es-PE" altLang="es-PE" smtClean="0"/>
              <a:t>Apellido paterno del autor, inicial del nombre, año de publicación entre paréntesis, título del libro en cursiva, número de edición, lugar de publicación y editorial.</a:t>
            </a:r>
          </a:p>
          <a:p>
            <a:r>
              <a:rPr lang="es-PE" altLang="es-PE" smtClean="0"/>
              <a:t>Todo separado por puntos seguidos.</a:t>
            </a:r>
          </a:p>
          <a:p>
            <a:endParaRPr lang="es-PE" altLang="es-PE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PE" altLang="es-PE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 este ejemplo se observa:</a:t>
            </a:r>
          </a:p>
          <a:p>
            <a:pPr algn="just">
              <a:lnSpc>
                <a:spcPct val="150000"/>
              </a:lnSpc>
            </a:pPr>
            <a:r>
              <a:rPr lang="es-PE" altLang="es-PE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Maguiño es el  </a:t>
            </a:r>
            <a:r>
              <a:rPr lang="es-PE" altLang="es-PE" b="1" smtClean="0">
                <a:cs typeface="Times New Roman" panose="02020603050405020304" pitchFamily="18" charset="0"/>
              </a:rPr>
              <a:t>apellido paterno del autor.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PE" altLang="es-PE" b="1" smtClean="0">
                <a:cs typeface="Times New Roman" panose="02020603050405020304" pitchFamily="18" charset="0"/>
              </a:rPr>
              <a:t>-M. es la  inicial del nombre.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PE" altLang="es-PE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Cómo constituir una MYPE y administrarla con éxito, es </a:t>
            </a:r>
            <a:r>
              <a:rPr lang="es-PE" altLang="es-PE" b="1" smtClean="0">
                <a:cs typeface="Times New Roman" panose="02020603050405020304" pitchFamily="18" charset="0"/>
              </a:rPr>
              <a:t>el título del libro y se debe escribir en cursiva.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PE" altLang="es-PE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(2. </a:t>
            </a:r>
            <a:r>
              <a:rPr lang="es-PE" altLang="es-PE" b="1" baseline="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s-PE" altLang="es-PE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ed.). Corresponde al  </a:t>
            </a:r>
            <a:r>
              <a:rPr lang="es-PE" altLang="es-PE" b="1" smtClean="0">
                <a:cs typeface="Times New Roman" panose="02020603050405020304" pitchFamily="18" charset="0"/>
              </a:rPr>
              <a:t>número de edición. Va entre paréntesis y solo a partir de la segunda.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PE" altLang="es-PE" b="1" smtClean="0">
                <a:cs typeface="Times New Roman" panose="02020603050405020304" pitchFamily="18" charset="0"/>
              </a:rPr>
              <a:t>- Lima es  el lugar de publicación;  luego, seguido de los dos puntos,  irá la editorial que es la empresa responsable de la publicación.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endParaRPr lang="es-PE" altLang="es-PE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PE" altLang="es-PE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 importante resaltar que cuando sea necesario escribir en el segundo renglón,  debe emplearse la  </a:t>
            </a:r>
            <a:r>
              <a:rPr lang="es-ES_tradnl" altLang="es-PE" b="1" smtClean="0">
                <a:solidFill>
                  <a:srgbClr val="000000"/>
                </a:solidFill>
                <a:latin typeface="Maiandra GD" panose="020E0502030308020204" pitchFamily="34" charset="0"/>
                <a:ea typeface="Calibri" panose="020F0502020204030204" pitchFamily="34" charset="0"/>
                <a:cs typeface="Maiandra GD" panose="020E0502030308020204" pitchFamily="34" charset="0"/>
              </a:rPr>
              <a:t>Sangría francesa: Espacio </a:t>
            </a:r>
            <a:r>
              <a:rPr lang="es-PE" altLang="es-PE" b="1" smtClean="0">
                <a:solidFill>
                  <a:srgbClr val="000000"/>
                </a:solidFill>
                <a:latin typeface="Maiandra GD" panose="020E0502030308020204" pitchFamily="34" charset="0"/>
                <a:ea typeface="Calibri" panose="020F0502020204030204" pitchFamily="34" charset="0"/>
                <a:cs typeface="Maiandra GD" panose="020E0502030308020204" pitchFamily="34" charset="0"/>
              </a:rPr>
              <a:t>a la altura de la quinta letra de la línea an­terior.</a:t>
            </a:r>
            <a:endParaRPr lang="es-MX" altLang="es-PE" b="1" smtClean="0"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endParaRPr lang="es-MX" altLang="es-PE" b="1" smtClean="0"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endParaRPr lang="es-PE" altLang="es-PE" smtClean="0"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endParaRPr lang="es-MX" altLang="es-PE" smtClean="0"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endParaRPr lang="es-MX" altLang="es-PE" smtClean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s-MX" altLang="es-PE" smtClean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s-PE" altLang="es-PE" smtClean="0"/>
          </a:p>
          <a:p>
            <a:r>
              <a:rPr lang="es-PE" altLang="es-PE" smtClean="0"/>
              <a:t> </a:t>
            </a:r>
          </a:p>
          <a:p>
            <a:endParaRPr lang="es-PE" altLang="es-PE" smtClean="0"/>
          </a:p>
        </p:txBody>
      </p:sp>
      <p:sp>
        <p:nvSpPr>
          <p:cNvPr id="48132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400" b="1">
                <a:solidFill>
                  <a:srgbClr val="993300"/>
                </a:solidFill>
                <a:latin typeface="Verdana" panose="020B0604030504040204" pitchFamily="34" charset="0"/>
              </a:defRPr>
            </a:lvl1pPr>
            <a:lvl2pPr marL="742950" indent="-285750">
              <a:defRPr sz="3400" b="1">
                <a:solidFill>
                  <a:srgbClr val="993300"/>
                </a:solidFill>
                <a:latin typeface="Verdana" panose="020B0604030504040204" pitchFamily="34" charset="0"/>
              </a:defRPr>
            </a:lvl2pPr>
            <a:lvl3pPr marL="1143000" indent="-228600">
              <a:defRPr sz="3400" b="1">
                <a:solidFill>
                  <a:srgbClr val="993300"/>
                </a:solidFill>
                <a:latin typeface="Verdana" panose="020B0604030504040204" pitchFamily="34" charset="0"/>
              </a:defRPr>
            </a:lvl3pPr>
            <a:lvl4pPr marL="1600200" indent="-228600">
              <a:defRPr sz="3400" b="1">
                <a:solidFill>
                  <a:srgbClr val="993300"/>
                </a:solidFill>
                <a:latin typeface="Verdana" panose="020B0604030504040204" pitchFamily="34" charset="0"/>
              </a:defRPr>
            </a:lvl4pPr>
            <a:lvl5pPr marL="2057400" indent="-228600">
              <a:defRPr sz="3400" b="1">
                <a:solidFill>
                  <a:srgbClr val="9933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00"/>
                </a:solidFill>
                <a:latin typeface="Verdana" panose="020B0604030504040204" pitchFamily="34" charset="0"/>
              </a:defRPr>
            </a:lvl9pPr>
          </a:lstStyle>
          <a:p>
            <a:fld id="{A371A0C9-4FEC-4A79-8EB2-FFDC8D99484E}" type="slidenum">
              <a:rPr lang="es-ES" altLang="es-PE" sz="1200" smtClean="0"/>
              <a:pPr/>
              <a:t>13</a:t>
            </a:fld>
            <a:endParaRPr lang="es-ES" altLang="es-PE" sz="1200" smtClean="0"/>
          </a:p>
        </p:txBody>
      </p:sp>
    </p:spTree>
    <p:extLst>
      <p:ext uri="{BB962C8B-B14F-4D97-AF65-F5344CB8AC3E}">
        <p14:creationId xmlns:p14="http://schemas.microsoft.com/office/powerpoint/2010/main" val="3634810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Marcador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ES" altLang="es-MX" b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 dos autores a cinco es el mismo caso.</a:t>
            </a:r>
          </a:p>
          <a:p>
            <a:pPr eaLnBrk="1" hangingPunct="1">
              <a:spcBef>
                <a:spcPct val="0"/>
              </a:spcBef>
            </a:pPr>
            <a:r>
              <a:rPr lang="es-PE" altLang="es-MX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Ejemplo:</a:t>
            </a:r>
          </a:p>
          <a:p>
            <a:pPr eaLnBrk="1" hangingPunct="1">
              <a:spcBef>
                <a:spcPct val="0"/>
              </a:spcBef>
            </a:pPr>
            <a:r>
              <a:rPr lang="es-PE" altLang="es-MX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Alayza, C., Cort</a:t>
            </a:r>
            <a:r>
              <a:rPr lang="es-PE" altLang="es-MX" smtClean="0">
                <a:ea typeface="Calibri" panose="020F0502020204030204" pitchFamily="34" charset="0"/>
                <a:cs typeface="Times New Roman" panose="02020603050405020304" pitchFamily="18" charset="0"/>
              </a:rPr>
              <a:t>é</a:t>
            </a:r>
            <a:r>
              <a:rPr lang="es-PE" altLang="es-MX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s, G., Hurtado, G., Mory, E. y Tarnawiecki, N.  (2010).  </a:t>
            </a:r>
            <a:r>
              <a:rPr lang="es-PE" altLang="es-MX" i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Iniciarse </a:t>
            </a:r>
          </a:p>
          <a:p>
            <a:pPr eaLnBrk="1" hangingPunct="1">
              <a:spcBef>
                <a:spcPct val="0"/>
              </a:spcBef>
            </a:pPr>
            <a:r>
              <a:rPr lang="es-PE" altLang="es-MX" i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en la investigaci</a:t>
            </a:r>
            <a:r>
              <a:rPr lang="es-PE" altLang="es-MX" i="1" smtClean="0">
                <a:ea typeface="Calibri" panose="020F0502020204030204" pitchFamily="34" charset="0"/>
                <a:cs typeface="Times New Roman" panose="02020603050405020304" pitchFamily="18" charset="0"/>
              </a:rPr>
              <a:t>ó</a:t>
            </a:r>
            <a:r>
              <a:rPr lang="es-PE" altLang="es-MX" i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acad</a:t>
            </a:r>
            <a:r>
              <a:rPr lang="es-PE" altLang="es-MX" i="1" smtClean="0">
                <a:ea typeface="Calibri" panose="020F0502020204030204" pitchFamily="34" charset="0"/>
                <a:cs typeface="Times New Roman" panose="02020603050405020304" pitchFamily="18" charset="0"/>
              </a:rPr>
              <a:t>é</a:t>
            </a:r>
            <a:r>
              <a:rPr lang="es-PE" altLang="es-MX" i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mica</a:t>
            </a:r>
            <a:r>
              <a:rPr lang="es-PE" altLang="es-MX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 Lima: Universidad Peruana de Ciencias Aplicadas</a:t>
            </a:r>
          </a:p>
          <a:p>
            <a:pPr eaLnBrk="1" hangingPunct="1">
              <a:spcBef>
                <a:spcPct val="0"/>
              </a:spcBef>
            </a:pPr>
            <a:r>
              <a:rPr lang="es-PE" altLang="es-MX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</a:t>
            </a:r>
          </a:p>
          <a:p>
            <a:pPr eaLnBrk="1" hangingPunct="1">
              <a:spcBef>
                <a:spcPct val="0"/>
              </a:spcBef>
            </a:pPr>
            <a:r>
              <a:rPr lang="es-ES" altLang="es-MX" b="1" smtClean="0">
                <a:latin typeface="Maiandra GD" panose="020E0502030308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 seis a más autores  solo se mencionará la información del primer autor y se escribe </a:t>
            </a:r>
            <a:r>
              <a:rPr lang="es-ES" altLang="es-MX" b="1" i="1" smtClean="0">
                <a:latin typeface="Maiandra GD" panose="020E0502030308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 al  en cursiva, </a:t>
            </a:r>
            <a:r>
              <a:rPr lang="es-ES" altLang="es-MX" b="1" smtClean="0">
                <a:latin typeface="Maiandra GD" panose="020E0502030308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 significa y otros.</a:t>
            </a:r>
          </a:p>
          <a:p>
            <a:pPr eaLnBrk="1" hangingPunct="1">
              <a:spcBef>
                <a:spcPct val="0"/>
              </a:spcBef>
            </a:pPr>
            <a:r>
              <a:rPr lang="es-ES" altLang="es-MX" sz="2000" b="1" smtClean="0">
                <a:latin typeface="Maiandra GD" panose="020E0502030308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Ejemplo:</a:t>
            </a:r>
          </a:p>
          <a:p>
            <a:pPr eaLnBrk="1" hangingPunct="1">
              <a:spcBef>
                <a:spcPct val="0"/>
              </a:spcBef>
            </a:pPr>
            <a:r>
              <a:rPr lang="es-ES" altLang="es-MX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altLang="es-MX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Zaira, R. </a:t>
            </a:r>
            <a:r>
              <a:rPr lang="es-PE" altLang="es-MX" sz="20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 al</a:t>
            </a:r>
            <a:r>
              <a:rPr lang="es-PE" altLang="es-MX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(2003). </a:t>
            </a:r>
            <a:r>
              <a:rPr lang="es-PE" altLang="es-MX" sz="20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Patolog</a:t>
            </a:r>
            <a:r>
              <a:rPr lang="es-PE" altLang="es-MX" sz="2000" i="1" smtClean="0">
                <a:cs typeface="Times New Roman" panose="02020603050405020304" pitchFamily="18" charset="0"/>
              </a:rPr>
              <a:t>í</a:t>
            </a:r>
            <a:r>
              <a:rPr lang="es-PE" altLang="es-MX" sz="20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m</a:t>
            </a:r>
            <a:r>
              <a:rPr lang="es-PE" altLang="es-MX" sz="2000" i="1" smtClean="0">
                <a:cs typeface="Times New Roman" panose="02020603050405020304" pitchFamily="18" charset="0"/>
              </a:rPr>
              <a:t>é</a:t>
            </a:r>
            <a:r>
              <a:rPr lang="es-PE" altLang="es-MX" sz="20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dica veterinaria: libro de texto para la docencia de la </a:t>
            </a:r>
          </a:p>
          <a:p>
            <a:pPr eaLnBrk="1" hangingPunct="1">
              <a:spcBef>
                <a:spcPct val="0"/>
              </a:spcBef>
            </a:pPr>
            <a:r>
              <a:rPr lang="es-PE" altLang="es-MX" sz="20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asignatura.</a:t>
            </a:r>
            <a:r>
              <a:rPr lang="es-PE" altLang="es-MX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Salamanca: Universidad Santiago de Compostela.</a:t>
            </a:r>
            <a:endParaRPr lang="es-PE" altLang="es-MX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es-ES" altLang="es-MX" sz="2000" b="1" smtClean="0">
              <a:latin typeface="Maiandra GD" panose="020E0502030308020204" pitchFamily="34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endParaRPr lang="es-ES" altLang="es-MX" sz="2000" smtClean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endParaRPr lang="es-ES" altLang="es-MX" b="1" smtClean="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 eaLnBrk="1" hangingPunct="1">
              <a:spcBef>
                <a:spcPct val="0"/>
              </a:spcBef>
            </a:pPr>
            <a:endParaRPr lang="es-ES" altLang="es-MX" b="1" smtClean="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s-PE" altLang="es-PE" smtClean="0"/>
          </a:p>
        </p:txBody>
      </p:sp>
      <p:sp>
        <p:nvSpPr>
          <p:cNvPr id="50180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400" b="1">
                <a:solidFill>
                  <a:srgbClr val="993300"/>
                </a:solidFill>
                <a:latin typeface="Verdana" panose="020B0604030504040204" pitchFamily="34" charset="0"/>
              </a:defRPr>
            </a:lvl1pPr>
            <a:lvl2pPr marL="742950" indent="-285750">
              <a:defRPr sz="3400" b="1">
                <a:solidFill>
                  <a:srgbClr val="993300"/>
                </a:solidFill>
                <a:latin typeface="Verdana" panose="020B0604030504040204" pitchFamily="34" charset="0"/>
              </a:defRPr>
            </a:lvl2pPr>
            <a:lvl3pPr marL="1143000" indent="-228600">
              <a:defRPr sz="3400" b="1">
                <a:solidFill>
                  <a:srgbClr val="993300"/>
                </a:solidFill>
                <a:latin typeface="Verdana" panose="020B0604030504040204" pitchFamily="34" charset="0"/>
              </a:defRPr>
            </a:lvl3pPr>
            <a:lvl4pPr marL="1600200" indent="-228600">
              <a:defRPr sz="3400" b="1">
                <a:solidFill>
                  <a:srgbClr val="993300"/>
                </a:solidFill>
                <a:latin typeface="Verdana" panose="020B0604030504040204" pitchFamily="34" charset="0"/>
              </a:defRPr>
            </a:lvl4pPr>
            <a:lvl5pPr marL="2057400" indent="-228600">
              <a:defRPr sz="3400" b="1">
                <a:solidFill>
                  <a:srgbClr val="9933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00"/>
                </a:solidFill>
                <a:latin typeface="Verdana" panose="020B0604030504040204" pitchFamily="34" charset="0"/>
              </a:defRPr>
            </a:lvl9pPr>
          </a:lstStyle>
          <a:p>
            <a:fld id="{0BEF7D03-132A-476A-A260-B256393BE2DD}" type="slidenum">
              <a:rPr lang="es-ES" altLang="es-PE" sz="1200" smtClean="0"/>
              <a:pPr/>
              <a:t>14</a:t>
            </a:fld>
            <a:endParaRPr lang="es-ES" altLang="es-PE" sz="1200" smtClean="0"/>
          </a:p>
        </p:txBody>
      </p:sp>
    </p:spTree>
    <p:extLst>
      <p:ext uri="{BB962C8B-B14F-4D97-AF65-F5344CB8AC3E}">
        <p14:creationId xmlns:p14="http://schemas.microsoft.com/office/powerpoint/2010/main" val="2139124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Marcador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PE" altLang="es-PE" b="1" smtClean="0"/>
              <a:t>Ficha hemerográfica</a:t>
            </a:r>
            <a:endParaRPr lang="es-ES" altLang="es-PE" smtClean="0"/>
          </a:p>
          <a:p>
            <a:r>
              <a:rPr lang="es-ES_tradnl" altLang="es-PE" smtClean="0"/>
              <a:t>Veamos ahora cómo  registramos los datos de un artículo de revista impresa.</a:t>
            </a:r>
          </a:p>
          <a:p>
            <a:r>
              <a:rPr lang="es-ES_tradnl" altLang="es-PE" smtClean="0"/>
              <a:t>Los datos necesarios son:</a:t>
            </a:r>
          </a:p>
          <a:p>
            <a:r>
              <a:rPr lang="es-ES_tradnl" altLang="es-PE" smtClean="0">
                <a:cs typeface="Times New Roman" panose="02020603050405020304" pitchFamily="18" charset="0"/>
              </a:rPr>
              <a:t>- A</a:t>
            </a:r>
            <a:r>
              <a:rPr lang="es-PE" altLang="es-PE" smtClean="0">
                <a:cs typeface="Times New Roman" panose="02020603050405020304" pitchFamily="18" charset="0"/>
              </a:rPr>
              <a:t>pellidos e inicial del nombre del autor</a:t>
            </a:r>
          </a:p>
          <a:p>
            <a:pPr eaLnBrk="1" hangingPunct="1">
              <a:spcBef>
                <a:spcPct val="0"/>
              </a:spcBef>
            </a:pPr>
            <a:r>
              <a:rPr lang="es-PE" altLang="es-PE" sz="2000" smtClean="0">
                <a:cs typeface="Times New Roman" panose="02020603050405020304" pitchFamily="18" charset="0"/>
              </a:rPr>
              <a:t>- Mes y año de publicación entre paréntesis </a:t>
            </a:r>
          </a:p>
          <a:p>
            <a:pPr eaLnBrk="1" hangingPunct="1">
              <a:spcBef>
                <a:spcPct val="0"/>
              </a:spcBef>
            </a:pPr>
            <a:r>
              <a:rPr lang="es-PE" altLang="es-PE" sz="3600" smtClean="0">
                <a:cs typeface="Times New Roman" panose="02020603050405020304" pitchFamily="18" charset="0"/>
              </a:rPr>
              <a:t>- Título del artículo </a:t>
            </a:r>
          </a:p>
          <a:p>
            <a:pPr eaLnBrk="1" hangingPunct="1">
              <a:spcBef>
                <a:spcPct val="0"/>
              </a:spcBef>
            </a:pPr>
            <a:r>
              <a:rPr lang="es-PE" altLang="es-PE" sz="8000" smtClean="0">
                <a:cs typeface="Times New Roman" panose="02020603050405020304" pitchFamily="18" charset="0"/>
              </a:rPr>
              <a:t>- Nombre  de la revista en cursiva</a:t>
            </a:r>
          </a:p>
          <a:p>
            <a:pPr>
              <a:lnSpc>
                <a:spcPct val="115000"/>
              </a:lnSpc>
            </a:pPr>
            <a:r>
              <a:rPr lang="es-PE" altLang="es-PE" sz="8000" smtClean="0">
                <a:cs typeface="Times New Roman" panose="02020603050405020304" pitchFamily="18" charset="0"/>
              </a:rPr>
              <a:t>- Volumen</a:t>
            </a:r>
            <a:r>
              <a:rPr lang="es-MX" altLang="es-PE" sz="9600" smtClean="0">
                <a:cs typeface="Times New Roman" panose="02020603050405020304" pitchFamily="18" charset="0"/>
              </a:rPr>
              <a:t> </a:t>
            </a:r>
            <a:r>
              <a:rPr lang="es-PE" altLang="es-PE" sz="8000" smtClean="0">
                <a:cs typeface="Times New Roman" panose="02020603050405020304" pitchFamily="18" charset="0"/>
              </a:rPr>
              <a:t>(si existe) y número </a:t>
            </a:r>
          </a:p>
          <a:p>
            <a:pPr>
              <a:lnSpc>
                <a:spcPct val="115000"/>
              </a:lnSpc>
            </a:pPr>
            <a:r>
              <a:rPr lang="es-PE" altLang="es-PE" sz="8000" smtClean="0">
                <a:cs typeface="Times New Roman" panose="02020603050405020304" pitchFamily="18" charset="0"/>
              </a:rPr>
              <a:t>- Páginas del artículo seleccionado separados por guion </a:t>
            </a:r>
          </a:p>
          <a:p>
            <a:pPr>
              <a:lnSpc>
                <a:spcPct val="115000"/>
              </a:lnSpc>
            </a:pPr>
            <a:endParaRPr lang="es-PE" altLang="es-PE" sz="800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</a:pPr>
            <a:endParaRPr lang="es-MX" altLang="es-PE" sz="960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</a:pPr>
            <a:endParaRPr lang="es-PE" altLang="es-PE" sz="960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</a:pPr>
            <a:endParaRPr lang="es-MX" altLang="es-PE" sz="9600" smtClean="0"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endParaRPr lang="es-MX" altLang="es-PE" sz="9600" smtClean="0"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endParaRPr lang="es-MX" altLang="es-PE" sz="8000" smtClean="0"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endParaRPr lang="es-MX" altLang="es-PE" sz="5400" smtClean="0"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endParaRPr lang="es-MX" altLang="es-PE" sz="3600" smtClean="0"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endParaRPr lang="es-MX" altLang="es-PE" sz="2000" smtClean="0">
              <a:cs typeface="Times New Roman" panose="02020603050405020304" pitchFamily="18" charset="0"/>
            </a:endParaRPr>
          </a:p>
          <a:p>
            <a:endParaRPr lang="es-ES_tradnl" altLang="es-PE" smtClean="0"/>
          </a:p>
          <a:p>
            <a:endParaRPr lang="es-ES_tradnl" altLang="es-PE" smtClean="0"/>
          </a:p>
          <a:p>
            <a:endParaRPr lang="es-ES_tradnl" altLang="es-PE" smtClean="0"/>
          </a:p>
        </p:txBody>
      </p:sp>
      <p:sp>
        <p:nvSpPr>
          <p:cNvPr id="54276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400" b="1">
                <a:solidFill>
                  <a:srgbClr val="993300"/>
                </a:solidFill>
                <a:latin typeface="Verdana" panose="020B0604030504040204" pitchFamily="34" charset="0"/>
              </a:defRPr>
            </a:lvl1pPr>
            <a:lvl2pPr marL="742950" indent="-285750">
              <a:defRPr sz="3400" b="1">
                <a:solidFill>
                  <a:srgbClr val="993300"/>
                </a:solidFill>
                <a:latin typeface="Verdana" panose="020B0604030504040204" pitchFamily="34" charset="0"/>
              </a:defRPr>
            </a:lvl2pPr>
            <a:lvl3pPr marL="1143000" indent="-228600">
              <a:defRPr sz="3400" b="1">
                <a:solidFill>
                  <a:srgbClr val="993300"/>
                </a:solidFill>
                <a:latin typeface="Verdana" panose="020B0604030504040204" pitchFamily="34" charset="0"/>
              </a:defRPr>
            </a:lvl3pPr>
            <a:lvl4pPr marL="1600200" indent="-228600">
              <a:defRPr sz="3400" b="1">
                <a:solidFill>
                  <a:srgbClr val="993300"/>
                </a:solidFill>
                <a:latin typeface="Verdana" panose="020B0604030504040204" pitchFamily="34" charset="0"/>
              </a:defRPr>
            </a:lvl4pPr>
            <a:lvl5pPr marL="2057400" indent="-228600">
              <a:defRPr sz="3400" b="1">
                <a:solidFill>
                  <a:srgbClr val="9933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00"/>
                </a:solidFill>
                <a:latin typeface="Verdana" panose="020B0604030504040204" pitchFamily="34" charset="0"/>
              </a:defRPr>
            </a:lvl9pPr>
          </a:lstStyle>
          <a:p>
            <a:fld id="{EDCDEA5B-59AA-4586-996E-A4D870FBD988}" type="slidenum">
              <a:rPr lang="es-ES" altLang="es-PE" sz="1200" smtClean="0"/>
              <a:pPr/>
              <a:t>15</a:t>
            </a:fld>
            <a:endParaRPr lang="es-ES" altLang="es-PE" sz="1200" smtClean="0"/>
          </a:p>
        </p:txBody>
      </p:sp>
    </p:spTree>
    <p:extLst>
      <p:ext uri="{BB962C8B-B14F-4D97-AF65-F5344CB8AC3E}">
        <p14:creationId xmlns:p14="http://schemas.microsoft.com/office/powerpoint/2010/main" val="2432461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Marcador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MX" altLang="es-PE" b="1" smtClean="0"/>
              <a:t>Periódico impreso con autor</a:t>
            </a:r>
          </a:p>
          <a:p>
            <a:pPr eaLnBrk="1" hangingPunct="1">
              <a:spcBef>
                <a:spcPct val="0"/>
              </a:spcBef>
            </a:pPr>
            <a:r>
              <a:rPr lang="es-MX" altLang="es-PE" b="1" smtClean="0"/>
              <a:t>En el ejemplo:</a:t>
            </a:r>
          </a:p>
          <a:p>
            <a:pPr eaLnBrk="1" hangingPunct="1">
              <a:spcBef>
                <a:spcPct val="0"/>
              </a:spcBef>
            </a:pPr>
            <a:r>
              <a:rPr lang="es-PE" altLang="es-P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Vidarte, O. (07 de marzo de 2015). La importante diplomacia. </a:t>
            </a:r>
            <a:r>
              <a:rPr lang="es-PE" altLang="es-PE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 Comercio</a:t>
            </a:r>
            <a:r>
              <a:rPr lang="es-PE" altLang="es-P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p. A20.</a:t>
            </a:r>
            <a:endParaRPr lang="es-MX" altLang="es-PE" smtClean="0"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endParaRPr lang="es-PE" altLang="es-PE" sz="9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s-PE" altLang="es-PE" sz="9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Recuerde: </a:t>
            </a:r>
            <a:r>
              <a:rPr lang="es-PE" altLang="es-PE" sz="9600" smtClean="0"/>
              <a:t>(*) Si un artículo aparece en páginas discontinuas, anote todos los números de página y sepárelos con una coma (pp. B1, B3, B5-B7).</a:t>
            </a:r>
            <a:endParaRPr lang="es-MX" altLang="es-PE" sz="9600" smtClean="0"/>
          </a:p>
          <a:p>
            <a:pPr eaLnBrk="1" hangingPunct="1">
              <a:spcBef>
                <a:spcPct val="0"/>
              </a:spcBef>
            </a:pPr>
            <a:endParaRPr lang="es-MX" altLang="es-PE" sz="9600" smtClean="0"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endParaRPr lang="es-MX" altLang="es-PE" sz="9600" smtClean="0"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endParaRPr lang="es-MX" altLang="es-PE" sz="8000" smtClean="0"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endParaRPr lang="es-ES" altLang="es-PE" sz="5400" smtClean="0"/>
          </a:p>
          <a:p>
            <a:pPr eaLnBrk="1" hangingPunct="1">
              <a:spcBef>
                <a:spcPct val="0"/>
              </a:spcBef>
            </a:pPr>
            <a:endParaRPr lang="es-MX" altLang="es-PE" sz="5400" smtClean="0"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endParaRPr lang="es-MX" altLang="es-PE" sz="3600" smtClean="0"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endParaRPr lang="es-MX" altLang="es-PE" sz="2000" smtClean="0"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endParaRPr lang="es-MX" altLang="es-PE" smtClean="0"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endParaRPr lang="es-ES" altLang="es-PE" smtClean="0"/>
          </a:p>
          <a:p>
            <a:pPr eaLnBrk="1" hangingPunct="1">
              <a:spcBef>
                <a:spcPct val="0"/>
              </a:spcBef>
            </a:pPr>
            <a:endParaRPr lang="es-ES" altLang="es-PE" smtClean="0"/>
          </a:p>
          <a:p>
            <a:endParaRPr lang="es-ES_tradnl" altLang="es-PE" smtClean="0"/>
          </a:p>
        </p:txBody>
      </p:sp>
      <p:sp>
        <p:nvSpPr>
          <p:cNvPr id="56324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400" b="1">
                <a:solidFill>
                  <a:srgbClr val="993300"/>
                </a:solidFill>
                <a:latin typeface="Verdana" panose="020B0604030504040204" pitchFamily="34" charset="0"/>
              </a:defRPr>
            </a:lvl1pPr>
            <a:lvl2pPr marL="742950" indent="-285750">
              <a:defRPr sz="3400" b="1">
                <a:solidFill>
                  <a:srgbClr val="993300"/>
                </a:solidFill>
                <a:latin typeface="Verdana" panose="020B0604030504040204" pitchFamily="34" charset="0"/>
              </a:defRPr>
            </a:lvl2pPr>
            <a:lvl3pPr marL="1143000" indent="-228600">
              <a:defRPr sz="3400" b="1">
                <a:solidFill>
                  <a:srgbClr val="993300"/>
                </a:solidFill>
                <a:latin typeface="Verdana" panose="020B0604030504040204" pitchFamily="34" charset="0"/>
              </a:defRPr>
            </a:lvl3pPr>
            <a:lvl4pPr marL="1600200" indent="-228600">
              <a:defRPr sz="3400" b="1">
                <a:solidFill>
                  <a:srgbClr val="993300"/>
                </a:solidFill>
                <a:latin typeface="Verdana" panose="020B0604030504040204" pitchFamily="34" charset="0"/>
              </a:defRPr>
            </a:lvl4pPr>
            <a:lvl5pPr marL="2057400" indent="-228600">
              <a:defRPr sz="3400" b="1">
                <a:solidFill>
                  <a:srgbClr val="9933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00"/>
                </a:solidFill>
                <a:latin typeface="Verdana" panose="020B0604030504040204" pitchFamily="34" charset="0"/>
              </a:defRPr>
            </a:lvl9pPr>
          </a:lstStyle>
          <a:p>
            <a:fld id="{B0801559-732C-4701-99F5-9F5408721CE3}" type="slidenum">
              <a:rPr lang="es-ES" altLang="es-PE" sz="1200" smtClean="0"/>
              <a:pPr/>
              <a:t>16</a:t>
            </a:fld>
            <a:endParaRPr lang="es-ES" altLang="es-PE" sz="1200" smtClean="0"/>
          </a:p>
        </p:txBody>
      </p:sp>
    </p:spTree>
    <p:extLst>
      <p:ext uri="{BB962C8B-B14F-4D97-AF65-F5344CB8AC3E}">
        <p14:creationId xmlns:p14="http://schemas.microsoft.com/office/powerpoint/2010/main" val="1148873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s-PE" dirty="0" smtClean="0"/>
              <a:t>Para registrar los datos de un libro virtual se requieren los siguientes datos: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PE" dirty="0" smtClean="0">
                <a:ea typeface="Times New Roman"/>
                <a:cs typeface="Times New Roman"/>
              </a:rPr>
              <a:t>-Apellido paterno del autor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PE" dirty="0" smtClean="0">
                <a:ea typeface="Times New Roman"/>
                <a:cs typeface="Times New Roman"/>
              </a:rPr>
              <a:t>-Inicial del nombre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PE" dirty="0" smtClean="0">
                <a:ea typeface="Times New Roman"/>
                <a:cs typeface="Times New Roman"/>
              </a:rPr>
              <a:t>-Año de publicación entre paréntesis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PE" dirty="0" smtClean="0">
                <a:ea typeface="Times New Roman"/>
                <a:cs typeface="Times New Roman"/>
              </a:rPr>
              <a:t>-Título del libro en cursiva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PE" dirty="0" smtClean="0">
                <a:ea typeface="Times New Roman"/>
                <a:cs typeface="Times New Roman"/>
              </a:rPr>
              <a:t>-La dirección web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PE" dirty="0" smtClean="0">
              <a:ea typeface="Times New Roman"/>
              <a:cs typeface="Times New Roman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PE" b="1" dirty="0" smtClean="0">
                <a:ea typeface="Times New Roman"/>
                <a:cs typeface="Times New Roman"/>
              </a:rPr>
              <a:t>Visualiza cómo se han consignado estos datos en  el ejemplo mostrado.</a:t>
            </a:r>
          </a:p>
          <a:p>
            <a:pPr indent="449263" eaLnBrk="1" hangingPunct="1">
              <a:spcBef>
                <a:spcPct val="0"/>
              </a:spcBef>
              <a:defRPr/>
            </a:pPr>
            <a:endParaRPr lang="es-PE" altLang="es-MX" dirty="0" smtClean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PE" dirty="0" smtClean="0">
                <a:ea typeface="Times New Roman"/>
                <a:cs typeface="Times New Roman"/>
              </a:rPr>
              <a:t>-El apellido paterno de los autores son Luque y Rodríguez (dos autores)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PE" dirty="0" smtClean="0">
                <a:ea typeface="Times New Roman"/>
                <a:cs typeface="Times New Roman"/>
              </a:rPr>
              <a:t>-Inicial del nombre de cada autor: D. y G. respectivamente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PE" dirty="0" smtClean="0">
                <a:ea typeface="Times New Roman"/>
                <a:cs typeface="Times New Roman"/>
              </a:rPr>
              <a:t>-Año de publicación entre paréntesis: (2009)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PE" dirty="0" smtClean="0">
                <a:ea typeface="Times New Roman"/>
                <a:cs typeface="Times New Roman"/>
              </a:rPr>
              <a:t>- Título del libro en cursiva: </a:t>
            </a:r>
            <a:r>
              <a:rPr lang="es-PE" altLang="es-MX" i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Dificultades en el Aprendizaje: Unificaci</a:t>
            </a:r>
            <a:r>
              <a:rPr lang="es-PE" altLang="es-MX" i="1" dirty="0" smtClean="0">
                <a:ea typeface="Times New Roman" pitchFamily="18" charset="0"/>
                <a:cs typeface="Times New Roman" pitchFamily="18" charset="0"/>
              </a:rPr>
              <a:t>ó</a:t>
            </a:r>
            <a:r>
              <a:rPr lang="es-PE" altLang="es-MX" i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 de </a:t>
            </a:r>
          </a:p>
          <a:p>
            <a:pPr indent="449263" eaLnBrk="1" hangingPunct="1">
              <a:spcBef>
                <a:spcPct val="0"/>
              </a:spcBef>
              <a:defRPr/>
            </a:pPr>
            <a:r>
              <a:rPr lang="es-PE" altLang="es-MX" i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Criterios Diagn</a:t>
            </a:r>
            <a:r>
              <a:rPr lang="es-PE" altLang="es-MX" i="1" dirty="0" smtClean="0">
                <a:ea typeface="Times New Roman" pitchFamily="18" charset="0"/>
                <a:cs typeface="Times New Roman" pitchFamily="18" charset="0"/>
              </a:rPr>
              <a:t>ó</a:t>
            </a:r>
            <a:r>
              <a:rPr lang="es-PE" altLang="es-MX" i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sticos.</a:t>
            </a:r>
            <a:endParaRPr lang="es-ES" altLang="es-MX" dirty="0" smtClean="0">
              <a:ea typeface="Times New Roman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PE" dirty="0" smtClean="0">
                <a:ea typeface="Times New Roman"/>
                <a:cs typeface="Times New Roman"/>
              </a:rPr>
              <a:t>- La dirección web: </a:t>
            </a:r>
            <a:r>
              <a:rPr lang="es-PE" altLang="es-MX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Recuperado de http://cursosaepap.exlibrisediciones.com/files/49-249-fichero/ceja-da-3.pdf</a:t>
            </a:r>
            <a:endParaRPr lang="es-PE" dirty="0" smtClean="0">
              <a:ea typeface="Times New Roman"/>
              <a:cs typeface="Times New Roman"/>
            </a:endParaRPr>
          </a:p>
          <a:p>
            <a:pPr indent="449263">
              <a:spcBef>
                <a:spcPct val="0"/>
              </a:spcBef>
              <a:defRPr/>
            </a:pPr>
            <a:endParaRPr lang="es-ES" altLang="es-MX" dirty="0" smtClean="0">
              <a:ea typeface="Times New Roman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MX" dirty="0" smtClean="0">
              <a:ea typeface="Times New Roman"/>
              <a:cs typeface="Times New Roman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MX" dirty="0" smtClean="0">
              <a:ea typeface="Times New Roman"/>
              <a:cs typeface="Times New Roman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MX" dirty="0" smtClean="0">
              <a:ea typeface="Times New Roman"/>
              <a:cs typeface="Times New Roman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MX" dirty="0" smtClean="0">
              <a:ea typeface="Times New Roman"/>
              <a:cs typeface="Times New Roman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MX" dirty="0" smtClean="0">
              <a:ea typeface="Times New Roman"/>
              <a:cs typeface="Times New Roman"/>
            </a:endParaRPr>
          </a:p>
          <a:p>
            <a:pPr>
              <a:defRPr/>
            </a:pPr>
            <a:endParaRPr lang="es-PE" dirty="0" smtClean="0"/>
          </a:p>
          <a:p>
            <a:pPr>
              <a:defRPr/>
            </a:pPr>
            <a:endParaRPr lang="es-PE" dirty="0"/>
          </a:p>
        </p:txBody>
      </p:sp>
      <p:sp>
        <p:nvSpPr>
          <p:cNvPr id="52228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400" b="1">
                <a:solidFill>
                  <a:srgbClr val="993300"/>
                </a:solidFill>
                <a:latin typeface="Verdana" panose="020B0604030504040204" pitchFamily="34" charset="0"/>
              </a:defRPr>
            </a:lvl1pPr>
            <a:lvl2pPr marL="742950" indent="-285750">
              <a:defRPr sz="3400" b="1">
                <a:solidFill>
                  <a:srgbClr val="993300"/>
                </a:solidFill>
                <a:latin typeface="Verdana" panose="020B0604030504040204" pitchFamily="34" charset="0"/>
              </a:defRPr>
            </a:lvl2pPr>
            <a:lvl3pPr marL="1143000" indent="-228600">
              <a:defRPr sz="3400" b="1">
                <a:solidFill>
                  <a:srgbClr val="993300"/>
                </a:solidFill>
                <a:latin typeface="Verdana" panose="020B0604030504040204" pitchFamily="34" charset="0"/>
              </a:defRPr>
            </a:lvl3pPr>
            <a:lvl4pPr marL="1600200" indent="-228600">
              <a:defRPr sz="3400" b="1">
                <a:solidFill>
                  <a:srgbClr val="993300"/>
                </a:solidFill>
                <a:latin typeface="Verdana" panose="020B0604030504040204" pitchFamily="34" charset="0"/>
              </a:defRPr>
            </a:lvl4pPr>
            <a:lvl5pPr marL="2057400" indent="-228600">
              <a:defRPr sz="3400" b="1">
                <a:solidFill>
                  <a:srgbClr val="9933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00"/>
                </a:solidFill>
                <a:latin typeface="Verdana" panose="020B0604030504040204" pitchFamily="34" charset="0"/>
              </a:defRPr>
            </a:lvl9pPr>
          </a:lstStyle>
          <a:p>
            <a:fld id="{264AF98F-C4A4-407C-ABAC-69D0407F3AB4}" type="slidenum">
              <a:rPr lang="es-ES" altLang="es-PE" sz="1200" smtClean="0"/>
              <a:pPr/>
              <a:t>17</a:t>
            </a:fld>
            <a:endParaRPr lang="es-ES" altLang="es-PE" sz="1200" smtClean="0"/>
          </a:p>
        </p:txBody>
      </p:sp>
    </p:spTree>
    <p:extLst>
      <p:ext uri="{BB962C8B-B14F-4D97-AF65-F5344CB8AC3E}">
        <p14:creationId xmlns:p14="http://schemas.microsoft.com/office/powerpoint/2010/main" val="2701701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0220-104B-5B47-B5D0-AA07A88CE336}" type="datetimeFigureOut">
              <a:rPr lang="es-ES" smtClean="0"/>
              <a:t>30/08/2017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F13E9-C2D6-244F-8AC1-45B69A22F7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676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0220-104B-5B47-B5D0-AA07A88CE336}" type="datetimeFigureOut">
              <a:rPr lang="es-ES" smtClean="0"/>
              <a:t>30/08/2017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F13E9-C2D6-244F-8AC1-45B69A22F7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004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0220-104B-5B47-B5D0-AA07A88CE336}" type="datetimeFigureOut">
              <a:rPr lang="es-ES" smtClean="0"/>
              <a:t>30/08/2017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F13E9-C2D6-244F-8AC1-45B69A22F7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7099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0220-104B-5B47-B5D0-AA07A88CE336}" type="datetimeFigureOut">
              <a:rPr lang="es-ES" smtClean="0"/>
              <a:t>30/08/2017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F13E9-C2D6-244F-8AC1-45B69A22F7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8785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0220-104B-5B47-B5D0-AA07A88CE336}" type="datetimeFigureOut">
              <a:rPr lang="es-ES" smtClean="0"/>
              <a:t>30/08/2017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F13E9-C2D6-244F-8AC1-45B69A22F7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9717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0220-104B-5B47-B5D0-AA07A88CE336}" type="datetimeFigureOut">
              <a:rPr lang="es-ES" smtClean="0"/>
              <a:t>30/08/2017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F13E9-C2D6-244F-8AC1-45B69A22F7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3859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0220-104B-5B47-B5D0-AA07A88CE336}" type="datetimeFigureOut">
              <a:rPr lang="es-ES" smtClean="0"/>
              <a:t>30/08/2017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F13E9-C2D6-244F-8AC1-45B69A22F7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617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0220-104B-5B47-B5D0-AA07A88CE336}" type="datetimeFigureOut">
              <a:rPr lang="es-ES" smtClean="0"/>
              <a:t>30/08/2017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F13E9-C2D6-244F-8AC1-45B69A22F7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2490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0220-104B-5B47-B5D0-AA07A88CE336}" type="datetimeFigureOut">
              <a:rPr lang="es-ES" smtClean="0"/>
              <a:t>30/08/2017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F13E9-C2D6-244F-8AC1-45B69A22F7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3197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0220-104B-5B47-B5D0-AA07A88CE336}" type="datetimeFigureOut">
              <a:rPr lang="es-ES" smtClean="0"/>
              <a:t>30/08/2017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F13E9-C2D6-244F-8AC1-45B69A22F7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3219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0220-104B-5B47-B5D0-AA07A88CE336}" type="datetimeFigureOut">
              <a:rPr lang="es-ES" smtClean="0"/>
              <a:t>30/08/2017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F13E9-C2D6-244F-8AC1-45B69A22F7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11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90220-104B-5B47-B5D0-AA07A88CE336}" type="datetimeFigureOut">
              <a:rPr lang="es-ES" smtClean="0"/>
              <a:t>30/08/2017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F13E9-C2D6-244F-8AC1-45B69A22F7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592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campu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05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Imagen 4" descr="fondo-de-pantalla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813" y="-1588"/>
            <a:ext cx="9167813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700213"/>
            <a:ext cx="8502650" cy="387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ángulo 2"/>
          <p:cNvSpPr>
            <a:spLocks noChangeArrowheads="1"/>
          </p:cNvSpPr>
          <p:nvPr/>
        </p:nvSpPr>
        <p:spPr bwMode="auto">
          <a:xfrm>
            <a:off x="1619250" y="115888"/>
            <a:ext cx="7440613" cy="120173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PE" altLang="es-PE" dirty="0"/>
              <a:t>Cuando la cita tiene menos de 40 palabras se escribe inmersa en el texto, entre comillas y sin cursiva . Se escribe punto después de finalizar la cita y todos los datos.</a:t>
            </a:r>
          </a:p>
        </p:txBody>
      </p:sp>
      <p:sp>
        <p:nvSpPr>
          <p:cNvPr id="4" name="Llamada de nube 3"/>
          <p:cNvSpPr/>
          <p:nvPr/>
        </p:nvSpPr>
        <p:spPr>
          <a:xfrm rot="2017656">
            <a:off x="8520113" y="792163"/>
            <a:ext cx="3600450" cy="2865437"/>
          </a:xfrm>
          <a:prstGeom prst="cloud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PE" sz="2400" b="1" dirty="0"/>
              <a:t>Cita basada en el autor (con énfasis en el autor).</a:t>
            </a:r>
          </a:p>
        </p:txBody>
      </p:sp>
    </p:spTree>
    <p:extLst>
      <p:ext uri="{BB962C8B-B14F-4D97-AF65-F5344CB8AC3E}">
        <p14:creationId xmlns:p14="http://schemas.microsoft.com/office/powerpoint/2010/main" val="245303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Imagen 4" descr="fondo-de-pantalla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813" y="-1588"/>
            <a:ext cx="9167813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12" y="1078174"/>
            <a:ext cx="8209481" cy="4289164"/>
          </a:xfrm>
          <a:prstGeom prst="rect">
            <a:avLst/>
          </a:prstGeom>
        </p:spPr>
      </p:pic>
      <p:sp>
        <p:nvSpPr>
          <p:cNvPr id="3" name="Llamada de nube 2"/>
          <p:cNvSpPr/>
          <p:nvPr/>
        </p:nvSpPr>
        <p:spPr>
          <a:xfrm>
            <a:off x="5031496" y="300676"/>
            <a:ext cx="2934269" cy="2647665"/>
          </a:xfrm>
          <a:prstGeom prst="cloudCallout">
            <a:avLst>
              <a:gd name="adj1" fmla="val 49203"/>
              <a:gd name="adj2" fmla="val 4647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400" b="1" dirty="0"/>
              <a:t>Cita basada en el texto (con énfasis en el contenido</a:t>
            </a:r>
            <a:r>
              <a:rPr lang="es-P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5050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Imagen 4" descr="fondo-de-pantalla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813" y="-1588"/>
            <a:ext cx="9167813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753737" y="327885"/>
            <a:ext cx="6748817" cy="15696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fontAlgn="base">
              <a:spcAft>
                <a:spcPts val="0"/>
              </a:spcAft>
            </a:pPr>
            <a:r>
              <a:rPr lang="es-PE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 la cita tiene más de 40 palabras debe escribirse en un párrafo aparte, sin comillas, alineado a la izquierda y con un margen de 2,54 cm o 5 espacios de tabulador. Todas las citas deben ir a doble espacio.</a:t>
            </a:r>
            <a:endParaRPr lang="es-P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9473" y="2227018"/>
            <a:ext cx="9253629" cy="419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0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1215231" y="53816"/>
            <a:ext cx="7272338" cy="881626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PE" dirty="0" smtClean="0">
                <a:solidFill>
                  <a:schemeClr val="bg1"/>
                </a:solidFill>
              </a:rPr>
              <a:t>Referencias según el estilo  APA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" name="7 CuadroTexto"/>
          <p:cNvSpPr txBox="1"/>
          <p:nvPr/>
        </p:nvSpPr>
        <p:spPr>
          <a:xfrm>
            <a:off x="339734" y="1269119"/>
            <a:ext cx="4376282" cy="70788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s-PE" sz="2000" b="1" dirty="0"/>
              <a:t>Ficha  Bibliográfica: libro impreso un autor</a:t>
            </a:r>
            <a:endParaRPr lang="es-ES" sz="2000" b="1" dirty="0"/>
          </a:p>
        </p:txBody>
      </p:sp>
      <p:sp>
        <p:nvSpPr>
          <p:cNvPr id="7" name="3 Cuadro de texto"/>
          <p:cNvSpPr txBox="1"/>
          <p:nvPr/>
        </p:nvSpPr>
        <p:spPr>
          <a:xfrm>
            <a:off x="1036638" y="2119313"/>
            <a:ext cx="1276350" cy="785812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115000"/>
              </a:lnSpc>
              <a:spcAft>
                <a:spcPts val="1000"/>
              </a:spcAft>
              <a:defRPr/>
            </a:pPr>
            <a:r>
              <a:rPr lang="es-PE" sz="1400" dirty="0">
                <a:ea typeface="Times New Roman"/>
                <a:cs typeface="Times New Roman"/>
              </a:rPr>
              <a:t>Apellido paterno del autor</a:t>
            </a:r>
            <a:endParaRPr lang="es-MX" sz="1400" dirty="0">
              <a:ea typeface="Times New Roman"/>
              <a:cs typeface="Times New Roman"/>
            </a:endParaRPr>
          </a:p>
        </p:txBody>
      </p:sp>
      <p:sp>
        <p:nvSpPr>
          <p:cNvPr id="8" name="7 Cuadro de texto"/>
          <p:cNvSpPr txBox="1"/>
          <p:nvPr/>
        </p:nvSpPr>
        <p:spPr>
          <a:xfrm>
            <a:off x="2562225" y="2316163"/>
            <a:ext cx="1138238" cy="525462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115000"/>
              </a:lnSpc>
              <a:spcAft>
                <a:spcPts val="0"/>
              </a:spcAft>
              <a:defRPr/>
            </a:pPr>
            <a:r>
              <a:rPr lang="es-PE" sz="1400" dirty="0">
                <a:ea typeface="Times New Roman"/>
                <a:cs typeface="Times New Roman"/>
              </a:rPr>
              <a:t>Inicial del nombre</a:t>
            </a:r>
            <a:endParaRPr lang="es-MX" sz="1400" dirty="0">
              <a:ea typeface="Times New Roman"/>
              <a:cs typeface="Times New Roman"/>
            </a:endParaRPr>
          </a:p>
        </p:txBody>
      </p:sp>
      <p:sp>
        <p:nvSpPr>
          <p:cNvPr id="9" name="32 Cuadro de texto"/>
          <p:cNvSpPr txBox="1"/>
          <p:nvPr/>
        </p:nvSpPr>
        <p:spPr>
          <a:xfrm>
            <a:off x="3849688" y="2249488"/>
            <a:ext cx="1530350" cy="525462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115000"/>
              </a:lnSpc>
              <a:spcAft>
                <a:spcPts val="1000"/>
              </a:spcAft>
              <a:defRPr/>
            </a:pPr>
            <a:r>
              <a:rPr lang="es-PE" sz="1200" dirty="0">
                <a:ea typeface="Times New Roman"/>
                <a:cs typeface="Times New Roman"/>
              </a:rPr>
              <a:t>Año de publicación entre paréntesis</a:t>
            </a:r>
            <a:endParaRPr lang="es-MX" sz="1200" dirty="0">
              <a:ea typeface="Times New Roman"/>
              <a:cs typeface="Times New Roman"/>
            </a:endParaRPr>
          </a:p>
        </p:txBody>
      </p:sp>
      <p:sp>
        <p:nvSpPr>
          <p:cNvPr id="10" name="35 Cuadro de texto"/>
          <p:cNvSpPr txBox="1"/>
          <p:nvPr/>
        </p:nvSpPr>
        <p:spPr>
          <a:xfrm>
            <a:off x="5380038" y="2251075"/>
            <a:ext cx="1450975" cy="525463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115000"/>
              </a:lnSpc>
              <a:spcAft>
                <a:spcPts val="0"/>
              </a:spcAft>
              <a:defRPr/>
            </a:pPr>
            <a:r>
              <a:rPr lang="es-PE" sz="1400" dirty="0">
                <a:ea typeface="Times New Roman"/>
                <a:cs typeface="Times New Roman"/>
              </a:rPr>
              <a:t>Título del libro en cursiva </a:t>
            </a:r>
            <a:endParaRPr lang="es-MX" sz="1400" dirty="0">
              <a:ea typeface="Times New Roman"/>
              <a:cs typeface="Times New Roman"/>
            </a:endParaRPr>
          </a:p>
        </p:txBody>
      </p:sp>
      <p:sp>
        <p:nvSpPr>
          <p:cNvPr id="12" name="36 Cuadro de texto"/>
          <p:cNvSpPr txBox="1"/>
          <p:nvPr/>
        </p:nvSpPr>
        <p:spPr>
          <a:xfrm>
            <a:off x="6935788" y="1817688"/>
            <a:ext cx="2095500" cy="91122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115000"/>
              </a:lnSpc>
              <a:spcAft>
                <a:spcPts val="0"/>
              </a:spcAft>
              <a:defRPr/>
            </a:pPr>
            <a:r>
              <a:rPr lang="es-PE" sz="1400" dirty="0">
                <a:ea typeface="Times New Roman"/>
                <a:cs typeface="Times New Roman"/>
              </a:rPr>
              <a:t>Número de edición (entre paréntesis y solo partir de la segunda) </a:t>
            </a:r>
            <a:endParaRPr lang="es-MX" sz="1400" dirty="0">
              <a:ea typeface="Times New Roman"/>
              <a:cs typeface="Times New Roman"/>
            </a:endParaRPr>
          </a:p>
        </p:txBody>
      </p:sp>
      <p:sp>
        <p:nvSpPr>
          <p:cNvPr id="13" name="Cuadro de texto 82"/>
          <p:cNvSpPr txBox="1">
            <a:spLocks noChangeArrowheads="1"/>
          </p:cNvSpPr>
          <p:nvPr/>
        </p:nvSpPr>
        <p:spPr bwMode="auto">
          <a:xfrm>
            <a:off x="0" y="3258675"/>
            <a:ext cx="9215419" cy="1252181"/>
          </a:xfrm>
          <a:prstGeom prst="rect">
            <a:avLst/>
          </a:prstGeom>
          <a:solidFill>
            <a:schemeClr val="bg1"/>
          </a:solidFill>
          <a:ln w="44450" cmpd="dbl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upright="1"/>
          <a:lstStyle/>
          <a:p>
            <a:pPr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es-PE" sz="2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Maguiño</a:t>
            </a:r>
            <a:r>
              <a:rPr lang="es-PE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, M. (2011). </a:t>
            </a:r>
            <a:r>
              <a:rPr lang="es-PE" sz="2000" i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Cómo constituir una MYPE y administrarla con éxito.</a:t>
            </a:r>
            <a:r>
              <a:rPr lang="es-PE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(2. </a:t>
            </a:r>
            <a:r>
              <a:rPr lang="es-PE" sz="2000" baseline="30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a </a:t>
            </a:r>
            <a:r>
              <a:rPr lang="es-PE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ed.). </a:t>
            </a:r>
            <a:endParaRPr lang="es-MX" sz="2000" dirty="0">
              <a:solidFill>
                <a:schemeClr val="tx1"/>
              </a:solidFill>
              <a:latin typeface="Calibri"/>
              <a:ea typeface="Times New Roman"/>
              <a:cs typeface="Times New Roman"/>
            </a:endParaRPr>
          </a:p>
          <a:p>
            <a:pPr indent="449580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es-PE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   Lima:   </a:t>
            </a:r>
            <a:r>
              <a:rPr lang="es-PE" sz="2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Edigraber</a:t>
            </a:r>
            <a:r>
              <a:rPr lang="es-PE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lang="es-MX" sz="2000" dirty="0">
              <a:solidFill>
                <a:schemeClr val="tx1"/>
              </a:solidFill>
              <a:latin typeface="Calibri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s-PE" sz="2000" dirty="0">
                <a:latin typeface="Arial"/>
                <a:ea typeface="Times New Roman"/>
                <a:cs typeface="Times New Roman"/>
              </a:rPr>
              <a:t> </a:t>
            </a:r>
            <a:endParaRPr lang="es-MX" sz="2000" dirty="0">
              <a:latin typeface="Calibri"/>
              <a:ea typeface="Times New Roman"/>
              <a:cs typeface="Times New Roman"/>
            </a:endParaRPr>
          </a:p>
        </p:txBody>
      </p:sp>
      <p:sp>
        <p:nvSpPr>
          <p:cNvPr id="47118" name="Cuadro de texto 99"/>
          <p:cNvSpPr txBox="1">
            <a:spLocks noChangeArrowheads="1"/>
          </p:cNvSpPr>
          <p:nvPr/>
        </p:nvSpPr>
        <p:spPr bwMode="auto">
          <a:xfrm>
            <a:off x="495300" y="4791075"/>
            <a:ext cx="2319338" cy="1751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PE" sz="1200">
                <a:solidFill>
                  <a:srgbClr val="000000"/>
                </a:solidFill>
                <a:latin typeface="Maiandra GD" panose="020E0502030308020204" pitchFamily="34" charset="0"/>
                <a:ea typeface="Calibri" panose="020F0502020204030204" pitchFamily="34" charset="0"/>
                <a:cs typeface="Maiandra GD" panose="020E0502030308020204" pitchFamily="34" charset="0"/>
              </a:rPr>
              <a:t>Sangría francesa:</a:t>
            </a:r>
            <a:br>
              <a:rPr lang="es-ES_tradnl" altLang="es-PE" sz="1200">
                <a:solidFill>
                  <a:srgbClr val="000000"/>
                </a:solidFill>
                <a:latin typeface="Maiandra GD" panose="020E0502030308020204" pitchFamily="34" charset="0"/>
                <a:ea typeface="Calibri" panose="020F0502020204030204" pitchFamily="34" charset="0"/>
                <a:cs typeface="Maiandra GD" panose="020E0502030308020204" pitchFamily="34" charset="0"/>
              </a:rPr>
            </a:br>
            <a:r>
              <a:rPr lang="es-ES_tradnl" altLang="es-PE" sz="1200">
                <a:solidFill>
                  <a:srgbClr val="FF0000"/>
                </a:solidFill>
                <a:latin typeface="Maiandra GD" panose="020E0502030308020204" pitchFamily="34" charset="0"/>
                <a:ea typeface="Calibri" panose="020F0502020204030204" pitchFamily="34" charset="0"/>
                <a:cs typeface="Maiandra GD" panose="020E0502030308020204" pitchFamily="34" charset="0"/>
              </a:rPr>
              <a:t>Se debe mostrar un espacio en la segunda línea </a:t>
            </a:r>
            <a:r>
              <a:rPr lang="es-PE" altLang="es-PE" sz="1200">
                <a:solidFill>
                  <a:srgbClr val="FF0000"/>
                </a:solidFill>
                <a:latin typeface="Maiandra GD" panose="020E0502030308020204" pitchFamily="34" charset="0"/>
                <a:ea typeface="Calibri" panose="020F0502020204030204" pitchFamily="34" charset="0"/>
                <a:cs typeface="Maiandra GD" panose="020E0502030308020204" pitchFamily="34" charset="0"/>
              </a:rPr>
              <a:t>a la altura de la quinta letra de la línea an­terior</a:t>
            </a:r>
            <a:r>
              <a:rPr lang="es-ES_tradnl" altLang="es-PE" sz="1200">
                <a:solidFill>
                  <a:srgbClr val="FF0000"/>
                </a:solidFill>
                <a:latin typeface="Maiandra GD" panose="020E0502030308020204" pitchFamily="34" charset="0"/>
                <a:ea typeface="Calibri" panose="020F0502020204030204" pitchFamily="34" charset="0"/>
                <a:cs typeface="Maiandra GD" panose="020E0502030308020204" pitchFamily="34" charset="0"/>
              </a:rPr>
              <a:t>, para diferenciar el dato principal. </a:t>
            </a:r>
            <a:r>
              <a:rPr lang="es-PE" altLang="es-PE" sz="100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MX" altLang="es-PE" sz="1400">
              <a:solidFill>
                <a:srgbClr val="FF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37 Cuadro de texto"/>
          <p:cNvSpPr txBox="1"/>
          <p:nvPr/>
        </p:nvSpPr>
        <p:spPr>
          <a:xfrm>
            <a:off x="3694113" y="5199063"/>
            <a:ext cx="1157287" cy="1141412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just">
              <a:lnSpc>
                <a:spcPct val="115000"/>
              </a:lnSpc>
              <a:spcAft>
                <a:spcPts val="0"/>
              </a:spcAft>
              <a:defRPr/>
            </a:pPr>
            <a:r>
              <a:rPr lang="es-PE" sz="1200" dirty="0">
                <a:ea typeface="Times New Roman"/>
                <a:cs typeface="Times New Roman"/>
              </a:rPr>
              <a:t>Lugar de publicación seguido de los dos puntos  </a:t>
            </a:r>
            <a:endParaRPr lang="es-MX" sz="1200" dirty="0">
              <a:ea typeface="Times New Roman"/>
              <a:cs typeface="Times New Roman"/>
            </a:endParaRPr>
          </a:p>
        </p:txBody>
      </p:sp>
      <p:sp>
        <p:nvSpPr>
          <p:cNvPr id="47120" name="52 Cuadro de texto"/>
          <p:cNvSpPr txBox="1">
            <a:spLocks noChangeArrowheads="1"/>
          </p:cNvSpPr>
          <p:nvPr/>
        </p:nvSpPr>
        <p:spPr bwMode="auto">
          <a:xfrm>
            <a:off x="5778500" y="5199063"/>
            <a:ext cx="992188" cy="5254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s-PE" altLang="es-PE" sz="1400">
                <a:cs typeface="Times New Roman" panose="02020603050405020304" pitchFamily="18" charset="0"/>
              </a:rPr>
              <a:t>Editorial </a:t>
            </a:r>
            <a:endParaRPr lang="es-MX" altLang="es-PE" sz="1400">
              <a:cs typeface="Times New Roman" panose="02020603050405020304" pitchFamily="18" charset="0"/>
            </a:endParaRPr>
          </a:p>
        </p:txBody>
      </p:sp>
      <p:cxnSp>
        <p:nvCxnSpPr>
          <p:cNvPr id="17" name="29 Conector recto de flecha"/>
          <p:cNvCxnSpPr/>
          <p:nvPr/>
        </p:nvCxnSpPr>
        <p:spPr>
          <a:xfrm flipH="1" flipV="1">
            <a:off x="495300" y="4097338"/>
            <a:ext cx="395288" cy="7572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31 Conector recto de flecha"/>
          <p:cNvCxnSpPr/>
          <p:nvPr/>
        </p:nvCxnSpPr>
        <p:spPr>
          <a:xfrm flipH="1" flipV="1">
            <a:off x="1331913" y="4191000"/>
            <a:ext cx="2341562" cy="954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33 Conector recto de flecha"/>
          <p:cNvCxnSpPr/>
          <p:nvPr/>
        </p:nvCxnSpPr>
        <p:spPr>
          <a:xfrm flipH="1" flipV="1">
            <a:off x="2703513" y="4186238"/>
            <a:ext cx="2746375" cy="1063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 flipH="1">
            <a:off x="647700" y="2865438"/>
            <a:ext cx="779463" cy="333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21 Conector recto de flecha"/>
          <p:cNvCxnSpPr/>
          <p:nvPr/>
        </p:nvCxnSpPr>
        <p:spPr>
          <a:xfrm flipH="1">
            <a:off x="1385888" y="2862263"/>
            <a:ext cx="1227137" cy="5254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23 Conector recto de flecha"/>
          <p:cNvCxnSpPr/>
          <p:nvPr/>
        </p:nvCxnSpPr>
        <p:spPr>
          <a:xfrm flipH="1">
            <a:off x="2165350" y="2717800"/>
            <a:ext cx="1846263" cy="654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25 Conector recto de flecha"/>
          <p:cNvCxnSpPr/>
          <p:nvPr/>
        </p:nvCxnSpPr>
        <p:spPr>
          <a:xfrm flipH="1">
            <a:off x="5318125" y="2773363"/>
            <a:ext cx="420688" cy="523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27 Conector recto de flecha"/>
          <p:cNvCxnSpPr/>
          <p:nvPr/>
        </p:nvCxnSpPr>
        <p:spPr>
          <a:xfrm>
            <a:off x="8262938" y="2627313"/>
            <a:ext cx="117475" cy="7000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520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95276" y="1190655"/>
            <a:ext cx="6635638" cy="70788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>
              <a:defRPr/>
            </a:pPr>
            <a:r>
              <a:rPr lang="es-ES" altLang="es-MX" sz="2000" b="1" dirty="0">
                <a:solidFill>
                  <a:schemeClr val="tx1"/>
                </a:solidFill>
                <a:latin typeface="Maiandra GD" panose="020E0502030308020204" pitchFamily="34" charset="0"/>
                <a:ea typeface="Calibri" pitchFamily="34" charset="0"/>
                <a:cs typeface="Times New Roman" panose="02020603050405020304" pitchFamily="18" charset="0"/>
              </a:rPr>
              <a:t>Libro impreso dos autores (para tres a cinco autores es el mismo caso) </a:t>
            </a:r>
          </a:p>
        </p:txBody>
      </p:sp>
      <p:sp>
        <p:nvSpPr>
          <p:cNvPr id="4" name="Cuadro de texto 95"/>
          <p:cNvSpPr txBox="1">
            <a:spLocks noChangeArrowheads="1"/>
          </p:cNvSpPr>
          <p:nvPr/>
        </p:nvSpPr>
        <p:spPr bwMode="auto">
          <a:xfrm>
            <a:off x="271818" y="2147183"/>
            <a:ext cx="8712968" cy="86409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eaLnBrk="1" hangingPunct="1">
              <a:defRPr/>
            </a:pPr>
            <a:r>
              <a:rPr lang="es-PE" altLang="es-MX" sz="1800" b="0" dirty="0" err="1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Alayza</a:t>
            </a:r>
            <a:r>
              <a:rPr lang="es-PE" altLang="es-MX" sz="1800" b="0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C., Cort</a:t>
            </a:r>
            <a:r>
              <a:rPr lang="es-PE" altLang="es-MX" sz="1800" b="0" dirty="0">
                <a:solidFill>
                  <a:schemeClr val="tx1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é</a:t>
            </a:r>
            <a:r>
              <a:rPr lang="es-PE" altLang="es-MX" sz="1800" b="0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s, G., Hurtado, G., </a:t>
            </a:r>
            <a:r>
              <a:rPr lang="es-PE" altLang="es-MX" sz="1800" b="0" dirty="0" err="1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Mory</a:t>
            </a:r>
            <a:r>
              <a:rPr lang="es-PE" altLang="es-MX" sz="1800" b="0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E. y </a:t>
            </a:r>
            <a:r>
              <a:rPr lang="es-PE" altLang="es-MX" sz="1800" b="0" dirty="0" err="1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Tarnawiecki</a:t>
            </a:r>
            <a:r>
              <a:rPr lang="es-PE" altLang="es-MX" sz="1800" b="0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N.  (2010).  </a:t>
            </a:r>
            <a:r>
              <a:rPr lang="es-PE" altLang="es-MX" sz="1800" b="0" i="1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Iniciarse </a:t>
            </a:r>
          </a:p>
          <a:p>
            <a:pPr eaLnBrk="1" hangingPunct="1">
              <a:defRPr/>
            </a:pPr>
            <a:r>
              <a:rPr lang="es-PE" altLang="es-MX" sz="1800" i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</a:t>
            </a:r>
            <a:r>
              <a:rPr lang="es-PE" altLang="es-MX" sz="1800" b="0" i="1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en la investigaci</a:t>
            </a:r>
            <a:r>
              <a:rPr lang="es-PE" altLang="es-MX" sz="1800" b="0" i="1" dirty="0">
                <a:solidFill>
                  <a:schemeClr val="tx1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ó</a:t>
            </a:r>
            <a:r>
              <a:rPr lang="es-PE" altLang="es-MX" sz="1800" b="0" i="1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 acad</a:t>
            </a:r>
            <a:r>
              <a:rPr lang="es-PE" altLang="es-MX" sz="1800" b="0" i="1" dirty="0">
                <a:solidFill>
                  <a:schemeClr val="tx1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é</a:t>
            </a:r>
            <a:r>
              <a:rPr lang="es-PE" altLang="es-MX" sz="1800" b="0" i="1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mica</a:t>
            </a:r>
            <a:r>
              <a:rPr lang="es-PE" altLang="es-MX" sz="1800" b="0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Lima: Universidad Peruana de Ciencias Aplicadas.</a:t>
            </a:r>
            <a:endParaRPr lang="es-ES" altLang="es-MX" sz="1800" b="0" dirty="0">
              <a:solidFill>
                <a:schemeClr val="tx1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>
              <a:defRPr/>
            </a:pPr>
            <a:endParaRPr lang="es-ES" altLang="es-MX" sz="1800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95276" y="3478916"/>
            <a:ext cx="4481483" cy="40011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marL="285750" indent="-285750" eaLnBrk="1" hangingPunct="1">
              <a:buFont typeface="Wingdings" panose="05000000000000000000" pitchFamily="2" charset="2"/>
              <a:buChar char="ü"/>
              <a:defRPr/>
            </a:pPr>
            <a:r>
              <a:rPr lang="es-ES" altLang="es-MX" sz="2000" b="1" dirty="0">
                <a:solidFill>
                  <a:schemeClr val="tx1"/>
                </a:solidFill>
                <a:latin typeface="Maiandra GD" pitchFamily="34" charset="0"/>
                <a:cs typeface="Arial" pitchFamily="34" charset="0"/>
              </a:rPr>
              <a:t>Libro impreso de seis a más autores </a:t>
            </a:r>
            <a:endParaRPr lang="es-ES" altLang="es-MX" sz="2000" b="1" dirty="0">
              <a:solidFill>
                <a:schemeClr val="tx1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6" name="12 CuadroTexto"/>
          <p:cNvSpPr txBox="1"/>
          <p:nvPr/>
        </p:nvSpPr>
        <p:spPr>
          <a:xfrm>
            <a:off x="4988945" y="3861048"/>
            <a:ext cx="1000132" cy="30777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s-ES_tradnl" sz="1400" b="1" dirty="0">
                <a:solidFill>
                  <a:schemeClr val="tx1"/>
                </a:solidFill>
              </a:rPr>
              <a:t>y otros</a:t>
            </a:r>
            <a:endParaRPr lang="es-ES" sz="1400" b="1" dirty="0">
              <a:solidFill>
                <a:schemeClr val="tx1"/>
              </a:solidFill>
            </a:endParaRPr>
          </a:p>
        </p:txBody>
      </p:sp>
      <p:sp>
        <p:nvSpPr>
          <p:cNvPr id="7" name="Cuadro de texto 94"/>
          <p:cNvSpPr txBox="1">
            <a:spLocks noChangeArrowheads="1"/>
          </p:cNvSpPr>
          <p:nvPr/>
        </p:nvSpPr>
        <p:spPr bwMode="auto">
          <a:xfrm>
            <a:off x="295276" y="4790340"/>
            <a:ext cx="8773125" cy="84611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eaLnBrk="1" hangingPunct="1">
              <a:defRPr/>
            </a:pPr>
            <a:r>
              <a:rPr lang="es-ES" altLang="es-MX" b="0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s-PE" altLang="es-MX" sz="1800" b="0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Zaira, R. </a:t>
            </a:r>
            <a:r>
              <a:rPr lang="es-PE" altLang="es-MX" sz="1800" b="0" i="1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et al</a:t>
            </a:r>
            <a:r>
              <a:rPr lang="es-PE" altLang="es-MX" sz="1800" b="0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(2003). </a:t>
            </a:r>
            <a:r>
              <a:rPr lang="es-PE" altLang="es-MX" sz="1800" b="0" i="1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Patolog</a:t>
            </a:r>
            <a:r>
              <a:rPr lang="es-PE" altLang="es-MX" sz="1800" b="0" i="1" dirty="0">
                <a:solidFill>
                  <a:schemeClr val="tx1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í</a:t>
            </a:r>
            <a:r>
              <a:rPr lang="es-PE" altLang="es-MX" sz="1800" b="0" i="1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 m</a:t>
            </a:r>
            <a:r>
              <a:rPr lang="es-PE" altLang="es-MX" sz="1800" b="0" i="1" dirty="0">
                <a:solidFill>
                  <a:schemeClr val="tx1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é</a:t>
            </a:r>
            <a:r>
              <a:rPr lang="es-PE" altLang="es-MX" sz="1800" b="0" i="1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dica veterinaria: libro de texto para la docencia de la </a:t>
            </a:r>
          </a:p>
          <a:p>
            <a:pPr eaLnBrk="1" hangingPunct="1">
              <a:defRPr/>
            </a:pPr>
            <a:r>
              <a:rPr lang="es-PE" altLang="es-MX" sz="1800" i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 </a:t>
            </a:r>
            <a:r>
              <a:rPr lang="es-PE" altLang="es-MX" sz="1800" b="0" i="1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asignatura.</a:t>
            </a:r>
            <a:r>
              <a:rPr lang="es-PE" altLang="es-MX" sz="1800" b="0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Salamanca: Universidad Santiago de Compostela.</a:t>
            </a:r>
            <a:endParaRPr lang="es-PE" altLang="es-MX" sz="1800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14 Conector recto de flecha"/>
          <p:cNvCxnSpPr/>
          <p:nvPr/>
        </p:nvCxnSpPr>
        <p:spPr>
          <a:xfrm flipH="1">
            <a:off x="1692275" y="4014788"/>
            <a:ext cx="3281363" cy="9985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9444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7 CuadroTexto"/>
          <p:cNvSpPr txBox="1"/>
          <p:nvPr/>
        </p:nvSpPr>
        <p:spPr>
          <a:xfrm>
            <a:off x="1763688" y="188640"/>
            <a:ext cx="2643206" cy="40011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s-PE" sz="2000" b="1" dirty="0"/>
              <a:t>Ficha hemerográfica</a:t>
            </a:r>
            <a:endParaRPr lang="es-ES" sz="2000" b="1" dirty="0"/>
          </a:p>
        </p:txBody>
      </p:sp>
      <p:sp>
        <p:nvSpPr>
          <p:cNvPr id="4" name="8 CuadroTexto"/>
          <p:cNvSpPr txBox="1"/>
          <p:nvPr/>
        </p:nvSpPr>
        <p:spPr>
          <a:xfrm>
            <a:off x="819019" y="1134569"/>
            <a:ext cx="4705788" cy="40011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Font typeface="Wingdings" pitchFamily="2" charset="2"/>
              <a:buChar char="Ø"/>
              <a:defRPr/>
            </a:pPr>
            <a:r>
              <a:rPr lang="es-PE" sz="2000" b="1" dirty="0">
                <a:solidFill>
                  <a:schemeClr val="tx1"/>
                </a:solidFill>
              </a:rPr>
              <a:t>Artículo de revista impresa</a:t>
            </a:r>
            <a:endParaRPr lang="es-ES" sz="2000" b="1" dirty="0">
              <a:solidFill>
                <a:schemeClr val="tx1"/>
              </a:solidFill>
            </a:endParaRPr>
          </a:p>
        </p:txBody>
      </p:sp>
      <p:sp>
        <p:nvSpPr>
          <p:cNvPr id="5" name="Cuadro de texto 92"/>
          <p:cNvSpPr txBox="1">
            <a:spLocks noChangeArrowheads="1"/>
          </p:cNvSpPr>
          <p:nvPr/>
        </p:nvSpPr>
        <p:spPr bwMode="auto">
          <a:xfrm>
            <a:off x="464319" y="2807287"/>
            <a:ext cx="8500169" cy="1198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upright="1"/>
          <a:lstStyle/>
          <a:p>
            <a:pPr marL="270510" indent="-270510">
              <a:lnSpc>
                <a:spcPct val="115000"/>
              </a:lnSpc>
              <a:spcAft>
                <a:spcPts val="1000"/>
              </a:spcAft>
              <a:defRPr/>
            </a:pPr>
            <a:r>
              <a:rPr lang="es-PE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Romero, L.  (Noviembre, 2012). La nueva ley procesal del trabajo generará un cambio en la 	manera de resolver, litigar y solucionar los conflictos. </a:t>
            </a:r>
            <a:r>
              <a:rPr lang="es-PE" sz="1600" i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Revista Gaceta Jurídica</a:t>
            </a:r>
            <a:r>
              <a:rPr lang="es-PE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, 20 (6),  	13- 15.</a:t>
            </a:r>
            <a:endParaRPr lang="es-MX" sz="1600" dirty="0">
              <a:solidFill>
                <a:schemeClr val="tx1"/>
              </a:solidFill>
              <a:latin typeface="Calibri"/>
              <a:ea typeface="Times New Roman"/>
              <a:cs typeface="Times New Roman"/>
            </a:endParaRPr>
          </a:p>
          <a:p>
            <a:pPr marL="179705">
              <a:lnSpc>
                <a:spcPct val="200000"/>
              </a:lnSpc>
              <a:spcAft>
                <a:spcPts val="600"/>
              </a:spcAft>
              <a:defRPr/>
            </a:pPr>
            <a:r>
              <a:rPr lang="es-PE" sz="2400" dirty="0">
                <a:solidFill>
                  <a:schemeClr val="tx1"/>
                </a:solidFill>
                <a:latin typeface="Times New Roman"/>
                <a:ea typeface="Times New Roman"/>
              </a:rPr>
              <a:t> </a:t>
            </a:r>
            <a:endParaRPr lang="es-MX" sz="2400" dirty="0">
              <a:solidFill>
                <a:schemeClr val="tx1"/>
              </a:solidFill>
              <a:latin typeface="Times New Roman"/>
              <a:ea typeface="Times New Roman"/>
            </a:endParaRPr>
          </a:p>
          <a:p>
            <a:pPr marL="179705">
              <a:lnSpc>
                <a:spcPct val="200000"/>
              </a:lnSpc>
              <a:spcAft>
                <a:spcPts val="600"/>
              </a:spcAft>
              <a:defRPr/>
            </a:pPr>
            <a:r>
              <a:rPr lang="es-PE" sz="1200" dirty="0">
                <a:solidFill>
                  <a:schemeClr val="tx1"/>
                </a:solidFill>
                <a:latin typeface="Times New Roman"/>
                <a:ea typeface="Times New Roman"/>
              </a:rPr>
              <a:t> </a:t>
            </a:r>
            <a:endParaRPr lang="es-MX" sz="1200" dirty="0">
              <a:solidFill>
                <a:schemeClr val="tx1"/>
              </a:solidFill>
              <a:latin typeface="Times New Roman"/>
              <a:ea typeface="Times New Roman"/>
            </a:endParaRPr>
          </a:p>
        </p:txBody>
      </p:sp>
      <p:sp>
        <p:nvSpPr>
          <p:cNvPr id="53259" name="Cuadro de texto 88"/>
          <p:cNvSpPr txBox="1">
            <a:spLocks noChangeArrowheads="1"/>
          </p:cNvSpPr>
          <p:nvPr/>
        </p:nvSpPr>
        <p:spPr bwMode="auto">
          <a:xfrm>
            <a:off x="844550" y="1747838"/>
            <a:ext cx="1811338" cy="6016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s-PE" altLang="es-PE" sz="1400">
                <a:cs typeface="Times New Roman" panose="02020603050405020304" pitchFamily="18" charset="0"/>
              </a:rPr>
              <a:t>Apellidos e inicial del nombre del autor</a:t>
            </a:r>
            <a:endParaRPr lang="es-MX" altLang="es-PE" sz="2400">
              <a:cs typeface="Times New Roman" panose="02020603050405020304" pitchFamily="18" charset="0"/>
            </a:endParaRPr>
          </a:p>
        </p:txBody>
      </p:sp>
      <p:sp>
        <p:nvSpPr>
          <p:cNvPr id="53260" name="Cuadro de texto 88"/>
          <p:cNvSpPr txBox="1">
            <a:spLocks noChangeArrowheads="1"/>
          </p:cNvSpPr>
          <p:nvPr/>
        </p:nvSpPr>
        <p:spPr bwMode="auto">
          <a:xfrm>
            <a:off x="3160713" y="1747838"/>
            <a:ext cx="1606550" cy="7254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s-PE" altLang="es-PE" sz="1400">
                <a:cs typeface="Times New Roman" panose="02020603050405020304" pitchFamily="18" charset="0"/>
              </a:rPr>
              <a:t>Mes y año de publicación entre paréntesis </a:t>
            </a:r>
            <a:endParaRPr lang="es-MX" altLang="es-PE" sz="2400">
              <a:cs typeface="Times New Roman" panose="02020603050405020304" pitchFamily="18" charset="0"/>
            </a:endParaRPr>
          </a:p>
        </p:txBody>
      </p:sp>
      <p:sp>
        <p:nvSpPr>
          <p:cNvPr id="53261" name="Cuadro de texto 88"/>
          <p:cNvSpPr txBox="1">
            <a:spLocks noChangeArrowheads="1"/>
          </p:cNvSpPr>
          <p:nvPr/>
        </p:nvSpPr>
        <p:spPr bwMode="auto">
          <a:xfrm>
            <a:off x="6192838" y="1727200"/>
            <a:ext cx="1798637" cy="6429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s-PE" altLang="es-PE" sz="1400">
                <a:cs typeface="Times New Roman" panose="02020603050405020304" pitchFamily="18" charset="0"/>
              </a:rPr>
              <a:t>Título  del artículo</a:t>
            </a:r>
            <a:endParaRPr lang="es-MX" altLang="es-PE" sz="2400">
              <a:cs typeface="Times New Roman" panose="02020603050405020304" pitchFamily="18" charset="0"/>
            </a:endParaRPr>
          </a:p>
        </p:txBody>
      </p:sp>
      <p:sp>
        <p:nvSpPr>
          <p:cNvPr id="53262" name="Cuadro de texto 87"/>
          <p:cNvSpPr txBox="1">
            <a:spLocks noChangeArrowheads="1"/>
          </p:cNvSpPr>
          <p:nvPr/>
        </p:nvSpPr>
        <p:spPr bwMode="auto">
          <a:xfrm>
            <a:off x="793750" y="4829175"/>
            <a:ext cx="1582738" cy="7381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s-PE" altLang="es-PE" sz="1400">
                <a:cs typeface="Times New Roman" panose="02020603050405020304" pitchFamily="18" charset="0"/>
              </a:rPr>
              <a:t>Páginas del artículo separados por guion </a:t>
            </a:r>
            <a:endParaRPr lang="es-MX" altLang="es-PE" sz="2400">
              <a:cs typeface="Times New Roman" panose="02020603050405020304" pitchFamily="18" charset="0"/>
            </a:endParaRPr>
          </a:p>
        </p:txBody>
      </p:sp>
      <p:sp>
        <p:nvSpPr>
          <p:cNvPr id="53263" name="Cuadro de texto 88"/>
          <p:cNvSpPr txBox="1">
            <a:spLocks noChangeArrowheads="1"/>
          </p:cNvSpPr>
          <p:nvPr/>
        </p:nvSpPr>
        <p:spPr bwMode="auto">
          <a:xfrm>
            <a:off x="3027363" y="4548188"/>
            <a:ext cx="1603375" cy="8255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s-PE" altLang="es-PE" sz="1400">
                <a:cs typeface="Times New Roman" panose="02020603050405020304" pitchFamily="18" charset="0"/>
              </a:rPr>
              <a:t>Nombre  de la revista en cursiva</a:t>
            </a:r>
            <a:endParaRPr lang="es-MX" altLang="es-PE" sz="2400">
              <a:cs typeface="Times New Roman" panose="02020603050405020304" pitchFamily="18" charset="0"/>
            </a:endParaRPr>
          </a:p>
        </p:txBody>
      </p:sp>
      <p:sp>
        <p:nvSpPr>
          <p:cNvPr id="53264" name="Cuadro de texto 88"/>
          <p:cNvSpPr txBox="1">
            <a:spLocks noChangeArrowheads="1"/>
          </p:cNvSpPr>
          <p:nvPr/>
        </p:nvSpPr>
        <p:spPr bwMode="auto">
          <a:xfrm>
            <a:off x="5783263" y="4616450"/>
            <a:ext cx="1060450" cy="5810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s-PE" altLang="es-PE" sz="1200">
                <a:cs typeface="Times New Roman" panose="02020603050405020304" pitchFamily="18" charset="0"/>
              </a:rPr>
              <a:t>Volumen</a:t>
            </a:r>
            <a:endParaRPr lang="es-MX" altLang="es-PE" sz="2000"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s-PE" altLang="es-PE" sz="1200">
                <a:cs typeface="Times New Roman" panose="02020603050405020304" pitchFamily="18" charset="0"/>
              </a:rPr>
              <a:t>(Si existe) </a:t>
            </a:r>
            <a:endParaRPr lang="es-MX" altLang="es-PE" sz="2000">
              <a:cs typeface="Times New Roman" panose="02020603050405020304" pitchFamily="18" charset="0"/>
            </a:endParaRPr>
          </a:p>
        </p:txBody>
      </p:sp>
      <p:sp>
        <p:nvSpPr>
          <p:cNvPr id="53265" name="Cuadro de texto 86"/>
          <p:cNvSpPr txBox="1">
            <a:spLocks noChangeArrowheads="1"/>
          </p:cNvSpPr>
          <p:nvPr/>
        </p:nvSpPr>
        <p:spPr bwMode="auto">
          <a:xfrm>
            <a:off x="7358063" y="4535488"/>
            <a:ext cx="1265237" cy="9413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s-PE" altLang="es-PE" sz="1200">
                <a:cs typeface="Times New Roman" panose="02020603050405020304" pitchFamily="18" charset="0"/>
              </a:rPr>
              <a:t>Número  (entre paréntesis  seguido de la coma)</a:t>
            </a:r>
            <a:endParaRPr lang="es-MX" altLang="es-PE" sz="1200">
              <a:cs typeface="Times New Roman" panose="02020603050405020304" pitchFamily="18" charset="0"/>
            </a:endParaRPr>
          </a:p>
        </p:txBody>
      </p:sp>
      <p:cxnSp>
        <p:nvCxnSpPr>
          <p:cNvPr id="14" name="17 Conector recto de flecha"/>
          <p:cNvCxnSpPr/>
          <p:nvPr/>
        </p:nvCxnSpPr>
        <p:spPr>
          <a:xfrm flipH="1">
            <a:off x="1154113" y="2276475"/>
            <a:ext cx="465137" cy="603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18 Conector recto de flecha"/>
          <p:cNvCxnSpPr/>
          <p:nvPr/>
        </p:nvCxnSpPr>
        <p:spPr>
          <a:xfrm flipH="1">
            <a:off x="2878138" y="2470150"/>
            <a:ext cx="206375" cy="2587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19 Conector recto de flecha"/>
          <p:cNvCxnSpPr/>
          <p:nvPr/>
        </p:nvCxnSpPr>
        <p:spPr>
          <a:xfrm flipH="1">
            <a:off x="6024563" y="2276475"/>
            <a:ext cx="466725" cy="603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31 Conector recto de flecha"/>
          <p:cNvCxnSpPr/>
          <p:nvPr/>
        </p:nvCxnSpPr>
        <p:spPr>
          <a:xfrm flipV="1">
            <a:off x="1608138" y="3702050"/>
            <a:ext cx="0" cy="9667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20 Conector recto de flecha"/>
          <p:cNvCxnSpPr/>
          <p:nvPr/>
        </p:nvCxnSpPr>
        <p:spPr>
          <a:xfrm flipV="1">
            <a:off x="4244975" y="3338513"/>
            <a:ext cx="2266950" cy="1330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24 Conector recto de flecha"/>
          <p:cNvCxnSpPr/>
          <p:nvPr/>
        </p:nvCxnSpPr>
        <p:spPr>
          <a:xfrm flipV="1">
            <a:off x="6192838" y="3367088"/>
            <a:ext cx="2108200" cy="12779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28 Conector recto de flecha"/>
          <p:cNvCxnSpPr/>
          <p:nvPr/>
        </p:nvCxnSpPr>
        <p:spPr>
          <a:xfrm flipV="1">
            <a:off x="8301038" y="3338513"/>
            <a:ext cx="352425" cy="1227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0251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7 CuadroTexto"/>
          <p:cNvSpPr txBox="1"/>
          <p:nvPr/>
        </p:nvSpPr>
        <p:spPr>
          <a:xfrm>
            <a:off x="582774" y="401756"/>
            <a:ext cx="4968552" cy="43088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Font typeface="Wingdings" pitchFamily="2" charset="2"/>
              <a:buChar char="Ø"/>
              <a:defRPr/>
            </a:pPr>
            <a:r>
              <a:rPr lang="es-MX" sz="2200" b="1" dirty="0">
                <a:solidFill>
                  <a:schemeClr val="tx1"/>
                </a:solidFill>
              </a:rPr>
              <a:t>Periódico impreso con autor</a:t>
            </a:r>
          </a:p>
        </p:txBody>
      </p:sp>
      <p:sp>
        <p:nvSpPr>
          <p:cNvPr id="4" name="Cuadro de texto 85"/>
          <p:cNvSpPr txBox="1">
            <a:spLocks noChangeArrowheads="1"/>
          </p:cNvSpPr>
          <p:nvPr/>
        </p:nvSpPr>
        <p:spPr bwMode="auto">
          <a:xfrm>
            <a:off x="377204" y="2623133"/>
            <a:ext cx="8766796" cy="72760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upright="1"/>
          <a:lstStyle/>
          <a:p>
            <a:pPr algn="just">
              <a:lnSpc>
                <a:spcPct val="115000"/>
              </a:lnSpc>
              <a:spcAft>
                <a:spcPts val="1000"/>
              </a:spcAft>
              <a:defRPr/>
            </a:pPr>
            <a:r>
              <a:rPr lang="es-PE" sz="18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Vidarte</a:t>
            </a:r>
            <a:r>
              <a:rPr lang="es-PE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, O. (07 de marzo de 2015). La importante diplomacia. </a:t>
            </a:r>
            <a:r>
              <a:rPr lang="es-PE" sz="1800" i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El  Comercio</a:t>
            </a:r>
            <a:r>
              <a:rPr lang="es-PE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, p. A20.</a:t>
            </a:r>
            <a:endParaRPr lang="es-MX" sz="1800" dirty="0">
              <a:solidFill>
                <a:schemeClr val="tx1"/>
              </a:solidFill>
              <a:latin typeface="Calibri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defRPr/>
            </a:pPr>
            <a:r>
              <a:rPr lang="es-PE" sz="1000" dirty="0">
                <a:solidFill>
                  <a:schemeClr val="tx1"/>
                </a:solidFill>
                <a:latin typeface="Arial"/>
                <a:ea typeface="Times New Roman"/>
                <a:cs typeface="Times New Roman"/>
              </a:rPr>
              <a:t> </a:t>
            </a:r>
            <a:endParaRPr lang="es-MX" sz="1100" dirty="0">
              <a:solidFill>
                <a:schemeClr val="tx1"/>
              </a:solidFill>
              <a:latin typeface="Calibri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defRPr/>
            </a:pPr>
            <a:r>
              <a:rPr lang="es-PE" sz="1000" dirty="0">
                <a:solidFill>
                  <a:schemeClr val="tx1"/>
                </a:solidFill>
                <a:latin typeface="Arial"/>
                <a:ea typeface="Times New Roman"/>
                <a:cs typeface="Times New Roman"/>
              </a:rPr>
              <a:t> </a:t>
            </a:r>
            <a:endParaRPr lang="es-MX" sz="1100" dirty="0">
              <a:solidFill>
                <a:schemeClr val="tx1"/>
              </a:solidFill>
              <a:latin typeface="Calibri"/>
              <a:ea typeface="Times New Roman"/>
              <a:cs typeface="Times New Roman"/>
            </a:endParaRPr>
          </a:p>
          <a:p>
            <a:pPr indent="449580">
              <a:lnSpc>
                <a:spcPct val="115000"/>
              </a:lnSpc>
              <a:spcAft>
                <a:spcPts val="1000"/>
              </a:spcAft>
              <a:defRPr/>
            </a:pPr>
            <a:r>
              <a:rPr lang="es-PE" sz="1000" dirty="0">
                <a:solidFill>
                  <a:schemeClr val="tx1"/>
                </a:solidFill>
                <a:latin typeface="Arial"/>
                <a:ea typeface="Times New Roman"/>
                <a:cs typeface="Times New Roman"/>
              </a:rPr>
              <a:t> </a:t>
            </a:r>
            <a:endParaRPr lang="es-MX" sz="1100" dirty="0">
              <a:solidFill>
                <a:schemeClr val="tx1"/>
              </a:solidFill>
              <a:latin typeface="Calibri"/>
              <a:ea typeface="Times New Roman"/>
              <a:cs typeface="Times New Roman"/>
            </a:endParaRPr>
          </a:p>
          <a:p>
            <a:pPr indent="449580">
              <a:lnSpc>
                <a:spcPct val="115000"/>
              </a:lnSpc>
              <a:spcAft>
                <a:spcPts val="1000"/>
              </a:spcAft>
              <a:defRPr/>
            </a:pPr>
            <a:r>
              <a:rPr lang="es-PE" sz="1000" dirty="0">
                <a:solidFill>
                  <a:schemeClr val="tx1"/>
                </a:solidFill>
                <a:latin typeface="Arial"/>
                <a:ea typeface="Times New Roman"/>
                <a:cs typeface="Times New Roman"/>
              </a:rPr>
              <a:t> </a:t>
            </a:r>
            <a:endParaRPr lang="es-MX" sz="1100" dirty="0">
              <a:solidFill>
                <a:schemeClr val="tx1"/>
              </a:solidFill>
              <a:latin typeface="Calibri"/>
              <a:ea typeface="Times New Roman"/>
              <a:cs typeface="Times New Roman"/>
            </a:endParaRPr>
          </a:p>
          <a:p>
            <a:pPr marL="179705">
              <a:lnSpc>
                <a:spcPct val="200000"/>
              </a:lnSpc>
              <a:spcAft>
                <a:spcPts val="600"/>
              </a:spcAft>
              <a:defRPr/>
            </a:pPr>
            <a:r>
              <a:rPr lang="es-PE" sz="1200" dirty="0">
                <a:solidFill>
                  <a:schemeClr val="tx1"/>
                </a:solidFill>
                <a:latin typeface="Times New Roman"/>
                <a:ea typeface="Times New Roman"/>
              </a:rPr>
              <a:t> </a:t>
            </a:r>
            <a:endParaRPr lang="es-MX" sz="1200" dirty="0">
              <a:solidFill>
                <a:schemeClr val="tx1"/>
              </a:solidFill>
              <a:latin typeface="Times New Roman"/>
              <a:ea typeface="Times New Roman"/>
            </a:endParaRPr>
          </a:p>
          <a:p>
            <a:pPr marL="179705">
              <a:lnSpc>
                <a:spcPct val="200000"/>
              </a:lnSpc>
              <a:spcAft>
                <a:spcPts val="600"/>
              </a:spcAft>
              <a:defRPr/>
            </a:pPr>
            <a:r>
              <a:rPr lang="es-PE" sz="1200" dirty="0">
                <a:solidFill>
                  <a:schemeClr val="tx1"/>
                </a:solidFill>
                <a:latin typeface="Times New Roman"/>
                <a:ea typeface="Times New Roman"/>
              </a:rPr>
              <a:t> </a:t>
            </a:r>
            <a:endParaRPr lang="es-MX" sz="1200" dirty="0">
              <a:solidFill>
                <a:schemeClr val="tx1"/>
              </a:solidFill>
              <a:latin typeface="Times New Roman"/>
              <a:ea typeface="Times New Roman"/>
            </a:endParaRPr>
          </a:p>
        </p:txBody>
      </p:sp>
      <p:sp>
        <p:nvSpPr>
          <p:cNvPr id="55304" name="Cuadro de texto 88"/>
          <p:cNvSpPr txBox="1">
            <a:spLocks noChangeArrowheads="1"/>
          </p:cNvSpPr>
          <p:nvPr/>
        </p:nvSpPr>
        <p:spPr bwMode="auto">
          <a:xfrm>
            <a:off x="582774" y="1198959"/>
            <a:ext cx="1376362" cy="4730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s-PE" altLang="es-PE" sz="1100" dirty="0">
                <a:cs typeface="Times New Roman" panose="02020603050405020304" pitchFamily="18" charset="0"/>
              </a:rPr>
              <a:t>Editor o autor  apellido e inicial del nombre  </a:t>
            </a:r>
            <a:endParaRPr lang="es-MX" altLang="es-PE" sz="3400" dirty="0">
              <a:cs typeface="Times New Roman" panose="02020603050405020304" pitchFamily="18" charset="0"/>
            </a:endParaRPr>
          </a:p>
        </p:txBody>
      </p:sp>
      <p:sp>
        <p:nvSpPr>
          <p:cNvPr id="55305" name="Cuadro de texto 88"/>
          <p:cNvSpPr txBox="1">
            <a:spLocks noChangeArrowheads="1"/>
          </p:cNvSpPr>
          <p:nvPr/>
        </p:nvSpPr>
        <p:spPr bwMode="auto">
          <a:xfrm>
            <a:off x="2541730" y="1194268"/>
            <a:ext cx="1497012" cy="482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s-PE" altLang="es-PE" sz="1200" dirty="0">
                <a:cs typeface="Times New Roman" panose="02020603050405020304" pitchFamily="18" charset="0"/>
              </a:rPr>
              <a:t>Fecha completa de publicación (entre paréntesis)</a:t>
            </a:r>
            <a:endParaRPr lang="es-MX" altLang="es-PE" sz="2000" dirty="0">
              <a:cs typeface="Times New Roman" panose="02020603050405020304" pitchFamily="18" charset="0"/>
            </a:endParaRPr>
          </a:p>
        </p:txBody>
      </p:sp>
      <p:sp>
        <p:nvSpPr>
          <p:cNvPr id="55306" name="Cuadro de texto 88"/>
          <p:cNvSpPr txBox="1">
            <a:spLocks noChangeArrowheads="1"/>
          </p:cNvSpPr>
          <p:nvPr/>
        </p:nvSpPr>
        <p:spPr bwMode="auto">
          <a:xfrm>
            <a:off x="4928394" y="1211713"/>
            <a:ext cx="1087438" cy="6699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s-PE" altLang="es-PE" sz="1200" dirty="0">
                <a:cs typeface="Times New Roman" panose="02020603050405020304" pitchFamily="18" charset="0"/>
              </a:rPr>
              <a:t>Título del artículo periodístico </a:t>
            </a:r>
            <a:endParaRPr lang="es-MX" altLang="es-PE" sz="2000" dirty="0">
              <a:cs typeface="Times New Roman" panose="02020603050405020304" pitchFamily="18" charset="0"/>
            </a:endParaRPr>
          </a:p>
        </p:txBody>
      </p:sp>
      <p:sp>
        <p:nvSpPr>
          <p:cNvPr id="55307" name="Cuadro de texto 88"/>
          <p:cNvSpPr txBox="1">
            <a:spLocks noChangeArrowheads="1"/>
          </p:cNvSpPr>
          <p:nvPr/>
        </p:nvSpPr>
        <p:spPr bwMode="auto">
          <a:xfrm>
            <a:off x="6387307" y="1269602"/>
            <a:ext cx="1223962" cy="3317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s-PE" altLang="es-PE" sz="1200" dirty="0">
                <a:cs typeface="Times New Roman" panose="02020603050405020304" pitchFamily="18" charset="0"/>
              </a:rPr>
              <a:t>Título  del diario en cursiva </a:t>
            </a:r>
            <a:endParaRPr lang="es-MX" altLang="es-PE" sz="2000" dirty="0">
              <a:cs typeface="Times New Roman" panose="02020603050405020304" pitchFamily="18" charset="0"/>
            </a:endParaRPr>
          </a:p>
        </p:txBody>
      </p:sp>
      <p:sp>
        <p:nvSpPr>
          <p:cNvPr id="55308" name="Cuadro de texto 87"/>
          <p:cNvSpPr txBox="1">
            <a:spLocks noChangeArrowheads="1"/>
          </p:cNvSpPr>
          <p:nvPr/>
        </p:nvSpPr>
        <p:spPr bwMode="auto">
          <a:xfrm>
            <a:off x="7848923" y="1277540"/>
            <a:ext cx="1187450" cy="647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s-PE" altLang="es-PE" sz="1200" dirty="0">
                <a:cs typeface="Times New Roman" panose="02020603050405020304" pitchFamily="18" charset="0"/>
              </a:rPr>
              <a:t>*Página  (si corresponde)</a:t>
            </a:r>
            <a:endParaRPr lang="es-MX" altLang="es-PE" sz="2000" dirty="0">
              <a:cs typeface="Times New Roman" panose="02020603050405020304" pitchFamily="18" charset="0"/>
            </a:endParaRPr>
          </a:p>
        </p:txBody>
      </p:sp>
      <p:cxnSp>
        <p:nvCxnSpPr>
          <p:cNvPr id="10" name="2 Conector recto de flecha"/>
          <p:cNvCxnSpPr/>
          <p:nvPr/>
        </p:nvCxnSpPr>
        <p:spPr>
          <a:xfrm flipH="1">
            <a:off x="810202" y="1913198"/>
            <a:ext cx="503237" cy="522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14 Conector recto de flecha"/>
          <p:cNvCxnSpPr/>
          <p:nvPr/>
        </p:nvCxnSpPr>
        <p:spPr>
          <a:xfrm flipH="1">
            <a:off x="2840832" y="1942359"/>
            <a:ext cx="150812" cy="396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16 Conector recto de flecha"/>
          <p:cNvCxnSpPr/>
          <p:nvPr/>
        </p:nvCxnSpPr>
        <p:spPr>
          <a:xfrm flipH="1">
            <a:off x="5194584" y="2086492"/>
            <a:ext cx="179388" cy="331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18 Conector recto de flecha"/>
          <p:cNvCxnSpPr/>
          <p:nvPr/>
        </p:nvCxnSpPr>
        <p:spPr>
          <a:xfrm>
            <a:off x="6784740" y="1851117"/>
            <a:ext cx="147637" cy="522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20 Conector recto de flecha"/>
          <p:cNvCxnSpPr/>
          <p:nvPr/>
        </p:nvCxnSpPr>
        <p:spPr>
          <a:xfrm>
            <a:off x="8039171" y="1826935"/>
            <a:ext cx="0" cy="5191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314" name="22 Rectángulo"/>
          <p:cNvSpPr>
            <a:spLocks noChangeArrowheads="1"/>
          </p:cNvSpPr>
          <p:nvPr/>
        </p:nvSpPr>
        <p:spPr bwMode="auto">
          <a:xfrm>
            <a:off x="807371" y="3844438"/>
            <a:ext cx="79009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PE" sz="1600" dirty="0">
                <a:latin typeface="Verdana" panose="020B0604030504040204" pitchFamily="34" charset="0"/>
              </a:rPr>
              <a:t>(*) Si un artículo aparece en páginas discontinuas, anote todos los números de página y sepárelos con una coma (pp. B1, B3, B5-B7).</a:t>
            </a:r>
            <a:endParaRPr lang="es-MX" altLang="es-PE" sz="1600" dirty="0">
              <a:latin typeface="Verdana" panose="020B060403050404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724489" y="4894963"/>
            <a:ext cx="770412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lvl="0" indent="-342900" fontAlgn="base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s-PE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Tesis de grado: Autor, A. (Año). </a:t>
            </a:r>
            <a:r>
              <a:rPr lang="es-PE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Título de la tesis </a:t>
            </a:r>
            <a:r>
              <a:rPr lang="es-PE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(Tesis de pregrado, maestría o doctoral). Nombre de la institución, Lugar.</a:t>
            </a:r>
            <a:endParaRPr lang="es-P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8777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5" y="165387"/>
            <a:ext cx="8275599" cy="210632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86" y="2389371"/>
            <a:ext cx="7981951" cy="156972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435" y="3714749"/>
            <a:ext cx="7981952" cy="238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8708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34" y="357187"/>
            <a:ext cx="8752366" cy="638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543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29602"/>
            <a:ext cx="9144000" cy="201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569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Portad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692087" y="3074501"/>
            <a:ext cx="83735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s-PE" sz="4000" b="1" dirty="0" smtClean="0">
                <a:solidFill>
                  <a:schemeClr val="bg1"/>
                </a:solidFill>
                <a:latin typeface="Arial"/>
                <a:cs typeface="Arial"/>
              </a:rPr>
              <a:t>UNIVERSIDAD CÉSAR VALLEJO</a:t>
            </a:r>
            <a:endParaRPr lang="en-US" sz="4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692087" y="3662010"/>
            <a:ext cx="624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  <a:latin typeface="Arial"/>
                <a:cs typeface="Arial"/>
              </a:rPr>
              <a:t>NORMAS APA</a:t>
            </a:r>
            <a:endParaRPr lang="es-E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206" y="5680650"/>
            <a:ext cx="8224217" cy="89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0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3374"/>
            <a:ext cx="9065252" cy="622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459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257174"/>
            <a:ext cx="3667125" cy="592931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949" y="0"/>
            <a:ext cx="3633788" cy="642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776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3" y="895349"/>
            <a:ext cx="7497300" cy="516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585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Rectángulo redondeado 1"/>
          <p:cNvSpPr/>
          <p:nvPr/>
        </p:nvSpPr>
        <p:spPr>
          <a:xfrm>
            <a:off x="4162567" y="2019869"/>
            <a:ext cx="3111690" cy="124194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GRACIAS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1154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Imagen 4" descr="fondo-de-pantalla-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3" b="14517"/>
          <a:stretch/>
        </p:blipFill>
        <p:spPr bwMode="auto">
          <a:xfrm>
            <a:off x="7143" y="655066"/>
            <a:ext cx="9167813" cy="5862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908" y="-48572"/>
            <a:ext cx="9144793" cy="926672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227071" y="119272"/>
            <a:ext cx="7430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s-PE" sz="40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Narrow" pitchFamily="34" charset="0"/>
              </a:rPr>
              <a:t>NORMAS APA</a:t>
            </a:r>
          </a:p>
        </p:txBody>
      </p:sp>
      <p:sp>
        <p:nvSpPr>
          <p:cNvPr id="10" name="Rectángulo 1"/>
          <p:cNvSpPr>
            <a:spLocks noChangeArrowheads="1"/>
          </p:cNvSpPr>
          <p:nvPr/>
        </p:nvSpPr>
        <p:spPr bwMode="auto">
          <a:xfrm>
            <a:off x="627961" y="1758008"/>
            <a:ext cx="7491844" cy="30469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s-PE" altLang="es-PE" sz="2400" dirty="0">
                <a:latin typeface="Cambria" panose="02040503050406030204" pitchFamily="18" charset="0"/>
              </a:rPr>
              <a:t>La primera edición del manual de normas APA es del año 1929; y en la actualidad </a:t>
            </a:r>
            <a:r>
              <a:rPr lang="es-PE" altLang="es-PE" sz="2400" b="1" dirty="0">
                <a:latin typeface="Cambria" panose="02040503050406030204" pitchFamily="18" charset="0"/>
              </a:rPr>
              <a:t>se encuentra entre los estándares académicos más destacados e importantes</a:t>
            </a:r>
            <a:r>
              <a:rPr lang="es-PE" altLang="es-PE" sz="2400" dirty="0">
                <a:latin typeface="Cambria" panose="02040503050406030204" pitchFamily="18" charset="0"/>
              </a:rPr>
              <a:t>. El manual APA es utilizado por la comunidad científica de investigadores, docentes y alumnos, para citar, utilizar referencias bibliográficas y contemplar el formato de presentación de un trabajo de investigación bajo normas universales. </a:t>
            </a:r>
          </a:p>
        </p:txBody>
      </p:sp>
    </p:spTree>
    <p:extLst>
      <p:ext uri="{BB962C8B-B14F-4D97-AF65-F5344CB8AC3E}">
        <p14:creationId xmlns:p14="http://schemas.microsoft.com/office/powerpoint/2010/main" val="119490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Imagen 4" descr="fondo-de-pantalla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813" y="-1588"/>
            <a:ext cx="9167813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125538"/>
            <a:ext cx="7273925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lipse 4"/>
          <p:cNvSpPr/>
          <p:nvPr/>
        </p:nvSpPr>
        <p:spPr>
          <a:xfrm>
            <a:off x="4092575" y="5540375"/>
            <a:ext cx="935038" cy="8651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PE"/>
          </a:p>
        </p:txBody>
      </p:sp>
      <p:sp>
        <p:nvSpPr>
          <p:cNvPr id="9" name="Rectángulo redondeado 8"/>
          <p:cNvSpPr/>
          <p:nvPr/>
        </p:nvSpPr>
        <p:spPr>
          <a:xfrm>
            <a:off x="2195513" y="260351"/>
            <a:ext cx="6397644" cy="521848"/>
          </a:xfrm>
          <a:prstGeom prst="roundRect">
            <a:avLst/>
          </a:prstGeom>
        </p:spPr>
        <p:style>
          <a:lnRef idx="1">
            <a:schemeClr val="dk1"/>
          </a:lnRef>
          <a:fillRef idx="1001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PE" sz="2800" b="1" dirty="0">
                <a:solidFill>
                  <a:schemeClr val="bg1"/>
                </a:solidFill>
              </a:rPr>
              <a:t>FORMATO GENERAL DEL TRABAJO</a:t>
            </a:r>
          </a:p>
        </p:txBody>
      </p:sp>
    </p:spTree>
    <p:extLst>
      <p:ext uri="{BB962C8B-B14F-4D97-AF65-F5344CB8AC3E}">
        <p14:creationId xmlns:p14="http://schemas.microsoft.com/office/powerpoint/2010/main" val="222326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Imagen 4" descr="fondo-de-pantalla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813" y="-1588"/>
            <a:ext cx="9167813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redondeado 4"/>
          <p:cNvSpPr/>
          <p:nvPr/>
        </p:nvSpPr>
        <p:spPr>
          <a:xfrm>
            <a:off x="1763713" y="280988"/>
            <a:ext cx="7056437" cy="720725"/>
          </a:xfrm>
          <a:prstGeom prst="roundRect">
            <a:avLst/>
          </a:prstGeom>
        </p:spPr>
        <p:style>
          <a:lnRef idx="1">
            <a:schemeClr val="dk1"/>
          </a:lnRef>
          <a:fillRef idx="1001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r">
              <a:lnSpc>
                <a:spcPct val="150000"/>
              </a:lnSpc>
              <a:spcAft>
                <a:spcPts val="0"/>
              </a:spcAft>
              <a:defRPr/>
            </a:pPr>
            <a:r>
              <a:rPr lang="es-PE" sz="2400" b="1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ORGANIZACIÓN DE LOS ENCABEZADOS Y SERIACIÓN</a:t>
            </a:r>
            <a:endParaRPr lang="es-PE" sz="2800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2" name="Rectángulo 3"/>
          <p:cNvSpPr>
            <a:spLocks noChangeArrowheads="1"/>
          </p:cNvSpPr>
          <p:nvPr/>
        </p:nvSpPr>
        <p:spPr bwMode="auto">
          <a:xfrm>
            <a:off x="395288" y="1101725"/>
            <a:ext cx="8569325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PE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Nivel 1: </a:t>
            </a:r>
            <a:r>
              <a:rPr lang="es-PE" altLang="es-P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Encabezado centrado en negrita, con mayúsculas y minúsculas</a:t>
            </a:r>
            <a:endParaRPr lang="es-PE" altLang="es-PE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PE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Nivel 2: </a:t>
            </a:r>
            <a:r>
              <a:rPr lang="es-PE" altLang="es-P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Encabezado alineado a la izquierda en negritas con mayúsculas y minúsculas</a:t>
            </a:r>
            <a:endParaRPr lang="es-PE" altLang="es-PE" sz="2000" dirty="0"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PE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Nivel 3: </a:t>
            </a:r>
            <a:r>
              <a:rPr lang="es-PE" altLang="es-P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Encabezado de párrafo con sangría, negritas, mayúsculas, minúsculas y punto final.</a:t>
            </a:r>
            <a:endParaRPr lang="es-PE" altLang="es-PE" sz="2000" dirty="0"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PE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Nivel 4: </a:t>
            </a:r>
            <a:r>
              <a:rPr lang="es-PE" altLang="es-PE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Encabezado de párrafo con sangría, negritas, cursivas, mayúsculas, minúsculas y punto final.</a:t>
            </a:r>
            <a:endParaRPr lang="es-PE" altLang="es-PE" sz="2000" dirty="0"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PE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Nivel 5: </a:t>
            </a:r>
            <a:r>
              <a:rPr lang="es-PE" altLang="es-P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Encabezado de párrafo con sangría, cursivas, mayúsculas, minúsculas y punto final.</a:t>
            </a:r>
            <a:endParaRPr lang="es-PE" altLang="es-PE" sz="20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69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Imagen 4" descr="fondo-de-pantalla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813" y="-1588"/>
            <a:ext cx="9167813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ángulo redondeado 1"/>
          <p:cNvSpPr/>
          <p:nvPr/>
        </p:nvSpPr>
        <p:spPr>
          <a:xfrm>
            <a:off x="2728913" y="1362075"/>
            <a:ext cx="5975350" cy="43926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s-PE" b="1" dirty="0"/>
          </a:p>
          <a:p>
            <a:pPr algn="ctr">
              <a:defRPr/>
            </a:pPr>
            <a:endParaRPr lang="es-PE" b="1" dirty="0"/>
          </a:p>
          <a:p>
            <a:pPr algn="ctr">
              <a:defRPr/>
            </a:pPr>
            <a:endParaRPr lang="es-PE" b="1" dirty="0"/>
          </a:p>
          <a:p>
            <a:pPr algn="ctr">
              <a:defRPr/>
            </a:pPr>
            <a:endParaRPr lang="es-PE" b="1" dirty="0"/>
          </a:p>
          <a:p>
            <a:pPr algn="ctr">
              <a:defRPr/>
            </a:pPr>
            <a:r>
              <a:rPr lang="es-PE" b="1" dirty="0"/>
              <a:t>El texto expositivo</a:t>
            </a:r>
          </a:p>
          <a:p>
            <a:pPr algn="ctr">
              <a:defRPr/>
            </a:pPr>
            <a:endParaRPr lang="es-PE" b="1" dirty="0"/>
          </a:p>
          <a:p>
            <a:pPr>
              <a:defRPr/>
            </a:pPr>
            <a:r>
              <a:rPr lang="es-PE" b="1" dirty="0" smtClean="0"/>
              <a:t>1. Superestructura </a:t>
            </a:r>
            <a:r>
              <a:rPr lang="es-PE" b="1" dirty="0"/>
              <a:t>del texto expositivo</a:t>
            </a:r>
          </a:p>
          <a:p>
            <a:pPr>
              <a:defRPr/>
            </a:pPr>
            <a:endParaRPr lang="es-PE" b="1" dirty="0"/>
          </a:p>
          <a:p>
            <a:pPr>
              <a:defRPr/>
            </a:pPr>
            <a:r>
              <a:rPr lang="es-PE" b="1" dirty="0"/>
              <a:t>2. Etapas del proceso de redacción del</a:t>
            </a:r>
          </a:p>
          <a:p>
            <a:pPr>
              <a:defRPr/>
            </a:pPr>
            <a:r>
              <a:rPr lang="es-PE" b="1" dirty="0"/>
              <a:t>    texto expositivo</a:t>
            </a:r>
          </a:p>
          <a:p>
            <a:pPr>
              <a:defRPr/>
            </a:pPr>
            <a:r>
              <a:rPr lang="es-PE" b="1" dirty="0"/>
              <a:t>    2.1 La intelección.</a:t>
            </a:r>
          </a:p>
          <a:p>
            <a:pPr>
              <a:defRPr/>
            </a:pPr>
            <a:r>
              <a:rPr lang="es-PE" b="1" dirty="0"/>
              <a:t>    2.2 La invención.</a:t>
            </a:r>
          </a:p>
          <a:p>
            <a:pPr>
              <a:defRPr/>
            </a:pPr>
            <a:r>
              <a:rPr lang="es-PE" b="1" dirty="0"/>
              <a:t>    2.3 La disposición.</a:t>
            </a:r>
          </a:p>
          <a:p>
            <a:pPr>
              <a:defRPr/>
            </a:pPr>
            <a:r>
              <a:rPr lang="es-PE" b="1" dirty="0"/>
              <a:t>    2.4 La elocución. </a:t>
            </a:r>
          </a:p>
          <a:p>
            <a:pPr algn="ctr">
              <a:defRPr/>
            </a:pPr>
            <a:endParaRPr lang="es-PE" dirty="0"/>
          </a:p>
          <a:p>
            <a:pPr algn="ctr">
              <a:defRPr/>
            </a:pPr>
            <a:endParaRPr lang="es-PE" dirty="0"/>
          </a:p>
          <a:p>
            <a:pPr algn="ctr">
              <a:defRPr/>
            </a:pPr>
            <a:endParaRPr lang="es-PE" dirty="0"/>
          </a:p>
          <a:p>
            <a:pPr algn="ctr">
              <a:defRPr/>
            </a:pPr>
            <a:endParaRPr lang="es-PE" dirty="0"/>
          </a:p>
          <a:p>
            <a:pPr algn="ctr">
              <a:defRPr/>
            </a:pPr>
            <a:endParaRPr lang="es-PE" dirty="0"/>
          </a:p>
        </p:txBody>
      </p:sp>
      <p:sp>
        <p:nvSpPr>
          <p:cNvPr id="3" name="Flecha derecha 2"/>
          <p:cNvSpPr/>
          <p:nvPr/>
        </p:nvSpPr>
        <p:spPr>
          <a:xfrm>
            <a:off x="149225" y="2946400"/>
            <a:ext cx="2406650" cy="122396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PE" b="1" dirty="0"/>
              <a:t>Ejemplo</a:t>
            </a:r>
          </a:p>
        </p:txBody>
      </p:sp>
    </p:spTree>
    <p:extLst>
      <p:ext uri="{BB962C8B-B14F-4D97-AF65-F5344CB8AC3E}">
        <p14:creationId xmlns:p14="http://schemas.microsoft.com/office/powerpoint/2010/main" val="411914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Imagen 4" descr="fondo-de-pantalla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813" y="-1588"/>
            <a:ext cx="9167813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196975"/>
            <a:ext cx="7993062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ángulo redondeado 2"/>
          <p:cNvSpPr/>
          <p:nvPr/>
        </p:nvSpPr>
        <p:spPr>
          <a:xfrm>
            <a:off x="2339975" y="277813"/>
            <a:ext cx="2736850" cy="792162"/>
          </a:xfrm>
          <a:prstGeom prst="roundRect">
            <a:avLst/>
          </a:prstGeom>
        </p:spPr>
        <p:style>
          <a:lnRef idx="1">
            <a:schemeClr val="accent6"/>
          </a:lnRef>
          <a:fillRef idx="1001">
            <a:schemeClr val="dk1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PE" sz="3200" b="1" dirty="0">
                <a:solidFill>
                  <a:schemeClr val="bg1"/>
                </a:solidFill>
              </a:rPr>
              <a:t>TABLAS</a:t>
            </a:r>
          </a:p>
        </p:txBody>
      </p:sp>
    </p:spTree>
    <p:extLst>
      <p:ext uri="{BB962C8B-B14F-4D97-AF65-F5344CB8AC3E}">
        <p14:creationId xmlns:p14="http://schemas.microsoft.com/office/powerpoint/2010/main" val="17400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Imagen 4" descr="fondo-de-pantalla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813" y="-1588"/>
            <a:ext cx="9167813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1341438"/>
            <a:ext cx="8856662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ángulo redondeado 2"/>
          <p:cNvSpPr/>
          <p:nvPr/>
        </p:nvSpPr>
        <p:spPr>
          <a:xfrm>
            <a:off x="1908175" y="188913"/>
            <a:ext cx="3671888" cy="863600"/>
          </a:xfrm>
          <a:prstGeom prst="roundRect">
            <a:avLst/>
          </a:prstGeom>
        </p:spPr>
        <p:style>
          <a:lnRef idx="1">
            <a:schemeClr val="dk1"/>
          </a:lnRef>
          <a:fillRef idx="1001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PE" sz="3200" b="1" dirty="0">
                <a:solidFill>
                  <a:schemeClr val="bg1"/>
                </a:solidFill>
              </a:rPr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24204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Imagen 4" descr="fondo-de-pantalla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813" y="-1588"/>
            <a:ext cx="9167813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395288" y="1444625"/>
            <a:ext cx="8208962" cy="3508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es-PE" sz="36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Citación</a:t>
            </a:r>
            <a:endParaRPr lang="es-PE" sz="3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es-PE" sz="2800" dirty="0">
                <a:solidFill>
                  <a:srgbClr val="777777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PE" sz="2800" dirty="0">
                <a:ea typeface="Times New Roman" panose="02020603050405020304" pitchFamily="18" charset="0"/>
                <a:cs typeface="Times New Roman" panose="02020603050405020304" pitchFamily="18" charset="0"/>
              </a:rPr>
              <a:t>El </a:t>
            </a:r>
            <a:r>
              <a:rPr lang="es-PE" sz="28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Manual APA</a:t>
            </a:r>
            <a:r>
              <a:rPr lang="es-PE" sz="2800" dirty="0">
                <a:ea typeface="Times New Roman" panose="02020603050405020304" pitchFamily="18" charset="0"/>
                <a:cs typeface="Times New Roman" panose="02020603050405020304" pitchFamily="18" charset="0"/>
              </a:rPr>
              <a:t> y sus normas emplean un sistema de citación de Autor-Fecha y siempre se privilegia la señalización del número de página, para las citas textuales y para la paráfrasis.</a:t>
            </a:r>
            <a:endParaRPr lang="es-PE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53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Ángulos.thmx</Template>
  <TotalTime>1381</TotalTime>
  <Words>1003</Words>
  <Application>Microsoft Office PowerPoint</Application>
  <PresentationFormat>Presentación en pantalla (4:3)</PresentationFormat>
  <Paragraphs>177</Paragraphs>
  <Slides>23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2" baseType="lpstr">
      <vt:lpstr>Arial</vt:lpstr>
      <vt:lpstr>Arial Narrow</vt:lpstr>
      <vt:lpstr>Calibri</vt:lpstr>
      <vt:lpstr>Cambria</vt:lpstr>
      <vt:lpstr>Maiandra GD</vt:lpstr>
      <vt:lpstr>Times New Roman</vt:lpstr>
      <vt:lpstr>Verdana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UCV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 Correa</dc:creator>
  <cp:lastModifiedBy>Eric Gustavo Coronel Castillo</cp:lastModifiedBy>
  <cp:revision>120</cp:revision>
  <cp:lastPrinted>2015-11-05T14:24:28Z</cp:lastPrinted>
  <dcterms:created xsi:type="dcterms:W3CDTF">2015-04-28T20:50:01Z</dcterms:created>
  <dcterms:modified xsi:type="dcterms:W3CDTF">2017-08-30T08:28:54Z</dcterms:modified>
</cp:coreProperties>
</file>