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9"/>
  </p:notesMasterIdLst>
  <p:sldIdLst>
    <p:sldId id="325" r:id="rId2"/>
    <p:sldId id="320" r:id="rId3"/>
    <p:sldId id="319" r:id="rId4"/>
    <p:sldId id="322" r:id="rId5"/>
    <p:sldId id="323" r:id="rId6"/>
    <p:sldId id="316" r:id="rId7"/>
    <p:sldId id="317" r:id="rId8"/>
    <p:sldId id="290" r:id="rId9"/>
    <p:sldId id="310" r:id="rId10"/>
    <p:sldId id="308" r:id="rId11"/>
    <p:sldId id="318" r:id="rId12"/>
    <p:sldId id="306" r:id="rId13"/>
    <p:sldId id="307" r:id="rId14"/>
    <p:sldId id="312" r:id="rId15"/>
    <p:sldId id="313" r:id="rId16"/>
    <p:sldId id="326" r:id="rId17"/>
    <p:sldId id="324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B482DA"/>
    <a:srgbClr val="FA24F0"/>
    <a:srgbClr val="DE0000"/>
    <a:srgbClr val="F2F8A0"/>
    <a:srgbClr val="F2B86A"/>
    <a:srgbClr val="EA8F16"/>
    <a:srgbClr val="8FC36B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1" autoAdjust="0"/>
    <p:restoredTop sz="94643" autoAdjust="0"/>
  </p:normalViewPr>
  <p:slideViewPr>
    <p:cSldViewPr snapToGrid="0">
      <p:cViewPr varScale="1">
        <p:scale>
          <a:sx n="110" d="100"/>
          <a:sy n="110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VIC%20-%20DOCUMENTOS%20DE%20TRABAJO\Posicionamiento%20de%20la%20UCV%20entre%20universidades%20privad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RECUENTO DE PROGRAMAS ACREDITADOS POR UNIVERSIDADES PRIVADAS A NIVEL NACIONAL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'[Posicionamiento de la UCV entre universidades privadas.xlsx]GRAFICO'!$E$6</c:f>
              <c:strCache>
                <c:ptCount val="1"/>
                <c:pt idx="0">
                  <c:v>TOTAL DE PROGRAMAS QUE ACREDITARON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'[Posicionamiento de la UCV entre universidades privadas.xlsx]GRAFICO'!$B$8:$B$17</c:f>
              <c:strCache>
                <c:ptCount val="10"/>
                <c:pt idx="0">
                  <c:v>UCV</c:v>
                </c:pt>
                <c:pt idx="1">
                  <c:v>UPeU</c:v>
                </c:pt>
                <c:pt idx="2">
                  <c:v>ULADECH</c:v>
                </c:pt>
                <c:pt idx="3">
                  <c:v>UPN</c:v>
                </c:pt>
                <c:pt idx="4">
                  <c:v>USAT</c:v>
                </c:pt>
                <c:pt idx="5">
                  <c:v>UPCH</c:v>
                </c:pt>
                <c:pt idx="6">
                  <c:v>UPAO</c:v>
                </c:pt>
                <c:pt idx="7">
                  <c:v>UW</c:v>
                </c:pt>
                <c:pt idx="8">
                  <c:v>UCSP</c:v>
                </c:pt>
                <c:pt idx="9">
                  <c:v>UDEP</c:v>
                </c:pt>
              </c:strCache>
            </c:strRef>
          </c:cat>
          <c:val>
            <c:numRef>
              <c:f>'[Posicionamiento de la UCV entre universidades privadas.xlsx]GRAFICO'!$E$8:$E$17</c:f>
              <c:numCache>
                <c:formatCode>General</c:formatCode>
                <c:ptCount val="10"/>
                <c:pt idx="0">
                  <c:v>14</c:v>
                </c:pt>
                <c:pt idx="1">
                  <c:v>12</c:v>
                </c:pt>
                <c:pt idx="2">
                  <c:v>9</c:v>
                </c:pt>
                <c:pt idx="3">
                  <c:v>9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7</c:v>
                </c:pt>
                <c:pt idx="8">
                  <c:v>6</c:v>
                </c:pt>
                <c:pt idx="9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36C-4544-A564-277A68356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7030272"/>
        <c:axId val="397030664"/>
      </c:barChart>
      <c:catAx>
        <c:axId val="39703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397030664"/>
        <c:crosses val="autoZero"/>
        <c:auto val="1"/>
        <c:lblAlgn val="ctr"/>
        <c:lblOffset val="100"/>
        <c:noMultiLvlLbl val="0"/>
      </c:catAx>
      <c:valAx>
        <c:axId val="39703066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39703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31.png"/></Relationships>
</file>

<file path=ppt/diagrams/_rels/data3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31.png"/></Relationships>
</file>

<file path=ppt/diagrams/_rels/drawing2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31.png"/></Relationships>
</file>

<file path=ppt/diagrams/_rels/drawing3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066AB-0D46-401C-8474-3191D2FDF043}" type="doc">
      <dgm:prSet loTypeId="urn:microsoft.com/office/officeart/2005/8/layout/arrow2" loCatId="process" qsTypeId="urn:microsoft.com/office/officeart/2005/8/quickstyle/simple5" qsCatId="simple" csTypeId="urn:microsoft.com/office/officeart/2005/8/colors/accent1_4" csCatId="accent1" phldr="1"/>
      <dgm:spPr/>
    </dgm:pt>
    <dgm:pt modelId="{E1C7D462-31A2-4FF0-B40E-12970CBDC157}">
      <dgm:prSet phldrT="[Texto]" custT="1"/>
      <dgm:spPr/>
      <dgm:t>
        <a:bodyPr/>
        <a:lstStyle/>
        <a:p>
          <a:r>
            <a:rPr lang="es-PE" sz="1400" b="0" dirty="0" smtClean="0">
              <a:solidFill>
                <a:srgbClr val="002060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rPr>
            <a:t>RESOLUCIÓN DEL CONSEJO DIRECTIVO N° 006-2015-SUNEDU/CD</a:t>
          </a:r>
          <a:endParaRPr lang="es-PE" sz="1400" b="0" dirty="0">
            <a:solidFill>
              <a:srgbClr val="002060"/>
            </a:solidFill>
            <a:latin typeface="Arial Rounded MT Bold" panose="020F0704030504030204" pitchFamily="34" charset="0"/>
          </a:endParaRPr>
        </a:p>
      </dgm:t>
    </dgm:pt>
    <dgm:pt modelId="{BAECD877-EBE3-4C94-A2AE-91B2884044CF}" type="parTrans" cxnId="{1B1F5FFC-DB3A-4B7D-B94D-338A448CC29E}">
      <dgm:prSet/>
      <dgm:spPr/>
      <dgm:t>
        <a:bodyPr/>
        <a:lstStyle/>
        <a:p>
          <a:endParaRPr lang="es-PE" sz="1400">
            <a:latin typeface="Arial Rounded MT Bold" panose="020F0704030504030204" pitchFamily="34" charset="0"/>
          </a:endParaRPr>
        </a:p>
      </dgm:t>
    </dgm:pt>
    <dgm:pt modelId="{3B08AB01-E57B-448B-B5BF-F21A9B6CE0A6}" type="sibTrans" cxnId="{1B1F5FFC-DB3A-4B7D-B94D-338A448CC29E}">
      <dgm:prSet/>
      <dgm:spPr/>
      <dgm:t>
        <a:bodyPr/>
        <a:lstStyle/>
        <a:p>
          <a:endParaRPr lang="es-PE" sz="1400">
            <a:latin typeface="Arial Rounded MT Bold" panose="020F0704030504030204" pitchFamily="34" charset="0"/>
          </a:endParaRPr>
        </a:p>
      </dgm:t>
    </dgm:pt>
    <dgm:pt modelId="{5ADFA0B8-5316-46E0-9996-B4C1DCAFFAF9}">
      <dgm:prSet phldrT="[Texto]" custT="1"/>
      <dgm:spPr>
        <a:noFill/>
      </dgm:spPr>
      <dgm:t>
        <a:bodyPr/>
        <a:lstStyle/>
        <a:p>
          <a:r>
            <a:rPr lang="es-PE" sz="1400" dirty="0" smtClean="0">
              <a:solidFill>
                <a:schemeClr val="accent1"/>
              </a:solidFill>
              <a:latin typeface="Arial Rounded MT Bold" panose="020F0704030504030204" pitchFamily="34" charset="0"/>
            </a:rPr>
            <a:t>Presentación de la solicitud de Licenciamiento</a:t>
          </a:r>
          <a:endParaRPr lang="es-PE" sz="1400" dirty="0" smtClean="0">
            <a:solidFill>
              <a:srgbClr val="FF0000"/>
            </a:solidFill>
            <a:latin typeface="Arial Rounded MT Bold" panose="020F0704030504030204" pitchFamily="34" charset="0"/>
          </a:endParaRPr>
        </a:p>
        <a:p>
          <a:r>
            <a:rPr lang="es-PE" sz="1600" dirty="0" smtClean="0">
              <a:solidFill>
                <a:srgbClr val="002060"/>
              </a:solidFill>
              <a:latin typeface="Arial Rounded MT Bold" panose="020F0704030504030204" pitchFamily="34" charset="0"/>
            </a:rPr>
            <a:t>GRUPO 5 </a:t>
          </a:r>
        </a:p>
        <a:p>
          <a:r>
            <a:rPr lang="es-PE" sz="1600" dirty="0" smtClean="0">
              <a:solidFill>
                <a:srgbClr val="002060"/>
              </a:solidFill>
              <a:latin typeface="Arial Rounded MT Bold" panose="020F0704030504030204" pitchFamily="34" charset="0"/>
            </a:rPr>
            <a:t>Fecha: 02 ene. 2017 - 02 feb. 2017</a:t>
          </a:r>
          <a:endParaRPr lang="es-PE" sz="1600" dirty="0">
            <a:solidFill>
              <a:srgbClr val="002060"/>
            </a:solidFill>
            <a:latin typeface="Arial Rounded MT Bold" panose="020F0704030504030204" pitchFamily="34" charset="0"/>
          </a:endParaRPr>
        </a:p>
      </dgm:t>
    </dgm:pt>
    <dgm:pt modelId="{F84A7CDA-1CF5-4EC8-B335-BCD6B997895C}" type="parTrans" cxnId="{328BA14C-C17C-4A63-92EB-AB54E7ABB254}">
      <dgm:prSet/>
      <dgm:spPr/>
      <dgm:t>
        <a:bodyPr/>
        <a:lstStyle/>
        <a:p>
          <a:endParaRPr lang="es-PE" sz="1400">
            <a:latin typeface="Arial Rounded MT Bold" panose="020F0704030504030204" pitchFamily="34" charset="0"/>
          </a:endParaRPr>
        </a:p>
      </dgm:t>
    </dgm:pt>
    <dgm:pt modelId="{565D3A04-305A-4AE6-ABBE-9D01DEC6EA5D}" type="sibTrans" cxnId="{328BA14C-C17C-4A63-92EB-AB54E7ABB254}">
      <dgm:prSet/>
      <dgm:spPr/>
      <dgm:t>
        <a:bodyPr/>
        <a:lstStyle/>
        <a:p>
          <a:endParaRPr lang="es-PE" sz="1400">
            <a:latin typeface="Arial Rounded MT Bold" panose="020F0704030504030204" pitchFamily="34" charset="0"/>
          </a:endParaRPr>
        </a:p>
      </dgm:t>
    </dgm:pt>
    <dgm:pt modelId="{EE516932-7946-43B1-B1C6-2B0B8D7DCA67}">
      <dgm:prSet phldrT="[Texto]" custT="1"/>
      <dgm:spPr/>
      <dgm:t>
        <a:bodyPr/>
        <a:lstStyle/>
        <a:p>
          <a:r>
            <a:rPr lang="es-PE" sz="2000" dirty="0" smtClean="0">
              <a:solidFill>
                <a:srgbClr val="FF0000"/>
              </a:solidFill>
              <a:latin typeface="Arial Rounded MT Bold" panose="020F0704030504030204" pitchFamily="34" charset="0"/>
            </a:rPr>
            <a:t>La UCV presenta </a:t>
          </a:r>
        </a:p>
        <a:p>
          <a:r>
            <a:rPr lang="es-PE" sz="2000" dirty="0" smtClean="0">
              <a:solidFill>
                <a:srgbClr val="FF0000"/>
              </a:solidFill>
              <a:latin typeface="Arial Rounded MT Bold" panose="020F0704030504030204" pitchFamily="34" charset="0"/>
            </a:rPr>
            <a:t>Informe de Licenciamiento</a:t>
          </a:r>
          <a:endParaRPr lang="es-PE" sz="2000" dirty="0">
            <a:solidFill>
              <a:srgbClr val="FF0000"/>
            </a:solidFill>
            <a:latin typeface="Arial Rounded MT Bold" panose="020F0704030504030204" pitchFamily="34" charset="0"/>
          </a:endParaRPr>
        </a:p>
      </dgm:t>
    </dgm:pt>
    <dgm:pt modelId="{95F54E62-41A4-40C9-BE1B-3DDDBD5BA4A3}" type="sibTrans" cxnId="{7CEDB884-8B82-4629-9B7C-85ED473C066C}">
      <dgm:prSet/>
      <dgm:spPr/>
      <dgm:t>
        <a:bodyPr/>
        <a:lstStyle/>
        <a:p>
          <a:endParaRPr lang="es-PE" sz="1400">
            <a:latin typeface="Arial Rounded MT Bold" panose="020F0704030504030204" pitchFamily="34" charset="0"/>
          </a:endParaRPr>
        </a:p>
      </dgm:t>
    </dgm:pt>
    <dgm:pt modelId="{F6D01A3E-8248-4731-A0B1-D287AAD9839C}" type="parTrans" cxnId="{7CEDB884-8B82-4629-9B7C-85ED473C066C}">
      <dgm:prSet/>
      <dgm:spPr/>
      <dgm:t>
        <a:bodyPr/>
        <a:lstStyle/>
        <a:p>
          <a:endParaRPr lang="es-PE" sz="1400">
            <a:latin typeface="Arial Rounded MT Bold" panose="020F0704030504030204" pitchFamily="34" charset="0"/>
          </a:endParaRPr>
        </a:p>
      </dgm:t>
    </dgm:pt>
    <dgm:pt modelId="{3B2560E0-0F60-428A-87B0-8E3A799C826E}" type="pres">
      <dgm:prSet presAssocID="{D5C066AB-0D46-401C-8474-3191D2FDF043}" presName="arrowDiagram" presStyleCnt="0">
        <dgm:presLayoutVars>
          <dgm:chMax val="5"/>
          <dgm:dir/>
          <dgm:resizeHandles val="exact"/>
        </dgm:presLayoutVars>
      </dgm:prSet>
      <dgm:spPr/>
    </dgm:pt>
    <dgm:pt modelId="{AF34034D-0515-4A95-B4BB-AD33377D7604}" type="pres">
      <dgm:prSet presAssocID="{D5C066AB-0D46-401C-8474-3191D2FDF043}" presName="arrow" presStyleLbl="bgShp" presStyleIdx="0" presStyleCnt="1"/>
      <dgm:spPr/>
    </dgm:pt>
    <dgm:pt modelId="{BF41B064-AB4A-4FDB-AFD6-10001682D949}" type="pres">
      <dgm:prSet presAssocID="{D5C066AB-0D46-401C-8474-3191D2FDF043}" presName="arrowDiagram3" presStyleCnt="0"/>
      <dgm:spPr/>
    </dgm:pt>
    <dgm:pt modelId="{75108B60-6DCE-4EF4-AC69-8CF2F1AB6150}" type="pres">
      <dgm:prSet presAssocID="{E1C7D462-31A2-4FF0-B40E-12970CBDC157}" presName="bullet3a" presStyleLbl="node1" presStyleIdx="0" presStyleCnt="3"/>
      <dgm:spPr/>
    </dgm:pt>
    <dgm:pt modelId="{277BE945-D205-4BB3-8FDF-34E27CA48BE2}" type="pres">
      <dgm:prSet presAssocID="{E1C7D462-31A2-4FF0-B40E-12970CBDC157}" presName="textBox3a" presStyleLbl="revTx" presStyleIdx="0" presStyleCnt="3" custScaleX="137554" custScaleY="52338" custLinFactNeighborX="8507" custLinFactNeighborY="856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3506F6-5AFB-4F76-9B7B-EBF8E030DDAC}" type="pres">
      <dgm:prSet presAssocID="{5ADFA0B8-5316-46E0-9996-B4C1DCAFFAF9}" presName="bullet3b" presStyleLbl="node1" presStyleIdx="1" presStyleCnt="3"/>
      <dgm:spPr/>
    </dgm:pt>
    <dgm:pt modelId="{4F4E993C-4AC8-4532-B40A-88F02719052F}" type="pres">
      <dgm:prSet presAssocID="{5ADFA0B8-5316-46E0-9996-B4C1DCAFFAF9}" presName="textBox3b" presStyleLbl="revTx" presStyleIdx="1" presStyleCnt="3" custScaleX="120079" custScaleY="60278" custLinFactNeighborX="29147" custLinFactNeighborY="-1131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05FA484-E5C0-4693-84F4-A9528CB87E66}" type="pres">
      <dgm:prSet presAssocID="{EE516932-7946-43B1-B1C6-2B0B8D7DCA67}" presName="bullet3c" presStyleLbl="node1" presStyleIdx="2" presStyleCnt="3"/>
      <dgm:spPr/>
    </dgm:pt>
    <dgm:pt modelId="{692D98FD-22C4-4E2A-9BCE-5C5622C9EBB4}" type="pres">
      <dgm:prSet presAssocID="{EE516932-7946-43B1-B1C6-2B0B8D7DCA67}" presName="textBox3c" presStyleLbl="revTx" presStyleIdx="2" presStyleCnt="3" custScaleX="173073" custScaleY="29750" custLinFactNeighborX="53273" custLinFactNeighborY="-805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4698CC1-378D-45EF-909E-017E61A3BF9E}" type="presOf" srcId="{E1C7D462-31A2-4FF0-B40E-12970CBDC157}" destId="{277BE945-D205-4BB3-8FDF-34E27CA48BE2}" srcOrd="0" destOrd="0" presId="urn:microsoft.com/office/officeart/2005/8/layout/arrow2"/>
    <dgm:cxn modelId="{C3890145-CDBD-4630-A697-64EE1C871CF6}" type="presOf" srcId="{EE516932-7946-43B1-B1C6-2B0B8D7DCA67}" destId="{692D98FD-22C4-4E2A-9BCE-5C5622C9EBB4}" srcOrd="0" destOrd="0" presId="urn:microsoft.com/office/officeart/2005/8/layout/arrow2"/>
    <dgm:cxn modelId="{A8284C89-ACEF-4C84-85BE-C9047FF9C132}" type="presOf" srcId="{5ADFA0B8-5316-46E0-9996-B4C1DCAFFAF9}" destId="{4F4E993C-4AC8-4532-B40A-88F02719052F}" srcOrd="0" destOrd="0" presId="urn:microsoft.com/office/officeart/2005/8/layout/arrow2"/>
    <dgm:cxn modelId="{1B1F5FFC-DB3A-4B7D-B94D-338A448CC29E}" srcId="{D5C066AB-0D46-401C-8474-3191D2FDF043}" destId="{E1C7D462-31A2-4FF0-B40E-12970CBDC157}" srcOrd="0" destOrd="0" parTransId="{BAECD877-EBE3-4C94-A2AE-91B2884044CF}" sibTransId="{3B08AB01-E57B-448B-B5BF-F21A9B6CE0A6}"/>
    <dgm:cxn modelId="{7CEDB884-8B82-4629-9B7C-85ED473C066C}" srcId="{D5C066AB-0D46-401C-8474-3191D2FDF043}" destId="{EE516932-7946-43B1-B1C6-2B0B8D7DCA67}" srcOrd="2" destOrd="0" parTransId="{F6D01A3E-8248-4731-A0B1-D287AAD9839C}" sibTransId="{95F54E62-41A4-40C9-BE1B-3DDDBD5BA4A3}"/>
    <dgm:cxn modelId="{08CB0440-8CC6-41C4-9FAD-5D5E403881F2}" type="presOf" srcId="{D5C066AB-0D46-401C-8474-3191D2FDF043}" destId="{3B2560E0-0F60-428A-87B0-8E3A799C826E}" srcOrd="0" destOrd="0" presId="urn:microsoft.com/office/officeart/2005/8/layout/arrow2"/>
    <dgm:cxn modelId="{328BA14C-C17C-4A63-92EB-AB54E7ABB254}" srcId="{D5C066AB-0D46-401C-8474-3191D2FDF043}" destId="{5ADFA0B8-5316-46E0-9996-B4C1DCAFFAF9}" srcOrd="1" destOrd="0" parTransId="{F84A7CDA-1CF5-4EC8-B335-BCD6B997895C}" sibTransId="{565D3A04-305A-4AE6-ABBE-9D01DEC6EA5D}"/>
    <dgm:cxn modelId="{991A42E0-F208-4383-BAD7-4A42879E5C94}" type="presParOf" srcId="{3B2560E0-0F60-428A-87B0-8E3A799C826E}" destId="{AF34034D-0515-4A95-B4BB-AD33377D7604}" srcOrd="0" destOrd="0" presId="urn:microsoft.com/office/officeart/2005/8/layout/arrow2"/>
    <dgm:cxn modelId="{E3BA83B1-8171-43C3-85D9-C55D71BDA98C}" type="presParOf" srcId="{3B2560E0-0F60-428A-87B0-8E3A799C826E}" destId="{BF41B064-AB4A-4FDB-AFD6-10001682D949}" srcOrd="1" destOrd="0" presId="urn:microsoft.com/office/officeart/2005/8/layout/arrow2"/>
    <dgm:cxn modelId="{040B3392-F073-4B87-9E0F-00D7F7A52E66}" type="presParOf" srcId="{BF41B064-AB4A-4FDB-AFD6-10001682D949}" destId="{75108B60-6DCE-4EF4-AC69-8CF2F1AB6150}" srcOrd="0" destOrd="0" presId="urn:microsoft.com/office/officeart/2005/8/layout/arrow2"/>
    <dgm:cxn modelId="{EAE89055-8E17-47A8-8013-180926D971E5}" type="presParOf" srcId="{BF41B064-AB4A-4FDB-AFD6-10001682D949}" destId="{277BE945-D205-4BB3-8FDF-34E27CA48BE2}" srcOrd="1" destOrd="0" presId="urn:microsoft.com/office/officeart/2005/8/layout/arrow2"/>
    <dgm:cxn modelId="{0D997991-5D5F-41E0-96C4-055E1CD0F2E1}" type="presParOf" srcId="{BF41B064-AB4A-4FDB-AFD6-10001682D949}" destId="{A63506F6-5AFB-4F76-9B7B-EBF8E030DDAC}" srcOrd="2" destOrd="0" presId="urn:microsoft.com/office/officeart/2005/8/layout/arrow2"/>
    <dgm:cxn modelId="{3AE20D2C-EE12-4628-8F87-7CEE9E2CA9BE}" type="presParOf" srcId="{BF41B064-AB4A-4FDB-AFD6-10001682D949}" destId="{4F4E993C-4AC8-4532-B40A-88F02719052F}" srcOrd="3" destOrd="0" presId="urn:microsoft.com/office/officeart/2005/8/layout/arrow2"/>
    <dgm:cxn modelId="{1874F9EB-B686-4ACE-8059-736EA0F11BA4}" type="presParOf" srcId="{BF41B064-AB4A-4FDB-AFD6-10001682D949}" destId="{C05FA484-E5C0-4693-84F4-A9528CB87E66}" srcOrd="4" destOrd="0" presId="urn:microsoft.com/office/officeart/2005/8/layout/arrow2"/>
    <dgm:cxn modelId="{9B6EF840-789D-49A5-BB71-663E1C99C82F}" type="presParOf" srcId="{BF41B064-AB4A-4FDB-AFD6-10001682D949}" destId="{692D98FD-22C4-4E2A-9BCE-5C5622C9EBB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38A585-BC5A-40D9-8AB7-A99C57ED6B02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ED79E9D4-6133-4D71-8033-D9A8C024EE82}">
      <dgm:prSet phldrT="[Texto]" custT="1"/>
      <dgm:spPr>
        <a:solidFill>
          <a:schemeClr val="tx2"/>
        </a:solidFill>
        <a:ln>
          <a:solidFill>
            <a:srgbClr val="FF0000"/>
          </a:solidFill>
        </a:ln>
      </dgm:spPr>
      <dgm:t>
        <a:bodyPr/>
        <a:lstStyle/>
        <a:p>
          <a:r>
            <a:rPr lang="es-PE" sz="2000" b="1" dirty="0" smtClean="0">
              <a:solidFill>
                <a:schemeClr val="bg1"/>
              </a:solidFill>
              <a:latin typeface="Cambria" panose="02040503050406030204" pitchFamily="18" charset="0"/>
            </a:rPr>
            <a:t>Misión: La </a:t>
          </a:r>
          <a:r>
            <a:rPr lang="es-PE" sz="2000" b="1" dirty="0" smtClean="0">
              <a:solidFill>
                <a:schemeClr val="bg1"/>
              </a:solidFill>
              <a:latin typeface="Cambria" panose="02040503050406030204" pitchFamily="18" charset="0"/>
            </a:rPr>
            <a:t>Universidad César Vallejo forma profesionales emprendedores, con valores, sentido humanista, científico y tecnológico; comprometidos con la transformación de la sociedad global para el desarrollo sostenible.</a:t>
          </a:r>
          <a:endParaRPr lang="es-PE" sz="2000" dirty="0">
            <a:solidFill>
              <a:srgbClr val="0A2288"/>
            </a:solidFill>
            <a:latin typeface="Cambria" panose="02040503050406030204" pitchFamily="18" charset="0"/>
          </a:endParaRPr>
        </a:p>
      </dgm:t>
    </dgm:pt>
    <dgm:pt modelId="{272AD6A6-2458-4C17-AAEF-ED7E3433F330}" type="parTrans" cxnId="{74976ECC-DB2E-413A-B444-9BDEE2DF9057}">
      <dgm:prSet/>
      <dgm:spPr/>
      <dgm:t>
        <a:bodyPr/>
        <a:lstStyle/>
        <a:p>
          <a:endParaRPr lang="es-PE"/>
        </a:p>
      </dgm:t>
    </dgm:pt>
    <dgm:pt modelId="{C8BF761F-85DD-4276-81DB-B7E3BD480319}" type="sibTrans" cxnId="{74976ECC-DB2E-413A-B444-9BDEE2DF9057}">
      <dgm:prSet/>
      <dgm:spPr/>
      <dgm:t>
        <a:bodyPr/>
        <a:lstStyle/>
        <a:p>
          <a:endParaRPr lang="es-PE"/>
        </a:p>
      </dgm:t>
    </dgm:pt>
    <dgm:pt modelId="{A8ACDF65-3D0A-4662-9D59-959BF5A61F30}">
      <dgm:prSet custT="1"/>
      <dgm:spPr>
        <a:solidFill>
          <a:srgbClr val="FF3300"/>
        </a:solidFill>
        <a:ln>
          <a:solidFill>
            <a:srgbClr val="FF0000"/>
          </a:solidFill>
        </a:ln>
      </dgm:spPr>
      <dgm:t>
        <a:bodyPr/>
        <a:lstStyle/>
        <a:p>
          <a:r>
            <a:rPr lang="es-PE" sz="2000" b="1" dirty="0" smtClean="0">
              <a:solidFill>
                <a:schemeClr val="bg1"/>
              </a:solidFill>
              <a:latin typeface="Cambria" panose="02040503050406030204" pitchFamily="18" charset="0"/>
            </a:rPr>
            <a:t>Visión: Al </a:t>
          </a:r>
          <a:r>
            <a:rPr lang="es-PE" sz="2000" b="1" dirty="0" smtClean="0">
              <a:solidFill>
                <a:schemeClr val="bg1"/>
              </a:solidFill>
              <a:latin typeface="Cambria" panose="02040503050406030204" pitchFamily="18" charset="0"/>
            </a:rPr>
            <a:t>2021 la Universidad César Vallejo será reconocida como una institución innovadora que forma emprendedores con responsabilidad social.</a:t>
          </a:r>
          <a:endParaRPr lang="es-PE" sz="2000" b="1" i="1" dirty="0">
            <a:solidFill>
              <a:schemeClr val="bg1"/>
            </a:solidFill>
            <a:latin typeface="Cambria" panose="02040503050406030204" pitchFamily="18" charset="0"/>
          </a:endParaRPr>
        </a:p>
      </dgm:t>
    </dgm:pt>
    <dgm:pt modelId="{18A5E459-CE68-4310-AAC8-3B75C620CDBB}" type="sibTrans" cxnId="{150E81D6-67DB-49FA-9DBE-EEBCA3612257}">
      <dgm:prSet/>
      <dgm:spPr/>
      <dgm:t>
        <a:bodyPr/>
        <a:lstStyle/>
        <a:p>
          <a:endParaRPr lang="es-PE"/>
        </a:p>
      </dgm:t>
    </dgm:pt>
    <dgm:pt modelId="{994F4AD9-F339-4A08-980E-543E785E1B39}" type="parTrans" cxnId="{150E81D6-67DB-49FA-9DBE-EEBCA3612257}">
      <dgm:prSet/>
      <dgm:spPr/>
      <dgm:t>
        <a:bodyPr/>
        <a:lstStyle/>
        <a:p>
          <a:endParaRPr lang="es-PE"/>
        </a:p>
      </dgm:t>
    </dgm:pt>
    <dgm:pt modelId="{092B699F-1AD3-42C3-96D9-96081B99462D}" type="pres">
      <dgm:prSet presAssocID="{0138A585-BC5A-40D9-8AB7-A99C57ED6B0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656A71AE-CD2A-40BC-9E7A-8B168D91237E}" type="pres">
      <dgm:prSet presAssocID="{ED79E9D4-6133-4D71-8033-D9A8C024EE82}" presName="circle1" presStyleLbl="node1" presStyleIdx="0" presStyleCnt="2"/>
      <dgm:spPr>
        <a:blipFill rotWithShape="0"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 l="-10000" r="-10000"/>
          </a:stretch>
        </a:blipFill>
        <a:ln w="38100">
          <a:solidFill>
            <a:srgbClr val="FF0000"/>
          </a:solidFill>
        </a:ln>
        <a:effectLst>
          <a:glow rad="127000">
            <a:schemeClr val="accent1"/>
          </a:glow>
        </a:effectLst>
      </dgm:spPr>
      <dgm:t>
        <a:bodyPr/>
        <a:lstStyle/>
        <a:p>
          <a:endParaRPr lang="es-PE"/>
        </a:p>
      </dgm:t>
    </dgm:pt>
    <dgm:pt modelId="{0ADE5141-C2D6-48C6-9E4A-D292B079A183}" type="pres">
      <dgm:prSet presAssocID="{ED79E9D4-6133-4D71-8033-D9A8C024EE82}" presName="space" presStyleCnt="0"/>
      <dgm:spPr/>
    </dgm:pt>
    <dgm:pt modelId="{9CBDD612-2A9E-4A44-9D58-F135F118B1A9}" type="pres">
      <dgm:prSet presAssocID="{ED79E9D4-6133-4D71-8033-D9A8C024EE82}" presName="rect1" presStyleLbl="alignAcc1" presStyleIdx="0" presStyleCnt="2" custLinFactNeighborX="14500" custLinFactNeighborY="0"/>
      <dgm:spPr/>
      <dgm:t>
        <a:bodyPr/>
        <a:lstStyle/>
        <a:p>
          <a:endParaRPr lang="es-PE"/>
        </a:p>
      </dgm:t>
    </dgm:pt>
    <dgm:pt modelId="{2B54B191-71F9-477C-962A-6A9E64F6E5EE}" type="pres">
      <dgm:prSet presAssocID="{A8ACDF65-3D0A-4662-9D59-959BF5A61F30}" presName="vertSpace2" presStyleLbl="node1" presStyleIdx="0" presStyleCnt="2"/>
      <dgm:spPr/>
    </dgm:pt>
    <dgm:pt modelId="{4D78ECFC-9AC1-44C0-A51E-FA4C3EAF1EB4}" type="pres">
      <dgm:prSet presAssocID="{A8ACDF65-3D0A-4662-9D59-959BF5A61F30}" presName="circle2" presStyleLbl="node1" presStyleIdx="1" presStyleCnt="2"/>
      <dgm:spPr>
        <a:noFill/>
      </dgm:spPr>
    </dgm:pt>
    <dgm:pt modelId="{3A774CAD-30D1-4451-A184-4A320DD65F96}" type="pres">
      <dgm:prSet presAssocID="{A8ACDF65-3D0A-4662-9D59-959BF5A61F30}" presName="rect2" presStyleLbl="alignAcc1" presStyleIdx="1" presStyleCnt="2" custLinFactNeighborY="9711"/>
      <dgm:spPr/>
      <dgm:t>
        <a:bodyPr/>
        <a:lstStyle/>
        <a:p>
          <a:endParaRPr lang="es-PE"/>
        </a:p>
      </dgm:t>
    </dgm:pt>
    <dgm:pt modelId="{135AA578-48AD-4580-8A26-7EE8F329AC5B}" type="pres">
      <dgm:prSet presAssocID="{ED79E9D4-6133-4D71-8033-D9A8C024EE82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19A7D-2A8C-4796-A7B4-99A008196833}" type="pres">
      <dgm:prSet presAssocID="{A8ACDF65-3D0A-4662-9D59-959BF5A61F30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D346F19-A69C-400B-AE11-FFECC6D9E97B}" type="presOf" srcId="{A8ACDF65-3D0A-4662-9D59-959BF5A61F30}" destId="{3A774CAD-30D1-4451-A184-4A320DD65F96}" srcOrd="0" destOrd="0" presId="urn:microsoft.com/office/officeart/2005/8/layout/target3"/>
    <dgm:cxn modelId="{5D6F6552-DE31-468D-9C17-4F149529970A}" type="presOf" srcId="{ED79E9D4-6133-4D71-8033-D9A8C024EE82}" destId="{135AA578-48AD-4580-8A26-7EE8F329AC5B}" srcOrd="1" destOrd="0" presId="urn:microsoft.com/office/officeart/2005/8/layout/target3"/>
    <dgm:cxn modelId="{74976ECC-DB2E-413A-B444-9BDEE2DF9057}" srcId="{0138A585-BC5A-40D9-8AB7-A99C57ED6B02}" destId="{ED79E9D4-6133-4D71-8033-D9A8C024EE82}" srcOrd="0" destOrd="0" parTransId="{272AD6A6-2458-4C17-AAEF-ED7E3433F330}" sibTransId="{C8BF761F-85DD-4276-81DB-B7E3BD480319}"/>
    <dgm:cxn modelId="{39551834-D0A3-414C-9A34-F6E53DA2DE71}" type="presOf" srcId="{0138A585-BC5A-40D9-8AB7-A99C57ED6B02}" destId="{092B699F-1AD3-42C3-96D9-96081B99462D}" srcOrd="0" destOrd="0" presId="urn:microsoft.com/office/officeart/2005/8/layout/target3"/>
    <dgm:cxn modelId="{A0AB3D7A-C79C-46B2-A72D-57A6E6F9C5A9}" type="presOf" srcId="{ED79E9D4-6133-4D71-8033-D9A8C024EE82}" destId="{9CBDD612-2A9E-4A44-9D58-F135F118B1A9}" srcOrd="0" destOrd="0" presId="urn:microsoft.com/office/officeart/2005/8/layout/target3"/>
    <dgm:cxn modelId="{150E81D6-67DB-49FA-9DBE-EEBCA3612257}" srcId="{0138A585-BC5A-40D9-8AB7-A99C57ED6B02}" destId="{A8ACDF65-3D0A-4662-9D59-959BF5A61F30}" srcOrd="1" destOrd="0" parTransId="{994F4AD9-F339-4A08-980E-543E785E1B39}" sibTransId="{18A5E459-CE68-4310-AAC8-3B75C620CDBB}"/>
    <dgm:cxn modelId="{92BFABC8-3A48-43E4-8AE2-37B4662BA5C9}" type="presOf" srcId="{A8ACDF65-3D0A-4662-9D59-959BF5A61F30}" destId="{2D319A7D-2A8C-4796-A7B4-99A008196833}" srcOrd="1" destOrd="0" presId="urn:microsoft.com/office/officeart/2005/8/layout/target3"/>
    <dgm:cxn modelId="{853E564D-B054-45CF-9DD2-62C04442173A}" type="presParOf" srcId="{092B699F-1AD3-42C3-96D9-96081B99462D}" destId="{656A71AE-CD2A-40BC-9E7A-8B168D91237E}" srcOrd="0" destOrd="0" presId="urn:microsoft.com/office/officeart/2005/8/layout/target3"/>
    <dgm:cxn modelId="{A3AD5094-4D13-42D4-8726-82F2488836F1}" type="presParOf" srcId="{092B699F-1AD3-42C3-96D9-96081B99462D}" destId="{0ADE5141-C2D6-48C6-9E4A-D292B079A183}" srcOrd="1" destOrd="0" presId="urn:microsoft.com/office/officeart/2005/8/layout/target3"/>
    <dgm:cxn modelId="{9A8720C5-5B1F-462A-9073-7D0E1C8B0605}" type="presParOf" srcId="{092B699F-1AD3-42C3-96D9-96081B99462D}" destId="{9CBDD612-2A9E-4A44-9D58-F135F118B1A9}" srcOrd="2" destOrd="0" presId="urn:microsoft.com/office/officeart/2005/8/layout/target3"/>
    <dgm:cxn modelId="{7D2C4F7C-156F-458E-AEC0-64C1B8A09F2F}" type="presParOf" srcId="{092B699F-1AD3-42C3-96D9-96081B99462D}" destId="{2B54B191-71F9-477C-962A-6A9E64F6E5EE}" srcOrd="3" destOrd="0" presId="urn:microsoft.com/office/officeart/2005/8/layout/target3"/>
    <dgm:cxn modelId="{A77EBC35-7218-4F83-85CC-6D9074C44306}" type="presParOf" srcId="{092B699F-1AD3-42C3-96D9-96081B99462D}" destId="{4D78ECFC-9AC1-44C0-A51E-FA4C3EAF1EB4}" srcOrd="4" destOrd="0" presId="urn:microsoft.com/office/officeart/2005/8/layout/target3"/>
    <dgm:cxn modelId="{AE99913F-5802-4910-BAAA-A71C70CADE2F}" type="presParOf" srcId="{092B699F-1AD3-42C3-96D9-96081B99462D}" destId="{3A774CAD-30D1-4451-A184-4A320DD65F96}" srcOrd="5" destOrd="0" presId="urn:microsoft.com/office/officeart/2005/8/layout/target3"/>
    <dgm:cxn modelId="{AF776DBC-BB65-43B0-89EE-E033E910B277}" type="presParOf" srcId="{092B699F-1AD3-42C3-96D9-96081B99462D}" destId="{135AA578-48AD-4580-8A26-7EE8F329AC5B}" srcOrd="6" destOrd="0" presId="urn:microsoft.com/office/officeart/2005/8/layout/target3"/>
    <dgm:cxn modelId="{7DDDDEAF-6937-4BCB-B960-4A4ECB31D7AE}" type="presParOf" srcId="{092B699F-1AD3-42C3-96D9-96081B99462D}" destId="{2D319A7D-2A8C-4796-A7B4-99A008196833}" srcOrd="7" destOrd="0" presId="urn:microsoft.com/office/officeart/2005/8/layout/targe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38A585-BC5A-40D9-8AB7-A99C57ED6B02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ED79E9D4-6133-4D71-8033-D9A8C024EE82}">
      <dgm:prSet phldrT="[Texto]" custT="1"/>
      <dgm:spPr>
        <a:solidFill>
          <a:schemeClr val="tx2"/>
        </a:solidFill>
        <a:ln>
          <a:solidFill>
            <a:srgbClr val="66CCFF"/>
          </a:solidFill>
        </a:ln>
      </dgm:spPr>
      <dgm:t>
        <a:bodyPr/>
        <a:lstStyle/>
        <a:p>
          <a:r>
            <a:rPr lang="es-PE" sz="1800" b="1" dirty="0" smtClean="0">
              <a:solidFill>
                <a:schemeClr val="bg1"/>
              </a:solidFill>
              <a:latin typeface="Cambria" panose="02040503050406030204" pitchFamily="18" charset="0"/>
            </a:rPr>
            <a:t>Misión: Formamos ingenieros de sistemas idóneos y competitivos de alto nivel académico, con sentido humanista, emprendedores, creativos e innovadores que aplican la ciencia y tecnología para la implantación de soluciones integrales factibles con soporte en las tecnologías y sistemas de información, que contribuyan al crecimiento socio económico del país con responsabilidad social para el desarrollo sostenible.</a:t>
          </a:r>
          <a:endParaRPr lang="es-PE" sz="1800" dirty="0">
            <a:solidFill>
              <a:srgbClr val="0A2288"/>
            </a:solidFill>
            <a:latin typeface="Cambria" panose="02040503050406030204" pitchFamily="18" charset="0"/>
          </a:endParaRPr>
        </a:p>
      </dgm:t>
    </dgm:pt>
    <dgm:pt modelId="{272AD6A6-2458-4C17-AAEF-ED7E3433F330}" type="parTrans" cxnId="{74976ECC-DB2E-413A-B444-9BDEE2DF9057}">
      <dgm:prSet/>
      <dgm:spPr/>
      <dgm:t>
        <a:bodyPr/>
        <a:lstStyle/>
        <a:p>
          <a:endParaRPr lang="es-PE" sz="1200"/>
        </a:p>
      </dgm:t>
    </dgm:pt>
    <dgm:pt modelId="{C8BF761F-85DD-4276-81DB-B7E3BD480319}" type="sibTrans" cxnId="{74976ECC-DB2E-413A-B444-9BDEE2DF9057}">
      <dgm:prSet/>
      <dgm:spPr/>
      <dgm:t>
        <a:bodyPr/>
        <a:lstStyle/>
        <a:p>
          <a:endParaRPr lang="es-PE" sz="1200"/>
        </a:p>
      </dgm:t>
    </dgm:pt>
    <dgm:pt modelId="{A8ACDF65-3D0A-4662-9D59-959BF5A61F30}">
      <dgm:prSet custT="1"/>
      <dgm:spPr>
        <a:solidFill>
          <a:srgbClr val="FF3300"/>
        </a:solidFill>
        <a:ln>
          <a:solidFill>
            <a:srgbClr val="FF0000"/>
          </a:solidFill>
        </a:ln>
      </dgm:spPr>
      <dgm:t>
        <a:bodyPr/>
        <a:lstStyle/>
        <a:p>
          <a:r>
            <a:rPr lang="es-PE" sz="1800" b="1" dirty="0" smtClean="0">
              <a:solidFill>
                <a:schemeClr val="bg1"/>
              </a:solidFill>
              <a:latin typeface="Cambria" panose="02040503050406030204" pitchFamily="18" charset="0"/>
            </a:rPr>
            <a:t>Visión: Somos una escuela líder en el ámbito nacional en la formación de ingenieros de sistemas que impulsan la aplicación del enfoque sistémico para gestionar el desarrollo e implantación de soluciones integrales con tecnologías y sistemas de información, siendo reconocidos por la calidad de sus graduados, su nivel de investigación y producción académica; contribuyendo al desarrollo sostenible del País.</a:t>
          </a:r>
          <a:endParaRPr lang="es-PE" sz="1800" b="1" i="1" dirty="0">
            <a:solidFill>
              <a:schemeClr val="bg1"/>
            </a:solidFill>
            <a:latin typeface="Cambria" panose="02040503050406030204" pitchFamily="18" charset="0"/>
          </a:endParaRPr>
        </a:p>
      </dgm:t>
    </dgm:pt>
    <dgm:pt modelId="{994F4AD9-F339-4A08-980E-543E785E1B39}" type="parTrans" cxnId="{150E81D6-67DB-49FA-9DBE-EEBCA3612257}">
      <dgm:prSet/>
      <dgm:spPr/>
      <dgm:t>
        <a:bodyPr/>
        <a:lstStyle/>
        <a:p>
          <a:endParaRPr lang="es-PE" sz="1200"/>
        </a:p>
      </dgm:t>
    </dgm:pt>
    <dgm:pt modelId="{18A5E459-CE68-4310-AAC8-3B75C620CDBB}" type="sibTrans" cxnId="{150E81D6-67DB-49FA-9DBE-EEBCA3612257}">
      <dgm:prSet/>
      <dgm:spPr/>
      <dgm:t>
        <a:bodyPr/>
        <a:lstStyle/>
        <a:p>
          <a:endParaRPr lang="es-PE" sz="1200"/>
        </a:p>
      </dgm:t>
    </dgm:pt>
    <dgm:pt modelId="{092B699F-1AD3-42C3-96D9-96081B99462D}" type="pres">
      <dgm:prSet presAssocID="{0138A585-BC5A-40D9-8AB7-A99C57ED6B0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656A71AE-CD2A-40BC-9E7A-8B168D91237E}" type="pres">
      <dgm:prSet presAssocID="{ED79E9D4-6133-4D71-8033-D9A8C024EE82}" presName="circle1" presStyleLbl="node1" presStyleIdx="0" presStyleCnt="2"/>
      <dgm:spPr>
        <a:blipFill rotWithShape="0"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 l="-10000" r="-10000"/>
          </a:stretch>
        </a:blipFill>
        <a:ln w="38100">
          <a:solidFill>
            <a:srgbClr val="FF0000"/>
          </a:solidFill>
        </a:ln>
        <a:effectLst>
          <a:glow rad="127000">
            <a:schemeClr val="accent1"/>
          </a:glow>
        </a:effectLst>
      </dgm:spPr>
      <dgm:t>
        <a:bodyPr/>
        <a:lstStyle/>
        <a:p>
          <a:endParaRPr lang="es-PE"/>
        </a:p>
      </dgm:t>
    </dgm:pt>
    <dgm:pt modelId="{0ADE5141-C2D6-48C6-9E4A-D292B079A183}" type="pres">
      <dgm:prSet presAssocID="{ED79E9D4-6133-4D71-8033-D9A8C024EE82}" presName="space" presStyleCnt="0"/>
      <dgm:spPr/>
    </dgm:pt>
    <dgm:pt modelId="{9CBDD612-2A9E-4A44-9D58-F135F118B1A9}" type="pres">
      <dgm:prSet presAssocID="{ED79E9D4-6133-4D71-8033-D9A8C024EE82}" presName="rect1" presStyleLbl="alignAcc1" presStyleIdx="0" presStyleCnt="2" custLinFactNeighborX="14500" custLinFactNeighborY="0"/>
      <dgm:spPr/>
      <dgm:t>
        <a:bodyPr/>
        <a:lstStyle/>
        <a:p>
          <a:endParaRPr lang="es-PE"/>
        </a:p>
      </dgm:t>
    </dgm:pt>
    <dgm:pt modelId="{2B54B191-71F9-477C-962A-6A9E64F6E5EE}" type="pres">
      <dgm:prSet presAssocID="{A8ACDF65-3D0A-4662-9D59-959BF5A61F30}" presName="vertSpace2" presStyleLbl="node1" presStyleIdx="0" presStyleCnt="2"/>
      <dgm:spPr/>
    </dgm:pt>
    <dgm:pt modelId="{4D78ECFC-9AC1-44C0-A51E-FA4C3EAF1EB4}" type="pres">
      <dgm:prSet presAssocID="{A8ACDF65-3D0A-4662-9D59-959BF5A61F30}" presName="circle2" presStyleLbl="node1" presStyleIdx="1" presStyleCnt="2"/>
      <dgm:spPr>
        <a:noFill/>
      </dgm:spPr>
    </dgm:pt>
    <dgm:pt modelId="{3A774CAD-30D1-4451-A184-4A320DD65F96}" type="pres">
      <dgm:prSet presAssocID="{A8ACDF65-3D0A-4662-9D59-959BF5A61F30}" presName="rect2" presStyleLbl="alignAcc1" presStyleIdx="1" presStyleCnt="2" custLinFactNeighborX="1217" custLinFactNeighborY="9743"/>
      <dgm:spPr/>
      <dgm:t>
        <a:bodyPr/>
        <a:lstStyle/>
        <a:p>
          <a:endParaRPr lang="es-PE"/>
        </a:p>
      </dgm:t>
    </dgm:pt>
    <dgm:pt modelId="{135AA578-48AD-4580-8A26-7EE8F329AC5B}" type="pres">
      <dgm:prSet presAssocID="{ED79E9D4-6133-4D71-8033-D9A8C024EE82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19A7D-2A8C-4796-A7B4-99A008196833}" type="pres">
      <dgm:prSet presAssocID="{A8ACDF65-3D0A-4662-9D59-959BF5A61F30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A0B7176-79AB-4EB5-92E4-C6731DC977DC}" type="presOf" srcId="{A8ACDF65-3D0A-4662-9D59-959BF5A61F30}" destId="{2D319A7D-2A8C-4796-A7B4-99A008196833}" srcOrd="1" destOrd="0" presId="urn:microsoft.com/office/officeart/2005/8/layout/target3"/>
    <dgm:cxn modelId="{4364F3BE-B323-4DE9-BDC6-A5691C500232}" type="presOf" srcId="{A8ACDF65-3D0A-4662-9D59-959BF5A61F30}" destId="{3A774CAD-30D1-4451-A184-4A320DD65F96}" srcOrd="0" destOrd="0" presId="urn:microsoft.com/office/officeart/2005/8/layout/target3"/>
    <dgm:cxn modelId="{08A122FB-DC61-4D6B-AAE6-CE2647EC7411}" type="presOf" srcId="{0138A585-BC5A-40D9-8AB7-A99C57ED6B02}" destId="{092B699F-1AD3-42C3-96D9-96081B99462D}" srcOrd="0" destOrd="0" presId="urn:microsoft.com/office/officeart/2005/8/layout/target3"/>
    <dgm:cxn modelId="{74976ECC-DB2E-413A-B444-9BDEE2DF9057}" srcId="{0138A585-BC5A-40D9-8AB7-A99C57ED6B02}" destId="{ED79E9D4-6133-4D71-8033-D9A8C024EE82}" srcOrd="0" destOrd="0" parTransId="{272AD6A6-2458-4C17-AAEF-ED7E3433F330}" sibTransId="{C8BF761F-85DD-4276-81DB-B7E3BD480319}"/>
    <dgm:cxn modelId="{91AC23EF-6B1A-400E-97FC-F93DCAC0951F}" type="presOf" srcId="{ED79E9D4-6133-4D71-8033-D9A8C024EE82}" destId="{9CBDD612-2A9E-4A44-9D58-F135F118B1A9}" srcOrd="0" destOrd="0" presId="urn:microsoft.com/office/officeart/2005/8/layout/target3"/>
    <dgm:cxn modelId="{E8640DC2-184D-412B-9461-2C8B102A3D02}" type="presOf" srcId="{ED79E9D4-6133-4D71-8033-D9A8C024EE82}" destId="{135AA578-48AD-4580-8A26-7EE8F329AC5B}" srcOrd="1" destOrd="0" presId="urn:microsoft.com/office/officeart/2005/8/layout/target3"/>
    <dgm:cxn modelId="{150E81D6-67DB-49FA-9DBE-EEBCA3612257}" srcId="{0138A585-BC5A-40D9-8AB7-A99C57ED6B02}" destId="{A8ACDF65-3D0A-4662-9D59-959BF5A61F30}" srcOrd="1" destOrd="0" parTransId="{994F4AD9-F339-4A08-980E-543E785E1B39}" sibTransId="{18A5E459-CE68-4310-AAC8-3B75C620CDBB}"/>
    <dgm:cxn modelId="{18C5B261-A097-4C2C-BC40-BA7DB465C459}" type="presParOf" srcId="{092B699F-1AD3-42C3-96D9-96081B99462D}" destId="{656A71AE-CD2A-40BC-9E7A-8B168D91237E}" srcOrd="0" destOrd="0" presId="urn:microsoft.com/office/officeart/2005/8/layout/target3"/>
    <dgm:cxn modelId="{06346D71-A224-48A9-BBF1-DCCA56535D30}" type="presParOf" srcId="{092B699F-1AD3-42C3-96D9-96081B99462D}" destId="{0ADE5141-C2D6-48C6-9E4A-D292B079A183}" srcOrd="1" destOrd="0" presId="urn:microsoft.com/office/officeart/2005/8/layout/target3"/>
    <dgm:cxn modelId="{42B19590-5AD5-4BEF-8BE2-72D756178A87}" type="presParOf" srcId="{092B699F-1AD3-42C3-96D9-96081B99462D}" destId="{9CBDD612-2A9E-4A44-9D58-F135F118B1A9}" srcOrd="2" destOrd="0" presId="urn:microsoft.com/office/officeart/2005/8/layout/target3"/>
    <dgm:cxn modelId="{ABB616D1-2829-4821-993A-78D1F9196475}" type="presParOf" srcId="{092B699F-1AD3-42C3-96D9-96081B99462D}" destId="{2B54B191-71F9-477C-962A-6A9E64F6E5EE}" srcOrd="3" destOrd="0" presId="urn:microsoft.com/office/officeart/2005/8/layout/target3"/>
    <dgm:cxn modelId="{98DBAC97-0431-455D-9864-E7829758E085}" type="presParOf" srcId="{092B699F-1AD3-42C3-96D9-96081B99462D}" destId="{4D78ECFC-9AC1-44C0-A51E-FA4C3EAF1EB4}" srcOrd="4" destOrd="0" presId="urn:microsoft.com/office/officeart/2005/8/layout/target3"/>
    <dgm:cxn modelId="{FFC75F72-9673-4081-A6BA-91ED70FCF0AD}" type="presParOf" srcId="{092B699F-1AD3-42C3-96D9-96081B99462D}" destId="{3A774CAD-30D1-4451-A184-4A320DD65F96}" srcOrd="5" destOrd="0" presId="urn:microsoft.com/office/officeart/2005/8/layout/target3"/>
    <dgm:cxn modelId="{FA864848-C7C6-4758-896F-8620FD558F72}" type="presParOf" srcId="{092B699F-1AD3-42C3-96D9-96081B99462D}" destId="{135AA578-48AD-4580-8A26-7EE8F329AC5B}" srcOrd="6" destOrd="0" presId="urn:microsoft.com/office/officeart/2005/8/layout/target3"/>
    <dgm:cxn modelId="{1553F743-070C-4F17-BA03-0F704CA73941}" type="presParOf" srcId="{092B699F-1AD3-42C3-96D9-96081B99462D}" destId="{2D319A7D-2A8C-4796-A7B4-99A008196833}" srcOrd="7" destOrd="0" presId="urn:microsoft.com/office/officeart/2005/8/layout/targe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A71AE-CD2A-40BC-9E7A-8B168D91237E}">
      <dsp:nvSpPr>
        <dsp:cNvPr id="0" name=""/>
        <dsp:cNvSpPr/>
      </dsp:nvSpPr>
      <dsp:spPr>
        <a:xfrm>
          <a:off x="0" y="0"/>
          <a:ext cx="4071445" cy="4071445"/>
        </a:xfrm>
        <a:prstGeom prst="pie">
          <a:avLst>
            <a:gd name="adj1" fmla="val 5400000"/>
            <a:gd name="adj2" fmla="val 1620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 l="-10000" r="-10000"/>
          </a:stretch>
        </a:blipFill>
        <a:ln w="38100">
          <a:solidFill>
            <a:srgbClr val="FF0000"/>
          </a:solidFill>
        </a:ln>
        <a:effectLst>
          <a:glow rad="127000">
            <a:schemeClr val="accent1"/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BDD612-2A9E-4A44-9D58-F135F118B1A9}">
      <dsp:nvSpPr>
        <dsp:cNvPr id="0" name=""/>
        <dsp:cNvSpPr/>
      </dsp:nvSpPr>
      <dsp:spPr>
        <a:xfrm>
          <a:off x="2035722" y="0"/>
          <a:ext cx="7209176" cy="4071445"/>
        </a:xfrm>
        <a:prstGeom prst="rect">
          <a:avLst/>
        </a:prstGeom>
        <a:solidFill>
          <a:schemeClr val="tx2"/>
        </a:solidFill>
        <a:ln w="63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bg1"/>
              </a:solidFill>
              <a:latin typeface="Cambria" panose="02040503050406030204" pitchFamily="18" charset="0"/>
            </a:rPr>
            <a:t>Misión: La </a:t>
          </a:r>
          <a:r>
            <a:rPr lang="es-PE" sz="2000" b="1" kern="1200" dirty="0" smtClean="0">
              <a:solidFill>
                <a:schemeClr val="bg1"/>
              </a:solidFill>
              <a:latin typeface="Cambria" panose="02040503050406030204" pitchFamily="18" charset="0"/>
            </a:rPr>
            <a:t>Universidad César Vallejo forma profesionales emprendedores, con valores, sentido humanista, científico y tecnológico; comprometidos con la transformación de la sociedad global para el desarrollo sostenible.</a:t>
          </a:r>
          <a:endParaRPr lang="es-PE" sz="2000" kern="1200" dirty="0">
            <a:solidFill>
              <a:srgbClr val="0A2288"/>
            </a:solidFill>
            <a:latin typeface="Cambria" panose="02040503050406030204" pitchFamily="18" charset="0"/>
          </a:endParaRPr>
        </a:p>
      </dsp:txBody>
      <dsp:txXfrm>
        <a:off x="2035722" y="0"/>
        <a:ext cx="7209176" cy="1933936"/>
      </dsp:txXfrm>
    </dsp:sp>
    <dsp:sp modelId="{4D78ECFC-9AC1-44C0-A51E-FA4C3EAF1EB4}">
      <dsp:nvSpPr>
        <dsp:cNvPr id="0" name=""/>
        <dsp:cNvSpPr/>
      </dsp:nvSpPr>
      <dsp:spPr>
        <a:xfrm>
          <a:off x="1068754" y="1933936"/>
          <a:ext cx="1933936" cy="1933936"/>
        </a:xfrm>
        <a:prstGeom prst="pie">
          <a:avLst>
            <a:gd name="adj1" fmla="val 5400000"/>
            <a:gd name="adj2" fmla="val 1620000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774CAD-30D1-4451-A184-4A320DD65F96}">
      <dsp:nvSpPr>
        <dsp:cNvPr id="0" name=""/>
        <dsp:cNvSpPr/>
      </dsp:nvSpPr>
      <dsp:spPr>
        <a:xfrm>
          <a:off x="2035722" y="2121740"/>
          <a:ext cx="7209176" cy="1933936"/>
        </a:xfrm>
        <a:prstGeom prst="rect">
          <a:avLst/>
        </a:prstGeom>
        <a:solidFill>
          <a:srgbClr val="FF3300"/>
        </a:solidFill>
        <a:ln w="63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bg1"/>
              </a:solidFill>
              <a:latin typeface="Cambria" panose="02040503050406030204" pitchFamily="18" charset="0"/>
            </a:rPr>
            <a:t>Visión: Al </a:t>
          </a:r>
          <a:r>
            <a:rPr lang="es-PE" sz="2000" b="1" kern="1200" dirty="0" smtClean="0">
              <a:solidFill>
                <a:schemeClr val="bg1"/>
              </a:solidFill>
              <a:latin typeface="Cambria" panose="02040503050406030204" pitchFamily="18" charset="0"/>
            </a:rPr>
            <a:t>2021 la Universidad César Vallejo será reconocida como una institución innovadora que forma emprendedores con responsabilidad social.</a:t>
          </a:r>
          <a:endParaRPr lang="es-PE" sz="2000" b="1" i="1" kern="1200" dirty="0">
            <a:solidFill>
              <a:schemeClr val="bg1"/>
            </a:solidFill>
            <a:latin typeface="Cambria" panose="02040503050406030204" pitchFamily="18" charset="0"/>
          </a:endParaRPr>
        </a:p>
      </dsp:txBody>
      <dsp:txXfrm>
        <a:off x="2035722" y="2121740"/>
        <a:ext cx="7209176" cy="1933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A71AE-CD2A-40BC-9E7A-8B168D91237E}">
      <dsp:nvSpPr>
        <dsp:cNvPr id="0" name=""/>
        <dsp:cNvSpPr/>
      </dsp:nvSpPr>
      <dsp:spPr>
        <a:xfrm>
          <a:off x="0" y="0"/>
          <a:ext cx="4071445" cy="4071445"/>
        </a:xfrm>
        <a:prstGeom prst="pie">
          <a:avLst>
            <a:gd name="adj1" fmla="val 5400000"/>
            <a:gd name="adj2" fmla="val 1620000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 l="-10000" r="-10000"/>
          </a:stretch>
        </a:blipFill>
        <a:ln w="38100">
          <a:solidFill>
            <a:srgbClr val="FF0000"/>
          </a:solidFill>
        </a:ln>
        <a:effectLst>
          <a:glow rad="127000">
            <a:schemeClr val="accent1"/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BDD612-2A9E-4A44-9D58-F135F118B1A9}">
      <dsp:nvSpPr>
        <dsp:cNvPr id="0" name=""/>
        <dsp:cNvSpPr/>
      </dsp:nvSpPr>
      <dsp:spPr>
        <a:xfrm>
          <a:off x="2035722" y="0"/>
          <a:ext cx="7293127" cy="4071445"/>
        </a:xfrm>
        <a:prstGeom prst="rect">
          <a:avLst/>
        </a:prstGeom>
        <a:solidFill>
          <a:schemeClr val="tx2"/>
        </a:solidFill>
        <a:ln w="6350" cap="flat" cmpd="sng" algn="ctr">
          <a:solidFill>
            <a:srgbClr val="66CCF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solidFill>
                <a:schemeClr val="bg1"/>
              </a:solidFill>
              <a:latin typeface="Cambria" panose="02040503050406030204" pitchFamily="18" charset="0"/>
            </a:rPr>
            <a:t>Misión: Formamos ingenieros de sistemas idóneos y competitivos de alto nivel académico, con sentido humanista, emprendedores, creativos e innovadores que aplican la ciencia y tecnología para la implantación de soluciones integrales factibles con soporte en las tecnologías y sistemas de información, que contribuyan al crecimiento socio económico del país con responsabilidad social para el desarrollo sostenible.</a:t>
          </a:r>
          <a:endParaRPr lang="es-PE" sz="1800" kern="1200" dirty="0">
            <a:solidFill>
              <a:srgbClr val="0A2288"/>
            </a:solidFill>
            <a:latin typeface="Cambria" panose="02040503050406030204" pitchFamily="18" charset="0"/>
          </a:endParaRPr>
        </a:p>
      </dsp:txBody>
      <dsp:txXfrm>
        <a:off x="2035722" y="0"/>
        <a:ext cx="7293127" cy="1933936"/>
      </dsp:txXfrm>
    </dsp:sp>
    <dsp:sp modelId="{4D78ECFC-9AC1-44C0-A51E-FA4C3EAF1EB4}">
      <dsp:nvSpPr>
        <dsp:cNvPr id="0" name=""/>
        <dsp:cNvSpPr/>
      </dsp:nvSpPr>
      <dsp:spPr>
        <a:xfrm>
          <a:off x="1068754" y="1933936"/>
          <a:ext cx="1933936" cy="1933936"/>
        </a:xfrm>
        <a:prstGeom prst="pie">
          <a:avLst>
            <a:gd name="adj1" fmla="val 5400000"/>
            <a:gd name="adj2" fmla="val 1620000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774CAD-30D1-4451-A184-4A320DD65F96}">
      <dsp:nvSpPr>
        <dsp:cNvPr id="0" name=""/>
        <dsp:cNvSpPr/>
      </dsp:nvSpPr>
      <dsp:spPr>
        <a:xfrm>
          <a:off x="2035722" y="2122359"/>
          <a:ext cx="7293127" cy="1933936"/>
        </a:xfrm>
        <a:prstGeom prst="rect">
          <a:avLst/>
        </a:prstGeom>
        <a:solidFill>
          <a:srgbClr val="FF3300"/>
        </a:solidFill>
        <a:ln w="63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>
              <a:solidFill>
                <a:schemeClr val="bg1"/>
              </a:solidFill>
              <a:latin typeface="Cambria" panose="02040503050406030204" pitchFamily="18" charset="0"/>
            </a:rPr>
            <a:t>Visión: Somos una escuela líder en el ámbito nacional en la formación de ingenieros de sistemas que impulsan la aplicación del enfoque sistémico para gestionar el desarrollo e implantación de soluciones integrales con tecnologías y sistemas de información, siendo reconocidos por la calidad de sus graduados, su nivel de investigación y producción académica; contribuyendo al desarrollo sostenible del País.</a:t>
          </a:r>
          <a:endParaRPr lang="es-PE" sz="1800" b="1" i="1" kern="1200" dirty="0">
            <a:solidFill>
              <a:schemeClr val="bg1"/>
            </a:solidFill>
            <a:latin typeface="Cambria" panose="02040503050406030204" pitchFamily="18" charset="0"/>
          </a:endParaRPr>
        </a:p>
      </dsp:txBody>
      <dsp:txXfrm>
        <a:off x="2035722" y="2122359"/>
        <a:ext cx="7293127" cy="1933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72023-CF36-4E6B-9C32-0502886EA314}" type="datetimeFigureOut">
              <a:rPr lang="es-PE" smtClean="0"/>
              <a:t>01/09/2017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43B9E-B4F4-4DD2-B788-3839319EC67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736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43B9E-B4F4-4DD2-B788-3839319EC672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730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AC85E59-038A-4507-993A-E1C01E1EBF30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294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AC85E59-038A-4507-993A-E1C01E1EBF30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2093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AC85E59-038A-4507-993A-E1C01E1EBF30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18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AC85E59-038A-4507-993A-E1C01E1EBF30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37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0B9-E609-404B-8AF1-4AD46E52DBCF}" type="datetimeFigureOut">
              <a:rPr lang="es-PE" smtClean="0"/>
              <a:t>01/09/2017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77C-9923-492A-98DF-2A0B1359EA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225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0B9-E609-404B-8AF1-4AD46E52DBCF}" type="datetimeFigureOut">
              <a:rPr lang="es-PE" smtClean="0"/>
              <a:t>01/09/2017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77C-9923-492A-98DF-2A0B1359EA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088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0B9-E609-404B-8AF1-4AD46E52DBCF}" type="datetimeFigureOut">
              <a:rPr lang="es-PE" smtClean="0"/>
              <a:t>01/09/2017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77C-9923-492A-98DF-2A0B1359EA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099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1151-C199-4F97-89F5-B2450F7038F0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01/09/2017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48C-9FBD-4C13-B26D-8BCFAF27D7B9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FOND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8" t="21135" r="11990" b="72006"/>
          <a:stretch>
            <a:fillRect/>
          </a:stretch>
        </p:blipFill>
        <p:spPr bwMode="auto"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UCV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5" y="150224"/>
            <a:ext cx="2920671" cy="33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4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36" y="-98591"/>
            <a:ext cx="1152128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7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0B9-E609-404B-8AF1-4AD46E52DBCF}" type="datetimeFigureOut">
              <a:rPr lang="es-PE" smtClean="0"/>
              <a:t>01/09/2017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77C-9923-492A-98DF-2A0B1359EA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45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0B9-E609-404B-8AF1-4AD46E52DBCF}" type="datetimeFigureOut">
              <a:rPr lang="es-PE" smtClean="0"/>
              <a:t>01/09/2017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77C-9923-492A-98DF-2A0B1359EA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298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0B9-E609-404B-8AF1-4AD46E52DBCF}" type="datetimeFigureOut">
              <a:rPr lang="es-PE" smtClean="0"/>
              <a:t>01/09/2017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77C-9923-492A-98DF-2A0B1359EA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60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0B9-E609-404B-8AF1-4AD46E52DBCF}" type="datetimeFigureOut">
              <a:rPr lang="es-PE" smtClean="0"/>
              <a:t>01/09/2017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77C-9923-492A-98DF-2A0B1359EA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406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0B9-E609-404B-8AF1-4AD46E52DBCF}" type="datetimeFigureOut">
              <a:rPr lang="es-PE" smtClean="0"/>
              <a:t>01/09/2017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77C-9923-492A-98DF-2A0B1359EA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50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0B9-E609-404B-8AF1-4AD46E52DBCF}" type="datetimeFigureOut">
              <a:rPr lang="es-PE" smtClean="0"/>
              <a:t>01/09/2017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77C-9923-492A-98DF-2A0B1359EA32}" type="slidenum">
              <a:rPr lang="es-PE" smtClean="0"/>
              <a:t>‹Nº›</a:t>
            </a:fld>
            <a:endParaRPr lang="es-PE"/>
          </a:p>
        </p:txBody>
      </p:sp>
      <p:pic>
        <p:nvPicPr>
          <p:cNvPr id="5" name="Picture 5" descr="FOND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t="21133" r="6702" b="66465"/>
          <a:stretch/>
        </p:blipFill>
        <p:spPr bwMode="auto">
          <a:xfrm>
            <a:off x="0" y="3"/>
            <a:ext cx="12192000" cy="56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51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0B9-E609-404B-8AF1-4AD46E52DBCF}" type="datetimeFigureOut">
              <a:rPr lang="es-PE" smtClean="0"/>
              <a:t>01/09/2017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77C-9923-492A-98DF-2A0B1359EA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766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A0B9-E609-404B-8AF1-4AD46E52DBCF}" type="datetimeFigureOut">
              <a:rPr lang="es-PE" smtClean="0"/>
              <a:t>01/09/2017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A77C-9923-492A-98DF-2A0B1359EA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876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5A0B9-E609-404B-8AF1-4AD46E52DBCF}" type="datetimeFigureOut">
              <a:rPr lang="es-PE" smtClean="0"/>
              <a:t>01/09/2017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A77C-9923-492A-98DF-2A0B1359EA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751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png"/><Relationship Id="rId9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16.png"/><Relationship Id="rId10" Type="http://schemas.microsoft.com/office/2007/relationships/diagramDrawing" Target="../diagrams/drawing1.xml"/><Relationship Id="rId4" Type="http://schemas.openxmlformats.org/officeDocument/2006/relationships/image" Target="../media/image15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ON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t="21133" r="6702" b="274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UC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0" y="502453"/>
            <a:ext cx="4278839" cy="61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839995" y="1224062"/>
            <a:ext cx="8548647" cy="976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1003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400" dirty="0" smtClean="0">
                <a:solidFill>
                  <a:srgbClr val="000090"/>
                </a:solidFill>
                <a:latin typeface="Arial Rounded MT Bold" panose="020F0704030504030204" pitchFamily="34" charset="0"/>
              </a:rPr>
              <a:t>AUTOEVALUACIÓN CON FINES DE ACREDITACIÓN EN LA UCV</a:t>
            </a:r>
          </a:p>
          <a:p>
            <a:pPr algn="ctr"/>
            <a:r>
              <a:rPr lang="es-ES" sz="3400" dirty="0" smtClean="0">
                <a:solidFill>
                  <a:srgbClr val="000090"/>
                </a:solidFill>
                <a:latin typeface="Arial Rounded MT Bold" panose="020F0704030504030204" pitchFamily="34" charset="0"/>
              </a:rPr>
              <a:t>LA ACREDITACIÓN</a:t>
            </a:r>
          </a:p>
        </p:txBody>
      </p:sp>
      <p:grpSp>
        <p:nvGrpSpPr>
          <p:cNvPr id="6" name="12 Grupo"/>
          <p:cNvGrpSpPr/>
          <p:nvPr/>
        </p:nvGrpSpPr>
        <p:grpSpPr>
          <a:xfrm>
            <a:off x="2799922" y="2299918"/>
            <a:ext cx="6592156" cy="4476082"/>
            <a:chOff x="3538581" y="2232723"/>
            <a:chExt cx="7277668" cy="5493620"/>
          </a:xfrm>
        </p:grpSpPr>
        <p:pic>
          <p:nvPicPr>
            <p:cNvPr id="7" name="2 Imagen"/>
            <p:cNvPicPr>
              <a:picLocks noChangeAspect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2"/>
            <a:stretch/>
          </p:blipFill>
          <p:spPr>
            <a:xfrm>
              <a:off x="8418018" y="6174625"/>
              <a:ext cx="2398231" cy="15517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pic>
        <p:pic>
          <p:nvPicPr>
            <p:cNvPr id="9" name="3 Imagen"/>
            <p:cNvPicPr>
              <a:picLocks noChangeAspect="1"/>
            </p:cNvPicPr>
            <p:nvPr/>
          </p:nvPicPr>
          <p:blipFill rotWithShape="1"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6" r="11774"/>
            <a:stretch/>
          </p:blipFill>
          <p:spPr>
            <a:xfrm>
              <a:off x="3538581" y="6174625"/>
              <a:ext cx="2250159" cy="15517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pic>
        <p:pic>
          <p:nvPicPr>
            <p:cNvPr id="10" name="4 Imagen"/>
            <p:cNvPicPr>
              <a:picLocks noChangeAspect="1"/>
            </p:cNvPicPr>
            <p:nvPr/>
          </p:nvPicPr>
          <p:blipFill rotWithShape="1"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00" r="5316"/>
            <a:stretch/>
          </p:blipFill>
          <p:spPr>
            <a:xfrm>
              <a:off x="8646901" y="2232723"/>
              <a:ext cx="2148817" cy="18811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pic>
        <p:pic>
          <p:nvPicPr>
            <p:cNvPr id="11" name="5 Imagen"/>
            <p:cNvPicPr>
              <a:picLocks noChangeAspect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8741" y="2232723"/>
              <a:ext cx="2772348" cy="18683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pic>
        <p:pic>
          <p:nvPicPr>
            <p:cNvPr id="12" name="6 Imagen"/>
            <p:cNvPicPr>
              <a:picLocks noChangeAspect="1"/>
            </p:cNvPicPr>
            <p:nvPr/>
          </p:nvPicPr>
          <p:blipFill rotWithShape="1"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34"/>
            <a:stretch/>
          </p:blipFill>
          <p:spPr>
            <a:xfrm>
              <a:off x="5869513" y="6174625"/>
              <a:ext cx="2472598" cy="15517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pic>
        <p:pic>
          <p:nvPicPr>
            <p:cNvPr id="13" name="7 Imagen"/>
            <p:cNvPicPr>
              <a:picLocks noChangeAspect="1"/>
            </p:cNvPicPr>
            <p:nvPr/>
          </p:nvPicPr>
          <p:blipFill>
            <a:blip r:embed="rId9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8627" y="4312754"/>
              <a:ext cx="3047658" cy="16805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pic>
        <p:pic>
          <p:nvPicPr>
            <p:cNvPr id="14" name="8 Imagen"/>
            <p:cNvPicPr>
              <a:picLocks noChangeAspect="1"/>
            </p:cNvPicPr>
            <p:nvPr/>
          </p:nvPicPr>
          <p:blipFill>
            <a:blip r:embed="rId10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582" y="4189922"/>
              <a:ext cx="2022754" cy="19441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pic>
        <p:pic>
          <p:nvPicPr>
            <p:cNvPr id="15" name="9 Imagen"/>
            <p:cNvPicPr>
              <a:picLocks noChangeAspect="1"/>
            </p:cNvPicPr>
            <p:nvPr/>
          </p:nvPicPr>
          <p:blipFill>
            <a:blip r:embed="rId1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581" y="2239103"/>
              <a:ext cx="2199410" cy="18683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pic>
        <p:pic>
          <p:nvPicPr>
            <p:cNvPr id="16" name="11 Imagen"/>
            <p:cNvPicPr>
              <a:picLocks noChangeAspect="1"/>
            </p:cNvPicPr>
            <p:nvPr/>
          </p:nvPicPr>
          <p:blipFill>
            <a:blip r:embed="rId1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6400" y="4189922"/>
              <a:ext cx="1974651" cy="19318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pic>
      </p:grpSp>
      <p:pic>
        <p:nvPicPr>
          <p:cNvPr id="17" name="Imagen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4683412"/>
            <a:ext cx="1640114" cy="145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3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4"/>
          <p:cNvSpPr txBox="1">
            <a:spLocks/>
          </p:cNvSpPr>
          <p:nvPr/>
        </p:nvSpPr>
        <p:spPr>
          <a:xfrm>
            <a:off x="443653" y="742543"/>
            <a:ext cx="11100981" cy="5264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ES" sz="1800" dirty="0" smtClean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-ES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BENEFICIOS DE LA ACREDITACIÓN</a:t>
            </a:r>
            <a:r>
              <a:rPr lang="es-E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sz="1800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</a:pPr>
            <a:r>
              <a:rPr lang="es-ES" sz="22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Reconocimiento que el Programa brinda </a:t>
            </a:r>
            <a:r>
              <a:rPr lang="es-ES" sz="22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una </a:t>
            </a:r>
            <a:r>
              <a:rPr lang="es-ES" sz="22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enseñanza de calidad</a:t>
            </a:r>
            <a:r>
              <a:rPr lang="es-ES" sz="22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s-PE" sz="22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</a:pPr>
            <a:r>
              <a:rPr lang="es-ES" sz="22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Buena imagen de  </a:t>
            </a:r>
            <a:r>
              <a:rPr lang="es-ES" sz="22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los </a:t>
            </a:r>
            <a:r>
              <a:rPr lang="es-ES" sz="22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grupos de interés </a:t>
            </a:r>
            <a:r>
              <a:rPr lang="es-ES" sz="22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(empleadores, padres de familia y sociedad en general</a:t>
            </a:r>
            <a:r>
              <a:rPr lang="es-ES" sz="22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).</a:t>
            </a:r>
            <a:endParaRPr lang="es-PE" sz="22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</a:pPr>
            <a:r>
              <a:rPr lang="es-ES" sz="22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Mayor posibilidad para los </a:t>
            </a:r>
            <a:r>
              <a:rPr lang="es-ES" sz="22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egresados</a:t>
            </a:r>
            <a:r>
              <a:rPr lang="es-ES" sz="22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 conseguir empleo.</a:t>
            </a:r>
            <a:endParaRPr lang="es-PE" sz="220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00000"/>
              </a:lnSpc>
            </a:pPr>
            <a:r>
              <a:rPr lang="es-PE" sz="22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Mayor </a:t>
            </a:r>
            <a:r>
              <a:rPr lang="es-PE" sz="22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posibilidad de acceso a </a:t>
            </a:r>
            <a:r>
              <a:rPr lang="es-PE" sz="22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becas</a:t>
            </a:r>
            <a:r>
              <a:rPr lang="es-PE" sz="22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 formación y programas de </a:t>
            </a:r>
            <a:r>
              <a:rPr lang="es-PE" sz="22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intercambio</a:t>
            </a:r>
            <a:r>
              <a:rPr lang="es-PE" sz="22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para estudiantes y docentes.</a:t>
            </a:r>
          </a:p>
          <a:p>
            <a:pPr algn="just">
              <a:lnSpc>
                <a:spcPct val="100000"/>
              </a:lnSpc>
            </a:pPr>
            <a:r>
              <a:rPr lang="es-PE" sz="22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Generación </a:t>
            </a:r>
            <a:r>
              <a:rPr lang="es-PE" sz="22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alianzas de </a:t>
            </a:r>
            <a:r>
              <a:rPr lang="es-PE" sz="22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investigación y </a:t>
            </a:r>
            <a:r>
              <a:rPr lang="es-PE" sz="2200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cooperación nacional e internacional</a:t>
            </a:r>
            <a:r>
              <a:rPr lang="es-PE" sz="22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pic>
        <p:nvPicPr>
          <p:cNvPr id="4" name="Picture 7" descr="UCV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1" y="138873"/>
            <a:ext cx="2107323" cy="33394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863" y="-11637"/>
            <a:ext cx="635851" cy="5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4"/>
          <p:cNvSpPr txBox="1">
            <a:spLocks/>
          </p:cNvSpPr>
          <p:nvPr/>
        </p:nvSpPr>
        <p:spPr>
          <a:xfrm>
            <a:off x="433020" y="870856"/>
            <a:ext cx="11100981" cy="2307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s-ES" sz="2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POSICIONAMIENTO DE LA UCV EN ACREDITACIÓN</a:t>
            </a:r>
          </a:p>
          <a:p>
            <a:pPr algn="just">
              <a:lnSpc>
                <a:spcPct val="100000"/>
              </a:lnSpc>
            </a:pPr>
            <a:r>
              <a:rPr lang="es-PE" sz="20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Gracias al compromiso de nuestros alumnos, docentes y administrativos, hoy somos la Universidad privada que ha logrado acreditar más carreras a nivel nacional; y depende de todos nosotros mantener este importante lugar y sumar más carreras acreditadas en todo el Perú</a:t>
            </a: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818086"/>
              </p:ext>
            </p:extLst>
          </p:nvPr>
        </p:nvGraphicFramePr>
        <p:xfrm>
          <a:off x="1132114" y="2452915"/>
          <a:ext cx="10029371" cy="3594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39" y="5960770"/>
            <a:ext cx="453790" cy="54233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983510" y="6503104"/>
            <a:ext cx="6744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/>
              <a:t>Fuente: pagina web del SINEACE, consultado el </a:t>
            </a:r>
            <a:r>
              <a:rPr lang="es-PE" sz="1100" dirty="0" smtClean="0"/>
              <a:t>día </a:t>
            </a:r>
            <a:r>
              <a:rPr lang="es-PE" sz="1100" dirty="0"/>
              <a:t>17 de agosto del 2017 a las 17:00 horas</a:t>
            </a:r>
          </a:p>
        </p:txBody>
      </p:sp>
      <p:pic>
        <p:nvPicPr>
          <p:cNvPr id="7" name="Picture 7" descr="UCV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1" y="138873"/>
            <a:ext cx="2107323" cy="33394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863" y="-11637"/>
            <a:ext cx="635851" cy="5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9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15097125" y="46958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s-PE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14449736"/>
              </p:ext>
            </p:extLst>
          </p:nvPr>
        </p:nvGraphicFramePr>
        <p:xfrm>
          <a:off x="1462086" y="1997088"/>
          <a:ext cx="9244899" cy="4071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 bwMode="auto">
          <a:xfrm>
            <a:off x="1737830" y="1064321"/>
            <a:ext cx="9144000" cy="52322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Autofit/>
          </a:bodyPr>
          <a:lstStyle>
            <a:defPPr>
              <a:defRPr lang="es-MX"/>
            </a:defPPr>
            <a:lvl1pPr algn="ctr">
              <a:spcBef>
                <a:spcPct val="0"/>
              </a:spcBef>
              <a:buNone/>
              <a:defRPr sz="2800" b="1">
                <a:solidFill>
                  <a:srgbClr val="DE0F41"/>
                </a:solidFill>
                <a:cs typeface="Arial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PE" dirty="0">
                <a:ln>
                  <a:solidFill>
                    <a:srgbClr val="FF3300"/>
                  </a:solidFill>
                </a:ln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¿Cuáles son los PROPÓSITOS de la UCV?</a:t>
            </a:r>
          </a:p>
        </p:txBody>
      </p:sp>
      <p:pic>
        <p:nvPicPr>
          <p:cNvPr id="5" name="Picture 7" descr="UCV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1" y="138873"/>
            <a:ext cx="2107323" cy="33394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863" y="-11637"/>
            <a:ext cx="635851" cy="5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3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15097125" y="46958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s-PE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975979633"/>
              </p:ext>
            </p:extLst>
          </p:nvPr>
        </p:nvGraphicFramePr>
        <p:xfrm>
          <a:off x="1164375" y="1975823"/>
          <a:ext cx="9328850" cy="4071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 bwMode="auto">
          <a:xfrm>
            <a:off x="531628" y="971050"/>
            <a:ext cx="11249245" cy="72008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Autofit/>
          </a:bodyPr>
          <a:lstStyle>
            <a:defPPr>
              <a:defRPr lang="es-MX"/>
            </a:defPPr>
            <a:lvl1pPr algn="ctr">
              <a:spcBef>
                <a:spcPct val="0"/>
              </a:spcBef>
              <a:buNone/>
              <a:defRPr sz="2800" b="1">
                <a:solidFill>
                  <a:srgbClr val="DE0F41"/>
                </a:solidFill>
                <a:cs typeface="Arial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PE" sz="2400" dirty="0">
                <a:ln>
                  <a:solidFill>
                    <a:srgbClr val="FF3300"/>
                  </a:solidFill>
                </a:ln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</a:t>
            </a:r>
            <a:r>
              <a:rPr lang="es-PE" sz="2400" dirty="0" smtClean="0">
                <a:ln>
                  <a:solidFill>
                    <a:srgbClr val="FF3300"/>
                  </a:solidFill>
                </a:ln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Cuáles son los PROPÓSITOS de la Escuela de Ingeniería de Sistemas</a:t>
            </a:r>
            <a:endParaRPr lang="es-PE" sz="2400" dirty="0">
              <a:ln>
                <a:solidFill>
                  <a:srgbClr val="FF3300"/>
                </a:solidFill>
              </a:ln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7" descr="UCV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1" y="138873"/>
            <a:ext cx="2107323" cy="33394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863" y="-11637"/>
            <a:ext cx="635851" cy="5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2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15097125" y="46958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s-PE"/>
          </a:p>
        </p:txBody>
      </p:sp>
      <p:sp>
        <p:nvSpPr>
          <p:cNvPr id="7" name="1 Título"/>
          <p:cNvSpPr txBox="1">
            <a:spLocks/>
          </p:cNvSpPr>
          <p:nvPr/>
        </p:nvSpPr>
        <p:spPr bwMode="auto">
          <a:xfrm>
            <a:off x="531628" y="971050"/>
            <a:ext cx="11249245" cy="72008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Autofit/>
          </a:bodyPr>
          <a:lstStyle>
            <a:defPPr>
              <a:defRPr lang="es-MX"/>
            </a:defPPr>
            <a:lvl1pPr algn="ctr">
              <a:spcBef>
                <a:spcPct val="0"/>
              </a:spcBef>
              <a:buNone/>
              <a:defRPr sz="2800" b="1">
                <a:solidFill>
                  <a:srgbClr val="DE0F41"/>
                </a:solidFill>
                <a:cs typeface="Arial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PE" sz="2400" dirty="0" smtClean="0">
                <a:ln>
                  <a:solidFill>
                    <a:srgbClr val="FF3300"/>
                  </a:solidFill>
                </a:ln>
                <a:solidFill>
                  <a:srgbClr val="FF33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¿En qué Sílabos se encuentran incluida la Producción Intelectual de los docentes y estudiantes del Programa de Estudios Ingeniería de Sistemas?</a:t>
            </a:r>
            <a:endParaRPr lang="es-PE" sz="2400" dirty="0">
              <a:ln>
                <a:solidFill>
                  <a:srgbClr val="FF3300"/>
                </a:solidFill>
              </a:ln>
              <a:solidFill>
                <a:srgbClr val="FF33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04775" y="1929138"/>
            <a:ext cx="10302949" cy="4524315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Fundamentos de la programación.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Metodología de la programación.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Estructura de datos.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Programación orientada a objetos.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Ingeniería de software.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Gestión de proyectos.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Gestión de datos de información I y II.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Inteligencia de negocios.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Ingeniería Web.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Redes y comunicaciones I y II.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Programación de aplicaciones móviles.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Calidad de software.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Auditoria y seguridad de la información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Metodología de investigación científica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Proyecto de tesis.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Desarrollo de tesis.</a:t>
            </a:r>
            <a:endParaRPr lang="es-PE" dirty="0">
              <a:solidFill>
                <a:srgbClr val="002060"/>
              </a:solidFill>
            </a:endParaRPr>
          </a:p>
        </p:txBody>
      </p:sp>
      <p:pic>
        <p:nvPicPr>
          <p:cNvPr id="5" name="Picture 7" descr="UCV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1" y="138873"/>
            <a:ext cx="2107323" cy="33394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863" y="-11637"/>
            <a:ext cx="635851" cy="5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7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15097125" y="46958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s-PE"/>
          </a:p>
        </p:txBody>
      </p:sp>
      <p:sp>
        <p:nvSpPr>
          <p:cNvPr id="7" name="1 Título"/>
          <p:cNvSpPr txBox="1">
            <a:spLocks/>
          </p:cNvSpPr>
          <p:nvPr/>
        </p:nvSpPr>
        <p:spPr bwMode="auto">
          <a:xfrm>
            <a:off x="531628" y="971050"/>
            <a:ext cx="11249245" cy="72008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Autofit/>
          </a:bodyPr>
          <a:lstStyle>
            <a:defPPr>
              <a:defRPr lang="es-MX"/>
            </a:defPPr>
            <a:lvl1pPr algn="ctr">
              <a:spcBef>
                <a:spcPct val="0"/>
              </a:spcBef>
              <a:buNone/>
              <a:defRPr sz="2800" b="1">
                <a:solidFill>
                  <a:srgbClr val="DE0F41"/>
                </a:solidFill>
                <a:cs typeface="Arial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PE" sz="2400" dirty="0" smtClean="0">
                <a:ln>
                  <a:solidFill>
                    <a:srgbClr val="FF3300"/>
                  </a:solidFill>
                </a:ln>
                <a:solidFill>
                  <a:srgbClr val="FF33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¿Qué Docentes y Estudiantes fueron beneficiados con Movilidad Académica, Pasantías y Becas  ?</a:t>
            </a:r>
            <a:endParaRPr lang="es-PE" sz="2400" dirty="0">
              <a:ln>
                <a:solidFill>
                  <a:srgbClr val="FF3300"/>
                </a:solidFill>
              </a:ln>
              <a:solidFill>
                <a:srgbClr val="FF33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737498" y="2811336"/>
            <a:ext cx="7235301" cy="147732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Walter José Tolentino </a:t>
            </a:r>
            <a:r>
              <a:rPr lang="es-PE" dirty="0" err="1" smtClean="0">
                <a:solidFill>
                  <a:srgbClr val="002060"/>
                </a:solidFill>
              </a:rPr>
              <a:t>Huamani</a:t>
            </a:r>
            <a:endParaRPr lang="es-PE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Ingeniería de Sistemas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Periodos de movilidad académica:  2017-I y 2017-II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País de movilidad académica: México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 smtClean="0">
                <a:solidFill>
                  <a:srgbClr val="002060"/>
                </a:solidFill>
              </a:rPr>
              <a:t>Universidad de Guadalajara</a:t>
            </a:r>
            <a:endParaRPr lang="es-PE" dirty="0">
              <a:solidFill>
                <a:srgbClr val="002060"/>
              </a:solidFill>
            </a:endParaRPr>
          </a:p>
        </p:txBody>
      </p:sp>
      <p:pic>
        <p:nvPicPr>
          <p:cNvPr id="8" name="Picture 7" descr="UCV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1" y="138873"/>
            <a:ext cx="2107323" cy="33394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863" y="-11637"/>
            <a:ext cx="635851" cy="56237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47" y="2111443"/>
            <a:ext cx="2286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</p:spPr>
      </p:pic>
      <p:sp>
        <p:nvSpPr>
          <p:cNvPr id="22" name="1 Título"/>
          <p:cNvSpPr txBox="1">
            <a:spLocks/>
          </p:cNvSpPr>
          <p:nvPr/>
        </p:nvSpPr>
        <p:spPr>
          <a:xfrm>
            <a:off x="2480668" y="2826285"/>
            <a:ext cx="8410981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PE" sz="1800" dirty="0">
              <a:solidFill>
                <a:schemeClr val="bg1"/>
              </a:solidFill>
            </a:endParaRPr>
          </a:p>
        </p:txBody>
      </p:sp>
      <p:pic>
        <p:nvPicPr>
          <p:cNvPr id="6" name="Picture 7" descr="UCV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48" y="303117"/>
            <a:ext cx="3950841" cy="617757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627" y="5400413"/>
            <a:ext cx="1122345" cy="994332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506434" y="1853163"/>
            <a:ext cx="7166766" cy="39395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 algn="ctr">
              <a:defRPr sz="6600" b="1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  <a:lvl6pPr>
              <a:defRPr>
                <a:latin typeface="+mn-lt"/>
                <a:ea typeface="+mn-ea"/>
                <a:cs typeface="+mn-cs"/>
              </a:defRPr>
            </a:lvl6pPr>
            <a:lvl7pPr>
              <a:defRPr>
                <a:latin typeface="+mn-lt"/>
                <a:ea typeface="+mn-ea"/>
                <a:cs typeface="+mn-cs"/>
              </a:defRPr>
            </a:lvl7pPr>
            <a:lvl8pPr>
              <a:defRPr>
                <a:latin typeface="+mn-lt"/>
                <a:ea typeface="+mn-ea"/>
                <a:cs typeface="+mn-cs"/>
              </a:defRPr>
            </a:lvl8pPr>
            <a:lvl9pPr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PE" sz="5000" dirty="0" smtClean="0"/>
              <a:t>“LA </a:t>
            </a:r>
            <a:r>
              <a:rPr lang="es-PE" sz="5000" dirty="0"/>
              <a:t>META ES ACREDITAR TODAS </a:t>
            </a:r>
            <a:r>
              <a:rPr lang="es-PE" sz="5000" dirty="0" smtClean="0"/>
              <a:t>LOS PROGRAMAS DE ESTUDIO </a:t>
            </a:r>
            <a:r>
              <a:rPr lang="es-PE" sz="5000" dirty="0"/>
              <a:t>DE LA </a:t>
            </a:r>
            <a:r>
              <a:rPr lang="es-PE" sz="5000" dirty="0" smtClean="0"/>
              <a:t>UCV Y ACREDITAR LA UNIVERSIDAD”</a:t>
            </a:r>
            <a:endParaRPr lang="es-PE" sz="5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527" y="1569019"/>
            <a:ext cx="2741411" cy="325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0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</p:spPr>
      </p:pic>
      <p:sp>
        <p:nvSpPr>
          <p:cNvPr id="22" name="1 Título"/>
          <p:cNvSpPr txBox="1">
            <a:spLocks/>
          </p:cNvSpPr>
          <p:nvPr/>
        </p:nvSpPr>
        <p:spPr>
          <a:xfrm>
            <a:off x="2480668" y="2826285"/>
            <a:ext cx="8410981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PE" sz="1800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180318" y="2460464"/>
            <a:ext cx="95856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40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Gracias</a:t>
            </a:r>
            <a:endParaRPr lang="es-PE" sz="40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7" descr="UCV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48" y="303117"/>
            <a:ext cx="3950841" cy="617757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627" y="5400413"/>
            <a:ext cx="1122345" cy="9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0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 descr="FON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t="21133" r="6702" b="66465"/>
          <a:stretch/>
        </p:blipFill>
        <p:spPr bwMode="auto">
          <a:xfrm>
            <a:off x="0" y="3"/>
            <a:ext cx="12192000" cy="56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 descr="UCV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1" y="138873"/>
            <a:ext cx="2107323" cy="33394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4" name="22 Rectángulo redondeado"/>
          <p:cNvSpPr/>
          <p:nvPr/>
        </p:nvSpPr>
        <p:spPr>
          <a:xfrm>
            <a:off x="2392926" y="1451582"/>
            <a:ext cx="4226949" cy="60591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ysDot"/>
          </a:ln>
          <a:effectLst/>
        </p:spPr>
        <p:txBody>
          <a:bodyPr anchor="ctr"/>
          <a:lstStyle/>
          <a:p>
            <a:pPr lvl="0" algn="just">
              <a:defRPr/>
            </a:pPr>
            <a:r>
              <a:rPr lang="es-ES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  </a:t>
            </a:r>
            <a:r>
              <a:rPr lang="es-ES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 factor </a:t>
            </a:r>
            <a:r>
              <a:rPr lang="es-ES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transversal</a:t>
            </a:r>
            <a:r>
              <a:rPr lang="es-ES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en todos los ámbitos del quehacer </a:t>
            </a:r>
            <a:r>
              <a:rPr lang="es-ES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universitario</a:t>
            </a:r>
            <a:endParaRPr lang="es-PE" kern="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1651001" y="689367"/>
            <a:ext cx="8674100" cy="529533"/>
          </a:xfrm>
          <a:prstGeom prst="round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s-ES" sz="26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¿CUAL ES LA POLÍTICA DE CALIDAD EN LA UCV?</a:t>
            </a:r>
            <a:endParaRPr lang="es-PE" sz="2600" b="1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347" y="53749"/>
            <a:ext cx="514988" cy="455312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1260623" y="1266783"/>
            <a:ext cx="852836" cy="895025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000" r="-1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Elipse 11"/>
          <p:cNvSpPr/>
          <p:nvPr/>
        </p:nvSpPr>
        <p:spPr>
          <a:xfrm>
            <a:off x="2392926" y="2251469"/>
            <a:ext cx="812600" cy="812600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9000" r="-1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Elipse 19"/>
          <p:cNvSpPr/>
          <p:nvPr/>
        </p:nvSpPr>
        <p:spPr>
          <a:xfrm>
            <a:off x="4775900" y="4207492"/>
            <a:ext cx="815309" cy="914446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8000" r="-38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22 Rectángulo redondeado"/>
          <p:cNvSpPr/>
          <p:nvPr/>
        </p:nvSpPr>
        <p:spPr>
          <a:xfrm>
            <a:off x="3414279" y="2310226"/>
            <a:ext cx="4443845" cy="60591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ysDot"/>
          </a:ln>
          <a:effectLst/>
        </p:spPr>
        <p:txBody>
          <a:bodyPr anchor="ctr"/>
          <a:lstStyle/>
          <a:p>
            <a:pPr lvl="0" algn="just">
              <a:defRPr/>
            </a:pPr>
            <a:r>
              <a:rPr lang="es-PE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Orienta </a:t>
            </a:r>
            <a:r>
              <a:rPr lang="es-PE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sus </a:t>
            </a:r>
            <a:r>
              <a:rPr lang="es-PE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actividades a la </a:t>
            </a:r>
            <a:r>
              <a:rPr lang="es-PE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mejora continua de los procesos</a:t>
            </a:r>
          </a:p>
        </p:txBody>
      </p:sp>
      <p:sp>
        <p:nvSpPr>
          <p:cNvPr id="43" name="22 Rectángulo redondeado"/>
          <p:cNvSpPr/>
          <p:nvPr/>
        </p:nvSpPr>
        <p:spPr>
          <a:xfrm>
            <a:off x="4547177" y="3274041"/>
            <a:ext cx="5349298" cy="73948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ysDot"/>
          </a:ln>
          <a:effectLst/>
        </p:spPr>
        <p:txBody>
          <a:bodyPr anchor="ctr"/>
          <a:lstStyle/>
          <a:p>
            <a:pPr lvl="0" algn="just">
              <a:defRPr/>
            </a:pPr>
            <a:r>
              <a:rPr lang="es-PE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Finalidad: satisfacer las </a:t>
            </a:r>
            <a:r>
              <a:rPr lang="es-PE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necesidades de nuestros clientes </a:t>
            </a:r>
            <a:r>
              <a:rPr lang="es-PE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 los </a:t>
            </a:r>
            <a:r>
              <a:rPr lang="es-PE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requisitos legales </a:t>
            </a:r>
            <a:r>
              <a:rPr lang="es-PE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 de nuestro </a:t>
            </a:r>
            <a:r>
              <a:rPr lang="es-PE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sistema de gestión de la calidad</a:t>
            </a:r>
          </a:p>
        </p:txBody>
      </p:sp>
      <p:sp>
        <p:nvSpPr>
          <p:cNvPr id="44" name="22 Rectángulo redondeado"/>
          <p:cNvSpPr/>
          <p:nvPr/>
        </p:nvSpPr>
        <p:spPr>
          <a:xfrm>
            <a:off x="5842140" y="4311782"/>
            <a:ext cx="4959209" cy="60591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ysDot"/>
          </a:ln>
          <a:effectLst/>
        </p:spPr>
        <p:txBody>
          <a:bodyPr anchor="ctr"/>
          <a:lstStyle/>
          <a:p>
            <a:pPr lvl="0" algn="just">
              <a:defRPr/>
            </a:pPr>
            <a:r>
              <a:rPr lang="es-PE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basa en las </a:t>
            </a:r>
            <a:r>
              <a:rPr lang="es-PE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competencias</a:t>
            </a:r>
            <a:r>
              <a:rPr lang="es-PE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 nuestro </a:t>
            </a:r>
            <a:r>
              <a:rPr lang="es-PE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personal académico</a:t>
            </a:r>
            <a:r>
              <a:rPr lang="es-PE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y </a:t>
            </a:r>
            <a:r>
              <a:rPr lang="es-PE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administrativo</a:t>
            </a:r>
            <a:r>
              <a:rPr lang="es-PE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sp>
        <p:nvSpPr>
          <p:cNvPr id="46" name="22 Rectángulo redondeado"/>
          <p:cNvSpPr/>
          <p:nvPr/>
        </p:nvSpPr>
        <p:spPr>
          <a:xfrm>
            <a:off x="6986238" y="5215958"/>
            <a:ext cx="4834287" cy="92917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noFill/>
            <a:prstDash val="sysDot"/>
          </a:ln>
          <a:effectLst/>
        </p:spPr>
        <p:txBody>
          <a:bodyPr anchor="ctr"/>
          <a:lstStyle/>
          <a:p>
            <a:pPr lvl="0" algn="just">
              <a:defRPr/>
            </a:pPr>
            <a:r>
              <a:rPr lang="es-PE" sz="17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Universidad está </a:t>
            </a:r>
            <a:r>
              <a:rPr lang="es-PE" sz="17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comprometida</a:t>
            </a:r>
            <a:r>
              <a:rPr lang="es-PE" sz="17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PE" sz="17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 la sociedad </a:t>
            </a:r>
            <a:r>
              <a:rPr lang="es-PE" sz="17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través de la </a:t>
            </a:r>
            <a:r>
              <a:rPr lang="es-PE" sz="17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enseñanza-aprendizaje</a:t>
            </a:r>
            <a:r>
              <a:rPr lang="es-PE" sz="17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s-PE" sz="17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investigación</a:t>
            </a:r>
            <a:r>
              <a:rPr lang="es-PE" sz="17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s-PE" sz="17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proyección social y extensión universitaria</a:t>
            </a:r>
            <a:r>
              <a:rPr lang="es-PE" sz="1700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sp>
        <p:nvSpPr>
          <p:cNvPr id="47" name="2 Rectángulo redondeado"/>
          <p:cNvSpPr/>
          <p:nvPr/>
        </p:nvSpPr>
        <p:spPr bwMode="auto">
          <a:xfrm>
            <a:off x="356614" y="1451582"/>
            <a:ext cx="764275" cy="461131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2600" b="1" kern="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CALIDAD EN LA UCV</a:t>
            </a:r>
            <a:endParaRPr lang="es-PE" sz="2600" b="1" kern="0" dirty="0">
              <a:solidFill>
                <a:srgbClr val="00B05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9" name="Picture 5" descr="FON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t="21133" r="6702" b="66465"/>
          <a:stretch/>
        </p:blipFill>
        <p:spPr bwMode="auto">
          <a:xfrm>
            <a:off x="0" y="6349375"/>
            <a:ext cx="12192000" cy="47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ángulo 49"/>
          <p:cNvSpPr/>
          <p:nvPr/>
        </p:nvSpPr>
        <p:spPr>
          <a:xfrm>
            <a:off x="0" y="6384480"/>
            <a:ext cx="12191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1200" i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s-PE" sz="1200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Calidad </a:t>
            </a:r>
            <a:r>
              <a:rPr lang="es-PE" sz="12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s-PE" sz="1200" i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Conjunto de características inherentes a un producto o servicio que cumple los requisitos para </a:t>
            </a:r>
            <a:r>
              <a:rPr lang="es-PE" sz="1200" i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satisfacer las </a:t>
            </a:r>
            <a:r>
              <a:rPr lang="es-PE" sz="1200" i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necesidades </a:t>
            </a:r>
            <a:r>
              <a:rPr lang="es-PE" sz="1200" i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preestablecidas por la sociedad”                                                                                                                       </a:t>
            </a:r>
          </a:p>
          <a:p>
            <a:pPr algn="just"/>
            <a:r>
              <a:rPr lang="es-PE" sz="1200" i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Fuente: </a:t>
            </a:r>
            <a:r>
              <a:rPr lang="es-PE" sz="1200" i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Reglamento de la ley del SINEACE. Definiciones (2007)</a:t>
            </a:r>
            <a:endParaRPr lang="es-PE" sz="12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2893" y="5204391"/>
            <a:ext cx="858508" cy="858508"/>
          </a:xfrm>
          <a:prstGeom prst="rect">
            <a:avLst/>
          </a:prstGeom>
        </p:spPr>
      </p:pic>
      <p:grpSp>
        <p:nvGrpSpPr>
          <p:cNvPr id="53" name="Grupo 52"/>
          <p:cNvGrpSpPr/>
          <p:nvPr/>
        </p:nvGrpSpPr>
        <p:grpSpPr>
          <a:xfrm>
            <a:off x="3528527" y="3242479"/>
            <a:ext cx="789405" cy="812600"/>
            <a:chOff x="2838450" y="4155395"/>
            <a:chExt cx="789405" cy="812600"/>
          </a:xfrm>
        </p:grpSpPr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10320" y="4283493"/>
              <a:ext cx="645663" cy="645663"/>
            </a:xfrm>
            <a:prstGeom prst="rect">
              <a:avLst/>
            </a:prstGeom>
          </p:spPr>
        </p:pic>
        <p:sp>
          <p:nvSpPr>
            <p:cNvPr id="52" name="Elipse 51"/>
            <p:cNvSpPr/>
            <p:nvPr/>
          </p:nvSpPr>
          <p:spPr>
            <a:xfrm>
              <a:off x="2838450" y="4155395"/>
              <a:ext cx="789405" cy="812600"/>
            </a:xfrm>
            <a:prstGeom prst="ellipse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69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42" grpId="0" animBg="1"/>
      <p:bldP spid="43" grpId="0" animBg="1"/>
      <p:bldP spid="44" grpId="0" animBg="1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774700"/>
            <a:ext cx="9211734" cy="6083300"/>
          </a:xfrm>
          <a:prstGeom prst="rect">
            <a:avLst/>
          </a:prstGeom>
        </p:spPr>
      </p:pic>
      <p:pic>
        <p:nvPicPr>
          <p:cNvPr id="3" name="Picture 7" descr="UCV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1" y="138873"/>
            <a:ext cx="2107323" cy="33394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347" y="53749"/>
            <a:ext cx="514988" cy="4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3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 descr="FON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t="21133" r="6702" b="66465"/>
          <a:stretch/>
        </p:blipFill>
        <p:spPr bwMode="auto">
          <a:xfrm>
            <a:off x="0" y="3"/>
            <a:ext cx="12192000" cy="56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 descr="UCV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1" y="138873"/>
            <a:ext cx="2107323" cy="33394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6" name="Picture 5" descr="FON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t="21133" r="6702" b="66465"/>
          <a:stretch/>
        </p:blipFill>
        <p:spPr bwMode="auto">
          <a:xfrm>
            <a:off x="0" y="6179011"/>
            <a:ext cx="1219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0" y="6206865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200" i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s-PE" sz="12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Condiciones Básicas de Calidad : </a:t>
            </a:r>
            <a:r>
              <a:rPr lang="es-PE" sz="1200" i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 estándares mínimos que sirven de pautas generales para la evaluación de la capacidad de la universidad para la prestación del servicio educativo superior universitaria y autorización de su </a:t>
            </a:r>
            <a:r>
              <a:rPr lang="es-PE" sz="1200" i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funcionamiento”                                                                                                                       </a:t>
            </a:r>
          </a:p>
          <a:p>
            <a:pPr algn="just"/>
            <a:r>
              <a:rPr lang="es-PE" sz="1200" i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Fuente: </a:t>
            </a:r>
            <a:r>
              <a:rPr lang="es-PE" sz="1200" i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SUNEDU (Superintendencia Nacional de Educación Superior Universitaria)</a:t>
            </a:r>
            <a:endParaRPr lang="es-PE" sz="12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68208" y="1342422"/>
            <a:ext cx="113086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 </a:t>
            </a:r>
            <a:r>
              <a:rPr lang="es-PE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verificar</a:t>
            </a:r>
            <a:r>
              <a:rPr lang="es-PE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que </a:t>
            </a:r>
            <a:r>
              <a:rPr lang="es-PE" sz="16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todas las universidades del país </a:t>
            </a:r>
            <a:r>
              <a:rPr lang="es-PE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cumplan con las </a:t>
            </a:r>
            <a:r>
              <a:rPr lang="es-PE" sz="16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Condiciones Básicas de Calidad </a:t>
            </a:r>
            <a:r>
              <a:rPr lang="es-PE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 </a:t>
            </a:r>
            <a:r>
              <a:rPr lang="es-PE" sz="16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ninguna opere por debajo de estos estándares</a:t>
            </a:r>
            <a:r>
              <a:rPr lang="es-PE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promoviendo así la mejora de la calidad universitaria en el país.</a:t>
            </a:r>
          </a:p>
          <a:p>
            <a:pPr algn="just"/>
            <a:r>
              <a:rPr lang="es-PE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s-PE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" name="22 Rectángulo redondeado"/>
          <p:cNvSpPr/>
          <p:nvPr/>
        </p:nvSpPr>
        <p:spPr>
          <a:xfrm>
            <a:off x="9113826" y="5250376"/>
            <a:ext cx="2883979" cy="818291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002060"/>
            </a:solidFill>
            <a:prstDash val="sysDot"/>
          </a:ln>
          <a:effectLst/>
        </p:spPr>
        <p:txBody>
          <a:bodyPr anchor="ctr"/>
          <a:lstStyle/>
          <a:p>
            <a:pPr algn="just">
              <a:defRPr/>
            </a:pPr>
            <a:r>
              <a:rPr lang="es-PE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 </a:t>
            </a:r>
            <a:r>
              <a:rPr lang="es-PE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universidad </a:t>
            </a:r>
            <a:r>
              <a:rPr lang="es-PE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cumple</a:t>
            </a:r>
            <a:r>
              <a:rPr lang="es-PE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adecuadamente con </a:t>
            </a:r>
            <a:r>
              <a:rPr lang="es-PE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todas las etapas </a:t>
            </a:r>
            <a:r>
              <a:rPr lang="es-PE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obtendrá el </a:t>
            </a:r>
            <a:r>
              <a:rPr lang="es-PE" sz="12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licenciamiento institucional</a:t>
            </a:r>
            <a:endParaRPr lang="es-PE" sz="1200" b="1" kern="0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1651001" y="689367"/>
            <a:ext cx="8674100" cy="529533"/>
          </a:xfrm>
          <a:prstGeom prst="round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s-ES" sz="26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¿QUÉ ES EL LICENCIAMIENTO INSTITUCIONAL?</a:t>
            </a:r>
            <a:endParaRPr lang="es-PE" sz="2600" b="1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347" y="53749"/>
            <a:ext cx="514988" cy="455312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1074450" y="3625486"/>
            <a:ext cx="786955" cy="713001"/>
          </a:xfrm>
          <a:prstGeom prst="ellipse">
            <a:avLst/>
          </a:prstGeom>
          <a:solidFill>
            <a:srgbClr val="DE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120 </a:t>
            </a:r>
            <a:r>
              <a:rPr lang="es-PE" sz="800" dirty="0" smtClean="0"/>
              <a:t>días hábiles</a:t>
            </a:r>
            <a:endParaRPr lang="es-PE" sz="800" dirty="0"/>
          </a:p>
        </p:txBody>
      </p:sp>
      <p:sp>
        <p:nvSpPr>
          <p:cNvPr id="32" name="Rectángulo 31"/>
          <p:cNvSpPr/>
          <p:nvPr/>
        </p:nvSpPr>
        <p:spPr>
          <a:xfrm>
            <a:off x="893767" y="4361262"/>
            <a:ext cx="1194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Duración</a:t>
            </a:r>
            <a:endParaRPr lang="es-PE" sz="14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988051" y="5116807"/>
            <a:ext cx="1194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Etapas</a:t>
            </a:r>
            <a:endParaRPr lang="es-PE" sz="14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064739" y="2376497"/>
            <a:ext cx="829452" cy="713001"/>
            <a:chOff x="5414239" y="2592479"/>
            <a:chExt cx="829452" cy="713001"/>
          </a:xfrm>
        </p:grpSpPr>
        <p:sp>
          <p:nvSpPr>
            <p:cNvPr id="34" name="Elipse 33"/>
            <p:cNvSpPr/>
            <p:nvPr/>
          </p:nvSpPr>
          <p:spPr>
            <a:xfrm>
              <a:off x="5435069" y="2592479"/>
              <a:ext cx="786955" cy="71300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800" dirty="0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5414239" y="2685150"/>
              <a:ext cx="8294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PE" sz="800" dirty="0">
                  <a:solidFill>
                    <a:schemeClr val="bg1"/>
                  </a:solidFill>
                </a:rPr>
                <a:t>1 </a:t>
              </a:r>
            </a:p>
            <a:p>
              <a:pPr algn="ctr"/>
              <a:r>
                <a:rPr lang="es-PE" sz="800" dirty="0">
                  <a:solidFill>
                    <a:schemeClr val="bg1"/>
                  </a:solidFill>
                </a:rPr>
                <a:t>Revisión </a:t>
              </a:r>
              <a:endParaRPr lang="es-PE" sz="8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s-PE" sz="800" dirty="0" smtClean="0">
                  <a:solidFill>
                    <a:schemeClr val="bg1"/>
                  </a:solidFill>
                </a:rPr>
                <a:t>documentaria</a:t>
              </a:r>
              <a:endParaRPr lang="es-PE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267497" y="2370430"/>
            <a:ext cx="829452" cy="713001"/>
            <a:chOff x="6201286" y="2599003"/>
            <a:chExt cx="829452" cy="713001"/>
          </a:xfrm>
        </p:grpSpPr>
        <p:sp>
          <p:nvSpPr>
            <p:cNvPr id="38" name="Elipse 37"/>
            <p:cNvSpPr/>
            <p:nvPr/>
          </p:nvSpPr>
          <p:spPr>
            <a:xfrm>
              <a:off x="6222116" y="2599003"/>
              <a:ext cx="786955" cy="71300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800" dirty="0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6201286" y="2691674"/>
              <a:ext cx="8294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PE" sz="800" dirty="0" smtClean="0">
                  <a:solidFill>
                    <a:schemeClr val="bg1"/>
                  </a:solidFill>
                </a:rPr>
                <a:t>2</a:t>
              </a:r>
              <a:endParaRPr lang="es-PE" sz="800" dirty="0">
                <a:solidFill>
                  <a:schemeClr val="bg1"/>
                </a:solidFill>
              </a:endParaRPr>
            </a:p>
            <a:p>
              <a:pPr algn="ctr"/>
              <a:r>
                <a:rPr lang="es-PE" sz="800" dirty="0" smtClean="0">
                  <a:solidFill>
                    <a:schemeClr val="bg1"/>
                  </a:solidFill>
                </a:rPr>
                <a:t>Verificación </a:t>
              </a:r>
            </a:p>
            <a:p>
              <a:pPr algn="ctr"/>
              <a:r>
                <a:rPr lang="es-PE" sz="800" dirty="0" smtClean="0">
                  <a:solidFill>
                    <a:schemeClr val="bg1"/>
                  </a:solidFill>
                </a:rPr>
                <a:t>presencial</a:t>
              </a:r>
              <a:endParaRPr lang="es-PE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8907252" y="2366890"/>
            <a:ext cx="829452" cy="713001"/>
            <a:chOff x="6987000" y="2593477"/>
            <a:chExt cx="829452" cy="713001"/>
          </a:xfrm>
        </p:grpSpPr>
        <p:sp>
          <p:nvSpPr>
            <p:cNvPr id="40" name="Elipse 39"/>
            <p:cNvSpPr/>
            <p:nvPr/>
          </p:nvSpPr>
          <p:spPr>
            <a:xfrm>
              <a:off x="7007830" y="2593477"/>
              <a:ext cx="786955" cy="71300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800" dirty="0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6987000" y="2638523"/>
              <a:ext cx="8294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PE" sz="800" dirty="0" smtClean="0">
                  <a:solidFill>
                    <a:schemeClr val="bg1"/>
                  </a:solidFill>
                </a:rPr>
                <a:t>3</a:t>
              </a:r>
              <a:endParaRPr lang="es-PE" sz="800" dirty="0">
                <a:solidFill>
                  <a:schemeClr val="bg1"/>
                </a:solidFill>
              </a:endParaRPr>
            </a:p>
            <a:p>
              <a:pPr algn="ctr"/>
              <a:r>
                <a:rPr lang="es-PE" sz="800" dirty="0" smtClean="0">
                  <a:solidFill>
                    <a:schemeClr val="bg1"/>
                  </a:solidFill>
                </a:rPr>
                <a:t>Emisión dela</a:t>
              </a:r>
            </a:p>
            <a:p>
              <a:pPr algn="ctr"/>
              <a:r>
                <a:rPr lang="es-PE" sz="800" dirty="0" smtClean="0">
                  <a:solidFill>
                    <a:schemeClr val="bg1"/>
                  </a:solidFill>
                </a:rPr>
                <a:t>Resolución de</a:t>
              </a:r>
            </a:p>
            <a:p>
              <a:pPr algn="ctr"/>
              <a:r>
                <a:rPr lang="es-PE" sz="800" dirty="0" smtClean="0">
                  <a:solidFill>
                    <a:schemeClr val="bg1"/>
                  </a:solidFill>
                </a:rPr>
                <a:t>Licenciamiento</a:t>
              </a:r>
              <a:endParaRPr lang="es-PE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9" b="42528"/>
          <a:stretch/>
        </p:blipFill>
        <p:spPr>
          <a:xfrm>
            <a:off x="2118107" y="3188966"/>
            <a:ext cx="8610600" cy="1818766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 rot="16200000">
            <a:off x="3392443" y="4928969"/>
            <a:ext cx="521017" cy="80778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Rectángulo 11"/>
          <p:cNvSpPr/>
          <p:nvPr/>
        </p:nvSpPr>
        <p:spPr>
          <a:xfrm>
            <a:off x="3334066" y="5594492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UCV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5067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4" grpId="0" animBg="1"/>
      <p:bldP spid="26" grpId="0"/>
      <p:bldP spid="10" grpId="0" animBg="1"/>
      <p:bldP spid="32" grpId="0"/>
      <p:bldP spid="33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0" b="22262"/>
          <a:stretch/>
        </p:blipFill>
        <p:spPr>
          <a:xfrm>
            <a:off x="207895" y="708463"/>
            <a:ext cx="7283767" cy="2102916"/>
          </a:xfrm>
          <a:prstGeom prst="rect">
            <a:avLst/>
          </a:prstGeom>
        </p:spPr>
      </p:pic>
      <p:pic>
        <p:nvPicPr>
          <p:cNvPr id="18" name="Picture 5" descr="FOND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t="21133" r="6702" b="66465"/>
          <a:stretch/>
        </p:blipFill>
        <p:spPr bwMode="auto">
          <a:xfrm>
            <a:off x="0" y="3"/>
            <a:ext cx="12192000" cy="56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 descr="UCV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1" y="138873"/>
            <a:ext cx="2107323" cy="33394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6" name="Picture 5" descr="FOND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t="21133" r="6702" b="66465"/>
          <a:stretch/>
        </p:blipFill>
        <p:spPr bwMode="auto">
          <a:xfrm>
            <a:off x="0" y="6179011"/>
            <a:ext cx="1219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0" y="6206865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200" i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s-PE" sz="1200" b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Condiciones Básicas de Calidad : </a:t>
            </a:r>
            <a:r>
              <a:rPr lang="es-PE" sz="1200" i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 estándares mínimos que sirven de pautas generales para la evaluación de la capacidad de la universidad para la prestación del servicio educativo superior universitaria y autorización de su </a:t>
            </a:r>
            <a:r>
              <a:rPr lang="es-PE" sz="1200" i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funcionamiento”                                                                                                                       </a:t>
            </a:r>
          </a:p>
          <a:p>
            <a:pPr algn="just"/>
            <a:r>
              <a:rPr lang="es-PE" sz="1200" i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Fuente: </a:t>
            </a:r>
            <a:r>
              <a:rPr lang="es-PE" sz="1200" i="1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SUNEDU (Superintendencia Nacional de Educación Superior Universitaria)</a:t>
            </a:r>
            <a:endParaRPr lang="es-PE" sz="12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347" y="53749"/>
            <a:ext cx="514988" cy="455312"/>
          </a:xfrm>
          <a:prstGeom prst="rect">
            <a:avLst/>
          </a:prstGeom>
        </p:spPr>
      </p:pic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1766881618"/>
              </p:ext>
            </p:extLst>
          </p:nvPr>
        </p:nvGraphicFramePr>
        <p:xfrm>
          <a:off x="873379" y="623339"/>
          <a:ext cx="11318621" cy="5699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715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 descr="FON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t="21133" r="6702" b="66465"/>
          <a:stretch/>
        </p:blipFill>
        <p:spPr bwMode="auto">
          <a:xfrm>
            <a:off x="0" y="3"/>
            <a:ext cx="12192000" cy="56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 descr="UCV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1" y="138873"/>
            <a:ext cx="2107323" cy="33394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863" y="-11637"/>
            <a:ext cx="635851" cy="562374"/>
          </a:xfrm>
          <a:prstGeom prst="rect">
            <a:avLst/>
          </a:prstGeom>
        </p:spPr>
      </p:pic>
      <p:pic>
        <p:nvPicPr>
          <p:cNvPr id="16" name="Picture 5" descr="FON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t="21133" r="6702" b="66465"/>
          <a:stretch/>
        </p:blipFill>
        <p:spPr bwMode="auto">
          <a:xfrm>
            <a:off x="0" y="6179011"/>
            <a:ext cx="1219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ángulo 16"/>
          <p:cNvSpPr/>
          <p:nvPr/>
        </p:nvSpPr>
        <p:spPr>
          <a:xfrm>
            <a:off x="0" y="6222555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400" i="1" dirty="0" smtClean="0">
                <a:solidFill>
                  <a:schemeClr val="bg1"/>
                </a:solidFill>
              </a:rPr>
              <a:t>“</a:t>
            </a:r>
            <a:r>
              <a:rPr lang="es-PE" sz="1400" b="1" i="1" dirty="0" smtClean="0">
                <a:solidFill>
                  <a:schemeClr val="bg1"/>
                </a:solidFill>
              </a:rPr>
              <a:t>Acreditación: </a:t>
            </a:r>
            <a:r>
              <a:rPr lang="es-PE" sz="1400" i="1" dirty="0" smtClean="0">
                <a:solidFill>
                  <a:schemeClr val="bg1"/>
                </a:solidFill>
              </a:rPr>
              <a:t>Un proceso que permite a las instituciones educativas del país implementar una gestión educativa de calidad e incorporar la mejora continua”                  </a:t>
            </a:r>
            <a:r>
              <a:rPr lang="es-PE" sz="1400" i="1" dirty="0">
                <a:solidFill>
                  <a:schemeClr val="bg1"/>
                </a:solidFill>
              </a:rPr>
              <a:t> </a:t>
            </a:r>
            <a:r>
              <a:rPr lang="es-PE" sz="1400" i="1" dirty="0" smtClean="0">
                <a:solidFill>
                  <a:schemeClr val="bg1"/>
                </a:solidFill>
              </a:rPr>
              <a:t>                                                                                                    Fuente: SINEACE</a:t>
            </a:r>
            <a:endParaRPr lang="es-PE" sz="1400" i="1" dirty="0"/>
          </a:p>
        </p:txBody>
      </p:sp>
      <p:sp>
        <p:nvSpPr>
          <p:cNvPr id="3" name="Forma libre 2"/>
          <p:cNvSpPr/>
          <p:nvPr/>
        </p:nvSpPr>
        <p:spPr>
          <a:xfrm>
            <a:off x="6688803" y="2407866"/>
            <a:ext cx="2687845" cy="993472"/>
          </a:xfrm>
          <a:custGeom>
            <a:avLst/>
            <a:gdLst>
              <a:gd name="connsiteX0" fmla="*/ 0 w 1834494"/>
              <a:gd name="connsiteY0" fmla="*/ 0 h 1834494"/>
              <a:gd name="connsiteX1" fmla="*/ 1834494 w 1834494"/>
              <a:gd name="connsiteY1" fmla="*/ 0 h 1834494"/>
              <a:gd name="connsiteX2" fmla="*/ 1834494 w 1834494"/>
              <a:gd name="connsiteY2" fmla="*/ 1834494 h 1834494"/>
              <a:gd name="connsiteX3" fmla="*/ 0 w 1834494"/>
              <a:gd name="connsiteY3" fmla="*/ 1834494 h 1834494"/>
              <a:gd name="connsiteX4" fmla="*/ 0 w 1834494"/>
              <a:gd name="connsiteY4" fmla="*/ 0 h 183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4494" h="1834494">
                <a:moveTo>
                  <a:pt x="0" y="0"/>
                </a:moveTo>
                <a:lnTo>
                  <a:pt x="1834494" y="0"/>
                </a:lnTo>
                <a:lnTo>
                  <a:pt x="1834494" y="1834494"/>
                </a:lnTo>
                <a:lnTo>
                  <a:pt x="0" y="18344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just" defTabSz="533400">
              <a:spcBef>
                <a:spcPct val="0"/>
              </a:spcBef>
              <a:spcAft>
                <a:spcPct val="35000"/>
              </a:spcAft>
            </a:pPr>
            <a:r>
              <a:rPr lang="es-PE" sz="1400" kern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Instituciones educativas, áreas, especialidades, opciones ocupacionales o </a:t>
            </a:r>
            <a:r>
              <a:rPr lang="es-PE" sz="1400" b="1" kern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programas de estudio</a:t>
            </a:r>
            <a:r>
              <a:rPr lang="es-PE" sz="1400" kern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que han demostrado</a:t>
            </a:r>
          </a:p>
        </p:txBody>
      </p:sp>
      <p:sp>
        <p:nvSpPr>
          <p:cNvPr id="4" name="Flecha circular 3"/>
          <p:cNvSpPr/>
          <p:nvPr/>
        </p:nvSpPr>
        <p:spPr>
          <a:xfrm rot="21265549">
            <a:off x="3125153" y="909033"/>
            <a:ext cx="4341071" cy="4341071"/>
          </a:xfrm>
          <a:prstGeom prst="circularArrow">
            <a:avLst>
              <a:gd name="adj1" fmla="val 8241"/>
              <a:gd name="adj2" fmla="val 575440"/>
              <a:gd name="adj3" fmla="val 2966955"/>
              <a:gd name="adj4" fmla="val 1490319"/>
              <a:gd name="adj5" fmla="val 9614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Forma libre 4"/>
          <p:cNvSpPr/>
          <p:nvPr/>
        </p:nvSpPr>
        <p:spPr>
          <a:xfrm>
            <a:off x="4408853" y="4673566"/>
            <a:ext cx="2569676" cy="1215450"/>
          </a:xfrm>
          <a:custGeom>
            <a:avLst/>
            <a:gdLst>
              <a:gd name="connsiteX0" fmla="*/ 0 w 1834494"/>
              <a:gd name="connsiteY0" fmla="*/ 0 h 1834494"/>
              <a:gd name="connsiteX1" fmla="*/ 1834494 w 1834494"/>
              <a:gd name="connsiteY1" fmla="*/ 0 h 1834494"/>
              <a:gd name="connsiteX2" fmla="*/ 1834494 w 1834494"/>
              <a:gd name="connsiteY2" fmla="*/ 1834494 h 1834494"/>
              <a:gd name="connsiteX3" fmla="*/ 0 w 1834494"/>
              <a:gd name="connsiteY3" fmla="*/ 1834494 h 1834494"/>
              <a:gd name="connsiteX4" fmla="*/ 0 w 1834494"/>
              <a:gd name="connsiteY4" fmla="*/ 0 h 183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4494" h="1834494">
                <a:moveTo>
                  <a:pt x="0" y="0"/>
                </a:moveTo>
                <a:lnTo>
                  <a:pt x="1834494" y="0"/>
                </a:lnTo>
                <a:lnTo>
                  <a:pt x="1834494" y="1834494"/>
                </a:lnTo>
                <a:lnTo>
                  <a:pt x="0" y="18344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just" defTabSz="533400">
              <a:spcBef>
                <a:spcPct val="0"/>
              </a:spcBef>
              <a:spcAft>
                <a:spcPct val="35000"/>
              </a:spcAft>
            </a:pPr>
            <a:r>
              <a:rPr lang="es-ES" sz="1400" kern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 </a:t>
            </a:r>
            <a:r>
              <a:rPr lang="es-ES" sz="1400" b="1" kern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logro de los estándares </a:t>
            </a:r>
            <a:r>
              <a:rPr lang="es-ES" sz="1400" kern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calidad establecidos por el SINEACE, en el </a:t>
            </a:r>
            <a:r>
              <a:rPr lang="es-ES" sz="1400" b="1" kern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modelo de </a:t>
            </a:r>
            <a:r>
              <a:rPr lang="es-ES" sz="1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acreditación </a:t>
            </a:r>
            <a:r>
              <a:rPr lang="es-ES" sz="1400" kern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respectivo.</a:t>
            </a:r>
            <a:endParaRPr lang="es-PE" sz="1400" b="1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Flecha circular 5"/>
          <p:cNvSpPr/>
          <p:nvPr/>
        </p:nvSpPr>
        <p:spPr>
          <a:xfrm>
            <a:off x="4028084" y="1264607"/>
            <a:ext cx="4341071" cy="4341071"/>
          </a:xfrm>
          <a:prstGeom prst="circularArrow">
            <a:avLst>
              <a:gd name="adj1" fmla="val 8241"/>
              <a:gd name="adj2" fmla="val 575440"/>
              <a:gd name="adj3" fmla="val 10174915"/>
              <a:gd name="adj4" fmla="val 8598222"/>
              <a:gd name="adj5" fmla="val 9614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orma libre 6"/>
          <p:cNvSpPr/>
          <p:nvPr/>
        </p:nvSpPr>
        <p:spPr>
          <a:xfrm>
            <a:off x="2893016" y="2474633"/>
            <a:ext cx="1753639" cy="831921"/>
          </a:xfrm>
          <a:custGeom>
            <a:avLst/>
            <a:gdLst>
              <a:gd name="connsiteX0" fmla="*/ 0 w 2253529"/>
              <a:gd name="connsiteY0" fmla="*/ 0 h 1834494"/>
              <a:gd name="connsiteX1" fmla="*/ 2253529 w 2253529"/>
              <a:gd name="connsiteY1" fmla="*/ 0 h 1834494"/>
              <a:gd name="connsiteX2" fmla="*/ 2253529 w 2253529"/>
              <a:gd name="connsiteY2" fmla="*/ 1834494 h 1834494"/>
              <a:gd name="connsiteX3" fmla="*/ 0 w 2253529"/>
              <a:gd name="connsiteY3" fmla="*/ 1834494 h 1834494"/>
              <a:gd name="connsiteX4" fmla="*/ 0 w 2253529"/>
              <a:gd name="connsiteY4" fmla="*/ 0 h 183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529" h="1834494">
                <a:moveTo>
                  <a:pt x="0" y="0"/>
                </a:moveTo>
                <a:lnTo>
                  <a:pt x="2253529" y="0"/>
                </a:lnTo>
                <a:lnTo>
                  <a:pt x="2253529" y="1834494"/>
                </a:lnTo>
                <a:lnTo>
                  <a:pt x="0" y="18344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just" defTabSz="533400">
              <a:spcBef>
                <a:spcPct val="0"/>
              </a:spcBef>
              <a:spcAft>
                <a:spcPct val="35000"/>
              </a:spcAft>
            </a:pPr>
            <a:r>
              <a:rPr lang="es-PE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 el R</a:t>
            </a:r>
            <a:r>
              <a:rPr lang="es-PE" sz="1400" b="1" kern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econocimiento público y temporal</a:t>
            </a:r>
            <a:endParaRPr lang="es-PE" sz="1400" kern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Flecha circular 7"/>
          <p:cNvSpPr/>
          <p:nvPr/>
        </p:nvSpPr>
        <p:spPr>
          <a:xfrm>
            <a:off x="3439241" y="1641400"/>
            <a:ext cx="4341071" cy="4341071"/>
          </a:xfrm>
          <a:prstGeom prst="circularArrow">
            <a:avLst>
              <a:gd name="adj1" fmla="val 8241"/>
              <a:gd name="adj2" fmla="val 608369"/>
              <a:gd name="adj3" fmla="val 16859616"/>
              <a:gd name="adj4" fmla="val 14985815"/>
              <a:gd name="adj5" fmla="val 9614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Rectángulo 21"/>
          <p:cNvSpPr/>
          <p:nvPr/>
        </p:nvSpPr>
        <p:spPr>
          <a:xfrm>
            <a:off x="423081" y="1237430"/>
            <a:ext cx="11308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400" dirty="0">
                <a:solidFill>
                  <a:srgbClr val="444444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Según el punto </a:t>
            </a:r>
            <a:r>
              <a:rPr lang="es-PE" sz="1400" b="1" dirty="0">
                <a:solidFill>
                  <a:srgbClr val="444444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5.3 Glosario de </a:t>
            </a:r>
            <a:r>
              <a:rPr lang="es-PE" sz="1400" b="1" dirty="0" smtClean="0">
                <a:solidFill>
                  <a:srgbClr val="444444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términos</a:t>
            </a:r>
            <a:r>
              <a:rPr lang="es-PE" sz="1400" dirty="0" smtClean="0">
                <a:solidFill>
                  <a:srgbClr val="444444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de la directiva que regula el Proceso de Acreditación 2017 - SINEACE</a:t>
            </a:r>
            <a:endParaRPr lang="es-PE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3" name="1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0"/>
          <a:stretch>
            <a:fillRect/>
          </a:stretch>
        </p:blipFill>
        <p:spPr bwMode="auto">
          <a:xfrm>
            <a:off x="5044800" y="2698604"/>
            <a:ext cx="1153820" cy="116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22 Rectángulo redondeado"/>
          <p:cNvSpPr/>
          <p:nvPr/>
        </p:nvSpPr>
        <p:spPr>
          <a:xfrm>
            <a:off x="7801621" y="3701889"/>
            <a:ext cx="2883979" cy="97217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002060"/>
            </a:solidFill>
            <a:prstDash val="sysDot"/>
          </a:ln>
          <a:effectLst/>
        </p:spPr>
        <p:txBody>
          <a:bodyPr anchor="ctr"/>
          <a:lstStyle/>
          <a:p>
            <a:pPr algn="just">
              <a:defRPr/>
            </a:pPr>
            <a:r>
              <a:rPr lang="es-PE" sz="1200" kern="0" dirty="0">
                <a:solidFill>
                  <a:sysClr val="windowText" lastClr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Como consecuencia del </a:t>
            </a:r>
            <a:r>
              <a:rPr lang="es-PE" sz="1200" b="1" kern="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informe</a:t>
            </a:r>
            <a:r>
              <a:rPr lang="es-PE" sz="1200" kern="0" dirty="0">
                <a:solidFill>
                  <a:sysClr val="windowText" lastClr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 evaluación </a:t>
            </a:r>
            <a:r>
              <a:rPr lang="es-PE" sz="1200" b="1" kern="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satisfactorio</a:t>
            </a:r>
            <a:r>
              <a:rPr lang="es-PE" sz="1200" kern="0" dirty="0">
                <a:solidFill>
                  <a:sysClr val="windowText" lastClr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presentado por la </a:t>
            </a:r>
            <a:r>
              <a:rPr lang="es-PE" sz="1200" b="1" kern="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entidad evaluadora externa </a:t>
            </a:r>
            <a:r>
              <a:rPr lang="es-PE" sz="1200" kern="0" dirty="0">
                <a:solidFill>
                  <a:sysClr val="windowText" lastClr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 debidamente  </a:t>
            </a:r>
            <a:r>
              <a:rPr lang="es-PE" sz="1200" b="1" kern="0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verificado por el SINEACE.</a:t>
            </a:r>
          </a:p>
        </p:txBody>
      </p:sp>
      <p:sp>
        <p:nvSpPr>
          <p:cNvPr id="25" name="22 Rectángulo redondeado"/>
          <p:cNvSpPr/>
          <p:nvPr/>
        </p:nvSpPr>
        <p:spPr>
          <a:xfrm>
            <a:off x="826847" y="3576101"/>
            <a:ext cx="2879629" cy="956339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002060"/>
            </a:solidFill>
            <a:prstDash val="sysDot"/>
          </a:ln>
          <a:effectLst/>
        </p:spPr>
        <p:txBody>
          <a:bodyPr anchor="ctr"/>
          <a:lstStyle/>
          <a:p>
            <a:pPr algn="just">
              <a:defRPr/>
            </a:pPr>
            <a:r>
              <a:rPr lang="es-PE" sz="1200" kern="0" dirty="0">
                <a:solidFill>
                  <a:sysClr val="windowText" lastClr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Acreditación es otorgada por un periodo </a:t>
            </a:r>
            <a:r>
              <a:rPr lang="es-PE" sz="1200" b="1" kern="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SEIS años</a:t>
            </a:r>
            <a:r>
              <a:rPr lang="es-PE" sz="1200" b="1" kern="0" dirty="0">
                <a:solidFill>
                  <a:sysClr val="windowText" lastClr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s-PE" sz="1200" kern="0" dirty="0">
                <a:solidFill>
                  <a:sysClr val="windowText" lastClr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 caso se </a:t>
            </a:r>
            <a:r>
              <a:rPr lang="es-PE" sz="1200" b="1" kern="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cumplan todos los estándares </a:t>
            </a:r>
            <a:r>
              <a:rPr lang="es-PE" sz="1200" kern="0" dirty="0">
                <a:solidFill>
                  <a:sysClr val="windowText" lastClr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calidad, o </a:t>
            </a:r>
            <a:r>
              <a:rPr lang="es-PE" sz="1200" b="1" kern="0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DOS años </a:t>
            </a:r>
            <a:r>
              <a:rPr lang="es-PE" sz="1200" kern="0" dirty="0">
                <a:solidFill>
                  <a:sysClr val="windowText" lastClr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</a:t>
            </a:r>
            <a:r>
              <a:rPr lang="es-PE" sz="1200" b="1" kern="0" dirty="0">
                <a:solidFill>
                  <a:sysClr val="windowText" lastClr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PE" sz="1200" b="1" kern="0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uno de ellos no se ha cumplido plenamente</a:t>
            </a:r>
            <a:r>
              <a:rPr lang="es-PE" sz="1200" kern="0" dirty="0">
                <a:solidFill>
                  <a:sysClr val="windowText" lastClr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3327719" y="689367"/>
            <a:ext cx="5536553" cy="529533"/>
          </a:xfrm>
          <a:prstGeom prst="round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s-ES" sz="26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¿QUÉ ES </a:t>
            </a:r>
            <a:r>
              <a:rPr lang="es-ES" sz="26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ACREDITACIÓN?</a:t>
            </a:r>
            <a:endParaRPr lang="es-PE" sz="2600" b="1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931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redondeado 17"/>
          <p:cNvSpPr/>
          <p:nvPr/>
        </p:nvSpPr>
        <p:spPr>
          <a:xfrm>
            <a:off x="572331" y="512355"/>
            <a:ext cx="10951028" cy="584826"/>
          </a:xfrm>
          <a:prstGeom prst="round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s-PE" sz="24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¿CUÁLES SON LAS ETAPAS DEL PROCESO DE ACREDITACIÓN?</a:t>
            </a:r>
          </a:p>
        </p:txBody>
      </p:sp>
      <p:pic>
        <p:nvPicPr>
          <p:cNvPr id="10" name="Picture 5" descr="FON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t="21133" r="6702" b="66465"/>
          <a:stretch/>
        </p:blipFill>
        <p:spPr bwMode="auto">
          <a:xfrm>
            <a:off x="0" y="3"/>
            <a:ext cx="12192000" cy="56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UCV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1" y="138873"/>
            <a:ext cx="2107323" cy="33394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863" y="-11637"/>
            <a:ext cx="635851" cy="562374"/>
          </a:xfrm>
          <a:prstGeom prst="rect">
            <a:avLst/>
          </a:prstGeom>
        </p:spPr>
      </p:pic>
      <p:grpSp>
        <p:nvGrpSpPr>
          <p:cNvPr id="36" name="10 Grupo"/>
          <p:cNvGrpSpPr/>
          <p:nvPr/>
        </p:nvGrpSpPr>
        <p:grpSpPr>
          <a:xfrm>
            <a:off x="323381" y="936976"/>
            <a:ext cx="11545238" cy="5872834"/>
            <a:chOff x="254650" y="1813591"/>
            <a:chExt cx="8774015" cy="4607957"/>
          </a:xfrm>
          <a:noFill/>
        </p:grpSpPr>
        <p:grpSp>
          <p:nvGrpSpPr>
            <p:cNvPr id="37" name="9 Grupo"/>
            <p:cNvGrpSpPr/>
            <p:nvPr/>
          </p:nvGrpSpPr>
          <p:grpSpPr>
            <a:xfrm>
              <a:off x="254650" y="1964348"/>
              <a:ext cx="8640000" cy="4320000"/>
              <a:chOff x="254650" y="1964348"/>
              <a:chExt cx="8640000" cy="4320000"/>
            </a:xfrm>
            <a:grpFill/>
          </p:grpSpPr>
          <p:sp>
            <p:nvSpPr>
              <p:cNvPr id="41" name="40 Elipse"/>
              <p:cNvSpPr/>
              <p:nvPr/>
            </p:nvSpPr>
            <p:spPr>
              <a:xfrm>
                <a:off x="254650" y="1964348"/>
                <a:ext cx="8640000" cy="4320000"/>
              </a:xfrm>
              <a:prstGeom prst="ellipse">
                <a:avLst/>
              </a:prstGeom>
              <a:solidFill>
                <a:schemeClr val="bg1"/>
              </a:solidFill>
              <a:ln w="57150" cap="flat" cmpd="sng" algn="ctr">
                <a:solidFill>
                  <a:srgbClr val="FFC000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300" b="0" i="0" u="none" strike="noStrike" kern="0" cap="none" spc="0" normalizeH="0" baseline="0" noProof="0" dirty="0">
                  <a:ln>
                    <a:solidFill>
                      <a:srgbClr val="DE0F41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2" name="41 Conector recto"/>
              <p:cNvCxnSpPr/>
              <p:nvPr/>
            </p:nvCxnSpPr>
            <p:spPr>
              <a:xfrm flipH="1">
                <a:off x="4671012" y="1969044"/>
                <a:ext cx="0" cy="4284000"/>
              </a:xfrm>
              <a:prstGeom prst="lin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</a:ln>
              <a:effectLst/>
            </p:spPr>
          </p:cxnSp>
          <p:cxnSp>
            <p:nvCxnSpPr>
              <p:cNvPr id="43" name="42 Conector recto"/>
              <p:cNvCxnSpPr/>
              <p:nvPr/>
            </p:nvCxnSpPr>
            <p:spPr>
              <a:xfrm>
                <a:off x="254650" y="3962523"/>
                <a:ext cx="8640000" cy="0"/>
              </a:xfrm>
              <a:prstGeom prst="lin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</a:ln>
              <a:effectLst/>
            </p:spPr>
          </p:cxnSp>
        </p:grpSp>
        <p:sp>
          <p:nvSpPr>
            <p:cNvPr id="38" name="43 Triángulo isósceles"/>
            <p:cNvSpPr/>
            <p:nvPr/>
          </p:nvSpPr>
          <p:spPr>
            <a:xfrm rot="5400000">
              <a:off x="4619228" y="1870619"/>
              <a:ext cx="301359" cy="187304"/>
            </a:xfrm>
            <a:prstGeom prst="triangle">
              <a:avLst/>
            </a:prstGeom>
            <a:solidFill>
              <a:srgbClr val="F2B86A"/>
            </a:solidFill>
            <a:ln w="38100">
              <a:solidFill>
                <a:srgbClr val="FFC000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b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3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44 Triángulo isósceles"/>
            <p:cNvSpPr/>
            <p:nvPr/>
          </p:nvSpPr>
          <p:spPr>
            <a:xfrm rot="5400000" flipV="1">
              <a:off x="4615672" y="6145972"/>
              <a:ext cx="309635" cy="241518"/>
            </a:xfrm>
            <a:prstGeom prst="triangle">
              <a:avLst/>
            </a:prstGeom>
            <a:solidFill>
              <a:srgbClr val="F2B86A"/>
            </a:solidFill>
            <a:ln w="38100">
              <a:solidFill>
                <a:srgbClr val="FFC000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b"/>
            <a:lstStyle/>
            <a:p>
              <a:pPr algn="r"/>
              <a:endParaRPr lang="es-PE" sz="1300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46 Triángulo isósceles"/>
            <p:cNvSpPr/>
            <p:nvPr/>
          </p:nvSpPr>
          <p:spPr>
            <a:xfrm rot="10800000">
              <a:off x="8728979" y="3902397"/>
              <a:ext cx="299686" cy="188349"/>
            </a:xfrm>
            <a:prstGeom prst="triangle">
              <a:avLst/>
            </a:prstGeom>
            <a:solidFill>
              <a:srgbClr val="F2B86A"/>
            </a:solidFill>
            <a:ln w="38100">
              <a:solidFill>
                <a:srgbClr val="FFC000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b"/>
            <a:lstStyle/>
            <a:p>
              <a:pPr algn="r"/>
              <a:endParaRPr lang="es-PE" sz="1300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4" name="Documents"/>
          <p:cNvSpPr>
            <a:spLocks noEditPoints="1" noChangeArrowheads="1"/>
          </p:cNvSpPr>
          <p:nvPr/>
        </p:nvSpPr>
        <p:spPr bwMode="auto">
          <a:xfrm rot="3803455">
            <a:off x="4919559" y="1079636"/>
            <a:ext cx="447368" cy="620322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5" name="52 Imagen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8" b="13539"/>
          <a:stretch/>
        </p:blipFill>
        <p:spPr>
          <a:xfrm>
            <a:off x="6570775" y="1032409"/>
            <a:ext cx="871947" cy="760798"/>
          </a:xfrm>
          <a:prstGeom prst="rect">
            <a:avLst/>
          </a:prstGeom>
        </p:spPr>
      </p:pic>
      <p:pic>
        <p:nvPicPr>
          <p:cNvPr id="46" name="53 Imagen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16" y="6027753"/>
            <a:ext cx="1027517" cy="1007844"/>
          </a:xfrm>
          <a:prstGeom prst="rect">
            <a:avLst/>
          </a:prstGeom>
        </p:spPr>
      </p:pic>
      <p:pic>
        <p:nvPicPr>
          <p:cNvPr id="47" name="51 Imagen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45" y="6127548"/>
            <a:ext cx="978895" cy="820299"/>
          </a:xfrm>
          <a:prstGeom prst="rect">
            <a:avLst/>
          </a:prstGeom>
        </p:spPr>
      </p:pic>
      <p:sp>
        <p:nvSpPr>
          <p:cNvPr id="50" name="57 CuadroTexto"/>
          <p:cNvSpPr txBox="1"/>
          <p:nvPr/>
        </p:nvSpPr>
        <p:spPr>
          <a:xfrm>
            <a:off x="6119145" y="3737091"/>
            <a:ext cx="517560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 algn="just">
              <a:defRPr sz="1480">
                <a:solidFill>
                  <a:schemeClr val="bg1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marL="198438" indent="-198438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0A2288"/>
                </a:solidFill>
              </a:rPr>
              <a:t>La Comisión de Evaluación Externa </a:t>
            </a:r>
            <a:r>
              <a:rPr lang="es-ES" sz="1400" b="1" dirty="0">
                <a:solidFill>
                  <a:srgbClr val="0A2288"/>
                </a:solidFill>
              </a:rPr>
              <a:t>verifica in situ la coherencia entre lo que se propone y declara el programa de estudios con su accionar </a:t>
            </a:r>
            <a:r>
              <a:rPr lang="es-ES" sz="1400" dirty="0">
                <a:solidFill>
                  <a:srgbClr val="0A2288"/>
                </a:solidFill>
              </a:rPr>
              <a:t>y elabora un Informe </a:t>
            </a:r>
            <a:r>
              <a:rPr lang="es-ES" sz="1400" dirty="0" smtClean="0">
                <a:solidFill>
                  <a:srgbClr val="0A2288"/>
                </a:solidFill>
              </a:rPr>
              <a:t>Preliminar.</a:t>
            </a:r>
            <a:endParaRPr lang="es-ES" sz="1400" dirty="0">
              <a:solidFill>
                <a:srgbClr val="0A2288"/>
              </a:solidFill>
            </a:endParaRPr>
          </a:p>
        </p:txBody>
      </p:sp>
      <p:grpSp>
        <p:nvGrpSpPr>
          <p:cNvPr id="51" name="4 Grupo"/>
          <p:cNvGrpSpPr/>
          <p:nvPr/>
        </p:nvGrpSpPr>
        <p:grpSpPr>
          <a:xfrm>
            <a:off x="2519772" y="1294037"/>
            <a:ext cx="1904627" cy="381600"/>
            <a:chOff x="7014860" y="1211282"/>
            <a:chExt cx="1904627" cy="381600"/>
          </a:xfrm>
        </p:grpSpPr>
        <p:sp>
          <p:nvSpPr>
            <p:cNvPr id="52" name="34 Rectángulo redondeado"/>
            <p:cNvSpPr/>
            <p:nvPr/>
          </p:nvSpPr>
          <p:spPr>
            <a:xfrm>
              <a:off x="7108738" y="1211282"/>
              <a:ext cx="1810749" cy="381600"/>
            </a:xfrm>
            <a:prstGeom prst="roundRect">
              <a:avLst/>
            </a:prstGeom>
            <a:solidFill>
              <a:srgbClr val="1F497D">
                <a:lumMod val="75000"/>
              </a:srgbClr>
            </a:solidFill>
            <a:ln>
              <a:solidFill>
                <a:sysClr val="window" lastClr="FFFFFF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Etapa Previa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3" name="35 Elipse"/>
            <p:cNvSpPr/>
            <p:nvPr/>
          </p:nvSpPr>
          <p:spPr>
            <a:xfrm>
              <a:off x="7014860" y="1230438"/>
              <a:ext cx="360000" cy="360000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es-PE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4" name="5 Grupo"/>
          <p:cNvGrpSpPr/>
          <p:nvPr/>
        </p:nvGrpSpPr>
        <p:grpSpPr>
          <a:xfrm>
            <a:off x="7730022" y="1239387"/>
            <a:ext cx="1967254" cy="380237"/>
            <a:chOff x="6952234" y="1611891"/>
            <a:chExt cx="1967254" cy="380237"/>
          </a:xfrm>
        </p:grpSpPr>
        <p:sp>
          <p:nvSpPr>
            <p:cNvPr id="55" name="36 Rectángulo redondeado"/>
            <p:cNvSpPr/>
            <p:nvPr/>
          </p:nvSpPr>
          <p:spPr>
            <a:xfrm>
              <a:off x="7108738" y="1611891"/>
              <a:ext cx="1810750" cy="380237"/>
            </a:xfrm>
            <a:prstGeom prst="roundRect">
              <a:avLst/>
            </a:prstGeom>
            <a:solidFill>
              <a:srgbClr val="1F497D">
                <a:lumMod val="75000"/>
              </a:srgbClr>
            </a:solidFill>
            <a:ln>
              <a:solidFill>
                <a:sysClr val="window" lastClr="FFFFFF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400" kern="0" dirty="0">
                  <a:solidFill>
                    <a:sysClr val="window" lastClr="FFFFFF"/>
                  </a:solidFill>
                  <a:latin typeface="Arial" pitchFamily="34" charset="0"/>
                  <a:ea typeface="+mn-ea"/>
                  <a:cs typeface="Arial" pitchFamily="34" charset="0"/>
                </a:rPr>
                <a:t>Autoevaluación</a:t>
              </a:r>
              <a:endParaRPr lang="es-PE" sz="1400" kern="0" dirty="0">
                <a:solidFill>
                  <a:sysClr val="window" lastClr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38 Elipse"/>
            <p:cNvSpPr/>
            <p:nvPr/>
          </p:nvSpPr>
          <p:spPr>
            <a:xfrm>
              <a:off x="6952234" y="1613649"/>
              <a:ext cx="360000" cy="360000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es-PE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7" name="8 Grupo"/>
          <p:cNvGrpSpPr/>
          <p:nvPr/>
        </p:nvGrpSpPr>
        <p:grpSpPr>
          <a:xfrm>
            <a:off x="7933958" y="6239639"/>
            <a:ext cx="2032933" cy="381600"/>
            <a:chOff x="4659873" y="3174899"/>
            <a:chExt cx="2032933" cy="381600"/>
          </a:xfrm>
        </p:grpSpPr>
        <p:sp>
          <p:nvSpPr>
            <p:cNvPr id="58" name="37 Rectángulo redondeado"/>
            <p:cNvSpPr/>
            <p:nvPr/>
          </p:nvSpPr>
          <p:spPr>
            <a:xfrm>
              <a:off x="4882056" y="3174899"/>
              <a:ext cx="1810750" cy="381600"/>
            </a:xfrm>
            <a:prstGeom prst="roundRect">
              <a:avLst/>
            </a:prstGeom>
            <a:solidFill>
              <a:srgbClr val="1F497D">
                <a:lumMod val="75000"/>
              </a:srgbClr>
            </a:solidFill>
            <a:ln>
              <a:solidFill>
                <a:sysClr val="window" lastClr="FFFFFF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Evaluación Externa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9" name="39 Elipse"/>
            <p:cNvSpPr/>
            <p:nvPr/>
          </p:nvSpPr>
          <p:spPr>
            <a:xfrm>
              <a:off x="4659873" y="3196499"/>
              <a:ext cx="360000" cy="360000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es-PE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0" name="7 Grupo"/>
          <p:cNvGrpSpPr/>
          <p:nvPr/>
        </p:nvGrpSpPr>
        <p:grpSpPr>
          <a:xfrm>
            <a:off x="2365788" y="6059373"/>
            <a:ext cx="1928655" cy="381881"/>
            <a:chOff x="4960127" y="1398473"/>
            <a:chExt cx="1928655" cy="381881"/>
          </a:xfrm>
        </p:grpSpPr>
        <p:sp>
          <p:nvSpPr>
            <p:cNvPr id="61" name="49 Rectángulo redondeado"/>
            <p:cNvSpPr/>
            <p:nvPr/>
          </p:nvSpPr>
          <p:spPr>
            <a:xfrm>
              <a:off x="5078032" y="1398473"/>
              <a:ext cx="1810750" cy="381600"/>
            </a:xfrm>
            <a:prstGeom prst="roundRect">
              <a:avLst/>
            </a:prstGeom>
            <a:solidFill>
              <a:srgbClr val="1F497D">
                <a:lumMod val="75000"/>
              </a:srgbClr>
            </a:solidFill>
            <a:ln>
              <a:solidFill>
                <a:sysClr val="window" lastClr="FFFFFF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Acreditación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50 Elipse"/>
            <p:cNvSpPr/>
            <p:nvPr/>
          </p:nvSpPr>
          <p:spPr>
            <a:xfrm>
              <a:off x="4960127" y="1420354"/>
              <a:ext cx="360000" cy="360000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es-PE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63" name="47 CuadroTexto"/>
          <p:cNvSpPr txBox="1"/>
          <p:nvPr/>
        </p:nvSpPr>
        <p:spPr>
          <a:xfrm>
            <a:off x="1699997" y="2123837"/>
            <a:ext cx="438401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98438" lvl="0" indent="-198438" algn="just">
              <a:buFont typeface="Wingdings" panose="05000000000000000000" pitchFamily="2" charset="2"/>
              <a:buChar char="ü"/>
            </a:pPr>
            <a:r>
              <a:rPr lang="es-PE" sz="1400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La </a:t>
            </a:r>
            <a:r>
              <a:rPr lang="es-PE" sz="1400" b="1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Institución envía </a:t>
            </a:r>
            <a:r>
              <a:rPr lang="es-PE" sz="1400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al SINEACE el </a:t>
            </a:r>
            <a:r>
              <a:rPr lang="es-PE" sz="1400" b="1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expediente</a:t>
            </a:r>
            <a:r>
              <a:rPr lang="es-PE" sz="1400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 con la documentación </a:t>
            </a:r>
            <a:r>
              <a:rPr lang="es-PE" sz="1400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requerida</a:t>
            </a:r>
            <a:endParaRPr lang="es-PE" sz="1400" i="1" dirty="0">
              <a:solidFill>
                <a:srgbClr val="0A2288"/>
              </a:solidFill>
              <a:latin typeface="Cambria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69897" y="2638534"/>
            <a:ext cx="5167399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98438" lvl="0" indent="-198438" algn="just">
              <a:buFont typeface="Wingdings" panose="05000000000000000000" pitchFamily="2" charset="2"/>
              <a:buChar char="ü"/>
            </a:pPr>
            <a:r>
              <a:rPr lang="es-PE" sz="1400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La </a:t>
            </a:r>
            <a:r>
              <a:rPr lang="es-PE" sz="1400" b="1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DEA</a:t>
            </a:r>
            <a:r>
              <a:rPr lang="es-PE" sz="1400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 - SINEACE </a:t>
            </a:r>
            <a:r>
              <a:rPr lang="es-PE" sz="1400" b="1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revisa</a:t>
            </a:r>
            <a:r>
              <a:rPr lang="es-PE" sz="1400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 que el expediente </a:t>
            </a:r>
            <a:r>
              <a:rPr lang="es-PE" sz="1400" b="1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cumpla </a:t>
            </a:r>
            <a:r>
              <a:rPr lang="es-PE" sz="1400" b="1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con los requisitos</a:t>
            </a:r>
            <a:r>
              <a:rPr lang="es-PE" sz="1400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 establecidos y </a:t>
            </a:r>
            <a:r>
              <a:rPr lang="es-PE" sz="1400" b="1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procede a </a:t>
            </a:r>
            <a:r>
              <a:rPr lang="es-PE" sz="1400" b="1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registra </a:t>
            </a:r>
            <a:r>
              <a:rPr lang="es-PE" sz="1400" b="1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al comité </a:t>
            </a:r>
            <a:r>
              <a:rPr lang="es-PE" sz="1400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de calidad, </a:t>
            </a:r>
            <a:r>
              <a:rPr lang="es-PE" sz="1400" b="1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asignándole</a:t>
            </a:r>
            <a:r>
              <a:rPr lang="es-PE" sz="1400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 un Código Único de Identificación (</a:t>
            </a:r>
            <a:r>
              <a:rPr lang="es-PE" sz="1400" b="1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CUI</a:t>
            </a:r>
            <a:r>
              <a:rPr lang="es-PE" sz="1400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075429" y="1769431"/>
            <a:ext cx="3894836" cy="984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98438" indent="-198438" algn="just">
              <a:buFont typeface="Wingdings" panose="05000000000000000000" pitchFamily="2" charset="2"/>
              <a:buChar char="ü"/>
            </a:pPr>
            <a:r>
              <a:rPr lang="es-PE" sz="1400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Proceso de </a:t>
            </a:r>
            <a:r>
              <a:rPr lang="es-PE" sz="1400" b="1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evaluación orientado </a:t>
            </a:r>
            <a:r>
              <a:rPr lang="es-PE" sz="1400" b="1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a la </a:t>
            </a:r>
            <a:r>
              <a:rPr lang="es-PE" sz="1400" b="1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mejora de la calidad,</a:t>
            </a:r>
            <a:r>
              <a:rPr lang="es-PE" sz="1400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 desarrollado por los programas de estudio, con </a:t>
            </a:r>
            <a:r>
              <a:rPr lang="es-PE" sz="1400" b="1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la  participación de sus miembros y grupos </a:t>
            </a:r>
            <a:r>
              <a:rPr lang="es-PE" sz="1400" b="1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de </a:t>
            </a:r>
            <a:r>
              <a:rPr lang="es-PE" sz="1400" b="1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interés</a:t>
            </a:r>
            <a:r>
              <a:rPr lang="es-PE" sz="1400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18641" y="3708633"/>
            <a:ext cx="5585997" cy="76174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98438" indent="-198438" algn="just">
              <a:buFont typeface="Wingdings" panose="05000000000000000000" pitchFamily="2" charset="2"/>
              <a:buChar char="ü"/>
            </a:pPr>
            <a:r>
              <a:rPr lang="es-ES" sz="1400" dirty="0" smtClean="0">
                <a:solidFill>
                  <a:srgbClr val="0A2288"/>
                </a:solidFill>
                <a:latin typeface="Cambria" panose="02040503050406030204" pitchFamily="18" charset="0"/>
              </a:rPr>
              <a:t>En función al informe final de evaluación externa, la </a:t>
            </a:r>
            <a:r>
              <a:rPr lang="es-ES" sz="1400" b="1" dirty="0" smtClean="0">
                <a:solidFill>
                  <a:srgbClr val="0A2288"/>
                </a:solidFill>
                <a:latin typeface="Cambria" panose="02040503050406030204" pitchFamily="18" charset="0"/>
              </a:rPr>
              <a:t>DEA</a:t>
            </a:r>
            <a:r>
              <a:rPr lang="es-ES" sz="1400" dirty="0" smtClean="0">
                <a:solidFill>
                  <a:srgbClr val="0A2288"/>
                </a:solidFill>
                <a:latin typeface="Cambria" panose="02040503050406030204" pitchFamily="18" charset="0"/>
              </a:rPr>
              <a:t> - SINEACE </a:t>
            </a:r>
            <a:r>
              <a:rPr lang="es-ES" sz="1400" b="1" dirty="0">
                <a:solidFill>
                  <a:srgbClr val="0A2288"/>
                </a:solidFill>
                <a:latin typeface="Cambria" panose="02040503050406030204" pitchFamily="18" charset="0"/>
              </a:rPr>
              <a:t>prepara un expediente técnico </a:t>
            </a:r>
            <a:r>
              <a:rPr lang="es-ES" sz="1400" dirty="0">
                <a:solidFill>
                  <a:srgbClr val="0A2288"/>
                </a:solidFill>
                <a:latin typeface="Cambria" panose="02040503050406030204" pitchFamily="18" charset="0"/>
              </a:rPr>
              <a:t>y lo deriva a la Comisión de Consistencia para su análisis</a:t>
            </a:r>
            <a:r>
              <a:rPr lang="es-ES" sz="1400" dirty="0" smtClean="0">
                <a:solidFill>
                  <a:srgbClr val="0A2288"/>
                </a:solidFill>
                <a:latin typeface="Cambria" panose="02040503050406030204" pitchFamily="18" charset="0"/>
              </a:rPr>
              <a:t>. </a:t>
            </a:r>
            <a:endParaRPr lang="es-ES" sz="1400" dirty="0">
              <a:solidFill>
                <a:srgbClr val="0A2288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077523" y="2679307"/>
            <a:ext cx="5123877" cy="103105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98438" indent="-198438" algn="just">
              <a:buFont typeface="Wingdings" panose="05000000000000000000" pitchFamily="2" charset="2"/>
              <a:buChar char="ü"/>
            </a:pPr>
            <a:r>
              <a:rPr lang="es-PE" sz="1400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Se debe informar el </a:t>
            </a:r>
            <a:r>
              <a:rPr lang="es-PE" sz="1400" b="1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avance de la autoevaluación</a:t>
            </a:r>
            <a:r>
              <a:rPr lang="es-PE" sz="1400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 con una </a:t>
            </a:r>
            <a:r>
              <a:rPr lang="es-PE" sz="1400" b="1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periodicidad </a:t>
            </a:r>
            <a:r>
              <a:rPr lang="es-PE" sz="1400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no mayor de seis (6) meses</a:t>
            </a:r>
            <a:r>
              <a:rPr lang="es-PE" sz="1400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algn="just"/>
            <a:endParaRPr lang="es-PE" sz="500" dirty="0">
              <a:solidFill>
                <a:srgbClr val="0A2288"/>
              </a:solidFill>
              <a:latin typeface="Cambria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198438" indent="-198438" algn="just">
              <a:buFont typeface="Wingdings" panose="05000000000000000000" pitchFamily="2" charset="2"/>
              <a:buChar char="ü"/>
            </a:pPr>
            <a:r>
              <a:rPr lang="es-PE" sz="1400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La </a:t>
            </a:r>
            <a:r>
              <a:rPr lang="es-PE" sz="1400" b="1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DEA</a:t>
            </a:r>
            <a:r>
              <a:rPr lang="es-PE" sz="1400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 – SINEACE </a:t>
            </a:r>
            <a:r>
              <a:rPr lang="es-PE" sz="1400" b="1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monitorea, capacita y </a:t>
            </a:r>
            <a:r>
              <a:rPr lang="es-PE" sz="1400" b="1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sanciona,</a:t>
            </a:r>
            <a:r>
              <a:rPr lang="es-PE" sz="1400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PE" sz="1400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de ser el </a:t>
            </a:r>
            <a:r>
              <a:rPr lang="es-PE" sz="1400" dirty="0" smtClean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caso, </a:t>
            </a:r>
            <a:r>
              <a:rPr lang="es-PE" sz="1400" b="1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durante este proceso</a:t>
            </a:r>
            <a:r>
              <a:rPr lang="es-PE" sz="1400" dirty="0">
                <a:solidFill>
                  <a:srgbClr val="0A2288"/>
                </a:solidFill>
                <a:latin typeface="Cambria" pitchFamily="18" charset="0"/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10313" y="4375828"/>
            <a:ext cx="5044779" cy="5386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98438" indent="-198438" algn="just">
              <a:buFont typeface="Wingdings" panose="05000000000000000000" pitchFamily="2" charset="2"/>
              <a:buChar char="ü"/>
            </a:pPr>
            <a:r>
              <a:rPr lang="es-ES" sz="1400" dirty="0" smtClean="0">
                <a:solidFill>
                  <a:srgbClr val="0A2288"/>
                </a:solidFill>
                <a:latin typeface="Cambria" panose="02040503050406030204" pitchFamily="18" charset="0"/>
              </a:rPr>
              <a:t>La </a:t>
            </a:r>
            <a:r>
              <a:rPr lang="es-ES" sz="1400" b="1" dirty="0" smtClean="0">
                <a:solidFill>
                  <a:srgbClr val="0A2288"/>
                </a:solidFill>
                <a:latin typeface="Cambria" panose="02040503050406030204" pitchFamily="18" charset="0"/>
              </a:rPr>
              <a:t>Comisión de Consistencia</a:t>
            </a:r>
            <a:r>
              <a:rPr lang="es-ES" sz="1400" dirty="0" smtClean="0">
                <a:solidFill>
                  <a:srgbClr val="0A2288"/>
                </a:solidFill>
                <a:latin typeface="Cambria" panose="02040503050406030204" pitchFamily="18" charset="0"/>
              </a:rPr>
              <a:t>, </a:t>
            </a:r>
            <a:r>
              <a:rPr lang="es-ES" sz="1400" b="1" dirty="0" smtClean="0">
                <a:solidFill>
                  <a:srgbClr val="0A2288"/>
                </a:solidFill>
                <a:latin typeface="Cambria" panose="02040503050406030204" pitchFamily="18" charset="0"/>
              </a:rPr>
              <a:t>emite </a:t>
            </a:r>
            <a:r>
              <a:rPr lang="es-ES" sz="1400" b="1" dirty="0">
                <a:solidFill>
                  <a:srgbClr val="0A2288"/>
                </a:solidFill>
                <a:latin typeface="Cambria" panose="02040503050406030204" pitchFamily="18" charset="0"/>
              </a:rPr>
              <a:t>un informe técnico </a:t>
            </a:r>
            <a:r>
              <a:rPr lang="es-ES" sz="1400" dirty="0">
                <a:solidFill>
                  <a:srgbClr val="0A2288"/>
                </a:solidFill>
                <a:latin typeface="Cambria" panose="02040503050406030204" pitchFamily="18" charset="0"/>
              </a:rPr>
              <a:t>en el </a:t>
            </a:r>
            <a:r>
              <a:rPr lang="es-ES" sz="1400" b="1" dirty="0">
                <a:solidFill>
                  <a:srgbClr val="0A2288"/>
                </a:solidFill>
                <a:latin typeface="Cambria" panose="02040503050406030204" pitchFamily="18" charset="0"/>
              </a:rPr>
              <a:t>que sugiere la acreditación o no del programa</a:t>
            </a:r>
            <a:r>
              <a:rPr lang="es-ES" sz="1400" dirty="0" smtClean="0">
                <a:solidFill>
                  <a:srgbClr val="0A2288"/>
                </a:solidFill>
                <a:latin typeface="Cambria" panose="02040503050406030204" pitchFamily="18" charset="0"/>
              </a:rPr>
              <a:t>.</a:t>
            </a:r>
            <a:endParaRPr lang="es-ES" sz="1400" dirty="0">
              <a:solidFill>
                <a:srgbClr val="0A2288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72350" y="4888899"/>
            <a:ext cx="4228612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98438" indent="-198438" algn="just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0A2288"/>
                </a:solidFill>
                <a:latin typeface="Cambria" panose="02040503050406030204" pitchFamily="18" charset="0"/>
              </a:rPr>
              <a:t>El </a:t>
            </a:r>
            <a:r>
              <a:rPr lang="es-ES" sz="1400" b="1" dirty="0">
                <a:solidFill>
                  <a:srgbClr val="0A2288"/>
                </a:solidFill>
                <a:latin typeface="Cambria" panose="02040503050406030204" pitchFamily="18" charset="0"/>
              </a:rPr>
              <a:t>Consejo Directivo Ad Hoc</a:t>
            </a:r>
            <a:r>
              <a:rPr lang="es-ES" sz="1400" dirty="0">
                <a:solidFill>
                  <a:srgbClr val="0A2288"/>
                </a:solidFill>
                <a:latin typeface="Cambria" panose="02040503050406030204" pitchFamily="18" charset="0"/>
              </a:rPr>
              <a:t>, </a:t>
            </a:r>
            <a:r>
              <a:rPr lang="es-ES" sz="1400" dirty="0" smtClean="0">
                <a:solidFill>
                  <a:srgbClr val="0A2288"/>
                </a:solidFill>
                <a:latin typeface="Cambria" panose="02040503050406030204" pitchFamily="18" charset="0"/>
              </a:rPr>
              <a:t>toma conocimiento de </a:t>
            </a:r>
            <a:r>
              <a:rPr lang="es-ES" sz="1400" dirty="0">
                <a:solidFill>
                  <a:srgbClr val="0A2288"/>
                </a:solidFill>
                <a:latin typeface="Cambria" panose="02040503050406030204" pitchFamily="18" charset="0"/>
              </a:rPr>
              <a:t>los </a:t>
            </a:r>
            <a:r>
              <a:rPr lang="es-ES" sz="1400" b="1" dirty="0">
                <a:solidFill>
                  <a:srgbClr val="0A2288"/>
                </a:solidFill>
                <a:latin typeface="Cambria" panose="02040503050406030204" pitchFamily="18" charset="0"/>
              </a:rPr>
              <a:t>resultados presentados por la </a:t>
            </a:r>
            <a:r>
              <a:rPr lang="es-ES" sz="1400" b="1" dirty="0" smtClean="0">
                <a:solidFill>
                  <a:srgbClr val="0A2288"/>
                </a:solidFill>
                <a:latin typeface="Cambria" panose="02040503050406030204" pitchFamily="18" charset="0"/>
              </a:rPr>
              <a:t>DEA</a:t>
            </a:r>
            <a:r>
              <a:rPr lang="es-ES" sz="1400" dirty="0" smtClean="0">
                <a:solidFill>
                  <a:srgbClr val="0A2288"/>
                </a:solidFill>
                <a:latin typeface="Cambria" panose="02040503050406030204" pitchFamily="18" charset="0"/>
              </a:rPr>
              <a:t>, los </a:t>
            </a:r>
            <a:r>
              <a:rPr lang="es-ES" sz="1400" dirty="0">
                <a:solidFill>
                  <a:srgbClr val="0A2288"/>
                </a:solidFill>
                <a:latin typeface="Cambria" panose="02040503050406030204" pitchFamily="18" charset="0"/>
              </a:rPr>
              <a:t>analiza y delibera </a:t>
            </a:r>
            <a:r>
              <a:rPr lang="es-ES" sz="1400" b="1" dirty="0">
                <a:solidFill>
                  <a:srgbClr val="0A2288"/>
                </a:solidFill>
                <a:latin typeface="Cambria" panose="02040503050406030204" pitchFamily="18" charset="0"/>
              </a:rPr>
              <a:t>otorgando la acreditación</a:t>
            </a:r>
            <a:r>
              <a:rPr lang="es-ES" sz="1400" dirty="0">
                <a:solidFill>
                  <a:srgbClr val="0A2288"/>
                </a:solidFill>
                <a:latin typeface="Cambria" panose="02040503050406030204" pitchFamily="18" charset="0"/>
              </a:rPr>
              <a:t>, de ser el caso, y dispone su oficialización.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131436" y="4463122"/>
            <a:ext cx="485660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98438" indent="-198438" algn="just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0A2288"/>
                </a:solidFill>
                <a:latin typeface="Cambria" panose="02040503050406030204" pitchFamily="18" charset="0"/>
              </a:rPr>
              <a:t>Este I</a:t>
            </a:r>
            <a:r>
              <a:rPr lang="es-ES" sz="1400" dirty="0" smtClean="0">
                <a:solidFill>
                  <a:srgbClr val="0A2288"/>
                </a:solidFill>
                <a:latin typeface="Cambria" panose="02040503050406030204" pitchFamily="18" charset="0"/>
              </a:rPr>
              <a:t>nforme Preliminar </a:t>
            </a:r>
            <a:r>
              <a:rPr lang="es-ES" sz="1400" dirty="0">
                <a:solidFill>
                  <a:srgbClr val="0A2288"/>
                </a:solidFill>
                <a:latin typeface="Cambria" panose="02040503050406030204" pitchFamily="18" charset="0"/>
              </a:rPr>
              <a:t>es </a:t>
            </a:r>
            <a:r>
              <a:rPr lang="es-ES" sz="1400" b="1" dirty="0">
                <a:solidFill>
                  <a:srgbClr val="0A2288"/>
                </a:solidFill>
                <a:latin typeface="Cambria" panose="02040503050406030204" pitchFamily="18" charset="0"/>
              </a:rPr>
              <a:t>revisado conjuntamente con la </a:t>
            </a:r>
            <a:r>
              <a:rPr lang="es-ES" sz="1400" b="1" dirty="0" smtClean="0">
                <a:solidFill>
                  <a:srgbClr val="0A2288"/>
                </a:solidFill>
                <a:latin typeface="Cambria" panose="02040503050406030204" pitchFamily="18" charset="0"/>
              </a:rPr>
              <a:t>DEA - SINEACE,</a:t>
            </a:r>
            <a:r>
              <a:rPr lang="es-ES" sz="1400" dirty="0" smtClean="0">
                <a:solidFill>
                  <a:srgbClr val="0A2288"/>
                </a:solidFill>
                <a:latin typeface="Cambria" panose="02040503050406030204" pitchFamily="18" charset="0"/>
              </a:rPr>
              <a:t> </a:t>
            </a:r>
            <a:r>
              <a:rPr lang="es-ES" sz="1400" dirty="0">
                <a:solidFill>
                  <a:srgbClr val="0A2288"/>
                </a:solidFill>
                <a:latin typeface="Cambria" panose="02040503050406030204" pitchFamily="18" charset="0"/>
              </a:rPr>
              <a:t>para luego ser remitido a la Institución Educativa, y de ser el caso, </a:t>
            </a:r>
            <a:r>
              <a:rPr lang="es-ES" sz="1400" dirty="0" smtClean="0">
                <a:solidFill>
                  <a:srgbClr val="0A2288"/>
                </a:solidFill>
                <a:latin typeface="Cambria" panose="02040503050406030204" pitchFamily="18" charset="0"/>
              </a:rPr>
              <a:t>ésta </a:t>
            </a:r>
            <a:r>
              <a:rPr lang="es-ES" sz="1400" dirty="0">
                <a:solidFill>
                  <a:srgbClr val="0A2288"/>
                </a:solidFill>
                <a:latin typeface="Cambria" panose="02040503050406030204" pitchFamily="18" charset="0"/>
              </a:rPr>
              <a:t>emita su respuesta adjuntando información </a:t>
            </a:r>
            <a:r>
              <a:rPr lang="es-ES" sz="1400" dirty="0" smtClean="0">
                <a:solidFill>
                  <a:srgbClr val="0A2288"/>
                </a:solidFill>
                <a:latin typeface="Cambria" panose="02040503050406030204" pitchFamily="18" charset="0"/>
              </a:rPr>
              <a:t>adicional. </a:t>
            </a:r>
            <a:endParaRPr lang="es-ES" sz="1400" dirty="0">
              <a:solidFill>
                <a:srgbClr val="0A2288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119145" y="5370516"/>
            <a:ext cx="3779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8438" indent="-198438" algn="just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0A2288"/>
                </a:solidFill>
                <a:latin typeface="Cambria" panose="02040503050406030204" pitchFamily="18" charset="0"/>
              </a:rPr>
              <a:t>Finalmente la </a:t>
            </a:r>
            <a:r>
              <a:rPr lang="es-ES" sz="1400" dirty="0" smtClean="0">
                <a:solidFill>
                  <a:srgbClr val="0A2288"/>
                </a:solidFill>
                <a:latin typeface="Cambria" panose="02040503050406030204" pitchFamily="18" charset="0"/>
              </a:rPr>
              <a:t>Comisión </a:t>
            </a:r>
            <a:r>
              <a:rPr lang="es-ES" sz="1400" b="1" dirty="0">
                <a:solidFill>
                  <a:srgbClr val="0A2288"/>
                </a:solidFill>
                <a:latin typeface="Cambria" panose="02040503050406030204" pitchFamily="18" charset="0"/>
              </a:rPr>
              <a:t>elabora el Informe Final de Evaluación Externa </a:t>
            </a:r>
            <a:r>
              <a:rPr lang="es-ES" sz="1400" dirty="0">
                <a:solidFill>
                  <a:srgbClr val="0A2288"/>
                </a:solidFill>
                <a:latin typeface="Cambria" panose="02040503050406030204" pitchFamily="18" charset="0"/>
              </a:rPr>
              <a:t>y lo remite a la Entidad Evaluadora</a:t>
            </a:r>
          </a:p>
        </p:txBody>
      </p:sp>
    </p:spTree>
    <p:extLst>
      <p:ext uri="{BB962C8B-B14F-4D97-AF65-F5344CB8AC3E}">
        <p14:creationId xmlns:p14="http://schemas.microsoft.com/office/powerpoint/2010/main" val="260694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3" grpId="0"/>
      <p:bldP spid="3" grpId="0"/>
      <p:bldP spid="4" grpId="0"/>
      <p:bldP spid="7" grpId="0"/>
      <p:bldP spid="2" grpId="0"/>
      <p:bldP spid="6" grpId="0"/>
      <p:bldP spid="8" grpId="0"/>
      <p:bldP spid="9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</p:spPr>
      </p:pic>
      <p:pic>
        <p:nvPicPr>
          <p:cNvPr id="23" name="Picture 7" descr="UCV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48" y="474258"/>
            <a:ext cx="3950841" cy="61775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2" name="1 Título"/>
          <p:cNvSpPr txBox="1">
            <a:spLocks/>
          </p:cNvSpPr>
          <p:nvPr/>
        </p:nvSpPr>
        <p:spPr>
          <a:xfrm>
            <a:off x="2480668" y="2826285"/>
            <a:ext cx="8410981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PE" sz="1800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81000" y="2594861"/>
            <a:ext cx="113320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4000" b="1" dirty="0" smtClean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LOS ESTUDIANTES </a:t>
            </a:r>
            <a:endParaRPr lang="es-PE" sz="4000" b="1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s-PE" sz="4000" b="1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 EL NUEVO MODELO DE </a:t>
            </a:r>
            <a:r>
              <a:rPr lang="es-PE" sz="4000" b="1" dirty="0" smtClean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ACREDITACIÓN </a:t>
            </a:r>
            <a:r>
              <a:rPr lang="es-PE" sz="4000" b="1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- SINEACE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697" y="5074764"/>
            <a:ext cx="1244847" cy="11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8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877047" y="750888"/>
            <a:ext cx="9148762" cy="492125"/>
          </a:xfrm>
        </p:spPr>
        <p:txBody>
          <a:bodyPr>
            <a:noAutofit/>
          </a:bodyPr>
          <a:lstStyle/>
          <a:p>
            <a:pPr algn="ctr"/>
            <a:r>
              <a:rPr lang="es-ES" sz="28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¿CÓMO </a:t>
            </a:r>
            <a:r>
              <a:rPr lang="es-ES" sz="28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PARTICIPAMOS </a:t>
            </a:r>
            <a:r>
              <a:rPr lang="es-ES" sz="28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 ESTE PROCESO?</a:t>
            </a:r>
            <a:endParaRPr lang="es-PE" sz="2800" b="1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4294967295"/>
          </p:nvPr>
        </p:nvSpPr>
        <p:spPr>
          <a:xfrm>
            <a:off x="0" y="1406525"/>
            <a:ext cx="5715000" cy="50355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just"/>
            <a:r>
              <a:rPr lang="es-ES" sz="2000" dirty="0" smtClean="0">
                <a:solidFill>
                  <a:srgbClr val="002060"/>
                </a:solidFill>
              </a:rPr>
              <a:t>Conociendo los propósitos (</a:t>
            </a:r>
            <a:r>
              <a:rPr lang="es-ES" sz="2000" b="1" dirty="0" smtClean="0">
                <a:solidFill>
                  <a:srgbClr val="002060"/>
                </a:solidFill>
              </a:rPr>
              <a:t>misión</a:t>
            </a:r>
            <a:r>
              <a:rPr lang="es-ES" sz="2000" b="1" dirty="0">
                <a:solidFill>
                  <a:srgbClr val="002060"/>
                </a:solidFill>
              </a:rPr>
              <a:t> </a:t>
            </a:r>
            <a:r>
              <a:rPr lang="es-ES" sz="2000" b="1" dirty="0" smtClean="0">
                <a:solidFill>
                  <a:srgbClr val="002060"/>
                </a:solidFill>
              </a:rPr>
              <a:t>y visión) y </a:t>
            </a:r>
            <a:r>
              <a:rPr lang="es-ES" sz="2000" b="1" dirty="0">
                <a:solidFill>
                  <a:srgbClr val="002060"/>
                </a:solidFill>
              </a:rPr>
              <a:t>el plan estratégico </a:t>
            </a:r>
            <a:r>
              <a:rPr lang="es-ES" sz="2000" dirty="0" smtClean="0">
                <a:solidFill>
                  <a:srgbClr val="002060"/>
                </a:solidFill>
              </a:rPr>
              <a:t>del programa  de estudio </a:t>
            </a:r>
            <a:r>
              <a:rPr lang="es-ES" sz="2000" dirty="0">
                <a:solidFill>
                  <a:srgbClr val="002060"/>
                </a:solidFill>
              </a:rPr>
              <a:t>y de la </a:t>
            </a:r>
            <a:r>
              <a:rPr lang="es-ES" sz="2000" dirty="0" smtClean="0">
                <a:solidFill>
                  <a:srgbClr val="002060"/>
                </a:solidFill>
              </a:rPr>
              <a:t>Universidad, </a:t>
            </a:r>
            <a:endParaRPr lang="es-PE" sz="2000" dirty="0">
              <a:solidFill>
                <a:srgbClr val="002060"/>
              </a:solidFill>
            </a:endParaRPr>
          </a:p>
          <a:p>
            <a:pPr algn="just"/>
            <a:r>
              <a:rPr lang="es-ES" sz="2000" dirty="0" smtClean="0">
                <a:solidFill>
                  <a:srgbClr val="002060"/>
                </a:solidFill>
              </a:rPr>
              <a:t>Haciendo </a:t>
            </a:r>
            <a:r>
              <a:rPr lang="es-ES" sz="2000" dirty="0">
                <a:solidFill>
                  <a:srgbClr val="002060"/>
                </a:solidFill>
              </a:rPr>
              <a:t>uso de los programas de becas, </a:t>
            </a:r>
            <a:r>
              <a:rPr lang="es-ES" sz="2000" b="1" dirty="0">
                <a:solidFill>
                  <a:srgbClr val="002060"/>
                </a:solidFill>
              </a:rPr>
              <a:t>movilidad </a:t>
            </a:r>
            <a:r>
              <a:rPr lang="es-ES" sz="2000" b="1" dirty="0" smtClean="0">
                <a:solidFill>
                  <a:srgbClr val="002060"/>
                </a:solidFill>
              </a:rPr>
              <a:t>académica</a:t>
            </a:r>
            <a:r>
              <a:rPr lang="es-ES" sz="2000" dirty="0">
                <a:solidFill>
                  <a:srgbClr val="002060"/>
                </a:solidFill>
              </a:rPr>
              <a:t> </a:t>
            </a:r>
            <a:r>
              <a:rPr lang="es-ES" sz="2000" dirty="0" smtClean="0">
                <a:solidFill>
                  <a:srgbClr val="002060"/>
                </a:solidFill>
              </a:rPr>
              <a:t>que </a:t>
            </a:r>
            <a:r>
              <a:rPr lang="es-ES" sz="2000" dirty="0">
                <a:solidFill>
                  <a:srgbClr val="002060"/>
                </a:solidFill>
              </a:rPr>
              <a:t>brinda la </a:t>
            </a:r>
            <a:r>
              <a:rPr lang="es-ES" sz="2000" dirty="0" smtClean="0">
                <a:solidFill>
                  <a:srgbClr val="002060"/>
                </a:solidFill>
              </a:rPr>
              <a:t>universidad  </a:t>
            </a:r>
          </a:p>
          <a:p>
            <a:pPr algn="just"/>
            <a:r>
              <a:rPr lang="es-ES" sz="2000" dirty="0" smtClean="0">
                <a:solidFill>
                  <a:srgbClr val="002060"/>
                </a:solidFill>
              </a:rPr>
              <a:t>Preparándose para las evaluaciones de  logros </a:t>
            </a:r>
            <a:r>
              <a:rPr lang="es-ES" sz="2000" dirty="0">
                <a:solidFill>
                  <a:srgbClr val="002060"/>
                </a:solidFill>
              </a:rPr>
              <a:t>de competencias a lo largo de la formación </a:t>
            </a:r>
            <a:r>
              <a:rPr lang="es-ES" sz="2000" dirty="0" smtClean="0">
                <a:solidFill>
                  <a:srgbClr val="002060"/>
                </a:solidFill>
              </a:rPr>
              <a:t>profesional; </a:t>
            </a:r>
          </a:p>
          <a:p>
            <a:pPr algn="just"/>
            <a:r>
              <a:rPr lang="es-PE" sz="2000" dirty="0" smtClean="0">
                <a:solidFill>
                  <a:srgbClr val="002060"/>
                </a:solidFill>
              </a:rPr>
              <a:t>Participando </a:t>
            </a:r>
            <a:r>
              <a:rPr lang="es-PE" sz="2000" dirty="0">
                <a:solidFill>
                  <a:srgbClr val="002060"/>
                </a:solidFill>
              </a:rPr>
              <a:t>en </a:t>
            </a:r>
            <a:r>
              <a:rPr lang="es-PE" sz="2000" dirty="0" smtClean="0">
                <a:solidFill>
                  <a:srgbClr val="002060"/>
                </a:solidFill>
              </a:rPr>
              <a:t>las actividades </a:t>
            </a:r>
            <a:r>
              <a:rPr lang="es-PE" sz="2000" dirty="0">
                <a:solidFill>
                  <a:srgbClr val="002060"/>
                </a:solidFill>
              </a:rPr>
              <a:t>de </a:t>
            </a:r>
            <a:r>
              <a:rPr lang="es-PE" sz="2000" b="1" dirty="0">
                <a:solidFill>
                  <a:srgbClr val="002060"/>
                </a:solidFill>
              </a:rPr>
              <a:t>reforzamiento y nivelación </a:t>
            </a:r>
            <a:r>
              <a:rPr lang="es-PE" sz="2000" dirty="0">
                <a:solidFill>
                  <a:srgbClr val="002060"/>
                </a:solidFill>
              </a:rPr>
              <a:t>que </a:t>
            </a:r>
            <a:r>
              <a:rPr lang="es-PE" sz="2000" dirty="0" smtClean="0">
                <a:solidFill>
                  <a:srgbClr val="002060"/>
                </a:solidFill>
              </a:rPr>
              <a:t>desarrolla el programa de estudios. </a:t>
            </a:r>
          </a:p>
          <a:p>
            <a:pPr algn="just"/>
            <a:r>
              <a:rPr lang="es-ES" sz="2000" dirty="0" smtClean="0">
                <a:solidFill>
                  <a:srgbClr val="002060"/>
                </a:solidFill>
              </a:rPr>
              <a:t>Participando en las actividades extracurriculares (Deporte, Arte y Cultura, entre otras) para complementar la formación integral.</a:t>
            </a:r>
          </a:p>
          <a:p>
            <a:pPr algn="just"/>
            <a:r>
              <a:rPr lang="es-ES" sz="2000" dirty="0">
                <a:solidFill>
                  <a:srgbClr val="002060"/>
                </a:solidFill>
              </a:rPr>
              <a:t>Desarrollando y/o participando en </a:t>
            </a:r>
            <a:r>
              <a:rPr lang="es-ES" sz="2000" b="1" dirty="0">
                <a:solidFill>
                  <a:srgbClr val="002060"/>
                </a:solidFill>
              </a:rPr>
              <a:t>proyectos de </a:t>
            </a:r>
            <a:r>
              <a:rPr lang="es-ES" sz="2000" b="1" dirty="0" smtClean="0">
                <a:solidFill>
                  <a:srgbClr val="002060"/>
                </a:solidFill>
              </a:rPr>
              <a:t>investigación.</a:t>
            </a: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4294967295"/>
          </p:nvPr>
        </p:nvSpPr>
        <p:spPr>
          <a:xfrm>
            <a:off x="6551613" y="1406525"/>
            <a:ext cx="5640387" cy="502761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 algn="just"/>
            <a:r>
              <a:rPr lang="es-ES" sz="2000" dirty="0" smtClean="0">
                <a:solidFill>
                  <a:srgbClr val="002060"/>
                </a:solidFill>
              </a:rPr>
              <a:t>Conociendo </a:t>
            </a:r>
            <a:r>
              <a:rPr lang="es-ES" sz="2000" dirty="0">
                <a:solidFill>
                  <a:srgbClr val="002060"/>
                </a:solidFill>
              </a:rPr>
              <a:t>las </a:t>
            </a:r>
            <a:r>
              <a:rPr lang="es-ES" sz="2000" dirty="0" smtClean="0">
                <a:solidFill>
                  <a:srgbClr val="002060"/>
                </a:solidFill>
              </a:rPr>
              <a:t>investigaciones publicadas por </a:t>
            </a:r>
            <a:r>
              <a:rPr lang="es-ES" sz="2000" dirty="0">
                <a:solidFill>
                  <a:srgbClr val="002060"/>
                </a:solidFill>
              </a:rPr>
              <a:t>los </a:t>
            </a:r>
            <a:r>
              <a:rPr lang="es-ES" sz="2000" dirty="0" smtClean="0">
                <a:solidFill>
                  <a:srgbClr val="002060"/>
                </a:solidFill>
              </a:rPr>
              <a:t>estudiantes y docentes del programa de estudios</a:t>
            </a:r>
          </a:p>
          <a:p>
            <a:pPr algn="just"/>
            <a:r>
              <a:rPr lang="es-ES" sz="2000" dirty="0">
                <a:solidFill>
                  <a:srgbClr val="002060"/>
                </a:solidFill>
              </a:rPr>
              <a:t>Participando y conociendo los </a:t>
            </a:r>
            <a:r>
              <a:rPr lang="es-ES" sz="2000" b="1" dirty="0">
                <a:solidFill>
                  <a:srgbClr val="002060"/>
                </a:solidFill>
              </a:rPr>
              <a:t>proyectos de Responsabilidad Social </a:t>
            </a:r>
            <a:r>
              <a:rPr lang="es-ES" sz="2000" dirty="0">
                <a:solidFill>
                  <a:srgbClr val="002060"/>
                </a:solidFill>
              </a:rPr>
              <a:t>que desarrolla  el </a:t>
            </a:r>
            <a:r>
              <a:rPr lang="es-ES" sz="2000" dirty="0" smtClean="0">
                <a:solidFill>
                  <a:srgbClr val="002060"/>
                </a:solidFill>
              </a:rPr>
              <a:t>programa. </a:t>
            </a:r>
          </a:p>
          <a:p>
            <a:pPr algn="just"/>
            <a:r>
              <a:rPr lang="es-ES" sz="2000" dirty="0" smtClean="0">
                <a:solidFill>
                  <a:srgbClr val="002060"/>
                </a:solidFill>
              </a:rPr>
              <a:t>Aplicando las </a:t>
            </a:r>
            <a:r>
              <a:rPr lang="es-ES" sz="2000" b="1" dirty="0" smtClean="0">
                <a:solidFill>
                  <a:srgbClr val="002060"/>
                </a:solidFill>
              </a:rPr>
              <a:t>políticas ambientales  </a:t>
            </a:r>
            <a:r>
              <a:rPr lang="es-ES" sz="2000" dirty="0" smtClean="0">
                <a:solidFill>
                  <a:srgbClr val="002060"/>
                </a:solidFill>
              </a:rPr>
              <a:t>implementadas en la Universidad.</a:t>
            </a:r>
          </a:p>
          <a:p>
            <a:pPr lvl="0" algn="just"/>
            <a:r>
              <a:rPr lang="es-ES" sz="2000" dirty="0">
                <a:solidFill>
                  <a:srgbClr val="002060"/>
                </a:solidFill>
              </a:rPr>
              <a:t>Conociendo y haciendo </a:t>
            </a:r>
            <a:r>
              <a:rPr lang="es-ES" sz="2000" b="1" dirty="0">
                <a:solidFill>
                  <a:srgbClr val="002060"/>
                </a:solidFill>
              </a:rPr>
              <a:t>uso de los  </a:t>
            </a:r>
            <a:r>
              <a:rPr lang="es-ES" sz="2000" b="1" dirty="0" smtClean="0">
                <a:solidFill>
                  <a:srgbClr val="002060"/>
                </a:solidFill>
              </a:rPr>
              <a:t>servicios de bienestar  </a:t>
            </a:r>
            <a:r>
              <a:rPr lang="es-ES" sz="2000" dirty="0" smtClean="0">
                <a:solidFill>
                  <a:srgbClr val="002060"/>
                </a:solidFill>
              </a:rPr>
              <a:t>que </a:t>
            </a:r>
            <a:r>
              <a:rPr lang="es-ES" sz="2000" dirty="0">
                <a:solidFill>
                  <a:srgbClr val="002060"/>
                </a:solidFill>
              </a:rPr>
              <a:t>brinda la </a:t>
            </a:r>
            <a:r>
              <a:rPr lang="es-ES" sz="2000" dirty="0" smtClean="0">
                <a:solidFill>
                  <a:srgbClr val="002060"/>
                </a:solidFill>
              </a:rPr>
              <a:t>Universidad </a:t>
            </a:r>
            <a:r>
              <a:rPr lang="es-ES" sz="2000" dirty="0">
                <a:solidFill>
                  <a:srgbClr val="002060"/>
                </a:solidFill>
              </a:rPr>
              <a:t>como consultorio médico y </a:t>
            </a:r>
            <a:r>
              <a:rPr lang="es-ES" sz="2000" dirty="0" smtClean="0">
                <a:solidFill>
                  <a:srgbClr val="002060"/>
                </a:solidFill>
              </a:rPr>
              <a:t>psicológico, asistencia </a:t>
            </a:r>
            <a:r>
              <a:rPr lang="es-ES" sz="2000" dirty="0">
                <a:solidFill>
                  <a:srgbClr val="002060"/>
                </a:solidFill>
              </a:rPr>
              <a:t>social</a:t>
            </a:r>
            <a:r>
              <a:rPr lang="es-ES" sz="2000" dirty="0" smtClean="0">
                <a:solidFill>
                  <a:srgbClr val="002060"/>
                </a:solidFill>
              </a:rPr>
              <a:t>, </a:t>
            </a:r>
            <a:r>
              <a:rPr lang="es-ES" sz="2000" dirty="0">
                <a:solidFill>
                  <a:srgbClr val="002060"/>
                </a:solidFill>
              </a:rPr>
              <a:t>entre otros</a:t>
            </a:r>
            <a:r>
              <a:rPr lang="es-ES" sz="2000" dirty="0" smtClean="0">
                <a:solidFill>
                  <a:srgbClr val="002060"/>
                </a:solidFill>
              </a:rPr>
              <a:t>.</a:t>
            </a:r>
          </a:p>
          <a:p>
            <a:pPr lvl="0" algn="just"/>
            <a:r>
              <a:rPr lang="es-ES" sz="2000" dirty="0" smtClean="0">
                <a:solidFill>
                  <a:srgbClr val="002060"/>
                </a:solidFill>
              </a:rPr>
              <a:t>Haciendo uso adecuado de las infraestructura y equipamiento del programa de estudios </a:t>
            </a:r>
          </a:p>
          <a:p>
            <a:pPr lvl="0" algn="just"/>
            <a:r>
              <a:rPr lang="es-ES" sz="2000" dirty="0" smtClean="0">
                <a:solidFill>
                  <a:srgbClr val="002060"/>
                </a:solidFill>
              </a:rPr>
              <a:t>Usando la </a:t>
            </a:r>
            <a:r>
              <a:rPr lang="es-ES" sz="2000" b="1" dirty="0" smtClean="0">
                <a:solidFill>
                  <a:srgbClr val="002060"/>
                </a:solidFill>
              </a:rPr>
              <a:t>Biblioteca Física y Virtual, bases </a:t>
            </a:r>
            <a:r>
              <a:rPr lang="es-ES" sz="2000" b="1" dirty="0">
                <a:solidFill>
                  <a:srgbClr val="002060"/>
                </a:solidFill>
              </a:rPr>
              <a:t>de </a:t>
            </a:r>
            <a:r>
              <a:rPr lang="es-ES" sz="2000" b="1" dirty="0" smtClean="0">
                <a:solidFill>
                  <a:srgbClr val="002060"/>
                </a:solidFill>
              </a:rPr>
              <a:t>datos </a:t>
            </a:r>
            <a:r>
              <a:rPr lang="es-ES" sz="2000" b="1" dirty="0">
                <a:solidFill>
                  <a:srgbClr val="002060"/>
                </a:solidFill>
              </a:rPr>
              <a:t>y repositorio de tesis e </a:t>
            </a:r>
            <a:r>
              <a:rPr lang="es-ES" sz="2000" b="1" dirty="0" smtClean="0">
                <a:solidFill>
                  <a:srgbClr val="002060"/>
                </a:solidFill>
              </a:rPr>
              <a:t>investigaciones</a:t>
            </a:r>
            <a:endParaRPr lang="es-ES" sz="2000" dirty="0" smtClean="0">
              <a:solidFill>
                <a:srgbClr val="002060"/>
              </a:solidFill>
            </a:endParaRPr>
          </a:p>
          <a:p>
            <a:pPr lvl="0" algn="just"/>
            <a:r>
              <a:rPr lang="es-ES" sz="2000" dirty="0" smtClean="0">
                <a:solidFill>
                  <a:srgbClr val="002060"/>
                </a:solidFill>
              </a:rPr>
              <a:t>Participando </a:t>
            </a:r>
            <a:r>
              <a:rPr lang="es-ES" sz="2000" dirty="0">
                <a:solidFill>
                  <a:srgbClr val="002060"/>
                </a:solidFill>
              </a:rPr>
              <a:t>y opinando con sinceridad en las </a:t>
            </a:r>
            <a:r>
              <a:rPr lang="es-ES" sz="2000" b="1" dirty="0">
                <a:solidFill>
                  <a:srgbClr val="002060"/>
                </a:solidFill>
              </a:rPr>
              <a:t>encuestas</a:t>
            </a:r>
            <a:r>
              <a:rPr lang="es-ES" sz="2000" dirty="0" smtClean="0">
                <a:solidFill>
                  <a:srgbClr val="002060"/>
                </a:solidFill>
              </a:rPr>
              <a:t>.</a:t>
            </a:r>
            <a:endParaRPr lang="es-PE" sz="2000" dirty="0">
              <a:solidFill>
                <a:srgbClr val="002060"/>
              </a:solidFill>
            </a:endParaRPr>
          </a:p>
        </p:txBody>
      </p:sp>
      <p:pic>
        <p:nvPicPr>
          <p:cNvPr id="5" name="Picture 7" descr="UCV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1" y="138873"/>
            <a:ext cx="2107323" cy="33394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863" y="-11637"/>
            <a:ext cx="635851" cy="5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8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2730</TotalTime>
  <Words>1509</Words>
  <Application>Microsoft Office PowerPoint</Application>
  <PresentationFormat>Panorámica</PresentationFormat>
  <Paragraphs>132</Paragraphs>
  <Slides>17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 Unicode MS</vt:lpstr>
      <vt:lpstr>ＭＳ Ｐゴシック</vt:lpstr>
      <vt:lpstr>Arial</vt:lpstr>
      <vt:lpstr>Arial Rounded MT Bold</vt:lpstr>
      <vt:lpstr>Calibri</vt:lpstr>
      <vt:lpstr>Calibri Light</vt:lpstr>
      <vt:lpstr>Cambria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¿CÓMO PARTICIPAMOS EN ESTE PROCESO?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>MARIO TORIBIO LECCA ROSALES</Manager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Raul Armas Palacios</dc:creator>
  <cp:lastModifiedBy>usuario</cp:lastModifiedBy>
  <cp:revision>362</cp:revision>
  <dcterms:created xsi:type="dcterms:W3CDTF">2016-09-16T15:24:43Z</dcterms:created>
  <dcterms:modified xsi:type="dcterms:W3CDTF">2017-09-01T20:51:01Z</dcterms:modified>
</cp:coreProperties>
</file>