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3" d="100"/>
          <a:sy n="83"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B9B6F-12BC-4868-852D-C7509662991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CA26E95-51A8-47BB-9834-0ED2299A5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a:extLst>
              <a:ext uri="{FF2B5EF4-FFF2-40B4-BE49-F238E27FC236}">
                <a16:creationId xmlns:a16="http://schemas.microsoft.com/office/drawing/2014/main" id="{FA1DD612-664B-44E3-8055-4EF7514C1272}"/>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19A4FA29-224B-4E9F-9134-02FCA1C99ED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F62A54B-695B-4728-A4DD-9CADD14D1120}"/>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79031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574DC-A674-44D3-BDA7-A6CE8AD1260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1735D21-C078-4520-B213-8137AA9AA432}"/>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7D9EC83-539F-47DE-B485-23B34F3B7F9B}"/>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F9E94EA7-6E68-43E2-93D4-F400F28CB17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816043C-1E59-4EDF-88AB-C3B9FF4C839F}"/>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201921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A245F8-728D-4ADB-BD97-C6A46C0BEC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CA8BC6F-AD2D-49C0-9636-47EF55DAB0E8}"/>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1BD57CC-A55B-40E8-BF7E-B76959861A5A}"/>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BEC5ED7C-48DB-426D-8B0F-A600D7F5020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DB3C2D6-71BA-43B4-8134-75C05A18DBB3}"/>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14476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1E0D9-A84B-49E3-8903-D1C995A70D5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77ADC34-646F-45A0-B78E-DAE44BE645D0}"/>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871A749-1A6E-4B9C-9029-89C64C5A242B}"/>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927B1D3C-CA91-4D36-A13C-1CB08933D7A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3175F51-E2EC-4B9C-82D5-DB2029503EC6}"/>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3786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C24CE-045B-461E-9711-439D35605A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BE0B672-1D46-4AAC-8E4D-92B64E34D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A6F0EBD8-AAA0-47AB-A139-C3D58D07866A}"/>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311D0AD9-8F8A-4162-9496-FE56A5EFFB0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0A8AAD-45DB-48E4-A439-56240C54457D}"/>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4691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00DE5-46A7-4819-99AB-6BF54933E89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7F6BF55-CC31-49A4-AAD9-58CCB2233B19}"/>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8071F47-4BB0-4457-A219-E280E934F9EA}"/>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AB3A209-BC0D-42F2-B3BF-FA985B3C1404}"/>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6" name="Marcador de pie de página 5">
            <a:extLst>
              <a:ext uri="{FF2B5EF4-FFF2-40B4-BE49-F238E27FC236}">
                <a16:creationId xmlns:a16="http://schemas.microsoft.com/office/drawing/2014/main" id="{981B4C2F-1CBB-40C8-BE03-C3D758040A9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F3CF549-8C48-420A-88EA-C84A325E570B}"/>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426651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31AB6-8742-4EA5-9F95-4904347FFF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910BDBE-0D90-4C76-9930-070AF6B49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D4EAF27A-FBA4-4191-B854-2098D35D416B}"/>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3861B37-5E25-4A16-B8E5-107D599F6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502B370B-0D98-447A-A873-16E500E6C9BF}"/>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8296247-C452-4230-BBC7-15B7B92E9091}"/>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8" name="Marcador de pie de página 7">
            <a:extLst>
              <a:ext uri="{FF2B5EF4-FFF2-40B4-BE49-F238E27FC236}">
                <a16:creationId xmlns:a16="http://schemas.microsoft.com/office/drawing/2014/main" id="{6721948C-995D-4DD9-83F4-E7409721689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6CD2400-5CD6-48F3-82F2-E273C735A098}"/>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465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02F35-2A01-4F72-9700-5AC2C8F9C27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DD54CDF-3FAB-4D9C-86C7-74CA971CC0C7}"/>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4" name="Marcador de pie de página 3">
            <a:extLst>
              <a:ext uri="{FF2B5EF4-FFF2-40B4-BE49-F238E27FC236}">
                <a16:creationId xmlns:a16="http://schemas.microsoft.com/office/drawing/2014/main" id="{058F8D7B-EED3-49B0-BF1A-C5D9D4A5CC3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8BE00CE8-ABFF-4164-BCB5-D1D799BFC3C9}"/>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134812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FE5A8D-114E-476E-8119-FF3F61BDB65B}"/>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3" name="Marcador de pie de página 2">
            <a:extLst>
              <a:ext uri="{FF2B5EF4-FFF2-40B4-BE49-F238E27FC236}">
                <a16:creationId xmlns:a16="http://schemas.microsoft.com/office/drawing/2014/main" id="{8A9252E2-9B10-4BCF-8B3A-3A039494688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14D9042C-766B-4384-9F52-6B02A95A1EC6}"/>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406399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C8008-AAC6-43E6-AE31-F6F69C0FF3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4BCF6D8-B794-4215-9EBD-5411612DA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76C1B2-6BE0-4AE8-B1F3-9A74ED725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6C037D70-4BD6-496A-884E-EB1538B4D53C}"/>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6" name="Marcador de pie de página 5">
            <a:extLst>
              <a:ext uri="{FF2B5EF4-FFF2-40B4-BE49-F238E27FC236}">
                <a16:creationId xmlns:a16="http://schemas.microsoft.com/office/drawing/2014/main" id="{8E661241-2DCA-4091-AC40-93D79D03BAB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8C21745-7643-4D5F-B5C1-C90EFD23C63D}"/>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217698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5BDD7-C967-4B12-A7E8-65CD937AD9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F4D1A3B-145F-47B2-B495-F00A70DD8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05F33EA9-8F59-4FE4-8A5A-C1E986A4B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C35C1F14-0127-4C91-B81F-CB40558F3A81}"/>
              </a:ext>
            </a:extLst>
          </p:cNvPr>
          <p:cNvSpPr>
            <a:spLocks noGrp="1"/>
          </p:cNvSpPr>
          <p:nvPr>
            <p:ph type="dt" sz="half" idx="10"/>
          </p:nvPr>
        </p:nvSpPr>
        <p:spPr/>
        <p:txBody>
          <a:bodyPr/>
          <a:lstStyle/>
          <a:p>
            <a:fld id="{76D61FE1-EF0A-49C8-AA28-44F2B9BDC6E6}" type="datetimeFigureOut">
              <a:rPr lang="es-PE" smtClean="0"/>
              <a:t>18/09/2017</a:t>
            </a:fld>
            <a:endParaRPr lang="es-PE"/>
          </a:p>
        </p:txBody>
      </p:sp>
      <p:sp>
        <p:nvSpPr>
          <p:cNvPr id="6" name="Marcador de pie de página 5">
            <a:extLst>
              <a:ext uri="{FF2B5EF4-FFF2-40B4-BE49-F238E27FC236}">
                <a16:creationId xmlns:a16="http://schemas.microsoft.com/office/drawing/2014/main" id="{9DE6321F-5766-437A-9336-491C7BADE8A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3BE7D15-892E-4370-A262-F6EBD4632AA8}"/>
              </a:ext>
            </a:extLst>
          </p:cNvPr>
          <p:cNvSpPr>
            <a:spLocks noGrp="1"/>
          </p:cNvSpPr>
          <p:nvPr>
            <p:ph type="sldNum" sz="quarter" idx="12"/>
          </p:nvPr>
        </p:nvSpPr>
        <p:spPr/>
        <p:txBody>
          <a:bodyPr/>
          <a:lstStyle/>
          <a:p>
            <a:fld id="{7FE271C0-938A-482A-8108-C227C8E44004}" type="slidenum">
              <a:rPr lang="es-PE" smtClean="0"/>
              <a:t>‹Nº›</a:t>
            </a:fld>
            <a:endParaRPr lang="es-PE"/>
          </a:p>
        </p:txBody>
      </p:sp>
    </p:spTree>
    <p:extLst>
      <p:ext uri="{BB962C8B-B14F-4D97-AF65-F5344CB8AC3E}">
        <p14:creationId xmlns:p14="http://schemas.microsoft.com/office/powerpoint/2010/main" val="34327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1EC5E00-A097-44FF-B204-8907897F3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A644661-6F7E-42E6-8B95-6D4970774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7FAD62C-BC73-48DF-BE34-EF4FA51F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61FE1-EF0A-49C8-AA28-44F2B9BDC6E6}" type="datetimeFigureOut">
              <a:rPr lang="es-PE" smtClean="0"/>
              <a:t>18/09/2017</a:t>
            </a:fld>
            <a:endParaRPr lang="es-PE"/>
          </a:p>
        </p:txBody>
      </p:sp>
      <p:sp>
        <p:nvSpPr>
          <p:cNvPr id="5" name="Marcador de pie de página 4">
            <a:extLst>
              <a:ext uri="{FF2B5EF4-FFF2-40B4-BE49-F238E27FC236}">
                <a16:creationId xmlns:a16="http://schemas.microsoft.com/office/drawing/2014/main" id="{2B8A871B-D908-4BB6-BCA9-83D328243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62FEBB6-3353-4183-9127-69AD3BBA7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271C0-938A-482A-8108-C227C8E44004}" type="slidenum">
              <a:rPr lang="es-PE" smtClean="0"/>
              <a:t>‹Nº›</a:t>
            </a:fld>
            <a:endParaRPr lang="es-PE"/>
          </a:p>
        </p:txBody>
      </p:sp>
    </p:spTree>
    <p:extLst>
      <p:ext uri="{BB962C8B-B14F-4D97-AF65-F5344CB8AC3E}">
        <p14:creationId xmlns:p14="http://schemas.microsoft.com/office/powerpoint/2010/main" val="345602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ngenieria de sistemas">
            <a:extLst>
              <a:ext uri="{FF2B5EF4-FFF2-40B4-BE49-F238E27FC236}">
                <a16:creationId xmlns:a16="http://schemas.microsoft.com/office/drawing/2014/main" id="{3C26C926-C444-4498-BD0D-EEB02A3C8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4" t="9091" r="29296"/>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64B60F04-AE2C-484B-8AA4-2CDEDCFF08D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500" t="24364" r="6019" b="26291"/>
          <a:stretch/>
        </p:blipFill>
        <p:spPr>
          <a:xfrm>
            <a:off x="414718" y="318626"/>
            <a:ext cx="2773959" cy="1260891"/>
          </a:xfrm>
          <a:prstGeom prst="rect">
            <a:avLst/>
          </a:prstGeom>
          <a:blipFill dpi="0" rotWithShape="1">
            <a:blip r:embed="rId4">
              <a:clrChange>
                <a:clrFrom>
                  <a:srgbClr val="FFFFFF"/>
                </a:clrFrom>
                <a:clrTo>
                  <a:srgbClr val="FFFFFF">
                    <a:alpha val="0"/>
                  </a:srgbClr>
                </a:clrTo>
              </a:clrChange>
              <a:alphaModFix amt="13000"/>
            </a:blip>
            <a:srcRect/>
            <a:tile tx="0" ty="0" sx="100000" sy="100000" flip="none" algn="tl"/>
          </a:blipFill>
          <a:ln>
            <a:noFill/>
          </a:ln>
          <a:effectLst>
            <a:outerShdw blurRad="292100" dist="139700" dir="2700000" algn="tl" rotWithShape="0">
              <a:srgbClr val="333333">
                <a:alpha val="65000"/>
              </a:srgbClr>
            </a:outerShdw>
          </a:effectLst>
        </p:spPr>
      </p:pic>
      <p:sp>
        <p:nvSpPr>
          <p:cNvPr id="8" name="Subtítulo 2">
            <a:extLst>
              <a:ext uri="{FF2B5EF4-FFF2-40B4-BE49-F238E27FC236}">
                <a16:creationId xmlns:a16="http://schemas.microsoft.com/office/drawing/2014/main" id="{1D1F6302-AB8A-4636-8C3D-2DDED0AC6BF6}"/>
              </a:ext>
            </a:extLst>
          </p:cNvPr>
          <p:cNvSpPr txBox="1">
            <a:spLocks/>
          </p:cNvSpPr>
          <p:nvPr/>
        </p:nvSpPr>
        <p:spPr>
          <a:xfrm>
            <a:off x="414718" y="1898622"/>
            <a:ext cx="4167376" cy="79235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PE" sz="4800" b="1" dirty="0"/>
              <a:t>Base de datos </a:t>
            </a:r>
          </a:p>
        </p:txBody>
      </p:sp>
      <p:sp>
        <p:nvSpPr>
          <p:cNvPr id="9" name="Título 1">
            <a:extLst>
              <a:ext uri="{FF2B5EF4-FFF2-40B4-BE49-F238E27FC236}">
                <a16:creationId xmlns:a16="http://schemas.microsoft.com/office/drawing/2014/main" id="{951224BC-1A9A-4C69-B34F-5E73E266DA21}"/>
              </a:ext>
            </a:extLst>
          </p:cNvPr>
          <p:cNvSpPr>
            <a:spLocks noGrp="1"/>
          </p:cNvSpPr>
          <p:nvPr>
            <p:ph type="ctrTitle"/>
          </p:nvPr>
        </p:nvSpPr>
        <p:spPr>
          <a:xfrm>
            <a:off x="414718" y="2809615"/>
            <a:ext cx="2359065" cy="619145"/>
          </a:xfrm>
        </p:spPr>
        <p:txBody>
          <a:bodyPr anchor="t">
            <a:normAutofit fontScale="90000"/>
          </a:bodyPr>
          <a:lstStyle/>
          <a:p>
            <a:pPr algn="l"/>
            <a:r>
              <a:rPr lang="es-PE" sz="4400" dirty="0">
                <a:latin typeface="Agency FB" panose="020B0503020202020204" pitchFamily="34" charset="0"/>
              </a:rPr>
              <a:t>Integrantes:</a:t>
            </a:r>
            <a:br>
              <a:rPr lang="es-PE" sz="4400" i="1" dirty="0">
                <a:latin typeface="Agency FB" panose="020B0503020202020204" pitchFamily="34" charset="0"/>
              </a:rPr>
            </a:br>
            <a:endParaRPr lang="es-PE" sz="4400" i="1" dirty="0">
              <a:latin typeface="Agency FB" panose="020B0503020202020204" pitchFamily="34" charset="0"/>
            </a:endParaRPr>
          </a:p>
        </p:txBody>
      </p:sp>
      <p:sp>
        <p:nvSpPr>
          <p:cNvPr id="10" name="Subtítulo 6">
            <a:extLst>
              <a:ext uri="{FF2B5EF4-FFF2-40B4-BE49-F238E27FC236}">
                <a16:creationId xmlns:a16="http://schemas.microsoft.com/office/drawing/2014/main" id="{FA22EF33-5CBF-4B25-AA88-B842EB0103AB}"/>
              </a:ext>
            </a:extLst>
          </p:cNvPr>
          <p:cNvSpPr>
            <a:spLocks noGrp="1"/>
          </p:cNvSpPr>
          <p:nvPr>
            <p:ph type="subTitle" idx="1"/>
          </p:nvPr>
        </p:nvSpPr>
        <p:spPr>
          <a:xfrm>
            <a:off x="206402" y="3646486"/>
            <a:ext cx="5054367" cy="1887179"/>
          </a:xfrm>
        </p:spPr>
        <p:txBody>
          <a:bodyPr/>
          <a:lstStyle/>
          <a:p>
            <a:pPr marL="342900" indent="-342900" algn="l">
              <a:buFont typeface="Arial" panose="020B0604020202020204" pitchFamily="34" charset="0"/>
              <a:buChar char="•"/>
            </a:pPr>
            <a:r>
              <a:rPr lang="es-PE" dirty="0"/>
              <a:t>Bonilla </a:t>
            </a:r>
            <a:r>
              <a:rPr lang="es-PE" dirty="0" err="1"/>
              <a:t>Ypanaque,Julio</a:t>
            </a:r>
            <a:r>
              <a:rPr lang="es-PE" dirty="0"/>
              <a:t> Cesar.</a:t>
            </a:r>
          </a:p>
          <a:p>
            <a:pPr marL="342900" indent="-342900" algn="l">
              <a:buFont typeface="Arial" panose="020B0604020202020204" pitchFamily="34" charset="0"/>
              <a:buChar char="•"/>
            </a:pPr>
            <a:r>
              <a:rPr lang="es-PE" dirty="0"/>
              <a:t>Damián Suarez, Alexander Milton.</a:t>
            </a:r>
          </a:p>
          <a:p>
            <a:pPr marL="342900" indent="-342900" algn="l">
              <a:buFont typeface="Arial" panose="020B0604020202020204" pitchFamily="34" charset="0"/>
              <a:buChar char="•"/>
            </a:pPr>
            <a:endParaRPr lang="es-PE" dirty="0"/>
          </a:p>
          <a:p>
            <a:pPr marL="342900" indent="-342900" algn="l">
              <a:buFont typeface="Arial" panose="020B0604020202020204" pitchFamily="34" charset="0"/>
              <a:buChar char="•"/>
            </a:pPr>
            <a:endParaRPr lang="es-PE" dirty="0"/>
          </a:p>
        </p:txBody>
      </p:sp>
    </p:spTree>
    <p:extLst>
      <p:ext uri="{BB962C8B-B14F-4D97-AF65-F5344CB8AC3E}">
        <p14:creationId xmlns:p14="http://schemas.microsoft.com/office/powerpoint/2010/main" val="17856757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EDA90-BCC1-482A-A13C-BECB4B1FECED}"/>
              </a:ext>
            </a:extLst>
          </p:cNvPr>
          <p:cNvSpPr>
            <a:spLocks noGrp="1"/>
          </p:cNvSpPr>
          <p:nvPr>
            <p:ph type="title"/>
          </p:nvPr>
        </p:nvSpPr>
        <p:spPr>
          <a:xfrm>
            <a:off x="182526" y="311962"/>
            <a:ext cx="5913474" cy="1325563"/>
          </a:xfrm>
        </p:spPr>
        <p:txBody>
          <a:bodyPr>
            <a:normAutofit/>
          </a:bodyPr>
          <a:lstStyle/>
          <a:p>
            <a:r>
              <a:rPr lang="es-PE" sz="3600" dirty="0">
                <a:solidFill>
                  <a:schemeClr val="bg1"/>
                </a:solidFill>
                <a:latin typeface="BankGothic Lt BT" panose="020B0607020203060204" pitchFamily="34" charset="0"/>
              </a:rPr>
              <a:t>Los DBMS importantes</a:t>
            </a:r>
          </a:p>
        </p:txBody>
      </p:sp>
      <p:sp>
        <p:nvSpPr>
          <p:cNvPr id="3" name="Marcador de contenido 2">
            <a:extLst>
              <a:ext uri="{FF2B5EF4-FFF2-40B4-BE49-F238E27FC236}">
                <a16:creationId xmlns:a16="http://schemas.microsoft.com/office/drawing/2014/main" id="{0087F7BF-982F-4386-8FCD-131C7349C4B4}"/>
              </a:ext>
            </a:extLst>
          </p:cNvPr>
          <p:cNvSpPr>
            <a:spLocks noGrp="1"/>
          </p:cNvSpPr>
          <p:nvPr>
            <p:ph idx="1"/>
          </p:nvPr>
        </p:nvSpPr>
        <p:spPr>
          <a:xfrm>
            <a:off x="2273595" y="1509935"/>
            <a:ext cx="2861930" cy="4926050"/>
          </a:xfrm>
        </p:spPr>
        <p:txBody>
          <a:bodyPr>
            <a:normAutofit fontScale="85000" lnSpcReduction="20000"/>
          </a:bodyPr>
          <a:lstStyle/>
          <a:p>
            <a:r>
              <a:rPr lang="es-PE" sz="2400" dirty="0">
                <a:solidFill>
                  <a:schemeClr val="bg1"/>
                </a:solidFill>
              </a:rPr>
              <a:t>Borland </a:t>
            </a:r>
            <a:r>
              <a:rPr lang="es-PE" sz="2400" dirty="0" err="1">
                <a:solidFill>
                  <a:schemeClr val="bg1"/>
                </a:solidFill>
              </a:rPr>
              <a:t>Paradox</a:t>
            </a:r>
            <a:r>
              <a:rPr lang="es-PE" sz="2400" dirty="0">
                <a:solidFill>
                  <a:schemeClr val="bg1"/>
                </a:solidFill>
              </a:rPr>
              <a:t> </a:t>
            </a:r>
          </a:p>
          <a:p>
            <a:r>
              <a:rPr lang="es-PE" sz="2400" dirty="0">
                <a:solidFill>
                  <a:schemeClr val="bg1"/>
                </a:solidFill>
              </a:rPr>
              <a:t> </a:t>
            </a:r>
            <a:r>
              <a:rPr lang="es-PE" sz="2400" dirty="0" err="1">
                <a:solidFill>
                  <a:schemeClr val="bg1"/>
                </a:solidFill>
              </a:rPr>
              <a:t>Filemaker</a:t>
            </a:r>
            <a:r>
              <a:rPr lang="es-PE" sz="2400" dirty="0">
                <a:solidFill>
                  <a:schemeClr val="bg1"/>
                </a:solidFill>
              </a:rPr>
              <a:t> </a:t>
            </a:r>
          </a:p>
          <a:p>
            <a:r>
              <a:rPr lang="es-PE" sz="2400" dirty="0">
                <a:solidFill>
                  <a:schemeClr val="bg1"/>
                </a:solidFill>
              </a:rPr>
              <a:t> IBM DB2 </a:t>
            </a:r>
          </a:p>
          <a:p>
            <a:r>
              <a:rPr lang="es-PE" sz="2400" dirty="0">
                <a:solidFill>
                  <a:schemeClr val="bg1"/>
                </a:solidFill>
              </a:rPr>
              <a:t> Ingres</a:t>
            </a:r>
          </a:p>
          <a:p>
            <a:r>
              <a:rPr lang="es-PE" sz="2400" dirty="0">
                <a:solidFill>
                  <a:schemeClr val="bg1"/>
                </a:solidFill>
              </a:rPr>
              <a:t> </a:t>
            </a:r>
            <a:r>
              <a:rPr lang="es-PE" sz="2400" dirty="0" err="1">
                <a:solidFill>
                  <a:schemeClr val="bg1"/>
                </a:solidFill>
              </a:rPr>
              <a:t>Interbase</a:t>
            </a:r>
            <a:endParaRPr lang="es-PE" sz="2400" dirty="0">
              <a:solidFill>
                <a:schemeClr val="bg1"/>
              </a:solidFill>
            </a:endParaRPr>
          </a:p>
          <a:p>
            <a:r>
              <a:rPr lang="es-PE" sz="2400" dirty="0">
                <a:solidFill>
                  <a:schemeClr val="bg1"/>
                </a:solidFill>
              </a:rPr>
              <a:t> Microsoft SQL server </a:t>
            </a:r>
          </a:p>
          <a:p>
            <a:r>
              <a:rPr lang="es-PE" sz="2400" dirty="0">
                <a:solidFill>
                  <a:schemeClr val="bg1"/>
                </a:solidFill>
              </a:rPr>
              <a:t>Microsoft Access</a:t>
            </a:r>
          </a:p>
          <a:p>
            <a:r>
              <a:rPr lang="es-PE" sz="2400" dirty="0">
                <a:solidFill>
                  <a:schemeClr val="bg1"/>
                </a:solidFill>
              </a:rPr>
              <a:t> Microsoft FoxPro</a:t>
            </a:r>
          </a:p>
          <a:p>
            <a:r>
              <a:rPr lang="es-PE" sz="2400" dirty="0">
                <a:solidFill>
                  <a:schemeClr val="bg1"/>
                </a:solidFill>
              </a:rPr>
              <a:t> Oracle</a:t>
            </a:r>
          </a:p>
          <a:p>
            <a:r>
              <a:rPr lang="es-PE" sz="2400" dirty="0">
                <a:solidFill>
                  <a:schemeClr val="bg1"/>
                </a:solidFill>
              </a:rPr>
              <a:t> </a:t>
            </a:r>
            <a:r>
              <a:rPr lang="es-PE" sz="2400" dirty="0" err="1">
                <a:solidFill>
                  <a:schemeClr val="bg1"/>
                </a:solidFill>
              </a:rPr>
              <a:t>Sybase</a:t>
            </a:r>
            <a:endParaRPr lang="es-PE" sz="2400" dirty="0">
              <a:solidFill>
                <a:schemeClr val="bg1"/>
              </a:solidFill>
            </a:endParaRPr>
          </a:p>
          <a:p>
            <a:r>
              <a:rPr lang="es-PE" sz="2400" dirty="0">
                <a:solidFill>
                  <a:schemeClr val="bg1"/>
                </a:solidFill>
              </a:rPr>
              <a:t> MySQL</a:t>
            </a:r>
          </a:p>
          <a:p>
            <a:r>
              <a:rPr lang="es-PE" sz="2400" dirty="0">
                <a:solidFill>
                  <a:schemeClr val="bg1"/>
                </a:solidFill>
              </a:rPr>
              <a:t> PostgreSQL</a:t>
            </a:r>
          </a:p>
          <a:p>
            <a:r>
              <a:rPr lang="es-PE" sz="2400" dirty="0">
                <a:solidFill>
                  <a:schemeClr val="bg1"/>
                </a:solidFill>
              </a:rPr>
              <a:t> </a:t>
            </a:r>
            <a:r>
              <a:rPr lang="es-PE" sz="2400" dirty="0" err="1">
                <a:solidFill>
                  <a:schemeClr val="bg1"/>
                </a:solidFill>
              </a:rPr>
              <a:t>mSQL</a:t>
            </a:r>
            <a:endParaRPr lang="es-PE" sz="2400" dirty="0">
              <a:solidFill>
                <a:schemeClr val="bg1"/>
              </a:solidFill>
            </a:endParaRPr>
          </a:p>
          <a:p>
            <a:r>
              <a:rPr lang="es-PE" sz="2400" dirty="0">
                <a:solidFill>
                  <a:schemeClr val="bg1"/>
                </a:solidFill>
              </a:rPr>
              <a:t> SQL Server 11</a:t>
            </a:r>
          </a:p>
          <a:p>
            <a:pPr marL="0" indent="0">
              <a:buNone/>
            </a:pPr>
            <a:endParaRPr lang="es-PE" sz="1600" dirty="0"/>
          </a:p>
        </p:txBody>
      </p:sp>
      <p:pic>
        <p:nvPicPr>
          <p:cNvPr id="9218" name="Picture 2" descr="Resultado de imagen para microsoft sql">
            <a:extLst>
              <a:ext uri="{FF2B5EF4-FFF2-40B4-BE49-F238E27FC236}">
                <a16:creationId xmlns:a16="http://schemas.microsoft.com/office/drawing/2014/main" id="{C18A184E-9856-4C6A-8087-F2F6FE42B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20920">
            <a:off x="5630825" y="1285720"/>
            <a:ext cx="2970913" cy="178254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esultado de imagen para Oracle">
            <a:extLst>
              <a:ext uri="{FF2B5EF4-FFF2-40B4-BE49-F238E27FC236}">
                <a16:creationId xmlns:a16="http://schemas.microsoft.com/office/drawing/2014/main" id="{B44F706E-FB0D-45B3-8CA4-6DF7B316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56646">
            <a:off x="8899450" y="2335546"/>
            <a:ext cx="2658140" cy="265814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Resultado de imagen para mysql">
            <a:extLst>
              <a:ext uri="{FF2B5EF4-FFF2-40B4-BE49-F238E27FC236}">
                <a16:creationId xmlns:a16="http://schemas.microsoft.com/office/drawing/2014/main" id="{669D42F3-6E7C-443C-B4C4-A61ABBB39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82889">
            <a:off x="4630189" y="3984884"/>
            <a:ext cx="3520950" cy="182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27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79F7-8D12-4E9A-BD69-6A94369E2198}"/>
              </a:ext>
            </a:extLst>
          </p:cNvPr>
          <p:cNvSpPr>
            <a:spLocks noGrp="1"/>
          </p:cNvSpPr>
          <p:nvPr>
            <p:ph type="title"/>
          </p:nvPr>
        </p:nvSpPr>
        <p:spPr/>
        <p:txBody>
          <a:bodyPr>
            <a:normAutofit/>
          </a:bodyPr>
          <a:lstStyle/>
          <a:p>
            <a:pPr algn="ctr"/>
            <a:r>
              <a:rPr lang="es-PE" sz="6000" b="1" dirty="0">
                <a:solidFill>
                  <a:schemeClr val="bg1"/>
                </a:solidFill>
                <a:latin typeface="Algerian" panose="04020705040A02060702" pitchFamily="82" charset="0"/>
              </a:rPr>
              <a:t>Base de Datos</a:t>
            </a:r>
          </a:p>
        </p:txBody>
      </p:sp>
      <p:pic>
        <p:nvPicPr>
          <p:cNvPr id="2050" name="Picture 2" descr="Imagen relacionada">
            <a:extLst>
              <a:ext uri="{FF2B5EF4-FFF2-40B4-BE49-F238E27FC236}">
                <a16:creationId xmlns:a16="http://schemas.microsoft.com/office/drawing/2014/main" id="{EAB80DCC-CDD2-4161-BAD8-3260F7EC3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37" y="2243868"/>
            <a:ext cx="4972050" cy="351485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7DF20052-2E64-4F17-A4C0-54BD3073BAF7}"/>
              </a:ext>
            </a:extLst>
          </p:cNvPr>
          <p:cNvSpPr/>
          <p:nvPr/>
        </p:nvSpPr>
        <p:spPr>
          <a:xfrm>
            <a:off x="5943676" y="2114757"/>
            <a:ext cx="1689904" cy="695423"/>
          </a:xfrm>
          <a:prstGeom prst="roundRect">
            <a:avLst/>
          </a:prstGeom>
          <a:solidFill>
            <a:schemeClr val="bg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a:t>Capitulo I</a:t>
            </a:r>
          </a:p>
        </p:txBody>
      </p:sp>
      <p:sp>
        <p:nvSpPr>
          <p:cNvPr id="7" name="Rectángulo: esquinas redondeadas 6">
            <a:extLst>
              <a:ext uri="{FF2B5EF4-FFF2-40B4-BE49-F238E27FC236}">
                <a16:creationId xmlns:a16="http://schemas.microsoft.com/office/drawing/2014/main" id="{561D3418-56D3-404E-96A1-9E5E904FB1BF}"/>
              </a:ext>
            </a:extLst>
          </p:cNvPr>
          <p:cNvSpPr/>
          <p:nvPr/>
        </p:nvSpPr>
        <p:spPr>
          <a:xfrm>
            <a:off x="5943676" y="4655279"/>
            <a:ext cx="1689904" cy="695423"/>
          </a:xfrm>
          <a:prstGeom prst="roundRect">
            <a:avLst/>
          </a:prstGeom>
          <a:solidFill>
            <a:schemeClr val="bg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a:t>Capitulo III</a:t>
            </a:r>
          </a:p>
        </p:txBody>
      </p:sp>
      <p:sp>
        <p:nvSpPr>
          <p:cNvPr id="8" name="Rectángulo: esquinas redondeadas 7">
            <a:extLst>
              <a:ext uri="{FF2B5EF4-FFF2-40B4-BE49-F238E27FC236}">
                <a16:creationId xmlns:a16="http://schemas.microsoft.com/office/drawing/2014/main" id="{977852E0-504A-46E1-8E97-4D894CF2975B}"/>
              </a:ext>
            </a:extLst>
          </p:cNvPr>
          <p:cNvSpPr/>
          <p:nvPr/>
        </p:nvSpPr>
        <p:spPr>
          <a:xfrm>
            <a:off x="5943676" y="3426978"/>
            <a:ext cx="1689904" cy="695423"/>
          </a:xfrm>
          <a:prstGeom prst="roundRect">
            <a:avLst/>
          </a:prstGeom>
          <a:solidFill>
            <a:schemeClr val="bg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a:t>Capitulo II</a:t>
            </a:r>
          </a:p>
        </p:txBody>
      </p:sp>
      <p:sp>
        <p:nvSpPr>
          <p:cNvPr id="9" name="Flecha: a la derecha 8">
            <a:extLst>
              <a:ext uri="{FF2B5EF4-FFF2-40B4-BE49-F238E27FC236}">
                <a16:creationId xmlns:a16="http://schemas.microsoft.com/office/drawing/2014/main" id="{6C6389B2-4DCE-405A-AFDB-FEB4A9B313EA}"/>
              </a:ext>
            </a:extLst>
          </p:cNvPr>
          <p:cNvSpPr/>
          <p:nvPr/>
        </p:nvSpPr>
        <p:spPr>
          <a:xfrm>
            <a:off x="8088586" y="1892072"/>
            <a:ext cx="3413051" cy="1140791"/>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dirty="0">
                <a:solidFill>
                  <a:schemeClr val="tx1"/>
                </a:solidFill>
              </a:rPr>
              <a:t>Introducción</a:t>
            </a:r>
          </a:p>
        </p:txBody>
      </p:sp>
      <p:sp>
        <p:nvSpPr>
          <p:cNvPr id="10" name="Flecha: a la derecha 9">
            <a:extLst>
              <a:ext uri="{FF2B5EF4-FFF2-40B4-BE49-F238E27FC236}">
                <a16:creationId xmlns:a16="http://schemas.microsoft.com/office/drawing/2014/main" id="{1A75E339-AFCF-471C-98D5-6EAC486DAF33}"/>
              </a:ext>
            </a:extLst>
          </p:cNvPr>
          <p:cNvSpPr/>
          <p:nvPr/>
        </p:nvSpPr>
        <p:spPr>
          <a:xfrm>
            <a:off x="8041442" y="3189169"/>
            <a:ext cx="3413051" cy="1140791"/>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dirty="0">
                <a:solidFill>
                  <a:schemeClr val="tx1"/>
                </a:solidFill>
              </a:rPr>
              <a:t>Base de datos</a:t>
            </a:r>
          </a:p>
        </p:txBody>
      </p:sp>
      <p:sp>
        <p:nvSpPr>
          <p:cNvPr id="11" name="Flecha: a la derecha 10">
            <a:extLst>
              <a:ext uri="{FF2B5EF4-FFF2-40B4-BE49-F238E27FC236}">
                <a16:creationId xmlns:a16="http://schemas.microsoft.com/office/drawing/2014/main" id="{DD4DE4B6-E75A-464D-9561-0DF9624F58B0}"/>
              </a:ext>
            </a:extLst>
          </p:cNvPr>
          <p:cNvSpPr/>
          <p:nvPr/>
        </p:nvSpPr>
        <p:spPr>
          <a:xfrm>
            <a:off x="8088586" y="4486266"/>
            <a:ext cx="3413051" cy="1140791"/>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dirty="0">
                <a:solidFill>
                  <a:schemeClr val="tx1"/>
                </a:solidFill>
              </a:rPr>
              <a:t>Los DBMS principales</a:t>
            </a:r>
          </a:p>
        </p:txBody>
      </p:sp>
    </p:spTree>
    <p:extLst>
      <p:ext uri="{BB962C8B-B14F-4D97-AF65-F5344CB8AC3E}">
        <p14:creationId xmlns:p14="http://schemas.microsoft.com/office/powerpoint/2010/main" val="2078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0AB21-68AA-4B07-93FD-6D02D6BA47EA}"/>
              </a:ext>
            </a:extLst>
          </p:cNvPr>
          <p:cNvSpPr>
            <a:spLocks noGrp="1"/>
          </p:cNvSpPr>
          <p:nvPr>
            <p:ph type="title"/>
          </p:nvPr>
        </p:nvSpPr>
        <p:spPr>
          <a:xfrm>
            <a:off x="838201" y="365125"/>
            <a:ext cx="10161896" cy="1325563"/>
          </a:xfrm>
        </p:spPr>
        <p:txBody>
          <a:bodyPr>
            <a:normAutofit/>
          </a:bodyPr>
          <a:lstStyle/>
          <a:p>
            <a:pPr algn="ctr"/>
            <a:r>
              <a:rPr lang="es-PE" sz="6600" b="1" dirty="0">
                <a:solidFill>
                  <a:schemeClr val="bg1"/>
                </a:solidFill>
                <a:latin typeface="Algerian" panose="04020705040A02060702" pitchFamily="82" charset="0"/>
              </a:rPr>
              <a:t>Capitulo I</a:t>
            </a:r>
          </a:p>
        </p:txBody>
      </p:sp>
      <p:pic>
        <p:nvPicPr>
          <p:cNvPr id="3074" name="Picture 2" descr="Imagen relacionada">
            <a:extLst>
              <a:ext uri="{FF2B5EF4-FFF2-40B4-BE49-F238E27FC236}">
                <a16:creationId xmlns:a16="http://schemas.microsoft.com/office/drawing/2014/main" id="{06E850AC-1329-458F-BBDF-CC788A21B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512" y="1690688"/>
            <a:ext cx="4312350" cy="4299922"/>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 la derecha 4">
            <a:extLst>
              <a:ext uri="{FF2B5EF4-FFF2-40B4-BE49-F238E27FC236}">
                <a16:creationId xmlns:a16="http://schemas.microsoft.com/office/drawing/2014/main" id="{FFD2FA4B-571D-47DB-9324-8D6E29A7AAF0}"/>
              </a:ext>
            </a:extLst>
          </p:cNvPr>
          <p:cNvSpPr/>
          <p:nvPr/>
        </p:nvSpPr>
        <p:spPr>
          <a:xfrm>
            <a:off x="1155523" y="2712353"/>
            <a:ext cx="5812970" cy="2065779"/>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3200" dirty="0">
                <a:solidFill>
                  <a:schemeClr val="tx1"/>
                </a:solidFill>
                <a:latin typeface="BankGothic Lt BT" panose="020B0607020203060204" pitchFamily="34" charset="0"/>
              </a:rPr>
              <a:t>Introducción</a:t>
            </a:r>
            <a:endParaRPr lang="es-PE" dirty="0">
              <a:solidFill>
                <a:schemeClr val="tx1"/>
              </a:solidFill>
              <a:latin typeface="BankGothic Lt BT" panose="020B0607020203060204" pitchFamily="34" charset="0"/>
            </a:endParaRPr>
          </a:p>
        </p:txBody>
      </p:sp>
    </p:spTree>
    <p:extLst>
      <p:ext uri="{BB962C8B-B14F-4D97-AF65-F5344CB8AC3E}">
        <p14:creationId xmlns:p14="http://schemas.microsoft.com/office/powerpoint/2010/main" val="341566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A100BF0-4A61-4F26-B2BB-8A88EA5F2D1C}"/>
              </a:ext>
            </a:extLst>
          </p:cNvPr>
          <p:cNvSpPr>
            <a:spLocks noGrp="1"/>
          </p:cNvSpPr>
          <p:nvPr>
            <p:ph type="ctrTitle"/>
          </p:nvPr>
        </p:nvSpPr>
        <p:spPr>
          <a:xfrm>
            <a:off x="0" y="0"/>
            <a:ext cx="2470245" cy="630284"/>
          </a:xfrm>
        </p:spPr>
        <p:txBody>
          <a:bodyPr>
            <a:normAutofit fontScale="90000"/>
          </a:bodyPr>
          <a:lstStyle/>
          <a:p>
            <a:pPr algn="l"/>
            <a:r>
              <a:rPr lang="es-PE" sz="4400" dirty="0">
                <a:solidFill>
                  <a:schemeClr val="bg1"/>
                </a:solidFill>
              </a:rPr>
              <a:t>Definición:</a:t>
            </a:r>
          </a:p>
        </p:txBody>
      </p:sp>
      <p:sp>
        <p:nvSpPr>
          <p:cNvPr id="6" name="Marcador de contenido 2">
            <a:extLst>
              <a:ext uri="{FF2B5EF4-FFF2-40B4-BE49-F238E27FC236}">
                <a16:creationId xmlns:a16="http://schemas.microsoft.com/office/drawing/2014/main" id="{C1AB1369-81F3-4039-82DC-8382A7C06099}"/>
              </a:ext>
            </a:extLst>
          </p:cNvPr>
          <p:cNvSpPr txBox="1">
            <a:spLocks/>
          </p:cNvSpPr>
          <p:nvPr/>
        </p:nvSpPr>
        <p:spPr>
          <a:xfrm>
            <a:off x="510364" y="1056014"/>
            <a:ext cx="5273748" cy="1935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b="1" dirty="0">
                <a:solidFill>
                  <a:schemeClr val="bg1"/>
                </a:solidFill>
              </a:rPr>
              <a:t>Base</a:t>
            </a:r>
          </a:p>
          <a:p>
            <a:pPr marL="0" indent="0">
              <a:buFont typeface="Arial" panose="020B0604020202020204" pitchFamily="34" charset="0"/>
              <a:buNone/>
            </a:pPr>
            <a:r>
              <a:rPr lang="es-PE" sz="2000" b="1" dirty="0">
                <a:solidFill>
                  <a:schemeClr val="bg1"/>
                </a:solidFill>
              </a:rPr>
              <a:t>Superficie o capacidad antes aprendida, que servirá de apoyo en las situaciones que vendrán en un futuro</a:t>
            </a:r>
          </a:p>
        </p:txBody>
      </p:sp>
      <p:pic>
        <p:nvPicPr>
          <p:cNvPr id="4098" name="Picture 2" descr="Resultado de imagen para base de datos">
            <a:extLst>
              <a:ext uri="{FF2B5EF4-FFF2-40B4-BE49-F238E27FC236}">
                <a16:creationId xmlns:a16="http://schemas.microsoft.com/office/drawing/2014/main" id="{6E6083D3-5811-4EB4-9FC8-26761C41E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052" y="928138"/>
            <a:ext cx="3005691" cy="216932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21E9CA75-091A-41EA-8C0C-EDE0E4A94B59}"/>
              </a:ext>
            </a:extLst>
          </p:cNvPr>
          <p:cNvSpPr txBox="1">
            <a:spLocks/>
          </p:cNvSpPr>
          <p:nvPr/>
        </p:nvSpPr>
        <p:spPr>
          <a:xfrm>
            <a:off x="5915024" y="4270590"/>
            <a:ext cx="5273748" cy="19351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b="1" dirty="0">
                <a:solidFill>
                  <a:schemeClr val="bg1"/>
                </a:solidFill>
              </a:rPr>
              <a:t>Diseño del sistema</a:t>
            </a:r>
          </a:p>
          <a:p>
            <a:pPr marL="0" indent="0">
              <a:buNone/>
            </a:pPr>
            <a:r>
              <a:rPr lang="es-PE" dirty="0">
                <a:solidFill>
                  <a:schemeClr val="bg1"/>
                </a:solidFill>
              </a:rPr>
              <a:t>Es particularmente importante el tema Bases de Datos en la etapa de diseño del desarrollo de un sistema de información, debido a que la misma comprende el diseño </a:t>
            </a:r>
            <a:endParaRPr lang="es-PE" sz="2400" b="1" dirty="0">
              <a:solidFill>
                <a:schemeClr val="bg1"/>
              </a:solidFill>
            </a:endParaRPr>
          </a:p>
        </p:txBody>
      </p:sp>
      <p:pic>
        <p:nvPicPr>
          <p:cNvPr id="4100" name="Picture 4" descr="Resultado de imagen para base de datos">
            <a:extLst>
              <a:ext uri="{FF2B5EF4-FFF2-40B4-BE49-F238E27FC236}">
                <a16:creationId xmlns:a16="http://schemas.microsoft.com/office/drawing/2014/main" id="{778B1EEF-60B1-4933-BC43-B9E891819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91" y="3532956"/>
            <a:ext cx="3933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8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812BD-D26A-496A-B901-8113206C20DC}"/>
              </a:ext>
            </a:extLst>
          </p:cNvPr>
          <p:cNvSpPr>
            <a:spLocks noGrp="1"/>
          </p:cNvSpPr>
          <p:nvPr>
            <p:ph type="title"/>
          </p:nvPr>
        </p:nvSpPr>
        <p:spPr>
          <a:xfrm>
            <a:off x="715370" y="337829"/>
            <a:ext cx="10515600" cy="1427176"/>
          </a:xfrm>
        </p:spPr>
        <p:txBody>
          <a:bodyPr>
            <a:normAutofit/>
          </a:bodyPr>
          <a:lstStyle/>
          <a:p>
            <a:pPr algn="ctr"/>
            <a:r>
              <a:rPr lang="es-PE" sz="6000" b="1" dirty="0">
                <a:solidFill>
                  <a:schemeClr val="bg1"/>
                </a:solidFill>
                <a:latin typeface="Algerian" panose="04020705040A02060702" pitchFamily="82" charset="0"/>
              </a:rPr>
              <a:t>Capitulo II</a:t>
            </a:r>
          </a:p>
        </p:txBody>
      </p:sp>
      <p:sp>
        <p:nvSpPr>
          <p:cNvPr id="5" name="Flecha: a la derecha 4">
            <a:extLst>
              <a:ext uri="{FF2B5EF4-FFF2-40B4-BE49-F238E27FC236}">
                <a16:creationId xmlns:a16="http://schemas.microsoft.com/office/drawing/2014/main" id="{3AD24A2A-908F-4D7B-B440-EEB8CD16C6FE}"/>
              </a:ext>
            </a:extLst>
          </p:cNvPr>
          <p:cNvSpPr/>
          <p:nvPr/>
        </p:nvSpPr>
        <p:spPr>
          <a:xfrm>
            <a:off x="917628" y="2923954"/>
            <a:ext cx="4855852" cy="2137144"/>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3200" dirty="0">
                <a:solidFill>
                  <a:schemeClr val="tx1"/>
                </a:solidFill>
                <a:latin typeface="BankGothic Lt BT" panose="020B0607020203060204" pitchFamily="34" charset="0"/>
              </a:rPr>
              <a:t>Base de datos</a:t>
            </a:r>
          </a:p>
        </p:txBody>
      </p:sp>
      <p:pic>
        <p:nvPicPr>
          <p:cNvPr id="5122" name="Picture 2" descr="Resultado de imagen para base de datos">
            <a:extLst>
              <a:ext uri="{FF2B5EF4-FFF2-40B4-BE49-F238E27FC236}">
                <a16:creationId xmlns:a16="http://schemas.microsoft.com/office/drawing/2014/main" id="{62CCB981-9599-4C4A-B93D-7CEB7FC63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189" y="2149106"/>
            <a:ext cx="3922084" cy="392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9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D280C-1486-4A0E-92B7-AA058C7B5505}"/>
              </a:ext>
            </a:extLst>
          </p:cNvPr>
          <p:cNvSpPr>
            <a:spLocks noGrp="1"/>
          </p:cNvSpPr>
          <p:nvPr>
            <p:ph type="title"/>
          </p:nvPr>
        </p:nvSpPr>
        <p:spPr>
          <a:xfrm>
            <a:off x="838200" y="500062"/>
            <a:ext cx="5753986" cy="1233045"/>
          </a:xfrm>
        </p:spPr>
        <p:txBody>
          <a:bodyPr>
            <a:noAutofit/>
          </a:bodyPr>
          <a:lstStyle/>
          <a:p>
            <a:r>
              <a:rPr lang="es-PE" sz="3200" dirty="0">
                <a:solidFill>
                  <a:schemeClr val="bg1"/>
                </a:solidFill>
                <a:latin typeface="Agency FB" panose="020B0503020202020204" pitchFamily="34" charset="0"/>
              </a:rPr>
              <a:t>CONCEPTO DE BASE DE DATOS</a:t>
            </a:r>
            <a:br>
              <a:rPr lang="es-PE" sz="3200" dirty="0">
                <a:solidFill>
                  <a:schemeClr val="bg1"/>
                </a:solidFill>
                <a:latin typeface="Agency FB" panose="020B0503020202020204" pitchFamily="34" charset="0"/>
              </a:rPr>
            </a:br>
            <a:endParaRPr lang="es-PE" sz="3200" dirty="0">
              <a:solidFill>
                <a:schemeClr val="bg1"/>
              </a:solidFill>
              <a:latin typeface="Agency FB" panose="020B0503020202020204" pitchFamily="34" charset="0"/>
            </a:endParaRPr>
          </a:p>
        </p:txBody>
      </p:sp>
      <p:sp>
        <p:nvSpPr>
          <p:cNvPr id="3" name="Marcador de contenido 2">
            <a:extLst>
              <a:ext uri="{FF2B5EF4-FFF2-40B4-BE49-F238E27FC236}">
                <a16:creationId xmlns:a16="http://schemas.microsoft.com/office/drawing/2014/main" id="{E0678BF5-9EB7-45A9-AAC5-AEC766A8716E}"/>
              </a:ext>
            </a:extLst>
          </p:cNvPr>
          <p:cNvSpPr>
            <a:spLocks noGrp="1"/>
          </p:cNvSpPr>
          <p:nvPr>
            <p:ph idx="1"/>
          </p:nvPr>
        </p:nvSpPr>
        <p:spPr>
          <a:xfrm>
            <a:off x="551121" y="1733107"/>
            <a:ext cx="6041065" cy="4890423"/>
          </a:xfrm>
        </p:spPr>
        <p:txBody>
          <a:bodyPr>
            <a:normAutofit fontScale="40000" lnSpcReduction="20000"/>
          </a:bodyPr>
          <a:lstStyle/>
          <a:p>
            <a:r>
              <a:rPr lang="es-PE" sz="4000" dirty="0">
                <a:solidFill>
                  <a:schemeClr val="bg1"/>
                </a:solidFill>
              </a:rPr>
              <a:t>Base de datos hoy en día ha evolucionado en esos últimos años hasta convertirse en la parte esencial de un plan de la informática</a:t>
            </a:r>
          </a:p>
          <a:p>
            <a:r>
              <a:rPr lang="es-PE" sz="4000" dirty="0">
                <a:solidFill>
                  <a:schemeClr val="bg1"/>
                </a:solidFill>
              </a:rPr>
              <a:t>Es una conexión de archivos interrelacionados que permiten al usuario pueda acceder a estos archivos y modificarlos. Este para que sea útil debe recuperar la información de una manera correcta.</a:t>
            </a:r>
          </a:p>
          <a:p>
            <a:r>
              <a:rPr lang="es-PE" sz="4000" dirty="0">
                <a:solidFill>
                  <a:schemeClr val="bg1"/>
                </a:solidFill>
              </a:rPr>
              <a:t>Existen 3 niveles que son: nivel físico, nivel lógico o, nivel de vistas. Tienes varios esquemas divididos a los niveles que se han discutido,</a:t>
            </a:r>
          </a:p>
          <a:p>
            <a:r>
              <a:rPr lang="es-PE" sz="4000" dirty="0">
                <a:solidFill>
                  <a:schemeClr val="bg1"/>
                </a:solidFill>
              </a:rPr>
              <a:t>Una base de datos que guarda archivos sobre empleados y empresas es un buen ejemplo. Los registros de los empleados y las empresas se guardan en tablas diferentes. Si la trayectoria de una empresa cambia, sólo debe cambiar el registro de esta empresa. No tiene que escribir la dirección nueva para todas las personas que trabajen en esa empresa.</a:t>
            </a:r>
          </a:p>
          <a:p>
            <a:r>
              <a:rPr lang="es-PE" sz="4000" dirty="0">
                <a:solidFill>
                  <a:schemeClr val="bg1"/>
                </a:solidFill>
              </a:rPr>
              <a:t>Con una sola tabla, tendría que introducir la dirección en cada registro; con dos tablas. Cuando se introduce el nombre de una empresa en el registro de un empleado.</a:t>
            </a:r>
          </a:p>
          <a:p>
            <a:r>
              <a:rPr lang="es-PE" sz="4000" dirty="0">
                <a:solidFill>
                  <a:schemeClr val="bg1"/>
                </a:solidFill>
              </a:rPr>
              <a:t>La estructura de la base, representada a continuación, tiene una tabla. </a:t>
            </a:r>
          </a:p>
          <a:p>
            <a:r>
              <a:rPr lang="es-PE" sz="4000" dirty="0">
                <a:solidFill>
                  <a:schemeClr val="bg1"/>
                </a:solidFill>
              </a:rPr>
              <a:t>Debido a que las base de datos es producida por diferentes programadores, los archivos pueden estar en diferentes lenguajes, más aun la información es duplicada en diferentes lugares.</a:t>
            </a:r>
          </a:p>
          <a:p>
            <a:pPr marL="0" indent="0">
              <a:buNone/>
            </a:pPr>
            <a:endParaRPr lang="es-PE" dirty="0"/>
          </a:p>
        </p:txBody>
      </p:sp>
      <p:pic>
        <p:nvPicPr>
          <p:cNvPr id="4" name="Imagen 3" descr="http://doc.4d.com/4Dv16/picture/107361/pict107361.es.png">
            <a:extLst>
              <a:ext uri="{FF2B5EF4-FFF2-40B4-BE49-F238E27FC236}">
                <a16:creationId xmlns:a16="http://schemas.microsoft.com/office/drawing/2014/main" id="{B6073581-DFE6-48B0-B97F-0E7A6737C5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1923" y="1863710"/>
            <a:ext cx="4348450" cy="3558894"/>
          </a:xfrm>
          <a:prstGeom prst="rect">
            <a:avLst/>
          </a:prstGeom>
          <a:noFill/>
          <a:ln>
            <a:noFill/>
          </a:ln>
        </p:spPr>
      </p:pic>
    </p:spTree>
    <p:extLst>
      <p:ext uri="{BB962C8B-B14F-4D97-AF65-F5344CB8AC3E}">
        <p14:creationId xmlns:p14="http://schemas.microsoft.com/office/powerpoint/2010/main" val="100732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1EFE8-B8B1-49EA-96FB-C00653D1F04D}"/>
              </a:ext>
            </a:extLst>
          </p:cNvPr>
          <p:cNvSpPr>
            <a:spLocks noGrp="1"/>
          </p:cNvSpPr>
          <p:nvPr>
            <p:ph type="title"/>
          </p:nvPr>
        </p:nvSpPr>
        <p:spPr>
          <a:xfrm>
            <a:off x="391633" y="333227"/>
            <a:ext cx="3499883" cy="1080903"/>
          </a:xfrm>
        </p:spPr>
        <p:txBody>
          <a:bodyPr/>
          <a:lstStyle/>
          <a:p>
            <a:r>
              <a:rPr lang="es-PE" sz="4000" dirty="0">
                <a:solidFill>
                  <a:schemeClr val="bg1"/>
                </a:solidFill>
                <a:latin typeface="BankGothic Lt BT" panose="020B0607020203060204" pitchFamily="34" charset="0"/>
              </a:rPr>
              <a:t>Metadatos</a:t>
            </a:r>
            <a:endParaRPr lang="es-PE" dirty="0">
              <a:solidFill>
                <a:schemeClr val="bg1"/>
              </a:solidFill>
              <a:latin typeface="BankGothic Lt BT" panose="020B0607020203060204" pitchFamily="34" charset="0"/>
            </a:endParaRPr>
          </a:p>
        </p:txBody>
      </p:sp>
      <p:sp>
        <p:nvSpPr>
          <p:cNvPr id="3" name="Marcador de contenido 2">
            <a:extLst>
              <a:ext uri="{FF2B5EF4-FFF2-40B4-BE49-F238E27FC236}">
                <a16:creationId xmlns:a16="http://schemas.microsoft.com/office/drawing/2014/main" id="{CD319C56-2A1E-4F54-BE16-0B19B5F041DE}"/>
              </a:ext>
            </a:extLst>
          </p:cNvPr>
          <p:cNvSpPr>
            <a:spLocks noGrp="1"/>
          </p:cNvSpPr>
          <p:nvPr>
            <p:ph idx="1"/>
          </p:nvPr>
        </p:nvSpPr>
        <p:spPr>
          <a:xfrm>
            <a:off x="572386" y="2389151"/>
            <a:ext cx="5041605" cy="2895231"/>
          </a:xfrm>
        </p:spPr>
        <p:txBody>
          <a:bodyPr>
            <a:normAutofit/>
          </a:bodyPr>
          <a:lstStyle/>
          <a:p>
            <a:pPr marL="0" indent="0">
              <a:buNone/>
            </a:pPr>
            <a:r>
              <a:rPr lang="es-PE" sz="2400" dirty="0">
                <a:solidFill>
                  <a:schemeClr val="bg1"/>
                </a:solidFill>
              </a:rPr>
              <a:t>Los Metadatos permiten facilitar a una persona ubicar y entender los datos, incluyen información requerida para determinar qué conjuntos de datos existen para una localización geográfica particular.</a:t>
            </a:r>
          </a:p>
        </p:txBody>
      </p:sp>
      <p:pic>
        <p:nvPicPr>
          <p:cNvPr id="6148" name="Picture 4" descr="Resultado de imagen para metadatos que es">
            <a:extLst>
              <a:ext uri="{FF2B5EF4-FFF2-40B4-BE49-F238E27FC236}">
                <a16:creationId xmlns:a16="http://schemas.microsoft.com/office/drawing/2014/main" id="{74048662-ACEF-4F46-ABF4-5C0DED807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642" y="2009553"/>
            <a:ext cx="5330362" cy="347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6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C1C7E-BD57-4928-9A63-D2B5E513D0D6}"/>
              </a:ext>
            </a:extLst>
          </p:cNvPr>
          <p:cNvSpPr>
            <a:spLocks noGrp="1"/>
          </p:cNvSpPr>
          <p:nvPr>
            <p:ph type="title"/>
          </p:nvPr>
        </p:nvSpPr>
        <p:spPr>
          <a:xfrm>
            <a:off x="838200" y="365125"/>
            <a:ext cx="3361660" cy="1325563"/>
          </a:xfrm>
        </p:spPr>
        <p:txBody>
          <a:bodyPr/>
          <a:lstStyle/>
          <a:p>
            <a:r>
              <a:rPr lang="es-PE" dirty="0">
                <a:solidFill>
                  <a:schemeClr val="bg1"/>
                </a:solidFill>
                <a:latin typeface="BankGothic Lt BT" panose="020B0607020203060204" pitchFamily="34" charset="0"/>
              </a:rPr>
              <a:t>Entidad</a:t>
            </a:r>
          </a:p>
        </p:txBody>
      </p:sp>
      <p:sp>
        <p:nvSpPr>
          <p:cNvPr id="3" name="Marcador de contenido 2">
            <a:extLst>
              <a:ext uri="{FF2B5EF4-FFF2-40B4-BE49-F238E27FC236}">
                <a16:creationId xmlns:a16="http://schemas.microsoft.com/office/drawing/2014/main" id="{F3406D88-BE5D-4CB1-80DC-82AE6DF696BC}"/>
              </a:ext>
            </a:extLst>
          </p:cNvPr>
          <p:cNvSpPr>
            <a:spLocks noGrp="1"/>
          </p:cNvSpPr>
          <p:nvPr>
            <p:ph idx="1"/>
          </p:nvPr>
        </p:nvSpPr>
        <p:spPr>
          <a:xfrm>
            <a:off x="572385" y="2048908"/>
            <a:ext cx="5318051" cy="2937762"/>
          </a:xfrm>
        </p:spPr>
        <p:txBody>
          <a:bodyPr>
            <a:normAutofit/>
          </a:bodyPr>
          <a:lstStyle/>
          <a:p>
            <a:pPr marL="0" indent="0">
              <a:buNone/>
            </a:pPr>
            <a:r>
              <a:rPr lang="es-PE" dirty="0">
                <a:solidFill>
                  <a:schemeClr val="bg1"/>
                </a:solidFill>
              </a:rPr>
              <a:t> Una entidad en base de datos, es la representación de un objeto o concepto del mundo real que se describe en una base de datos. Ejemplos de nombres de entidades: Alumno, Empleado, Artículo, </a:t>
            </a:r>
            <a:r>
              <a:rPr lang="es-PE" dirty="0" err="1">
                <a:solidFill>
                  <a:schemeClr val="bg1"/>
                </a:solidFill>
              </a:rPr>
              <a:t>etc</a:t>
            </a:r>
            <a:endParaRPr lang="es-PE" dirty="0">
              <a:solidFill>
                <a:schemeClr val="bg1"/>
              </a:solidFill>
            </a:endParaRPr>
          </a:p>
        </p:txBody>
      </p:sp>
      <p:pic>
        <p:nvPicPr>
          <p:cNvPr id="7170" name="Picture 2" descr="Resultado de imagen para entidades base de datos">
            <a:extLst>
              <a:ext uri="{FF2B5EF4-FFF2-40B4-BE49-F238E27FC236}">
                <a16:creationId xmlns:a16="http://schemas.microsoft.com/office/drawing/2014/main" id="{9A23F494-C0D4-4490-A052-8C20772F4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628" y="1913971"/>
            <a:ext cx="5223215" cy="346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62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B2AA3-ADC3-4598-AFF7-4B2DD5349B63}"/>
              </a:ext>
            </a:extLst>
          </p:cNvPr>
          <p:cNvSpPr>
            <a:spLocks noGrp="1"/>
          </p:cNvSpPr>
          <p:nvPr>
            <p:ph type="title"/>
          </p:nvPr>
        </p:nvSpPr>
        <p:spPr/>
        <p:txBody>
          <a:bodyPr/>
          <a:lstStyle/>
          <a:p>
            <a:pPr algn="ctr"/>
            <a:r>
              <a:rPr lang="es-PE" dirty="0">
                <a:solidFill>
                  <a:schemeClr val="bg1"/>
                </a:solidFill>
                <a:latin typeface="Algerian" panose="04020705040A02060702" pitchFamily="82" charset="0"/>
              </a:rPr>
              <a:t>Capitulo III</a:t>
            </a:r>
          </a:p>
        </p:txBody>
      </p:sp>
      <p:sp>
        <p:nvSpPr>
          <p:cNvPr id="4" name="Flecha: a la derecha 3">
            <a:extLst>
              <a:ext uri="{FF2B5EF4-FFF2-40B4-BE49-F238E27FC236}">
                <a16:creationId xmlns:a16="http://schemas.microsoft.com/office/drawing/2014/main" id="{E01D1F08-0A46-4B95-B146-71E6EEAD3C27}"/>
              </a:ext>
            </a:extLst>
          </p:cNvPr>
          <p:cNvSpPr/>
          <p:nvPr/>
        </p:nvSpPr>
        <p:spPr>
          <a:xfrm>
            <a:off x="1166792" y="2987076"/>
            <a:ext cx="5028118" cy="1680617"/>
          </a:xfrm>
          <a:prstGeom prst="rightArrow">
            <a:avLst/>
          </a:prstGeom>
          <a:solidFill>
            <a:schemeClr val="bg1">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400" dirty="0">
                <a:solidFill>
                  <a:schemeClr val="tx1"/>
                </a:solidFill>
              </a:rPr>
              <a:t>Los DBMS principales</a:t>
            </a:r>
          </a:p>
        </p:txBody>
      </p:sp>
      <p:pic>
        <p:nvPicPr>
          <p:cNvPr id="8194" name="Picture 2" descr="Resultado de imagen para dbms icon">
            <a:extLst>
              <a:ext uri="{FF2B5EF4-FFF2-40B4-BE49-F238E27FC236}">
                <a16:creationId xmlns:a16="http://schemas.microsoft.com/office/drawing/2014/main" id="{6F59551A-C601-404F-8246-7141BEA0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650" y="1870993"/>
            <a:ext cx="3912782" cy="39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918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440</Words>
  <Application>Microsoft Office PowerPoint</Application>
  <PresentationFormat>Panorámica</PresentationFormat>
  <Paragraphs>49</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Agency FB</vt:lpstr>
      <vt:lpstr>Algerian</vt:lpstr>
      <vt:lpstr>Arial</vt:lpstr>
      <vt:lpstr>BankGothic Lt BT</vt:lpstr>
      <vt:lpstr>Calibri</vt:lpstr>
      <vt:lpstr>Calibri Light</vt:lpstr>
      <vt:lpstr>Tema de Office</vt:lpstr>
      <vt:lpstr>Integrantes: </vt:lpstr>
      <vt:lpstr>Base de Datos</vt:lpstr>
      <vt:lpstr>Capitulo I</vt:lpstr>
      <vt:lpstr>Definición:</vt:lpstr>
      <vt:lpstr>Capitulo II</vt:lpstr>
      <vt:lpstr>CONCEPTO DE BASE DE DATOS </vt:lpstr>
      <vt:lpstr>Metadatos</vt:lpstr>
      <vt:lpstr>Entidad</vt:lpstr>
      <vt:lpstr>Capitulo III</vt:lpstr>
      <vt:lpstr>Los DBMS importantes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dc:title>
  <dc:creator>ADVANCE</dc:creator>
  <cp:lastModifiedBy>ADVANCE</cp:lastModifiedBy>
  <cp:revision>14</cp:revision>
  <dcterms:created xsi:type="dcterms:W3CDTF">2017-09-17T23:42:22Z</dcterms:created>
  <dcterms:modified xsi:type="dcterms:W3CDTF">2017-09-18T07:07:32Z</dcterms:modified>
</cp:coreProperties>
</file>