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8" name="7 Marcador de pie de página"/>
          <p:cNvSpPr>
            <a:spLocks noGrp="1"/>
          </p:cNvSpPr>
          <p:nvPr>
            <p:ph type="ftr" sz="quarter" idx="11"/>
          </p:nvPr>
        </p:nvSpPr>
        <p:spPr/>
        <p:txBody>
          <a:bodyPr/>
          <a:lstStyle>
            <a:extLst/>
          </a:lstStyle>
          <a:p>
            <a:endParaRPr lang="es-PE"/>
          </a:p>
        </p:txBody>
      </p:sp>
      <p:sp>
        <p:nvSpPr>
          <p:cNvPr id="11" name="10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8" name="7 Marcador de pie de página"/>
          <p:cNvSpPr>
            <a:spLocks noGrp="1"/>
          </p:cNvSpPr>
          <p:nvPr>
            <p:ph type="ftr" sz="quarter" idx="11"/>
          </p:nvPr>
        </p:nvSpPr>
        <p:spPr/>
        <p:txBody>
          <a:bodyPr/>
          <a:lstStyle>
            <a:extLst/>
          </a:lstStyle>
          <a:p>
            <a:endParaRPr lang="es-PE"/>
          </a:p>
        </p:txBody>
      </p:sp>
      <p:sp>
        <p:nvSpPr>
          <p:cNvPr id="9" name="8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4" name="3 Marcador de pie de página"/>
          <p:cNvSpPr>
            <a:spLocks noGrp="1"/>
          </p:cNvSpPr>
          <p:nvPr>
            <p:ph type="ftr" sz="quarter" idx="11"/>
          </p:nvPr>
        </p:nvSpPr>
        <p:spPr/>
        <p:txBody>
          <a:bodyPr/>
          <a:lstStyle>
            <a:extLst/>
          </a:lstStyle>
          <a:p>
            <a:endParaRPr lang="es-PE"/>
          </a:p>
        </p:txBody>
      </p:sp>
      <p:sp>
        <p:nvSpPr>
          <p:cNvPr id="5" name="4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3" name="2 Marcador de pie de página"/>
          <p:cNvSpPr>
            <a:spLocks noGrp="1"/>
          </p:cNvSpPr>
          <p:nvPr>
            <p:ph type="ftr" sz="quarter" idx="11"/>
          </p:nvPr>
        </p:nvSpPr>
        <p:spPr/>
        <p:txBody>
          <a:bodyPr/>
          <a:lstStyle>
            <a:extLst/>
          </a:lstStyle>
          <a:p>
            <a:endParaRPr lang="es-PE"/>
          </a:p>
        </p:txBody>
      </p:sp>
      <p:sp>
        <p:nvSpPr>
          <p:cNvPr id="4" name="3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B66D3B6-B8CE-4FAB-A587-5E0DC8965C35}" type="datetimeFigureOut">
              <a:rPr lang="es-PE" smtClean="0"/>
              <a:t>18/09/2017</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7F087E9F-1C39-4AD7-89DD-2672800A07C5}" type="slidenum">
              <a:rPr lang="es-PE" smtClean="0"/>
              <a:t>‹Nº›</a:t>
            </a:fld>
            <a:endParaRPr lang="es-PE"/>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B66D3B6-B8CE-4FAB-A587-5E0DC8965C35}" type="datetimeFigureOut">
              <a:rPr lang="es-PE" smtClean="0"/>
              <a:t>18/09/2017</a:t>
            </a:fld>
            <a:endParaRPr lang="es-PE"/>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PE"/>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F087E9F-1C39-4AD7-89DD-2672800A07C5}"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PE" dirty="0" smtClean="0"/>
              <a:t/>
            </a:r>
            <a:br>
              <a:rPr lang="es-PE" dirty="0" smtClean="0"/>
            </a:br>
            <a:r>
              <a:rPr lang="es-PE" sz="6700" dirty="0" smtClean="0">
                <a:solidFill>
                  <a:srgbClr val="C00000"/>
                </a:solidFill>
              </a:rPr>
              <a:t>LENGUAJE SQL </a:t>
            </a:r>
            <a:r>
              <a:rPr lang="es-PE" dirty="0" smtClean="0"/>
              <a:t/>
            </a:r>
            <a:br>
              <a:rPr lang="es-PE" dirty="0" smtClean="0"/>
            </a:br>
            <a:endParaRPr lang="es-PE" dirty="0"/>
          </a:p>
        </p:txBody>
      </p:sp>
      <p:sp>
        <p:nvSpPr>
          <p:cNvPr id="4" name="3 Subtítulo"/>
          <p:cNvSpPr>
            <a:spLocks noGrp="1"/>
          </p:cNvSpPr>
          <p:nvPr>
            <p:ph type="subTitle" idx="1"/>
          </p:nvPr>
        </p:nvSpPr>
        <p:spPr/>
        <p:txBody>
          <a:bodyPr/>
          <a:lstStyle/>
          <a:p>
            <a:r>
              <a:rPr lang="es-PE" dirty="0" smtClean="0"/>
              <a:t>Integrantes :</a:t>
            </a:r>
          </a:p>
          <a:p>
            <a:r>
              <a:rPr lang="es-PE" dirty="0" smtClean="0"/>
              <a:t>Yupanqui Lozano Juan Nelson</a:t>
            </a:r>
          </a:p>
          <a:p>
            <a:endParaRPr lang="es-PE" dirty="0"/>
          </a:p>
        </p:txBody>
      </p:sp>
      <p:pic>
        <p:nvPicPr>
          <p:cNvPr id="1026" name="Picture 2" descr="Resultado de imagen para LENGUAJE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17032"/>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4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530352"/>
            <a:ext cx="8183880" cy="5562944"/>
          </a:xfrm>
        </p:spPr>
        <p:txBody>
          <a:bodyPr>
            <a:normAutofit lnSpcReduction="10000"/>
          </a:bodyPr>
          <a:lstStyle/>
          <a:p>
            <a:pPr marL="0" indent="0">
              <a:buNone/>
            </a:pPr>
            <a:r>
              <a:rPr lang="es-MX" b="1" dirty="0"/>
              <a:t>Lenguaje de definición de datos (DDL, Data </a:t>
            </a:r>
            <a:r>
              <a:rPr lang="es-MX" b="1" dirty="0" err="1"/>
              <a:t>Definition</a:t>
            </a:r>
            <a:r>
              <a:rPr lang="es-MX" b="1" dirty="0"/>
              <a:t> </a:t>
            </a:r>
            <a:r>
              <a:rPr lang="es-MX" b="1" dirty="0" err="1"/>
              <a:t>Language</a:t>
            </a:r>
            <a:r>
              <a:rPr lang="es-MX" b="1" dirty="0"/>
              <a:t>)</a:t>
            </a:r>
            <a:r>
              <a:rPr lang="es-MX" dirty="0"/>
              <a:t> </a:t>
            </a:r>
            <a:r>
              <a:rPr lang="es-MX" dirty="0" smtClean="0"/>
              <a:t>:</a:t>
            </a:r>
          </a:p>
          <a:p>
            <a:pPr marL="0" indent="0">
              <a:buNone/>
            </a:pPr>
            <a:r>
              <a:rPr lang="es-MX" dirty="0"/>
              <a:t>Las instrucciones DDL se usan para crear, modificar o borrar objetos en una base de datos como tablas, vistas, esquemas, dominios, activadores, y almacenar procedimientos. </a:t>
            </a:r>
            <a:endParaRPr lang="es-MX" dirty="0" smtClean="0"/>
          </a:p>
          <a:p>
            <a:pPr marL="0" indent="0">
              <a:buNone/>
            </a:pPr>
            <a:r>
              <a:rPr lang="es-MX" dirty="0"/>
              <a:t>Por ejemplo, se usa la instrucción CREATE TABLE para crear una tabla, la instrucción ALTER TABLE para modificar las características de una tabla, y la instrucción DROP TABLE para borrar la definición de la tabla de la base de datos.</a:t>
            </a:r>
            <a:endParaRPr lang="es-PE" dirty="0"/>
          </a:p>
          <a:p>
            <a:endParaRPr lang="es-PE" dirty="0"/>
          </a:p>
        </p:txBody>
      </p:sp>
    </p:spTree>
    <p:extLst>
      <p:ext uri="{BB962C8B-B14F-4D97-AF65-F5344CB8AC3E}">
        <p14:creationId xmlns:p14="http://schemas.microsoft.com/office/powerpoint/2010/main" val="251234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530352"/>
            <a:ext cx="8183880" cy="5490936"/>
          </a:xfrm>
        </p:spPr>
        <p:txBody>
          <a:bodyPr>
            <a:normAutofit fontScale="92500" lnSpcReduction="20000"/>
          </a:bodyPr>
          <a:lstStyle/>
          <a:p>
            <a:pPr marL="0" indent="0">
              <a:buNone/>
            </a:pPr>
            <a:r>
              <a:rPr lang="es-MX" b="1" dirty="0"/>
              <a:t>Lenguaje de control de datos (DCL, Data Control </a:t>
            </a:r>
            <a:r>
              <a:rPr lang="es-MX" b="1" dirty="0" err="1"/>
              <a:t>Language</a:t>
            </a:r>
            <a:r>
              <a:rPr lang="es-MX" b="1" dirty="0"/>
              <a:t>)</a:t>
            </a:r>
            <a:r>
              <a:rPr lang="es-MX" dirty="0"/>
              <a:t> </a:t>
            </a:r>
            <a:endParaRPr lang="es-MX" dirty="0" smtClean="0"/>
          </a:p>
          <a:p>
            <a:pPr marL="0" indent="0">
              <a:buNone/>
            </a:pPr>
            <a:r>
              <a:rPr lang="es-MX" dirty="0"/>
              <a:t>Las instrucciones DCL permiten controlar quién o qué (un usuario en una base de datos puede ser una persona o un programa de aplicación) tiene acceso a objetos específicos en la base de datos. Con DCL, puede otorgar o restringir el acceso usando las instrucciones GRANT o REVOKE, los dos comandos principales en DCL. Las instrucciones DCL también permiten controlar el tipo de acceso que cada usuario tiene a los objetos de una base de datos. Por ejemplo, puede determinar cuáles usuarios pueden ver un conjunto de datos específico y cuáles usuarios pueden manipular esos datos. </a:t>
            </a:r>
            <a:endParaRPr lang="es-PE" dirty="0"/>
          </a:p>
        </p:txBody>
      </p:sp>
    </p:spTree>
    <p:extLst>
      <p:ext uri="{BB962C8B-B14F-4D97-AF65-F5344CB8AC3E}">
        <p14:creationId xmlns:p14="http://schemas.microsoft.com/office/powerpoint/2010/main" val="319836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530352"/>
            <a:ext cx="8183880" cy="5634952"/>
          </a:xfrm>
        </p:spPr>
        <p:txBody>
          <a:bodyPr>
            <a:normAutofit lnSpcReduction="10000"/>
          </a:bodyPr>
          <a:lstStyle/>
          <a:p>
            <a:pPr marL="0" indent="0">
              <a:buNone/>
            </a:pPr>
            <a:r>
              <a:rPr lang="es-MX" b="1" dirty="0"/>
              <a:t>Lenguaje de manipulación de datos (DML, Data </a:t>
            </a:r>
            <a:r>
              <a:rPr lang="es-MX" b="1" dirty="0" err="1"/>
              <a:t>Manipulation</a:t>
            </a:r>
            <a:r>
              <a:rPr lang="es-MX" b="1" dirty="0"/>
              <a:t> </a:t>
            </a:r>
            <a:r>
              <a:rPr lang="es-MX" b="1" dirty="0" err="1" smtClean="0"/>
              <a:t>Language</a:t>
            </a:r>
            <a:r>
              <a:rPr lang="es-MX" b="1" dirty="0" smtClean="0"/>
              <a:t>)</a:t>
            </a:r>
          </a:p>
          <a:p>
            <a:pPr marL="0" indent="0">
              <a:buNone/>
            </a:pPr>
            <a:r>
              <a:rPr lang="es-MX" dirty="0"/>
              <a:t>Las instrucciones DML se usan para recuperar, agregar, modificar o borrar datos almacenados en los objetos de una base de datos. Las palabras clave asociadas con las instrucciones DML son SELECT, INSERT, UPDATE y DELETE, las cuales representan los tipos de instrucciones que probablemente son más usadas. Por ejemplo, puede usar la instrucción SELECT para recuperar datos de una tabla y la instrucción INSERT para agregar datos a una tabla.</a:t>
            </a:r>
            <a:endParaRPr lang="es-PE" dirty="0"/>
          </a:p>
          <a:p>
            <a:pPr marL="0" indent="0">
              <a:buNone/>
            </a:pPr>
            <a:endParaRPr lang="es-PE" dirty="0"/>
          </a:p>
        </p:txBody>
      </p:sp>
    </p:spTree>
    <p:extLst>
      <p:ext uri="{BB962C8B-B14F-4D97-AF65-F5344CB8AC3E}">
        <p14:creationId xmlns:p14="http://schemas.microsoft.com/office/powerpoint/2010/main" val="289871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395536" y="620688"/>
            <a:ext cx="8183880" cy="1051560"/>
          </a:xfrm>
        </p:spPr>
        <p:txBody>
          <a:bodyPr>
            <a:normAutofit fontScale="90000"/>
          </a:bodyPr>
          <a:lstStyle/>
          <a:p>
            <a:r>
              <a:rPr lang="es-PE" dirty="0" smtClean="0"/>
              <a:t>Introducción:</a:t>
            </a:r>
            <a:br>
              <a:rPr lang="es-PE" dirty="0" smtClean="0"/>
            </a:br>
            <a:endParaRPr lang="es-PE" dirty="0"/>
          </a:p>
        </p:txBody>
      </p:sp>
      <p:sp>
        <p:nvSpPr>
          <p:cNvPr id="5" name="4 Marcador de contenido"/>
          <p:cNvSpPr>
            <a:spLocks noGrp="1"/>
          </p:cNvSpPr>
          <p:nvPr>
            <p:ph idx="1"/>
          </p:nvPr>
        </p:nvSpPr>
        <p:spPr>
          <a:xfrm>
            <a:off x="467544" y="1772816"/>
            <a:ext cx="8183880" cy="4187952"/>
          </a:xfrm>
        </p:spPr>
        <p:txBody>
          <a:bodyPr>
            <a:normAutofit fontScale="70000" lnSpcReduction="20000"/>
          </a:bodyPr>
          <a:lstStyle/>
          <a:p>
            <a:r>
              <a:rPr lang="es-MX" dirty="0"/>
              <a:t>Las bases de datos relacionales se han convertido en el mecanismo de almacenamiento de datos más común para las aplicaciones computacionales modernas. Los lenguajes de programación como Java, C y COBOL, y los lenguajes interpretados de programación como Perl, VBScript y JavaScript muy a menudo acceden a las fuentes de datos para poder recuperar o modificar los datos</a:t>
            </a:r>
            <a:endParaRPr lang="es-MX" dirty="0" smtClean="0"/>
          </a:p>
          <a:p>
            <a:r>
              <a:rPr lang="es-MX" dirty="0" smtClean="0"/>
              <a:t>SQL </a:t>
            </a:r>
            <a:r>
              <a:rPr lang="es-MX" dirty="0"/>
              <a:t>es el lenguaje más ampliamente implementado para las bases de datos relacionales. De la misma manera que las matemáticas son el lenguaje de la ciencia, SQL es el lenguaje de las bases de datos relacionales. SQL no solamente permite administrar los datos dentro de la base de datos, sino también manejar la base de datos en sí. </a:t>
            </a:r>
            <a:endParaRPr lang="es-PE" dirty="0"/>
          </a:p>
          <a:p>
            <a:endParaRPr lang="es-PE" dirty="0"/>
          </a:p>
        </p:txBody>
      </p:sp>
    </p:spTree>
    <p:extLst>
      <p:ext uri="{BB962C8B-B14F-4D97-AF65-F5344CB8AC3E}">
        <p14:creationId xmlns:p14="http://schemas.microsoft.com/office/powerpoint/2010/main" val="150314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183880" cy="1051560"/>
          </a:xfrm>
        </p:spPr>
        <p:txBody>
          <a:bodyPr>
            <a:normAutofit fontScale="90000"/>
          </a:bodyPr>
          <a:lstStyle/>
          <a:p>
            <a:r>
              <a:rPr lang="es-PE" dirty="0" smtClean="0"/>
              <a:t>HISTORIA</a:t>
            </a:r>
            <a:br>
              <a:rPr lang="es-PE" dirty="0" smtClean="0"/>
            </a:br>
            <a:endParaRPr lang="es-PE" dirty="0"/>
          </a:p>
        </p:txBody>
      </p:sp>
      <p:sp>
        <p:nvSpPr>
          <p:cNvPr id="3" name="2 Marcador de contenido"/>
          <p:cNvSpPr>
            <a:spLocks noGrp="1"/>
          </p:cNvSpPr>
          <p:nvPr>
            <p:ph idx="1"/>
          </p:nvPr>
        </p:nvSpPr>
        <p:spPr>
          <a:xfrm>
            <a:off x="467544" y="1700808"/>
            <a:ext cx="8183880" cy="4187952"/>
          </a:xfrm>
        </p:spPr>
        <p:txBody>
          <a:bodyPr>
            <a:normAutofit fontScale="70000" lnSpcReduction="20000"/>
          </a:bodyPr>
          <a:lstStyle/>
          <a:p>
            <a:r>
              <a:rPr lang="es-MX" dirty="0"/>
              <a:t> Al final de la década de los setenta y al principio de la de los ochenta, una vez finalizado el proyecto </a:t>
            </a:r>
            <a:r>
              <a:rPr lang="es-MX" dirty="0" err="1"/>
              <a:t>System</a:t>
            </a:r>
            <a:r>
              <a:rPr lang="es-MX" dirty="0"/>
              <a:t> R, IBM y otras empresas empezaron a utilizar el SQL en sus SGBD relacionales, con lo que este lenguaje adquirió una gran popularidad. </a:t>
            </a:r>
            <a:endParaRPr lang="es-MX" dirty="0" smtClean="0"/>
          </a:p>
          <a:p>
            <a:r>
              <a:rPr lang="es-MX" dirty="0" smtClean="0"/>
              <a:t>Al </a:t>
            </a:r>
            <a:r>
              <a:rPr lang="es-MX" dirty="0"/>
              <a:t>principio de los años setenta, los laboratorios de investigación Santa Teresa de IBM empezaron a trabajar en el proyecto </a:t>
            </a:r>
            <a:r>
              <a:rPr lang="es-MX" dirty="0" err="1"/>
              <a:t>System</a:t>
            </a:r>
            <a:r>
              <a:rPr lang="es-MX" dirty="0"/>
              <a:t> R. El objetivo de este proyecto era implementar un prototipo de SGBD relacional; por lo tanto, también necesitaban investigar en el campo de los lenguajes de bases de </a:t>
            </a:r>
            <a:r>
              <a:rPr lang="es-MX" dirty="0" smtClean="0"/>
              <a:t>datos </a:t>
            </a:r>
            <a:r>
              <a:rPr lang="es-MX" dirty="0"/>
              <a:t>relacionales</a:t>
            </a:r>
            <a:r>
              <a:rPr lang="es-MX" dirty="0" smtClean="0"/>
              <a:t>.</a:t>
            </a:r>
          </a:p>
          <a:p>
            <a:r>
              <a:rPr lang="es-MX" dirty="0"/>
              <a:t>SQL pasó a ser el estándar del Instituto Nacional Estadounidense de Estándares (ANSI) en 1986 y de la Organización Internacional de Normalización (ISO) en 1987.</a:t>
            </a:r>
            <a:endParaRPr lang="es-PE" dirty="0"/>
          </a:p>
        </p:txBody>
      </p:sp>
    </p:spTree>
    <p:extLst>
      <p:ext uri="{BB962C8B-B14F-4D97-AF65-F5344CB8AC3E}">
        <p14:creationId xmlns:p14="http://schemas.microsoft.com/office/powerpoint/2010/main" val="95318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183880" cy="1051560"/>
          </a:xfrm>
        </p:spPr>
        <p:txBody>
          <a:bodyPr>
            <a:normAutofit fontScale="90000"/>
          </a:bodyPr>
          <a:lstStyle/>
          <a:p>
            <a:r>
              <a:rPr lang="es-PE" dirty="0" smtClean="0"/>
              <a:t>DEFINICION</a:t>
            </a:r>
            <a:br>
              <a:rPr lang="es-PE" dirty="0" smtClean="0"/>
            </a:br>
            <a:endParaRPr lang="es-PE" dirty="0"/>
          </a:p>
        </p:txBody>
      </p:sp>
      <p:sp>
        <p:nvSpPr>
          <p:cNvPr id="3" name="2 Marcador de contenido"/>
          <p:cNvSpPr>
            <a:spLocks noGrp="1"/>
          </p:cNvSpPr>
          <p:nvPr>
            <p:ph idx="1"/>
          </p:nvPr>
        </p:nvSpPr>
        <p:spPr>
          <a:xfrm>
            <a:off x="467544" y="1700808"/>
            <a:ext cx="8183880" cy="4187952"/>
          </a:xfrm>
        </p:spPr>
        <p:txBody>
          <a:bodyPr>
            <a:normAutofit fontScale="92500" lnSpcReduction="20000"/>
          </a:bodyPr>
          <a:lstStyle/>
          <a:p>
            <a:r>
              <a:rPr lang="es-PE" dirty="0" smtClean="0"/>
              <a:t>El lenguaje de consulta estructurado o SQL(por sus siglas en ingles </a:t>
            </a:r>
            <a:r>
              <a:rPr lang="es-PE" dirty="0" err="1" smtClean="0"/>
              <a:t>structured</a:t>
            </a:r>
            <a:r>
              <a:rPr lang="es-PE" dirty="0" smtClean="0"/>
              <a:t> </a:t>
            </a:r>
            <a:r>
              <a:rPr lang="es-PE" dirty="0" err="1" smtClean="0"/>
              <a:t>query</a:t>
            </a:r>
            <a:r>
              <a:rPr lang="es-PE" dirty="0" smtClean="0"/>
              <a:t> </a:t>
            </a:r>
            <a:r>
              <a:rPr lang="es-PE" dirty="0" err="1" smtClean="0"/>
              <a:t>languaje</a:t>
            </a:r>
            <a:r>
              <a:rPr lang="es-PE" dirty="0" smtClean="0"/>
              <a:t>) es un lenguaje declarativo de acceso de base de datos relacionales que permite especificar diversos tipos de operaciones en estas. Unas de sus características es el manejo de algebra y el calculo relacional permitiendo efectuar consultas con el fin de recuperar una forma sencilla información de interés de una base de datos, así como también hacer cambios sobre ella. </a:t>
            </a:r>
          </a:p>
        </p:txBody>
      </p:sp>
    </p:spTree>
    <p:extLst>
      <p:ext uri="{BB962C8B-B14F-4D97-AF65-F5344CB8AC3E}">
        <p14:creationId xmlns:p14="http://schemas.microsoft.com/office/powerpoint/2010/main" val="154056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183880" cy="1051560"/>
          </a:xfrm>
        </p:spPr>
        <p:txBody>
          <a:bodyPr>
            <a:normAutofit fontScale="90000"/>
          </a:bodyPr>
          <a:lstStyle/>
          <a:p>
            <a:r>
              <a:rPr lang="es-PE" dirty="0" smtClean="0"/>
              <a:t>Sistemas de Base de Datos Relacionales</a:t>
            </a:r>
            <a:endParaRPr lang="es-PE" dirty="0"/>
          </a:p>
        </p:txBody>
      </p:sp>
      <p:sp>
        <p:nvSpPr>
          <p:cNvPr id="3" name="2 Marcador de contenido"/>
          <p:cNvSpPr>
            <a:spLocks noGrp="1"/>
          </p:cNvSpPr>
          <p:nvPr>
            <p:ph idx="1"/>
          </p:nvPr>
        </p:nvSpPr>
        <p:spPr>
          <a:xfrm>
            <a:off x="467544" y="1772816"/>
            <a:ext cx="8183880" cy="4187952"/>
          </a:xfrm>
        </p:spPr>
        <p:txBody>
          <a:bodyPr/>
          <a:lstStyle/>
          <a:p>
            <a:r>
              <a:rPr lang="es-MX" dirty="0"/>
              <a:t>Un Sistema de Gestión de Base de Datos relacional (SGBD) es un conjunto de Programas que se encarga de gestionar los datos almacenados en la Base de Datos.</a:t>
            </a:r>
            <a:endParaRPr lang="es-PE" dirty="0"/>
          </a:p>
          <a:p>
            <a:r>
              <a:rPr lang="es-MX" dirty="0"/>
              <a:t>El SGBD coordina todas las peticiones realizadas por los usuarios, asegurando en todo momento la integridad de los datos.</a:t>
            </a:r>
            <a:endParaRPr lang="es-PE" dirty="0"/>
          </a:p>
          <a:p>
            <a:endParaRPr lang="es-PE" dirty="0"/>
          </a:p>
        </p:txBody>
      </p:sp>
    </p:spTree>
    <p:extLst>
      <p:ext uri="{BB962C8B-B14F-4D97-AF65-F5344CB8AC3E}">
        <p14:creationId xmlns:p14="http://schemas.microsoft.com/office/powerpoint/2010/main" val="54883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183880" cy="1051560"/>
          </a:xfrm>
        </p:spPr>
        <p:txBody>
          <a:bodyPr>
            <a:normAutofit fontScale="90000"/>
          </a:bodyPr>
          <a:lstStyle/>
          <a:p>
            <a:r>
              <a:rPr lang="es-PE" dirty="0" smtClean="0"/>
              <a:t>Relaciones</a:t>
            </a:r>
            <a:br>
              <a:rPr lang="es-PE" dirty="0" smtClean="0"/>
            </a:br>
            <a:endParaRPr lang="es-PE" dirty="0"/>
          </a:p>
        </p:txBody>
      </p:sp>
      <p:sp>
        <p:nvSpPr>
          <p:cNvPr id="3" name="2 Marcador de contenido"/>
          <p:cNvSpPr>
            <a:spLocks noGrp="1"/>
          </p:cNvSpPr>
          <p:nvPr>
            <p:ph idx="1"/>
          </p:nvPr>
        </p:nvSpPr>
        <p:spPr>
          <a:xfrm>
            <a:off x="467544" y="1700808"/>
            <a:ext cx="8183880" cy="4187952"/>
          </a:xfrm>
        </p:spPr>
        <p:txBody>
          <a:bodyPr>
            <a:normAutofit fontScale="70000" lnSpcReduction="20000"/>
          </a:bodyPr>
          <a:lstStyle/>
          <a:p>
            <a:r>
              <a:rPr lang="es-MX" b="1" dirty="0"/>
              <a:t>Una a </a:t>
            </a:r>
            <a:r>
              <a:rPr lang="es-MX" b="1" dirty="0" smtClean="0"/>
              <a:t>una: </a:t>
            </a:r>
            <a:r>
              <a:rPr lang="es-MX" dirty="0"/>
              <a:t>Relación entre dos relaciones en la cual una </a:t>
            </a:r>
            <a:r>
              <a:rPr lang="es-MX" dirty="0" err="1"/>
              <a:t>tupla</a:t>
            </a:r>
            <a:r>
              <a:rPr lang="es-MX" dirty="0"/>
              <a:t> en la primera relación esté relacionada con al menos una </a:t>
            </a:r>
            <a:r>
              <a:rPr lang="es-MX" dirty="0" err="1"/>
              <a:t>tupla</a:t>
            </a:r>
            <a:r>
              <a:rPr lang="es-MX" dirty="0"/>
              <a:t> en la segunda relación, y una </a:t>
            </a:r>
            <a:r>
              <a:rPr lang="es-MX" dirty="0" err="1"/>
              <a:t>tupla</a:t>
            </a:r>
            <a:r>
              <a:rPr lang="es-MX" dirty="0"/>
              <a:t> en la segunda relación esté relacionada con al menos una </a:t>
            </a:r>
            <a:r>
              <a:rPr lang="es-MX" dirty="0" err="1"/>
              <a:t>tupla</a:t>
            </a:r>
            <a:r>
              <a:rPr lang="es-MX" dirty="0"/>
              <a:t> en la primera relación. </a:t>
            </a:r>
            <a:endParaRPr lang="es-PE" dirty="0"/>
          </a:p>
          <a:p>
            <a:r>
              <a:rPr lang="es-MX" b="1" dirty="0"/>
              <a:t>Una a </a:t>
            </a:r>
            <a:r>
              <a:rPr lang="es-MX" b="1" dirty="0" smtClean="0"/>
              <a:t>varias: </a:t>
            </a:r>
            <a:r>
              <a:rPr lang="es-MX" dirty="0" smtClean="0"/>
              <a:t>Una </a:t>
            </a:r>
            <a:r>
              <a:rPr lang="es-MX" dirty="0"/>
              <a:t>relación entre dos relaciones en la cual una </a:t>
            </a:r>
            <a:r>
              <a:rPr lang="es-MX" dirty="0" err="1"/>
              <a:t>tupla</a:t>
            </a:r>
            <a:r>
              <a:rPr lang="es-MX" dirty="0"/>
              <a:t> en la primera relación esté relacionada con ninguna, una o más </a:t>
            </a:r>
            <a:r>
              <a:rPr lang="es-MX" dirty="0" err="1"/>
              <a:t>tuplas</a:t>
            </a:r>
            <a:r>
              <a:rPr lang="es-MX" dirty="0"/>
              <a:t> en la segunda relación, pero una </a:t>
            </a:r>
            <a:r>
              <a:rPr lang="es-MX" dirty="0" err="1"/>
              <a:t>tupla</a:t>
            </a:r>
            <a:r>
              <a:rPr lang="es-MX" dirty="0"/>
              <a:t> en la segunda relación esté relacionada con al menos una </a:t>
            </a:r>
            <a:r>
              <a:rPr lang="es-MX" dirty="0" err="1"/>
              <a:t>tupla</a:t>
            </a:r>
            <a:r>
              <a:rPr lang="es-MX" dirty="0"/>
              <a:t> en la primera relación. </a:t>
            </a:r>
            <a:endParaRPr lang="es-MX" dirty="0" smtClean="0"/>
          </a:p>
          <a:p>
            <a:r>
              <a:rPr lang="es-MX" dirty="0"/>
              <a:t> </a:t>
            </a:r>
            <a:r>
              <a:rPr lang="es-MX" b="1" dirty="0" smtClean="0"/>
              <a:t>Varias a varias: </a:t>
            </a:r>
            <a:r>
              <a:rPr lang="es-MX" dirty="0" smtClean="0"/>
              <a:t>Una </a:t>
            </a:r>
            <a:r>
              <a:rPr lang="es-MX" dirty="0"/>
              <a:t>relación entre dos relaciones en la cual una </a:t>
            </a:r>
            <a:r>
              <a:rPr lang="es-MX" dirty="0" err="1"/>
              <a:t>tupla</a:t>
            </a:r>
            <a:r>
              <a:rPr lang="es-MX" dirty="0"/>
              <a:t> en la primera relación esté relacionada con ninguna, una o más </a:t>
            </a:r>
            <a:r>
              <a:rPr lang="es-MX" dirty="0" err="1"/>
              <a:t>tuplas</a:t>
            </a:r>
            <a:r>
              <a:rPr lang="es-MX" dirty="0"/>
              <a:t> en la segunda relación, y una </a:t>
            </a:r>
            <a:r>
              <a:rPr lang="es-MX" dirty="0" err="1"/>
              <a:t>tupla</a:t>
            </a:r>
            <a:r>
              <a:rPr lang="es-MX" dirty="0"/>
              <a:t> en la segunda relación esté relacionada con ninguna, una o más </a:t>
            </a:r>
            <a:r>
              <a:rPr lang="es-MX" dirty="0" err="1"/>
              <a:t>tuplas</a:t>
            </a:r>
            <a:r>
              <a:rPr lang="es-MX" dirty="0"/>
              <a:t> en la primera relación.</a:t>
            </a:r>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357866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136904" cy="6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84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183880" cy="1051560"/>
          </a:xfrm>
        </p:spPr>
        <p:txBody>
          <a:bodyPr>
            <a:normAutofit fontScale="90000"/>
          </a:bodyPr>
          <a:lstStyle/>
          <a:p>
            <a:r>
              <a:rPr lang="es-MX" dirty="0" smtClean="0">
                <a:effectLst/>
              </a:rPr>
              <a:t>Propiedades</a:t>
            </a:r>
            <a:br>
              <a:rPr lang="es-MX" dirty="0" smtClean="0">
                <a:effectLst/>
              </a:rPr>
            </a:br>
            <a:endParaRPr lang="es-PE" dirty="0"/>
          </a:p>
        </p:txBody>
      </p:sp>
      <p:sp>
        <p:nvSpPr>
          <p:cNvPr id="3" name="2 Marcador de contenido"/>
          <p:cNvSpPr>
            <a:spLocks noGrp="1"/>
          </p:cNvSpPr>
          <p:nvPr>
            <p:ph idx="1"/>
          </p:nvPr>
        </p:nvSpPr>
        <p:spPr>
          <a:xfrm>
            <a:off x="467544" y="1700808"/>
            <a:ext cx="8183880" cy="4187952"/>
          </a:xfrm>
        </p:spPr>
        <p:txBody>
          <a:bodyPr/>
          <a:lstStyle/>
          <a:p>
            <a:r>
              <a:rPr lang="es-MX" dirty="0"/>
              <a:t>El lenguaje SQL se caracteriza por:</a:t>
            </a:r>
            <a:endParaRPr lang="es-PE" dirty="0"/>
          </a:p>
          <a:p>
            <a:r>
              <a:rPr lang="es-MX" dirty="0"/>
              <a:t> - Lo utilizan todos los usuarios (administradores y usuarios finales).</a:t>
            </a:r>
            <a:endParaRPr lang="es-PE" dirty="0"/>
          </a:p>
          <a:p>
            <a:r>
              <a:rPr lang="es-MX" dirty="0"/>
              <a:t> - El usuario indica que quiere hacer, no donde ni cómo hacerlo.</a:t>
            </a:r>
            <a:endParaRPr lang="es-PE" dirty="0"/>
          </a:p>
          <a:p>
            <a:r>
              <a:rPr lang="es-MX" dirty="0"/>
              <a:t> - Permite realizar cualquier consulta o actualización de datos.</a:t>
            </a:r>
            <a:endParaRPr lang="es-PE" dirty="0"/>
          </a:p>
          <a:p>
            <a:r>
              <a:rPr lang="es-MX" dirty="0"/>
              <a:t> - Se pueden manejar conjuntos de filas.</a:t>
            </a:r>
            <a:endParaRPr lang="es-PE" dirty="0"/>
          </a:p>
          <a:p>
            <a:endParaRPr lang="es-PE" dirty="0"/>
          </a:p>
        </p:txBody>
      </p:sp>
    </p:spTree>
    <p:extLst>
      <p:ext uri="{BB962C8B-B14F-4D97-AF65-F5344CB8AC3E}">
        <p14:creationId xmlns:p14="http://schemas.microsoft.com/office/powerpoint/2010/main" val="315633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183880" cy="1051560"/>
          </a:xfrm>
        </p:spPr>
        <p:txBody>
          <a:bodyPr>
            <a:normAutofit fontScale="90000"/>
          </a:bodyPr>
          <a:lstStyle/>
          <a:p>
            <a:r>
              <a:rPr lang="es-MX" dirty="0">
                <a:effectLst/>
              </a:rPr>
              <a:t>Tipos de instrucciones de </a:t>
            </a:r>
            <a:r>
              <a:rPr lang="es-MX" dirty="0" smtClean="0">
                <a:effectLst/>
              </a:rPr>
              <a:t>SQL</a:t>
            </a:r>
            <a:br>
              <a:rPr lang="es-MX" dirty="0" smtClean="0">
                <a:effectLst/>
              </a:rPr>
            </a:br>
            <a:endParaRPr lang="es-PE" dirty="0"/>
          </a:p>
        </p:txBody>
      </p:sp>
      <p:sp>
        <p:nvSpPr>
          <p:cNvPr id="3" name="2 Marcador de contenido"/>
          <p:cNvSpPr>
            <a:spLocks noGrp="1"/>
          </p:cNvSpPr>
          <p:nvPr>
            <p:ph idx="1"/>
          </p:nvPr>
        </p:nvSpPr>
        <p:spPr>
          <a:xfrm>
            <a:off x="467544" y="1700808"/>
            <a:ext cx="8183880" cy="4187952"/>
          </a:xfrm>
        </p:spPr>
        <p:txBody>
          <a:bodyPr>
            <a:normAutofit fontScale="92500" lnSpcReduction="10000"/>
          </a:bodyPr>
          <a:lstStyle/>
          <a:p>
            <a:r>
              <a:rPr lang="es-MX" dirty="0"/>
              <a:t>Aunque SQL se considera un sub-lenguaje debido a su naturaleza de no procesamiento, aun así es un lenguaje completo que le permite crear y mantener objetos en una base de datos, asegurar esos objetos y manipular la información dentro de los </a:t>
            </a:r>
            <a:r>
              <a:rPr lang="es-MX" dirty="0" smtClean="0"/>
              <a:t>objetos </a:t>
            </a:r>
            <a:r>
              <a:rPr lang="es-MX" dirty="0"/>
              <a:t>Un método común usado para categorizar las instrucciones SQL es dividirlas de acuerdo con las funciones que realizan. Basado en este método, SQL se separa en tres tipos de instrucciones:</a:t>
            </a:r>
            <a:endParaRPr lang="es-PE" dirty="0"/>
          </a:p>
          <a:p>
            <a:endParaRPr lang="es-PE" dirty="0"/>
          </a:p>
        </p:txBody>
      </p:sp>
    </p:spTree>
    <p:extLst>
      <p:ext uri="{BB962C8B-B14F-4D97-AF65-F5344CB8AC3E}">
        <p14:creationId xmlns:p14="http://schemas.microsoft.com/office/powerpoint/2010/main" val="77531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32</TotalTime>
  <Words>995</Words>
  <Application>Microsoft Office PowerPoint</Application>
  <PresentationFormat>Presentación en pantalla (4:3)</PresentationFormat>
  <Paragraphs>36</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Aspecto</vt:lpstr>
      <vt:lpstr> LENGUAJE SQL  </vt:lpstr>
      <vt:lpstr>Introducción: </vt:lpstr>
      <vt:lpstr>HISTORIA </vt:lpstr>
      <vt:lpstr>DEFINICION </vt:lpstr>
      <vt:lpstr>Sistemas de Base de Datos Relacionales</vt:lpstr>
      <vt:lpstr>Relaciones </vt:lpstr>
      <vt:lpstr>Presentación de PowerPoint</vt:lpstr>
      <vt:lpstr>Propiedades </vt:lpstr>
      <vt:lpstr>Tipos de instrucciones de SQL </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LENGUAJE SQL  </dc:title>
  <dc:creator>Windows xp</dc:creator>
  <cp:lastModifiedBy>Windows xp</cp:lastModifiedBy>
  <cp:revision>6</cp:revision>
  <dcterms:created xsi:type="dcterms:W3CDTF">2017-09-18T18:32:27Z</dcterms:created>
  <dcterms:modified xsi:type="dcterms:W3CDTF">2017-09-18T19:05:05Z</dcterms:modified>
</cp:coreProperties>
</file>