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76" r:id="rId4"/>
    <p:sldId id="277" r:id="rId5"/>
    <p:sldId id="278" r:id="rId6"/>
    <p:sldId id="280" r:id="rId7"/>
    <p:sldId id="281" r:id="rId8"/>
    <p:sldId id="267" r:id="rId9"/>
    <p:sldId id="268" r:id="rId10"/>
    <p:sldId id="271" r:id="rId11"/>
    <p:sldId id="272" r:id="rId12"/>
    <p:sldId id="270" r:id="rId13"/>
    <p:sldId id="269" r:id="rId14"/>
    <p:sldId id="273" r:id="rId15"/>
    <p:sldId id="274"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96" d="100"/>
          <a:sy n="96"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BDB0CA8A-C816-4318-BCFD-FF800BC39136}" type="datetimeFigureOut">
              <a:rPr lang="es-PE" smtClean="0"/>
              <a:t>17/09/2017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226223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DB0CA8A-C816-4318-BCFD-FF800BC39136}" type="datetimeFigureOut">
              <a:rPr lang="es-PE" smtClean="0"/>
              <a:t>17/09/2017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167803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DB0CA8A-C816-4318-BCFD-FF800BC39136}" type="datetimeFigureOut">
              <a:rPr lang="es-PE" smtClean="0"/>
              <a:t>17/09/2017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333891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DB0CA8A-C816-4318-BCFD-FF800BC39136}" type="datetimeFigureOut">
              <a:rPr lang="es-PE" smtClean="0"/>
              <a:t>17/09/2017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353838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DB0CA8A-C816-4318-BCFD-FF800BC39136}" type="datetimeFigureOut">
              <a:rPr lang="es-PE" smtClean="0"/>
              <a:t>17/09/2017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224663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BDB0CA8A-C816-4318-BCFD-FF800BC39136}" type="datetimeFigureOut">
              <a:rPr lang="es-PE" smtClean="0"/>
              <a:t>17/09/2017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197193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BDB0CA8A-C816-4318-BCFD-FF800BC39136}" type="datetimeFigureOut">
              <a:rPr lang="es-PE" smtClean="0"/>
              <a:t>17/09/2017</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136751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BDB0CA8A-C816-4318-BCFD-FF800BC39136}" type="datetimeFigureOut">
              <a:rPr lang="es-PE" smtClean="0"/>
              <a:t>17/09/2017</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254385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DB0CA8A-C816-4318-BCFD-FF800BC39136}" type="datetimeFigureOut">
              <a:rPr lang="es-PE" smtClean="0"/>
              <a:t>17/09/2017</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360725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DB0CA8A-C816-4318-BCFD-FF800BC39136}" type="datetimeFigureOut">
              <a:rPr lang="es-PE" smtClean="0"/>
              <a:t>17/09/2017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162664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DB0CA8A-C816-4318-BCFD-FF800BC39136}" type="datetimeFigureOut">
              <a:rPr lang="es-PE" smtClean="0"/>
              <a:t>17/09/2017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4BEBF9FA-CB94-43F2-A15C-A68AE0B1586B}" type="slidenum">
              <a:rPr lang="es-PE" smtClean="0"/>
              <a:t>‹Nº›</a:t>
            </a:fld>
            <a:endParaRPr lang="es-PE"/>
          </a:p>
        </p:txBody>
      </p:sp>
    </p:spTree>
    <p:extLst>
      <p:ext uri="{BB962C8B-B14F-4D97-AF65-F5344CB8AC3E}">
        <p14:creationId xmlns:p14="http://schemas.microsoft.com/office/powerpoint/2010/main" val="349668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0CA8A-C816-4318-BCFD-FF800BC39136}" type="datetimeFigureOut">
              <a:rPr lang="es-PE" smtClean="0"/>
              <a:t>17/09/2017</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BF9FA-CB94-43F2-A15C-A68AE0B1586B}" type="slidenum">
              <a:rPr lang="es-PE" smtClean="0"/>
              <a:t>‹Nº›</a:t>
            </a:fld>
            <a:endParaRPr lang="es-PE"/>
          </a:p>
        </p:txBody>
      </p:sp>
    </p:spTree>
    <p:extLst>
      <p:ext uri="{BB962C8B-B14F-4D97-AF65-F5344CB8AC3E}">
        <p14:creationId xmlns:p14="http://schemas.microsoft.com/office/powerpoint/2010/main" val="264116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ngenieriasoftware2011.files.wordpress.com/2011/07/el-lenguaje-unificado-de-modelado-manual-de-referencia.pdf"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www.uv.mx/personal/maymendez/files/2011/05/umlTotal.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122" name="Picture 2" descr="Image result for r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472" y="1904999"/>
            <a:ext cx="3405528" cy="3048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482548" y="28591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5123" name="image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791" y="-99392"/>
            <a:ext cx="5400675"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4180144" y="1566954"/>
            <a:ext cx="568173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381500" algn="l"/>
              </a:tabLst>
              <a:defRPr>
                <a:solidFill>
                  <a:schemeClr val="tx1"/>
                </a:solidFill>
                <a:latin typeface="Arial" panose="020B0604020202020204" pitchFamily="34" charset="0"/>
              </a:defRPr>
            </a:lvl1pPr>
            <a:lvl2pPr eaLnBrk="0" fontAlgn="base" hangingPunct="0">
              <a:spcBef>
                <a:spcPct val="0"/>
              </a:spcBef>
              <a:spcAft>
                <a:spcPct val="0"/>
              </a:spcAft>
              <a:tabLst>
                <a:tab pos="4381500" algn="l"/>
              </a:tabLst>
              <a:defRPr>
                <a:solidFill>
                  <a:schemeClr val="tx1"/>
                </a:solidFill>
                <a:latin typeface="Arial" panose="020B0604020202020204" pitchFamily="34" charset="0"/>
              </a:defRPr>
            </a:lvl2pPr>
            <a:lvl3pPr eaLnBrk="0" fontAlgn="base" hangingPunct="0">
              <a:spcBef>
                <a:spcPct val="0"/>
              </a:spcBef>
              <a:spcAft>
                <a:spcPct val="0"/>
              </a:spcAft>
              <a:tabLst>
                <a:tab pos="4381500" algn="l"/>
              </a:tabLst>
              <a:defRPr>
                <a:solidFill>
                  <a:schemeClr val="tx1"/>
                </a:solidFill>
                <a:latin typeface="Arial" panose="020B0604020202020204" pitchFamily="34" charset="0"/>
              </a:defRPr>
            </a:lvl3pPr>
            <a:lvl4pPr eaLnBrk="0" fontAlgn="base" hangingPunct="0">
              <a:spcBef>
                <a:spcPct val="0"/>
              </a:spcBef>
              <a:spcAft>
                <a:spcPct val="0"/>
              </a:spcAft>
              <a:tabLst>
                <a:tab pos="4381500" algn="l"/>
              </a:tabLst>
              <a:defRPr>
                <a:solidFill>
                  <a:schemeClr val="tx1"/>
                </a:solidFill>
                <a:latin typeface="Arial" panose="020B0604020202020204" pitchFamily="34" charset="0"/>
              </a:defRPr>
            </a:lvl4pPr>
            <a:lvl5pPr eaLnBrk="0" fontAlgn="base" hangingPunct="0">
              <a:spcBef>
                <a:spcPct val="0"/>
              </a:spcBef>
              <a:spcAft>
                <a:spcPct val="0"/>
              </a:spcAft>
              <a:tabLst>
                <a:tab pos="4381500" algn="l"/>
              </a:tabLst>
              <a:defRPr>
                <a:solidFill>
                  <a:schemeClr val="tx1"/>
                </a:solidFill>
                <a:latin typeface="Arial" panose="020B0604020202020204" pitchFamily="34" charset="0"/>
              </a:defRPr>
            </a:lvl5pPr>
            <a:lvl6pPr eaLnBrk="0" fontAlgn="base" hangingPunct="0">
              <a:spcBef>
                <a:spcPct val="0"/>
              </a:spcBef>
              <a:spcAft>
                <a:spcPct val="0"/>
              </a:spcAft>
              <a:tabLst>
                <a:tab pos="4381500" algn="l"/>
              </a:tabLst>
              <a:defRPr>
                <a:solidFill>
                  <a:schemeClr val="tx1"/>
                </a:solidFill>
                <a:latin typeface="Arial" panose="020B0604020202020204" pitchFamily="34" charset="0"/>
              </a:defRPr>
            </a:lvl6pPr>
            <a:lvl7pPr eaLnBrk="0" fontAlgn="base" hangingPunct="0">
              <a:spcBef>
                <a:spcPct val="0"/>
              </a:spcBef>
              <a:spcAft>
                <a:spcPct val="0"/>
              </a:spcAft>
              <a:tabLst>
                <a:tab pos="4381500" algn="l"/>
              </a:tabLst>
              <a:defRPr>
                <a:solidFill>
                  <a:schemeClr val="tx1"/>
                </a:solidFill>
                <a:latin typeface="Arial" panose="020B0604020202020204" pitchFamily="34" charset="0"/>
              </a:defRPr>
            </a:lvl7pPr>
            <a:lvl8pPr eaLnBrk="0" fontAlgn="base" hangingPunct="0">
              <a:spcBef>
                <a:spcPct val="0"/>
              </a:spcBef>
              <a:spcAft>
                <a:spcPct val="0"/>
              </a:spcAft>
              <a:tabLst>
                <a:tab pos="4381500" algn="l"/>
              </a:tabLst>
              <a:defRPr>
                <a:solidFill>
                  <a:schemeClr val="tx1"/>
                </a:solidFill>
                <a:latin typeface="Arial" panose="020B0604020202020204" pitchFamily="34" charset="0"/>
              </a:defRPr>
            </a:lvl8pPr>
            <a:lvl9pPr eaLnBrk="0" fontAlgn="base" hangingPunct="0">
              <a:spcBef>
                <a:spcPct val="0"/>
              </a:spcBef>
              <a:spcAft>
                <a:spcPct val="0"/>
              </a:spcAft>
              <a:tabLst>
                <a:tab pos="43815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FACULTAD DE INGENIERÍA</a:t>
            </a:r>
            <a:endParaRPr kumimoji="0" lang="es-PE" altLang="es-PE"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ESCUELA ACADEMICA PROFESIONAL DE INGENIERÍA DE SISTEMAS</a:t>
            </a:r>
            <a:endParaRPr kumimoji="0" lang="es-PE" altLang="es-PE"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INFORME ACADEMICO</a:t>
            </a:r>
            <a:endParaRPr kumimoji="0" lang="es-PE" altLang="es-PE"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“RUP”</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Autores</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CISNEROS HARO, Anthony</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2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MEDINA DE LA CRUZ, Júnior</a:t>
            </a:r>
            <a:endParaRPr kumimoji="0" lang="es-PE" altLang="es-PE"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PACULIA ROSADO, </a:t>
            </a:r>
            <a:r>
              <a:rPr kumimoji="0" lang="es-PE" altLang="es-PE" sz="1400" b="0" i="0" u="none" strike="noStrike" cap="none" normalizeH="0" baseline="0" dirty="0" err="1"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Guiancarlos</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PUERTAS PINTO, </a:t>
            </a:r>
            <a:r>
              <a:rPr kumimoji="0" lang="es-PE" altLang="es-PE" sz="1400" b="0" i="0" u="none" strike="noStrike" cap="none" normalizeH="0" baseline="0" dirty="0" err="1"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Hanif</a:t>
            </a: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 Omar </a:t>
            </a:r>
            <a:r>
              <a:rPr kumimoji="0" lang="es-PE" altLang="es-PE" sz="1400" b="0" i="0" u="none" strike="noStrike" cap="none" normalizeH="0" baseline="0" dirty="0" err="1"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Alí</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VARGAS OSORIO, Christian Andrés </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Asesor</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Lima-Perú</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2017</a:t>
            </a:r>
            <a:endParaRPr kumimoji="0" lang="es-PE" altLang="es-PE"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4381500" algn="l"/>
              </a:tabLst>
            </a:pPr>
            <a:r>
              <a:rPr kumimoji="0" lang="es-PE" altLang="es-PE" sz="1400" b="0" i="0" u="none" strike="noStrike" cap="none" normalizeH="0" baseline="0" dirty="0" smtClean="0">
                <a:ln>
                  <a:noFill/>
                </a:ln>
                <a:solidFill>
                  <a:srgbClr val="000000"/>
                </a:solidFill>
                <a:effectLst/>
                <a:latin typeface="Calibri" panose="020F0502020204030204" pitchFamily="34" charset="0"/>
                <a:ea typeface="Arial" panose="020B0604020202020204" pitchFamily="34" charset="0"/>
                <a:cs typeface="Calibri" panose="020F0502020204030204" pitchFamily="34" charset="0"/>
              </a:rPr>
              <a:t>1</a:t>
            </a:r>
            <a:endParaRPr kumimoji="0" lang="es-PE" altLang="es-PE"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81500" algn="l"/>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0" name="Rectángulo 9"/>
          <p:cNvSpPr/>
          <p:nvPr/>
        </p:nvSpPr>
        <p:spPr>
          <a:xfrm>
            <a:off x="9024110" y="4510349"/>
            <a:ext cx="2930252" cy="553998"/>
          </a:xfrm>
          <a:prstGeom prst="rect">
            <a:avLst/>
          </a:prstGeom>
        </p:spPr>
        <p:txBody>
          <a:bodyPr wrap="square">
            <a:spAutoFit/>
          </a:bodyPr>
          <a:lstStyle/>
          <a:p>
            <a:r>
              <a:rPr lang="es-PE" sz="1000" dirty="0" smtClean="0"/>
              <a:t>Recuperado </a:t>
            </a:r>
            <a:r>
              <a:rPr lang="es-PE" sz="1000" dirty="0" err="1" smtClean="0"/>
              <a:t>de:https</a:t>
            </a:r>
            <a:r>
              <a:rPr lang="es-PE" sz="1000" dirty="0" smtClean="0"/>
              <a:t>://airbrake.io/blog/</a:t>
            </a:r>
            <a:r>
              <a:rPr lang="es-PE" sz="1000" dirty="0" err="1" smtClean="0"/>
              <a:t>sdlc</a:t>
            </a:r>
            <a:r>
              <a:rPr lang="es-PE" sz="1000" dirty="0" smtClean="0"/>
              <a:t>/</a:t>
            </a:r>
            <a:r>
              <a:rPr lang="es-PE" sz="1000" dirty="0" err="1" smtClean="0"/>
              <a:t>rational-unified-process</a:t>
            </a:r>
            <a:endParaRPr lang="es-PE" sz="1000" dirty="0"/>
          </a:p>
        </p:txBody>
      </p:sp>
    </p:spTree>
    <p:extLst>
      <p:ext uri="{BB962C8B-B14F-4D97-AF65-F5344CB8AC3E}">
        <p14:creationId xmlns:p14="http://schemas.microsoft.com/office/powerpoint/2010/main" val="29718058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3704081" y="202960"/>
            <a:ext cx="7913641" cy="646331"/>
          </a:xfrm>
          <a:prstGeom prst="rect">
            <a:avLst/>
          </a:prstGeom>
        </p:spPr>
        <p:txBody>
          <a:bodyPr wrap="none">
            <a:spAutoFit/>
          </a:bodyPr>
          <a:lstStyle/>
          <a:p>
            <a:r>
              <a:rPr lang="es-ES" sz="3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DIAGRAMA DE CASO DE </a:t>
            </a:r>
            <a:r>
              <a:rPr lang="es-ES" sz="3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COMPONENTES</a:t>
            </a:r>
            <a:endParaRPr lang="es-PE"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074" name="Picture 2" descr="Image result for diagrama de componentes uml"/>
          <p:cNvPicPr>
            <a:picLocks noChangeAspect="1" noChangeArrowheads="1"/>
          </p:cNvPicPr>
          <p:nvPr/>
        </p:nvPicPr>
        <p:blipFill rotWithShape="1">
          <a:blip r:embed="rId3">
            <a:extLst>
              <a:ext uri="{28A0092B-C50C-407E-A947-70E740481C1C}">
                <a14:useLocalDpi xmlns:a14="http://schemas.microsoft.com/office/drawing/2010/main" val="0"/>
              </a:ext>
            </a:extLst>
          </a:blip>
          <a:srcRect l="11145" t="39783" r="4074" b="8479"/>
          <a:stretch/>
        </p:blipFill>
        <p:spPr bwMode="auto">
          <a:xfrm>
            <a:off x="6692466" y="941782"/>
            <a:ext cx="5168348" cy="301399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196205" y="1151643"/>
            <a:ext cx="2895600" cy="2153731"/>
          </a:xfrm>
          <a:prstGeom prst="rect">
            <a:avLst/>
          </a:prstGeom>
        </p:spPr>
        <p:txBody>
          <a:bodyPr wrap="square">
            <a:spAutoFit/>
          </a:bodyPr>
          <a:lstStyle/>
          <a:p>
            <a:pPr>
              <a:lnSpc>
                <a:spcPct val="107000"/>
              </a:lnSpc>
              <a:spcAft>
                <a:spcPts val="800"/>
              </a:spcAft>
            </a:pPr>
            <a:r>
              <a:rPr lang="es-PE" dirty="0" smtClean="0">
                <a:effectLst/>
                <a:latin typeface="Calibri" panose="020F0502020204030204" pitchFamily="34" charset="0"/>
                <a:ea typeface="Calibri" panose="020F0502020204030204" pitchFamily="34" charset="0"/>
                <a:cs typeface="Times New Roman" panose="02020603050405020304" pitchFamily="18" charset="0"/>
              </a:rPr>
              <a:t>“los diagramas de componentes nos permiten poder tener una visión estática y arquitectónica de los componentes software utilizados en la aplicación”. (JIMENEZ, 2015)</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6"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044" y="3498574"/>
            <a:ext cx="4838700" cy="321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9925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3942619" y="193021"/>
            <a:ext cx="6031266" cy="707886"/>
          </a:xfrm>
          <a:prstGeom prst="rect">
            <a:avLst/>
          </a:prstGeom>
        </p:spPr>
        <p:txBody>
          <a:bodyPr wrap="none">
            <a:spAutoFit/>
          </a:bodyPr>
          <a:lstStyle/>
          <a:p>
            <a:r>
              <a:rPr lang="es-ES" sz="4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DIAGRAMA DE DESPLIEGUE</a:t>
            </a:r>
            <a:endParaRPr lang="es-PE" sz="4000" dirty="0"/>
          </a:p>
        </p:txBody>
      </p:sp>
      <p:sp>
        <p:nvSpPr>
          <p:cNvPr id="4" name="Rectángulo 3"/>
          <p:cNvSpPr/>
          <p:nvPr/>
        </p:nvSpPr>
        <p:spPr>
          <a:xfrm>
            <a:off x="2232990" y="1193320"/>
            <a:ext cx="2756453" cy="2463238"/>
          </a:xfrm>
          <a:prstGeom prst="rect">
            <a:avLst/>
          </a:prstGeom>
        </p:spPr>
        <p:txBody>
          <a:bodyPr wrap="square">
            <a:spAutoFit/>
          </a:bodyPr>
          <a:lstStyle/>
          <a:p>
            <a:pPr>
              <a:lnSpc>
                <a:spcPct val="107000"/>
              </a:lnSpc>
              <a:spcAft>
                <a:spcPts val="800"/>
              </a:spcAft>
            </a:pPr>
            <a:r>
              <a:rPr lang="es-PE" dirty="0" smtClean="0">
                <a:effectLst/>
                <a:latin typeface="Calibri" panose="020F0502020204030204" pitchFamily="34" charset="0"/>
                <a:ea typeface="Calibri" panose="020F0502020204030204" pitchFamily="34" charset="0"/>
                <a:cs typeface="Times New Roman" panose="02020603050405020304" pitchFamily="18" charset="0"/>
              </a:rPr>
              <a:t>“El diagrama de despliegue trabaja con las instancias principales del hardware y del software, por lo que se componen de dos elementos fundamentales: nodos y artefactos”. (JIMENEZ, 2015)</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3"/>
          <a:stretch>
            <a:fillRect/>
          </a:stretch>
        </p:blipFill>
        <p:spPr>
          <a:xfrm>
            <a:off x="6329983" y="900907"/>
            <a:ext cx="5338556" cy="4352925"/>
          </a:xfrm>
          <a:prstGeom prst="rect">
            <a:avLst/>
          </a:prstGeom>
        </p:spPr>
      </p:pic>
      <p:pic>
        <p:nvPicPr>
          <p:cNvPr id="4102" name="Picture 6" descr="Image result for DIAGRAMA DE DESPLIEGUE partes"/>
          <p:cNvPicPr>
            <a:picLocks noChangeAspect="1" noChangeArrowheads="1"/>
          </p:cNvPicPr>
          <p:nvPr/>
        </p:nvPicPr>
        <p:blipFill rotWithShape="1">
          <a:blip r:embed="rId4">
            <a:extLst>
              <a:ext uri="{28A0092B-C50C-407E-A947-70E740481C1C}">
                <a14:useLocalDpi xmlns:a14="http://schemas.microsoft.com/office/drawing/2010/main" val="0"/>
              </a:ext>
            </a:extLst>
          </a:blip>
          <a:srcRect l="24683" t="18286" r="19544" b="10697"/>
          <a:stretch/>
        </p:blipFill>
        <p:spPr bwMode="auto">
          <a:xfrm>
            <a:off x="2035661" y="3705382"/>
            <a:ext cx="3389245" cy="300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383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Título 1"/>
          <p:cNvSpPr>
            <a:spLocks noGrp="1"/>
          </p:cNvSpPr>
          <p:nvPr/>
        </p:nvSpPr>
        <p:spPr>
          <a:xfrm>
            <a:off x="3094383" y="-1951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Estructura de un diagrama de secuencia</a:t>
            </a:r>
            <a:endParaRPr lang="es-PE"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Marcador de contenido 3"/>
          <p:cNvPicPr>
            <a:picLocks noGrp="1"/>
          </p:cNvPicPr>
          <p:nvPr/>
        </p:nvPicPr>
        <p:blipFill>
          <a:blip r:embed="rId3">
            <a:extLst>
              <a:ext uri="{28A0092B-C50C-407E-A947-70E740481C1C}">
                <a14:useLocalDpi xmlns:a14="http://schemas.microsoft.com/office/drawing/2010/main" val="0"/>
              </a:ext>
            </a:extLst>
          </a:blip>
          <a:srcRect/>
          <a:stretch>
            <a:fillRect/>
          </a:stretch>
        </p:blipFill>
        <p:spPr bwMode="auto">
          <a:xfrm>
            <a:off x="4979515" y="1130435"/>
            <a:ext cx="4997565" cy="4481657"/>
          </a:xfrm>
          <a:prstGeom prst="rect">
            <a:avLst/>
          </a:prstGeom>
          <a:noFill/>
          <a:ln>
            <a:noFill/>
          </a:ln>
        </p:spPr>
      </p:pic>
    </p:spTree>
    <p:extLst>
      <p:ext uri="{BB962C8B-B14F-4D97-AF65-F5344CB8AC3E}">
        <p14:creationId xmlns:p14="http://schemas.microsoft.com/office/powerpoint/2010/main" val="28050109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149088"/>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Título 1"/>
          <p:cNvSpPr>
            <a:spLocks noGrp="1"/>
          </p:cNvSpPr>
          <p:nvPr/>
        </p:nvSpPr>
        <p:spPr>
          <a:xfrm>
            <a:off x="2617305" y="-207244"/>
            <a:ext cx="9144000" cy="11705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Estructura de un diagrama de clase</a:t>
            </a:r>
            <a:endParaRPr lang="es-PE"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2617305" y="1183963"/>
            <a:ext cx="8533967" cy="4147272"/>
          </a:xfrm>
          <a:prstGeom prst="rect">
            <a:avLst/>
          </a:prstGeom>
          <a:noFill/>
          <a:ln>
            <a:noFill/>
          </a:ln>
        </p:spPr>
      </p:pic>
    </p:spTree>
    <p:extLst>
      <p:ext uri="{BB962C8B-B14F-4D97-AF65-F5344CB8AC3E}">
        <p14:creationId xmlns:p14="http://schemas.microsoft.com/office/powerpoint/2010/main" val="3489823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1 Título"/>
          <p:cNvSpPr txBox="1">
            <a:spLocks/>
          </p:cNvSpPr>
          <p:nvPr/>
        </p:nvSpPr>
        <p:spPr>
          <a:xfrm>
            <a:off x="3694999" y="155635"/>
            <a:ext cx="6246476" cy="732710"/>
          </a:xfrm>
          <a:prstGeom prst="rect">
            <a:avLst/>
          </a:prstGeom>
          <a:solidFill>
            <a:srgbClr val="CC0000"/>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tabLst>
                <a:tab pos="2514600" algn="l"/>
              </a:tabLst>
              <a:defRPr/>
            </a:pPr>
            <a:r>
              <a:rPr lang="es-ES" sz="3600" b="1" dirty="0" smtClean="0">
                <a:solidFill>
                  <a:srgbClr val="FFFFFF"/>
                </a:solidFill>
                <a:latin typeface="+mn-lt"/>
              </a:rPr>
              <a:t>CONCLUSIONES</a:t>
            </a:r>
            <a:endParaRPr lang="es-ES" sz="3200" b="1" dirty="0">
              <a:solidFill>
                <a:sysClr val="windowText" lastClr="000000"/>
              </a:solidFill>
              <a:latin typeface="+mn-lt"/>
            </a:endParaRPr>
          </a:p>
        </p:txBody>
      </p:sp>
      <p:sp>
        <p:nvSpPr>
          <p:cNvPr id="5" name="Rectángulo 4"/>
          <p:cNvSpPr/>
          <p:nvPr/>
        </p:nvSpPr>
        <p:spPr>
          <a:xfrm>
            <a:off x="1898374" y="1228397"/>
            <a:ext cx="10055087" cy="4401205"/>
          </a:xfrm>
          <a:prstGeom prst="rect">
            <a:avLst/>
          </a:prstGeom>
          <a:ln w="76200">
            <a:solidFill>
              <a:schemeClr val="accent1"/>
            </a:solidFill>
          </a:ln>
        </p:spPr>
        <p:txBody>
          <a:bodyPr wrap="square">
            <a:spAutoFit/>
          </a:bodyPr>
          <a:lstStyle/>
          <a:p>
            <a:pPr lvl="0"/>
            <a:r>
              <a:rPr lang="es-PE" sz="2800" dirty="0" smtClean="0"/>
              <a:t>° Se </a:t>
            </a:r>
            <a:r>
              <a:rPr lang="es-PE" sz="2800" dirty="0"/>
              <a:t>puede concluir que, el RUP, como herramienta colaboradora en el desarrollo de software, aumenta la visión de desarrollo del mismo, es decir, el RUP es una herramienta que permite prever los cambios que un software pueda tener de acuerdo a los requerimientos y avance social que se tenga, brindando objetivos más amplios y visión de requerimientos global</a:t>
            </a:r>
            <a:r>
              <a:rPr lang="es-PE" sz="2800" dirty="0" smtClean="0"/>
              <a:t>.</a:t>
            </a:r>
          </a:p>
          <a:p>
            <a:pPr lvl="0"/>
            <a:endParaRPr lang="es-PE" sz="2800" dirty="0"/>
          </a:p>
          <a:p>
            <a:pPr lvl="0"/>
            <a:r>
              <a:rPr lang="es-PE" sz="2800" dirty="0" smtClean="0"/>
              <a:t>° Podemos </a:t>
            </a:r>
            <a:r>
              <a:rPr lang="es-PE" sz="2800" dirty="0"/>
              <a:t>concluir, que el objetivo de un diagrama de clase es identificar claramente las relaciones entre objetos, clases y operaciones en una aplicación</a:t>
            </a:r>
            <a:r>
              <a:rPr lang="es-PE" sz="2800" dirty="0" smtClean="0"/>
              <a:t>.</a:t>
            </a:r>
            <a:endParaRPr lang="es-PE" sz="2800" dirty="0"/>
          </a:p>
        </p:txBody>
      </p:sp>
    </p:spTree>
    <p:extLst>
      <p:ext uri="{BB962C8B-B14F-4D97-AF65-F5344CB8AC3E}">
        <p14:creationId xmlns:p14="http://schemas.microsoft.com/office/powerpoint/2010/main" val="42144830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703052" cy="7364896"/>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4" name="Tabla 3"/>
          <p:cNvGraphicFramePr>
            <a:graphicFrameLocks noGrp="1"/>
          </p:cNvGraphicFramePr>
          <p:nvPr>
            <p:extLst>
              <p:ext uri="{D42A27DB-BD31-4B8C-83A1-F6EECF244321}">
                <p14:modId xmlns:p14="http://schemas.microsoft.com/office/powerpoint/2010/main" val="2974272733"/>
              </p:ext>
            </p:extLst>
          </p:nvPr>
        </p:nvGraphicFramePr>
        <p:xfrm>
          <a:off x="1736887" y="1157074"/>
          <a:ext cx="10269582" cy="5060686"/>
        </p:xfrm>
        <a:graphic>
          <a:graphicData uri="http://schemas.openxmlformats.org/drawingml/2006/table">
            <a:tbl>
              <a:tblPr firstRow="1" firstCol="1" bandRow="1">
                <a:tableStyleId>{5C22544A-7EE6-4342-B048-85BDC9FD1C3A}</a:tableStyleId>
              </a:tblPr>
              <a:tblGrid>
                <a:gridCol w="1546600">
                  <a:extLst>
                    <a:ext uri="{9D8B030D-6E8A-4147-A177-3AD203B41FA5}">
                      <a16:colId xmlns="" xmlns:a16="http://schemas.microsoft.com/office/drawing/2014/main" val="20000"/>
                    </a:ext>
                  </a:extLst>
                </a:gridCol>
                <a:gridCol w="8722982">
                  <a:extLst>
                    <a:ext uri="{9D8B030D-6E8A-4147-A177-3AD203B41FA5}">
                      <a16:colId xmlns="" xmlns:a16="http://schemas.microsoft.com/office/drawing/2014/main" val="20001"/>
                    </a:ext>
                  </a:extLst>
                </a:gridCol>
              </a:tblGrid>
              <a:tr h="503054">
                <a:tc>
                  <a:txBody>
                    <a:bodyPr/>
                    <a:lstStyle/>
                    <a:p>
                      <a:pPr>
                        <a:lnSpc>
                          <a:spcPct val="115000"/>
                        </a:lnSpc>
                        <a:spcAft>
                          <a:spcPts val="0"/>
                        </a:spcAft>
                      </a:pPr>
                      <a:r>
                        <a:rPr lang="es-MX" sz="1500" kern="1200" dirty="0">
                          <a:effectLst/>
                        </a:rPr>
                        <a:t>Código de biblioteca</a:t>
                      </a:r>
                      <a:endParaRPr lang="es-PE" sz="1500" dirty="0">
                        <a:effectLst/>
                        <a:latin typeface="Times New Roman" panose="02020603050405020304" pitchFamily="18" charset="0"/>
                        <a:ea typeface="Times New Roman" panose="02020603050405020304" pitchFamily="18" charset="0"/>
                      </a:endParaRPr>
                    </a:p>
                  </a:txBody>
                  <a:tcPr marL="63500" marR="63500" marT="9525" marB="0"/>
                </a:tc>
                <a:tc>
                  <a:txBody>
                    <a:bodyPr/>
                    <a:lstStyle/>
                    <a:p>
                      <a:pPr>
                        <a:lnSpc>
                          <a:spcPct val="115000"/>
                        </a:lnSpc>
                        <a:spcAft>
                          <a:spcPts val="0"/>
                        </a:spcAft>
                      </a:pPr>
                      <a:r>
                        <a:rPr lang="es-MX" sz="1500" kern="1200" dirty="0">
                          <a:effectLst/>
                        </a:rPr>
                        <a:t>                                             </a:t>
                      </a:r>
                      <a:r>
                        <a:rPr lang="es-MX" sz="1500" kern="1200" dirty="0" smtClean="0">
                          <a:effectLst/>
                        </a:rPr>
                        <a:t>                          TEXTO</a:t>
                      </a:r>
                      <a:endParaRPr lang="es-PE" sz="1500" dirty="0">
                        <a:effectLst/>
                        <a:latin typeface="Times New Roman" panose="02020603050405020304" pitchFamily="18" charset="0"/>
                        <a:ea typeface="Times New Roman" panose="02020603050405020304" pitchFamily="18" charset="0"/>
                      </a:endParaRPr>
                    </a:p>
                  </a:txBody>
                  <a:tcPr marL="63500" marR="63500" marT="9525" marB="0"/>
                </a:tc>
                <a:extLst>
                  <a:ext uri="{0D108BD9-81ED-4DB2-BD59-A6C34878D82A}">
                    <a16:rowId xmlns="" xmlns:a16="http://schemas.microsoft.com/office/drawing/2014/main" val="10000"/>
                  </a:ext>
                </a:extLst>
              </a:tr>
              <a:tr h="541362">
                <a:tc>
                  <a:txBody>
                    <a:bodyPr/>
                    <a:lstStyle/>
                    <a:p>
                      <a:pPr algn="ctr">
                        <a:spcAft>
                          <a:spcPts val="0"/>
                        </a:spcAft>
                      </a:pPr>
                      <a:endParaRPr lang="es-PE" sz="1500" dirty="0">
                        <a:effectLst/>
                        <a:latin typeface="Times New Roman" panose="02020603050405020304" pitchFamily="18" charset="0"/>
                        <a:ea typeface="Times New Roman" panose="02020603050405020304" pitchFamily="18" charset="0"/>
                      </a:endParaRPr>
                    </a:p>
                  </a:txBody>
                  <a:tcPr marL="63500" marR="63500" marT="9525" marB="0" anchor="ctr"/>
                </a:tc>
                <a:tc>
                  <a:txBody>
                    <a:bodyPr/>
                    <a:lstStyle/>
                    <a:p>
                      <a:r>
                        <a:rPr lang="en-US" sz="1400" kern="1200" dirty="0" smtClean="0">
                          <a:solidFill>
                            <a:schemeClr val="dk1"/>
                          </a:solidFill>
                          <a:effectLst/>
                          <a:latin typeface="+mn-lt"/>
                          <a:ea typeface="+mn-ea"/>
                          <a:cs typeface="+mn-cs"/>
                        </a:rPr>
                        <a:t>BAZZ </a:t>
                      </a:r>
                      <a:r>
                        <a:rPr lang="en-US" sz="1400" kern="1200" dirty="0" err="1" smtClean="0">
                          <a:solidFill>
                            <a:schemeClr val="dk1"/>
                          </a:solidFill>
                          <a:effectLst/>
                          <a:latin typeface="+mn-lt"/>
                          <a:ea typeface="+mn-ea"/>
                          <a:cs typeface="+mn-cs"/>
                        </a:rPr>
                        <a:t>Leen</a:t>
                      </a:r>
                      <a:r>
                        <a:rPr lang="en-US" sz="1400" kern="1200" dirty="0" smtClean="0">
                          <a:solidFill>
                            <a:schemeClr val="dk1"/>
                          </a:solidFill>
                          <a:effectLst/>
                          <a:latin typeface="+mn-lt"/>
                          <a:ea typeface="+mn-ea"/>
                          <a:cs typeface="+mn-cs"/>
                        </a:rPr>
                        <a:t>, CLEMENTS Paul y KAZMAN Rick, Rational Unified Process (RUP), [</a:t>
                      </a:r>
                      <a:r>
                        <a:rPr lang="en-US" sz="1400" kern="1200" dirty="0" err="1" smtClean="0">
                          <a:solidFill>
                            <a:schemeClr val="dk1"/>
                          </a:solidFill>
                          <a:effectLst/>
                          <a:latin typeface="+mn-lt"/>
                          <a:ea typeface="+mn-ea"/>
                          <a:cs typeface="+mn-cs"/>
                        </a:rPr>
                        <a:t>en</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linea</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etsii</a:t>
                      </a:r>
                      <a:r>
                        <a:rPr lang="en-US" sz="1400" kern="1200" dirty="0" smtClean="0">
                          <a:solidFill>
                            <a:schemeClr val="dk1"/>
                          </a:solidFill>
                          <a:effectLst/>
                          <a:latin typeface="+mn-lt"/>
                          <a:ea typeface="+mn-ea"/>
                          <a:cs typeface="+mn-cs"/>
                        </a:rPr>
                        <a:t>, 2003, ISBN: 0321154959</a:t>
                      </a:r>
                      <a:endParaRPr lang="es-PE" sz="1400" kern="1200" dirty="0">
                        <a:solidFill>
                          <a:schemeClr val="dk1"/>
                        </a:solidFill>
                        <a:effectLst/>
                        <a:latin typeface="+mn-lt"/>
                        <a:ea typeface="+mn-ea"/>
                        <a:cs typeface="+mn-cs"/>
                      </a:endParaRPr>
                    </a:p>
                  </a:txBody>
                  <a:tcPr marL="63500" marR="63500" marT="9525" marB="0" anchor="ctr"/>
                </a:tc>
                <a:extLst>
                  <a:ext uri="{0D108BD9-81ED-4DB2-BD59-A6C34878D82A}">
                    <a16:rowId xmlns="" xmlns:a16="http://schemas.microsoft.com/office/drawing/2014/main" val="10001"/>
                  </a:ext>
                </a:extLst>
              </a:tr>
              <a:tr h="1605608">
                <a:tc>
                  <a:txBody>
                    <a:bodyPr/>
                    <a:lstStyle/>
                    <a:p>
                      <a:pPr algn="ctr">
                        <a:spcAft>
                          <a:spcPts val="0"/>
                        </a:spcAft>
                      </a:pPr>
                      <a:endParaRPr lang="es-PE" sz="1500" dirty="0">
                        <a:effectLst/>
                        <a:latin typeface="Times New Roman" panose="02020603050405020304" pitchFamily="18" charset="0"/>
                        <a:ea typeface="Times New Roman" panose="02020603050405020304" pitchFamily="18" charset="0"/>
                      </a:endParaRPr>
                    </a:p>
                  </a:txBody>
                  <a:tcPr marL="63500" marR="63500" marT="9525" marB="0" anchor="ctr"/>
                </a:tc>
                <a:tc>
                  <a:txBody>
                    <a:bodyPr/>
                    <a:lstStyle/>
                    <a:p>
                      <a:r>
                        <a:rPr lang="en-US" sz="1400" kern="1200" dirty="0" smtClean="0">
                          <a:solidFill>
                            <a:schemeClr val="dk1"/>
                          </a:solidFill>
                          <a:effectLst/>
                          <a:latin typeface="+mn-lt"/>
                          <a:ea typeface="+mn-ea"/>
                          <a:cs typeface="+mn-cs"/>
                        </a:rPr>
                        <a:t>BOOCH, Grady, JACOBSON, Ivar y RUMBAUGH, James. </a:t>
                      </a:r>
                      <a:r>
                        <a:rPr lang="es-PE" sz="1400" kern="1200" dirty="0" smtClean="0">
                          <a:solidFill>
                            <a:schemeClr val="dk1"/>
                          </a:solidFill>
                          <a:effectLst/>
                          <a:latin typeface="+mn-lt"/>
                          <a:ea typeface="+mn-ea"/>
                          <a:cs typeface="+mn-cs"/>
                        </a:rPr>
                        <a:t>EL LENGUAJE UNIFICADO DE MODELADO. MANUAL DE REFERENCIA [en línea]. Madrid: PEARSON EDUCACION, S.A, 2000 [fecha de consulta: 14 de setiembre de 2017] disponible en: </a:t>
                      </a:r>
                      <a:r>
                        <a:rPr lang="es-PE" sz="1400" u="sng" kern="1200" dirty="0" smtClean="0">
                          <a:solidFill>
                            <a:schemeClr val="dk1"/>
                          </a:solidFill>
                          <a:effectLst/>
                          <a:latin typeface="+mn-lt"/>
                          <a:ea typeface="+mn-ea"/>
                          <a:cs typeface="+mn-cs"/>
                          <a:hlinkClick r:id="rId3"/>
                        </a:rPr>
                        <a:t>https://ingenieriasoftware2011.files.wordpress.com/2011/07/el-lenguaje-unificado-de-modelado-manual-de-referencia.pdf</a:t>
                      </a:r>
                      <a:endParaRPr lang="es-PE" sz="1400" kern="1200" dirty="0" smtClean="0">
                        <a:solidFill>
                          <a:schemeClr val="dk1"/>
                        </a:solidFill>
                        <a:effectLst/>
                        <a:latin typeface="+mn-lt"/>
                        <a:ea typeface="+mn-ea"/>
                        <a:cs typeface="+mn-cs"/>
                      </a:endParaRPr>
                    </a:p>
                    <a:p>
                      <a:r>
                        <a:rPr lang="es-PE" sz="1400" kern="1200" dirty="0" smtClean="0">
                          <a:solidFill>
                            <a:schemeClr val="dk1"/>
                          </a:solidFill>
                          <a:effectLst/>
                          <a:latin typeface="+mn-lt"/>
                          <a:ea typeface="+mn-ea"/>
                          <a:cs typeface="+mn-cs"/>
                        </a:rPr>
                        <a:t>ISBN: 84 7829 037 0</a:t>
                      </a:r>
                      <a:endParaRPr lang="es-PE" sz="1400" kern="1200" dirty="0">
                        <a:solidFill>
                          <a:schemeClr val="dk1"/>
                        </a:solidFill>
                        <a:effectLst/>
                        <a:latin typeface="+mn-lt"/>
                        <a:ea typeface="+mn-ea"/>
                        <a:cs typeface="+mn-cs"/>
                      </a:endParaRPr>
                    </a:p>
                  </a:txBody>
                  <a:tcPr marL="63500" marR="63500" marT="9525" marB="0" anchor="ctr"/>
                </a:tc>
                <a:extLst>
                  <a:ext uri="{0D108BD9-81ED-4DB2-BD59-A6C34878D82A}">
                    <a16:rowId xmlns="" xmlns:a16="http://schemas.microsoft.com/office/drawing/2014/main" val="10002"/>
                  </a:ext>
                </a:extLst>
              </a:tr>
              <a:tr h="541362">
                <a:tc>
                  <a:txBody>
                    <a:bodyPr/>
                    <a:lstStyle/>
                    <a:p>
                      <a:endParaRPr lang="es-PE" sz="1500">
                        <a:effectLst/>
                        <a:latin typeface="Calibri" panose="020F0502020204030204" pitchFamily="34" charset="0"/>
                      </a:endParaRPr>
                    </a:p>
                  </a:txBody>
                  <a:tcPr marL="63500" marR="63500" marT="9525" marB="0"/>
                </a:tc>
                <a:tc>
                  <a:txBody>
                    <a:bodyPr/>
                    <a:lstStyle/>
                    <a:p>
                      <a:r>
                        <a:rPr lang="en-US" sz="1400" kern="1200" dirty="0" smtClean="0">
                          <a:solidFill>
                            <a:schemeClr val="dk1"/>
                          </a:solidFill>
                          <a:effectLst/>
                          <a:latin typeface="+mn-lt"/>
                          <a:ea typeface="+mn-ea"/>
                          <a:cs typeface="+mn-cs"/>
                        </a:rPr>
                        <a:t>FOWLER, Martin. UML, </a:t>
                      </a:r>
                      <a:r>
                        <a:rPr lang="en-US" sz="1400" kern="1200" dirty="0" err="1" smtClean="0">
                          <a:solidFill>
                            <a:schemeClr val="dk1"/>
                          </a:solidFill>
                          <a:effectLst/>
                          <a:latin typeface="+mn-lt"/>
                          <a:ea typeface="+mn-ea"/>
                          <a:cs typeface="+mn-cs"/>
                        </a:rPr>
                        <a:t>gota</a:t>
                      </a:r>
                      <a:r>
                        <a:rPr lang="en-US" sz="1400" kern="1200" dirty="0" smtClean="0">
                          <a:solidFill>
                            <a:schemeClr val="dk1"/>
                          </a:solidFill>
                          <a:effectLst/>
                          <a:latin typeface="+mn-lt"/>
                          <a:ea typeface="+mn-ea"/>
                          <a:cs typeface="+mn-cs"/>
                        </a:rPr>
                        <a:t> a </a:t>
                      </a:r>
                      <a:r>
                        <a:rPr lang="en-US" sz="1400" kern="1200" dirty="0" err="1" smtClean="0">
                          <a:solidFill>
                            <a:schemeClr val="dk1"/>
                          </a:solidFill>
                          <a:effectLst/>
                          <a:latin typeface="+mn-lt"/>
                          <a:ea typeface="+mn-ea"/>
                          <a:cs typeface="+mn-cs"/>
                        </a:rPr>
                        <a:t>gota</a:t>
                      </a:r>
                      <a:r>
                        <a:rPr lang="en-US" sz="1400" kern="1200" dirty="0" smtClean="0">
                          <a:solidFill>
                            <a:schemeClr val="dk1"/>
                          </a:solidFill>
                          <a:effectLst/>
                          <a:latin typeface="+mn-lt"/>
                          <a:ea typeface="+mn-ea"/>
                          <a:cs typeface="+mn-cs"/>
                        </a:rPr>
                        <a:t>. </a:t>
                      </a:r>
                      <a:r>
                        <a:rPr lang="es-PE" sz="1400" kern="1200" dirty="0" smtClean="0">
                          <a:solidFill>
                            <a:schemeClr val="dk1"/>
                          </a:solidFill>
                          <a:effectLst/>
                          <a:latin typeface="+mn-lt"/>
                          <a:ea typeface="+mn-ea"/>
                          <a:cs typeface="+mn-cs"/>
                        </a:rPr>
                        <a:t>México: Addison Wesley </a:t>
                      </a:r>
                      <a:r>
                        <a:rPr lang="es-PE" sz="1400" kern="1200" dirty="0" err="1" smtClean="0">
                          <a:solidFill>
                            <a:schemeClr val="dk1"/>
                          </a:solidFill>
                          <a:effectLst/>
                          <a:latin typeface="+mn-lt"/>
                          <a:ea typeface="+mn-ea"/>
                          <a:cs typeface="+mn-cs"/>
                        </a:rPr>
                        <a:t>Longman</a:t>
                      </a:r>
                      <a:r>
                        <a:rPr lang="es-PE" sz="1400" kern="1200" dirty="0" smtClean="0">
                          <a:solidFill>
                            <a:schemeClr val="dk1"/>
                          </a:solidFill>
                          <a:effectLst/>
                          <a:latin typeface="+mn-lt"/>
                          <a:ea typeface="+mn-ea"/>
                          <a:cs typeface="+mn-cs"/>
                        </a:rPr>
                        <a:t>, 1999, 244 pp.</a:t>
                      </a:r>
                    </a:p>
                    <a:p>
                      <a:r>
                        <a:rPr lang="es-PE" sz="1400" kern="1200" dirty="0" smtClean="0">
                          <a:solidFill>
                            <a:schemeClr val="dk1"/>
                          </a:solidFill>
                          <a:effectLst/>
                          <a:latin typeface="+mn-lt"/>
                          <a:ea typeface="+mn-ea"/>
                          <a:cs typeface="+mn-cs"/>
                        </a:rPr>
                        <a:t>ISBN: 968 444 364 1</a:t>
                      </a:r>
                      <a:endParaRPr lang="es-PE" sz="1400" kern="1200" dirty="0">
                        <a:solidFill>
                          <a:schemeClr val="dk1"/>
                        </a:solidFill>
                        <a:effectLst/>
                        <a:latin typeface="+mn-lt"/>
                        <a:ea typeface="+mn-ea"/>
                        <a:cs typeface="+mn-cs"/>
                      </a:endParaRPr>
                    </a:p>
                  </a:txBody>
                  <a:tcPr marL="63500" marR="63500" marT="9525" marB="0"/>
                </a:tc>
                <a:extLst>
                  <a:ext uri="{0D108BD9-81ED-4DB2-BD59-A6C34878D82A}">
                    <a16:rowId xmlns="" xmlns:a16="http://schemas.microsoft.com/office/drawing/2014/main" val="10003"/>
                  </a:ext>
                </a:extLst>
              </a:tr>
              <a:tr h="807423">
                <a:tc>
                  <a:txBody>
                    <a:bodyPr/>
                    <a:lstStyle/>
                    <a:p>
                      <a:pPr>
                        <a:lnSpc>
                          <a:spcPct val="115000"/>
                        </a:lnSpc>
                        <a:spcAft>
                          <a:spcPts val="0"/>
                        </a:spcAft>
                      </a:pPr>
                      <a:r>
                        <a:rPr lang="es-MX" sz="1500" kern="1200">
                          <a:effectLst/>
                        </a:rPr>
                        <a:t> </a:t>
                      </a:r>
                      <a:endParaRPr lang="es-PE" sz="1500">
                        <a:effectLst/>
                        <a:latin typeface="Times New Roman" panose="02020603050405020304" pitchFamily="18" charset="0"/>
                        <a:ea typeface="Times New Roman" panose="02020603050405020304" pitchFamily="18" charset="0"/>
                      </a:endParaRPr>
                    </a:p>
                  </a:txBody>
                  <a:tcPr marL="63500" marR="63500" marT="9525" marB="0"/>
                </a:tc>
                <a:tc>
                  <a:txBody>
                    <a:bodyPr/>
                    <a:lstStyle/>
                    <a:p>
                      <a:r>
                        <a:rPr lang="es-PE" sz="1400" kern="1200" dirty="0" smtClean="0">
                          <a:solidFill>
                            <a:schemeClr val="dk1"/>
                          </a:solidFill>
                          <a:effectLst/>
                          <a:latin typeface="+mn-lt"/>
                          <a:ea typeface="+mn-ea"/>
                          <a:cs typeface="+mn-cs"/>
                        </a:rPr>
                        <a:t>GRAU, Xavier y SANCHEZ, María, Desarrollo Orientado a Objetos con UML [en línea], Facultad de informática-UPM, Venezuela [fecha de consulta 14 de setiembre de 2017], Disponible en: </a:t>
                      </a:r>
                      <a:r>
                        <a:rPr lang="es-PE" sz="1400" u="sng" kern="1200" dirty="0" smtClean="0">
                          <a:solidFill>
                            <a:schemeClr val="dk1"/>
                          </a:solidFill>
                          <a:effectLst/>
                          <a:latin typeface="+mn-lt"/>
                          <a:ea typeface="+mn-ea"/>
                          <a:cs typeface="+mn-cs"/>
                          <a:hlinkClick r:id="rId4"/>
                        </a:rPr>
                        <a:t>http://www.uv.mx/personal/maymendez/files/2011/05/umlTotal.pdf</a:t>
                      </a:r>
                      <a:endParaRPr lang="es-PE" sz="1400" kern="1200" dirty="0">
                        <a:solidFill>
                          <a:schemeClr val="dk1"/>
                        </a:solidFill>
                        <a:effectLst/>
                        <a:latin typeface="+mn-lt"/>
                        <a:ea typeface="+mn-ea"/>
                        <a:cs typeface="+mn-cs"/>
                      </a:endParaRPr>
                    </a:p>
                  </a:txBody>
                  <a:tcPr marL="63500" marR="63500" marT="9525" marB="0"/>
                </a:tc>
                <a:extLst>
                  <a:ext uri="{0D108BD9-81ED-4DB2-BD59-A6C34878D82A}">
                    <a16:rowId xmlns="" xmlns:a16="http://schemas.microsoft.com/office/drawing/2014/main" val="10004"/>
                  </a:ext>
                </a:extLst>
              </a:tr>
              <a:tr h="1046263">
                <a:tc>
                  <a:txBody>
                    <a:bodyPr/>
                    <a:lstStyle/>
                    <a:p>
                      <a:pPr>
                        <a:lnSpc>
                          <a:spcPct val="115000"/>
                        </a:lnSpc>
                        <a:spcAft>
                          <a:spcPts val="0"/>
                        </a:spcAft>
                      </a:pPr>
                      <a:r>
                        <a:rPr lang="es-MX" sz="1500" kern="1200" dirty="0">
                          <a:effectLst/>
                        </a:rPr>
                        <a:t> </a:t>
                      </a:r>
                      <a:endParaRPr lang="es-PE" sz="1500" dirty="0">
                        <a:effectLst/>
                        <a:latin typeface="Times New Roman" panose="02020603050405020304" pitchFamily="18" charset="0"/>
                        <a:ea typeface="Times New Roman" panose="02020603050405020304" pitchFamily="18" charset="0"/>
                      </a:endParaRPr>
                    </a:p>
                  </a:txBody>
                  <a:tcPr marL="63500" marR="63500" marT="9525" marB="0"/>
                </a:tc>
                <a:tc>
                  <a:txBody>
                    <a:bodyPr/>
                    <a:lstStyle/>
                    <a:p>
                      <a:r>
                        <a:rPr lang="es-PE" sz="1400" kern="1200" dirty="0" smtClean="0">
                          <a:solidFill>
                            <a:schemeClr val="dk1"/>
                          </a:solidFill>
                          <a:effectLst/>
                          <a:latin typeface="+mn-lt"/>
                          <a:ea typeface="+mn-ea"/>
                          <a:cs typeface="+mn-cs"/>
                        </a:rPr>
                        <a:t>JIMENEZ DE PARGA, Carlos. UML Aplicaciones en Java y C++. Madrid: RA-MA Editorial, enero de 2015, 412 pp.</a:t>
                      </a:r>
                    </a:p>
                    <a:p>
                      <a:r>
                        <a:rPr lang="en-US" sz="1400" kern="1200" dirty="0" smtClean="0">
                          <a:solidFill>
                            <a:schemeClr val="dk1"/>
                          </a:solidFill>
                          <a:effectLst/>
                          <a:latin typeface="+mn-lt"/>
                          <a:ea typeface="+mn-ea"/>
                          <a:cs typeface="+mn-cs"/>
                        </a:rPr>
                        <a:t>ISBN: 978 84 9964 516 2</a:t>
                      </a:r>
                      <a:endParaRPr lang="es-PE" sz="1200" dirty="0">
                        <a:effectLst/>
                        <a:latin typeface="Times New Roman" panose="02020603050405020304" pitchFamily="18" charset="0"/>
                        <a:ea typeface="Times New Roman" panose="02020603050405020304" pitchFamily="18" charset="0"/>
                      </a:endParaRPr>
                    </a:p>
                  </a:txBody>
                  <a:tcPr marL="63500" marR="63500" marT="9525" marB="0"/>
                </a:tc>
                <a:extLst>
                  <a:ext uri="{0D108BD9-81ED-4DB2-BD59-A6C34878D82A}">
                    <a16:rowId xmlns="" xmlns:a16="http://schemas.microsoft.com/office/drawing/2014/main" val="10005"/>
                  </a:ext>
                </a:extLst>
              </a:tr>
            </a:tbl>
          </a:graphicData>
        </a:graphic>
      </p:graphicFrame>
      <p:sp>
        <p:nvSpPr>
          <p:cNvPr id="5" name="1 Título"/>
          <p:cNvSpPr txBox="1">
            <a:spLocks/>
          </p:cNvSpPr>
          <p:nvPr/>
        </p:nvSpPr>
        <p:spPr>
          <a:xfrm>
            <a:off x="4080892" y="0"/>
            <a:ext cx="6246476" cy="732710"/>
          </a:xfrm>
          <a:prstGeom prst="rect">
            <a:avLst/>
          </a:prstGeom>
          <a:solidFill>
            <a:schemeClr val="bg1"/>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tab pos="2514600" algn="l"/>
              </a:tabLst>
              <a:defRPr/>
            </a:pPr>
            <a:r>
              <a:rPr lang="es-ES" sz="2800" b="1" noProof="0" dirty="0" smtClean="0">
                <a:latin typeface="Garamond"/>
              </a:rPr>
              <a:t>REFERENCIAS BIBLIOGRÁFICAS - ISO</a:t>
            </a:r>
            <a:endParaRPr kumimoji="0" lang="es-ES" sz="2800" b="1" i="0" u="none" strike="noStrike" kern="1200" cap="none" spc="0" normalizeH="0" baseline="0" noProof="0" dirty="0">
              <a:ln>
                <a:noFill/>
              </a:ln>
              <a:effectLst/>
              <a:uLnTx/>
              <a:uFillTx/>
              <a:latin typeface="Garamond"/>
            </a:endParaRPr>
          </a:p>
        </p:txBody>
      </p:sp>
    </p:spTree>
    <p:extLst>
      <p:ext uri="{BB962C8B-B14F-4D97-AF65-F5344CB8AC3E}">
        <p14:creationId xmlns:p14="http://schemas.microsoft.com/office/powerpoint/2010/main" val="41418505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3 CuadroTexto"/>
          <p:cNvSpPr txBox="1"/>
          <p:nvPr/>
        </p:nvSpPr>
        <p:spPr>
          <a:xfrm>
            <a:off x="3619255" y="461065"/>
            <a:ext cx="7452320" cy="70788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PE" sz="4000" b="1" dirty="0" smtClean="0"/>
              <a:t>RUP (Proceso </a:t>
            </a:r>
            <a:r>
              <a:rPr lang="es-PE" sz="4000" b="1" dirty="0"/>
              <a:t>U</a:t>
            </a:r>
            <a:r>
              <a:rPr lang="es-PE" sz="4000" b="1" dirty="0" smtClean="0"/>
              <a:t>nificado Racional)</a:t>
            </a:r>
            <a:endParaRPr lang="es-PE" sz="4000" b="1" dirty="0"/>
          </a:p>
        </p:txBody>
      </p:sp>
      <p:pic>
        <p:nvPicPr>
          <p:cNvPr id="5" name="Picture 2" descr="Resultado de imagen para R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157" y="1648570"/>
            <a:ext cx="4554582" cy="47348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ángulo 5"/>
          <p:cNvSpPr/>
          <p:nvPr/>
        </p:nvSpPr>
        <p:spPr>
          <a:xfrm>
            <a:off x="7918173" y="1707686"/>
            <a:ext cx="2816087" cy="2308324"/>
          </a:xfrm>
          <a:prstGeom prst="rect">
            <a:avLst/>
          </a:prstGeom>
        </p:spPr>
        <p:txBody>
          <a:bodyPr wrap="square">
            <a:spAutoFit/>
          </a:bodyPr>
          <a:lstStyle/>
          <a:p>
            <a:r>
              <a:rPr lang="es-PE" dirty="0" smtClean="0"/>
              <a:t>Es un marco de referencia de Procesos influenciado por patrones de Procesos y Análisis bien documentado con un enorme conocimiento de Ingeniería de Software desarrollado por </a:t>
            </a:r>
            <a:r>
              <a:rPr lang="es-PE" dirty="0" err="1" smtClean="0"/>
              <a:t>Rational</a:t>
            </a:r>
            <a:r>
              <a:rPr lang="es-PE" dirty="0" smtClean="0"/>
              <a:t> (IBM)</a:t>
            </a:r>
            <a:endParaRPr lang="es-PE" dirty="0"/>
          </a:p>
        </p:txBody>
      </p:sp>
      <p:pic>
        <p:nvPicPr>
          <p:cNvPr id="2050" name="Picture 2" descr="Image result for preguntandose 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240827" y="3925958"/>
            <a:ext cx="1661496" cy="187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905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1 Título"/>
          <p:cNvSpPr txBox="1">
            <a:spLocks/>
          </p:cNvSpPr>
          <p:nvPr/>
        </p:nvSpPr>
        <p:spPr>
          <a:xfrm>
            <a:off x="3695056" y="72008"/>
            <a:ext cx="8496944" cy="136815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PROCESO UNIFICADO DE DESARROLLO DE SOFTWARE (RUP)</a:t>
            </a:r>
            <a:r>
              <a:rPr lang="es-PE" dirty="0" smtClean="0">
                <a:latin typeface="Aharoni" panose="02010803020104030203" pitchFamily="2" charset="-79"/>
                <a:cs typeface="Aharoni" panose="02010803020104030203" pitchFamily="2" charset="-79"/>
              </a:rPr>
              <a:t/>
            </a:r>
            <a:br>
              <a:rPr lang="es-PE" dirty="0" smtClean="0">
                <a:latin typeface="Aharoni" panose="02010803020104030203" pitchFamily="2" charset="-79"/>
                <a:cs typeface="Aharoni" panose="02010803020104030203" pitchFamily="2" charset="-79"/>
              </a:rPr>
            </a:br>
            <a:endParaRPr lang="es-PE" dirty="0">
              <a:latin typeface="Aharoni" panose="02010803020104030203" pitchFamily="2" charset="-79"/>
              <a:cs typeface="Aharoni" panose="02010803020104030203" pitchFamily="2" charset="-79"/>
            </a:endParaRPr>
          </a:p>
        </p:txBody>
      </p:sp>
      <p:sp>
        <p:nvSpPr>
          <p:cNvPr id="5" name="2 Subtítulo"/>
          <p:cNvSpPr txBox="1">
            <a:spLocks/>
          </p:cNvSpPr>
          <p:nvPr/>
        </p:nvSpPr>
        <p:spPr>
          <a:xfrm>
            <a:off x="2121207" y="1844823"/>
            <a:ext cx="4072002" cy="4464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smtClean="0"/>
              <a:t>Donde sus principales elementos son:</a:t>
            </a:r>
          </a:p>
          <a:p>
            <a:pPr marL="457200" indent="-457200">
              <a:buFont typeface="Wingdings" panose="05000000000000000000" pitchFamily="2" charset="2"/>
              <a:buChar char="Ø"/>
            </a:pPr>
            <a:r>
              <a:rPr lang="es-PE" dirty="0" smtClean="0"/>
              <a:t>Trabajadores</a:t>
            </a:r>
          </a:p>
          <a:p>
            <a:pPr marL="457200" indent="-457200">
              <a:buFont typeface="Wingdings" panose="05000000000000000000" pitchFamily="2" charset="2"/>
              <a:buChar char="Ø"/>
            </a:pPr>
            <a:r>
              <a:rPr lang="es-PE" dirty="0" smtClean="0"/>
              <a:t>Actividades</a:t>
            </a:r>
          </a:p>
          <a:p>
            <a:pPr marL="457200" indent="-457200">
              <a:buFont typeface="Wingdings" panose="05000000000000000000" pitchFamily="2" charset="2"/>
              <a:buChar char="Ø"/>
            </a:pPr>
            <a:r>
              <a:rPr lang="es-PE" dirty="0" smtClean="0"/>
              <a:t>Artefactos</a:t>
            </a:r>
          </a:p>
          <a:p>
            <a:pPr marL="457200" indent="-457200">
              <a:buFont typeface="Wingdings" panose="05000000000000000000" pitchFamily="2" charset="2"/>
              <a:buChar char="Ø"/>
            </a:pPr>
            <a:r>
              <a:rPr lang="es-PE" dirty="0" smtClean="0"/>
              <a:t>Flujo de</a:t>
            </a:r>
          </a:p>
          <a:p>
            <a:pPr marL="457200" indent="-457200">
              <a:buFont typeface="Wingdings" panose="05000000000000000000" pitchFamily="2" charset="2"/>
              <a:buChar char="Ø"/>
            </a:pPr>
            <a:r>
              <a:rPr lang="es-PE" dirty="0" smtClean="0"/>
              <a:t>actividades</a:t>
            </a:r>
          </a:p>
        </p:txBody>
      </p:sp>
      <p:pic>
        <p:nvPicPr>
          <p:cNvPr id="6"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539" y="1584177"/>
            <a:ext cx="5928388" cy="3960440"/>
          </a:xfrm>
          <a:prstGeom prst="rect">
            <a:avLst/>
          </a:prstGeom>
        </p:spPr>
      </p:pic>
    </p:spTree>
    <p:extLst>
      <p:ext uri="{BB962C8B-B14F-4D97-AF65-F5344CB8AC3E}">
        <p14:creationId xmlns:p14="http://schemas.microsoft.com/office/powerpoint/2010/main" val="21259703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1 Título"/>
          <p:cNvSpPr txBox="1">
            <a:spLocks/>
          </p:cNvSpPr>
          <p:nvPr/>
        </p:nvSpPr>
        <p:spPr>
          <a:xfrm>
            <a:off x="3673395" y="116632"/>
            <a:ext cx="8801325" cy="10081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49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FLUJOS DE TRABAJO Y FASES</a:t>
            </a:r>
            <a:r>
              <a:rPr lang="es-PE" dirty="0" smtClean="0"/>
              <a:t/>
            </a:r>
            <a:br>
              <a:rPr lang="es-PE" dirty="0" smtClean="0"/>
            </a:br>
            <a:endParaRPr lang="es-PE" dirty="0"/>
          </a:p>
        </p:txBody>
      </p:sp>
      <p:pic>
        <p:nvPicPr>
          <p:cNvPr id="5" name="Picture 2" descr="C:\Users\pc\Desktop\metodologa-rup-final-6-638.jpg"/>
          <p:cNvPicPr>
            <a:picLocks noChangeAspect="1" noChangeArrowheads="1"/>
          </p:cNvPicPr>
          <p:nvPr/>
        </p:nvPicPr>
        <p:blipFill rotWithShape="1">
          <a:blip r:embed="rId3">
            <a:extLst>
              <a:ext uri="{28A0092B-C50C-407E-A947-70E740481C1C}">
                <a14:useLocalDpi xmlns:a14="http://schemas.microsoft.com/office/drawing/2010/main" val="0"/>
              </a:ext>
            </a:extLst>
          </a:blip>
          <a:srcRect l="14388" r="14231" b="5950"/>
          <a:stretch/>
        </p:blipFill>
        <p:spPr bwMode="auto">
          <a:xfrm>
            <a:off x="3259302" y="620688"/>
            <a:ext cx="6490254" cy="509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0819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1 Título"/>
          <p:cNvSpPr>
            <a:spLocks noGrp="1"/>
          </p:cNvSpPr>
          <p:nvPr>
            <p:ph type="title"/>
          </p:nvPr>
        </p:nvSpPr>
        <p:spPr>
          <a:xfrm>
            <a:off x="3756991" y="0"/>
            <a:ext cx="8229600" cy="1143000"/>
          </a:xfrm>
        </p:spPr>
        <p:txBody>
          <a:bodyPr>
            <a:normAutofit/>
          </a:bodyPr>
          <a:lstStyle/>
          <a:p>
            <a:r>
              <a:rPr lang="es-PE"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CICLO DE VIDA DE RUP</a:t>
            </a:r>
            <a:endParaRPr lang="es-PE"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2" descr="C:\Users\pc\Desktop\metodologa-rup-final-5-638.jpg"/>
          <p:cNvPicPr>
            <a:picLocks noChangeAspect="1" noChangeArrowheads="1"/>
          </p:cNvPicPr>
          <p:nvPr/>
        </p:nvPicPr>
        <p:blipFill rotWithShape="1">
          <a:blip r:embed="rId3">
            <a:extLst>
              <a:ext uri="{28A0092B-C50C-407E-A947-70E740481C1C}">
                <a14:useLocalDpi xmlns:a14="http://schemas.microsoft.com/office/drawing/2010/main" val="0"/>
              </a:ext>
            </a:extLst>
          </a:blip>
          <a:srcRect l="23281" r="22844" b="5017"/>
          <a:stretch/>
        </p:blipFill>
        <p:spPr bwMode="auto">
          <a:xfrm>
            <a:off x="3578087" y="1035197"/>
            <a:ext cx="6520069" cy="454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345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CuadroTexto 1"/>
          <p:cNvSpPr txBox="1"/>
          <p:nvPr/>
        </p:nvSpPr>
        <p:spPr>
          <a:xfrm>
            <a:off x="4790661" y="3021496"/>
            <a:ext cx="2117035" cy="646331"/>
          </a:xfrm>
          <a:prstGeom prst="rect">
            <a:avLst/>
          </a:prstGeom>
          <a:noFill/>
        </p:spPr>
        <p:txBody>
          <a:bodyPr wrap="square" rtlCol="0">
            <a:spAutoFit/>
          </a:bodyPr>
          <a:lstStyle/>
          <a:p>
            <a:r>
              <a:rPr lang="es-PE" dirty="0" err="1" smtClean="0"/>
              <a:t>Mollepasa</a:t>
            </a:r>
            <a:endParaRPr lang="es-PE" dirty="0" smtClean="0"/>
          </a:p>
          <a:p>
            <a:endParaRPr lang="es-PE" dirty="0"/>
          </a:p>
        </p:txBody>
      </p:sp>
    </p:spTree>
    <p:extLst>
      <p:ext uri="{BB962C8B-B14F-4D97-AF65-F5344CB8AC3E}">
        <p14:creationId xmlns:p14="http://schemas.microsoft.com/office/powerpoint/2010/main" val="1537901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4790661" y="3021496"/>
            <a:ext cx="2117035" cy="646331"/>
          </a:xfrm>
          <a:prstGeom prst="rect">
            <a:avLst/>
          </a:prstGeom>
          <a:noFill/>
        </p:spPr>
        <p:txBody>
          <a:bodyPr wrap="square" rtlCol="0">
            <a:spAutoFit/>
          </a:bodyPr>
          <a:lstStyle/>
          <a:p>
            <a:r>
              <a:rPr lang="es-PE" dirty="0" err="1" smtClean="0"/>
              <a:t>Mollepasa</a:t>
            </a:r>
            <a:endParaRPr lang="es-PE" dirty="0" smtClean="0"/>
          </a:p>
          <a:p>
            <a:endParaRPr lang="es-PE" dirty="0"/>
          </a:p>
        </p:txBody>
      </p:sp>
    </p:spTree>
    <p:extLst>
      <p:ext uri="{BB962C8B-B14F-4D97-AF65-F5344CB8AC3E}">
        <p14:creationId xmlns:p14="http://schemas.microsoft.com/office/powerpoint/2010/main" val="12002690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Título 1"/>
          <p:cNvSpPr>
            <a:spLocks noGrp="1"/>
          </p:cNvSpPr>
          <p:nvPr>
            <p:ph type="title"/>
          </p:nvPr>
        </p:nvSpPr>
        <p:spPr>
          <a:xfrm>
            <a:off x="3471485" y="165315"/>
            <a:ext cx="6765820" cy="1325563"/>
          </a:xfrm>
        </p:spPr>
        <p:txBody>
          <a:bodyPr/>
          <a:lstStyle/>
          <a:p>
            <a:r>
              <a:rPr lang="es-E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DIAGRAMA DE CASO DE USO</a:t>
            </a:r>
            <a:endParaRPr lang="es-E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2" descr="Image result for DIAGRAMA DE CASO DE US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04827" y="1266437"/>
            <a:ext cx="7458635" cy="432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0615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4" descr="fondo-de-pantall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44" y="-99392"/>
            <a:ext cx="9215418" cy="6813375"/>
          </a:xfrm>
          <a:prstGeom prst="rect">
            <a:avLst/>
          </a:prstGeom>
        </p:spPr>
      </p:pic>
      <p:sp>
        <p:nvSpPr>
          <p:cNvPr id="3" name="Rectángulo 2"/>
          <p:cNvSpPr/>
          <p:nvPr/>
        </p:nvSpPr>
        <p:spPr>
          <a:xfrm>
            <a:off x="0" y="0"/>
            <a:ext cx="1441174"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Título 1"/>
          <p:cNvSpPr>
            <a:spLocks noGrp="1"/>
          </p:cNvSpPr>
          <p:nvPr>
            <p:ph type="title"/>
          </p:nvPr>
        </p:nvSpPr>
        <p:spPr>
          <a:xfrm>
            <a:off x="1441174" y="132867"/>
            <a:ext cx="10515600" cy="1325563"/>
          </a:xfrm>
        </p:spPr>
        <p:txBody>
          <a:bodyPr>
            <a:normAutofit/>
          </a:bodyPr>
          <a:lstStyle/>
          <a:p>
            <a:pPr algn="ctr"/>
            <a:r>
              <a:rPr lang="es-E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Elementos del diagrama</a:t>
            </a:r>
            <a:endParaRPr lang="es-E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Marcador de contenido 3" descr="Related image"/>
          <p:cNvPicPr>
            <a:picLocks noGrp="1"/>
          </p:cNvPicPr>
          <p:nvPr>
            <p:ph idx="1"/>
          </p:nvPr>
        </p:nvPicPr>
        <p:blipFill rotWithShape="1">
          <a:blip r:embed="rId3">
            <a:extLst>
              <a:ext uri="{28A0092B-C50C-407E-A947-70E740481C1C}">
                <a14:useLocalDpi xmlns:a14="http://schemas.microsoft.com/office/drawing/2010/main" val="0"/>
              </a:ext>
            </a:extLst>
          </a:blip>
          <a:srcRect t="39173" r="61367" b="39415"/>
          <a:stretch/>
        </p:blipFill>
        <p:spPr bwMode="auto">
          <a:xfrm>
            <a:off x="2297493" y="1414645"/>
            <a:ext cx="4710135" cy="189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6" name="Imagen 5" descr="Related image"/>
          <p:cNvPicPr/>
          <p:nvPr/>
        </p:nvPicPr>
        <p:blipFill rotWithShape="1">
          <a:blip r:embed="rId3">
            <a:extLst>
              <a:ext uri="{28A0092B-C50C-407E-A947-70E740481C1C}">
                <a14:useLocalDpi xmlns:a14="http://schemas.microsoft.com/office/drawing/2010/main" val="0"/>
              </a:ext>
            </a:extLst>
          </a:blip>
          <a:srcRect r="73717" b="61801"/>
          <a:stretch/>
        </p:blipFill>
        <p:spPr bwMode="auto">
          <a:xfrm>
            <a:off x="7620347" y="1436538"/>
            <a:ext cx="1847547" cy="189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7" name="Picture 2" descr="Image result for elementos DIAGRAMA DE CASO DE USO"/>
          <p:cNvPicPr>
            <a:picLocks noChangeAspect="1" noChangeArrowheads="1"/>
          </p:cNvPicPr>
          <p:nvPr/>
        </p:nvPicPr>
        <p:blipFill rotWithShape="1">
          <a:blip r:embed="rId4">
            <a:extLst>
              <a:ext uri="{28A0092B-C50C-407E-A947-70E740481C1C}">
                <a14:useLocalDpi xmlns:a14="http://schemas.microsoft.com/office/drawing/2010/main" val="0"/>
              </a:ext>
            </a:extLst>
          </a:blip>
          <a:srcRect l="36909" t="25041" b="32865"/>
          <a:stretch/>
        </p:blipFill>
        <p:spPr bwMode="auto">
          <a:xfrm>
            <a:off x="2290064" y="4122227"/>
            <a:ext cx="4639235" cy="2249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cientifico 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0167730" y="3307295"/>
            <a:ext cx="2074601"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989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489</Words>
  <Application>Microsoft Office PowerPoint</Application>
  <PresentationFormat>Panorámica</PresentationFormat>
  <Paragraphs>53</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Aharoni</vt:lpstr>
      <vt:lpstr>Arial</vt:lpstr>
      <vt:lpstr>Calibri</vt:lpstr>
      <vt:lpstr>Calibri Light</vt:lpstr>
      <vt:lpstr>Garamond</vt:lpstr>
      <vt:lpstr>Times New Roman</vt:lpstr>
      <vt:lpstr>Wingdings</vt:lpstr>
      <vt:lpstr>Tema de Office</vt:lpstr>
      <vt:lpstr>Presentación de PowerPoint</vt:lpstr>
      <vt:lpstr>Presentación de PowerPoint</vt:lpstr>
      <vt:lpstr>Presentación de PowerPoint</vt:lpstr>
      <vt:lpstr>Presentación de PowerPoint</vt:lpstr>
      <vt:lpstr>CICLO DE VIDA DE RUP</vt:lpstr>
      <vt:lpstr>Presentación de PowerPoint</vt:lpstr>
      <vt:lpstr>Presentación de PowerPoint</vt:lpstr>
      <vt:lpstr>DIAGRAMA DE CASO DE USO</vt:lpstr>
      <vt:lpstr>Elementos del diagrama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8</cp:revision>
  <dcterms:created xsi:type="dcterms:W3CDTF">2017-09-17T21:00:17Z</dcterms:created>
  <dcterms:modified xsi:type="dcterms:W3CDTF">2017-09-17T23:22:56Z</dcterms:modified>
</cp:coreProperties>
</file>