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8" r:id="rId1"/>
  </p:sldMasterIdLst>
  <p:notesMasterIdLst>
    <p:notesMasterId r:id="rId9"/>
  </p:notesMasterIdLst>
  <p:handoutMasterIdLst>
    <p:handoutMasterId r:id="rId10"/>
  </p:handoutMasterIdLst>
  <p:sldIdLst>
    <p:sldId id="626" r:id="rId2"/>
    <p:sldId id="629" r:id="rId3"/>
    <p:sldId id="633" r:id="rId4"/>
    <p:sldId id="637" r:id="rId5"/>
    <p:sldId id="638" r:id="rId6"/>
    <p:sldId id="639" r:id="rId7"/>
    <p:sldId id="635" r:id="rId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0000FF"/>
    <a:srgbClr val="FED0F9"/>
    <a:srgbClr val="FFFF99"/>
    <a:srgbClr val="FF0066"/>
    <a:srgbClr val="00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3" autoAdjust="0"/>
    <p:restoredTop sz="83084" autoAdjust="0"/>
  </p:normalViewPr>
  <p:slideViewPr>
    <p:cSldViewPr>
      <p:cViewPr varScale="1">
        <p:scale>
          <a:sx n="61" d="100"/>
          <a:sy n="61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175BF83F-BFED-4C31-8015-A52FB3A2B3EF}" type="datetimeFigureOut">
              <a:rPr lang="es-ES"/>
              <a:pPr>
                <a:defRPr/>
              </a:pPr>
              <a:t>18/09/2017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E55AF5-0E3A-4344-AFAF-F0EAF60DB703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0037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F2C127A9-22A8-4F3D-B826-C4123094E122}" type="datetimeFigureOut">
              <a:rPr lang="es-PE"/>
              <a:pPr>
                <a:defRPr/>
              </a:pPr>
              <a:t>18/09/2017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C13395-14C7-45BA-9149-82168AFCAFB6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876242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 txBox="1"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endParaRPr/>
          </a:p>
        </p:txBody>
      </p:sp>
      <p:sp>
        <p:nvSpPr>
          <p:cNvPr id="3" name="Marcador de notas 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normAutofit fontScale="25000" lnSpcReduction="20000"/>
          </a:bodyPr>
          <a:lstStyle/>
          <a:p>
            <a:pPr lvl="0"/>
            <a:endParaRPr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>
            <a:lvl1pPr lvl="0">
              <a:defRPr>
                <a:solidFill>
                  <a:srgbClr val="000000"/>
                </a:solidFill>
                <a:latin typeface="Calibri"/>
              </a:defRPr>
            </a:lvl1pPr>
          </a:lstStyle>
          <a:p>
            <a:fld id="{8B38DBA3-52F9-4AF4-A6A4-FA4D7DB2F99C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56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9CE65-173B-4091-92B6-5EF864EBED6B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5BEA2-0965-4471-B549-EA39A6D8E4B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1459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E6028-1D9C-4594-9CEB-11128DF11BCC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C0C04-7854-4F7F-8618-45D1856474B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622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A682C-3FBA-45AF-ADFB-AD3E3E97E5C7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2AF0D-EEFD-44DD-A360-8AE6CCA54F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7750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1A24-B1BF-4077-865E-950DC96FBD67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6B2FD-979B-4A76-937C-70B2A5D1A32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5745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C0E8A-42AB-4CBA-A182-2BE181A9A52E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E991A-C402-45A5-ADD4-3D71C8FF81C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9719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5290-ADC9-4748-A2B4-85D202EC9E61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41C37-4F94-4FFF-937C-1AE9F34473A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12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12FCD-50DF-4878-88DF-65653186F8A8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9EF1C-EE4F-4DCE-9CDC-4BC68CC820B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816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3DD2B-BFA4-47A0-83C8-0C04AAC5761A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4A11AA-9DB8-444A-80A4-31C589AC472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679211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59133-C6A5-47D3-BFBC-19F2C444D3EB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17761-83BF-4C5F-9B87-F07017CF7F4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785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411BB-B9AF-4BA4-A28D-B5AE0112D467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9602A-E5DD-4DD4-AC53-D190F1B0949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66924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F1288-9450-4B36-A806-9DCAF11B6EA4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57DB-0CAB-473D-A76B-FA150DD433C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0145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99B5A4C2-9012-45F9-909C-BC7C13F84653}" type="datetime1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18/09/2017</a:t>
            </a:fld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732E62-9DA1-4C97-B47D-52A0DDB0CDBF}" type="slidenum">
              <a:rPr lang="es-ES" altLang="es-PE" smtClean="0">
                <a:cs typeface="Arial" panose="020B0604020202020204" pitchFamily="34" charset="0"/>
              </a:rPr>
              <a:pPr/>
              <a:t>‹Nº›</a:t>
            </a:fld>
            <a:endParaRPr lang="es-ES" altLang="es-PE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8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09" r:id="rId1"/>
    <p:sldLayoutId id="2147486810" r:id="rId2"/>
    <p:sldLayoutId id="2147486811" r:id="rId3"/>
    <p:sldLayoutId id="2147486812" r:id="rId4"/>
    <p:sldLayoutId id="2147486813" r:id="rId5"/>
    <p:sldLayoutId id="2147486814" r:id="rId6"/>
    <p:sldLayoutId id="2147486815" r:id="rId7"/>
    <p:sldLayoutId id="2147486816" r:id="rId8"/>
    <p:sldLayoutId id="2147486817" r:id="rId9"/>
    <p:sldLayoutId id="2147486818" r:id="rId10"/>
    <p:sldLayoutId id="21474868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ortad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2"/>
          <a:stretch/>
        </p:blipFill>
        <p:spPr>
          <a:xfrm>
            <a:off x="-256913" y="-27384"/>
            <a:ext cx="9426232" cy="7056784"/>
          </a:xfrm>
          <a:prstGeom prst="rect">
            <a:avLst/>
          </a:prstGeom>
        </p:spPr>
      </p:pic>
      <p:pic>
        <p:nvPicPr>
          <p:cNvPr id="9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4664"/>
            <a:ext cx="2772486" cy="592890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1079612" y="1124744"/>
            <a:ext cx="6984776" cy="15947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i="1" dirty="0" smtClean="0"/>
              <a:t>CLOJURE</a:t>
            </a:r>
            <a:endParaRPr lang="es-ES" sz="5400" b="1" i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11560" y="3401616"/>
            <a:ext cx="6984776" cy="23232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i="1" dirty="0"/>
              <a:t>CONDOR JARA, Roberto Alexander</a:t>
            </a:r>
            <a:endParaRPr lang="es-E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i="1" dirty="0" smtClean="0"/>
              <a:t>PALIAN TORIBIO, </a:t>
            </a:r>
            <a:r>
              <a:rPr lang="es-PE" sz="2000" i="1" dirty="0"/>
              <a:t>Iván</a:t>
            </a:r>
            <a:endParaRPr lang="es-E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i="1" dirty="0"/>
              <a:t>ÑAHUI LÓPEZ, </a:t>
            </a:r>
            <a:r>
              <a:rPr lang="es-PE" sz="2000" i="1" dirty="0" smtClean="0"/>
              <a:t>Antoni </a:t>
            </a:r>
            <a:endParaRPr lang="es-E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i="1" dirty="0" smtClean="0"/>
              <a:t>ROMÁN PARIONA , </a:t>
            </a:r>
            <a:r>
              <a:rPr lang="es-PE" sz="2000" i="1" dirty="0" err="1" smtClean="0"/>
              <a:t>Maycol</a:t>
            </a:r>
            <a:endParaRPr lang="es-PE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i="1" dirty="0" smtClean="0"/>
              <a:t>REYES </a:t>
            </a:r>
            <a:r>
              <a:rPr lang="es-PE" sz="2000" i="1" dirty="0"/>
              <a:t>CONDORI, Alexander</a:t>
            </a:r>
            <a:endParaRPr lang="es-E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000" i="1" dirty="0" smtClean="0"/>
          </a:p>
          <a:p>
            <a:endParaRPr lang="es-ES" sz="2000" i="1" dirty="0"/>
          </a:p>
          <a:p>
            <a:r>
              <a:rPr lang="es-PE" sz="2800" i="1" dirty="0"/>
              <a:t> 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6849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9900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s-PE" sz="2000" i="1" dirty="0" smtClean="0"/>
          </a:p>
          <a:p>
            <a:pPr algn="just"/>
            <a:r>
              <a:rPr lang="es-PE" sz="1800" i="1" dirty="0" smtClean="0"/>
              <a:t>Es un lenguaje de programación de propósito general dialecto de </a:t>
            </a:r>
            <a:r>
              <a:rPr lang="es-PE" sz="1800" i="1" dirty="0" err="1" smtClean="0"/>
              <a:t>Lisp</a:t>
            </a:r>
            <a:r>
              <a:rPr lang="es-PE" sz="1800" i="1" dirty="0" smtClean="0"/>
              <a:t>.</a:t>
            </a:r>
            <a:r>
              <a:rPr lang="es-ES" sz="1800" dirty="0"/>
              <a:t> </a:t>
            </a:r>
            <a:endParaRPr lang="es-ES" sz="1800" dirty="0" smtClean="0"/>
          </a:p>
          <a:p>
            <a:pPr algn="just"/>
            <a:endParaRPr lang="es-ES" sz="1800" dirty="0" smtClean="0"/>
          </a:p>
          <a:p>
            <a:pPr algn="just"/>
            <a:r>
              <a:rPr lang="es-ES" sz="1800" dirty="0"/>
              <a:t>E</a:t>
            </a:r>
            <a:r>
              <a:rPr lang="es-ES" sz="1800" dirty="0" smtClean="0"/>
              <a:t>s </a:t>
            </a:r>
            <a:r>
              <a:rPr lang="es-ES" sz="1800" dirty="0"/>
              <a:t>un lenguaje compilado, pero sigue siendo completamente </a:t>
            </a:r>
            <a:r>
              <a:rPr lang="es-ES" sz="1800" dirty="0" smtClean="0"/>
              <a:t>dinámico , también </a:t>
            </a:r>
            <a:r>
              <a:rPr lang="es-ES" sz="1800" i="1" dirty="0" smtClean="0"/>
              <a:t>un </a:t>
            </a:r>
            <a:r>
              <a:rPr lang="es-ES" sz="1800" i="1" dirty="0"/>
              <a:t>lenguaje </a:t>
            </a:r>
            <a:r>
              <a:rPr lang="es-ES" sz="1800" i="1" dirty="0" smtClean="0"/>
              <a:t>funcional.</a:t>
            </a:r>
          </a:p>
          <a:p>
            <a:pPr algn="just"/>
            <a:endParaRPr lang="es-ES" sz="1800" dirty="0" smtClean="0"/>
          </a:p>
          <a:p>
            <a:pPr algn="just"/>
            <a:r>
              <a:rPr lang="es-PE" sz="1800" i="1" dirty="0" smtClean="0"/>
              <a:t>Su objetivo (entre otros) es de eliminar la complejidad asociada a la programación concurrente.</a:t>
            </a:r>
          </a:p>
          <a:p>
            <a:pPr algn="just"/>
            <a:r>
              <a:rPr lang="es-PE" sz="1800" i="1" dirty="0" smtClean="0"/>
              <a:t> </a:t>
            </a:r>
            <a:r>
              <a:rPr lang="es-PE" sz="1800" i="1" dirty="0" err="1"/>
              <a:t>Clojure</a:t>
            </a:r>
            <a:r>
              <a:rPr lang="es-PE" sz="1800" i="1" dirty="0"/>
              <a:t> puede ser ejecutado sobre la Máquina Virtual de Java y la máquina virtual de la plataforma .NET, así como compilado a JavaScript</a:t>
            </a:r>
            <a:r>
              <a:rPr lang="es-PE" sz="1800" i="1" dirty="0" smtClean="0"/>
              <a:t>.</a:t>
            </a:r>
          </a:p>
          <a:p>
            <a:pPr algn="just"/>
            <a:endParaRPr lang="es-PE" sz="1800" i="1" dirty="0" smtClean="0"/>
          </a:p>
          <a:p>
            <a:pPr marL="0" indent="0" algn="just">
              <a:buNone/>
            </a:pPr>
            <a:r>
              <a:rPr lang="es-ES" sz="1800" b="1" i="1" dirty="0"/>
              <a:t>Por qué </a:t>
            </a:r>
            <a:r>
              <a:rPr lang="es-ES" sz="1800" b="1" i="1" dirty="0" err="1"/>
              <a:t>Clojure</a:t>
            </a:r>
            <a:r>
              <a:rPr lang="es-ES" sz="1800" b="1" i="1" dirty="0" smtClean="0"/>
              <a:t>?</a:t>
            </a:r>
            <a:endParaRPr lang="es-ES" sz="1800" i="1" dirty="0"/>
          </a:p>
          <a:p>
            <a:pPr marL="285750" indent="-285750" algn="just"/>
            <a:r>
              <a:rPr lang="es-ES" sz="1800" i="1" dirty="0"/>
              <a:t>Un </a:t>
            </a:r>
            <a:r>
              <a:rPr lang="es-ES" sz="1800" i="1" dirty="0" err="1"/>
              <a:t>lisp</a:t>
            </a:r>
            <a:endParaRPr lang="es-ES" sz="1800" i="1" dirty="0"/>
          </a:p>
          <a:p>
            <a:pPr marL="285750" indent="-285750" algn="just"/>
            <a:r>
              <a:rPr lang="es-ES" sz="1800" i="1" dirty="0"/>
              <a:t>para la programación funcional</a:t>
            </a:r>
          </a:p>
          <a:p>
            <a:pPr marL="285750" indent="-285750" algn="just"/>
            <a:r>
              <a:rPr lang="es-ES" sz="1800" i="1" dirty="0"/>
              <a:t>simbiótica con una plataforma establecida</a:t>
            </a:r>
          </a:p>
          <a:p>
            <a:pPr marL="285750" indent="-285750" algn="just"/>
            <a:r>
              <a:rPr lang="es-ES" sz="1800" i="1" dirty="0"/>
              <a:t>diseñado para </a:t>
            </a:r>
            <a:r>
              <a:rPr lang="es-ES" sz="1800" i="1" dirty="0" err="1"/>
              <a:t>Concurrency</a:t>
            </a:r>
            <a:endParaRPr lang="es-PE" sz="1800" i="1" dirty="0"/>
          </a:p>
          <a:p>
            <a:pPr algn="just"/>
            <a:endParaRPr lang="es-PE" sz="1800" i="1" dirty="0" smtClean="0"/>
          </a:p>
        </p:txBody>
      </p:sp>
      <p:pic>
        <p:nvPicPr>
          <p:cNvPr id="5" name="Imagen 1" descr="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0"/>
          <a:stretch/>
        </p:blipFill>
        <p:spPr>
          <a:xfrm>
            <a:off x="20920" y="0"/>
            <a:ext cx="9144000" cy="128870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7200" y="409768"/>
            <a:ext cx="7735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2400" b="1" i="1" dirty="0" smtClean="0">
                <a:solidFill>
                  <a:schemeClr val="bg1"/>
                </a:solidFill>
                <a:latin typeface="+mj-lt"/>
              </a:rPr>
              <a:t>DEFINICIÓN</a:t>
            </a:r>
            <a:endParaRPr lang="es-ES" sz="24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6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AutoShape 7" descr="data:image/jpeg;base64,/9j/4AAQSkZJRgABAQAAAQABAAD/2wCEAAkGBxQQEhIQERAQEBQUFxgUFRAVFBcQEhASFxIWFhUXExYYKCggGBwlHBQWITEhJSotLi4uGB8zODMsNygtMCsBCgoKDg0OGxAQGzgmICYsNCw0LC8tLDI2LCw0LCwsNCwwLCwsLCwsLDcwLCw0LCwsLCwsLCwsLCwsLCwsLCwsLP/AABEIAMIBAwMBEQACEQEDEQH/xAAcAAEAAwEBAQEBAAAAAAAAAAAAAQIDBQQGBwj/xABGEAABAwICBAkIBwcEAwEAAAABAAIDBBESIQUTMVEGFSIzQWFicZIUMnKBkaGysxcjQlNzsdFSVIKTwdLhB0Oi8BY0YyT/xAAaAQEAAwEBAQAAAAAAAAAAAAAAAQIDBAUG/8QAMxEAAgIBAwMDAwIEBwEBAAAAAAECAxEEEiETFDFBUWEycaFSgQUiQpEjRLHB0eHwYjP/2gAMAwEAAhEDEQA/AP1RYlwgCAIAgCAIAgCAIAgCAIAgCAIAgCAIAgCAIAgCAIAgCAIAgCAIAgCAhATWVUUEUb3tc90guGgkXyBPUALhapIrk544QRfu7vGmEQXGnIvuHeNMIFhpmL7h3jTCBcaXi+4d4ymECeNIvuXeMphAsNJRfcu8RTCBbjCL7l3iKYQKDSsBNsGfprFX0t7VJZN3p7lHc4vBZ+k4W5GO3VjKmd1UHiTSIhRbNZjFsk6RhAxGOw348lZ2VqO5vj3KqubltS59iTpCEDEY7A9OPIpKyuMdzfHuI1zlLalz7Eur4QMRZYb8eRSU4Rjub4Ea5yltS5EVfC7zWX7nlRXZXZ9DyTZVZX9awTJXQt85lu95Cmc4QWZPBEK52PEFkrxjBa+EWva+PK+5V69W3duWC3Qt3bdrz5Jjr4XeazF3PuphZXP6WmROqyH1Joq7ScANi0Ajoxqsr6YvDki0dPdJZUXgHSMGXI27OXt7lPVqWOVz4Kqm15/lfHkl2kIQbFlja9sfQrSsri8N8+f2IjXOSylx4/cz42g/ZHjWfc0fqRp2t/6X/YHS0A+x/wA1Mr6YvDkiFp7pLKiw7S0AyMdv40lfVF4lJCOntksxiyp0xB93/wA0d9KxmSC09zziL4B0vDa+qNt+NX6lajub49yiqsctiXPsQNMwnZCT/Gortrs+hpk2VWV/WsFeOofuXeNTGyuUnFPlESrnGKk1wyp07D9w7xqkr6YvEpJMtHT2yWYxbRU6ei+4d41rFxksozkpReGb0GmIJXtjMTmYjYHESL9AKnCKnqmbhe5o2NPuLQf6qjWGWRVVJIKA5nCgfV0noH4WLZFDhsCA2aEBqwIDVoQGjQgNAEBlpA2YbdQPcSuTW7uhLadeh29eO4ygpIsLXE8rLPEb3vstu6lnRHT9KPj0/ua3y1HVl59ftgzo4WSF5kzPWbW23Pf+Sx0qg52dTzn19jfVuahX0vGPT3M2E6pw6A4e2xv/AEXJ/lp48buDr/zUM+dvJR5fhDDsZmfXa35/mrXV2Ktwl9MeV858Faba3Ypx+qXD+MHocA50LX+bgb1DO/6BbTw50qf04/JjDKhc4fVn8GscQZUBseQIzANwMjce4FaNRWsj0/bnBlFyejl1PfjJ69LxAxkkC4IsdxuL2XVrUujLPscuhz144PBUxgQMIAFzc26TY7V596Xawx7r/RnoUN93PPs/9UTURNjfHqtptdoN91u69ytdQoK6vpec849jLTubos6vjHGfcxlhLpJAGsdYnzjhA5XRmFkoylqLMY/c2cox09ec+P6TWtgJMTBYHAMhmL55Aq2pq6ltcPj0Kaa7p1WT/wDr184K0h1kgDhfklp67C2fWo005WajE1yo4ZbVQjXp81vhyyiW0bDMY8PJGdrnbhH6rWFcO7lHCxj/AIMZ2z7OMsvOf+RVU7BK1uEWNrjoOZ2+wKdQod1Aadz7WzyZVcWKRwDMfVe3QOsLOUJS1UlFLx6mkZwhpYubfn0FVAGsacIa7MEA3sMyra2O2qCeM59Cuhlutm1nGPX/AN5IqIwC1mxthsyyJzzU6pR61al9P4K6Ry6Fjj9f5L6pkdy3I22XuPZ0LpnOmpSnHGcehywhda4wlnDfqeOGQYvOB6ri46CvKomq5wnzz5/c9fUQdtc4cceP2IqQL532nZcW6yQtrXJX2NRzx6mNSi9PWnLbz6GkYOd9+zqXb/D4pUrDycP8Rk3e8rH/ALyb6OH10P4jPjC7ThPrarnZO8fLas5eSyKKpJBQHN4T83S+gfhYtkUOIxAbNCA2aEBq0IDRoQGgCAuYwQQRcHIg9KDODCPRcYINnZZgFxIC51paVLco8nRLV3SjtcuDSbRjHnEQ4E7bEi/qU2aaqx5lHkivU21rEZcGrqBhZq7EN25Eg379qs6a3DY1x7FVdYp70+fc1lpmvbgIyy2EjZ1q84RlHbJcFYTlCW6L5KzaPY9rWluTcgQSCB3qsqYSjta4LRusjLenyTSUDI/NGe8m5/wororr+hYFt9lv1vJaqomygB4OWyxI/JTZVCxYmskV2zreYPBnxXHhwWNr4vON72ttVO1q27dvHk07q7dv3c+BT6NjjOJrc95JdbuvsVq6K6+YrBSy+yz65ZKS6JjcS4h1ybnlEZqktLTJ7pR5Lw1d0VtjLg0FCwFhsbsFm5nZ171dU1pppePBR3WNNN+fPyQKJoeZALOPWbexT0oKe/HPuQ7Z7NmePYjyRuMyWOI5bTb2KVXFS3459yHbNwUG+PY88ujWOJcQ65zPKICzlpaZy3Sjyaw1V0I7Yy4LeStDi+xuRbabez1K6qgpbkuTN2zcdjfBlU0bXm7sV9mRI/JVs09djzNZLV6i2tYhLBnJRNLQ2xy2G5uN+al01uOxrghX2Ke9PkxNA0C3K78RuqLSUpbdpo9Xc3ucuSJKZpAFiLbLZEetazrhNbZLKMoWzhLdF4ZkYACTnnlYm49iiNUIyckuRK2coqLfCM2xBuy/rN0hVCvO1YFl07Mb3nBto7nofxGfGFoZn1dVzsnePltWcvJZFFUkgoDncJebpfQPwsWyKHEagPPfPznDqAuvB063rlSfPlPg+g1D2P8AlcVx4aPZTee4XPT+a7tO33NiODUpLTVtGTHHAcztHT1FcalLt7Hn+o7HCPc1rH9JpRbSbybCcxZuzfZdGmhznbJceW+Dn1U+MbovnwlyUhqHNDgb2cCAb9Nuj2rkpunXBuT4ln9mdl1MLZpRX80Wn90ekwExCTG4EDZ0HlH9V0OvdpVY28pe5zKzbq3WksN+3wSyAiEyY3kkWtfIcsDL2K0a1HTOxN5cfcrK3dqlW0sKXsRo0Evbzx27RyNh6bbFXSRy4txl988FtZNJSipR+2OTF7ziOtdK13VbL1HaO4rGTcZPrqXnymbxxKK7dx8eGj6Fj8MWIHHZl7/tWavYUkqty54/vweM4N27Xxz/AG5OXR0Tp2mQyvBuQLbBbf8AoLLz9NR14dScnl/Pg9DU6jt7OnCKwvjyXkjdLLqTI4BjRcja4gC577lS07tR0pN4S/uQpKnT9WK5k/7FY3ujM8OIuDWOIPSMr+raorlKudlWcpLK+CbIxsrruxhtpP55PHHVvaxzDis8AtN+1Y2PqI9S5K7p11NSfElw/k7LKYWWpxXMXyvg2rXm0Gb82C+Hac+jeVrc241eeV6epjTFKV3hYfr4RfU3he8OmGFwPKyvsHszWzrXQk8NY55fwYq19xFZTzxwj0QO1VOX4iS7Zc3sTkLfmrwn0dJvzy1+Sk4dbV7McJ/gx0LMQ8scb4hcZ3z2+2x9yz0M3Cx1ylnKyaa+CnWrIxxh4/7OfLIbuOKS4PR5u3PEehc0tzdnnh+j8fc6o7Uq1xhr1Xk9sspPk5xE32m+04gDddMrG3S1LP8Av4OaNaSvTjj/AG8no0wSGC1xyh+RXT/EG1S2vg5f4ck71n2Z4KMG7iNaSGm2IWaT1ZLDTwly1Fp48t8ZN9TOPClJNZ8Jc4PM19znI9rvy7xtXLFqPF25S98nVJOXNO1x9sHTq/MPcvX1D/wZNezPH0y/xop+6OXCbuHKft3cn2rztJHLi3GX3zwenrJKKlFSj9scgSkO6c759e7/ALuVFbOu6VnmKeGXdVdlMK8Yk1lfdFqfzc/+5Ls/h8nKEnn1OL+IR2zisf0o9Oj+ei/EZ8YXeeefU1XOyd4+W1Zy8lkUVSSCgOfwk5ul9A/CxbIocZoQFqaLDe5v6rLCihUxcU/XJvqL3dJSa9MEupXXJa/DfaCL99s1nZpFKe+Mmm/ODSvVuMFCUVJLxk1bRcjDizve9svYnZw6TqXr6k97PrK1rx6GlPSOBzkuLWta3Rbepr0zg/rbXsRZqVNfQk/cu3R3IwF2d7h1th7lC0cOj0n4D1k+t1V5PQyj+q1WL+K3XfYrrTpU9LPGMFHqJO7rY5zkv5F9VqsX8Vu1fYp6C6XSzxjBHcPrdXHOclKbRz2kfXEtH2bWFvas69K4YxN4Xoa26tWZzBZfqVOiHkYDOSz9nDc/mqPRZW1zePYutdh7lBbvc6kUIa0MtkBa3V1rsjFRW1eDilJye5+TmjQ7m3DJ3Mafs2ufaCFx9ilnZJpP0R2983jfFNr1ZrPoq5a6OQxuADb2vewtfozV7NJGTUotprjKM69XKKcZJNPnDJg0UGtku8ue8EF5Gy+4Ka9LGClzlvyyLdXKbjxhLwkVk0QHRMjxZsvZ9t5uRbd+gUPRwdKqfp6llrZq52pefQudGZxHHzYAtbzrfkp7WOYPP0le7liax9RrpCkMrcIfgzzyviG4rS+rqx25x9jOi7pS3Yz9zyHRBLWsdKS0G9sNsrbBnl0+1Ydktqg5NpPP/R0d9Le5qKTax/2Xdohocx8ZwYTcjN2L2nJXekr3xnHjHsUWss2ShLlP3MDod3KtNYOOYw7R155rN6FZk1NrPk0WueIpwTx4Jn0VcMDX4cF8yLkkm9+iymeig1FRbW3wVhrpxcnJJ7vJSTRznNLXSl2YIJGy1+vrUy0m6DhKbeRHWbZqcYJY9iraF4uHSlwIta1re9TDStcObaxgrLVp8qCTzkxfo9xsHS4gOzn7SVXss4U5tpejL97jLhBJv1N5o7tLdmVt9l1WQU4OPusHJXNwmp+zyeNlK9tvrMgdliP6rmq0jraxN4XodVurVieYLL9TM0mTgTe+ywsW53HrWkNNGO/PO4znqZS2Y42+CrIy0ZkHuFlOn06pjtTI1OolfJSkjbR/PRfiM+ILc5z6iq52TvHy2rOXksiiqSQUBz+EnN0voH4WLZFDjsCA3YEBs0IDZoQGzAgNWhAaNCA1aEBcNQFgEBKAWQE2QCyAWQCyAghAcSimnM2rdI04Dd+QsR1ZdYXm0yteocHPhfHk9O6NK06sUOX8vgypdMODyHm4N7ZABp6P6e0LOrV2K1qf05a+xrbo65VJ1r+bCf3LRzzvi1jXt5JcXXsCQACLZHrV6ZXW07t+Gm/QzuhTVds2ZTS9SKWadzXSl7SwNduxXAyytv60087pVO1z9HxgnUQphaqlD1XOTzU1bK57QZGWJAsb4iL9Tbe9ZabUTm45s5fpj/c01OnhBS218Y85/wBhUVcmN4D2gNJyNgbX2NyNyolqJ7p/z4x4WFyTDTV7If4ec+Xl8Fp61xia8ZEkgkC97blrbqLuhCS4k3j/AFMqdPT3E4vmKWf9CgrS7V2O3zuvMKFq5Sda8POGiXo4RVjxlYymYVNS8OIaW7TtNunK1gVSepn1ZRc8JP2yaQ0sOlCSr3Nr3wHvkFicOEgZg53tustdTK6uvqRn7ehjpo02WdOUOefUiAvIu8Nztaxv7cguyiNiWZyzn4OPUSrcsQjjHyenR/PRfiM+ILc5z6eq52TvHy2rOXksiiqSQUB4OEfN0voH4WLZFDjsQG7AgN2IDdgQGzQgNGhAbNCA0aEBdALICbICUAQBAEAQAoDi0VNO2YyOYwB2TjivYdQ9QXBVp7o3Oxtc+T0LdRTKlVpPjwUZohxjka4AOxYmG9+jp6jsSOj/AJJxl6vJEtbicJR/pWPuemgo3tgexwAccVhe4zFhmtNNp5VVODfuU1OojbcrEvYikpHNgdGQA4h2V7jPZmlOnlCjpt88i/URsvVqXHB4KSilYW3hhyNy84S8C+ee1Z0UX1JRysI0vv09rcsPLD9FOc6UuAGZLHX3m+Y9ijsVJz3evj4J79xUNn9Pn5KPppSxjSwAtNvOHm22qZaa2dcYyaynnPwRHU1QslOKeGsfuRNQuEgc0DCSHHO2E3zy3dKWaPN6tj+5FWt20OqX7HmnpXYnHVMeLm2LCdp6L7FHb3RslODXPuW7midcYTT49jWdjsAs0XFuSCAB3dC2vpnbTszyY6e+FN29LghrbNAO0AD3LpisJI5pPLbL0HPRfiM+IKSp9PVc7J3j5bVnLyWRRVJIKA8HCPm6X0D8LFsihx40B6GID0MQGzAgN2hAatCA1aEBoEBKAsAgJQCyAlATZALICEAsgIsgIQEEICEBRwQGbwgMXBAYvCAwcgMHoDCRATQc9F+Iz4ggPpqrnZO8fLas5eSyKKpJBQHg4R83S+gfhYtkUOPGgPQxAeliA3YgN2IDZiA1aEBYICwQEgICUBYBAEAsgJsgIQBARZAVKAhAQUBUoDNwQGT0Bg8IDB6A870B55EAoOei/EZ8YQH09VzsnePltWcvJZFFUkgoDn8JObpfQPwsWyKHHjQGdHpeCS2rqIX3cGDC9rrvIcQ0W6bNdl2SgPeK2MPMZkYHtZrCzEMYjvbGRtw3yugKx6dptWZvKqfVhwaZNY3CHkXDb32kEGyA9TdM0+KOPymDHIGujbrG3la6+Asz5QNja22yA9L9KQMErnTwtEJAlJe0CEm1hJ+ze4270Afp2mbG2c1VOInEtbLrWYHOF7hrr2JGE3HRY7kBvXaUhgY2SaeKJjsmve9rGuOEuyccjkCe4IBxtBrGQ+UQax4DmR6xuN4cCWlovc3AJG+xQFtG6WgqcQgqIZyy2IRva8sve2IDZsPsKA9yAlAEBNkAsgIQBAQgIIQFSgIQFSEBVyAwegMHoDzvQHnegPNIUAoD9dF+Iz4ggPqKrnZO8fLas5eSyKKpJBQHO4Tc3S+gfhYtkUOPEUBwKDgvLFHExtTHeKVsrHGGVwu1kjSHtMts9Z9nCMthvkB7BwXe6d1U6rJkeHMe0RNERidAI8DQSXjlNa/zyLjZndARonga+nDHMqmmWN7ZGOdC98XJpjTnGx0heSWEbHgDCLAC4IHppuBAY6F7al14hBZpZeKR0Ms0rjJGHAEEzEtH2CxpBOxAWi4DOAnIrXF9Q0GUuhaWGVtV5Qx7GtLXAAukbhc5xs4coBoCA9w4JyNeKhlTGKkvne97qcvgcKiOJjwyEPBZYQR2OM/avfFkB6p+CjHQ0NNrpWspLZglkkrRTSQWxtILCRJe43W6UBj/AOHBslopWx0xlp5zT6rFIH0rI2xNjmxclloY7gtJydYjFkBTRHArycFvlDZg5kDTrYjJhdBUGYGO7+Q03NmZhrrOHS0gfXoCUBICAmyAWQEWQBARZAQgKkICqAqUBRyAxegPO9AYSIDyyIDzSFAKA/XRfiM+MID6mq52TvHy2rOXksiiqSQUBrV6JFTDDyixzWizrXGbRcEeoLZFDwt4Kkf7w8H+UBqzg5/9gf4f8oDVugrG2tF9tsOdvagNm6GI/wBweH/KAuNGWsNYLnYLZnf0oDQUNssY9iAuKHte5AHUltrwL5DoudyAsaWwuXAAdNrAICRS9r3IAKfO2IX3dKAsKbr9yAoWNDgwvbiILgzLEWggOIG0gFzc+sb0Bfyfr9yAeT9fuQDyfr9yAeT9fuQDybr9yAjyXr9yAjyTr9yAqaToxD2bUBAo+2MurYgK+SA/bH/fWgKO0b2x7P8AKAydor/6DPq2+9AZnQl8taO7Ds96AyPB++eubbfh/wAoDN3Bcn/eHg/ygL0PBkRyNkdJjwkODQ3DmMxc3KA3qudk7x8tqzl5LIoqkkFAdeg5qP0G/CFsihugPznR3Aqtp2RmOqa6RlOyINMmFjHNrIp3RxuZGHCNzGOYXOxHlbCgPRLwa0g6SCbXRNka5+skFTNeOJ2kfKAxowATtEP1WF+EewIDWj4O6QxgTVjsGuDpHMqZAZYg2pB1bcA1RJkgu0OLeRlYi7gPH/4RVCPDHM2OSM6QdFMKmcux1MrJKcnk3a0YeWy5BIvysRQHY4VcD+MKinfI9rYo4pGOIDTNrHSwPaYi5p1ZtE7lizhcW23AHlr+D1eYGtjq3GUyzvk//TJFeNzpPJxHJgdhwBzLsw4SQb4rC4G8WgqwvLpJWPtUtmEhqJHB0IkLhGKfBgiLWkNu08q1za+QHFquCWk5aaWCSojfrcQMfldRgGOj1R+sLDIWCW7tUbgg5noQH0Oj9D1jKwSunaacfZEshvH5NGxsQgIwNIla+TWg4iDa2eQHKj4KVcc88sYoiX+VObUvLvKJHzBxga9zWayNrLtYcElsLG2AKA2oeDmkACH1pZaOqEZE8k5ZNI6M0zpMbRrQy0mTr7QMwgLO0DXYBgexjtUI3NdW1MznO8pie5wnwteDgEtugFwFrEoD6Tg5TTRU0MVTIJZmNwvkDjJiIJscRDS7K2ZAugOkgCAIAgCAID5St4OyOr31WppZ2vbE1k0rnCooDHjxGnbgcDiLg7JzM73uLWArwR0DNRsbE6loG8lkc1THI4y1bWskvLK0xi7y9wNi53OP5WQxAcPSH+nbn0xYyKkjnlmklexpDKSBr4HwMDGGI6zVsLbZMJcXHE26A68nBepFbHVeUQzxshkh1cjJI5Q10MbQwSBxFnPY55fhuMRHK5OEDmVHA2pfRUlKYaESQPJE2tMmqZrRIA3FDiINhiDXRu+rby8zYDOs4B1L566Vr4GCobMGuD3Bz2yTwPEbuRiYHMhcxxc6QDFdjWglqA9NRwMq3wUkYqKSPyedswg1RMbMNaJmFr49WHObGMGcYxXdm0uxAD9AQBAcWq52TvHy2rOXksiiqSQUB16Dmo/Qb8IWyKG6AIAgCAIAgCAIAgCAIAgCAIAgCAIAgCAIAgCAIAgCAIAgCAIDi1XOyd4+W1Zy8lkUVSSCgOvQc1H6DfhC2RQ3QBAEAQBAEAQBAEAQBAEAQBAEAQBAEAQBAEAQBAEAQBAEAQBAcWq52TvHy2rOXksiiqSQUB16Dmo/Qb8IWyKG6AIAgCAIAgCAIAgCAIAgCAIAgCAIAgCAIAgCAIAgCAIAgCAIDi1XOyd4+W1Zy8lkUVSSCgOvQc1H6DfhC2RQ3QBAEAQBAEAQBAEAQBAEAQBAEAQBAEAQBAEAQBAEAQBAEAQBAcWq52TvHy2rOXksiiqSQUB16Dmo/Qb8IWyKG6A+V4YcMBQPjjEWsc9pcbuwBrb2HQbm9100afqpvODlv1PSaWD576UT+7M/mn+1dHYr9X4MO/8Aj8j6Uj+7M/mn+1OxX6vwR3/x+R9KR/dWfzT/AGp2K/V+B3/x+R9KJ/dWfzT/AGp2K/V+Ce/+PyPpSP7sz+af7U7Ffq/A7/4/I+lE/uzP5p/tTsV+r8Dvvj8kj/VI/urP5p/tUdiv1fgd/wDH5P0OgqhNFHM2+GRjXi+2zmhwv7VwSW1tM74y3JNG6gsEAQBAEAQBAEB8dwj4WSUtU6Fop3MZHTP1TiWz1DqiplhLYTexIEYIGE3vtG1AeV/DCbHJDjomny11EydwcIoWtpjOHTDHynOtqw0FtyDn0IDHSHDaeMVOB9FNqvIgwx3c13lcjWOdcvALRckZtBuLkIDHTnD2rpxKGUjJzHRx1GNoIYyVzpnOEuBzwGCOCQizjymht+UEBtLw8mbU1cBjgwQtqdWcw4vp6aKdodZxJBEjr3a0DALOJNkBgeHlTqWuEcAkNU2mzaWcl1E6oxGKSRuDMYQXPAcOUNoQHa4VcJ5KQ04a6kbjp6ioe6YljHGAQkMY5ruTi1pz5WwZFAV0Hwqmqa6SnMbIomCM4XAa68lJHPhdeQEEGQjKMjk7QgMdOcMJKeeqjaaWZsMOsIBcx1NIXxtYJ3XIeC1z5HBoBY1mfnAkC1Dwvke6ia4U1pqqppJJA5zceoE4ZJAw35LzCNrjbEByr3AHY0Hpp09RXU79SPJpGsaI3l7ix0TX3fe1jd1iLZbLnagLVXOyd4+W1Zy8lkUVSSCgOvQc1H6DfhC2RQ3QH45/rZJhqqf8E/MK9LRPEWeVr1mSPzryjrXbuODaenR84xcpzAMLvPta9uTt67H1Lk1spdNbE85Xj2zyaVx55Pa2WOzM4wQY8RxNILQ3l+u5I68l5zlqMy8tNSx8Nvj/AN6GqjHC/YrrG5cuAco4r4TiGO4Ldww5W/VW3285jLxxz449fnPqNq+BJKzC7lRfbyBbcknkFp6AB0e43Uwlfvjw/wCn7L3T98+4cY4Zy/KOtezuObaR5R1puG0/pPgl/wCjR/gRfKavEt+uX3Pfp/8Azj9kdZZmoQBAEAQBAEAQGZhaXB5a0uGQdYYgOo+tAVNJHZw1bLO84YRZ3Tyh0oCDSR5/Vx57eSM7bL+wICwp2AEBjQCLEYRYtzyI3Zn2oAKdlycDLuFnHCLuG470BD6VjtsbDs2tB2Cw9lygLOgacN2NOHzbgHD3btgQDUNxY8DcX7dhi2W27diAjyZly7Vsub3dhFzfbcoCPJWcn6tnJ83kjk+juQFmQNaS5rGgnaQACe89KA5NVzsnePltWcvJZFFUkgoDr0HNR+g34QtkUN0B89wp4H0+kSx04diYCGuaSDY7QbbVpC2UPBnZVGf1HA+iWi3y+J36rTubDLtax9EtFvl8Tv1TubCe1rH0S0W+XxO/VO5sHa1j6JaLfL4nfqnc2Dtax9EtFvl8Tv1TubB2tY+iWi3y+J36p3Ng7Wslv+k1FfPWnqxuz96dzYO1r9j7umgbGxsbBZrQGtG4AWAXO3nk3SxwaISEAQBAEAQBAEAQBAEAQBAEAQBAEAQBAcWq52TvHy2rOXksiiqSQUB16Dmo/Qb8IWyKG6AIAgCAIAgCAIAgCAIAgCAIAgCAIAgCAIAgCAIAgCAIAgCAIDi1XOyd4+W1Zy8lkUVSSCgOno+ZpijzHmgesCxHtC1RQ9GtG9SBrRvQDWjegGtG9ANaN6Aa0b0A1o3oBrRvQDWjegGtG9ANaN6Aa0b0A1o3oBrRvQDWjegGtG9ANaN6Aa0b0A1o3oBrRvQDWjegGtG9ANaN6Aa0b0A1o3oBrRvQDWjegGtG9ANaN6A40zw6SQg3GIC/cxoPvBWcvJZEKpIQHlkoWOJNiL7bG11ORgrxczteIpkYHFzO14imRgcXM7XiKZGBxczteIpkYHFzO14imRgcXM7XiKZGBxczteIpkYHFzO14imRgcXM7XiKZGBxczteIpkYHFzO14imRgcXM7XiKZGBxczteIpkYHFzO14imRgcXM7XiKZGBxczteIpkYHFzO14imRgcXM7XiKZGBxczteIpkYHFzO14imRgcXM7XiKZGBxczteIpkYHFzO14imRgcXM7XiKZGBxczteIpkYHFzO14imRgcXM7XiKZGBxczteIpkYHFzO14imRg9McYaAALAdCgF0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 dirty="0">
              <a:latin typeface="Tahoma" pitchFamily="34" charset="0"/>
            </a:endParaRPr>
          </a:p>
        </p:txBody>
      </p:sp>
      <p:sp>
        <p:nvSpPr>
          <p:cNvPr id="114692" name="AutoShape 9" descr="data:image/jpeg;base64,/9j/4AAQSkZJRgABAQAAAQABAAD/2wCEAAkGBxQQEhIQERAQEBQUFxgUFRAVFBcQEhASFxIWFhUXExYYKCggGBwlHBQWITEhJSotLi4uGB8zODMsNygtMCsBCgoKDg0OGxAQGzgmICYsNCw0LC8tLDI2LCw0LCwsNCwwLCwsLCwsLDcwLCw0LCwsLCwsLCwsLCwsLCwsLCwsLP/AABEIAMIBAwMBEQACEQEDEQH/xAAcAAEAAwEBAQEBAAAAAAAAAAAAAQIDBQQGBwj/xABGEAABAwICBAkIBwcEAwEAAAABAAIDBBESIQUTMVEGFSIzQWFicZIUMnKBkaGysxcjQlNzsdFSVIKTwdLhB0Oi8BY0YyT/xAAaAQEAAwEBAQAAAAAAAAAAAAAAAQIDBAUG/8QAMxEAAgIBAwMDAwIEBwEBAAAAAAECAxEEEiETFDFBUWEycaFSgQUiQpEjRLHB0eHwYjP/2gAMAwEAAhEDEQA/AP1RYlwgCAIAgCAIAgCAIAgCAIAgCAIAgCAIAgCAIAgCAIAgCAIAgCAIAgCAhATWVUUEUb3tc90guGgkXyBPUALhapIrk544QRfu7vGmEQXGnIvuHeNMIFhpmL7h3jTCBcaXi+4d4ymECeNIvuXeMphAsNJRfcu8RTCBbjCL7l3iKYQKDSsBNsGfprFX0t7VJZN3p7lHc4vBZ+k4W5GO3VjKmd1UHiTSIhRbNZjFsk6RhAxGOw348lZ2VqO5vj3KqubltS59iTpCEDEY7A9OPIpKyuMdzfHuI1zlLalz7Eur4QMRZYb8eRSU4Rjub4Ea5yltS5EVfC7zWX7nlRXZXZ9DyTZVZX9awTJXQt85lu95Cmc4QWZPBEK52PEFkrxjBa+EWva+PK+5V69W3duWC3Qt3bdrz5Jjr4XeazF3PuphZXP6WmROqyH1Joq7ScANi0Ajoxqsr6YvDki0dPdJZUXgHSMGXI27OXt7lPVqWOVz4Kqm15/lfHkl2kIQbFlja9sfQrSsri8N8+f2IjXOSylx4/cz42g/ZHjWfc0fqRp2t/6X/YHS0A+x/wA1Mr6YvDkiFp7pLKiw7S0AyMdv40lfVF4lJCOntksxiyp0xB93/wA0d9KxmSC09zziL4B0vDa+qNt+NX6lajub49yiqsctiXPsQNMwnZCT/Gortrs+hpk2VWV/WsFeOofuXeNTGyuUnFPlESrnGKk1wyp07D9w7xqkr6YvEpJMtHT2yWYxbRU6ei+4d41rFxksozkpReGb0GmIJXtjMTmYjYHESL9AKnCKnqmbhe5o2NPuLQf6qjWGWRVVJIKA5nCgfV0noH4WLZFDhsCA2aEBqwIDVoQGjQgNAEBlpA2YbdQPcSuTW7uhLadeh29eO4ygpIsLXE8rLPEb3vstu6lnRHT9KPj0/ua3y1HVl59ftgzo4WSF5kzPWbW23Pf+Sx0qg52dTzn19jfVuahX0vGPT3M2E6pw6A4e2xv/AEXJ/lp48buDr/zUM+dvJR5fhDDsZmfXa35/mrXV2Ktwl9MeV858Faba3Ypx+qXD+MHocA50LX+bgb1DO/6BbTw50qf04/JjDKhc4fVn8GscQZUBseQIzANwMjce4FaNRWsj0/bnBlFyejl1PfjJ69LxAxkkC4IsdxuL2XVrUujLPscuhz144PBUxgQMIAFzc26TY7V596Xawx7r/RnoUN93PPs/9UTURNjfHqtptdoN91u69ytdQoK6vpec849jLTubos6vjHGfcxlhLpJAGsdYnzjhA5XRmFkoylqLMY/c2cox09ec+P6TWtgJMTBYHAMhmL55Aq2pq6ltcPj0Kaa7p1WT/wDr184K0h1kgDhfklp67C2fWo005WajE1yo4ZbVQjXp81vhyyiW0bDMY8PJGdrnbhH6rWFcO7lHCxj/AIMZ2z7OMsvOf+RVU7BK1uEWNrjoOZ2+wKdQod1Aadz7WzyZVcWKRwDMfVe3QOsLOUJS1UlFLx6mkZwhpYubfn0FVAGsacIa7MEA3sMyra2O2qCeM59Cuhlutm1nGPX/AN5IqIwC1mxthsyyJzzU6pR61al9P4K6Ry6Fjj9f5L6pkdy3I22XuPZ0LpnOmpSnHGcehywhda4wlnDfqeOGQYvOB6ri46CvKomq5wnzz5/c9fUQdtc4cceP2IqQL532nZcW6yQtrXJX2NRzx6mNSi9PWnLbz6GkYOd9+zqXb/D4pUrDycP8Rk3e8rH/ALyb6OH10P4jPjC7ThPrarnZO8fLas5eSyKKpJBQHN4T83S+gfhYtkUOIxAbNCA2aEBq0IDRoQGgCAuYwQQRcHIg9KDODCPRcYINnZZgFxIC51paVLco8nRLV3SjtcuDSbRjHnEQ4E7bEi/qU2aaqx5lHkivU21rEZcGrqBhZq7EN25Eg379qs6a3DY1x7FVdYp70+fc1lpmvbgIyy2EjZ1q84RlHbJcFYTlCW6L5KzaPY9rWluTcgQSCB3qsqYSjta4LRusjLenyTSUDI/NGe8m5/wororr+hYFt9lv1vJaqomygB4OWyxI/JTZVCxYmskV2zreYPBnxXHhwWNr4vON72ttVO1q27dvHk07q7dv3c+BT6NjjOJrc95JdbuvsVq6K6+YrBSy+yz65ZKS6JjcS4h1ybnlEZqktLTJ7pR5Lw1d0VtjLg0FCwFhsbsFm5nZ171dU1pppePBR3WNNN+fPyQKJoeZALOPWbexT0oKe/HPuQ7Z7NmePYjyRuMyWOI5bTb2KVXFS3459yHbNwUG+PY88ujWOJcQ65zPKICzlpaZy3Sjyaw1V0I7Yy4LeStDi+xuRbabez1K6qgpbkuTN2zcdjfBlU0bXm7sV9mRI/JVs09djzNZLV6i2tYhLBnJRNLQ2xy2G5uN+al01uOxrghX2Ke9PkxNA0C3K78RuqLSUpbdpo9Xc3ucuSJKZpAFiLbLZEetazrhNbZLKMoWzhLdF4ZkYACTnnlYm49iiNUIyckuRK2coqLfCM2xBuy/rN0hVCvO1YFl07Mb3nBto7nofxGfGFoZn1dVzsnePltWcvJZFFUkgoDncJebpfQPwsWyKHEagPPfPznDqAuvB063rlSfPlPg+g1D2P8AlcVx4aPZTee4XPT+a7tO33NiODUpLTVtGTHHAcztHT1FcalLt7Hn+o7HCPc1rH9JpRbSbybCcxZuzfZdGmhznbJceW+Dn1U+MbovnwlyUhqHNDgb2cCAb9Nuj2rkpunXBuT4ln9mdl1MLZpRX80Wn90ekwExCTG4EDZ0HlH9V0OvdpVY28pe5zKzbq3WksN+3wSyAiEyY3kkWtfIcsDL2K0a1HTOxN5cfcrK3dqlW0sKXsRo0Evbzx27RyNh6bbFXSRy4txl988FtZNJSipR+2OTF7ziOtdK13VbL1HaO4rGTcZPrqXnymbxxKK7dx8eGj6Fj8MWIHHZl7/tWavYUkqty54/vweM4N27Xxz/AG5OXR0Tp2mQyvBuQLbBbf8AoLLz9NR14dScnl/Pg9DU6jt7OnCKwvjyXkjdLLqTI4BjRcja4gC577lS07tR0pN4S/uQpKnT9WK5k/7FY3ujM8OIuDWOIPSMr+raorlKudlWcpLK+CbIxsrruxhtpP55PHHVvaxzDis8AtN+1Y2PqI9S5K7p11NSfElw/k7LKYWWpxXMXyvg2rXm0Gb82C+Hac+jeVrc241eeV6epjTFKV3hYfr4RfU3he8OmGFwPKyvsHszWzrXQk8NY55fwYq19xFZTzxwj0QO1VOX4iS7Zc3sTkLfmrwn0dJvzy1+Sk4dbV7McJ/gx0LMQ8scb4hcZ3z2+2x9yz0M3Cx1ylnKyaa+CnWrIxxh4/7OfLIbuOKS4PR5u3PEehc0tzdnnh+j8fc6o7Uq1xhr1Xk9sspPk5xE32m+04gDddMrG3S1LP8Av4OaNaSvTjj/AG8no0wSGC1xyh+RXT/EG1S2vg5f4ck71n2Z4KMG7iNaSGm2IWaT1ZLDTwly1Fp48t8ZN9TOPClJNZ8Jc4PM19znI9rvy7xtXLFqPF25S98nVJOXNO1x9sHTq/MPcvX1D/wZNezPH0y/xop+6OXCbuHKft3cn2rztJHLi3GX3zwenrJKKlFSj9scgSkO6c759e7/ALuVFbOu6VnmKeGXdVdlMK8Yk1lfdFqfzc/+5Ls/h8nKEnn1OL+IR2zisf0o9Oj+ei/EZ8YXeeefU1XOyd4+W1Zy8lkUVSSCgOfwk5ul9A/CxbIocZoQFqaLDe5v6rLCihUxcU/XJvqL3dJSa9MEupXXJa/DfaCL99s1nZpFKe+Mmm/ODSvVuMFCUVJLxk1bRcjDizve9svYnZw6TqXr6k97PrK1rx6GlPSOBzkuLWta3Rbepr0zg/rbXsRZqVNfQk/cu3R3IwF2d7h1th7lC0cOj0n4D1k+t1V5PQyj+q1WL+K3XfYrrTpU9LPGMFHqJO7rY5zkv5F9VqsX8Vu1fYp6C6XSzxjBHcPrdXHOclKbRz2kfXEtH2bWFvas69K4YxN4Xoa26tWZzBZfqVOiHkYDOSz9nDc/mqPRZW1zePYutdh7lBbvc6kUIa0MtkBa3V1rsjFRW1eDilJye5+TmjQ7m3DJ3Mafs2ufaCFx9ilnZJpP0R2983jfFNr1ZrPoq5a6OQxuADb2vewtfozV7NJGTUotprjKM69XKKcZJNPnDJg0UGtku8ue8EF5Gy+4Ka9LGClzlvyyLdXKbjxhLwkVk0QHRMjxZsvZ9t5uRbd+gUPRwdKqfp6llrZq52pefQudGZxHHzYAtbzrfkp7WOYPP0le7liax9RrpCkMrcIfgzzyviG4rS+rqx25x9jOi7pS3Yz9zyHRBLWsdKS0G9sNsrbBnl0+1Ydktqg5NpPP/R0d9Le5qKTax/2Xdohocx8ZwYTcjN2L2nJXekr3xnHjHsUWss2ShLlP3MDod3KtNYOOYw7R155rN6FZk1NrPk0WueIpwTx4Jn0VcMDX4cF8yLkkm9+iymeig1FRbW3wVhrpxcnJJ7vJSTRznNLXSl2YIJGy1+vrUy0m6DhKbeRHWbZqcYJY9iraF4uHSlwIta1re9TDStcObaxgrLVp8qCTzkxfo9xsHS4gOzn7SVXss4U5tpejL97jLhBJv1N5o7tLdmVt9l1WQU4OPusHJXNwmp+zyeNlK9tvrMgdliP6rmq0jraxN4XodVurVieYLL9TM0mTgTe+ywsW53HrWkNNGO/PO4znqZS2Y42+CrIy0ZkHuFlOn06pjtTI1OolfJSkjbR/PRfiM+ILc5z6iq52TvHy2rOXksiiqSQUBz+EnN0voH4WLZFDjsCA3YEBs0IDZoQGzAgNWhAaNCA1aEBcNQFgEBKAWQE2QCyAWQCyAghAcSimnM2rdI04Dd+QsR1ZdYXm0yteocHPhfHk9O6NK06sUOX8vgypdMODyHm4N7ZABp6P6e0LOrV2K1qf05a+xrbo65VJ1r+bCf3LRzzvi1jXt5JcXXsCQACLZHrV6ZXW07t+Gm/QzuhTVds2ZTS9SKWadzXSl7SwNduxXAyytv60087pVO1z9HxgnUQphaqlD1XOTzU1bK57QZGWJAsb4iL9Tbe9ZabUTm45s5fpj/c01OnhBS218Y85/wBhUVcmN4D2gNJyNgbX2NyNyolqJ7p/z4x4WFyTDTV7If4ec+Xl8Fp61xia8ZEkgkC97blrbqLuhCS4k3j/AFMqdPT3E4vmKWf9CgrS7V2O3zuvMKFq5Sda8POGiXo4RVjxlYymYVNS8OIaW7TtNunK1gVSepn1ZRc8JP2yaQ0sOlCSr3Nr3wHvkFicOEgZg53tustdTK6uvqRn7ehjpo02WdOUOefUiAvIu8Nztaxv7cguyiNiWZyzn4OPUSrcsQjjHyenR/PRfiM+ILc5z6eq52TvHy2rOXksiiqSQUB4OEfN0voH4WLZFDjsQG7AgN2IDdgQGzQgNGhAbNCA0aEBdALICbICUAQBAEAQAoDi0VNO2YyOYwB2TjivYdQ9QXBVp7o3Oxtc+T0LdRTKlVpPjwUZohxjka4AOxYmG9+jp6jsSOj/AJJxl6vJEtbicJR/pWPuemgo3tgexwAccVhe4zFhmtNNp5VVODfuU1OojbcrEvYikpHNgdGQA4h2V7jPZmlOnlCjpt88i/URsvVqXHB4KSilYW3hhyNy84S8C+ee1Z0UX1JRysI0vv09rcsPLD9FOc6UuAGZLHX3m+Y9ijsVJz3evj4J79xUNn9Pn5KPppSxjSwAtNvOHm22qZaa2dcYyaynnPwRHU1QslOKeGsfuRNQuEgc0DCSHHO2E3zy3dKWaPN6tj+5FWt20OqX7HmnpXYnHVMeLm2LCdp6L7FHb3RslODXPuW7midcYTT49jWdjsAs0XFuSCAB3dC2vpnbTszyY6e+FN29LghrbNAO0AD3LpisJI5pPLbL0HPRfiM+IKSp9PVc7J3j5bVnLyWRRVJIKA8HCPm6X0D8LFsihx40B6GID0MQGzAgN2hAatCA1aEBoEBKAsAgJQCyAlATZALICEAsgIsgIQEEICEBRwQGbwgMXBAYvCAwcgMHoDCRATQc9F+Iz4ggPpqrnZO8fLas5eSyKKpJBQHg4R83S+gfhYtkUOPGgPQxAeliA3YgN2IDZiA1aEBYICwQEgICUBYBAEAsgJsgIQBARZAVKAhAQUBUoDNwQGT0Bg8IDB6A870B55EAoOei/EZ8YQH09VzsnePltWcvJZFFUkgoDn8JObpfQPwsWyKHHjQGdHpeCS2rqIX3cGDC9rrvIcQ0W6bNdl2SgPeK2MPMZkYHtZrCzEMYjvbGRtw3yugKx6dptWZvKqfVhwaZNY3CHkXDb32kEGyA9TdM0+KOPymDHIGujbrG3la6+Asz5QNja22yA9L9KQMErnTwtEJAlJe0CEm1hJ+ze4270Afp2mbG2c1VOInEtbLrWYHOF7hrr2JGE3HRY7kBvXaUhgY2SaeKJjsmve9rGuOEuyccjkCe4IBxtBrGQ+UQax4DmR6xuN4cCWlovc3AJG+xQFtG6WgqcQgqIZyy2IRva8sve2IDZsPsKA9yAlAEBNkAsgIQBAQgIIQFSgIQFSEBVyAwegMHoDzvQHnegPNIUAoD9dF+Iz4ggPqKrnZO8fLas5eSyKKpJBQHO4Tc3S+gfhYtkUOPEUBwKDgvLFHExtTHeKVsrHGGVwu1kjSHtMts9Z9nCMthvkB7BwXe6d1U6rJkeHMe0RNERidAI8DQSXjlNa/zyLjZndARonga+nDHMqmmWN7ZGOdC98XJpjTnGx0heSWEbHgDCLAC4IHppuBAY6F7al14hBZpZeKR0Ms0rjJGHAEEzEtH2CxpBOxAWi4DOAnIrXF9Q0GUuhaWGVtV5Qx7GtLXAAukbhc5xs4coBoCA9w4JyNeKhlTGKkvne97qcvgcKiOJjwyEPBZYQR2OM/avfFkB6p+CjHQ0NNrpWspLZglkkrRTSQWxtILCRJe43W6UBj/AOHBslopWx0xlp5zT6rFIH0rI2xNjmxclloY7gtJydYjFkBTRHArycFvlDZg5kDTrYjJhdBUGYGO7+Q03NmZhrrOHS0gfXoCUBICAmyAWQEWQBARZAQgKkICqAqUBRyAxegPO9AYSIDyyIDzSFAKA/XRfiM+MID6mq52TvHy2rOXksiiqSQUBrV6JFTDDyixzWizrXGbRcEeoLZFDwt4Kkf7w8H+UBqzg5/9gf4f8oDVugrG2tF9tsOdvagNm6GI/wBweH/KAuNGWsNYLnYLZnf0oDQUNssY9iAuKHte5AHUltrwL5DoudyAsaWwuXAAdNrAICRS9r3IAKfO2IX3dKAsKbr9yAoWNDgwvbiILgzLEWggOIG0gFzc+sb0Bfyfr9yAeT9fuQDyfr9yAeT9fuQDybr9yAjyXr9yAjyTr9yAqaToxD2bUBAo+2MurYgK+SA/bH/fWgKO0b2x7P8AKAydor/6DPq2+9AZnQl8taO7Ds96AyPB++eubbfh/wAoDN3Bcn/eHg/ygL0PBkRyNkdJjwkODQ3DmMxc3KA3qudk7x8tqzl5LIoqkkFAdeg5qP0G/CFsihugPznR3Aqtp2RmOqa6RlOyINMmFjHNrIp3RxuZGHCNzGOYXOxHlbCgPRLwa0g6SCbXRNka5+skFTNeOJ2kfKAxowATtEP1WF+EewIDWj4O6QxgTVjsGuDpHMqZAZYg2pB1bcA1RJkgu0OLeRlYi7gPH/4RVCPDHM2OSM6QdFMKmcux1MrJKcnk3a0YeWy5BIvysRQHY4VcD+MKinfI9rYo4pGOIDTNrHSwPaYi5p1ZtE7lizhcW23AHlr+D1eYGtjq3GUyzvk//TJFeNzpPJxHJgdhwBzLsw4SQb4rC4G8WgqwvLpJWPtUtmEhqJHB0IkLhGKfBgiLWkNu08q1za+QHFquCWk5aaWCSojfrcQMfldRgGOj1R+sLDIWCW7tUbgg5noQH0Oj9D1jKwSunaacfZEshvH5NGxsQgIwNIla+TWg4iDa2eQHKj4KVcc88sYoiX+VObUvLvKJHzBxga9zWayNrLtYcElsLG2AKA2oeDmkACH1pZaOqEZE8k5ZNI6M0zpMbRrQy0mTr7QMwgLO0DXYBgexjtUI3NdW1MznO8pie5wnwteDgEtugFwFrEoD6Tg5TTRU0MVTIJZmNwvkDjJiIJscRDS7K2ZAugOkgCAIAgCAID5St4OyOr31WppZ2vbE1k0rnCooDHjxGnbgcDiLg7JzM73uLWArwR0DNRsbE6loG8lkc1THI4y1bWskvLK0xi7y9wNi53OP5WQxAcPSH+nbn0xYyKkjnlmklexpDKSBr4HwMDGGI6zVsLbZMJcXHE26A68nBepFbHVeUQzxshkh1cjJI5Q10MbQwSBxFnPY55fhuMRHK5OEDmVHA2pfRUlKYaESQPJE2tMmqZrRIA3FDiINhiDXRu+rby8zYDOs4B1L566Vr4GCobMGuD3Bz2yTwPEbuRiYHMhcxxc6QDFdjWglqA9NRwMq3wUkYqKSPyedswg1RMbMNaJmFr49WHObGMGcYxXdm0uxAD9AQBAcWq52TvHy2rOXksiiqSQUB16Dmo/Qb8IWyKG6AIAgCAIAgCAIAgCAIAgCAIAgCAIAgCAIAgCAIAgCAIAgCAIDi1XOyd4+W1Zy8lkUVSSCgOvQc1H6DfhC2RQ3QBAEAQBAEAQBAEAQBAEAQBAEAQBAEAQBAEAQBAEAQBAEAQBAcWq52TvHy2rOXksiiqSQUB16Dmo/Qb8IWyKG6AIAgCAIAgCAIAgCAIAgCAIAgCAIAgCAIAgCAIAgCAIAgCAIDi1XOyd4+W1Zy8lkUVSSCgOvQc1H6DfhC2RQ3QBAEAQBAEAQBAEAQBAEAQBAEAQBAEAQBAEAQBAEAQBAEAQBAcWq52TvHy2rOXksiiqSQUB16Dmo/Qb8IWyKG6A+V4YcMBQPjjEWsc9pcbuwBrb2HQbm9100afqpvODlv1PSaWD576UT+7M/mn+1dHYr9X4MO/8Aj8j6Uj+7M/mn+1OxX6vwR3/x+R9KR/dWfzT/AGp2K/V+B3/x+R9KJ/dWfzT/AGp2K/V+Ce/+PyPpSP7sz+af7U7Ffq/A7/4/I+lE/uzP5p/tTsV+r8Dvvj8kj/VI/urP5p/tUdiv1fgd/wDH5P0OgqhNFHM2+GRjXi+2zmhwv7VwSW1tM74y3JNG6gsEAQBAEAQBAEB8dwj4WSUtU6Fop3MZHTP1TiWz1DqiplhLYTexIEYIGE3vtG1AeV/DCbHJDjomny11EydwcIoWtpjOHTDHynOtqw0FtyDn0IDHSHDaeMVOB9FNqvIgwx3c13lcjWOdcvALRckZtBuLkIDHTnD2rpxKGUjJzHRx1GNoIYyVzpnOEuBzwGCOCQizjymht+UEBtLw8mbU1cBjgwQtqdWcw4vp6aKdodZxJBEjr3a0DALOJNkBgeHlTqWuEcAkNU2mzaWcl1E6oxGKSRuDMYQXPAcOUNoQHa4VcJ5KQ04a6kbjp6ioe6YljHGAQkMY5ruTi1pz5WwZFAV0Hwqmqa6SnMbIomCM4XAa68lJHPhdeQEEGQjKMjk7QgMdOcMJKeeqjaaWZsMOsIBcx1NIXxtYJ3XIeC1z5HBoBY1mfnAkC1Dwvke6ia4U1pqqppJJA5zceoE4ZJAw35LzCNrjbEByr3AHY0Hpp09RXU79SPJpGsaI3l7ix0TX3fe1jd1iLZbLnagLVXOyd4+W1Zy8lkUVSSCgOvQc1H6DfhC2RQ3QH45/rZJhqqf8E/MK9LRPEWeVr1mSPzryjrXbuODaenR84xcpzAMLvPta9uTt67H1Lk1spdNbE85Xj2zyaVx55Pa2WOzM4wQY8RxNILQ3l+u5I68l5zlqMy8tNSx8Nvj/AN6GqjHC/YrrG5cuAco4r4TiGO4Ldww5W/VW3285jLxxz449fnPqNq+BJKzC7lRfbyBbcknkFp6AB0e43Uwlfvjw/wCn7L3T98+4cY4Zy/KOtezuObaR5R1puG0/pPgl/wCjR/gRfKavEt+uX3Pfp/8Azj9kdZZmoQBAEAQBAEAQGZhaXB5a0uGQdYYgOo+tAVNJHZw1bLO84YRZ3Tyh0oCDSR5/Vx57eSM7bL+wICwp2AEBjQCLEYRYtzyI3Zn2oAKdlycDLuFnHCLuG470BD6VjtsbDs2tB2Cw9lygLOgacN2NOHzbgHD3btgQDUNxY8DcX7dhi2W27diAjyZly7Vsub3dhFzfbcoCPJWcn6tnJ83kjk+juQFmQNaS5rGgnaQACe89KA5NVzsnePltWcvJZFFUkgoDr0HNR+g34QtkUN0B89wp4H0+kSx04diYCGuaSDY7QbbVpC2UPBnZVGf1HA+iWi3y+J36rTubDLtax9EtFvl8Tv1TubCe1rH0S0W+XxO/VO5sHa1j6JaLfL4nfqnc2Dtax9EtFvl8Tv1TubB2tY+iWi3y+J36p3Ng7Wslv+k1FfPWnqxuz96dzYO1r9j7umgbGxsbBZrQGtG4AWAXO3nk3SxwaISEAQBAEAQBAEAQBAEAQBAEAQBAEAQBAcWq52TvHy2rOXksiiqSQUB16Dmo/Qb8IWyKG6AIAgCAIAgCAIAgCAIAgCAIAgCAIAgCAIAgCAIAgCAIAgCAIDi1XOyd4+W1Zy8lkUVSSCgOno+ZpijzHmgesCxHtC1RQ9GtG9SBrRvQDWjegGtG9ANaN6Aa0b0A1o3oBrRvQDWjegGtG9ANaN6Aa0b0A1o3oBrRvQDWjegGtG9ANaN6Aa0b0A1o3oBrRvQDWjegGtG9ANaN6Aa0b0A1o3oBrRvQDWjegGtG9ANaN6A40zw6SQg3GIC/cxoPvBWcvJZEKpIQHlkoWOJNiL7bG11ORgrxczteIpkYHFzO14imRgcXM7XiKZGBxczteIpkYHFzO14imRgcXM7XiKZGBxczteIpkYHFzO14imRgcXM7XiKZGBxczteIpkYHFzO14imRgcXM7XiKZGBxczteIpkYHFzO14imRgcXM7XiKZGBxczteIpkYHFzO14imRgcXM7XiKZGBxczteIpkYHFzO14imRgcXM7XiKZGBxczteIpkYHFzO14imRgcXM7XiKZGBxczteIpkYHFzO14imRgcXM7XiKZGBxczteIpkYHFzO14imRg9McYaAALAdCgF0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 dirty="0">
              <a:latin typeface="Tahoma" pitchFamily="34" charset="0"/>
            </a:endParaRPr>
          </a:p>
        </p:txBody>
      </p:sp>
      <p:sp>
        <p:nvSpPr>
          <p:cNvPr id="114693" name="AutoShape 11" descr="data:image/jpeg;base64,/9j/4AAQSkZJRgABAQAAAQABAAD/2wCEAAkGBxQQEhIQERAQEBQUFxgUFRAVFBcQEhASFxIWFhUXExYYKCggGBwlHBQWITEhJSotLi4uGB8zODMsNygtMCsBCgoKDg0OGxAQGzgmICYsNCw0LC8tLDI2LCw0LCwsNCwwLCwsLCwsLDcwLCw0LCwsLCwsLCwsLCwsLCwsLCwsLP/AABEIAMIBAwMBEQACEQEDEQH/xAAcAAEAAwEBAQEBAAAAAAAAAAAAAQIDBQQGBwj/xABGEAABAwICBAkIBwcEAwEAAAABAAIDBBESIQUTMVEGFSIzQWFicZIUMnKBkaGysxcjQlNzsdFSVIKTwdLhB0Oi8BY0YyT/xAAaAQEAAwEBAQAAAAAAAAAAAAAAAQIDBAUG/8QAMxEAAgIBAwMDAwIEBwEBAAAAAAECAxEEEiETFDFBUWEycaFSgQUiQpEjRLHB0eHwYjP/2gAMAwEAAhEDEQA/AP1RYlwgCAIAgCAIAgCAIAgCAIAgCAIAgCAIAgCAIAgCAIAgCAIAgCAIAgCAhATWVUUEUb3tc90guGgkXyBPUALhapIrk544QRfu7vGmEQXGnIvuHeNMIFhpmL7h3jTCBcaXi+4d4ymECeNIvuXeMphAsNJRfcu8RTCBbjCL7l3iKYQKDSsBNsGfprFX0t7VJZN3p7lHc4vBZ+k4W5GO3VjKmd1UHiTSIhRbNZjFsk6RhAxGOw348lZ2VqO5vj3KqubltS59iTpCEDEY7A9OPIpKyuMdzfHuI1zlLalz7Eur4QMRZYb8eRSU4Rjub4Ea5yltS5EVfC7zWX7nlRXZXZ9DyTZVZX9awTJXQt85lu95Cmc4QWZPBEK52PEFkrxjBa+EWva+PK+5V69W3duWC3Qt3bdrz5Jjr4XeazF3PuphZXP6WmROqyH1Joq7ScANi0Ajoxqsr6YvDki0dPdJZUXgHSMGXI27OXt7lPVqWOVz4Kqm15/lfHkl2kIQbFlja9sfQrSsri8N8+f2IjXOSylx4/cz42g/ZHjWfc0fqRp2t/6X/YHS0A+x/wA1Mr6YvDkiFp7pLKiw7S0AyMdv40lfVF4lJCOntksxiyp0xB93/wA0d9KxmSC09zziL4B0vDa+qNt+NX6lajub49yiqsctiXPsQNMwnZCT/Gortrs+hpk2VWV/WsFeOofuXeNTGyuUnFPlESrnGKk1wyp07D9w7xqkr6YvEpJMtHT2yWYxbRU6ei+4d41rFxksozkpReGb0GmIJXtjMTmYjYHESL9AKnCKnqmbhe5o2NPuLQf6qjWGWRVVJIKA5nCgfV0noH4WLZFDhsCA2aEBqwIDVoQGjQgNAEBlpA2YbdQPcSuTW7uhLadeh29eO4ygpIsLXE8rLPEb3vstu6lnRHT9KPj0/ua3y1HVl59ftgzo4WSF5kzPWbW23Pf+Sx0qg52dTzn19jfVuahX0vGPT3M2E6pw6A4e2xv/AEXJ/lp48buDr/zUM+dvJR5fhDDsZmfXa35/mrXV2Ktwl9MeV858Faba3Ypx+qXD+MHocA50LX+bgb1DO/6BbTw50qf04/JjDKhc4fVn8GscQZUBseQIzANwMjce4FaNRWsj0/bnBlFyejl1PfjJ69LxAxkkC4IsdxuL2XVrUujLPscuhz144PBUxgQMIAFzc26TY7V596Xawx7r/RnoUN93PPs/9UTURNjfHqtptdoN91u69ytdQoK6vpec849jLTubos6vjHGfcxlhLpJAGsdYnzjhA5XRmFkoylqLMY/c2cox09ec+P6TWtgJMTBYHAMhmL55Aq2pq6ltcPj0Kaa7p1WT/wDr184K0h1kgDhfklp67C2fWo005WajE1yo4ZbVQjXp81vhyyiW0bDMY8PJGdrnbhH6rWFcO7lHCxj/AIMZ2z7OMsvOf+RVU7BK1uEWNrjoOZ2+wKdQod1Aadz7WzyZVcWKRwDMfVe3QOsLOUJS1UlFLx6mkZwhpYubfn0FVAGsacIa7MEA3sMyra2O2qCeM59Cuhlutm1nGPX/AN5IqIwC1mxthsyyJzzU6pR61al9P4K6Ry6Fjj9f5L6pkdy3I22XuPZ0LpnOmpSnHGcehywhda4wlnDfqeOGQYvOB6ri46CvKomq5wnzz5/c9fUQdtc4cceP2IqQL532nZcW6yQtrXJX2NRzx6mNSi9PWnLbz6GkYOd9+zqXb/D4pUrDycP8Rk3e8rH/ALyb6OH10P4jPjC7ThPrarnZO8fLas5eSyKKpJBQHN4T83S+gfhYtkUOIxAbNCA2aEBq0IDRoQGgCAuYwQQRcHIg9KDODCPRcYINnZZgFxIC51paVLco8nRLV3SjtcuDSbRjHnEQ4E7bEi/qU2aaqx5lHkivU21rEZcGrqBhZq7EN25Eg379qs6a3DY1x7FVdYp70+fc1lpmvbgIyy2EjZ1q84RlHbJcFYTlCW6L5KzaPY9rWluTcgQSCB3qsqYSjta4LRusjLenyTSUDI/NGe8m5/wororr+hYFt9lv1vJaqomygB4OWyxI/JTZVCxYmskV2zreYPBnxXHhwWNr4vON72ttVO1q27dvHk07q7dv3c+BT6NjjOJrc95JdbuvsVq6K6+YrBSy+yz65ZKS6JjcS4h1ybnlEZqktLTJ7pR5Lw1d0VtjLg0FCwFhsbsFm5nZ171dU1pppePBR3WNNN+fPyQKJoeZALOPWbexT0oKe/HPuQ7Z7NmePYjyRuMyWOI5bTb2KVXFS3459yHbNwUG+PY88ujWOJcQ65zPKICzlpaZy3Sjyaw1V0I7Yy4LeStDi+xuRbabez1K6qgpbkuTN2zcdjfBlU0bXm7sV9mRI/JVs09djzNZLV6i2tYhLBnJRNLQ2xy2G5uN+al01uOxrghX2Ke9PkxNA0C3K78RuqLSUpbdpo9Xc3ucuSJKZpAFiLbLZEetazrhNbZLKMoWzhLdF4ZkYACTnnlYm49iiNUIyckuRK2coqLfCM2xBuy/rN0hVCvO1YFl07Mb3nBto7nofxGfGFoZn1dVzsnePltWcvJZFFUkgoDncJebpfQPwsWyKHEagPPfPznDqAuvB063rlSfPlPg+g1D2P8AlcVx4aPZTee4XPT+a7tO33NiODUpLTVtGTHHAcztHT1FcalLt7Hn+o7HCPc1rH9JpRbSbybCcxZuzfZdGmhznbJceW+Dn1U+MbovnwlyUhqHNDgb2cCAb9Nuj2rkpunXBuT4ln9mdl1MLZpRX80Wn90ekwExCTG4EDZ0HlH9V0OvdpVY28pe5zKzbq3WksN+3wSyAiEyY3kkWtfIcsDL2K0a1HTOxN5cfcrK3dqlW0sKXsRo0Evbzx27RyNh6bbFXSRy4txl988FtZNJSipR+2OTF7ziOtdK13VbL1HaO4rGTcZPrqXnymbxxKK7dx8eGj6Fj8MWIHHZl7/tWavYUkqty54/vweM4N27Xxz/AG5OXR0Tp2mQyvBuQLbBbf8AoLLz9NR14dScnl/Pg9DU6jt7OnCKwvjyXkjdLLqTI4BjRcja4gC577lS07tR0pN4S/uQpKnT9WK5k/7FY3ujM8OIuDWOIPSMr+raorlKudlWcpLK+CbIxsrruxhtpP55PHHVvaxzDis8AtN+1Y2PqI9S5K7p11NSfElw/k7LKYWWpxXMXyvg2rXm0Gb82C+Hac+jeVrc241eeV6epjTFKV3hYfr4RfU3he8OmGFwPKyvsHszWzrXQk8NY55fwYq19xFZTzxwj0QO1VOX4iS7Zc3sTkLfmrwn0dJvzy1+Sk4dbV7McJ/gx0LMQ8scb4hcZ3z2+2x9yz0M3Cx1ylnKyaa+CnWrIxxh4/7OfLIbuOKS4PR5u3PEehc0tzdnnh+j8fc6o7Uq1xhr1Xk9sspPk5xE32m+04gDddMrG3S1LP8Av4OaNaSvTjj/AG8no0wSGC1xyh+RXT/EG1S2vg5f4ck71n2Z4KMG7iNaSGm2IWaT1ZLDTwly1Fp48t8ZN9TOPClJNZ8Jc4PM19znI9rvy7xtXLFqPF25S98nVJOXNO1x9sHTq/MPcvX1D/wZNezPH0y/xop+6OXCbuHKft3cn2rztJHLi3GX3zwenrJKKlFSj9scgSkO6c759e7/ALuVFbOu6VnmKeGXdVdlMK8Yk1lfdFqfzc/+5Ls/h8nKEnn1OL+IR2zisf0o9Oj+ei/EZ8YXeeefU1XOyd4+W1Zy8lkUVSSCgOfwk5ul9A/CxbIocZoQFqaLDe5v6rLCihUxcU/XJvqL3dJSa9MEupXXJa/DfaCL99s1nZpFKe+Mmm/ODSvVuMFCUVJLxk1bRcjDizve9svYnZw6TqXr6k97PrK1rx6GlPSOBzkuLWta3Rbepr0zg/rbXsRZqVNfQk/cu3R3IwF2d7h1th7lC0cOj0n4D1k+t1V5PQyj+q1WL+K3XfYrrTpU9LPGMFHqJO7rY5zkv5F9VqsX8Vu1fYp6C6XSzxjBHcPrdXHOclKbRz2kfXEtH2bWFvas69K4YxN4Xoa26tWZzBZfqVOiHkYDOSz9nDc/mqPRZW1zePYutdh7lBbvc6kUIa0MtkBa3V1rsjFRW1eDilJye5+TmjQ7m3DJ3Mafs2ufaCFx9ilnZJpP0R2983jfFNr1ZrPoq5a6OQxuADb2vewtfozV7NJGTUotprjKM69XKKcZJNPnDJg0UGtku8ue8EF5Gy+4Ka9LGClzlvyyLdXKbjxhLwkVk0QHRMjxZsvZ9t5uRbd+gUPRwdKqfp6llrZq52pefQudGZxHHzYAtbzrfkp7WOYPP0le7liax9RrpCkMrcIfgzzyviG4rS+rqx25x9jOi7pS3Yz9zyHRBLWsdKS0G9sNsrbBnl0+1Ydktqg5NpPP/R0d9Le5qKTax/2Xdohocx8ZwYTcjN2L2nJXekr3xnHjHsUWss2ShLlP3MDod3KtNYOOYw7R155rN6FZk1NrPk0WueIpwTx4Jn0VcMDX4cF8yLkkm9+iymeig1FRbW3wVhrpxcnJJ7vJSTRznNLXSl2YIJGy1+vrUy0m6DhKbeRHWbZqcYJY9iraF4uHSlwIta1re9TDStcObaxgrLVp8qCTzkxfo9xsHS4gOzn7SVXss4U5tpejL97jLhBJv1N5o7tLdmVt9l1WQU4OPusHJXNwmp+zyeNlK9tvrMgdliP6rmq0jraxN4XodVurVieYLL9TM0mTgTe+ywsW53HrWkNNGO/PO4znqZS2Y42+CrIy0ZkHuFlOn06pjtTI1OolfJSkjbR/PRfiM+ILc5z6iq52TvHy2rOXksiiqSQUBz+EnN0voH4WLZFDjsCA3YEBs0IDZoQGzAgNWhAaNCA1aEBcNQFgEBKAWQE2QCyAWQCyAghAcSimnM2rdI04Dd+QsR1ZdYXm0yteocHPhfHk9O6NK06sUOX8vgypdMODyHm4N7ZABp6P6e0LOrV2K1qf05a+xrbo65VJ1r+bCf3LRzzvi1jXt5JcXXsCQACLZHrV6ZXW07t+Gm/QzuhTVds2ZTS9SKWadzXSl7SwNduxXAyytv60087pVO1z9HxgnUQphaqlD1XOTzU1bK57QZGWJAsb4iL9Tbe9ZabUTm45s5fpj/c01OnhBS218Y85/wBhUVcmN4D2gNJyNgbX2NyNyolqJ7p/z4x4WFyTDTV7If4ec+Xl8Fp61xia8ZEkgkC97blrbqLuhCS4k3j/AFMqdPT3E4vmKWf9CgrS7V2O3zuvMKFq5Sda8POGiXo4RVjxlYymYVNS8OIaW7TtNunK1gVSepn1ZRc8JP2yaQ0sOlCSr3Nr3wHvkFicOEgZg53tustdTK6uvqRn7ehjpo02WdOUOefUiAvIu8Nztaxv7cguyiNiWZyzn4OPUSrcsQjjHyenR/PRfiM+ILc5z6eq52TvHy2rOXksiiqSQUB4OEfN0voH4WLZFDjsQG7AgN2IDdgQGzQgNGhAbNCA0aEBdALICbICUAQBAEAQAoDi0VNO2YyOYwB2TjivYdQ9QXBVp7o3Oxtc+T0LdRTKlVpPjwUZohxjka4AOxYmG9+jp6jsSOj/AJJxl6vJEtbicJR/pWPuemgo3tgexwAccVhe4zFhmtNNp5VVODfuU1OojbcrEvYikpHNgdGQA4h2V7jPZmlOnlCjpt88i/URsvVqXHB4KSilYW3hhyNy84S8C+ee1Z0UX1JRysI0vv09rcsPLD9FOc6UuAGZLHX3m+Y9ijsVJz3evj4J79xUNn9Pn5KPppSxjSwAtNvOHm22qZaa2dcYyaynnPwRHU1QslOKeGsfuRNQuEgc0DCSHHO2E3zy3dKWaPN6tj+5FWt20OqX7HmnpXYnHVMeLm2LCdp6L7FHb3RslODXPuW7midcYTT49jWdjsAs0XFuSCAB3dC2vpnbTszyY6e+FN29LghrbNAO0AD3LpisJI5pPLbL0HPRfiM+IKSp9PVc7J3j5bVnLyWRRVJIKA8HCPm6X0D8LFsihx40B6GID0MQGzAgN2hAatCA1aEBoEBKAsAgJQCyAlATZALICEAsgIsgIQEEICEBRwQGbwgMXBAYvCAwcgMHoDCRATQc9F+Iz4ggPpqrnZO8fLas5eSyKKpJBQHg4R83S+gfhYtkUOPGgPQxAeliA3YgN2IDZiA1aEBYICwQEgICUBYBAEAsgJsgIQBARZAVKAhAQUBUoDNwQGT0Bg8IDB6A870B55EAoOei/EZ8YQH09VzsnePltWcvJZFFUkgoDn8JObpfQPwsWyKHHjQGdHpeCS2rqIX3cGDC9rrvIcQ0W6bNdl2SgPeK2MPMZkYHtZrCzEMYjvbGRtw3yugKx6dptWZvKqfVhwaZNY3CHkXDb32kEGyA9TdM0+KOPymDHIGujbrG3la6+Asz5QNja22yA9L9KQMErnTwtEJAlJe0CEm1hJ+ze4270Afp2mbG2c1VOInEtbLrWYHOF7hrr2JGE3HRY7kBvXaUhgY2SaeKJjsmve9rGuOEuyccjkCe4IBxtBrGQ+UQax4DmR6xuN4cCWlovc3AJG+xQFtG6WgqcQgqIZyy2IRva8sve2IDZsPsKA9yAlAEBNkAsgIQBAQgIIQFSgIQFSEBVyAwegMHoDzvQHnegPNIUAoD9dF+Iz4ggPqKrnZO8fLas5eSyKKpJBQHO4Tc3S+gfhYtkUOPEUBwKDgvLFHExtTHeKVsrHGGVwu1kjSHtMts9Z9nCMthvkB7BwXe6d1U6rJkeHMe0RNERidAI8DQSXjlNa/zyLjZndARonga+nDHMqmmWN7ZGOdC98XJpjTnGx0heSWEbHgDCLAC4IHppuBAY6F7al14hBZpZeKR0Ms0rjJGHAEEzEtH2CxpBOxAWi4DOAnIrXF9Q0GUuhaWGVtV5Qx7GtLXAAukbhc5xs4coBoCA9w4JyNeKhlTGKkvne97qcvgcKiOJjwyEPBZYQR2OM/avfFkB6p+CjHQ0NNrpWspLZglkkrRTSQWxtILCRJe43W6UBj/AOHBslopWx0xlp5zT6rFIH0rI2xNjmxclloY7gtJydYjFkBTRHArycFvlDZg5kDTrYjJhdBUGYGO7+Q03NmZhrrOHS0gfXoCUBICAmyAWQEWQBARZAQgKkICqAqUBRyAxegPO9AYSIDyyIDzSFAKA/XRfiM+MID6mq52TvHy2rOXksiiqSQUBrV6JFTDDyixzWizrXGbRcEeoLZFDwt4Kkf7w8H+UBqzg5/9gf4f8oDVugrG2tF9tsOdvagNm6GI/wBweH/KAuNGWsNYLnYLZnf0oDQUNssY9iAuKHte5AHUltrwL5DoudyAsaWwuXAAdNrAICRS9r3IAKfO2IX3dKAsKbr9yAoWNDgwvbiILgzLEWggOIG0gFzc+sb0Bfyfr9yAeT9fuQDyfr9yAeT9fuQDybr9yAjyXr9yAjyTr9yAqaToxD2bUBAo+2MurYgK+SA/bH/fWgKO0b2x7P8AKAydor/6DPq2+9AZnQl8taO7Ds96AyPB++eubbfh/wAoDN3Bcn/eHg/ygL0PBkRyNkdJjwkODQ3DmMxc3KA3qudk7x8tqzl5LIoqkkFAdeg5qP0G/CFsihugPznR3Aqtp2RmOqa6RlOyINMmFjHNrIp3RxuZGHCNzGOYXOxHlbCgPRLwa0g6SCbXRNka5+skFTNeOJ2kfKAxowATtEP1WF+EewIDWj4O6QxgTVjsGuDpHMqZAZYg2pB1bcA1RJkgu0OLeRlYi7gPH/4RVCPDHM2OSM6QdFMKmcux1MrJKcnk3a0YeWy5BIvysRQHY4VcD+MKinfI9rYo4pGOIDTNrHSwPaYi5p1ZtE7lizhcW23AHlr+D1eYGtjq3GUyzvk//TJFeNzpPJxHJgdhwBzLsw4SQb4rC4G8WgqwvLpJWPtUtmEhqJHB0IkLhGKfBgiLWkNu08q1za+QHFquCWk5aaWCSojfrcQMfldRgGOj1R+sLDIWCW7tUbgg5noQH0Oj9D1jKwSunaacfZEshvH5NGxsQgIwNIla+TWg4iDa2eQHKj4KVcc88sYoiX+VObUvLvKJHzBxga9zWayNrLtYcElsLG2AKA2oeDmkACH1pZaOqEZE8k5ZNI6M0zpMbRrQy0mTr7QMwgLO0DXYBgexjtUI3NdW1MznO8pie5wnwteDgEtugFwFrEoD6Tg5TTRU0MVTIJZmNwvkDjJiIJscRDS7K2ZAugOkgCAIAgCAID5St4OyOr31WppZ2vbE1k0rnCooDHjxGnbgcDiLg7JzM73uLWArwR0DNRsbE6loG8lkc1THI4y1bWskvLK0xi7y9wNi53OP5WQxAcPSH+nbn0xYyKkjnlmklexpDKSBr4HwMDGGI6zVsLbZMJcXHE26A68nBepFbHVeUQzxshkh1cjJI5Q10MbQwSBxFnPY55fhuMRHK5OEDmVHA2pfRUlKYaESQPJE2tMmqZrRIA3FDiINhiDXRu+rby8zYDOs4B1L566Vr4GCobMGuD3Bz2yTwPEbuRiYHMhcxxc6QDFdjWglqA9NRwMq3wUkYqKSPyedswg1RMbMNaJmFr49WHObGMGcYxXdm0uxAD9AQBAcWq52TvHy2rOXksiiqSQUB16Dmo/Qb8IWyKG6AIAgCAIAgCAIAgCAIAgCAIAgCAIAgCAIAgCAIAgCAIAgCAIDi1XOyd4+W1Zy8lkUVSSCgOvQc1H6DfhC2RQ3QBAEAQBAEAQBAEAQBAEAQBAEAQBAEAQBAEAQBAEAQBAEAQBAcWq52TvHy2rOXksiiqSQUB16Dmo/Qb8IWyKG6AIAgCAIAgCAIAgCAIAgCAIAgCAIAgCAIAgCAIAgCAIAgCAIDi1XOyd4+W1Zy8lkUVSSCgOvQc1H6DfhC2RQ3QBAEAQBAEAQBAEAQBAEAQBAEAQBAEAQBAEAQBAEAQBAEAQBAcWq52TvHy2rOXksiiqSQUB16Dmo/Qb8IWyKG6A+V4YcMBQPjjEWsc9pcbuwBrb2HQbm9100afqpvODlv1PSaWD576UT+7M/mn+1dHYr9X4MO/8Aj8j6Uj+7M/mn+1OxX6vwR3/x+R9KR/dWfzT/AGp2K/V+B3/x+R9KJ/dWfzT/AGp2K/V+Ce/+PyPpSP7sz+af7U7Ffq/A7/4/I+lE/uzP5p/tTsV+r8Dvvj8kj/VI/urP5p/tUdiv1fgd/wDH5P0OgqhNFHM2+GRjXi+2zmhwv7VwSW1tM74y3JNG6gsEAQBAEAQBAEB8dwj4WSUtU6Fop3MZHTP1TiWz1DqiplhLYTexIEYIGE3vtG1AeV/DCbHJDjomny11EydwcIoWtpjOHTDHynOtqw0FtyDn0IDHSHDaeMVOB9FNqvIgwx3c13lcjWOdcvALRckZtBuLkIDHTnD2rpxKGUjJzHRx1GNoIYyVzpnOEuBzwGCOCQizjymht+UEBtLw8mbU1cBjgwQtqdWcw4vp6aKdodZxJBEjr3a0DALOJNkBgeHlTqWuEcAkNU2mzaWcl1E6oxGKSRuDMYQXPAcOUNoQHa4VcJ5KQ04a6kbjp6ioe6YljHGAQkMY5ruTi1pz5WwZFAV0Hwqmqa6SnMbIomCM4XAa68lJHPhdeQEEGQjKMjk7QgMdOcMJKeeqjaaWZsMOsIBcx1NIXxtYJ3XIeC1z5HBoBY1mfnAkC1Dwvke6ia4U1pqqppJJA5zceoE4ZJAw35LzCNrjbEByr3AHY0Hpp09RXU79SPJpGsaI3l7ix0TX3fe1jd1iLZbLnagLVXOyd4+W1Zy8lkUVSSCgOvQc1H6DfhC2RQ3QH45/rZJhqqf8E/MK9LRPEWeVr1mSPzryjrXbuODaenR84xcpzAMLvPta9uTt67H1Lk1spdNbE85Xj2zyaVx55Pa2WOzM4wQY8RxNILQ3l+u5I68l5zlqMy8tNSx8Nvj/AN6GqjHC/YrrG5cuAco4r4TiGO4Ldww5W/VW3285jLxxz449fnPqNq+BJKzC7lRfbyBbcknkFp6AB0e43Uwlfvjw/wCn7L3T98+4cY4Zy/KOtezuObaR5R1puG0/pPgl/wCjR/gRfKavEt+uX3Pfp/8Azj9kdZZmoQBAEAQBAEAQGZhaXB5a0uGQdYYgOo+tAVNJHZw1bLO84YRZ3Tyh0oCDSR5/Vx57eSM7bL+wICwp2AEBjQCLEYRYtzyI3Zn2oAKdlycDLuFnHCLuG470BD6VjtsbDs2tB2Cw9lygLOgacN2NOHzbgHD3btgQDUNxY8DcX7dhi2W27diAjyZly7Vsub3dhFzfbcoCPJWcn6tnJ83kjk+juQFmQNaS5rGgnaQACe89KA5NVzsnePltWcvJZFFUkgoDr0HNR+g34QtkUN0B89wp4H0+kSx04diYCGuaSDY7QbbVpC2UPBnZVGf1HA+iWi3y+J36rTubDLtax9EtFvl8Tv1TubCe1rH0S0W+XxO/VO5sHa1j6JaLfL4nfqnc2Dtax9EtFvl8Tv1TubB2tY+iWi3y+J36p3Ng7Wslv+k1FfPWnqxuz96dzYO1r9j7umgbGxsbBZrQGtG4AWAXO3nk3SxwaISEAQBAEAQBAEAQBAEAQBAEAQBAEAQBAcWq52TvHy2rOXksiiqSQUB16Dmo/Qb8IWyKG6AIAgCAIAgCAIAgCAIAgCAIAgCAIAgCAIAgCAIAgCAIAgCAIDi1XOyd4+W1Zy8lkUVSSCgOno+ZpijzHmgesCxHtC1RQ9GtG9SBrRvQDWjegGtG9ANaN6Aa0b0A1o3oBrRvQDWjegGtG9ANaN6Aa0b0A1o3oBrRvQDWjegGtG9ANaN6Aa0b0A1o3oBrRvQDWjegGtG9ANaN6Aa0b0A1o3oBrRvQDWjegGtG9ANaN6A40zw6SQg3GIC/cxoPvBWcvJZEKpIQHlkoWOJNiL7bG11ORgrxczteIpkYHFzO14imRgcXM7XiKZGBxczteIpkYHFzO14imRgcXM7XiKZGBxczteIpkYHFzO14imRgcXM7XiKZGBxczteIpkYHFzO14imRgcXM7XiKZGBxczteIpkYHFzO14imRgcXM7XiKZGBxczteIpkYHFzO14imRgcXM7XiKZGBxczteIpkYHFzO14imRgcXM7XiKZGBxczteIpkYHFzO14imRgcXM7XiKZGBxczteIpkYHFzO14imRgcXM7XiKZGBxczteIpkYHFzO14imRg9McYaAALAdCgF0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 dirty="0">
              <a:latin typeface="Tahoma" pitchFamily="34" charset="0"/>
            </a:endParaRPr>
          </a:p>
        </p:txBody>
      </p:sp>
      <p:pic>
        <p:nvPicPr>
          <p:cNvPr id="8" name="Imagen 1" descr="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0"/>
          <a:stretch/>
        </p:blipFill>
        <p:spPr>
          <a:xfrm>
            <a:off x="0" y="-24714"/>
            <a:ext cx="9144000" cy="92400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73542" y="210979"/>
            <a:ext cx="7735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PE" sz="2400" b="1" i="1" dirty="0" smtClean="0">
                <a:solidFill>
                  <a:schemeClr val="bg1"/>
                </a:solidFill>
                <a:latin typeface="+mj-lt"/>
              </a:rPr>
              <a:t>PRINCIPIOS</a:t>
            </a:r>
            <a:r>
              <a:rPr lang="es-PE" dirty="0" smtClean="0"/>
              <a:t>:</a:t>
            </a:r>
            <a:endParaRPr lang="es-ES" i="1" dirty="0">
              <a:solidFill>
                <a:schemeClr val="bg1"/>
              </a:solidFill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 bwMode="auto">
          <a:xfrm>
            <a:off x="620713" y="1019041"/>
            <a:ext cx="748883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PE" sz="2000" i="1" dirty="0"/>
          </a:p>
          <a:p>
            <a:pPr algn="just">
              <a:buFont typeface="Wingdings" pitchFamily="2" charset="2"/>
              <a:buChar char="§"/>
            </a:pPr>
            <a:r>
              <a:rPr lang="es-PE" sz="2000" i="1" dirty="0" smtClean="0"/>
              <a:t>Un </a:t>
            </a:r>
            <a:r>
              <a:rPr lang="es-PE" sz="2000" i="1" dirty="0" err="1"/>
              <a:t>lisp</a:t>
            </a:r>
            <a:r>
              <a:rPr lang="es-PE" sz="2000" i="1" dirty="0"/>
              <a:t> funcional por defecto, integrado sobre un entorno robusto en lugar de ser su propia plataforma, y con la programación concurrente en </a:t>
            </a:r>
            <a:r>
              <a:rPr lang="es-PE" sz="2000" i="1" dirty="0" smtClean="0"/>
              <a:t>mente.</a:t>
            </a:r>
          </a:p>
          <a:p>
            <a:pPr marL="0" indent="0" algn="just">
              <a:buNone/>
            </a:pPr>
            <a:endParaRPr lang="es-PE" sz="2000" i="1" dirty="0" smtClean="0"/>
          </a:p>
          <a:p>
            <a:pPr algn="just">
              <a:buFont typeface="Wingdings" pitchFamily="2" charset="2"/>
              <a:buChar char="§"/>
            </a:pPr>
            <a:r>
              <a:rPr lang="es-PE" sz="2000" i="1" dirty="0"/>
              <a:t>R</a:t>
            </a:r>
            <a:r>
              <a:rPr lang="es-PE" sz="2000" i="1" dirty="0" smtClean="0"/>
              <a:t>echaza </a:t>
            </a:r>
            <a:r>
              <a:rPr lang="es-PE" sz="2000" i="1" dirty="0"/>
              <a:t>la orientación a objetos, ofreciendo un enfoque en el que los programas se expresan como la aplicación de funciones sobre datos, más que como la interacción entre entidades mutables que mezclan representación de datos, y comportamiento</a:t>
            </a:r>
            <a:r>
              <a:rPr lang="es-PE" sz="2000" i="1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s-PE" sz="2000" i="1" dirty="0" smtClean="0"/>
              <a:t> </a:t>
            </a:r>
            <a:r>
              <a:rPr lang="es-PE" sz="2000" i="1" dirty="0"/>
              <a:t>Por otra parte, características tales como </a:t>
            </a:r>
            <a:r>
              <a:rPr lang="es-PE" sz="2000" i="1" dirty="0" err="1"/>
              <a:t>instanciabilidad</a:t>
            </a:r>
            <a:r>
              <a:rPr lang="es-PE" sz="2000" i="1" dirty="0"/>
              <a:t>, polimorfismo e interfaces son efectivamente parte del lenguaje.</a:t>
            </a:r>
          </a:p>
          <a:p>
            <a:pPr algn="just">
              <a:buFont typeface="Wingdings" pitchFamily="2" charset="2"/>
              <a:buChar char="§"/>
            </a:pPr>
            <a:endParaRPr lang="es-PE" sz="2000" i="1" dirty="0" smtClean="0"/>
          </a:p>
          <a:p>
            <a:pPr marL="285750" indent="-285750" algn="just">
              <a:buFontTx/>
              <a:buChar char="-"/>
            </a:pPr>
            <a:endParaRPr lang="es-PE" sz="2000" dirty="0"/>
          </a:p>
          <a:p>
            <a:pPr marL="285750" indent="-285750" algn="just">
              <a:buFontTx/>
              <a:buChar char="-"/>
            </a:pPr>
            <a:endParaRPr lang="es-PE" sz="2000" dirty="0"/>
          </a:p>
          <a:p>
            <a:pPr marL="285750" indent="-285750" algn="just">
              <a:buFontTx/>
              <a:buChar char="-"/>
            </a:pPr>
            <a:endParaRPr lang="es-PE" sz="2000" dirty="0"/>
          </a:p>
          <a:p>
            <a:pPr algn="just"/>
            <a:endParaRPr lang="es-PE" sz="2000" dirty="0"/>
          </a:p>
          <a:p>
            <a:pPr marL="285750" indent="-285750" algn="just">
              <a:buFontTx/>
              <a:buChar char="-"/>
            </a:pPr>
            <a:endParaRPr lang="es-PE" sz="2000" dirty="0"/>
          </a:p>
          <a:p>
            <a:pPr marL="285750" indent="-285750" algn="just">
              <a:buFontTx/>
              <a:buChar char="-"/>
            </a:pPr>
            <a:endParaRPr lang="es-PE" sz="2000" dirty="0"/>
          </a:p>
          <a:p>
            <a:pPr marL="285750" indent="-285750" algn="just">
              <a:buFontTx/>
              <a:buChar char="-"/>
            </a:pPr>
            <a:endParaRPr lang="es-PE" sz="2000" dirty="0"/>
          </a:p>
          <a:p>
            <a:pPr marL="285750" indent="-285750" algn="just">
              <a:buFontTx/>
              <a:buChar char="-"/>
            </a:pPr>
            <a:endParaRPr lang="es-PE" sz="2000" dirty="0"/>
          </a:p>
          <a:p>
            <a:pPr marL="285750" indent="-285750" algn="just">
              <a:buFontTx/>
              <a:buChar char="-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62063386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AutoShape 7" descr="data:image/jpeg;base64,/9j/4AAQSkZJRgABAQAAAQABAAD/2wCEAAkGBxQQEhIQERAQEBQUFxgUFRAVFBcQEhASFxIWFhUXExYYKCggGBwlHBQWITEhJSotLi4uGB8zODMsNygtMCsBCgoKDg0OGxAQGzgmICYsNCw0LC8tLDI2LCw0LCwsNCwwLCwsLCwsLDcwLCw0LCwsLCwsLCwsLCwsLCwsLCwsLP/AABEIAMIBAwMBEQACEQEDEQH/xAAcAAEAAwEBAQEBAAAAAAAAAAAAAQIDBQQGBwj/xABGEAABAwICBAkIBwcEAwEAAAABAAIDBBESIQUTMVEGFSIzQWFicZIUMnKBkaGysxcjQlNzsdFSVIKTwdLhB0Oi8BY0YyT/xAAaAQEAAwEBAQAAAAAAAAAAAAAAAQIDBAUG/8QAMxEAAgIBAwMDAwIEBwEBAAAAAAECAxEEEiETFDFBUWEycaFSgQUiQpEjRLHB0eHwYjP/2gAMAwEAAhEDEQA/AP1RYlwgCAIAgCAIAgCAIAgCAIAgCAIAgCAIAgCAIAgCAIAgCAIAgCAIAgCAhATWVUUEUb3tc90guGgkXyBPUALhapIrk544QRfu7vGmEQXGnIvuHeNMIFhpmL7h3jTCBcaXi+4d4ymECeNIvuXeMphAsNJRfcu8RTCBbjCL7l3iKYQKDSsBNsGfprFX0t7VJZN3p7lHc4vBZ+k4W5GO3VjKmd1UHiTSIhRbNZjFsk6RhAxGOw348lZ2VqO5vj3KqubltS59iTpCEDEY7A9OPIpKyuMdzfHuI1zlLalz7Eur4QMRZYb8eRSU4Rjub4Ea5yltS5EVfC7zWX7nlRXZXZ9DyTZVZX9awTJXQt85lu95Cmc4QWZPBEK52PEFkrxjBa+EWva+PK+5V69W3duWC3Qt3bdrz5Jjr4XeazF3PuphZXP6WmROqyH1Joq7ScANi0Ajoxqsr6YvDki0dPdJZUXgHSMGXI27OXt7lPVqWOVz4Kqm15/lfHkl2kIQbFlja9sfQrSsri8N8+f2IjXOSylx4/cz42g/ZHjWfc0fqRp2t/6X/YHS0A+x/wA1Mr6YvDkiFp7pLKiw7S0AyMdv40lfVF4lJCOntksxiyp0xB93/wA0d9KxmSC09zziL4B0vDa+qNt+NX6lajub49yiqsctiXPsQNMwnZCT/Gortrs+hpk2VWV/WsFeOofuXeNTGyuUnFPlESrnGKk1wyp07D9w7xqkr6YvEpJMtHT2yWYxbRU6ei+4d41rFxksozkpReGb0GmIJXtjMTmYjYHESL9AKnCKnqmbhe5o2NPuLQf6qjWGWRVVJIKA5nCgfV0noH4WLZFDhsCA2aEBqwIDVoQGjQgNAEBlpA2YbdQPcSuTW7uhLadeh29eO4ygpIsLXE8rLPEb3vstu6lnRHT9KPj0/ua3y1HVl59ftgzo4WSF5kzPWbW23Pf+Sx0qg52dTzn19jfVuahX0vGPT3M2E6pw6A4e2xv/AEXJ/lp48buDr/zUM+dvJR5fhDDsZmfXa35/mrXV2Ktwl9MeV858Faba3Ypx+qXD+MHocA50LX+bgb1DO/6BbTw50qf04/JjDKhc4fVn8GscQZUBseQIzANwMjce4FaNRWsj0/bnBlFyejl1PfjJ69LxAxkkC4IsdxuL2XVrUujLPscuhz144PBUxgQMIAFzc26TY7V596Xawx7r/RnoUN93PPs/9UTURNjfHqtptdoN91u69ytdQoK6vpec849jLTubos6vjHGfcxlhLpJAGsdYnzjhA5XRmFkoylqLMY/c2cox09ec+P6TWtgJMTBYHAMhmL55Aq2pq6ltcPj0Kaa7p1WT/wDr184K0h1kgDhfklp67C2fWo005WajE1yo4ZbVQjXp81vhyyiW0bDMY8PJGdrnbhH6rWFcO7lHCxj/AIMZ2z7OMsvOf+RVU7BK1uEWNrjoOZ2+wKdQod1Aadz7WzyZVcWKRwDMfVe3QOsLOUJS1UlFLx6mkZwhpYubfn0FVAGsacIa7MEA3sMyra2O2qCeM59Cuhlutm1nGPX/AN5IqIwC1mxthsyyJzzU6pR61al9P4K6Ry6Fjj9f5L6pkdy3I22XuPZ0LpnOmpSnHGcehywhda4wlnDfqeOGQYvOB6ri46CvKomq5wnzz5/c9fUQdtc4cceP2IqQL532nZcW6yQtrXJX2NRzx6mNSi9PWnLbz6GkYOd9+zqXb/D4pUrDycP8Rk3e8rH/ALyb6OH10P4jPjC7ThPrarnZO8fLas5eSyKKpJBQHN4T83S+gfhYtkUOIxAbNCA2aEBq0IDRoQGgCAuYwQQRcHIg9KDODCPRcYINnZZgFxIC51paVLco8nRLV3SjtcuDSbRjHnEQ4E7bEi/qU2aaqx5lHkivU21rEZcGrqBhZq7EN25Eg379qs6a3DY1x7FVdYp70+fc1lpmvbgIyy2EjZ1q84RlHbJcFYTlCW6L5KzaPY9rWluTcgQSCB3qsqYSjta4LRusjLenyTSUDI/NGe8m5/wororr+hYFt9lv1vJaqomygB4OWyxI/JTZVCxYmskV2zreYPBnxXHhwWNr4vON72ttVO1q27dvHk07q7dv3c+BT6NjjOJrc95JdbuvsVq6K6+YrBSy+yz65ZKS6JjcS4h1ybnlEZqktLTJ7pR5Lw1d0VtjLg0FCwFhsbsFm5nZ171dU1pppePBR3WNNN+fPyQKJoeZALOPWbexT0oKe/HPuQ7Z7NmePYjyRuMyWOI5bTb2KVXFS3459yHbNwUG+PY88ujWOJcQ65zPKICzlpaZy3Sjyaw1V0I7Yy4LeStDi+xuRbabez1K6qgpbkuTN2zcdjfBlU0bXm7sV9mRI/JVs09djzNZLV6i2tYhLBnJRNLQ2xy2G5uN+al01uOxrghX2Ke9PkxNA0C3K78RuqLSUpbdpo9Xc3ucuSJKZpAFiLbLZEetazrhNbZLKMoWzhLdF4ZkYACTnnlYm49iiNUIyckuRK2coqLfCM2xBuy/rN0hVCvO1YFl07Mb3nBto7nofxGfGFoZn1dVzsnePltWcvJZFFUkgoDncJebpfQPwsWyKHEagPPfPznDqAuvB063rlSfPlPg+g1D2P8AlcVx4aPZTee4XPT+a7tO33NiODUpLTVtGTHHAcztHT1FcalLt7Hn+o7HCPc1rH9JpRbSbybCcxZuzfZdGmhznbJceW+Dn1U+MbovnwlyUhqHNDgb2cCAb9Nuj2rkpunXBuT4ln9mdl1MLZpRX80Wn90ekwExCTG4EDZ0HlH9V0OvdpVY28pe5zKzbq3WksN+3wSyAiEyY3kkWtfIcsDL2K0a1HTOxN5cfcrK3dqlW0sKXsRo0Evbzx27RyNh6bbFXSRy4txl988FtZNJSipR+2OTF7ziOtdK13VbL1HaO4rGTcZPrqXnymbxxKK7dx8eGj6Fj8MWIHHZl7/tWavYUkqty54/vweM4N27Xxz/AG5OXR0Tp2mQyvBuQLbBbf8AoLLz9NR14dScnl/Pg9DU6jt7OnCKwvjyXkjdLLqTI4BjRcja4gC577lS07tR0pN4S/uQpKnT9WK5k/7FY3ujM8OIuDWOIPSMr+raorlKudlWcpLK+CbIxsrruxhtpP55PHHVvaxzDis8AtN+1Y2PqI9S5K7p11NSfElw/k7LKYWWpxXMXyvg2rXm0Gb82C+Hac+jeVrc241eeV6epjTFKV3hYfr4RfU3he8OmGFwPKyvsHszWzrXQk8NY55fwYq19xFZTzxwj0QO1VOX4iS7Zc3sTkLfmrwn0dJvzy1+Sk4dbV7McJ/gx0LMQ8scb4hcZ3z2+2x9yz0M3Cx1ylnKyaa+CnWrIxxh4/7OfLIbuOKS4PR5u3PEehc0tzdnnh+j8fc6o7Uq1xhr1Xk9sspPk5xE32m+04gDddMrG3S1LP8Av4OaNaSvTjj/AG8no0wSGC1xyh+RXT/EG1S2vg5f4ck71n2Z4KMG7iNaSGm2IWaT1ZLDTwly1Fp48t8ZN9TOPClJNZ8Jc4PM19znI9rvy7xtXLFqPF25S98nVJOXNO1x9sHTq/MPcvX1D/wZNezPH0y/xop+6OXCbuHKft3cn2rztJHLi3GX3zwenrJKKlFSj9scgSkO6c759e7/ALuVFbOu6VnmKeGXdVdlMK8Yk1lfdFqfzc/+5Ls/h8nKEnn1OL+IR2zisf0o9Oj+ei/EZ8YXeeefU1XOyd4+W1Zy8lkUVSSCgOfwk5ul9A/CxbIocZoQFqaLDe5v6rLCihUxcU/XJvqL3dJSa9MEupXXJa/DfaCL99s1nZpFKe+Mmm/ODSvVuMFCUVJLxk1bRcjDizve9svYnZw6TqXr6k97PrK1rx6GlPSOBzkuLWta3Rbepr0zg/rbXsRZqVNfQk/cu3R3IwF2d7h1th7lC0cOj0n4D1k+t1V5PQyj+q1WL+K3XfYrrTpU9LPGMFHqJO7rY5zkv5F9VqsX8Vu1fYp6C6XSzxjBHcPrdXHOclKbRz2kfXEtH2bWFvas69K4YxN4Xoa26tWZzBZfqVOiHkYDOSz9nDc/mqPRZW1zePYutdh7lBbvc6kUIa0MtkBa3V1rsjFRW1eDilJye5+TmjQ7m3DJ3Mafs2ufaCFx9ilnZJpP0R2983jfFNr1ZrPoq5a6OQxuADb2vewtfozV7NJGTUotprjKM69XKKcZJNPnDJg0UGtku8ue8EF5Gy+4Ka9LGClzlvyyLdXKbjxhLwkVk0QHRMjxZsvZ9t5uRbd+gUPRwdKqfp6llrZq52pefQudGZxHHzYAtbzrfkp7WOYPP0le7liax9RrpCkMrcIfgzzyviG4rS+rqx25x9jOi7pS3Yz9zyHRBLWsdKS0G9sNsrbBnl0+1Ydktqg5NpPP/R0d9Le5qKTax/2Xdohocx8ZwYTcjN2L2nJXekr3xnHjHsUWss2ShLlP3MDod3KtNYOOYw7R155rN6FZk1NrPk0WueIpwTx4Jn0VcMDX4cF8yLkkm9+iymeig1FRbW3wVhrpxcnJJ7vJSTRznNLXSl2YIJGy1+vrUy0m6DhKbeRHWbZqcYJY9iraF4uHSlwIta1re9TDStcObaxgrLVp8qCTzkxfo9xsHS4gOzn7SVXss4U5tpejL97jLhBJv1N5o7tLdmVt9l1WQU4OPusHJXNwmp+zyeNlK9tvrMgdliP6rmq0jraxN4XodVurVieYLL9TM0mTgTe+ywsW53HrWkNNGO/PO4znqZS2Y42+CrIy0ZkHuFlOn06pjtTI1OolfJSkjbR/PRfiM+ILc5z6iq52TvHy2rOXksiiqSQUBz+EnN0voH4WLZFDjsCA3YEBs0IDZoQGzAgNWhAaNCA1aEBcNQFgEBKAWQE2QCyAWQCyAghAcSimnM2rdI04Dd+QsR1ZdYXm0yteocHPhfHk9O6NK06sUOX8vgypdMODyHm4N7ZABp6P6e0LOrV2K1qf05a+xrbo65VJ1r+bCf3LRzzvi1jXt5JcXXsCQACLZHrV6ZXW07t+Gm/QzuhTVds2ZTS9SKWadzXSl7SwNduxXAyytv60087pVO1z9HxgnUQphaqlD1XOTzU1bK57QZGWJAsb4iL9Tbe9ZabUTm45s5fpj/c01OnhBS218Y85/wBhUVcmN4D2gNJyNgbX2NyNyolqJ7p/z4x4WFyTDTV7If4ec+Xl8Fp61xia8ZEkgkC97blrbqLuhCS4k3j/AFMqdPT3E4vmKWf9CgrS7V2O3zuvMKFq5Sda8POGiXo4RVjxlYymYVNS8OIaW7TtNunK1gVSepn1ZRc8JP2yaQ0sOlCSr3Nr3wHvkFicOEgZg53tustdTK6uvqRn7ehjpo02WdOUOefUiAvIu8Nztaxv7cguyiNiWZyzn4OPUSrcsQjjHyenR/PRfiM+ILc5z6eq52TvHy2rOXksiiqSQUB4OEfN0voH4WLZFDjsQG7AgN2IDdgQGzQgNGhAbNCA0aEBdALICbICUAQBAEAQAoDi0VNO2YyOYwB2TjivYdQ9QXBVp7o3Oxtc+T0LdRTKlVpPjwUZohxjka4AOxYmG9+jp6jsSOj/AJJxl6vJEtbicJR/pWPuemgo3tgexwAccVhe4zFhmtNNp5VVODfuU1OojbcrEvYikpHNgdGQA4h2V7jPZmlOnlCjpt88i/URsvVqXHB4KSilYW3hhyNy84S8C+ee1Z0UX1JRysI0vv09rcsPLD9FOc6UuAGZLHX3m+Y9ijsVJz3evj4J79xUNn9Pn5KPppSxjSwAtNvOHm22qZaa2dcYyaynnPwRHU1QslOKeGsfuRNQuEgc0DCSHHO2E3zy3dKWaPN6tj+5FWt20OqX7HmnpXYnHVMeLm2LCdp6L7FHb3RslODXPuW7midcYTT49jWdjsAs0XFuSCAB3dC2vpnbTszyY6e+FN29LghrbNAO0AD3LpisJI5pPLbL0HPRfiM+IKSp9PVc7J3j5bVnLyWRRVJIKA8HCPm6X0D8LFsihx40B6GID0MQGzAgN2hAatCA1aEBoEBKAsAgJQCyAlATZALICEAsgIsgIQEEICEBRwQGbwgMXBAYvCAwcgMHoDCRATQc9F+Iz4ggPpqrnZO8fLas5eSyKKpJBQHg4R83S+gfhYtkUOPGgPQxAeliA3YgN2IDZiA1aEBYICwQEgICUBYBAEAsgJsgIQBARZAVKAhAQUBUoDNwQGT0Bg8IDB6A870B55EAoOei/EZ8YQH09VzsnePltWcvJZFFUkgoDn8JObpfQPwsWyKHHjQGdHpeCS2rqIX3cGDC9rrvIcQ0W6bNdl2SgPeK2MPMZkYHtZrCzEMYjvbGRtw3yugKx6dptWZvKqfVhwaZNY3CHkXDb32kEGyA9TdM0+KOPymDHIGujbrG3la6+Asz5QNja22yA9L9KQMErnTwtEJAlJe0CEm1hJ+ze4270Afp2mbG2c1VOInEtbLrWYHOF7hrr2JGE3HRY7kBvXaUhgY2SaeKJjsmve9rGuOEuyccjkCe4IBxtBrGQ+UQax4DmR6xuN4cCWlovc3AJG+xQFtG6WgqcQgqIZyy2IRva8sve2IDZsPsKA9yAlAEBNkAsgIQBAQgIIQFSgIQFSEBVyAwegMHoDzvQHnegPNIUAoD9dF+Iz4ggPqKrnZO8fLas5eSyKKpJBQHO4Tc3S+gfhYtkUOPEUBwKDgvLFHExtTHeKVsrHGGVwu1kjSHtMts9Z9nCMthvkB7BwXe6d1U6rJkeHMe0RNERidAI8DQSXjlNa/zyLjZndARonga+nDHMqmmWN7ZGOdC98XJpjTnGx0heSWEbHgDCLAC4IHppuBAY6F7al14hBZpZeKR0Ms0rjJGHAEEzEtH2CxpBOxAWi4DOAnIrXF9Q0GUuhaWGVtV5Qx7GtLXAAukbhc5xs4coBoCA9w4JyNeKhlTGKkvne97qcvgcKiOJjwyEPBZYQR2OM/avfFkB6p+CjHQ0NNrpWspLZglkkrRTSQWxtILCRJe43W6UBj/AOHBslopWx0xlp5zT6rFIH0rI2xNjmxclloY7gtJydYjFkBTRHArycFvlDZg5kDTrYjJhdBUGYGO7+Q03NmZhrrOHS0gfXoCUBICAmyAWQEWQBARZAQgKkICqAqUBRyAxegPO9AYSIDyyIDzSFAKA/XRfiM+MID6mq52TvHy2rOXksiiqSQUBrV6JFTDDyixzWizrXGbRcEeoLZFDwt4Kkf7w8H+UBqzg5/9gf4f8oDVugrG2tF9tsOdvagNm6GI/wBweH/KAuNGWsNYLnYLZnf0oDQUNssY9iAuKHte5AHUltrwL5DoudyAsaWwuXAAdNrAICRS9r3IAKfO2IX3dKAsKbr9yAoWNDgwvbiILgzLEWggOIG0gFzc+sb0Bfyfr9yAeT9fuQDyfr9yAeT9fuQDybr9yAjyXr9yAjyTr9yAqaToxD2bUBAo+2MurYgK+SA/bH/fWgKO0b2x7P8AKAydor/6DPq2+9AZnQl8taO7Ds96AyPB++eubbfh/wAoDN3Bcn/eHg/ygL0PBkRyNkdJjwkODQ3DmMxc3KA3qudk7x8tqzl5LIoqkkFAdeg5qP0G/CFsihugPznR3Aqtp2RmOqa6RlOyINMmFjHNrIp3RxuZGHCNzGOYXOxHlbCgPRLwa0g6SCbXRNka5+skFTNeOJ2kfKAxowATtEP1WF+EewIDWj4O6QxgTVjsGuDpHMqZAZYg2pB1bcA1RJkgu0OLeRlYi7gPH/4RVCPDHM2OSM6QdFMKmcux1MrJKcnk3a0YeWy5BIvysRQHY4VcD+MKinfI9rYo4pGOIDTNrHSwPaYi5p1ZtE7lizhcW23AHlr+D1eYGtjq3GUyzvk//TJFeNzpPJxHJgdhwBzLsw4SQb4rC4G8WgqwvLpJWPtUtmEhqJHB0IkLhGKfBgiLWkNu08q1za+QHFquCWk5aaWCSojfrcQMfldRgGOj1R+sLDIWCW7tUbgg5noQH0Oj9D1jKwSunaacfZEshvH5NGxsQgIwNIla+TWg4iDa2eQHKj4KVcc88sYoiX+VObUvLvKJHzBxga9zWayNrLtYcElsLG2AKA2oeDmkACH1pZaOqEZE8k5ZNI6M0zpMbRrQy0mTr7QMwgLO0DXYBgexjtUI3NdW1MznO8pie5wnwteDgEtugFwFrEoD6Tg5TTRU0MVTIJZmNwvkDjJiIJscRDS7K2ZAugOkgCAIAgCAID5St4OyOr31WppZ2vbE1k0rnCooDHjxGnbgcDiLg7JzM73uLWArwR0DNRsbE6loG8lkc1THI4y1bWskvLK0xi7y9wNi53OP5WQxAcPSH+nbn0xYyKkjnlmklexpDKSBr4HwMDGGI6zVsLbZMJcXHE26A68nBepFbHVeUQzxshkh1cjJI5Q10MbQwSBxFnPY55fhuMRHK5OEDmVHA2pfRUlKYaESQPJE2tMmqZrRIA3FDiINhiDXRu+rby8zYDOs4B1L566Vr4GCobMGuD3Bz2yTwPEbuRiYHMhcxxc6QDFdjWglqA9NRwMq3wUkYqKSPyedswg1RMbMNaJmFr49WHObGMGcYxXdm0uxAD9AQBAcWq52TvHy2rOXksiiqSQUB16Dmo/Qb8IWyKG6AIAgCAIAgCAIAgCAIAgCAIAgCAIAgCAIAgCAIAgCAIAgCAIDi1XOyd4+W1Zy8lkUVSSCgOvQc1H6DfhC2RQ3QBAEAQBAEAQBAEAQBAEAQBAEAQBAEAQBAEAQBAEAQBAEAQBAcWq52TvHy2rOXksiiqSQUB16Dmo/Qb8IWyKG6AIAgCAIAgCAIAgCAIAgCAIAgCAIAgCAIAgCAIAgCAIAgCAIDi1XOyd4+W1Zy8lkUVSSCgOvQc1H6DfhC2RQ3QBAEAQBAEAQBAEAQBAEAQBAEAQBAEAQBAEAQBAEAQBAEAQBAcWq52TvHy2rOXksiiqSQUB16Dmo/Qb8IWyKG6A+V4YcMBQPjjEWsc9pcbuwBrb2HQbm9100afqpvODlv1PSaWD576UT+7M/mn+1dHYr9X4MO/8Aj8j6Uj+7M/mn+1OxX6vwR3/x+R9KR/dWfzT/AGp2K/V+B3/x+R9KJ/dWfzT/AGp2K/V+Ce/+PyPpSP7sz+af7U7Ffq/A7/4/I+lE/uzP5p/tTsV+r8Dvvj8kj/VI/urP5p/tUdiv1fgd/wDH5P0OgqhNFHM2+GRjXi+2zmhwv7VwSW1tM74y3JNG6gsEAQBAEAQBAEB8dwj4WSUtU6Fop3MZHTP1TiWz1DqiplhLYTexIEYIGE3vtG1AeV/DCbHJDjomny11EydwcIoWtpjOHTDHynOtqw0FtyDn0IDHSHDaeMVOB9FNqvIgwx3c13lcjWOdcvALRckZtBuLkIDHTnD2rpxKGUjJzHRx1GNoIYyVzpnOEuBzwGCOCQizjymht+UEBtLw8mbU1cBjgwQtqdWcw4vp6aKdodZxJBEjr3a0DALOJNkBgeHlTqWuEcAkNU2mzaWcl1E6oxGKSRuDMYQXPAcOUNoQHa4VcJ5KQ04a6kbjp6ioe6YljHGAQkMY5ruTi1pz5WwZFAV0Hwqmqa6SnMbIomCM4XAa68lJHPhdeQEEGQjKMjk7QgMdOcMJKeeqjaaWZsMOsIBcx1NIXxtYJ3XIeC1z5HBoBY1mfnAkC1Dwvke6ia4U1pqqppJJA5zceoE4ZJAw35LzCNrjbEByr3AHY0Hpp09RXU79SPJpGsaI3l7ix0TX3fe1jd1iLZbLnagLVXOyd4+W1Zy8lkUVSSCgOvQc1H6DfhC2RQ3QH45/rZJhqqf8E/MK9LRPEWeVr1mSPzryjrXbuODaenR84xcpzAMLvPta9uTt67H1Lk1spdNbE85Xj2zyaVx55Pa2WOzM4wQY8RxNILQ3l+u5I68l5zlqMy8tNSx8Nvj/AN6GqjHC/YrrG5cuAco4r4TiGO4Ldww5W/VW3285jLxxz449fnPqNq+BJKzC7lRfbyBbcknkFp6AB0e43Uwlfvjw/wCn7L3T98+4cY4Zy/KOtezuObaR5R1puG0/pPgl/wCjR/gRfKavEt+uX3Pfp/8Azj9kdZZmoQBAEAQBAEAQGZhaXB5a0uGQdYYgOo+tAVNJHZw1bLO84YRZ3Tyh0oCDSR5/Vx57eSM7bL+wICwp2AEBjQCLEYRYtzyI3Zn2oAKdlycDLuFnHCLuG470BD6VjtsbDs2tB2Cw9lygLOgacN2NOHzbgHD3btgQDUNxY8DcX7dhi2W27diAjyZly7Vsub3dhFzfbcoCPJWcn6tnJ83kjk+juQFmQNaS5rGgnaQACe89KA5NVzsnePltWcvJZFFUkgoDr0HNR+g34QtkUN0B89wp4H0+kSx04diYCGuaSDY7QbbVpC2UPBnZVGf1HA+iWi3y+J36rTubDLtax9EtFvl8Tv1TubCe1rH0S0W+XxO/VO5sHa1j6JaLfL4nfqnc2Dtax9EtFvl8Tv1TubB2tY+iWi3y+J36p3Ng7Wslv+k1FfPWnqxuz96dzYO1r9j7umgbGxsbBZrQGtG4AWAXO3nk3SxwaISEAQBAEAQBAEAQBAEAQBAEAQBAEAQBAcWq52TvHy2rOXksiiqSQUB16Dmo/Qb8IWyKG6AIAgCAIAgCAIAgCAIAgCAIAgCAIAgCAIAgCAIAgCAIAgCAIDi1XOyd4+W1Zy8lkUVSSCgOno+ZpijzHmgesCxHtC1RQ9GtG9SBrRvQDWjegGtG9ANaN6Aa0b0A1o3oBrRvQDWjegGtG9ANaN6Aa0b0A1o3oBrRvQDWjegGtG9ANaN6Aa0b0A1o3oBrRvQDWjegGtG9ANaN6Aa0b0A1o3oBrRvQDWjegGtG9ANaN6A40zw6SQg3GIC/cxoPvBWcvJZEKpIQHlkoWOJNiL7bG11ORgrxczteIpkYHFzO14imRgcXM7XiKZGBxczteIpkYHFzO14imRgcXM7XiKZGBxczteIpkYHFzO14imRgcXM7XiKZGBxczteIpkYHFzO14imRgcXM7XiKZGBxczteIpkYHFzO14imRgcXM7XiKZGBxczteIpkYHFzO14imRgcXM7XiKZGBxczteIpkYHFzO14imRgcXM7XiKZGBxczteIpkYHFzO14imRgcXM7XiKZGBxczteIpkYHFzO14imRgcXM7XiKZGBxczteIpkYHFzO14imRg9McYaAALAdCgF0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 dirty="0">
              <a:latin typeface="Tahoma" pitchFamily="34" charset="0"/>
            </a:endParaRPr>
          </a:p>
        </p:txBody>
      </p:sp>
      <p:sp>
        <p:nvSpPr>
          <p:cNvPr id="114692" name="AutoShape 9" descr="data:image/jpeg;base64,/9j/4AAQSkZJRgABAQAAAQABAAD/2wCEAAkGBxQQEhIQERAQEBQUFxgUFRAVFBcQEhASFxIWFhUXExYYKCggGBwlHBQWITEhJSotLi4uGB8zODMsNygtMCsBCgoKDg0OGxAQGzgmICYsNCw0LC8tLDI2LCw0LCwsNCwwLCwsLCwsLDcwLCw0LCwsLCwsLCwsLCwsLCwsLCwsLP/AABEIAMIBAwMBEQACEQEDEQH/xAAcAAEAAwEBAQEBAAAAAAAAAAAAAQIDBQQGBwj/xABGEAABAwICBAkIBwcEAwEAAAABAAIDBBESIQUTMVEGFSIzQWFicZIUMnKBkaGysxcjQlNzsdFSVIKTwdLhB0Oi8BY0YyT/xAAaAQEAAwEBAQAAAAAAAAAAAAAAAQIDBAUG/8QAMxEAAgIBAwMDAwIEBwEBAAAAAAECAxEEEiETFDFBUWEycaFSgQUiQpEjRLHB0eHwYjP/2gAMAwEAAhEDEQA/AP1RYlwgCAIAgCAIAgCAIAgCAIAgCAIAgCAIAgCAIAgCAIAgCAIAgCAIAgCAhATWVUUEUb3tc90guGgkXyBPUALhapIrk544QRfu7vGmEQXGnIvuHeNMIFhpmL7h3jTCBcaXi+4d4ymECeNIvuXeMphAsNJRfcu8RTCBbjCL7l3iKYQKDSsBNsGfprFX0t7VJZN3p7lHc4vBZ+k4W5GO3VjKmd1UHiTSIhRbNZjFsk6RhAxGOw348lZ2VqO5vj3KqubltS59iTpCEDEY7A9OPIpKyuMdzfHuI1zlLalz7Eur4QMRZYb8eRSU4Rjub4Ea5yltS5EVfC7zWX7nlRXZXZ9DyTZVZX9awTJXQt85lu95Cmc4QWZPBEK52PEFkrxjBa+EWva+PK+5V69W3duWC3Qt3bdrz5Jjr4XeazF3PuphZXP6WmROqyH1Joq7ScANi0Ajoxqsr6YvDki0dPdJZUXgHSMGXI27OXt7lPVqWOVz4Kqm15/lfHkl2kIQbFlja9sfQrSsri8N8+f2IjXOSylx4/cz42g/ZHjWfc0fqRp2t/6X/YHS0A+x/wA1Mr6YvDkiFp7pLKiw7S0AyMdv40lfVF4lJCOntksxiyp0xB93/wA0d9KxmSC09zziL4B0vDa+qNt+NX6lajub49yiqsctiXPsQNMwnZCT/Gortrs+hpk2VWV/WsFeOofuXeNTGyuUnFPlESrnGKk1wyp07D9w7xqkr6YvEpJMtHT2yWYxbRU6ei+4d41rFxksozkpReGb0GmIJXtjMTmYjYHESL9AKnCKnqmbhe5o2NPuLQf6qjWGWRVVJIKA5nCgfV0noH4WLZFDhsCA2aEBqwIDVoQGjQgNAEBlpA2YbdQPcSuTW7uhLadeh29eO4ygpIsLXE8rLPEb3vstu6lnRHT9KPj0/ua3y1HVl59ftgzo4WSF5kzPWbW23Pf+Sx0qg52dTzn19jfVuahX0vGPT3M2E6pw6A4e2xv/AEXJ/lp48buDr/zUM+dvJR5fhDDsZmfXa35/mrXV2Ktwl9MeV858Faba3Ypx+qXD+MHocA50LX+bgb1DO/6BbTw50qf04/JjDKhc4fVn8GscQZUBseQIzANwMjce4FaNRWsj0/bnBlFyejl1PfjJ69LxAxkkC4IsdxuL2XVrUujLPscuhz144PBUxgQMIAFzc26TY7V596Xawx7r/RnoUN93PPs/9UTURNjfHqtptdoN91u69ytdQoK6vpec849jLTubos6vjHGfcxlhLpJAGsdYnzjhA5XRmFkoylqLMY/c2cox09ec+P6TWtgJMTBYHAMhmL55Aq2pq6ltcPj0Kaa7p1WT/wDr184K0h1kgDhfklp67C2fWo005WajE1yo4ZbVQjXp81vhyyiW0bDMY8PJGdrnbhH6rWFcO7lHCxj/AIMZ2z7OMsvOf+RVU7BK1uEWNrjoOZ2+wKdQod1Aadz7WzyZVcWKRwDMfVe3QOsLOUJS1UlFLx6mkZwhpYubfn0FVAGsacIa7MEA3sMyra2O2qCeM59Cuhlutm1nGPX/AN5IqIwC1mxthsyyJzzU6pR61al9P4K6Ry6Fjj9f5L6pkdy3I22XuPZ0LpnOmpSnHGcehywhda4wlnDfqeOGQYvOB6ri46CvKomq5wnzz5/c9fUQdtc4cceP2IqQL532nZcW6yQtrXJX2NRzx6mNSi9PWnLbz6GkYOd9+zqXb/D4pUrDycP8Rk3e8rH/ALyb6OH10P4jPjC7ThPrarnZO8fLas5eSyKKpJBQHN4T83S+gfhYtkUOIxAbNCA2aEBq0IDRoQGgCAuYwQQRcHIg9KDODCPRcYINnZZgFxIC51paVLco8nRLV3SjtcuDSbRjHnEQ4E7bEi/qU2aaqx5lHkivU21rEZcGrqBhZq7EN25Eg379qs6a3DY1x7FVdYp70+fc1lpmvbgIyy2EjZ1q84RlHbJcFYTlCW6L5KzaPY9rWluTcgQSCB3qsqYSjta4LRusjLenyTSUDI/NGe8m5/wororr+hYFt9lv1vJaqomygB4OWyxI/JTZVCxYmskV2zreYPBnxXHhwWNr4vON72ttVO1q27dvHk07q7dv3c+BT6NjjOJrc95JdbuvsVq6K6+YrBSy+yz65ZKS6JjcS4h1ybnlEZqktLTJ7pR5Lw1d0VtjLg0FCwFhsbsFm5nZ171dU1pppePBR3WNNN+fPyQKJoeZALOPWbexT0oKe/HPuQ7Z7NmePYjyRuMyWOI5bTb2KVXFS3459yHbNwUG+PY88ujWOJcQ65zPKICzlpaZy3Sjyaw1V0I7Yy4LeStDi+xuRbabez1K6qgpbkuTN2zcdjfBlU0bXm7sV9mRI/JVs09djzNZLV6i2tYhLBnJRNLQ2xy2G5uN+al01uOxrghX2Ke9PkxNA0C3K78RuqLSUpbdpo9Xc3ucuSJKZpAFiLbLZEetazrhNbZLKMoWzhLdF4ZkYACTnnlYm49iiNUIyckuRK2coqLfCM2xBuy/rN0hVCvO1YFl07Mb3nBto7nofxGfGFoZn1dVzsnePltWcvJZFFUkgoDncJebpfQPwsWyKHEagPPfPznDqAuvB063rlSfPlPg+g1D2P8AlcVx4aPZTee4XPT+a7tO33NiODUpLTVtGTHHAcztHT1FcalLt7Hn+o7HCPc1rH9JpRbSbybCcxZuzfZdGmhznbJceW+Dn1U+MbovnwlyUhqHNDgb2cCAb9Nuj2rkpunXBuT4ln9mdl1MLZpRX80Wn90ekwExCTG4EDZ0HlH9V0OvdpVY28pe5zKzbq3WksN+3wSyAiEyY3kkWtfIcsDL2K0a1HTOxN5cfcrK3dqlW0sKXsRo0Evbzx27RyNh6bbFXSRy4txl988FtZNJSipR+2OTF7ziOtdK13VbL1HaO4rGTcZPrqXnymbxxKK7dx8eGj6Fj8MWIHHZl7/tWavYUkqty54/vweM4N27Xxz/AG5OXR0Tp2mQyvBuQLbBbf8AoLLz9NR14dScnl/Pg9DU6jt7OnCKwvjyXkjdLLqTI4BjRcja4gC577lS07tR0pN4S/uQpKnT9WK5k/7FY3ujM8OIuDWOIPSMr+raorlKudlWcpLK+CbIxsrruxhtpP55PHHVvaxzDis8AtN+1Y2PqI9S5K7p11NSfElw/k7LKYWWpxXMXyvg2rXm0Gb82C+Hac+jeVrc241eeV6epjTFKV3hYfr4RfU3he8OmGFwPKyvsHszWzrXQk8NY55fwYq19xFZTzxwj0QO1VOX4iS7Zc3sTkLfmrwn0dJvzy1+Sk4dbV7McJ/gx0LMQ8scb4hcZ3z2+2x9yz0M3Cx1ylnKyaa+CnWrIxxh4/7OfLIbuOKS4PR5u3PEehc0tzdnnh+j8fc6o7Uq1xhr1Xk9sspPk5xE32m+04gDddMrG3S1LP8Av4OaNaSvTjj/AG8no0wSGC1xyh+RXT/EG1S2vg5f4ck71n2Z4KMG7iNaSGm2IWaT1ZLDTwly1Fp48t8ZN9TOPClJNZ8Jc4PM19znI9rvy7xtXLFqPF25S98nVJOXNO1x9sHTq/MPcvX1D/wZNezPH0y/xop+6OXCbuHKft3cn2rztJHLi3GX3zwenrJKKlFSj9scgSkO6c759e7/ALuVFbOu6VnmKeGXdVdlMK8Yk1lfdFqfzc/+5Ls/h8nKEnn1OL+IR2zisf0o9Oj+ei/EZ8YXeeefU1XOyd4+W1Zy8lkUVSSCgOfwk5ul9A/CxbIocZoQFqaLDe5v6rLCihUxcU/XJvqL3dJSa9MEupXXJa/DfaCL99s1nZpFKe+Mmm/ODSvVuMFCUVJLxk1bRcjDizve9svYnZw6TqXr6k97PrK1rx6GlPSOBzkuLWta3Rbepr0zg/rbXsRZqVNfQk/cu3R3IwF2d7h1th7lC0cOj0n4D1k+t1V5PQyj+q1WL+K3XfYrrTpU9LPGMFHqJO7rY5zkv5F9VqsX8Vu1fYp6C6XSzxjBHcPrdXHOclKbRz2kfXEtH2bWFvas69K4YxN4Xoa26tWZzBZfqVOiHkYDOSz9nDc/mqPRZW1zePYutdh7lBbvc6kUIa0MtkBa3V1rsjFRW1eDilJye5+TmjQ7m3DJ3Mafs2ufaCFx9ilnZJpP0R2983jfFNr1ZrPoq5a6OQxuADb2vewtfozV7NJGTUotprjKM69XKKcZJNPnDJg0UGtku8ue8EF5Gy+4Ka9LGClzlvyyLdXKbjxhLwkVk0QHRMjxZsvZ9t5uRbd+gUPRwdKqfp6llrZq52pefQudGZxHHzYAtbzrfkp7WOYPP0le7liax9RrpCkMrcIfgzzyviG4rS+rqx25x9jOi7pS3Yz9zyHRBLWsdKS0G9sNsrbBnl0+1Ydktqg5NpPP/R0d9Le5qKTax/2Xdohocx8ZwYTcjN2L2nJXekr3xnHjHsUWss2ShLlP3MDod3KtNYOOYw7R155rN6FZk1NrPk0WueIpwTx4Jn0VcMDX4cF8yLkkm9+iymeig1FRbW3wVhrpxcnJJ7vJSTRznNLXSl2YIJGy1+vrUy0m6DhKbeRHWbZqcYJY9iraF4uHSlwIta1re9TDStcObaxgrLVp8qCTzkxfo9xsHS4gOzn7SVXss4U5tpejL97jLhBJv1N5o7tLdmVt9l1WQU4OPusHJXNwmp+zyeNlK9tvrMgdliP6rmq0jraxN4XodVurVieYLL9TM0mTgTe+ywsW53HrWkNNGO/PO4znqZS2Y42+CrIy0ZkHuFlOn06pjtTI1OolfJSkjbR/PRfiM+ILc5z6iq52TvHy2rOXksiiqSQUBz+EnN0voH4WLZFDjsCA3YEBs0IDZoQGzAgNWhAaNCA1aEBcNQFgEBKAWQE2QCyAWQCyAghAcSimnM2rdI04Dd+QsR1ZdYXm0yteocHPhfHk9O6NK06sUOX8vgypdMODyHm4N7ZABp6P6e0LOrV2K1qf05a+xrbo65VJ1r+bCf3LRzzvi1jXt5JcXXsCQACLZHrV6ZXW07t+Gm/QzuhTVds2ZTS9SKWadzXSl7SwNduxXAyytv60087pVO1z9HxgnUQphaqlD1XOTzU1bK57QZGWJAsb4iL9Tbe9ZabUTm45s5fpj/c01OnhBS218Y85/wBhUVcmN4D2gNJyNgbX2NyNyolqJ7p/z4x4WFyTDTV7If4ec+Xl8Fp61xia8ZEkgkC97blrbqLuhCS4k3j/AFMqdPT3E4vmKWf9CgrS7V2O3zuvMKFq5Sda8POGiXo4RVjxlYymYVNS8OIaW7TtNunK1gVSepn1ZRc8JP2yaQ0sOlCSr3Nr3wHvkFicOEgZg53tustdTK6uvqRn7ehjpo02WdOUOefUiAvIu8Nztaxv7cguyiNiWZyzn4OPUSrcsQjjHyenR/PRfiM+ILc5z6eq52TvHy2rOXksiiqSQUB4OEfN0voH4WLZFDjsQG7AgN2IDdgQGzQgNGhAbNCA0aEBdALICbICUAQBAEAQAoDi0VNO2YyOYwB2TjivYdQ9QXBVp7o3Oxtc+T0LdRTKlVpPjwUZohxjka4AOxYmG9+jp6jsSOj/AJJxl6vJEtbicJR/pWPuemgo3tgexwAccVhe4zFhmtNNp5VVODfuU1OojbcrEvYikpHNgdGQA4h2V7jPZmlOnlCjpt88i/URsvVqXHB4KSilYW3hhyNy84S8C+ee1Z0UX1JRysI0vv09rcsPLD9FOc6UuAGZLHX3m+Y9ijsVJz3evj4J79xUNn9Pn5KPppSxjSwAtNvOHm22qZaa2dcYyaynnPwRHU1QslOKeGsfuRNQuEgc0DCSHHO2E3zy3dKWaPN6tj+5FWt20OqX7HmnpXYnHVMeLm2LCdp6L7FHb3RslODXPuW7midcYTT49jWdjsAs0XFuSCAB3dC2vpnbTszyY6e+FN29LghrbNAO0AD3LpisJI5pPLbL0HPRfiM+IKSp9PVc7J3j5bVnLyWRRVJIKA8HCPm6X0D8LFsihx40B6GID0MQGzAgN2hAatCA1aEBoEBKAsAgJQCyAlATZALICEAsgIsgIQEEICEBRwQGbwgMXBAYvCAwcgMHoDCRATQc9F+Iz4ggPpqrnZO8fLas5eSyKKpJBQHg4R83S+gfhYtkUOPGgPQxAeliA3YgN2IDZiA1aEBYICwQEgICUBYBAEAsgJsgIQBARZAVKAhAQUBUoDNwQGT0Bg8IDB6A870B55EAoOei/EZ8YQH09VzsnePltWcvJZFFUkgoDn8JObpfQPwsWyKHHjQGdHpeCS2rqIX3cGDC9rrvIcQ0W6bNdl2SgPeK2MPMZkYHtZrCzEMYjvbGRtw3yugKx6dptWZvKqfVhwaZNY3CHkXDb32kEGyA9TdM0+KOPymDHIGujbrG3la6+Asz5QNja22yA9L9KQMErnTwtEJAlJe0CEm1hJ+ze4270Afp2mbG2c1VOInEtbLrWYHOF7hrr2JGE3HRY7kBvXaUhgY2SaeKJjsmve9rGuOEuyccjkCe4IBxtBrGQ+UQax4DmR6xuN4cCWlovc3AJG+xQFtG6WgqcQgqIZyy2IRva8sve2IDZsPsKA9yAlAEBNkAsgIQBAQgIIQFSgIQFSEBVyAwegMHoDzvQHnegPNIUAoD9dF+Iz4ggPqKrnZO8fLas5eSyKKpJBQHO4Tc3S+gfhYtkUOPEUBwKDgvLFHExtTHeKVsrHGGVwu1kjSHtMts9Z9nCMthvkB7BwXe6d1U6rJkeHMe0RNERidAI8DQSXjlNa/zyLjZndARonga+nDHMqmmWN7ZGOdC98XJpjTnGx0heSWEbHgDCLAC4IHppuBAY6F7al14hBZpZeKR0Ms0rjJGHAEEzEtH2CxpBOxAWi4DOAnIrXF9Q0GUuhaWGVtV5Qx7GtLXAAukbhc5xs4coBoCA9w4JyNeKhlTGKkvne97qcvgcKiOJjwyEPBZYQR2OM/avfFkB6p+CjHQ0NNrpWspLZglkkrRTSQWxtILCRJe43W6UBj/AOHBslopWx0xlp5zT6rFIH0rI2xNjmxclloY7gtJydYjFkBTRHArycFvlDZg5kDTrYjJhdBUGYGO7+Q03NmZhrrOHS0gfXoCUBICAmyAWQEWQBARZAQgKkICqAqUBRyAxegPO9AYSIDyyIDzSFAKA/XRfiM+MID6mq52TvHy2rOXksiiqSQUBrV6JFTDDyixzWizrXGbRcEeoLZFDwt4Kkf7w8H+UBqzg5/9gf4f8oDVugrG2tF9tsOdvagNm6GI/wBweH/KAuNGWsNYLnYLZnf0oDQUNssY9iAuKHte5AHUltrwL5DoudyAsaWwuXAAdNrAICRS9r3IAKfO2IX3dKAsKbr9yAoWNDgwvbiILgzLEWggOIG0gFzc+sb0Bfyfr9yAeT9fuQDyfr9yAeT9fuQDybr9yAjyXr9yAjyTr9yAqaToxD2bUBAo+2MurYgK+SA/bH/fWgKO0b2x7P8AKAydor/6DPq2+9AZnQl8taO7Ds96AyPB++eubbfh/wAoDN3Bcn/eHg/ygL0PBkRyNkdJjwkODQ3DmMxc3KA3qudk7x8tqzl5LIoqkkFAdeg5qP0G/CFsihugPznR3Aqtp2RmOqa6RlOyINMmFjHNrIp3RxuZGHCNzGOYXOxHlbCgPRLwa0g6SCbXRNka5+skFTNeOJ2kfKAxowATtEP1WF+EewIDWj4O6QxgTVjsGuDpHMqZAZYg2pB1bcA1RJkgu0OLeRlYi7gPH/4RVCPDHM2OSM6QdFMKmcux1MrJKcnk3a0YeWy5BIvysRQHY4VcD+MKinfI9rYo4pGOIDTNrHSwPaYi5p1ZtE7lizhcW23AHlr+D1eYGtjq3GUyzvk//TJFeNzpPJxHJgdhwBzLsw4SQb4rC4G8WgqwvLpJWPtUtmEhqJHB0IkLhGKfBgiLWkNu08q1za+QHFquCWk5aaWCSojfrcQMfldRgGOj1R+sLDIWCW7tUbgg5noQH0Oj9D1jKwSunaacfZEshvH5NGxsQgIwNIla+TWg4iDa2eQHKj4KVcc88sYoiX+VObUvLvKJHzBxga9zWayNrLtYcElsLG2AKA2oeDmkACH1pZaOqEZE8k5ZNI6M0zpMbRrQy0mTr7QMwgLO0DXYBgexjtUI3NdW1MznO8pie5wnwteDgEtugFwFrEoD6Tg5TTRU0MVTIJZmNwvkDjJiIJscRDS7K2ZAugOkgCAIAgCAID5St4OyOr31WppZ2vbE1k0rnCooDHjxGnbgcDiLg7JzM73uLWArwR0DNRsbE6loG8lkc1THI4y1bWskvLK0xi7y9wNi53OP5WQxAcPSH+nbn0xYyKkjnlmklexpDKSBr4HwMDGGI6zVsLbZMJcXHE26A68nBepFbHVeUQzxshkh1cjJI5Q10MbQwSBxFnPY55fhuMRHK5OEDmVHA2pfRUlKYaESQPJE2tMmqZrRIA3FDiINhiDXRu+rby8zYDOs4B1L566Vr4GCobMGuD3Bz2yTwPEbuRiYHMhcxxc6QDFdjWglqA9NRwMq3wUkYqKSPyedswg1RMbMNaJmFr49WHObGMGcYxXdm0uxAD9AQBAcWq52TvHy2rOXksiiqSQUB16Dmo/Qb8IWyKG6AIAgCAIAgCAIAgCAIAgCAIAgCAIAgCAIAgCAIAgCAIAgCAIDi1XOyd4+W1Zy8lkUVSSCgOvQc1H6DfhC2RQ3QBAEAQBAEAQBAEAQBAEAQBAEAQBAEAQBAEAQBAEAQBAEAQBAcWq52TvHy2rOXksiiqSQUB16Dmo/Qb8IWyKG6AIAgCAIAgCAIAgCAIAgCAIAgCAIAgCAIAgCAIAgCAIAgCAIDi1XOyd4+W1Zy8lkUVSSCgOvQc1H6DfhC2RQ3QBAEAQBAEAQBAEAQBAEAQBAEAQBAEAQBAEAQBAEAQBAEAQBAcWq52TvHy2rOXksiiqSQUB16Dmo/Qb8IWyKG6A+V4YcMBQPjjEWsc9pcbuwBrb2HQbm9100afqpvODlv1PSaWD576UT+7M/mn+1dHYr9X4MO/8Aj8j6Uj+7M/mn+1OxX6vwR3/x+R9KR/dWfzT/AGp2K/V+B3/x+R9KJ/dWfzT/AGp2K/V+Ce/+PyPpSP7sz+af7U7Ffq/A7/4/I+lE/uzP5p/tTsV+r8Dvvj8kj/VI/urP5p/tUdiv1fgd/wDH5P0OgqhNFHM2+GRjXi+2zmhwv7VwSW1tM74y3JNG6gsEAQBAEAQBAEB8dwj4WSUtU6Fop3MZHTP1TiWz1DqiplhLYTexIEYIGE3vtG1AeV/DCbHJDjomny11EydwcIoWtpjOHTDHynOtqw0FtyDn0IDHSHDaeMVOB9FNqvIgwx3c13lcjWOdcvALRckZtBuLkIDHTnD2rpxKGUjJzHRx1GNoIYyVzpnOEuBzwGCOCQizjymht+UEBtLw8mbU1cBjgwQtqdWcw4vp6aKdodZxJBEjr3a0DALOJNkBgeHlTqWuEcAkNU2mzaWcl1E6oxGKSRuDMYQXPAcOUNoQHa4VcJ5KQ04a6kbjp6ioe6YljHGAQkMY5ruTi1pz5WwZFAV0Hwqmqa6SnMbIomCM4XAa68lJHPhdeQEEGQjKMjk7QgMdOcMJKeeqjaaWZsMOsIBcx1NIXxtYJ3XIeC1z5HBoBY1mfnAkC1Dwvke6ia4U1pqqppJJA5zceoE4ZJAw35LzCNrjbEByr3AHY0Hpp09RXU79SPJpGsaI3l7ix0TX3fe1jd1iLZbLnagLVXOyd4+W1Zy8lkUVSSCgOvQc1H6DfhC2RQ3QH45/rZJhqqf8E/MK9LRPEWeVr1mSPzryjrXbuODaenR84xcpzAMLvPta9uTt67H1Lk1spdNbE85Xj2zyaVx55Pa2WOzM4wQY8RxNILQ3l+u5I68l5zlqMy8tNSx8Nvj/AN6GqjHC/YrrG5cuAco4r4TiGO4Ldww5W/VW3285jLxxz449fnPqNq+BJKzC7lRfbyBbcknkFp6AB0e43Uwlfvjw/wCn7L3T98+4cY4Zy/KOtezuObaR5R1puG0/pPgl/wCjR/gRfKavEt+uX3Pfp/8Azj9kdZZmoQBAEAQBAEAQGZhaXB5a0uGQdYYgOo+tAVNJHZw1bLO84YRZ3Tyh0oCDSR5/Vx57eSM7bL+wICwp2AEBjQCLEYRYtzyI3Zn2oAKdlycDLuFnHCLuG470BD6VjtsbDs2tB2Cw9lygLOgacN2NOHzbgHD3btgQDUNxY8DcX7dhi2W27diAjyZly7Vsub3dhFzfbcoCPJWcn6tnJ83kjk+juQFmQNaS5rGgnaQACe89KA5NVzsnePltWcvJZFFUkgoDr0HNR+g34QtkUN0B89wp4H0+kSx04diYCGuaSDY7QbbVpC2UPBnZVGf1HA+iWi3y+J36rTubDLtax9EtFvl8Tv1TubCe1rH0S0W+XxO/VO5sHa1j6JaLfL4nfqnc2Dtax9EtFvl8Tv1TubB2tY+iWi3y+J36p3Ng7Wslv+k1FfPWnqxuz96dzYO1r9j7umgbGxsbBZrQGtG4AWAXO3nk3SxwaISEAQBAEAQBAEAQBAEAQBAEAQBAEAQBAcWq52TvHy2rOXksiiqSQUB16Dmo/Qb8IWyKG6AIAgCAIAgCAIAgCAIAgCAIAgCAIAgCAIAgCAIAgCAIAgCAIDi1XOyd4+W1Zy8lkUVSSCgOno+ZpijzHmgesCxHtC1RQ9GtG9SBrRvQDWjegGtG9ANaN6Aa0b0A1o3oBrRvQDWjegGtG9ANaN6Aa0b0A1o3oBrRvQDWjegGtG9ANaN6Aa0b0A1o3oBrRvQDWjegGtG9ANaN6Aa0b0A1o3oBrRvQDWjegGtG9ANaN6A40zw6SQg3GIC/cxoPvBWcvJZEKpIQHlkoWOJNiL7bG11ORgrxczteIpkYHFzO14imRgcXM7XiKZGBxczteIpkYHFzO14imRgcXM7XiKZGBxczteIpkYHFzO14imRgcXM7XiKZGBxczteIpkYHFzO14imRgcXM7XiKZGBxczteIpkYHFzO14imRgcXM7XiKZGBxczteIpkYHFzO14imRgcXM7XiKZGBxczteIpkYHFzO14imRgcXM7XiKZGBxczteIpkYHFzO14imRgcXM7XiKZGBxczteIpkYHFzO14imRgcXM7XiKZGBxczteIpkYHFzO14imRg9McYaAALAdCgF0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315913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 dirty="0">
              <a:latin typeface="Tahoma" pitchFamily="34" charset="0"/>
            </a:endParaRPr>
          </a:p>
        </p:txBody>
      </p:sp>
      <p:sp>
        <p:nvSpPr>
          <p:cNvPr id="114693" name="AutoShape 11" descr="data:image/jpeg;base64,/9j/4AAQSkZJRgABAQAAAQABAAD/2wCEAAkGBxQQEhIQERAQEBQUFxgUFRAVFBcQEhASFxIWFhUXExYYKCggGBwlHBQWITEhJSotLi4uGB8zODMsNygtMCsBCgoKDg0OGxAQGzgmICYsNCw0LC8tLDI2LCw0LCwsNCwwLCwsLCwsLDcwLCw0LCwsLCwsLCwsLCwsLCwsLCwsLP/AABEIAMIBAwMBEQACEQEDEQH/xAAcAAEAAwEBAQEBAAAAAAAAAAAAAQIDBQQGBwj/xABGEAABAwICBAkIBwcEAwEAAAABAAIDBBESIQUTMVEGFSIzQWFicZIUMnKBkaGysxcjQlNzsdFSVIKTwdLhB0Oi8BY0YyT/xAAaAQEAAwEBAQAAAAAAAAAAAAAAAQIDBAUG/8QAMxEAAgIBAwMDAwIEBwEBAAAAAAECAxEEEiETFDFBUWEycaFSgQUiQpEjRLHB0eHwYjP/2gAMAwEAAhEDEQA/AP1RYlwgCAIAgCAIAgCAIAgCAIAgCAIAgCAIAgCAIAgCAIAgCAIAgCAIAgCAhATWVUUEUb3tc90guGgkXyBPUALhapIrk544QRfu7vGmEQXGnIvuHeNMIFhpmL7h3jTCBcaXi+4d4ymECeNIvuXeMphAsNJRfcu8RTCBbjCL7l3iKYQKDSsBNsGfprFX0t7VJZN3p7lHc4vBZ+k4W5GO3VjKmd1UHiTSIhRbNZjFsk6RhAxGOw348lZ2VqO5vj3KqubltS59iTpCEDEY7A9OPIpKyuMdzfHuI1zlLalz7Eur4QMRZYb8eRSU4Rjub4Ea5yltS5EVfC7zWX7nlRXZXZ9DyTZVZX9awTJXQt85lu95Cmc4QWZPBEK52PEFkrxjBa+EWva+PK+5V69W3duWC3Qt3bdrz5Jjr4XeazF3PuphZXP6WmROqyH1Joq7ScANi0Ajoxqsr6YvDki0dPdJZUXgHSMGXI27OXt7lPVqWOVz4Kqm15/lfHkl2kIQbFlja9sfQrSsri8N8+f2IjXOSylx4/cz42g/ZHjWfc0fqRp2t/6X/YHS0A+x/wA1Mr6YvDkiFp7pLKiw7S0AyMdv40lfVF4lJCOntksxiyp0xB93/wA0d9KxmSC09zziL4B0vDa+qNt+NX6lajub49yiqsctiXPsQNMwnZCT/Gortrs+hpk2VWV/WsFeOofuXeNTGyuUnFPlESrnGKk1wyp07D9w7xqkr6YvEpJMtHT2yWYxbRU6ei+4d41rFxksozkpReGb0GmIJXtjMTmYjYHESL9AKnCKnqmbhe5o2NPuLQf6qjWGWRVVJIKA5nCgfV0noH4WLZFDhsCA2aEBqwIDVoQGjQgNAEBlpA2YbdQPcSuTW7uhLadeh29eO4ygpIsLXE8rLPEb3vstu6lnRHT9KPj0/ua3y1HVl59ftgzo4WSF5kzPWbW23Pf+Sx0qg52dTzn19jfVuahX0vGPT3M2E6pw6A4e2xv/AEXJ/lp48buDr/zUM+dvJR5fhDDsZmfXa35/mrXV2Ktwl9MeV858Faba3Ypx+qXD+MHocA50LX+bgb1DO/6BbTw50qf04/JjDKhc4fVn8GscQZUBseQIzANwMjce4FaNRWsj0/bnBlFyejl1PfjJ69LxAxkkC4IsdxuL2XVrUujLPscuhz144PBUxgQMIAFzc26TY7V596Xawx7r/RnoUN93PPs/9UTURNjfHqtptdoN91u69ytdQoK6vpec849jLTubos6vjHGfcxlhLpJAGsdYnzjhA5XRmFkoylqLMY/c2cox09ec+P6TWtgJMTBYHAMhmL55Aq2pq6ltcPj0Kaa7p1WT/wDr184K0h1kgDhfklp67C2fWo005WajE1yo4ZbVQjXp81vhyyiW0bDMY8PJGdrnbhH6rWFcO7lHCxj/AIMZ2z7OMsvOf+RVU7BK1uEWNrjoOZ2+wKdQod1Aadz7WzyZVcWKRwDMfVe3QOsLOUJS1UlFLx6mkZwhpYubfn0FVAGsacIa7MEA3sMyra2O2qCeM59Cuhlutm1nGPX/AN5IqIwC1mxthsyyJzzU6pR61al9P4K6Ry6Fjj9f5L6pkdy3I22XuPZ0LpnOmpSnHGcehywhda4wlnDfqeOGQYvOB6ri46CvKomq5wnzz5/c9fUQdtc4cceP2IqQL532nZcW6yQtrXJX2NRzx6mNSi9PWnLbz6GkYOd9+zqXb/D4pUrDycP8Rk3e8rH/ALyb6OH10P4jPjC7ThPrarnZO8fLas5eSyKKpJBQHN4T83S+gfhYtkUOIxAbNCA2aEBq0IDRoQGgCAuYwQQRcHIg9KDODCPRcYINnZZgFxIC51paVLco8nRLV3SjtcuDSbRjHnEQ4E7bEi/qU2aaqx5lHkivU21rEZcGrqBhZq7EN25Eg379qs6a3DY1x7FVdYp70+fc1lpmvbgIyy2EjZ1q84RlHbJcFYTlCW6L5KzaPY9rWluTcgQSCB3qsqYSjta4LRusjLenyTSUDI/NGe8m5/wororr+hYFt9lv1vJaqomygB4OWyxI/JTZVCxYmskV2zreYPBnxXHhwWNr4vON72ttVO1q27dvHk07q7dv3c+BT6NjjOJrc95JdbuvsVq6K6+YrBSy+yz65ZKS6JjcS4h1ybnlEZqktLTJ7pR5Lw1d0VtjLg0FCwFhsbsFm5nZ171dU1pppePBR3WNNN+fPyQKJoeZALOPWbexT0oKe/HPuQ7Z7NmePYjyRuMyWOI5bTb2KVXFS3459yHbNwUG+PY88ujWOJcQ65zPKICzlpaZy3Sjyaw1V0I7Yy4LeStDi+xuRbabez1K6qgpbkuTN2zcdjfBlU0bXm7sV9mRI/JVs09djzNZLV6i2tYhLBnJRNLQ2xy2G5uN+al01uOxrghX2Ke9PkxNA0C3K78RuqLSUpbdpo9Xc3ucuSJKZpAFiLbLZEetazrhNbZLKMoWzhLdF4ZkYACTnnlYm49iiNUIyckuRK2coqLfCM2xBuy/rN0hVCvO1YFl07Mb3nBto7nofxGfGFoZn1dVzsnePltWcvJZFFUkgoDncJebpfQPwsWyKHEagPPfPznDqAuvB063rlSfPlPg+g1D2P8AlcVx4aPZTee4XPT+a7tO33NiODUpLTVtGTHHAcztHT1FcalLt7Hn+o7HCPc1rH9JpRbSbybCcxZuzfZdGmhznbJceW+Dn1U+MbovnwlyUhqHNDgb2cCAb9Nuj2rkpunXBuT4ln9mdl1MLZpRX80Wn90ekwExCTG4EDZ0HlH9V0OvdpVY28pe5zKzbq3WksN+3wSyAiEyY3kkWtfIcsDL2K0a1HTOxN5cfcrK3dqlW0sKXsRo0Evbzx27RyNh6bbFXSRy4txl988FtZNJSipR+2OTF7ziOtdK13VbL1HaO4rGTcZPrqXnymbxxKK7dx8eGj6Fj8MWIHHZl7/tWavYUkqty54/vweM4N27Xxz/AG5OXR0Tp2mQyvBuQLbBbf8AoLLz9NR14dScnl/Pg9DU6jt7OnCKwvjyXkjdLLqTI4BjRcja4gC577lS07tR0pN4S/uQpKnT9WK5k/7FY3ujM8OIuDWOIPSMr+raorlKudlWcpLK+CbIxsrruxhtpP55PHHVvaxzDis8AtN+1Y2PqI9S5K7p11NSfElw/k7LKYWWpxXMXyvg2rXm0Gb82C+Hac+jeVrc241eeV6epjTFKV3hYfr4RfU3he8OmGFwPKyvsHszWzrXQk8NY55fwYq19xFZTzxwj0QO1VOX4iS7Zc3sTkLfmrwn0dJvzy1+Sk4dbV7McJ/gx0LMQ8scb4hcZ3z2+2x9yz0M3Cx1ylnKyaa+CnWrIxxh4/7OfLIbuOKS4PR5u3PEehc0tzdnnh+j8fc6o7Uq1xhr1Xk9sspPk5xE32m+04gDddMrG3S1LP8Av4OaNaSvTjj/AG8no0wSGC1xyh+RXT/EG1S2vg5f4ck71n2Z4KMG7iNaSGm2IWaT1ZLDTwly1Fp48t8ZN9TOPClJNZ8Jc4PM19znI9rvy7xtXLFqPF25S98nVJOXNO1x9sHTq/MPcvX1D/wZNezPH0y/xop+6OXCbuHKft3cn2rztJHLi3GX3zwenrJKKlFSj9scgSkO6c759e7/ALuVFbOu6VnmKeGXdVdlMK8Yk1lfdFqfzc/+5Ls/h8nKEnn1OL+IR2zisf0o9Oj+ei/EZ8YXeeefU1XOyd4+W1Zy8lkUVSSCgOfwk5ul9A/CxbIocZoQFqaLDe5v6rLCihUxcU/XJvqL3dJSa9MEupXXJa/DfaCL99s1nZpFKe+Mmm/ODSvVuMFCUVJLxk1bRcjDizve9svYnZw6TqXr6k97PrK1rx6GlPSOBzkuLWta3Rbepr0zg/rbXsRZqVNfQk/cu3R3IwF2d7h1th7lC0cOj0n4D1k+t1V5PQyj+q1WL+K3XfYrrTpU9LPGMFHqJO7rY5zkv5F9VqsX8Vu1fYp6C6XSzxjBHcPrdXHOclKbRz2kfXEtH2bWFvas69K4YxN4Xoa26tWZzBZfqVOiHkYDOSz9nDc/mqPRZW1zePYutdh7lBbvc6kUIa0MtkBa3V1rsjFRW1eDilJye5+TmjQ7m3DJ3Mafs2ufaCFx9ilnZJpP0R2983jfFNr1ZrPoq5a6OQxuADb2vewtfozV7NJGTUotprjKM69XKKcZJNPnDJg0UGtku8ue8EF5Gy+4Ka9LGClzlvyyLdXKbjxhLwkVk0QHRMjxZsvZ9t5uRbd+gUPRwdKqfp6llrZq52pefQudGZxHHzYAtbzrfkp7WOYPP0le7liax9RrpCkMrcIfgzzyviG4rS+rqx25x9jOi7pS3Yz9zyHRBLWsdKS0G9sNsrbBnl0+1Ydktqg5NpPP/R0d9Le5qKTax/2Xdohocx8ZwYTcjN2L2nJXekr3xnHjHsUWss2ShLlP3MDod3KtNYOOYw7R155rN6FZk1NrPk0WueIpwTx4Jn0VcMDX4cF8yLkkm9+iymeig1FRbW3wVhrpxcnJJ7vJSTRznNLXSl2YIJGy1+vrUy0m6DhKbeRHWbZqcYJY9iraF4uHSlwIta1re9TDStcObaxgrLVp8qCTzkxfo9xsHS4gOzn7SVXss4U5tpejL97jLhBJv1N5o7tLdmVt9l1WQU4OPusHJXNwmp+zyeNlK9tvrMgdliP6rmq0jraxN4XodVurVieYLL9TM0mTgTe+ywsW53HrWkNNGO/PO4znqZS2Y42+CrIy0ZkHuFlOn06pjtTI1OolfJSkjbR/PRfiM+ILc5z6iq52TvHy2rOXksiiqSQUBz+EnN0voH4WLZFDjsCA3YEBs0IDZoQGzAgNWhAaNCA1aEBcNQFgEBKAWQE2QCyAWQCyAghAcSimnM2rdI04Dd+QsR1ZdYXm0yteocHPhfHk9O6NK06sUOX8vgypdMODyHm4N7ZABp6P6e0LOrV2K1qf05a+xrbo65VJ1r+bCf3LRzzvi1jXt5JcXXsCQACLZHrV6ZXW07t+Gm/QzuhTVds2ZTS9SKWadzXSl7SwNduxXAyytv60087pVO1z9HxgnUQphaqlD1XOTzU1bK57QZGWJAsb4iL9Tbe9ZabUTm45s5fpj/c01OnhBS218Y85/wBhUVcmN4D2gNJyNgbX2NyNyolqJ7p/z4x4WFyTDTV7If4ec+Xl8Fp61xia8ZEkgkC97blrbqLuhCS4k3j/AFMqdPT3E4vmKWf9CgrS7V2O3zuvMKFq5Sda8POGiXo4RVjxlYymYVNS8OIaW7TtNunK1gVSepn1ZRc8JP2yaQ0sOlCSr3Nr3wHvkFicOEgZg53tustdTK6uvqRn7ehjpo02WdOUOefUiAvIu8Nztaxv7cguyiNiWZyzn4OPUSrcsQjjHyenR/PRfiM+ILc5z6eq52TvHy2rOXksiiqSQUB4OEfN0voH4WLZFDjsQG7AgN2IDdgQGzQgNGhAbNCA0aEBdALICbICUAQBAEAQAoDi0VNO2YyOYwB2TjivYdQ9QXBVp7o3Oxtc+T0LdRTKlVpPjwUZohxjka4AOxYmG9+jp6jsSOj/AJJxl6vJEtbicJR/pWPuemgo3tgexwAccVhe4zFhmtNNp5VVODfuU1OojbcrEvYikpHNgdGQA4h2V7jPZmlOnlCjpt88i/URsvVqXHB4KSilYW3hhyNy84S8C+ee1Z0UX1JRysI0vv09rcsPLD9FOc6UuAGZLHX3m+Y9ijsVJz3evj4J79xUNn9Pn5KPppSxjSwAtNvOHm22qZaa2dcYyaynnPwRHU1QslOKeGsfuRNQuEgc0DCSHHO2E3zy3dKWaPN6tj+5FWt20OqX7HmnpXYnHVMeLm2LCdp6L7FHb3RslODXPuW7midcYTT49jWdjsAs0XFuSCAB3dC2vpnbTszyY6e+FN29LghrbNAO0AD3LpisJI5pPLbL0HPRfiM+IKSp9PVc7J3j5bVnLyWRRVJIKA8HCPm6X0D8LFsihx40B6GID0MQGzAgN2hAatCA1aEBoEBKAsAgJQCyAlATZALICEAsgIsgIQEEICEBRwQGbwgMXBAYvCAwcgMHoDCRATQc9F+Iz4ggPpqrnZO8fLas5eSyKKpJBQHg4R83S+gfhYtkUOPGgPQxAeliA3YgN2IDZiA1aEBYICwQEgICUBYBAEAsgJsgIQBARZAVKAhAQUBUoDNwQGT0Bg8IDB6A870B55EAoOei/EZ8YQH09VzsnePltWcvJZFFUkgoDn8JObpfQPwsWyKHHjQGdHpeCS2rqIX3cGDC9rrvIcQ0W6bNdl2SgPeK2MPMZkYHtZrCzEMYjvbGRtw3yugKx6dptWZvKqfVhwaZNY3CHkXDb32kEGyA9TdM0+KOPymDHIGujbrG3la6+Asz5QNja22yA9L9KQMErnTwtEJAlJe0CEm1hJ+ze4270Afp2mbG2c1VOInEtbLrWYHOF7hrr2JGE3HRY7kBvXaUhgY2SaeKJjsmve9rGuOEuyccjkCe4IBxtBrGQ+UQax4DmR6xuN4cCWlovc3AJG+xQFtG6WgqcQgqIZyy2IRva8sve2IDZsPsKA9yAlAEBNkAsgIQBAQgIIQFSgIQFSEBVyAwegMHoDzvQHnegPNIUAoD9dF+Iz4ggPqKrnZO8fLas5eSyKKpJBQHO4Tc3S+gfhYtkUOPEUBwKDgvLFHExtTHeKVsrHGGVwu1kjSHtMts9Z9nCMthvkB7BwXe6d1U6rJkeHMe0RNERidAI8DQSXjlNa/zyLjZndARonga+nDHMqmmWN7ZGOdC98XJpjTnGx0heSWEbHgDCLAC4IHppuBAY6F7al14hBZpZeKR0Ms0rjJGHAEEzEtH2CxpBOxAWi4DOAnIrXF9Q0GUuhaWGVtV5Qx7GtLXAAukbhc5xs4coBoCA9w4JyNeKhlTGKkvne97qcvgcKiOJjwyEPBZYQR2OM/avfFkB6p+CjHQ0NNrpWspLZglkkrRTSQWxtILCRJe43W6UBj/AOHBslopWx0xlp5zT6rFIH0rI2xNjmxclloY7gtJydYjFkBTRHArycFvlDZg5kDTrYjJhdBUGYGO7+Q03NmZhrrOHS0gfXoCUBICAmyAWQEWQBARZAQgKkICqAqUBRyAxegPO9AYSIDyyIDzSFAKA/XRfiM+MID6mq52TvHy2rOXksiiqSQUBrV6JFTDDyixzWizrXGbRcEeoLZFDwt4Kkf7w8H+UBqzg5/9gf4f8oDVugrG2tF9tsOdvagNm6GI/wBweH/KAuNGWsNYLnYLZnf0oDQUNssY9iAuKHte5AHUltrwL5DoudyAsaWwuXAAdNrAICRS9r3IAKfO2IX3dKAsKbr9yAoWNDgwvbiILgzLEWggOIG0gFzc+sb0Bfyfr9yAeT9fuQDyfr9yAeT9fuQDybr9yAjyXr9yAjyTr9yAqaToxD2bUBAo+2MurYgK+SA/bH/fWgKO0b2x7P8AKAydor/6DPq2+9AZnQl8taO7Ds96AyPB++eubbfh/wAoDN3Bcn/eHg/ygL0PBkRyNkdJjwkODQ3DmMxc3KA3qudk7x8tqzl5LIoqkkFAdeg5qP0G/CFsihugPznR3Aqtp2RmOqa6RlOyINMmFjHNrIp3RxuZGHCNzGOYXOxHlbCgPRLwa0g6SCbXRNka5+skFTNeOJ2kfKAxowATtEP1WF+EewIDWj4O6QxgTVjsGuDpHMqZAZYg2pB1bcA1RJkgu0OLeRlYi7gPH/4RVCPDHM2OSM6QdFMKmcux1MrJKcnk3a0YeWy5BIvysRQHY4VcD+MKinfI9rYo4pGOIDTNrHSwPaYi5p1ZtE7lizhcW23AHlr+D1eYGtjq3GUyzvk//TJFeNzpPJxHJgdhwBzLsw4SQb4rC4G8WgqwvLpJWPtUtmEhqJHB0IkLhGKfBgiLWkNu08q1za+QHFquCWk5aaWCSojfrcQMfldRgGOj1R+sLDIWCW7tUbgg5noQH0Oj9D1jKwSunaacfZEshvH5NGxsQgIwNIla+TWg4iDa2eQHKj4KVcc88sYoiX+VObUvLvKJHzBxga9zWayNrLtYcElsLG2AKA2oeDmkACH1pZaOqEZE8k5ZNI6M0zpMbRrQy0mTr7QMwgLO0DXYBgexjtUI3NdW1MznO8pie5wnwteDgEtugFwFrEoD6Tg5TTRU0MVTIJZmNwvkDjJiIJscRDS7K2ZAugOkgCAIAgCAID5St4OyOr31WppZ2vbE1k0rnCooDHjxGnbgcDiLg7JzM73uLWArwR0DNRsbE6loG8lkc1THI4y1bWskvLK0xi7y9wNi53OP5WQxAcPSH+nbn0xYyKkjnlmklexpDKSBr4HwMDGGI6zVsLbZMJcXHE26A68nBepFbHVeUQzxshkh1cjJI5Q10MbQwSBxFnPY55fhuMRHK5OEDmVHA2pfRUlKYaESQPJE2tMmqZrRIA3FDiINhiDXRu+rby8zYDOs4B1L566Vr4GCobMGuD3Bz2yTwPEbuRiYHMhcxxc6QDFdjWglqA9NRwMq3wUkYqKSPyedswg1RMbMNaJmFr49WHObGMGcYxXdm0uxAD9AQBAcWq52TvHy2rOXksiiqSQUB16Dmo/Qb8IWyKG6AIAgCAIAgCAIAgCAIAgCAIAgCAIAgCAIAgCAIAgCAIAgCAIDi1XOyd4+W1Zy8lkUVSSCgOvQc1H6DfhC2RQ3QBAEAQBAEAQBAEAQBAEAQBAEAQBAEAQBAEAQBAEAQBAEAQBAcWq52TvHy2rOXksiiqSQUB16Dmo/Qb8IWyKG6AIAgCAIAgCAIAgCAIAgCAIAgCAIAgCAIAgCAIAgCAIAgCAIDi1XOyd4+W1Zy8lkUVSSCgOvQc1H6DfhC2RQ3QBAEAQBAEAQBAEAQBAEAQBAEAQBAEAQBAEAQBAEAQBAEAQBAcWq52TvHy2rOXksiiqSQUB16Dmo/Qb8IWyKG6A+V4YcMBQPjjEWsc9pcbuwBrb2HQbm9100afqpvODlv1PSaWD576UT+7M/mn+1dHYr9X4MO/8Aj8j6Uj+7M/mn+1OxX6vwR3/x+R9KR/dWfzT/AGp2K/V+B3/x+R9KJ/dWfzT/AGp2K/V+Ce/+PyPpSP7sz+af7U7Ffq/A7/4/I+lE/uzP5p/tTsV+r8Dvvj8kj/VI/urP5p/tUdiv1fgd/wDH5P0OgqhNFHM2+GRjXi+2zmhwv7VwSW1tM74y3JNG6gsEAQBAEAQBAEB8dwj4WSUtU6Fop3MZHTP1TiWz1DqiplhLYTexIEYIGE3vtG1AeV/DCbHJDjomny11EydwcIoWtpjOHTDHynOtqw0FtyDn0IDHSHDaeMVOB9FNqvIgwx3c13lcjWOdcvALRckZtBuLkIDHTnD2rpxKGUjJzHRx1GNoIYyVzpnOEuBzwGCOCQizjymht+UEBtLw8mbU1cBjgwQtqdWcw4vp6aKdodZxJBEjr3a0DALOJNkBgeHlTqWuEcAkNU2mzaWcl1E6oxGKSRuDMYQXPAcOUNoQHa4VcJ5KQ04a6kbjp6ioe6YljHGAQkMY5ruTi1pz5WwZFAV0Hwqmqa6SnMbIomCM4XAa68lJHPhdeQEEGQjKMjk7QgMdOcMJKeeqjaaWZsMOsIBcx1NIXxtYJ3XIeC1z5HBoBY1mfnAkC1Dwvke6ia4U1pqqppJJA5zceoE4ZJAw35LzCNrjbEByr3AHY0Hpp09RXU79SPJpGsaI3l7ix0TX3fe1jd1iLZbLnagLVXOyd4+W1Zy8lkUVSSCgOvQc1H6DfhC2RQ3QH45/rZJhqqf8E/MK9LRPEWeVr1mSPzryjrXbuODaenR84xcpzAMLvPta9uTt67H1Lk1spdNbE85Xj2zyaVx55Pa2WOzM4wQY8RxNILQ3l+u5I68l5zlqMy8tNSx8Nvj/AN6GqjHC/YrrG5cuAco4r4TiGO4Ldww5W/VW3285jLxxz449fnPqNq+BJKzC7lRfbyBbcknkFp6AB0e43Uwlfvjw/wCn7L3T98+4cY4Zy/KOtezuObaR5R1puG0/pPgl/wCjR/gRfKavEt+uX3Pfp/8Azj9kdZZmoQBAEAQBAEAQGZhaXB5a0uGQdYYgOo+tAVNJHZw1bLO84YRZ3Tyh0oCDSR5/Vx57eSM7bL+wICwp2AEBjQCLEYRYtzyI3Zn2oAKdlycDLuFnHCLuG470BD6VjtsbDs2tB2Cw9lygLOgacN2NOHzbgHD3btgQDUNxY8DcX7dhi2W27diAjyZly7Vsub3dhFzfbcoCPJWcn6tnJ83kjk+juQFmQNaS5rGgnaQACe89KA5NVzsnePltWcvJZFFUkgoDr0HNR+g34QtkUN0B89wp4H0+kSx04diYCGuaSDY7QbbVpC2UPBnZVGf1HA+iWi3y+J36rTubDLtax9EtFvl8Tv1TubCe1rH0S0W+XxO/VO5sHa1j6JaLfL4nfqnc2Dtax9EtFvl8Tv1TubB2tY+iWi3y+J36p3Ng7Wslv+k1FfPWnqxuz96dzYO1r9j7umgbGxsbBZrQGtG4AWAXO3nk3SxwaISEAQBAEAQBAEAQBAEAQBAEAQBAEAQBAcWq52TvHy2rOXksiiqSQUB16Dmo/Qb8IWyKG6AIAgCAIAgCAIAgCAIAgCAIAgCAIAgCAIAgCAIAgCAIAgCAIDi1XOyd4+W1Zy8lkUVSSCgOno+ZpijzHmgesCxHtC1RQ9GtG9SBrRvQDWjegGtG9ANaN6Aa0b0A1o3oBrRvQDWjegGtG9ANaN6Aa0b0A1o3oBrRvQDWjegGtG9ANaN6Aa0b0A1o3oBrRvQDWjegGtG9ANaN6Aa0b0A1o3oBrRvQDWjegGtG9ANaN6A40zw6SQg3GIC/cxoPvBWcvJZEKpIQHlkoWOJNiL7bG11ORgrxczteIpkYHFzO14imRgcXM7XiKZGBxczteIpkYHFzO14imRgcXM7XiKZGBxczteIpkYHFzO14imRgcXM7XiKZGBxczteIpkYHFzO14imRgcXM7XiKZGBxczteIpkYHFzO14imRgcXM7XiKZGBxczteIpkYHFzO14imRgcXM7XiKZGBxczteIpkYHFzO14imRgcXM7XiKZGBxczteIpkYHFzO14imRgcXM7XiKZGBxczteIpkYHFzO14imRgcXM7XiKZGBxczteIpkYHFzO14imRg9McYaAALAdCgF0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468313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PE" altLang="es-PE" sz="1800" dirty="0">
              <a:latin typeface="Tahoma" pitchFamily="34" charset="0"/>
            </a:endParaRPr>
          </a:p>
        </p:txBody>
      </p:sp>
      <p:pic>
        <p:nvPicPr>
          <p:cNvPr id="8" name="Imagen 1" descr="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0"/>
          <a:stretch/>
        </p:blipFill>
        <p:spPr>
          <a:xfrm>
            <a:off x="0" y="10586"/>
            <a:ext cx="9144000" cy="92400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73542" y="210979"/>
            <a:ext cx="7735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PE" sz="2400" b="1" i="1" dirty="0" smtClean="0">
                <a:solidFill>
                  <a:schemeClr val="bg1"/>
                </a:solidFill>
                <a:latin typeface="+mj-lt"/>
              </a:rPr>
              <a:t>SINTAXIS</a:t>
            </a:r>
            <a:r>
              <a:rPr lang="es-PE" b="1" dirty="0" smtClean="0"/>
              <a:t>: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75408" y="1700808"/>
            <a:ext cx="7573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PE" i="1" dirty="0" smtClean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i="1" dirty="0">
                <a:latin typeface="+mn-lt"/>
              </a:rPr>
              <a:t>Los clientes y las partes interesadas tienen inversiones sustanciales en, y se sienten cómodos con el rendimiento, la seguridad y la estabilidad de las plataformas estándar de la industria como la JVM</a:t>
            </a:r>
            <a:r>
              <a:rPr lang="es-PE" i="1" dirty="0" smtClean="0">
                <a:latin typeface="+mn-lt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PE" i="1" dirty="0" smtClean="0"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PE" i="1" dirty="0" smtClean="0">
                <a:latin typeface="+mn-lt"/>
              </a:rPr>
              <a:t> </a:t>
            </a:r>
            <a:r>
              <a:rPr lang="es-PE" i="1" dirty="0">
                <a:latin typeface="+mn-lt"/>
              </a:rPr>
              <a:t>Mientras que los desarrolladores de Java pueden </a:t>
            </a:r>
            <a:r>
              <a:rPr lang="es-PE" i="1" dirty="0" smtClean="0">
                <a:latin typeface="+mn-lt"/>
              </a:rPr>
              <a:t>envidiar </a:t>
            </a:r>
            <a:r>
              <a:rPr lang="es-PE" i="1" dirty="0">
                <a:latin typeface="+mn-lt"/>
              </a:rPr>
              <a:t>la flexibilidad y la productividad de los idiomas dinámicos, tienen preocupaciones acerca de ejecutar en la infraestructura aprobada por el cliente, el acceso a su base de código existente y las bibliotecas, y el </a:t>
            </a:r>
            <a:r>
              <a:rPr lang="es-PE" i="1" dirty="0" smtClean="0">
                <a:latin typeface="+mn-lt"/>
              </a:rPr>
              <a:t>rendimiento</a:t>
            </a:r>
            <a:endParaRPr lang="es-PE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318728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 descr="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0"/>
          <a:stretch/>
        </p:blipFill>
        <p:spPr>
          <a:xfrm>
            <a:off x="0" y="-24714"/>
            <a:ext cx="9144000" cy="92400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3542" y="210979"/>
            <a:ext cx="7735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PE" sz="2400" b="1" i="1" dirty="0" smtClean="0">
                <a:solidFill>
                  <a:schemeClr val="bg1"/>
                </a:solidFill>
                <a:latin typeface="+mn-lt"/>
              </a:rPr>
              <a:t>CARACTERÍSTICAS</a:t>
            </a:r>
            <a:endParaRPr lang="es-ES" sz="24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s-PE" sz="1800" i="1" dirty="0"/>
              <a:t>Desarrollo dinámico con una consola de </a:t>
            </a:r>
            <a:r>
              <a:rPr lang="es-PE" sz="1800" i="1" dirty="0" smtClean="0"/>
              <a:t>evaluación.</a:t>
            </a:r>
          </a:p>
          <a:p>
            <a:endParaRPr lang="es-PE" sz="1800" i="1" dirty="0"/>
          </a:p>
          <a:p>
            <a:r>
              <a:rPr lang="es-PE" sz="1800" i="1" dirty="0"/>
              <a:t>Representación de funciones como valores, y preferencia por la recursión </a:t>
            </a:r>
            <a:r>
              <a:rPr lang="es-PE" sz="1800" i="1" dirty="0" smtClean="0"/>
              <a:t>sobre </a:t>
            </a:r>
            <a:r>
              <a:rPr lang="es-PE" sz="1800" i="1" dirty="0"/>
              <a:t>de la iteración basada en efectos secundarios</a:t>
            </a:r>
            <a:r>
              <a:rPr lang="es-PE" sz="1800" i="1" dirty="0" smtClean="0"/>
              <a:t>.</a:t>
            </a:r>
          </a:p>
          <a:p>
            <a:endParaRPr lang="es-PE" sz="1800" i="1" dirty="0"/>
          </a:p>
          <a:p>
            <a:r>
              <a:rPr lang="es-PE" sz="1800" i="1" dirty="0"/>
              <a:t>Números de precisión arbitraria, y representación literal de fracciones, generadas en las divisiones no enteras</a:t>
            </a:r>
            <a:r>
              <a:rPr lang="es-PE" sz="1800" i="1" dirty="0" smtClean="0"/>
              <a:t>.</a:t>
            </a:r>
          </a:p>
          <a:p>
            <a:endParaRPr lang="es-PE" sz="1800" i="1" dirty="0"/>
          </a:p>
          <a:p>
            <a:r>
              <a:rPr lang="es-PE" sz="1800" i="1" dirty="0"/>
              <a:t>Secuencias con evaluación perezosa </a:t>
            </a:r>
            <a:endParaRPr lang="es-PE" sz="1800" i="1" dirty="0" smtClean="0"/>
          </a:p>
          <a:p>
            <a:endParaRPr lang="es-PE" sz="1800" i="1" dirty="0"/>
          </a:p>
          <a:p>
            <a:r>
              <a:rPr lang="es-PE" sz="1800" i="1" dirty="0" smtClean="0"/>
              <a:t>Sistema </a:t>
            </a:r>
            <a:r>
              <a:rPr lang="es-PE" sz="1800" i="1" dirty="0"/>
              <a:t>integrado de estructuras de datos persistentes e inmutables</a:t>
            </a:r>
            <a:r>
              <a:rPr lang="es-PE" sz="1800" i="1" dirty="0" smtClean="0"/>
              <a:t>.</a:t>
            </a:r>
            <a:endParaRPr lang="es-PE" sz="1800" i="1" dirty="0"/>
          </a:p>
        </p:txBody>
      </p:sp>
    </p:spTree>
    <p:extLst>
      <p:ext uri="{BB962C8B-B14F-4D97-AF65-F5344CB8AC3E}">
        <p14:creationId xmlns:p14="http://schemas.microsoft.com/office/powerpoint/2010/main" val="290179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 descr="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0"/>
          <a:stretch/>
        </p:blipFill>
        <p:spPr>
          <a:xfrm>
            <a:off x="0" y="-24714"/>
            <a:ext cx="9144000" cy="92400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73542" y="210979"/>
            <a:ext cx="7735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PE" sz="2400" b="1" i="1" dirty="0" smtClean="0">
                <a:solidFill>
                  <a:schemeClr val="bg1"/>
                </a:solidFill>
                <a:latin typeface="+mn-lt"/>
              </a:rPr>
              <a:t>CARACTERÍSTICAS</a:t>
            </a:r>
            <a:endParaRPr lang="es-ES" sz="24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960440"/>
          </a:xfrm>
        </p:spPr>
        <p:txBody>
          <a:bodyPr/>
          <a:lstStyle/>
          <a:p>
            <a:r>
              <a:rPr lang="es-PE" sz="1800" i="1" dirty="0"/>
              <a:t>Control del </a:t>
            </a:r>
            <a:r>
              <a:rPr lang="es-PE" sz="1800" i="1" dirty="0" smtClean="0"/>
              <a:t>estado </a:t>
            </a:r>
            <a:r>
              <a:rPr lang="es-PE" sz="1800" i="1" dirty="0"/>
              <a:t>en situaciones de concurrencia a través de sistemas transaccionales, de agentes y mediante </a:t>
            </a:r>
            <a:r>
              <a:rPr lang="es-PE" sz="1800" i="1" dirty="0" err="1"/>
              <a:t>bindings</a:t>
            </a:r>
            <a:r>
              <a:rPr lang="es-PE" sz="1800" i="1" dirty="0"/>
              <a:t> locales</a:t>
            </a:r>
            <a:r>
              <a:rPr lang="es-PE" sz="1800" i="1" dirty="0" smtClean="0"/>
              <a:t>.</a:t>
            </a:r>
          </a:p>
          <a:p>
            <a:endParaRPr lang="es-PE" sz="1800" i="1" dirty="0"/>
          </a:p>
          <a:p>
            <a:r>
              <a:rPr lang="es-PE" sz="1800" i="1" dirty="0"/>
              <a:t>P</a:t>
            </a:r>
            <a:r>
              <a:rPr lang="es-PE" sz="1800" i="1" dirty="0" smtClean="0"/>
              <a:t>ueden </a:t>
            </a:r>
            <a:r>
              <a:rPr lang="es-PE" sz="1800" i="1" dirty="0"/>
              <a:t>ser fácilmente integradas en servidores de aplicaciones u otros entornos Java con escasa complejidad adicional</a:t>
            </a:r>
            <a:r>
              <a:rPr lang="es-PE" sz="1800" i="1" dirty="0" smtClean="0"/>
              <a:t>.</a:t>
            </a:r>
          </a:p>
          <a:p>
            <a:endParaRPr lang="es-PE" sz="1800" i="1" dirty="0" smtClean="0"/>
          </a:p>
          <a:p>
            <a:r>
              <a:rPr lang="es-PE" sz="1800" i="1" dirty="0" smtClean="0"/>
              <a:t> </a:t>
            </a:r>
            <a:r>
              <a:rPr lang="es-PE" sz="1800" i="1" dirty="0"/>
              <a:t>Se implementan por defecto todas las </a:t>
            </a:r>
            <a:r>
              <a:rPr lang="es-PE" sz="1800" i="1" dirty="0" smtClean="0"/>
              <a:t>interfaces </a:t>
            </a:r>
            <a:r>
              <a:rPr lang="es-PE" sz="1800" i="1" dirty="0"/>
              <a:t>posibles a nivel de clases, estructuras de datos y concurrencia para minimizar los esfuerzos requeridos para conseguir esta portabilidad</a:t>
            </a:r>
            <a:r>
              <a:rPr lang="es-PE" sz="1800" i="1" dirty="0" smtClean="0"/>
              <a:t>.</a:t>
            </a:r>
          </a:p>
          <a:p>
            <a:endParaRPr lang="es-PE" sz="1800" i="1" dirty="0"/>
          </a:p>
          <a:p>
            <a:r>
              <a:rPr lang="es-PE" sz="1800" i="1" dirty="0"/>
              <a:t>El sistema de macros de </a:t>
            </a:r>
            <a:r>
              <a:rPr lang="es-PE" sz="1800" i="1" dirty="0" err="1"/>
              <a:t>Clojure</a:t>
            </a:r>
            <a:r>
              <a:rPr lang="es-PE" sz="1800" i="1" dirty="0"/>
              <a:t> es muy similar al de </a:t>
            </a:r>
            <a:r>
              <a:rPr lang="es-PE" sz="1800" i="1" dirty="0" err="1"/>
              <a:t>Common</a:t>
            </a:r>
            <a:r>
              <a:rPr lang="es-PE" sz="1800" i="1" dirty="0"/>
              <a:t> </a:t>
            </a:r>
            <a:r>
              <a:rPr lang="es-PE" sz="1800" i="1" dirty="0" err="1"/>
              <a:t>Lisp</a:t>
            </a:r>
            <a:r>
              <a:rPr lang="es-PE" sz="1800" i="1" dirty="0"/>
              <a:t> con la excepción de que la versión de </a:t>
            </a:r>
            <a:r>
              <a:rPr lang="es-PE" sz="1800" i="1" dirty="0" err="1"/>
              <a:t>Clojure</a:t>
            </a:r>
            <a:r>
              <a:rPr lang="es-PE" sz="1800" i="1" dirty="0"/>
              <a:t> de la comilla inversa </a:t>
            </a:r>
            <a:endParaRPr lang="es-PE" sz="1800" i="1" dirty="0" smtClean="0"/>
          </a:p>
          <a:p>
            <a:endParaRPr lang="es-PE" sz="1800" i="1" dirty="0" smtClean="0"/>
          </a:p>
          <a:p>
            <a:r>
              <a:rPr lang="es-PE" sz="1800" i="1" dirty="0" smtClean="0"/>
              <a:t>Cualifica </a:t>
            </a:r>
            <a:r>
              <a:rPr lang="es-PE" sz="1800" i="1" dirty="0"/>
              <a:t>los símbolos con el espacio de nombres al que pertenece. </a:t>
            </a:r>
          </a:p>
        </p:txBody>
      </p:sp>
    </p:spTree>
    <p:extLst>
      <p:ext uri="{BB962C8B-B14F-4D97-AF65-F5344CB8AC3E}">
        <p14:creationId xmlns:p14="http://schemas.microsoft.com/office/powerpoint/2010/main" val="93300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anchor="ctr"/>
          <a:lstStyle>
            <a:lvl1pPr lvl="0" algn="r">
              <a:buNone/>
              <a:defRPr sz="1200">
                <a:solidFill>
                  <a:srgbClr val="000000"/>
                </a:solidFill>
                <a:latin typeface="Tahoma"/>
              </a:defRPr>
            </a:lvl1pPr>
          </a:lstStyle>
          <a:p>
            <a:fld id="{8B38DBA3-52F9-4AF4-A6A4-FA4D7DB2F99C}" type="slidenum">
              <a:t>7</a:t>
            </a:fld>
            <a:endParaRPr/>
          </a:p>
        </p:txBody>
      </p:sp>
      <p:pic>
        <p:nvPicPr>
          <p:cNvPr id="3" name="Imagen 2"/>
          <p:cNvPicPr/>
          <p:nvPr/>
        </p:nvPicPr>
        <p:blipFill>
          <a:blip r:embed="rId3"/>
          <a:srcRect l="7110"/>
          <a:stretch>
            <a:fillRect/>
          </a:stretch>
        </p:blipFill>
        <p:spPr>
          <a:xfrm>
            <a:off x="5238750" y="0"/>
            <a:ext cx="3903662" cy="739775"/>
          </a:xfrm>
          <a:prstGeom prst="rect">
            <a:avLst/>
          </a:prstGeom>
          <a:ln>
            <a:noFill/>
          </a:ln>
        </p:spPr>
      </p:pic>
      <p:pic>
        <p:nvPicPr>
          <p:cNvPr id="4" name="Imagen 3"/>
          <p:cNvPicPr/>
          <p:nvPr/>
        </p:nvPicPr>
        <p:blipFill>
          <a:blip r:embed="rId4"/>
          <a:srcRect r="21978"/>
          <a:stretch>
            <a:fillRect/>
          </a:stretch>
        </p:blipFill>
        <p:spPr>
          <a:xfrm>
            <a:off x="0" y="-23813"/>
            <a:ext cx="9144000" cy="92392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803900" y="88900"/>
            <a:ext cx="2771775" cy="59213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9700" y="1124744"/>
            <a:ext cx="8608764" cy="5400599"/>
          </a:xfrm>
          <a:prstGeom prst="rect">
            <a:avLst/>
          </a:prstGeom>
          <a:noFill/>
          <a:ln>
            <a:noFill/>
          </a:ln>
        </p:spPr>
        <p:txBody>
          <a:bodyPr wrap="square" anchor="t"/>
          <a:lstStyle/>
          <a:p>
            <a:pPr marL="0" lvl="0" indent="0" algn="just">
              <a:lnSpc>
                <a:spcPct val="100000"/>
              </a:lnSpc>
              <a:buNone/>
            </a:pPr>
            <a:endParaRPr lang="es-PE" dirty="0">
              <a:solidFill>
                <a:srgbClr val="000000"/>
              </a:solidFill>
              <a:latin typeface="Calibri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"Hola, mundo!"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Un generador de números únicos y consecutivos que soporta llamadas concurrentes: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s-PE" dirty="0">
              <a:solidFill>
                <a:srgbClr val="000000"/>
              </a:solidFill>
              <a:latin typeface="Calibri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def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bit-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bucket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-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writer</a:t>
            </a:r>
            <a:endParaRPr lang="es-PE" dirty="0">
              <a:solidFill>
                <a:srgbClr val="000000"/>
              </a:solidFill>
              <a:latin typeface="Calibri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  (proxy [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java.io.Writer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] []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    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write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[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buf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] 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nil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    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close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[]    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nil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    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flush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[]    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nil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)))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s-PE" dirty="0">
              <a:solidFill>
                <a:srgbClr val="000000"/>
              </a:solidFill>
              <a:latin typeface="Calibri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0000"/>
                </a:solidFill>
                <a:latin typeface="Calibri"/>
              </a:rPr>
              <a:t>("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Evalua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la expresiones dadas con todas las impresiones a *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out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* silenciadas." 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report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    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dorun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apply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pcalls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repeat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nthreads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#(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dotimes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[_ 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niters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] (swap)))))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    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report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)))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s-PE" dirty="0">
              <a:solidFill>
                <a:srgbClr val="000000"/>
              </a:solidFill>
              <a:latin typeface="Calibri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(</a:t>
            </a:r>
            <a:r>
              <a:rPr lang="es-PE" dirty="0" err="1">
                <a:solidFill>
                  <a:srgbClr val="000000"/>
                </a:solidFill>
                <a:latin typeface="Calibri"/>
              </a:rPr>
              <a:t>run</a:t>
            </a:r>
            <a:r>
              <a:rPr lang="es-PE" dirty="0">
                <a:solidFill>
                  <a:srgbClr val="000000"/>
                </a:solidFill>
                <a:latin typeface="Calibri"/>
              </a:rPr>
              <a:t> 100 10 10 100000)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s-PE" dirty="0">
                <a:solidFill>
                  <a:srgbClr val="000000"/>
                </a:solidFill>
                <a:latin typeface="Calibri"/>
              </a:rPr>
              <a:t>Salida del ejemplo anterior</a:t>
            </a:r>
            <a:r>
              <a:rPr lang="es-PE" dirty="0" smtClean="0">
                <a:solidFill>
                  <a:srgbClr val="000000"/>
                </a:solidFill>
                <a:latin typeface="Calibri"/>
              </a:rPr>
              <a:t>:</a:t>
            </a:r>
            <a:endParaRPr lang="es-PE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ángulo 6"/>
          <p:cNvSpPr/>
          <p:nvPr/>
        </p:nvSpPr>
        <p:spPr>
          <a:xfrm rot="10800000" flipV="1">
            <a:off x="139700" y="222250"/>
            <a:ext cx="5422900" cy="460375"/>
          </a:xfrm>
          <a:prstGeom prst="rect">
            <a:avLst/>
          </a:prstGeom>
        </p:spPr>
        <p:txBody>
          <a:bodyPr wrap="square" anchor="t"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s-ES" sz="2400" b="1" i="1" dirty="0" smtClean="0">
                <a:solidFill>
                  <a:srgbClr val="FFFFFF"/>
                </a:solidFill>
                <a:latin typeface="Calibri"/>
              </a:rPr>
              <a:t>EJEMPLO DE CLOJURE</a:t>
            </a:r>
            <a:endParaRPr lang="es-ES" sz="2400" b="1" i="1" u="none" strike="noStrike" baseline="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14324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9208</TotalTime>
  <Words>557</Words>
  <Application>Microsoft Office PowerPoint</Application>
  <PresentationFormat>Presentación en pantalla (4:3)</PresentationFormat>
  <Paragraphs>83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ORTOGRAFÍA</dc:title>
  <dc:creator>docentes</dc:creator>
  <cp:lastModifiedBy>ZonaVirtual</cp:lastModifiedBy>
  <cp:revision>762</cp:revision>
  <dcterms:created xsi:type="dcterms:W3CDTF">2009-06-04T19:17:08Z</dcterms:created>
  <dcterms:modified xsi:type="dcterms:W3CDTF">2017-09-18T14:12:56Z</dcterms:modified>
</cp:coreProperties>
</file>