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ABSTRACT FACTORY</a:t>
            </a:r>
            <a:endParaRPr lang="es-PE" dirty="0"/>
          </a:p>
        </p:txBody>
      </p:sp>
      <p:sp>
        <p:nvSpPr>
          <p:cNvPr id="3" name="Subtítulo 2"/>
          <p:cNvSpPr>
            <a:spLocks noGrp="1"/>
          </p:cNvSpPr>
          <p:nvPr>
            <p:ph type="subTitle" idx="1"/>
          </p:nvPr>
        </p:nvSpPr>
        <p:spPr/>
        <p:txBody>
          <a:bodyPr/>
          <a:lstStyle/>
          <a:p>
            <a:r>
              <a:rPr lang="es-ES" dirty="0"/>
              <a:t>(Fábrica Abstracta)</a:t>
            </a:r>
            <a:endParaRPr lang="es-PE" dirty="0"/>
          </a:p>
          <a:p>
            <a:endParaRPr lang="es-PE" dirty="0"/>
          </a:p>
        </p:txBody>
      </p:sp>
    </p:spTree>
    <p:extLst>
      <p:ext uri="{BB962C8B-B14F-4D97-AF65-F5344CB8AC3E}">
        <p14:creationId xmlns:p14="http://schemas.microsoft.com/office/powerpoint/2010/main" val="405237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INTRODUCCION.-</a:t>
            </a:r>
            <a:endParaRPr lang="es-PE" dirty="0"/>
          </a:p>
        </p:txBody>
      </p:sp>
      <p:sp>
        <p:nvSpPr>
          <p:cNvPr id="3" name="Marcador de contenido 2"/>
          <p:cNvSpPr>
            <a:spLocks noGrp="1"/>
          </p:cNvSpPr>
          <p:nvPr>
            <p:ph idx="1"/>
          </p:nvPr>
        </p:nvSpPr>
        <p:spPr/>
        <p:txBody>
          <a:bodyPr>
            <a:normAutofit/>
          </a:bodyPr>
          <a:lstStyle/>
          <a:p>
            <a:r>
              <a:rPr lang="es-ES" dirty="0" smtClean="0"/>
              <a:t>En </a:t>
            </a:r>
            <a:r>
              <a:rPr lang="es-ES" dirty="0"/>
              <a:t>diseño de software, el patrón de diseño </a:t>
            </a:r>
            <a:r>
              <a:rPr lang="es-ES" b="1" dirty="0"/>
              <a:t>Factory </a:t>
            </a:r>
            <a:r>
              <a:rPr lang="es-ES" b="1" dirty="0" err="1"/>
              <a:t>Method</a:t>
            </a:r>
            <a:r>
              <a:rPr lang="es-ES" dirty="0"/>
              <a:t> consiste en utilizar una clase constructora (al estilo del </a:t>
            </a:r>
            <a:r>
              <a:rPr lang="es-ES" dirty="0" err="1"/>
              <a:t>Abstract</a:t>
            </a:r>
            <a:r>
              <a:rPr lang="es-ES" dirty="0"/>
              <a:t> Factory) abstracta con unos cuantos métodos definidos y otro(s) abstracto(s): el dedicado a la construcción de objetos de un subtipo de un tipo determinado. </a:t>
            </a:r>
            <a:endParaRPr lang="es-PE" dirty="0"/>
          </a:p>
          <a:p>
            <a:r>
              <a:rPr lang="es-ES" dirty="0"/>
              <a:t>Es una simplificación del </a:t>
            </a:r>
            <a:r>
              <a:rPr lang="es-ES" dirty="0" err="1"/>
              <a:t>Abstract</a:t>
            </a:r>
            <a:r>
              <a:rPr lang="es-ES" dirty="0"/>
              <a:t> Factory, en la que la clase abstracta tiene métodos concretos que usan algunos de los abstractos; según usemos una u otra de esta clase abstracta, tendremos uno u otro comportamiento.</a:t>
            </a:r>
            <a:endParaRPr lang="es-PE" dirty="0"/>
          </a:p>
          <a:p>
            <a:endParaRPr lang="es-PE" dirty="0"/>
          </a:p>
        </p:txBody>
      </p:sp>
    </p:spTree>
    <p:extLst>
      <p:ext uri="{BB962C8B-B14F-4D97-AF65-F5344CB8AC3E}">
        <p14:creationId xmlns:p14="http://schemas.microsoft.com/office/powerpoint/2010/main" val="345502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ESTRUCTURA.-</a:t>
            </a:r>
            <a:endParaRPr lang="es-PE" dirty="0"/>
          </a:p>
        </p:txBody>
      </p:sp>
      <p:sp>
        <p:nvSpPr>
          <p:cNvPr id="3" name="Marcador de contenido 2"/>
          <p:cNvSpPr>
            <a:spLocks noGrp="1"/>
          </p:cNvSpPr>
          <p:nvPr>
            <p:ph idx="1"/>
          </p:nvPr>
        </p:nvSpPr>
        <p:spPr/>
        <p:txBody>
          <a:bodyPr>
            <a:normAutofit/>
          </a:bodyPr>
          <a:lstStyle/>
          <a:p>
            <a:r>
              <a:rPr lang="es-ES" dirty="0" err="1" smtClean="0"/>
              <a:t>AbstractFactory</a:t>
            </a:r>
            <a:r>
              <a:rPr lang="es-ES" dirty="0"/>
              <a:t>: declara una interfaz para operaciones que crean un producto abstracto</a:t>
            </a:r>
            <a:endParaRPr lang="es-PE" dirty="0"/>
          </a:p>
          <a:p>
            <a:r>
              <a:rPr lang="es-ES" dirty="0" err="1"/>
              <a:t>ConcreteFactory</a:t>
            </a:r>
            <a:r>
              <a:rPr lang="es-ES" dirty="0"/>
              <a:t>: implementa la operación para crear un producto en concreto</a:t>
            </a:r>
            <a:endParaRPr lang="es-PE" dirty="0"/>
          </a:p>
          <a:p>
            <a:r>
              <a:rPr lang="es-ES" dirty="0" err="1"/>
              <a:t>AbstractProduct</a:t>
            </a:r>
            <a:r>
              <a:rPr lang="es-ES" dirty="0"/>
              <a:t>: declara una interfaz para un tipo de </a:t>
            </a:r>
            <a:r>
              <a:rPr lang="es-ES" dirty="0" err="1"/>
              <a:t>producot</a:t>
            </a:r>
            <a:r>
              <a:rPr lang="es-ES" dirty="0"/>
              <a:t> en concreto</a:t>
            </a:r>
            <a:endParaRPr lang="es-PE" dirty="0"/>
          </a:p>
          <a:p>
            <a:r>
              <a:rPr lang="es-ES" dirty="0" err="1"/>
              <a:t>Product</a:t>
            </a:r>
            <a:r>
              <a:rPr lang="es-ES" dirty="0"/>
              <a:t>: define un producto que será creado por su </a:t>
            </a:r>
            <a:r>
              <a:rPr lang="es-ES" dirty="0" err="1"/>
              <a:t>ConcreteFactory</a:t>
            </a:r>
            <a:r>
              <a:rPr lang="es-ES" dirty="0"/>
              <a:t> correspondiente e implementa la interfaz </a:t>
            </a:r>
            <a:r>
              <a:rPr lang="es-ES" dirty="0" err="1"/>
              <a:t>AbstractProduct</a:t>
            </a:r>
            <a:endParaRPr lang="es-PE" dirty="0"/>
          </a:p>
          <a:p>
            <a:r>
              <a:rPr lang="es-ES" dirty="0" err="1"/>
              <a:t>Client</a:t>
            </a:r>
            <a:r>
              <a:rPr lang="es-ES" dirty="0"/>
              <a:t>: usa la interfaz declarada por el </a:t>
            </a:r>
            <a:r>
              <a:rPr lang="es-ES" dirty="0" err="1"/>
              <a:t>AbstractFactory</a:t>
            </a:r>
            <a:r>
              <a:rPr lang="es-ES" dirty="0"/>
              <a:t>   y </a:t>
            </a:r>
            <a:r>
              <a:rPr lang="es-ES" dirty="0" err="1"/>
              <a:t>AbstractProduct</a:t>
            </a:r>
            <a:endParaRPr lang="es-PE" dirty="0"/>
          </a:p>
          <a:p>
            <a:endParaRPr lang="es-PE" dirty="0"/>
          </a:p>
        </p:txBody>
      </p:sp>
    </p:spTree>
    <p:extLst>
      <p:ext uri="{BB962C8B-B14F-4D97-AF65-F5344CB8AC3E}">
        <p14:creationId xmlns:p14="http://schemas.microsoft.com/office/powerpoint/2010/main" val="335232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CARACTERISTICAS</a:t>
            </a:r>
            <a:endParaRPr lang="es-PE" dirty="0"/>
          </a:p>
        </p:txBody>
      </p:sp>
      <p:sp>
        <p:nvSpPr>
          <p:cNvPr id="3" name="Marcador de contenido 2"/>
          <p:cNvSpPr>
            <a:spLocks noGrp="1"/>
          </p:cNvSpPr>
          <p:nvPr>
            <p:ph idx="1"/>
          </p:nvPr>
        </p:nvSpPr>
        <p:spPr/>
        <p:txBody>
          <a:bodyPr>
            <a:normAutofit/>
          </a:bodyPr>
          <a:lstStyle/>
          <a:p>
            <a:r>
              <a:rPr lang="es-ES" dirty="0" smtClean="0"/>
              <a:t>La</a:t>
            </a:r>
            <a:r>
              <a:rPr lang="es-ES" dirty="0"/>
              <a:t> creación de un objeto creando su tipo de manera dinámica de forma que no nos veamos atados a una implementación sino a una interfaz haciendo más fácil los cambios futuros.</a:t>
            </a:r>
            <a:endParaRPr lang="es-PE" dirty="0"/>
          </a:p>
          <a:p>
            <a:r>
              <a:rPr lang="es-ES" dirty="0" smtClean="0"/>
              <a:t>Nos permite poder manejarnos entre distintas plataformas de hardware  y software al poder ser capaces de realizar diferentes manejos de las peticiones basándonos en las plataformas.</a:t>
            </a:r>
            <a:endParaRPr lang="es-PE" dirty="0" smtClean="0"/>
          </a:p>
          <a:p>
            <a:r>
              <a:rPr lang="es-ES" dirty="0" smtClean="0"/>
              <a:t>También es muy usado en casos donde se requiere crear una librería de clases  de productos ya que solo revelamos sus interfaces más no su implementación.</a:t>
            </a:r>
            <a:endParaRPr lang="es-PE" dirty="0" smtClean="0"/>
          </a:p>
          <a:p>
            <a:endParaRPr lang="es-PE" dirty="0"/>
          </a:p>
        </p:txBody>
      </p:sp>
    </p:spTree>
    <p:extLst>
      <p:ext uri="{BB962C8B-B14F-4D97-AF65-F5344CB8AC3E}">
        <p14:creationId xmlns:p14="http://schemas.microsoft.com/office/powerpoint/2010/main" val="265042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PROBLEMÁTICA.-</a:t>
            </a:r>
            <a:endParaRPr lang="es-PE" dirty="0"/>
          </a:p>
        </p:txBody>
      </p:sp>
      <p:sp>
        <p:nvSpPr>
          <p:cNvPr id="3" name="Marcador de contenido 2"/>
          <p:cNvSpPr>
            <a:spLocks noGrp="1"/>
          </p:cNvSpPr>
          <p:nvPr>
            <p:ph idx="1"/>
          </p:nvPr>
        </p:nvSpPr>
        <p:spPr/>
        <p:txBody>
          <a:bodyPr>
            <a:normAutofit fontScale="62500" lnSpcReduction="20000"/>
          </a:bodyPr>
          <a:lstStyle/>
          <a:p>
            <a:r>
              <a:rPr lang="es-MX" dirty="0"/>
              <a:t> </a:t>
            </a:r>
            <a:r>
              <a:rPr lang="es-MX" dirty="0" smtClean="0"/>
              <a:t>Supongamos </a:t>
            </a:r>
            <a:r>
              <a:rPr lang="es-MX" dirty="0"/>
              <a:t>que disponemos de una cadena de pizzerías. Para crear pizzas disponemos de un método abstracto en la clase Pizzería que será implementada por cada subclase de </a:t>
            </a:r>
            <a:r>
              <a:rPr lang="es-MX" dirty="0" smtClean="0"/>
              <a:t>Pizzería.</a:t>
            </a:r>
            <a:endParaRPr lang="es-PE" dirty="0"/>
          </a:p>
          <a:p>
            <a:r>
              <a:rPr lang="es-MX" dirty="0" smtClean="0"/>
              <a:t>Concretamente </a:t>
            </a:r>
            <a:r>
              <a:rPr lang="es-MX" dirty="0"/>
              <a:t>se creará una clase </a:t>
            </a:r>
            <a:r>
              <a:rPr lang="es-MX" dirty="0" err="1"/>
              <a:t>PizzeríaZona</a:t>
            </a:r>
            <a:r>
              <a:rPr lang="es-MX" dirty="0"/>
              <a:t> por cada zona, por ejemplo la Pizzería de New York sería </a:t>
            </a:r>
            <a:r>
              <a:rPr lang="es-MX" dirty="0" err="1"/>
              <a:t>PizzeriaNewYork</a:t>
            </a:r>
            <a:r>
              <a:rPr lang="es-MX" dirty="0"/>
              <a:t> y la de </a:t>
            </a:r>
            <a:r>
              <a:rPr lang="es-MX" dirty="0" err="1"/>
              <a:t>Californía</a:t>
            </a:r>
            <a:r>
              <a:rPr lang="es-MX" dirty="0"/>
              <a:t> </a:t>
            </a:r>
            <a:r>
              <a:rPr lang="es-MX" dirty="0" err="1"/>
              <a:t>PizzeríaCalifornia</a:t>
            </a:r>
            <a:r>
              <a:rPr lang="es-MX" dirty="0"/>
              <a:t> que implementarán el método con los ingredientes de sus zonas.</a:t>
            </a:r>
            <a:endParaRPr lang="es-PE" dirty="0"/>
          </a:p>
          <a:p>
            <a:r>
              <a:rPr lang="es-MX" dirty="0"/>
              <a:t>Las pizzas son diferentes según las zonas. No es igual la pizza de New York que la pizza de California. Igualmente, aunque usarán los mismos ingredientes (tomate, mozzarella...) no los obtendrán del mismo lugar, cada zona los comprará donde lo tenga más cerca. Así pues podemos crear un método creador de Pizza que sea</a:t>
            </a:r>
            <a:endParaRPr lang="es-PE" dirty="0"/>
          </a:p>
          <a:p>
            <a:endParaRPr lang="es-PE" dirty="0"/>
          </a:p>
          <a:p>
            <a:r>
              <a:rPr lang="es-MX" dirty="0"/>
              <a:t>Como vemos utilizamos la factoría abstracta (no las concretas de cada zona, como podría ser </a:t>
            </a:r>
            <a:r>
              <a:rPr lang="es-MX" dirty="0" err="1"/>
              <a:t>IngredientesNewYork</a:t>
            </a:r>
            <a:r>
              <a:rPr lang="es-MX" dirty="0"/>
              <a:t> o </a:t>
            </a:r>
            <a:r>
              <a:rPr lang="es-MX" dirty="0" err="1"/>
              <a:t>IngredientesCalifornia</a:t>
            </a:r>
            <a:r>
              <a:rPr lang="es-MX" dirty="0"/>
              <a:t>). Pizza podrá obtener los ingredientes de la factoría independientemente de donde sea. Sería fácil crear nuevas factorías y añadirlas al sistema para crear pizzas con estos nuevos ingredientes. Efectivamente, en este ejemplo </a:t>
            </a:r>
            <a:r>
              <a:rPr lang="es-MX" i="1" dirty="0"/>
              <a:t>cliente</a:t>
            </a:r>
            <a:r>
              <a:rPr lang="es-MX" dirty="0"/>
              <a:t> es Pizza y es independiente de la Factoría usada.</a:t>
            </a:r>
            <a:endParaRPr lang="es-PE" dirty="0"/>
          </a:p>
          <a:p>
            <a:r>
              <a:rPr lang="es-MX" dirty="0"/>
              <a:t>El creador de la Pizza será el encargado de instanciar la factoría concreta, así pues los encargados de instanciar las factorías concretas serán las pizzerías locales. En </a:t>
            </a:r>
            <a:r>
              <a:rPr lang="es-MX" dirty="0" err="1"/>
              <a:t>PizzeríaNewYork</a:t>
            </a:r>
            <a:r>
              <a:rPr lang="es-MX" dirty="0"/>
              <a:t> podemos tener el método </a:t>
            </a:r>
            <a:r>
              <a:rPr lang="es-MX" dirty="0" err="1"/>
              <a:t>crearPizza</a:t>
            </a:r>
            <a:r>
              <a:rPr lang="es-MX" dirty="0"/>
              <a:t>() que realice el siguiente trabajo:</a:t>
            </a:r>
            <a:endParaRPr lang="es-PE" dirty="0"/>
          </a:p>
          <a:p>
            <a:pPr marL="0" indent="0">
              <a:buNone/>
            </a:pPr>
            <a:r>
              <a:rPr lang="es-MX" dirty="0" smtClean="0"/>
              <a:t> </a:t>
            </a:r>
            <a:endParaRPr lang="es-PE" dirty="0" smtClean="0"/>
          </a:p>
          <a:p>
            <a:r>
              <a:rPr lang="es-MX" dirty="0"/>
              <a:t>Como conclusión podemos observar que gracias a la factoría de ingredientes crear una nueva zona, por ejemplo una pizzería en Barcelona, no nos implicaría estar modificando el código existente, solo deberemos extenderlo (uno de los pilares de la Ingeniería del software) ya crearíamos la subclase de Pizzería: </a:t>
            </a:r>
            <a:r>
              <a:rPr lang="es-MX" dirty="0" err="1"/>
              <a:t>PizzeríaBarcelona</a:t>
            </a:r>
            <a:r>
              <a:rPr lang="es-MX" dirty="0"/>
              <a:t> que al instanciar la factoría solo debería escoger la factoría de Barcelona.</a:t>
            </a:r>
            <a:endParaRPr lang="es-PE" dirty="0"/>
          </a:p>
          <a:p>
            <a:endParaRPr lang="es-PE" dirty="0"/>
          </a:p>
        </p:txBody>
      </p:sp>
    </p:spTree>
    <p:extLst>
      <p:ext uri="{BB962C8B-B14F-4D97-AF65-F5344CB8AC3E}">
        <p14:creationId xmlns:p14="http://schemas.microsoft.com/office/powerpoint/2010/main" val="62104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RESOLUCION</a:t>
            </a:r>
            <a:endParaRPr lang="es-PE" dirty="0"/>
          </a:p>
        </p:txBody>
      </p:sp>
      <p:sp>
        <p:nvSpPr>
          <p:cNvPr id="4" name="Rectangle 1"/>
          <p:cNvSpPr>
            <a:spLocks noGrp="1" noChangeArrowheads="1"/>
          </p:cNvSpPr>
          <p:nvPr>
            <p:ph idx="1"/>
          </p:nvPr>
        </p:nvSpPr>
        <p:spPr bwMode="auto">
          <a:xfrm>
            <a:off x="2592925" y="2725542"/>
            <a:ext cx="7469188" cy="27392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PE" altLang="es-PE" sz="1000" b="1" i="0" u="none" strike="noStrike" cap="none" normalizeH="0" baseline="0" dirty="0" smtClean="0">
              <a:ln>
                <a:noFill/>
              </a:ln>
              <a:solidFill>
                <a:srgbClr val="008000"/>
              </a:solidFill>
              <a:effectLst/>
              <a:latin typeface="Calibri" panose="020F0502020204030204" pitchFamily="34"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PE" altLang="es-PE" sz="1100" b="1" i="0" u="none" strike="noStrike" cap="none" normalizeH="0" baseline="0" dirty="0" err="1" smtClean="0">
                <a:ln>
                  <a:noFill/>
                </a:ln>
                <a:solidFill>
                  <a:srgbClr val="008000"/>
                </a:solidFill>
                <a:effectLst/>
                <a:latin typeface="+mn-lt"/>
                <a:ea typeface="Times New Roman" panose="02020603050405020304" pitchFamily="18" charset="0"/>
                <a:cs typeface="Courier New" panose="02070309020205020404" pitchFamily="49" charset="0"/>
              </a:rPr>
              <a:t>abstract</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Pizza </a:t>
            </a:r>
            <a:r>
              <a:rPr kumimoji="0" lang="es-PE" altLang="es-PE" sz="1100" b="0" i="0" u="none" strike="noStrike" cap="none" normalizeH="0" baseline="0" dirty="0" err="1" smtClean="0">
                <a:ln>
                  <a:noFill/>
                </a:ln>
                <a:solidFill>
                  <a:srgbClr val="0000FF"/>
                </a:solidFill>
                <a:effectLst/>
                <a:latin typeface="+mn-lt"/>
                <a:ea typeface="Times New Roman" panose="02020603050405020304" pitchFamily="18" charset="0"/>
                <a:cs typeface="Courier New" panose="02070309020205020404" pitchFamily="49" charset="0"/>
              </a:rPr>
              <a:t>crearPizza</a:t>
            </a:r>
            <a:r>
              <a:rPr kumimoji="0" lang="es-PE" altLang="es-PE" sz="1100" b="0" i="0" u="none" strike="noStrike" cap="none" normalizeH="0" baseline="0" dirty="0" smtClean="0">
                <a:ln>
                  <a:noFill/>
                </a:ln>
                <a:solidFill>
                  <a:srgbClr val="666666"/>
                </a:solidFill>
                <a:effectLst/>
                <a:latin typeface="+mn-lt"/>
                <a:ea typeface="Times New Roman" panose="02020603050405020304" pitchFamily="18" charset="0"/>
                <a:cs typeface="Courier New" panose="02070309020205020404" pitchFamily="49" charset="0"/>
              </a:rPr>
              <a:t>()</a:t>
            </a:r>
            <a:endParaRPr kumimoji="0" lang="es-MX" altLang="es-PE" sz="1100" b="0" i="0" u="none" strike="noStrike" cap="none" normalizeH="0" baseline="0" dirty="0" smtClean="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1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rgbClr val="000000"/>
                </a:solidFill>
                <a:effectLst/>
                <a:latin typeface="+mn-lt"/>
              </a:rPr>
              <a:t>Pizza</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err="1" smtClean="0">
                <a:ln>
                  <a:noFill/>
                </a:ln>
                <a:solidFill>
                  <a:srgbClr val="000000"/>
                </a:solidFill>
                <a:effectLst/>
                <a:latin typeface="+mn-lt"/>
              </a:rPr>
              <a:t>FactoriaIngredientes</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smtClean="0">
                <a:ln>
                  <a:noFill/>
                </a:ln>
                <a:solidFill>
                  <a:schemeClr val="tx1"/>
                </a:solidFill>
                <a:effectLst/>
                <a:latin typeface="+mn-lt"/>
              </a:rPr>
              <a:t>fi</a:t>
            </a:r>
            <a:r>
              <a:rPr kumimoji="0" lang="es-PE" altLang="es-PE" sz="1100" b="0" i="0" u="none" strike="noStrike" cap="none" normalizeH="0" baseline="0" dirty="0" smtClean="0">
                <a:ln>
                  <a:noFill/>
                </a:ln>
                <a:solidFill>
                  <a:srgbClr val="666666"/>
                </a:solidFill>
                <a:effectLst/>
                <a:latin typeface="+mn-lt"/>
              </a:rPr>
              <a:t>);</a:t>
            </a:r>
            <a:endParaRPr kumimoji="0" lang="es-MX" altLang="es-PE" sz="1100" b="0" i="0" u="none" strike="noStrike" cap="none" normalizeH="0" baseline="0" dirty="0" smtClean="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1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dirty="0" smtClean="0">
                <a:ln>
                  <a:noFill/>
                </a:ln>
                <a:solidFill>
                  <a:srgbClr val="000000"/>
                </a:solidFill>
                <a:effectLst/>
                <a:latin typeface="+mn-lt"/>
              </a:rPr>
              <a:t>Pizza</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err="1" smtClean="0">
                <a:ln>
                  <a:noFill/>
                </a:ln>
                <a:solidFill>
                  <a:srgbClr val="0000FF"/>
                </a:solidFill>
                <a:effectLst/>
                <a:latin typeface="+mn-lt"/>
                <a:ea typeface="Times New Roman" panose="02020603050405020304" pitchFamily="18" charset="0"/>
                <a:cs typeface="Courier New" panose="02070309020205020404" pitchFamily="49" charset="0"/>
              </a:rPr>
              <a:t>crearPizza</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err="1" smtClean="0">
                <a:ln>
                  <a:noFill/>
                </a:ln>
                <a:solidFill>
                  <a:schemeClr val="tx1"/>
                </a:solidFill>
                <a:effectLst/>
                <a:latin typeface="+mn-lt"/>
              </a:rPr>
              <a:t>FactoríaIngredientes</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smtClean="0">
                <a:ln>
                  <a:noFill/>
                </a:ln>
                <a:solidFill>
                  <a:schemeClr val="tx1"/>
                </a:solidFill>
                <a:effectLst/>
                <a:latin typeface="+mn-lt"/>
              </a:rPr>
              <a:t>fi</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1" i="0" u="none" strike="noStrike" cap="none" normalizeH="0" baseline="0" dirty="0" smtClean="0">
                <a:ln>
                  <a:noFill/>
                </a:ln>
                <a:solidFill>
                  <a:srgbClr val="008000"/>
                </a:solidFill>
                <a:effectLst/>
                <a:latin typeface="+mn-lt"/>
                <a:ea typeface="Times New Roman" panose="02020603050405020304" pitchFamily="18" charset="0"/>
                <a:cs typeface="Courier New" panose="02070309020205020404" pitchFamily="49" charset="0"/>
              </a:rPr>
              <a:t>new</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err="1" smtClean="0">
                <a:ln>
                  <a:noFill/>
                </a:ln>
                <a:solidFill>
                  <a:schemeClr val="tx1"/>
                </a:solidFill>
                <a:effectLst/>
                <a:latin typeface="+mn-lt"/>
              </a:rPr>
              <a:t>IngredientesNewYork</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smtClean="0">
                <a:ln>
                  <a:noFill/>
                </a:ln>
                <a:solidFill>
                  <a:schemeClr val="tx1"/>
                </a:solidFill>
                <a:effectLst/>
                <a:latin typeface="+mn-lt"/>
              </a:rPr>
              <a:t>Pizza</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err="1" smtClean="0">
                <a:ln>
                  <a:noFill/>
                </a:ln>
                <a:solidFill>
                  <a:schemeClr val="tx1"/>
                </a:solidFill>
                <a:effectLst/>
                <a:latin typeface="+mn-lt"/>
              </a:rPr>
              <a:t>pizza</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1" i="0" u="none" strike="noStrike" cap="none" normalizeH="0" baseline="0" dirty="0" smtClean="0">
                <a:ln>
                  <a:noFill/>
                </a:ln>
                <a:solidFill>
                  <a:srgbClr val="008000"/>
                </a:solidFill>
                <a:effectLst/>
                <a:latin typeface="+mn-lt"/>
                <a:ea typeface="Times New Roman" panose="02020603050405020304" pitchFamily="18" charset="0"/>
                <a:cs typeface="Courier New" panose="02070309020205020404" pitchFamily="49" charset="0"/>
              </a:rPr>
              <a:t>new</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smtClean="0">
                <a:ln>
                  <a:noFill/>
                </a:ln>
                <a:solidFill>
                  <a:schemeClr val="tx1"/>
                </a:solidFill>
                <a:effectLst/>
                <a:latin typeface="+mn-lt"/>
              </a:rPr>
              <a:t>Pizza</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smtClean="0">
                <a:ln>
                  <a:noFill/>
                </a:ln>
                <a:solidFill>
                  <a:srgbClr val="000000"/>
                </a:solidFill>
                <a:effectLst/>
                <a:latin typeface="+mn-lt"/>
              </a:rPr>
              <a:t>fi</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1" u="none" strike="noStrike" cap="none" normalizeH="0" baseline="0" dirty="0" smtClean="0">
                <a:ln>
                  <a:noFill/>
                </a:ln>
                <a:solidFill>
                  <a:srgbClr val="408080"/>
                </a:solidFill>
                <a:effectLst/>
                <a:latin typeface="+mn-lt"/>
                <a:ea typeface="Times New Roman" panose="02020603050405020304" pitchFamily="18" charset="0"/>
                <a:cs typeface="Courier New" panose="02070309020205020404" pitchFamily="49" charset="0"/>
              </a:rPr>
              <a:t>// Uso de </a:t>
            </a:r>
          </a:p>
          <a:p>
            <a:pPr marL="0" marR="0" lvl="0" indent="0" algn="l" defTabSz="914400" rtl="0" eaLnBrk="0" fontAlgn="base" latinLnBrk="0" hangingPunct="0">
              <a:lnSpc>
                <a:spcPct val="100000"/>
              </a:lnSpc>
              <a:spcBef>
                <a:spcPct val="0"/>
              </a:spcBef>
              <a:spcAft>
                <a:spcPct val="0"/>
              </a:spcAft>
              <a:buClrTx/>
              <a:buSzTx/>
              <a:buFontTx/>
              <a:buNone/>
              <a:tabLst/>
            </a:pPr>
            <a:endParaRPr lang="es-PE" altLang="es-PE" sz="1100" i="1" dirty="0">
              <a:solidFill>
                <a:srgbClr val="408080"/>
              </a:solidFill>
              <a:latin typeface="+mn-l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100" b="0" i="1" u="none" strike="noStrike" cap="none" normalizeH="0" baseline="0" dirty="0" smtClean="0">
                <a:ln>
                  <a:noFill/>
                </a:ln>
                <a:solidFill>
                  <a:srgbClr val="408080"/>
                </a:solidFill>
                <a:effectLst/>
                <a:latin typeface="+mn-lt"/>
                <a:ea typeface="Times New Roman" panose="02020603050405020304" pitchFamily="18" charset="0"/>
                <a:cs typeface="Courier New" panose="02070309020205020404" pitchFamily="49" charset="0"/>
              </a:rPr>
              <a:t>la factoría</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err="1" smtClean="0">
                <a:ln>
                  <a:noFill/>
                </a:ln>
                <a:solidFill>
                  <a:schemeClr val="tx1"/>
                </a:solidFill>
                <a:effectLst/>
                <a:latin typeface="+mn-lt"/>
              </a:rPr>
              <a:t>pizza</a:t>
            </a:r>
            <a:r>
              <a:rPr kumimoji="0" lang="es-PE" altLang="es-PE" sz="1100" b="0" i="0" u="none" strike="noStrike" cap="none" normalizeH="0" baseline="0" dirty="0" err="1" smtClean="0">
                <a:ln>
                  <a:noFill/>
                </a:ln>
                <a:solidFill>
                  <a:srgbClr val="666666"/>
                </a:solidFill>
                <a:effectLst/>
                <a:latin typeface="+mn-lt"/>
              </a:rPr>
              <a:t>.</a:t>
            </a:r>
            <a:r>
              <a:rPr kumimoji="0" lang="es-PE" altLang="es-PE" sz="1100" b="0" i="0" u="none" strike="noStrike" cap="none" normalizeH="0" baseline="0" dirty="0" err="1" smtClean="0">
                <a:ln>
                  <a:noFill/>
                </a:ln>
                <a:solidFill>
                  <a:srgbClr val="7D9029"/>
                </a:solidFill>
                <a:effectLst/>
                <a:latin typeface="+mn-lt"/>
                <a:ea typeface="Times New Roman" panose="02020603050405020304" pitchFamily="18" charset="0"/>
                <a:cs typeface="Courier New" panose="02070309020205020404" pitchFamily="49" charset="0"/>
              </a:rPr>
              <a:t>cortar</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err="1" smtClean="0">
                <a:ln>
                  <a:noFill/>
                </a:ln>
                <a:solidFill>
                  <a:schemeClr val="tx1"/>
                </a:solidFill>
                <a:effectLst/>
                <a:latin typeface="+mn-lt"/>
              </a:rPr>
              <a:t>pizza</a:t>
            </a:r>
            <a:r>
              <a:rPr kumimoji="0" lang="es-PE" altLang="es-PE" sz="1100" b="0" i="0" u="none" strike="noStrike" cap="none" normalizeH="0" baseline="0" dirty="0" err="1" smtClean="0">
                <a:ln>
                  <a:noFill/>
                </a:ln>
                <a:solidFill>
                  <a:srgbClr val="666666"/>
                </a:solidFill>
                <a:effectLst/>
                <a:latin typeface="+mn-lt"/>
              </a:rPr>
              <a:t>.</a:t>
            </a:r>
            <a:r>
              <a:rPr kumimoji="0" lang="es-PE" altLang="es-PE" sz="1100" b="0" i="0" u="none" strike="noStrike" cap="none" normalizeH="0" baseline="0" dirty="0" err="1" smtClean="0">
                <a:ln>
                  <a:noFill/>
                </a:ln>
                <a:solidFill>
                  <a:srgbClr val="7D9029"/>
                </a:solidFill>
                <a:effectLst/>
                <a:latin typeface="+mn-lt"/>
                <a:ea typeface="Times New Roman" panose="02020603050405020304" pitchFamily="18" charset="0"/>
                <a:cs typeface="Courier New" panose="02070309020205020404" pitchFamily="49" charset="0"/>
              </a:rPr>
              <a:t>empaquetar</a:t>
            </a:r>
            <a:r>
              <a:rPr kumimoji="0" lang="es-PE" altLang="es-PE" sz="1100" b="0" i="0" u="none" strike="noStrike" cap="none" normalizeH="0" baseline="0" dirty="0" smtClean="0">
                <a:ln>
                  <a:noFill/>
                </a:ln>
                <a:solidFill>
                  <a:srgbClr val="666666"/>
                </a:solidFill>
                <a:effectLst/>
                <a:latin typeface="+mn-lt"/>
              </a:rPr>
              <a:t>();</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1" i="0" u="none" strike="noStrike" cap="none" normalizeH="0" baseline="0" dirty="0" err="1" smtClean="0">
                <a:ln>
                  <a:noFill/>
                </a:ln>
                <a:solidFill>
                  <a:srgbClr val="008000"/>
                </a:solidFill>
                <a:effectLst/>
                <a:latin typeface="+mn-lt"/>
                <a:ea typeface="Times New Roman" panose="02020603050405020304" pitchFamily="18" charset="0"/>
                <a:cs typeface="Courier New" panose="02070309020205020404" pitchFamily="49" charset="0"/>
              </a:rPr>
              <a:t>return</a:t>
            </a:r>
            <a:r>
              <a:rPr kumimoji="0" lang="es-PE" altLang="es-PE" sz="1100" b="0" i="0" u="none" strike="noStrike" cap="none" normalizeH="0" baseline="0" dirty="0" smtClean="0">
                <a:ln>
                  <a:noFill/>
                </a:ln>
                <a:solidFill>
                  <a:srgbClr val="000000"/>
                </a:solidFill>
                <a:effectLst/>
                <a:latin typeface="+mn-lt"/>
                <a:ea typeface="Times New Roman" panose="02020603050405020304" pitchFamily="18" charset="0"/>
                <a:cs typeface="Courier New" panose="02070309020205020404" pitchFamily="49" charset="0"/>
              </a:rPr>
              <a:t> </a:t>
            </a:r>
            <a:r>
              <a:rPr kumimoji="0" lang="es-PE" altLang="es-PE" sz="1100" b="0" i="0" u="none" strike="noStrike" cap="none" normalizeH="0" baseline="0" dirty="0" smtClean="0">
                <a:ln>
                  <a:noFill/>
                </a:ln>
                <a:solidFill>
                  <a:schemeClr val="tx1"/>
                </a:solidFill>
                <a:effectLst/>
                <a:latin typeface="+mn-lt"/>
              </a:rPr>
              <a:t>pizza</a:t>
            </a:r>
            <a:r>
              <a:rPr kumimoji="0" lang="es-PE" altLang="es-PE" sz="1100" b="0" i="0" u="none" strike="noStrike" cap="none" normalizeH="0" baseline="0" dirty="0" smtClean="0">
                <a:ln>
                  <a:noFill/>
                </a:ln>
                <a:solidFill>
                  <a:srgbClr val="666666"/>
                </a:solidFill>
                <a:effectLst/>
                <a:latin typeface="+mn-lt"/>
              </a:rPr>
              <a:t>;}</a:t>
            </a:r>
            <a:endParaRPr kumimoji="0" lang="es-MX" altLang="es-PE" sz="1100" b="0" i="0" u="none" strike="noStrike" cap="none" normalizeH="0" baseline="0" dirty="0" smtClean="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PE" sz="1100" b="0" i="0" u="none" strike="noStrike" cap="none" normalizeH="0" baseline="0" dirty="0" smtClean="0">
              <a:ln>
                <a:noFill/>
              </a:ln>
              <a:solidFill>
                <a:srgbClr val="222222"/>
              </a:solidFill>
              <a:effectLst/>
              <a:latin typeface="+mn-l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PE" sz="1100" dirty="0">
              <a:solidFill>
                <a:srgbClr val="222222"/>
              </a:solidFill>
              <a:latin typeface="+mn-l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PE" sz="1100" b="0" i="0" u="none" strike="noStrike" cap="none" normalizeH="0" baseline="0" dirty="0" smtClean="0">
              <a:ln>
                <a:noFill/>
              </a:ln>
              <a:solidFill>
                <a:srgbClr val="222222"/>
              </a:solidFill>
              <a:effectLst/>
              <a:latin typeface="+mn-l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PE" sz="1100" b="0" i="0" u="none" strike="noStrike" cap="none" normalizeH="0" baseline="0" dirty="0" smtClean="0">
                <a:ln>
                  <a:noFill/>
                </a:ln>
                <a:solidFill>
                  <a:srgbClr val="222222"/>
                </a:solidFill>
                <a:effectLst/>
                <a:latin typeface="+mn-lt"/>
                <a:ea typeface="Times New Roman" panose="02020603050405020304" pitchFamily="18" charset="0"/>
                <a:cs typeface="Arial" panose="020B0604020202020204" pitchFamily="34" charset="0"/>
              </a:rPr>
              <a:t>Como conclusión podemos observar que gracias a la factoría de ingredientes crear una nueva zona, por ejemplo una pizzería en Barcelona, no nos implicaría estar modificando el código existente, solo deberemos extenderlo (uno de los pilares de la Ingeniería del software) ya crearíamos la subclase de Pizzería: </a:t>
            </a:r>
            <a:r>
              <a:rPr kumimoji="0" lang="es-MX" altLang="es-PE" sz="1100" b="0" i="0" u="none" strike="noStrike" cap="none" normalizeH="0" baseline="0" dirty="0" err="1" smtClean="0">
                <a:ln>
                  <a:noFill/>
                </a:ln>
                <a:solidFill>
                  <a:srgbClr val="222222"/>
                </a:solidFill>
                <a:effectLst/>
                <a:latin typeface="+mn-lt"/>
                <a:ea typeface="Times New Roman" panose="02020603050405020304" pitchFamily="18" charset="0"/>
                <a:cs typeface="Arial" panose="020B0604020202020204" pitchFamily="34" charset="0"/>
              </a:rPr>
              <a:t>PizzeríaBarcelona</a:t>
            </a:r>
            <a:r>
              <a:rPr kumimoji="0" lang="es-MX" altLang="es-PE" sz="1100" b="0" i="0" u="none" strike="noStrike" cap="none" normalizeH="0" baseline="0" dirty="0" smtClean="0">
                <a:ln>
                  <a:noFill/>
                </a:ln>
                <a:solidFill>
                  <a:srgbClr val="222222"/>
                </a:solidFill>
                <a:effectLst/>
                <a:latin typeface="+mn-lt"/>
                <a:ea typeface="Times New Roman" panose="02020603050405020304" pitchFamily="18" charset="0"/>
                <a:cs typeface="Arial" panose="020B0604020202020204" pitchFamily="34" charset="0"/>
              </a:rPr>
              <a:t> que al instanciar la factoría solo debería escoger la factoría de Barcelona.</a:t>
            </a:r>
            <a:endParaRPr kumimoji="0" lang="es-MX" altLang="es-PE" sz="11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09449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CONCLUSIONES.-</a:t>
            </a:r>
            <a:endParaRPr lang="es-PE" dirty="0"/>
          </a:p>
        </p:txBody>
      </p:sp>
      <p:sp>
        <p:nvSpPr>
          <p:cNvPr id="3" name="Marcador de contenido 2"/>
          <p:cNvSpPr>
            <a:spLocks noGrp="1"/>
          </p:cNvSpPr>
          <p:nvPr>
            <p:ph idx="1"/>
          </p:nvPr>
        </p:nvSpPr>
        <p:spPr/>
        <p:txBody>
          <a:bodyPr>
            <a:normAutofit fontScale="62500" lnSpcReduction="20000"/>
          </a:bodyPr>
          <a:lstStyle/>
          <a:p>
            <a:r>
              <a:rPr lang="es-ES" dirty="0"/>
              <a:t>- </a:t>
            </a:r>
            <a:r>
              <a:rPr lang="es-ES" dirty="0" err="1"/>
              <a:t>AbstractFactory</a:t>
            </a:r>
            <a:r>
              <a:rPr lang="es-ES" dirty="0"/>
              <a:t> nos brinda una facilidad de reutilizar componentes de software basándose en técnicas ya probadas una y otra vez en distintas aplicaciones pudiendo realizar diseños de una manera más rápida y simplificada.</a:t>
            </a:r>
            <a:endParaRPr lang="es-PE" dirty="0"/>
          </a:p>
          <a:p>
            <a:r>
              <a:rPr lang="es-ES" dirty="0"/>
              <a:t>El método Factory: es un creador de objetos, además de definirse como interfaz donde las subclases son los creadores de los objetos </a:t>
            </a:r>
            <a:r>
              <a:rPr lang="es-ES" dirty="0" smtClean="0"/>
              <a:t>Es </a:t>
            </a:r>
            <a:r>
              <a:rPr lang="es-ES" dirty="0"/>
              <a:t>como tener una fábrica que puede  crear diferentes productos donde nosotros podemos mandar a la fábrica a crear un producto, pero los que en realidad se encargan son los </a:t>
            </a:r>
            <a:r>
              <a:rPr lang="es-ES" dirty="0" smtClean="0"/>
              <a:t>elementos.</a:t>
            </a:r>
            <a:endParaRPr lang="es-ES" dirty="0"/>
          </a:p>
          <a:p>
            <a:r>
              <a:rPr lang="es-PE" dirty="0"/>
              <a:t>Estas son las clases principales, intervienen el creador y el producto. El individuo necesita implementar inicios en su </a:t>
            </a:r>
            <a:r>
              <a:rPr lang="es-PE" dirty="0" err="1"/>
              <a:t>creacion</a:t>
            </a:r>
            <a:r>
              <a:rPr lang="es-PE" dirty="0"/>
              <a:t>, aunque la </a:t>
            </a:r>
            <a:r>
              <a:rPr lang="es-PE" dirty="0" err="1"/>
              <a:t>creacion</a:t>
            </a:r>
            <a:r>
              <a:rPr lang="es-PE" dirty="0"/>
              <a:t> no de ser forzada por el sujeto concreto y que el creador debe enmarcar bien la idea que quiere transmitir por medio de la clase a utilizar</a:t>
            </a:r>
            <a:r>
              <a:rPr lang="es-PE" dirty="0" smtClean="0"/>
              <a:t>.</a:t>
            </a:r>
            <a:endParaRPr lang="es-PE" dirty="0"/>
          </a:p>
          <a:p>
            <a:pPr marL="0" indent="0">
              <a:buNone/>
            </a:pPr>
            <a:r>
              <a:rPr lang="es-ES" dirty="0"/>
              <a:t> </a:t>
            </a:r>
            <a:endParaRPr lang="es-PE" dirty="0"/>
          </a:p>
          <a:p>
            <a:r>
              <a:rPr lang="es-ES" dirty="0"/>
              <a:t>Usando este lenguaje es más complejo pero mejor tipo de diseño</a:t>
            </a:r>
            <a:r>
              <a:rPr lang="es-ES" dirty="0" smtClean="0"/>
              <a:t>.</a:t>
            </a:r>
            <a:endParaRPr lang="es-PE" dirty="0"/>
          </a:p>
          <a:p>
            <a:pPr marL="0" indent="0">
              <a:buNone/>
            </a:pPr>
            <a:r>
              <a:rPr lang="es-ES" dirty="0"/>
              <a:t> </a:t>
            </a:r>
            <a:endParaRPr lang="es-PE" dirty="0"/>
          </a:p>
          <a:p>
            <a:r>
              <a:rPr lang="es-ES" dirty="0"/>
              <a:t>Aun no llegamos a dominarlo pero por el simple hecho de que este lenguaje sea el mejor tipo para programas un poco más del tipo de empresas y eso casi como todos los anteriores agrada mucho saber más de este tema de leguajes de programación. </a:t>
            </a:r>
            <a:endParaRPr lang="es-PE" dirty="0"/>
          </a:p>
          <a:p>
            <a:r>
              <a:rPr lang="es-ES" dirty="0"/>
              <a:t>Según todo lo entendido anteriormente, se llega a concluir que </a:t>
            </a:r>
            <a:r>
              <a:rPr lang="es-ES" dirty="0" err="1"/>
              <a:t>AbstractFactory</a:t>
            </a:r>
            <a:r>
              <a:rPr lang="es-ES" dirty="0"/>
              <a:t> nos proporciona a nosotros una interfaz para crear objetos relacionados que depende entre sí mismos. Esta clase constructora abstracta con unos métodos definidos, el dedicado a la construcción de objetos de un subtipo de un tipo determinado. Y por último, se puede utilizar este patrón cuando se define una clase a partir de la que se crearán objetos pero sin saber de qué tipo son, siendo otras subclases las encargadas de decidirlo.</a:t>
            </a:r>
          </a:p>
        </p:txBody>
      </p:sp>
    </p:spTree>
    <p:extLst>
      <p:ext uri="{BB962C8B-B14F-4D97-AF65-F5344CB8AC3E}">
        <p14:creationId xmlns:p14="http://schemas.microsoft.com/office/powerpoint/2010/main" val="121184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ANEXOS.-</a:t>
            </a:r>
            <a:endParaRPr lang="es-PE" dirty="0"/>
          </a:p>
        </p:txBody>
      </p:sp>
      <p:sp>
        <p:nvSpPr>
          <p:cNvPr id="3" name="Marcador de contenido 2"/>
          <p:cNvSpPr>
            <a:spLocks noGrp="1"/>
          </p:cNvSpPr>
          <p:nvPr>
            <p:ph idx="1"/>
          </p:nvPr>
        </p:nvSpPr>
        <p:spPr/>
        <p:txBody>
          <a:bodyPr/>
          <a:lstStyle/>
          <a:p>
            <a:r>
              <a:rPr lang="es-ES" b="1" dirty="0" smtClean="0"/>
              <a:t>http</a:t>
            </a:r>
            <a:r>
              <a:rPr lang="es-ES" b="1" dirty="0"/>
              <a:t>://shop.oreilly.com/product/9780596007126.do</a:t>
            </a:r>
            <a:endParaRPr lang="es-PE" dirty="0"/>
          </a:p>
          <a:p>
            <a:r>
              <a:rPr lang="es-ES" dirty="0" smtClean="0"/>
              <a:t>https</a:t>
            </a:r>
            <a:r>
              <a:rPr lang="es-ES" dirty="0"/>
              <a:t>://www.tutorialspoint.com/design_pattern/abstract_factory_pattern.htm</a:t>
            </a:r>
            <a:endParaRPr lang="es-PE" dirty="0"/>
          </a:p>
          <a:p>
            <a:r>
              <a:rPr lang="es-ES" dirty="0" smtClean="0"/>
              <a:t>https</a:t>
            </a:r>
            <a:r>
              <a:rPr lang="es-ES" dirty="0"/>
              <a:t>://informaticapc.com/patrones-de-diseno/abstract-factory.php</a:t>
            </a:r>
            <a:endParaRPr lang="es-PE" dirty="0"/>
          </a:p>
          <a:p>
            <a:r>
              <a:rPr lang="es-ES" dirty="0" smtClean="0"/>
              <a:t>https</a:t>
            </a:r>
            <a:r>
              <a:rPr lang="es-ES" dirty="0"/>
              <a:t>://dzone.com/articles/design-patterns-abstract-factory</a:t>
            </a:r>
            <a:endParaRPr lang="es-PE" dirty="0"/>
          </a:p>
          <a:p>
            <a:endParaRPr lang="es-PE" dirty="0"/>
          </a:p>
        </p:txBody>
      </p:sp>
    </p:spTree>
    <p:extLst>
      <p:ext uri="{BB962C8B-B14F-4D97-AF65-F5344CB8AC3E}">
        <p14:creationId xmlns:p14="http://schemas.microsoft.com/office/powerpoint/2010/main" val="418352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GRACIAS</a:t>
            </a:r>
            <a:endParaRPr lang="es-PE" dirty="0"/>
          </a:p>
        </p:txBody>
      </p:sp>
    </p:spTree>
    <p:extLst>
      <p:ext uri="{BB962C8B-B14F-4D97-AF65-F5344CB8AC3E}">
        <p14:creationId xmlns:p14="http://schemas.microsoft.com/office/powerpoint/2010/main" val="2920547813"/>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492</TotalTime>
  <Words>270</Words>
  <Application>Microsoft Office PowerPoint</Application>
  <PresentationFormat>Personalizado</PresentationFormat>
  <Paragraphs>52</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Espiral</vt:lpstr>
      <vt:lpstr>ABSTRACT FACTORY</vt:lpstr>
      <vt:lpstr>INTRODUCCION.-</vt:lpstr>
      <vt:lpstr>ESTRUCTURA.-</vt:lpstr>
      <vt:lpstr>CARACTERISTICAS</vt:lpstr>
      <vt:lpstr>PROBLEMÁTICA.-</vt:lpstr>
      <vt:lpstr>RESOLUCION</vt:lpstr>
      <vt:lpstr>CONCLUSIONES.-</vt:lpstr>
      <vt:lpstr>ANEXOS.-</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Pc-Casa</dc:creator>
  <cp:lastModifiedBy>Luffi</cp:lastModifiedBy>
  <cp:revision>8</cp:revision>
  <dcterms:created xsi:type="dcterms:W3CDTF">2017-09-17T16:28:57Z</dcterms:created>
  <dcterms:modified xsi:type="dcterms:W3CDTF">2017-09-18T18:10:25Z</dcterms:modified>
</cp:coreProperties>
</file>