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64" r:id="rId13"/>
    <p:sldId id="271" r:id="rId14"/>
    <p:sldId id="275" r:id="rId15"/>
    <p:sldId id="277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DD75-A883-4D5B-A94A-676D6090E613}" type="datetimeFigureOut">
              <a:rPr lang="es-PE" smtClean="0"/>
              <a:t>23/10/2017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D2D6-65F0-4596-B2F0-72CC7CFEC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3.bp.blogspot.com/-18hppk8MQUU/VFjbkNq1z4I/AAAAAAAABqE/FZdqHc6lQlY/s1600/01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792088"/>
          </a:xfrm>
        </p:spPr>
        <p:txBody>
          <a:bodyPr>
            <a:normAutofit/>
          </a:bodyPr>
          <a:lstStyle/>
          <a:p>
            <a:r>
              <a:rPr lang="es-PE" b="1" u="sng" dirty="0" smtClean="0"/>
              <a:t>Patrón</a:t>
            </a:r>
            <a:r>
              <a:rPr lang="es-PE" b="1" dirty="0" smtClean="0"/>
              <a:t> </a:t>
            </a:r>
            <a:r>
              <a:rPr lang="es-PE" b="1" u="sng" dirty="0" smtClean="0"/>
              <a:t>Factory</a:t>
            </a:r>
            <a:endParaRPr lang="es-PE" b="1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340768"/>
            <a:ext cx="6552728" cy="4104456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Docente:</a:t>
            </a:r>
            <a:r>
              <a:rPr lang="es-ES" dirty="0" smtClean="0"/>
              <a:t> </a:t>
            </a:r>
            <a:r>
              <a:rPr lang="es-ES" dirty="0"/>
              <a:t>Gustavo Coronel Castillo</a:t>
            </a:r>
          </a:p>
          <a:p>
            <a:r>
              <a:rPr lang="es-ES" dirty="0">
                <a:latin typeface="Modern No. 20" pitchFamily="18" charset="0"/>
                <a:ea typeface="Gungsuh" pitchFamily="18" charset="-127"/>
              </a:rPr>
              <a:t>Integrantes</a:t>
            </a:r>
            <a:r>
              <a:rPr lang="es-ES" dirty="0" smtClean="0">
                <a:latin typeface="Modern No. 20" pitchFamily="18" charset="0"/>
                <a:ea typeface="Gungsuh" pitchFamily="18" charset="-127"/>
              </a:rPr>
              <a:t>:</a:t>
            </a:r>
          </a:p>
          <a:p>
            <a:r>
              <a:rPr lang="es-PE" sz="3600" dirty="0"/>
              <a:t>-</a:t>
            </a:r>
            <a:r>
              <a:rPr lang="es-PE" dirty="0"/>
              <a:t>Giuseppe Abraham Méndez Castro</a:t>
            </a:r>
            <a:endParaRPr lang="es-PE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r>
              <a:rPr lang="es-PE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-</a:t>
            </a:r>
            <a:r>
              <a:rPr lang="es-PE" dirty="0">
                <a:ea typeface="Meiryo" pitchFamily="34" charset="-128"/>
                <a:cs typeface="Meiryo" pitchFamily="34" charset="-128"/>
              </a:rPr>
              <a:t>Henrich Granados Nalvarte	</a:t>
            </a:r>
          </a:p>
          <a:p>
            <a:r>
              <a:rPr lang="es-PE" dirty="0">
                <a:ea typeface="Meiryo" pitchFamily="34" charset="-128"/>
                <a:cs typeface="Meiryo" pitchFamily="34" charset="-128"/>
              </a:rPr>
              <a:t>-Gabriel Camavilca </a:t>
            </a:r>
            <a:r>
              <a:rPr lang="es-PE" dirty="0" smtClean="0">
                <a:ea typeface="Meiryo" pitchFamily="34" charset="-128"/>
                <a:cs typeface="Meiryo" pitchFamily="34" charset="-128"/>
              </a:rPr>
              <a:t>Gonzáles</a:t>
            </a:r>
            <a:endParaRPr lang="es-PE" dirty="0">
              <a:ea typeface="Meiryo" pitchFamily="34" charset="-128"/>
              <a:cs typeface="Meiryo" pitchFamily="34" charset="-128"/>
            </a:endParaRPr>
          </a:p>
          <a:p>
            <a:r>
              <a:rPr lang="es-PE" dirty="0">
                <a:ea typeface="Meiryo" pitchFamily="34" charset="-128"/>
                <a:cs typeface="Meiryo" pitchFamily="34" charset="-128"/>
              </a:rPr>
              <a:t>-Alejandro </a:t>
            </a:r>
            <a:r>
              <a:rPr lang="es-PE" dirty="0" smtClean="0">
                <a:ea typeface="Meiryo" pitchFamily="34" charset="-128"/>
                <a:cs typeface="Meiryo" pitchFamily="34" charset="-128"/>
              </a:rPr>
              <a:t>Huamani</a:t>
            </a:r>
            <a:endParaRPr lang="es-PE" dirty="0">
              <a:ea typeface="Meiryo" pitchFamily="34" charset="-128"/>
              <a:cs typeface="Meiryo" pitchFamily="34" charset="-128"/>
            </a:endParaRPr>
          </a:p>
          <a:p>
            <a:r>
              <a:rPr lang="es-PE" dirty="0">
                <a:ea typeface="Meiryo" pitchFamily="34" charset="-128"/>
                <a:cs typeface="Meiryo" pitchFamily="34" charset="-128"/>
              </a:rPr>
              <a:t>-Antonio Aynacc</a:t>
            </a:r>
          </a:p>
          <a:p>
            <a:r>
              <a:rPr lang="es-PE" dirty="0">
                <a:ea typeface="Meiryo" pitchFamily="34" charset="-128"/>
                <a:cs typeface="Meiryo" pitchFamily="34" charset="-128"/>
              </a:rPr>
              <a:t>-Alexis Rojas</a:t>
            </a:r>
          </a:p>
          <a:p>
            <a:endParaRPr lang="es-ES" dirty="0">
              <a:latin typeface="Modern No. 20" pitchFamily="18" charset="0"/>
              <a:ea typeface="Gungsuh" pitchFamily="18" charset="-127"/>
            </a:endParaRPr>
          </a:p>
          <a:p>
            <a:endParaRPr lang="es-PE" dirty="0"/>
          </a:p>
        </p:txBody>
      </p:sp>
      <p:pic>
        <p:nvPicPr>
          <p:cNvPr id="4" name="3 Imagen" descr="G20140618085030_65000001_ISOTIPO_CON_FON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0" y="5895842"/>
            <a:ext cx="1318025" cy="962158"/>
          </a:xfrm>
          <a:prstGeom prst="rect">
            <a:avLst/>
          </a:prstGeom>
        </p:spPr>
      </p:pic>
      <p:pic>
        <p:nvPicPr>
          <p:cNvPr id="5" name="4 Imagen" descr="Screensho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5751926"/>
            <a:ext cx="1979712" cy="110607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491880" y="5827909"/>
            <a:ext cx="2214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Facultad de Ingeniería</a:t>
            </a:r>
          </a:p>
        </p:txBody>
      </p:sp>
    </p:spTree>
    <p:extLst>
      <p:ext uri="{BB962C8B-B14F-4D97-AF65-F5344CB8AC3E}">
        <p14:creationId xmlns:p14="http://schemas.microsoft.com/office/powerpoint/2010/main" val="337098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43431"/>
            <a:ext cx="8208912" cy="6697937"/>
          </a:xfrm>
        </p:spPr>
        <p:txBody>
          <a:bodyPr/>
          <a:lstStyle/>
          <a:p>
            <a:endParaRPr lang="es-PE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10048"/>
              </p:ext>
            </p:extLst>
          </p:nvPr>
        </p:nvGraphicFramePr>
        <p:xfrm>
          <a:off x="467544" y="116633"/>
          <a:ext cx="7871140" cy="5802016"/>
        </p:xfrm>
        <a:graphic>
          <a:graphicData uri="http://schemas.openxmlformats.org/drawingml/2006/table">
            <a:tbl>
              <a:tblPr/>
              <a:tblGrid>
                <a:gridCol w="978966"/>
                <a:gridCol w="6892174"/>
              </a:tblGrid>
              <a:tr h="5802016">
                <a:tc>
                  <a:txBody>
                    <a:bodyPr/>
                    <a:lstStyle/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8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9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10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11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12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13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14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15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16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17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18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19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20</a:t>
                      </a:r>
                    </a:p>
                    <a:p>
                      <a:pPr algn="r" rtl="0" fontAlgn="base"/>
                      <a:r>
                        <a:rPr lang="es-PE" sz="1400" b="0" i="0" u="none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package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com.arquitecturajava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abstract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class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Factura {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private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int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id;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private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double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importe;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int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getId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() {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return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id;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}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void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setId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(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int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id) {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this.id = id;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}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double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getImporte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() {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return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importe;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}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void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setImporte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(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double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importe) {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this.importe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= importe;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}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abstract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double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u="none" dirty="0" err="1">
                          <a:effectLst/>
                          <a:latin typeface="Monaco"/>
                        </a:rPr>
                        <a:t>getImporteIva</a:t>
                      </a:r>
                      <a:r>
                        <a:rPr lang="es-PE" sz="1800" b="0" i="0" u="none" dirty="0">
                          <a:effectLst/>
                          <a:latin typeface="Monaco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s-PE" sz="1800" b="0" i="0" u="none" dirty="0">
                          <a:effectLst/>
                          <a:latin typeface="Monac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6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653560"/>
              </p:ext>
            </p:extLst>
          </p:nvPr>
        </p:nvGraphicFramePr>
        <p:xfrm>
          <a:off x="1361941" y="944183"/>
          <a:ext cx="6605126" cy="3017520"/>
        </p:xfrm>
        <a:graphic>
          <a:graphicData uri="http://schemas.openxmlformats.org/drawingml/2006/table">
            <a:tbl>
              <a:tblPr/>
              <a:tblGrid>
                <a:gridCol w="408228"/>
                <a:gridCol w="6196898"/>
              </a:tblGrid>
              <a:tr h="2424447">
                <a:tc>
                  <a:txBody>
                    <a:bodyPr/>
                    <a:lstStyle/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8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9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10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800" b="0" i="0" dirty="0" err="1">
                          <a:effectLst/>
                          <a:latin typeface="Monaco"/>
                        </a:rPr>
                        <a:t>package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com.arquitecturajava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class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FacturaIva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extends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Factura{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@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Override</a:t>
                      </a:r>
                      <a:endParaRPr lang="es-PE" sz="1800" b="0" i="0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double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getImporteIva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() {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// TODO Auto-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generated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method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stub</a:t>
                      </a:r>
                      <a:endParaRPr lang="es-PE" sz="1800" b="0" i="0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return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getImporte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()*1.21;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}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56980"/>
              </p:ext>
            </p:extLst>
          </p:nvPr>
        </p:nvGraphicFramePr>
        <p:xfrm>
          <a:off x="1388186" y="3426029"/>
          <a:ext cx="5779294" cy="3017520"/>
        </p:xfrm>
        <a:graphic>
          <a:graphicData uri="http://schemas.openxmlformats.org/drawingml/2006/table">
            <a:tbl>
              <a:tblPr/>
              <a:tblGrid>
                <a:gridCol w="357188"/>
                <a:gridCol w="5422106"/>
              </a:tblGrid>
              <a:tr h="2379235">
                <a:tc>
                  <a:txBody>
                    <a:bodyPr/>
                    <a:lstStyle/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8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9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10</a:t>
                      </a:r>
                    </a:p>
                    <a:p>
                      <a:pPr algn="r" rtl="0" fontAlgn="base"/>
                      <a:r>
                        <a:rPr lang="es-PE" sz="18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800" b="0" i="0" dirty="0" err="1">
                          <a:effectLst/>
                          <a:latin typeface="Monaco"/>
                        </a:rPr>
                        <a:t>package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com.arquitecturajava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class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FacturaIvaReducido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extends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Factura{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@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Override</a:t>
                      </a:r>
                      <a:endParaRPr lang="es-PE" sz="1800" b="0" i="0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public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double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getImporteIva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() {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// TODO Auto-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generated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method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stub</a:t>
                      </a:r>
                      <a:endParaRPr lang="es-PE" sz="1800" b="0" i="0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return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 </a:t>
                      </a:r>
                      <a:r>
                        <a:rPr lang="es-PE" sz="1800" b="0" i="0" dirty="0" err="1">
                          <a:effectLst/>
                          <a:latin typeface="Monaco"/>
                        </a:rPr>
                        <a:t>getImporte</a:t>
                      </a:r>
                      <a:r>
                        <a:rPr lang="es-PE" sz="1800" b="0" i="0" dirty="0">
                          <a:effectLst/>
                          <a:latin typeface="Monaco"/>
                        </a:rPr>
                        <a:t>()*1.07;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}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s-PE" sz="1800" b="0" i="0" dirty="0">
                          <a:effectLst/>
                          <a:latin typeface="Monac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88186" y="3184132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1350">
                <a:latin typeface="Arial" panose="020B0604020202020204" pitchFamily="34" charset="0"/>
              </a:rPr>
              <a:t/>
            </a:r>
            <a:br>
              <a:rPr lang="es-PE" sz="1350">
                <a:latin typeface="Arial" panose="020B0604020202020204" pitchFamily="34" charset="0"/>
              </a:rPr>
            </a:br>
            <a:endParaRPr lang="es-PE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4099" y="337735"/>
            <a:ext cx="4259838" cy="832539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PE" b="1" i="1" u="sng" dirty="0" smtClean="0">
                <a:latin typeface="Baskerville Old Face" panose="02020602080505020303" pitchFamily="18" charset="0"/>
              </a:rPr>
              <a:t>Simple Factory</a:t>
            </a:r>
            <a:endParaRPr lang="es-PE" b="1" i="1" u="sng" dirty="0">
              <a:latin typeface="Baskerville Old Face" panose="020206020805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2029" y="2074176"/>
            <a:ext cx="2273969" cy="2176983"/>
          </a:xfrm>
          <a:ln w="571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s-PE" i="1" dirty="0" smtClean="0"/>
              <a:t>Es la clase con la responsabilidad de crear objetos. No delega en sub clases y sus métodos pueden ser estáticos.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6183486" y="3990707"/>
            <a:ext cx="2610317" cy="216877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dirty="0" smtClean="0"/>
          </a:p>
          <a:p>
            <a:r>
              <a:rPr lang="es-PE" i="1" dirty="0" smtClean="0"/>
              <a:t>Este puede evolucionar a un Factory </a:t>
            </a:r>
            <a:r>
              <a:rPr lang="es-PE" i="1" dirty="0" err="1" smtClean="0"/>
              <a:t>Method</a:t>
            </a:r>
            <a:r>
              <a:rPr lang="es-PE" i="1" dirty="0" smtClean="0"/>
              <a:t> o </a:t>
            </a:r>
            <a:r>
              <a:rPr lang="es-PE" i="1" dirty="0" err="1" smtClean="0"/>
              <a:t>Abstract</a:t>
            </a:r>
            <a:r>
              <a:rPr lang="es-PE" i="1" dirty="0" smtClean="0"/>
              <a:t> Factory</a:t>
            </a:r>
            <a:endParaRPr lang="es-PE" i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52" y="3037819"/>
            <a:ext cx="1925053" cy="190577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12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59632" y="788558"/>
            <a:ext cx="62722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CONCLUCIONES:</a:t>
            </a:r>
            <a:endParaRPr lang="es-PE" sz="21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4839"/>
            <a:ext cx="3485972" cy="34859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05064"/>
            <a:ext cx="5109032" cy="1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1392" y="1245269"/>
            <a:ext cx="5847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PE" sz="2100" b="1" dirty="0">
                <a:solidFill>
                  <a:schemeClr val="bg1"/>
                </a:solidFill>
              </a:rPr>
              <a:t>Los patrones de diseño describen soluciones simples y elegantes a problemas específicos de diseño de software </a:t>
            </a:r>
            <a:r>
              <a:rPr lang="es-PE" sz="2100" b="1" dirty="0">
                <a:solidFill>
                  <a:schemeClr val="bg1"/>
                </a:solidFill>
              </a:rPr>
              <a:t>o</a:t>
            </a:r>
            <a:r>
              <a:rPr lang="es-PE" sz="2100" b="1" dirty="0">
                <a:solidFill>
                  <a:schemeClr val="bg1"/>
                </a:solidFill>
              </a:rPr>
              <a:t>rientado a objetos.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PE" sz="2100" b="1" dirty="0">
                <a:solidFill>
                  <a:schemeClr val="bg1"/>
                </a:solidFill>
              </a:rPr>
              <a:t>Son recetas que podemos utilizar y que nos ayudarán a entender mejor la orientación a objetos, la herencia y el polimorfismo.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PE" sz="2100" b="1" dirty="0">
                <a:solidFill>
                  <a:schemeClr val="bg1"/>
                </a:solidFill>
              </a:rPr>
              <a:t>Los patrones de diseño los utilizan todos los ingenieros en programación orientada a objetos.</a:t>
            </a:r>
            <a:endParaRPr lang="es-PE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544" y="260648"/>
            <a:ext cx="757087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FacturaIvaReducido</a:t>
            </a:r>
            <a:r>
              <a:rPr lang="es-PE" dirty="0"/>
              <a:t> </a:t>
            </a:r>
            <a:r>
              <a:rPr lang="es-PE" dirty="0" err="1"/>
              <a:t>extends</a:t>
            </a:r>
            <a:r>
              <a:rPr lang="es-PE" dirty="0"/>
              <a:t> Factura{</a:t>
            </a:r>
          </a:p>
          <a:p>
            <a:r>
              <a:rPr lang="es-PE" dirty="0"/>
              <a:t> </a:t>
            </a:r>
          </a:p>
          <a:p>
            <a:endParaRPr lang="es-PE" dirty="0"/>
          </a:p>
          <a:p>
            <a:r>
              <a:rPr lang="es-PE" dirty="0"/>
              <a:t>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double</a:t>
            </a:r>
            <a:r>
              <a:rPr lang="es-PE" dirty="0"/>
              <a:t> </a:t>
            </a:r>
            <a:r>
              <a:rPr lang="es-PE" dirty="0" err="1"/>
              <a:t>getImporteIva</a:t>
            </a:r>
            <a:r>
              <a:rPr lang="es-PE" dirty="0"/>
              <a:t>() {</a:t>
            </a:r>
          </a:p>
          <a:p>
            <a:r>
              <a:rPr lang="es-PE" dirty="0"/>
              <a:t> </a:t>
            </a:r>
          </a:p>
          <a:p>
            <a:r>
              <a:rPr lang="es-PE" dirty="0"/>
              <a:t> </a:t>
            </a:r>
            <a:r>
              <a:rPr lang="es-PE" dirty="0" err="1"/>
              <a:t>return</a:t>
            </a:r>
            <a:r>
              <a:rPr lang="es-PE" dirty="0"/>
              <a:t> </a:t>
            </a:r>
            <a:r>
              <a:rPr lang="es-PE" dirty="0" err="1"/>
              <a:t>getImporte</a:t>
            </a:r>
            <a:r>
              <a:rPr lang="es-PE" dirty="0"/>
              <a:t>()*1.07;</a:t>
            </a:r>
          </a:p>
          <a:p>
            <a:r>
              <a:rPr lang="es-PE" dirty="0"/>
              <a:t> }</a:t>
            </a:r>
          </a:p>
          <a:p>
            <a:r>
              <a:rPr lang="es-PE" dirty="0"/>
              <a:t> </a:t>
            </a:r>
          </a:p>
          <a:p>
            <a:r>
              <a:rPr lang="es-PE" dirty="0"/>
              <a:t>}</a:t>
            </a:r>
          </a:p>
          <a:p>
            <a:r>
              <a:rPr lang="es-PE" dirty="0" err="1"/>
              <a:t>package</a:t>
            </a:r>
            <a:r>
              <a:rPr lang="es-PE" dirty="0"/>
              <a:t> </a:t>
            </a:r>
            <a:r>
              <a:rPr lang="es-PE" dirty="0" err="1"/>
              <a:t>com.arquitecturajava</a:t>
            </a:r>
            <a:r>
              <a:rPr lang="es-PE" dirty="0"/>
              <a:t>;</a:t>
            </a:r>
          </a:p>
          <a:p>
            <a:r>
              <a:rPr lang="es-PE" dirty="0"/>
              <a:t> </a:t>
            </a:r>
          </a:p>
          <a:p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FactoriaFacturas</a:t>
            </a:r>
            <a:r>
              <a:rPr lang="es-PE" dirty="0"/>
              <a:t> {</a:t>
            </a:r>
          </a:p>
          <a:p>
            <a:r>
              <a:rPr lang="es-PE" dirty="0"/>
              <a:t> </a:t>
            </a:r>
          </a:p>
          <a:p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Factura </a:t>
            </a:r>
            <a:r>
              <a:rPr lang="es-PE" dirty="0" err="1"/>
              <a:t>getFactura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 tipo) {</a:t>
            </a:r>
          </a:p>
          <a:p>
            <a:r>
              <a:rPr lang="es-PE" dirty="0"/>
              <a:t> </a:t>
            </a:r>
          </a:p>
          <a:p>
            <a:r>
              <a:rPr lang="es-PE" dirty="0"/>
              <a:t> </a:t>
            </a:r>
            <a:r>
              <a:rPr lang="es-PE" dirty="0" err="1"/>
              <a:t>if</a:t>
            </a:r>
            <a:r>
              <a:rPr lang="es-PE" dirty="0"/>
              <a:t> (</a:t>
            </a:r>
            <a:r>
              <a:rPr lang="es-PE" dirty="0" err="1"/>
              <a:t>tipo.equals</a:t>
            </a:r>
            <a:r>
              <a:rPr lang="es-PE" dirty="0"/>
              <a:t>("</a:t>
            </a:r>
            <a:r>
              <a:rPr lang="es-PE" dirty="0" err="1"/>
              <a:t>iva</a:t>
            </a:r>
            <a:r>
              <a:rPr lang="es-PE" dirty="0"/>
              <a:t>")) {</a:t>
            </a:r>
          </a:p>
          <a:p>
            <a:r>
              <a:rPr lang="es-PE" dirty="0"/>
              <a:t> </a:t>
            </a:r>
          </a:p>
          <a:p>
            <a:r>
              <a:rPr lang="es-PE" dirty="0"/>
              <a:t> </a:t>
            </a:r>
            <a:r>
              <a:rPr lang="es-PE" dirty="0" err="1"/>
              <a:t>return</a:t>
            </a:r>
            <a:r>
              <a:rPr lang="es-PE" dirty="0"/>
              <a:t> new </a:t>
            </a:r>
            <a:r>
              <a:rPr lang="es-PE" dirty="0" err="1"/>
              <a:t>FacturaIva</a:t>
            </a:r>
            <a:r>
              <a:rPr lang="es-PE" dirty="0"/>
              <a:t>();</a:t>
            </a:r>
          </a:p>
          <a:p>
            <a:r>
              <a:rPr lang="es-PE" dirty="0"/>
              <a:t> }</a:t>
            </a:r>
          </a:p>
          <a:p>
            <a:r>
              <a:rPr lang="es-PE" dirty="0"/>
              <a:t> </a:t>
            </a:r>
            <a:r>
              <a:rPr lang="es-PE" dirty="0" err="1"/>
              <a:t>else</a:t>
            </a:r>
            <a:r>
              <a:rPr lang="es-PE" dirty="0"/>
              <a:t> {</a:t>
            </a:r>
          </a:p>
          <a:p>
            <a:r>
              <a:rPr lang="es-PE" dirty="0"/>
              <a:t> </a:t>
            </a:r>
            <a:r>
              <a:rPr lang="es-PE" dirty="0" err="1"/>
              <a:t>return</a:t>
            </a:r>
            <a:r>
              <a:rPr lang="es-PE" dirty="0"/>
              <a:t> new </a:t>
            </a:r>
            <a:r>
              <a:rPr lang="es-PE" dirty="0" err="1"/>
              <a:t>FacturaIvaReducido</a:t>
            </a:r>
            <a:r>
              <a:rPr lang="es-PE" dirty="0"/>
              <a:t>();</a:t>
            </a:r>
          </a:p>
          <a:p>
            <a:r>
              <a:rPr lang="es-PE" dirty="0"/>
              <a:t> }</a:t>
            </a:r>
          </a:p>
          <a:p>
            <a:r>
              <a:rPr lang="es-PE" dirty="0"/>
              <a:t> </a:t>
            </a:r>
          </a:p>
          <a:p>
            <a:r>
              <a:rPr lang="es-PE" dirty="0"/>
              <a:t> }</a:t>
            </a:r>
          </a:p>
          <a:p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2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916" y="1124744"/>
            <a:ext cx="4104100" cy="478634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Factory method define una interfaz para crear objetos, pero deja que sean las subclases quienes decidan que clases instanciar; permite que una clase delegue en sus subclases la </a:t>
            </a:r>
            <a:r>
              <a:rPr lang="es-PE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creacion</a:t>
            </a:r>
            <a:r>
              <a:rPr lang="es-P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objetos.</a:t>
            </a:r>
            <a:endParaRPr lang="es-P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54867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 smtClean="0">
                <a:latin typeface="Times New Roman" pitchFamily="18" charset="0"/>
                <a:cs typeface="Times New Roman" pitchFamily="18" charset="0"/>
              </a:rPr>
              <a:t>Factory method</a:t>
            </a:r>
            <a:endParaRPr lang="es-PE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004048" y="54867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u="sng" dirty="0" smtClean="0">
                <a:latin typeface="Times New Roman" pitchFamily="18" charset="0"/>
                <a:cs typeface="Times New Roman" pitchFamily="18" charset="0"/>
              </a:rPr>
              <a:t>Definición de patrón de diseño</a:t>
            </a:r>
            <a:endParaRPr lang="es-PE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824117" y="1124356"/>
            <a:ext cx="3744238" cy="478634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013742" y="1784112"/>
            <a:ext cx="340239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patrón de diseño es una solución </a:t>
            </a:r>
          </a:p>
          <a:p>
            <a:pPr algn="ctr"/>
            <a:r>
              <a:rPr lang="es-PE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un problema de diseño</a:t>
            </a:r>
          </a:p>
          <a:p>
            <a:pPr algn="ctr"/>
            <a:r>
              <a:rPr lang="es-PE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Características:</a:t>
            </a:r>
          </a:p>
          <a:p>
            <a:pPr algn="ctr"/>
            <a:r>
              <a:rPr lang="es-PE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-) Debe haber comprobado efectividad</a:t>
            </a:r>
          </a:p>
          <a:p>
            <a:pPr algn="ctr"/>
            <a:r>
              <a:rPr lang="es-PE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ocasiones anteriores.</a:t>
            </a:r>
          </a:p>
          <a:p>
            <a:pPr algn="ctr"/>
            <a:r>
              <a:rPr lang="es-PE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-) Reutilizable, aplicable a diferentes</a:t>
            </a:r>
          </a:p>
          <a:p>
            <a:pPr algn="ctr"/>
            <a:r>
              <a:rPr lang="es-PE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Diseños en distintas circunstancias.</a:t>
            </a:r>
          </a:p>
        </p:txBody>
      </p:sp>
    </p:spTree>
    <p:extLst>
      <p:ext uri="{BB962C8B-B14F-4D97-AF65-F5344CB8AC3E}">
        <p14:creationId xmlns:p14="http://schemas.microsoft.com/office/powerpoint/2010/main" val="419764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5129" y="375769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 </a:t>
            </a:r>
            <a:r>
              <a:rPr lang="es-PE" dirty="0" err="1"/>
              <a:t>continuacion</a:t>
            </a:r>
            <a:r>
              <a:rPr lang="es-PE" dirty="0"/>
              <a:t> presentaremos una </a:t>
            </a:r>
            <a:r>
              <a:rPr lang="es-PE" dirty="0" err="1"/>
              <a:t>version</a:t>
            </a:r>
            <a:r>
              <a:rPr lang="es-PE" dirty="0"/>
              <a:t> </a:t>
            </a:r>
            <a:r>
              <a:rPr lang="es-PE" dirty="0" err="1"/>
              <a:t>reducidade</a:t>
            </a:r>
            <a:r>
              <a:rPr lang="es-PE" dirty="0"/>
              <a:t> la plantilla de este </a:t>
            </a:r>
            <a:r>
              <a:rPr lang="es-PE" dirty="0" err="1"/>
              <a:t>patron</a:t>
            </a:r>
            <a:r>
              <a:rPr lang="es-PE" dirty="0"/>
              <a:t>:</a:t>
            </a:r>
          </a:p>
          <a:p>
            <a:r>
              <a:rPr lang="es-PE" dirty="0"/>
              <a:t>Problema</a:t>
            </a:r>
          </a:p>
          <a:p>
            <a:r>
              <a:rPr lang="es-PE" dirty="0"/>
              <a:t>Una clase necesita </a:t>
            </a:r>
            <a:r>
              <a:rPr lang="es-PE" u="sng" dirty="0"/>
              <a:t>instanciar</a:t>
            </a:r>
            <a:r>
              <a:rPr lang="es-PE" dirty="0"/>
              <a:t> otra clase </a:t>
            </a:r>
            <a:r>
              <a:rPr lang="es-PE" dirty="0" err="1"/>
              <a:t>derivadade</a:t>
            </a:r>
            <a:r>
              <a:rPr lang="es-PE" dirty="0"/>
              <a:t> una tercera clase, </a:t>
            </a:r>
            <a:r>
              <a:rPr lang="es-PE" dirty="0" err="1"/>
              <a:t>perono</a:t>
            </a:r>
            <a:r>
              <a:rPr lang="es-PE" dirty="0"/>
              <a:t> sabe cual.</a:t>
            </a:r>
          </a:p>
          <a:p>
            <a:r>
              <a:rPr lang="es-PE" dirty="0" err="1"/>
              <a:t>Factrory</a:t>
            </a:r>
            <a:r>
              <a:rPr lang="es-PE" dirty="0"/>
              <a:t> Method permite a la clase derivada tomar esta </a:t>
            </a:r>
            <a:r>
              <a:rPr lang="es-PE" dirty="0" err="1"/>
              <a:t>decision</a:t>
            </a:r>
            <a:r>
              <a:rPr lang="es-PE" dirty="0"/>
              <a:t>.</a:t>
            </a:r>
          </a:p>
          <a:p>
            <a:r>
              <a:rPr lang="es-PE" dirty="0" err="1"/>
              <a:t>Solucion</a:t>
            </a:r>
            <a:endParaRPr lang="es-PE" dirty="0"/>
          </a:p>
          <a:p>
            <a:r>
              <a:rPr lang="es-PE" dirty="0"/>
              <a:t>Una clase derivada toma la </a:t>
            </a:r>
            <a:r>
              <a:rPr lang="es-PE" dirty="0" err="1"/>
              <a:t>decision</a:t>
            </a:r>
            <a:r>
              <a:rPr lang="es-PE" dirty="0"/>
              <a:t> sobre que clase instanciar y como </a:t>
            </a:r>
            <a:r>
              <a:rPr lang="es-PE" dirty="0" smtClean="0"/>
              <a:t>instanciarla</a:t>
            </a:r>
          </a:p>
          <a:p>
            <a:endParaRPr lang="es-PE" dirty="0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41" y="2348880"/>
            <a:ext cx="6048671" cy="1944216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539552" y="4437112"/>
            <a:ext cx="7910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Participantes:</a:t>
            </a:r>
          </a:p>
          <a:p>
            <a:r>
              <a:rPr lang="es-PE" b="1" dirty="0" smtClean="0"/>
              <a:t>Producto</a:t>
            </a:r>
          </a:p>
          <a:p>
            <a:r>
              <a:rPr lang="es-PE" dirty="0" smtClean="0"/>
              <a:t>Define la interfaz de los objetos que crea el </a:t>
            </a:r>
            <a:r>
              <a:rPr lang="es-PE" dirty="0" err="1" smtClean="0"/>
              <a:t>metodo</a:t>
            </a:r>
            <a:r>
              <a:rPr lang="es-PE" dirty="0" smtClean="0"/>
              <a:t> de </a:t>
            </a:r>
            <a:r>
              <a:rPr lang="es-PE" dirty="0" err="1" smtClean="0"/>
              <a:t>fabricacion</a:t>
            </a:r>
            <a:endParaRPr lang="es-PE" dirty="0" smtClean="0"/>
          </a:p>
          <a:p>
            <a:r>
              <a:rPr lang="es-PE" b="1" dirty="0" err="1" smtClean="0"/>
              <a:t>ProductoConcreto</a:t>
            </a:r>
            <a:endParaRPr lang="es-PE" b="1" dirty="0" smtClean="0"/>
          </a:p>
          <a:p>
            <a:r>
              <a:rPr lang="es-PE" dirty="0" smtClean="0"/>
              <a:t>Implementa la interfaz Producto.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61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45720" rIns="1587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Diagrama UML</a:t>
            </a:r>
            <a:r>
              <a: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s-P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  </a:t>
            </a:r>
            <a:endParaRPr kumimoji="0" lang="es-PE" sz="17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544" y="457200"/>
            <a:ext cx="836767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Creador</a:t>
            </a:r>
          </a:p>
          <a:p>
            <a:r>
              <a:rPr lang="es-PE" dirty="0" smtClean="0"/>
              <a:t>Declara el método de fabricación, el cual devuelve un objeto del tipo Producto.</a:t>
            </a:r>
          </a:p>
          <a:p>
            <a:r>
              <a:rPr lang="es-PE" dirty="0" smtClean="0"/>
              <a:t>También puede definir una implementación predeterminada del método de fabrica-</a:t>
            </a:r>
          </a:p>
          <a:p>
            <a:r>
              <a:rPr lang="es-PE" dirty="0" err="1" smtClean="0"/>
              <a:t>Cion</a:t>
            </a:r>
            <a:r>
              <a:rPr lang="es-PE" dirty="0" smtClean="0"/>
              <a:t> que devuelve un objeto </a:t>
            </a:r>
            <a:r>
              <a:rPr lang="es-PE" dirty="0" err="1" smtClean="0"/>
              <a:t>ProductoConcreto</a:t>
            </a:r>
            <a:r>
              <a:rPr lang="es-PE" dirty="0" smtClean="0"/>
              <a:t>. Puede llamar al </a:t>
            </a:r>
            <a:r>
              <a:rPr lang="es-PE" dirty="0" err="1" smtClean="0"/>
              <a:t>metodo</a:t>
            </a:r>
            <a:r>
              <a:rPr lang="es-PE" dirty="0" smtClean="0"/>
              <a:t> de </a:t>
            </a:r>
            <a:r>
              <a:rPr lang="es-PE" dirty="0" err="1" smtClean="0"/>
              <a:t>fabricacion</a:t>
            </a:r>
            <a:endParaRPr lang="es-PE" dirty="0" smtClean="0"/>
          </a:p>
          <a:p>
            <a:r>
              <a:rPr lang="es-PE" dirty="0" smtClean="0"/>
              <a:t>Para crear un objeto Producto.</a:t>
            </a:r>
          </a:p>
          <a:p>
            <a:r>
              <a:rPr lang="es-PE" b="1" dirty="0" err="1" smtClean="0"/>
              <a:t>CreadorConcreto</a:t>
            </a:r>
            <a:endParaRPr lang="es-PE" b="1" dirty="0" smtClean="0"/>
          </a:p>
          <a:p>
            <a:r>
              <a:rPr lang="es-PE" dirty="0" smtClean="0"/>
              <a:t>Redefine el </a:t>
            </a:r>
            <a:r>
              <a:rPr lang="es-PE" dirty="0" err="1" smtClean="0"/>
              <a:t>metodo</a:t>
            </a:r>
            <a:r>
              <a:rPr lang="es-PE" dirty="0" smtClean="0"/>
              <a:t> de </a:t>
            </a:r>
            <a:r>
              <a:rPr lang="es-PE" dirty="0" err="1" smtClean="0"/>
              <a:t>fabricacionpara</a:t>
            </a:r>
            <a:r>
              <a:rPr lang="es-PE" dirty="0" smtClean="0"/>
              <a:t> devolver una instancia de </a:t>
            </a:r>
            <a:r>
              <a:rPr lang="es-PE" dirty="0" err="1" smtClean="0"/>
              <a:t>ProductoConcreto</a:t>
            </a:r>
            <a:r>
              <a:rPr lang="es-PE" dirty="0" smtClean="0"/>
              <a:t>.</a:t>
            </a:r>
          </a:p>
          <a:p>
            <a:r>
              <a:rPr lang="es-PE" b="1" dirty="0" smtClean="0"/>
              <a:t>Aplicabilidad</a:t>
            </a:r>
          </a:p>
          <a:p>
            <a:r>
              <a:rPr lang="es-PE" dirty="0" smtClean="0"/>
              <a:t>Usar cuando:</a:t>
            </a:r>
          </a:p>
          <a:p>
            <a:r>
              <a:rPr lang="es-PE" dirty="0"/>
              <a:t>	</a:t>
            </a:r>
            <a:r>
              <a:rPr lang="es-PE" dirty="0" smtClean="0"/>
              <a:t>i) Una clase no puede prever la clase de objetos que debe crear</a:t>
            </a:r>
          </a:p>
          <a:p>
            <a:r>
              <a:rPr lang="es-PE" dirty="0"/>
              <a:t>	</a:t>
            </a:r>
            <a:r>
              <a:rPr lang="es-PE" dirty="0" smtClean="0"/>
              <a:t>ii) Una clase quiere que sean sus subclases quienes especifiquen los objetos</a:t>
            </a:r>
          </a:p>
          <a:p>
            <a:r>
              <a:rPr lang="es-PE" dirty="0"/>
              <a:t>	 </a:t>
            </a:r>
            <a:r>
              <a:rPr lang="es-PE" dirty="0" smtClean="0"/>
              <a:t>   que esta crea.</a:t>
            </a:r>
          </a:p>
          <a:p>
            <a:r>
              <a:rPr lang="es-PE" b="1" dirty="0" smtClean="0"/>
              <a:t>Consecuencias</a:t>
            </a:r>
          </a:p>
          <a:p>
            <a:r>
              <a:rPr lang="es-PE" dirty="0" smtClean="0"/>
              <a:t>Proporciona enganches para las subclases. Crear objetos dentro de una clase con un</a:t>
            </a:r>
          </a:p>
          <a:p>
            <a:r>
              <a:rPr lang="es-PE" dirty="0" err="1" smtClean="0"/>
              <a:t>Metodo</a:t>
            </a:r>
            <a:r>
              <a:rPr lang="es-PE" dirty="0" smtClean="0"/>
              <a:t> de </a:t>
            </a:r>
            <a:r>
              <a:rPr lang="es-PE" dirty="0" err="1" smtClean="0"/>
              <a:t>fabricacion</a:t>
            </a:r>
            <a:r>
              <a:rPr lang="es-PE" dirty="0" smtClean="0"/>
              <a:t> es siempre mas flexible que hacerlo directamente. Conecta</a:t>
            </a:r>
          </a:p>
          <a:p>
            <a:r>
              <a:rPr lang="es-PE" dirty="0" err="1" smtClean="0"/>
              <a:t>Jerarquias</a:t>
            </a:r>
            <a:r>
              <a:rPr lang="es-PE" dirty="0" smtClean="0"/>
              <a:t> de clases paralelas.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833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404664"/>
            <a:ext cx="826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2.2 </a:t>
            </a:r>
            <a:r>
              <a:rPr lang="es-PE" b="1" dirty="0" smtClean="0"/>
              <a:t>Breve </a:t>
            </a:r>
            <a:r>
              <a:rPr lang="es-PE" b="1" dirty="0" err="1" smtClean="0"/>
              <a:t>discusion</a:t>
            </a:r>
            <a:r>
              <a:rPr lang="es-PE" b="1" dirty="0" smtClean="0"/>
              <a:t>:</a:t>
            </a:r>
          </a:p>
          <a:p>
            <a:r>
              <a:rPr lang="es-PE" dirty="0" smtClean="0"/>
              <a:t>El </a:t>
            </a:r>
            <a:r>
              <a:rPr lang="es-PE" dirty="0" err="1" smtClean="0"/>
              <a:t>patron</a:t>
            </a:r>
            <a:r>
              <a:rPr lang="es-PE" dirty="0"/>
              <a:t> </a:t>
            </a:r>
            <a:r>
              <a:rPr lang="es-PE" b="1" dirty="0" smtClean="0"/>
              <a:t>Factory Method </a:t>
            </a:r>
            <a:r>
              <a:rPr lang="es-PE" dirty="0" smtClean="0"/>
              <a:t>permite escribir aplicaciones que son mas flexibles respecto</a:t>
            </a:r>
          </a:p>
          <a:p>
            <a:r>
              <a:rPr lang="es-PE" dirty="0" smtClean="0"/>
              <a:t>De los tipos a utilizar </a:t>
            </a:r>
            <a:r>
              <a:rPr lang="es-PE" u="sng" dirty="0" smtClean="0"/>
              <a:t>difiriendo la </a:t>
            </a:r>
            <a:r>
              <a:rPr lang="es-PE" u="sng" dirty="0" err="1" smtClean="0"/>
              <a:t>creacion</a:t>
            </a:r>
            <a:r>
              <a:rPr lang="es-PE" u="sng" dirty="0" smtClean="0"/>
              <a:t> de las instancias en el sistema a subclases</a:t>
            </a:r>
          </a:p>
          <a:p>
            <a:r>
              <a:rPr lang="es-PE" dirty="0" smtClean="0"/>
              <a:t>que pueden ser extendidas a medida que evoluciona el sistema.</a:t>
            </a:r>
          </a:p>
          <a:p>
            <a:r>
              <a:rPr lang="es-PE" dirty="0" smtClean="0"/>
              <a:t>Factory Method hace </a:t>
            </a:r>
            <a:r>
              <a:rPr lang="es-PE" dirty="0" err="1" smtClean="0"/>
              <a:t>tambien</a:t>
            </a:r>
            <a:r>
              <a:rPr lang="es-PE" dirty="0" smtClean="0"/>
              <a:t> que el diseño sea mas adaptable a cambio de solo un</a:t>
            </a:r>
          </a:p>
          <a:p>
            <a:r>
              <a:rPr lang="es-PE" dirty="0" smtClean="0"/>
              <a:t>Poco mas de complejidad.</a:t>
            </a:r>
          </a:p>
          <a:p>
            <a:endParaRPr lang="es-PE" dirty="0"/>
          </a:p>
          <a:p>
            <a:r>
              <a:rPr lang="es-PE" dirty="0" smtClean="0"/>
              <a:t>Uno de los principales inconvenientes que puede presentar este </a:t>
            </a:r>
            <a:r>
              <a:rPr lang="es-PE" dirty="0" err="1" smtClean="0"/>
              <a:t>patron</a:t>
            </a:r>
            <a:r>
              <a:rPr lang="es-PE" dirty="0" smtClean="0"/>
              <a:t> es que puede</a:t>
            </a:r>
          </a:p>
          <a:p>
            <a:r>
              <a:rPr lang="es-PE" dirty="0" smtClean="0"/>
              <a:t>Requerir crear una nueva clase simplemente para cambiar la clase de Producto.</a:t>
            </a:r>
          </a:p>
          <a:p>
            <a:endParaRPr lang="es-PE" dirty="0"/>
          </a:p>
          <a:p>
            <a:r>
              <a:rPr lang="es-PE" dirty="0" smtClean="0"/>
              <a:t>2.3 </a:t>
            </a:r>
            <a:r>
              <a:rPr lang="es-PE" b="1" dirty="0" smtClean="0"/>
              <a:t>Ejemplos en </a:t>
            </a:r>
            <a:r>
              <a:rPr lang="es-PE" b="1" dirty="0" err="1" smtClean="0"/>
              <a:t>.net</a:t>
            </a:r>
            <a:r>
              <a:rPr lang="es-PE" b="1" dirty="0" smtClean="0"/>
              <a:t> Framework</a:t>
            </a:r>
          </a:p>
          <a:p>
            <a:r>
              <a:rPr lang="es-PE" dirty="0" smtClean="0"/>
              <a:t>En </a:t>
            </a:r>
            <a:r>
              <a:rPr lang="es-PE" dirty="0" err="1" smtClean="0"/>
              <a:t>.net</a:t>
            </a:r>
            <a:r>
              <a:rPr lang="es-PE" dirty="0" smtClean="0"/>
              <a:t> podemos encontrar varias implementaciones de este </a:t>
            </a:r>
            <a:r>
              <a:rPr lang="es-PE" dirty="0" err="1" smtClean="0"/>
              <a:t>patron</a:t>
            </a:r>
            <a:r>
              <a:rPr lang="es-PE" dirty="0" smtClean="0"/>
              <a:t>. A modo de</a:t>
            </a:r>
          </a:p>
          <a:p>
            <a:r>
              <a:rPr lang="es-PE" dirty="0" smtClean="0"/>
              <a:t>Ejemplo, hemos tomado una de ASP </a:t>
            </a:r>
            <a:r>
              <a:rPr lang="es-PE" dirty="0" err="1" smtClean="0"/>
              <a:t>.net</a:t>
            </a:r>
            <a:r>
              <a:rPr lang="es-PE" dirty="0" smtClean="0"/>
              <a:t> 1.1, concretamente, la </a:t>
            </a:r>
            <a:r>
              <a:rPr lang="es-PE" dirty="0" err="1" smtClean="0"/>
              <a:t>implementacion</a:t>
            </a:r>
            <a:r>
              <a:rPr lang="es-PE" dirty="0" smtClean="0"/>
              <a:t> del </a:t>
            </a:r>
            <a:endParaRPr lang="es-PE" u="sng" dirty="0" smtClean="0"/>
          </a:p>
          <a:p>
            <a:r>
              <a:rPr lang="es-PE" u="sng" dirty="0" smtClean="0"/>
              <a:t>Gestor de manejadores (</a:t>
            </a:r>
            <a:r>
              <a:rPr lang="es-PE" b="1" u="sng" dirty="0" err="1" smtClean="0"/>
              <a:t>handlers</a:t>
            </a:r>
            <a:r>
              <a:rPr lang="es-PE" b="1" u="sng" dirty="0" smtClean="0"/>
              <a:t>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374982"/>
            <a:ext cx="5919646" cy="25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6672"/>
            <a:ext cx="78939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2.3</a:t>
            </a:r>
            <a:r>
              <a:rPr lang="es-PE" b="1" dirty="0" smtClean="0"/>
              <a:t>Ejemplos de </a:t>
            </a:r>
            <a:r>
              <a:rPr lang="es-PE" b="1" dirty="0" err="1" smtClean="0"/>
              <a:t>Codigo</a:t>
            </a:r>
            <a:endParaRPr lang="es-PE" b="1" dirty="0" smtClean="0"/>
          </a:p>
          <a:p>
            <a:r>
              <a:rPr lang="es-PE" dirty="0" smtClean="0"/>
              <a:t>Usando C#</a:t>
            </a:r>
          </a:p>
          <a:p>
            <a:r>
              <a:rPr lang="es-PE" dirty="0" smtClean="0"/>
              <a:t>Para los ejemplos, utilizaremos como clases Producto un modelo de objetos muy </a:t>
            </a:r>
          </a:p>
          <a:p>
            <a:r>
              <a:rPr lang="es-PE" dirty="0" smtClean="0"/>
              <a:t>Sencillo de una tienda de mascotas. En este caso, </a:t>
            </a:r>
            <a:r>
              <a:rPr lang="es-PE" b="1" dirty="0" smtClean="0"/>
              <a:t>Mascota </a:t>
            </a:r>
            <a:r>
              <a:rPr lang="es-PE" dirty="0" smtClean="0"/>
              <a:t>hace las veces del</a:t>
            </a:r>
          </a:p>
          <a:p>
            <a:r>
              <a:rPr lang="es-PE" dirty="0" smtClean="0"/>
              <a:t>Participante </a:t>
            </a:r>
            <a:r>
              <a:rPr lang="es-PE" b="1" dirty="0" smtClean="0"/>
              <a:t>Producto; </a:t>
            </a:r>
            <a:r>
              <a:rPr lang="es-PE" dirty="0" smtClean="0"/>
              <a:t>y </a:t>
            </a:r>
            <a:r>
              <a:rPr lang="es-PE" b="1" dirty="0" smtClean="0"/>
              <a:t>Perro, Gato </a:t>
            </a:r>
            <a:r>
              <a:rPr lang="es-PE" dirty="0" smtClean="0"/>
              <a:t>y </a:t>
            </a:r>
            <a:r>
              <a:rPr lang="es-PE" b="1" dirty="0" err="1" smtClean="0"/>
              <a:t>vibora</a:t>
            </a:r>
            <a:r>
              <a:rPr lang="es-PE" b="1" dirty="0" smtClean="0"/>
              <a:t> </a:t>
            </a:r>
            <a:r>
              <a:rPr lang="es-PE" dirty="0" smtClean="0"/>
              <a:t>son instancias de </a:t>
            </a:r>
            <a:r>
              <a:rPr lang="es-PE" b="1" dirty="0" smtClean="0"/>
              <a:t>Producto Concreto</a:t>
            </a:r>
          </a:p>
          <a:p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59" y="2162174"/>
            <a:ext cx="4352925" cy="12668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3717032"/>
            <a:ext cx="8247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Modelo de objetos </a:t>
            </a:r>
            <a:r>
              <a:rPr lang="es-PE" b="1" dirty="0" smtClean="0"/>
              <a:t>Producto </a:t>
            </a:r>
            <a:r>
              <a:rPr lang="es-PE" dirty="0" smtClean="0"/>
              <a:t>utilizados en los ejemplos de </a:t>
            </a:r>
            <a:r>
              <a:rPr lang="es-PE" dirty="0" err="1" smtClean="0"/>
              <a:t>implementacion</a:t>
            </a:r>
            <a:r>
              <a:rPr lang="es-PE" dirty="0" smtClean="0"/>
              <a:t> del </a:t>
            </a:r>
            <a:r>
              <a:rPr lang="es-PE" dirty="0" err="1" smtClean="0"/>
              <a:t>patron</a:t>
            </a:r>
            <a:endParaRPr lang="es-PE" dirty="0" smtClean="0"/>
          </a:p>
          <a:p>
            <a:r>
              <a:rPr lang="es-PE" b="1" dirty="0" smtClean="0"/>
              <a:t>Factory Method.</a:t>
            </a:r>
          </a:p>
          <a:p>
            <a:r>
              <a:rPr lang="es-PE" b="1" dirty="0" smtClean="0"/>
              <a:t>2.4 Variaciones de Factory Method</a:t>
            </a:r>
          </a:p>
          <a:p>
            <a:r>
              <a:rPr lang="es-PE" b="1" dirty="0" smtClean="0"/>
              <a:t>2.4.1 </a:t>
            </a:r>
            <a:r>
              <a:rPr lang="es-PE" dirty="0" smtClean="0"/>
              <a:t>Creador es una Clase Abstracta o interfaz</a:t>
            </a:r>
          </a:p>
          <a:p>
            <a:r>
              <a:rPr lang="es-PE" dirty="0" smtClean="0"/>
              <a:t>En este caso, el creador es una clase abstracta o interfaz y no provee una implementa-</a:t>
            </a:r>
          </a:p>
          <a:p>
            <a:r>
              <a:rPr lang="es-PE" dirty="0" err="1" smtClean="0"/>
              <a:t>Cion</a:t>
            </a:r>
            <a:r>
              <a:rPr lang="es-PE" dirty="0" smtClean="0"/>
              <a:t> predeterminada. Por lo tanto, son las clases derivadas la que tienen la responsa-</a:t>
            </a:r>
          </a:p>
          <a:p>
            <a:r>
              <a:rPr lang="es-PE" dirty="0" err="1" smtClean="0"/>
              <a:t>Bilidad</a:t>
            </a:r>
            <a:r>
              <a:rPr lang="es-PE" dirty="0" smtClean="0"/>
              <a:t> sobre la </a:t>
            </a:r>
            <a:r>
              <a:rPr lang="es-PE" dirty="0" err="1" smtClean="0"/>
              <a:t>implementacion</a:t>
            </a:r>
            <a:r>
              <a:rPr lang="es-PE" dirty="0" smtClean="0"/>
              <a:t> de la </a:t>
            </a:r>
            <a:r>
              <a:rPr lang="es-PE" dirty="0" err="1" smtClean="0"/>
              <a:t>funcion</a:t>
            </a:r>
            <a:r>
              <a:rPr lang="es-PE" dirty="0" smtClean="0"/>
              <a:t> </a:t>
            </a:r>
            <a:r>
              <a:rPr lang="es-PE" dirty="0" err="1" smtClean="0"/>
              <a:t>creacion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611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548680"/>
            <a:ext cx="827329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En el ejemplo existe un creador que crea instancias de </a:t>
            </a:r>
            <a:r>
              <a:rPr lang="es-PE" b="1" dirty="0" smtClean="0"/>
              <a:t>Perro </a:t>
            </a:r>
            <a:r>
              <a:rPr lang="es-PE" dirty="0" smtClean="0"/>
              <a:t>y otro que crea instancias</a:t>
            </a:r>
          </a:p>
          <a:p>
            <a:r>
              <a:rPr lang="es-PE" dirty="0" smtClean="0"/>
              <a:t>De </a:t>
            </a:r>
            <a:r>
              <a:rPr lang="es-PE" b="1" dirty="0" smtClean="0"/>
              <a:t>Gato, </a:t>
            </a:r>
            <a:r>
              <a:rPr lang="es-PE" dirty="0" smtClean="0"/>
              <a:t>ambos basados en la misma interfaz:</a:t>
            </a:r>
          </a:p>
          <a:p>
            <a:r>
              <a:rPr lang="es-PE" dirty="0" smtClean="0"/>
              <a:t>/// &lt;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 smtClean="0"/>
              <a:t>/// Creador sin </a:t>
            </a:r>
            <a:r>
              <a:rPr lang="es-PE" dirty="0" err="1" smtClean="0"/>
              <a:t>implementacion</a:t>
            </a:r>
            <a:r>
              <a:rPr lang="es-PE" dirty="0" smtClean="0"/>
              <a:t>. Puede ser una </a:t>
            </a:r>
            <a:r>
              <a:rPr lang="es-PE" dirty="0" err="1" smtClean="0"/>
              <a:t>interfase</a:t>
            </a:r>
            <a:endParaRPr lang="es-PE" dirty="0" smtClean="0"/>
          </a:p>
          <a:p>
            <a:r>
              <a:rPr lang="es-PE" dirty="0" smtClean="0"/>
              <a:t>/// o una clase abstracta, donde los </a:t>
            </a:r>
            <a:r>
              <a:rPr lang="es-PE" dirty="0" err="1" smtClean="0"/>
              <a:t>metodos</a:t>
            </a:r>
            <a:r>
              <a:rPr lang="es-PE" dirty="0" smtClean="0"/>
              <a:t> de </a:t>
            </a:r>
            <a:r>
              <a:rPr lang="es-PE" dirty="0" err="1" smtClean="0"/>
              <a:t>creacion</a:t>
            </a:r>
            <a:endParaRPr lang="es-PE" dirty="0" smtClean="0"/>
          </a:p>
          <a:p>
            <a:r>
              <a:rPr lang="es-PE" dirty="0" smtClean="0"/>
              <a:t>/// no tienen </a:t>
            </a:r>
            <a:r>
              <a:rPr lang="es-PE" dirty="0" err="1" smtClean="0"/>
              <a:t>implementacion</a:t>
            </a:r>
            <a:endParaRPr lang="es-PE" dirty="0" smtClean="0"/>
          </a:p>
          <a:p>
            <a:r>
              <a:rPr lang="es-PE" dirty="0" smtClean="0"/>
              <a:t>/// &lt;/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 err="1" smtClean="0"/>
              <a:t>Public</a:t>
            </a:r>
            <a:r>
              <a:rPr lang="es-PE" dirty="0" smtClean="0"/>
              <a:t> </a:t>
            </a:r>
            <a:r>
              <a:rPr lang="es-PE" dirty="0" err="1" smtClean="0"/>
              <a:t>interfase</a:t>
            </a:r>
            <a:r>
              <a:rPr lang="es-PE" dirty="0" smtClean="0"/>
              <a:t> </a:t>
            </a:r>
            <a:r>
              <a:rPr lang="es-PE" dirty="0" err="1" smtClean="0"/>
              <a:t>Icreador</a:t>
            </a:r>
            <a:endParaRPr lang="es-PE" dirty="0"/>
          </a:p>
          <a:p>
            <a:r>
              <a:rPr lang="es-PE" dirty="0" smtClean="0"/>
              <a:t>}</a:t>
            </a:r>
          </a:p>
          <a:p>
            <a:endParaRPr lang="es-PE" dirty="0"/>
          </a:p>
          <a:p>
            <a:r>
              <a:rPr lang="es-PE" dirty="0" smtClean="0"/>
              <a:t>/// &lt;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 smtClean="0"/>
              <a:t>/// Creador Concreto. Implementa la </a:t>
            </a:r>
            <a:r>
              <a:rPr lang="es-PE" dirty="0" err="1" smtClean="0"/>
              <a:t>interfase</a:t>
            </a:r>
            <a:r>
              <a:rPr lang="es-PE" dirty="0" smtClean="0"/>
              <a:t> de </a:t>
            </a:r>
            <a:r>
              <a:rPr lang="es-PE" dirty="0" err="1" smtClean="0"/>
              <a:t>creacion</a:t>
            </a:r>
            <a:endParaRPr lang="es-PE" dirty="0" smtClean="0"/>
          </a:p>
          <a:p>
            <a:r>
              <a:rPr lang="es-PE" dirty="0" smtClean="0"/>
              <a:t>/// &lt;/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 err="1" smtClean="0"/>
              <a:t>Public</a:t>
            </a:r>
            <a:r>
              <a:rPr lang="es-PE" dirty="0" smtClean="0"/>
              <a:t> </a:t>
            </a:r>
            <a:r>
              <a:rPr lang="es-PE" dirty="0" err="1" smtClean="0"/>
              <a:t>class</a:t>
            </a:r>
            <a:r>
              <a:rPr lang="es-PE" dirty="0" smtClean="0"/>
              <a:t> </a:t>
            </a:r>
            <a:r>
              <a:rPr lang="es-PE" dirty="0" err="1" smtClean="0"/>
              <a:t>CreadorConcreto</a:t>
            </a:r>
            <a:r>
              <a:rPr lang="es-PE" dirty="0" smtClean="0"/>
              <a:t>: </a:t>
            </a:r>
            <a:r>
              <a:rPr lang="es-PE" dirty="0" err="1" smtClean="0"/>
              <a:t>Icreador</a:t>
            </a:r>
            <a:endParaRPr lang="es-PE" dirty="0" smtClean="0"/>
          </a:p>
          <a:p>
            <a:r>
              <a:rPr lang="es-PE" dirty="0" smtClean="0"/>
              <a:t>{</a:t>
            </a:r>
          </a:p>
          <a:p>
            <a:r>
              <a:rPr lang="es-PE" dirty="0" smtClean="0"/>
              <a:t>       /// &lt;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/>
              <a:t> </a:t>
            </a:r>
            <a:r>
              <a:rPr lang="es-PE" dirty="0" smtClean="0"/>
              <a:t>      /// </a:t>
            </a:r>
            <a:r>
              <a:rPr lang="es-PE" dirty="0" err="1" smtClean="0"/>
              <a:t>Metodo</a:t>
            </a:r>
            <a:r>
              <a:rPr lang="es-PE" dirty="0" smtClean="0"/>
              <a:t> de </a:t>
            </a:r>
            <a:r>
              <a:rPr lang="es-PE" dirty="0" err="1" smtClean="0"/>
              <a:t>creacion</a:t>
            </a:r>
            <a:endParaRPr lang="es-PE" dirty="0" smtClean="0"/>
          </a:p>
          <a:p>
            <a:r>
              <a:rPr lang="es-PE" dirty="0"/>
              <a:t> </a:t>
            </a:r>
            <a:r>
              <a:rPr lang="es-PE" dirty="0" smtClean="0"/>
              <a:t>      /// &lt;/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 smtClean="0"/>
              <a:t>       /// &lt;</a:t>
            </a:r>
            <a:r>
              <a:rPr lang="es-PE" dirty="0" err="1" smtClean="0"/>
              <a:t>returns</a:t>
            </a:r>
            <a:r>
              <a:rPr lang="es-PE" dirty="0" smtClean="0"/>
              <a:t>&gt;Instancia de una mascota&lt;/</a:t>
            </a:r>
            <a:r>
              <a:rPr lang="es-PE" dirty="0" err="1" smtClean="0"/>
              <a:t>returns</a:t>
            </a:r>
            <a:r>
              <a:rPr lang="es-PE" dirty="0" smtClean="0"/>
              <a:t>&gt;</a:t>
            </a:r>
          </a:p>
          <a:p>
            <a:r>
              <a:rPr lang="es-PE" dirty="0"/>
              <a:t> </a:t>
            </a:r>
            <a:r>
              <a:rPr lang="es-PE" dirty="0" smtClean="0"/>
              <a:t>      </a:t>
            </a:r>
            <a:r>
              <a:rPr lang="es-PE" dirty="0" err="1" smtClean="0"/>
              <a:t>public</a:t>
            </a:r>
            <a:r>
              <a:rPr lang="es-PE" dirty="0" smtClean="0"/>
              <a:t> Mascota Crear()</a:t>
            </a:r>
          </a:p>
          <a:p>
            <a:r>
              <a:rPr lang="es-PE" dirty="0"/>
              <a:t>      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82066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589299"/>
            <a:ext cx="523406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      {</a:t>
            </a:r>
          </a:p>
          <a:p>
            <a:r>
              <a:rPr lang="es-PE" dirty="0" smtClean="0"/>
              <a:t>          </a:t>
            </a:r>
            <a:r>
              <a:rPr lang="es-PE" dirty="0" err="1" smtClean="0"/>
              <a:t>return</a:t>
            </a:r>
            <a:r>
              <a:rPr lang="es-PE" dirty="0" smtClean="0"/>
              <a:t> new Perro();</a:t>
            </a:r>
          </a:p>
          <a:p>
            <a:r>
              <a:rPr lang="es-PE" dirty="0" smtClean="0"/>
              <a:t>       }</a:t>
            </a:r>
          </a:p>
          <a:p>
            <a:r>
              <a:rPr lang="es-PE" dirty="0" smtClean="0"/>
              <a:t>}</a:t>
            </a:r>
          </a:p>
          <a:p>
            <a:endParaRPr lang="es-PE" dirty="0"/>
          </a:p>
          <a:p>
            <a:r>
              <a:rPr lang="es-PE" dirty="0" smtClean="0"/>
              <a:t>/// &lt;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 smtClean="0"/>
              <a:t>/// Otra instancia de Creador Concreto.</a:t>
            </a:r>
          </a:p>
          <a:p>
            <a:r>
              <a:rPr lang="es-PE" dirty="0" smtClean="0"/>
              <a:t>/// </a:t>
            </a:r>
            <a:r>
              <a:rPr lang="es-PE" dirty="0" err="1" smtClean="0"/>
              <a:t>Implementala</a:t>
            </a:r>
            <a:r>
              <a:rPr lang="es-PE" dirty="0" smtClean="0"/>
              <a:t> </a:t>
            </a:r>
            <a:r>
              <a:rPr lang="es-PE" dirty="0" err="1" smtClean="0"/>
              <a:t>interfase</a:t>
            </a:r>
            <a:r>
              <a:rPr lang="es-PE" dirty="0" smtClean="0"/>
              <a:t> de </a:t>
            </a:r>
            <a:r>
              <a:rPr lang="es-PE" dirty="0" err="1" smtClean="0"/>
              <a:t>creacion</a:t>
            </a:r>
            <a:endParaRPr lang="es-PE" dirty="0" smtClean="0"/>
          </a:p>
          <a:p>
            <a:r>
              <a:rPr lang="es-PE" dirty="0" smtClean="0"/>
              <a:t>/// &lt;/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 err="1" smtClean="0"/>
              <a:t>Public</a:t>
            </a:r>
            <a:r>
              <a:rPr lang="es-PE" dirty="0" smtClean="0"/>
              <a:t> </a:t>
            </a:r>
            <a:r>
              <a:rPr lang="es-PE" dirty="0" err="1" smtClean="0"/>
              <a:t>class</a:t>
            </a:r>
            <a:r>
              <a:rPr lang="es-PE" dirty="0" smtClean="0"/>
              <a:t> </a:t>
            </a:r>
            <a:r>
              <a:rPr lang="es-PE" dirty="0" err="1" smtClean="0"/>
              <a:t>otroCreadorConcreto</a:t>
            </a:r>
            <a:r>
              <a:rPr lang="es-PE" dirty="0" smtClean="0"/>
              <a:t>: </a:t>
            </a:r>
            <a:r>
              <a:rPr lang="es-PE" dirty="0" err="1" smtClean="0"/>
              <a:t>Icreador</a:t>
            </a:r>
            <a:endParaRPr lang="es-PE" dirty="0" smtClean="0"/>
          </a:p>
          <a:p>
            <a:r>
              <a:rPr lang="es-PE" dirty="0" smtClean="0"/>
              <a:t>{</a:t>
            </a:r>
          </a:p>
          <a:p>
            <a:r>
              <a:rPr lang="es-PE" dirty="0"/>
              <a:t> </a:t>
            </a:r>
            <a:r>
              <a:rPr lang="es-PE" dirty="0" smtClean="0"/>
              <a:t>       /// &lt;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/>
              <a:t> </a:t>
            </a:r>
            <a:r>
              <a:rPr lang="es-PE" dirty="0" smtClean="0"/>
              <a:t>       /// </a:t>
            </a:r>
            <a:r>
              <a:rPr lang="es-PE" dirty="0" err="1" smtClean="0"/>
              <a:t>Metodo</a:t>
            </a:r>
            <a:r>
              <a:rPr lang="es-PE" dirty="0" smtClean="0"/>
              <a:t> de </a:t>
            </a:r>
            <a:r>
              <a:rPr lang="es-PE" dirty="0" err="1" smtClean="0"/>
              <a:t>creacion</a:t>
            </a:r>
            <a:r>
              <a:rPr lang="es-PE" dirty="0" smtClean="0"/>
              <a:t>. En este caso, retorna</a:t>
            </a:r>
          </a:p>
          <a:p>
            <a:r>
              <a:rPr lang="es-PE" dirty="0"/>
              <a:t> </a:t>
            </a:r>
            <a:r>
              <a:rPr lang="es-PE" dirty="0" smtClean="0"/>
              <a:t>       /// una instancia de una mascota de la clase Gato</a:t>
            </a:r>
          </a:p>
          <a:p>
            <a:r>
              <a:rPr lang="es-PE" dirty="0"/>
              <a:t> </a:t>
            </a:r>
            <a:r>
              <a:rPr lang="es-PE" dirty="0" smtClean="0"/>
              <a:t>       /// &lt;/</a:t>
            </a:r>
            <a:r>
              <a:rPr lang="es-PE" dirty="0" err="1" smtClean="0"/>
              <a:t>summary</a:t>
            </a:r>
            <a:r>
              <a:rPr lang="es-PE" dirty="0" smtClean="0"/>
              <a:t>&gt;</a:t>
            </a:r>
          </a:p>
          <a:p>
            <a:r>
              <a:rPr lang="es-PE" dirty="0"/>
              <a:t> </a:t>
            </a:r>
            <a:r>
              <a:rPr lang="es-PE" dirty="0" smtClean="0"/>
              <a:t>       /// &lt;</a:t>
            </a:r>
            <a:r>
              <a:rPr lang="es-PE" dirty="0" err="1" smtClean="0"/>
              <a:t>returns</a:t>
            </a:r>
            <a:r>
              <a:rPr lang="es-PE" dirty="0" smtClean="0"/>
              <a:t>&gt;Instancia de una mascota&lt;/</a:t>
            </a:r>
            <a:r>
              <a:rPr lang="es-PE" dirty="0" err="1" smtClean="0"/>
              <a:t>returns</a:t>
            </a:r>
            <a:r>
              <a:rPr lang="es-PE" dirty="0" smtClean="0"/>
              <a:t>&gt;</a:t>
            </a:r>
          </a:p>
          <a:p>
            <a:r>
              <a:rPr lang="es-PE" dirty="0"/>
              <a:t> </a:t>
            </a:r>
            <a:r>
              <a:rPr lang="es-PE" dirty="0" smtClean="0"/>
              <a:t>       </a:t>
            </a:r>
            <a:r>
              <a:rPr lang="es-PE" dirty="0" err="1" smtClean="0"/>
              <a:t>public</a:t>
            </a:r>
            <a:r>
              <a:rPr lang="es-PE" dirty="0" smtClean="0"/>
              <a:t> Mascota Crear()</a:t>
            </a:r>
          </a:p>
          <a:p>
            <a:r>
              <a:rPr lang="es-PE" dirty="0"/>
              <a:t> </a:t>
            </a:r>
            <a:r>
              <a:rPr lang="es-PE" dirty="0" smtClean="0"/>
              <a:t>       {</a:t>
            </a:r>
          </a:p>
          <a:p>
            <a:r>
              <a:rPr lang="es-PE" dirty="0"/>
              <a:t> </a:t>
            </a:r>
            <a:r>
              <a:rPr lang="es-PE" dirty="0" smtClean="0"/>
              <a:t>              </a:t>
            </a:r>
            <a:r>
              <a:rPr lang="es-PE" dirty="0" err="1" smtClean="0"/>
              <a:t>return</a:t>
            </a:r>
            <a:r>
              <a:rPr lang="es-PE" dirty="0" smtClean="0"/>
              <a:t> new Gato();</a:t>
            </a:r>
          </a:p>
          <a:p>
            <a:r>
              <a:rPr lang="es-PE" dirty="0"/>
              <a:t>        </a:t>
            </a:r>
            <a:r>
              <a:rPr lang="es-PE" dirty="0" smtClean="0"/>
              <a:t>}</a:t>
            </a:r>
          </a:p>
          <a:p>
            <a:r>
              <a:rPr lang="es-PE" dirty="0"/>
              <a:t>}</a:t>
            </a:r>
            <a:endParaRPr lang="es-PE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012160" y="589299"/>
            <a:ext cx="27648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Codigo1 -</a:t>
            </a:r>
          </a:p>
          <a:p>
            <a:r>
              <a:rPr lang="es-PE" dirty="0" smtClean="0"/>
              <a:t>Factory Method donde el </a:t>
            </a:r>
          </a:p>
          <a:p>
            <a:r>
              <a:rPr lang="es-PE" dirty="0" smtClean="0"/>
              <a:t>Creador es una interfaz. En</a:t>
            </a:r>
          </a:p>
          <a:p>
            <a:r>
              <a:rPr lang="es-PE" dirty="0" err="1" smtClean="0"/>
              <a:t>Esteejemplo</a:t>
            </a:r>
            <a:r>
              <a:rPr lang="es-PE" dirty="0" smtClean="0"/>
              <a:t> de </a:t>
            </a:r>
            <a:r>
              <a:rPr lang="es-PE" dirty="0" err="1" smtClean="0"/>
              <a:t>codigo</a:t>
            </a:r>
            <a:r>
              <a:rPr lang="es-PE" dirty="0" smtClean="0"/>
              <a:t>,</a:t>
            </a:r>
          </a:p>
          <a:p>
            <a:r>
              <a:rPr lang="es-PE" dirty="0" smtClean="0"/>
              <a:t>Existen 2 creadores </a:t>
            </a:r>
            <a:r>
              <a:rPr lang="es-PE" dirty="0" err="1" smtClean="0"/>
              <a:t>concre</a:t>
            </a:r>
            <a:r>
              <a:rPr lang="es-PE" dirty="0" smtClean="0"/>
              <a:t>-</a:t>
            </a:r>
          </a:p>
          <a:p>
            <a:r>
              <a:rPr lang="es-PE" dirty="0" smtClean="0"/>
              <a:t>Tos que son las clases que </a:t>
            </a:r>
          </a:p>
          <a:p>
            <a:r>
              <a:rPr lang="es-PE" dirty="0" smtClean="0"/>
              <a:t>Implementan la </a:t>
            </a:r>
            <a:r>
              <a:rPr lang="es-PE" dirty="0" err="1" smtClean="0"/>
              <a:t>interfase</a:t>
            </a:r>
            <a:endParaRPr lang="es-PE" dirty="0" smtClean="0"/>
          </a:p>
          <a:p>
            <a:r>
              <a:rPr lang="es-PE" b="1" dirty="0" err="1" smtClean="0"/>
              <a:t>Icreador</a:t>
            </a:r>
            <a:r>
              <a:rPr lang="es-PE" b="1" dirty="0" smtClean="0"/>
              <a:t>.</a:t>
            </a:r>
          </a:p>
          <a:p>
            <a:r>
              <a:rPr lang="es-PE" dirty="0" smtClean="0"/>
              <a:t>Cada creador crea un </a:t>
            </a:r>
            <a:r>
              <a:rPr lang="es-PE" dirty="0" err="1" smtClean="0"/>
              <a:t>subti</a:t>
            </a:r>
            <a:r>
              <a:rPr lang="es-PE" dirty="0" smtClean="0"/>
              <a:t>-</a:t>
            </a:r>
          </a:p>
          <a:p>
            <a:r>
              <a:rPr lang="es-PE" dirty="0" smtClean="0"/>
              <a:t>Po diferente de </a:t>
            </a:r>
            <a:r>
              <a:rPr lang="es-PE" b="1" dirty="0" smtClean="0"/>
              <a:t>Mascota,</a:t>
            </a:r>
          </a:p>
          <a:p>
            <a:r>
              <a:rPr lang="es-PE" dirty="0" smtClean="0"/>
              <a:t>Por ejemplo, </a:t>
            </a:r>
            <a:r>
              <a:rPr lang="es-PE" b="1" dirty="0" smtClean="0"/>
              <a:t>Perro </a:t>
            </a:r>
            <a:r>
              <a:rPr lang="es-PE" dirty="0" smtClean="0"/>
              <a:t>en el</a:t>
            </a:r>
          </a:p>
          <a:p>
            <a:r>
              <a:rPr lang="es-PE" dirty="0" smtClean="0"/>
              <a:t>Primer caso y</a:t>
            </a:r>
            <a:r>
              <a:rPr lang="es-PE" b="1" dirty="0"/>
              <a:t> </a:t>
            </a:r>
            <a:r>
              <a:rPr lang="es-PE" b="1" dirty="0" smtClean="0"/>
              <a:t>Gato </a:t>
            </a:r>
            <a:r>
              <a:rPr lang="es-PE" dirty="0" smtClean="0"/>
              <a:t>en el</a:t>
            </a:r>
          </a:p>
          <a:p>
            <a:r>
              <a:rPr lang="es-PE" dirty="0" smtClean="0"/>
              <a:t>Segundo.</a:t>
            </a:r>
          </a:p>
        </p:txBody>
      </p:sp>
    </p:spTree>
    <p:extLst>
      <p:ext uri="{BB962C8B-B14F-4D97-AF65-F5344CB8AC3E}">
        <p14:creationId xmlns:p14="http://schemas.microsoft.com/office/powerpoint/2010/main" val="4731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5544" y="1"/>
            <a:ext cx="6686549" cy="2262781"/>
          </a:xfrm>
        </p:spPr>
        <p:txBody>
          <a:bodyPr/>
          <a:lstStyle/>
          <a:p>
            <a:r>
              <a:rPr lang="es-PE" b="1" dirty="0" smtClean="0"/>
              <a:t>USO DEL PATRON FACTORY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5544" y="2523577"/>
            <a:ext cx="6686549" cy="1126283"/>
          </a:xfrm>
        </p:spPr>
        <p:txBody>
          <a:bodyPr>
            <a:normAutofit fontScale="55000" lnSpcReduction="20000"/>
          </a:bodyPr>
          <a:lstStyle/>
          <a:p>
            <a:r>
              <a:rPr lang="es-PE" dirty="0"/>
              <a:t>Uno de los patrones de diseño más utilizados en Java es el </a:t>
            </a:r>
            <a:r>
              <a:rPr lang="es-PE" dirty="0" smtClean="0"/>
              <a:t>patrón </a:t>
            </a:r>
            <a:r>
              <a:rPr lang="es-PE" dirty="0"/>
              <a:t>Factory que es un patrón de diseño creacional y que sirve para construir una jerarquía de clases. Sin embargo a veces a la gente le cuesta ver como usar este patrón en su código.</a:t>
            </a:r>
          </a:p>
        </p:txBody>
      </p:sp>
      <p:pic>
        <p:nvPicPr>
          <p:cNvPr id="1026" name="Picture 2" descr="https://www.arquitecturajava.com/wp-content/uploads/001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49080"/>
            <a:ext cx="2250281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7DC1"/>
      </a:accent1>
      <a:accent2>
        <a:srgbClr val="779ECB"/>
      </a:accent2>
      <a:accent3>
        <a:srgbClr val="C54B8C"/>
      </a:accent3>
      <a:accent4>
        <a:srgbClr val="CD853F"/>
      </a:accent4>
      <a:accent5>
        <a:srgbClr val="4997D0"/>
      </a:accent5>
      <a:accent6>
        <a:srgbClr val="50C87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95</TotalTime>
  <Words>984</Words>
  <Application>Microsoft Office PowerPoint</Application>
  <PresentationFormat>Presentación en pantalla (4:3)</PresentationFormat>
  <Paragraphs>252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Baskerville Old Face</vt:lpstr>
      <vt:lpstr>Calibri</vt:lpstr>
      <vt:lpstr>Gungsuh</vt:lpstr>
      <vt:lpstr>Meiryo</vt:lpstr>
      <vt:lpstr>Modern No. 20</vt:lpstr>
      <vt:lpstr>Monaco</vt:lpstr>
      <vt:lpstr>Times New Roman</vt:lpstr>
      <vt:lpstr>Tema1</vt:lpstr>
      <vt:lpstr>Patrón Factory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USO DEL PATRON FACTORY</vt:lpstr>
      <vt:lpstr>Presentación de PowerPoint</vt:lpstr>
      <vt:lpstr>Presentación de PowerPoint</vt:lpstr>
      <vt:lpstr>Simple Factory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Factory</dc:title>
  <dc:creator>OTI</dc:creator>
  <cp:lastModifiedBy>Full name</cp:lastModifiedBy>
  <cp:revision>12</cp:revision>
  <dcterms:created xsi:type="dcterms:W3CDTF">2017-10-21T22:42:01Z</dcterms:created>
  <dcterms:modified xsi:type="dcterms:W3CDTF">2017-10-23T17:18:02Z</dcterms:modified>
</cp:coreProperties>
</file>