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5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47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4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2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1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5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3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759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4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0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96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136F88-6CCA-47AE-8B56-E1EE71DD2BA9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0F6C0-B1C0-4C4C-B8A6-92E658A36C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8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7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2049" name="Imagen 1" descr="http://orientacion.universia.edu.pe/imgs2011/imagenes/UCV-logo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9425" cy="108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65372" y="558097"/>
            <a:ext cx="666125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FACULTAD DE CIENCIAS EMPRESARIALES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endParaRPr lang="es-PE" altLang="es-PE" sz="14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ESCUELA ACADÉMICO PROFESIONAL </a:t>
            </a: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DE INGENIERÍA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INFORME ACADÉMICO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PRINCIPIOS SOLID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endParaRPr kumimoji="0" lang="es-PE" altLang="es-PE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PE" sz="1400" b="1" dirty="0" smtClean="0">
                <a:solidFill>
                  <a:schemeClr val="bg1"/>
                </a:solidFill>
              </a:rPr>
              <a:t>                                                         AUTORES</a:t>
            </a:r>
            <a:endParaRPr lang="es-PE" sz="1400" dirty="0">
              <a:solidFill>
                <a:schemeClr val="bg1"/>
              </a:solidFill>
            </a:endParaRPr>
          </a:p>
          <a:p>
            <a:r>
              <a:rPr lang="es-PE" sz="1400" dirty="0">
                <a:solidFill>
                  <a:schemeClr val="bg1"/>
                </a:solidFill>
              </a:rPr>
              <a:t> </a:t>
            </a:r>
          </a:p>
          <a:p>
            <a:r>
              <a:rPr lang="es-PE" sz="1400" dirty="0" smtClean="0">
                <a:solidFill>
                  <a:schemeClr val="bg1"/>
                </a:solidFill>
              </a:rPr>
              <a:t>                                   MEDINA </a:t>
            </a:r>
            <a:r>
              <a:rPr lang="es-PE" sz="1400" dirty="0">
                <a:solidFill>
                  <a:schemeClr val="bg1"/>
                </a:solidFill>
              </a:rPr>
              <a:t>DE LA CRUZ, </a:t>
            </a:r>
            <a:r>
              <a:rPr lang="es-PE" sz="1400" dirty="0" smtClean="0">
                <a:solidFill>
                  <a:schemeClr val="bg1"/>
                </a:solidFill>
              </a:rPr>
              <a:t>JHUNIOR</a:t>
            </a:r>
          </a:p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PACULIA ROSADO, GUIANCARLOS</a:t>
            </a:r>
            <a:endParaRPr lang="es-PE" sz="1400" dirty="0">
              <a:solidFill>
                <a:schemeClr val="bg1"/>
              </a:solidFill>
            </a:endParaRPr>
          </a:p>
          <a:p>
            <a:r>
              <a:rPr lang="es-PE" sz="1400" dirty="0" smtClean="0">
                <a:solidFill>
                  <a:schemeClr val="bg1"/>
                </a:solidFill>
              </a:rPr>
              <a:t>                                   </a:t>
            </a:r>
            <a:r>
              <a:rPr lang="es-PE" sz="1400" dirty="0">
                <a:solidFill>
                  <a:schemeClr val="bg1"/>
                </a:solidFill>
              </a:rPr>
              <a:t>PUERTAS PINTO, HANIF OMAR </a:t>
            </a:r>
            <a:r>
              <a:rPr lang="es-PE" sz="1400" dirty="0" smtClean="0">
                <a:solidFill>
                  <a:schemeClr val="bg1"/>
                </a:solidFill>
              </a:rPr>
              <a:t>ALÍ</a:t>
            </a:r>
          </a:p>
          <a:p>
            <a:pPr algn="ctr"/>
            <a:r>
              <a:rPr lang="es-PE" sz="1400" dirty="0">
                <a:solidFill>
                  <a:schemeClr val="bg1"/>
                </a:solidFill>
              </a:rPr>
              <a:t>VARGAS BASUALDO, CRISTHIAN ANDRES</a:t>
            </a:r>
            <a:endParaRPr lang="es-PE" sz="1400" dirty="0">
              <a:solidFill>
                <a:schemeClr val="bg1"/>
              </a:solidFill>
            </a:endParaRPr>
          </a:p>
          <a:p>
            <a:pPr algn="ctr"/>
            <a:r>
              <a:rPr lang="es-PE" sz="1400" dirty="0">
                <a:solidFill>
                  <a:schemeClr val="bg1"/>
                </a:solidFill>
              </a:rPr>
              <a:t> </a:t>
            </a:r>
            <a:r>
              <a:rPr lang="es-PE" sz="1400" dirty="0">
                <a:solidFill>
                  <a:schemeClr val="bg1"/>
                </a:solidFill>
              </a:rPr>
              <a:t>MOLLEAPAZA CHOQUECHAMBI, </a:t>
            </a:r>
            <a:r>
              <a:rPr lang="es-PE" sz="1400" dirty="0" smtClean="0">
                <a:solidFill>
                  <a:schemeClr val="bg1"/>
                </a:solidFill>
              </a:rPr>
              <a:t>MILECIO</a:t>
            </a:r>
          </a:p>
          <a:p>
            <a:pPr algn="ctr"/>
            <a:r>
              <a:rPr lang="es-PE" sz="1400" dirty="0">
                <a:solidFill>
                  <a:schemeClr val="bg1"/>
                </a:solidFill>
              </a:rPr>
              <a:t>CISNEROS HARO, ANTHONY</a:t>
            </a:r>
            <a:endParaRPr lang="es-PE" sz="1400" dirty="0">
              <a:solidFill>
                <a:schemeClr val="bg1"/>
              </a:solidFill>
            </a:endParaRPr>
          </a:p>
          <a:p>
            <a:r>
              <a:rPr lang="es-PE" sz="1400" dirty="0">
                <a:solidFill>
                  <a:schemeClr val="bg1"/>
                </a:solidFill>
              </a:rPr>
              <a:t> </a:t>
            </a:r>
          </a:p>
          <a:p>
            <a:r>
              <a:rPr lang="es-PE" sz="1400" b="1" dirty="0">
                <a:solidFill>
                  <a:schemeClr val="bg1"/>
                </a:solidFill>
              </a:rPr>
              <a:t>        </a:t>
            </a:r>
            <a:r>
              <a:rPr lang="es-PE" sz="1400" b="1" dirty="0" smtClean="0">
                <a:solidFill>
                  <a:schemeClr val="bg1"/>
                </a:solidFill>
              </a:rPr>
              <a:t>                                </a:t>
            </a:r>
            <a:r>
              <a:rPr lang="es-PE" sz="1400" b="1" dirty="0" smtClean="0">
                <a:solidFill>
                  <a:schemeClr val="bg1"/>
                </a:solidFill>
              </a:rPr>
              <a:t>                   </a:t>
            </a:r>
            <a:r>
              <a:rPr lang="es-PE" sz="1400" b="1" dirty="0" smtClean="0">
                <a:solidFill>
                  <a:schemeClr val="bg1"/>
                </a:solidFill>
              </a:rPr>
              <a:t>ASESOR</a:t>
            </a:r>
            <a:endParaRPr lang="es-PE" sz="1400" dirty="0">
              <a:solidFill>
                <a:schemeClr val="bg1"/>
              </a:solidFill>
            </a:endParaRPr>
          </a:p>
          <a:p>
            <a:r>
              <a:rPr lang="es-PE" sz="1400" dirty="0">
                <a:solidFill>
                  <a:schemeClr val="bg1"/>
                </a:solidFill>
              </a:rPr>
              <a:t> </a:t>
            </a:r>
          </a:p>
          <a:p>
            <a:r>
              <a:rPr lang="es-PE" sz="1400" b="1" dirty="0">
                <a:solidFill>
                  <a:schemeClr val="bg1"/>
                </a:solidFill>
              </a:rPr>
              <a:t>        </a:t>
            </a:r>
            <a:r>
              <a:rPr lang="es-PE" sz="1400" b="1" dirty="0" smtClean="0">
                <a:solidFill>
                  <a:schemeClr val="bg1"/>
                </a:solidFill>
              </a:rPr>
              <a:t>                                               </a:t>
            </a:r>
            <a:r>
              <a:rPr lang="es-PE" sz="1400" b="1" dirty="0">
                <a:solidFill>
                  <a:schemeClr val="bg1"/>
                </a:solidFill>
              </a:rPr>
              <a:t>LIMA – PERÚ</a:t>
            </a:r>
            <a:endParaRPr lang="es-PE" sz="1400" dirty="0">
              <a:solidFill>
                <a:schemeClr val="bg1"/>
              </a:solidFill>
            </a:endParaRPr>
          </a:p>
          <a:p>
            <a:r>
              <a:rPr lang="es-PE" sz="1400" b="1" dirty="0">
                <a:solidFill>
                  <a:schemeClr val="bg1"/>
                </a:solidFill>
              </a:rPr>
              <a:t>       </a:t>
            </a:r>
            <a:r>
              <a:rPr lang="es-PE" sz="1400" b="1" dirty="0" smtClean="0">
                <a:solidFill>
                  <a:schemeClr val="bg1"/>
                </a:solidFill>
              </a:rPr>
              <a:t>                                                       </a:t>
            </a:r>
            <a:r>
              <a:rPr lang="es-PE" sz="1400" b="1" dirty="0">
                <a:solidFill>
                  <a:schemeClr val="bg1"/>
                </a:solidFill>
              </a:rPr>
              <a:t>2017</a:t>
            </a:r>
            <a:endParaRPr lang="es-PE" sz="1400" dirty="0">
              <a:solidFill>
                <a:schemeClr val="bg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81650" algn="l"/>
              </a:tabLst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PE" altLang="es-PE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Image result for programador 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" y="1437523"/>
            <a:ext cx="3032784" cy="46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24E98E-AFE2-4A1B-BA39-977822B5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5571"/>
            <a:ext cx="9627972" cy="1588072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9137C42-EA4B-4323-B8ED-37BA858C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81645"/>
            <a:ext cx="9739183" cy="3473165"/>
          </a:xfrm>
        </p:spPr>
        <p:txBody>
          <a:bodyPr>
            <a:normAutofit lnSpcReduction="10000"/>
          </a:bodyPr>
          <a:lstStyle/>
          <a:p>
            <a:r>
              <a:rPr lang="es-PE" sz="2800" dirty="0"/>
              <a:t>Seguir este principio ayuda a que nuestros sistemas sean más </a:t>
            </a:r>
            <a:r>
              <a:rPr lang="es-PE" sz="2800" dirty="0" err="1"/>
              <a:t>mantenibles</a:t>
            </a:r>
            <a:r>
              <a:rPr lang="es-PE" sz="2800" dirty="0"/>
              <a:t> en el tiempo y soporten mejor los cambios, aunque ante todo hay que usar el sentido común.</a:t>
            </a:r>
          </a:p>
          <a:p>
            <a:r>
              <a:rPr lang="es-PE" sz="2800" dirty="0"/>
              <a:t>Según </a:t>
            </a:r>
            <a:r>
              <a:rPr lang="es-PE" sz="2800" u="sng" dirty="0"/>
              <a:t>Robert C. Martin</a:t>
            </a:r>
            <a:r>
              <a:rPr lang="es-PE" sz="2800" dirty="0"/>
              <a:t> en </a:t>
            </a:r>
            <a:r>
              <a:rPr lang="es-PE" sz="2800" i="1" dirty="0" err="1"/>
              <a:t>Clean</a:t>
            </a:r>
            <a:r>
              <a:rPr lang="es-PE" sz="2800" i="1" dirty="0"/>
              <a:t> </a:t>
            </a:r>
            <a:r>
              <a:rPr lang="es-PE" sz="2800" i="1" dirty="0" err="1"/>
              <a:t>Code</a:t>
            </a:r>
            <a:r>
              <a:rPr lang="es-PE" sz="2800" dirty="0"/>
              <a:t>, “lo más probable es que el siguiente que va a tener que mantener el código que tú has creado, vas a ser tú mismo. Aunque sólo sea por esto, debemos mantener un código de calidad para poder decir con orgullo, que somos informáticos y programadores”.</a:t>
            </a:r>
          </a:p>
        </p:txBody>
      </p:sp>
      <p:pic>
        <p:nvPicPr>
          <p:cNvPr id="4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Introducción a los principios 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ACBD364-7319-4347-A676-F2BE45B6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00171"/>
          </a:xfrm>
        </p:spPr>
        <p:txBody>
          <a:bodyPr/>
          <a:lstStyle/>
          <a:p>
            <a:r>
              <a:rPr lang="es-PE" sz="4800" b="1" dirty="0"/>
              <a:t>¿Qué son los principios SOLID? ¿Para qué me sirve saber de ellos?</a:t>
            </a:r>
          </a:p>
          <a:p>
            <a:r>
              <a:rPr lang="es-PE" sz="4800" b="1" dirty="0"/>
              <a:t> </a:t>
            </a:r>
            <a:r>
              <a:rPr lang="es-PE" dirty="0"/>
              <a:t> Fue un concepto bastante innovador ya sea reducir su acoplamiento o que puedan reutilizarse y cambiarse más fácilmente.</a:t>
            </a:r>
          </a:p>
        </p:txBody>
      </p:sp>
      <p:pic>
        <p:nvPicPr>
          <p:cNvPr id="4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959" t="27217" r="31340" b="12028"/>
          <a:stretch/>
        </p:blipFill>
        <p:spPr>
          <a:xfrm>
            <a:off x="5627803" y="2573517"/>
            <a:ext cx="5693790" cy="31391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PE" sz="4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</a:t>
            </a:r>
            <a:r>
              <a:rPr lang="es-PE" sz="4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SOLID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517348" y="2749754"/>
            <a:ext cx="3201971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 es un acrónimo, en donde cada letra representa una frase, que es el nombre de un principio. Los cinco principios son: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7" y="4143079"/>
            <a:ext cx="2573126" cy="184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9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Single </a:t>
            </a:r>
            <a:r>
              <a:rPr lang="es-PE" sz="4000" dirty="0" err="1"/>
              <a:t>Responsability</a:t>
            </a:r>
            <a:r>
              <a:rPr lang="es-PE" sz="4000" dirty="0"/>
              <a:t> </a:t>
            </a:r>
            <a:r>
              <a:rPr lang="es-PE" sz="4000" dirty="0" err="1"/>
              <a:t>Principle</a:t>
            </a:r>
            <a:r>
              <a:rPr lang="es-PE" sz="4000" dirty="0"/>
              <a:t> (Principio de responsabilidad simple)</a:t>
            </a:r>
            <a:endParaRPr lang="es-PE" sz="4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43076" y="2902064"/>
            <a:ext cx="2843753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cambios en una responsabilidad pueden afectar o inhibir la capacidad de la clase para cumplir con el resto. Esto a diseños frágiles que se rompen de maneras inesperadas cuando se producen cambios.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Imagen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838068"/>
            <a:ext cx="3286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9" y="4637912"/>
            <a:ext cx="33623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Image result for programad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4" y="4373828"/>
            <a:ext cx="1958975" cy="15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6"/>
          <p:cNvPicPr/>
          <p:nvPr/>
        </p:nvPicPr>
        <p:blipFill>
          <a:blip r:embed="rId5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PE" sz="3600" dirty="0"/>
              <a:t> Principio Open/</a:t>
            </a:r>
            <a:r>
              <a:rPr lang="es-PE" sz="3600" dirty="0" err="1"/>
              <a:t>Closed</a:t>
            </a:r>
            <a:endParaRPr lang="es-PE" sz="4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9453" t="13332" r="20781" b="11921"/>
          <a:stretch/>
        </p:blipFill>
        <p:spPr>
          <a:xfrm>
            <a:off x="3143249" y="2551429"/>
            <a:ext cx="3886201" cy="35540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9624" t="12501" r="20850" b="8721"/>
          <a:stretch/>
        </p:blipFill>
        <p:spPr>
          <a:xfrm>
            <a:off x="7334248" y="2551428"/>
            <a:ext cx="3886201" cy="355409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76312" y="3127077"/>
            <a:ext cx="2047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</a:rPr>
              <a:t>Este principio nos dice que una entidad de software debería estar abierta a extensión pero cerrada a modificación. </a:t>
            </a:r>
            <a:endParaRPr lang="es-PE" dirty="0"/>
          </a:p>
        </p:txBody>
      </p:sp>
      <p:pic>
        <p:nvPicPr>
          <p:cNvPr id="3078" name="Picture 6" descr="Image result for programador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1" y="809624"/>
            <a:ext cx="2525713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/>
          <p:cNvPicPr/>
          <p:nvPr/>
        </p:nvPicPr>
        <p:blipFill>
          <a:blip r:embed="rId5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fontAlgn="base"/>
            <a:r>
              <a:rPr lang="es-PE" sz="3600" dirty="0" smtClean="0"/>
              <a:t>Principio de sustitución de </a:t>
            </a:r>
            <a:r>
              <a:rPr lang="es-PE" sz="3600" dirty="0" err="1" smtClean="0"/>
              <a:t>Liskov</a:t>
            </a:r>
            <a:r>
              <a:rPr lang="es-PE" sz="3600" dirty="0" smtClean="0"/>
              <a:t> </a:t>
            </a:r>
            <a:endParaRPr lang="es-PE" sz="3600" dirty="0"/>
          </a:p>
        </p:txBody>
      </p:sp>
      <p:sp>
        <p:nvSpPr>
          <p:cNvPr id="6" name="Rectángulo 5"/>
          <p:cNvSpPr/>
          <p:nvPr/>
        </p:nvSpPr>
        <p:spPr>
          <a:xfrm>
            <a:off x="1152525" y="2857411"/>
            <a:ext cx="28289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</a:rPr>
              <a:t>El principio de sustitución de </a:t>
            </a:r>
            <a:r>
              <a:rPr lang="es-PE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Liskov</a:t>
            </a: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</a:rPr>
              <a:t> nos dice que si en alguna parte de nuestro código estamos usando una clase, y esta clase es extendida, tenemos que poder utilizar cualquiera de las clases hijas y que el programa siga siendo válido. </a:t>
            </a:r>
            <a:endParaRPr lang="es-PE" dirty="0"/>
          </a:p>
        </p:txBody>
      </p:sp>
      <p:pic>
        <p:nvPicPr>
          <p:cNvPr id="2050" name="Picture 2" descr="Image result for programador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7" y="781048"/>
            <a:ext cx="2161258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  <p:pic>
        <p:nvPicPr>
          <p:cNvPr id="7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96" y="2487083"/>
            <a:ext cx="3553905" cy="3706327"/>
          </a:xfrm>
          <a:prstGeom prst="rect">
            <a:avLst/>
          </a:prstGeom>
        </p:spPr>
      </p:pic>
      <p:pic>
        <p:nvPicPr>
          <p:cNvPr id="9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47" y="2487083"/>
            <a:ext cx="3534718" cy="3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fontAlgn="base"/>
            <a:r>
              <a:rPr lang="es-PE" sz="3600" dirty="0"/>
              <a:t>Principio de segregación de interfaces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48376" y="2785323"/>
            <a:ext cx="3315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</a:rPr>
              <a:t>El principio de segregación de interfaces viene a decir que ninguna clase debería depender de métodos que no se usa.</a:t>
            </a:r>
            <a:endParaRPr lang="es-PE" dirty="0"/>
          </a:p>
        </p:txBody>
      </p:sp>
      <p:pic>
        <p:nvPicPr>
          <p:cNvPr id="5122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49" y="2592477"/>
            <a:ext cx="3430569" cy="326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Imagen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06" y="2592478"/>
            <a:ext cx="3430569" cy="332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Image result for programad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5515" y="3985653"/>
            <a:ext cx="2927186" cy="21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/>
          <p:cNvPicPr/>
          <p:nvPr/>
        </p:nvPicPr>
        <p:blipFill>
          <a:blip r:embed="rId5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4B44DB0-E94C-4A2C-9407-032719D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fontAlgn="base"/>
            <a:r>
              <a:rPr lang="es-PE" sz="3600" dirty="0"/>
              <a:t>Principio de inversión de dependencias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70029" y="3089884"/>
            <a:ext cx="2570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</a:rPr>
              <a:t>En la orientación a objetos, lo normal es tener una jerarquía de objetos que se unen porque los de más alto nivel suelen incluir una instancia de los de más bajo nivel.</a:t>
            </a:r>
            <a:endParaRPr lang="es-PE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80" y="2457795"/>
            <a:ext cx="264264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23" y="10793348"/>
            <a:ext cx="3019425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80" y="2533209"/>
            <a:ext cx="3659188" cy="347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29" y="3998880"/>
            <a:ext cx="3019425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50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107E6D18-4595-45F3-B975-62986EA2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39471"/>
              </p:ext>
            </p:extLst>
          </p:nvPr>
        </p:nvGraphicFramePr>
        <p:xfrm>
          <a:off x="988541" y="1099751"/>
          <a:ext cx="9897761" cy="548640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376974">
                  <a:extLst>
                    <a:ext uri="{9D8B030D-6E8A-4147-A177-3AD203B41FA5}">
                      <a16:colId xmlns:a16="http://schemas.microsoft.com/office/drawing/2014/main" xmlns="" val="1355696044"/>
                    </a:ext>
                  </a:extLst>
                </a:gridCol>
                <a:gridCol w="1536235">
                  <a:extLst>
                    <a:ext uri="{9D8B030D-6E8A-4147-A177-3AD203B41FA5}">
                      <a16:colId xmlns:a16="http://schemas.microsoft.com/office/drawing/2014/main" xmlns="" val="3426733988"/>
                    </a:ext>
                  </a:extLst>
                </a:gridCol>
                <a:gridCol w="6984552">
                  <a:extLst>
                    <a:ext uri="{9D8B030D-6E8A-4147-A177-3AD203B41FA5}">
                      <a16:colId xmlns:a16="http://schemas.microsoft.com/office/drawing/2014/main" xmlns="" val="2269839040"/>
                    </a:ext>
                  </a:extLst>
                </a:gridCol>
              </a:tblGrid>
              <a:tr h="250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INICIAL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ACRONIMO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CONCEPTO</a:t>
                      </a:r>
                      <a:endParaRPr lang="es-PE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67" marR="41267" marT="0" marB="0" anchor="ctr"/>
                </a:tc>
                <a:extLst>
                  <a:ext uri="{0D108BD9-81ED-4DB2-BD59-A6C34878D82A}">
                    <a16:rowId xmlns:a16="http://schemas.microsoft.com/office/drawing/2014/main" xmlns="" val="3573857467"/>
                  </a:ext>
                </a:extLst>
              </a:tr>
              <a:tr h="11709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SRP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u="none" strike="noStrike" dirty="0">
                          <a:solidFill>
                            <a:srgbClr val="0B0080"/>
                          </a:solidFill>
                          <a:effectLst/>
                        </a:rPr>
                        <a:t/>
                      </a:r>
                      <a:br>
                        <a:rPr lang="es-PE" u="none" strike="noStrike" dirty="0">
                          <a:solidFill>
                            <a:srgbClr val="0B0080"/>
                          </a:solidFill>
                          <a:effectLst/>
                        </a:rPr>
                      </a:br>
                      <a:r>
                        <a:rPr lang="es-PE" sz="1600" b="1" u="none" dirty="0">
                          <a:solidFill>
                            <a:srgbClr val="0070C0"/>
                          </a:solidFill>
                          <a:effectLst/>
                        </a:rPr>
                        <a:t>Principio de responsabilidad única</a:t>
                      </a:r>
                      <a:r>
                        <a:rPr lang="es-PE" sz="1600" dirty="0"/>
                        <a:t> (Single </a:t>
                      </a:r>
                      <a:r>
                        <a:rPr lang="es-PE" sz="1600" dirty="0" err="1"/>
                        <a:t>responsibility</a:t>
                      </a:r>
                      <a:r>
                        <a:rPr lang="es-PE" sz="1600" dirty="0"/>
                        <a:t> </a:t>
                      </a:r>
                      <a:r>
                        <a:rPr lang="es-PE" sz="1600" dirty="0" err="1"/>
                        <a:t>principle</a:t>
                      </a:r>
                      <a:r>
                        <a:rPr lang="es-PE" sz="1600" dirty="0"/>
                        <a:t>) la noción de que un objeto solo debería tener una única responsabilidad.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7454755"/>
                  </a:ext>
                </a:extLst>
              </a:tr>
              <a:tr h="9428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</a:rPr>
                        <a:t>OCP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 </a:t>
                      </a:r>
                      <a:r>
                        <a:rPr lang="es-PE" sz="1600" b="1" u="non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Principio de abierto/cerrado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(Open/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principle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)la noción de que las “entidades de software … deben estar abiertas para su extensión, pero cerradas para su modificación”.</a:t>
                      </a:r>
                    </a:p>
                  </a:txBody>
                  <a:tcPr marL="41267" marR="41267" marT="0" marB="0" anchor="ctr"/>
                </a:tc>
                <a:extLst>
                  <a:ext uri="{0D108BD9-81ED-4DB2-BD59-A6C34878D82A}">
                    <a16:rowId xmlns:a16="http://schemas.microsoft.com/office/drawing/2014/main" xmlns="" val="1720290753"/>
                  </a:ext>
                </a:extLst>
              </a:tr>
              <a:tr h="110134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LSP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 </a:t>
                      </a:r>
                      <a:r>
                        <a:rPr lang="es-PE" sz="1600" b="1" u="non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Principio de sustitución de </a:t>
                      </a:r>
                      <a:r>
                        <a:rPr lang="es-PE" sz="1600" b="1" u="none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Liskov</a:t>
                      </a:r>
                      <a:r>
                        <a:rPr lang="es-PE" sz="800" dirty="0"/>
                        <a:t> 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Liskov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substitution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principle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)la noción de que los “objetos de un programa deberían ser reemplazables por instancias de sus subtipos sin alterar el correcto funcionamiento del programa”. </a:t>
                      </a:r>
                      <a:endParaRPr lang="es-PE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67" marR="41267" marT="0" marB="0"/>
                </a:tc>
                <a:extLst>
                  <a:ext uri="{0D108BD9-81ED-4DB2-BD59-A6C34878D82A}">
                    <a16:rowId xmlns:a16="http://schemas.microsoft.com/office/drawing/2014/main" xmlns="" val="2257292524"/>
                  </a:ext>
                </a:extLst>
              </a:tr>
              <a:tr h="10779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 </a:t>
                      </a:r>
                      <a:r>
                        <a:rPr lang="es-PE" sz="1600" b="1" u="non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Principio de segregación de la interfaz</a:t>
                      </a:r>
                      <a:r>
                        <a:rPr lang="es-PE" sz="800" dirty="0"/>
                        <a:t> 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(Interface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segregation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principle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)la noción de que “muchas interfaces cliente específicas son mejores que una interfaz de propósito general”.</a:t>
                      </a:r>
                    </a:p>
                  </a:txBody>
                  <a:tcPr marL="41267" marR="41267" marT="0" marB="0" anchor="ctr"/>
                </a:tc>
                <a:extLst>
                  <a:ext uri="{0D108BD9-81ED-4DB2-BD59-A6C34878D82A}">
                    <a16:rowId xmlns:a16="http://schemas.microsoft.com/office/drawing/2014/main" xmlns="" val="282870898"/>
                  </a:ext>
                </a:extLst>
              </a:tr>
              <a:tr h="9428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</a:t>
                      </a:r>
                    </a:p>
                  </a:txBody>
                  <a:tcPr marL="41267" marR="412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 </a:t>
                      </a:r>
                      <a:r>
                        <a:rPr lang="es-PE" sz="1600" b="1" u="non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Principio de inversión de la dependencia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principle</a:t>
                      </a:r>
                      <a:r>
                        <a:rPr lang="es-P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)la noción de que se debe “depender de abstracciones, no depender de implementaciones”.</a:t>
                      </a:r>
                    </a:p>
                  </a:txBody>
                  <a:tcPr marL="41267" marR="41267" marT="0" marB="0" anchor="ctr"/>
                </a:tc>
                <a:extLst>
                  <a:ext uri="{0D108BD9-81ED-4DB2-BD59-A6C34878D82A}">
                    <a16:rowId xmlns:a16="http://schemas.microsoft.com/office/drawing/2014/main" xmlns="" val="15790143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178B310-2BBF-4C51-9E46-833936E9E945}"/>
              </a:ext>
            </a:extLst>
          </p:cNvPr>
          <p:cNvSpPr txBox="1"/>
          <p:nvPr/>
        </p:nvSpPr>
        <p:spPr>
          <a:xfrm>
            <a:off x="3818237" y="234778"/>
            <a:ext cx="4238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/>
              <a:t>Resumen</a:t>
            </a:r>
          </a:p>
        </p:txBody>
      </p:sp>
      <p:pic>
        <p:nvPicPr>
          <p:cNvPr id="6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9798050" y="120650"/>
            <a:ext cx="2273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235</TotalTime>
  <Words>229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Garamond</vt:lpstr>
      <vt:lpstr>Times New Roman</vt:lpstr>
      <vt:lpstr>Orgánico</vt:lpstr>
      <vt:lpstr>Presentación de PowerPoint</vt:lpstr>
      <vt:lpstr>Introducción a los principios SOLID</vt:lpstr>
      <vt:lpstr>PRINCIPIOS SOLID</vt:lpstr>
      <vt:lpstr>Single Responsability Principle (Principio de responsabilidad simple)</vt:lpstr>
      <vt:lpstr> Principio Open/Closed</vt:lpstr>
      <vt:lpstr>Principio de sustitución de Liskov </vt:lpstr>
      <vt:lpstr>Principio de segregación de interfaces</vt:lpstr>
      <vt:lpstr>Principio de inversión de dependencias</vt:lpstr>
      <vt:lpstr>Presentación de PowerPoint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Computer</dc:creator>
  <cp:lastModifiedBy>Melecio</cp:lastModifiedBy>
  <cp:revision>13</cp:revision>
  <dcterms:created xsi:type="dcterms:W3CDTF">2017-10-17T07:30:21Z</dcterms:created>
  <dcterms:modified xsi:type="dcterms:W3CDTF">2017-10-23T19:15:58Z</dcterms:modified>
</cp:coreProperties>
</file>