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63" r:id="rId2"/>
    <p:sldId id="256" r:id="rId3"/>
    <p:sldId id="305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4" r:id="rId14"/>
    <p:sldId id="345" r:id="rId15"/>
    <p:sldId id="347" r:id="rId16"/>
    <p:sldId id="348" r:id="rId17"/>
    <p:sldId id="356" r:id="rId18"/>
    <p:sldId id="357" r:id="rId19"/>
    <p:sldId id="358" r:id="rId20"/>
    <p:sldId id="359" r:id="rId21"/>
    <p:sldId id="351" r:id="rId22"/>
    <p:sldId id="352" r:id="rId23"/>
    <p:sldId id="300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94677" autoAdjust="0"/>
  </p:normalViewPr>
  <p:slideViewPr>
    <p:cSldViewPr snapToGrid="0" snapToObjects="1"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460D-D693-8347-8360-2D378A59F7B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27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PE" altLang="es-PE" smtClean="0"/>
              <a:t>Revisemos ahora cómo registrar la información de un libro impreso. Para ello, debemos considerar los siguientes datos:</a:t>
            </a:r>
          </a:p>
          <a:p>
            <a:r>
              <a:rPr lang="es-PE" altLang="es-PE" smtClean="0"/>
              <a:t>Apellido paterno del autor, inicial del nombre, año de publicación entre paréntesis, título del libro en cursiva, número de edición, lugar de publicación y editorial.</a:t>
            </a:r>
          </a:p>
          <a:p>
            <a:r>
              <a:rPr lang="es-PE" altLang="es-PE" smtClean="0"/>
              <a:t>Todo separado por puntos seguidos.</a:t>
            </a:r>
          </a:p>
          <a:p>
            <a:endParaRPr lang="es-PE" altLang="es-PE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ejemplo se observa:</a:t>
            </a:r>
          </a:p>
          <a:p>
            <a:pPr algn="just">
              <a:lnSpc>
                <a:spcPct val="150000"/>
              </a:lnSpc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Maguiño es el  </a:t>
            </a:r>
            <a:r>
              <a:rPr lang="es-PE" altLang="es-PE" b="1" smtClean="0">
                <a:cs typeface="Times New Roman" panose="02020603050405020304" pitchFamily="18" charset="0"/>
              </a:rPr>
              <a:t>apellido paterno del autor.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cs typeface="Times New Roman" panose="02020603050405020304" pitchFamily="18" charset="0"/>
              </a:rPr>
              <a:t>-M. es la  inicial del nombre.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Cómo constituir una MYPE y administrarla con éxito, es </a:t>
            </a:r>
            <a:r>
              <a:rPr lang="es-PE" altLang="es-PE" b="1" smtClean="0">
                <a:cs typeface="Times New Roman" panose="02020603050405020304" pitchFamily="18" charset="0"/>
              </a:rPr>
              <a:t>el título del libro y se debe escribir en cursiva.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(2. </a:t>
            </a:r>
            <a:r>
              <a:rPr lang="es-PE" altLang="es-PE" b="1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ed.). Corresponde al  </a:t>
            </a:r>
            <a:r>
              <a:rPr lang="es-PE" altLang="es-PE" b="1" smtClean="0">
                <a:cs typeface="Times New Roman" panose="02020603050405020304" pitchFamily="18" charset="0"/>
              </a:rPr>
              <a:t>número de edición. Va entre paréntesis y solo a partir de la segunda.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cs typeface="Times New Roman" panose="02020603050405020304" pitchFamily="18" charset="0"/>
              </a:rPr>
              <a:t>- Lima es  el lugar de publicación;  luego, seguido de los dos puntos,  irá la editorial que es la empresa responsable de la publicación.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PE" altLang="es-PE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PE" altLang="es-PE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importante resaltar que cuando sea necesario escribir en el segundo renglón,  debe emplearse la  </a:t>
            </a:r>
            <a:r>
              <a:rPr lang="es-ES_tradnl" altLang="es-PE" b="1" smtClean="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Sangría francesa: Espacio </a:t>
            </a:r>
            <a:r>
              <a:rPr lang="es-PE" altLang="es-PE" b="1" smtClean="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a la altura de la quinta letra de la línea an­terior.</a:t>
            </a:r>
            <a:endParaRPr lang="es-MX" altLang="es-PE" b="1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b="1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PE" altLang="es-PE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s-PE" altLang="es-PE" smtClean="0"/>
          </a:p>
          <a:p>
            <a:r>
              <a:rPr lang="es-PE" altLang="es-PE" smtClean="0"/>
              <a:t> </a:t>
            </a:r>
          </a:p>
          <a:p>
            <a:endParaRPr lang="es-PE" altLang="es-PE" smtClean="0"/>
          </a:p>
        </p:txBody>
      </p:sp>
      <p:sp>
        <p:nvSpPr>
          <p:cNvPr id="48132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A371A0C9-4FEC-4A79-8EB2-FFDC8D99484E}" type="slidenum">
              <a:rPr lang="es-ES" altLang="es-PE" sz="1200" smtClean="0"/>
              <a:pPr/>
              <a:t>13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363481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MX" b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dos autores a cinco es el mismo caso.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Ejemplo: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Alayza, C., Cort</a:t>
            </a:r>
            <a:r>
              <a:rPr lang="es-PE" altLang="es-MX" smtClean="0"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 G., Hurtado, G., Mory, E. y Tarnawiecki, N.  (2010).  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Iniciarse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 la investigaci</a:t>
            </a:r>
            <a:r>
              <a:rPr lang="es-PE" altLang="es-MX" i="1" smtClean="0"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acad</a:t>
            </a:r>
            <a:r>
              <a:rPr lang="es-PE" altLang="es-MX" i="1" smtClean="0"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PE" altLang="es-MX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mica</a:t>
            </a: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Lima: Universidad Peruana de Ciencias Aplicadas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b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seis a más autores  solo se mencionará la información del primer autor y se escribe </a:t>
            </a:r>
            <a:r>
              <a:rPr lang="es-ES" altLang="es-MX" b="1" i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al  en cursiva, </a:t>
            </a:r>
            <a:r>
              <a:rPr lang="es-ES" altLang="es-MX" b="1" smtClean="0">
                <a:latin typeface="Maiandra GD" panose="020E0502030308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significa y otros.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sz="2000" b="1" smtClean="0">
                <a:latin typeface="Maiandra GD" panose="020E0502030308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Ejemplo: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Zaira, R. 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(2003). 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Patolog</a:t>
            </a:r>
            <a:r>
              <a:rPr lang="es-PE" altLang="es-MX" sz="2000" i="1" smtClean="0">
                <a:cs typeface="Times New Roman" panose="02020603050405020304" pitchFamily="18" charset="0"/>
              </a:rPr>
              <a:t>í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</a:t>
            </a:r>
            <a:r>
              <a:rPr lang="es-PE" altLang="es-MX" sz="2000" i="1" smtClean="0">
                <a:cs typeface="Times New Roman" panose="02020603050405020304" pitchFamily="18" charset="0"/>
              </a:rPr>
              <a:t>é</a:t>
            </a: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 veterinaria: libro de texto para la docencia de la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MX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asignatura.</a:t>
            </a:r>
            <a:r>
              <a:rPr lang="es-PE" altLang="es-MX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Salamanca: Universidad Santiago de Compostela.</a:t>
            </a:r>
            <a:endParaRPr lang="es-PE" altLang="es-MX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sz="2000" b="1" smtClean="0">
              <a:latin typeface="Maiandra GD" panose="020E0502030308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sz="200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MX" b="1" smtClean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endParaRPr lang="es-ES" altLang="es-MX" b="1" smtClean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PE" altLang="es-PE" smtClean="0"/>
          </a:p>
        </p:txBody>
      </p:sp>
      <p:sp>
        <p:nvSpPr>
          <p:cNvPr id="5018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0BEF7D03-132A-476A-A260-B256393BE2DD}" type="slidenum">
              <a:rPr lang="es-ES" altLang="es-PE" sz="1200" smtClean="0"/>
              <a:pPr/>
              <a:t>14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1391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PE" altLang="es-PE" b="1" smtClean="0"/>
              <a:t>Ficha hemerográfica</a:t>
            </a:r>
            <a:endParaRPr lang="es-ES" altLang="es-PE" smtClean="0"/>
          </a:p>
          <a:p>
            <a:r>
              <a:rPr lang="es-ES_tradnl" altLang="es-PE" smtClean="0"/>
              <a:t>Veamos ahora cómo  registramos los datos de un artículo de revista impresa.</a:t>
            </a:r>
          </a:p>
          <a:p>
            <a:r>
              <a:rPr lang="es-ES_tradnl" altLang="es-PE" smtClean="0"/>
              <a:t>Los datos necesarios son:</a:t>
            </a:r>
          </a:p>
          <a:p>
            <a:r>
              <a:rPr lang="es-ES_tradnl" altLang="es-PE" smtClean="0">
                <a:cs typeface="Times New Roman" panose="02020603050405020304" pitchFamily="18" charset="0"/>
              </a:rPr>
              <a:t>- A</a:t>
            </a:r>
            <a:r>
              <a:rPr lang="es-PE" altLang="es-PE" smtClean="0">
                <a:cs typeface="Times New Roman" panose="02020603050405020304" pitchFamily="18" charset="0"/>
              </a:rPr>
              <a:t>pellidos e inicial del nombre del autor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2000" smtClean="0">
                <a:cs typeface="Times New Roman" panose="02020603050405020304" pitchFamily="18" charset="0"/>
              </a:rPr>
              <a:t>- Mes y año de publicación entre paréntesis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3600" smtClean="0">
                <a:cs typeface="Times New Roman" panose="02020603050405020304" pitchFamily="18" charset="0"/>
              </a:rPr>
              <a:t>- Título del artículo 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z="8000" smtClean="0">
                <a:cs typeface="Times New Roman" panose="02020603050405020304" pitchFamily="18" charset="0"/>
              </a:rPr>
              <a:t>- Nombre  de la revista en cursiva</a:t>
            </a:r>
          </a:p>
          <a:p>
            <a:pPr>
              <a:lnSpc>
                <a:spcPct val="115000"/>
              </a:lnSpc>
            </a:pPr>
            <a:r>
              <a:rPr lang="es-PE" altLang="es-PE" sz="8000" smtClean="0">
                <a:cs typeface="Times New Roman" panose="02020603050405020304" pitchFamily="18" charset="0"/>
              </a:rPr>
              <a:t>- Volumen</a:t>
            </a:r>
            <a:r>
              <a:rPr lang="es-MX" altLang="es-PE" sz="9600" smtClean="0">
                <a:cs typeface="Times New Roman" panose="02020603050405020304" pitchFamily="18" charset="0"/>
              </a:rPr>
              <a:t> </a:t>
            </a:r>
            <a:r>
              <a:rPr lang="es-PE" altLang="es-PE" sz="8000" smtClean="0">
                <a:cs typeface="Times New Roman" panose="02020603050405020304" pitchFamily="18" charset="0"/>
              </a:rPr>
              <a:t>(si existe) y número </a:t>
            </a:r>
          </a:p>
          <a:p>
            <a:pPr>
              <a:lnSpc>
                <a:spcPct val="115000"/>
              </a:lnSpc>
            </a:pPr>
            <a:r>
              <a:rPr lang="es-PE" altLang="es-PE" sz="8000" smtClean="0">
                <a:cs typeface="Times New Roman" panose="02020603050405020304" pitchFamily="18" charset="0"/>
              </a:rPr>
              <a:t>- Páginas del artículo seleccionado separados por guion </a:t>
            </a:r>
          </a:p>
          <a:p>
            <a:pPr>
              <a:lnSpc>
                <a:spcPct val="115000"/>
              </a:lnSpc>
            </a:pPr>
            <a:endParaRPr lang="es-PE" altLang="es-PE" sz="80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PE" altLang="es-PE" sz="9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8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54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3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2000" smtClean="0">
              <a:cs typeface="Times New Roman" panose="02020603050405020304" pitchFamily="18" charset="0"/>
            </a:endParaRPr>
          </a:p>
          <a:p>
            <a:endParaRPr lang="es-ES_tradnl" altLang="es-PE" smtClean="0"/>
          </a:p>
          <a:p>
            <a:endParaRPr lang="es-ES_tradnl" altLang="es-PE" smtClean="0"/>
          </a:p>
          <a:p>
            <a:endParaRPr lang="es-ES_tradnl" altLang="es-PE" smtClean="0"/>
          </a:p>
        </p:txBody>
      </p:sp>
      <p:sp>
        <p:nvSpPr>
          <p:cNvPr id="5427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EDCDEA5B-59AA-4586-996E-A4D870FBD988}" type="slidenum">
              <a:rPr lang="es-ES" altLang="es-PE" sz="1200" smtClean="0"/>
              <a:pPr/>
              <a:t>15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432461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MX" altLang="es-PE" b="1" smtClean="0"/>
              <a:t>Periódico impreso con autor</a:t>
            </a:r>
          </a:p>
          <a:p>
            <a:pPr eaLnBrk="1" hangingPunct="1">
              <a:spcBef>
                <a:spcPct val="0"/>
              </a:spcBef>
            </a:pPr>
            <a:r>
              <a:rPr lang="es-MX" altLang="es-PE" b="1" smtClean="0"/>
              <a:t>En el ejemplo:</a:t>
            </a:r>
          </a:p>
          <a:p>
            <a:pPr eaLnBrk="1" hangingPunct="1">
              <a:spcBef>
                <a:spcPct val="0"/>
              </a:spcBef>
            </a:pPr>
            <a:r>
              <a:rPr lang="es-PE" altLang="es-P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Vidarte, O. (07 de marzo de 2015). La importante diplomacia. </a:t>
            </a:r>
            <a:r>
              <a:rPr lang="es-PE" altLang="es-PE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 Comercio</a:t>
            </a:r>
            <a:r>
              <a:rPr lang="es-PE" altLang="es-P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A20.</a:t>
            </a:r>
            <a:endParaRPr lang="es-MX" altLang="es-PE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PE" altLang="es-PE" sz="9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s-PE" altLang="es-PE" sz="9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Recuerde: </a:t>
            </a:r>
            <a:r>
              <a:rPr lang="es-PE" altLang="es-PE" sz="9600" smtClean="0"/>
              <a:t>(*) Si un artículo aparece en páginas discontinuas, anote todos los números de página y sepárelos con una coma (pp. B1, B3, B5-B7).</a:t>
            </a:r>
            <a:endParaRPr lang="es-MX" altLang="es-PE" sz="9600" smtClean="0"/>
          </a:p>
          <a:p>
            <a:pPr eaLnBrk="1" hangingPunct="1"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9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8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PE" sz="5400" smtClean="0"/>
          </a:p>
          <a:p>
            <a:pPr eaLnBrk="1" hangingPunct="1">
              <a:spcBef>
                <a:spcPct val="0"/>
              </a:spcBef>
            </a:pPr>
            <a:endParaRPr lang="es-MX" altLang="es-PE" sz="54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36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z="2000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MX" altLang="es-PE" smtClean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s-ES" altLang="es-PE" smtClean="0"/>
          </a:p>
          <a:p>
            <a:pPr eaLnBrk="1" hangingPunct="1">
              <a:spcBef>
                <a:spcPct val="0"/>
              </a:spcBef>
            </a:pPr>
            <a:endParaRPr lang="es-ES" altLang="es-PE" smtClean="0"/>
          </a:p>
          <a:p>
            <a:endParaRPr lang="es-ES_tradnl" altLang="es-PE" smtClean="0"/>
          </a:p>
        </p:txBody>
      </p:sp>
      <p:sp>
        <p:nvSpPr>
          <p:cNvPr id="563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B0801559-732C-4701-99F5-9F5408721CE3}" type="slidenum">
              <a:rPr lang="es-ES" altLang="es-PE" sz="1200" smtClean="0"/>
              <a:pPr/>
              <a:t>16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114887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PE" dirty="0" smtClean="0"/>
              <a:t>Para registrar los datos de un libro virtual se requieren los siguientes datos: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-Apellido paterno del autor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-Inicial del nombre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-Año de publicación entre paréntesis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-Título del libro en cursiva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-La dirección web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 smtClean="0">
                <a:ea typeface="Times New Roman"/>
                <a:cs typeface="Times New Roman"/>
              </a:rPr>
              <a:t>Visualiza cómo se han consignado estos datos en  el ejemplo mostrado.</a:t>
            </a:r>
          </a:p>
          <a:p>
            <a:pPr indent="449263" eaLnBrk="1" hangingPunct="1">
              <a:spcBef>
                <a:spcPct val="0"/>
              </a:spcBef>
              <a:defRPr/>
            </a:pPr>
            <a:endParaRPr lang="es-PE" altLang="es-MX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-El apellido paterno de los autores son Luque y Rodríguez (dos autores)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-Inicial del nombre de cada autor: D. y G. respectivamente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-Año de publicación entre paréntesis: (2009)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 Título del libro en cursiva: 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Dificultades en el Aprendizaje: Unificaci</a:t>
            </a:r>
            <a:r>
              <a:rPr lang="es-PE" altLang="es-MX" i="1" dirty="0" smtClean="0"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de </a:t>
            </a:r>
          </a:p>
          <a:p>
            <a:pPr indent="449263" eaLnBrk="1" hangingPunct="1">
              <a:spcBef>
                <a:spcPct val="0"/>
              </a:spcBef>
              <a:defRPr/>
            </a:pP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Criterios Diagn</a:t>
            </a:r>
            <a:r>
              <a:rPr lang="es-PE" altLang="es-MX" i="1" dirty="0" smtClean="0"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sticos.</a:t>
            </a:r>
            <a:endParaRPr lang="es-ES" altLang="es-MX" dirty="0" smtClean="0">
              <a:ea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 smtClean="0">
                <a:ea typeface="Times New Roman"/>
                <a:cs typeface="Times New Roman"/>
              </a:rPr>
              <a:t>- La dirección web: </a:t>
            </a:r>
            <a:r>
              <a:rPr lang="es-PE" altLang="es-MX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Recuperado de http://cursosaepap.exlibrisediciones.com/files/49-249-fichero/ceja-da-3.pdf</a:t>
            </a:r>
            <a:endParaRPr lang="es-PE" dirty="0" smtClean="0">
              <a:ea typeface="Times New Roman"/>
              <a:cs typeface="Times New Roman"/>
            </a:endParaRPr>
          </a:p>
          <a:p>
            <a:pPr indent="449263">
              <a:spcBef>
                <a:spcPct val="0"/>
              </a:spcBef>
              <a:defRPr/>
            </a:pPr>
            <a:endParaRPr lang="es-ES" altLang="es-MX" dirty="0" smtClean="0">
              <a:ea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dirty="0" smtClean="0">
              <a:ea typeface="Times New Roman"/>
              <a:cs typeface="Times New Roman"/>
            </a:endParaRPr>
          </a:p>
          <a:p>
            <a:pPr>
              <a:defRPr/>
            </a:pPr>
            <a:endParaRPr lang="es-PE" dirty="0" smtClean="0"/>
          </a:p>
          <a:p>
            <a:pPr>
              <a:defRPr/>
            </a:pPr>
            <a:endParaRPr lang="es-PE" dirty="0"/>
          </a:p>
        </p:txBody>
      </p:sp>
      <p:sp>
        <p:nvSpPr>
          <p:cNvPr id="5222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1pPr>
            <a:lvl2pPr marL="742950" indent="-28575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2pPr>
            <a:lvl3pPr marL="11430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3pPr>
            <a:lvl4pPr marL="16002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4pPr>
            <a:lvl5pPr marL="2057400" indent="-228600"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993300"/>
                </a:solidFill>
                <a:latin typeface="Verdana" panose="020B0604030504040204" pitchFamily="34" charset="0"/>
              </a:defRPr>
            </a:lvl9pPr>
          </a:lstStyle>
          <a:p>
            <a:fld id="{264AF98F-C4A4-407C-ABAC-69D0407F3AB4}" type="slidenum">
              <a:rPr lang="es-ES" altLang="es-PE" sz="1200" smtClean="0"/>
              <a:pPr/>
              <a:t>17</a:t>
            </a:fld>
            <a:endParaRPr lang="es-ES" altLang="es-PE" sz="1200" smtClean="0"/>
          </a:p>
        </p:txBody>
      </p:sp>
    </p:spTree>
    <p:extLst>
      <p:ext uri="{BB962C8B-B14F-4D97-AF65-F5344CB8AC3E}">
        <p14:creationId xmlns:p14="http://schemas.microsoft.com/office/powerpoint/2010/main" val="270170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04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7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85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1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2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0220-104B-5B47-B5D0-AA07A88CE336}" type="datetimeFigureOut">
              <a:rPr lang="es-ES" smtClean="0"/>
              <a:t>26/08/2017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13E9-C2D6-244F-8AC1-45B69A22F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mp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50265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ángulo 2"/>
          <p:cNvSpPr>
            <a:spLocks noChangeArrowheads="1"/>
          </p:cNvSpPr>
          <p:nvPr/>
        </p:nvSpPr>
        <p:spPr bwMode="auto">
          <a:xfrm>
            <a:off x="1619250" y="115888"/>
            <a:ext cx="7440613" cy="120173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PE" altLang="es-PE" dirty="0"/>
              <a:t>Cuando la cita tiene menos de 40 palabras se escribe inmersa en el texto, entre comillas y sin cursiva . Se escribe punto después de finalizar la cita y todos los datos.</a:t>
            </a:r>
          </a:p>
        </p:txBody>
      </p:sp>
      <p:sp>
        <p:nvSpPr>
          <p:cNvPr id="4" name="Llamada de nube 3"/>
          <p:cNvSpPr/>
          <p:nvPr/>
        </p:nvSpPr>
        <p:spPr>
          <a:xfrm rot="2017656">
            <a:off x="8520113" y="792163"/>
            <a:ext cx="3600450" cy="2865437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2400" b="1" dirty="0"/>
              <a:t>Cita basada en el autor (con énfasis en el autor).</a:t>
            </a:r>
          </a:p>
        </p:txBody>
      </p:sp>
    </p:spTree>
    <p:extLst>
      <p:ext uri="{BB962C8B-B14F-4D97-AF65-F5344CB8AC3E}">
        <p14:creationId xmlns:p14="http://schemas.microsoft.com/office/powerpoint/2010/main" val="24530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078174"/>
            <a:ext cx="8209481" cy="4289164"/>
          </a:xfrm>
          <a:prstGeom prst="rect">
            <a:avLst/>
          </a:prstGeom>
        </p:spPr>
      </p:pic>
      <p:sp>
        <p:nvSpPr>
          <p:cNvPr id="3" name="Llamada de nube 2"/>
          <p:cNvSpPr/>
          <p:nvPr/>
        </p:nvSpPr>
        <p:spPr>
          <a:xfrm rot="1155852">
            <a:off x="7656394" y="136477"/>
            <a:ext cx="2934269" cy="2647665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Cita basada en el texto (con énfasis en el contenido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5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753737" y="327885"/>
            <a:ext cx="6748817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la cita tiene más de 40 palabras debe escribirse en un párrafo aparte, sin comillas, alineado a la izquierda y con un margen de 2,54 cm o 5 espacios de tabulador. Todas las citas deben ir a doble espacio.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73" y="2227018"/>
            <a:ext cx="9253629" cy="41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215231" y="53816"/>
            <a:ext cx="7272338" cy="8816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PE" dirty="0" smtClean="0">
                <a:solidFill>
                  <a:schemeClr val="bg1"/>
                </a:solidFill>
              </a:rPr>
              <a:t>Referencias según el estilo  APA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339734" y="1269119"/>
            <a:ext cx="4376282" cy="707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2000" b="1" dirty="0"/>
              <a:t>Ficha  Bibliográfica: libro impreso un autor</a:t>
            </a:r>
            <a:endParaRPr lang="es-ES" sz="2000" b="1" dirty="0"/>
          </a:p>
        </p:txBody>
      </p:sp>
      <p:sp>
        <p:nvSpPr>
          <p:cNvPr id="7" name="3 Cuadro de texto"/>
          <p:cNvSpPr txBox="1"/>
          <p:nvPr/>
        </p:nvSpPr>
        <p:spPr>
          <a:xfrm>
            <a:off x="1036638" y="2119313"/>
            <a:ext cx="1276350" cy="78581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Apellido paterno del autor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8" name="7 Cuadro de texto"/>
          <p:cNvSpPr txBox="1"/>
          <p:nvPr/>
        </p:nvSpPr>
        <p:spPr>
          <a:xfrm>
            <a:off x="2562225" y="2316163"/>
            <a:ext cx="1138238" cy="5254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Inicial del nombre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9" name="32 Cuadro de texto"/>
          <p:cNvSpPr txBox="1"/>
          <p:nvPr/>
        </p:nvSpPr>
        <p:spPr>
          <a:xfrm>
            <a:off x="3849688" y="2249488"/>
            <a:ext cx="1530350" cy="5254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200" dirty="0">
                <a:ea typeface="Times New Roman"/>
                <a:cs typeface="Times New Roman"/>
              </a:rPr>
              <a:t>Año de publicación entre paréntesis</a:t>
            </a:r>
            <a:endParaRPr lang="es-MX" sz="1200" dirty="0">
              <a:ea typeface="Times New Roman"/>
              <a:cs typeface="Times New Roman"/>
            </a:endParaRPr>
          </a:p>
        </p:txBody>
      </p:sp>
      <p:sp>
        <p:nvSpPr>
          <p:cNvPr id="10" name="35 Cuadro de texto"/>
          <p:cNvSpPr txBox="1"/>
          <p:nvPr/>
        </p:nvSpPr>
        <p:spPr>
          <a:xfrm>
            <a:off x="5380038" y="2251075"/>
            <a:ext cx="1450975" cy="52546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Título del libro en cursiva 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12" name="36 Cuadro de texto"/>
          <p:cNvSpPr txBox="1"/>
          <p:nvPr/>
        </p:nvSpPr>
        <p:spPr>
          <a:xfrm>
            <a:off x="6935788" y="1817688"/>
            <a:ext cx="2095500" cy="9112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400" dirty="0">
                <a:ea typeface="Times New Roman"/>
                <a:cs typeface="Times New Roman"/>
              </a:rPr>
              <a:t>Número de edición (entre paréntesis y solo partir de la segunda) </a:t>
            </a:r>
            <a:endParaRPr lang="es-MX" sz="1400" dirty="0">
              <a:ea typeface="Times New Roman"/>
              <a:cs typeface="Times New Roman"/>
            </a:endParaRPr>
          </a:p>
        </p:txBody>
      </p:sp>
      <p:sp>
        <p:nvSpPr>
          <p:cNvPr id="13" name="Cuadro de texto 82"/>
          <p:cNvSpPr txBox="1">
            <a:spLocks noChangeArrowheads="1"/>
          </p:cNvSpPr>
          <p:nvPr/>
        </p:nvSpPr>
        <p:spPr bwMode="auto">
          <a:xfrm>
            <a:off x="0" y="3258675"/>
            <a:ext cx="9215419" cy="1252181"/>
          </a:xfrm>
          <a:prstGeom prst="rect">
            <a:avLst/>
          </a:prstGeom>
          <a:solidFill>
            <a:schemeClr val="bg1"/>
          </a:solidFill>
          <a:ln w="44450" cmpd="dbl">
            <a:solidFill>
              <a:srgbClr val="000000"/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upright="1"/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Maguiño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M. (2011). </a:t>
            </a:r>
            <a:r>
              <a:rPr lang="es-PE" sz="20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Cómo constituir una MYPE y administrarla con éxito.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(2. </a:t>
            </a:r>
            <a:r>
              <a:rPr lang="es-PE" sz="2000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ed.). </a:t>
            </a:r>
            <a:endParaRPr lang="es-MX" sz="20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Lima:   </a:t>
            </a:r>
            <a:r>
              <a:rPr lang="es-PE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Edigraber</a:t>
            </a:r>
            <a:r>
              <a:rPr lang="es-PE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es-MX" sz="20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s-PE" sz="2000" dirty="0">
                <a:latin typeface="Arial"/>
                <a:ea typeface="Times New Roman"/>
                <a:cs typeface="Times New Roman"/>
              </a:rPr>
              <a:t> </a:t>
            </a:r>
            <a:endParaRPr lang="es-MX" sz="2000" dirty="0">
              <a:latin typeface="Calibri"/>
              <a:ea typeface="Times New Roman"/>
              <a:cs typeface="Times New Roman"/>
            </a:endParaRPr>
          </a:p>
        </p:txBody>
      </p:sp>
      <p:sp>
        <p:nvSpPr>
          <p:cNvPr id="47118" name="Cuadro de texto 99"/>
          <p:cNvSpPr txBox="1">
            <a:spLocks noChangeArrowheads="1"/>
          </p:cNvSpPr>
          <p:nvPr/>
        </p:nvSpPr>
        <p:spPr bwMode="auto">
          <a:xfrm>
            <a:off x="495300" y="4791075"/>
            <a:ext cx="2319338" cy="175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PE" sz="120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Sangría francesa:</a:t>
            </a:r>
            <a:br>
              <a:rPr lang="es-ES_tradnl" altLang="es-PE" sz="1200">
                <a:solidFill>
                  <a:srgbClr val="00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</a:br>
            <a:r>
              <a:rPr lang="es-ES_tradnl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Se debe mostrar un espacio en la segunda línea </a:t>
            </a:r>
            <a:r>
              <a:rPr lang="es-PE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a la altura de la quinta letra de la línea an­terior</a:t>
            </a:r>
            <a:r>
              <a:rPr lang="es-ES_tradnl" altLang="es-PE" sz="1200">
                <a:solidFill>
                  <a:srgbClr val="FF0000"/>
                </a:solidFill>
                <a:latin typeface="Maiandra GD" panose="020E0502030308020204" pitchFamily="34" charset="0"/>
                <a:ea typeface="Calibri" panose="020F0502020204030204" pitchFamily="34" charset="0"/>
                <a:cs typeface="Maiandra GD" panose="020E0502030308020204" pitchFamily="34" charset="0"/>
              </a:rPr>
              <a:t>, para diferenciar el dato principal. </a:t>
            </a:r>
            <a:r>
              <a:rPr lang="es-PE" altLang="es-PE" sz="100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altLang="es-PE" sz="140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37 Cuadro de texto"/>
          <p:cNvSpPr txBox="1"/>
          <p:nvPr/>
        </p:nvSpPr>
        <p:spPr>
          <a:xfrm>
            <a:off x="3694113" y="5199063"/>
            <a:ext cx="1157287" cy="114141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  <a:defRPr/>
            </a:pPr>
            <a:r>
              <a:rPr lang="es-PE" sz="1200" dirty="0">
                <a:ea typeface="Times New Roman"/>
                <a:cs typeface="Times New Roman"/>
              </a:rPr>
              <a:t>Lugar de publicación seguido de los dos puntos  </a:t>
            </a:r>
            <a:endParaRPr lang="es-MX" sz="1200" dirty="0">
              <a:ea typeface="Times New Roman"/>
              <a:cs typeface="Times New Roman"/>
            </a:endParaRPr>
          </a:p>
        </p:txBody>
      </p:sp>
      <p:sp>
        <p:nvSpPr>
          <p:cNvPr id="47120" name="52 Cuadro de texto"/>
          <p:cNvSpPr txBox="1">
            <a:spLocks noChangeArrowheads="1"/>
          </p:cNvSpPr>
          <p:nvPr/>
        </p:nvSpPr>
        <p:spPr bwMode="auto">
          <a:xfrm>
            <a:off x="5778500" y="5199063"/>
            <a:ext cx="992188" cy="5254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Editorial </a:t>
            </a:r>
            <a:endParaRPr lang="es-MX" altLang="es-PE" sz="1400">
              <a:cs typeface="Times New Roman" panose="02020603050405020304" pitchFamily="18" charset="0"/>
            </a:endParaRPr>
          </a:p>
        </p:txBody>
      </p:sp>
      <p:cxnSp>
        <p:nvCxnSpPr>
          <p:cNvPr id="17" name="29 Conector recto de flecha"/>
          <p:cNvCxnSpPr/>
          <p:nvPr/>
        </p:nvCxnSpPr>
        <p:spPr>
          <a:xfrm flipH="1" flipV="1">
            <a:off x="495300" y="4097338"/>
            <a:ext cx="395288" cy="757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31 Conector recto de flecha"/>
          <p:cNvCxnSpPr/>
          <p:nvPr/>
        </p:nvCxnSpPr>
        <p:spPr>
          <a:xfrm flipH="1" flipV="1">
            <a:off x="1331913" y="4191000"/>
            <a:ext cx="2341562" cy="95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33 Conector recto de flecha"/>
          <p:cNvCxnSpPr/>
          <p:nvPr/>
        </p:nvCxnSpPr>
        <p:spPr>
          <a:xfrm flipH="1" flipV="1">
            <a:off x="2703513" y="4186238"/>
            <a:ext cx="2746375" cy="1063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647700" y="2865438"/>
            <a:ext cx="779463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21 Conector recto de flecha"/>
          <p:cNvCxnSpPr/>
          <p:nvPr/>
        </p:nvCxnSpPr>
        <p:spPr>
          <a:xfrm flipH="1">
            <a:off x="1385888" y="2862263"/>
            <a:ext cx="1227137" cy="52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3 Conector recto de flecha"/>
          <p:cNvCxnSpPr/>
          <p:nvPr/>
        </p:nvCxnSpPr>
        <p:spPr>
          <a:xfrm flipH="1">
            <a:off x="2165350" y="2717800"/>
            <a:ext cx="1846263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25 Conector recto de flecha"/>
          <p:cNvCxnSpPr/>
          <p:nvPr/>
        </p:nvCxnSpPr>
        <p:spPr>
          <a:xfrm flipH="1">
            <a:off x="5318125" y="2773363"/>
            <a:ext cx="420688" cy="52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7 Conector recto de flecha"/>
          <p:cNvCxnSpPr/>
          <p:nvPr/>
        </p:nvCxnSpPr>
        <p:spPr>
          <a:xfrm>
            <a:off x="8262938" y="2627313"/>
            <a:ext cx="117475" cy="700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5276" y="1190655"/>
            <a:ext cx="6635638" cy="7078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s-ES" altLang="es-MX" sz="2000" b="1" dirty="0">
                <a:solidFill>
                  <a:schemeClr val="tx1"/>
                </a:solidFill>
                <a:latin typeface="Maiandra GD" panose="020E0502030308020204" pitchFamily="34" charset="0"/>
                <a:ea typeface="Calibri" pitchFamily="34" charset="0"/>
                <a:cs typeface="Times New Roman" panose="02020603050405020304" pitchFamily="18" charset="0"/>
              </a:rPr>
              <a:t>Libro impreso dos autores (para tres a cinco autores es el mismo caso) </a:t>
            </a:r>
          </a:p>
        </p:txBody>
      </p:sp>
      <p:sp>
        <p:nvSpPr>
          <p:cNvPr id="4" name="Cuadro de texto 95"/>
          <p:cNvSpPr txBox="1">
            <a:spLocks noChangeArrowheads="1"/>
          </p:cNvSpPr>
          <p:nvPr/>
        </p:nvSpPr>
        <p:spPr bwMode="auto">
          <a:xfrm>
            <a:off x="271818" y="2147183"/>
            <a:ext cx="8712968" cy="8640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>
              <a:defRPr/>
            </a:pP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Alayza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C., Cort</a:t>
            </a:r>
            <a:r>
              <a:rPr lang="es-PE" altLang="es-MX" sz="1800" b="0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s, G., Hurtado, G., </a:t>
            </a: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Mory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E. y </a:t>
            </a:r>
            <a:r>
              <a:rPr lang="es-PE" altLang="es-MX" sz="1800" b="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Tarnawiecki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N.  (2010).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Iniciarse </a:t>
            </a:r>
          </a:p>
          <a:p>
            <a:pPr eaLnBrk="1" hangingPunct="1">
              <a:defRPr/>
            </a:pPr>
            <a:r>
              <a:rPr lang="es-PE" altLang="es-MX" sz="18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 la investigaci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ó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acad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mica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Lima: Universidad Peruana de Ciencias Aplicadas.</a:t>
            </a:r>
            <a:endParaRPr lang="es-ES" altLang="es-MX" sz="1800" b="0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s-ES" altLang="es-MX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5276" y="3478916"/>
            <a:ext cx="4481483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es-ES" altLang="es-MX" sz="2000" b="1" dirty="0">
                <a:solidFill>
                  <a:schemeClr val="tx1"/>
                </a:solidFill>
                <a:latin typeface="Maiandra GD" pitchFamily="34" charset="0"/>
                <a:cs typeface="Arial" pitchFamily="34" charset="0"/>
              </a:rPr>
              <a:t>Libro impreso de seis a más autores </a:t>
            </a:r>
            <a:endParaRPr lang="es-ES" altLang="es-MX" sz="2000" b="1" dirty="0">
              <a:solidFill>
                <a:schemeClr val="tx1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12 CuadroTexto"/>
          <p:cNvSpPr txBox="1"/>
          <p:nvPr/>
        </p:nvSpPr>
        <p:spPr>
          <a:xfrm>
            <a:off x="4988945" y="3861048"/>
            <a:ext cx="1000132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ES_tradnl" sz="1400" b="1" dirty="0">
                <a:solidFill>
                  <a:schemeClr val="tx1"/>
                </a:solidFill>
              </a:rPr>
              <a:t>y otros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7" name="Cuadro de texto 94"/>
          <p:cNvSpPr txBox="1">
            <a:spLocks noChangeArrowheads="1"/>
          </p:cNvSpPr>
          <p:nvPr/>
        </p:nvSpPr>
        <p:spPr bwMode="auto">
          <a:xfrm>
            <a:off x="295276" y="4790340"/>
            <a:ext cx="8773125" cy="8461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>
              <a:defRPr/>
            </a:pPr>
            <a:r>
              <a:rPr lang="es-ES" altLang="es-MX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Zaira, R.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et al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(2003).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Patolog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í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m</a:t>
            </a:r>
            <a:r>
              <a:rPr lang="es-PE" altLang="es-MX" sz="1800" b="0" i="1" dirty="0">
                <a:solidFill>
                  <a:schemeClr val="tx1"/>
                </a:solidFill>
                <a:latin typeface="Calibri"/>
                <a:ea typeface="Times New Roman" pitchFamily="18" charset="0"/>
                <a:cs typeface="Times New Roman" pitchFamily="18" charset="0"/>
              </a:rPr>
              <a:t>é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dica veterinaria: libro de texto para la docencia de la </a:t>
            </a:r>
          </a:p>
          <a:p>
            <a:pPr eaLnBrk="1" hangingPunct="1">
              <a:defRPr/>
            </a:pPr>
            <a:r>
              <a:rPr lang="es-PE" altLang="es-MX" sz="18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es-PE" altLang="es-MX" sz="1800" b="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asignatura.</a:t>
            </a:r>
            <a:r>
              <a:rPr lang="es-PE" altLang="es-MX" sz="1800" b="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Salamanca: Universidad Santiago de Compostela.</a:t>
            </a:r>
            <a:endParaRPr lang="es-PE" altLang="es-MX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14 Conector recto de flecha"/>
          <p:cNvCxnSpPr/>
          <p:nvPr/>
        </p:nvCxnSpPr>
        <p:spPr>
          <a:xfrm flipH="1">
            <a:off x="1692275" y="4014788"/>
            <a:ext cx="3281363" cy="998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44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1763688" y="188640"/>
            <a:ext cx="2643206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PE" sz="2000" b="1" dirty="0"/>
              <a:t>Ficha hemerográfica</a:t>
            </a:r>
            <a:endParaRPr lang="es-ES" sz="2000" b="1" dirty="0"/>
          </a:p>
        </p:txBody>
      </p:sp>
      <p:sp>
        <p:nvSpPr>
          <p:cNvPr id="4" name="8 CuadroTexto"/>
          <p:cNvSpPr txBox="1"/>
          <p:nvPr/>
        </p:nvSpPr>
        <p:spPr>
          <a:xfrm>
            <a:off x="819019" y="1134569"/>
            <a:ext cx="4705788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s-PE" sz="2000" b="1" dirty="0">
                <a:solidFill>
                  <a:schemeClr val="tx1"/>
                </a:solidFill>
              </a:rPr>
              <a:t>Artículo de revista impresa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5" name="Cuadro de texto 92"/>
          <p:cNvSpPr txBox="1">
            <a:spLocks noChangeArrowheads="1"/>
          </p:cNvSpPr>
          <p:nvPr/>
        </p:nvSpPr>
        <p:spPr bwMode="auto">
          <a:xfrm>
            <a:off x="464319" y="2807287"/>
            <a:ext cx="8500169" cy="119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upright="1"/>
          <a:lstStyle/>
          <a:p>
            <a:pPr marL="270510" indent="-27051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Romero, L.  (Noviembre, 2012). La nueva ley procesal del trabajo generará un cambio en la 	manera de resolver, litigar y solucionar los conflictos. </a:t>
            </a:r>
            <a:r>
              <a:rPr lang="es-PE" sz="16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Revista Gaceta Jurídica</a:t>
            </a:r>
            <a:r>
              <a:rPr lang="es-PE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20 (6),  	13- 15.</a:t>
            </a:r>
            <a:endParaRPr lang="es-MX" sz="16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24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2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53259" name="Cuadro de texto 88"/>
          <p:cNvSpPr txBox="1">
            <a:spLocks noChangeArrowheads="1"/>
          </p:cNvSpPr>
          <p:nvPr/>
        </p:nvSpPr>
        <p:spPr bwMode="auto">
          <a:xfrm>
            <a:off x="844550" y="1747838"/>
            <a:ext cx="1811338" cy="601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Apellidos e inicial del nombre del autor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0" name="Cuadro de texto 88"/>
          <p:cNvSpPr txBox="1">
            <a:spLocks noChangeArrowheads="1"/>
          </p:cNvSpPr>
          <p:nvPr/>
        </p:nvSpPr>
        <p:spPr bwMode="auto">
          <a:xfrm>
            <a:off x="3160713" y="1747838"/>
            <a:ext cx="1606550" cy="7254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Mes y año de publicación entre paréntesis 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1" name="Cuadro de texto 88"/>
          <p:cNvSpPr txBox="1">
            <a:spLocks noChangeArrowheads="1"/>
          </p:cNvSpPr>
          <p:nvPr/>
        </p:nvSpPr>
        <p:spPr bwMode="auto">
          <a:xfrm>
            <a:off x="6192838" y="1727200"/>
            <a:ext cx="1798637" cy="642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Título  del artículo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2" name="Cuadro de texto 87"/>
          <p:cNvSpPr txBox="1">
            <a:spLocks noChangeArrowheads="1"/>
          </p:cNvSpPr>
          <p:nvPr/>
        </p:nvSpPr>
        <p:spPr bwMode="auto">
          <a:xfrm>
            <a:off x="793750" y="4829175"/>
            <a:ext cx="1582738" cy="738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Páginas del artículo separados por guion 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3" name="Cuadro de texto 88"/>
          <p:cNvSpPr txBox="1">
            <a:spLocks noChangeArrowheads="1"/>
          </p:cNvSpPr>
          <p:nvPr/>
        </p:nvSpPr>
        <p:spPr bwMode="auto">
          <a:xfrm>
            <a:off x="3027363" y="4548188"/>
            <a:ext cx="1603375" cy="825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400">
                <a:cs typeface="Times New Roman" panose="02020603050405020304" pitchFamily="18" charset="0"/>
              </a:rPr>
              <a:t>Nombre  de la revista en cursiva</a:t>
            </a:r>
            <a:endParaRPr lang="es-MX" altLang="es-PE" sz="2400">
              <a:cs typeface="Times New Roman" panose="02020603050405020304" pitchFamily="18" charset="0"/>
            </a:endParaRPr>
          </a:p>
        </p:txBody>
      </p:sp>
      <p:sp>
        <p:nvSpPr>
          <p:cNvPr id="53264" name="Cuadro de texto 88"/>
          <p:cNvSpPr txBox="1">
            <a:spLocks noChangeArrowheads="1"/>
          </p:cNvSpPr>
          <p:nvPr/>
        </p:nvSpPr>
        <p:spPr bwMode="auto">
          <a:xfrm>
            <a:off x="5783263" y="4616450"/>
            <a:ext cx="1060450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Volumen</a:t>
            </a:r>
            <a:endParaRPr lang="es-MX" altLang="es-PE" sz="200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(Si existe) </a:t>
            </a:r>
            <a:endParaRPr lang="es-MX" altLang="es-PE" sz="2000">
              <a:cs typeface="Times New Roman" panose="02020603050405020304" pitchFamily="18" charset="0"/>
            </a:endParaRPr>
          </a:p>
        </p:txBody>
      </p:sp>
      <p:sp>
        <p:nvSpPr>
          <p:cNvPr id="53265" name="Cuadro de texto 86"/>
          <p:cNvSpPr txBox="1">
            <a:spLocks noChangeArrowheads="1"/>
          </p:cNvSpPr>
          <p:nvPr/>
        </p:nvSpPr>
        <p:spPr bwMode="auto">
          <a:xfrm>
            <a:off x="7358063" y="4535488"/>
            <a:ext cx="1265237" cy="941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>
                <a:cs typeface="Times New Roman" panose="02020603050405020304" pitchFamily="18" charset="0"/>
              </a:rPr>
              <a:t>Número  (entre paréntesis  seguido de la coma)</a:t>
            </a:r>
            <a:endParaRPr lang="es-MX" altLang="es-PE" sz="1200">
              <a:cs typeface="Times New Roman" panose="02020603050405020304" pitchFamily="18" charset="0"/>
            </a:endParaRPr>
          </a:p>
        </p:txBody>
      </p:sp>
      <p:cxnSp>
        <p:nvCxnSpPr>
          <p:cNvPr id="14" name="17 Conector recto de flecha"/>
          <p:cNvCxnSpPr/>
          <p:nvPr/>
        </p:nvCxnSpPr>
        <p:spPr>
          <a:xfrm flipH="1">
            <a:off x="1154113" y="2276475"/>
            <a:ext cx="465137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8 Conector recto de flecha"/>
          <p:cNvCxnSpPr/>
          <p:nvPr/>
        </p:nvCxnSpPr>
        <p:spPr>
          <a:xfrm flipH="1">
            <a:off x="2878138" y="2470150"/>
            <a:ext cx="206375" cy="25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9 Conector recto de flecha"/>
          <p:cNvCxnSpPr/>
          <p:nvPr/>
        </p:nvCxnSpPr>
        <p:spPr>
          <a:xfrm flipH="1">
            <a:off x="6024563" y="2276475"/>
            <a:ext cx="4667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31 Conector recto de flecha"/>
          <p:cNvCxnSpPr/>
          <p:nvPr/>
        </p:nvCxnSpPr>
        <p:spPr>
          <a:xfrm flipV="1">
            <a:off x="1608138" y="3702050"/>
            <a:ext cx="0" cy="96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20 Conector recto de flecha"/>
          <p:cNvCxnSpPr/>
          <p:nvPr/>
        </p:nvCxnSpPr>
        <p:spPr>
          <a:xfrm flipV="1">
            <a:off x="4244975" y="3338513"/>
            <a:ext cx="2266950" cy="1330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24 Conector recto de flecha"/>
          <p:cNvCxnSpPr/>
          <p:nvPr/>
        </p:nvCxnSpPr>
        <p:spPr>
          <a:xfrm flipV="1">
            <a:off x="6192838" y="3367088"/>
            <a:ext cx="2108200" cy="127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28 Conector recto de flecha"/>
          <p:cNvCxnSpPr/>
          <p:nvPr/>
        </p:nvCxnSpPr>
        <p:spPr>
          <a:xfrm flipV="1">
            <a:off x="8301038" y="3338513"/>
            <a:ext cx="352425" cy="122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25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7 CuadroTexto"/>
          <p:cNvSpPr txBox="1"/>
          <p:nvPr/>
        </p:nvSpPr>
        <p:spPr>
          <a:xfrm>
            <a:off x="582774" y="401756"/>
            <a:ext cx="4968552" cy="43088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s-MX" sz="2200" b="1" dirty="0">
                <a:solidFill>
                  <a:schemeClr val="tx1"/>
                </a:solidFill>
              </a:rPr>
              <a:t>Periódico impreso con autor</a:t>
            </a:r>
          </a:p>
        </p:txBody>
      </p:sp>
      <p:sp>
        <p:nvSpPr>
          <p:cNvPr id="4" name="Cuadro de texto 85"/>
          <p:cNvSpPr txBox="1">
            <a:spLocks noChangeArrowheads="1"/>
          </p:cNvSpPr>
          <p:nvPr/>
        </p:nvSpPr>
        <p:spPr bwMode="auto">
          <a:xfrm>
            <a:off x="377204" y="2623133"/>
            <a:ext cx="8766796" cy="7276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upright="1"/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Vidarte</a:t>
            </a:r>
            <a:r>
              <a:rPr lang="es-P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O. (07 de marzo de 2015). La importante diplomacia. </a:t>
            </a:r>
            <a:r>
              <a:rPr lang="es-PE" sz="18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El  Comercio</a:t>
            </a:r>
            <a:r>
              <a:rPr lang="es-PE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p. A20.</a:t>
            </a:r>
            <a:endParaRPr lang="es-MX" sz="18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defRPr/>
            </a:pPr>
            <a:r>
              <a:rPr lang="es-PE" sz="10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s-MX" sz="1100" dirty="0">
              <a:solidFill>
                <a:schemeClr val="tx1"/>
              </a:solidFill>
              <a:latin typeface="Calibri"/>
              <a:ea typeface="Times New Roman"/>
              <a:cs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179705">
              <a:lnSpc>
                <a:spcPct val="200000"/>
              </a:lnSpc>
              <a:spcAft>
                <a:spcPts val="600"/>
              </a:spcAft>
              <a:defRPr/>
            </a:pPr>
            <a:r>
              <a:rPr lang="es-PE" sz="12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s-MX" sz="12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55304" name="Cuadro de texto 88"/>
          <p:cNvSpPr txBox="1">
            <a:spLocks noChangeArrowheads="1"/>
          </p:cNvSpPr>
          <p:nvPr/>
        </p:nvSpPr>
        <p:spPr bwMode="auto">
          <a:xfrm>
            <a:off x="582774" y="1198959"/>
            <a:ext cx="1376362" cy="473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100" dirty="0">
                <a:cs typeface="Times New Roman" panose="02020603050405020304" pitchFamily="18" charset="0"/>
              </a:rPr>
              <a:t>Editor o autor  apellido e inicial del nombre  </a:t>
            </a:r>
            <a:endParaRPr lang="es-MX" altLang="es-PE" sz="3400" dirty="0">
              <a:cs typeface="Times New Roman" panose="02020603050405020304" pitchFamily="18" charset="0"/>
            </a:endParaRPr>
          </a:p>
        </p:txBody>
      </p:sp>
      <p:sp>
        <p:nvSpPr>
          <p:cNvPr id="55305" name="Cuadro de texto 88"/>
          <p:cNvSpPr txBox="1">
            <a:spLocks noChangeArrowheads="1"/>
          </p:cNvSpPr>
          <p:nvPr/>
        </p:nvSpPr>
        <p:spPr bwMode="auto">
          <a:xfrm>
            <a:off x="2541730" y="1194268"/>
            <a:ext cx="1497012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Fecha completa de publicación (entre paréntesis)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6" name="Cuadro de texto 88"/>
          <p:cNvSpPr txBox="1">
            <a:spLocks noChangeArrowheads="1"/>
          </p:cNvSpPr>
          <p:nvPr/>
        </p:nvSpPr>
        <p:spPr bwMode="auto">
          <a:xfrm>
            <a:off x="4928394" y="1211713"/>
            <a:ext cx="1087438" cy="66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Título del artículo periodístico 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7" name="Cuadro de texto 88"/>
          <p:cNvSpPr txBox="1">
            <a:spLocks noChangeArrowheads="1"/>
          </p:cNvSpPr>
          <p:nvPr/>
        </p:nvSpPr>
        <p:spPr bwMode="auto">
          <a:xfrm>
            <a:off x="6387307" y="1269602"/>
            <a:ext cx="1223962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Título  del diario en cursiva 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sp>
        <p:nvSpPr>
          <p:cNvPr id="55308" name="Cuadro de texto 87"/>
          <p:cNvSpPr txBox="1">
            <a:spLocks noChangeArrowheads="1"/>
          </p:cNvSpPr>
          <p:nvPr/>
        </p:nvSpPr>
        <p:spPr bwMode="auto">
          <a:xfrm>
            <a:off x="7848923" y="1277540"/>
            <a:ext cx="1187450" cy="647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PE" altLang="es-PE" sz="1200" dirty="0">
                <a:cs typeface="Times New Roman" panose="02020603050405020304" pitchFamily="18" charset="0"/>
              </a:rPr>
              <a:t>*Página  (si corresponde)</a:t>
            </a:r>
            <a:endParaRPr lang="es-MX" altLang="es-PE" sz="2000" dirty="0">
              <a:cs typeface="Times New Roman" panose="02020603050405020304" pitchFamily="18" charset="0"/>
            </a:endParaRPr>
          </a:p>
        </p:txBody>
      </p:sp>
      <p:cxnSp>
        <p:nvCxnSpPr>
          <p:cNvPr id="10" name="2 Conector recto de flecha"/>
          <p:cNvCxnSpPr/>
          <p:nvPr/>
        </p:nvCxnSpPr>
        <p:spPr>
          <a:xfrm flipH="1">
            <a:off x="810202" y="1913198"/>
            <a:ext cx="503237" cy="5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14 Conector recto de flecha"/>
          <p:cNvCxnSpPr/>
          <p:nvPr/>
        </p:nvCxnSpPr>
        <p:spPr>
          <a:xfrm flipH="1">
            <a:off x="2840832" y="1942359"/>
            <a:ext cx="150812" cy="396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6 Conector recto de flecha"/>
          <p:cNvCxnSpPr/>
          <p:nvPr/>
        </p:nvCxnSpPr>
        <p:spPr>
          <a:xfrm flipH="1">
            <a:off x="5194584" y="2086492"/>
            <a:ext cx="179388" cy="331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 de flecha"/>
          <p:cNvCxnSpPr/>
          <p:nvPr/>
        </p:nvCxnSpPr>
        <p:spPr>
          <a:xfrm>
            <a:off x="6784740" y="1851117"/>
            <a:ext cx="147637" cy="52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20 Conector recto de flecha"/>
          <p:cNvCxnSpPr/>
          <p:nvPr/>
        </p:nvCxnSpPr>
        <p:spPr>
          <a:xfrm>
            <a:off x="8039171" y="1826935"/>
            <a:ext cx="0" cy="51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14" name="22 Rectángulo"/>
          <p:cNvSpPr>
            <a:spLocks noChangeArrowheads="1"/>
          </p:cNvSpPr>
          <p:nvPr/>
        </p:nvSpPr>
        <p:spPr bwMode="auto">
          <a:xfrm>
            <a:off x="807371" y="3844438"/>
            <a:ext cx="7900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600" dirty="0">
                <a:latin typeface="Verdana" panose="020B0604030504040204" pitchFamily="34" charset="0"/>
              </a:rPr>
              <a:t>(*) Si un artículo aparece en páginas discontinuas, anote todos los números de página y sepárelos con una coma (pp. B1, B3, B5-B7).</a:t>
            </a:r>
            <a:endParaRPr lang="es-MX" altLang="es-PE" sz="1600" dirty="0">
              <a:latin typeface="Verdana" panose="020B060403050404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24489" y="4894963"/>
            <a:ext cx="770412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Tesis de grado: Autor, A. (Año). </a:t>
            </a:r>
            <a:r>
              <a:rPr lang="es-PE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Título de la tesis </a:t>
            </a:r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(Tesis de pregrado, maestría o doctoral). Nombre de la institución, Lugar.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7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5" y="165387"/>
            <a:ext cx="8275599" cy="21063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6" y="2389371"/>
            <a:ext cx="7981951" cy="156972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5" y="3714749"/>
            <a:ext cx="7981952" cy="2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7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4" y="357187"/>
            <a:ext cx="8752366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2"/>
            <a:ext cx="9247171" cy="20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Port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92087" y="3074501"/>
            <a:ext cx="8373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 smtClean="0">
                <a:solidFill>
                  <a:schemeClr val="bg1"/>
                </a:solidFill>
                <a:latin typeface="Arial"/>
                <a:cs typeface="Arial"/>
              </a:rPr>
              <a:t>UNIVERSIDAD CÉSAR VALLEJO</a:t>
            </a:r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2087" y="3662010"/>
            <a:ext cx="62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/>
                <a:cs typeface="Arial"/>
              </a:rPr>
              <a:t>NORMAS APA</a:t>
            </a:r>
            <a:endParaRPr lang="es-E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06" y="5680650"/>
            <a:ext cx="8224217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4"/>
            <a:ext cx="9065252" cy="62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59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57174"/>
            <a:ext cx="3667125" cy="592931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49" y="0"/>
            <a:ext cx="3633788" cy="64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895349"/>
            <a:ext cx="7497300" cy="51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8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162567" y="2019869"/>
            <a:ext cx="3111690" cy="12419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115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4" descr="fondo-de-pantalla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3" b="14517"/>
          <a:stretch/>
        </p:blipFill>
        <p:spPr bwMode="auto">
          <a:xfrm>
            <a:off x="7143" y="655066"/>
            <a:ext cx="9167813" cy="586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08" y="-48572"/>
            <a:ext cx="9144793" cy="9266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7071" y="119272"/>
            <a:ext cx="743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PE" sz="4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</a:rPr>
              <a:t>NORMAS APA</a:t>
            </a:r>
          </a:p>
        </p:txBody>
      </p:sp>
      <p:sp>
        <p:nvSpPr>
          <p:cNvPr id="10" name="Rectángulo 1"/>
          <p:cNvSpPr>
            <a:spLocks noChangeArrowheads="1"/>
          </p:cNvSpPr>
          <p:nvPr/>
        </p:nvSpPr>
        <p:spPr bwMode="auto">
          <a:xfrm>
            <a:off x="627961" y="1758008"/>
            <a:ext cx="7491844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Cambria" panose="02040503050406030204" pitchFamily="18" charset="0"/>
              </a:rPr>
              <a:t>La primera edición del manual de normas APA es del año 1929; y en la actualidad </a:t>
            </a:r>
            <a:r>
              <a:rPr lang="es-PE" altLang="es-PE" sz="2400" b="1" dirty="0">
                <a:latin typeface="Cambria" panose="02040503050406030204" pitchFamily="18" charset="0"/>
              </a:rPr>
              <a:t>se encuentra entre los estándares académicos más destacados e importantes</a:t>
            </a:r>
            <a:r>
              <a:rPr lang="es-PE" altLang="es-PE" sz="2400" dirty="0">
                <a:latin typeface="Cambria" panose="02040503050406030204" pitchFamily="18" charset="0"/>
              </a:rPr>
              <a:t>. El manual APA es utilizado por la comunidad científica de investigadores, docentes y alumnos, para citar, utilizar referencias bibliográficas y contemplar el formato de presentación de un trabajo de investigación bajo normas universales. </a:t>
            </a:r>
          </a:p>
        </p:txBody>
      </p:sp>
    </p:spTree>
    <p:extLst>
      <p:ext uri="{BB962C8B-B14F-4D97-AF65-F5344CB8AC3E}">
        <p14:creationId xmlns:p14="http://schemas.microsoft.com/office/powerpoint/2010/main" val="1194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72739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ipse 4"/>
          <p:cNvSpPr/>
          <p:nvPr/>
        </p:nvSpPr>
        <p:spPr>
          <a:xfrm>
            <a:off x="4092575" y="5540375"/>
            <a:ext cx="935038" cy="8651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2195513" y="260351"/>
            <a:ext cx="6397644" cy="521848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2800" b="1" dirty="0">
                <a:solidFill>
                  <a:schemeClr val="bg1"/>
                </a:solidFill>
              </a:rPr>
              <a:t>FORMATO GENERAL DEL TRABAJO</a:t>
            </a:r>
          </a:p>
        </p:txBody>
      </p:sp>
    </p:spTree>
    <p:extLst>
      <p:ext uri="{BB962C8B-B14F-4D97-AF65-F5344CB8AC3E}">
        <p14:creationId xmlns:p14="http://schemas.microsoft.com/office/powerpoint/2010/main" val="22232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763713" y="280988"/>
            <a:ext cx="7056437" cy="720725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4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ORGANIZACIÓN DE LOS ENCABEZADOS Y SERIACIÓN</a:t>
            </a:r>
            <a:endParaRPr lang="es-PE" sz="28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2" name="Rectángulo 3"/>
          <p:cNvSpPr>
            <a:spLocks noChangeArrowheads="1"/>
          </p:cNvSpPr>
          <p:nvPr/>
        </p:nvSpPr>
        <p:spPr bwMode="auto">
          <a:xfrm>
            <a:off x="395288" y="1101725"/>
            <a:ext cx="85693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centrado en negrita, con mayúsculas y minúsculas</a:t>
            </a:r>
            <a:endParaRPr lang="es-PE" altLang="es-PE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2: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alineado a la izquierda en negritas con mayúsculas y minúsculas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3: </a:t>
            </a:r>
            <a:r>
              <a:rPr lang="es-PE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negritas,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4: </a:t>
            </a:r>
            <a:r>
              <a:rPr lang="es-PE" altLang="es-P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negritas, cursivas,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5: </a:t>
            </a:r>
            <a:r>
              <a:rPr lang="es-PE" alt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Encabezado de párrafo con sangría, cursivas, mayúsculas, minúsculas y punto final.</a:t>
            </a:r>
            <a:endParaRPr lang="es-PE" altLang="es-PE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redondeado 1"/>
          <p:cNvSpPr/>
          <p:nvPr/>
        </p:nvSpPr>
        <p:spPr>
          <a:xfrm>
            <a:off x="2728913" y="1362075"/>
            <a:ext cx="5975350" cy="4392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endParaRPr lang="es-PE" b="1" dirty="0"/>
          </a:p>
          <a:p>
            <a:pPr algn="ctr">
              <a:defRPr/>
            </a:pPr>
            <a:r>
              <a:rPr lang="es-PE" b="1" dirty="0"/>
              <a:t>El texto expositivo</a:t>
            </a:r>
          </a:p>
          <a:p>
            <a:pPr algn="ctr">
              <a:defRPr/>
            </a:pPr>
            <a:endParaRPr lang="es-PE" b="1" dirty="0"/>
          </a:p>
          <a:p>
            <a:pPr>
              <a:defRPr/>
            </a:pPr>
            <a:r>
              <a:rPr lang="es-PE" b="1" dirty="0" smtClean="0"/>
              <a:t>1. Superestructura </a:t>
            </a:r>
            <a:r>
              <a:rPr lang="es-PE" b="1" dirty="0"/>
              <a:t>del texto expositivo</a:t>
            </a:r>
          </a:p>
          <a:p>
            <a:pPr>
              <a:defRPr/>
            </a:pPr>
            <a:endParaRPr lang="es-PE" b="1" dirty="0"/>
          </a:p>
          <a:p>
            <a:pPr>
              <a:defRPr/>
            </a:pPr>
            <a:r>
              <a:rPr lang="es-PE" b="1" dirty="0"/>
              <a:t>2. Etapas del proceso de redacción del</a:t>
            </a:r>
          </a:p>
          <a:p>
            <a:pPr>
              <a:defRPr/>
            </a:pPr>
            <a:r>
              <a:rPr lang="es-PE" b="1" dirty="0"/>
              <a:t>    texto expositivo</a:t>
            </a:r>
          </a:p>
          <a:p>
            <a:pPr>
              <a:defRPr/>
            </a:pPr>
            <a:r>
              <a:rPr lang="es-PE" b="1" dirty="0"/>
              <a:t>    2.1 La intelección.</a:t>
            </a:r>
          </a:p>
          <a:p>
            <a:pPr>
              <a:defRPr/>
            </a:pPr>
            <a:r>
              <a:rPr lang="es-PE" b="1" dirty="0"/>
              <a:t>    2.2 La invención.</a:t>
            </a:r>
          </a:p>
          <a:p>
            <a:pPr>
              <a:defRPr/>
            </a:pPr>
            <a:r>
              <a:rPr lang="es-PE" b="1" dirty="0"/>
              <a:t>    2.3 La disposición.</a:t>
            </a:r>
          </a:p>
          <a:p>
            <a:pPr>
              <a:defRPr/>
            </a:pPr>
            <a:r>
              <a:rPr lang="es-PE" b="1" dirty="0"/>
              <a:t>    2.4 La elocución. </a:t>
            </a:r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  <a:p>
            <a:pPr algn="ctr">
              <a:defRPr/>
            </a:pPr>
            <a:endParaRPr lang="es-PE" dirty="0"/>
          </a:p>
        </p:txBody>
      </p:sp>
      <p:sp>
        <p:nvSpPr>
          <p:cNvPr id="3" name="Flecha derecha 2"/>
          <p:cNvSpPr/>
          <p:nvPr/>
        </p:nvSpPr>
        <p:spPr>
          <a:xfrm>
            <a:off x="149225" y="2946400"/>
            <a:ext cx="2406650" cy="122396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1191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93062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2339975" y="277813"/>
            <a:ext cx="2736850" cy="792162"/>
          </a:xfrm>
          <a:prstGeom prst="roundRect">
            <a:avLst/>
          </a:prstGeom>
        </p:spPr>
        <p:style>
          <a:lnRef idx="1">
            <a:schemeClr val="accent6"/>
          </a:lnRef>
          <a:fillRef idx="1001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1"/>
                </a:solidFill>
              </a:rPr>
              <a:t>TABLAS</a:t>
            </a:r>
          </a:p>
        </p:txBody>
      </p:sp>
    </p:spTree>
    <p:extLst>
      <p:ext uri="{BB962C8B-B14F-4D97-AF65-F5344CB8AC3E}">
        <p14:creationId xmlns:p14="http://schemas.microsoft.com/office/powerpoint/2010/main" val="1740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341438"/>
            <a:ext cx="8856662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1908175" y="188913"/>
            <a:ext cx="3671888" cy="863600"/>
          </a:xfrm>
          <a:prstGeom prst="roundRect">
            <a:avLst/>
          </a:prstGeom>
        </p:spPr>
        <p:style>
          <a:lnRef idx="1">
            <a:schemeClr val="dk1"/>
          </a:lnRef>
          <a:fillRef idx="1001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3200" b="1" dirty="0">
                <a:solidFill>
                  <a:schemeClr val="bg1"/>
                </a:solidFill>
              </a:rPr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2420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n 4" descr="fondo-de-pantall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1588"/>
            <a:ext cx="9167813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95288" y="1444625"/>
            <a:ext cx="8208962" cy="3508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3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Citación</a:t>
            </a:r>
            <a:endParaRPr lang="es-PE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s-PE" sz="2800" dirty="0">
                <a:solidFill>
                  <a:srgbClr val="777777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PE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El </a:t>
            </a:r>
            <a:r>
              <a:rPr lang="es-PE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Manual APA</a:t>
            </a:r>
            <a:r>
              <a:rPr lang="es-PE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 y sus normas emplean un sistema de citación de Autor-Fecha y siempre se privilegia la señalización del número de página, para las citas textuales y para la paráfrasis.</a:t>
            </a:r>
            <a:endParaRPr lang="es-PE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1380</TotalTime>
  <Words>1003</Words>
  <Application>Microsoft Office PowerPoint</Application>
  <PresentationFormat>Presentación en pantalla (4:3)</PresentationFormat>
  <Paragraphs>177</Paragraphs>
  <Slides>23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Arial Narrow</vt:lpstr>
      <vt:lpstr>Calibri</vt:lpstr>
      <vt:lpstr>Cambria</vt:lpstr>
      <vt:lpstr>Maiandra GD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Correa</dc:creator>
  <cp:lastModifiedBy>Lucila de la cruz Rojas</cp:lastModifiedBy>
  <cp:revision>119</cp:revision>
  <cp:lastPrinted>2015-11-05T14:24:28Z</cp:lastPrinted>
  <dcterms:created xsi:type="dcterms:W3CDTF">2015-04-28T20:50:01Z</dcterms:created>
  <dcterms:modified xsi:type="dcterms:W3CDTF">2017-08-26T17:21:17Z</dcterms:modified>
</cp:coreProperties>
</file>