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 id="262" r:id="rId8"/>
    <p:sldId id="263" r:id="rId9"/>
    <p:sldId id="269" r:id="rId10"/>
    <p:sldId id="265" r:id="rId11"/>
    <p:sldId id="266" r:id="rId12"/>
    <p:sldId id="267" r:id="rId13"/>
    <p:sldId id="268"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a:solidFill>
            <a:srgbClr val="FFFFFF">
              <a:alpha val="80000"/>
            </a:srgbClr>
          </a:solidFill>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a:solidFill>
            <a:srgbClr val="FFFFFF">
              <a:alpha val="80000"/>
            </a:srgbClr>
          </a:solid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196712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332792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397244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279759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138422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365664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9605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151560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267510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12235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pPr/>
              <a:t>25/09/2017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pPr/>
              <a:t>‹Nº›</a:t>
            </a:fld>
            <a:endParaRPr lang="en-GB"/>
          </a:p>
        </p:txBody>
      </p:sp>
    </p:spTree>
    <p:extLst>
      <p:ext uri="{BB962C8B-B14F-4D97-AF65-F5344CB8AC3E}">
        <p14:creationId xmlns:p14="http://schemas.microsoft.com/office/powerpoint/2010/main" val="5027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2104E-8A37-4561-90C1-E2A2FA2C4A6E}" type="datetimeFigureOut">
              <a:rPr lang="en-GB" smtClean="0"/>
              <a:pPr/>
              <a:t>25/09/2017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700D2-071F-440E-A3FF-180D34BA4EC8}" type="slidenum">
              <a:rPr lang="en-GB" smtClean="0"/>
              <a:pPr/>
              <a:t>‹Nº›</a:t>
            </a:fld>
            <a:endParaRPr lang="en-GB"/>
          </a:p>
        </p:txBody>
      </p:sp>
    </p:spTree>
    <p:extLst>
      <p:ext uri="{BB962C8B-B14F-4D97-AF65-F5344CB8AC3E}">
        <p14:creationId xmlns:p14="http://schemas.microsoft.com/office/powerpoint/2010/main" val="176891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Dise%C3%B1o_estructurado" TargetMode="External"/><Relationship Id="rId2" Type="http://schemas.openxmlformats.org/officeDocument/2006/relationships/hyperlink" Target="https://es.wikipedia.org/wiki/Programaci%C3%B3n" TargetMode="External"/><Relationship Id="rId1" Type="http://schemas.openxmlformats.org/officeDocument/2006/relationships/slideLayout" Target="../slideLayouts/slideLayout2.xml"/><Relationship Id="rId6" Type="http://schemas.openxmlformats.org/officeDocument/2006/relationships/hyperlink" Target="https://es.wikipedia.org/wiki/Integraci%C3%B3n_continua" TargetMode="External"/><Relationship Id="rId5" Type="http://schemas.openxmlformats.org/officeDocument/2006/relationships/hyperlink" Target="https://es.wikipedia.org/wiki/Dise%C3%B1o_orientado_a_objetos" TargetMode="External"/><Relationship Id="rId4" Type="http://schemas.openxmlformats.org/officeDocument/2006/relationships/hyperlink" Target="https://es.wikipedia.org/w/index.php?title=Dise%C3%B1o_funcional&amp;action=edit&amp;redlink=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Prueba_unitaria" TargetMode="External"/><Relationship Id="rId2" Type="http://schemas.openxmlformats.org/officeDocument/2006/relationships/hyperlink" Target="https://es.wikipedia.org/wiki/Desarrollo_de_softwar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Pruebas_de_softwar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s.wikipedia.org/wiki/Interfaz"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Screenshot_1.png"/>
          <p:cNvPicPr>
            <a:picLocks noChangeAspect="1"/>
          </p:cNvPicPr>
          <p:nvPr/>
        </p:nvPicPr>
        <p:blipFill>
          <a:blip r:embed="rId2"/>
          <a:stretch>
            <a:fillRect/>
          </a:stretch>
        </p:blipFill>
        <p:spPr>
          <a:xfrm>
            <a:off x="6790996" y="5543366"/>
            <a:ext cx="2353004" cy="1314634"/>
          </a:xfrm>
          <a:prstGeom prst="rect">
            <a:avLst/>
          </a:prstGeom>
        </p:spPr>
      </p:pic>
      <p:sp>
        <p:nvSpPr>
          <p:cNvPr id="6" name="5 CuadroTexto"/>
          <p:cNvSpPr txBox="1"/>
          <p:nvPr/>
        </p:nvSpPr>
        <p:spPr>
          <a:xfrm>
            <a:off x="3357554" y="2428868"/>
            <a:ext cx="2143140" cy="584775"/>
          </a:xfrm>
          <a:prstGeom prst="rect">
            <a:avLst/>
          </a:prstGeom>
          <a:noFill/>
        </p:spPr>
        <p:txBody>
          <a:bodyPr wrap="square" rtlCol="0">
            <a:spAutoFit/>
          </a:bodyPr>
          <a:lstStyle/>
          <a:p>
            <a:r>
              <a:rPr lang="es-ES" sz="3200" dirty="0" smtClean="0">
                <a:latin typeface="Modern No. 20" pitchFamily="18" charset="0"/>
                <a:ea typeface="Gungsuh" pitchFamily="18" charset="-127"/>
              </a:rPr>
              <a:t>Integrantes:</a:t>
            </a:r>
            <a:endParaRPr lang="es-ES" sz="3200" dirty="0">
              <a:latin typeface="Modern No. 20" pitchFamily="18" charset="0"/>
              <a:ea typeface="Gungsuh" pitchFamily="18" charset="-127"/>
            </a:endParaRPr>
          </a:p>
        </p:txBody>
      </p:sp>
      <p:sp>
        <p:nvSpPr>
          <p:cNvPr id="7" name="6 CuadroTexto"/>
          <p:cNvSpPr txBox="1"/>
          <p:nvPr/>
        </p:nvSpPr>
        <p:spPr>
          <a:xfrm>
            <a:off x="2500298" y="1285860"/>
            <a:ext cx="4429156" cy="1077218"/>
          </a:xfrm>
          <a:prstGeom prst="rect">
            <a:avLst/>
          </a:prstGeom>
          <a:noFill/>
        </p:spPr>
        <p:txBody>
          <a:bodyPr wrap="square" rtlCol="0">
            <a:spAutoFit/>
          </a:bodyPr>
          <a:lstStyle/>
          <a:p>
            <a:pPr algn="ctr"/>
            <a:r>
              <a:rPr lang="es-ES" sz="3200" b="1" i="1" dirty="0" smtClean="0"/>
              <a:t>Docente: Gustavo Coronel Castillo</a:t>
            </a:r>
            <a:endParaRPr lang="es-ES" sz="3200" b="1" i="1" dirty="0"/>
          </a:p>
        </p:txBody>
      </p:sp>
      <p:sp>
        <p:nvSpPr>
          <p:cNvPr id="8" name="7 CuadroTexto"/>
          <p:cNvSpPr txBox="1"/>
          <p:nvPr/>
        </p:nvSpPr>
        <p:spPr>
          <a:xfrm>
            <a:off x="1643042" y="3071810"/>
            <a:ext cx="5286412" cy="3170099"/>
          </a:xfrm>
          <a:prstGeom prst="rect">
            <a:avLst/>
          </a:prstGeom>
          <a:noFill/>
        </p:spPr>
        <p:txBody>
          <a:bodyPr wrap="square" rtlCol="0">
            <a:spAutoFit/>
          </a:bodyPr>
          <a:lstStyle/>
          <a:p>
            <a:r>
              <a:rPr lang="es-PE" sz="3200" dirty="0" smtClean="0"/>
              <a:t>-</a:t>
            </a:r>
            <a:r>
              <a:rPr lang="es-PE" sz="2800" b="1" dirty="0" smtClean="0"/>
              <a:t>Giuseppe Abraham Méndez Castro</a:t>
            </a:r>
            <a:endParaRPr lang="es-PE" sz="2800" b="1" dirty="0" smtClean="0">
              <a:latin typeface="Meiryo" pitchFamily="34" charset="-128"/>
              <a:ea typeface="Meiryo" pitchFamily="34" charset="-128"/>
              <a:cs typeface="Meiryo" pitchFamily="34" charset="-128"/>
            </a:endParaRPr>
          </a:p>
          <a:p>
            <a:r>
              <a:rPr lang="es-PE" sz="2800" b="1" dirty="0" smtClean="0">
                <a:latin typeface="Meiryo" pitchFamily="34" charset="-128"/>
                <a:ea typeface="Meiryo" pitchFamily="34" charset="-128"/>
                <a:cs typeface="Meiryo" pitchFamily="34" charset="-128"/>
              </a:rPr>
              <a:t>-</a:t>
            </a:r>
            <a:r>
              <a:rPr lang="es-PE" sz="2800" b="1" dirty="0" err="1" smtClean="0">
                <a:ea typeface="Meiryo" pitchFamily="34" charset="-128"/>
                <a:cs typeface="Meiryo" pitchFamily="34" charset="-128"/>
              </a:rPr>
              <a:t>Henrich</a:t>
            </a:r>
            <a:r>
              <a:rPr lang="es-PE" sz="2800" b="1" dirty="0" smtClean="0">
                <a:ea typeface="Meiryo" pitchFamily="34" charset="-128"/>
                <a:cs typeface="Meiryo" pitchFamily="34" charset="-128"/>
              </a:rPr>
              <a:t> Granados </a:t>
            </a:r>
            <a:r>
              <a:rPr lang="es-PE" sz="2800" b="1" dirty="0" err="1" smtClean="0">
                <a:ea typeface="Meiryo" pitchFamily="34" charset="-128"/>
                <a:cs typeface="Meiryo" pitchFamily="34" charset="-128"/>
              </a:rPr>
              <a:t>Nalvarte</a:t>
            </a:r>
            <a:r>
              <a:rPr lang="es-PE" sz="2800" b="1" dirty="0" smtClean="0">
                <a:ea typeface="Meiryo" pitchFamily="34" charset="-128"/>
                <a:cs typeface="Meiryo" pitchFamily="34" charset="-128"/>
              </a:rPr>
              <a:t>	</a:t>
            </a:r>
          </a:p>
          <a:p>
            <a:r>
              <a:rPr lang="es-PE" sz="2800" b="1" dirty="0" smtClean="0">
                <a:ea typeface="Meiryo" pitchFamily="34" charset="-128"/>
                <a:cs typeface="Meiryo" pitchFamily="34" charset="-128"/>
              </a:rPr>
              <a:t>-Gabriel Camavilca González</a:t>
            </a:r>
          </a:p>
          <a:p>
            <a:r>
              <a:rPr lang="es-PE" sz="2800" b="1" smtClean="0">
                <a:ea typeface="Meiryo" pitchFamily="34" charset="-128"/>
                <a:cs typeface="Meiryo" pitchFamily="34" charset="-128"/>
              </a:rPr>
              <a:t>-</a:t>
            </a:r>
            <a:r>
              <a:rPr lang="es-PE" sz="2800" b="1" smtClean="0">
                <a:ea typeface="Meiryo" pitchFamily="34" charset="-128"/>
                <a:cs typeface="Meiryo" pitchFamily="34" charset="-128"/>
              </a:rPr>
              <a:t>Alejandro</a:t>
            </a:r>
            <a:r>
              <a:rPr lang="es-PE" sz="2800" b="1" smtClean="0">
                <a:ea typeface="Meiryo" pitchFamily="34" charset="-128"/>
                <a:cs typeface="Meiryo" pitchFamily="34" charset="-128"/>
              </a:rPr>
              <a:t> </a:t>
            </a:r>
            <a:r>
              <a:rPr lang="es-PE" sz="2800" b="1" dirty="0" smtClean="0">
                <a:ea typeface="Meiryo" pitchFamily="34" charset="-128"/>
                <a:cs typeface="Meiryo" pitchFamily="34" charset="-128"/>
              </a:rPr>
              <a:t>Huamani</a:t>
            </a:r>
          </a:p>
          <a:p>
            <a:r>
              <a:rPr lang="es-PE" sz="2800" b="1" dirty="0" smtClean="0">
                <a:ea typeface="Meiryo" pitchFamily="34" charset="-128"/>
                <a:cs typeface="Meiryo" pitchFamily="34" charset="-128"/>
              </a:rPr>
              <a:t>-Antonio </a:t>
            </a:r>
            <a:r>
              <a:rPr lang="es-PE" sz="2800" b="1" dirty="0" err="1" smtClean="0">
                <a:ea typeface="Meiryo" pitchFamily="34" charset="-128"/>
                <a:cs typeface="Meiryo" pitchFamily="34" charset="-128"/>
              </a:rPr>
              <a:t>Aynacc</a:t>
            </a:r>
            <a:endParaRPr lang="es-PE" sz="2800" b="1" dirty="0" smtClean="0">
              <a:ea typeface="Meiryo" pitchFamily="34" charset="-128"/>
              <a:cs typeface="Meiryo" pitchFamily="34" charset="-128"/>
            </a:endParaRPr>
          </a:p>
          <a:p>
            <a:r>
              <a:rPr lang="es-PE" sz="2800" b="1" dirty="0" smtClean="0">
                <a:ea typeface="Meiryo" pitchFamily="34" charset="-128"/>
                <a:cs typeface="Meiryo" pitchFamily="34" charset="-128"/>
              </a:rPr>
              <a:t>-</a:t>
            </a:r>
            <a:r>
              <a:rPr lang="es-PE" sz="2800" b="1" dirty="0" smtClean="0">
                <a:ea typeface="Meiryo" pitchFamily="34" charset="-128"/>
                <a:cs typeface="Meiryo" pitchFamily="34" charset="-128"/>
              </a:rPr>
              <a:t>Alexis Rojas</a:t>
            </a:r>
            <a:endParaRPr lang="es-PE" sz="2800" b="1" dirty="0">
              <a:ea typeface="Meiryo" pitchFamily="34" charset="-128"/>
              <a:cs typeface="Meiryo" pitchFamily="34" charset="-128"/>
            </a:endParaRPr>
          </a:p>
        </p:txBody>
      </p:sp>
      <p:sp>
        <p:nvSpPr>
          <p:cNvPr id="9" name="8 CuadroTexto"/>
          <p:cNvSpPr txBox="1"/>
          <p:nvPr/>
        </p:nvSpPr>
        <p:spPr>
          <a:xfrm>
            <a:off x="1043608" y="283295"/>
            <a:ext cx="7128792" cy="830997"/>
          </a:xfrm>
          <a:prstGeom prst="rect">
            <a:avLst/>
          </a:prstGeom>
          <a:noFill/>
        </p:spPr>
        <p:txBody>
          <a:bodyPr wrap="square" rtlCol="0">
            <a:spAutoFit/>
          </a:bodyPr>
          <a:lstStyle/>
          <a:p>
            <a:pPr algn="ctr"/>
            <a:r>
              <a:rPr lang="es-PE" sz="4800" u="sng" dirty="0" smtClean="0">
                <a:latin typeface="Harlow Solid Italic" pitchFamily="82" charset="0"/>
              </a:rPr>
              <a:t>Pruebas de software</a:t>
            </a:r>
            <a:endParaRPr lang="es-PE" sz="4800" u="sng" dirty="0">
              <a:latin typeface="Harlow Solid Italic" pitchFamily="82" charset="0"/>
            </a:endParaRPr>
          </a:p>
        </p:txBody>
      </p:sp>
      <p:sp>
        <p:nvSpPr>
          <p:cNvPr id="10" name="9 CuadroTexto"/>
          <p:cNvSpPr txBox="1"/>
          <p:nvPr/>
        </p:nvSpPr>
        <p:spPr>
          <a:xfrm>
            <a:off x="6858048" y="4475157"/>
            <a:ext cx="2214546" cy="954107"/>
          </a:xfrm>
          <a:prstGeom prst="rect">
            <a:avLst/>
          </a:prstGeom>
          <a:noFill/>
        </p:spPr>
        <p:txBody>
          <a:bodyPr wrap="square" rtlCol="0">
            <a:spAutoFit/>
          </a:bodyPr>
          <a:lstStyle/>
          <a:p>
            <a:pPr algn="ctr"/>
            <a:r>
              <a:rPr lang="es-ES" sz="2800" b="1" dirty="0" smtClean="0"/>
              <a:t>Facultad de Ingeniería</a:t>
            </a:r>
          </a:p>
        </p:txBody>
      </p:sp>
      <p:pic>
        <p:nvPicPr>
          <p:cNvPr id="11" name="10 Imagen" descr="G20140618085030_65000001_ISOTIPO_CON_FONDO.jpg"/>
          <p:cNvPicPr>
            <a:picLocks noChangeAspect="1"/>
          </p:cNvPicPr>
          <p:nvPr/>
        </p:nvPicPr>
        <p:blipFill>
          <a:blip r:embed="rId3" cstate="print"/>
          <a:stretch>
            <a:fillRect/>
          </a:stretch>
        </p:blipFill>
        <p:spPr>
          <a:xfrm flipH="1">
            <a:off x="0" y="5895842"/>
            <a:ext cx="1318025" cy="962158"/>
          </a:xfrm>
          <a:prstGeom prst="rect">
            <a:avLst/>
          </a:prstGeom>
        </p:spPr>
      </p:pic>
    </p:spTree>
    <p:extLst>
      <p:ext uri="{BB962C8B-B14F-4D97-AF65-F5344CB8AC3E}">
        <p14:creationId xmlns:p14="http://schemas.microsoft.com/office/powerpoint/2010/main" val="561222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835696" y="764704"/>
            <a:ext cx="5472608" cy="1077218"/>
          </a:xfrm>
          <a:prstGeom prst="rect">
            <a:avLst/>
          </a:prstGeom>
          <a:noFill/>
        </p:spPr>
        <p:txBody>
          <a:bodyPr wrap="square" rtlCol="0">
            <a:spAutoFit/>
          </a:bodyPr>
          <a:lstStyle/>
          <a:p>
            <a:r>
              <a:rPr lang="es-MX" sz="3200" b="1" dirty="0" smtClean="0">
                <a:solidFill>
                  <a:schemeClr val="accent1"/>
                </a:solidFill>
              </a:rPr>
              <a:t>Herramientas de pruebas de software </a:t>
            </a:r>
            <a:endParaRPr lang="es-MX" sz="3200" b="1" dirty="0">
              <a:solidFill>
                <a:schemeClr val="accent1"/>
              </a:solidFill>
            </a:endParaRPr>
          </a:p>
        </p:txBody>
      </p:sp>
      <p:pic>
        <p:nvPicPr>
          <p:cNvPr id="1026" name="Picture 2" descr="Resultado de imagen para Test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08" y="2564904"/>
            <a:ext cx="2695575" cy="161925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sultado de imagen para J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Resultado de imagen para JMe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457747"/>
            <a:ext cx="3333750" cy="1833563"/>
          </a:xfrm>
          <a:prstGeom prst="rect">
            <a:avLst/>
          </a:prstGeom>
        </p:spPr>
      </p:pic>
      <p:pic>
        <p:nvPicPr>
          <p:cNvPr id="1032" name="Picture 8" descr="Resultado de imagen para selenium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184155"/>
            <a:ext cx="2729249" cy="246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sultado de imagen para J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4 CuadroTexto"/>
          <p:cNvSpPr txBox="1"/>
          <p:nvPr/>
        </p:nvSpPr>
        <p:spPr>
          <a:xfrm>
            <a:off x="899592" y="1268760"/>
            <a:ext cx="6264696" cy="1754326"/>
          </a:xfrm>
          <a:prstGeom prst="rect">
            <a:avLst/>
          </a:prstGeom>
          <a:noFill/>
        </p:spPr>
        <p:txBody>
          <a:bodyPr wrap="square" rtlCol="0">
            <a:spAutoFit/>
          </a:bodyPr>
          <a:lstStyle/>
          <a:p>
            <a:r>
              <a:rPr lang="es-MX" b="1" dirty="0" err="1"/>
              <a:t>Selenium</a:t>
            </a:r>
            <a:r>
              <a:rPr lang="es-MX" b="1" dirty="0"/>
              <a:t>.</a:t>
            </a:r>
            <a:r>
              <a:rPr lang="es-MX" dirty="0"/>
              <a:t> Compuesto por dos herramientas: </a:t>
            </a:r>
            <a:r>
              <a:rPr lang="es-MX" dirty="0" err="1"/>
              <a:t>Selenium</a:t>
            </a:r>
            <a:r>
              <a:rPr lang="es-MX" dirty="0"/>
              <a:t> IDE y </a:t>
            </a:r>
            <a:r>
              <a:rPr lang="es-MX" dirty="0" err="1"/>
              <a:t>SeleniumWebDriver</a:t>
            </a:r>
            <a:r>
              <a:rPr lang="es-MX" dirty="0"/>
              <a:t>.  La primera, un </a:t>
            </a:r>
            <a:r>
              <a:rPr lang="es-MX" dirty="0" err="1"/>
              <a:t>plugin</a:t>
            </a:r>
            <a:r>
              <a:rPr lang="es-MX" dirty="0"/>
              <a:t> de Firefox que te genera un entorno de desarrollo y que permite crear casos de prueba para aplicaciones web. La segunda, </a:t>
            </a:r>
            <a:r>
              <a:rPr lang="es-MX" dirty="0" err="1"/>
              <a:t>Selenium</a:t>
            </a:r>
            <a:r>
              <a:rPr lang="es-MX" dirty="0"/>
              <a:t> </a:t>
            </a:r>
            <a:r>
              <a:rPr lang="es-MX" dirty="0" err="1"/>
              <a:t>WebDriver</a:t>
            </a:r>
            <a:r>
              <a:rPr lang="es-MX" dirty="0"/>
              <a:t>, ejecuta las pruebas. Además, permite pruebas para dispositivos móviles, para iPhone y </a:t>
            </a:r>
            <a:r>
              <a:rPr lang="es-MX" dirty="0" err="1"/>
              <a:t>Android</a:t>
            </a:r>
            <a:r>
              <a:rPr lang="es-MX" dirty="0"/>
              <a:t>.</a:t>
            </a:r>
          </a:p>
        </p:txBody>
      </p:sp>
      <p:pic>
        <p:nvPicPr>
          <p:cNvPr id="7" name="6 Imagen" descr="Resultado de imagen para selenium software"/>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12976"/>
            <a:ext cx="4286484" cy="3024337"/>
          </a:xfrm>
          <a:prstGeom prst="rect">
            <a:avLst/>
          </a:prstGeom>
          <a:noFill/>
          <a:ln>
            <a:noFill/>
          </a:ln>
        </p:spPr>
      </p:pic>
    </p:spTree>
    <p:extLst>
      <p:ext uri="{BB962C8B-B14F-4D97-AF65-F5344CB8AC3E}">
        <p14:creationId xmlns:p14="http://schemas.microsoft.com/office/powerpoint/2010/main" val="404312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1340768"/>
            <a:ext cx="6552728" cy="1200329"/>
          </a:xfrm>
          <a:prstGeom prst="rect">
            <a:avLst/>
          </a:prstGeom>
          <a:noFill/>
        </p:spPr>
        <p:txBody>
          <a:bodyPr wrap="square" rtlCol="0">
            <a:spAutoFit/>
          </a:bodyPr>
          <a:lstStyle/>
          <a:p>
            <a:r>
              <a:rPr lang="es-MX" b="1" dirty="0" err="1"/>
              <a:t>JMeter</a:t>
            </a:r>
            <a:r>
              <a:rPr lang="es-MX" b="1" dirty="0"/>
              <a:t>.</a:t>
            </a:r>
            <a:r>
              <a:rPr lang="es-MX" dirty="0"/>
              <a:t> Aplicación de escritorio en Java y dentro del proyecto </a:t>
            </a:r>
            <a:r>
              <a:rPr lang="es-MX" dirty="0" err="1"/>
              <a:t>Jakarta</a:t>
            </a:r>
            <a:r>
              <a:rPr lang="es-MX" dirty="0"/>
              <a:t>. Esta herramienta permite realizar pruebas funcionales (y de rendimiento) para aplicaciones web. Trabaja con los siguientes protocolos: HTTP, HTTPS, </a:t>
            </a:r>
            <a:r>
              <a:rPr lang="es-MX" dirty="0" smtClean="0"/>
              <a:t>SOAP.</a:t>
            </a:r>
            <a:endParaRPr lang="es-MX" dirty="0"/>
          </a:p>
        </p:txBody>
      </p:sp>
      <p:pic>
        <p:nvPicPr>
          <p:cNvPr id="5" name="0 Imagen"/>
          <p:cNvPicPr/>
          <p:nvPr/>
        </p:nvPicPr>
        <p:blipFill>
          <a:blip r:embed="rId2">
            <a:extLst>
              <a:ext uri="{28A0092B-C50C-407E-A947-70E740481C1C}">
                <a14:useLocalDpi xmlns:a14="http://schemas.microsoft.com/office/drawing/2010/main" val="0"/>
              </a:ext>
            </a:extLst>
          </a:blip>
          <a:stretch>
            <a:fillRect/>
          </a:stretch>
        </p:blipFill>
        <p:spPr>
          <a:xfrm>
            <a:off x="1907704" y="3059922"/>
            <a:ext cx="4608512" cy="3105381"/>
          </a:xfrm>
          <a:prstGeom prst="rect">
            <a:avLst/>
          </a:prstGeom>
        </p:spPr>
      </p:pic>
    </p:spTree>
    <p:extLst>
      <p:ext uri="{BB962C8B-B14F-4D97-AF65-F5344CB8AC3E}">
        <p14:creationId xmlns:p14="http://schemas.microsoft.com/office/powerpoint/2010/main" val="11928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980728"/>
            <a:ext cx="6480720" cy="2308324"/>
          </a:xfrm>
          <a:prstGeom prst="rect">
            <a:avLst/>
          </a:prstGeom>
          <a:noFill/>
        </p:spPr>
        <p:txBody>
          <a:bodyPr wrap="square" rtlCol="0">
            <a:spAutoFit/>
          </a:bodyPr>
          <a:lstStyle/>
          <a:p>
            <a:r>
              <a:rPr lang="es-MX" b="1" dirty="0"/>
              <a:t>Test link</a:t>
            </a:r>
            <a:r>
              <a:rPr lang="es-MX" dirty="0"/>
              <a:t>. Permite crear y gestionar casos de prueba, organizarlos en planes de pruebas, realizar un seguimiento de los resultados, establecer trazabilidad con los requisitos, generar informes etc</a:t>
            </a:r>
            <a:r>
              <a:rPr lang="es-MX" dirty="0" smtClean="0"/>
              <a:t>.</a:t>
            </a:r>
            <a:r>
              <a:rPr lang="es-MX" dirty="0"/>
              <a:t> Seguro que hay muchas más herramientas para pruebas software, también muchas comerciales (muy buenas, por cierto), pero, en mi opinión, estas son las que más te puedes encontrar hoy en proyectos.</a:t>
            </a:r>
          </a:p>
          <a:p>
            <a:endParaRPr lang="es-MX" dirty="0"/>
          </a:p>
        </p:txBody>
      </p:sp>
      <p:pic>
        <p:nvPicPr>
          <p:cNvPr id="5" name="0 Imagen"/>
          <p:cNvPicPr/>
          <p:nvPr/>
        </p:nvPicPr>
        <p:blipFill>
          <a:blip r:embed="rId2">
            <a:extLst>
              <a:ext uri="{28A0092B-C50C-407E-A947-70E740481C1C}">
                <a14:useLocalDpi xmlns:a14="http://schemas.microsoft.com/office/drawing/2010/main" val="0"/>
              </a:ext>
            </a:extLst>
          </a:blip>
          <a:stretch>
            <a:fillRect/>
          </a:stretch>
        </p:blipFill>
        <p:spPr>
          <a:xfrm>
            <a:off x="1907704" y="3289052"/>
            <a:ext cx="4752528" cy="3024336"/>
          </a:xfrm>
          <a:prstGeom prst="rect">
            <a:avLst/>
          </a:prstGeom>
        </p:spPr>
      </p:pic>
    </p:spTree>
    <p:extLst>
      <p:ext uri="{BB962C8B-B14F-4D97-AF65-F5344CB8AC3E}">
        <p14:creationId xmlns:p14="http://schemas.microsoft.com/office/powerpoint/2010/main" val="144401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giphy.gif"/>
          <p:cNvPicPr>
            <a:picLocks noChangeAspect="1"/>
          </p:cNvPicPr>
          <p:nvPr/>
        </p:nvPicPr>
        <p:blipFill>
          <a:blip r:embed="rId2"/>
          <a:stretch>
            <a:fillRect/>
          </a:stretch>
        </p:blipFill>
        <p:spPr>
          <a:xfrm>
            <a:off x="785785" y="1540357"/>
            <a:ext cx="7661019" cy="36031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42910" y="571480"/>
            <a:ext cx="4857784" cy="4786346"/>
          </a:xfrm>
          <a:prstGeom prst="rect">
            <a:avLst/>
          </a:prstGeom>
          <a:solidFill>
            <a:schemeClr val="accent6">
              <a:lumMod val="75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8" name="7 CuadroTexto"/>
          <p:cNvSpPr txBox="1"/>
          <p:nvPr/>
        </p:nvSpPr>
        <p:spPr>
          <a:xfrm>
            <a:off x="785786" y="642918"/>
            <a:ext cx="5857916" cy="369332"/>
          </a:xfrm>
          <a:prstGeom prst="rect">
            <a:avLst/>
          </a:prstGeom>
          <a:noFill/>
        </p:spPr>
        <p:txBody>
          <a:bodyPr wrap="square" rtlCol="0">
            <a:spAutoFit/>
          </a:bodyPr>
          <a:lstStyle/>
          <a:p>
            <a:endParaRPr lang="es-ES" dirty="0"/>
          </a:p>
        </p:txBody>
      </p:sp>
      <p:sp>
        <p:nvSpPr>
          <p:cNvPr id="9" name="8 CuadroTexto"/>
          <p:cNvSpPr txBox="1"/>
          <p:nvPr/>
        </p:nvSpPr>
        <p:spPr>
          <a:xfrm>
            <a:off x="857224" y="1071546"/>
            <a:ext cx="4572032" cy="4154984"/>
          </a:xfrm>
          <a:prstGeom prst="rect">
            <a:avLst/>
          </a:prstGeom>
          <a:noFill/>
        </p:spPr>
        <p:txBody>
          <a:bodyPr wrap="square" rtlCol="0">
            <a:spAutoFit/>
          </a:bodyPr>
          <a:lstStyle/>
          <a:p>
            <a:r>
              <a:rPr lang="es-ES" sz="2400" dirty="0" smtClean="0"/>
              <a:t>Son las investigaciones empíricas o técnicas cuyo objetivo es proporcionar información objetiva sobre la calidad de un producto a la parte interesada. Es una actividad de control de calidad.</a:t>
            </a:r>
          </a:p>
          <a:p>
            <a:r>
              <a:rPr lang="es-ES" sz="2400" dirty="0" smtClean="0"/>
              <a:t>Son pruebas que se hacen dentro del desarrollo de un sistema de software. Dependiendo del tipo de software las pruebas de desarrollo son distintas.</a:t>
            </a:r>
            <a:endParaRPr lang="es-ES" sz="2400" dirty="0"/>
          </a:p>
        </p:txBody>
      </p:sp>
      <p:sp>
        <p:nvSpPr>
          <p:cNvPr id="10" name="9 CuadroTexto"/>
          <p:cNvSpPr txBox="1"/>
          <p:nvPr/>
        </p:nvSpPr>
        <p:spPr>
          <a:xfrm>
            <a:off x="928662" y="571480"/>
            <a:ext cx="2928958" cy="461665"/>
          </a:xfrm>
          <a:prstGeom prst="rect">
            <a:avLst/>
          </a:prstGeom>
          <a:noFill/>
        </p:spPr>
        <p:txBody>
          <a:bodyPr wrap="square" rtlCol="0">
            <a:spAutoFit/>
          </a:bodyPr>
          <a:lstStyle/>
          <a:p>
            <a:r>
              <a:rPr lang="es-ES" sz="2400" dirty="0" smtClean="0">
                <a:latin typeface="Broadway" pitchFamily="82" charset="0"/>
              </a:rPr>
              <a:t>Concepto:</a:t>
            </a:r>
            <a:endParaRPr lang="es-ES" sz="2400" dirty="0">
              <a:latin typeface="Broadway" pitchFamily="82" charset="0"/>
            </a:endParaRPr>
          </a:p>
        </p:txBody>
      </p:sp>
    </p:spTree>
    <p:extLst>
      <p:ext uri="{BB962C8B-B14F-4D97-AF65-F5344CB8AC3E}">
        <p14:creationId xmlns:p14="http://schemas.microsoft.com/office/powerpoint/2010/main" val="1348018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71472" y="928670"/>
            <a:ext cx="4786345" cy="2214578"/>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5" name="4 CuadroTexto"/>
          <p:cNvSpPr txBox="1"/>
          <p:nvPr/>
        </p:nvSpPr>
        <p:spPr>
          <a:xfrm>
            <a:off x="571472" y="428604"/>
            <a:ext cx="2428892" cy="369332"/>
          </a:xfrm>
          <a:prstGeom prst="rect">
            <a:avLst/>
          </a:prstGeom>
          <a:noFill/>
        </p:spPr>
        <p:txBody>
          <a:bodyPr wrap="square" rtlCol="0">
            <a:spAutoFit/>
          </a:bodyPr>
          <a:lstStyle/>
          <a:p>
            <a:r>
              <a:rPr lang="es-ES" b="1" u="sng" dirty="0" smtClean="0"/>
              <a:t>Pruebas Estáticas:</a:t>
            </a:r>
            <a:endParaRPr lang="es-ES" b="1" u="sng" dirty="0"/>
          </a:p>
        </p:txBody>
      </p:sp>
      <p:sp>
        <p:nvSpPr>
          <p:cNvPr id="6" name="5 CuadroTexto"/>
          <p:cNvSpPr txBox="1"/>
          <p:nvPr/>
        </p:nvSpPr>
        <p:spPr>
          <a:xfrm>
            <a:off x="714348" y="1000108"/>
            <a:ext cx="4429156" cy="2031325"/>
          </a:xfrm>
          <a:prstGeom prst="rect">
            <a:avLst/>
          </a:prstGeom>
          <a:noFill/>
        </p:spPr>
        <p:txBody>
          <a:bodyPr wrap="square" rtlCol="0">
            <a:spAutoFit/>
          </a:bodyPr>
          <a:lstStyle/>
          <a:p>
            <a:r>
              <a:rPr lang="es-ES" dirty="0" smtClean="0"/>
              <a:t>Son el tipo de pruebas que se realizan sin ejecutar el </a:t>
            </a:r>
            <a:r>
              <a:rPr lang="es-ES" dirty="0" err="1" smtClean="0"/>
              <a:t>codigo</a:t>
            </a:r>
            <a:r>
              <a:rPr lang="es-ES" dirty="0" smtClean="0"/>
              <a:t> de aplicación.</a:t>
            </a:r>
          </a:p>
          <a:p>
            <a:r>
              <a:rPr lang="es-ES" dirty="0" smtClean="0"/>
              <a:t>Puede referirse a la </a:t>
            </a:r>
            <a:r>
              <a:rPr lang="es-ES" dirty="0" err="1" smtClean="0"/>
              <a:t>revision</a:t>
            </a:r>
            <a:r>
              <a:rPr lang="es-ES" dirty="0" smtClean="0"/>
              <a:t> de documentos, ya que no se hace una </a:t>
            </a:r>
            <a:r>
              <a:rPr lang="es-ES" dirty="0" err="1" smtClean="0"/>
              <a:t>ejecucion</a:t>
            </a:r>
            <a:r>
              <a:rPr lang="es-ES" dirty="0" smtClean="0"/>
              <a:t> de </a:t>
            </a:r>
            <a:r>
              <a:rPr lang="es-ES" dirty="0" err="1" smtClean="0"/>
              <a:t>codigo</a:t>
            </a:r>
            <a:r>
              <a:rPr lang="es-ES" dirty="0" smtClean="0"/>
              <a:t>. Esto se debe a que se pueden realizar “pruebas de escritorio” con el objetivo de seguir los flujos de la </a:t>
            </a:r>
            <a:r>
              <a:rPr lang="es-ES" dirty="0" err="1" smtClean="0"/>
              <a:t>aplicacion</a:t>
            </a:r>
            <a:endParaRPr lang="es-ES" dirty="0"/>
          </a:p>
        </p:txBody>
      </p:sp>
      <p:sp>
        <p:nvSpPr>
          <p:cNvPr id="7" name="6 Rectángulo"/>
          <p:cNvSpPr/>
          <p:nvPr/>
        </p:nvSpPr>
        <p:spPr>
          <a:xfrm>
            <a:off x="571472" y="3929066"/>
            <a:ext cx="5143536" cy="2214578"/>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9" name="8 CuadroTexto"/>
          <p:cNvSpPr txBox="1"/>
          <p:nvPr/>
        </p:nvSpPr>
        <p:spPr>
          <a:xfrm>
            <a:off x="642910" y="3357562"/>
            <a:ext cx="2428892" cy="369332"/>
          </a:xfrm>
          <a:prstGeom prst="rect">
            <a:avLst/>
          </a:prstGeom>
          <a:noFill/>
        </p:spPr>
        <p:txBody>
          <a:bodyPr wrap="square" rtlCol="0">
            <a:spAutoFit/>
          </a:bodyPr>
          <a:lstStyle/>
          <a:p>
            <a:r>
              <a:rPr lang="es-ES" b="1" u="sng" dirty="0" smtClean="0"/>
              <a:t>Pruebas </a:t>
            </a:r>
            <a:r>
              <a:rPr lang="es-ES" b="1" u="sng" dirty="0" err="1" smtClean="0"/>
              <a:t>Dinamicas</a:t>
            </a:r>
            <a:r>
              <a:rPr lang="es-ES" b="1" u="sng" dirty="0" smtClean="0"/>
              <a:t>:</a:t>
            </a:r>
            <a:endParaRPr lang="es-ES" b="1" u="sng" dirty="0"/>
          </a:p>
        </p:txBody>
      </p:sp>
      <p:sp>
        <p:nvSpPr>
          <p:cNvPr id="10" name="9 CuadroTexto"/>
          <p:cNvSpPr txBox="1"/>
          <p:nvPr/>
        </p:nvSpPr>
        <p:spPr>
          <a:xfrm>
            <a:off x="714348" y="4071942"/>
            <a:ext cx="4929222" cy="2031325"/>
          </a:xfrm>
          <a:prstGeom prst="rect">
            <a:avLst/>
          </a:prstGeom>
          <a:noFill/>
        </p:spPr>
        <p:txBody>
          <a:bodyPr wrap="square" rtlCol="0">
            <a:spAutoFit/>
          </a:bodyPr>
          <a:lstStyle/>
          <a:p>
            <a:r>
              <a:rPr lang="es-ES" dirty="0" smtClean="0"/>
              <a:t>Todas aquellas pruebas que para su </a:t>
            </a:r>
            <a:r>
              <a:rPr lang="es-ES" dirty="0" err="1" smtClean="0"/>
              <a:t>ejecucion</a:t>
            </a:r>
            <a:r>
              <a:rPr lang="es-ES" dirty="0" smtClean="0"/>
              <a:t> requieren la </a:t>
            </a:r>
            <a:r>
              <a:rPr lang="es-ES" dirty="0" err="1" smtClean="0"/>
              <a:t>ejecucion</a:t>
            </a:r>
            <a:r>
              <a:rPr lang="es-ES" dirty="0" smtClean="0"/>
              <a:t> de la aplicación.</a:t>
            </a:r>
          </a:p>
          <a:p>
            <a:r>
              <a:rPr lang="es-ES" dirty="0" smtClean="0"/>
              <a:t>Las pruebas </a:t>
            </a:r>
            <a:r>
              <a:rPr lang="es-ES" dirty="0" err="1" smtClean="0"/>
              <a:t>dinamicas</a:t>
            </a:r>
            <a:r>
              <a:rPr lang="es-ES" dirty="0" smtClean="0"/>
              <a:t> permiten el uso de </a:t>
            </a:r>
            <a:r>
              <a:rPr lang="es-ES" dirty="0" err="1" smtClean="0"/>
              <a:t>tecnicas</a:t>
            </a:r>
            <a:r>
              <a:rPr lang="es-ES" dirty="0" smtClean="0"/>
              <a:t> de caja negra y caja blanca con mayor amplitud. Debido a la naturaleza </a:t>
            </a:r>
            <a:r>
              <a:rPr lang="es-ES" dirty="0" err="1" smtClean="0"/>
              <a:t>dinamica</a:t>
            </a:r>
            <a:r>
              <a:rPr lang="es-ES" dirty="0" smtClean="0"/>
              <a:t> de la </a:t>
            </a:r>
            <a:r>
              <a:rPr lang="es-ES" dirty="0" err="1" smtClean="0"/>
              <a:t>ejecucion</a:t>
            </a:r>
            <a:r>
              <a:rPr lang="es-ES" dirty="0" smtClean="0"/>
              <a:t> de pruebas es posible medir con mayor </a:t>
            </a:r>
            <a:r>
              <a:rPr lang="es-ES" dirty="0" err="1" smtClean="0"/>
              <a:t>precision</a:t>
            </a:r>
            <a:r>
              <a:rPr lang="es-ES" dirty="0" smtClean="0"/>
              <a:t> el comportamiento de la aplicación desarrollada</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71472" y="1142985"/>
            <a:ext cx="2643206" cy="400110"/>
          </a:xfrm>
          <a:prstGeom prst="rect">
            <a:avLst/>
          </a:prstGeom>
          <a:noFill/>
        </p:spPr>
        <p:txBody>
          <a:bodyPr wrap="square" rtlCol="0">
            <a:spAutoFit/>
          </a:bodyPr>
          <a:lstStyle/>
          <a:p>
            <a:pPr algn="just"/>
            <a:r>
              <a:rPr lang="es-ES" sz="2000" b="1" u="sng" dirty="0" smtClean="0"/>
              <a:t>Pruebas Unitarias</a:t>
            </a:r>
            <a:r>
              <a:rPr lang="es-ES" sz="1600" b="1" u="sng" dirty="0" smtClean="0"/>
              <a:t>:</a:t>
            </a:r>
            <a:endParaRPr lang="es-ES" sz="1600" b="1" u="sng" dirty="0"/>
          </a:p>
        </p:txBody>
      </p:sp>
      <p:sp>
        <p:nvSpPr>
          <p:cNvPr id="8" name="7 Rectángulo"/>
          <p:cNvSpPr/>
          <p:nvPr/>
        </p:nvSpPr>
        <p:spPr>
          <a:xfrm>
            <a:off x="571472" y="1643050"/>
            <a:ext cx="4786345" cy="2571768"/>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5" name="4 CuadroTexto"/>
          <p:cNvSpPr txBox="1"/>
          <p:nvPr/>
        </p:nvSpPr>
        <p:spPr>
          <a:xfrm>
            <a:off x="571472" y="500042"/>
            <a:ext cx="6000792" cy="646331"/>
          </a:xfrm>
          <a:prstGeom prst="rect">
            <a:avLst/>
          </a:prstGeom>
          <a:noFill/>
        </p:spPr>
        <p:txBody>
          <a:bodyPr wrap="square" rtlCol="0">
            <a:spAutoFit/>
          </a:bodyPr>
          <a:lstStyle/>
          <a:p>
            <a:r>
              <a:rPr lang="es-ES" b="1" dirty="0" smtClean="0">
                <a:latin typeface="Broadway" pitchFamily="82" charset="0"/>
              </a:rPr>
              <a:t>Clasificación de las Pruebas según lo que verifican:</a:t>
            </a:r>
            <a:endParaRPr lang="es-ES" b="1" dirty="0">
              <a:latin typeface="Broadway" pitchFamily="82" charset="0"/>
            </a:endParaRPr>
          </a:p>
        </p:txBody>
      </p:sp>
      <p:sp>
        <p:nvSpPr>
          <p:cNvPr id="6" name="5 CuadroTexto"/>
          <p:cNvSpPr txBox="1"/>
          <p:nvPr/>
        </p:nvSpPr>
        <p:spPr>
          <a:xfrm>
            <a:off x="714348" y="1785926"/>
            <a:ext cx="4643470" cy="2308324"/>
          </a:xfrm>
          <a:prstGeom prst="rect">
            <a:avLst/>
          </a:prstGeom>
          <a:noFill/>
        </p:spPr>
        <p:txBody>
          <a:bodyPr wrap="square" rtlCol="0">
            <a:spAutoFit/>
          </a:bodyPr>
          <a:lstStyle/>
          <a:p>
            <a:r>
              <a:rPr lang="es-ES" dirty="0" smtClean="0"/>
              <a:t>En </a:t>
            </a:r>
            <a:r>
              <a:rPr lang="es-ES" dirty="0" smtClean="0">
                <a:hlinkClick r:id="rId2" tooltip="Programación"/>
              </a:rPr>
              <a:t>programación</a:t>
            </a:r>
            <a:r>
              <a:rPr lang="es-ES" dirty="0" smtClean="0"/>
              <a:t>, una </a:t>
            </a:r>
            <a:r>
              <a:rPr lang="es-ES" b="1" dirty="0" smtClean="0"/>
              <a:t>prueba unitaria</a:t>
            </a:r>
            <a:r>
              <a:rPr lang="es-ES" dirty="0" smtClean="0"/>
              <a:t> es una forma de comprobar el correcto funcionamiento de una unidad de código. Por ejemplo en </a:t>
            </a:r>
            <a:r>
              <a:rPr lang="es-ES" dirty="0" smtClean="0">
                <a:hlinkClick r:id="rId3" tooltip="Diseño estructurado"/>
              </a:rPr>
              <a:t>diseño estructurado</a:t>
            </a:r>
            <a:r>
              <a:rPr lang="es-ES" dirty="0" smtClean="0"/>
              <a:t> o en </a:t>
            </a:r>
            <a:r>
              <a:rPr lang="es-ES" dirty="0" smtClean="0">
                <a:hlinkClick r:id="rId4" tooltip="Diseño funcional (aún no redactado)"/>
              </a:rPr>
              <a:t>diseño funcional</a:t>
            </a:r>
            <a:r>
              <a:rPr lang="es-ES" dirty="0" smtClean="0"/>
              <a:t> una función o un procedimiento, en </a:t>
            </a:r>
            <a:r>
              <a:rPr lang="es-ES" dirty="0" smtClean="0">
                <a:hlinkClick r:id="rId5" tooltip="Diseño orientado a objetos"/>
              </a:rPr>
              <a:t>diseño orientado a objetos</a:t>
            </a:r>
            <a:r>
              <a:rPr lang="es-ES" dirty="0" smtClean="0"/>
              <a:t> una clase. Esto sirve para asegurar que cada unidad funcione correctamente y eficientemente por separado. </a:t>
            </a:r>
            <a:endParaRPr lang="es-ES" dirty="0"/>
          </a:p>
        </p:txBody>
      </p:sp>
      <p:sp>
        <p:nvSpPr>
          <p:cNvPr id="10" name="9 Rectángulo"/>
          <p:cNvSpPr/>
          <p:nvPr/>
        </p:nvSpPr>
        <p:spPr>
          <a:xfrm rot="5400000">
            <a:off x="5179223" y="1821645"/>
            <a:ext cx="3786214" cy="3000396"/>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11" name="10 CuadroTexto"/>
          <p:cNvSpPr txBox="1"/>
          <p:nvPr/>
        </p:nvSpPr>
        <p:spPr>
          <a:xfrm>
            <a:off x="5715008" y="1428736"/>
            <a:ext cx="2571768" cy="369332"/>
          </a:xfrm>
          <a:prstGeom prst="rect">
            <a:avLst/>
          </a:prstGeom>
          <a:noFill/>
        </p:spPr>
        <p:txBody>
          <a:bodyPr wrap="square" rtlCol="0">
            <a:spAutoFit/>
          </a:bodyPr>
          <a:lstStyle/>
          <a:p>
            <a:endParaRPr lang="es-ES" dirty="0"/>
          </a:p>
        </p:txBody>
      </p:sp>
      <p:sp>
        <p:nvSpPr>
          <p:cNvPr id="12" name="11 CuadroTexto"/>
          <p:cNvSpPr txBox="1"/>
          <p:nvPr/>
        </p:nvSpPr>
        <p:spPr>
          <a:xfrm>
            <a:off x="5786446" y="1500174"/>
            <a:ext cx="2786082" cy="3139321"/>
          </a:xfrm>
          <a:prstGeom prst="rect">
            <a:avLst/>
          </a:prstGeom>
          <a:noFill/>
        </p:spPr>
        <p:txBody>
          <a:bodyPr wrap="square" rtlCol="0">
            <a:spAutoFit/>
          </a:bodyPr>
          <a:lstStyle/>
          <a:p>
            <a:r>
              <a:rPr lang="es-ES" dirty="0" smtClean="0"/>
              <a:t>Para que una prueba unitaria tenga la </a:t>
            </a:r>
            <a:r>
              <a:rPr lang="es-ES" i="1" dirty="0" smtClean="0"/>
              <a:t>calidad suficiente</a:t>
            </a:r>
            <a:r>
              <a:rPr lang="es-ES" dirty="0" smtClean="0"/>
              <a:t> se deben cumplir los siguientes requisitos:</a:t>
            </a:r>
          </a:p>
          <a:p>
            <a:r>
              <a:rPr lang="es-ES" dirty="0" smtClean="0"/>
              <a:t>Automatizable: No debería requerirse una intervención manual. Esto es especialmente útil para </a:t>
            </a:r>
            <a:r>
              <a:rPr lang="es-ES" dirty="0" smtClean="0">
                <a:hlinkClick r:id="rId6" tooltip="Integración continua"/>
              </a:rPr>
              <a:t>integración continua</a:t>
            </a:r>
            <a:r>
              <a:rPr lang="es-ES" dirty="0" smtClean="0"/>
              <a:t>. Completas: Deben cubrir la mayor cantidad de código.</a:t>
            </a:r>
            <a:endParaRPr lang="es-ES" dirty="0"/>
          </a:p>
        </p:txBody>
      </p:sp>
    </p:spTree>
    <p:extLst>
      <p:ext uri="{BB962C8B-B14F-4D97-AF65-F5344CB8AC3E}">
        <p14:creationId xmlns:p14="http://schemas.microsoft.com/office/powerpoint/2010/main" val="279975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71472" y="500042"/>
            <a:ext cx="2571768" cy="369332"/>
          </a:xfrm>
          <a:prstGeom prst="rect">
            <a:avLst/>
          </a:prstGeom>
          <a:noFill/>
        </p:spPr>
        <p:txBody>
          <a:bodyPr wrap="square" rtlCol="0">
            <a:spAutoFit/>
          </a:bodyPr>
          <a:lstStyle/>
          <a:p>
            <a:r>
              <a:rPr lang="es-ES" b="1" u="sng" dirty="0" smtClean="0"/>
              <a:t>Pruebas de </a:t>
            </a:r>
            <a:r>
              <a:rPr lang="es-ES" b="1" u="sng" dirty="0" err="1" smtClean="0"/>
              <a:t>integracion</a:t>
            </a:r>
            <a:r>
              <a:rPr lang="es-ES" b="1" u="sng" dirty="0" smtClean="0"/>
              <a:t>:</a:t>
            </a:r>
            <a:endParaRPr lang="es-ES" b="1" u="sng" dirty="0"/>
          </a:p>
        </p:txBody>
      </p:sp>
      <p:sp>
        <p:nvSpPr>
          <p:cNvPr id="8" name="7 Rectángulo"/>
          <p:cNvSpPr/>
          <p:nvPr/>
        </p:nvSpPr>
        <p:spPr>
          <a:xfrm>
            <a:off x="642910" y="857232"/>
            <a:ext cx="4786345" cy="3857652"/>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9" name="8 CuadroTexto"/>
          <p:cNvSpPr txBox="1"/>
          <p:nvPr/>
        </p:nvSpPr>
        <p:spPr>
          <a:xfrm>
            <a:off x="714348" y="1071546"/>
            <a:ext cx="4500594" cy="2862322"/>
          </a:xfrm>
          <a:prstGeom prst="rect">
            <a:avLst/>
          </a:prstGeom>
          <a:noFill/>
        </p:spPr>
        <p:txBody>
          <a:bodyPr wrap="square" rtlCol="0">
            <a:spAutoFit/>
          </a:bodyPr>
          <a:lstStyle/>
          <a:p>
            <a:r>
              <a:rPr lang="es-ES" b="1" dirty="0" smtClean="0"/>
              <a:t>Pruebas integrales</a:t>
            </a:r>
            <a:r>
              <a:rPr lang="es-ES" dirty="0" smtClean="0"/>
              <a:t> o </a:t>
            </a:r>
            <a:r>
              <a:rPr lang="es-ES" b="1" dirty="0" smtClean="0"/>
              <a:t>pruebas de integración</a:t>
            </a:r>
            <a:r>
              <a:rPr lang="es-ES" dirty="0" smtClean="0"/>
              <a:t> son aquellas que se realizan en el ámbito del </a:t>
            </a:r>
            <a:r>
              <a:rPr lang="es-ES" dirty="0" smtClean="0">
                <a:hlinkClick r:id="rId2" tooltip="Desarrollo de software"/>
              </a:rPr>
              <a:t>desarrollo de software</a:t>
            </a:r>
            <a:r>
              <a:rPr lang="es-ES" dirty="0" smtClean="0"/>
              <a:t> una vez que se han aprobado las </a:t>
            </a:r>
            <a:r>
              <a:rPr lang="es-ES" dirty="0" smtClean="0">
                <a:hlinkClick r:id="rId3" tooltip="Prueba unitaria"/>
              </a:rPr>
              <a:t>pruebas unitarias</a:t>
            </a:r>
            <a:r>
              <a:rPr lang="es-ES" dirty="0" smtClean="0"/>
              <a:t> y lo que prueban es que todos los elementos unitarios que componen el software, funcionan juntos correctamente probándolos en grupo. Se centra principalmente en probar la comunicación entre los componentes y sus comunicaciones ya sea hardware o software.</a:t>
            </a:r>
            <a:endParaRPr lang="es-ES" dirty="0"/>
          </a:p>
        </p:txBody>
      </p:sp>
    </p:spTree>
    <p:extLst>
      <p:ext uri="{BB962C8B-B14F-4D97-AF65-F5344CB8AC3E}">
        <p14:creationId xmlns:p14="http://schemas.microsoft.com/office/powerpoint/2010/main" val="2903345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2911" y="857232"/>
            <a:ext cx="4572032" cy="1714512"/>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3" name="2 CuadroTexto"/>
          <p:cNvSpPr txBox="1"/>
          <p:nvPr/>
        </p:nvSpPr>
        <p:spPr>
          <a:xfrm>
            <a:off x="642910" y="428604"/>
            <a:ext cx="4071966" cy="369332"/>
          </a:xfrm>
          <a:prstGeom prst="rect">
            <a:avLst/>
          </a:prstGeom>
          <a:noFill/>
        </p:spPr>
        <p:txBody>
          <a:bodyPr wrap="square" rtlCol="0">
            <a:spAutoFit/>
          </a:bodyPr>
          <a:lstStyle/>
          <a:p>
            <a:r>
              <a:rPr lang="es-ES" b="1" u="sng" dirty="0" smtClean="0"/>
              <a:t>Pruebas Manuales:</a:t>
            </a:r>
            <a:endParaRPr lang="es-ES" b="1" u="sng" dirty="0"/>
          </a:p>
        </p:txBody>
      </p:sp>
      <p:sp>
        <p:nvSpPr>
          <p:cNvPr id="4" name="3 CuadroTexto"/>
          <p:cNvSpPr txBox="1"/>
          <p:nvPr/>
        </p:nvSpPr>
        <p:spPr>
          <a:xfrm>
            <a:off x="785786" y="1000108"/>
            <a:ext cx="4500594" cy="1477328"/>
          </a:xfrm>
          <a:prstGeom prst="rect">
            <a:avLst/>
          </a:prstGeom>
          <a:noFill/>
        </p:spPr>
        <p:txBody>
          <a:bodyPr wrap="square" rtlCol="0">
            <a:spAutoFit/>
          </a:bodyPr>
          <a:lstStyle/>
          <a:p>
            <a:r>
              <a:rPr lang="es-ES" dirty="0" smtClean="0"/>
              <a:t>Una aproximación manual puede no ser efectiva para encontrar ciertos tipos de defectos, mientras que las pruebas automatizadas ofrecen una alternativa que lo permite.</a:t>
            </a:r>
            <a:endParaRPr lang="es-ES" dirty="0"/>
          </a:p>
        </p:txBody>
      </p:sp>
      <p:sp>
        <p:nvSpPr>
          <p:cNvPr id="5" name="4 CuadroTexto"/>
          <p:cNvSpPr txBox="1"/>
          <p:nvPr/>
        </p:nvSpPr>
        <p:spPr>
          <a:xfrm>
            <a:off x="642910" y="2714620"/>
            <a:ext cx="2857520" cy="369332"/>
          </a:xfrm>
          <a:prstGeom prst="rect">
            <a:avLst/>
          </a:prstGeom>
          <a:noFill/>
        </p:spPr>
        <p:txBody>
          <a:bodyPr wrap="square" rtlCol="0">
            <a:spAutoFit/>
          </a:bodyPr>
          <a:lstStyle/>
          <a:p>
            <a:r>
              <a:rPr lang="es-ES" b="1" u="sng" dirty="0" smtClean="0"/>
              <a:t>Pruebas Automatizadas:</a:t>
            </a:r>
            <a:endParaRPr lang="es-ES" b="1" u="sng" dirty="0"/>
          </a:p>
        </p:txBody>
      </p:sp>
      <p:sp>
        <p:nvSpPr>
          <p:cNvPr id="6" name="5 Rectángulo"/>
          <p:cNvSpPr/>
          <p:nvPr/>
        </p:nvSpPr>
        <p:spPr>
          <a:xfrm>
            <a:off x="571472" y="3071810"/>
            <a:ext cx="4214842" cy="2714644"/>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9" name="8 CuadroTexto"/>
          <p:cNvSpPr txBox="1"/>
          <p:nvPr/>
        </p:nvSpPr>
        <p:spPr>
          <a:xfrm>
            <a:off x="785786" y="3214686"/>
            <a:ext cx="3929090" cy="2308324"/>
          </a:xfrm>
          <a:prstGeom prst="rect">
            <a:avLst/>
          </a:prstGeom>
          <a:noFill/>
        </p:spPr>
        <p:txBody>
          <a:bodyPr wrap="square" rtlCol="0">
            <a:spAutoFit/>
          </a:bodyPr>
          <a:lstStyle/>
          <a:p>
            <a:r>
              <a:rPr lang="en-US" dirty="0" smtClean="0"/>
              <a:t>En las </a:t>
            </a:r>
            <a:r>
              <a:rPr lang="en-US" u="sng" dirty="0" smtClean="0">
                <a:hlinkClick r:id="rId2" tooltip="Pruebas de software"/>
              </a:rPr>
              <a:t>pruebas de software</a:t>
            </a:r>
            <a:r>
              <a:rPr lang="en-US" dirty="0" smtClean="0"/>
              <a:t>, la automatización de pruebas consiste en el uso de software especial (casi siempre separado del software que se prueba) para controlar la ejecución de pruebas y la comparación entre los resultados obtenidos y los resultados esperados.</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00034" y="857232"/>
            <a:ext cx="4286280" cy="3714776"/>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6" name="5 CuadroTexto"/>
          <p:cNvSpPr txBox="1"/>
          <p:nvPr/>
        </p:nvSpPr>
        <p:spPr>
          <a:xfrm>
            <a:off x="500034" y="428604"/>
            <a:ext cx="3929090" cy="369332"/>
          </a:xfrm>
          <a:prstGeom prst="rect">
            <a:avLst/>
          </a:prstGeom>
          <a:noFill/>
        </p:spPr>
        <p:txBody>
          <a:bodyPr wrap="square" rtlCol="0">
            <a:spAutoFit/>
          </a:bodyPr>
          <a:lstStyle/>
          <a:p>
            <a:r>
              <a:rPr lang="es-ES" b="1" u="sng" dirty="0" smtClean="0"/>
              <a:t>Pruebas de Caja Negra:</a:t>
            </a:r>
            <a:endParaRPr lang="es-ES" b="1" u="sng" dirty="0"/>
          </a:p>
        </p:txBody>
      </p:sp>
      <p:sp>
        <p:nvSpPr>
          <p:cNvPr id="7" name="6 CuadroTexto"/>
          <p:cNvSpPr txBox="1"/>
          <p:nvPr/>
        </p:nvSpPr>
        <p:spPr>
          <a:xfrm>
            <a:off x="642910" y="1214422"/>
            <a:ext cx="3786214" cy="3693319"/>
          </a:xfrm>
          <a:prstGeom prst="rect">
            <a:avLst/>
          </a:prstGeom>
          <a:noFill/>
        </p:spPr>
        <p:txBody>
          <a:bodyPr wrap="square" rtlCol="0">
            <a:spAutoFit/>
          </a:bodyPr>
          <a:lstStyle/>
          <a:p>
            <a:r>
              <a:rPr lang="es-PE" dirty="0" smtClean="0"/>
              <a:t>De una </a:t>
            </a:r>
            <a:r>
              <a:rPr lang="es-PE" i="1" dirty="0" smtClean="0"/>
              <a:t>caja negra</a:t>
            </a:r>
            <a:r>
              <a:rPr lang="es-PE" dirty="0" smtClean="0"/>
              <a:t> nos interesará su forma de interactuar con el medio que le rodea (en ocasiones, otros elementos que también podrían ser </a:t>
            </a:r>
            <a:r>
              <a:rPr lang="es-PE" i="1" dirty="0" smtClean="0"/>
              <a:t>cajas negras</a:t>
            </a:r>
            <a:r>
              <a:rPr lang="es-PE" dirty="0" smtClean="0"/>
              <a:t>) entendiendo </a:t>
            </a:r>
            <a:r>
              <a:rPr lang="es-PE" b="1" dirty="0" smtClean="0"/>
              <a:t>qué es lo que hace</a:t>
            </a:r>
            <a:r>
              <a:rPr lang="es-PE" dirty="0" smtClean="0"/>
              <a:t>, pero sin dar importancia a </a:t>
            </a:r>
            <a:r>
              <a:rPr lang="es-PE" b="1" dirty="0" smtClean="0"/>
              <a:t>cómo lo hace</a:t>
            </a:r>
            <a:r>
              <a:rPr lang="es-PE" dirty="0" smtClean="0"/>
              <a:t>. Por tanto, de una </a:t>
            </a:r>
            <a:r>
              <a:rPr lang="es-PE" i="1" dirty="0" smtClean="0"/>
              <a:t>caja negra</a:t>
            </a:r>
            <a:r>
              <a:rPr lang="es-PE" dirty="0" smtClean="0"/>
              <a:t> deben estar muy bien definidas sus entradas y salidas, es decir, su </a:t>
            </a:r>
            <a:r>
              <a:rPr lang="es-PE" u="sng" dirty="0" smtClean="0">
                <a:hlinkClick r:id="rId2" tooltip="Interfaz"/>
              </a:rPr>
              <a:t>interfaz</a:t>
            </a:r>
            <a:r>
              <a:rPr lang="es-PE" dirty="0" smtClean="0"/>
              <a:t>; en cambio, no se precisa definir ni conocer los detalles internos de su funcionamiento.</a:t>
            </a:r>
            <a:endParaRPr lang="es-ES" dirty="0" smtClean="0"/>
          </a:p>
          <a:p>
            <a:endParaRPr lang="es-ES" dirty="0"/>
          </a:p>
        </p:txBody>
      </p:sp>
      <p:sp>
        <p:nvSpPr>
          <p:cNvPr id="8" name="7 Rectángulo"/>
          <p:cNvSpPr/>
          <p:nvPr/>
        </p:nvSpPr>
        <p:spPr>
          <a:xfrm>
            <a:off x="642910" y="4786322"/>
            <a:ext cx="7634342" cy="1633550"/>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pic>
        <p:nvPicPr>
          <p:cNvPr id="9" name="8 Imagen" descr="Blackbox3D.png"/>
          <p:cNvPicPr>
            <a:picLocks noChangeAspect="1"/>
          </p:cNvPicPr>
          <p:nvPr/>
        </p:nvPicPr>
        <p:blipFill>
          <a:blip r:embed="rId3"/>
          <a:stretch>
            <a:fillRect/>
          </a:stretch>
        </p:blipFill>
        <p:spPr>
          <a:xfrm>
            <a:off x="1357290" y="5000636"/>
            <a:ext cx="6105106" cy="11846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42910" y="1000108"/>
            <a:ext cx="5286412" cy="1857388"/>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6" name="5 CuadroTexto"/>
          <p:cNvSpPr txBox="1"/>
          <p:nvPr/>
        </p:nvSpPr>
        <p:spPr>
          <a:xfrm>
            <a:off x="714348" y="500043"/>
            <a:ext cx="2428892" cy="646331"/>
          </a:xfrm>
          <a:prstGeom prst="rect">
            <a:avLst/>
          </a:prstGeom>
          <a:noFill/>
        </p:spPr>
        <p:txBody>
          <a:bodyPr wrap="square" rtlCol="0">
            <a:spAutoFit/>
          </a:bodyPr>
          <a:lstStyle/>
          <a:p>
            <a:r>
              <a:rPr lang="es-PE" b="1" u="sng" dirty="0" smtClean="0"/>
              <a:t>Pruebas de caja blanca:</a:t>
            </a:r>
            <a:endParaRPr lang="es-ES" dirty="0" smtClean="0"/>
          </a:p>
          <a:p>
            <a:endParaRPr lang="es-ES" dirty="0"/>
          </a:p>
        </p:txBody>
      </p:sp>
      <p:sp>
        <p:nvSpPr>
          <p:cNvPr id="7" name="6 CuadroTexto"/>
          <p:cNvSpPr txBox="1"/>
          <p:nvPr/>
        </p:nvSpPr>
        <p:spPr>
          <a:xfrm>
            <a:off x="785786" y="1214422"/>
            <a:ext cx="5143536" cy="1754326"/>
          </a:xfrm>
          <a:prstGeom prst="rect">
            <a:avLst/>
          </a:prstGeom>
          <a:noFill/>
        </p:spPr>
        <p:txBody>
          <a:bodyPr wrap="square" rtlCol="0">
            <a:spAutoFit/>
          </a:bodyPr>
          <a:lstStyle/>
          <a:p>
            <a:r>
              <a:rPr lang="es-PE" dirty="0" smtClean="0"/>
              <a:t>Las </a:t>
            </a:r>
            <a:r>
              <a:rPr lang="es-PE" b="1" dirty="0" smtClean="0"/>
              <a:t>pruebas de caja blanca</a:t>
            </a:r>
            <a:r>
              <a:rPr lang="es-PE" dirty="0" smtClean="0"/>
              <a:t> (también conocidas como </a:t>
            </a:r>
            <a:r>
              <a:rPr lang="es-PE" i="1" dirty="0" smtClean="0"/>
              <a:t>pruebas de caja de cristal</a:t>
            </a:r>
            <a:r>
              <a:rPr lang="es-PE" dirty="0" smtClean="0"/>
              <a:t> o </a:t>
            </a:r>
            <a:r>
              <a:rPr lang="es-PE" i="1" dirty="0" smtClean="0"/>
              <a:t>pruebas estructurales</a:t>
            </a:r>
            <a:r>
              <a:rPr lang="es-PE" dirty="0" smtClean="0"/>
              <a:t>) se centran en los detalles procedimentales del software, por lo que su diseño está fuertemente ligado al código fuente. </a:t>
            </a:r>
            <a:endParaRPr lang="es-ES" dirty="0" smtClean="0"/>
          </a:p>
          <a:p>
            <a:endParaRPr lang="es-ES" dirty="0"/>
          </a:p>
        </p:txBody>
      </p:sp>
      <p:sp>
        <p:nvSpPr>
          <p:cNvPr id="8" name="7 CuadroTexto"/>
          <p:cNvSpPr txBox="1"/>
          <p:nvPr/>
        </p:nvSpPr>
        <p:spPr>
          <a:xfrm>
            <a:off x="642910" y="3000372"/>
            <a:ext cx="5286412" cy="369332"/>
          </a:xfrm>
          <a:prstGeom prst="rect">
            <a:avLst/>
          </a:prstGeom>
          <a:noFill/>
        </p:spPr>
        <p:txBody>
          <a:bodyPr wrap="square" rtlCol="0">
            <a:spAutoFit/>
          </a:bodyPr>
          <a:lstStyle/>
          <a:p>
            <a:r>
              <a:rPr lang="es-ES" b="1" u="sng" dirty="0" smtClean="0"/>
              <a:t>Estrategias de Pruebas de Software:</a:t>
            </a:r>
            <a:endParaRPr lang="es-ES" b="1" u="sng" dirty="0"/>
          </a:p>
        </p:txBody>
      </p:sp>
      <p:sp>
        <p:nvSpPr>
          <p:cNvPr id="9" name="8 Rectángulo"/>
          <p:cNvSpPr/>
          <p:nvPr/>
        </p:nvSpPr>
        <p:spPr>
          <a:xfrm>
            <a:off x="642910" y="3357562"/>
            <a:ext cx="7929618" cy="3000396"/>
          </a:xfrm>
          <a:prstGeom prst="rect">
            <a:avLst/>
          </a:prstGeom>
          <a:solidFill>
            <a:schemeClr val="accent2">
              <a:lumMod val="40000"/>
              <a:lumOff val="60000"/>
            </a:schemeClr>
          </a:solidFill>
          <a:ln w="57150">
            <a:solidFill>
              <a:schemeClr val="bg1"/>
            </a:solidFill>
          </a:ln>
          <a:effectLst>
            <a:glow rad="228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PE" b="1" dirty="0">
              <a:ln w="12700">
                <a:solidFill>
                  <a:schemeClr val="tx2">
                    <a:satMod val="155000"/>
                  </a:schemeClr>
                </a:solidFill>
                <a:prstDash val="solid"/>
              </a:ln>
              <a:solidFill>
                <a:schemeClr val="accent3">
                  <a:lumMod val="60000"/>
                  <a:lumOff val="40000"/>
                </a:schemeClr>
              </a:solidFill>
              <a:effectLst>
                <a:outerShdw blurRad="41275" dist="20320" dir="1800000" algn="tl" rotWithShape="0">
                  <a:srgbClr val="000000">
                    <a:alpha val="40000"/>
                  </a:srgbClr>
                </a:outerShdw>
              </a:effectLst>
            </a:endParaRPr>
          </a:p>
        </p:txBody>
      </p:sp>
      <p:sp>
        <p:nvSpPr>
          <p:cNvPr id="2" name="CuadroTexto 1"/>
          <p:cNvSpPr txBox="1"/>
          <p:nvPr/>
        </p:nvSpPr>
        <p:spPr>
          <a:xfrm>
            <a:off x="785786" y="3573016"/>
            <a:ext cx="7602638" cy="1477328"/>
          </a:xfrm>
          <a:prstGeom prst="rect">
            <a:avLst/>
          </a:prstGeom>
          <a:noFill/>
        </p:spPr>
        <p:txBody>
          <a:bodyPr wrap="square" rtlCol="0">
            <a:spAutoFit/>
          </a:bodyPr>
          <a:lstStyle/>
          <a:p>
            <a:r>
              <a:rPr lang="es-ES" dirty="0"/>
              <a:t>La estrategia de pruebas de software proporciona un mapa que describe los pasos que se darán como parte de la prueba indica cuando se planea y cuando se darán dichos pasos además cuanto tiempo, esfuerzo y recursos consumirán.</a:t>
            </a:r>
            <a:endParaRPr lang="es-PE" dirty="0"/>
          </a:p>
          <a:p>
            <a:r>
              <a:rPr lang="es-ES" dirty="0"/>
              <a:t> </a:t>
            </a:r>
            <a:endParaRPr lang="es-PE" dirty="0"/>
          </a:p>
          <a:p>
            <a:endParaRPr lang="es-PE" dirty="0"/>
          </a:p>
        </p:txBody>
      </p:sp>
      <p:sp>
        <p:nvSpPr>
          <p:cNvPr id="3" name="CuadroTexto 2"/>
          <p:cNvSpPr txBox="1"/>
          <p:nvPr/>
        </p:nvSpPr>
        <p:spPr>
          <a:xfrm>
            <a:off x="785964" y="4665633"/>
            <a:ext cx="7272808" cy="1200329"/>
          </a:xfrm>
          <a:prstGeom prst="rect">
            <a:avLst/>
          </a:prstGeom>
          <a:noFill/>
        </p:spPr>
        <p:txBody>
          <a:bodyPr wrap="square" rtlCol="0">
            <a:spAutoFit/>
          </a:bodyPr>
          <a:lstStyle/>
          <a:p>
            <a:r>
              <a:rPr lang="es-ES" dirty="0"/>
              <a:t>Un software se prueba para descubrir los errores cometidos, si se realiza sin ningún plan seguramente se desperdiciará tiempo, se dedicará un esfuerzo innecesario y lo que es peor puede que no se detecten los errores.</a:t>
            </a:r>
            <a:endParaRPr lang="es-PE" dirty="0"/>
          </a:p>
          <a:p>
            <a:endParaRPr lang="es-P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39552" y="476672"/>
            <a:ext cx="8136904" cy="3416320"/>
          </a:xfrm>
          <a:prstGeom prst="rect">
            <a:avLst/>
          </a:prstGeom>
          <a:noFill/>
        </p:spPr>
        <p:txBody>
          <a:bodyPr wrap="square" rtlCol="0">
            <a:spAutoFit/>
          </a:bodyPr>
          <a:lstStyle/>
          <a:p>
            <a:r>
              <a:rPr lang="es-ES" dirty="0"/>
              <a:t>Las pruebas se deben planificar con anticipación y realizarlas de manera sistemática por lo que es importante tener una plantilla, existen diferentes y en general tienen los siguientes pasos.</a:t>
            </a:r>
            <a:endParaRPr lang="es-PE" dirty="0"/>
          </a:p>
          <a:p>
            <a:r>
              <a:rPr lang="es-ES" dirty="0"/>
              <a:t> </a:t>
            </a:r>
            <a:endParaRPr lang="es-PE" dirty="0"/>
          </a:p>
          <a:p>
            <a:r>
              <a:rPr lang="es-ES" dirty="0"/>
              <a:t>1. Revisiones técnicas formales y efectivas.</a:t>
            </a:r>
            <a:endParaRPr lang="es-PE" dirty="0"/>
          </a:p>
          <a:p>
            <a:r>
              <a:rPr lang="es-ES" dirty="0"/>
              <a:t>2. Se inicia a nivel de componentes y se trabaja hacia afuera, hacia la integración del sistema.</a:t>
            </a:r>
            <a:endParaRPr lang="es-PE" dirty="0"/>
          </a:p>
          <a:p>
            <a:r>
              <a:rPr lang="es-ES" dirty="0"/>
              <a:t>3. Diferentes técnicas en diferentes momentos.</a:t>
            </a:r>
            <a:endParaRPr lang="es-PE" dirty="0"/>
          </a:p>
          <a:p>
            <a:r>
              <a:rPr lang="es-ES" dirty="0"/>
              <a:t>4. las pruebas las dirige el desarrollador.</a:t>
            </a:r>
            <a:endParaRPr lang="es-PE" dirty="0"/>
          </a:p>
          <a:p>
            <a:r>
              <a:rPr lang="es-ES" dirty="0"/>
              <a:t>5. la prueba y la depuración son actividades diferentes, pero la segunda debe incluirse en cualquier estrategia de pruebas.</a:t>
            </a:r>
            <a:endParaRPr lang="es-PE" dirty="0"/>
          </a:p>
          <a:p>
            <a:endParaRPr lang="es-PE" dirty="0"/>
          </a:p>
        </p:txBody>
      </p:sp>
      <p:sp>
        <p:nvSpPr>
          <p:cNvPr id="6" name="CuadroTexto 5"/>
          <p:cNvSpPr txBox="1"/>
          <p:nvPr/>
        </p:nvSpPr>
        <p:spPr>
          <a:xfrm>
            <a:off x="683568" y="3892992"/>
            <a:ext cx="7488832" cy="2585323"/>
          </a:xfrm>
          <a:prstGeom prst="rect">
            <a:avLst/>
          </a:prstGeom>
          <a:noFill/>
        </p:spPr>
        <p:txBody>
          <a:bodyPr wrap="square" rtlCol="0">
            <a:spAutoFit/>
          </a:bodyPr>
          <a:lstStyle/>
          <a:p>
            <a:r>
              <a:rPr lang="es-ES" dirty="0"/>
              <a:t>Las pruebas integran un elemento más amplio el cual se llama verificación y validación.</a:t>
            </a:r>
            <a:endParaRPr lang="es-PE" dirty="0"/>
          </a:p>
          <a:p>
            <a:r>
              <a:rPr lang="es-ES" dirty="0"/>
              <a:t> </a:t>
            </a:r>
            <a:endParaRPr lang="es-PE" dirty="0"/>
          </a:p>
          <a:p>
            <a:r>
              <a:rPr lang="es-ES" dirty="0"/>
              <a:t>La verificación es un conjunto de actividades que aseguren que el software implemente correctamente la función específica.</a:t>
            </a:r>
            <a:endParaRPr lang="es-PE" dirty="0"/>
          </a:p>
          <a:p>
            <a:r>
              <a:rPr lang="es-ES" dirty="0"/>
              <a:t> </a:t>
            </a:r>
            <a:endParaRPr lang="es-PE" dirty="0"/>
          </a:p>
          <a:p>
            <a:r>
              <a:rPr lang="es-ES" dirty="0"/>
              <a:t>Validación asegura que el software responde a las necesidades del cliente.</a:t>
            </a:r>
            <a:endParaRPr lang="es-PE" dirty="0"/>
          </a:p>
          <a:p>
            <a:r>
              <a:rPr lang="es-ES" dirty="0"/>
              <a:t> </a:t>
            </a:r>
            <a:endParaRPr lang="es-PE" dirty="0"/>
          </a:p>
          <a:p>
            <a:endParaRPr lang="es-PE" dirty="0"/>
          </a:p>
        </p:txBody>
      </p:sp>
    </p:spTree>
    <p:extLst>
      <p:ext uri="{BB962C8B-B14F-4D97-AF65-F5344CB8AC3E}">
        <p14:creationId xmlns:p14="http://schemas.microsoft.com/office/powerpoint/2010/main" val="278313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17DC1"/>
      </a:accent1>
      <a:accent2>
        <a:srgbClr val="779ECB"/>
      </a:accent2>
      <a:accent3>
        <a:srgbClr val="C54B8C"/>
      </a:accent3>
      <a:accent4>
        <a:srgbClr val="CD853F"/>
      </a:accent4>
      <a:accent5>
        <a:srgbClr val="4997D0"/>
      </a:accent5>
      <a:accent6>
        <a:srgbClr val="50C87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482</Words>
  <Application>Microsoft Office PowerPoint</Application>
  <PresentationFormat>Presentación en pantalla (4:3)</PresentationFormat>
  <Paragraphs>55</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Gungsuh</vt:lpstr>
      <vt:lpstr>Meiryo</vt:lpstr>
      <vt:lpstr>Arial</vt:lpstr>
      <vt:lpstr>Broadway</vt:lpstr>
      <vt:lpstr>Calibri</vt:lpstr>
      <vt:lpstr>Harlow Solid Italic</vt:lpstr>
      <vt:lpstr>Modern No. 20</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jontypearce</dc:creator>
  <cp:lastModifiedBy>Docente</cp:lastModifiedBy>
  <cp:revision>18</cp:revision>
  <dcterms:created xsi:type="dcterms:W3CDTF">2012-04-28T17:18:27Z</dcterms:created>
  <dcterms:modified xsi:type="dcterms:W3CDTF">2017-09-25T18:43:47Z</dcterms:modified>
</cp:coreProperties>
</file>