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324" r:id="rId4"/>
    <p:sldId id="301" r:id="rId5"/>
    <p:sldId id="325" r:id="rId6"/>
    <p:sldId id="320" r:id="rId7"/>
    <p:sldId id="326" r:id="rId8"/>
    <p:sldId id="302" r:id="rId9"/>
    <p:sldId id="327" r:id="rId10"/>
    <p:sldId id="317" r:id="rId11"/>
    <p:sldId id="328" r:id="rId12"/>
    <p:sldId id="329" r:id="rId13"/>
    <p:sldId id="318" r:id="rId14"/>
    <p:sldId id="332" r:id="rId15"/>
    <p:sldId id="319" r:id="rId16"/>
    <p:sldId id="330" r:id="rId17"/>
    <p:sldId id="321" r:id="rId18"/>
    <p:sldId id="331" r:id="rId19"/>
    <p:sldId id="32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Broadway" panose="04040905080B02020502" pitchFamily="82" charset="0"/>
      <p:regular r:id="rId26"/>
    </p:embeddedFont>
    <p:embeddedFont>
      <p:font typeface="Bree Serif" panose="020B0604020202020204" charset="0"/>
      <p:regular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FF2F2F"/>
    <a:srgbClr val="66FFFF"/>
    <a:srgbClr val="D7E060"/>
    <a:srgbClr val="FFFF4F"/>
    <a:srgbClr val="FFFF00"/>
    <a:srgbClr val="FFD85D"/>
    <a:srgbClr val="FFCCFF"/>
    <a:srgbClr val="CCFFCC"/>
    <a:srgbClr val="ED7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>
      <p:cViewPr varScale="1">
        <p:scale>
          <a:sx n="84" d="100"/>
          <a:sy n="84" d="100"/>
        </p:scale>
        <p:origin x="102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6335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18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3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01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27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86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75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797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7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4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44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23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0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3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12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98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11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0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45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pPr lvl="0">
                <a:spcBef>
                  <a:spcPts val="0"/>
                </a:spcBef>
                <a:buNone/>
              </a:pPr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142200" y="2427733"/>
            <a:ext cx="7463400" cy="2056091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4605935"/>
            <a:ext cx="9144000" cy="55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10800000" flipH="1">
            <a:off x="0" y="-35475"/>
            <a:ext cx="9144000" cy="9720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725"/>
            <a:ext cx="578725" cy="6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142200" y="40725"/>
            <a:ext cx="7641300" cy="74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R="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FACULTAD DE INGENIERÍA</a:t>
            </a:r>
          </a:p>
          <a:p>
            <a:pPr marR="0" lvl="0" rtl="0">
              <a:spcBef>
                <a:spcPts val="0"/>
              </a:spcBef>
              <a:buNone/>
            </a:pPr>
            <a:r>
              <a:rPr lang="es" sz="180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ESCUELA ACADÉMICO PROFESIONAL DE INGENIERÍA DE SISTEMAS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-108520" y="982735"/>
            <a:ext cx="9252520" cy="11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s-PE" sz="4800" b="1" dirty="0">
                <a:solidFill>
                  <a:srgbClr val="FF0000"/>
                </a:solidFill>
                <a:latin typeface="Broadway" panose="04040905080B02020502" pitchFamily="82" charset="0"/>
              </a:rPr>
              <a:t>PROYECTO “EDUTEC”</a:t>
            </a:r>
            <a:endParaRPr lang="es-PE" sz="48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263759" y="2434650"/>
            <a:ext cx="3812297" cy="20988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6985" lvl="0" rtl="0">
              <a:lnSpc>
                <a:spcPct val="100000"/>
              </a:lnSpc>
              <a:spcBef>
                <a:spcPts val="20"/>
              </a:spcBef>
              <a:buNone/>
            </a:pPr>
            <a:r>
              <a:rPr lang="es" sz="2600" b="1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Autores:</a:t>
            </a:r>
          </a:p>
          <a:p>
            <a:pPr marR="6985" lvl="0" rtl="0">
              <a:lnSpc>
                <a:spcPct val="100000"/>
              </a:lnSpc>
              <a:spcBef>
                <a:spcPts val="20"/>
              </a:spcBef>
              <a:buNone/>
            </a:pPr>
            <a:endParaRPr lang="es" sz="2600" b="1" dirty="0">
              <a:solidFill>
                <a:srgbClr val="85200C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R="6985" algn="just">
              <a:spcBef>
                <a:spcPts val="20"/>
              </a:spcBef>
            </a:pPr>
            <a:r>
              <a:rPr lang="es-PE" sz="1800" dirty="0">
                <a:solidFill>
                  <a:srgbClr val="000000"/>
                </a:solidFill>
                <a:latin typeface="Bree Serif"/>
              </a:rPr>
              <a:t>Alvarez Huamaní, Izabo Rosario</a:t>
            </a:r>
          </a:p>
          <a:p>
            <a:pPr marR="6985" algn="just">
              <a:spcBef>
                <a:spcPts val="20"/>
              </a:spcBef>
            </a:pPr>
            <a:r>
              <a:rPr lang="es-PE" sz="1800" dirty="0" err="1">
                <a:solidFill>
                  <a:srgbClr val="000000"/>
                </a:solidFill>
                <a:latin typeface="Bree Serif"/>
              </a:rPr>
              <a:t>Huaman</a:t>
            </a:r>
            <a:r>
              <a:rPr lang="es-PE" sz="1800" dirty="0">
                <a:solidFill>
                  <a:srgbClr val="000000"/>
                </a:solidFill>
                <a:latin typeface="Bree Serif"/>
              </a:rPr>
              <a:t> Francia, </a:t>
            </a:r>
            <a:r>
              <a:rPr lang="es-PE" sz="1800" dirty="0" err="1">
                <a:solidFill>
                  <a:srgbClr val="000000"/>
                </a:solidFill>
                <a:latin typeface="Bree Serif"/>
              </a:rPr>
              <a:t>Yassel</a:t>
            </a:r>
            <a:r>
              <a:rPr lang="es-PE" sz="1800" dirty="0">
                <a:solidFill>
                  <a:srgbClr val="000000"/>
                </a:solidFill>
                <a:latin typeface="Bree Serif"/>
              </a:rPr>
              <a:t> Aracely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508104" y="2571750"/>
            <a:ext cx="2988000" cy="1894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R="6985" algn="just">
              <a:spcBef>
                <a:spcPts val="20"/>
              </a:spcBef>
              <a:buClr>
                <a:schemeClr val="dk2"/>
              </a:buClr>
              <a:buSzPct val="100000"/>
            </a:pPr>
            <a:r>
              <a:rPr lang="es" sz="1800" b="1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Asesor: </a:t>
            </a:r>
            <a:r>
              <a:rPr lang="es-PE" sz="1800" dirty="0">
                <a:latin typeface="Bree Serif"/>
              </a:rPr>
              <a:t>Eric Gustavo Coronel Castillo</a:t>
            </a:r>
            <a:endParaRPr lang="es" sz="1800" dirty="0">
              <a:latin typeface="Bree Serif"/>
              <a:ea typeface="Bree Serif"/>
              <a:cs typeface="Bree Serif"/>
              <a:sym typeface="Bree Serif"/>
            </a:endParaRPr>
          </a:p>
          <a:p>
            <a:pPr marL="0" marR="6985" lvl="0" indent="0" algn="just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Aula:</a:t>
            </a:r>
            <a:r>
              <a:rPr lang="es" sz="1800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  </a:t>
            </a:r>
            <a:r>
              <a:rPr lang="es" sz="1800" dirty="0">
                <a:latin typeface="Bree Serif"/>
                <a:ea typeface="Bree Serif"/>
                <a:cs typeface="Bree Serif"/>
                <a:sym typeface="Bree Serif"/>
              </a:rPr>
              <a:t>104A</a:t>
            </a:r>
          </a:p>
          <a:p>
            <a:pPr marL="0" marR="6985" lvl="0" indent="0" algn="just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Turno:</a:t>
            </a:r>
            <a:r>
              <a:rPr lang="es" sz="1800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" sz="1800" dirty="0">
                <a:latin typeface="Bree Serif"/>
                <a:ea typeface="Bree Serif"/>
                <a:cs typeface="Bree Serif"/>
                <a:sym typeface="Bree Serif"/>
              </a:rPr>
              <a:t> Mañana</a:t>
            </a:r>
          </a:p>
          <a:p>
            <a:pPr marL="0" marR="6985" lvl="0" indent="0" algn="just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Ciclo:</a:t>
            </a:r>
            <a:r>
              <a:rPr lang="es" sz="1800" dirty="0">
                <a:solidFill>
                  <a:srgbClr val="85200C"/>
                </a:solidFill>
                <a:latin typeface="Bree Serif"/>
                <a:ea typeface="Bree Serif"/>
                <a:cs typeface="Bree Serif"/>
                <a:sym typeface="Bree Serif"/>
              </a:rPr>
              <a:t>  </a:t>
            </a:r>
            <a:r>
              <a:rPr lang="es" sz="1800" dirty="0"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PE" sz="1800" dirty="0">
                <a:latin typeface="Bree Serif"/>
                <a:ea typeface="Bree Serif"/>
                <a:cs typeface="Bree Serif"/>
                <a:sym typeface="Bree Serif"/>
              </a:rPr>
              <a:t>V</a:t>
            </a:r>
            <a:endParaRPr lang="es" sz="1800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5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3CC6B4E-5499-4D4A-9FBF-64AF839E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98144"/>
              </p:ext>
            </p:extLst>
          </p:nvPr>
        </p:nvGraphicFramePr>
        <p:xfrm>
          <a:off x="503700" y="655136"/>
          <a:ext cx="8136601" cy="420878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804827">
                  <a:extLst>
                    <a:ext uri="{9D8B030D-6E8A-4147-A177-3AD203B41FA5}">
                      <a16:colId xmlns:a16="http://schemas.microsoft.com/office/drawing/2014/main" val="3497328637"/>
                    </a:ext>
                  </a:extLst>
                </a:gridCol>
                <a:gridCol w="1626411">
                  <a:extLst>
                    <a:ext uri="{9D8B030D-6E8A-4147-A177-3AD203B41FA5}">
                      <a16:colId xmlns:a16="http://schemas.microsoft.com/office/drawing/2014/main" val="225972037"/>
                    </a:ext>
                  </a:extLst>
                </a:gridCol>
                <a:gridCol w="573166">
                  <a:extLst>
                    <a:ext uri="{9D8B030D-6E8A-4147-A177-3AD203B41FA5}">
                      <a16:colId xmlns:a16="http://schemas.microsoft.com/office/drawing/2014/main" val="3814273075"/>
                    </a:ext>
                  </a:extLst>
                </a:gridCol>
                <a:gridCol w="3132197">
                  <a:extLst>
                    <a:ext uri="{9D8B030D-6E8A-4147-A177-3AD203B41FA5}">
                      <a16:colId xmlns:a16="http://schemas.microsoft.com/office/drawing/2014/main" val="3704105452"/>
                    </a:ext>
                  </a:extLst>
                </a:gridCol>
              </a:tblGrid>
              <a:tr h="399462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946650" algn="l"/>
                        </a:tabLst>
                      </a:pPr>
                      <a:r>
                        <a:rPr lang="es-PE" sz="1600" dirty="0">
                          <a:effectLst/>
                        </a:rPr>
                        <a:t>Nivel del  Use Case:               ☐  Negocio                       ☒   Sistema de Información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55125"/>
                  </a:ext>
                </a:extLst>
              </a:tr>
              <a:tr h="322305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Nombre del Use Case: CU06 Registro de profesor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Nro. de Orden: 06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1797262962"/>
                  </a:ext>
                </a:extLst>
              </a:tr>
              <a:tr h="399462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Prioridad:                 ☒ Alta                              ☐ Media                                  ☐  Baja          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18419"/>
                  </a:ext>
                </a:extLst>
              </a:tr>
              <a:tr h="399462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Complejidad:            ☒ Alta                              ☐ Media                                  ☐  Baja         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71134"/>
                  </a:ext>
                </a:extLst>
              </a:tr>
              <a:tr h="322305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Tipo de Use Case:                  ☒  Concreto                                       ☐   Abstracto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76394"/>
                  </a:ext>
                </a:extLst>
              </a:tr>
              <a:tr h="391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Descripción General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Realizará las consultas de los  profesores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08266"/>
                  </a:ext>
                </a:extLst>
              </a:tr>
              <a:tr h="362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Precondición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Se debe tener todos los datos de cada profesor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96986"/>
                  </a:ext>
                </a:extLst>
              </a:tr>
              <a:tr h="644608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Post Condiciones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Condición de falla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No se ha obtenido todos los datos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53719"/>
                  </a:ext>
                </a:extLst>
              </a:tr>
              <a:tr h="644608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Condición de éxito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La consulta  se hizo correctamente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54710"/>
                  </a:ext>
                </a:extLst>
              </a:tr>
              <a:tr h="322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Nivel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Primario                   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4699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0CE3D317-F22C-4481-AE19-ABF03B7CE783}"/>
              </a:ext>
            </a:extLst>
          </p:cNvPr>
          <p:cNvSpPr/>
          <p:nvPr/>
        </p:nvSpPr>
        <p:spPr>
          <a:xfrm>
            <a:off x="3654922" y="279584"/>
            <a:ext cx="242887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CONSULTAR PROFESOR</a:t>
            </a:r>
            <a:endParaRPr lang="es-PE" sz="18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8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3CC6B4E-5499-4D4A-9FBF-64AF839EC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7418"/>
              </p:ext>
            </p:extLst>
          </p:nvPr>
        </p:nvGraphicFramePr>
        <p:xfrm>
          <a:off x="495302" y="552357"/>
          <a:ext cx="8028740" cy="4607837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166980">
                  <a:extLst>
                    <a:ext uri="{9D8B030D-6E8A-4147-A177-3AD203B41FA5}">
                      <a16:colId xmlns:a16="http://schemas.microsoft.com/office/drawing/2014/main" val="3497328637"/>
                    </a:ext>
                  </a:extLst>
                </a:gridCol>
                <a:gridCol w="1278962">
                  <a:extLst>
                    <a:ext uri="{9D8B030D-6E8A-4147-A177-3AD203B41FA5}">
                      <a16:colId xmlns:a16="http://schemas.microsoft.com/office/drawing/2014/main" val="225972037"/>
                    </a:ext>
                  </a:extLst>
                </a:gridCol>
                <a:gridCol w="4582798">
                  <a:extLst>
                    <a:ext uri="{9D8B030D-6E8A-4147-A177-3AD203B41FA5}">
                      <a16:colId xmlns:a16="http://schemas.microsoft.com/office/drawing/2014/main" val="3047686019"/>
                    </a:ext>
                  </a:extLst>
                </a:gridCol>
              </a:tblGrid>
              <a:tr h="245773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Actores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Principal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r>
                        <a:rPr lang="es-PE" sz="1400">
                          <a:effectLst/>
                        </a:rPr>
                        <a:t>administrador</a:t>
                      </a:r>
                      <a:endParaRPr lang="es-PE"/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692564519"/>
                  </a:ext>
                </a:extLst>
              </a:tr>
              <a:tr h="24577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Secundario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r>
                        <a:rPr lang="es-PE" sz="14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/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1221779956"/>
                  </a:ext>
                </a:extLst>
              </a:tr>
              <a:tr h="21742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Trigger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r>
                        <a:rPr lang="es-PE" sz="1400" dirty="0">
                          <a:effectLst/>
                        </a:rPr>
                        <a:t>Cuando el administrador ingresa al sistema</a:t>
                      </a:r>
                      <a:endParaRPr lang="es-PE" dirty="0"/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2036798618"/>
                  </a:ext>
                </a:extLst>
              </a:tr>
              <a:tr h="208897"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Flujo Básico  - Descripción Detallada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Paso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Acción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1824692692"/>
                  </a:ext>
                </a:extLst>
              </a:tr>
              <a:tr h="22119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1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ingresa al sistema de la institución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3916814463"/>
                  </a:ext>
                </a:extLst>
              </a:tr>
              <a:tr h="22119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2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sistema le muestra el logon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52772663"/>
                  </a:ext>
                </a:extLst>
              </a:tr>
              <a:tr h="45762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3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ingresa sus datos de usuario en el logon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823507127"/>
                  </a:ext>
                </a:extLst>
              </a:tr>
              <a:tr h="45762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4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sistema reconoce al usuario y muestra el menú principal 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4213297633"/>
                  </a:ext>
                </a:extLst>
              </a:tr>
              <a:tr h="45762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5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selecciona la interfaz de consulta de profesor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1457338220"/>
                  </a:ext>
                </a:extLst>
              </a:tr>
              <a:tr h="22699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6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sistema le muestra la interfaz de consulta de profesor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69538743"/>
                  </a:ext>
                </a:extLst>
              </a:tr>
              <a:tr h="221197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7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ingresa los datos del nuevo profesor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340322673"/>
                  </a:ext>
                </a:extLst>
              </a:tr>
              <a:tr h="245773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8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sistema le muestra las consultas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2019534458"/>
                  </a:ext>
                </a:extLst>
              </a:tr>
              <a:tr h="20889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Excepciones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Paso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Acción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1786598021"/>
                  </a:ext>
                </a:extLst>
              </a:tr>
              <a:tr h="844646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 </a:t>
                      </a:r>
                      <a:endParaRPr lang="es-P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Cada persona deberá tener un código distinto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353" marR="36353" marT="0" marB="0"/>
                </a:tc>
                <a:extLst>
                  <a:ext uri="{0D108BD9-81ED-4DB2-BD59-A6C34878D82A}">
                    <a16:rowId xmlns:a16="http://schemas.microsoft.com/office/drawing/2014/main" val="293777425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0CE3D317-F22C-4481-AE19-ABF03B7CE783}"/>
              </a:ext>
            </a:extLst>
          </p:cNvPr>
          <p:cNvSpPr/>
          <p:nvPr/>
        </p:nvSpPr>
        <p:spPr>
          <a:xfrm>
            <a:off x="3707904" y="70739"/>
            <a:ext cx="242887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CONSULTAR PROFESOR</a:t>
            </a:r>
            <a:endParaRPr lang="es-PE" sz="18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902047" y="1851670"/>
            <a:ext cx="5339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</a:t>
            </a:r>
          </a:p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SECUENCIA</a:t>
            </a:r>
            <a:endParaRPr lang="es-P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53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4764AD-0FFD-43B7-8970-425448DF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93" y="306375"/>
            <a:ext cx="6606296" cy="54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DIAGRAMA DE SECUENCIA DE REGISTRO DE ALUMNO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53">
            <a:extLst>
              <a:ext uri="{FF2B5EF4-FFF2-40B4-BE49-F238E27FC236}">
                <a16:creationId xmlns:a16="http://schemas.microsoft.com/office/drawing/2014/main" id="{C553F3AE-877D-4F2E-9D06-EBA24FD5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16368"/>
            <a:ext cx="7884724" cy="37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3592DD-9D41-4ACE-BE0D-E9523B4E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3226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100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902045" y="1851670"/>
            <a:ext cx="53399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</a:t>
            </a:r>
          </a:p>
          <a:p>
            <a:pPr algn="ctr"/>
            <a:r>
              <a:rPr lang="es-P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ACTIVIDADES</a:t>
            </a:r>
          </a:p>
        </p:txBody>
      </p:sp>
    </p:spTree>
    <p:extLst>
      <p:ext uri="{BB962C8B-B14F-4D97-AF65-F5344CB8AC3E}">
        <p14:creationId xmlns:p14="http://schemas.microsoft.com/office/powerpoint/2010/main" val="202062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712089-5363-40E8-8C57-85CB871B3E3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8063"/>
            <a:ext cx="4496579" cy="5084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67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998225" y="1851670"/>
            <a:ext cx="51475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</a:t>
            </a:r>
          </a:p>
          <a:p>
            <a:pPr algn="ctr"/>
            <a:r>
              <a:rPr lang="es-P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94710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35B855-B2D6-4F66-9F82-CFCDB250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067" y="133910"/>
            <a:ext cx="53078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DIAGRAMA DE CLASES DE REGISTRO DE ALUMNO</a:t>
            </a: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Imagen 59">
            <a:extLst>
              <a:ext uri="{FF2B5EF4-FFF2-40B4-BE49-F238E27FC236}">
                <a16:creationId xmlns:a16="http://schemas.microsoft.com/office/drawing/2014/main" id="{D7A3F6C6-AA47-4429-ABB8-EAFA013C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96" y="441686"/>
            <a:ext cx="4680520" cy="463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68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3556343" y="1851670"/>
            <a:ext cx="203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JAVA</a:t>
            </a:r>
            <a:endParaRPr lang="es-P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64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812BDF7-86F0-4157-8F86-750093A054FB}"/>
              </a:ext>
            </a:extLst>
          </p:cNvPr>
          <p:cNvSpPr/>
          <p:nvPr/>
        </p:nvSpPr>
        <p:spPr>
          <a:xfrm>
            <a:off x="3779912" y="28779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</a:rPr>
              <a:t>CODIGO JAVA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EAC0CE-2A84-4152-92FB-C6146B1AD4A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0" y="1183557"/>
            <a:ext cx="3835832" cy="31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E7BE33-D031-4F04-B215-6605E89DF8F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96" y="1183557"/>
            <a:ext cx="4181084" cy="3152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6156176" y="182025"/>
            <a:ext cx="2775148" cy="489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s-PE" sz="2400" b="1" dirty="0"/>
              <a:t>Introducción:</a:t>
            </a:r>
            <a:endParaRPr sz="2400" dirty="0"/>
          </a:p>
        </p:txBody>
      </p:sp>
      <p:sp>
        <p:nvSpPr>
          <p:cNvPr id="68" name="Shape 68"/>
          <p:cNvSpPr/>
          <p:nvPr/>
        </p:nvSpPr>
        <p:spPr>
          <a:xfrm>
            <a:off x="156600" y="846074"/>
            <a:ext cx="5351504" cy="384857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s-PE" sz="1800" dirty="0" err="1"/>
              <a:t>EduTec</a:t>
            </a:r>
            <a:r>
              <a:rPr lang="es-PE" sz="1800" dirty="0"/>
              <a:t> es una institución que ofrece cursos de capacitación en temas específicos sobre temas de ingeniería de software. </a:t>
            </a:r>
          </a:p>
          <a:p>
            <a:r>
              <a:rPr lang="es-PE" sz="1800" dirty="0"/>
              <a:t>Este programa se denomina “Cursos de Extensión Profesional”, ya que cualquier persona puede matricularse en cualquiera de los cursos, las veces que desee, no existe ningún tipo de restricción. </a:t>
            </a:r>
          </a:p>
          <a:p>
            <a:r>
              <a:rPr lang="es-PE" sz="1800" dirty="0" err="1"/>
              <a:t>EduTec</a:t>
            </a:r>
            <a:r>
              <a:rPr lang="es-PE" sz="1800" dirty="0"/>
              <a:t> requiere una aplicación que le permita gestionar su programa de cursos de extensión.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087286-BCFB-49B2-8BB6-E61C6E7EF1B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064" y="1779662"/>
            <a:ext cx="2695391" cy="16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613498" y="1851670"/>
            <a:ext cx="5917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MODELO FISICO </a:t>
            </a:r>
          </a:p>
        </p:txBody>
      </p:sp>
    </p:spTree>
    <p:extLst>
      <p:ext uri="{BB962C8B-B14F-4D97-AF65-F5344CB8AC3E}">
        <p14:creationId xmlns:p14="http://schemas.microsoft.com/office/powerpoint/2010/main" val="411745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B44D48-04E9-410F-8B6E-88BE94F26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18" y="441687"/>
            <a:ext cx="8337564" cy="41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825094" y="1851670"/>
            <a:ext cx="5493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CASOS DE USO</a:t>
            </a:r>
            <a:endParaRPr lang="es-P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3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8BA5CE-BB51-41A3-804C-45B92456351F}"/>
              </a:ext>
            </a:extLst>
          </p:cNvPr>
          <p:cNvPicPr/>
          <p:nvPr/>
        </p:nvPicPr>
        <p:blipFill rotWithShape="1">
          <a:blip r:embed="rId6"/>
          <a:srcRect l="15154" t="13272" r="36830" b="9993"/>
          <a:stretch/>
        </p:blipFill>
        <p:spPr bwMode="auto">
          <a:xfrm>
            <a:off x="2303748" y="37300"/>
            <a:ext cx="4536504" cy="4910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912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10C5777-67A7-4337-A90B-1FCC30A6369D}"/>
              </a:ext>
            </a:extLst>
          </p:cNvPr>
          <p:cNvSpPr/>
          <p:nvPr/>
        </p:nvSpPr>
        <p:spPr>
          <a:xfrm>
            <a:off x="1267254" y="1851670"/>
            <a:ext cx="66095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ESPECIFICACIÓN </a:t>
            </a:r>
          </a:p>
          <a:p>
            <a:pPr algn="ctr"/>
            <a:r>
              <a:rPr lang="es-P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DEL CASO DE USO</a:t>
            </a:r>
            <a:endParaRPr lang="es-P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71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E75818A-BF75-44F9-8B3A-38AE0A972330}"/>
              </a:ext>
            </a:extLst>
          </p:cNvPr>
          <p:cNvSpPr/>
          <p:nvPr/>
        </p:nvSpPr>
        <p:spPr>
          <a:xfrm>
            <a:off x="3654922" y="279584"/>
            <a:ext cx="23054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CONSULTAR ALUMNO</a:t>
            </a:r>
            <a:endParaRPr lang="es-PE" sz="18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905D844-11B1-4E66-85F7-BCB3CFD2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96867"/>
              </p:ext>
            </p:extLst>
          </p:nvPr>
        </p:nvGraphicFramePr>
        <p:xfrm>
          <a:off x="503700" y="846074"/>
          <a:ext cx="7812716" cy="393332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93175">
                  <a:extLst>
                    <a:ext uri="{9D8B030D-6E8A-4147-A177-3AD203B41FA5}">
                      <a16:colId xmlns:a16="http://schemas.microsoft.com/office/drawing/2014/main" val="3597141048"/>
                    </a:ext>
                  </a:extLst>
                </a:gridCol>
                <a:gridCol w="1400496">
                  <a:extLst>
                    <a:ext uri="{9D8B030D-6E8A-4147-A177-3AD203B41FA5}">
                      <a16:colId xmlns:a16="http://schemas.microsoft.com/office/drawing/2014/main" val="741917490"/>
                    </a:ext>
                  </a:extLst>
                </a:gridCol>
                <a:gridCol w="161177">
                  <a:extLst>
                    <a:ext uri="{9D8B030D-6E8A-4147-A177-3AD203B41FA5}">
                      <a16:colId xmlns:a16="http://schemas.microsoft.com/office/drawing/2014/main" val="2821282870"/>
                    </a:ext>
                  </a:extLst>
                </a:gridCol>
                <a:gridCol w="161177">
                  <a:extLst>
                    <a:ext uri="{9D8B030D-6E8A-4147-A177-3AD203B41FA5}">
                      <a16:colId xmlns:a16="http://schemas.microsoft.com/office/drawing/2014/main" val="621312387"/>
                    </a:ext>
                  </a:extLst>
                </a:gridCol>
                <a:gridCol w="3396691">
                  <a:extLst>
                    <a:ext uri="{9D8B030D-6E8A-4147-A177-3AD203B41FA5}">
                      <a16:colId xmlns:a16="http://schemas.microsoft.com/office/drawing/2014/main" val="3647615450"/>
                    </a:ext>
                  </a:extLst>
                </a:gridCol>
              </a:tblGrid>
              <a:tr h="163417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946650" algn="l"/>
                        </a:tabLst>
                      </a:pPr>
                      <a:r>
                        <a:rPr lang="es-PE" sz="1600" dirty="0">
                          <a:effectLst/>
                        </a:rPr>
                        <a:t>Nivel del  Use Case:               ☐  Negocio                       ☒   Sistema de Información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82444"/>
                  </a:ext>
                </a:extLst>
              </a:tr>
              <a:tr h="13578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Nombre del Use Case: CU02 Consultar alumno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Nro. de Orden: 02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3927725961"/>
                  </a:ext>
                </a:extLst>
              </a:tr>
              <a:tr h="135780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Prioridad:                 ☒ Alta                              ☐ Media                                  ☐  Baja          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83318"/>
                  </a:ext>
                </a:extLst>
              </a:tr>
              <a:tr h="135780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Complejidad:            ☒ Alta                              ☐ Media                                  ☐  Baja         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64960"/>
                  </a:ext>
                </a:extLst>
              </a:tr>
              <a:tr h="135780"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Tipo de Use Case:                  ☒  Concreto                                       ☐   Abstracto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788910"/>
                  </a:ext>
                </a:extLst>
              </a:tr>
              <a:tr h="135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Descripción General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Realizará las consultas de los alumnos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76977"/>
                  </a:ext>
                </a:extLst>
              </a:tr>
              <a:tr h="145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Precondición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Se debe tener los datos de los alumnos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56419"/>
                  </a:ext>
                </a:extLst>
              </a:tr>
              <a:tr h="13578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Post Condiciones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Condición de falla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No se ha obtenido todos los datos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21181"/>
                  </a:ext>
                </a:extLst>
              </a:tr>
              <a:tr h="254119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Condición de éxito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Se realizó las consultas correctamente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42479"/>
                  </a:ext>
                </a:extLst>
              </a:tr>
              <a:tr h="135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Nivel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Primario                  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98501"/>
                  </a:ext>
                </a:extLst>
              </a:tr>
              <a:tr h="13578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Actores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Principal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administrador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78769"/>
                  </a:ext>
                </a:extLst>
              </a:tr>
              <a:tr h="1357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Trigger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Cuando el administrador ingresa al sistema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3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7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t="25773" b="24870"/>
          <a:stretch/>
        </p:blipFill>
        <p:spPr>
          <a:xfrm>
            <a:off x="7162800" y="4694650"/>
            <a:ext cx="1905000" cy="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l="8901" t="8232" r="12605" b="5022"/>
          <a:stretch/>
        </p:blipFill>
        <p:spPr>
          <a:xfrm>
            <a:off x="503700" y="37300"/>
            <a:ext cx="659799" cy="8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E75818A-BF75-44F9-8B3A-38AE0A972330}"/>
              </a:ext>
            </a:extLst>
          </p:cNvPr>
          <p:cNvSpPr/>
          <p:nvPr/>
        </p:nvSpPr>
        <p:spPr>
          <a:xfrm>
            <a:off x="3654922" y="279584"/>
            <a:ext cx="23054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PE" sz="1800" b="1" dirty="0">
                <a:solidFill>
                  <a:srgbClr val="2F549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CONSULTAR ALUMNO</a:t>
            </a:r>
            <a:endParaRPr lang="es-PE" sz="1800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905D844-11B1-4E66-85F7-BCB3CFD2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20417"/>
              </p:ext>
            </p:extLst>
          </p:nvPr>
        </p:nvGraphicFramePr>
        <p:xfrm>
          <a:off x="665642" y="655136"/>
          <a:ext cx="7812716" cy="439845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693175">
                  <a:extLst>
                    <a:ext uri="{9D8B030D-6E8A-4147-A177-3AD203B41FA5}">
                      <a16:colId xmlns:a16="http://schemas.microsoft.com/office/drawing/2014/main" val="3597141048"/>
                    </a:ext>
                  </a:extLst>
                </a:gridCol>
                <a:gridCol w="1239319">
                  <a:extLst>
                    <a:ext uri="{9D8B030D-6E8A-4147-A177-3AD203B41FA5}">
                      <a16:colId xmlns:a16="http://schemas.microsoft.com/office/drawing/2014/main" val="741917490"/>
                    </a:ext>
                  </a:extLst>
                </a:gridCol>
                <a:gridCol w="3880222">
                  <a:extLst>
                    <a:ext uri="{9D8B030D-6E8A-4147-A177-3AD203B41FA5}">
                      <a16:colId xmlns:a16="http://schemas.microsoft.com/office/drawing/2014/main" val="1751217187"/>
                    </a:ext>
                  </a:extLst>
                </a:gridCol>
              </a:tblGrid>
              <a:tr h="163417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946650" algn="l"/>
                        </a:tabLst>
                      </a:pP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82444"/>
                  </a:ext>
                </a:extLst>
              </a:tr>
              <a:tr h="135780"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Flujo Básico - Descripción Detallada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Paso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Acción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4044504868"/>
                  </a:ext>
                </a:extLst>
              </a:tr>
              <a:tr h="291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1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El administrador ingresa al sistema de la institución 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1874745696"/>
                  </a:ext>
                </a:extLst>
              </a:tr>
              <a:tr h="14592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2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sistema le muestra el logon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876263871"/>
                  </a:ext>
                </a:extLst>
              </a:tr>
              <a:tr h="291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3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administrador ingresa sus datos de usuario en el logon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3043133987"/>
                  </a:ext>
                </a:extLst>
              </a:tr>
              <a:tr h="291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4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sistema reconoce al usuario y muestra el menú principal 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3711334137"/>
                  </a:ext>
                </a:extLst>
              </a:tr>
              <a:tr h="35567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5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administrador selecciona la interfaz de consulta de alumno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2952393885"/>
                  </a:ext>
                </a:extLst>
              </a:tr>
              <a:tr h="291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6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sistema le muestra la interfaz de consulta de alumno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1598458732"/>
                  </a:ext>
                </a:extLst>
              </a:tr>
              <a:tr h="291842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7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El administrador ingresa los datos del nuevo alumno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2692426606"/>
                  </a:ext>
                </a:extLst>
              </a:tr>
              <a:tr h="13578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>
                          <a:effectLst/>
                        </a:rPr>
                        <a:t>8</a:t>
                      </a:r>
                      <a:endParaRPr lang="es-P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600" dirty="0">
                          <a:effectLst/>
                        </a:rPr>
                        <a:t>El sistema le muestra las consultas</a:t>
                      </a:r>
                      <a:endParaRPr lang="es-P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77" marR="45477" marT="0" marB="0"/>
                </a:tc>
                <a:extLst>
                  <a:ext uri="{0D108BD9-81ED-4DB2-BD59-A6C34878D82A}">
                    <a16:rowId xmlns:a16="http://schemas.microsoft.com/office/drawing/2014/main" val="33192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6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524</Words>
  <Application>Microsoft Office PowerPoint</Application>
  <PresentationFormat>Presentación en pantalla (16:9)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Calibri</vt:lpstr>
      <vt:lpstr>Times New Roman</vt:lpstr>
      <vt:lpstr>Broadway</vt:lpstr>
      <vt:lpstr>Bree Serif</vt:lpstr>
      <vt:lpstr>Arial</vt:lpstr>
      <vt:lpstr>Calibri Light</vt:lpstr>
      <vt:lpstr>simple-light-2</vt:lpstr>
      <vt:lpstr>FACULTAD DE INGENIERÍA ESCUELA ACADÉMICO PROFESIONAL DE INGENIERÍA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INGENIERÍA ESCUELA ACADÉMICO PROFESIONAL DE INGENIERÍA DE SISTEMAS</dc:title>
  <cp:lastModifiedBy>Izabo Rosario Alvarez Huamani</cp:lastModifiedBy>
  <cp:revision>75</cp:revision>
  <dcterms:modified xsi:type="dcterms:W3CDTF">2017-12-04T02:31:33Z</dcterms:modified>
</cp:coreProperties>
</file>