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57" r:id="rId3"/>
    <p:sldId id="258" r:id="rId4"/>
    <p:sldId id="259" r:id="rId5"/>
    <p:sldId id="260" r:id="rId6"/>
    <p:sldId id="264" r:id="rId7"/>
    <p:sldId id="263" r:id="rId8"/>
    <p:sldId id="267" r:id="rId9"/>
    <p:sldId id="273" r:id="rId10"/>
    <p:sldId id="272" r:id="rId1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66693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41606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488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348802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49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91025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10282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387977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7211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FDB8B2C-774D-428C-9E01-B40162D573C1}" type="datetimeFigureOut">
              <a:rPr lang="es-PE" smtClean="0"/>
              <a:t>03/12/2017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99563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FDB8B2C-774D-428C-9E01-B40162D573C1}" type="datetimeFigureOut">
              <a:rPr lang="es-PE" smtClean="0"/>
              <a:t>03/12/2017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18084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FDB8B2C-774D-428C-9E01-B40162D573C1}" type="datetimeFigureOut">
              <a:rPr lang="es-PE" smtClean="0"/>
              <a:t>03/12/2017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305242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FDB8B2C-774D-428C-9E01-B40162D573C1}" type="datetimeFigureOut">
              <a:rPr lang="es-PE" smtClean="0"/>
              <a:t>03/12/2017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20249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B8B2C-774D-428C-9E01-B40162D573C1}" type="datetimeFigureOut">
              <a:rPr lang="es-PE" smtClean="0"/>
              <a:t>03/12/2017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193486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FDB8B2C-774D-428C-9E01-B40162D573C1}" type="datetimeFigureOut">
              <a:rPr lang="es-PE" smtClean="0"/>
              <a:t>03/12/2017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270459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FDB8B2C-774D-428C-9E01-B40162D573C1}" type="datetimeFigureOut">
              <a:rPr lang="es-PE" smtClean="0"/>
              <a:t>03/12/2017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468AC87-8AB5-45F4-9463-830980797F2E}" type="slidenum">
              <a:rPr lang="es-PE" smtClean="0"/>
              <a:t>‹Nº›</a:t>
            </a:fld>
            <a:endParaRPr lang="es-PE"/>
          </a:p>
        </p:txBody>
      </p:sp>
    </p:spTree>
    <p:extLst>
      <p:ext uri="{BB962C8B-B14F-4D97-AF65-F5344CB8AC3E}">
        <p14:creationId xmlns:p14="http://schemas.microsoft.com/office/powerpoint/2010/main" val="379887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DB8B2C-774D-428C-9E01-B40162D573C1}" type="datetimeFigureOut">
              <a:rPr lang="es-PE" smtClean="0"/>
              <a:t>03/12/2017</a:t>
            </a:fld>
            <a:endParaRPr lang="es-PE"/>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468AC87-8AB5-45F4-9463-830980797F2E}" type="slidenum">
              <a:rPr lang="es-PE" smtClean="0"/>
              <a:t>‹Nº›</a:t>
            </a:fld>
            <a:endParaRPr lang="es-PE"/>
          </a:p>
        </p:txBody>
      </p:sp>
    </p:spTree>
    <p:extLst>
      <p:ext uri="{BB962C8B-B14F-4D97-AF65-F5344CB8AC3E}">
        <p14:creationId xmlns:p14="http://schemas.microsoft.com/office/powerpoint/2010/main" val="806732118"/>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3"/>
          <p:cNvSpPr/>
          <p:nvPr/>
        </p:nvSpPr>
        <p:spPr>
          <a:xfrm>
            <a:off x="975916" y="374112"/>
            <a:ext cx="6661236" cy="1938992"/>
          </a:xfrm>
          <a:prstGeom prst="rect">
            <a:avLst/>
          </a:prstGeom>
        </p:spPr>
        <p:txBody>
          <a:bodyPr wrap="square">
            <a:spAutoFit/>
          </a:bodyPr>
          <a:lstStyle/>
          <a:p>
            <a:pPr algn="ctr"/>
            <a:r>
              <a:rPr lang="es-ES" sz="2000" b="1" dirty="0">
                <a:solidFill>
                  <a:schemeClr val="accent5"/>
                </a:solidFill>
                <a:latin typeface="Calibri" pitchFamily="34" charset="0"/>
                <a:cs typeface="Calibri" pitchFamily="34" charset="0"/>
              </a:rPr>
              <a:t>FACULTAD DE </a:t>
            </a:r>
            <a:r>
              <a:rPr lang="es-ES" sz="2000" b="1" dirty="0" smtClean="0">
                <a:solidFill>
                  <a:schemeClr val="accent5"/>
                </a:solidFill>
                <a:latin typeface="Calibri" pitchFamily="34" charset="0"/>
                <a:cs typeface="Calibri" pitchFamily="34" charset="0"/>
              </a:rPr>
              <a:t>INGENIERÍA</a:t>
            </a:r>
          </a:p>
          <a:p>
            <a:pPr algn="ctr"/>
            <a:r>
              <a:rPr lang="es-AR" sz="2000" dirty="0">
                <a:solidFill>
                  <a:schemeClr val="accent5"/>
                </a:solidFill>
                <a:latin typeface="Calibri" panose="020F0502020204030204" pitchFamily="34" charset="0"/>
                <a:cs typeface="Calibri" panose="020F0502020204030204" pitchFamily="34" charset="0"/>
              </a:rPr>
              <a:t>ESCUELA ACADÉMICO PROFESIONAL DE INGENIERÍA DE </a:t>
            </a:r>
            <a:r>
              <a:rPr lang="es-AR" sz="2000" dirty="0" smtClean="0">
                <a:solidFill>
                  <a:schemeClr val="accent5"/>
                </a:solidFill>
                <a:latin typeface="Calibri" panose="020F0502020204030204" pitchFamily="34" charset="0"/>
                <a:cs typeface="Calibri" panose="020F0502020204030204" pitchFamily="34" charset="0"/>
              </a:rPr>
              <a:t>SISTEMAS</a:t>
            </a:r>
          </a:p>
          <a:p>
            <a:pPr algn="ctr"/>
            <a:r>
              <a:rPr lang="es-ES" sz="2000" b="1" dirty="0">
                <a:solidFill>
                  <a:schemeClr val="accent5"/>
                </a:solidFill>
              </a:rPr>
              <a:t>TÍTULO:</a:t>
            </a:r>
          </a:p>
          <a:p>
            <a:pPr algn="ctr"/>
            <a:r>
              <a:rPr lang="es-PE" sz="2000" b="1" dirty="0">
                <a:solidFill>
                  <a:schemeClr val="accent5"/>
                </a:solidFill>
              </a:rPr>
              <a:t>        «PROYECTO EDUTEC»</a:t>
            </a:r>
            <a:endParaRPr lang="es-PE" sz="2000" dirty="0">
              <a:solidFill>
                <a:schemeClr val="accent5"/>
              </a:solidFill>
              <a:latin typeface="Calibri" panose="020F0502020204030204" pitchFamily="34" charset="0"/>
              <a:cs typeface="Calibri" panose="020F0502020204030204" pitchFamily="34" charset="0"/>
            </a:endParaRPr>
          </a:p>
          <a:p>
            <a:pPr algn="ctr"/>
            <a:endParaRPr lang="es-ES" sz="2000" b="1" dirty="0">
              <a:latin typeface="Calibri" pitchFamily="34" charset="0"/>
              <a:cs typeface="Calibri" pitchFamily="34" charset="0"/>
            </a:endParaRPr>
          </a:p>
        </p:txBody>
      </p:sp>
      <p:sp>
        <p:nvSpPr>
          <p:cNvPr id="8" name="Rectángulo 7"/>
          <p:cNvSpPr/>
          <p:nvPr/>
        </p:nvSpPr>
        <p:spPr>
          <a:xfrm>
            <a:off x="2167260" y="2313104"/>
            <a:ext cx="4278548" cy="4704365"/>
          </a:xfrm>
          <a:prstGeom prst="rect">
            <a:avLst/>
          </a:prstGeom>
        </p:spPr>
        <p:txBody>
          <a:bodyPr wrap="square">
            <a:spAutoFit/>
          </a:bodyPr>
          <a:lstStyle/>
          <a:p>
            <a:pPr algn="ctr">
              <a:lnSpc>
                <a:spcPct val="115000"/>
              </a:lnSpc>
              <a:spcBef>
                <a:spcPts val="1200"/>
              </a:spcBef>
              <a:spcAft>
                <a:spcPts val="0"/>
              </a:spcAft>
            </a:pPr>
            <a:r>
              <a:rPr lang="es-PE" b="1" dirty="0" smtClean="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AUTOR(ES)</a:t>
            </a:r>
            <a:endParaRPr lang="es-PE" sz="1600" dirty="0" smtClean="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s-PE" dirty="0" smtClean="0">
                <a:solidFill>
                  <a:schemeClr val="bg2">
                    <a:lumMod val="10000"/>
                  </a:schemeClr>
                </a:solidFill>
              </a:rPr>
              <a:t>AROTOMA PARIONA, IVAN</a:t>
            </a:r>
          </a:p>
          <a:p>
            <a:pPr algn="ctr"/>
            <a:r>
              <a:rPr lang="es-PE" dirty="0" smtClean="0">
                <a:solidFill>
                  <a:schemeClr val="bg2">
                    <a:lumMod val="10000"/>
                  </a:schemeClr>
                </a:solidFill>
              </a:rPr>
              <a:t>CELESTINO HUAMAN, ANGIE</a:t>
            </a:r>
          </a:p>
          <a:p>
            <a:pPr algn="ctr"/>
            <a:r>
              <a:rPr lang="es-PE" dirty="0" smtClean="0">
                <a:solidFill>
                  <a:schemeClr val="bg2">
                    <a:lumMod val="10000"/>
                  </a:schemeClr>
                </a:solidFill>
              </a:rPr>
              <a:t>DE LA CRUZ CHIRINGANO, MARCO</a:t>
            </a:r>
          </a:p>
          <a:p>
            <a:pPr algn="ctr"/>
            <a:r>
              <a:rPr lang="es-PE" dirty="0" smtClean="0">
                <a:solidFill>
                  <a:schemeClr val="bg2">
                    <a:lumMod val="10000"/>
                  </a:schemeClr>
                </a:solidFill>
              </a:rPr>
              <a:t>DIAZ OCAMPO, RICARDO</a:t>
            </a:r>
            <a:endParaRPr lang="es-PE" dirty="0">
              <a:solidFill>
                <a:schemeClr val="bg2">
                  <a:lumMod val="10000"/>
                </a:schemeClr>
              </a:solidFill>
            </a:endParaRPr>
          </a:p>
          <a:p>
            <a:pPr algn="ctr"/>
            <a:r>
              <a:rPr lang="es-PE" dirty="0" smtClean="0">
                <a:solidFill>
                  <a:schemeClr val="bg2">
                    <a:lumMod val="10000"/>
                  </a:schemeClr>
                </a:solidFill>
              </a:rPr>
              <a:t>FLORES </a:t>
            </a:r>
            <a:r>
              <a:rPr lang="es-PE" dirty="0">
                <a:solidFill>
                  <a:schemeClr val="bg2">
                    <a:lumMod val="10000"/>
                  </a:schemeClr>
                </a:solidFill>
              </a:rPr>
              <a:t>SANTISTEBAN,  JOSE</a:t>
            </a:r>
            <a:r>
              <a:rPr lang="es-PE" dirty="0" smtClean="0">
                <a:solidFill>
                  <a:schemeClr val="bg2">
                    <a:lumMod val="10000"/>
                  </a:schemeClr>
                </a:solidFill>
              </a:rPr>
              <a:t>.</a:t>
            </a:r>
          </a:p>
          <a:p>
            <a:pPr algn="ctr"/>
            <a:r>
              <a:rPr lang="es-PE" dirty="0" smtClean="0">
                <a:solidFill>
                  <a:schemeClr val="bg2">
                    <a:lumMod val="10000"/>
                  </a:schemeClr>
                </a:solidFill>
              </a:rPr>
              <a:t>QUINTO ROSALES, </a:t>
            </a:r>
            <a:r>
              <a:rPr lang="es-PE" dirty="0" smtClean="0">
                <a:solidFill>
                  <a:schemeClr val="bg2">
                    <a:lumMod val="10000"/>
                  </a:schemeClr>
                </a:solidFill>
              </a:rPr>
              <a:t>GERMAN</a:t>
            </a:r>
          </a:p>
          <a:p>
            <a:pPr algn="ctr"/>
            <a:endParaRPr lang="es-PE" dirty="0">
              <a:solidFill>
                <a:schemeClr val="bg2">
                  <a:lumMod val="10000"/>
                </a:schemeClr>
              </a:solidFill>
            </a:endParaRPr>
          </a:p>
          <a:p>
            <a:pPr algn="ctr">
              <a:lnSpc>
                <a:spcPct val="150000"/>
              </a:lnSpc>
              <a:spcAft>
                <a:spcPts val="0"/>
              </a:spcAft>
            </a:pPr>
            <a:r>
              <a:rPr lang="es-PE" b="1" spc="-5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A</a:t>
            </a:r>
            <a:r>
              <a:rPr lang="es-PE" b="1" spc="4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s</a:t>
            </a:r>
            <a:r>
              <a:rPr lang="es-PE" b="1" spc="-5"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es</a:t>
            </a:r>
            <a:r>
              <a:rPr lang="es-PE" b="1" spc="5"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o</a:t>
            </a:r>
            <a:r>
              <a:rPr lang="es-PE" b="1"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r(a)</a:t>
            </a:r>
          </a:p>
          <a:p>
            <a:pPr algn="ctr">
              <a:lnSpc>
                <a:spcPct val="150000"/>
              </a:lnSpc>
              <a:spcAft>
                <a:spcPts val="0"/>
              </a:spcAft>
            </a:pPr>
            <a:r>
              <a:rPr lang="es-PE" b="1" dirty="0">
                <a:solidFill>
                  <a:schemeClr val="bg2">
                    <a:lumMod val="10000"/>
                  </a:schemeClr>
                </a:solidFill>
                <a:latin typeface="Arial" panose="020B0604020202020204" pitchFamily="34" charset="0"/>
                <a:ea typeface="Arial" panose="020B0604020202020204" pitchFamily="34" charset="0"/>
                <a:cs typeface="Times New Roman" panose="02020603050405020304" pitchFamily="18" charset="0"/>
              </a:rPr>
              <a:t>GUSTAVO CORONEL  CASTILLO</a:t>
            </a:r>
          </a:p>
          <a:p>
            <a:pPr algn="ctr">
              <a:lnSpc>
                <a:spcPct val="150000"/>
              </a:lnSpc>
              <a:spcAft>
                <a:spcPts val="0"/>
              </a:spcAft>
            </a:pPr>
            <a:r>
              <a:rPr lang="es-PE" spc="1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 L</a:t>
            </a:r>
            <a:r>
              <a:rPr lang="es-PE" spc="-2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i</a:t>
            </a:r>
            <a:r>
              <a:rPr lang="es-PE" spc="1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m</a:t>
            </a:r>
            <a:r>
              <a:rPr lang="es-PE" spc="-5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a – Perú</a:t>
            </a:r>
            <a:endParaRPr lang="es-PE" b="1" dirty="0">
              <a:solidFill>
                <a:schemeClr val="bg2">
                  <a:lumMod val="10000"/>
                </a:schemeClr>
              </a:solidFill>
              <a:latin typeface="Arial" panose="020B0604020202020204" pitchFamily="34" charset="0"/>
              <a:ea typeface="Arial" panose="020B0604020202020204" pitchFamily="34" charset="0"/>
              <a:cs typeface="Times New Roman" panose="02020603050405020304" pitchFamily="18" charset="0"/>
            </a:endParaRPr>
          </a:p>
          <a:p>
            <a:pPr algn="ctr">
              <a:lnSpc>
                <a:spcPct val="150000"/>
              </a:lnSpc>
              <a:spcAft>
                <a:spcPts val="0"/>
              </a:spcAft>
            </a:pPr>
            <a:r>
              <a:rPr lang="es-PE" spc="-50"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20</a:t>
            </a:r>
            <a:r>
              <a:rPr lang="es-PE" spc="5" dirty="0">
                <a:solidFill>
                  <a:schemeClr val="bg2">
                    <a:lumMod val="10000"/>
                  </a:schemeClr>
                </a:solidFill>
                <a:latin typeface="Calibri" panose="020F0502020204030204" pitchFamily="34" charset="0"/>
                <a:ea typeface="Arial" panose="020B0604020202020204" pitchFamily="34" charset="0"/>
                <a:cs typeface="Arial" panose="020B0604020202020204" pitchFamily="34" charset="0"/>
              </a:rPr>
              <a:t>17</a:t>
            </a:r>
            <a:endParaRPr lang="es-PE" b="1" dirty="0">
              <a:solidFill>
                <a:schemeClr val="bg2">
                  <a:lumMod val="10000"/>
                </a:schemeClr>
              </a:solidFill>
              <a:latin typeface="Arial" panose="020B0604020202020204" pitchFamily="34" charset="0"/>
              <a:ea typeface="Arial" panose="020B0604020202020204" pitchFamily="34" charset="0"/>
              <a:cs typeface="Times New Roman" panose="02020603050405020304" pitchFamily="18" charset="0"/>
            </a:endParaRPr>
          </a:p>
          <a:p>
            <a:pPr algn="ctr"/>
            <a:endParaRPr lang="es-PE" dirty="0" smtClean="0">
              <a:solidFill>
                <a:schemeClr val="bg2">
                  <a:lumMod val="10000"/>
                </a:schemeClr>
              </a:solidFill>
            </a:endParaRPr>
          </a:p>
          <a:p>
            <a:pPr algn="ctr">
              <a:lnSpc>
                <a:spcPct val="150000"/>
              </a:lnSpc>
              <a:spcAft>
                <a:spcPts val="0"/>
              </a:spcAft>
            </a:pPr>
            <a:r>
              <a:rPr lang="es-PE" b="0" spc="-50" dirty="0" smtClean="0">
                <a:solidFill>
                  <a:schemeClr val="bg2">
                    <a:lumMod val="10000"/>
                  </a:schemeClr>
                </a:solidFill>
                <a:effectLst/>
                <a:latin typeface="Calibri" panose="020F0502020204030204" pitchFamily="34" charset="0"/>
                <a:ea typeface="Arial" panose="020B0604020202020204" pitchFamily="34" charset="0"/>
                <a:cs typeface="Arial" panose="020B0604020202020204" pitchFamily="34" charset="0"/>
              </a:rPr>
              <a:t> </a:t>
            </a:r>
            <a:endParaRPr lang="es-PE" b="1" dirty="0">
              <a:solidFill>
                <a:schemeClr val="bg2">
                  <a:lumMod val="10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10" name="Picture 8" descr="http://ucvvirtual.edu.pe/imagenes_notieventos/G20150309110532_30000_LOGO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51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204864"/>
            <a:ext cx="6840760" cy="1728192"/>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PE" sz="11500" b="1" dirty="0" smtClean="0">
                <a:ln w="11430"/>
                <a:solidFill>
                  <a:srgbClr val="FF6600"/>
                </a:solidFill>
                <a:effectLst>
                  <a:outerShdw blurRad="50800" dist="39000" dir="5460000" algn="tl">
                    <a:srgbClr val="000000">
                      <a:alpha val="38000"/>
                    </a:srgbClr>
                  </a:outerShdw>
                </a:effectLst>
              </a:rPr>
              <a:t>GRACIAS</a:t>
            </a:r>
            <a:endParaRPr lang="es-PE" sz="11500" b="1" dirty="0">
              <a:ln w="11430"/>
              <a:solidFill>
                <a:srgbClr val="FF6600"/>
              </a:solidFill>
              <a:effectLst>
                <a:outerShdw blurRad="50800" dist="39000" dir="5460000" algn="tl">
                  <a:srgbClr val="000000">
                    <a:alpha val="38000"/>
                  </a:srgbClr>
                </a:outerShdw>
              </a:effectLst>
            </a:endParaRPr>
          </a:p>
        </p:txBody>
      </p:sp>
      <p:pic>
        <p:nvPicPr>
          <p:cNvPr id="3" name="Picture 8" descr="http://ucvvirtual.edu.pe/imagenes_notieventos/G20150309110532_30000_LOGO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0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Resultado de imagen para grupo glor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0" name="AutoShape 10" descr="Resultado de imagen para grupo glor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Picture 8" descr="http://ucvvirtual.edu.pe/imagenes_notieventos/G20150309110532_30000_LOGO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902565" y="2636912"/>
            <a:ext cx="4572000" cy="3139321"/>
          </a:xfrm>
          <a:prstGeom prst="rect">
            <a:avLst/>
          </a:prstGeom>
        </p:spPr>
        <p:txBody>
          <a:bodyPr>
            <a:spAutoFit/>
          </a:bodyPr>
          <a:lstStyle/>
          <a:p>
            <a:pPr algn="just"/>
            <a:r>
              <a:rPr lang="es-PE" dirty="0">
                <a:solidFill>
                  <a:srgbClr val="000000"/>
                </a:solidFill>
                <a:latin typeface="Arial" panose="020B0604020202020204" pitchFamily="34" charset="0"/>
                <a:cs typeface="Arial" panose="020B0604020202020204" pitchFamily="34" charset="0"/>
              </a:rPr>
              <a:t>En este Proyecto de Programación Orientada a Objetos daremos a mostrar una solución para agilizar las necesidades del cliente, ya que, hoy en día se urgen demasiado estas necesidades ya sea en empresas o en instituciones, por ello daremos la siguiente solución mediante un Software sofisticado para poder realizar dichas actividades y que el cliente se sienta satisfechos con el software al momento de hacer dichos registros</a:t>
            </a:r>
            <a:endParaRPr lang="es-PE" dirty="0">
              <a:solidFill>
                <a:srgbClr val="000000"/>
              </a:solidFill>
              <a:latin typeface="Arial" panose="020B0604020202020204" pitchFamily="34" charset="0"/>
              <a:cs typeface="Arial" panose="020B0604020202020204" pitchFamily="34" charset="0"/>
            </a:endParaRPr>
          </a:p>
        </p:txBody>
      </p:sp>
      <p:sp>
        <p:nvSpPr>
          <p:cNvPr id="3" name="Rectángulo 2"/>
          <p:cNvSpPr/>
          <p:nvPr/>
        </p:nvSpPr>
        <p:spPr>
          <a:xfrm>
            <a:off x="1254400" y="160337"/>
            <a:ext cx="5868330" cy="1754326"/>
          </a:xfrm>
          <a:prstGeom prst="rect">
            <a:avLst/>
          </a:prstGeom>
          <a:noFill/>
        </p:spPr>
        <p:txBody>
          <a:bodyPr wrap="square" lIns="91440" tIns="45720" rIns="91440" bIns="45720">
            <a:spAutoFit/>
          </a:bodyPr>
          <a:lstStyle/>
          <a:p>
            <a:pPr lvl="0" algn="ctr"/>
            <a:r>
              <a:rPr lang="en-US" sz="5400" dirty="0">
                <a:ln w="0"/>
                <a:solidFill>
                  <a:schemeClr val="accent1"/>
                </a:solidFill>
                <a:effectLst>
                  <a:outerShdw blurRad="38100" dist="25400" dir="5400000" algn="ctr" rotWithShape="0">
                    <a:srgbClr val="6E747A">
                      <a:alpha val="43000"/>
                    </a:srgbClr>
                  </a:outerShdw>
                </a:effectLst>
              </a:rPr>
              <a:t>DESCRIPCIÓN</a:t>
            </a:r>
            <a:r>
              <a:rPr lang="en-US" sz="5400" b="1" dirty="0"/>
              <a:t> </a:t>
            </a:r>
            <a:r>
              <a:rPr lang="en-US" sz="5400" dirty="0">
                <a:ln w="0"/>
                <a:solidFill>
                  <a:schemeClr val="accent1"/>
                </a:solidFill>
                <a:effectLst>
                  <a:outerShdw blurRad="38100" dist="25400" dir="5400000" algn="ctr" rotWithShape="0">
                    <a:srgbClr val="6E747A">
                      <a:alpha val="43000"/>
                    </a:srgbClr>
                  </a:outerShdw>
                </a:effectLst>
              </a:rPr>
              <a:t>DEL</a:t>
            </a:r>
            <a:r>
              <a:rPr lang="en-US" sz="5400" b="1" dirty="0"/>
              <a:t> </a:t>
            </a:r>
            <a:r>
              <a:rPr lang="en-US" sz="5400" dirty="0">
                <a:ln w="0"/>
                <a:solidFill>
                  <a:schemeClr val="accent1"/>
                </a:solidFill>
                <a:effectLst>
                  <a:outerShdw blurRad="38100" dist="25400" dir="5400000" algn="ctr" rotWithShape="0">
                    <a:srgbClr val="6E747A">
                      <a:alpha val="43000"/>
                    </a:srgbClr>
                  </a:outerShdw>
                </a:effectLst>
              </a:rPr>
              <a:t>PROYECTO</a:t>
            </a:r>
            <a:endParaRPr lang="es-PE" sz="5400" dirty="0"/>
          </a:p>
        </p:txBody>
      </p:sp>
    </p:spTree>
    <p:extLst>
      <p:ext uri="{BB962C8B-B14F-4D97-AF65-F5344CB8AC3E}">
        <p14:creationId xmlns:p14="http://schemas.microsoft.com/office/powerpoint/2010/main" val="3837745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NIÑO PENSAND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48" b="100000" l="0" r="100000"/>
                    </a14:imgEffect>
                  </a14:imgLayer>
                </a14:imgProps>
              </a:ext>
              <a:ext uri="{28A0092B-C50C-407E-A947-70E740481C1C}">
                <a14:useLocalDpi xmlns:a14="http://schemas.microsoft.com/office/drawing/2010/main" val="0"/>
              </a:ext>
            </a:extLst>
          </a:blip>
          <a:srcRect t="28335"/>
          <a:stretch/>
        </p:blipFill>
        <p:spPr bwMode="auto">
          <a:xfrm>
            <a:off x="3347864" y="4509120"/>
            <a:ext cx="1584175" cy="21369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ucvvirtual.edu.pe/imagenes_notieventos/G20150309110532_30000_LOGO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194076" y="2564904"/>
            <a:ext cx="6534472" cy="1754326"/>
          </a:xfrm>
          <a:prstGeom prst="rect">
            <a:avLst/>
          </a:prstGeom>
        </p:spPr>
        <p:txBody>
          <a:bodyPr wrap="square">
            <a:spAutoFit/>
          </a:bodyPr>
          <a:lstStyle/>
          <a:p>
            <a:pPr algn="just"/>
            <a:r>
              <a:rPr lang="es-PE" dirty="0">
                <a:solidFill>
                  <a:schemeClr val="bg2">
                    <a:lumMod val="10000"/>
                  </a:schemeClr>
                </a:solidFill>
                <a:latin typeface="Arial" panose="020B0604020202020204" pitchFamily="34" charset="0"/>
                <a:ea typeface="Calibri" panose="020F0502020204030204" pitchFamily="34" charset="0"/>
              </a:rPr>
              <a:t>La universidad “EDUTEC” abarca una gran cantidad de alumnos, por su posición estratégica, la época competencia y la trayectoria que lleva en la localidad. Los alumnos se caracterizan por tener un código de identidad en la que se encuentran la mejor opción para poder agilizar su búsqueda de dichos alumnos</a:t>
            </a:r>
            <a:endParaRPr lang="es-PE" dirty="0">
              <a:solidFill>
                <a:schemeClr val="bg2">
                  <a:lumMod val="10000"/>
                </a:schemeClr>
              </a:solidFill>
            </a:endParaRPr>
          </a:p>
        </p:txBody>
      </p:sp>
      <p:sp>
        <p:nvSpPr>
          <p:cNvPr id="3" name="Rectángulo 2"/>
          <p:cNvSpPr/>
          <p:nvPr/>
        </p:nvSpPr>
        <p:spPr>
          <a:xfrm>
            <a:off x="1820722" y="766448"/>
            <a:ext cx="493596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ANTECEDENTES</a:t>
            </a:r>
            <a:endParaRPr lang="es-E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84757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a:off x="4228131" y="4104177"/>
            <a:ext cx="296199" cy="241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s-PE" dirty="0"/>
          </a:p>
        </p:txBody>
      </p:sp>
      <p:sp>
        <p:nvSpPr>
          <p:cNvPr id="11" name="10 Flecha derecha"/>
          <p:cNvSpPr/>
          <p:nvPr/>
        </p:nvSpPr>
        <p:spPr>
          <a:xfrm rot="5400000">
            <a:off x="4323305" y="1211218"/>
            <a:ext cx="296199" cy="241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s-PE" dirty="0"/>
          </a:p>
        </p:txBody>
      </p:sp>
      <p:pic>
        <p:nvPicPr>
          <p:cNvPr id="12" name="Picture 8" descr="http://ucvvirtual.edu.pe/imagenes_notieventos/G20150309110532_30000_LOGO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852912" y="286558"/>
            <a:ext cx="5288627" cy="923330"/>
          </a:xfrm>
          <a:prstGeom prst="rect">
            <a:avLst/>
          </a:prstGeom>
          <a:noFill/>
        </p:spPr>
        <p:txBody>
          <a:bodyPr wrap="none" lIns="91440" tIns="45720" rIns="91440" bIns="45720">
            <a:spAutoFit/>
          </a:bodyPr>
          <a:lstStyle/>
          <a:p>
            <a:pPr lvl="0" algn="ctr"/>
            <a:r>
              <a:rPr lang="en-US" sz="5400" dirty="0">
                <a:ln w="0"/>
                <a:solidFill>
                  <a:schemeClr val="accent1"/>
                </a:solidFill>
                <a:effectLst>
                  <a:outerShdw blurRad="38100" dist="25400" dir="5400000" algn="ctr" rotWithShape="0">
                    <a:srgbClr val="6E747A">
                      <a:alpha val="43000"/>
                    </a:srgbClr>
                  </a:outerShdw>
                </a:effectLst>
              </a:rPr>
              <a:t>MARCO</a:t>
            </a:r>
            <a:r>
              <a:rPr lang="en-US" sz="5400" b="1" dirty="0"/>
              <a:t> </a:t>
            </a:r>
            <a:r>
              <a:rPr lang="en-US" sz="5400" dirty="0">
                <a:ln w="0"/>
                <a:solidFill>
                  <a:schemeClr val="accent1"/>
                </a:solidFill>
                <a:effectLst>
                  <a:outerShdw blurRad="38100" dist="25400" dir="5400000" algn="ctr" rotWithShape="0">
                    <a:srgbClr val="6E747A">
                      <a:alpha val="43000"/>
                    </a:srgbClr>
                  </a:outerShdw>
                </a:effectLst>
              </a:rPr>
              <a:t>TEORICO</a:t>
            </a:r>
            <a:endParaRPr lang="es-PE" sz="5400" dirty="0"/>
          </a:p>
        </p:txBody>
      </p:sp>
      <p:sp>
        <p:nvSpPr>
          <p:cNvPr id="3" name="Rectángulo 2"/>
          <p:cNvSpPr/>
          <p:nvPr/>
        </p:nvSpPr>
        <p:spPr>
          <a:xfrm>
            <a:off x="1346526" y="1974022"/>
            <a:ext cx="6225598" cy="923330"/>
          </a:xfrm>
          <a:prstGeom prst="rect">
            <a:avLst/>
          </a:prstGeom>
        </p:spPr>
        <p:txBody>
          <a:bodyPr wrap="square">
            <a:spAutoFit/>
          </a:bodyPr>
          <a:lstStyle/>
          <a:p>
            <a:pPr algn="just"/>
            <a:r>
              <a:rPr lang="es-PE" dirty="0">
                <a:solidFill>
                  <a:schemeClr val="bg2">
                    <a:lumMod val="10000"/>
                  </a:schemeClr>
                </a:solidFill>
                <a:latin typeface="Arial" panose="020B0604020202020204" pitchFamily="34" charset="0"/>
                <a:cs typeface="Arial" panose="020B0604020202020204" pitchFamily="34" charset="0"/>
              </a:rPr>
              <a:t>Un proceso es una secuencia de pasos dispuesta con algún tipo de lógica que se enfoca en lograr algún resultado específico. </a:t>
            </a:r>
            <a:endParaRPr lang="es-PE" dirty="0">
              <a:solidFill>
                <a:schemeClr val="bg2">
                  <a:lumMod val="10000"/>
                </a:schemeClr>
              </a:solidFill>
              <a:latin typeface="Arial" panose="020B0604020202020204" pitchFamily="34" charset="0"/>
              <a:cs typeface="Arial" panose="020B0604020202020204" pitchFamily="34" charset="0"/>
            </a:endParaRPr>
          </a:p>
        </p:txBody>
      </p:sp>
      <p:sp>
        <p:nvSpPr>
          <p:cNvPr id="5" name="Rectángulo 4"/>
          <p:cNvSpPr/>
          <p:nvPr/>
        </p:nvSpPr>
        <p:spPr>
          <a:xfrm>
            <a:off x="3689054" y="3302666"/>
            <a:ext cx="1322710" cy="584775"/>
          </a:xfrm>
          <a:prstGeom prst="rect">
            <a:avLst/>
          </a:prstGeom>
          <a:noFill/>
        </p:spPr>
        <p:txBody>
          <a:bodyPr wrap="square" lIns="91440" tIns="45720" rIns="91440" bIns="45720">
            <a:spAutoFit/>
          </a:bodyPr>
          <a:lstStyle/>
          <a:p>
            <a:pPr algn="ctr"/>
            <a:r>
              <a:rPr lang="es-PE" sz="3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Tesis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sp>
        <p:nvSpPr>
          <p:cNvPr id="6" name="Rectángulo 5"/>
          <p:cNvSpPr/>
          <p:nvPr/>
        </p:nvSpPr>
        <p:spPr>
          <a:xfrm>
            <a:off x="1479601" y="4530430"/>
            <a:ext cx="5959448" cy="1754326"/>
          </a:xfrm>
          <a:prstGeom prst="rect">
            <a:avLst/>
          </a:prstGeom>
        </p:spPr>
        <p:txBody>
          <a:bodyPr wrap="square">
            <a:spAutoFit/>
          </a:bodyPr>
          <a:lstStyle/>
          <a:p>
            <a:pPr algn="just"/>
            <a:r>
              <a:rPr lang="es-PE" dirty="0">
                <a:solidFill>
                  <a:schemeClr val="bg2">
                    <a:lumMod val="10000"/>
                  </a:schemeClr>
                </a:solidFill>
                <a:latin typeface="Arial" panose="020B0604020202020204" pitchFamily="34" charset="0"/>
                <a:cs typeface="Arial" panose="020B0604020202020204" pitchFamily="34" charset="0"/>
              </a:rPr>
              <a:t>Según Uribe(2008) </a:t>
            </a:r>
            <a:r>
              <a:rPr lang="es-PE" dirty="0" smtClean="0">
                <a:solidFill>
                  <a:schemeClr val="bg2">
                    <a:lumMod val="10000"/>
                  </a:schemeClr>
                </a:solidFill>
                <a:latin typeface="Arial" panose="020B0604020202020204" pitchFamily="34" charset="0"/>
                <a:cs typeface="Arial" panose="020B0604020202020204" pitchFamily="34" charset="0"/>
              </a:rPr>
              <a:t>Después </a:t>
            </a:r>
            <a:r>
              <a:rPr lang="es-PE" dirty="0">
                <a:solidFill>
                  <a:schemeClr val="bg2">
                    <a:lumMod val="10000"/>
                  </a:schemeClr>
                </a:solidFill>
                <a:latin typeface="Arial" panose="020B0604020202020204" pitchFamily="34" charset="0"/>
                <a:cs typeface="Arial" panose="020B0604020202020204" pitchFamily="34" charset="0"/>
              </a:rPr>
              <a:t>de la investigación  realizada, el diseño  e implementación  del Sistema, se puede hacer las siguientes conclusiones  El sistema permite  garantizar confiabilidad de la información lo cuales serán mas eficientes  con la utilización del sistema</a:t>
            </a:r>
            <a:endParaRPr lang="es-PE"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078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211" y="748223"/>
            <a:ext cx="5544616" cy="5571445"/>
          </a:xfrm>
          <a:prstGeom prst="rect">
            <a:avLst/>
          </a:prstGeom>
        </p:spPr>
      </p:pic>
      <p:pic>
        <p:nvPicPr>
          <p:cNvPr id="4" name="Picture 8" descr="http://ucvvirtual.edu.pe/imagenes_notieventos/G20150309110532_30000_LOGO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979711" y="18512"/>
            <a:ext cx="4361617" cy="923330"/>
          </a:xfrm>
          <a:prstGeom prst="rect">
            <a:avLst/>
          </a:prstGeom>
          <a:noFill/>
        </p:spPr>
        <p:txBody>
          <a:bodyPr wrap="square" lIns="91440" tIns="45720" rIns="91440" bIns="45720">
            <a:spAutoFit/>
          </a:bodyPr>
          <a:lstStyle/>
          <a:p>
            <a:pPr lvl="0"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Caso</a:t>
            </a:r>
            <a:r>
              <a:rPr lang="en-US" sz="5400" dirty="0"/>
              <a:t> </a:t>
            </a:r>
            <a:r>
              <a:rPr lang="en-US" sz="5400" dirty="0">
                <a:ln w="0"/>
                <a:solidFill>
                  <a:schemeClr val="accent1"/>
                </a:solidFill>
                <a:effectLst>
                  <a:outerShdw blurRad="38100" dist="25400" dir="5400000" algn="ctr" rotWithShape="0">
                    <a:srgbClr val="6E747A">
                      <a:alpha val="43000"/>
                    </a:srgbClr>
                  </a:outerShdw>
                </a:effectLst>
              </a:rPr>
              <a:t>de</a:t>
            </a:r>
            <a:r>
              <a:rPr lang="en-US" sz="5400" dirty="0"/>
              <a:t> </a:t>
            </a:r>
            <a:r>
              <a:rPr lang="en-US" sz="5400" dirty="0">
                <a:ln w="0"/>
                <a:solidFill>
                  <a:schemeClr val="accent1"/>
                </a:solidFill>
                <a:effectLst>
                  <a:outerShdw blurRad="38100" dist="25400" dir="5400000" algn="ctr" rotWithShape="0">
                    <a:srgbClr val="6E747A">
                      <a:alpha val="43000"/>
                    </a:srgbClr>
                  </a:outerShdw>
                </a:effectLst>
              </a:rPr>
              <a:t>uso</a:t>
            </a:r>
            <a:endParaRPr lang="es-PE" sz="5400" dirty="0"/>
          </a:p>
        </p:txBody>
      </p:sp>
    </p:spTree>
    <p:extLst>
      <p:ext uri="{BB962C8B-B14F-4D97-AF65-F5344CB8AC3E}">
        <p14:creationId xmlns:p14="http://schemas.microsoft.com/office/powerpoint/2010/main" val="7934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88" y="1124744"/>
            <a:ext cx="3604544" cy="4716077"/>
          </a:xfrm>
          <a:prstGeom prst="rect">
            <a:avLst/>
          </a:prstGeom>
        </p:spPr>
      </p:pic>
      <p:pic>
        <p:nvPicPr>
          <p:cNvPr id="6" name="5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648" y="1556792"/>
            <a:ext cx="4305901" cy="2276793"/>
          </a:xfrm>
          <a:prstGeom prst="rect">
            <a:avLst/>
          </a:prstGeom>
        </p:spPr>
      </p:pic>
      <p:pic>
        <p:nvPicPr>
          <p:cNvPr id="5" name="Picture 8" descr="http://ucvvirtual.edu.pe/imagenes_notieventos/G20150309110532_30000_LOGO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79711" y="18512"/>
            <a:ext cx="4361617" cy="923330"/>
          </a:xfrm>
          <a:prstGeom prst="rect">
            <a:avLst/>
          </a:prstGeom>
          <a:noFill/>
        </p:spPr>
        <p:txBody>
          <a:bodyPr wrap="square" lIns="91440" tIns="45720" rIns="91440" bIns="45720">
            <a:spAutoFit/>
          </a:bodyPr>
          <a:lstStyle/>
          <a:p>
            <a:pPr lvl="0"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Caso</a:t>
            </a:r>
            <a:r>
              <a:rPr lang="en-US" sz="5400" dirty="0"/>
              <a:t> </a:t>
            </a:r>
            <a:r>
              <a:rPr lang="en-US" sz="5400" dirty="0">
                <a:ln w="0"/>
                <a:solidFill>
                  <a:schemeClr val="accent1"/>
                </a:solidFill>
                <a:effectLst>
                  <a:outerShdw blurRad="38100" dist="25400" dir="5400000" algn="ctr" rotWithShape="0">
                    <a:srgbClr val="6E747A">
                      <a:alpha val="43000"/>
                    </a:srgbClr>
                  </a:outerShdw>
                </a:effectLst>
              </a:rPr>
              <a:t>de</a:t>
            </a:r>
            <a:r>
              <a:rPr lang="en-US" sz="5400" dirty="0"/>
              <a:t> </a:t>
            </a:r>
            <a:r>
              <a:rPr lang="en-US" sz="5400" dirty="0">
                <a:ln w="0"/>
                <a:solidFill>
                  <a:schemeClr val="accent1"/>
                </a:solidFill>
                <a:effectLst>
                  <a:outerShdw blurRad="38100" dist="25400" dir="5400000" algn="ctr" rotWithShape="0">
                    <a:srgbClr val="6E747A">
                      <a:alpha val="43000"/>
                    </a:srgbClr>
                  </a:outerShdw>
                </a:effectLst>
              </a:rPr>
              <a:t>uso</a:t>
            </a:r>
            <a:endParaRPr lang="es-PE" sz="5400" dirty="0"/>
          </a:p>
        </p:txBody>
      </p:sp>
    </p:spTree>
    <p:extLst>
      <p:ext uri="{BB962C8B-B14F-4D97-AF65-F5344CB8AC3E}">
        <p14:creationId xmlns:p14="http://schemas.microsoft.com/office/powerpoint/2010/main" val="438588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24" y="1196752"/>
            <a:ext cx="3492388" cy="4974712"/>
          </a:xfrm>
          <a:prstGeom prst="rect">
            <a:avLst/>
          </a:prstGeom>
        </p:spPr>
      </p:pic>
      <p:pic>
        <p:nvPicPr>
          <p:cNvPr id="3" name="2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056" y="1268760"/>
            <a:ext cx="4305901" cy="3019847"/>
          </a:xfrm>
          <a:prstGeom prst="rect">
            <a:avLst/>
          </a:prstGeom>
        </p:spPr>
      </p:pic>
      <p:pic>
        <p:nvPicPr>
          <p:cNvPr id="5" name="Picture 8" descr="http://ucvvirtual.edu.pe/imagenes_notieventos/G20150309110532_30000_LOGO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979711" y="18512"/>
            <a:ext cx="4361617" cy="923330"/>
          </a:xfrm>
          <a:prstGeom prst="rect">
            <a:avLst/>
          </a:prstGeom>
          <a:noFill/>
        </p:spPr>
        <p:txBody>
          <a:bodyPr wrap="square" lIns="91440" tIns="45720" rIns="91440" bIns="45720">
            <a:spAutoFit/>
          </a:bodyPr>
          <a:lstStyle/>
          <a:p>
            <a:pPr lvl="0"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Caso</a:t>
            </a:r>
            <a:r>
              <a:rPr lang="en-US" sz="5400" dirty="0"/>
              <a:t> </a:t>
            </a:r>
            <a:r>
              <a:rPr lang="en-US" sz="5400" dirty="0">
                <a:ln w="0"/>
                <a:solidFill>
                  <a:schemeClr val="accent1"/>
                </a:solidFill>
                <a:effectLst>
                  <a:outerShdw blurRad="38100" dist="25400" dir="5400000" algn="ctr" rotWithShape="0">
                    <a:srgbClr val="6E747A">
                      <a:alpha val="43000"/>
                    </a:srgbClr>
                  </a:outerShdw>
                </a:effectLst>
              </a:rPr>
              <a:t>de</a:t>
            </a:r>
            <a:r>
              <a:rPr lang="en-US" sz="5400" dirty="0"/>
              <a:t> </a:t>
            </a:r>
            <a:r>
              <a:rPr lang="en-US" sz="5400" dirty="0">
                <a:ln w="0"/>
                <a:solidFill>
                  <a:schemeClr val="accent1"/>
                </a:solidFill>
                <a:effectLst>
                  <a:outerShdw blurRad="38100" dist="25400" dir="5400000" algn="ctr" rotWithShape="0">
                    <a:srgbClr val="6E747A">
                      <a:alpha val="43000"/>
                    </a:srgbClr>
                  </a:outerShdw>
                </a:effectLst>
              </a:rPr>
              <a:t>uso</a:t>
            </a:r>
            <a:endParaRPr lang="es-PE" sz="5400" dirty="0"/>
          </a:p>
        </p:txBody>
      </p:sp>
    </p:spTree>
    <p:extLst>
      <p:ext uri="{BB962C8B-B14F-4D97-AF65-F5344CB8AC3E}">
        <p14:creationId xmlns:p14="http://schemas.microsoft.com/office/powerpoint/2010/main" val="540682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0728"/>
            <a:ext cx="4047971" cy="5044102"/>
          </a:xfrm>
          <a:prstGeom prst="rect">
            <a:avLst/>
          </a:prstGeom>
        </p:spPr>
      </p:pic>
      <p:pic>
        <p:nvPicPr>
          <p:cNvPr id="4" name="3 Imagen"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483" y="803584"/>
            <a:ext cx="4003296" cy="3935234"/>
          </a:xfrm>
          <a:prstGeom prst="rect">
            <a:avLst/>
          </a:prstGeom>
        </p:spPr>
      </p:pic>
      <p:pic>
        <p:nvPicPr>
          <p:cNvPr id="6" name="Picture 8" descr="http://ucvvirtual.edu.pe/imagenes_notieventos/G20150309110532_30000_LOGO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79711" y="18512"/>
            <a:ext cx="4361617" cy="923330"/>
          </a:xfrm>
          <a:prstGeom prst="rect">
            <a:avLst/>
          </a:prstGeom>
          <a:noFill/>
        </p:spPr>
        <p:txBody>
          <a:bodyPr wrap="square" lIns="91440" tIns="45720" rIns="91440" bIns="45720">
            <a:spAutoFit/>
          </a:bodyPr>
          <a:lstStyle/>
          <a:p>
            <a:pPr lvl="0"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Caso</a:t>
            </a:r>
            <a:r>
              <a:rPr lang="en-US" sz="5400" dirty="0"/>
              <a:t> </a:t>
            </a:r>
            <a:r>
              <a:rPr lang="en-US" sz="5400" dirty="0">
                <a:ln w="0"/>
                <a:solidFill>
                  <a:schemeClr val="accent1"/>
                </a:solidFill>
                <a:effectLst>
                  <a:outerShdw blurRad="38100" dist="25400" dir="5400000" algn="ctr" rotWithShape="0">
                    <a:srgbClr val="6E747A">
                      <a:alpha val="43000"/>
                    </a:srgbClr>
                  </a:outerShdw>
                </a:effectLst>
              </a:rPr>
              <a:t>de</a:t>
            </a:r>
            <a:r>
              <a:rPr lang="en-US" sz="5400" dirty="0"/>
              <a:t> </a:t>
            </a:r>
            <a:r>
              <a:rPr lang="en-US" sz="5400" dirty="0">
                <a:ln w="0"/>
                <a:solidFill>
                  <a:schemeClr val="accent1"/>
                </a:solidFill>
                <a:effectLst>
                  <a:outerShdw blurRad="38100" dist="25400" dir="5400000" algn="ctr" rotWithShape="0">
                    <a:srgbClr val="6E747A">
                      <a:alpha val="43000"/>
                    </a:srgbClr>
                  </a:outerShdw>
                </a:effectLst>
              </a:rPr>
              <a:t>uso</a:t>
            </a:r>
            <a:endParaRPr lang="es-PE" sz="5400" dirty="0"/>
          </a:p>
        </p:txBody>
      </p:sp>
    </p:spTree>
    <p:extLst>
      <p:ext uri="{BB962C8B-B14F-4D97-AF65-F5344CB8AC3E}">
        <p14:creationId xmlns:p14="http://schemas.microsoft.com/office/powerpoint/2010/main" val="2435097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sultado de imagen para NIÑO PENSANDO"/>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48" b="100000" l="0" r="100000">
                        <a14:foregroundMark x1="17549" y1="33235" x2="24513" y2="38996"/>
                        <a14:foregroundMark x1="15042" y1="30724" x2="9471" y2="22747"/>
                        <a14:foregroundMark x1="50418" y1="22452" x2="50418" y2="2363"/>
                        <a14:foregroundMark x1="77716" y1="37371" x2="91086" y2="19941"/>
                        <a14:foregroundMark x1="50418" y1="53619" x2="54318" y2="42836"/>
                      </a14:backgroundRemoval>
                    </a14:imgEffect>
                  </a14:imgLayer>
                </a14:imgProps>
              </a:ext>
              <a:ext uri="{28A0092B-C50C-407E-A947-70E740481C1C}">
                <a14:useLocalDpi xmlns:a14="http://schemas.microsoft.com/office/drawing/2010/main" val="0"/>
              </a:ext>
            </a:extLst>
          </a:blip>
          <a:srcRect/>
          <a:stretch>
            <a:fillRect/>
          </a:stretch>
        </p:blipFill>
        <p:spPr bwMode="auto">
          <a:xfrm>
            <a:off x="2178622" y="1515394"/>
            <a:ext cx="1166545" cy="21957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JAVA"/>
          <p:cNvPicPr>
            <a:picLocks noChangeAspect="1" noChangeArrowheads="1"/>
          </p:cNvPicPr>
          <p:nvPr/>
        </p:nvPicPr>
        <p:blipFill rotWithShape="1">
          <a:blip r:embed="rId4">
            <a:extLst>
              <a:ext uri="{28A0092B-C50C-407E-A947-70E740481C1C}">
                <a14:useLocalDpi xmlns:a14="http://schemas.microsoft.com/office/drawing/2010/main" val="0"/>
              </a:ext>
            </a:extLst>
          </a:blip>
          <a:srcRect l="25540" t="10216" r="24839" b="6596"/>
          <a:stretch/>
        </p:blipFill>
        <p:spPr bwMode="auto">
          <a:xfrm>
            <a:off x="4711394" y="1300792"/>
            <a:ext cx="1598865" cy="2680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cvvirtual.edu.pe/imagenes_notieventos/G20150309110532_30000_LOGO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1"/>
            <a:ext cx="748222" cy="7482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178622" y="422688"/>
            <a:ext cx="4160113" cy="923330"/>
          </a:xfrm>
          <a:prstGeom prst="rect">
            <a:avLst/>
          </a:prstGeom>
          <a:noFill/>
        </p:spPr>
        <p:txBody>
          <a:bodyPr wrap="none" lIns="91440" tIns="45720" rIns="91440" bIns="45720">
            <a:spAutoFit/>
          </a:bodyPr>
          <a:lstStyle/>
          <a:p>
            <a:pPr algn="ctr"/>
            <a:r>
              <a:rPr lang="es-P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Conclusiones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ángulo 2"/>
          <p:cNvSpPr/>
          <p:nvPr/>
        </p:nvSpPr>
        <p:spPr>
          <a:xfrm>
            <a:off x="1399393" y="4251344"/>
            <a:ext cx="5683736" cy="923330"/>
          </a:xfrm>
          <a:prstGeom prst="rect">
            <a:avLst/>
          </a:prstGeom>
          <a:noFill/>
        </p:spPr>
        <p:txBody>
          <a:bodyPr wrap="none" lIns="91440" tIns="45720" rIns="91440" bIns="45720">
            <a:spAutoFit/>
          </a:bodyPr>
          <a:lstStyle/>
          <a:p>
            <a:pPr algn="ctr"/>
            <a:r>
              <a:rPr lang="es-P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Recomendaciones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54171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Personalizado 5">
      <a:dk1>
        <a:srgbClr val="F0A374"/>
      </a:dk1>
      <a:lt1>
        <a:sysClr val="window" lastClr="FFFFFF"/>
      </a:lt1>
      <a:dk2>
        <a:srgbClr val="E46F0E"/>
      </a:dk2>
      <a:lt2>
        <a:srgbClr val="EBEBEB"/>
      </a:lt2>
      <a:accent1>
        <a:srgbClr val="E46F0E"/>
      </a:accent1>
      <a:accent2>
        <a:srgbClr val="F0A374"/>
      </a:accent2>
      <a:accent3>
        <a:srgbClr val="E76618"/>
      </a:accent3>
      <a:accent4>
        <a:srgbClr val="E76618"/>
      </a:accent4>
      <a:accent5>
        <a:srgbClr val="FF6600"/>
      </a:accent5>
      <a:accent6>
        <a:srgbClr val="F0A374"/>
      </a:accent6>
      <a:hlink>
        <a:srgbClr val="E76618"/>
      </a:hlink>
      <a:folHlink>
        <a:srgbClr val="F0A374"/>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TotalTime>
  <Words>262</Words>
  <Application>Microsoft Office PowerPoint</Application>
  <PresentationFormat>Presentación en pantalla (4:3)</PresentationFormat>
  <Paragraphs>35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Flores</dc:creator>
  <cp:lastModifiedBy>XTREME GAME</cp:lastModifiedBy>
  <cp:revision>28</cp:revision>
  <dcterms:created xsi:type="dcterms:W3CDTF">2017-07-06T23:51:22Z</dcterms:created>
  <dcterms:modified xsi:type="dcterms:W3CDTF">2017-12-03T22:44:26Z</dcterms:modified>
</cp:coreProperties>
</file>