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301" r:id="rId4"/>
    <p:sldId id="320" r:id="rId5"/>
    <p:sldId id="302" r:id="rId6"/>
    <p:sldId id="317" r:id="rId7"/>
    <p:sldId id="318" r:id="rId8"/>
    <p:sldId id="319" r:id="rId9"/>
    <p:sldId id="321" r:id="rId10"/>
    <p:sldId id="305" r:id="rId11"/>
    <p:sldId id="308" r:id="rId12"/>
    <p:sldId id="309" r:id="rId13"/>
    <p:sldId id="310" r:id="rId14"/>
    <p:sldId id="322" r:id="rId15"/>
    <p:sldId id="300" r:id="rId16"/>
    <p:sldId id="303" r:id="rId17"/>
    <p:sldId id="304" r:id="rId18"/>
    <p:sldId id="323" r:id="rId19"/>
    <p:sldId id="307" r:id="rId20"/>
    <p:sldId id="311" r:id="rId21"/>
    <p:sldId id="312" r:id="rId22"/>
    <p:sldId id="324" r:id="rId23"/>
    <p:sldId id="325" r:id="rId24"/>
    <p:sldId id="326" r:id="rId25"/>
    <p:sldId id="327" r:id="rId26"/>
    <p:sldId id="328" r:id="rId27"/>
    <p:sldId id="329" r:id="rId28"/>
    <p:sldId id="330" r:id="rId29"/>
    <p:sldId id="273" r:id="rId30"/>
  </p:sldIdLst>
  <p:sldSz cx="9144000" cy="5143500" type="screen16x9"/>
  <p:notesSz cx="6858000" cy="9144000"/>
  <p:embeddedFontLst>
    <p:embeddedFont>
      <p:font typeface="Batang" panose="02030600000101010101" pitchFamily="18" charset="-127"/>
      <p:regular r:id="rId32"/>
    </p:embeddedFont>
    <p:embeddedFont>
      <p:font typeface="helvetica" panose="020B0604020202020204" pitchFamily="34" charset="0"/>
      <p:regular r:id="rId33"/>
      <p:bold r:id="rId34"/>
      <p:italic r:id="rId35"/>
      <p:boldItalic r:id="rId36"/>
    </p:embeddedFont>
    <p:embeddedFont>
      <p:font typeface="Bree Serif" panose="020B0604020202020204" charset="0"/>
      <p:regular r:id="rId37"/>
    </p:embeddedFont>
    <p:embeddedFont>
      <p:font typeface="Gill Sans Ultra Bold Condensed" panose="020B0A06020104020203" pitchFamily="34" charset="0"/>
      <p:regular r:id="rId38"/>
    </p:embeddedFon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5D"/>
    <a:srgbClr val="FF2F2F"/>
    <a:srgbClr val="66FFFF"/>
    <a:srgbClr val="D7E060"/>
    <a:srgbClr val="FFFF4F"/>
    <a:srgbClr val="FFFF00"/>
    <a:srgbClr val="FFD85D"/>
    <a:srgbClr val="FFCCFF"/>
    <a:srgbClr val="CCFFCC"/>
    <a:srgbClr val="ED7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85" d="100"/>
          <a:sy n="85" d="100"/>
        </p:scale>
        <p:origin x="996"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796335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481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7372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97040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59627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29000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49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469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066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6479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2221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731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8231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58075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525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4495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3483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90771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5347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07618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66308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86174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9879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483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5298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01606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064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03227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9277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67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pPr lvl="0">
                <a:spcBef>
                  <a:spcPts val="0"/>
                </a:spcBef>
                <a:buNone/>
              </a:pPr>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pPr lvl="0" algn="r">
                <a:spcBef>
                  <a:spcPts val="0"/>
                </a:spcBef>
                <a:buNone/>
              </a:p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4.jpeg"/><Relationship Id="rId7"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uialberto.files.wordpress.com/2013/07/11-07-2013-23-41-10.png" TargetMode="External"/><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uialberto.files.wordpress.com/2013/07/12-07-2013-0-05-481.png" TargetMode="External"/><Relationship Id="rId5"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p:nvPr/>
        </p:nvSpPr>
        <p:spPr>
          <a:xfrm>
            <a:off x="1142200" y="2427733"/>
            <a:ext cx="7463400" cy="2056091"/>
          </a:xfrm>
          <a:prstGeom prst="roundRect">
            <a:avLst>
              <a:gd name="adj" fmla="val 16667"/>
            </a:avLst>
          </a:prstGeom>
          <a:solidFill>
            <a:srgbClr val="F3F3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0" y="4583075"/>
            <a:ext cx="9144000" cy="558600"/>
          </a:xfrm>
          <a:prstGeom prst="round2SameRect">
            <a:avLst>
              <a:gd name="adj1" fmla="val 16667"/>
              <a:gd name="adj2" fmla="val 0"/>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56" name="Shape 56"/>
          <p:cNvSpPr/>
          <p:nvPr/>
        </p:nvSpPr>
        <p:spPr>
          <a:xfrm rot="10800000" flipH="1">
            <a:off x="0" y="-35475"/>
            <a:ext cx="9144000" cy="972000"/>
          </a:xfrm>
          <a:prstGeom prst="round2SameRect">
            <a:avLst>
              <a:gd name="adj1" fmla="val 16667"/>
              <a:gd name="adj2" fmla="val 0"/>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57" name="Shape 57"/>
          <p:cNvPicPr preferRelativeResize="0"/>
          <p:nvPr/>
        </p:nvPicPr>
        <p:blipFill>
          <a:blip r:embed="rId4">
            <a:alphaModFix/>
          </a:blip>
          <a:stretch>
            <a:fillRect/>
          </a:stretch>
        </p:blipFill>
        <p:spPr>
          <a:xfrm>
            <a:off x="311700" y="40725"/>
            <a:ext cx="578725" cy="680899"/>
          </a:xfrm>
          <a:prstGeom prst="rect">
            <a:avLst/>
          </a:prstGeom>
          <a:noFill/>
          <a:ln>
            <a:noFill/>
          </a:ln>
        </p:spPr>
      </p:pic>
      <p:sp>
        <p:nvSpPr>
          <p:cNvPr id="58" name="Shape 58"/>
          <p:cNvSpPr txBox="1">
            <a:spLocks noGrp="1"/>
          </p:cNvSpPr>
          <p:nvPr>
            <p:ph type="ctrTitle"/>
          </p:nvPr>
        </p:nvSpPr>
        <p:spPr>
          <a:xfrm>
            <a:off x="1142200" y="40725"/>
            <a:ext cx="7641300" cy="744000"/>
          </a:xfrm>
          <a:prstGeom prst="rect">
            <a:avLst/>
          </a:prstGeom>
        </p:spPr>
        <p:txBody>
          <a:bodyPr lIns="91425" tIns="91425" rIns="91425" bIns="91425" anchor="b" anchorCtr="0">
            <a:noAutofit/>
          </a:bodyPr>
          <a:lstStyle/>
          <a:p>
            <a:pPr marR="0" lvl="0" rtl="0">
              <a:spcBef>
                <a:spcPts val="0"/>
              </a:spcBef>
              <a:buClr>
                <a:schemeClr val="dk1"/>
              </a:buClr>
              <a:buSzPct val="61111"/>
              <a:buFont typeface="Arial"/>
              <a:buNone/>
            </a:pPr>
            <a:r>
              <a:rPr lang="es" sz="1800" dirty="0">
                <a:solidFill>
                  <a:srgbClr val="000000"/>
                </a:solidFill>
                <a:latin typeface="Bree Serif"/>
                <a:ea typeface="Bree Serif"/>
                <a:cs typeface="Bree Serif"/>
                <a:sym typeface="Bree Serif"/>
              </a:rPr>
              <a:t>FACULTAD DE INGENIERÍA</a:t>
            </a:r>
          </a:p>
          <a:p>
            <a:pPr marR="0" lvl="0" rtl="0">
              <a:spcBef>
                <a:spcPts val="0"/>
              </a:spcBef>
              <a:buNone/>
            </a:pPr>
            <a:r>
              <a:rPr lang="es" sz="1800" dirty="0">
                <a:solidFill>
                  <a:srgbClr val="000000"/>
                </a:solidFill>
                <a:latin typeface="Bree Serif"/>
                <a:ea typeface="Bree Serif"/>
                <a:cs typeface="Bree Serif"/>
                <a:sym typeface="Bree Serif"/>
              </a:rPr>
              <a:t>ESCUELA ACADÉMICO PROFESIONAL DE INGENIERÍA DE SISTEMAS</a:t>
            </a:r>
          </a:p>
        </p:txBody>
      </p:sp>
      <p:sp>
        <p:nvSpPr>
          <p:cNvPr id="59" name="Shape 59"/>
          <p:cNvSpPr txBox="1"/>
          <p:nvPr/>
        </p:nvSpPr>
        <p:spPr>
          <a:xfrm>
            <a:off x="-108520" y="982735"/>
            <a:ext cx="9252520" cy="1172700"/>
          </a:xfrm>
          <a:prstGeom prst="rect">
            <a:avLst/>
          </a:prstGeom>
          <a:noFill/>
          <a:ln>
            <a:noFill/>
          </a:ln>
        </p:spPr>
        <p:txBody>
          <a:bodyPr lIns="91425" tIns="91425" rIns="91425" bIns="91425" anchor="ctr" anchorCtr="0">
            <a:noAutofit/>
          </a:bodyPr>
          <a:lstStyle/>
          <a:p>
            <a:pPr algn="ctr"/>
            <a:r>
              <a:rPr lang="es" sz="3200" b="1" dirty="0">
                <a:solidFill>
                  <a:srgbClr val="CC0000"/>
                </a:solidFill>
                <a:latin typeface="Bree Serif"/>
                <a:ea typeface="Bree Serif"/>
                <a:cs typeface="Bree Serif"/>
                <a:sym typeface="Bree Serif"/>
              </a:rPr>
              <a:t>“</a:t>
            </a:r>
            <a:r>
              <a:rPr lang="es-PE" sz="3200" b="1" dirty="0">
                <a:solidFill>
                  <a:srgbClr val="D50000"/>
                </a:solidFill>
                <a:latin typeface="Bree Serif"/>
                <a:ea typeface="Bree Serif"/>
                <a:cs typeface="Bree Serif"/>
                <a:sym typeface="Bree Serif"/>
              </a:rPr>
              <a:t>LOS PRINCIPIOS S.O.L.I.D</a:t>
            </a:r>
            <a:r>
              <a:rPr lang="es" sz="3200" b="1" dirty="0">
                <a:solidFill>
                  <a:srgbClr val="D50000"/>
                </a:solidFill>
                <a:latin typeface="Bree Serif"/>
                <a:ea typeface="Bree Serif"/>
                <a:cs typeface="Bree Serif"/>
                <a:sym typeface="Bree Serif"/>
              </a:rPr>
              <a:t>”</a:t>
            </a:r>
          </a:p>
        </p:txBody>
      </p:sp>
      <p:sp>
        <p:nvSpPr>
          <p:cNvPr id="60" name="Shape 60"/>
          <p:cNvSpPr txBox="1">
            <a:spLocks noGrp="1"/>
          </p:cNvSpPr>
          <p:nvPr>
            <p:ph type="subTitle" idx="1"/>
          </p:nvPr>
        </p:nvSpPr>
        <p:spPr>
          <a:xfrm>
            <a:off x="1263759" y="2434650"/>
            <a:ext cx="3812297" cy="2098800"/>
          </a:xfrm>
          <a:prstGeom prst="rect">
            <a:avLst/>
          </a:prstGeom>
          <a:ln>
            <a:noFill/>
          </a:ln>
        </p:spPr>
        <p:txBody>
          <a:bodyPr lIns="91425" tIns="91425" rIns="91425" bIns="91425" anchor="t" anchorCtr="0">
            <a:noAutofit/>
          </a:bodyPr>
          <a:lstStyle/>
          <a:p>
            <a:pPr marR="6985" lvl="0" rtl="0">
              <a:lnSpc>
                <a:spcPct val="100000"/>
              </a:lnSpc>
              <a:spcBef>
                <a:spcPts val="20"/>
              </a:spcBef>
              <a:buNone/>
            </a:pPr>
            <a:r>
              <a:rPr lang="es" sz="2600" b="1" dirty="0">
                <a:solidFill>
                  <a:srgbClr val="85200C"/>
                </a:solidFill>
                <a:latin typeface="Bree Serif"/>
                <a:ea typeface="Bree Serif"/>
                <a:cs typeface="Bree Serif"/>
                <a:sym typeface="Bree Serif"/>
              </a:rPr>
              <a:t>Autores:</a:t>
            </a:r>
          </a:p>
          <a:p>
            <a:pPr marR="6985" algn="just">
              <a:spcBef>
                <a:spcPts val="20"/>
              </a:spcBef>
            </a:pPr>
            <a:r>
              <a:rPr lang="es-PE" sz="1800" dirty="0">
                <a:solidFill>
                  <a:srgbClr val="000000"/>
                </a:solidFill>
                <a:latin typeface="Bree Serif"/>
              </a:rPr>
              <a:t>Alegría Mamani, José Antonio</a:t>
            </a:r>
          </a:p>
          <a:p>
            <a:pPr marR="6985" algn="just">
              <a:spcBef>
                <a:spcPts val="20"/>
              </a:spcBef>
            </a:pPr>
            <a:r>
              <a:rPr lang="es-PE" sz="1800" dirty="0">
                <a:solidFill>
                  <a:srgbClr val="000000"/>
                </a:solidFill>
                <a:latin typeface="Bree Serif"/>
              </a:rPr>
              <a:t>Alvarez Huamaní, Izabo Rosario</a:t>
            </a:r>
          </a:p>
          <a:p>
            <a:pPr marR="6985" algn="just">
              <a:spcBef>
                <a:spcPts val="20"/>
              </a:spcBef>
            </a:pPr>
            <a:r>
              <a:rPr lang="es-PE" sz="1800" dirty="0">
                <a:solidFill>
                  <a:srgbClr val="000000"/>
                </a:solidFill>
                <a:latin typeface="Bree Serif"/>
              </a:rPr>
              <a:t>Bardales Rojas, Enoc </a:t>
            </a:r>
            <a:r>
              <a:rPr lang="es-PE" sz="1800" dirty="0" err="1">
                <a:solidFill>
                  <a:srgbClr val="000000"/>
                </a:solidFill>
                <a:latin typeface="Bree Serif"/>
              </a:rPr>
              <a:t>Keane</a:t>
            </a:r>
            <a:endParaRPr lang="es-PE" sz="1800" dirty="0">
              <a:solidFill>
                <a:srgbClr val="000000"/>
              </a:solidFill>
              <a:latin typeface="Bree Serif"/>
            </a:endParaRPr>
          </a:p>
          <a:p>
            <a:pPr marR="6985" algn="just">
              <a:spcBef>
                <a:spcPts val="20"/>
              </a:spcBef>
            </a:pPr>
            <a:r>
              <a:rPr lang="es-PE" sz="1800" dirty="0" err="1">
                <a:solidFill>
                  <a:srgbClr val="000000"/>
                </a:solidFill>
                <a:latin typeface="Bree Serif"/>
              </a:rPr>
              <a:t>Huaman</a:t>
            </a:r>
            <a:r>
              <a:rPr lang="es-PE" sz="1800" dirty="0">
                <a:solidFill>
                  <a:srgbClr val="000000"/>
                </a:solidFill>
                <a:latin typeface="Bree Serif"/>
              </a:rPr>
              <a:t> Francia, </a:t>
            </a:r>
            <a:r>
              <a:rPr lang="es-PE" sz="1800" dirty="0" err="1">
                <a:solidFill>
                  <a:srgbClr val="000000"/>
                </a:solidFill>
                <a:latin typeface="Bree Serif"/>
              </a:rPr>
              <a:t>Yassel</a:t>
            </a:r>
            <a:r>
              <a:rPr lang="es-PE" sz="1800" dirty="0">
                <a:solidFill>
                  <a:srgbClr val="000000"/>
                </a:solidFill>
                <a:latin typeface="Bree Serif"/>
              </a:rPr>
              <a:t> Aracely</a:t>
            </a:r>
          </a:p>
          <a:p>
            <a:pPr marR="6985" algn="just">
              <a:spcBef>
                <a:spcPts val="20"/>
              </a:spcBef>
            </a:pPr>
            <a:r>
              <a:rPr lang="es-PE" sz="1800" dirty="0">
                <a:solidFill>
                  <a:srgbClr val="000000"/>
                </a:solidFill>
                <a:latin typeface="Bree Serif"/>
              </a:rPr>
              <a:t>Palomino Sotelo, Ronaldinho</a:t>
            </a:r>
          </a:p>
        </p:txBody>
      </p:sp>
      <p:sp>
        <p:nvSpPr>
          <p:cNvPr id="61" name="Shape 61"/>
          <p:cNvSpPr txBox="1"/>
          <p:nvPr/>
        </p:nvSpPr>
        <p:spPr>
          <a:xfrm>
            <a:off x="5508104" y="2571750"/>
            <a:ext cx="2988000" cy="1894668"/>
          </a:xfrm>
          <a:prstGeom prst="rect">
            <a:avLst/>
          </a:prstGeom>
          <a:noFill/>
          <a:ln>
            <a:noFill/>
          </a:ln>
        </p:spPr>
        <p:txBody>
          <a:bodyPr lIns="91425" tIns="91425" rIns="91425" bIns="91425" anchor="ctr" anchorCtr="0">
            <a:noAutofit/>
          </a:bodyPr>
          <a:lstStyle/>
          <a:p>
            <a:pPr marR="6985" algn="just">
              <a:spcBef>
                <a:spcPts val="20"/>
              </a:spcBef>
              <a:buClr>
                <a:schemeClr val="dk2"/>
              </a:buClr>
              <a:buSzPct val="100000"/>
            </a:pPr>
            <a:r>
              <a:rPr lang="es" sz="1800" b="1" dirty="0">
                <a:solidFill>
                  <a:srgbClr val="85200C"/>
                </a:solidFill>
                <a:latin typeface="Bree Serif"/>
                <a:ea typeface="Bree Serif"/>
                <a:cs typeface="Bree Serif"/>
                <a:sym typeface="Bree Serif"/>
              </a:rPr>
              <a:t>Asesor: </a:t>
            </a:r>
            <a:r>
              <a:rPr lang="es-PE" sz="1800" dirty="0">
                <a:latin typeface="Bree Serif"/>
              </a:rPr>
              <a:t>Eric Gustavo </a:t>
            </a:r>
            <a:r>
              <a:rPr lang="es-PE" sz="1800">
                <a:latin typeface="Bree Serif"/>
              </a:rPr>
              <a:t>Coronel Castillo</a:t>
            </a:r>
            <a:endParaRPr lang="es" sz="1800" dirty="0">
              <a:latin typeface="Bree Serif"/>
              <a:ea typeface="Bree Serif"/>
              <a:cs typeface="Bree Serif"/>
              <a:sym typeface="Bree Serif"/>
            </a:endParaRPr>
          </a:p>
          <a:p>
            <a:pPr marL="0" marR="6985" lvl="0" indent="0" algn="just" rtl="0">
              <a:lnSpc>
                <a:spcPct val="100000"/>
              </a:lnSpc>
              <a:spcBef>
                <a:spcPts val="20"/>
              </a:spcBef>
              <a:spcAft>
                <a:spcPts val="0"/>
              </a:spcAft>
              <a:buNone/>
            </a:pPr>
            <a:r>
              <a:rPr lang="es" sz="1800" b="1" dirty="0">
                <a:solidFill>
                  <a:srgbClr val="85200C"/>
                </a:solidFill>
                <a:latin typeface="Bree Serif"/>
                <a:ea typeface="Bree Serif"/>
                <a:cs typeface="Bree Serif"/>
                <a:sym typeface="Bree Serif"/>
              </a:rPr>
              <a:t>Aula:</a:t>
            </a:r>
            <a:r>
              <a:rPr lang="es" sz="1800" dirty="0">
                <a:solidFill>
                  <a:srgbClr val="85200C"/>
                </a:solidFill>
                <a:latin typeface="Bree Serif"/>
                <a:ea typeface="Bree Serif"/>
                <a:cs typeface="Bree Serif"/>
                <a:sym typeface="Bree Serif"/>
              </a:rPr>
              <a:t>  </a:t>
            </a:r>
            <a:r>
              <a:rPr lang="es" sz="1800" dirty="0">
                <a:latin typeface="Bree Serif"/>
                <a:ea typeface="Bree Serif"/>
                <a:cs typeface="Bree Serif"/>
                <a:sym typeface="Bree Serif"/>
              </a:rPr>
              <a:t>104A</a:t>
            </a:r>
          </a:p>
          <a:p>
            <a:pPr marL="0" marR="6985" lvl="0" indent="0" algn="just" rtl="0">
              <a:lnSpc>
                <a:spcPct val="100000"/>
              </a:lnSpc>
              <a:spcBef>
                <a:spcPts val="20"/>
              </a:spcBef>
              <a:spcAft>
                <a:spcPts val="0"/>
              </a:spcAft>
              <a:buNone/>
            </a:pPr>
            <a:r>
              <a:rPr lang="es" sz="1800" b="1" dirty="0">
                <a:solidFill>
                  <a:srgbClr val="85200C"/>
                </a:solidFill>
                <a:latin typeface="Bree Serif"/>
                <a:ea typeface="Bree Serif"/>
                <a:cs typeface="Bree Serif"/>
                <a:sym typeface="Bree Serif"/>
              </a:rPr>
              <a:t>Turno:</a:t>
            </a:r>
            <a:r>
              <a:rPr lang="es" sz="1800" dirty="0">
                <a:solidFill>
                  <a:srgbClr val="85200C"/>
                </a:solidFill>
                <a:latin typeface="Bree Serif"/>
                <a:ea typeface="Bree Serif"/>
                <a:cs typeface="Bree Serif"/>
                <a:sym typeface="Bree Serif"/>
              </a:rPr>
              <a:t> </a:t>
            </a:r>
            <a:r>
              <a:rPr lang="es" sz="1800" dirty="0">
                <a:latin typeface="Bree Serif"/>
                <a:ea typeface="Bree Serif"/>
                <a:cs typeface="Bree Serif"/>
                <a:sym typeface="Bree Serif"/>
              </a:rPr>
              <a:t> Mañana</a:t>
            </a:r>
          </a:p>
          <a:p>
            <a:pPr marL="0" marR="6985" lvl="0" indent="0" algn="just" rtl="0">
              <a:lnSpc>
                <a:spcPct val="100000"/>
              </a:lnSpc>
              <a:spcBef>
                <a:spcPts val="20"/>
              </a:spcBef>
              <a:spcAft>
                <a:spcPts val="0"/>
              </a:spcAft>
              <a:buNone/>
            </a:pPr>
            <a:r>
              <a:rPr lang="es" sz="1800" b="1" dirty="0">
                <a:solidFill>
                  <a:srgbClr val="85200C"/>
                </a:solidFill>
                <a:latin typeface="Bree Serif"/>
                <a:ea typeface="Bree Serif"/>
                <a:cs typeface="Bree Serif"/>
                <a:sym typeface="Bree Serif"/>
              </a:rPr>
              <a:t>Ciclo:</a:t>
            </a:r>
            <a:r>
              <a:rPr lang="es" sz="1800" dirty="0">
                <a:solidFill>
                  <a:srgbClr val="85200C"/>
                </a:solidFill>
                <a:latin typeface="Bree Serif"/>
                <a:ea typeface="Bree Serif"/>
                <a:cs typeface="Bree Serif"/>
                <a:sym typeface="Bree Serif"/>
              </a:rPr>
              <a:t>  </a:t>
            </a:r>
            <a:r>
              <a:rPr lang="es" sz="1800" dirty="0">
                <a:latin typeface="Bree Serif"/>
                <a:ea typeface="Bree Serif"/>
                <a:cs typeface="Bree Serif"/>
                <a:sym typeface="Bree Serif"/>
              </a:rPr>
              <a:t>I</a:t>
            </a:r>
            <a:r>
              <a:rPr lang="es-PE" sz="1800" dirty="0">
                <a:latin typeface="Bree Serif"/>
                <a:ea typeface="Bree Serif"/>
                <a:cs typeface="Bree Serif"/>
                <a:sym typeface="Bree Serif"/>
              </a:rPr>
              <a:t>V</a:t>
            </a:r>
            <a:endParaRPr lang="es" sz="1800" dirty="0">
              <a:latin typeface="Bree Serif"/>
              <a:ea typeface="Bree Serif"/>
              <a:cs typeface="Bree Serif"/>
              <a:sym typeface="Bree Serif"/>
            </a:endParaRPr>
          </a:p>
        </p:txBody>
      </p:sp>
      <p:pic>
        <p:nvPicPr>
          <p:cNvPr id="62" name="Shape 62"/>
          <p:cNvPicPr preferRelativeResize="0"/>
          <p:nvPr/>
        </p:nvPicPr>
        <p:blipFill rotWithShape="1">
          <a:blip r:embed="rId5">
            <a:alphaModFix/>
          </a:blip>
          <a:srcRect t="25773" b="24870"/>
          <a:stretch/>
        </p:blipFill>
        <p:spPr>
          <a:xfrm>
            <a:off x="7162800" y="4694650"/>
            <a:ext cx="1905000" cy="367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4139952" y="179554"/>
            <a:ext cx="500404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O-abierto/cerrado (open/</a:t>
            </a:r>
            <a:r>
              <a:rPr lang="es-PE" sz="2400" b="1" dirty="0" err="1"/>
              <a:t>closed</a:t>
            </a:r>
            <a:r>
              <a:rPr lang="es-PE" sz="2400" b="1" dirty="0"/>
              <a:t>).</a:t>
            </a:r>
          </a:p>
        </p:txBody>
      </p:sp>
      <p:sp>
        <p:nvSpPr>
          <p:cNvPr id="80" name="Shape 80"/>
          <p:cNvSpPr/>
          <p:nvPr/>
        </p:nvSpPr>
        <p:spPr>
          <a:xfrm>
            <a:off x="323529" y="848627"/>
            <a:ext cx="8640960" cy="383317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ES" sz="2400" dirty="0">
                <a:solidFill>
                  <a:schemeClr val="tx1"/>
                </a:solidFill>
              </a:rPr>
              <a:t>En un mal diseño, cuando se modifica una funcionalidad durante el ciclo de vida, suele conllevar una cadena de cambios en módulos dependientes uno de otros. Para evitar esto, debemos usar este principio Open/</a:t>
            </a:r>
            <a:r>
              <a:rPr lang="es-ES" sz="2400" dirty="0" err="1">
                <a:solidFill>
                  <a:schemeClr val="tx1"/>
                </a:solidFill>
              </a:rPr>
              <a:t>Close</a:t>
            </a:r>
            <a:r>
              <a:rPr lang="es-ES" sz="2400" dirty="0">
                <a:solidFill>
                  <a:schemeClr val="tx1"/>
                </a:solidFill>
              </a:rPr>
              <a:t> (OC).</a:t>
            </a:r>
          </a:p>
          <a:p>
            <a:r>
              <a:rPr lang="es-ES" sz="2400" dirty="0">
                <a:solidFill>
                  <a:schemeClr val="tx1"/>
                </a:solidFill>
              </a:rPr>
              <a:t>Las clases deben ser capaces de extenderse sin modificar su contenido. Seguir este principio ayudara a que nuestros sistemas sean más </a:t>
            </a:r>
            <a:r>
              <a:rPr lang="es-ES" sz="2400" dirty="0" err="1">
                <a:solidFill>
                  <a:schemeClr val="tx1"/>
                </a:solidFill>
              </a:rPr>
              <a:t>mantenible</a:t>
            </a:r>
            <a:r>
              <a:rPr lang="es-ES" sz="2400" dirty="0">
                <a:solidFill>
                  <a:schemeClr val="tx1"/>
                </a:solidFill>
              </a:rPr>
              <a:t> en el tiempo y soporten mejor los cambios. </a:t>
            </a:r>
          </a:p>
          <a:p>
            <a:r>
              <a:rPr lang="es-ES" sz="2400" dirty="0">
                <a:solidFill>
                  <a:schemeClr val="tx1"/>
                </a:solidFill>
              </a:rPr>
              <a:t>Una clase debe estar abierta a extensiones, pero cerrada a las modificaciones</a:t>
            </a:r>
            <a:endParaRPr lang="es-PE" sz="2400" dirty="0">
              <a:solidFill>
                <a:schemeClr val="tx1"/>
              </a:solidFill>
            </a:endParaRP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127939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6156176" y="2111408"/>
            <a:ext cx="2448272" cy="1512168"/>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Mal diseño – Original</a:t>
            </a:r>
            <a:endParaRPr lang="es-PE" sz="2400" dirty="0">
              <a:solidFill>
                <a:schemeClr val="tx1"/>
              </a:solidFill>
            </a:endParaRPr>
          </a:p>
        </p:txBody>
      </p:sp>
      <p:sp>
        <p:nvSpPr>
          <p:cNvPr id="4" name="Flecha: a la derecha 3">
            <a:extLst>
              <a:ext uri="{FF2B5EF4-FFF2-40B4-BE49-F238E27FC236}">
                <a16:creationId xmlns:a16="http://schemas.microsoft.com/office/drawing/2014/main" id="{BD9C29CF-7C15-4F2B-A2E3-A742622C0A0B}"/>
              </a:ext>
            </a:extLst>
          </p:cNvPr>
          <p:cNvSpPr/>
          <p:nvPr/>
        </p:nvSpPr>
        <p:spPr>
          <a:xfrm>
            <a:off x="4716016" y="2687472"/>
            <a:ext cx="1224136" cy="36004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 name="Imagen 10" descr="C:\Users\JOSE\Desktop\Screenshot_10.png">
            <a:extLst>
              <a:ext uri="{FF2B5EF4-FFF2-40B4-BE49-F238E27FC236}">
                <a16:creationId xmlns:a16="http://schemas.microsoft.com/office/drawing/2014/main" id="{D42B1FA1-8E0A-415E-A786-620C3B913F3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93271" y="1120325"/>
            <a:ext cx="4178730" cy="3661043"/>
          </a:xfrm>
          <a:prstGeom prst="rect">
            <a:avLst/>
          </a:prstGeom>
          <a:noFill/>
          <a:ln>
            <a:solidFill>
              <a:schemeClr val="tx1"/>
            </a:solidFill>
          </a:ln>
        </p:spPr>
      </p:pic>
    </p:spTree>
    <p:extLst>
      <p:ext uri="{BB962C8B-B14F-4D97-AF65-F5344CB8AC3E}">
        <p14:creationId xmlns:p14="http://schemas.microsoft.com/office/powerpoint/2010/main" val="231884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6444208" y="1902762"/>
            <a:ext cx="2448272" cy="1512168"/>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Añadiendo funcionalidad</a:t>
            </a:r>
            <a:endParaRPr lang="es-PE" sz="2400" dirty="0">
              <a:solidFill>
                <a:schemeClr val="tx1"/>
              </a:solidFill>
            </a:endParaRPr>
          </a:p>
        </p:txBody>
      </p:sp>
      <p:sp>
        <p:nvSpPr>
          <p:cNvPr id="4" name="Flecha: a la derecha 3">
            <a:extLst>
              <a:ext uri="{FF2B5EF4-FFF2-40B4-BE49-F238E27FC236}">
                <a16:creationId xmlns:a16="http://schemas.microsoft.com/office/drawing/2014/main" id="{BD9C29CF-7C15-4F2B-A2E3-A742622C0A0B}"/>
              </a:ext>
            </a:extLst>
          </p:cNvPr>
          <p:cNvSpPr/>
          <p:nvPr/>
        </p:nvSpPr>
        <p:spPr>
          <a:xfrm>
            <a:off x="5148064" y="2478826"/>
            <a:ext cx="1224136" cy="36004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descr="C:\Users\JOSE\Desktop\Screenshot_12.png">
            <a:extLst>
              <a:ext uri="{FF2B5EF4-FFF2-40B4-BE49-F238E27FC236}">
                <a16:creationId xmlns:a16="http://schemas.microsoft.com/office/drawing/2014/main" id="{A63A51BC-F4CE-4373-B696-32BE03437C9B}"/>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441687"/>
            <a:ext cx="5256584" cy="4434319"/>
          </a:xfrm>
          <a:prstGeom prst="rect">
            <a:avLst/>
          </a:prstGeom>
          <a:noFill/>
          <a:ln>
            <a:solidFill>
              <a:schemeClr val="tx1"/>
            </a:solidFill>
          </a:ln>
        </p:spPr>
      </p:pic>
    </p:spTree>
    <p:extLst>
      <p:ext uri="{BB962C8B-B14F-4D97-AF65-F5344CB8AC3E}">
        <p14:creationId xmlns:p14="http://schemas.microsoft.com/office/powerpoint/2010/main" val="65103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6406350" y="2067552"/>
            <a:ext cx="2448272" cy="1512168"/>
          </a:xfrm>
          <a:prstGeom prst="round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Aplicando el uso herencia</a:t>
            </a:r>
            <a:endParaRPr lang="es-PE" sz="2400" dirty="0">
              <a:solidFill>
                <a:schemeClr val="tx1"/>
              </a:solidFill>
            </a:endParaRPr>
          </a:p>
        </p:txBody>
      </p:sp>
      <p:sp>
        <p:nvSpPr>
          <p:cNvPr id="4" name="Flecha: a la derecha 3">
            <a:extLst>
              <a:ext uri="{FF2B5EF4-FFF2-40B4-BE49-F238E27FC236}">
                <a16:creationId xmlns:a16="http://schemas.microsoft.com/office/drawing/2014/main" id="{BD9C29CF-7C15-4F2B-A2E3-A742622C0A0B}"/>
              </a:ext>
            </a:extLst>
          </p:cNvPr>
          <p:cNvSpPr/>
          <p:nvPr/>
        </p:nvSpPr>
        <p:spPr>
          <a:xfrm>
            <a:off x="5182214" y="2687472"/>
            <a:ext cx="1224136" cy="36004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descr="C:\Users\JOSE\Desktop\Screenshot_13.png">
            <a:extLst>
              <a:ext uri="{FF2B5EF4-FFF2-40B4-BE49-F238E27FC236}">
                <a16:creationId xmlns:a16="http://schemas.microsoft.com/office/drawing/2014/main" id="{719D0A1B-16E1-4290-ABBD-8B4AF46BB64B}"/>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585498"/>
            <a:ext cx="5324883" cy="4476277"/>
          </a:xfrm>
          <a:prstGeom prst="rect">
            <a:avLst/>
          </a:prstGeom>
          <a:noFill/>
          <a:ln>
            <a:solidFill>
              <a:schemeClr val="tx1"/>
            </a:solidFill>
          </a:ln>
        </p:spPr>
      </p:pic>
    </p:spTree>
    <p:extLst>
      <p:ext uri="{BB962C8B-B14F-4D97-AF65-F5344CB8AC3E}">
        <p14:creationId xmlns:p14="http://schemas.microsoft.com/office/powerpoint/2010/main" val="366370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3° PRINCIPIO:</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2153273" y="1707654"/>
            <a:ext cx="5791970" cy="230832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L-</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sustitucion</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 </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liskov</a:t>
            </a:r>
            <a:endPar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liskov</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 </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substitution</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endParaRPr>
          </a:p>
        </p:txBody>
      </p:sp>
    </p:spTree>
    <p:extLst>
      <p:ext uri="{BB962C8B-B14F-4D97-AF65-F5344CB8AC3E}">
        <p14:creationId xmlns:p14="http://schemas.microsoft.com/office/powerpoint/2010/main" val="136950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3084196" y="179554"/>
            <a:ext cx="6059804"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L-</a:t>
            </a:r>
            <a:r>
              <a:rPr lang="es-PE" sz="2400" b="1" dirty="0" err="1"/>
              <a:t>sustitucion</a:t>
            </a:r>
            <a:r>
              <a:rPr lang="es-PE" sz="2400" b="1" dirty="0"/>
              <a:t> </a:t>
            </a:r>
            <a:r>
              <a:rPr lang="es-PE" sz="2400" b="1" dirty="0" err="1"/>
              <a:t>liskov</a:t>
            </a:r>
            <a:r>
              <a:rPr lang="es-PE" sz="2400" b="1" dirty="0"/>
              <a:t>(</a:t>
            </a:r>
            <a:r>
              <a:rPr lang="es-PE" sz="2400" b="1" dirty="0" err="1"/>
              <a:t>liskov</a:t>
            </a:r>
            <a:r>
              <a:rPr lang="es-PE" sz="2400" b="1" dirty="0"/>
              <a:t> </a:t>
            </a:r>
            <a:r>
              <a:rPr lang="es-PE" sz="2400" b="1" dirty="0" err="1"/>
              <a:t>substitution</a:t>
            </a:r>
            <a:r>
              <a:rPr lang="es-PE" sz="2400" b="1" dirty="0"/>
              <a:t>):</a:t>
            </a:r>
          </a:p>
        </p:txBody>
      </p:sp>
      <p:sp>
        <p:nvSpPr>
          <p:cNvPr id="80" name="Shape 80"/>
          <p:cNvSpPr/>
          <p:nvPr/>
        </p:nvSpPr>
        <p:spPr>
          <a:xfrm>
            <a:off x="503700" y="848626"/>
            <a:ext cx="8547675" cy="3846023"/>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ES_tradnl" sz="2400" dirty="0">
                <a:solidFill>
                  <a:schemeClr val="tx1"/>
                </a:solidFill>
              </a:rPr>
              <a:t>El método sobre el </a:t>
            </a:r>
            <a:r>
              <a:rPr lang="es-ES_tradnl" sz="2400" dirty="0" err="1">
                <a:solidFill>
                  <a:schemeClr val="tx1"/>
                </a:solidFill>
              </a:rPr>
              <a:t>Liskov</a:t>
            </a:r>
            <a:r>
              <a:rPr lang="es-ES_tradnl" sz="2400" dirty="0">
                <a:solidFill>
                  <a:schemeClr val="tx1"/>
                </a:solidFill>
              </a:rPr>
              <a:t> fue introducido por Barbara </a:t>
            </a:r>
            <a:r>
              <a:rPr lang="es-ES_tradnl" sz="2400" dirty="0" err="1">
                <a:solidFill>
                  <a:schemeClr val="tx1"/>
                </a:solidFill>
              </a:rPr>
              <a:t>Liskov</a:t>
            </a:r>
            <a:r>
              <a:rPr lang="es-ES_tradnl" sz="2400" dirty="0">
                <a:solidFill>
                  <a:schemeClr val="tx1"/>
                </a:solidFill>
              </a:rPr>
              <a:t>, en el año de 1987 durante una conferencia en lo cual decía sobre que la jerarquía y la Abstracción de datos.</a:t>
            </a:r>
          </a:p>
          <a:p>
            <a:r>
              <a:rPr lang="es-ES_tradnl" sz="2400" dirty="0">
                <a:solidFill>
                  <a:schemeClr val="tx1"/>
                </a:solidFill>
              </a:rPr>
              <a:t>El método </a:t>
            </a:r>
            <a:r>
              <a:rPr lang="es-ES_tradnl" sz="2400" dirty="0" err="1">
                <a:solidFill>
                  <a:schemeClr val="tx1"/>
                </a:solidFill>
              </a:rPr>
              <a:t>Liskov</a:t>
            </a:r>
            <a:r>
              <a:rPr lang="es-ES_tradnl" sz="2400" dirty="0">
                <a:solidFill>
                  <a:schemeClr val="tx1"/>
                </a:solidFill>
              </a:rPr>
              <a:t> </a:t>
            </a:r>
            <a:r>
              <a:rPr lang="es-ES_tradnl" sz="2400" dirty="0" err="1">
                <a:solidFill>
                  <a:schemeClr val="tx1"/>
                </a:solidFill>
              </a:rPr>
              <a:t>Subtitution</a:t>
            </a:r>
            <a:r>
              <a:rPr lang="es-ES_tradnl" sz="2400" dirty="0">
                <a:solidFill>
                  <a:schemeClr val="tx1"/>
                </a:solidFill>
              </a:rPr>
              <a:t> </a:t>
            </a:r>
            <a:r>
              <a:rPr lang="es-ES_tradnl" sz="2400" dirty="0" err="1">
                <a:solidFill>
                  <a:schemeClr val="tx1"/>
                </a:solidFill>
              </a:rPr>
              <a:t>Principle</a:t>
            </a:r>
            <a:r>
              <a:rPr lang="es-ES_tradnl" sz="2400" dirty="0">
                <a:solidFill>
                  <a:schemeClr val="tx1"/>
                </a:solidFill>
              </a:rPr>
              <a:t> lo que nos permite es que si una función recibe un objeto como parámetro, de nuestro código está usando una clase y también está extendida, tendremos que poder utilizar los diferentes clases hijas que hemos creado y al utilizarlo que no genere ningún error.</a:t>
            </a:r>
            <a:endParaRPr lang="es-ES" sz="2400" dirty="0">
              <a:solidFill>
                <a:schemeClr val="tx1"/>
              </a:solidFill>
            </a:endParaRP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242250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6" name="Picture 2" descr="C:\Users\ronald\Desktop\Captura.JPG">
            <a:extLst>
              <a:ext uri="{FF2B5EF4-FFF2-40B4-BE49-F238E27FC236}">
                <a16:creationId xmlns:a16="http://schemas.microsoft.com/office/drawing/2014/main" id="{983D7E8F-4C61-48B0-85AE-A6DCFA23B4E1}"/>
              </a:ext>
            </a:extLst>
          </p:cNvPr>
          <p:cNvPicPr>
            <a:picLocks noChangeAspect="1" noChangeArrowheads="1"/>
          </p:cNvPicPr>
          <p:nvPr/>
        </p:nvPicPr>
        <p:blipFill>
          <a:blip r:embed="rId6"/>
          <a:srcRect/>
          <a:stretch>
            <a:fillRect/>
          </a:stretch>
        </p:blipFill>
        <p:spPr bwMode="auto">
          <a:xfrm>
            <a:off x="273310" y="267494"/>
            <a:ext cx="4010658" cy="3036325"/>
          </a:xfrm>
          <a:prstGeom prst="rect">
            <a:avLst/>
          </a:prstGeom>
          <a:noFill/>
          <a:ln>
            <a:solidFill>
              <a:schemeClr val="tx1"/>
            </a:solidFill>
          </a:ln>
        </p:spPr>
      </p:pic>
      <p:pic>
        <p:nvPicPr>
          <p:cNvPr id="7" name="Picture 4" descr="C:\Users\ronald\Desktop\Captura2.JPG">
            <a:extLst>
              <a:ext uri="{FF2B5EF4-FFF2-40B4-BE49-F238E27FC236}">
                <a16:creationId xmlns:a16="http://schemas.microsoft.com/office/drawing/2014/main" id="{B9DE8F47-FB38-42C8-8B4D-037EA8798395}"/>
              </a:ext>
            </a:extLst>
          </p:cNvPr>
          <p:cNvPicPr>
            <a:picLocks noChangeAspect="1" noChangeArrowheads="1"/>
          </p:cNvPicPr>
          <p:nvPr/>
        </p:nvPicPr>
        <p:blipFill>
          <a:blip r:embed="rId7"/>
          <a:srcRect/>
          <a:stretch>
            <a:fillRect/>
          </a:stretch>
        </p:blipFill>
        <p:spPr bwMode="auto">
          <a:xfrm>
            <a:off x="252375" y="3627750"/>
            <a:ext cx="4031593" cy="1295400"/>
          </a:xfrm>
          <a:prstGeom prst="rect">
            <a:avLst/>
          </a:prstGeom>
          <a:noFill/>
          <a:ln>
            <a:solidFill>
              <a:schemeClr val="tx1"/>
            </a:solid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5840353" y="1029572"/>
            <a:ext cx="2448272" cy="1512168"/>
          </a:xfrm>
          <a:prstGeom prst="round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Sobre  que un cuadrado </a:t>
            </a:r>
            <a:br>
              <a:rPr lang="es-ES" b="1" dirty="0">
                <a:solidFill>
                  <a:schemeClr val="tx1"/>
                </a:solidFill>
              </a:rPr>
            </a:br>
            <a:r>
              <a:rPr lang="es-ES" b="1" dirty="0">
                <a:solidFill>
                  <a:schemeClr val="tx1"/>
                </a:solidFill>
              </a:rPr>
              <a:t>es rectángulo con los dos </a:t>
            </a:r>
            <a:br>
              <a:rPr lang="es-ES" b="1" dirty="0">
                <a:solidFill>
                  <a:schemeClr val="tx1"/>
                </a:solidFill>
              </a:rPr>
            </a:br>
            <a:r>
              <a:rPr lang="es-ES" b="1" dirty="0">
                <a:solidFill>
                  <a:schemeClr val="tx1"/>
                </a:solidFill>
              </a:rPr>
              <a:t>lados iguales.</a:t>
            </a:r>
            <a:endParaRPr lang="es-PE" dirty="0">
              <a:solidFill>
                <a:schemeClr val="tx1"/>
              </a:solidFill>
            </a:endParaRPr>
          </a:p>
        </p:txBody>
      </p:sp>
      <p:sp>
        <p:nvSpPr>
          <p:cNvPr id="10" name="Rectángulo: esquinas redondeadas 9">
            <a:extLst>
              <a:ext uri="{FF2B5EF4-FFF2-40B4-BE49-F238E27FC236}">
                <a16:creationId xmlns:a16="http://schemas.microsoft.com/office/drawing/2014/main" id="{31FCA681-2BA4-4D64-8A1F-344B4216733F}"/>
              </a:ext>
            </a:extLst>
          </p:cNvPr>
          <p:cNvSpPr/>
          <p:nvPr/>
        </p:nvSpPr>
        <p:spPr>
          <a:xfrm>
            <a:off x="5815544" y="3606485"/>
            <a:ext cx="2448272" cy="1174883"/>
          </a:xfrm>
          <a:prstGeom prst="round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Esto seria como una comprueba del área.</a:t>
            </a:r>
          </a:p>
        </p:txBody>
      </p:sp>
      <p:sp>
        <p:nvSpPr>
          <p:cNvPr id="4" name="Flecha: a la derecha 3">
            <a:extLst>
              <a:ext uri="{FF2B5EF4-FFF2-40B4-BE49-F238E27FC236}">
                <a16:creationId xmlns:a16="http://schemas.microsoft.com/office/drawing/2014/main" id="{BD9C29CF-7C15-4F2B-A2E3-A742622C0A0B}"/>
              </a:ext>
            </a:extLst>
          </p:cNvPr>
          <p:cNvSpPr/>
          <p:nvPr/>
        </p:nvSpPr>
        <p:spPr>
          <a:xfrm>
            <a:off x="4355976" y="1605636"/>
            <a:ext cx="1224136" cy="36004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Flecha: a la derecha 11">
            <a:extLst>
              <a:ext uri="{FF2B5EF4-FFF2-40B4-BE49-F238E27FC236}">
                <a16:creationId xmlns:a16="http://schemas.microsoft.com/office/drawing/2014/main" id="{08E792F2-A0F9-4178-A569-191B7AA56D97}"/>
              </a:ext>
            </a:extLst>
          </p:cNvPr>
          <p:cNvSpPr/>
          <p:nvPr/>
        </p:nvSpPr>
        <p:spPr>
          <a:xfrm>
            <a:off x="4355976" y="3935328"/>
            <a:ext cx="1224136" cy="36004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8559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5969336" y="863142"/>
            <a:ext cx="2448272" cy="1182138"/>
          </a:xfrm>
          <a:prstGeom prst="round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Esto seria la definición del cuadrado</a:t>
            </a:r>
            <a:endParaRPr lang="es-PE" dirty="0">
              <a:solidFill>
                <a:schemeClr val="tx1"/>
              </a:solidFill>
            </a:endParaRPr>
          </a:p>
        </p:txBody>
      </p:sp>
      <p:sp>
        <p:nvSpPr>
          <p:cNvPr id="4" name="Flecha: a la derecha 3">
            <a:extLst>
              <a:ext uri="{FF2B5EF4-FFF2-40B4-BE49-F238E27FC236}">
                <a16:creationId xmlns:a16="http://schemas.microsoft.com/office/drawing/2014/main" id="{BD9C29CF-7C15-4F2B-A2E3-A742622C0A0B}"/>
              </a:ext>
            </a:extLst>
          </p:cNvPr>
          <p:cNvSpPr/>
          <p:nvPr/>
        </p:nvSpPr>
        <p:spPr>
          <a:xfrm>
            <a:off x="4826686" y="1215435"/>
            <a:ext cx="1002349" cy="36004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 name="Picture 2" descr="C:\Users\ronald\Desktop\Captura2.JPG">
            <a:extLst>
              <a:ext uri="{FF2B5EF4-FFF2-40B4-BE49-F238E27FC236}">
                <a16:creationId xmlns:a16="http://schemas.microsoft.com/office/drawing/2014/main" id="{18277238-7058-4763-86D9-CDFB148CF049}"/>
              </a:ext>
            </a:extLst>
          </p:cNvPr>
          <p:cNvPicPr>
            <a:picLocks noChangeAspect="1" noChangeArrowheads="1"/>
          </p:cNvPicPr>
          <p:nvPr/>
        </p:nvPicPr>
        <p:blipFill>
          <a:blip r:embed="rId6"/>
          <a:srcRect/>
          <a:stretch>
            <a:fillRect/>
          </a:stretch>
        </p:blipFill>
        <p:spPr bwMode="auto">
          <a:xfrm>
            <a:off x="285720" y="214291"/>
            <a:ext cx="4406862" cy="2002288"/>
          </a:xfrm>
          <a:prstGeom prst="rect">
            <a:avLst/>
          </a:prstGeom>
          <a:noFill/>
          <a:ln>
            <a:solidFill>
              <a:schemeClr val="tx1"/>
            </a:solidFill>
          </a:ln>
        </p:spPr>
      </p:pic>
      <p:pic>
        <p:nvPicPr>
          <p:cNvPr id="14" name="Picture 2" descr="C:\Users\ronald\Desktop\Captura.JPG">
            <a:extLst>
              <a:ext uri="{FF2B5EF4-FFF2-40B4-BE49-F238E27FC236}">
                <a16:creationId xmlns:a16="http://schemas.microsoft.com/office/drawing/2014/main" id="{EA5371DA-CA25-47E2-8636-CEE8B3E5EB2E}"/>
              </a:ext>
            </a:extLst>
          </p:cNvPr>
          <p:cNvPicPr>
            <a:picLocks noChangeAspect="1" noChangeArrowheads="1"/>
          </p:cNvPicPr>
          <p:nvPr/>
        </p:nvPicPr>
        <p:blipFill>
          <a:blip r:embed="rId7"/>
          <a:srcRect/>
          <a:stretch>
            <a:fillRect/>
          </a:stretch>
        </p:blipFill>
        <p:spPr bwMode="auto">
          <a:xfrm>
            <a:off x="184208" y="2885030"/>
            <a:ext cx="3883736" cy="2143125"/>
          </a:xfrm>
          <a:prstGeom prst="rect">
            <a:avLst/>
          </a:prstGeom>
          <a:noFill/>
          <a:ln>
            <a:solidFill>
              <a:schemeClr val="tx1"/>
            </a:solidFill>
          </a:ln>
        </p:spPr>
      </p:pic>
      <p:pic>
        <p:nvPicPr>
          <p:cNvPr id="15" name="Picture 3" descr="C:\Users\ronald\Desktop\Captura.JPG">
            <a:extLst>
              <a:ext uri="{FF2B5EF4-FFF2-40B4-BE49-F238E27FC236}">
                <a16:creationId xmlns:a16="http://schemas.microsoft.com/office/drawing/2014/main" id="{CFC58C09-BBB7-4E39-BAED-CF3C49D82047}"/>
              </a:ext>
            </a:extLst>
          </p:cNvPr>
          <p:cNvPicPr>
            <a:picLocks noChangeAspect="1" noChangeArrowheads="1"/>
          </p:cNvPicPr>
          <p:nvPr/>
        </p:nvPicPr>
        <p:blipFill>
          <a:blip r:embed="rId8"/>
          <a:srcRect/>
          <a:stretch>
            <a:fillRect/>
          </a:stretch>
        </p:blipFill>
        <p:spPr bwMode="auto">
          <a:xfrm>
            <a:off x="4355976" y="2918635"/>
            <a:ext cx="3960440" cy="2143140"/>
          </a:xfrm>
          <a:prstGeom prst="rect">
            <a:avLst/>
          </a:prstGeom>
          <a:noFill/>
          <a:ln>
            <a:solidFill>
              <a:schemeClr val="tx1"/>
            </a:solidFill>
          </a:ln>
        </p:spPr>
      </p:pic>
      <p:sp>
        <p:nvSpPr>
          <p:cNvPr id="16" name="Shape 79">
            <a:extLst>
              <a:ext uri="{FF2B5EF4-FFF2-40B4-BE49-F238E27FC236}">
                <a16:creationId xmlns:a16="http://schemas.microsoft.com/office/drawing/2014/main" id="{85FC12CA-4B3D-4807-8528-8E22FE1F9448}"/>
              </a:ext>
            </a:extLst>
          </p:cNvPr>
          <p:cNvSpPr/>
          <p:nvPr/>
        </p:nvSpPr>
        <p:spPr>
          <a:xfrm>
            <a:off x="395536" y="2288671"/>
            <a:ext cx="2016224"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SOLUCIÓN:</a:t>
            </a:r>
          </a:p>
        </p:txBody>
      </p:sp>
    </p:spTree>
    <p:extLst>
      <p:ext uri="{BB962C8B-B14F-4D97-AF65-F5344CB8AC3E}">
        <p14:creationId xmlns:p14="http://schemas.microsoft.com/office/powerpoint/2010/main" val="1811277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4° PRINCIPIO:</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971600" y="1707654"/>
            <a:ext cx="7332457" cy="230832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I-segregación del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(interface </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segregation</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endParaRPr>
          </a:p>
        </p:txBody>
      </p:sp>
    </p:spTree>
    <p:extLst>
      <p:ext uri="{BB962C8B-B14F-4D97-AF65-F5344CB8AC3E}">
        <p14:creationId xmlns:p14="http://schemas.microsoft.com/office/powerpoint/2010/main" val="196577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1691680" y="179554"/>
            <a:ext cx="7452320"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r>
              <a:rPr lang="es-PE" sz="2400" b="1" dirty="0"/>
              <a:t>I-segregación del interface(interface </a:t>
            </a:r>
            <a:r>
              <a:rPr lang="es-PE" sz="2400" b="1" dirty="0" err="1"/>
              <a:t>segregation</a:t>
            </a:r>
            <a:r>
              <a:rPr lang="es-PE" sz="2400" b="1" dirty="0"/>
              <a:t>)</a:t>
            </a:r>
          </a:p>
        </p:txBody>
      </p:sp>
      <p:sp>
        <p:nvSpPr>
          <p:cNvPr id="80" name="Shape 80"/>
          <p:cNvSpPr/>
          <p:nvPr/>
        </p:nvSpPr>
        <p:spPr>
          <a:xfrm>
            <a:off x="253598" y="1068443"/>
            <a:ext cx="3960440" cy="1219067"/>
          </a:xfrm>
          <a:prstGeom prst="roundRect">
            <a:avLst>
              <a:gd name="adj" fmla="val 16667"/>
            </a:avLst>
          </a:prstGeom>
          <a:solidFill>
            <a:srgbClr val="FFCCFF"/>
          </a:solidFill>
          <a:ln w="9525" cap="flat" cmpd="sng">
            <a:solidFill>
              <a:schemeClr val="tx1"/>
            </a:solidFill>
            <a:prstDash val="solid"/>
            <a:round/>
            <a:headEnd type="none" w="med" len="med"/>
            <a:tailEnd type="none" w="med" len="med"/>
          </a:ln>
        </p:spPr>
        <p:txBody>
          <a:bodyPr lIns="91425" tIns="91425" rIns="91425" bIns="91425" anchor="ctr" anchorCtr="0">
            <a:noAutofit/>
          </a:bodyPr>
          <a:lstStyle/>
          <a:p>
            <a:r>
              <a:rPr lang="es-PE" sz="2000" dirty="0"/>
              <a:t>Este principio viene a decir que ninguna clase debería depender de métodos que no usa.</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6" name="Shape 80">
            <a:extLst>
              <a:ext uri="{FF2B5EF4-FFF2-40B4-BE49-F238E27FC236}">
                <a16:creationId xmlns:a16="http://schemas.microsoft.com/office/drawing/2014/main" id="{FEC46CE2-6EC9-4907-805F-2E73A5168E11}"/>
              </a:ext>
            </a:extLst>
          </p:cNvPr>
          <p:cNvSpPr/>
          <p:nvPr/>
        </p:nvSpPr>
        <p:spPr>
          <a:xfrm>
            <a:off x="4860032" y="1044006"/>
            <a:ext cx="3454306" cy="1224136"/>
          </a:xfrm>
          <a:prstGeom prst="roundRect">
            <a:avLst>
              <a:gd name="adj" fmla="val 16667"/>
            </a:avLst>
          </a:prstGeom>
          <a:solidFill>
            <a:srgbClr val="FFCCFF"/>
          </a:solidFill>
          <a:ln w="9525" cap="flat" cmpd="sng">
            <a:solidFill>
              <a:schemeClr val="tx1"/>
            </a:solidFill>
            <a:prstDash val="solid"/>
            <a:round/>
            <a:headEnd type="none" w="med" len="med"/>
            <a:tailEnd type="none" w="med" len="med"/>
          </a:ln>
        </p:spPr>
        <p:txBody>
          <a:bodyPr lIns="91425" tIns="91425" rIns="91425" bIns="91425" anchor="ctr" anchorCtr="0">
            <a:noAutofit/>
          </a:bodyPr>
          <a:lstStyle/>
          <a:p>
            <a:r>
              <a:rPr lang="es-PE" sz="2000" dirty="0"/>
              <a:t>Las interfaces nos ayudan a desacoplar módulos entre sí.</a:t>
            </a:r>
          </a:p>
        </p:txBody>
      </p:sp>
      <p:sp>
        <p:nvSpPr>
          <p:cNvPr id="2" name="Rectángulo: esquinas redondeadas 1">
            <a:extLst>
              <a:ext uri="{FF2B5EF4-FFF2-40B4-BE49-F238E27FC236}">
                <a16:creationId xmlns:a16="http://schemas.microsoft.com/office/drawing/2014/main" id="{37CAF6F6-4B60-4D26-A7CA-13141CCF0679}"/>
              </a:ext>
            </a:extLst>
          </p:cNvPr>
          <p:cNvSpPr/>
          <p:nvPr/>
        </p:nvSpPr>
        <p:spPr>
          <a:xfrm>
            <a:off x="2771800" y="2811726"/>
            <a:ext cx="3888881" cy="2066486"/>
          </a:xfrm>
          <a:prstGeom prst="roundRect">
            <a:avLst/>
          </a:prstGeom>
          <a:solidFill>
            <a:srgbClr val="FFD8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a:solidFill>
                  <a:srgbClr val="000000"/>
                </a:solidFill>
                <a:latin typeface="Arial"/>
                <a:cs typeface="Arial"/>
              </a:rPr>
              <a:t>Este principio divide las interfaces que son muy grandes en otras más pequeñas y adaptadas al cliente, ya que las interfaces pesadas no escalan bien.</a:t>
            </a:r>
          </a:p>
        </p:txBody>
      </p:sp>
      <p:sp>
        <p:nvSpPr>
          <p:cNvPr id="4" name="Rectángulo: esquina doblada 3">
            <a:extLst>
              <a:ext uri="{FF2B5EF4-FFF2-40B4-BE49-F238E27FC236}">
                <a16:creationId xmlns:a16="http://schemas.microsoft.com/office/drawing/2014/main" id="{22FB6D7D-0049-4648-BC91-A631A2C94B46}"/>
              </a:ext>
            </a:extLst>
          </p:cNvPr>
          <p:cNvSpPr/>
          <p:nvPr/>
        </p:nvSpPr>
        <p:spPr>
          <a:xfrm>
            <a:off x="6908009" y="2590037"/>
            <a:ext cx="2159791" cy="2471738"/>
          </a:xfrm>
          <a:prstGeom prst="foldedCorner">
            <a:avLst/>
          </a:prstGeom>
          <a:solidFill>
            <a:srgbClr val="FFFF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000000"/>
                </a:solidFill>
                <a:latin typeface="Arial"/>
                <a:cs typeface="Arial"/>
              </a:rPr>
              <a:t>Un interface lo marca el cliente que lo consume, por lo tanto no debe tener métodos que no va a utilizar.</a:t>
            </a:r>
          </a:p>
        </p:txBody>
      </p:sp>
      <p:cxnSp>
        <p:nvCxnSpPr>
          <p:cNvPr id="7" name="Conector recto de flecha 6">
            <a:extLst>
              <a:ext uri="{FF2B5EF4-FFF2-40B4-BE49-F238E27FC236}">
                <a16:creationId xmlns:a16="http://schemas.microsoft.com/office/drawing/2014/main" id="{9EA958FA-A702-4E45-87D0-BBF72C90DE80}"/>
              </a:ext>
            </a:extLst>
          </p:cNvPr>
          <p:cNvCxnSpPr>
            <a:stCxn id="80" idx="3"/>
            <a:endCxn id="6" idx="1"/>
          </p:cNvCxnSpPr>
          <p:nvPr/>
        </p:nvCxnSpPr>
        <p:spPr>
          <a:xfrm flipV="1">
            <a:off x="4214038" y="1656074"/>
            <a:ext cx="645994" cy="219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 name="Conector recto de flecha 8">
            <a:extLst>
              <a:ext uri="{FF2B5EF4-FFF2-40B4-BE49-F238E27FC236}">
                <a16:creationId xmlns:a16="http://schemas.microsoft.com/office/drawing/2014/main" id="{53CA78FD-1641-4F12-B064-4C6A0783CBC4}"/>
              </a:ext>
            </a:extLst>
          </p:cNvPr>
          <p:cNvCxnSpPr>
            <a:stCxn id="80" idx="2"/>
          </p:cNvCxnSpPr>
          <p:nvPr/>
        </p:nvCxnSpPr>
        <p:spPr>
          <a:xfrm>
            <a:off x="2233818" y="2287510"/>
            <a:ext cx="1980220" cy="504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ector recto de flecha 10">
            <a:extLst>
              <a:ext uri="{FF2B5EF4-FFF2-40B4-BE49-F238E27FC236}">
                <a16:creationId xmlns:a16="http://schemas.microsoft.com/office/drawing/2014/main" id="{E6AF7C15-E44E-4AA0-87D0-B28A4726F25B}"/>
              </a:ext>
            </a:extLst>
          </p:cNvPr>
          <p:cNvCxnSpPr>
            <a:stCxn id="6" idx="2"/>
          </p:cNvCxnSpPr>
          <p:nvPr/>
        </p:nvCxnSpPr>
        <p:spPr>
          <a:xfrm flipH="1">
            <a:off x="5148064" y="2268142"/>
            <a:ext cx="1439121" cy="562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688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Shape 67"/>
          <p:cNvSpPr/>
          <p:nvPr/>
        </p:nvSpPr>
        <p:spPr>
          <a:xfrm>
            <a:off x="6156176" y="182025"/>
            <a:ext cx="2775148" cy="48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r>
              <a:rPr lang="es-PE" sz="2400" b="1" dirty="0"/>
              <a:t>Introducción:</a:t>
            </a:r>
            <a:endParaRPr sz="2400" dirty="0"/>
          </a:p>
        </p:txBody>
      </p:sp>
      <p:sp>
        <p:nvSpPr>
          <p:cNvPr id="68" name="Shape 68"/>
          <p:cNvSpPr/>
          <p:nvPr/>
        </p:nvSpPr>
        <p:spPr>
          <a:xfrm>
            <a:off x="156600" y="846074"/>
            <a:ext cx="5999576" cy="4122912"/>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just"/>
            <a:r>
              <a:rPr lang="es-PE" sz="1600" dirty="0"/>
              <a:t>              Para saber sobre SOLID, necesitamos remontarnos en los años de los primeros desarrolladores, cuando hacían sus programas enfocándose únicamente en que un programa tenia que cumplir una serie de tareas establecidas.</a:t>
            </a:r>
          </a:p>
          <a:p>
            <a:pPr algn="just"/>
            <a:r>
              <a:rPr lang="es-PE" sz="1600"/>
              <a:t>             </a:t>
            </a:r>
            <a:r>
              <a:rPr lang="es-PE" sz="1600" dirty="0"/>
              <a:t> </a:t>
            </a:r>
            <a:r>
              <a:rPr lang="es-PE" sz="1600"/>
              <a:t>Poco </a:t>
            </a:r>
            <a:r>
              <a:rPr lang="es-PE" sz="1600" dirty="0"/>
              <a:t>a poco los sistemas han ido evolucionando, lo cual significa que se han vuelto mas robustas y mas difíciles de mantener, es por eso que los programadores se ven en la necesidad de realizar una serie de principios, para proporcionar a todos los programadores una serie de herramientas para la programación orientada a objetos, que nos permitirá construir programas mas fáciles de mantener y a su vez con un código de calidad. Como resultante de estos principios nació SOLID y SOLID no es mas que un acrónimo inventada por Rober </a:t>
            </a:r>
            <a:r>
              <a:rPr lang="es-PE" sz="1600" dirty="0" err="1"/>
              <a:t>C.Martin</a:t>
            </a:r>
            <a:r>
              <a:rPr lang="es-PE" sz="1600" dirty="0"/>
              <a:t> en la década de los 2000.</a:t>
            </a:r>
          </a:p>
        </p:txBody>
      </p:sp>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pic>
        <p:nvPicPr>
          <p:cNvPr id="3074" name="Picture 2" descr="Resultado de imagen para Robert C. Martin">
            <a:extLst>
              <a:ext uri="{FF2B5EF4-FFF2-40B4-BE49-F238E27FC236}">
                <a16:creationId xmlns:a16="http://schemas.microsoft.com/office/drawing/2014/main" id="{F4A2A9CE-7373-4C51-8AC1-A48551E3CC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7040" y="1275606"/>
            <a:ext cx="2554284" cy="3240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2987824" y="3852864"/>
            <a:ext cx="3391722" cy="1182138"/>
          </a:xfrm>
          <a:prstGeom prst="roundRect">
            <a:avLst/>
          </a:prstGeom>
          <a:solidFill>
            <a:srgbClr val="D7E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400" dirty="0">
                <a:solidFill>
                  <a:schemeClr val="tx1"/>
                </a:solidFill>
              </a:rPr>
              <a:t>Problema que rompe el 4to principio SOLID</a:t>
            </a:r>
          </a:p>
        </p:txBody>
      </p:sp>
      <p:pic>
        <p:nvPicPr>
          <p:cNvPr id="12" name="Imagen 11" descr="11-07-2013 23-41-10">
            <a:hlinkClick r:id="rId6"/>
            <a:extLst>
              <a:ext uri="{FF2B5EF4-FFF2-40B4-BE49-F238E27FC236}">
                <a16:creationId xmlns:a16="http://schemas.microsoft.com/office/drawing/2014/main" id="{CF85E19B-561C-41FB-A4A0-23C512F83EA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748997" y="169762"/>
            <a:ext cx="5631315" cy="3582169"/>
          </a:xfrm>
          <a:prstGeom prst="rect">
            <a:avLst/>
          </a:prstGeom>
          <a:noFill/>
          <a:ln>
            <a:noFill/>
          </a:ln>
        </p:spPr>
      </p:pic>
    </p:spTree>
    <p:extLst>
      <p:ext uri="{BB962C8B-B14F-4D97-AF65-F5344CB8AC3E}">
        <p14:creationId xmlns:p14="http://schemas.microsoft.com/office/powerpoint/2010/main" val="640576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2627784" y="3845850"/>
            <a:ext cx="3391722" cy="1182138"/>
          </a:xfrm>
          <a:prstGeom prst="roundRect">
            <a:avLst/>
          </a:prstGeom>
          <a:solidFill>
            <a:srgbClr val="D7E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400" dirty="0">
                <a:solidFill>
                  <a:schemeClr val="tx1"/>
                </a:solidFill>
              </a:rPr>
              <a:t>Solución Aplicando el 4to Principio SOLID</a:t>
            </a:r>
          </a:p>
        </p:txBody>
      </p:sp>
      <p:pic>
        <p:nvPicPr>
          <p:cNvPr id="8" name="Imagen 7" descr="12-07-2013 0-05-48">
            <a:hlinkClick r:id="rId6"/>
            <a:extLst>
              <a:ext uri="{FF2B5EF4-FFF2-40B4-BE49-F238E27FC236}">
                <a16:creationId xmlns:a16="http://schemas.microsoft.com/office/drawing/2014/main" id="{316BB2B7-D61D-4664-96E2-F1350D5110A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403648" y="179554"/>
            <a:ext cx="5976664" cy="3472316"/>
          </a:xfrm>
          <a:prstGeom prst="rect">
            <a:avLst/>
          </a:prstGeom>
          <a:noFill/>
          <a:ln>
            <a:noFill/>
          </a:ln>
        </p:spPr>
      </p:pic>
    </p:spTree>
    <p:extLst>
      <p:ext uri="{BB962C8B-B14F-4D97-AF65-F5344CB8AC3E}">
        <p14:creationId xmlns:p14="http://schemas.microsoft.com/office/powerpoint/2010/main" val="2294955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5° PRINCIPIO:</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861371" y="1707654"/>
            <a:ext cx="7781297" cy="230832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D-inversión de dependencias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dependency</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 </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inversion</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endParaRPr>
          </a:p>
        </p:txBody>
      </p:sp>
    </p:spTree>
    <p:extLst>
      <p:ext uri="{BB962C8B-B14F-4D97-AF65-F5344CB8AC3E}">
        <p14:creationId xmlns:p14="http://schemas.microsoft.com/office/powerpoint/2010/main" val="1218793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899592" y="186533"/>
            <a:ext cx="824440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2400" b="1" i="0" u="none" strike="noStrike" kern="0" cap="none" spc="0" normalizeH="0" baseline="0" noProof="0" dirty="0">
                <a:ln>
                  <a:noFill/>
                </a:ln>
                <a:solidFill>
                  <a:srgbClr val="000000"/>
                </a:solidFill>
                <a:effectLst/>
                <a:uLnTx/>
                <a:uFillTx/>
                <a:latin typeface="Arial"/>
                <a:cs typeface="Arial"/>
                <a:sym typeface="Arial"/>
              </a:rPr>
              <a:t>D-inversión de dependencias(</a:t>
            </a:r>
            <a:r>
              <a:rPr kumimoji="0" lang="es-PE" sz="2400" b="1" i="0" u="none" strike="noStrike" kern="0" cap="none" spc="0" normalizeH="0" baseline="0" noProof="0" dirty="0" err="1">
                <a:ln>
                  <a:noFill/>
                </a:ln>
                <a:solidFill>
                  <a:srgbClr val="000000"/>
                </a:solidFill>
                <a:effectLst/>
                <a:uLnTx/>
                <a:uFillTx/>
                <a:latin typeface="Arial"/>
                <a:cs typeface="Arial"/>
                <a:sym typeface="Arial"/>
              </a:rPr>
              <a:t>dependency</a:t>
            </a:r>
            <a:r>
              <a:rPr kumimoji="0" lang="es-PE" sz="2400" b="1" i="0" u="none" strike="noStrike" kern="0" cap="none" spc="0" normalizeH="0" baseline="0" noProof="0" dirty="0">
                <a:ln>
                  <a:noFill/>
                </a:ln>
                <a:solidFill>
                  <a:srgbClr val="000000"/>
                </a:solidFill>
                <a:effectLst/>
                <a:uLnTx/>
                <a:uFillTx/>
                <a:latin typeface="Arial"/>
                <a:cs typeface="Arial"/>
                <a:sym typeface="Arial"/>
              </a:rPr>
              <a:t> </a:t>
            </a:r>
            <a:r>
              <a:rPr kumimoji="0" lang="es-PE" sz="2400" b="1" i="0" u="none" strike="noStrike" kern="0" cap="none" spc="0" normalizeH="0" baseline="0" noProof="0" dirty="0" err="1">
                <a:ln>
                  <a:noFill/>
                </a:ln>
                <a:solidFill>
                  <a:srgbClr val="000000"/>
                </a:solidFill>
                <a:effectLst/>
                <a:uLnTx/>
                <a:uFillTx/>
                <a:latin typeface="Arial"/>
                <a:cs typeface="Arial"/>
                <a:sym typeface="Arial"/>
              </a:rPr>
              <a:t>inversion</a:t>
            </a:r>
            <a:r>
              <a:rPr kumimoji="0" lang="es-PE" sz="2400" b="1" i="0" u="none" strike="noStrike" kern="0" cap="none" spc="0" normalizeH="0" baseline="0" noProof="0" dirty="0">
                <a:ln>
                  <a:noFill/>
                </a:ln>
                <a:solidFill>
                  <a:srgbClr val="000000"/>
                </a:solidFill>
                <a:effectLst/>
                <a:uLnTx/>
                <a:uFillTx/>
                <a:latin typeface="Arial"/>
                <a:cs typeface="Arial"/>
                <a:sym typeface="Arial"/>
              </a:rPr>
              <a:t>)</a:t>
            </a:r>
          </a:p>
        </p:txBody>
      </p:sp>
      <p:sp>
        <p:nvSpPr>
          <p:cNvPr id="80" name="Shape 80"/>
          <p:cNvSpPr/>
          <p:nvPr/>
        </p:nvSpPr>
        <p:spPr>
          <a:xfrm>
            <a:off x="68312" y="1008481"/>
            <a:ext cx="9075688" cy="1995271"/>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2400" b="0" i="0" u="none" strike="noStrike" kern="0" cap="none" spc="0" normalizeH="0" baseline="0" noProof="0" dirty="0">
                <a:ln>
                  <a:noFill/>
                </a:ln>
                <a:solidFill>
                  <a:srgbClr val="000000"/>
                </a:solidFill>
                <a:effectLst/>
                <a:uLnTx/>
                <a:uFillTx/>
                <a:latin typeface="Arial"/>
                <a:cs typeface="Arial"/>
                <a:sym typeface="Arial"/>
              </a:rPr>
              <a:t>Este principio tiene como objetivo el uso de abstracciones para poder conseguir que una clase interactúe con otras clases sin que esta la conozca directamente. Esto quiere decir que las clases del nivel superior no tienen que conocer a las clases de  nivel inferior. Dicho de otra forma, no debe conocer los detalles. </a:t>
            </a:r>
            <a:endParaRPr kumimoji="0" lang="es-PE" sz="2000" b="0" i="0" u="none" strike="noStrike" kern="0" cap="none" spc="0" normalizeH="0" baseline="0" noProof="0" dirty="0">
              <a:ln>
                <a:noFill/>
              </a:ln>
              <a:solidFill>
                <a:srgbClr val="000000"/>
              </a:solidFill>
              <a:effectLst/>
              <a:uLnTx/>
              <a:uFillTx/>
              <a:latin typeface="Arial"/>
              <a:cs typeface="Arial"/>
              <a:sym typeface="Arial"/>
            </a:endParaRP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pic>
        <p:nvPicPr>
          <p:cNvPr id="7" name="Imagen 6"/>
          <p:cNvPicPr>
            <a:picLocks noChangeAspect="1"/>
          </p:cNvPicPr>
          <p:nvPr/>
        </p:nvPicPr>
        <p:blipFill>
          <a:blip r:embed="rId6"/>
          <a:stretch>
            <a:fillRect/>
          </a:stretch>
        </p:blipFill>
        <p:spPr>
          <a:xfrm>
            <a:off x="2699792" y="3116570"/>
            <a:ext cx="3102764" cy="1704975"/>
          </a:xfrm>
          <a:prstGeom prst="rect">
            <a:avLst/>
          </a:prstGeom>
        </p:spPr>
      </p:pic>
    </p:spTree>
    <p:extLst>
      <p:ext uri="{BB962C8B-B14F-4D97-AF65-F5344CB8AC3E}">
        <p14:creationId xmlns:p14="http://schemas.microsoft.com/office/powerpoint/2010/main" val="1223492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899592" y="186533"/>
            <a:ext cx="824440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2400" b="1" i="0" u="none" strike="noStrike" kern="0" cap="none" spc="0" normalizeH="0" baseline="0" noProof="0" dirty="0">
                <a:ln>
                  <a:noFill/>
                </a:ln>
                <a:solidFill>
                  <a:srgbClr val="000000"/>
                </a:solidFill>
                <a:effectLst/>
                <a:uLnTx/>
                <a:uFillTx/>
                <a:latin typeface="Arial"/>
                <a:cs typeface="Arial"/>
                <a:sym typeface="Arial"/>
              </a:rPr>
              <a:t>D-inversión de dependencias(</a:t>
            </a:r>
            <a:r>
              <a:rPr kumimoji="0" lang="es-PE" sz="2400" b="1" i="0" u="none" strike="noStrike" kern="0" cap="none" spc="0" normalizeH="0" baseline="0" noProof="0" dirty="0" err="1">
                <a:ln>
                  <a:noFill/>
                </a:ln>
                <a:solidFill>
                  <a:srgbClr val="000000"/>
                </a:solidFill>
                <a:effectLst/>
                <a:uLnTx/>
                <a:uFillTx/>
                <a:latin typeface="Arial"/>
                <a:cs typeface="Arial"/>
                <a:sym typeface="Arial"/>
              </a:rPr>
              <a:t>dependency</a:t>
            </a:r>
            <a:r>
              <a:rPr kumimoji="0" lang="es-PE" sz="2400" b="1" i="0" u="none" strike="noStrike" kern="0" cap="none" spc="0" normalizeH="0" baseline="0" noProof="0" dirty="0">
                <a:ln>
                  <a:noFill/>
                </a:ln>
                <a:solidFill>
                  <a:srgbClr val="000000"/>
                </a:solidFill>
                <a:effectLst/>
                <a:uLnTx/>
                <a:uFillTx/>
                <a:latin typeface="Arial"/>
                <a:cs typeface="Arial"/>
                <a:sym typeface="Arial"/>
              </a:rPr>
              <a:t> </a:t>
            </a:r>
            <a:r>
              <a:rPr kumimoji="0" lang="es-PE" sz="2400" b="1" i="0" u="none" strike="noStrike" kern="0" cap="none" spc="0" normalizeH="0" baseline="0" noProof="0" dirty="0" err="1">
                <a:ln>
                  <a:noFill/>
                </a:ln>
                <a:solidFill>
                  <a:srgbClr val="000000"/>
                </a:solidFill>
                <a:effectLst/>
                <a:uLnTx/>
                <a:uFillTx/>
                <a:latin typeface="Arial"/>
                <a:cs typeface="Arial"/>
                <a:sym typeface="Arial"/>
              </a:rPr>
              <a:t>inversion</a:t>
            </a:r>
            <a:r>
              <a:rPr kumimoji="0" lang="es-PE" sz="2400" b="1" i="0" u="none" strike="noStrike" kern="0" cap="none" spc="0" normalizeH="0" baseline="0" noProof="0" dirty="0">
                <a:ln>
                  <a:noFill/>
                </a:ln>
                <a:solidFill>
                  <a:srgbClr val="000000"/>
                </a:solidFill>
                <a:effectLst/>
                <a:uLnTx/>
                <a:uFillTx/>
                <a:latin typeface="Arial"/>
                <a:cs typeface="Arial"/>
                <a:sym typeface="Arial"/>
              </a:rPr>
              <a:t>)</a:t>
            </a:r>
          </a:p>
        </p:txBody>
      </p:sp>
      <p:sp>
        <p:nvSpPr>
          <p:cNvPr id="80" name="Shape 80"/>
          <p:cNvSpPr/>
          <p:nvPr/>
        </p:nvSpPr>
        <p:spPr>
          <a:xfrm>
            <a:off x="5220072" y="995307"/>
            <a:ext cx="3847728" cy="3016603"/>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2400" b="0" i="0" u="none" strike="noStrike" kern="0" cap="none" spc="0" normalizeH="0" baseline="0" noProof="0" dirty="0">
                <a:ln>
                  <a:noFill/>
                </a:ln>
                <a:solidFill>
                  <a:srgbClr val="000000"/>
                </a:solidFill>
                <a:effectLst/>
                <a:uLnTx/>
                <a:uFillTx/>
                <a:latin typeface="Arial"/>
                <a:cs typeface="Arial"/>
                <a:sym typeface="Arial"/>
              </a:rPr>
              <a:t>Es la técnica  que nos permite que un componente llame a otro  componente sin depender de ellos en su compilación.</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pic>
        <p:nvPicPr>
          <p:cNvPr id="8" name="Imagen 7"/>
          <p:cNvPicPr>
            <a:picLocks noChangeAspect="1"/>
          </p:cNvPicPr>
          <p:nvPr/>
        </p:nvPicPr>
        <p:blipFill>
          <a:blip r:embed="rId6"/>
          <a:stretch>
            <a:fillRect/>
          </a:stretch>
        </p:blipFill>
        <p:spPr>
          <a:xfrm>
            <a:off x="509411" y="1131590"/>
            <a:ext cx="4176464" cy="2880320"/>
          </a:xfrm>
          <a:prstGeom prst="rect">
            <a:avLst/>
          </a:prstGeom>
        </p:spPr>
      </p:pic>
    </p:spTree>
    <p:extLst>
      <p:ext uri="{BB962C8B-B14F-4D97-AF65-F5344CB8AC3E}">
        <p14:creationId xmlns:p14="http://schemas.microsoft.com/office/powerpoint/2010/main" val="2659819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899592" y="195486"/>
            <a:ext cx="824440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2400" b="1" i="0" u="none" strike="noStrike" kern="0" cap="none" spc="0" normalizeH="0" baseline="0" noProof="0" dirty="0">
                <a:ln>
                  <a:noFill/>
                </a:ln>
                <a:solidFill>
                  <a:srgbClr val="000000"/>
                </a:solidFill>
                <a:effectLst/>
                <a:uLnTx/>
                <a:uFillTx/>
                <a:latin typeface="Arial"/>
                <a:cs typeface="Arial"/>
                <a:sym typeface="Arial"/>
              </a:rPr>
              <a:t>D-inversión de dependencias(</a:t>
            </a:r>
            <a:r>
              <a:rPr kumimoji="0" lang="es-PE" sz="2400" b="1" i="0" u="none" strike="noStrike" kern="0" cap="none" spc="0" normalizeH="0" baseline="0" noProof="0" dirty="0" err="1">
                <a:ln>
                  <a:noFill/>
                </a:ln>
                <a:solidFill>
                  <a:srgbClr val="000000"/>
                </a:solidFill>
                <a:effectLst/>
                <a:uLnTx/>
                <a:uFillTx/>
                <a:latin typeface="Arial"/>
                <a:cs typeface="Arial"/>
                <a:sym typeface="Arial"/>
              </a:rPr>
              <a:t>dependency</a:t>
            </a:r>
            <a:r>
              <a:rPr kumimoji="0" lang="es-PE" sz="2400" b="1" i="0" u="none" strike="noStrike" kern="0" cap="none" spc="0" normalizeH="0" baseline="0" noProof="0" dirty="0">
                <a:ln>
                  <a:noFill/>
                </a:ln>
                <a:solidFill>
                  <a:srgbClr val="000000"/>
                </a:solidFill>
                <a:effectLst/>
                <a:uLnTx/>
                <a:uFillTx/>
                <a:latin typeface="Arial"/>
                <a:cs typeface="Arial"/>
                <a:sym typeface="Arial"/>
              </a:rPr>
              <a:t> </a:t>
            </a:r>
            <a:r>
              <a:rPr kumimoji="0" lang="es-PE" sz="2400" b="1" i="0" u="none" strike="noStrike" kern="0" cap="none" spc="0" normalizeH="0" baseline="0" noProof="0" dirty="0" err="1">
                <a:ln>
                  <a:noFill/>
                </a:ln>
                <a:solidFill>
                  <a:srgbClr val="000000"/>
                </a:solidFill>
                <a:effectLst/>
                <a:uLnTx/>
                <a:uFillTx/>
                <a:latin typeface="Arial"/>
                <a:cs typeface="Arial"/>
                <a:sym typeface="Arial"/>
              </a:rPr>
              <a:t>inversion</a:t>
            </a:r>
            <a:r>
              <a:rPr kumimoji="0" lang="es-PE" sz="2400" b="1" i="0" u="none" strike="noStrike" kern="0" cap="none" spc="0" normalizeH="0" baseline="0" noProof="0" dirty="0">
                <a:ln>
                  <a:noFill/>
                </a:ln>
                <a:solidFill>
                  <a:srgbClr val="000000"/>
                </a:solidFill>
                <a:effectLst/>
                <a:uLnTx/>
                <a:uFillTx/>
                <a:latin typeface="Arial"/>
                <a:cs typeface="Arial"/>
                <a:sym typeface="Arial"/>
              </a:rPr>
              <a:t>)</a:t>
            </a:r>
          </a:p>
        </p:txBody>
      </p:sp>
      <p:sp>
        <p:nvSpPr>
          <p:cNvPr id="80" name="Shape 80"/>
          <p:cNvSpPr/>
          <p:nvPr/>
        </p:nvSpPr>
        <p:spPr>
          <a:xfrm>
            <a:off x="4572000" y="1293362"/>
            <a:ext cx="4194631" cy="252027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2400" b="0" i="0" u="none" strike="noStrike" kern="0" cap="none" spc="0" normalizeH="0" baseline="0" noProof="0" dirty="0">
                <a:ln>
                  <a:noFill/>
                </a:ln>
                <a:solidFill>
                  <a:srgbClr val="000000"/>
                </a:solidFill>
                <a:effectLst/>
                <a:uLnTx/>
                <a:uFillTx/>
                <a:latin typeface="Arial"/>
                <a:cs typeface="Arial"/>
                <a:sym typeface="Arial"/>
              </a:rPr>
              <a:t>Este principio habla de la estabilidad y la capacidad de la reutilización  de los componentes de alto nivel en una aplicación.</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pic>
        <p:nvPicPr>
          <p:cNvPr id="2" name="Imagen 1"/>
          <p:cNvPicPr>
            <a:picLocks noChangeAspect="1"/>
          </p:cNvPicPr>
          <p:nvPr/>
        </p:nvPicPr>
        <p:blipFill>
          <a:blip r:embed="rId6"/>
          <a:stretch>
            <a:fillRect/>
          </a:stretch>
        </p:blipFill>
        <p:spPr>
          <a:xfrm>
            <a:off x="28867" y="1347614"/>
            <a:ext cx="4399117" cy="2160240"/>
          </a:xfrm>
          <a:prstGeom prst="rect">
            <a:avLst/>
          </a:prstGeom>
        </p:spPr>
      </p:pic>
    </p:spTree>
    <p:extLst>
      <p:ext uri="{BB962C8B-B14F-4D97-AF65-F5344CB8AC3E}">
        <p14:creationId xmlns:p14="http://schemas.microsoft.com/office/powerpoint/2010/main" val="1809647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899592" y="195486"/>
            <a:ext cx="824440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2400" b="1" i="0" u="none" strike="noStrike" kern="0" cap="none" spc="0" normalizeH="0" baseline="0" noProof="0" dirty="0">
                <a:ln>
                  <a:noFill/>
                </a:ln>
                <a:solidFill>
                  <a:srgbClr val="000000"/>
                </a:solidFill>
                <a:effectLst/>
                <a:uLnTx/>
                <a:uFillTx/>
                <a:latin typeface="Arial"/>
                <a:cs typeface="Arial"/>
                <a:sym typeface="Arial"/>
              </a:rPr>
              <a:t>D-inversión de dependencias(</a:t>
            </a:r>
            <a:r>
              <a:rPr kumimoji="0" lang="es-PE" sz="2400" b="1" i="0" u="none" strike="noStrike" kern="0" cap="none" spc="0" normalizeH="0" baseline="0" noProof="0" dirty="0" err="1">
                <a:ln>
                  <a:noFill/>
                </a:ln>
                <a:solidFill>
                  <a:srgbClr val="000000"/>
                </a:solidFill>
                <a:effectLst/>
                <a:uLnTx/>
                <a:uFillTx/>
                <a:latin typeface="Arial"/>
                <a:cs typeface="Arial"/>
                <a:sym typeface="Arial"/>
              </a:rPr>
              <a:t>dependency</a:t>
            </a:r>
            <a:r>
              <a:rPr kumimoji="0" lang="es-PE" sz="2400" b="1" i="0" u="none" strike="noStrike" kern="0" cap="none" spc="0" normalizeH="0" baseline="0" noProof="0" dirty="0">
                <a:ln>
                  <a:noFill/>
                </a:ln>
                <a:solidFill>
                  <a:srgbClr val="000000"/>
                </a:solidFill>
                <a:effectLst/>
                <a:uLnTx/>
                <a:uFillTx/>
                <a:latin typeface="Arial"/>
                <a:cs typeface="Arial"/>
                <a:sym typeface="Arial"/>
              </a:rPr>
              <a:t> </a:t>
            </a:r>
            <a:r>
              <a:rPr kumimoji="0" lang="es-PE" sz="2400" b="1" i="0" u="none" strike="noStrike" kern="0" cap="none" spc="0" normalizeH="0" baseline="0" noProof="0" dirty="0" err="1">
                <a:ln>
                  <a:noFill/>
                </a:ln>
                <a:solidFill>
                  <a:srgbClr val="000000"/>
                </a:solidFill>
                <a:effectLst/>
                <a:uLnTx/>
                <a:uFillTx/>
                <a:latin typeface="Arial"/>
                <a:cs typeface="Arial"/>
                <a:sym typeface="Arial"/>
              </a:rPr>
              <a:t>inversion</a:t>
            </a:r>
            <a:r>
              <a:rPr kumimoji="0" lang="es-PE" sz="2400" b="1" i="0" u="none" strike="noStrike" kern="0" cap="none" spc="0" normalizeH="0" baseline="0" noProof="0" dirty="0">
                <a:ln>
                  <a:noFill/>
                </a:ln>
                <a:solidFill>
                  <a:srgbClr val="000000"/>
                </a:solidFill>
                <a:effectLst/>
                <a:uLnTx/>
                <a:uFillTx/>
                <a:latin typeface="Arial"/>
                <a:cs typeface="Arial"/>
                <a:sym typeface="Arial"/>
              </a:rPr>
              <a:t>)</a:t>
            </a:r>
          </a:p>
        </p:txBody>
      </p:sp>
      <p:sp>
        <p:nvSpPr>
          <p:cNvPr id="80" name="Shape 80"/>
          <p:cNvSpPr/>
          <p:nvPr/>
        </p:nvSpPr>
        <p:spPr>
          <a:xfrm>
            <a:off x="255712" y="1076214"/>
            <a:ext cx="8888288" cy="20804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2400" b="0" i="0" u="none" strike="noStrike" kern="0" cap="none" spc="0" normalizeH="0" baseline="0" noProof="0" dirty="0">
                <a:ln>
                  <a:noFill/>
                </a:ln>
                <a:solidFill>
                  <a:srgbClr val="000000"/>
                </a:solidFill>
                <a:effectLst/>
                <a:uLnTx/>
                <a:uFillTx/>
                <a:latin typeface="Arial"/>
                <a:cs typeface="Arial"/>
                <a:sym typeface="Arial"/>
              </a:rPr>
              <a:t>Carlos </a:t>
            </a:r>
            <a:r>
              <a:rPr kumimoji="0" lang="es-PE" sz="2400" b="0" i="0" u="none" strike="noStrike" kern="0" cap="none" spc="0" normalizeH="0" baseline="0" noProof="0" dirty="0" err="1">
                <a:ln>
                  <a:noFill/>
                </a:ln>
                <a:solidFill>
                  <a:srgbClr val="000000"/>
                </a:solidFill>
                <a:effectLst/>
                <a:uLnTx/>
                <a:uFillTx/>
                <a:latin typeface="Arial"/>
                <a:cs typeface="Arial"/>
                <a:sym typeface="Arial"/>
              </a:rPr>
              <a:t>Blé</a:t>
            </a:r>
            <a:r>
              <a:rPr kumimoji="0" lang="es-PE" sz="2400" b="0" i="0" u="none" strike="noStrike" kern="0" cap="none" spc="0" normalizeH="0" baseline="0" noProof="0" dirty="0">
                <a:ln>
                  <a:noFill/>
                </a:ln>
                <a:solidFill>
                  <a:srgbClr val="000000"/>
                </a:solidFill>
                <a:effectLst/>
                <a:uLnTx/>
                <a:uFillTx/>
                <a:latin typeface="Arial"/>
                <a:cs typeface="Arial"/>
                <a:sym typeface="Arial"/>
              </a:rPr>
              <a:t> explica que un módulo concreto A, no debe depender directamente de otro módulo concreto B, sino de una abstracción de B.(2010, p. 108).</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2400" b="0" i="0" u="none" strike="noStrike" kern="0" cap="none" spc="0" normalizeH="0" baseline="0" noProof="0" dirty="0">
                <a:ln>
                  <a:noFill/>
                </a:ln>
                <a:solidFill>
                  <a:srgbClr val="000000"/>
                </a:solidFill>
                <a:effectLst/>
                <a:uLnTx/>
                <a:uFillTx/>
                <a:latin typeface="Arial"/>
                <a:cs typeface="Arial"/>
                <a:sym typeface="Arial"/>
              </a:rPr>
              <a:t>Se sabe que tal abstracción es una clase o una interfaz que puede que sea abstracta y sirve de base para un conjunto de clases</a:t>
            </a:r>
            <a:r>
              <a:rPr kumimoji="0" lang="es-PE" sz="2400" b="1" i="0" u="none" strike="noStrike" kern="0" cap="none" spc="0" normalizeH="0" baseline="0" noProof="0" dirty="0">
                <a:ln>
                  <a:noFill/>
                </a:ln>
                <a:solidFill>
                  <a:srgbClr val="000000"/>
                </a:solidFill>
                <a:effectLst/>
                <a:uLnTx/>
                <a:uFillTx/>
                <a:latin typeface="Arial"/>
                <a:cs typeface="Arial"/>
                <a:sym typeface="Arial"/>
              </a:rPr>
              <a:t> </a:t>
            </a:r>
            <a:r>
              <a:rPr kumimoji="0" lang="es-ES_tradnl" sz="2400" b="0" i="0" u="none" strike="noStrike" kern="0" cap="none" spc="0" normalizeH="0" baseline="0" noProof="0" dirty="0">
                <a:ln>
                  <a:noFill/>
                </a:ln>
                <a:solidFill>
                  <a:srgbClr val="000000"/>
                </a:solidFill>
                <a:effectLst/>
                <a:uLnTx/>
                <a:uFillTx/>
                <a:latin typeface="Arial"/>
                <a:cs typeface="Arial"/>
                <a:sym typeface="Arial"/>
              </a:rPr>
              <a:t>hijas</a:t>
            </a:r>
            <a:endParaRPr kumimoji="0" lang="es-PE" sz="2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pic>
        <p:nvPicPr>
          <p:cNvPr id="3" name="Imagen 2"/>
          <p:cNvPicPr>
            <a:picLocks noChangeAspect="1"/>
          </p:cNvPicPr>
          <p:nvPr/>
        </p:nvPicPr>
        <p:blipFill>
          <a:blip r:embed="rId6"/>
          <a:stretch>
            <a:fillRect/>
          </a:stretch>
        </p:blipFill>
        <p:spPr>
          <a:xfrm>
            <a:off x="2162175" y="3237620"/>
            <a:ext cx="5000625" cy="1872316"/>
          </a:xfrm>
          <a:prstGeom prst="rect">
            <a:avLst/>
          </a:prstGeom>
        </p:spPr>
      </p:pic>
    </p:spTree>
    <p:extLst>
      <p:ext uri="{BB962C8B-B14F-4D97-AF65-F5344CB8AC3E}">
        <p14:creationId xmlns:p14="http://schemas.microsoft.com/office/powerpoint/2010/main" val="2573858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899592" y="186533"/>
            <a:ext cx="824440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2400" b="1" i="0" u="none" strike="noStrike" kern="0" cap="none" spc="0" normalizeH="0" baseline="0" noProof="0" dirty="0">
                <a:ln>
                  <a:noFill/>
                </a:ln>
                <a:solidFill>
                  <a:srgbClr val="000000"/>
                </a:solidFill>
                <a:effectLst/>
                <a:uLnTx/>
                <a:uFillTx/>
                <a:latin typeface="Arial"/>
                <a:cs typeface="Arial"/>
                <a:sym typeface="Arial"/>
              </a:rPr>
              <a:t>D-inversión de dependencias(</a:t>
            </a:r>
            <a:r>
              <a:rPr kumimoji="0" lang="es-PE" sz="2400" b="1" i="0" u="none" strike="noStrike" kern="0" cap="none" spc="0" normalizeH="0" baseline="0" noProof="0" dirty="0" err="1">
                <a:ln>
                  <a:noFill/>
                </a:ln>
                <a:solidFill>
                  <a:srgbClr val="000000"/>
                </a:solidFill>
                <a:effectLst/>
                <a:uLnTx/>
                <a:uFillTx/>
                <a:latin typeface="Arial"/>
                <a:cs typeface="Arial"/>
                <a:sym typeface="Arial"/>
              </a:rPr>
              <a:t>dependency</a:t>
            </a:r>
            <a:r>
              <a:rPr kumimoji="0" lang="es-PE" sz="2400" b="1" i="0" u="none" strike="noStrike" kern="0" cap="none" spc="0" normalizeH="0" baseline="0" noProof="0" dirty="0">
                <a:ln>
                  <a:noFill/>
                </a:ln>
                <a:solidFill>
                  <a:srgbClr val="000000"/>
                </a:solidFill>
                <a:effectLst/>
                <a:uLnTx/>
                <a:uFillTx/>
                <a:latin typeface="Arial"/>
                <a:cs typeface="Arial"/>
                <a:sym typeface="Arial"/>
              </a:rPr>
              <a:t> </a:t>
            </a:r>
            <a:r>
              <a:rPr kumimoji="0" lang="es-PE" sz="2400" b="1" i="0" u="none" strike="noStrike" kern="0" cap="none" spc="0" normalizeH="0" baseline="0" noProof="0" dirty="0" err="1">
                <a:ln>
                  <a:noFill/>
                </a:ln>
                <a:solidFill>
                  <a:srgbClr val="000000"/>
                </a:solidFill>
                <a:effectLst/>
                <a:uLnTx/>
                <a:uFillTx/>
                <a:latin typeface="Arial"/>
                <a:cs typeface="Arial"/>
                <a:sym typeface="Arial"/>
              </a:rPr>
              <a:t>inversion</a:t>
            </a:r>
            <a:r>
              <a:rPr kumimoji="0" lang="es-PE" sz="2400" b="1" i="0" u="none" strike="noStrike" kern="0" cap="none" spc="0" normalizeH="0" baseline="0" noProof="0" dirty="0">
                <a:ln>
                  <a:noFill/>
                </a:ln>
                <a:solidFill>
                  <a:srgbClr val="000000"/>
                </a:solidFill>
                <a:effectLst/>
                <a:uLnTx/>
                <a:uFillTx/>
                <a:latin typeface="Arial"/>
                <a:cs typeface="Arial"/>
                <a:sym typeface="Arial"/>
              </a:rPr>
              <a:t>)</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pic>
        <p:nvPicPr>
          <p:cNvPr id="4" name="Imagen 3"/>
          <p:cNvPicPr>
            <a:picLocks noChangeAspect="1"/>
          </p:cNvPicPr>
          <p:nvPr/>
        </p:nvPicPr>
        <p:blipFill>
          <a:blip r:embed="rId6"/>
          <a:stretch>
            <a:fillRect/>
          </a:stretch>
        </p:blipFill>
        <p:spPr>
          <a:xfrm>
            <a:off x="181306" y="2044615"/>
            <a:ext cx="3960440" cy="1476375"/>
          </a:xfrm>
          <a:prstGeom prst="rect">
            <a:avLst/>
          </a:prstGeom>
        </p:spPr>
      </p:pic>
      <p:sp>
        <p:nvSpPr>
          <p:cNvPr id="5" name="Rectángulo 4"/>
          <p:cNvSpPr/>
          <p:nvPr/>
        </p:nvSpPr>
        <p:spPr>
          <a:xfrm>
            <a:off x="287482" y="3520990"/>
            <a:ext cx="3946955" cy="95410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1400" b="0" i="0" u="none" strike="noStrike" kern="0" cap="none" spc="0" normalizeH="0" baseline="0" noProof="0" dirty="0">
                <a:ln>
                  <a:noFill/>
                </a:ln>
                <a:solidFill>
                  <a:srgbClr val="444444"/>
                </a:solidFill>
                <a:effectLst/>
                <a:uLnTx/>
                <a:uFillTx/>
                <a:latin typeface="helvetica" panose="020B0604020202020204" pitchFamily="34" charset="0"/>
                <a:cs typeface="Arial"/>
                <a:sym typeface="Arial"/>
              </a:rPr>
              <a:t>Una modelización clásica de este sistema sería una clase botón que contiene una instancia de la clase lámpara, a la que cambia su estado entre encendida y apagada.</a:t>
            </a:r>
            <a:endParaRPr kumimoji="0" lang="es-PE"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6" name="Imagen 5"/>
          <p:cNvPicPr>
            <a:picLocks noChangeAspect="1"/>
          </p:cNvPicPr>
          <p:nvPr/>
        </p:nvPicPr>
        <p:blipFill>
          <a:blip r:embed="rId7"/>
          <a:stretch>
            <a:fillRect/>
          </a:stretch>
        </p:blipFill>
        <p:spPr>
          <a:xfrm>
            <a:off x="5137596" y="1223183"/>
            <a:ext cx="2977704" cy="1559619"/>
          </a:xfrm>
          <a:prstGeom prst="rect">
            <a:avLst/>
          </a:prstGeom>
        </p:spPr>
      </p:pic>
      <p:sp>
        <p:nvSpPr>
          <p:cNvPr id="7" name="Rectángulo 6"/>
          <p:cNvSpPr/>
          <p:nvPr/>
        </p:nvSpPr>
        <p:spPr>
          <a:xfrm>
            <a:off x="4395853" y="3051778"/>
            <a:ext cx="4572000" cy="1169551"/>
          </a:xfrm>
          <a:prstGeom prst="rect">
            <a:avLst/>
          </a:prstGeom>
        </p:spPr>
        <p:txBody>
          <a:bodyPr>
            <a:spAutoFit/>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0" cap="none" spc="0" normalizeH="0" baseline="0" noProof="0" dirty="0">
                <a:ln>
                  <a:noFill/>
                </a:ln>
                <a:solidFill>
                  <a:srgbClr val="444444"/>
                </a:solidFill>
                <a:effectLst/>
                <a:uLnTx/>
                <a:uFillTx/>
                <a:latin typeface="helvetica" panose="020B0604020202020204" pitchFamily="34" charset="0"/>
                <a:cs typeface="Arial"/>
                <a:sym typeface="Arial"/>
              </a:rPr>
              <a:t>Ahora ya no se conocen entre sí el botón y la lámpara pero pueden funcionar juntos.</a:t>
            </a: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0" cap="none" spc="0" normalizeH="0" baseline="0" noProof="0" dirty="0">
                <a:ln>
                  <a:noFill/>
                </a:ln>
                <a:solidFill>
                  <a:srgbClr val="444444"/>
                </a:solidFill>
                <a:effectLst/>
                <a:uLnTx/>
                <a:uFillTx/>
                <a:latin typeface="helvetica" panose="020B0604020202020204" pitchFamily="34" charset="0"/>
                <a:cs typeface="Arial"/>
                <a:sym typeface="Arial"/>
              </a:rPr>
              <a:t>La interfaz botón no tiene ni que conocer como funciona el mecanismo del botón concreto ni saber nada sobre la lámpara.</a:t>
            </a:r>
          </a:p>
        </p:txBody>
      </p:sp>
      <p:sp>
        <p:nvSpPr>
          <p:cNvPr id="8" name="Rectángulo 7"/>
          <p:cNvSpPr/>
          <p:nvPr/>
        </p:nvSpPr>
        <p:spPr>
          <a:xfrm>
            <a:off x="194791" y="1102286"/>
            <a:ext cx="4166203" cy="1600438"/>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0" cap="none" spc="0" normalizeH="0" baseline="0" noProof="0" dirty="0">
                <a:ln>
                  <a:noFill/>
                </a:ln>
                <a:solidFill>
                  <a:srgbClr val="444444"/>
                </a:solidFill>
                <a:effectLst/>
                <a:uLnTx/>
                <a:uFillTx/>
                <a:latin typeface="helvetica" panose="020B0604020202020204" pitchFamily="34" charset="0"/>
                <a:cs typeface="Arial"/>
                <a:sym typeface="Arial"/>
              </a:rPr>
              <a:t>El objeto botón reacciona a un estímulo cambiando su estado entre encendido y apagado. Puede ser un botón físico, uno de una interfaz gráfica en nuestro teléfono, o incluso algún tipo de sensor.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s-PE" sz="1400" b="0" i="0" u="none" strike="noStrike" kern="0" cap="none" spc="0" normalizeH="0" baseline="0" noProof="0" dirty="0">
                <a:ln>
                  <a:noFill/>
                </a:ln>
                <a:solidFill>
                  <a:srgbClr val="000000"/>
                </a:solidFill>
                <a:effectLst/>
                <a:uLnTx/>
                <a:uFillTx/>
                <a:latin typeface="Arial"/>
                <a:cs typeface="Arial"/>
                <a:sym typeface="Arial"/>
              </a:rPr>
            </a:br>
            <a:endParaRPr kumimoji="0" lang="es-PE"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16861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899592" y="186533"/>
            <a:ext cx="824440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2400" b="1" i="0" u="none" strike="noStrike" kern="0" cap="none" spc="0" normalizeH="0" baseline="0" noProof="0" dirty="0">
                <a:ln>
                  <a:noFill/>
                </a:ln>
                <a:solidFill>
                  <a:srgbClr val="000000"/>
                </a:solidFill>
                <a:effectLst/>
                <a:uLnTx/>
                <a:uFillTx/>
                <a:latin typeface="Arial"/>
                <a:cs typeface="Arial"/>
                <a:sym typeface="Arial"/>
              </a:rPr>
              <a:t>D-inversión de dependencias(</a:t>
            </a:r>
            <a:r>
              <a:rPr kumimoji="0" lang="es-PE" sz="2400" b="1" i="0" u="none" strike="noStrike" kern="0" cap="none" spc="0" normalizeH="0" baseline="0" noProof="0" dirty="0" err="1">
                <a:ln>
                  <a:noFill/>
                </a:ln>
                <a:solidFill>
                  <a:srgbClr val="000000"/>
                </a:solidFill>
                <a:effectLst/>
                <a:uLnTx/>
                <a:uFillTx/>
                <a:latin typeface="Arial"/>
                <a:cs typeface="Arial"/>
                <a:sym typeface="Arial"/>
              </a:rPr>
              <a:t>dependency</a:t>
            </a:r>
            <a:r>
              <a:rPr kumimoji="0" lang="es-PE" sz="2400" b="1" i="0" u="none" strike="noStrike" kern="0" cap="none" spc="0" normalizeH="0" baseline="0" noProof="0" dirty="0">
                <a:ln>
                  <a:noFill/>
                </a:ln>
                <a:solidFill>
                  <a:srgbClr val="000000"/>
                </a:solidFill>
                <a:effectLst/>
                <a:uLnTx/>
                <a:uFillTx/>
                <a:latin typeface="Arial"/>
                <a:cs typeface="Arial"/>
                <a:sym typeface="Arial"/>
              </a:rPr>
              <a:t> </a:t>
            </a:r>
            <a:r>
              <a:rPr kumimoji="0" lang="es-PE" sz="2400" b="1" i="0" u="none" strike="noStrike" kern="0" cap="none" spc="0" normalizeH="0" baseline="0" noProof="0" dirty="0" err="1">
                <a:ln>
                  <a:noFill/>
                </a:ln>
                <a:solidFill>
                  <a:srgbClr val="000000"/>
                </a:solidFill>
                <a:effectLst/>
                <a:uLnTx/>
                <a:uFillTx/>
                <a:latin typeface="Arial"/>
                <a:cs typeface="Arial"/>
                <a:sym typeface="Arial"/>
              </a:rPr>
              <a:t>inversion</a:t>
            </a:r>
            <a:r>
              <a:rPr kumimoji="0" lang="es-PE" sz="2400" b="1" i="0" u="none" strike="noStrike" kern="0" cap="none" spc="0" normalizeH="0" baseline="0" noProof="0" dirty="0">
                <a:ln>
                  <a:noFill/>
                </a:ln>
                <a:solidFill>
                  <a:srgbClr val="000000"/>
                </a:solidFill>
                <a:effectLst/>
                <a:uLnTx/>
                <a:uFillTx/>
                <a:latin typeface="Arial"/>
                <a:cs typeface="Arial"/>
                <a:sym typeface="Arial"/>
              </a:rPr>
              <a:t>)</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179512" y="186533"/>
            <a:ext cx="659799" cy="808774"/>
          </a:xfrm>
          <a:prstGeom prst="rect">
            <a:avLst/>
          </a:prstGeom>
          <a:noFill/>
          <a:ln>
            <a:noFill/>
          </a:ln>
        </p:spPr>
      </p:pic>
      <p:pic>
        <p:nvPicPr>
          <p:cNvPr id="2" name="Imagen 1"/>
          <p:cNvPicPr>
            <a:picLocks noChangeAspect="1"/>
          </p:cNvPicPr>
          <p:nvPr/>
        </p:nvPicPr>
        <p:blipFill>
          <a:blip r:embed="rId6"/>
          <a:stretch>
            <a:fillRect/>
          </a:stretch>
        </p:blipFill>
        <p:spPr>
          <a:xfrm>
            <a:off x="509411" y="1018342"/>
            <a:ext cx="4062589" cy="3676307"/>
          </a:xfrm>
          <a:prstGeom prst="rect">
            <a:avLst/>
          </a:prstGeom>
        </p:spPr>
      </p:pic>
      <p:sp>
        <p:nvSpPr>
          <p:cNvPr id="3" name="Rectángulo 2"/>
          <p:cNvSpPr/>
          <p:nvPr/>
        </p:nvSpPr>
        <p:spPr>
          <a:xfrm>
            <a:off x="4572000" y="1049762"/>
            <a:ext cx="3851920" cy="138499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1400" b="0" i="0" u="none" strike="noStrike" kern="0" cap="none" spc="0" normalizeH="0" baseline="0" noProof="0" dirty="0">
                <a:ln>
                  <a:noFill/>
                </a:ln>
                <a:solidFill>
                  <a:srgbClr val="444444"/>
                </a:solidFill>
                <a:effectLst/>
                <a:uLnTx/>
                <a:uFillTx/>
                <a:latin typeface="helvetica" panose="020B0604020202020204" pitchFamily="34" charset="0"/>
                <a:cs typeface="Arial"/>
                <a:sym typeface="Arial"/>
              </a:rPr>
              <a:t>Pero esto se puede solucionar con la ayuda de un patrón adaptador que adapte la información que recibe el objeto con la que espera recibir. Es una manera fácil de trabajar con software de terceros que no podemos cambiar</a:t>
            </a:r>
            <a:endParaRPr kumimoji="0" lang="es-PE"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73423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6" name="5 Rectángulo"/>
          <p:cNvSpPr/>
          <p:nvPr/>
        </p:nvSpPr>
        <p:spPr>
          <a:xfrm>
            <a:off x="1682463" y="138349"/>
            <a:ext cx="6432837" cy="584775"/>
          </a:xfrm>
          <a:prstGeom prst="rect">
            <a:avLst/>
          </a:prstGeom>
        </p:spPr>
        <p:txBody>
          <a:bodyPr wrap="square">
            <a:spAutoFit/>
          </a:bodyPr>
          <a:lstStyle/>
          <a:p>
            <a:pPr lvl="0" algn="ctr"/>
            <a:r>
              <a:rPr lang="es-ES" sz="3200" b="1" dirty="0">
                <a:ln w="22225">
                  <a:solidFill>
                    <a:schemeClr val="accent2"/>
                  </a:solidFill>
                  <a:prstDash val="solid"/>
                </a:ln>
                <a:solidFill>
                  <a:schemeClr val="accent2">
                    <a:lumMod val="40000"/>
                    <a:lumOff val="60000"/>
                  </a:schemeClr>
                </a:solidFill>
              </a:rPr>
              <a:t>REFERENCIA</a:t>
            </a:r>
            <a:r>
              <a:rPr lang="es-ES" sz="3200" dirty="0">
                <a:ln w="9525" cap="flat" cmpd="sng">
                  <a:solidFill>
                    <a:schemeClr val="dk2"/>
                  </a:solidFill>
                  <a:prstDash val="solid"/>
                  <a:round/>
                  <a:headEnd type="none" w="med" len="med"/>
                  <a:tailEnd type="none" w="med" len="med"/>
                </a:ln>
                <a:solidFill>
                  <a:srgbClr val="6AA84F"/>
                </a:solidFill>
              </a:rPr>
              <a:t> </a:t>
            </a:r>
            <a:r>
              <a:rPr lang="es-ES" sz="3200" b="1" dirty="0">
                <a:ln w="22225">
                  <a:solidFill>
                    <a:schemeClr val="accent2"/>
                  </a:solidFill>
                  <a:prstDash val="solid"/>
                </a:ln>
                <a:solidFill>
                  <a:schemeClr val="accent2">
                    <a:lumMod val="40000"/>
                    <a:lumOff val="60000"/>
                  </a:schemeClr>
                </a:solidFill>
              </a:rPr>
              <a:t>BIBLIOGRÁFICA</a:t>
            </a:r>
            <a:endParaRPr lang="es-ES" sz="3200" dirty="0">
              <a:ln w="9525" cap="flat" cmpd="sng">
                <a:solidFill>
                  <a:schemeClr val="dk2"/>
                </a:solidFill>
                <a:prstDash val="solid"/>
                <a:round/>
                <a:headEnd type="none" w="med" len="med"/>
                <a:tailEnd type="none" w="med" len="med"/>
              </a:ln>
              <a:solidFill>
                <a:srgbClr val="6AA84F"/>
              </a:solidFill>
            </a:endParaRPr>
          </a:p>
        </p:txBody>
      </p:sp>
      <p:sp>
        <p:nvSpPr>
          <p:cNvPr id="7" name="6 Rectángulo"/>
          <p:cNvSpPr/>
          <p:nvPr/>
        </p:nvSpPr>
        <p:spPr>
          <a:xfrm>
            <a:off x="251520" y="862227"/>
            <a:ext cx="8640960" cy="369332"/>
          </a:xfrm>
          <a:prstGeom prst="rect">
            <a:avLst/>
          </a:prstGeom>
        </p:spPr>
        <p:txBody>
          <a:bodyPr wrap="square">
            <a:spAutoFit/>
          </a:bodyPr>
          <a:lstStyle/>
          <a:p>
            <a:pPr marL="342900" lvl="0" indent="-342900">
              <a:buFont typeface="+mj-lt"/>
              <a:buAutoNum type="arabicPeriod"/>
            </a:pPr>
            <a:endParaRPr lang="es-PE" sz="1800" dirty="0">
              <a:solidFill>
                <a:schemeClr val="tx1"/>
              </a:solidFill>
            </a:endParaRPr>
          </a:p>
        </p:txBody>
      </p:sp>
      <p:sp>
        <p:nvSpPr>
          <p:cNvPr id="2" name="Rectángulo 1">
            <a:extLst>
              <a:ext uri="{FF2B5EF4-FFF2-40B4-BE49-F238E27FC236}">
                <a16:creationId xmlns:a16="http://schemas.microsoft.com/office/drawing/2014/main" id="{179CA6EC-0916-4C36-8CD9-AA5A45651B44}"/>
              </a:ext>
            </a:extLst>
          </p:cNvPr>
          <p:cNvSpPr/>
          <p:nvPr/>
        </p:nvSpPr>
        <p:spPr>
          <a:xfrm>
            <a:off x="832188" y="857998"/>
            <a:ext cx="7215708" cy="3954672"/>
          </a:xfrm>
          <a:prstGeom prst="rect">
            <a:avLst/>
          </a:prstGeom>
        </p:spPr>
        <p:txBody>
          <a:bodyPr wrap="square">
            <a:spAutoFit/>
          </a:bodyPr>
          <a:lstStyle/>
          <a:p>
            <a:pPr marL="342900" lvl="0" indent="-342900">
              <a:lnSpc>
                <a:spcPct val="107000"/>
              </a:lnSpc>
              <a:spcAft>
                <a:spcPts val="800"/>
              </a:spcAft>
              <a:buFont typeface="+mj-lt"/>
              <a:buAutoNum type="arabicPeriod"/>
            </a:pPr>
            <a:r>
              <a:rPr lang="es-PE" dirty="0" err="1">
                <a:latin typeface="Calibri" panose="020F0502020204030204" pitchFamily="34" charset="0"/>
                <a:ea typeface="Batang" panose="02030600000101010101" pitchFamily="18" charset="-127"/>
                <a:cs typeface="Times New Roman" panose="02020603050405020304" pitchFamily="18" charset="0"/>
              </a:rPr>
              <a:t>Blé</a:t>
            </a:r>
            <a:r>
              <a:rPr lang="es-PE" dirty="0">
                <a:latin typeface="Calibri" panose="020F0502020204030204" pitchFamily="34" charset="0"/>
                <a:ea typeface="Batang" panose="02030600000101010101" pitchFamily="18" charset="-127"/>
                <a:cs typeface="Times New Roman" panose="02020603050405020304" pitchFamily="18" charset="0"/>
              </a:rPr>
              <a:t>, Carlos, et al.  Diseño Ágil con TDD. España: Raleigh, North Carolina, 2010.296pp.     ISBN: 9781445264714 1445264714</a:t>
            </a:r>
          </a:p>
          <a:p>
            <a:pPr marL="342900" lvl="0" indent="-342900">
              <a:lnSpc>
                <a:spcPct val="107000"/>
              </a:lnSpc>
              <a:spcAft>
                <a:spcPts val="800"/>
              </a:spcAft>
              <a:buFont typeface="+mj-lt"/>
              <a:buAutoNum type="arabicPeriod"/>
            </a:pPr>
            <a:r>
              <a:rPr lang="es-PE" dirty="0">
                <a:latin typeface="Calibri" panose="020F0502020204030204" pitchFamily="34" charset="0"/>
                <a:ea typeface="Batang" panose="02030600000101010101" pitchFamily="18" charset="-127"/>
                <a:cs typeface="Times New Roman" panose="02020603050405020304" pitchFamily="18" charset="0"/>
              </a:rPr>
              <a:t>DELECHAMP, Frederic y LAUGUIE, Henri. Java y Eclipse. Barcelona, 2016. (97)512p.</a:t>
            </a:r>
            <a:br>
              <a:rPr lang="es-PE" dirty="0">
                <a:latin typeface="Calibri" panose="020F0502020204030204" pitchFamily="34" charset="0"/>
                <a:ea typeface="Batang" panose="02030600000101010101" pitchFamily="18" charset="-127"/>
                <a:cs typeface="Times New Roman" panose="02020603050405020304" pitchFamily="18" charset="0"/>
              </a:rPr>
            </a:br>
            <a:r>
              <a:rPr lang="es-PE" dirty="0">
                <a:latin typeface="Calibri" panose="020F0502020204030204" pitchFamily="34" charset="0"/>
                <a:ea typeface="Batang" panose="02030600000101010101" pitchFamily="18" charset="-127"/>
                <a:cs typeface="Times New Roman" panose="02020603050405020304" pitchFamily="18" charset="0"/>
              </a:rPr>
              <a:t>ISBN: 978-2-409-00281-6</a:t>
            </a:r>
          </a:p>
          <a:p>
            <a:pPr marL="342900" lvl="0" indent="-342900">
              <a:lnSpc>
                <a:spcPct val="107000"/>
              </a:lnSpc>
              <a:spcAft>
                <a:spcPts val="800"/>
              </a:spcAft>
              <a:buFont typeface="+mj-lt"/>
              <a:buAutoNum type="arabicPeriod"/>
            </a:pPr>
            <a:r>
              <a:rPr lang="es-PE" dirty="0">
                <a:latin typeface="Calibri" panose="020F0502020204030204" pitchFamily="34" charset="0"/>
                <a:ea typeface="Batang" panose="02030600000101010101" pitchFamily="18" charset="-127"/>
                <a:cs typeface="Times New Roman" panose="02020603050405020304" pitchFamily="18" charset="0"/>
              </a:rPr>
              <a:t>Martin, Robert C. (2003). Agile Software </a:t>
            </a:r>
            <a:r>
              <a:rPr lang="es-PE" dirty="0" err="1">
                <a:latin typeface="Calibri" panose="020F0502020204030204" pitchFamily="34" charset="0"/>
                <a:ea typeface="Batang" panose="02030600000101010101" pitchFamily="18" charset="-127"/>
                <a:cs typeface="Times New Roman" panose="02020603050405020304" pitchFamily="18" charset="0"/>
              </a:rPr>
              <a:t>Development</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Principles</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Patterns</a:t>
            </a:r>
            <a:r>
              <a:rPr lang="es-PE" dirty="0">
                <a:latin typeface="Calibri" panose="020F0502020204030204" pitchFamily="34" charset="0"/>
                <a:ea typeface="Batang" panose="02030600000101010101" pitchFamily="18" charset="-127"/>
                <a:cs typeface="Times New Roman" panose="02020603050405020304" pitchFamily="18" charset="0"/>
              </a:rPr>
              <a:t>, and </a:t>
            </a:r>
            <a:r>
              <a:rPr lang="es-PE" dirty="0" err="1">
                <a:latin typeface="Calibri" panose="020F0502020204030204" pitchFamily="34" charset="0"/>
                <a:ea typeface="Batang" panose="02030600000101010101" pitchFamily="18" charset="-127"/>
                <a:cs typeface="Times New Roman" panose="02020603050405020304" pitchFamily="18" charset="0"/>
              </a:rPr>
              <a:t>Practices</a:t>
            </a:r>
            <a:r>
              <a:rPr lang="es-PE" dirty="0">
                <a:latin typeface="Calibri" panose="020F0502020204030204" pitchFamily="34" charset="0"/>
                <a:ea typeface="Batang" panose="02030600000101010101" pitchFamily="18" charset="-127"/>
                <a:cs typeface="Times New Roman" panose="02020603050405020304" pitchFamily="18" charset="0"/>
              </a:rPr>
              <a:t>. Prentice Hall. p. 95. ISBN 978-0135974445. </a:t>
            </a:r>
          </a:p>
          <a:p>
            <a:pPr marL="342900" lvl="0" indent="-342900">
              <a:lnSpc>
                <a:spcPct val="107000"/>
              </a:lnSpc>
              <a:spcAft>
                <a:spcPts val="800"/>
              </a:spcAft>
              <a:buFont typeface="+mj-lt"/>
              <a:buAutoNum type="arabicPeriod"/>
            </a:pPr>
            <a:r>
              <a:rPr lang="es-PE" dirty="0">
                <a:latin typeface="Calibri" panose="020F0502020204030204" pitchFamily="34" charset="0"/>
                <a:ea typeface="Batang" panose="02030600000101010101" pitchFamily="18" charset="-127"/>
                <a:cs typeface="Times New Roman" panose="02020603050405020304" pitchFamily="18" charset="0"/>
              </a:rPr>
              <a:t>PAGE-JONES, </a:t>
            </a:r>
            <a:r>
              <a:rPr lang="es-PE" dirty="0" err="1">
                <a:latin typeface="Calibri" panose="020F0502020204030204" pitchFamily="34" charset="0"/>
                <a:ea typeface="Batang" panose="02030600000101010101" pitchFamily="18" charset="-127"/>
                <a:cs typeface="Times New Roman" panose="02020603050405020304" pitchFamily="18" charset="0"/>
              </a:rPr>
              <a:t>Meilir</a:t>
            </a:r>
            <a:r>
              <a:rPr lang="es-PE" dirty="0">
                <a:latin typeface="Calibri" panose="020F0502020204030204" pitchFamily="34" charset="0"/>
                <a:ea typeface="Batang" panose="02030600000101010101" pitchFamily="18" charset="-127"/>
                <a:cs typeface="Times New Roman" panose="02020603050405020304" pitchFamily="18" charset="0"/>
              </a:rPr>
              <a:t> (1988). </a:t>
            </a:r>
            <a:r>
              <a:rPr lang="es-PE" dirty="0" err="1">
                <a:latin typeface="Calibri" panose="020F0502020204030204" pitchFamily="34" charset="0"/>
                <a:ea typeface="Batang" panose="02030600000101010101" pitchFamily="18" charset="-127"/>
                <a:cs typeface="Times New Roman" panose="02020603050405020304" pitchFamily="18" charset="0"/>
              </a:rPr>
              <a:t>The</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Practical</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Guide</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to</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Structured</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Systems</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Design</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Yourdon</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Press</a:t>
            </a:r>
            <a:r>
              <a:rPr lang="es-PE" dirty="0">
                <a:latin typeface="Calibri" panose="020F0502020204030204" pitchFamily="34" charset="0"/>
                <a:ea typeface="Batang" panose="02030600000101010101" pitchFamily="18" charset="-127"/>
                <a:cs typeface="Times New Roman" panose="02020603050405020304" pitchFamily="18" charset="0"/>
              </a:rPr>
              <a:t> Computing Series. p. 82. ISBN 978-8120314825.</a:t>
            </a:r>
          </a:p>
          <a:p>
            <a:pPr marL="342900" lvl="0" indent="-342900">
              <a:lnSpc>
                <a:spcPct val="150000"/>
              </a:lnSpc>
              <a:spcAft>
                <a:spcPts val="1000"/>
              </a:spcAft>
              <a:buFont typeface="+mj-lt"/>
              <a:buAutoNum type="arabicPeriod"/>
            </a:pPr>
            <a:r>
              <a:rPr lang="es-ES_tradnl" dirty="0">
                <a:latin typeface="Calibri" panose="020F0502020204030204" pitchFamily="34" charset="0"/>
                <a:ea typeface="Batang" panose="02030600000101010101" pitchFamily="18" charset="-127"/>
                <a:cs typeface="Calibri" panose="020F0502020204030204" pitchFamily="34" charset="0"/>
              </a:rPr>
              <a:t>BLÉ, Carlos. Diseño Ágil con </a:t>
            </a:r>
            <a:r>
              <a:rPr lang="es-ES_tradnl" dirty="0" err="1">
                <a:latin typeface="Calibri" panose="020F0502020204030204" pitchFamily="34" charset="0"/>
                <a:ea typeface="Batang" panose="02030600000101010101" pitchFamily="18" charset="-127"/>
                <a:cs typeface="Calibri" panose="020F0502020204030204" pitchFamily="34" charset="0"/>
              </a:rPr>
              <a:t>TDD.España:lulu.com</a:t>
            </a:r>
            <a:r>
              <a:rPr lang="es-ES_tradnl" dirty="0">
                <a:latin typeface="Calibri" panose="020F0502020204030204" pitchFamily="34" charset="0"/>
                <a:ea typeface="Batang" panose="02030600000101010101" pitchFamily="18" charset="-127"/>
                <a:cs typeface="Calibri" panose="020F0502020204030204" pitchFamily="34" charset="0"/>
              </a:rPr>
              <a:t>, 2010. 301 pp. ISBN: 9781445264714</a:t>
            </a:r>
            <a:endParaRPr lang="es-PE" dirty="0">
              <a:latin typeface="Calibri" panose="020F0502020204030204" pitchFamily="34" charset="0"/>
              <a:ea typeface="Batang" panose="02030600000101010101" pitchFamily="18" charset="-127"/>
              <a:cs typeface="Times New Roman" panose="02020603050405020304" pitchFamily="18" charset="0"/>
            </a:endParaRPr>
          </a:p>
          <a:p>
            <a:pPr marL="342900" indent="-342900">
              <a:lnSpc>
                <a:spcPct val="107000"/>
              </a:lnSpc>
              <a:spcAft>
                <a:spcPts val="800"/>
              </a:spcAft>
              <a:buFont typeface="+mj-lt"/>
              <a:buAutoNum type="arabicPeriod"/>
            </a:pPr>
            <a:r>
              <a:rPr lang="en-US" dirty="0">
                <a:latin typeface="Calibri" panose="020F0502020204030204" pitchFamily="34" charset="0"/>
                <a:ea typeface="Batang" panose="02030600000101010101" pitchFamily="18" charset="-127"/>
                <a:cs typeface="Times New Roman" panose="02020603050405020304" pitchFamily="18" charset="0"/>
              </a:rPr>
              <a:t>Martin, Robert C. (2003). Agile Software Development, Principles, Patterns, and Practices. Prentice Hall. p. 95. ISBN 978-0135974445. </a:t>
            </a:r>
            <a:endParaRPr lang="es-PE" dirty="0">
              <a:latin typeface="Calibri" panose="020F0502020204030204" pitchFamily="34" charset="0"/>
              <a:ea typeface="Batang" panose="02030600000101010101" pitchFamily="18" charset="-127"/>
              <a:cs typeface="Times New Roman" panose="02020603050405020304" pitchFamily="18" charset="0"/>
            </a:endParaRPr>
          </a:p>
          <a:p>
            <a:pPr marL="342900" indent="-342900">
              <a:lnSpc>
                <a:spcPct val="107000"/>
              </a:lnSpc>
              <a:spcAft>
                <a:spcPts val="800"/>
              </a:spcAft>
              <a:buFont typeface="+mj-lt"/>
              <a:buAutoNum type="arabicPeriod"/>
            </a:pPr>
            <a:r>
              <a:rPr lang="en-US" dirty="0">
                <a:latin typeface="Calibri" panose="020F0502020204030204" pitchFamily="34" charset="0"/>
                <a:ea typeface="Batang" panose="02030600000101010101" pitchFamily="18" charset="-127"/>
                <a:cs typeface="Times New Roman" panose="02020603050405020304" pitchFamily="18" charset="0"/>
              </a:rPr>
              <a:t>Page-Jones, </a:t>
            </a:r>
            <a:r>
              <a:rPr lang="en-US" dirty="0" err="1">
                <a:latin typeface="Calibri" panose="020F0502020204030204" pitchFamily="34" charset="0"/>
                <a:ea typeface="Batang" panose="02030600000101010101" pitchFamily="18" charset="-127"/>
                <a:cs typeface="Times New Roman" panose="02020603050405020304" pitchFamily="18" charset="0"/>
              </a:rPr>
              <a:t>Meilir</a:t>
            </a:r>
            <a:r>
              <a:rPr lang="en-US" dirty="0">
                <a:latin typeface="Calibri" panose="020F0502020204030204" pitchFamily="34" charset="0"/>
                <a:ea typeface="Batang" panose="02030600000101010101" pitchFamily="18" charset="-127"/>
                <a:cs typeface="Times New Roman" panose="02020603050405020304" pitchFamily="18" charset="0"/>
              </a:rPr>
              <a:t> (1988). The Practical Guide to Structured Systems Design. </a:t>
            </a:r>
            <a:r>
              <a:rPr lang="es-PE" dirty="0" err="1">
                <a:latin typeface="Calibri" panose="020F0502020204030204" pitchFamily="34" charset="0"/>
                <a:ea typeface="Batang" panose="02030600000101010101" pitchFamily="18" charset="-127"/>
                <a:cs typeface="Times New Roman" panose="02020603050405020304" pitchFamily="18" charset="0"/>
              </a:rPr>
              <a:t>Yourdon</a:t>
            </a:r>
            <a:r>
              <a:rPr lang="es-PE" dirty="0">
                <a:latin typeface="Calibri" panose="020F0502020204030204" pitchFamily="34" charset="0"/>
                <a:ea typeface="Batang" panose="02030600000101010101" pitchFamily="18" charset="-127"/>
                <a:cs typeface="Times New Roman" panose="02020603050405020304" pitchFamily="18" charset="0"/>
              </a:rPr>
              <a:t> </a:t>
            </a:r>
            <a:r>
              <a:rPr lang="es-PE" dirty="0" err="1">
                <a:latin typeface="Calibri" panose="020F0502020204030204" pitchFamily="34" charset="0"/>
                <a:ea typeface="Batang" panose="02030600000101010101" pitchFamily="18" charset="-127"/>
                <a:cs typeface="Times New Roman" panose="02020603050405020304" pitchFamily="18" charset="0"/>
              </a:rPr>
              <a:t>Press</a:t>
            </a:r>
            <a:r>
              <a:rPr lang="es-PE" dirty="0">
                <a:latin typeface="Calibri" panose="020F0502020204030204" pitchFamily="34" charset="0"/>
                <a:ea typeface="Batang" panose="02030600000101010101" pitchFamily="18" charset="-127"/>
                <a:cs typeface="Times New Roman" panose="02020603050405020304" pitchFamily="18" charset="0"/>
              </a:rPr>
              <a:t> Computing Series. p. 82. ISBN 978-8120314825.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8" name="Shape 68"/>
          <p:cNvSpPr/>
          <p:nvPr/>
        </p:nvSpPr>
        <p:spPr>
          <a:xfrm>
            <a:off x="503700" y="1707654"/>
            <a:ext cx="6186900" cy="2894138"/>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r>
              <a:rPr lang="es-PE" sz="2000" dirty="0">
                <a:solidFill>
                  <a:schemeClr val="tx1"/>
                </a:solidFill>
                <a:latin typeface="Gill Sans Ultra Bold Condensed" panose="020B0A06020104020203" pitchFamily="34" charset="0"/>
              </a:rPr>
              <a:t>S-responsabilidad simple (single </a:t>
            </a:r>
            <a:r>
              <a:rPr lang="es-PE" sz="2000" dirty="0" err="1">
                <a:solidFill>
                  <a:schemeClr val="tx1"/>
                </a:solidFill>
                <a:latin typeface="Gill Sans Ultra Bold Condensed" panose="020B0A06020104020203" pitchFamily="34" charset="0"/>
              </a:rPr>
              <a:t>responsability</a:t>
            </a:r>
            <a:r>
              <a:rPr lang="es-PE" sz="2000" dirty="0">
                <a:solidFill>
                  <a:schemeClr val="tx1"/>
                </a:solidFill>
                <a:latin typeface="Gill Sans Ultra Bold Condensed" panose="020B0A06020104020203" pitchFamily="34" charset="0"/>
              </a:rPr>
              <a:t>).</a:t>
            </a:r>
          </a:p>
          <a:p>
            <a:pPr lvl="0"/>
            <a:r>
              <a:rPr lang="es-PE" sz="2000" dirty="0">
                <a:solidFill>
                  <a:schemeClr val="tx1"/>
                </a:solidFill>
                <a:latin typeface="Gill Sans Ultra Bold Condensed" panose="020B0A06020104020203" pitchFamily="34" charset="0"/>
              </a:rPr>
              <a:t>O-abierto/cerrado (open/</a:t>
            </a:r>
            <a:r>
              <a:rPr lang="es-PE" sz="2000" dirty="0" err="1">
                <a:solidFill>
                  <a:schemeClr val="tx1"/>
                </a:solidFill>
                <a:latin typeface="Gill Sans Ultra Bold Condensed" panose="020B0A06020104020203" pitchFamily="34" charset="0"/>
              </a:rPr>
              <a:t>closed</a:t>
            </a:r>
            <a:r>
              <a:rPr lang="es-PE" sz="2000" dirty="0">
                <a:solidFill>
                  <a:schemeClr val="tx1"/>
                </a:solidFill>
                <a:latin typeface="Gill Sans Ultra Bold Condensed" panose="020B0A06020104020203" pitchFamily="34" charset="0"/>
              </a:rPr>
              <a:t>).</a:t>
            </a:r>
          </a:p>
          <a:p>
            <a:pPr lvl="0"/>
            <a:r>
              <a:rPr lang="es-PE" sz="2000" dirty="0">
                <a:solidFill>
                  <a:schemeClr val="tx1"/>
                </a:solidFill>
                <a:latin typeface="Gill Sans Ultra Bold Condensed" panose="020B0A06020104020203" pitchFamily="34" charset="0"/>
              </a:rPr>
              <a:t>L-</a:t>
            </a:r>
            <a:r>
              <a:rPr lang="es-PE" sz="2000" dirty="0" err="1">
                <a:solidFill>
                  <a:schemeClr val="tx1"/>
                </a:solidFill>
                <a:latin typeface="Gill Sans Ultra Bold Condensed" panose="020B0A06020104020203" pitchFamily="34" charset="0"/>
              </a:rPr>
              <a:t>sustitucion</a:t>
            </a:r>
            <a:r>
              <a:rPr lang="es-PE" sz="2000" dirty="0">
                <a:solidFill>
                  <a:schemeClr val="tx1"/>
                </a:solidFill>
                <a:latin typeface="Gill Sans Ultra Bold Condensed" panose="020B0A06020104020203" pitchFamily="34" charset="0"/>
              </a:rPr>
              <a:t> </a:t>
            </a:r>
            <a:r>
              <a:rPr lang="es-PE" sz="2000" dirty="0" err="1">
                <a:solidFill>
                  <a:schemeClr val="tx1"/>
                </a:solidFill>
                <a:latin typeface="Gill Sans Ultra Bold Condensed" panose="020B0A06020104020203" pitchFamily="34" charset="0"/>
              </a:rPr>
              <a:t>liskov</a:t>
            </a:r>
            <a:r>
              <a:rPr lang="es-PE" sz="2000" dirty="0">
                <a:solidFill>
                  <a:schemeClr val="tx1"/>
                </a:solidFill>
                <a:latin typeface="Gill Sans Ultra Bold Condensed" panose="020B0A06020104020203" pitchFamily="34" charset="0"/>
              </a:rPr>
              <a:t>(</a:t>
            </a:r>
            <a:r>
              <a:rPr lang="es-PE" sz="2000" dirty="0" err="1">
                <a:solidFill>
                  <a:schemeClr val="tx1"/>
                </a:solidFill>
                <a:latin typeface="Gill Sans Ultra Bold Condensed" panose="020B0A06020104020203" pitchFamily="34" charset="0"/>
              </a:rPr>
              <a:t>liskov</a:t>
            </a:r>
            <a:r>
              <a:rPr lang="es-PE" sz="2000" dirty="0">
                <a:solidFill>
                  <a:schemeClr val="tx1"/>
                </a:solidFill>
                <a:latin typeface="Gill Sans Ultra Bold Condensed" panose="020B0A06020104020203" pitchFamily="34" charset="0"/>
              </a:rPr>
              <a:t> </a:t>
            </a:r>
            <a:r>
              <a:rPr lang="es-PE" sz="2000" dirty="0" err="1">
                <a:solidFill>
                  <a:schemeClr val="tx1"/>
                </a:solidFill>
                <a:latin typeface="Gill Sans Ultra Bold Condensed" panose="020B0A06020104020203" pitchFamily="34" charset="0"/>
              </a:rPr>
              <a:t>substitution</a:t>
            </a:r>
            <a:r>
              <a:rPr lang="es-PE" sz="2000" dirty="0">
                <a:solidFill>
                  <a:schemeClr val="tx1"/>
                </a:solidFill>
                <a:latin typeface="Gill Sans Ultra Bold Condensed" panose="020B0A06020104020203" pitchFamily="34" charset="0"/>
              </a:rPr>
              <a:t>). </a:t>
            </a:r>
          </a:p>
          <a:p>
            <a:pPr lvl="0"/>
            <a:r>
              <a:rPr lang="es-PE" sz="2000" dirty="0">
                <a:solidFill>
                  <a:schemeClr val="tx1"/>
                </a:solidFill>
                <a:latin typeface="Gill Sans Ultra Bold Condensed" panose="020B0A06020104020203" pitchFamily="34" charset="0"/>
              </a:rPr>
              <a:t>I-</a:t>
            </a:r>
            <a:r>
              <a:rPr lang="es-PE" sz="2000" dirty="0" err="1">
                <a:solidFill>
                  <a:schemeClr val="tx1"/>
                </a:solidFill>
                <a:latin typeface="Gill Sans Ultra Bold Condensed" panose="020B0A06020104020203" pitchFamily="34" charset="0"/>
              </a:rPr>
              <a:t>segregacion</a:t>
            </a:r>
            <a:r>
              <a:rPr lang="es-PE" sz="2000" dirty="0">
                <a:solidFill>
                  <a:schemeClr val="tx1"/>
                </a:solidFill>
                <a:latin typeface="Gill Sans Ultra Bold Condensed" panose="020B0A06020104020203" pitchFamily="34" charset="0"/>
              </a:rPr>
              <a:t> del interface(interface </a:t>
            </a:r>
            <a:r>
              <a:rPr lang="es-PE" sz="2000" dirty="0" err="1">
                <a:solidFill>
                  <a:schemeClr val="tx1"/>
                </a:solidFill>
                <a:latin typeface="Gill Sans Ultra Bold Condensed" panose="020B0A06020104020203" pitchFamily="34" charset="0"/>
              </a:rPr>
              <a:t>segregation</a:t>
            </a:r>
            <a:r>
              <a:rPr lang="es-PE" sz="2000" dirty="0">
                <a:solidFill>
                  <a:schemeClr val="tx1"/>
                </a:solidFill>
                <a:latin typeface="Gill Sans Ultra Bold Condensed" panose="020B0A06020104020203" pitchFamily="34" charset="0"/>
              </a:rPr>
              <a:t>)</a:t>
            </a:r>
          </a:p>
          <a:p>
            <a:pPr lvl="0"/>
            <a:r>
              <a:rPr lang="es-PE" sz="2000" dirty="0">
                <a:solidFill>
                  <a:schemeClr val="tx1"/>
                </a:solidFill>
                <a:latin typeface="Gill Sans Ultra Bold Condensed" panose="020B0A06020104020203" pitchFamily="34" charset="0"/>
              </a:rPr>
              <a:t>D-</a:t>
            </a:r>
            <a:r>
              <a:rPr lang="es-PE" sz="2000" dirty="0" err="1">
                <a:solidFill>
                  <a:schemeClr val="tx1"/>
                </a:solidFill>
                <a:latin typeface="Gill Sans Ultra Bold Condensed" panose="020B0A06020104020203" pitchFamily="34" charset="0"/>
              </a:rPr>
              <a:t>inversion</a:t>
            </a:r>
            <a:r>
              <a:rPr lang="es-PE" sz="2000" dirty="0">
                <a:solidFill>
                  <a:schemeClr val="tx1"/>
                </a:solidFill>
                <a:latin typeface="Gill Sans Ultra Bold Condensed" panose="020B0A06020104020203" pitchFamily="34" charset="0"/>
              </a:rPr>
              <a:t> de independencias(</a:t>
            </a:r>
            <a:r>
              <a:rPr lang="es-PE" sz="2000" dirty="0" err="1">
                <a:solidFill>
                  <a:schemeClr val="tx1"/>
                </a:solidFill>
                <a:latin typeface="Gill Sans Ultra Bold Condensed" panose="020B0A06020104020203" pitchFamily="34" charset="0"/>
              </a:rPr>
              <a:t>dependency</a:t>
            </a:r>
            <a:r>
              <a:rPr lang="es-PE" sz="2000" dirty="0">
                <a:solidFill>
                  <a:schemeClr val="tx1"/>
                </a:solidFill>
                <a:latin typeface="Gill Sans Ultra Bold Condensed" panose="020B0A06020104020203" pitchFamily="34" charset="0"/>
              </a:rPr>
              <a:t> </a:t>
            </a:r>
            <a:r>
              <a:rPr lang="es-PE" sz="2000" dirty="0" err="1">
                <a:solidFill>
                  <a:schemeClr val="tx1"/>
                </a:solidFill>
                <a:latin typeface="Gill Sans Ultra Bold Condensed" panose="020B0A06020104020203" pitchFamily="34" charset="0"/>
              </a:rPr>
              <a:t>inversion</a:t>
            </a:r>
            <a:r>
              <a:rPr lang="es-PE" sz="2000" dirty="0">
                <a:solidFill>
                  <a:schemeClr val="tx1"/>
                </a:solidFill>
                <a:latin typeface="Gill Sans Ultra Bold Condensed" panose="020B0A06020104020203" pitchFamily="34" charset="0"/>
              </a:rPr>
              <a:t>).</a:t>
            </a:r>
          </a:p>
        </p:txBody>
      </p:sp>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432837" cy="830997"/>
          </a:xfrm>
          <a:prstGeom prst="rect">
            <a:avLst/>
          </a:prstGeom>
        </p:spPr>
        <p:txBody>
          <a:bodyPr wrap="square">
            <a:spAutoFit/>
          </a:bodyPr>
          <a:lstStyle/>
          <a:p>
            <a:pPr lvl="0" algn="ctr"/>
            <a:r>
              <a:rPr lang="es-ES" sz="4800" b="1" dirty="0">
                <a:ln w="9525" cap="flat" cmpd="sng">
                  <a:solidFill>
                    <a:schemeClr val="tx1"/>
                  </a:solidFill>
                  <a:prstDash val="solid"/>
                  <a:round/>
                  <a:headEnd type="none" w="med" len="med"/>
                  <a:tailEnd type="none" w="med" len="med"/>
                </a:ln>
                <a:solidFill>
                  <a:srgbClr val="ED7F53"/>
                </a:solidFill>
                <a:effectLst>
                  <a:outerShdw blurRad="50800" dist="38100" algn="l" rotWithShape="0">
                    <a:prstClr val="black">
                      <a:alpha val="40000"/>
                    </a:prstClr>
                  </a:outerShdw>
                </a:effectLst>
              </a:rPr>
              <a:t>PRINCIPIOS:</a:t>
            </a:r>
            <a:endParaRPr lang="es-ES" sz="4800" dirty="0">
              <a:ln w="9525" cap="flat" cmpd="sng">
                <a:solidFill>
                  <a:schemeClr val="tx1"/>
                </a:solidFill>
                <a:prstDash val="solid"/>
                <a:round/>
                <a:headEnd type="none" w="med" len="med"/>
                <a:tailEnd type="none" w="med" len="med"/>
              </a:ln>
              <a:solidFill>
                <a:srgbClr val="ED7F53"/>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54316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1° PRINCIPIO:</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1154558" y="1805193"/>
            <a:ext cx="6789038" cy="15696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S-responsabilidad simple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 (single </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responsability</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a:t>
            </a:r>
          </a:p>
        </p:txBody>
      </p:sp>
    </p:spTree>
    <p:extLst>
      <p:ext uri="{BB962C8B-B14F-4D97-AF65-F5344CB8AC3E}">
        <p14:creationId xmlns:p14="http://schemas.microsoft.com/office/powerpoint/2010/main" val="188912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1691680" y="179554"/>
            <a:ext cx="7452320"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S-responsabilidad simple (single </a:t>
            </a:r>
            <a:r>
              <a:rPr lang="es-PE" sz="2400" b="1" dirty="0" err="1"/>
              <a:t>responsability</a:t>
            </a:r>
            <a:r>
              <a:rPr lang="es-PE" sz="2400" b="1" dirty="0"/>
              <a:t>).</a:t>
            </a:r>
          </a:p>
        </p:txBody>
      </p:sp>
      <p:sp>
        <p:nvSpPr>
          <p:cNvPr id="80" name="Shape 80"/>
          <p:cNvSpPr/>
          <p:nvPr/>
        </p:nvSpPr>
        <p:spPr>
          <a:xfrm>
            <a:off x="1475656" y="1010579"/>
            <a:ext cx="6408712" cy="357739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3200" dirty="0">
                <a:solidFill>
                  <a:schemeClr val="tx1"/>
                </a:solidFill>
              </a:rPr>
              <a:t>La primera letra de SOLID nos hace citar al principio de Responsabilidad Única. La idea de este principio es fácil de entender</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390017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1691680" y="179554"/>
            <a:ext cx="7452320"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S-responsabilidad simple (single </a:t>
            </a:r>
            <a:r>
              <a:rPr lang="es-PE" sz="2400" b="1" dirty="0" err="1"/>
              <a:t>responsability</a:t>
            </a:r>
            <a:r>
              <a:rPr lang="es-PE" sz="2400" b="1" dirty="0"/>
              <a:t>).</a:t>
            </a:r>
          </a:p>
        </p:txBody>
      </p:sp>
      <p:sp>
        <p:nvSpPr>
          <p:cNvPr id="80" name="Shape 80"/>
          <p:cNvSpPr/>
          <p:nvPr/>
        </p:nvSpPr>
        <p:spPr>
          <a:xfrm>
            <a:off x="1475656" y="1010579"/>
            <a:ext cx="6408712" cy="357739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just"/>
            <a:r>
              <a:rPr lang="es-PE" sz="3200" dirty="0">
                <a:solidFill>
                  <a:schemeClr val="tx1"/>
                </a:solidFill>
              </a:rPr>
              <a:t>Lo que nos pide este principio es que cada clase debe tener una única responsabilidad, por lo que si estamos programando una clase que se ocupa de diferentes cosas es conveniente partirla en dos  o más clases</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Tree>
    <p:extLst>
      <p:ext uri="{BB962C8B-B14F-4D97-AF65-F5344CB8AC3E}">
        <p14:creationId xmlns:p14="http://schemas.microsoft.com/office/powerpoint/2010/main" val="52208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1547664" y="146072"/>
            <a:ext cx="5112568" cy="2281661"/>
          </a:xfrm>
          <a:prstGeom prst="round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400" dirty="0">
                <a:solidFill>
                  <a:schemeClr val="tx1"/>
                </a:solidFill>
              </a:rPr>
              <a:t>Para poder entender con mayor facilidad nos apoyaremos en un ejemplo concreto y simple.</a:t>
            </a:r>
            <a:br>
              <a:rPr lang="es-PE" sz="2400" dirty="0">
                <a:solidFill>
                  <a:schemeClr val="tx1"/>
                </a:solidFill>
              </a:rPr>
            </a:br>
            <a:r>
              <a:rPr lang="es-PE" sz="2400" dirty="0">
                <a:solidFill>
                  <a:schemeClr val="tx1"/>
                </a:solidFill>
              </a:rPr>
              <a:t>Tenemos que diseñar un supermercado, un claro ejemplo  podría ser</a:t>
            </a:r>
          </a:p>
        </p:txBody>
      </p:sp>
      <p:pic>
        <p:nvPicPr>
          <p:cNvPr id="8" name="Picture 2">
            <a:extLst>
              <a:ext uri="{FF2B5EF4-FFF2-40B4-BE49-F238E27FC236}">
                <a16:creationId xmlns:a16="http://schemas.microsoft.com/office/drawing/2014/main" id="{7B966BF6-3293-46F2-BF88-03D969D3D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9250" y="2440306"/>
            <a:ext cx="4529396" cy="2476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00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Shape 79"/>
          <p:cNvSpPr/>
          <p:nvPr/>
        </p:nvSpPr>
        <p:spPr>
          <a:xfrm>
            <a:off x="7380312" y="179554"/>
            <a:ext cx="1763688" cy="524266"/>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s-PE" sz="2400" b="1" dirty="0"/>
              <a:t>Ejemplo:</a:t>
            </a:r>
          </a:p>
        </p:txBody>
      </p:sp>
      <p:pic>
        <p:nvPicPr>
          <p:cNvPr id="85" name="Shape 85"/>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86" name="Shape 86"/>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3" name="Rectángulo: esquinas redondeadas 2">
            <a:extLst>
              <a:ext uri="{FF2B5EF4-FFF2-40B4-BE49-F238E27FC236}">
                <a16:creationId xmlns:a16="http://schemas.microsoft.com/office/drawing/2014/main" id="{DF3F02DF-7ED5-442E-A90F-EAE01D37AE59}"/>
              </a:ext>
            </a:extLst>
          </p:cNvPr>
          <p:cNvSpPr/>
          <p:nvPr/>
        </p:nvSpPr>
        <p:spPr>
          <a:xfrm>
            <a:off x="1547664" y="146073"/>
            <a:ext cx="5615136" cy="1633590"/>
          </a:xfrm>
          <a:prstGeom prst="roundRect">
            <a:avLst/>
          </a:prstGeom>
          <a:solidFill>
            <a:srgbClr val="FF5D5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400" dirty="0">
                <a:solidFill>
                  <a:schemeClr val="tx1"/>
                </a:solidFill>
              </a:rPr>
              <a:t>Si seguimos este principio deberíamos haber hecho un modelo similar a este.</a:t>
            </a:r>
          </a:p>
        </p:txBody>
      </p:sp>
      <p:pic>
        <p:nvPicPr>
          <p:cNvPr id="7" name="Picture 2">
            <a:extLst>
              <a:ext uri="{FF2B5EF4-FFF2-40B4-BE49-F238E27FC236}">
                <a16:creationId xmlns:a16="http://schemas.microsoft.com/office/drawing/2014/main" id="{E1A281F8-CFCF-475C-8FA5-F5AFC4930F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46" y="2643758"/>
            <a:ext cx="403244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B4CC4C84-A8B1-4418-B183-7B455FEE03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2666640"/>
            <a:ext cx="4100225" cy="182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67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72" name="Shape 72"/>
          <p:cNvPicPr preferRelativeResize="0"/>
          <p:nvPr/>
        </p:nvPicPr>
        <p:blipFill rotWithShape="1">
          <a:blip r:embed="rId4">
            <a:alphaModFix/>
          </a:blip>
          <a:srcRect t="25773" b="24870"/>
          <a:stretch/>
        </p:blipFill>
        <p:spPr>
          <a:xfrm>
            <a:off x="7162800" y="4694650"/>
            <a:ext cx="1905000" cy="367125"/>
          </a:xfrm>
          <a:prstGeom prst="rect">
            <a:avLst/>
          </a:prstGeom>
          <a:noFill/>
          <a:ln>
            <a:noFill/>
          </a:ln>
        </p:spPr>
      </p:pic>
      <p:pic>
        <p:nvPicPr>
          <p:cNvPr id="73" name="Shape 73"/>
          <p:cNvPicPr preferRelativeResize="0"/>
          <p:nvPr/>
        </p:nvPicPr>
        <p:blipFill rotWithShape="1">
          <a:blip r:embed="rId5">
            <a:alphaModFix/>
          </a:blip>
          <a:srcRect l="8901" t="8232" r="12605" b="5022"/>
          <a:stretch/>
        </p:blipFill>
        <p:spPr>
          <a:xfrm>
            <a:off x="503700" y="37300"/>
            <a:ext cx="659799" cy="808774"/>
          </a:xfrm>
          <a:prstGeom prst="rect">
            <a:avLst/>
          </a:prstGeom>
          <a:noFill/>
          <a:ln>
            <a:noFill/>
          </a:ln>
        </p:spPr>
      </p:pic>
      <p:sp>
        <p:nvSpPr>
          <p:cNvPr id="13" name="5 Rectángulo">
            <a:extLst>
              <a:ext uri="{FF2B5EF4-FFF2-40B4-BE49-F238E27FC236}">
                <a16:creationId xmlns:a16="http://schemas.microsoft.com/office/drawing/2014/main" id="{746D3661-4E67-4940-84C3-095757A04952}"/>
              </a:ext>
            </a:extLst>
          </p:cNvPr>
          <p:cNvSpPr/>
          <p:nvPr/>
        </p:nvSpPr>
        <p:spPr>
          <a:xfrm>
            <a:off x="1475656" y="441687"/>
            <a:ext cx="655272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rPr>
              <a:t>2° PRINCIPIO:</a:t>
            </a:r>
            <a:endParaRPr kumimoji="0" lang="es-ES" sz="4800" b="0" i="0" u="none" strike="noStrike" kern="0" cap="none" spc="0" normalizeH="0" baseline="0" noProof="0" dirty="0">
              <a:ln w="9525" cap="flat" cmpd="sng">
                <a:solidFill>
                  <a:srgbClr val="000000"/>
                </a:solidFill>
                <a:prstDash val="solid"/>
                <a:round/>
                <a:headEnd type="none" w="med" len="med"/>
                <a:tailEnd type="none" w="med" len="med"/>
              </a:ln>
              <a:solidFill>
                <a:srgbClr val="ED7F53"/>
              </a:solidFill>
              <a:effectLst>
                <a:outerShdw blurRad="50800" dist="38100" algn="l" rotWithShape="0">
                  <a:prstClr val="black">
                    <a:alpha val="40000"/>
                  </a:prstClr>
                </a:outerShdw>
              </a:effectLst>
              <a:uLnTx/>
              <a:uFillTx/>
              <a:latin typeface="Arial"/>
              <a:cs typeface="Arial"/>
              <a:sym typeface="Arial"/>
            </a:endParaRPr>
          </a:p>
        </p:txBody>
      </p:sp>
      <p:sp>
        <p:nvSpPr>
          <p:cNvPr id="2" name="Rectángulo 1"/>
          <p:cNvSpPr/>
          <p:nvPr/>
        </p:nvSpPr>
        <p:spPr>
          <a:xfrm>
            <a:off x="2153273" y="1707654"/>
            <a:ext cx="5009705" cy="15696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O-abierto/cerrado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(open/</a:t>
            </a:r>
            <a:r>
              <a:rPr kumimoji="0" lang="es-PE" sz="4800" b="0" i="0" u="none" strike="noStrike" kern="0" cap="none" spc="0" normalizeH="0" baseline="0" noProof="0" dirty="0" err="1">
                <a:ln>
                  <a:noFill/>
                </a:ln>
                <a:solidFill>
                  <a:srgbClr val="000000"/>
                </a:solidFill>
                <a:effectLst/>
                <a:uLnTx/>
                <a:uFillTx/>
                <a:latin typeface="Gill Sans Ultra Bold Condensed" panose="020B0A06020104020203" pitchFamily="34" charset="0"/>
                <a:cs typeface="Arial"/>
                <a:sym typeface="Arial"/>
              </a:rPr>
              <a:t>closed</a:t>
            </a:r>
            <a:r>
              <a:rPr kumimoji="0" lang="es-PE" sz="4800" b="0" i="0" u="none" strike="noStrike" kern="0" cap="none" spc="0" normalizeH="0" baseline="0" noProof="0" dirty="0">
                <a:ln>
                  <a:noFill/>
                </a:ln>
                <a:solidFill>
                  <a:srgbClr val="000000"/>
                </a:solidFill>
                <a:effectLst/>
                <a:uLnTx/>
                <a:uFillTx/>
                <a:latin typeface="Gill Sans Ultra Bold Condensed" panose="020B0A06020104020203" pitchFamily="34" charset="0"/>
                <a:cs typeface="Arial"/>
                <a:sym typeface="Arial"/>
              </a:rPr>
              <a:t>).</a:t>
            </a:r>
          </a:p>
        </p:txBody>
      </p:sp>
    </p:spTree>
    <p:extLst>
      <p:ext uri="{BB962C8B-B14F-4D97-AF65-F5344CB8AC3E}">
        <p14:creationId xmlns:p14="http://schemas.microsoft.com/office/powerpoint/2010/main" val="1968682631"/>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TotalTime>
  <Words>1124</Words>
  <Application>Microsoft Office PowerPoint</Application>
  <PresentationFormat>Presentación en pantalla (16:9)</PresentationFormat>
  <Paragraphs>98</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Batang</vt:lpstr>
      <vt:lpstr>Arial</vt:lpstr>
      <vt:lpstr>helvetica</vt:lpstr>
      <vt:lpstr>Bree Serif</vt:lpstr>
      <vt:lpstr>Times New Roman</vt:lpstr>
      <vt:lpstr>Gill Sans Ultra Bold Condensed</vt:lpstr>
      <vt:lpstr>Calibri</vt:lpstr>
      <vt:lpstr>simple-light-2</vt:lpstr>
      <vt:lpstr>FACULTAD DE INGENIERÍA ESCUELA ACADÉMICO PROFESIONAL DE INGENIERÍA DE SISTEMAS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INGENIERÍA ESCUELA ACADÉMICO PROFESIONAL DE INGENIERÍA DE SISTEMAS</dc:title>
  <cp:lastModifiedBy>Izabo Rosario Alvarez Huamani</cp:lastModifiedBy>
  <cp:revision>66</cp:revision>
  <dcterms:modified xsi:type="dcterms:W3CDTF">2017-09-18T02:31:49Z</dcterms:modified>
</cp:coreProperties>
</file>