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72" r:id="rId3"/>
    <p:sldId id="273" r:id="rId4"/>
    <p:sldId id="275" r:id="rId5"/>
    <p:sldId id="279" r:id="rId6"/>
    <p:sldId id="280" r:id="rId7"/>
    <p:sldId id="281" r:id="rId8"/>
    <p:sldId id="274" r:id="rId9"/>
    <p:sldId id="278" r:id="rId10"/>
    <p:sldId id="276" r:id="rId11"/>
    <p:sldId id="265" r:id="rId12"/>
    <p:sldId id="282"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76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2A4755EA-D0D6-4409-AF21-E6CD4FB1C4CC}" type="datetimeFigureOut">
              <a:rPr lang="es-PE" smtClean="0"/>
              <a:t>17/09/2017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249112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216343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82948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2377449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456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3140898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2084774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42821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45552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A4755EA-D0D6-4409-AF21-E6CD4FB1C4CC}" type="datetimeFigureOut">
              <a:rPr lang="es-PE" smtClean="0"/>
              <a:t>17/09/2017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38401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A4755EA-D0D6-4409-AF21-E6CD4FB1C4CC}" type="datetimeFigureOut">
              <a:rPr lang="es-PE" smtClean="0"/>
              <a:t>17/09/2017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213477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4755EA-D0D6-4409-AF21-E6CD4FB1C4CC}" type="datetimeFigureOut">
              <a:rPr lang="es-PE" smtClean="0"/>
              <a:t>17/09/2017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146829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4755EA-D0D6-4409-AF21-E6CD4FB1C4CC}" type="datetimeFigureOut">
              <a:rPr lang="es-PE" smtClean="0"/>
              <a:t>17/09/2017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238965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755EA-D0D6-4409-AF21-E6CD4FB1C4CC}" type="datetimeFigureOut">
              <a:rPr lang="es-PE" smtClean="0"/>
              <a:t>17/09/2017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393940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4755EA-D0D6-4409-AF21-E6CD4FB1C4CC}" type="datetimeFigureOut">
              <a:rPr lang="es-PE" smtClean="0"/>
              <a:t>17/09/2017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376418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4755EA-D0D6-4409-AF21-E6CD4FB1C4CC}" type="datetimeFigureOut">
              <a:rPr lang="es-PE" smtClean="0"/>
              <a:t>17/09/2017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C85750-1C77-4C68-B419-82701B3188A0}" type="slidenum">
              <a:rPr lang="es-PE" smtClean="0"/>
              <a:t>‹Nº›</a:t>
            </a:fld>
            <a:endParaRPr lang="es-PE"/>
          </a:p>
        </p:txBody>
      </p:sp>
    </p:spTree>
    <p:extLst>
      <p:ext uri="{BB962C8B-B14F-4D97-AF65-F5344CB8AC3E}">
        <p14:creationId xmlns:p14="http://schemas.microsoft.com/office/powerpoint/2010/main" val="331872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A4755EA-D0D6-4409-AF21-E6CD4FB1C4CC}" type="datetimeFigureOut">
              <a:rPr lang="es-PE" smtClean="0"/>
              <a:t>17/09/2017</a:t>
            </a:fld>
            <a:endParaRPr lang="es-P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P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C85750-1C77-4C68-B419-82701B3188A0}" type="slidenum">
              <a:rPr lang="es-PE" smtClean="0"/>
              <a:t>‹Nº›</a:t>
            </a:fld>
            <a:endParaRPr lang="es-PE"/>
          </a:p>
        </p:txBody>
      </p:sp>
    </p:spTree>
    <p:extLst>
      <p:ext uri="{BB962C8B-B14F-4D97-AF65-F5344CB8AC3E}">
        <p14:creationId xmlns:p14="http://schemas.microsoft.com/office/powerpoint/2010/main" val="3051899844"/>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ángulo 7"/>
          <p:cNvSpPr/>
          <p:nvPr/>
        </p:nvSpPr>
        <p:spPr>
          <a:xfrm>
            <a:off x="1032640" y="2462566"/>
            <a:ext cx="4870172" cy="2431435"/>
          </a:xfrm>
          <a:prstGeom prst="rect">
            <a:avLst/>
          </a:prstGeom>
        </p:spPr>
        <p:txBody>
          <a:bodyPr wrap="square">
            <a:spAutoFit/>
          </a:bodyPr>
          <a:lstStyle/>
          <a:p>
            <a:r>
              <a:rPr lang="es-PE" sz="2800" u="sng" dirty="0">
                <a:solidFill>
                  <a:schemeClr val="bg1"/>
                </a:solidFill>
                <a:latin typeface="Calibri" panose="020F0502020204030204" pitchFamily="34" charset="0"/>
                <a:cs typeface="Calibri" panose="020F0502020204030204" pitchFamily="34" charset="0"/>
              </a:rPr>
              <a:t>Integrantes:</a:t>
            </a:r>
            <a:br>
              <a:rPr lang="es-PE" sz="2800" u="sng" dirty="0">
                <a:solidFill>
                  <a:srgbClr val="002060"/>
                </a:solidFill>
                <a:latin typeface="Calibri" panose="020F0502020204030204" pitchFamily="34" charset="0"/>
                <a:cs typeface="Calibri" panose="020F0502020204030204" pitchFamily="34" charset="0"/>
              </a:rPr>
            </a:br>
            <a:endParaRPr lang="es-PE" sz="2800" u="sng" dirty="0">
              <a:solidFill>
                <a:srgbClr val="00206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s-PE" sz="2400" dirty="0">
                <a:solidFill>
                  <a:schemeClr val="bg1"/>
                </a:solidFill>
                <a:latin typeface="Calibri" panose="020F0502020204030204" pitchFamily="34" charset="0"/>
                <a:cs typeface="Calibri" panose="020F0502020204030204" pitchFamily="34" charset="0"/>
              </a:rPr>
              <a:t>Mamani Valencia, </a:t>
            </a:r>
            <a:r>
              <a:rPr lang="es-PE" sz="2400" dirty="0" err="1">
                <a:solidFill>
                  <a:schemeClr val="bg1"/>
                </a:solidFill>
                <a:latin typeface="Calibri" panose="020F0502020204030204" pitchFamily="34" charset="0"/>
                <a:cs typeface="Calibri" panose="020F0502020204030204" pitchFamily="34" charset="0"/>
              </a:rPr>
              <a:t>Jeancarlos</a:t>
            </a:r>
            <a:endParaRPr lang="es-PE" sz="2400" dirty="0">
              <a:solidFill>
                <a:schemeClr val="bg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s-PE" sz="2400" dirty="0">
                <a:solidFill>
                  <a:schemeClr val="bg1"/>
                </a:solidFill>
                <a:latin typeface="Calibri" panose="020F0502020204030204" pitchFamily="34" charset="0"/>
                <a:cs typeface="Calibri" panose="020F0502020204030204" pitchFamily="34" charset="0"/>
              </a:rPr>
              <a:t>Merino Maceta, Carlos Brayan</a:t>
            </a:r>
          </a:p>
          <a:p>
            <a:pPr marL="342900" indent="-342900">
              <a:buFont typeface="Wingdings" panose="05000000000000000000" pitchFamily="2" charset="2"/>
              <a:buChar char="Ø"/>
            </a:pPr>
            <a:r>
              <a:rPr lang="es-PE" sz="2400" dirty="0">
                <a:solidFill>
                  <a:schemeClr val="bg1"/>
                </a:solidFill>
                <a:latin typeface="Calibri" panose="020F0502020204030204" pitchFamily="34" charset="0"/>
                <a:cs typeface="Calibri" panose="020F0502020204030204" pitchFamily="34" charset="0"/>
              </a:rPr>
              <a:t>Morales Carlos, Jesús</a:t>
            </a:r>
          </a:p>
          <a:p>
            <a:pPr marL="342900" indent="-342900">
              <a:buFont typeface="Wingdings" panose="05000000000000000000" pitchFamily="2" charset="2"/>
              <a:buChar char="Ø"/>
            </a:pPr>
            <a:r>
              <a:rPr lang="es-PE" sz="2400" dirty="0">
                <a:solidFill>
                  <a:schemeClr val="bg1"/>
                </a:solidFill>
                <a:latin typeface="Calibri" panose="020F0502020204030204" pitchFamily="34" charset="0"/>
                <a:cs typeface="Calibri" panose="020F0502020204030204" pitchFamily="34" charset="0"/>
              </a:rPr>
              <a:t>Orellana </a:t>
            </a:r>
            <a:r>
              <a:rPr lang="es-PE" sz="2400" dirty="0" err="1">
                <a:solidFill>
                  <a:schemeClr val="bg1"/>
                </a:solidFill>
                <a:latin typeface="Calibri" panose="020F0502020204030204" pitchFamily="34" charset="0"/>
                <a:cs typeface="Calibri" panose="020F0502020204030204" pitchFamily="34" charset="0"/>
              </a:rPr>
              <a:t>Aliano</a:t>
            </a:r>
            <a:r>
              <a:rPr lang="es-PE" sz="2400" dirty="0">
                <a:solidFill>
                  <a:schemeClr val="bg1"/>
                </a:solidFill>
                <a:latin typeface="Calibri" panose="020F0502020204030204" pitchFamily="34" charset="0"/>
                <a:cs typeface="Calibri" panose="020F0502020204030204" pitchFamily="34" charset="0"/>
              </a:rPr>
              <a:t>, Roberto </a:t>
            </a:r>
            <a:r>
              <a:rPr lang="es-PE" sz="2400" dirty="0" err="1">
                <a:solidFill>
                  <a:schemeClr val="bg1"/>
                </a:solidFill>
                <a:latin typeface="Calibri" panose="020F0502020204030204" pitchFamily="34" charset="0"/>
                <a:cs typeface="Calibri" panose="020F0502020204030204" pitchFamily="34" charset="0"/>
              </a:rPr>
              <a:t>Sebastian</a:t>
            </a:r>
            <a:endParaRPr lang="es-PE" sz="2400" dirty="0">
              <a:solidFill>
                <a:schemeClr val="bg1"/>
              </a:solidFill>
              <a:latin typeface="Calibri" panose="020F0502020204030204" pitchFamily="34" charset="0"/>
              <a:cs typeface="Calibri" panose="020F0502020204030204" pitchFamily="34" charset="0"/>
            </a:endParaRPr>
          </a:p>
        </p:txBody>
      </p:sp>
      <p:sp>
        <p:nvSpPr>
          <p:cNvPr id="10" name="Rectángulo 9"/>
          <p:cNvSpPr/>
          <p:nvPr/>
        </p:nvSpPr>
        <p:spPr>
          <a:xfrm>
            <a:off x="1776224" y="318052"/>
            <a:ext cx="8533534" cy="1766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6000" u="sng" dirty="0">
                <a:solidFill>
                  <a:schemeClr val="bg1"/>
                </a:solidFill>
                <a:latin typeface="Calibri" panose="020F0502020204030204" pitchFamily="34" charset="0"/>
                <a:cs typeface="Calibri" panose="020F0502020204030204" pitchFamily="34" charset="0"/>
              </a:rPr>
              <a:t>Manejo de Archivos Logs</a:t>
            </a:r>
          </a:p>
        </p:txBody>
      </p:sp>
      <p:sp>
        <p:nvSpPr>
          <p:cNvPr id="12" name="Rectángulo 11"/>
          <p:cNvSpPr/>
          <p:nvPr/>
        </p:nvSpPr>
        <p:spPr>
          <a:xfrm>
            <a:off x="6484879" y="2462566"/>
            <a:ext cx="4388528" cy="1107996"/>
          </a:xfrm>
          <a:prstGeom prst="rect">
            <a:avLst/>
          </a:prstGeom>
        </p:spPr>
        <p:txBody>
          <a:bodyPr wrap="square">
            <a:spAutoFit/>
          </a:bodyPr>
          <a:lstStyle/>
          <a:p>
            <a:r>
              <a:rPr lang="es-PE" sz="2800" u="sng" dirty="0">
                <a:solidFill>
                  <a:schemeClr val="bg1"/>
                </a:solidFill>
                <a:latin typeface="Calibri" panose="020F0502020204030204" pitchFamily="34" charset="0"/>
                <a:cs typeface="Calibri" panose="020F0502020204030204" pitchFamily="34" charset="0"/>
              </a:rPr>
              <a:t>Docente:</a:t>
            </a:r>
          </a:p>
          <a:p>
            <a:endParaRPr lang="es-PE" sz="1400" u="sng" dirty="0">
              <a:solidFill>
                <a:srgbClr val="002060"/>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s-PE" sz="2400" dirty="0">
                <a:solidFill>
                  <a:schemeClr val="bg1"/>
                </a:solidFill>
                <a:latin typeface="Calibri" panose="020F0502020204030204" pitchFamily="34" charset="0"/>
                <a:cs typeface="Calibri" panose="020F0502020204030204" pitchFamily="34" charset="0"/>
              </a:rPr>
              <a:t>Coronel Castillo, Eric Gustavo</a:t>
            </a:r>
          </a:p>
        </p:txBody>
      </p:sp>
      <p:sp>
        <p:nvSpPr>
          <p:cNvPr id="13" name="Rectángulo 12"/>
          <p:cNvSpPr/>
          <p:nvPr/>
        </p:nvSpPr>
        <p:spPr>
          <a:xfrm>
            <a:off x="6484879" y="3678283"/>
            <a:ext cx="4388528" cy="1477328"/>
          </a:xfrm>
          <a:prstGeom prst="rect">
            <a:avLst/>
          </a:prstGeom>
        </p:spPr>
        <p:txBody>
          <a:bodyPr wrap="square">
            <a:spAutoFit/>
          </a:bodyPr>
          <a:lstStyle/>
          <a:p>
            <a:r>
              <a:rPr lang="es-PE" sz="2800" u="sng" dirty="0">
                <a:solidFill>
                  <a:schemeClr val="bg1"/>
                </a:solidFill>
                <a:latin typeface="Calibri" panose="020F0502020204030204" pitchFamily="34" charset="0"/>
                <a:cs typeface="Calibri" panose="020F0502020204030204" pitchFamily="34" charset="0"/>
              </a:rPr>
              <a:t>Asignatura:</a:t>
            </a:r>
          </a:p>
          <a:p>
            <a:endParaRPr lang="es-PE" sz="1400" u="sng"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s-PE" sz="2400" dirty="0">
                <a:solidFill>
                  <a:schemeClr val="bg1"/>
                </a:solidFill>
                <a:latin typeface="Calibri" panose="020F0502020204030204" pitchFamily="34" charset="0"/>
                <a:cs typeface="Calibri" panose="020F0502020204030204" pitchFamily="34" charset="0"/>
              </a:rPr>
              <a:t>Programación Orientada a Objetos</a:t>
            </a:r>
          </a:p>
        </p:txBody>
      </p:sp>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12756851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Rectángulo 1">
            <a:extLst>
              <a:ext uri="{FF2B5EF4-FFF2-40B4-BE49-F238E27FC236}">
                <a16:creationId xmlns:a16="http://schemas.microsoft.com/office/drawing/2014/main" id="{D0FF6F44-C464-442D-AE02-173B34403145}"/>
              </a:ext>
            </a:extLst>
          </p:cNvPr>
          <p:cNvSpPr/>
          <p:nvPr/>
        </p:nvSpPr>
        <p:spPr>
          <a:xfrm>
            <a:off x="1596884" y="662280"/>
            <a:ext cx="8918715" cy="1791260"/>
          </a:xfrm>
          <a:prstGeom prst="rect">
            <a:avLst/>
          </a:prstGeom>
        </p:spPr>
        <p:txBody>
          <a:bodyPr wrap="square">
            <a:spAutoFit/>
          </a:bodyPr>
          <a:lstStyle/>
          <a:p>
            <a:pPr lvl="0" algn="ctr">
              <a:lnSpc>
                <a:spcPct val="115000"/>
              </a:lnSpc>
              <a:spcAft>
                <a:spcPts val="1000"/>
              </a:spcAft>
            </a:pPr>
            <a:r>
              <a:rPr lang="es-ES" sz="4800" b="1" dirty="0">
                <a:solidFill>
                  <a:schemeClr val="bg1"/>
                </a:solidFill>
                <a:latin typeface="Calibri" panose="020F0502020204030204" pitchFamily="34" charset="0"/>
                <a:ea typeface="Calibri" panose="020F0502020204030204" pitchFamily="34" charset="0"/>
                <a:cs typeface="Calibri" panose="020F0502020204030204" pitchFamily="34" charset="0"/>
              </a:rPr>
              <a:t>Modelo de Aplicación de los Archivos Log</a:t>
            </a:r>
            <a:endParaRPr lang="es-PE" sz="4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39667FF5-66C3-4DBF-A1C8-57E81D63E5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4420" y="2561796"/>
            <a:ext cx="2880601" cy="3373002"/>
          </a:xfrm>
          <a:prstGeom prst="rect">
            <a:avLst/>
          </a:prstGeom>
          <a:noFill/>
          <a:ln w="76200">
            <a:solidFill>
              <a:srgbClr val="0070C0"/>
            </a:solidFill>
          </a:ln>
        </p:spPr>
      </p:pic>
      <p:pic>
        <p:nvPicPr>
          <p:cNvPr id="7" name="Imagen 6">
            <a:extLst>
              <a:ext uri="{FF2B5EF4-FFF2-40B4-BE49-F238E27FC236}">
                <a16:creationId xmlns:a16="http://schemas.microsoft.com/office/drawing/2014/main" id="{5E383A39-439F-4EFF-ADF6-8E7EB80299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0614" y="2561796"/>
            <a:ext cx="3112614" cy="3366466"/>
          </a:xfrm>
          <a:prstGeom prst="rect">
            <a:avLst/>
          </a:prstGeom>
          <a:noFill/>
          <a:ln w="76200">
            <a:solidFill>
              <a:srgbClr val="0070C0"/>
            </a:solidFill>
          </a:ln>
        </p:spPr>
      </p:pic>
      <p:pic>
        <p:nvPicPr>
          <p:cNvPr id="8" name="Imagen 7">
            <a:extLst>
              <a:ext uri="{FF2B5EF4-FFF2-40B4-BE49-F238E27FC236}">
                <a16:creationId xmlns:a16="http://schemas.microsoft.com/office/drawing/2014/main" id="{D75B948B-638F-43D5-95E7-2CA4E802BA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18821" y="2568332"/>
            <a:ext cx="2810056" cy="3366466"/>
          </a:xfrm>
          <a:prstGeom prst="rect">
            <a:avLst/>
          </a:prstGeom>
          <a:noFill/>
          <a:ln w="76200">
            <a:solidFill>
              <a:srgbClr val="0070C0"/>
            </a:solidFill>
          </a:ln>
        </p:spPr>
      </p:pic>
      <p:sp>
        <p:nvSpPr>
          <p:cNvPr id="3" name="Flecha: a la derecha 2">
            <a:extLst>
              <a:ext uri="{FF2B5EF4-FFF2-40B4-BE49-F238E27FC236}">
                <a16:creationId xmlns:a16="http://schemas.microsoft.com/office/drawing/2014/main" id="{3BFE9623-AE74-4A5B-B83D-E0A2D7000F88}"/>
              </a:ext>
            </a:extLst>
          </p:cNvPr>
          <p:cNvSpPr/>
          <p:nvPr/>
        </p:nvSpPr>
        <p:spPr>
          <a:xfrm>
            <a:off x="4086811" y="3234519"/>
            <a:ext cx="252057" cy="188339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Flecha: a la derecha 9">
            <a:extLst>
              <a:ext uri="{FF2B5EF4-FFF2-40B4-BE49-F238E27FC236}">
                <a16:creationId xmlns:a16="http://schemas.microsoft.com/office/drawing/2014/main" id="{5C34B198-9707-41F9-8EDD-E145C1DA121F}"/>
              </a:ext>
            </a:extLst>
          </p:cNvPr>
          <p:cNvSpPr/>
          <p:nvPr/>
        </p:nvSpPr>
        <p:spPr>
          <a:xfrm>
            <a:off x="7941476" y="3303333"/>
            <a:ext cx="252057" cy="188339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296357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Rectángulo 4">
            <a:extLst>
              <a:ext uri="{FF2B5EF4-FFF2-40B4-BE49-F238E27FC236}">
                <a16:creationId xmlns:a16="http://schemas.microsoft.com/office/drawing/2014/main" id="{6D0ACDBF-3066-4789-8B83-F24FEB516CAA}"/>
              </a:ext>
            </a:extLst>
          </p:cNvPr>
          <p:cNvSpPr/>
          <p:nvPr/>
        </p:nvSpPr>
        <p:spPr>
          <a:xfrm>
            <a:off x="4280553" y="695238"/>
            <a:ext cx="4163447" cy="830997"/>
          </a:xfrm>
          <a:prstGeom prst="rect">
            <a:avLst/>
          </a:prstGeom>
        </p:spPr>
        <p:txBody>
          <a:bodyPr wrap="none">
            <a:spAutoFit/>
          </a:bodyPr>
          <a:lstStyle/>
          <a:p>
            <a:r>
              <a:rPr lang="es-ES_tradnl" sz="4800" b="1" dirty="0">
                <a:solidFill>
                  <a:srgbClr val="000000"/>
                </a:solidFill>
                <a:latin typeface="Calibri" panose="020F0502020204030204" pitchFamily="34" charset="0"/>
                <a:ea typeface="Batang" panose="02030600000101010101" pitchFamily="18" charset="-127"/>
                <a:cs typeface="Calibri" panose="020F0502020204030204" pitchFamily="34" charset="0"/>
              </a:rPr>
              <a:t>CONCLUSIONES</a:t>
            </a:r>
            <a:endParaRPr lang="es-PE" sz="4800" dirty="0"/>
          </a:p>
        </p:txBody>
      </p:sp>
      <p:sp>
        <p:nvSpPr>
          <p:cNvPr id="2" name="Rectángulo 1">
            <a:extLst>
              <a:ext uri="{FF2B5EF4-FFF2-40B4-BE49-F238E27FC236}">
                <a16:creationId xmlns:a16="http://schemas.microsoft.com/office/drawing/2014/main" id="{75EAC148-18A8-4F1E-8742-9130E5E5AE21}"/>
              </a:ext>
            </a:extLst>
          </p:cNvPr>
          <p:cNvSpPr/>
          <p:nvPr/>
        </p:nvSpPr>
        <p:spPr>
          <a:xfrm>
            <a:off x="945650" y="1110736"/>
            <a:ext cx="10221184" cy="4898970"/>
          </a:xfrm>
          <a:prstGeom prst="rect">
            <a:avLst/>
          </a:prstGeom>
        </p:spPr>
        <p:txBody>
          <a:bodyPr wrap="square">
            <a:spAutoFit/>
          </a:bodyPr>
          <a:lstStyle/>
          <a:p>
            <a:pPr algn="ctr">
              <a:lnSpc>
                <a:spcPct val="107000"/>
              </a:lnSpc>
              <a:spcAft>
                <a:spcPts val="800"/>
              </a:spcAf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PE"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panose="05000000000000000000" pitchFamily="2" charset="2"/>
              <a:buChar char="Ø"/>
            </a:pPr>
            <a:r>
              <a:rPr lang="es-ES" sz="2000" dirty="0">
                <a:solidFill>
                  <a:schemeClr val="bg1"/>
                </a:solidFill>
                <a:latin typeface="Calibri" panose="020F0502020204030204" pitchFamily="34" charset="0"/>
                <a:cs typeface="Calibri" panose="020F0502020204030204" pitchFamily="34" charset="0"/>
              </a:rPr>
              <a:t>En conclusión, los archivos log (archivos de registro) son los que registran la información brindada por el sistema operativo, lo cual podemos ubicar aquellos problemas que se presenten por delante. Por esta razón son de mucha importancia al momento de solucionar problemas. Por otro lado, existen dichas dificultades que, al momento de eliminarlos, la recopilación de la información brindada no es suficiente para poder obtener una solución.</a:t>
            </a:r>
            <a:endParaRPr lang="es-PE" sz="2000" dirty="0">
              <a:solidFill>
                <a:schemeClr val="bg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s-PE" sz="2000" dirty="0">
              <a:solidFill>
                <a:schemeClr val="bg1"/>
              </a:solidFill>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Ø"/>
            </a:pPr>
            <a:r>
              <a:rPr lang="es-ES" sz="2000" dirty="0">
                <a:solidFill>
                  <a:schemeClr val="bg1"/>
                </a:solidFill>
                <a:latin typeface="Calibri" panose="020F0502020204030204" pitchFamily="34" charset="0"/>
                <a:cs typeface="Calibri" panose="020F0502020204030204" pitchFamily="34" charset="0"/>
              </a:rPr>
              <a:t>El grupo concluye que los tipos de archivos log brindan una mejor facilidad para la impresión de los registros hechos por los usuarios y con ello genera una mejor facilidad para la administración de estas. Incluyendo la muestra de mensajes con prioridades por problemas que se puedan presentar.</a:t>
            </a:r>
            <a:endParaRPr lang="es-PE" sz="2000" dirty="0">
              <a:solidFill>
                <a:schemeClr val="bg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s-PE" sz="2000" dirty="0">
              <a:solidFill>
                <a:schemeClr val="bg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s-PE" sz="2000" dirty="0">
                <a:solidFill>
                  <a:schemeClr val="bg1"/>
                </a:solidFill>
                <a:latin typeface="Calibri" panose="020F0502020204030204" pitchFamily="34" charset="0"/>
                <a:cs typeface="Calibri" panose="020F0502020204030204" pitchFamily="34" charset="0"/>
              </a:rPr>
              <a:t>Finalmente se puede apreciar que estos archivos están presentes en diversos procesos que se relacionan con nuestro entorno, haciéndonos obtener un mayor conocimiento de las acciones que estos realizan.</a:t>
            </a:r>
            <a:endParaRPr lang="es-PE"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88628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Rectángulo 4">
            <a:extLst>
              <a:ext uri="{FF2B5EF4-FFF2-40B4-BE49-F238E27FC236}">
                <a16:creationId xmlns:a16="http://schemas.microsoft.com/office/drawing/2014/main" id="{6D0ACDBF-3066-4789-8B83-F24FEB516CAA}"/>
              </a:ext>
            </a:extLst>
          </p:cNvPr>
          <p:cNvSpPr/>
          <p:nvPr/>
        </p:nvSpPr>
        <p:spPr>
          <a:xfrm>
            <a:off x="3336362" y="532478"/>
            <a:ext cx="5439759" cy="830997"/>
          </a:xfrm>
          <a:prstGeom prst="rect">
            <a:avLst/>
          </a:prstGeom>
        </p:spPr>
        <p:txBody>
          <a:bodyPr wrap="none">
            <a:spAutoFit/>
          </a:bodyPr>
          <a:lstStyle/>
          <a:p>
            <a:r>
              <a:rPr lang="es-ES_tradnl" sz="4800" b="1" dirty="0">
                <a:solidFill>
                  <a:srgbClr val="000000"/>
                </a:solidFill>
                <a:latin typeface="Calibri" panose="020F0502020204030204" pitchFamily="34" charset="0"/>
                <a:ea typeface="Batang" panose="02030600000101010101" pitchFamily="18" charset="-127"/>
                <a:cs typeface="Calibri" panose="020F0502020204030204" pitchFamily="34" charset="0"/>
              </a:rPr>
              <a:t>RECOMENDACIONES</a:t>
            </a:r>
            <a:endParaRPr lang="es-PE" sz="4800" dirty="0"/>
          </a:p>
        </p:txBody>
      </p:sp>
      <p:sp>
        <p:nvSpPr>
          <p:cNvPr id="3" name="Rectángulo 2">
            <a:extLst>
              <a:ext uri="{FF2B5EF4-FFF2-40B4-BE49-F238E27FC236}">
                <a16:creationId xmlns:a16="http://schemas.microsoft.com/office/drawing/2014/main" id="{11069B98-1E2F-4997-ACA3-158A5792D9E8}"/>
              </a:ext>
            </a:extLst>
          </p:cNvPr>
          <p:cNvSpPr/>
          <p:nvPr/>
        </p:nvSpPr>
        <p:spPr>
          <a:xfrm>
            <a:off x="966024" y="1435867"/>
            <a:ext cx="10153934" cy="4555093"/>
          </a:xfrm>
          <a:prstGeom prst="rect">
            <a:avLst/>
          </a:prstGeom>
        </p:spPr>
        <p:txBody>
          <a:bodyPr wrap="square">
            <a:spAutoFit/>
          </a:bodyPr>
          <a:lstStyle/>
          <a:p>
            <a:pPr marL="342900" lvl="0" indent="-342900">
              <a:lnSpc>
                <a:spcPct val="115000"/>
              </a:lnSpc>
              <a:spcAft>
                <a:spcPts val="0"/>
              </a:spcAft>
              <a:buSzPts val="1400"/>
              <a:buFont typeface="Wingdings" panose="05000000000000000000" pitchFamily="2" charset="2"/>
              <a:buChar char="Ø"/>
            </a:pPr>
            <a:r>
              <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El grupo recomienda, estar actualizados con la información servida por el sistema operativo y poder visualizarlo constantemente para poder evitarnos de aquellos problemas dados en momentos inesperados. Sin embargo, no se deben satisfacer con la información que se le es brindada al usuario, se debe seguir investigando más para una mayor seguridad tanto la computadora como el usuario.</a:t>
            </a: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0"/>
              </a:spcAft>
              <a:buFont typeface="Wingdings" panose="05000000000000000000" pitchFamily="2" charset="2"/>
              <a:buChar char="Ø"/>
            </a:pP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SzPts val="1400"/>
              <a:buFont typeface="Wingdings" panose="05000000000000000000" pitchFamily="2" charset="2"/>
              <a:buChar char="Ø"/>
            </a:pPr>
            <a:r>
              <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Nuestro equipo recomienda que para mantener seguro un sistema, se debe administrar adecuadamente los archivos log, conocer cada tipo y emplearlos para un seguimiento adecuado de las operaciones de los usuarios.</a:t>
            </a: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0"/>
              </a:spcAft>
            </a:pP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Estos procesos se pueden aplicar a diversos entornos, por lo tanto, la recomendación es estar atentos a lo que surja en un futuro, ya que esto simplifica bastante el seguimiento de las acciones que realizamos.</a:t>
            </a:r>
            <a:endParaRPr lang="es-PE" sz="2000" dirty="0">
              <a:solidFill>
                <a:schemeClr val="bg1"/>
              </a:solidFill>
            </a:endParaRPr>
          </a:p>
        </p:txBody>
      </p:sp>
    </p:spTree>
    <p:extLst>
      <p:ext uri="{BB962C8B-B14F-4D97-AF65-F5344CB8AC3E}">
        <p14:creationId xmlns:p14="http://schemas.microsoft.com/office/powerpoint/2010/main" val="36589761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1860202" y="2219969"/>
            <a:ext cx="8392079" cy="2345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9900" dirty="0">
                <a:solidFill>
                  <a:schemeClr val="bg1"/>
                </a:solidFill>
                <a:latin typeface="Calibri" panose="020F0502020204030204" pitchFamily="34" charset="0"/>
                <a:cs typeface="Calibri" panose="020F0502020204030204" pitchFamily="34" charset="0"/>
              </a:rPr>
              <a:t>Gracias</a:t>
            </a:r>
          </a:p>
        </p:txBody>
      </p:sp>
      <p:sp>
        <p:nvSpPr>
          <p:cNvPr id="3" name="Rectángulo: esquinas diagonales redondeadas 2">
            <a:extLst>
              <a:ext uri="{FF2B5EF4-FFF2-40B4-BE49-F238E27FC236}">
                <a16:creationId xmlns:a16="http://schemas.microsoft.com/office/drawing/2014/main" id="{66272EA1-742B-49FE-B63B-098458B47BA9}"/>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 name="Rectángulo: esquinas diagonales redondeadas 3">
            <a:extLst>
              <a:ext uri="{FF2B5EF4-FFF2-40B4-BE49-F238E27FC236}">
                <a16:creationId xmlns:a16="http://schemas.microsoft.com/office/drawing/2014/main" id="{9F4CC7B3-50E8-4D79-8829-48A87B74EA17}"/>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40716954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Rectángulo 4">
            <a:extLst>
              <a:ext uri="{FF2B5EF4-FFF2-40B4-BE49-F238E27FC236}">
                <a16:creationId xmlns:a16="http://schemas.microsoft.com/office/drawing/2014/main" id="{317E94B7-593F-4F09-9E24-DFCC11F89EE3}"/>
              </a:ext>
            </a:extLst>
          </p:cNvPr>
          <p:cNvSpPr/>
          <p:nvPr/>
        </p:nvSpPr>
        <p:spPr>
          <a:xfrm>
            <a:off x="4882972" y="640078"/>
            <a:ext cx="3198311" cy="830997"/>
          </a:xfrm>
          <a:prstGeom prst="rect">
            <a:avLst/>
          </a:prstGeom>
        </p:spPr>
        <p:txBody>
          <a:bodyPr wrap="none">
            <a:spAutoFit/>
          </a:bodyPr>
          <a:lstStyle/>
          <a:p>
            <a:pPr algn="ctr"/>
            <a:r>
              <a:rPr lang="es-ES_tradnl" sz="4800" b="1" dirty="0">
                <a:solidFill>
                  <a:srgbClr val="000000"/>
                </a:solidFill>
                <a:latin typeface="Calibri" panose="020F0502020204030204" pitchFamily="34" charset="0"/>
                <a:ea typeface="Batang" panose="02030600000101010101" pitchFamily="18" charset="-127"/>
                <a:cs typeface="Calibri" panose="020F0502020204030204" pitchFamily="34" charset="0"/>
              </a:rPr>
              <a:t>DEFINICIÓN</a:t>
            </a:r>
          </a:p>
        </p:txBody>
      </p:sp>
      <p:sp>
        <p:nvSpPr>
          <p:cNvPr id="2" name="Rectángulo 1">
            <a:extLst>
              <a:ext uri="{FF2B5EF4-FFF2-40B4-BE49-F238E27FC236}">
                <a16:creationId xmlns:a16="http://schemas.microsoft.com/office/drawing/2014/main" id="{04820A0D-E8C8-4E45-979B-3E43EB4D8AC5}"/>
              </a:ext>
            </a:extLst>
          </p:cNvPr>
          <p:cNvSpPr/>
          <p:nvPr/>
        </p:nvSpPr>
        <p:spPr>
          <a:xfrm>
            <a:off x="1626438" y="2015849"/>
            <a:ext cx="4296477" cy="3046988"/>
          </a:xfrm>
          <a:prstGeom prst="rect">
            <a:avLst/>
          </a:prstGeom>
        </p:spPr>
        <p:txBody>
          <a:bodyPr wrap="square">
            <a:spAutoFit/>
          </a:bodyPr>
          <a:lstStyle/>
          <a:p>
            <a:pPr marL="342900" indent="-342900">
              <a:buFont typeface="Arial" panose="020B0604020202020204" pitchFamily="34" charset="0"/>
              <a:buChar char="•"/>
            </a:pPr>
            <a:r>
              <a:rPr lang="es-PE" sz="2400" dirty="0">
                <a:solidFill>
                  <a:schemeClr val="bg1"/>
                </a:solidFill>
                <a:latin typeface="Calibri" panose="020F0502020204030204" pitchFamily="34" charset="0"/>
                <a:ea typeface="Calibri" panose="020F0502020204030204" pitchFamily="34" charset="0"/>
              </a:rPr>
              <a:t>Los registros (archivos log) son los que sujetan y/o contienen aquellos mensajes de información tratados por el sistema. Por esta razón son de mucha importancia al momento de solucionar los problemas del sistema.</a:t>
            </a:r>
            <a:endParaRPr lang="es-PE" sz="2400" dirty="0">
              <a:solidFill>
                <a:schemeClr val="bg1"/>
              </a:solidFill>
            </a:endParaRPr>
          </a:p>
        </p:txBody>
      </p:sp>
      <p:pic>
        <p:nvPicPr>
          <p:cNvPr id="1026" name="Picture 2" descr="Resultado de imagen para archivos logs">
            <a:extLst>
              <a:ext uri="{FF2B5EF4-FFF2-40B4-BE49-F238E27FC236}">
                <a16:creationId xmlns:a16="http://schemas.microsoft.com/office/drawing/2014/main" id="{E15C46B8-F445-466D-AE10-DCBE5FFF9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258" y="2050208"/>
            <a:ext cx="3012629" cy="3012629"/>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704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Rectángulo 4">
            <a:extLst>
              <a:ext uri="{FF2B5EF4-FFF2-40B4-BE49-F238E27FC236}">
                <a16:creationId xmlns:a16="http://schemas.microsoft.com/office/drawing/2014/main" id="{317E94B7-593F-4F09-9E24-DFCC11F89EE3}"/>
              </a:ext>
            </a:extLst>
          </p:cNvPr>
          <p:cNvSpPr/>
          <p:nvPr/>
        </p:nvSpPr>
        <p:spPr>
          <a:xfrm>
            <a:off x="5283434" y="653331"/>
            <a:ext cx="1688283" cy="830997"/>
          </a:xfrm>
          <a:prstGeom prst="rect">
            <a:avLst/>
          </a:prstGeom>
        </p:spPr>
        <p:txBody>
          <a:bodyPr wrap="none">
            <a:spAutoFit/>
          </a:bodyPr>
          <a:lstStyle/>
          <a:p>
            <a:pPr algn="ctr"/>
            <a:r>
              <a:rPr lang="es-ES_tradnl" sz="4800" b="1" dirty="0">
                <a:solidFill>
                  <a:srgbClr val="000000"/>
                </a:solidFill>
                <a:latin typeface="Calibri" panose="020F0502020204030204" pitchFamily="34" charset="0"/>
                <a:ea typeface="Batang" panose="02030600000101010101" pitchFamily="18" charset="-127"/>
                <a:cs typeface="Calibri" panose="020F0502020204030204" pitchFamily="34" charset="0"/>
              </a:rPr>
              <a:t>TIPOS</a:t>
            </a:r>
          </a:p>
        </p:txBody>
      </p:sp>
      <p:sp>
        <p:nvSpPr>
          <p:cNvPr id="2" name="Rectángulo 1">
            <a:extLst>
              <a:ext uri="{FF2B5EF4-FFF2-40B4-BE49-F238E27FC236}">
                <a16:creationId xmlns:a16="http://schemas.microsoft.com/office/drawing/2014/main" id="{552AF0E2-8696-423B-945A-FDB0253B692E}"/>
              </a:ext>
            </a:extLst>
          </p:cNvPr>
          <p:cNvSpPr/>
          <p:nvPr/>
        </p:nvSpPr>
        <p:spPr>
          <a:xfrm>
            <a:off x="1603608" y="1995161"/>
            <a:ext cx="5225442" cy="1238801"/>
          </a:xfrm>
          <a:prstGeom prst="rect">
            <a:avLst/>
          </a:prstGeom>
        </p:spPr>
        <p:txBody>
          <a:bodyPr wrap="square">
            <a:spAutoFit/>
          </a:bodyPr>
          <a:lstStyle/>
          <a:p>
            <a:pPr marL="342900" indent="-342900">
              <a:buFont typeface="Wingdings" panose="05000000000000000000" pitchFamily="2" charset="2"/>
              <a:buChar char="Ø"/>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Log/Messages</a:t>
            </a:r>
          </a:p>
          <a:p>
            <a:endParaRPr lang="es-PE" sz="105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s-PE" sz="2000" dirty="0">
                <a:solidFill>
                  <a:schemeClr val="bg1"/>
                </a:solidFill>
                <a:latin typeface="Calibri" panose="020F0502020204030204" pitchFamily="34" charset="0"/>
                <a:cs typeface="Calibri" panose="020F0502020204030204" pitchFamily="34" charset="0"/>
              </a:rPr>
              <a:t>Una notificación del registro de archivos es una sucesión de texto con abundante información.</a:t>
            </a:r>
          </a:p>
        </p:txBody>
      </p:sp>
      <p:pic>
        <p:nvPicPr>
          <p:cNvPr id="6" name="Imagen 5">
            <a:extLst>
              <a:ext uri="{FF2B5EF4-FFF2-40B4-BE49-F238E27FC236}">
                <a16:creationId xmlns:a16="http://schemas.microsoft.com/office/drawing/2014/main" id="{DB2A48AE-FFC4-4A0C-A506-43C853F09F66}"/>
              </a:ext>
            </a:extLst>
          </p:cNvPr>
          <p:cNvPicPr/>
          <p:nvPr/>
        </p:nvPicPr>
        <p:blipFill>
          <a:blip r:embed="rId2">
            <a:extLst>
              <a:ext uri="{28A0092B-C50C-407E-A947-70E740481C1C}">
                <a14:useLocalDpi xmlns:a14="http://schemas.microsoft.com/office/drawing/2010/main" val="0"/>
              </a:ext>
            </a:extLst>
          </a:blip>
          <a:stretch>
            <a:fillRect/>
          </a:stretch>
        </p:blipFill>
        <p:spPr>
          <a:xfrm>
            <a:off x="7288694" y="1995161"/>
            <a:ext cx="3560614" cy="1476002"/>
          </a:xfrm>
          <a:prstGeom prst="round2DiagRect">
            <a:avLst/>
          </a:prstGeom>
          <a:ln w="76200">
            <a:solidFill>
              <a:srgbClr val="0070C0"/>
            </a:solidFill>
          </a:ln>
        </p:spPr>
      </p:pic>
      <p:pic>
        <p:nvPicPr>
          <p:cNvPr id="7" name="Imagen 6" descr="Resultado de imagen para mensaje de seguridad">
            <a:extLst>
              <a:ext uri="{FF2B5EF4-FFF2-40B4-BE49-F238E27FC236}">
                <a16:creationId xmlns:a16="http://schemas.microsoft.com/office/drawing/2014/main" id="{C1F48D7F-05CD-4FA4-B182-7F964C2978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88694" y="4024152"/>
            <a:ext cx="3560614" cy="1476002"/>
          </a:xfrm>
          <a:prstGeom prst="round2DiagRect">
            <a:avLst/>
          </a:prstGeom>
          <a:noFill/>
          <a:ln w="76200">
            <a:solidFill>
              <a:srgbClr val="0070C0"/>
            </a:solidFill>
          </a:ln>
        </p:spPr>
      </p:pic>
      <p:sp>
        <p:nvSpPr>
          <p:cNvPr id="3" name="Rectángulo 2">
            <a:extLst>
              <a:ext uri="{FF2B5EF4-FFF2-40B4-BE49-F238E27FC236}">
                <a16:creationId xmlns:a16="http://schemas.microsoft.com/office/drawing/2014/main" id="{EEF09027-028D-4C04-A9B9-253875B1663D}"/>
              </a:ext>
            </a:extLst>
          </p:cNvPr>
          <p:cNvSpPr/>
          <p:nvPr/>
        </p:nvSpPr>
        <p:spPr>
          <a:xfrm>
            <a:off x="1603609" y="3744795"/>
            <a:ext cx="5433295" cy="1546577"/>
          </a:xfrm>
          <a:prstGeom prst="rect">
            <a:avLst/>
          </a:prstGeom>
        </p:spPr>
        <p:txBody>
          <a:bodyPr wrap="square">
            <a:spAutoFit/>
          </a:bodyPr>
          <a:lstStyle/>
          <a:p>
            <a:pPr marL="342900" lvl="0" indent="-342900">
              <a:buFont typeface="Wingdings" panose="05000000000000000000" pitchFamily="2" charset="2"/>
              <a:buChar char="Ø"/>
            </a:pPr>
            <a:r>
              <a:rPr lang="es-ES" sz="2400" b="1" dirty="0">
                <a:solidFill>
                  <a:schemeClr val="bg1"/>
                </a:solidFill>
                <a:latin typeface="Calibri" panose="020F0502020204030204" pitchFamily="34" charset="0"/>
                <a:cs typeface="Calibri" panose="020F0502020204030204" pitchFamily="34" charset="0"/>
              </a:rPr>
              <a:t>Log/Secure</a:t>
            </a:r>
          </a:p>
          <a:p>
            <a:pPr marL="342900" lvl="0" indent="-342900">
              <a:buFont typeface="Wingdings" panose="05000000000000000000" pitchFamily="2" charset="2"/>
              <a:buChar char="Ø"/>
            </a:pPr>
            <a:endParaRPr lang="es-ES" sz="1050" b="1" dirty="0">
              <a:solidFill>
                <a:schemeClr val="bg1"/>
              </a:solidFill>
              <a:latin typeface="Calibri" panose="020F0502020204030204" pitchFamily="34" charset="0"/>
              <a:cs typeface="Calibri" panose="020F0502020204030204" pitchFamily="34" charset="0"/>
            </a:endParaRPr>
          </a:p>
          <a:p>
            <a:pPr lvl="0"/>
            <a:r>
              <a:rPr lang="es-PE" sz="2000" dirty="0">
                <a:solidFill>
                  <a:schemeClr val="bg1"/>
                </a:solidFill>
                <a:latin typeface="Calibri" panose="020F0502020204030204" pitchFamily="34" charset="0"/>
                <a:cs typeface="Calibri" panose="020F0502020204030204" pitchFamily="34" charset="0"/>
              </a:rPr>
              <a:t>Es un archivo de registro para las notificaciones de seguridad contienen información secreta que no puede ser revelado debido a su privacidad.</a:t>
            </a:r>
          </a:p>
        </p:txBody>
      </p:sp>
    </p:spTree>
    <p:extLst>
      <p:ext uri="{BB962C8B-B14F-4D97-AF65-F5344CB8AC3E}">
        <p14:creationId xmlns:p14="http://schemas.microsoft.com/office/powerpoint/2010/main" val="29496923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Rectángulo 1">
            <a:extLst>
              <a:ext uri="{FF2B5EF4-FFF2-40B4-BE49-F238E27FC236}">
                <a16:creationId xmlns:a16="http://schemas.microsoft.com/office/drawing/2014/main" id="{E1EEB3A8-02D8-449D-8EBD-ED7111188E79}"/>
              </a:ext>
            </a:extLst>
          </p:cNvPr>
          <p:cNvSpPr/>
          <p:nvPr/>
        </p:nvSpPr>
        <p:spPr>
          <a:xfrm>
            <a:off x="1427009" y="1216752"/>
            <a:ext cx="5742417" cy="1569660"/>
          </a:xfrm>
          <a:prstGeom prst="rect">
            <a:avLst/>
          </a:prstGeom>
        </p:spPr>
        <p:txBody>
          <a:bodyPr wrap="square">
            <a:spAutoFit/>
          </a:bodyPr>
          <a:lstStyle/>
          <a:p>
            <a:pPr marL="342900" indent="-342900">
              <a:buFont typeface="Wingdings" panose="05000000000000000000" pitchFamily="2" charset="2"/>
              <a:buChar char="Ø"/>
            </a:pPr>
            <a:r>
              <a:rPr lang="es-PE" sz="2400" b="1" dirty="0">
                <a:solidFill>
                  <a:srgbClr val="222222"/>
                </a:solidFill>
                <a:latin typeface="Calibri" panose="020F0502020204030204" pitchFamily="34" charset="0"/>
                <a:ea typeface="Calibri" panose="020F0502020204030204" pitchFamily="34" charset="0"/>
              </a:rPr>
              <a:t>Log/Cron</a:t>
            </a:r>
          </a:p>
          <a:p>
            <a:pPr marL="342900" indent="-342900">
              <a:buFont typeface="Wingdings" panose="05000000000000000000" pitchFamily="2" charset="2"/>
              <a:buChar char="Ø"/>
            </a:pPr>
            <a:endParaRPr lang="es-PE" sz="1050" b="1" dirty="0">
              <a:solidFill>
                <a:srgbClr val="222222"/>
              </a:solidFill>
              <a:latin typeface="Calibri" panose="020F0502020204030204" pitchFamily="34" charset="0"/>
              <a:ea typeface="Calibri" panose="020F0502020204030204" pitchFamily="34" charset="0"/>
            </a:endParaRPr>
          </a:p>
          <a:p>
            <a:r>
              <a:rPr lang="es-PE" sz="2000" dirty="0">
                <a:solidFill>
                  <a:schemeClr val="bg1"/>
                </a:solidFill>
                <a:latin typeface="Calibri" panose="020F0502020204030204" pitchFamily="34" charset="0"/>
                <a:cs typeface="Calibri" panose="020F0502020204030204" pitchFamily="34" charset="0"/>
              </a:rPr>
              <a:t>Se encarga de las tareas de crond que es el programa que permite a usuarios Linux/Unix ejecutar comandos a hora y fecha específica.</a:t>
            </a:r>
            <a:endParaRPr lang="es-PE" sz="2800" dirty="0">
              <a:solidFill>
                <a:schemeClr val="bg1"/>
              </a:solidFill>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67350882-A500-4E53-BC91-69557F2BE4E1}"/>
              </a:ext>
            </a:extLst>
          </p:cNvPr>
          <p:cNvSpPr/>
          <p:nvPr/>
        </p:nvSpPr>
        <p:spPr>
          <a:xfrm>
            <a:off x="1427009" y="3358851"/>
            <a:ext cx="6033965" cy="2112566"/>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Ø"/>
            </a:pPr>
            <a:r>
              <a:rPr lang="es-ES" sz="2400" b="1" dirty="0">
                <a:solidFill>
                  <a:srgbClr val="222222"/>
                </a:solidFill>
                <a:latin typeface="Calibri" panose="020F0502020204030204" pitchFamily="34" charset="0"/>
                <a:ea typeface="Calibri" panose="020F0502020204030204" pitchFamily="34" charset="0"/>
                <a:cs typeface="Calibri" panose="020F0502020204030204" pitchFamily="34" charset="0"/>
              </a:rPr>
              <a:t>Log/httpd</a:t>
            </a:r>
          </a:p>
          <a:p>
            <a:pPr lvl="0">
              <a:lnSpc>
                <a:spcPct val="107000"/>
              </a:lnSpc>
              <a:spcAft>
                <a:spcPts val="800"/>
              </a:spcAft>
            </a:pPr>
            <a:r>
              <a:rPr lang="es-PE" sz="2000" dirty="0">
                <a:solidFill>
                  <a:srgbClr val="222222"/>
                </a:solidFill>
                <a:latin typeface="Calibri" panose="020F0502020204030204" pitchFamily="34" charset="0"/>
                <a:ea typeface="Calibri" panose="020F0502020204030204" pitchFamily="34" charset="0"/>
                <a:cs typeface="Times New Roman" panose="02020603050405020304" pitchFamily="18" charset="0"/>
              </a:rPr>
              <a:t>S</a:t>
            </a:r>
            <a:r>
              <a:rPr lang="es-PE" sz="2000" dirty="0">
                <a:solidFill>
                  <a:srgbClr val="222222"/>
                </a:solidFill>
                <a:latin typeface="Calibri" panose="020F0502020204030204" pitchFamily="34" charset="0"/>
                <a:ea typeface="Calibri" panose="020F0502020204030204" pitchFamily="34" charset="0"/>
                <a:cs typeface="Calibri" panose="020F0502020204030204" pitchFamily="34" charset="0"/>
              </a:rPr>
              <a:t>e ocupa de los errores y accesos de apache los cuales son:</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s-ES" sz="2000" b="1" dirty="0">
                <a:solidFill>
                  <a:srgbClr val="222222"/>
                </a:solidFill>
                <a:latin typeface="Calibri" panose="020F0502020204030204" pitchFamily="34" charset="0"/>
                <a:ea typeface="Calibri" panose="020F0502020204030204" pitchFamily="34" charset="0"/>
                <a:cs typeface="Calibri" panose="020F0502020204030204" pitchFamily="34" charset="0"/>
              </a:rPr>
              <a:t>Error Log</a:t>
            </a:r>
            <a:endParaRPr lang="es-PE"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s-ES" sz="2000" b="1" dirty="0">
                <a:solidFill>
                  <a:srgbClr val="222222"/>
                </a:solidFill>
                <a:latin typeface="Calibri" panose="020F0502020204030204" pitchFamily="34" charset="0"/>
                <a:ea typeface="Calibri" panose="020F0502020204030204" pitchFamily="34" charset="0"/>
                <a:cs typeface="Calibri" panose="020F0502020204030204" pitchFamily="34" charset="0"/>
              </a:rPr>
              <a:t>Access Log</a:t>
            </a:r>
            <a:endParaRPr lang="es-PE"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descr="Resultado de imagen para /var/log/cron">
            <a:extLst>
              <a:ext uri="{FF2B5EF4-FFF2-40B4-BE49-F238E27FC236}">
                <a16:creationId xmlns:a16="http://schemas.microsoft.com/office/drawing/2014/main" id="{733ACFB1-2A81-42C7-8F00-6A52DF81FA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73451" y="1422218"/>
            <a:ext cx="3560614" cy="1476002"/>
          </a:xfrm>
          <a:prstGeom prst="round2DiagRect">
            <a:avLst/>
          </a:prstGeom>
          <a:noFill/>
          <a:ln w="76200">
            <a:solidFill>
              <a:srgbClr val="0070C0"/>
            </a:solidFill>
          </a:ln>
        </p:spPr>
      </p:pic>
      <p:pic>
        <p:nvPicPr>
          <p:cNvPr id="2050" name="Picture 2" descr="Resultado de imagen para Log/httpd">
            <a:extLst>
              <a:ext uri="{FF2B5EF4-FFF2-40B4-BE49-F238E27FC236}">
                <a16:creationId xmlns:a16="http://schemas.microsoft.com/office/drawing/2014/main" id="{6DF2A1A1-DF42-4533-90A1-CA97D599C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451" y="3677133"/>
            <a:ext cx="3573091" cy="1476002"/>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6912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Rectángulo 1">
            <a:extLst>
              <a:ext uri="{FF2B5EF4-FFF2-40B4-BE49-F238E27FC236}">
                <a16:creationId xmlns:a16="http://schemas.microsoft.com/office/drawing/2014/main" id="{E1EEB3A8-02D8-449D-8EBD-ED7111188E79}"/>
              </a:ext>
            </a:extLst>
          </p:cNvPr>
          <p:cNvSpPr/>
          <p:nvPr/>
        </p:nvSpPr>
        <p:spPr>
          <a:xfrm>
            <a:off x="1427009" y="777847"/>
            <a:ext cx="6064982" cy="1569660"/>
          </a:xfrm>
          <a:prstGeom prst="rect">
            <a:avLst/>
          </a:prstGeom>
        </p:spPr>
        <p:txBody>
          <a:bodyPr wrap="square">
            <a:spAutoFit/>
          </a:bodyPr>
          <a:lstStyle/>
          <a:p>
            <a:pPr marL="342900" indent="-342900">
              <a:buFont typeface="Wingdings" panose="05000000000000000000" pitchFamily="2" charset="2"/>
              <a:buChar char="Ø"/>
            </a:pPr>
            <a:r>
              <a:rPr lang="es-PE" sz="2400" b="1" dirty="0">
                <a:solidFill>
                  <a:schemeClr val="bg1"/>
                </a:solidFill>
                <a:latin typeface="Calibri" panose="020F0502020204030204" pitchFamily="34" charset="0"/>
                <a:cs typeface="Calibri" panose="020F0502020204030204" pitchFamily="34" charset="0"/>
              </a:rPr>
              <a:t>Log/Samba</a:t>
            </a:r>
          </a:p>
          <a:p>
            <a:pPr marL="342900" indent="-342900">
              <a:buFont typeface="Wingdings" panose="05000000000000000000" pitchFamily="2" charset="2"/>
              <a:buChar char="Ø"/>
            </a:pPr>
            <a:endParaRPr lang="es-PE" sz="1050" b="1" dirty="0">
              <a:solidFill>
                <a:schemeClr val="bg1"/>
              </a:solidFill>
              <a:latin typeface="Calibri" panose="020F0502020204030204" pitchFamily="34" charset="0"/>
              <a:cs typeface="Calibri" panose="020F0502020204030204" pitchFamily="34" charset="0"/>
            </a:endParaRPr>
          </a:p>
          <a:p>
            <a:r>
              <a:rPr lang="es-PE" sz="2000" dirty="0">
                <a:solidFill>
                  <a:schemeClr val="bg1"/>
                </a:solidFill>
                <a:latin typeface="Calibri" panose="020F0502020204030204" pitchFamily="34" charset="0"/>
                <a:cs typeface="Calibri" panose="020F0502020204030204" pitchFamily="34" charset="0"/>
              </a:rPr>
              <a:t>En este directorio se guardan los logs relacionados con el servicio samba, el cual permite conectar equipo Windows con Linux.</a:t>
            </a:r>
          </a:p>
        </p:txBody>
      </p:sp>
      <p:sp>
        <p:nvSpPr>
          <p:cNvPr id="3" name="Rectángulo 2">
            <a:extLst>
              <a:ext uri="{FF2B5EF4-FFF2-40B4-BE49-F238E27FC236}">
                <a16:creationId xmlns:a16="http://schemas.microsoft.com/office/drawing/2014/main" id="{67350882-A500-4E53-BC91-69557F2BE4E1}"/>
              </a:ext>
            </a:extLst>
          </p:cNvPr>
          <p:cNvSpPr/>
          <p:nvPr/>
        </p:nvSpPr>
        <p:spPr>
          <a:xfrm>
            <a:off x="1427009" y="2773155"/>
            <a:ext cx="6033965" cy="1238801"/>
          </a:xfrm>
          <a:prstGeom prst="rect">
            <a:avLst/>
          </a:prstGeom>
        </p:spPr>
        <p:txBody>
          <a:bodyPr wrap="square">
            <a:spAutoFit/>
          </a:bodyPr>
          <a:lstStyle/>
          <a:p>
            <a:pPr marL="285750" lvl="0" indent="-285750">
              <a:buFont typeface="Wingdings" panose="05000000000000000000" pitchFamily="2" charset="2"/>
              <a:buChar char="Ø"/>
            </a:pPr>
            <a:r>
              <a:rPr lang="es-ES" sz="2400" b="1" dirty="0">
                <a:solidFill>
                  <a:schemeClr val="bg1"/>
                </a:solidFill>
                <a:latin typeface="Calibri" panose="020F0502020204030204" pitchFamily="34" charset="0"/>
                <a:cs typeface="Calibri" panose="020F0502020204030204" pitchFamily="34" charset="0"/>
              </a:rPr>
              <a:t>Log/Maillog</a:t>
            </a:r>
            <a:endParaRPr lang="es-PE" sz="2400" dirty="0">
              <a:solidFill>
                <a:schemeClr val="bg1"/>
              </a:solidFill>
              <a:latin typeface="Calibri" panose="020F0502020204030204" pitchFamily="34" charset="0"/>
              <a:cs typeface="Calibri" panose="020F0502020204030204" pitchFamily="34" charset="0"/>
            </a:endParaRPr>
          </a:p>
          <a:p>
            <a:r>
              <a:rPr lang="es-ES" sz="1050" b="1" dirty="0">
                <a:solidFill>
                  <a:schemeClr val="bg1"/>
                </a:solidFill>
                <a:latin typeface="Calibri" panose="020F0502020204030204" pitchFamily="34" charset="0"/>
                <a:cs typeface="Calibri" panose="020F0502020204030204" pitchFamily="34" charset="0"/>
              </a:rPr>
              <a:t> </a:t>
            </a:r>
            <a:endParaRPr lang="es-PE" sz="1050" dirty="0">
              <a:solidFill>
                <a:schemeClr val="bg1"/>
              </a:solidFill>
              <a:latin typeface="Calibri" panose="020F0502020204030204" pitchFamily="34" charset="0"/>
              <a:cs typeface="Calibri" panose="020F0502020204030204" pitchFamily="34" charset="0"/>
            </a:endParaRPr>
          </a:p>
          <a:p>
            <a:r>
              <a:rPr lang="es-PE" sz="2000" dirty="0">
                <a:solidFill>
                  <a:schemeClr val="bg1"/>
                </a:solidFill>
                <a:latin typeface="Calibri" panose="020F0502020204030204" pitchFamily="34" charset="0"/>
                <a:cs typeface="Calibri" panose="020F0502020204030204" pitchFamily="34" charset="0"/>
              </a:rPr>
              <a:t>Se encargan del seguimiento de registros del servidor de mails.</a:t>
            </a:r>
            <a:endParaRPr lang="es-PE"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ángulo 4">
            <a:extLst>
              <a:ext uri="{FF2B5EF4-FFF2-40B4-BE49-F238E27FC236}">
                <a16:creationId xmlns:a16="http://schemas.microsoft.com/office/drawing/2014/main" id="{B044FEC6-723A-4420-8DE7-E1E816D2C033}"/>
              </a:ext>
            </a:extLst>
          </p:cNvPr>
          <p:cNvSpPr/>
          <p:nvPr/>
        </p:nvSpPr>
        <p:spPr>
          <a:xfrm>
            <a:off x="1395991" y="4409743"/>
            <a:ext cx="6096000" cy="1513428"/>
          </a:xfrm>
          <a:prstGeom prst="rect">
            <a:avLst/>
          </a:prstGeom>
        </p:spPr>
        <p:txBody>
          <a:bodyPr>
            <a:spAutoFit/>
          </a:bodyPr>
          <a:lstStyle/>
          <a:p>
            <a:pPr marL="342900" lvl="0" indent="-342900">
              <a:lnSpc>
                <a:spcPct val="107000"/>
              </a:lnSpc>
              <a:spcAft>
                <a:spcPts val="800"/>
              </a:spcAft>
              <a:buFont typeface="Wingdings" panose="05000000000000000000" pitchFamily="2" charset="2"/>
              <a:buChar char="Ø"/>
            </a:pPr>
            <a:r>
              <a:rPr lang="es-E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Log/</a:t>
            </a:r>
            <a:r>
              <a:rPr lang="es-E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Spooler</a:t>
            </a:r>
            <a:endParaRPr lang="es-PE" sz="105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s-PE" sz="2000" dirty="0">
                <a:solidFill>
                  <a:schemeClr val="bg1"/>
                </a:solidFill>
                <a:latin typeface="Calibri" panose="020F0502020204030204" pitchFamily="34" charset="0"/>
                <a:ea typeface="Calibri" panose="020F0502020204030204" pitchFamily="34" charset="0"/>
              </a:rPr>
              <a:t>Se encarga del seguimiento del registro de todas las actividades referentes a la impresora siendo esta la cola de impresión la principal.</a:t>
            </a:r>
            <a:endParaRPr lang="es-PE" sz="2000" dirty="0">
              <a:solidFill>
                <a:schemeClr val="bg1"/>
              </a:solidFill>
            </a:endParaRPr>
          </a:p>
        </p:txBody>
      </p:sp>
      <p:pic>
        <p:nvPicPr>
          <p:cNvPr id="13" name="Imagen 12" descr="Resultado de imagen para Log/samba">
            <a:extLst>
              <a:ext uri="{FF2B5EF4-FFF2-40B4-BE49-F238E27FC236}">
                <a16:creationId xmlns:a16="http://schemas.microsoft.com/office/drawing/2014/main" id="{6DCF9A18-619A-43E2-9207-256A0A987F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43781" y="777847"/>
            <a:ext cx="3560614" cy="1476002"/>
          </a:xfrm>
          <a:prstGeom prst="round2DiagRect">
            <a:avLst/>
          </a:prstGeom>
          <a:noFill/>
          <a:ln w="76200">
            <a:solidFill>
              <a:srgbClr val="0070C0"/>
            </a:solidFill>
          </a:ln>
        </p:spPr>
      </p:pic>
      <p:pic>
        <p:nvPicPr>
          <p:cNvPr id="14" name="Imagen 13" descr="Resultado de imagen para maillog">
            <a:extLst>
              <a:ext uri="{FF2B5EF4-FFF2-40B4-BE49-F238E27FC236}">
                <a16:creationId xmlns:a16="http://schemas.microsoft.com/office/drawing/2014/main" id="{96980319-6B95-4963-8140-97CDAAF6F1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12764" y="2654554"/>
            <a:ext cx="3560614" cy="1476002"/>
          </a:xfrm>
          <a:prstGeom prst="round2DiagRect">
            <a:avLst/>
          </a:prstGeom>
          <a:noFill/>
          <a:ln w="76200">
            <a:solidFill>
              <a:srgbClr val="0070C0"/>
            </a:solidFill>
          </a:ln>
        </p:spPr>
      </p:pic>
      <p:pic>
        <p:nvPicPr>
          <p:cNvPr id="15" name="Imagen 14" descr="Resultado de imagen para log spooler">
            <a:extLst>
              <a:ext uri="{FF2B5EF4-FFF2-40B4-BE49-F238E27FC236}">
                <a16:creationId xmlns:a16="http://schemas.microsoft.com/office/drawing/2014/main" id="{4A7972BA-6B21-4AE4-B6E6-1745B54745D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81747" y="4531261"/>
            <a:ext cx="3591631" cy="1476002"/>
          </a:xfrm>
          <a:prstGeom prst="round2DiagRect">
            <a:avLst/>
          </a:prstGeom>
          <a:noFill/>
          <a:ln w="76200">
            <a:solidFill>
              <a:srgbClr val="0070C0"/>
            </a:solidFill>
          </a:ln>
        </p:spPr>
      </p:pic>
    </p:spTree>
    <p:extLst>
      <p:ext uri="{BB962C8B-B14F-4D97-AF65-F5344CB8AC3E}">
        <p14:creationId xmlns:p14="http://schemas.microsoft.com/office/powerpoint/2010/main" val="1234678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Rectángulo 1">
            <a:extLst>
              <a:ext uri="{FF2B5EF4-FFF2-40B4-BE49-F238E27FC236}">
                <a16:creationId xmlns:a16="http://schemas.microsoft.com/office/drawing/2014/main" id="{E1EEB3A8-02D8-449D-8EBD-ED7111188E79}"/>
              </a:ext>
            </a:extLst>
          </p:cNvPr>
          <p:cNvSpPr/>
          <p:nvPr/>
        </p:nvSpPr>
        <p:spPr>
          <a:xfrm>
            <a:off x="1293673" y="817610"/>
            <a:ext cx="5742417" cy="1261884"/>
          </a:xfrm>
          <a:prstGeom prst="rect">
            <a:avLst/>
          </a:prstGeom>
        </p:spPr>
        <p:txBody>
          <a:bodyPr wrap="square">
            <a:spAutoFit/>
          </a:bodyPr>
          <a:lstStyle/>
          <a:p>
            <a:pPr marL="342900" lvl="0" indent="-342900">
              <a:buFont typeface="Wingdings" panose="05000000000000000000" pitchFamily="2" charset="2"/>
              <a:buChar char="Ø"/>
            </a:pPr>
            <a:r>
              <a:rPr lang="es-PE" sz="2400" b="1" dirty="0">
                <a:solidFill>
                  <a:schemeClr val="bg1"/>
                </a:solidFill>
                <a:latin typeface="Calibri" panose="020F0502020204030204" pitchFamily="34" charset="0"/>
                <a:cs typeface="Calibri" panose="020F0502020204030204" pitchFamily="34" charset="0"/>
              </a:rPr>
              <a:t>Log/boot.log </a:t>
            </a:r>
          </a:p>
          <a:p>
            <a:pPr marL="342900" lvl="0" indent="-342900">
              <a:buFont typeface="Wingdings" panose="05000000000000000000" pitchFamily="2" charset="2"/>
              <a:buChar char="Ø"/>
            </a:pPr>
            <a:endParaRPr lang="es-PE" sz="1050" dirty="0">
              <a:solidFill>
                <a:schemeClr val="bg1"/>
              </a:solidFill>
              <a:latin typeface="Calibri" panose="020F0502020204030204" pitchFamily="34" charset="0"/>
              <a:cs typeface="Calibri" panose="020F0502020204030204" pitchFamily="34" charset="0"/>
            </a:endParaRPr>
          </a:p>
          <a:p>
            <a:r>
              <a:rPr lang="es-PE" sz="2000" dirty="0">
                <a:solidFill>
                  <a:schemeClr val="bg1"/>
                </a:solidFill>
                <a:latin typeface="Calibri" panose="020F0502020204030204" pitchFamily="34" charset="0"/>
                <a:cs typeface="Calibri" panose="020F0502020204030204" pitchFamily="34" charset="0"/>
              </a:rPr>
              <a:t>Registra eventos y servicios que empiezan cuando se inicia el sistema. </a:t>
            </a:r>
          </a:p>
        </p:txBody>
      </p:sp>
      <p:sp>
        <p:nvSpPr>
          <p:cNvPr id="5" name="Rectángulo 4">
            <a:extLst>
              <a:ext uri="{FF2B5EF4-FFF2-40B4-BE49-F238E27FC236}">
                <a16:creationId xmlns:a16="http://schemas.microsoft.com/office/drawing/2014/main" id="{1C59A58E-709C-43A1-B26F-18E9A887A075}"/>
              </a:ext>
            </a:extLst>
          </p:cNvPr>
          <p:cNvSpPr/>
          <p:nvPr/>
        </p:nvSpPr>
        <p:spPr>
          <a:xfrm>
            <a:off x="1293673" y="2784256"/>
            <a:ext cx="6096000" cy="1238801"/>
          </a:xfrm>
          <a:prstGeom prst="rect">
            <a:avLst/>
          </a:prstGeom>
        </p:spPr>
        <p:txBody>
          <a:bodyPr>
            <a:spAutoFit/>
          </a:bodyPr>
          <a:lstStyle/>
          <a:p>
            <a:pPr marL="342900" indent="-342900">
              <a:buFont typeface="Wingdings" panose="05000000000000000000" pitchFamily="2" charset="2"/>
              <a:buChar char="Ø"/>
            </a:pPr>
            <a:r>
              <a:rPr lang="es-PE" sz="2400" b="1" dirty="0">
                <a:solidFill>
                  <a:schemeClr val="bg1"/>
                </a:solidFill>
                <a:latin typeface="Calibri" panose="020F0502020204030204" pitchFamily="34" charset="0"/>
                <a:cs typeface="Calibri" panose="020F0502020204030204" pitchFamily="34" charset="0"/>
              </a:rPr>
              <a:t>Log/dmesg</a:t>
            </a:r>
          </a:p>
          <a:p>
            <a:pPr marL="342900" indent="-342900">
              <a:buFont typeface="Wingdings" panose="05000000000000000000" pitchFamily="2" charset="2"/>
              <a:buChar char="Ø"/>
            </a:pPr>
            <a:endParaRPr lang="es-PE" sz="1050" dirty="0">
              <a:solidFill>
                <a:schemeClr val="bg1"/>
              </a:solidFill>
              <a:latin typeface="Calibri" panose="020F0502020204030204" pitchFamily="34" charset="0"/>
              <a:cs typeface="Calibri" panose="020F0502020204030204" pitchFamily="34" charset="0"/>
            </a:endParaRPr>
          </a:p>
          <a:p>
            <a:r>
              <a:rPr lang="es-PE" sz="2000" dirty="0">
                <a:solidFill>
                  <a:schemeClr val="bg1"/>
                </a:solidFill>
                <a:latin typeface="Calibri" panose="020F0502020204030204" pitchFamily="34" charset="0"/>
                <a:cs typeface="Calibri" panose="020F0502020204030204" pitchFamily="34" charset="0"/>
              </a:rPr>
              <a:t>Proporciona mensajes del </a:t>
            </a:r>
            <a:r>
              <a:rPr lang="es-PE" sz="2000" dirty="0" err="1">
                <a:solidFill>
                  <a:schemeClr val="bg1"/>
                </a:solidFill>
                <a:latin typeface="Calibri" panose="020F0502020204030204" pitchFamily="34" charset="0"/>
                <a:cs typeface="Calibri" panose="020F0502020204030204" pitchFamily="34" charset="0"/>
              </a:rPr>
              <a:t>kernel</a:t>
            </a:r>
            <a:r>
              <a:rPr lang="es-PE" sz="2000" dirty="0">
                <a:solidFill>
                  <a:schemeClr val="bg1"/>
                </a:solidFill>
                <a:latin typeface="Calibri" panose="020F0502020204030204" pitchFamily="34" charset="0"/>
                <a:cs typeface="Calibri" panose="020F0502020204030204" pitchFamily="34" charset="0"/>
              </a:rPr>
              <a:t> (núcleo), así como también información sobre el hardware de un sistema </a:t>
            </a:r>
          </a:p>
        </p:txBody>
      </p:sp>
      <p:sp>
        <p:nvSpPr>
          <p:cNvPr id="6" name="Rectángulo 5">
            <a:extLst>
              <a:ext uri="{FF2B5EF4-FFF2-40B4-BE49-F238E27FC236}">
                <a16:creationId xmlns:a16="http://schemas.microsoft.com/office/drawing/2014/main" id="{CB351083-A875-4130-B549-6EDDFAA711BF}"/>
              </a:ext>
            </a:extLst>
          </p:cNvPr>
          <p:cNvSpPr/>
          <p:nvPr/>
        </p:nvSpPr>
        <p:spPr>
          <a:xfrm>
            <a:off x="1293672" y="4568637"/>
            <a:ext cx="5980549" cy="1238801"/>
          </a:xfrm>
          <a:prstGeom prst="rect">
            <a:avLst/>
          </a:prstGeom>
        </p:spPr>
        <p:txBody>
          <a:bodyPr wrap="square">
            <a:spAutoFit/>
          </a:bodyPr>
          <a:lstStyle/>
          <a:p>
            <a:pPr marL="342900" lvl="0" indent="-342900">
              <a:buFont typeface="Wingdings" panose="05000000000000000000" pitchFamily="2" charset="2"/>
              <a:buChar char="Ø"/>
            </a:pPr>
            <a:r>
              <a:rPr lang="es-PE" sz="2400" b="1" dirty="0">
                <a:solidFill>
                  <a:schemeClr val="bg1"/>
                </a:solidFill>
                <a:latin typeface="Calibri" panose="020F0502020204030204" pitchFamily="34" charset="0"/>
                <a:cs typeface="Calibri" panose="020F0502020204030204" pitchFamily="34" charset="0"/>
              </a:rPr>
              <a:t>Var/run/utmp</a:t>
            </a:r>
          </a:p>
          <a:p>
            <a:pPr marL="342900" lvl="0" indent="-342900">
              <a:buFont typeface="Wingdings" panose="05000000000000000000" pitchFamily="2" charset="2"/>
              <a:buChar char="Ø"/>
            </a:pPr>
            <a:endParaRPr lang="es-PE" sz="1050" dirty="0">
              <a:solidFill>
                <a:schemeClr val="bg1"/>
              </a:solidFill>
              <a:latin typeface="Calibri" panose="020F0502020204030204" pitchFamily="34" charset="0"/>
              <a:cs typeface="Calibri" panose="020F0502020204030204" pitchFamily="34" charset="0"/>
            </a:endParaRPr>
          </a:p>
          <a:p>
            <a:r>
              <a:rPr lang="es-PE" sz="2000" dirty="0">
                <a:solidFill>
                  <a:schemeClr val="bg1"/>
                </a:solidFill>
                <a:latin typeface="Calibri" panose="020F0502020204030204" pitchFamily="34" charset="0"/>
                <a:cs typeface="Calibri" panose="020F0502020204030204" pitchFamily="34" charset="0"/>
              </a:rPr>
              <a:t>Mantiene una contabilidad completa del estado actual del sistema.</a:t>
            </a:r>
          </a:p>
        </p:txBody>
      </p:sp>
      <p:pic>
        <p:nvPicPr>
          <p:cNvPr id="4100" name="Picture 4" descr="Resultado de imagen para Log/boot.log">
            <a:extLst>
              <a:ext uri="{FF2B5EF4-FFF2-40B4-BE49-F238E27FC236}">
                <a16:creationId xmlns:a16="http://schemas.microsoft.com/office/drawing/2014/main" id="{E561BAA0-D690-42B3-96BD-9A1CE5021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880" y="764819"/>
            <a:ext cx="3554027" cy="1473857"/>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pic>
        <p:nvPicPr>
          <p:cNvPr id="4104" name="Picture 8" descr="Resultado de imagen para Log/dmesg">
            <a:extLst>
              <a:ext uri="{FF2B5EF4-FFF2-40B4-BE49-F238E27FC236}">
                <a16:creationId xmlns:a16="http://schemas.microsoft.com/office/drawing/2014/main" id="{4E93BBAC-5F79-4D8E-9026-6E988E910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221" y="2685443"/>
            <a:ext cx="3554027" cy="1473857"/>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pic>
        <p:nvPicPr>
          <p:cNvPr id="4110" name="Picture 14" descr="https://farm6.staticflickr.com/5595/15106696599_60134e3488_z.jpg">
            <a:extLst>
              <a:ext uri="{FF2B5EF4-FFF2-40B4-BE49-F238E27FC236}">
                <a16:creationId xmlns:a16="http://schemas.microsoft.com/office/drawing/2014/main" id="{BC899E27-A05C-4C7E-9E38-0F1FACB23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4221" y="4625658"/>
            <a:ext cx="3554027" cy="1473857"/>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779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Rectángulo 4">
            <a:extLst>
              <a:ext uri="{FF2B5EF4-FFF2-40B4-BE49-F238E27FC236}">
                <a16:creationId xmlns:a16="http://schemas.microsoft.com/office/drawing/2014/main" id="{694C2EBC-D65D-4246-A670-1207E40D2CBF}"/>
              </a:ext>
            </a:extLst>
          </p:cNvPr>
          <p:cNvSpPr/>
          <p:nvPr/>
        </p:nvSpPr>
        <p:spPr>
          <a:xfrm>
            <a:off x="1258957" y="682196"/>
            <a:ext cx="6096000" cy="1777794"/>
          </a:xfrm>
          <a:prstGeom prst="rect">
            <a:avLst/>
          </a:prstGeom>
        </p:spPr>
        <p:txBody>
          <a:bodyPr>
            <a:spAutoFit/>
          </a:bodyPr>
          <a:lstStyle/>
          <a:p>
            <a:pPr marL="342900" lvl="0" indent="-342900">
              <a:lnSpc>
                <a:spcPct val="115000"/>
              </a:lnSpc>
              <a:spcAft>
                <a:spcPts val="1000"/>
              </a:spcAft>
              <a:buFont typeface="Wingdings" panose="05000000000000000000" pitchFamily="2" charset="2"/>
              <a:buChar char="Ø"/>
              <a:tabLst>
                <a:tab pos="457200" algn="l"/>
              </a:tabLs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Var/log/wtmp</a:t>
            </a:r>
            <a:endParaRPr lang="es-PE" sz="9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s-PE" sz="2000" dirty="0">
                <a:solidFill>
                  <a:schemeClr val="bg1"/>
                </a:solidFill>
                <a:latin typeface="Calibri" panose="020F0502020204030204" pitchFamily="34" charset="0"/>
                <a:ea typeface="Calibri" panose="020F0502020204030204" pitchFamily="34" charset="0"/>
                <a:cs typeface="Calibri" panose="020F0502020204030204" pitchFamily="34" charset="0"/>
              </a:rPr>
              <a:t>Este actúa como un historial, ya que registra quiénes estuvieron en el sistema y cuándo lo estuvieron. </a:t>
            </a: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C52E9960-F129-412E-A1F2-053621333F73}"/>
              </a:ext>
            </a:extLst>
          </p:cNvPr>
          <p:cNvSpPr/>
          <p:nvPr/>
        </p:nvSpPr>
        <p:spPr>
          <a:xfrm>
            <a:off x="1258957" y="4246710"/>
            <a:ext cx="6096000" cy="1990288"/>
          </a:xfrm>
          <a:prstGeom prst="rect">
            <a:avLst/>
          </a:prstGeom>
        </p:spPr>
        <p:txBody>
          <a:bodyPr>
            <a:spAutoFit/>
          </a:bodyPr>
          <a:lstStyle/>
          <a:p>
            <a:pPr marL="342900" lvl="0" indent="-342900">
              <a:lnSpc>
                <a:spcPct val="115000"/>
              </a:lnSpc>
              <a:spcAft>
                <a:spcPts val="1000"/>
              </a:spcAft>
              <a:buFont typeface="Wingdings" panose="05000000000000000000" pitchFamily="2" charset="2"/>
              <a:buChar char="Ø"/>
              <a:tabLst>
                <a:tab pos="457200" algn="l"/>
              </a:tabLs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Var/log/</a:t>
            </a:r>
            <a:r>
              <a:rPr lang="es-PE"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btmp</a:t>
            </a:r>
            <a:endParaRPr lang="es-PE"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0"/>
              </a:spcAft>
            </a:pPr>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Se encarga de registrar aquellos intentos fallidos de inicio de sesión para poder monitorear a intrusos que puedan tratar de alterar el sistema.</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630555" algn="just">
              <a:lnSpc>
                <a:spcPct val="115000"/>
              </a:lnSpc>
              <a:spcAft>
                <a:spcPts val="0"/>
              </a:spcAft>
            </a:pPr>
            <a:r>
              <a:rPr lang="es-ES"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8E36ABD1-5A31-411E-946F-AD420A2A3BC8}"/>
              </a:ext>
            </a:extLst>
          </p:cNvPr>
          <p:cNvSpPr/>
          <p:nvPr/>
        </p:nvSpPr>
        <p:spPr>
          <a:xfrm>
            <a:off x="1258957" y="2336193"/>
            <a:ext cx="6096000" cy="1600951"/>
          </a:xfrm>
          <a:prstGeom prst="rect">
            <a:avLst/>
          </a:prstGeom>
        </p:spPr>
        <p:txBody>
          <a:bodyPr>
            <a:spAutoFit/>
          </a:bodyPr>
          <a:lstStyle/>
          <a:p>
            <a:pPr marL="342900" lvl="0" indent="-342900">
              <a:lnSpc>
                <a:spcPct val="115000"/>
              </a:lnSpc>
              <a:spcAft>
                <a:spcPts val="1000"/>
              </a:spcAft>
              <a:buFont typeface="Wingdings" panose="05000000000000000000" pitchFamily="2" charset="2"/>
              <a:buChar char="Ø"/>
              <a:tabLst>
                <a:tab pos="457200" algn="l"/>
              </a:tabLs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Var/log/lastlog</a:t>
            </a:r>
            <a:endParaRPr lang="es-PE"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s-PE" dirty="0">
                <a:solidFill>
                  <a:schemeClr val="bg1"/>
                </a:solidFill>
                <a:latin typeface="Calibri" panose="020F0502020204030204" pitchFamily="34" charset="0"/>
                <a:ea typeface="Calibri" panose="020F0502020204030204" pitchFamily="34" charset="0"/>
                <a:cs typeface="Calibri" panose="020F0502020204030204" pitchFamily="34" charset="0"/>
              </a:rPr>
              <a:t>Este formatea y solo muestra, para cada usuario, el último archivo de registro de inicio de sesión en el sistema, es decir, cuándo fue la última vez que entró al sistema.</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078" name="Picture 6" descr="https://farm6.staticflickr.com/5562/15293066352_c40bc98ca4_z.jpg">
            <a:extLst>
              <a:ext uri="{FF2B5EF4-FFF2-40B4-BE49-F238E27FC236}">
                <a16:creationId xmlns:a16="http://schemas.microsoft.com/office/drawing/2014/main" id="{336A8FD7-E878-408E-8B7B-A690759E8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071" y="4505689"/>
            <a:ext cx="3565336" cy="1420588"/>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pic>
        <p:nvPicPr>
          <p:cNvPr id="3082" name="Picture 10" descr="Resultado de imagen para Var/log/lastlog">
            <a:extLst>
              <a:ext uri="{FF2B5EF4-FFF2-40B4-BE49-F238E27FC236}">
                <a16:creationId xmlns:a16="http://schemas.microsoft.com/office/drawing/2014/main" id="{440E2F12-DABE-40BB-A346-2884D0F37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071" y="2682262"/>
            <a:ext cx="3565336" cy="1420588"/>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pic>
        <p:nvPicPr>
          <p:cNvPr id="17" name="Picture 2" descr="https://farm6.staticflickr.com/5591/15106868718_6321c6ff11_z.jpg">
            <a:extLst>
              <a:ext uri="{FF2B5EF4-FFF2-40B4-BE49-F238E27FC236}">
                <a16:creationId xmlns:a16="http://schemas.microsoft.com/office/drawing/2014/main" id="{F681AD24-CC22-489D-93CE-03A61ADF6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071" y="785841"/>
            <a:ext cx="3554027" cy="1505037"/>
          </a:xfrm>
          <a:prstGeom prst="round2DiagRect">
            <a:avLst/>
          </a:prstGeom>
          <a:noFill/>
          <a:ln w="7620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9783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Rectángulo 1">
            <a:extLst>
              <a:ext uri="{FF2B5EF4-FFF2-40B4-BE49-F238E27FC236}">
                <a16:creationId xmlns:a16="http://schemas.microsoft.com/office/drawing/2014/main" id="{67B3D99D-C9FD-486E-AC9A-F4C40BB14FCF}"/>
              </a:ext>
            </a:extLst>
          </p:cNvPr>
          <p:cNvSpPr/>
          <p:nvPr/>
        </p:nvSpPr>
        <p:spPr>
          <a:xfrm>
            <a:off x="1364974" y="856331"/>
            <a:ext cx="5795134" cy="1353191"/>
          </a:xfrm>
          <a:prstGeom prst="rect">
            <a:avLst/>
          </a:prstGeom>
        </p:spPr>
        <p:txBody>
          <a:bodyPr wrap="square">
            <a:spAutoFit/>
          </a:bodyPr>
          <a:lstStyle/>
          <a:p>
            <a:pPr marL="342900" lvl="0" indent="-342900">
              <a:lnSpc>
                <a:spcPct val="115000"/>
              </a:lnSpc>
              <a:spcAft>
                <a:spcPts val="1000"/>
              </a:spcAft>
              <a:buFont typeface="Wingdings" panose="05000000000000000000" pitchFamily="2" charset="2"/>
              <a:buChar char="Ø"/>
              <a:tabLst>
                <a:tab pos="457200" algn="l"/>
              </a:tabLs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Var/log/daemon.log</a:t>
            </a:r>
            <a:endParaRPr lang="es-PE"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s-PE" sz="2000" dirty="0">
                <a:solidFill>
                  <a:schemeClr val="bg1"/>
                </a:solidFill>
                <a:latin typeface="Calibri" panose="020F0502020204030204" pitchFamily="34" charset="0"/>
                <a:ea typeface="Calibri" panose="020F0502020204030204" pitchFamily="34" charset="0"/>
                <a:cs typeface="Calibri" panose="020F0502020204030204" pitchFamily="34" charset="0"/>
              </a:rPr>
              <a:t>Mensajes acerca de los servicios o permisos corriendo en el sistema.</a:t>
            </a: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BB941C08-A694-4B9E-97FA-13A6BBAF5346}"/>
              </a:ext>
            </a:extLst>
          </p:cNvPr>
          <p:cNvSpPr/>
          <p:nvPr/>
        </p:nvSpPr>
        <p:spPr>
          <a:xfrm>
            <a:off x="1364973" y="2277995"/>
            <a:ext cx="6096000" cy="999248"/>
          </a:xfrm>
          <a:prstGeom prst="rect">
            <a:avLst/>
          </a:prstGeom>
        </p:spPr>
        <p:txBody>
          <a:bodyPr>
            <a:spAutoFit/>
          </a:bodyPr>
          <a:lstStyle/>
          <a:p>
            <a:pPr marL="342900" lvl="0" indent="-342900">
              <a:lnSpc>
                <a:spcPct val="115000"/>
              </a:lnSpc>
              <a:spcAft>
                <a:spcPts val="1000"/>
              </a:spcAft>
              <a:buFont typeface="Wingdings" panose="05000000000000000000" pitchFamily="2" charset="2"/>
              <a:buChar char="Ø"/>
              <a:tabLst>
                <a:tab pos="457200" algn="l"/>
              </a:tabLs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Var/log/auth.log</a:t>
            </a:r>
            <a:endParaRPr lang="es-PE"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s-PE" sz="2000" dirty="0">
                <a:solidFill>
                  <a:schemeClr val="bg1"/>
                </a:solidFill>
                <a:latin typeface="Calibri" panose="020F0502020204030204" pitchFamily="34" charset="0"/>
                <a:ea typeface="Calibri" panose="020F0502020204030204" pitchFamily="34" charset="0"/>
                <a:cs typeface="Calibri" panose="020F0502020204030204" pitchFamily="34" charset="0"/>
              </a:rPr>
              <a:t>Autenticación de permisos y de usuarios.</a:t>
            </a: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3611300D-9156-481D-96B7-10490685C155}"/>
              </a:ext>
            </a:extLst>
          </p:cNvPr>
          <p:cNvSpPr/>
          <p:nvPr/>
        </p:nvSpPr>
        <p:spPr>
          <a:xfrm>
            <a:off x="1364973" y="3649844"/>
            <a:ext cx="6096000" cy="999248"/>
          </a:xfrm>
          <a:prstGeom prst="rect">
            <a:avLst/>
          </a:prstGeom>
        </p:spPr>
        <p:txBody>
          <a:bodyPr>
            <a:spAutoFit/>
          </a:bodyPr>
          <a:lstStyle/>
          <a:p>
            <a:pPr marL="342900" lvl="0" indent="-342900">
              <a:lnSpc>
                <a:spcPct val="115000"/>
              </a:lnSpc>
              <a:spcAft>
                <a:spcPts val="1000"/>
              </a:spcAft>
              <a:buFont typeface="Wingdings" panose="05000000000000000000" pitchFamily="2" charset="2"/>
              <a:buChar char="Ø"/>
              <a:tabLst>
                <a:tab pos="457200" algn="l"/>
              </a:tabLs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Var/log/syslog.log</a:t>
            </a:r>
            <a:endParaRPr lang="es-PE"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s-PE" sz="2000" dirty="0">
                <a:solidFill>
                  <a:schemeClr val="bg1"/>
                </a:solidFill>
                <a:latin typeface="Calibri" panose="020F0502020204030204" pitchFamily="34" charset="0"/>
                <a:ea typeface="Calibri" panose="020F0502020204030204" pitchFamily="34" charset="0"/>
                <a:cs typeface="Calibri" panose="020F0502020204030204" pitchFamily="34" charset="0"/>
              </a:rPr>
              <a:t>Registro del sistema de registro.</a:t>
            </a: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3E47EEDF-5EAD-4A42-8991-610360BD2C99}"/>
              </a:ext>
            </a:extLst>
          </p:cNvPr>
          <p:cNvSpPr/>
          <p:nvPr/>
        </p:nvSpPr>
        <p:spPr>
          <a:xfrm>
            <a:off x="1364973" y="4888332"/>
            <a:ext cx="5936975" cy="1353191"/>
          </a:xfrm>
          <a:prstGeom prst="rect">
            <a:avLst/>
          </a:prstGeom>
        </p:spPr>
        <p:txBody>
          <a:bodyPr wrap="square">
            <a:spAutoFit/>
          </a:bodyPr>
          <a:lstStyle/>
          <a:p>
            <a:pPr marL="342900" lvl="0" indent="-342900">
              <a:lnSpc>
                <a:spcPct val="115000"/>
              </a:lnSpc>
              <a:spcAft>
                <a:spcPts val="1000"/>
              </a:spcAft>
              <a:buFont typeface="Wingdings" panose="05000000000000000000" pitchFamily="2" charset="2"/>
              <a:buChar char="Ø"/>
              <a:tabLst>
                <a:tab pos="457200" algn="l"/>
              </a:tabLst>
            </a:pPr>
            <a:r>
              <a:rPr lang="es-PE"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Var/log/user.log</a:t>
            </a:r>
            <a:endParaRPr lang="es-PE"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s-PE" sz="2000" dirty="0">
                <a:solidFill>
                  <a:schemeClr val="bg1"/>
                </a:solidFill>
                <a:latin typeface="Calibri" panose="020F0502020204030204" pitchFamily="34" charset="0"/>
                <a:ea typeface="Calibri" panose="020F0502020204030204" pitchFamily="34" charset="0"/>
                <a:cs typeface="Calibri" panose="020F0502020204030204" pitchFamily="34" charset="0"/>
              </a:rPr>
              <a:t>Información sobre los procesos realizados por el usuario.</a:t>
            </a:r>
            <a:endPar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descr="Resultado de imagen para log/dmesg">
            <a:extLst>
              <a:ext uri="{FF2B5EF4-FFF2-40B4-BE49-F238E27FC236}">
                <a16:creationId xmlns:a16="http://schemas.microsoft.com/office/drawing/2014/main" id="{460906EA-B52B-4253-9AA7-C24E7A5FBD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60973" y="1806955"/>
            <a:ext cx="3521145" cy="3409742"/>
          </a:xfrm>
          <a:prstGeom prst="round2DiagRect">
            <a:avLst/>
          </a:prstGeom>
          <a:noFill/>
          <a:ln w="76200">
            <a:solidFill>
              <a:srgbClr val="0070C0"/>
            </a:solidFill>
          </a:ln>
        </p:spPr>
      </p:pic>
    </p:spTree>
    <p:extLst>
      <p:ext uri="{BB962C8B-B14F-4D97-AF65-F5344CB8AC3E}">
        <p14:creationId xmlns:p14="http://schemas.microsoft.com/office/powerpoint/2010/main" val="18869384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esquinas diagonales redondeadas 3">
            <a:extLst>
              <a:ext uri="{FF2B5EF4-FFF2-40B4-BE49-F238E27FC236}">
                <a16:creationId xmlns:a16="http://schemas.microsoft.com/office/drawing/2014/main" id="{6393AA09-4E8E-419E-BA4F-4102390F0F6E}"/>
              </a:ext>
            </a:extLst>
          </p:cNvPr>
          <p:cNvSpPr/>
          <p:nvPr/>
        </p:nvSpPr>
        <p:spPr>
          <a:xfrm>
            <a:off x="450573" y="318052"/>
            <a:ext cx="11211339" cy="6149009"/>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esquinas diagonales redondeadas 8">
            <a:extLst>
              <a:ext uri="{FF2B5EF4-FFF2-40B4-BE49-F238E27FC236}">
                <a16:creationId xmlns:a16="http://schemas.microsoft.com/office/drawing/2014/main" id="{6CE84128-CBAA-4016-956E-6F210B907D52}"/>
              </a:ext>
            </a:extLst>
          </p:cNvPr>
          <p:cNvSpPr/>
          <p:nvPr/>
        </p:nvSpPr>
        <p:spPr>
          <a:xfrm>
            <a:off x="198783" y="101715"/>
            <a:ext cx="11688417" cy="6603885"/>
          </a:xfrm>
          <a:prstGeom prst="round2Diag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Rectángulo 4">
            <a:extLst>
              <a:ext uri="{FF2B5EF4-FFF2-40B4-BE49-F238E27FC236}">
                <a16:creationId xmlns:a16="http://schemas.microsoft.com/office/drawing/2014/main" id="{317E94B7-593F-4F09-9E24-DFCC11F89EE3}"/>
              </a:ext>
            </a:extLst>
          </p:cNvPr>
          <p:cNvSpPr/>
          <p:nvPr/>
        </p:nvSpPr>
        <p:spPr>
          <a:xfrm>
            <a:off x="4216763" y="543214"/>
            <a:ext cx="3896772" cy="830997"/>
          </a:xfrm>
          <a:prstGeom prst="rect">
            <a:avLst/>
          </a:prstGeom>
        </p:spPr>
        <p:txBody>
          <a:bodyPr wrap="none">
            <a:spAutoFit/>
          </a:bodyPr>
          <a:lstStyle/>
          <a:p>
            <a:pPr algn="ctr"/>
            <a:r>
              <a:rPr lang="es-ES_tradnl" sz="4800" b="1" dirty="0">
                <a:solidFill>
                  <a:srgbClr val="000000"/>
                </a:solidFill>
                <a:latin typeface="Calibri" panose="020F0502020204030204" pitchFamily="34" charset="0"/>
                <a:ea typeface="Batang" panose="02030600000101010101" pitchFamily="18" charset="-127"/>
                <a:cs typeface="Calibri" panose="020F0502020204030204" pitchFamily="34" charset="0"/>
              </a:rPr>
              <a:t>APLICACIONES</a:t>
            </a:r>
          </a:p>
        </p:txBody>
      </p:sp>
      <p:sp>
        <p:nvSpPr>
          <p:cNvPr id="2" name="Rectángulo: esquinas redondeadas 1">
            <a:extLst>
              <a:ext uri="{FF2B5EF4-FFF2-40B4-BE49-F238E27FC236}">
                <a16:creationId xmlns:a16="http://schemas.microsoft.com/office/drawing/2014/main" id="{EFA17F0C-36D2-4050-BF38-6D574A853D9D}"/>
              </a:ext>
            </a:extLst>
          </p:cNvPr>
          <p:cNvSpPr/>
          <p:nvPr/>
        </p:nvSpPr>
        <p:spPr>
          <a:xfrm>
            <a:off x="4889358" y="3181325"/>
            <a:ext cx="2333767" cy="1364776"/>
          </a:xfrm>
          <a:prstGeom prst="roundRect">
            <a:avLst/>
          </a:prstGeom>
          <a:solidFill>
            <a:schemeClr val="tx2">
              <a:lumMod val="60000"/>
              <a:lumOff val="4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solidFill>
                  <a:schemeClr val="bg1"/>
                </a:solidFill>
                <a:latin typeface="Calibri" panose="020F0502020204030204" pitchFamily="34" charset="0"/>
                <a:cs typeface="Calibri" panose="020F0502020204030204" pitchFamily="34" charset="0"/>
              </a:rPr>
              <a:t>Se puede aplicar en:</a:t>
            </a:r>
          </a:p>
        </p:txBody>
      </p:sp>
      <p:sp>
        <p:nvSpPr>
          <p:cNvPr id="3" name="Flecha: doblada 2">
            <a:extLst>
              <a:ext uri="{FF2B5EF4-FFF2-40B4-BE49-F238E27FC236}">
                <a16:creationId xmlns:a16="http://schemas.microsoft.com/office/drawing/2014/main" id="{0EA816A1-4635-4FAA-BE8F-3470AB6D8CF1}"/>
              </a:ext>
            </a:extLst>
          </p:cNvPr>
          <p:cNvSpPr/>
          <p:nvPr/>
        </p:nvSpPr>
        <p:spPr>
          <a:xfrm>
            <a:off x="6312280" y="2029991"/>
            <a:ext cx="1674712" cy="1096750"/>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Flecha: doblada 12">
            <a:extLst>
              <a:ext uri="{FF2B5EF4-FFF2-40B4-BE49-F238E27FC236}">
                <a16:creationId xmlns:a16="http://schemas.microsoft.com/office/drawing/2014/main" id="{D2BFB4CF-36F0-4010-94AA-D2B526800C5D}"/>
              </a:ext>
            </a:extLst>
          </p:cNvPr>
          <p:cNvSpPr/>
          <p:nvPr/>
        </p:nvSpPr>
        <p:spPr>
          <a:xfrm rot="10800000" flipV="1">
            <a:off x="4204770" y="2029991"/>
            <a:ext cx="1674712" cy="1134220"/>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6" name="Flecha: doblada 15">
            <a:extLst>
              <a:ext uri="{FF2B5EF4-FFF2-40B4-BE49-F238E27FC236}">
                <a16:creationId xmlns:a16="http://schemas.microsoft.com/office/drawing/2014/main" id="{5E579139-588C-420D-9490-F860D5D5562C}"/>
              </a:ext>
            </a:extLst>
          </p:cNvPr>
          <p:cNvSpPr/>
          <p:nvPr/>
        </p:nvSpPr>
        <p:spPr>
          <a:xfrm rot="10800000">
            <a:off x="4204770" y="4504181"/>
            <a:ext cx="1674712" cy="124466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7" name="Flecha: doblada 16">
            <a:extLst>
              <a:ext uri="{FF2B5EF4-FFF2-40B4-BE49-F238E27FC236}">
                <a16:creationId xmlns:a16="http://schemas.microsoft.com/office/drawing/2014/main" id="{6241D2B0-060A-4567-949D-353338D8AD5C}"/>
              </a:ext>
            </a:extLst>
          </p:cNvPr>
          <p:cNvSpPr/>
          <p:nvPr/>
        </p:nvSpPr>
        <p:spPr>
          <a:xfrm flipV="1">
            <a:off x="6312280" y="4573393"/>
            <a:ext cx="1674712" cy="1175458"/>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pic>
        <p:nvPicPr>
          <p:cNvPr id="21" name="Imagen 20" descr="Resultado de imagen para sistemas operativos">
            <a:extLst>
              <a:ext uri="{FF2B5EF4-FFF2-40B4-BE49-F238E27FC236}">
                <a16:creationId xmlns:a16="http://schemas.microsoft.com/office/drawing/2014/main" id="{6B866DEA-71E7-4F22-AAB1-A7B96698D5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04487" y="1605769"/>
            <a:ext cx="3000282" cy="1793934"/>
          </a:xfrm>
          <a:prstGeom prst="round2DiagRect">
            <a:avLst/>
          </a:prstGeom>
          <a:noFill/>
          <a:ln w="76200">
            <a:solidFill>
              <a:srgbClr val="0070C0"/>
            </a:solidFill>
          </a:ln>
        </p:spPr>
      </p:pic>
      <p:pic>
        <p:nvPicPr>
          <p:cNvPr id="22" name="Imagen 21" descr="Resultado de imagen para correo electronico">
            <a:extLst>
              <a:ext uri="{FF2B5EF4-FFF2-40B4-BE49-F238E27FC236}">
                <a16:creationId xmlns:a16="http://schemas.microsoft.com/office/drawing/2014/main" id="{5A290177-5331-45A8-80A0-F6DC4125A4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1522" y="1605769"/>
            <a:ext cx="3013243" cy="1776501"/>
          </a:xfrm>
          <a:prstGeom prst="round2DiagRect">
            <a:avLst/>
          </a:prstGeom>
          <a:noFill/>
          <a:ln w="76200">
            <a:solidFill>
              <a:srgbClr val="0070C0"/>
            </a:solidFill>
          </a:ln>
        </p:spPr>
      </p:pic>
      <p:pic>
        <p:nvPicPr>
          <p:cNvPr id="23" name="Imagen 22" descr="Resultado de imagen para software">
            <a:extLst>
              <a:ext uri="{FF2B5EF4-FFF2-40B4-BE49-F238E27FC236}">
                <a16:creationId xmlns:a16="http://schemas.microsoft.com/office/drawing/2014/main" id="{61D5E2F3-274E-4019-B043-F7C3119D21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25110" y="4421202"/>
            <a:ext cx="3006209" cy="1742104"/>
          </a:xfrm>
          <a:prstGeom prst="round2DiagRect">
            <a:avLst/>
          </a:prstGeom>
          <a:noFill/>
          <a:ln w="76200">
            <a:solidFill>
              <a:srgbClr val="0070C0"/>
            </a:solidFill>
          </a:ln>
        </p:spPr>
      </p:pic>
      <p:pic>
        <p:nvPicPr>
          <p:cNvPr id="24" name="Imagen 23" descr="Resultado de imagen para servidores web">
            <a:extLst>
              <a:ext uri="{FF2B5EF4-FFF2-40B4-BE49-F238E27FC236}">
                <a16:creationId xmlns:a16="http://schemas.microsoft.com/office/drawing/2014/main" id="{783DF594-ECEA-4D27-A535-C651856A5B0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044482" y="4273389"/>
            <a:ext cx="3000283" cy="1775465"/>
          </a:xfrm>
          <a:prstGeom prst="round2DiagRect">
            <a:avLst/>
          </a:prstGeom>
          <a:noFill/>
          <a:ln w="76200">
            <a:solidFill>
              <a:srgbClr val="0070C0"/>
            </a:solidFill>
          </a:ln>
        </p:spPr>
      </p:pic>
    </p:spTree>
    <p:extLst>
      <p:ext uri="{BB962C8B-B14F-4D97-AF65-F5344CB8AC3E}">
        <p14:creationId xmlns:p14="http://schemas.microsoft.com/office/powerpoint/2010/main" val="29750169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603</TotalTime>
  <Words>547</Words>
  <Application>Microsoft Office PowerPoint</Application>
  <PresentationFormat>Panorámica</PresentationFormat>
  <Paragraphs>78</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Batang</vt:lpstr>
      <vt:lpstr>Arial</vt:lpstr>
      <vt:lpstr>Calibri</vt:lpstr>
      <vt:lpstr>Century Gothic</vt:lpstr>
      <vt:lpstr>Times New Roman</vt:lpstr>
      <vt:lpstr>Wingdings</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JEAN CARLOS</dc:creator>
  <cp:lastModifiedBy>JEAN CARLOS</cp:lastModifiedBy>
  <cp:revision>69</cp:revision>
  <dcterms:created xsi:type="dcterms:W3CDTF">2017-04-23T23:20:01Z</dcterms:created>
  <dcterms:modified xsi:type="dcterms:W3CDTF">2017-09-18T02:28:05Z</dcterms:modified>
</cp:coreProperties>
</file>