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ECE0E032-E34D-4D99-87E2-AA3B5A2C6B89}" type="datetimeFigureOut">
              <a:rPr lang="es-PE" smtClean="0"/>
              <a:t>18/09/2017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17E57DF4-6C46-48E8-87F0-E2D2EB42638F}" type="slidenum">
              <a:rPr lang="es-PE" smtClean="0"/>
              <a:t>‹Nº›</a:t>
            </a:fld>
            <a:endParaRPr lang="es-PE"/>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5759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Date Placeholder 2"/>
          <p:cNvSpPr>
            <a:spLocks noGrp="1"/>
          </p:cNvSpPr>
          <p:nvPr>
            <p:ph type="dt" sz="half" idx="10"/>
          </p:nvPr>
        </p:nvSpPr>
        <p:spPr/>
        <p:txBody>
          <a:bodyPr/>
          <a:lstStyle/>
          <a:p>
            <a:fld id="{ECE0E032-E34D-4D99-87E2-AA3B5A2C6B89}" type="datetimeFigureOut">
              <a:rPr lang="es-PE" smtClean="0"/>
              <a:t>18/09/2017</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17E57DF4-6C46-48E8-87F0-E2D2EB42638F}" type="slidenum">
              <a:rPr lang="es-PE" smtClean="0"/>
              <a:t>‹Nº›</a:t>
            </a:fld>
            <a:endParaRPr lang="es-PE"/>
          </a:p>
        </p:txBody>
      </p:sp>
    </p:spTree>
    <p:extLst>
      <p:ext uri="{BB962C8B-B14F-4D97-AF65-F5344CB8AC3E}">
        <p14:creationId xmlns:p14="http://schemas.microsoft.com/office/powerpoint/2010/main" val="204406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ECE0E032-E34D-4D99-87E2-AA3B5A2C6B89}" type="datetimeFigureOut">
              <a:rPr lang="es-PE" smtClean="0"/>
              <a:t>18/09/2017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17E57DF4-6C46-48E8-87F0-E2D2EB42638F}" type="slidenum">
              <a:rPr lang="es-PE" smtClean="0"/>
              <a:t>‹Nº›</a:t>
            </a:fld>
            <a:endParaRPr lang="es-PE"/>
          </a:p>
        </p:txBody>
      </p:sp>
    </p:spTree>
    <p:extLst>
      <p:ext uri="{BB962C8B-B14F-4D97-AF65-F5344CB8AC3E}">
        <p14:creationId xmlns:p14="http://schemas.microsoft.com/office/powerpoint/2010/main" val="1472274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ECE0E032-E34D-4D99-87E2-AA3B5A2C6B89}" type="datetimeFigureOut">
              <a:rPr lang="es-PE" smtClean="0"/>
              <a:t>18/09/2017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17E57DF4-6C46-48E8-87F0-E2D2EB42638F}" type="slidenum">
              <a:rPr lang="es-PE" smtClean="0"/>
              <a:t>‹Nº›</a:t>
            </a:fld>
            <a:endParaRPr lang="es-PE"/>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41707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ECE0E032-E34D-4D99-87E2-AA3B5A2C6B89}" type="datetimeFigureOut">
              <a:rPr lang="es-PE" smtClean="0"/>
              <a:t>18/09/2017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17E57DF4-6C46-48E8-87F0-E2D2EB42638F}" type="slidenum">
              <a:rPr lang="es-PE" smtClean="0"/>
              <a:t>‹Nº›</a:t>
            </a:fld>
            <a:endParaRPr lang="es-PE"/>
          </a:p>
        </p:txBody>
      </p:sp>
    </p:spTree>
    <p:extLst>
      <p:ext uri="{BB962C8B-B14F-4D97-AF65-F5344CB8AC3E}">
        <p14:creationId xmlns:p14="http://schemas.microsoft.com/office/powerpoint/2010/main" val="631896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Editar el estilo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ECE0E032-E34D-4D99-87E2-AA3B5A2C6B89}" type="datetimeFigureOut">
              <a:rPr lang="es-PE" smtClean="0"/>
              <a:t>18/09/2017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17E57DF4-6C46-48E8-87F0-E2D2EB42638F}" type="slidenum">
              <a:rPr lang="es-PE" smtClean="0"/>
              <a:t>‹Nº›</a:t>
            </a:fld>
            <a:endParaRPr lang="es-PE"/>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51615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Editar el estilo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ECE0E032-E34D-4D99-87E2-AA3B5A2C6B89}" type="datetimeFigureOut">
              <a:rPr lang="es-PE" smtClean="0"/>
              <a:t>18/09/2017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17E57DF4-6C46-48E8-87F0-E2D2EB42638F}" type="slidenum">
              <a:rPr lang="es-PE" smtClean="0"/>
              <a:t>‹Nº›</a:t>
            </a:fld>
            <a:endParaRPr lang="es-PE"/>
          </a:p>
        </p:txBody>
      </p:sp>
    </p:spTree>
    <p:extLst>
      <p:ext uri="{BB962C8B-B14F-4D97-AF65-F5344CB8AC3E}">
        <p14:creationId xmlns:p14="http://schemas.microsoft.com/office/powerpoint/2010/main" val="11219095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CE0E032-E34D-4D99-87E2-AA3B5A2C6B89}" type="datetimeFigureOut">
              <a:rPr lang="es-PE" smtClean="0"/>
              <a:t>18/09/2017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17E57DF4-6C46-48E8-87F0-E2D2EB42638F}" type="slidenum">
              <a:rPr lang="es-PE" smtClean="0"/>
              <a:t>‹Nº›</a:t>
            </a:fld>
            <a:endParaRPr lang="es-PE"/>
          </a:p>
        </p:txBody>
      </p:sp>
    </p:spTree>
    <p:extLst>
      <p:ext uri="{BB962C8B-B14F-4D97-AF65-F5344CB8AC3E}">
        <p14:creationId xmlns:p14="http://schemas.microsoft.com/office/powerpoint/2010/main" val="2770004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CE0E032-E34D-4D99-87E2-AA3B5A2C6B89}" type="datetimeFigureOut">
              <a:rPr lang="es-PE" smtClean="0"/>
              <a:t>18/09/2017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17E57DF4-6C46-48E8-87F0-E2D2EB42638F}" type="slidenum">
              <a:rPr lang="es-PE" smtClean="0"/>
              <a:t>‹Nº›</a:t>
            </a:fld>
            <a:endParaRPr lang="es-PE"/>
          </a:p>
        </p:txBody>
      </p:sp>
    </p:spTree>
    <p:extLst>
      <p:ext uri="{BB962C8B-B14F-4D97-AF65-F5344CB8AC3E}">
        <p14:creationId xmlns:p14="http://schemas.microsoft.com/office/powerpoint/2010/main" val="911649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CE0E032-E34D-4D99-87E2-AA3B5A2C6B89}" type="datetimeFigureOut">
              <a:rPr lang="es-PE" smtClean="0"/>
              <a:t>18/09/2017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17E57DF4-6C46-48E8-87F0-E2D2EB42638F}" type="slidenum">
              <a:rPr lang="es-PE" smtClean="0"/>
              <a:t>‹Nº›</a:t>
            </a:fld>
            <a:endParaRPr lang="es-PE"/>
          </a:p>
        </p:txBody>
      </p:sp>
    </p:spTree>
    <p:extLst>
      <p:ext uri="{BB962C8B-B14F-4D97-AF65-F5344CB8AC3E}">
        <p14:creationId xmlns:p14="http://schemas.microsoft.com/office/powerpoint/2010/main" val="665639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ECE0E032-E34D-4D99-87E2-AA3B5A2C6B89}" type="datetimeFigureOut">
              <a:rPr lang="es-PE" smtClean="0"/>
              <a:t>18/09/2017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17E57DF4-6C46-48E8-87F0-E2D2EB42638F}" type="slidenum">
              <a:rPr lang="es-PE" smtClean="0"/>
              <a:t>‹Nº›</a:t>
            </a:fld>
            <a:endParaRPr lang="es-PE"/>
          </a:p>
        </p:txBody>
      </p:sp>
    </p:spTree>
    <p:extLst>
      <p:ext uri="{BB962C8B-B14F-4D97-AF65-F5344CB8AC3E}">
        <p14:creationId xmlns:p14="http://schemas.microsoft.com/office/powerpoint/2010/main" val="1444483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CE0E032-E34D-4D99-87E2-AA3B5A2C6B89}" type="datetimeFigureOut">
              <a:rPr lang="es-PE" smtClean="0"/>
              <a:t>18/09/2017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17E57DF4-6C46-48E8-87F0-E2D2EB42638F}" type="slidenum">
              <a:rPr lang="es-PE" smtClean="0"/>
              <a:t>‹Nº›</a:t>
            </a:fld>
            <a:endParaRPr lang="es-PE"/>
          </a:p>
        </p:txBody>
      </p:sp>
    </p:spTree>
    <p:extLst>
      <p:ext uri="{BB962C8B-B14F-4D97-AF65-F5344CB8AC3E}">
        <p14:creationId xmlns:p14="http://schemas.microsoft.com/office/powerpoint/2010/main" val="3172846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CE0E032-E34D-4D99-87E2-AA3B5A2C6B89}" type="datetimeFigureOut">
              <a:rPr lang="es-PE" smtClean="0"/>
              <a:t>18/09/2017</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17E57DF4-6C46-48E8-87F0-E2D2EB42638F}" type="slidenum">
              <a:rPr lang="es-PE" smtClean="0"/>
              <a:t>‹Nº›</a:t>
            </a:fld>
            <a:endParaRPr lang="es-PE"/>
          </a:p>
        </p:txBody>
      </p:sp>
    </p:spTree>
    <p:extLst>
      <p:ext uri="{BB962C8B-B14F-4D97-AF65-F5344CB8AC3E}">
        <p14:creationId xmlns:p14="http://schemas.microsoft.com/office/powerpoint/2010/main" val="671356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CE0E032-E34D-4D99-87E2-AA3B5A2C6B89}" type="datetimeFigureOut">
              <a:rPr lang="es-PE" smtClean="0"/>
              <a:t>18/09/2017</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17E57DF4-6C46-48E8-87F0-E2D2EB42638F}" type="slidenum">
              <a:rPr lang="es-PE" smtClean="0"/>
              <a:t>‹Nº›</a:t>
            </a:fld>
            <a:endParaRPr lang="es-PE"/>
          </a:p>
        </p:txBody>
      </p:sp>
    </p:spTree>
    <p:extLst>
      <p:ext uri="{BB962C8B-B14F-4D97-AF65-F5344CB8AC3E}">
        <p14:creationId xmlns:p14="http://schemas.microsoft.com/office/powerpoint/2010/main" val="635729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E0E032-E34D-4D99-87E2-AA3B5A2C6B89}" type="datetimeFigureOut">
              <a:rPr lang="es-PE" smtClean="0"/>
              <a:t>18/09/2017</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17E57DF4-6C46-48E8-87F0-E2D2EB42638F}" type="slidenum">
              <a:rPr lang="es-PE" smtClean="0"/>
              <a:t>‹Nº›</a:t>
            </a:fld>
            <a:endParaRPr lang="es-PE"/>
          </a:p>
        </p:txBody>
      </p:sp>
    </p:spTree>
    <p:extLst>
      <p:ext uri="{BB962C8B-B14F-4D97-AF65-F5344CB8AC3E}">
        <p14:creationId xmlns:p14="http://schemas.microsoft.com/office/powerpoint/2010/main" val="808009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ECE0E032-E34D-4D99-87E2-AA3B5A2C6B89}" type="datetimeFigureOut">
              <a:rPr lang="es-PE" smtClean="0"/>
              <a:t>18/09/2017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17E57DF4-6C46-48E8-87F0-E2D2EB42638F}" type="slidenum">
              <a:rPr lang="es-PE" smtClean="0"/>
              <a:t>‹Nº›</a:t>
            </a:fld>
            <a:endParaRPr lang="es-PE"/>
          </a:p>
        </p:txBody>
      </p:sp>
    </p:spTree>
    <p:extLst>
      <p:ext uri="{BB962C8B-B14F-4D97-AF65-F5344CB8AC3E}">
        <p14:creationId xmlns:p14="http://schemas.microsoft.com/office/powerpoint/2010/main" val="2101074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ECE0E032-E34D-4D99-87E2-AA3B5A2C6B89}" type="datetimeFigureOut">
              <a:rPr lang="es-PE" smtClean="0"/>
              <a:t>18/09/2017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17E57DF4-6C46-48E8-87F0-E2D2EB42638F}" type="slidenum">
              <a:rPr lang="es-PE" smtClean="0"/>
              <a:t>‹Nº›</a:t>
            </a:fld>
            <a:endParaRPr lang="es-PE"/>
          </a:p>
        </p:txBody>
      </p:sp>
    </p:spTree>
    <p:extLst>
      <p:ext uri="{BB962C8B-B14F-4D97-AF65-F5344CB8AC3E}">
        <p14:creationId xmlns:p14="http://schemas.microsoft.com/office/powerpoint/2010/main" val="3763275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CE0E032-E34D-4D99-87E2-AA3B5A2C6B89}" type="datetimeFigureOut">
              <a:rPr lang="es-PE" smtClean="0"/>
              <a:t>18/09/2017</a:t>
            </a:fld>
            <a:endParaRPr lang="es-PE"/>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s-PE"/>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7E57DF4-6C46-48E8-87F0-E2D2EB42638F}" type="slidenum">
              <a:rPr lang="es-PE" smtClean="0"/>
              <a:t>‹Nº›</a:t>
            </a:fld>
            <a:endParaRPr lang="es-PE"/>
          </a:p>
        </p:txBody>
      </p:sp>
    </p:spTree>
    <p:extLst>
      <p:ext uri="{BB962C8B-B14F-4D97-AF65-F5344CB8AC3E}">
        <p14:creationId xmlns:p14="http://schemas.microsoft.com/office/powerpoint/2010/main" val="3586080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981DEFC1-3B64-4D46-8F9A-47800B6C224E}"/>
              </a:ext>
            </a:extLst>
          </p:cNvPr>
          <p:cNvSpPr txBox="1"/>
          <p:nvPr/>
        </p:nvSpPr>
        <p:spPr>
          <a:xfrm>
            <a:off x="709683" y="1123907"/>
            <a:ext cx="10986448" cy="1569660"/>
          </a:xfrm>
          <a:prstGeom prst="rect">
            <a:avLst/>
          </a:prstGeom>
          <a:noFill/>
        </p:spPr>
        <p:txBody>
          <a:bodyPr wrap="square" rtlCol="0">
            <a:spAutoFit/>
          </a:bodyPr>
          <a:lstStyle/>
          <a:p>
            <a:r>
              <a:rPr lang="es-PE" sz="4800" b="1" spc="50" dirty="0">
                <a:ln w="0"/>
                <a:solidFill>
                  <a:schemeClr val="bg2"/>
                </a:solidFill>
                <a:effectLst>
                  <a:innerShdw blurRad="63500" dist="50800" dir="13500000">
                    <a:srgbClr val="000000">
                      <a:alpha val="50000"/>
                    </a:srgbClr>
                  </a:innerShdw>
                </a:effectLst>
              </a:rPr>
              <a:t>PROGRAMACION FUNCIONAL CON JAVA</a:t>
            </a:r>
          </a:p>
        </p:txBody>
      </p:sp>
      <p:sp>
        <p:nvSpPr>
          <p:cNvPr id="5" name="CuadroTexto 4">
            <a:extLst>
              <a:ext uri="{FF2B5EF4-FFF2-40B4-BE49-F238E27FC236}">
                <a16:creationId xmlns:a16="http://schemas.microsoft.com/office/drawing/2014/main" id="{0C82A5AC-9B3E-4333-8122-C8AB9D77BA5F}"/>
              </a:ext>
            </a:extLst>
          </p:cNvPr>
          <p:cNvSpPr txBox="1"/>
          <p:nvPr/>
        </p:nvSpPr>
        <p:spPr>
          <a:xfrm>
            <a:off x="512323" y="3235602"/>
            <a:ext cx="6246286" cy="2308324"/>
          </a:xfrm>
          <a:prstGeom prst="rect">
            <a:avLst/>
          </a:prstGeom>
          <a:noFill/>
        </p:spPr>
        <p:txBody>
          <a:bodyPr wrap="square" rtlCol="0">
            <a:spAutoFit/>
          </a:bodyPr>
          <a:lstStyle/>
          <a:p>
            <a:pPr marL="342900" indent="-342900">
              <a:buFont typeface="Arial" panose="020B0604020202020204" pitchFamily="34" charset="0"/>
              <a:buChar char="•"/>
            </a:pPr>
            <a:r>
              <a:rPr lang="es-PE" sz="2400" dirty="0"/>
              <a:t>INTEGRANTES:</a:t>
            </a:r>
          </a:p>
          <a:p>
            <a:pPr marL="285750" indent="-285750">
              <a:buFont typeface="Wingdings" panose="05000000000000000000" pitchFamily="2" charset="2"/>
              <a:buChar char="Ø"/>
            </a:pPr>
            <a:r>
              <a:rPr lang="es-PE" sz="2400" dirty="0"/>
              <a:t>COLLAZOS QUISPE, OMAR ANTHONY</a:t>
            </a:r>
          </a:p>
          <a:p>
            <a:pPr marL="285750" indent="-285750">
              <a:buFont typeface="Wingdings" panose="05000000000000000000" pitchFamily="2" charset="2"/>
              <a:buChar char="Ø"/>
            </a:pPr>
            <a:r>
              <a:rPr lang="es-PE" sz="2400" dirty="0"/>
              <a:t>CAHUANA ROMAN, ALEXANDER</a:t>
            </a:r>
          </a:p>
          <a:p>
            <a:pPr marL="285750" indent="-285750">
              <a:buFont typeface="Wingdings" panose="05000000000000000000" pitchFamily="2" charset="2"/>
              <a:buChar char="Ø"/>
            </a:pPr>
            <a:r>
              <a:rPr lang="es-PE" sz="2400" dirty="0"/>
              <a:t>SOTELO SAMANIEGO, SOTELO</a:t>
            </a:r>
          </a:p>
          <a:p>
            <a:pPr marL="285750" indent="-285750">
              <a:buFont typeface="Wingdings" panose="05000000000000000000" pitchFamily="2" charset="2"/>
              <a:buChar char="Ø"/>
            </a:pPr>
            <a:r>
              <a:rPr lang="es-PE" sz="2400" dirty="0"/>
              <a:t>SIERRA NINAVILCA, RONAL</a:t>
            </a:r>
          </a:p>
          <a:p>
            <a:pPr marL="285750" indent="-285750">
              <a:buFont typeface="Wingdings" panose="05000000000000000000" pitchFamily="2" charset="2"/>
              <a:buChar char="Ø"/>
            </a:pPr>
            <a:r>
              <a:rPr lang="es-PE" sz="2400" dirty="0"/>
              <a:t>ROJAS SANTIAGO, LUISES</a:t>
            </a:r>
          </a:p>
        </p:txBody>
      </p:sp>
      <p:sp>
        <p:nvSpPr>
          <p:cNvPr id="7" name="CuadroTexto 6">
            <a:extLst>
              <a:ext uri="{FF2B5EF4-FFF2-40B4-BE49-F238E27FC236}">
                <a16:creationId xmlns:a16="http://schemas.microsoft.com/office/drawing/2014/main" id="{156978A4-DF50-448D-B059-2C0E6BE05B29}"/>
              </a:ext>
            </a:extLst>
          </p:cNvPr>
          <p:cNvSpPr txBox="1"/>
          <p:nvPr/>
        </p:nvSpPr>
        <p:spPr>
          <a:xfrm>
            <a:off x="6665843" y="2912436"/>
            <a:ext cx="5471370" cy="830997"/>
          </a:xfrm>
          <a:prstGeom prst="rect">
            <a:avLst/>
          </a:prstGeom>
          <a:noFill/>
        </p:spPr>
        <p:txBody>
          <a:bodyPr wrap="none" rtlCol="0">
            <a:spAutoFit/>
          </a:bodyPr>
          <a:lstStyle/>
          <a:p>
            <a:pPr marL="285750" indent="-285750">
              <a:buFont typeface="Arial" panose="020B0604020202020204" pitchFamily="34" charset="0"/>
              <a:buChar char="•"/>
            </a:pPr>
            <a:r>
              <a:rPr lang="es-PE" sz="2400" dirty="0"/>
              <a:t>DOCENTE:</a:t>
            </a:r>
          </a:p>
          <a:p>
            <a:r>
              <a:rPr lang="es-PE" sz="2400" dirty="0"/>
              <a:t>ERIC GUSTAVO CORONEL CASTILLO</a:t>
            </a:r>
          </a:p>
        </p:txBody>
      </p:sp>
      <p:sp>
        <p:nvSpPr>
          <p:cNvPr id="8" name="CuadroTexto 7">
            <a:extLst>
              <a:ext uri="{FF2B5EF4-FFF2-40B4-BE49-F238E27FC236}">
                <a16:creationId xmlns:a16="http://schemas.microsoft.com/office/drawing/2014/main" id="{32C1F9FF-2FA7-4AAF-93FA-3E8CC1D899FF}"/>
              </a:ext>
            </a:extLst>
          </p:cNvPr>
          <p:cNvSpPr txBox="1"/>
          <p:nvPr/>
        </p:nvSpPr>
        <p:spPr>
          <a:xfrm>
            <a:off x="6864626" y="3935896"/>
            <a:ext cx="2729948" cy="830997"/>
          </a:xfrm>
          <a:prstGeom prst="rect">
            <a:avLst/>
          </a:prstGeom>
          <a:noFill/>
        </p:spPr>
        <p:txBody>
          <a:bodyPr wrap="square" rtlCol="0">
            <a:spAutoFit/>
          </a:bodyPr>
          <a:lstStyle/>
          <a:p>
            <a:pPr marL="342900" indent="-342900">
              <a:buFont typeface="Arial" panose="020B0604020202020204" pitchFamily="34" charset="0"/>
              <a:buChar char="•"/>
            </a:pPr>
            <a:r>
              <a:rPr lang="es-PE" sz="2400" dirty="0"/>
              <a:t>CICLO:</a:t>
            </a:r>
          </a:p>
          <a:p>
            <a:r>
              <a:rPr lang="es-PE" sz="2400" dirty="0"/>
              <a:t>IV</a:t>
            </a:r>
          </a:p>
        </p:txBody>
      </p:sp>
    </p:spTree>
    <p:extLst>
      <p:ext uri="{BB962C8B-B14F-4D97-AF65-F5344CB8AC3E}">
        <p14:creationId xmlns:p14="http://schemas.microsoft.com/office/powerpoint/2010/main" val="2771895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664FC3B-32C9-40FC-A42D-9D2CDAFD8F72}"/>
              </a:ext>
            </a:extLst>
          </p:cNvPr>
          <p:cNvSpPr/>
          <p:nvPr/>
        </p:nvSpPr>
        <p:spPr>
          <a:xfrm>
            <a:off x="362857" y="198132"/>
            <a:ext cx="11074400" cy="3401637"/>
          </a:xfrm>
          <a:prstGeom prst="rect">
            <a:avLst/>
          </a:prstGeom>
        </p:spPr>
        <p:txBody>
          <a:bodyPr wrap="square">
            <a:spAutoFit/>
          </a:bodyPr>
          <a:lstStyle/>
          <a:p>
            <a:pPr>
              <a:lnSpc>
                <a:spcPct val="107000"/>
              </a:lnSpc>
              <a:spcAft>
                <a:spcPts val="800"/>
              </a:spcAft>
            </a:pPr>
            <a:r>
              <a:rPr lang="es-PE" sz="2800" dirty="0">
                <a:solidFill>
                  <a:schemeClr val="bg1"/>
                </a:solidFill>
                <a:latin typeface="Calibri" panose="020F0502020204030204" pitchFamily="34" charset="0"/>
                <a:ea typeface="Calibri" panose="020F0502020204030204" pitchFamily="34" charset="0"/>
                <a:cs typeface="Times New Roman" panose="02020603050405020304" pitchFamily="18" charset="0"/>
              </a:rPr>
              <a:t>Conclusiones:</a:t>
            </a:r>
            <a:endParaRPr lang="es-PE" sz="2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E" sz="2800" dirty="0">
                <a:solidFill>
                  <a:schemeClr val="bg1"/>
                </a:solidFill>
                <a:latin typeface="Calibri" panose="020F0502020204030204" pitchFamily="34" charset="0"/>
                <a:ea typeface="Calibri" panose="020F0502020204030204" pitchFamily="34" charset="0"/>
                <a:cs typeface="Times New Roman" panose="02020603050405020304" pitchFamily="18" charset="0"/>
              </a:rPr>
              <a:t>Las características que hemos ilustrado hasta ahora evidencian el gran potencial de los lenguajes funcionales como herramientas que les facilite a los programadores enfrentar la complejidad creciente del desarrollo de software; esto nos permite afirmar que en los próximos años los lenguajes funcionales tomarán un lugar en el área de desarrollo de software a gran escala, aliado de lenguajes tan tradicionales como e, e++, ADA.</a:t>
            </a:r>
            <a:endParaRPr lang="es-PE" sz="2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28297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BC99390-FF94-4630-92D8-30C8AFEEA773}"/>
              </a:ext>
            </a:extLst>
          </p:cNvPr>
          <p:cNvSpPr txBox="1"/>
          <p:nvPr/>
        </p:nvSpPr>
        <p:spPr>
          <a:xfrm>
            <a:off x="54002" y="108585"/>
            <a:ext cx="12137998" cy="4708981"/>
          </a:xfrm>
          <a:prstGeom prst="rect">
            <a:avLst/>
          </a:prstGeom>
          <a:noFill/>
        </p:spPr>
        <p:txBody>
          <a:bodyPr wrap="square" rtlCol="0">
            <a:spAutoFit/>
          </a:bodyPr>
          <a:lstStyle/>
          <a:p>
            <a:r>
              <a:rPr lang="es-PE" sz="2400" b="1" i="1" dirty="0">
                <a:solidFill>
                  <a:schemeClr val="bg1"/>
                </a:solidFill>
              </a:rPr>
              <a:t>Programación funcional en java</a:t>
            </a:r>
          </a:p>
          <a:p>
            <a:pPr algn="just"/>
            <a:r>
              <a:rPr lang="es-PE" sz="2000" dirty="0">
                <a:solidFill>
                  <a:schemeClr val="bg1"/>
                </a:solidFill>
              </a:rPr>
              <a:t> </a:t>
            </a:r>
          </a:p>
          <a:p>
            <a:pPr algn="just"/>
            <a:r>
              <a:rPr lang="es-PE" sz="2000" dirty="0">
                <a:solidFill>
                  <a:schemeClr val="bg1"/>
                </a:solidFill>
              </a:rPr>
              <a:t>En ciencias de la computación, la </a:t>
            </a:r>
            <a:r>
              <a:rPr lang="es-PE" sz="2000" b="1" dirty="0">
                <a:solidFill>
                  <a:schemeClr val="bg1"/>
                </a:solidFill>
              </a:rPr>
              <a:t>programación funcional</a:t>
            </a:r>
            <a:r>
              <a:rPr lang="es-PE" sz="2000" dirty="0">
                <a:solidFill>
                  <a:schemeClr val="bg1"/>
                </a:solidFill>
              </a:rPr>
              <a:t> es un paradigma de programación declarativa basado en el uso de funciones matemáticas, en contraste con la programación imperativa, que enfatiza los cambios de estado mediante la mutación de variables. La programación es un sistema formal desarrollado en los años 1930 para investigar la definición de función, la aplicación de las funciones y la recursión.</a:t>
            </a:r>
          </a:p>
          <a:p>
            <a:pPr algn="just"/>
            <a:r>
              <a:rPr lang="es-PE" sz="2000" dirty="0">
                <a:solidFill>
                  <a:schemeClr val="bg1"/>
                </a:solidFill>
              </a:rPr>
              <a:t>Los lenguajes de programación funcional, especialmente los puramente funcionales, han sido enfatizados en el ambiente académico y no tanto en el desarrollo comercial o industrial. Los lenguaje  de programación son </a:t>
            </a:r>
            <a:r>
              <a:rPr lang="es-PE" sz="2000" b="1" dirty="0" err="1">
                <a:solidFill>
                  <a:schemeClr val="bg1"/>
                </a:solidFill>
              </a:rPr>
              <a:t>Scheme</a:t>
            </a:r>
            <a:r>
              <a:rPr lang="es-PE" sz="2000" dirty="0">
                <a:solidFill>
                  <a:schemeClr val="bg1"/>
                </a:solidFill>
              </a:rPr>
              <a:t>, </a:t>
            </a:r>
            <a:r>
              <a:rPr lang="es-PE" sz="2000" b="1" dirty="0" err="1">
                <a:solidFill>
                  <a:schemeClr val="bg1"/>
                </a:solidFill>
              </a:rPr>
              <a:t>Erlang</a:t>
            </a:r>
            <a:r>
              <a:rPr lang="es-PE" sz="2000" dirty="0">
                <a:solidFill>
                  <a:schemeClr val="bg1"/>
                </a:solidFill>
              </a:rPr>
              <a:t>, </a:t>
            </a:r>
            <a:r>
              <a:rPr lang="es-PE" sz="2000" b="1" dirty="0" err="1">
                <a:solidFill>
                  <a:schemeClr val="bg1"/>
                </a:solidFill>
              </a:rPr>
              <a:t>Rust</a:t>
            </a:r>
            <a:r>
              <a:rPr lang="es-PE" sz="2000" dirty="0">
                <a:solidFill>
                  <a:schemeClr val="bg1"/>
                </a:solidFill>
              </a:rPr>
              <a:t>, </a:t>
            </a:r>
            <a:r>
              <a:rPr lang="es-PE" sz="2000" b="1" dirty="0" err="1">
                <a:solidFill>
                  <a:schemeClr val="bg1"/>
                </a:solidFill>
              </a:rPr>
              <a:t>Objective</a:t>
            </a:r>
            <a:r>
              <a:rPr lang="es-PE" sz="2000" b="1" dirty="0">
                <a:solidFill>
                  <a:schemeClr val="bg1"/>
                </a:solidFill>
              </a:rPr>
              <a:t> </a:t>
            </a:r>
            <a:r>
              <a:rPr lang="es-PE" sz="2000" b="1" dirty="0" err="1">
                <a:solidFill>
                  <a:schemeClr val="bg1"/>
                </a:solidFill>
              </a:rPr>
              <a:t>Caml</a:t>
            </a:r>
            <a:r>
              <a:rPr lang="es-PE" sz="2000" dirty="0">
                <a:solidFill>
                  <a:schemeClr val="bg1"/>
                </a:solidFill>
              </a:rPr>
              <a:t>, </a:t>
            </a:r>
            <a:r>
              <a:rPr lang="es-PE" sz="2000" b="1" dirty="0">
                <a:solidFill>
                  <a:schemeClr val="bg1"/>
                </a:solidFill>
              </a:rPr>
              <a:t>Scala</a:t>
            </a:r>
            <a:r>
              <a:rPr lang="es-PE" sz="2000" dirty="0">
                <a:solidFill>
                  <a:schemeClr val="bg1"/>
                </a:solidFill>
              </a:rPr>
              <a:t>, </a:t>
            </a:r>
            <a:r>
              <a:rPr lang="es-PE" sz="2000" b="1" dirty="0">
                <a:solidFill>
                  <a:schemeClr val="bg1"/>
                </a:solidFill>
              </a:rPr>
              <a:t>F#</a:t>
            </a:r>
            <a:r>
              <a:rPr lang="es-PE" sz="2000" dirty="0">
                <a:solidFill>
                  <a:schemeClr val="bg1"/>
                </a:solidFill>
              </a:rPr>
              <a:t> </a:t>
            </a:r>
            <a:r>
              <a:rPr lang="es-PE" sz="2000" b="1" dirty="0">
                <a:solidFill>
                  <a:schemeClr val="bg1"/>
                </a:solidFill>
              </a:rPr>
              <a:t>y </a:t>
            </a:r>
            <a:r>
              <a:rPr lang="es-PE" sz="2000" b="1" dirty="0" err="1">
                <a:solidFill>
                  <a:schemeClr val="bg1"/>
                </a:solidFill>
              </a:rPr>
              <a:t>Haskell</a:t>
            </a:r>
            <a:r>
              <a:rPr lang="es-PE" sz="2000" dirty="0">
                <a:solidFill>
                  <a:schemeClr val="bg1"/>
                </a:solidFill>
              </a:rPr>
              <a:t>, han sido utilizados en aplicaciones comerciales e industriales por muchas organizaciones.</a:t>
            </a:r>
          </a:p>
          <a:p>
            <a:pPr algn="just"/>
            <a:r>
              <a:rPr lang="es-PE" sz="2000" dirty="0">
                <a:solidFill>
                  <a:schemeClr val="bg1"/>
                </a:solidFill>
              </a:rPr>
              <a:t>La programación funcional también puede ser desarrollada en lenguajes que no están diseñados específicamente para la programación funcional.</a:t>
            </a:r>
          </a:p>
          <a:p>
            <a:r>
              <a:rPr lang="es-PE" dirty="0"/>
              <a:t> </a:t>
            </a:r>
          </a:p>
          <a:p>
            <a:endParaRPr lang="es-PE" dirty="0"/>
          </a:p>
        </p:txBody>
      </p:sp>
    </p:spTree>
    <p:extLst>
      <p:ext uri="{BB962C8B-B14F-4D97-AF65-F5344CB8AC3E}">
        <p14:creationId xmlns:p14="http://schemas.microsoft.com/office/powerpoint/2010/main" val="977026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3B10233D-A714-4E32-9256-991FA59D6557}"/>
              </a:ext>
            </a:extLst>
          </p:cNvPr>
          <p:cNvSpPr/>
          <p:nvPr/>
        </p:nvSpPr>
        <p:spPr>
          <a:xfrm>
            <a:off x="0" y="684917"/>
            <a:ext cx="12192000" cy="5573770"/>
          </a:xfrm>
          <a:prstGeom prst="rect">
            <a:avLst/>
          </a:prstGeom>
        </p:spPr>
        <p:txBody>
          <a:bodyPr wrap="square">
            <a:spAutoFit/>
          </a:bodyPr>
          <a:lstStyle/>
          <a:p>
            <a:pPr algn="just" fontAlgn="base">
              <a:lnSpc>
                <a:spcPts val="1800"/>
              </a:lnSpc>
              <a:spcAft>
                <a:spcPts val="0"/>
              </a:spcAft>
            </a:pPr>
            <a:r>
              <a:rPr lang="es-PE" sz="2400" dirty="0">
                <a:solidFill>
                  <a:srgbClr val="000000"/>
                </a:solidFill>
                <a:latin typeface="Arial" panose="020B0604020202020204" pitchFamily="34" charset="0"/>
                <a:ea typeface="Calibri" panose="020F0502020204030204" pitchFamily="34" charset="0"/>
              </a:rPr>
              <a:t>La</a:t>
            </a:r>
            <a:r>
              <a:rPr lang="es-PE"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s-PE" sz="2400" b="1" u="none" strike="noStrike"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programación funcional</a:t>
            </a:r>
            <a:r>
              <a:rPr lang="es-PE"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s-PE" sz="2400" dirty="0">
                <a:solidFill>
                  <a:srgbClr val="000000"/>
                </a:solidFill>
                <a:latin typeface="Arial" panose="020B0604020202020204" pitchFamily="34" charset="0"/>
                <a:ea typeface="Calibri" panose="020F0502020204030204" pitchFamily="34" charset="0"/>
              </a:rPr>
              <a:t>puede ayudarnos a crear software más robusto, </a:t>
            </a:r>
            <a:r>
              <a:rPr lang="es-PE" sz="2400" dirty="0" err="1">
                <a:solidFill>
                  <a:srgbClr val="000000"/>
                </a:solidFill>
                <a:latin typeface="Arial" panose="020B0604020202020204" pitchFamily="34" charset="0"/>
                <a:ea typeface="Calibri" panose="020F0502020204030204" pitchFamily="34" charset="0"/>
              </a:rPr>
              <a:t>mantenible</a:t>
            </a:r>
            <a:r>
              <a:rPr lang="es-PE" sz="2400" dirty="0">
                <a:solidFill>
                  <a:srgbClr val="000000"/>
                </a:solidFill>
                <a:latin typeface="Arial" panose="020B0604020202020204" pitchFamily="34" charset="0"/>
                <a:ea typeface="Calibri" panose="020F0502020204030204" pitchFamily="34" charset="0"/>
              </a:rPr>
              <a:t> y fácil de testear. Quizás hayas empezado a oír hablar de lenguajes de programación funcional como</a:t>
            </a:r>
            <a:r>
              <a:rPr lang="es-PE"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s-PE" sz="2400" u="none" strike="noStrike"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Scala</a:t>
            </a:r>
            <a:r>
              <a:rPr lang="es-PE" sz="2400" dirty="0">
                <a:solidFill>
                  <a:srgbClr val="000000"/>
                </a:solidFill>
                <a:latin typeface="Arial" panose="020B0604020202020204" pitchFamily="34" charset="0"/>
                <a:ea typeface="Calibri" panose="020F0502020204030204" pitchFamily="34" charset="0"/>
              </a:rPr>
              <a:t>,</a:t>
            </a:r>
            <a:r>
              <a:rPr lang="es-PE" sz="2400" u="none" strike="noStrike"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Haskell</a:t>
            </a:r>
            <a:r>
              <a:rPr lang="es-PE"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s-PE" sz="2400" dirty="0">
                <a:solidFill>
                  <a:srgbClr val="000000"/>
                </a:solidFill>
                <a:latin typeface="Arial" panose="020B0604020202020204" pitchFamily="34" charset="0"/>
                <a:ea typeface="Calibri" panose="020F0502020204030204" pitchFamily="34" charset="0"/>
              </a:rPr>
              <a:t>o</a:t>
            </a:r>
            <a:r>
              <a:rPr lang="es-PE"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s-PE" sz="2400" u="none" strike="noStrike"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Lisp</a:t>
            </a:r>
            <a:r>
              <a:rPr lang="es-PE" sz="2400" dirty="0">
                <a:solidFill>
                  <a:srgbClr val="000000"/>
                </a:solidFill>
                <a:latin typeface="Arial" panose="020B0604020202020204" pitchFamily="34" charset="0"/>
                <a:ea typeface="Calibri" panose="020F0502020204030204" pitchFamily="34" charset="0"/>
              </a:rPr>
              <a:t>, pero quizá no sepas todavía que</a:t>
            </a:r>
            <a:r>
              <a:rPr lang="es-PE"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s-PE" sz="2400" u="none" strike="noStrike"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Java</a:t>
            </a:r>
            <a:r>
              <a:rPr lang="es-PE"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s-PE" sz="2400" dirty="0">
                <a:solidFill>
                  <a:srgbClr val="000000"/>
                </a:solidFill>
                <a:latin typeface="Arial" panose="020B0604020202020204" pitchFamily="34" charset="0"/>
                <a:ea typeface="Calibri" panose="020F0502020204030204" pitchFamily="34" charset="0"/>
              </a:rPr>
              <a:t>en su versión 8 permite usar la potencia de la programación funcional sin abandonar su</a:t>
            </a:r>
            <a:r>
              <a:rPr lang="es-PE"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s-PE" sz="2400" u="none" strike="noStrike"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orientación a objetos</a:t>
            </a:r>
            <a:r>
              <a:rPr lang="es-PE" sz="2400" dirty="0">
                <a:solidFill>
                  <a:srgbClr val="000000"/>
                </a:solidFill>
                <a:latin typeface="Arial" panose="020B0604020202020204" pitchFamily="34" charset="0"/>
                <a:ea typeface="Calibri" panose="020F0502020204030204" pitchFamily="34" charset="0"/>
              </a:rPr>
              <a:t>.</a:t>
            </a:r>
            <a:endParaRPr lang="es-PE" sz="2400" dirty="0">
              <a:effectLst/>
              <a:latin typeface="Times New Roman" panose="02020603050405020304" pitchFamily="18" charset="0"/>
              <a:ea typeface="Times New Roman" panose="02020603050405020304" pitchFamily="18" charset="0"/>
            </a:endParaRPr>
          </a:p>
          <a:p>
            <a:pPr algn="just" fontAlgn="base">
              <a:lnSpc>
                <a:spcPts val="1800"/>
              </a:lnSpc>
              <a:spcAft>
                <a:spcPts val="0"/>
              </a:spcAft>
            </a:pPr>
            <a:r>
              <a:rPr lang="es-PE" sz="2400" dirty="0">
                <a:solidFill>
                  <a:srgbClr val="000000"/>
                </a:solidFill>
                <a:latin typeface="Arial" panose="020B0604020202020204" pitchFamily="34" charset="0"/>
                <a:ea typeface="Calibri" panose="020F0502020204030204" pitchFamily="34" charset="0"/>
              </a:rPr>
              <a:t>Pero, ¿qué hace que lenguajes como</a:t>
            </a:r>
            <a:r>
              <a:rPr lang="es-PE"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s-PE" sz="2400" u="none" strike="noStrike"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a:t>
            </a:r>
            <a:r>
              <a:rPr lang="es-PE" sz="2400" dirty="0">
                <a:solidFill>
                  <a:srgbClr val="000000"/>
                </a:solidFill>
                <a:latin typeface="Arial" panose="020B0604020202020204" pitchFamily="34" charset="0"/>
                <a:ea typeface="Calibri" panose="020F0502020204030204" pitchFamily="34" charset="0"/>
              </a:rPr>
              <a:t>,</a:t>
            </a:r>
            <a:r>
              <a:rPr lang="es-PE"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s-PE" sz="2400" u="none" strike="noStrike"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a:t>
            </a:r>
            <a:r>
              <a:rPr lang="es-PE"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s-PE" sz="2400" dirty="0">
                <a:solidFill>
                  <a:srgbClr val="000000"/>
                </a:solidFill>
                <a:latin typeface="Arial" panose="020B0604020202020204" pitchFamily="34" charset="0"/>
                <a:ea typeface="Calibri" panose="020F0502020204030204" pitchFamily="34" charset="0"/>
              </a:rPr>
              <a:t>o Java adopten la programación funcional?</a:t>
            </a:r>
            <a:endParaRPr lang="es-PE" sz="2400" dirty="0">
              <a:effectLst/>
              <a:latin typeface="Times New Roman" panose="02020603050405020304" pitchFamily="18" charset="0"/>
              <a:ea typeface="Times New Roman" panose="02020603050405020304" pitchFamily="18" charset="0"/>
            </a:endParaRPr>
          </a:p>
          <a:p>
            <a:pPr algn="just">
              <a:lnSpc>
                <a:spcPct val="107000"/>
              </a:lnSpc>
              <a:spcAft>
                <a:spcPts val="800"/>
              </a:spcAft>
            </a:pPr>
            <a:r>
              <a:rPr lang="es-PE"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PE" sz="2400" dirty="0">
                <a:solidFill>
                  <a:srgbClr val="000000"/>
                </a:solidFill>
                <a:latin typeface="Arial" panose="020B0604020202020204" pitchFamily="34" charset="0"/>
                <a:ea typeface="Calibri" panose="020F0502020204030204" pitchFamily="34" charset="0"/>
                <a:cs typeface="Times New Roman" panose="02020603050405020304" pitchFamily="18" charset="0"/>
              </a:rPr>
              <a:t>Desde que empiezas a programar con Java te enseñan qué es un lenguaje de programación orientado a objetos y que Java es uno de ellos. Te enseñan a programar de manera </a:t>
            </a:r>
            <a:r>
              <a:rPr lang="es-PE" sz="2400" u="none" strike="noStrike"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imperativa</a:t>
            </a:r>
            <a:r>
              <a:rPr lang="es-PE" sz="2400" dirty="0">
                <a:solidFill>
                  <a:srgbClr val="000000"/>
                </a:solidFill>
                <a:latin typeface="Arial" panose="020B0604020202020204" pitchFamily="34" charset="0"/>
                <a:ea typeface="Calibri" panose="020F0502020204030204" pitchFamily="34" charset="0"/>
                <a:cs typeface="Times New Roman" panose="02020603050405020304" pitchFamily="18" charset="0"/>
              </a:rPr>
              <a:t> y es como has programado desde entonces. Con estas herramientas tienes que crear la mejor solución posible y hasta hoy no ha ido mal. Pero, ¿y si te digo que hay una forma mejor de llegar a esas soluciones?</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PE" sz="2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ts val="1800"/>
              </a:lnSpc>
              <a:spcAft>
                <a:spcPts val="0"/>
              </a:spcAft>
            </a:pPr>
            <a:r>
              <a:rPr lang="es-PE" sz="2400" dirty="0">
                <a:solidFill>
                  <a:srgbClr val="000000"/>
                </a:solidFill>
                <a:latin typeface="inherit"/>
                <a:ea typeface="Times New Roman" panose="02020603050405020304" pitchFamily="18" charset="0"/>
                <a:cs typeface="Arial" panose="020B0604020202020204" pitchFamily="34" charset="0"/>
              </a:rPr>
              <a:t>En la programación declarativa no definimos cómo queremos resolver un problema, sino que definimos cuál es el problema. Un ejemplo sencillo para comparar estas dos formas de programar es encontrar en una lista de colores si tenemos el color “red”</a:t>
            </a:r>
            <a:r>
              <a:rPr lang="es-PE" sz="2400" i="1" dirty="0">
                <a:solidFill>
                  <a:srgbClr val="000000"/>
                </a:solidFill>
                <a:latin typeface="inherit"/>
                <a:ea typeface="Times New Roman" panose="02020603050405020304" pitchFamily="18" charset="0"/>
                <a:cs typeface="Arial" panose="020B0604020202020204" pitchFamily="34" charset="0"/>
              </a:rPr>
              <a:t>:</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ts val="1800"/>
              </a:lnSpc>
              <a:spcAft>
                <a:spcPts val="0"/>
              </a:spcAft>
            </a:pPr>
            <a:r>
              <a:rPr lang="es-PE" sz="2000" dirty="0">
                <a:solidFill>
                  <a:srgbClr val="707070"/>
                </a:solidFill>
                <a:latin typeface="Arial" panose="020B0604020202020204" pitchFamily="34" charset="0"/>
                <a:ea typeface="Times New Roman" panose="02020603050405020304" pitchFamily="18" charset="0"/>
                <a:cs typeface="Times New Roman" panose="02020603050405020304" pitchFamily="18" charset="0"/>
              </a:rPr>
              <a:t> </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2954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uadroTexto 16">
            <a:extLst>
              <a:ext uri="{FF2B5EF4-FFF2-40B4-BE49-F238E27FC236}">
                <a16:creationId xmlns:a16="http://schemas.microsoft.com/office/drawing/2014/main" id="{9028EAD9-044F-4762-BC4D-0449D6DC2167}"/>
              </a:ext>
            </a:extLst>
          </p:cNvPr>
          <p:cNvSpPr txBox="1"/>
          <p:nvPr/>
        </p:nvSpPr>
        <p:spPr>
          <a:xfrm>
            <a:off x="2336800" y="1652451"/>
            <a:ext cx="7503886" cy="4414519"/>
          </a:xfrm>
          <a:prstGeom prst="rect">
            <a:avLst/>
          </a:prstGeom>
          <a:noFill/>
        </p:spPr>
        <p:txBody>
          <a:bodyPr wrap="square" rtlCol="0">
            <a:spAutoFit/>
          </a:bodyPr>
          <a:lstStyle/>
          <a:p>
            <a:endParaRPr lang="es-PE" dirty="0"/>
          </a:p>
        </p:txBody>
      </p:sp>
      <p:pic>
        <p:nvPicPr>
          <p:cNvPr id="24" name="Imagen 23">
            <a:extLst>
              <a:ext uri="{FF2B5EF4-FFF2-40B4-BE49-F238E27FC236}">
                <a16:creationId xmlns:a16="http://schemas.microsoft.com/office/drawing/2014/main" id="{BAAC3D43-21AD-4F33-8F8A-1D1FFBA91E55}"/>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Lst>
          </a:blip>
          <a:srcRect l="8095" t="28586" r="29405" b="14481"/>
          <a:stretch/>
        </p:blipFill>
        <p:spPr>
          <a:xfrm>
            <a:off x="1451429" y="393562"/>
            <a:ext cx="7620000" cy="3902668"/>
          </a:xfrm>
          <a:prstGeom prst="rect">
            <a:avLst/>
          </a:prstGeom>
        </p:spPr>
      </p:pic>
      <p:sp>
        <p:nvSpPr>
          <p:cNvPr id="25" name="Rectángulo 24">
            <a:extLst>
              <a:ext uri="{FF2B5EF4-FFF2-40B4-BE49-F238E27FC236}">
                <a16:creationId xmlns:a16="http://schemas.microsoft.com/office/drawing/2014/main" id="{93E26B39-1974-4B3A-9570-3C2A5E6F683C}"/>
              </a:ext>
            </a:extLst>
          </p:cNvPr>
          <p:cNvSpPr/>
          <p:nvPr/>
        </p:nvSpPr>
        <p:spPr>
          <a:xfrm>
            <a:off x="1277258" y="4789185"/>
            <a:ext cx="8723086" cy="784830"/>
          </a:xfrm>
          <a:prstGeom prst="rect">
            <a:avLst/>
          </a:prstGeom>
        </p:spPr>
        <p:txBody>
          <a:bodyPr wrap="square">
            <a:spAutoFit/>
          </a:bodyPr>
          <a:lstStyle/>
          <a:p>
            <a:pPr algn="just" fontAlgn="base">
              <a:lnSpc>
                <a:spcPts val="1800"/>
              </a:lnSpc>
              <a:spcAft>
                <a:spcPts val="0"/>
              </a:spcAft>
            </a:pPr>
            <a:r>
              <a:rPr lang="es-PE" dirty="0">
                <a:solidFill>
                  <a:srgbClr val="000000"/>
                </a:solidFill>
                <a:latin typeface="inherit"/>
                <a:ea typeface="Times New Roman" panose="02020603050405020304" pitchFamily="18" charset="0"/>
                <a:cs typeface="Arial" panose="020B0604020202020204" pitchFamily="34" charset="0"/>
              </a:rPr>
              <a:t>Aquí vemos cómo estamos definiendo la manera de resolver el problema. Esta forma de hacerlo es muy verbosa y nos hace tener que definir una variable </a:t>
            </a:r>
            <a:r>
              <a:rPr lang="es-PE" dirty="0" err="1">
                <a:solidFill>
                  <a:srgbClr val="000000"/>
                </a:solidFill>
                <a:latin typeface="inherit"/>
                <a:ea typeface="Times New Roman" panose="02020603050405020304" pitchFamily="18" charset="0"/>
                <a:cs typeface="Arial" panose="020B0604020202020204" pitchFamily="34" charset="0"/>
              </a:rPr>
              <a:t>hasRed</a:t>
            </a:r>
            <a:r>
              <a:rPr lang="es-PE" dirty="0">
                <a:solidFill>
                  <a:srgbClr val="000000"/>
                </a:solidFill>
                <a:latin typeface="inherit"/>
                <a:ea typeface="Times New Roman" panose="02020603050405020304" pitchFamily="18" charset="0"/>
                <a:cs typeface="Arial" panose="020B0604020202020204" pitchFamily="34" charset="0"/>
              </a:rPr>
              <a:t> para marcar si se ha encontrado o no, lo que hace que este código sea un poco “feo”</a:t>
            </a:r>
            <a:r>
              <a:rPr lang="es-PE" i="1" dirty="0">
                <a:solidFill>
                  <a:srgbClr val="000000"/>
                </a:solidFill>
                <a:latin typeface="inherit"/>
                <a:ea typeface="Times New Roman" panose="02020603050405020304" pitchFamily="18" charset="0"/>
                <a:cs typeface="Arial" panose="020B0604020202020204" pitchFamily="34" charset="0"/>
              </a:rPr>
              <a:t>.</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13917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E0BB8646-3027-4F20-BE9E-283CC271B77E}"/>
              </a:ext>
            </a:extLst>
          </p:cNvPr>
          <p:cNvSpPr/>
          <p:nvPr/>
        </p:nvSpPr>
        <p:spPr>
          <a:xfrm>
            <a:off x="159656" y="171134"/>
            <a:ext cx="12032343" cy="2179828"/>
          </a:xfrm>
          <a:prstGeom prst="rect">
            <a:avLst/>
          </a:prstGeom>
        </p:spPr>
        <p:txBody>
          <a:bodyPr wrap="square">
            <a:spAutoFit/>
          </a:bodyPr>
          <a:lstStyle/>
          <a:p>
            <a:pPr algn="just" fontAlgn="base">
              <a:lnSpc>
                <a:spcPts val="1800"/>
              </a:lnSpc>
              <a:spcAft>
                <a:spcPts val="0"/>
              </a:spcAft>
            </a:pPr>
            <a:r>
              <a:rPr lang="es-PE" sz="2000" dirty="0">
                <a:solidFill>
                  <a:srgbClr val="000000"/>
                </a:solidFill>
                <a:latin typeface="inherit"/>
                <a:ea typeface="Times New Roman" panose="02020603050405020304" pitchFamily="18" charset="0"/>
                <a:cs typeface="Arial" panose="020B0604020202020204" pitchFamily="34" charset="0"/>
              </a:rPr>
              <a:t>Esta solución es más concisa, más clara y más fácil de entender por cualquier persona. No sabemos la implementación que estamos usando ya que eso es cosa del código que hay por debajo. Lo que sí sabemos es exactamente lo que hace ese código: nos dice si colors contiene“red”. Por suerte, para este ejemplo el API de Java nos provee del método contains</a:t>
            </a:r>
            <a:r>
              <a:rPr lang="es-PE" sz="2000" i="1" dirty="0">
                <a:solidFill>
                  <a:srgbClr val="000000"/>
                </a:solidFill>
                <a:latin typeface="inherit"/>
                <a:ea typeface="Times New Roman" panose="02020603050405020304" pitchFamily="18" charset="0"/>
                <a:cs typeface="Arial" panose="020B0604020202020204" pitchFamily="34" charset="0"/>
              </a:rPr>
              <a:t>, </a:t>
            </a:r>
            <a:r>
              <a:rPr lang="es-PE" sz="2000" dirty="0">
                <a:solidFill>
                  <a:srgbClr val="000000"/>
                </a:solidFill>
                <a:latin typeface="inherit"/>
                <a:ea typeface="Times New Roman" panose="02020603050405020304" pitchFamily="18" charset="0"/>
                <a:cs typeface="Arial" panose="020B0604020202020204" pitchFamily="34" charset="0"/>
              </a:rPr>
              <a:t>que nos ayuda a hacer nuestro código más legible, pero no siempre tendremos esa suerte.</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ts val="1800"/>
              </a:lnSpc>
              <a:spcAft>
                <a:spcPts val="0"/>
              </a:spcAft>
            </a:pPr>
            <a:r>
              <a:rPr lang="es-PE" sz="2000" dirty="0">
                <a:solidFill>
                  <a:srgbClr val="000000"/>
                </a:solidFill>
                <a:latin typeface="inherit"/>
                <a:ea typeface="Times New Roman" panose="02020603050405020304" pitchFamily="18" charset="0"/>
                <a:cs typeface="Arial" panose="020B0604020202020204" pitchFamily="34" charset="0"/>
              </a:rPr>
              <a:t>En los casos en los que tengamos que crear nuestros propios métodos podemos usar la programación funcional, que es declarativa y por tanto nos puede ayudar a hacer nuestro código más limpio. Veamos un ejemplo de cómo podemos mejorar nuestro código usando programación funcional.</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ts val="1800"/>
              </a:lnSpc>
              <a:spcAft>
                <a:spcPts val="0"/>
              </a:spcAft>
            </a:pPr>
            <a:r>
              <a:rPr lang="es-PE" sz="2000" dirty="0">
                <a:solidFill>
                  <a:srgbClr val="000000"/>
                </a:solidFill>
                <a:latin typeface="inherit"/>
                <a:ea typeface="Times New Roman" panose="02020603050405020304" pitchFamily="18" charset="0"/>
                <a:cs typeface="Arial" panose="020B0604020202020204" pitchFamily="34" charset="0"/>
              </a:rPr>
              <a:t>Dada una lista de números decimales queremos descontar un 20% a todos los que sean mayores de 25 y sumarlos:</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a:extLst>
              <a:ext uri="{FF2B5EF4-FFF2-40B4-BE49-F238E27FC236}">
                <a16:creationId xmlns:a16="http://schemas.microsoft.com/office/drawing/2014/main" id="{314FF2A8-C6E1-452A-A394-E0BFB74FEF8B}"/>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Lst>
          </a:blip>
          <a:srcRect l="7500" t="30759" r="6904" b="16173"/>
          <a:stretch/>
        </p:blipFill>
        <p:spPr>
          <a:xfrm>
            <a:off x="508001" y="3401898"/>
            <a:ext cx="8686880" cy="3027931"/>
          </a:xfrm>
          <a:prstGeom prst="rect">
            <a:avLst/>
          </a:prstGeom>
        </p:spPr>
      </p:pic>
    </p:spTree>
    <p:extLst>
      <p:ext uri="{BB962C8B-B14F-4D97-AF65-F5344CB8AC3E}">
        <p14:creationId xmlns:p14="http://schemas.microsoft.com/office/powerpoint/2010/main" val="1408853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96F1DEE7-33CF-49B0-BC66-D98BD36B9B44}"/>
              </a:ext>
            </a:extLst>
          </p:cNvPr>
          <p:cNvSpPr/>
          <p:nvPr/>
        </p:nvSpPr>
        <p:spPr>
          <a:xfrm>
            <a:off x="203200" y="0"/>
            <a:ext cx="11988799" cy="5768952"/>
          </a:xfrm>
          <a:prstGeom prst="rect">
            <a:avLst/>
          </a:prstGeom>
        </p:spPr>
        <p:txBody>
          <a:bodyPr wrap="square">
            <a:spAutoFit/>
          </a:bodyPr>
          <a:lstStyle/>
          <a:p>
            <a:pPr algn="ctr">
              <a:lnSpc>
                <a:spcPct val="107000"/>
              </a:lnSpc>
              <a:spcAft>
                <a:spcPts val="800"/>
              </a:spcAft>
            </a:pPr>
            <a:r>
              <a:rPr lang="es-PE" sz="3600" i="1"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Casos </a:t>
            </a:r>
            <a:endParaRPr lang="es-PE"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E"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spcAft>
                <a:spcPts val="0"/>
              </a:spcAft>
              <a:buFont typeface="Symbol" panose="05050102010706020507" pitchFamily="18" charset="2"/>
              <a:buChar char=""/>
            </a:pPr>
            <a:r>
              <a:rPr lang="es-PE" b="1" i="1" dirty="0">
                <a:solidFill>
                  <a:schemeClr val="bg1"/>
                </a:solidFill>
                <a:latin typeface="Calibri" panose="020F0502020204030204" pitchFamily="34" charset="0"/>
                <a:ea typeface="Calibri" panose="020F0502020204030204" pitchFamily="34" charset="0"/>
                <a:cs typeface="Times New Roman" panose="02020603050405020304" pitchFamily="18" charset="0"/>
              </a:rPr>
              <a:t>Ordenar una lista.</a:t>
            </a:r>
            <a:endParaRPr lang="es-PE"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s-PE" dirty="0">
                <a:solidFill>
                  <a:schemeClr val="bg1"/>
                </a:solidFill>
                <a:latin typeface="Calibri" panose="020F0502020204030204" pitchFamily="34" charset="0"/>
                <a:ea typeface="Calibri" panose="020F0502020204030204" pitchFamily="34" charset="0"/>
                <a:cs typeface="Times New Roman" panose="02020603050405020304" pitchFamily="18" charset="0"/>
              </a:rPr>
              <a:t>La clase Collections ofrece el método static sort para</a:t>
            </a:r>
          </a:p>
          <a:p>
            <a:pPr>
              <a:lnSpc>
                <a:spcPct val="107000"/>
              </a:lnSpc>
              <a:spcAft>
                <a:spcPts val="800"/>
              </a:spcAft>
            </a:pPr>
            <a:r>
              <a:rPr lang="es-PE" dirty="0">
                <a:solidFill>
                  <a:schemeClr val="bg1"/>
                </a:solidFill>
                <a:latin typeface="Calibri" panose="020F0502020204030204" pitchFamily="34" charset="0"/>
                <a:ea typeface="Calibri" panose="020F0502020204030204" pitchFamily="34" charset="0"/>
                <a:cs typeface="Times New Roman" panose="02020603050405020304" pitchFamily="18" charset="0"/>
              </a:rPr>
              <a:t>ordenar listas:</a:t>
            </a:r>
          </a:p>
          <a:p>
            <a:pPr marL="342900" lvl="0" indent="-342900">
              <a:lnSpc>
                <a:spcPct val="107000"/>
              </a:lnSpc>
              <a:spcAft>
                <a:spcPts val="800"/>
              </a:spcAft>
              <a:buFont typeface="Symbol" panose="05050102010706020507" pitchFamily="18" charset="2"/>
              <a:buChar char=""/>
            </a:pPr>
            <a:r>
              <a:rPr lang="es-PE" dirty="0">
                <a:solidFill>
                  <a:schemeClr val="bg1"/>
                </a:solidFill>
                <a:latin typeface="Calibri" panose="020F0502020204030204" pitchFamily="34" charset="0"/>
                <a:ea typeface="Calibri" panose="020F0502020204030204" pitchFamily="34" charset="0"/>
                <a:cs typeface="Times New Roman" panose="02020603050405020304" pitchFamily="18" charset="0"/>
              </a:rPr>
              <a:t>El método sort es un ejemplo de aplicación del patrón</a:t>
            </a:r>
          </a:p>
          <a:p>
            <a:pPr>
              <a:lnSpc>
                <a:spcPct val="107000"/>
              </a:lnSpc>
              <a:spcAft>
                <a:spcPts val="800"/>
              </a:spcAft>
            </a:pPr>
            <a:r>
              <a:rPr lang="es-PE" dirty="0">
                <a:solidFill>
                  <a:schemeClr val="bg1"/>
                </a:solidFill>
                <a:latin typeface="Calibri" panose="020F0502020204030204" pitchFamily="34" charset="0"/>
                <a:ea typeface="Calibri" panose="020F0502020204030204" pitchFamily="34" charset="0"/>
                <a:cs typeface="Times New Roman" panose="02020603050405020304" pitchFamily="18" charset="0"/>
              </a:rPr>
              <a:t>estrategia.</a:t>
            </a:r>
          </a:p>
          <a:p>
            <a:pPr marL="342900" lvl="0" indent="-342900">
              <a:lnSpc>
                <a:spcPct val="107000"/>
              </a:lnSpc>
              <a:spcAft>
                <a:spcPts val="800"/>
              </a:spcAft>
              <a:buFont typeface="Symbol" panose="05050102010706020507" pitchFamily="18" charset="2"/>
              <a:buChar char=""/>
            </a:pPr>
            <a:r>
              <a:rPr lang="es-PE" dirty="0">
                <a:solidFill>
                  <a:schemeClr val="bg1"/>
                </a:solidFill>
                <a:latin typeface="Calibri" panose="020F0502020204030204" pitchFamily="34" charset="0"/>
                <a:ea typeface="Calibri" panose="020F0502020204030204" pitchFamily="34" charset="0"/>
                <a:cs typeface="Times New Roman" panose="02020603050405020304" pitchFamily="18" charset="0"/>
              </a:rPr>
              <a:t>El método sort es un método genérico que acepta como</a:t>
            </a:r>
          </a:p>
          <a:p>
            <a:pPr>
              <a:lnSpc>
                <a:spcPct val="107000"/>
              </a:lnSpc>
              <a:spcAft>
                <a:spcPts val="800"/>
              </a:spcAft>
            </a:pPr>
            <a:r>
              <a:rPr lang="es-PE" dirty="0">
                <a:solidFill>
                  <a:schemeClr val="bg1"/>
                </a:solidFill>
                <a:latin typeface="Calibri" panose="020F0502020204030204" pitchFamily="34" charset="0"/>
                <a:ea typeface="Calibri" panose="020F0502020204030204" pitchFamily="34" charset="0"/>
                <a:cs typeface="Times New Roman" panose="02020603050405020304" pitchFamily="18" charset="0"/>
              </a:rPr>
              <a:t>Primer parámetro una lista (interfaz java.util.List&lt;T&gt;)</a:t>
            </a:r>
          </a:p>
          <a:p>
            <a:pPr>
              <a:lnSpc>
                <a:spcPct val="107000"/>
              </a:lnSpc>
              <a:spcAft>
                <a:spcPts val="800"/>
              </a:spcAft>
            </a:pPr>
            <a:r>
              <a:rPr lang="es-PE" dirty="0">
                <a:solidFill>
                  <a:schemeClr val="bg1"/>
                </a:solidFill>
                <a:latin typeface="Calibri" panose="020F0502020204030204" pitchFamily="34" charset="0"/>
                <a:ea typeface="Calibri" panose="020F0502020204030204" pitchFamily="34" charset="0"/>
                <a:cs typeface="Times New Roman" panose="02020603050405020304" pitchFamily="18" charset="0"/>
              </a:rPr>
              <a:t>Y como segundo parámetro un comparador (estrategia,</a:t>
            </a:r>
          </a:p>
          <a:p>
            <a:pPr>
              <a:lnSpc>
                <a:spcPct val="107000"/>
              </a:lnSpc>
              <a:spcAft>
                <a:spcPts val="800"/>
              </a:spcAft>
            </a:pP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Interfaz java.util.Comparator&lt;T&gt;).</a:t>
            </a:r>
            <a:endParaRPr lang="es-PE"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Public static &lt;T&gt; void sort (List&lt;T&gt; lista,</a:t>
            </a:r>
            <a:endParaRPr lang="es-PE"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E" dirty="0">
                <a:solidFill>
                  <a:schemeClr val="bg1"/>
                </a:solidFill>
                <a:latin typeface="Calibri" panose="020F0502020204030204" pitchFamily="34" charset="0"/>
                <a:ea typeface="Calibri" panose="020F0502020204030204" pitchFamily="34" charset="0"/>
                <a:cs typeface="Times New Roman" panose="02020603050405020304" pitchFamily="18" charset="0"/>
              </a:rPr>
              <a:t>Comparator&lt;T&gt; comparador);</a:t>
            </a:r>
          </a:p>
          <a:p>
            <a:pPr>
              <a:lnSpc>
                <a:spcPct val="107000"/>
              </a:lnSpc>
              <a:spcAft>
                <a:spcPts val="800"/>
              </a:spcAft>
            </a:pPr>
            <a:r>
              <a:rPr lang="es-PE" dirty="0">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849852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40352B0-127E-402D-87AD-D5C65967244A}"/>
              </a:ext>
            </a:extLst>
          </p:cNvPr>
          <p:cNvSpPr/>
          <p:nvPr/>
        </p:nvSpPr>
        <p:spPr>
          <a:xfrm>
            <a:off x="0" y="43009"/>
            <a:ext cx="9144000" cy="6771982"/>
          </a:xfrm>
          <a:prstGeom prst="rect">
            <a:avLst/>
          </a:prstGeom>
        </p:spPr>
        <p:txBody>
          <a:bodyPr wrap="square">
            <a:spAutoFit/>
          </a:bodyPr>
          <a:lstStyle/>
          <a:p>
            <a:pPr marL="342900" lvl="0" indent="-342900">
              <a:lnSpc>
                <a:spcPct val="107000"/>
              </a:lnSpc>
              <a:spcAft>
                <a:spcPts val="800"/>
              </a:spcAft>
              <a:buFont typeface="Symbol" panose="05050102010706020507" pitchFamily="18" charset="2"/>
              <a:buChar char=""/>
            </a:pPr>
            <a:r>
              <a:rPr lang="es-PE" dirty="0">
                <a:solidFill>
                  <a:schemeClr val="bg1"/>
                </a:solidFill>
                <a:latin typeface="Calibri" panose="020F0502020204030204" pitchFamily="34" charset="0"/>
                <a:ea typeface="Calibri" panose="020F0502020204030204" pitchFamily="34" charset="0"/>
                <a:cs typeface="Times New Roman" panose="02020603050405020304" pitchFamily="18" charset="0"/>
              </a:rPr>
              <a:t>Tenemos una lista de objetos de la clase Usuario:</a:t>
            </a:r>
          </a:p>
          <a:p>
            <a:pPr>
              <a:lnSpc>
                <a:spcPct val="107000"/>
              </a:lnSpc>
              <a:spcAft>
                <a:spcPts val="800"/>
              </a:spcAft>
            </a:pP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Class Usuario {</a:t>
            </a:r>
            <a:endParaRPr lang="es-PE"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Private String nombre;</a:t>
            </a:r>
            <a:endParaRPr lang="es-PE"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Private LocalDate nacimiento;</a:t>
            </a:r>
            <a:endParaRPr lang="es-PE"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Public String getNombre () {</a:t>
            </a:r>
            <a:endParaRPr lang="es-PE"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Return nombre;</a:t>
            </a:r>
            <a:endParaRPr lang="es-PE"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endParaRPr lang="es-PE"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Public int getEdad () {</a:t>
            </a:r>
            <a:endParaRPr lang="es-PE"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E" dirty="0">
                <a:solidFill>
                  <a:schemeClr val="bg1"/>
                </a:solidFill>
                <a:latin typeface="Calibri" panose="020F0502020204030204" pitchFamily="34" charset="0"/>
                <a:ea typeface="Calibri" panose="020F0502020204030204" pitchFamily="34" charset="0"/>
                <a:cs typeface="Times New Roman" panose="02020603050405020304" pitchFamily="18" charset="0"/>
              </a:rPr>
              <a:t>// Propiedad calculada...</a:t>
            </a:r>
          </a:p>
          <a:p>
            <a:pPr>
              <a:lnSpc>
                <a:spcPct val="107000"/>
              </a:lnSpc>
              <a:spcAft>
                <a:spcPts val="800"/>
              </a:spcAft>
            </a:pPr>
            <a:r>
              <a:rPr lang="es-PE"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s-PE"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s-PE"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Symbol" panose="05050102010706020507" pitchFamily="18" charset="2"/>
              <a:buChar char=""/>
            </a:pPr>
            <a:r>
              <a:rPr lang="es-PE" dirty="0">
                <a:solidFill>
                  <a:schemeClr val="bg1"/>
                </a:solidFill>
                <a:latin typeface="Calibri" panose="020F0502020204030204" pitchFamily="34" charset="0"/>
                <a:ea typeface="Calibri" panose="020F0502020204030204" pitchFamily="34" charset="0"/>
                <a:cs typeface="Times New Roman" panose="02020603050405020304" pitchFamily="18" charset="0"/>
              </a:rPr>
              <a:t>La clase Comparador Usuarios implementa un criterio</a:t>
            </a:r>
          </a:p>
          <a:p>
            <a:pPr>
              <a:lnSpc>
                <a:spcPct val="107000"/>
              </a:lnSpc>
              <a:spcAft>
                <a:spcPts val="800"/>
              </a:spcAft>
            </a:pPr>
            <a:r>
              <a:rPr lang="es-PE" dirty="0">
                <a:solidFill>
                  <a:schemeClr val="bg1"/>
                </a:solidFill>
                <a:latin typeface="Calibri" panose="020F0502020204030204" pitchFamily="34" charset="0"/>
                <a:ea typeface="Calibri" panose="020F0502020204030204" pitchFamily="34" charset="0"/>
                <a:cs typeface="Times New Roman" panose="02020603050405020304" pitchFamily="18" charset="0"/>
              </a:rPr>
              <a:t>De ordenación de usuarios por edad (de menor a mayor):</a:t>
            </a:r>
          </a:p>
          <a:p>
            <a:pPr marL="488950">
              <a:lnSpc>
                <a:spcPct val="107000"/>
              </a:lnSpc>
              <a:spcAft>
                <a:spcPts val="800"/>
              </a:spcAft>
            </a:pPr>
            <a:r>
              <a:rPr lang="es-PE" dirty="0">
                <a:solidFill>
                  <a:schemeClr val="bg1"/>
                </a:solidFill>
                <a:latin typeface="Calibri" panose="020F0502020204030204" pitchFamily="34" charset="0"/>
                <a:ea typeface="Calibri" panose="020F0502020204030204" pitchFamily="34" charset="0"/>
                <a:cs typeface="Times New Roman" panose="02020603050405020304" pitchFamily="18" charset="0"/>
              </a:rPr>
              <a:t>-Patrón estrategia: esta clase está implementando una</a:t>
            </a:r>
          </a:p>
          <a:p>
            <a:pPr>
              <a:lnSpc>
                <a:spcPct val="107000"/>
              </a:lnSpc>
              <a:spcAft>
                <a:spcPts val="800"/>
              </a:spcAft>
            </a:pPr>
            <a:r>
              <a:rPr lang="es-PE" dirty="0">
                <a:solidFill>
                  <a:schemeClr val="bg1"/>
                </a:solidFill>
                <a:latin typeface="Calibri" panose="020F0502020204030204" pitchFamily="34" charset="0"/>
                <a:ea typeface="Calibri" panose="020F0502020204030204" pitchFamily="34" charset="0"/>
                <a:cs typeface="Times New Roman" panose="02020603050405020304" pitchFamily="18" charset="0"/>
              </a:rPr>
              <a:t>Estrategia de comparación. Los objetos de esta clase son</a:t>
            </a:r>
          </a:p>
          <a:p>
            <a:pPr>
              <a:lnSpc>
                <a:spcPct val="107000"/>
              </a:lnSpc>
              <a:spcAft>
                <a:spcPts val="800"/>
              </a:spcAft>
            </a:pPr>
            <a:r>
              <a:rPr lang="es-PE" dirty="0">
                <a:solidFill>
                  <a:schemeClr val="bg1"/>
                </a:solidFill>
                <a:latin typeface="Calibri" panose="020F0502020204030204" pitchFamily="34" charset="0"/>
                <a:ea typeface="Calibri" panose="020F0502020204030204" pitchFamily="34" charset="0"/>
                <a:cs typeface="Times New Roman" panose="02020603050405020304" pitchFamily="18" charset="0"/>
              </a:rPr>
              <a:t>Utilizados por el método sort para comparar objetos.</a:t>
            </a:r>
          </a:p>
        </p:txBody>
      </p:sp>
    </p:spTree>
    <p:extLst>
      <p:ext uri="{BB962C8B-B14F-4D97-AF65-F5344CB8AC3E}">
        <p14:creationId xmlns:p14="http://schemas.microsoft.com/office/powerpoint/2010/main" val="772177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5B830FB9-AE6C-4B69-9281-B2CFB25828C4}"/>
              </a:ext>
            </a:extLst>
          </p:cNvPr>
          <p:cNvSpPr/>
          <p:nvPr/>
        </p:nvSpPr>
        <p:spPr>
          <a:xfrm>
            <a:off x="248005" y="263150"/>
            <a:ext cx="6604000" cy="5487400"/>
          </a:xfrm>
          <a:prstGeom prst="rect">
            <a:avLst/>
          </a:prstGeom>
        </p:spPr>
        <p:txBody>
          <a:bodyPr wrap="square">
            <a:spAutoFit/>
          </a:bodyPr>
          <a:lstStyle/>
          <a:p>
            <a:pPr>
              <a:lnSpc>
                <a:spcPct val="107000"/>
              </a:lnSpc>
              <a:spcAft>
                <a:spcPts val="800"/>
              </a:spcAft>
            </a:pPr>
            <a:r>
              <a:rPr lang="es-PE"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Class ComparadorUsuarios implements Comparator&lt;Usuario&gt; {</a:t>
            </a:r>
          </a:p>
          <a:p>
            <a:pPr>
              <a:lnSpc>
                <a:spcPct val="107000"/>
              </a:lnSpc>
              <a:spcAft>
                <a:spcPts val="800"/>
              </a:spcAft>
            </a:pPr>
            <a:r>
              <a:rPr lang="es-PE"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@Override</a:t>
            </a:r>
          </a:p>
          <a:p>
            <a:pPr>
              <a:lnSpc>
                <a:spcPct val="107000"/>
              </a:lnSpc>
              <a:spcAft>
                <a:spcPts val="800"/>
              </a:spcAft>
            </a:pPr>
            <a:r>
              <a:rPr lang="es-PE"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Public int compare (Usuario o1, Usuario o2) {</a:t>
            </a:r>
          </a:p>
          <a:p>
            <a:pPr>
              <a:lnSpc>
                <a:spcPct val="107000"/>
              </a:lnSpc>
              <a:spcAft>
                <a:spcPts val="800"/>
              </a:spcAft>
            </a:pPr>
            <a:r>
              <a:rPr lang="es-PE"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Return o1.getEdad () - o2.getEdad ();</a:t>
            </a:r>
          </a:p>
          <a:p>
            <a:pPr>
              <a:lnSpc>
                <a:spcPct val="107000"/>
              </a:lnSpc>
              <a:spcAft>
                <a:spcPts val="800"/>
              </a:spcAft>
            </a:pPr>
            <a:r>
              <a:rPr lang="es-PE"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s-PE"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s-PE"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p>
          <a:p>
            <a:pPr marL="260350">
              <a:lnSpc>
                <a:spcPct val="107000"/>
              </a:lnSpc>
              <a:spcAft>
                <a:spcPts val="800"/>
              </a:spcAft>
            </a:pPr>
            <a:r>
              <a:rPr lang="es-PE"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-Ordenamos una lista de usuarios (LinkedList&lt;Usuario&gt;)</a:t>
            </a:r>
          </a:p>
          <a:p>
            <a:pPr>
              <a:lnSpc>
                <a:spcPct val="107000"/>
              </a:lnSpc>
              <a:spcAft>
                <a:spcPts val="800"/>
              </a:spcAft>
            </a:pPr>
            <a:r>
              <a:rPr lang="es-PE"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Utilizando el criterio de ordenación anterior:</a:t>
            </a:r>
          </a:p>
          <a:p>
            <a:pPr marL="342900" lvl="0" indent="-342900">
              <a:lnSpc>
                <a:spcPct val="107000"/>
              </a:lnSpc>
              <a:spcAft>
                <a:spcPts val="800"/>
              </a:spcAft>
              <a:buFont typeface="Symbol" panose="05050102010706020507" pitchFamily="18" charset="2"/>
              <a:buChar char=""/>
            </a:pPr>
            <a:r>
              <a:rPr lang="es-PE"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Observa que el método genérico se aplica correctamente:</a:t>
            </a:r>
          </a:p>
          <a:p>
            <a:pPr>
              <a:lnSpc>
                <a:spcPct val="107000"/>
              </a:lnSpc>
              <a:spcAft>
                <a:spcPts val="800"/>
              </a:spcAft>
            </a:pPr>
            <a:r>
              <a:rPr lang="es-PE"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La colección es de tipo LinkedList&lt;Usuario&gt; compatible</a:t>
            </a:r>
          </a:p>
          <a:p>
            <a:pPr>
              <a:lnSpc>
                <a:spcPct val="107000"/>
              </a:lnSpc>
              <a:spcAft>
                <a:spcPts val="800"/>
              </a:spcAft>
            </a:pPr>
            <a:r>
              <a:rPr lang="es-PE"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Con List&lt;Usuario&gt;.</a:t>
            </a:r>
            <a:endParaRPr lang="es-PE"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1523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5C54B393-4970-4C92-9932-4FA97BAA2502}"/>
              </a:ext>
            </a:extLst>
          </p:cNvPr>
          <p:cNvSpPr/>
          <p:nvPr/>
        </p:nvSpPr>
        <p:spPr>
          <a:xfrm>
            <a:off x="342663" y="365529"/>
            <a:ext cx="6096000" cy="5611536"/>
          </a:xfrm>
          <a:prstGeom prst="rect">
            <a:avLst/>
          </a:prstGeom>
        </p:spPr>
        <p:txBody>
          <a:bodyPr>
            <a:spAutoFit/>
          </a:bodyPr>
          <a:lstStyle/>
          <a:p>
            <a:pPr marL="342900" lvl="0" indent="-342900">
              <a:lnSpc>
                <a:spcPct val="107000"/>
              </a:lnSpc>
              <a:spcAft>
                <a:spcPts val="0"/>
              </a:spcAft>
              <a:buFont typeface="Symbol" panose="05050102010706020507" pitchFamily="18" charset="2"/>
              <a:buChar char=""/>
            </a:pPr>
            <a:r>
              <a:rPr lang="es-PE"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El primer parámetro permite inferir que el tipo &lt;T&gt; es Usuario.</a:t>
            </a:r>
          </a:p>
          <a:p>
            <a:pPr marL="342900" lvl="0" indent="-342900">
              <a:lnSpc>
                <a:spcPct val="107000"/>
              </a:lnSpc>
              <a:spcAft>
                <a:spcPts val="800"/>
              </a:spcAft>
              <a:buFont typeface="Symbol" panose="05050102010706020507" pitchFamily="18" charset="2"/>
              <a:buChar char=""/>
            </a:pPr>
            <a:r>
              <a:rPr lang="es-PE"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El comparador es un objeto compatible con la interfaz</a:t>
            </a:r>
          </a:p>
          <a:p>
            <a:pPr>
              <a:lnSpc>
                <a:spcPct val="107000"/>
              </a:lnSpc>
              <a:spcAft>
                <a:spcPts val="800"/>
              </a:spcAft>
            </a:pPr>
            <a:r>
              <a:rPr lang="es-PE"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Comparator&lt;Usuario&gt;.</a:t>
            </a:r>
          </a:p>
          <a:p>
            <a:pPr>
              <a:lnSpc>
                <a:spcPct val="107000"/>
              </a:lnSpc>
              <a:spcAft>
                <a:spcPts val="800"/>
              </a:spcAft>
            </a:pPr>
            <a:r>
              <a:rPr lang="es-PE"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Collections. Sort (usuarios, new ComparadorUsuarios ());</a:t>
            </a:r>
          </a:p>
          <a:p>
            <a:pPr>
              <a:lnSpc>
                <a:spcPct val="107000"/>
              </a:lnSpc>
              <a:spcAft>
                <a:spcPts val="800"/>
              </a:spcAft>
            </a:pPr>
            <a:r>
              <a:rPr lang="es-PE"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s-PE"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-Problema: la necesidad de nuevos criterios de ordenación</a:t>
            </a:r>
          </a:p>
          <a:p>
            <a:pPr>
              <a:lnSpc>
                <a:spcPct val="107000"/>
              </a:lnSpc>
              <a:spcAft>
                <a:spcPts val="800"/>
              </a:spcAft>
            </a:pPr>
            <a:r>
              <a:rPr lang="es-PE"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Conlleva la proliferación de clases que implementen</a:t>
            </a:r>
          </a:p>
          <a:p>
            <a:pPr>
              <a:lnSpc>
                <a:spcPct val="107000"/>
              </a:lnSpc>
              <a:spcAft>
                <a:spcPts val="800"/>
              </a:spcAft>
            </a:pPr>
            <a:r>
              <a:rPr lang="es-PE"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Comparadores.</a:t>
            </a:r>
          </a:p>
          <a:p>
            <a:pPr>
              <a:lnSpc>
                <a:spcPct val="107000"/>
              </a:lnSpc>
              <a:spcAft>
                <a:spcPts val="800"/>
              </a:spcAft>
            </a:pPr>
            <a:r>
              <a:rPr lang="es-PE"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-Para evitar tener que declarar una clase que sólo va a ser</a:t>
            </a:r>
          </a:p>
          <a:p>
            <a:pPr>
              <a:lnSpc>
                <a:spcPct val="107000"/>
              </a:lnSpc>
              <a:spcAft>
                <a:spcPts val="800"/>
              </a:spcAft>
            </a:pPr>
            <a:r>
              <a:rPr lang="es-PE"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Utilizada en un punto del código, Java permite crear</a:t>
            </a:r>
          </a:p>
          <a:p>
            <a:pPr>
              <a:lnSpc>
                <a:spcPct val="107000"/>
              </a:lnSpc>
              <a:spcAft>
                <a:spcPts val="800"/>
              </a:spcAft>
            </a:pPr>
            <a:r>
              <a:rPr lang="es-PE"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Clases anónimas.</a:t>
            </a:r>
          </a:p>
        </p:txBody>
      </p:sp>
    </p:spTree>
    <p:extLst>
      <p:ext uri="{BB962C8B-B14F-4D97-AF65-F5344CB8AC3E}">
        <p14:creationId xmlns:p14="http://schemas.microsoft.com/office/powerpoint/2010/main" val="4076426154"/>
      </p:ext>
    </p:extLst>
  </p:cSld>
  <p:clrMapOvr>
    <a:masterClrMapping/>
  </p:clrMapOvr>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37</TotalTime>
  <Words>350</Words>
  <Application>Microsoft Office PowerPoint</Application>
  <PresentationFormat>Panorámica</PresentationFormat>
  <Paragraphs>84</Paragraphs>
  <Slides>10</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10</vt:i4>
      </vt:variant>
    </vt:vector>
  </HeadingPairs>
  <TitlesOfParts>
    <vt:vector size="19" baseType="lpstr">
      <vt:lpstr>Arial</vt:lpstr>
      <vt:lpstr>Calibri</vt:lpstr>
      <vt:lpstr>Century Gothic</vt:lpstr>
      <vt:lpstr>inherit</vt:lpstr>
      <vt:lpstr>Symbol</vt:lpstr>
      <vt:lpstr>Times New Roman</vt:lpstr>
      <vt:lpstr>Wingdings</vt:lpstr>
      <vt:lpstr>Wingdings 3</vt:lpstr>
      <vt:lpstr>Sector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Izabo Rosario Alvarez Huamani</dc:creator>
  <cp:lastModifiedBy>Izabo Rosario Alvarez Huamani</cp:lastModifiedBy>
  <cp:revision>5</cp:revision>
  <dcterms:created xsi:type="dcterms:W3CDTF">2017-09-18T13:39:22Z</dcterms:created>
  <dcterms:modified xsi:type="dcterms:W3CDTF">2017-09-18T14:17:20Z</dcterms:modified>
</cp:coreProperties>
</file>