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301" r:id="rId4"/>
    <p:sldId id="302" r:id="rId5"/>
    <p:sldId id="317" r:id="rId6"/>
    <p:sldId id="320" r:id="rId7"/>
    <p:sldId id="336" r:id="rId8"/>
    <p:sldId id="338" r:id="rId9"/>
    <p:sldId id="339" r:id="rId10"/>
    <p:sldId id="340" r:id="rId11"/>
    <p:sldId id="318" r:id="rId12"/>
    <p:sldId id="321" r:id="rId13"/>
    <p:sldId id="305" r:id="rId14"/>
    <p:sldId id="333" r:id="rId15"/>
    <p:sldId id="335" r:id="rId16"/>
    <p:sldId id="310" r:id="rId17"/>
    <p:sldId id="334" r:id="rId18"/>
    <p:sldId id="322" r:id="rId19"/>
    <p:sldId id="347" r:id="rId20"/>
    <p:sldId id="304" r:id="rId21"/>
    <p:sldId id="346" r:id="rId22"/>
    <p:sldId id="349" r:id="rId23"/>
    <p:sldId id="332" r:id="rId24"/>
    <p:sldId id="331" r:id="rId25"/>
    <p:sldId id="273"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Wingdings 3" panose="05040102010807070707" pitchFamily="18" charset="2"/>
      <p:regular r:id="rId32"/>
    </p:embeddedFont>
    <p:embeddedFont>
      <p:font typeface="Britannic Bold" panose="020B0903060703020204" pitchFamily="34" charset="0"/>
      <p:regular r:id="rId33"/>
    </p:embeddedFont>
    <p:embeddedFont>
      <p:font typeface="Gill Sans Ultra Bold Condensed" panose="020B0A06020104020203" pitchFamily="34" charset="0"/>
      <p:regular r:id="rId34"/>
    </p:embeddedFont>
    <p:embeddedFont>
      <p:font typeface="Bree Serif"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CFFCC"/>
    <a:srgbClr val="FF5D5D"/>
    <a:srgbClr val="FF2F2F"/>
    <a:srgbClr val="66FFFF"/>
    <a:srgbClr val="D7E060"/>
    <a:srgbClr val="FFFF4F"/>
    <a:srgbClr val="FFD85D"/>
    <a:srgbClr val="FFCCFF"/>
    <a:srgbClr val="ED7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varScale="1">
        <p:scale>
          <a:sx n="83" d="100"/>
          <a:sy n="83" d="100"/>
        </p:scale>
        <p:origin x="114" y="15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796335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481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94508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03227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673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73724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53749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600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29000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57451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949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9078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58231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16479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1633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71100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62054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83882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9879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34839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01606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064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52988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9856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2443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547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rPr>
              <a:pPr lvl="0" algn="r">
                <a:spcBef>
                  <a:spcPts val="0"/>
                </a:spcBef>
                <a:buNone/>
              </a:pPr>
              <a:t>‹Nº›</a:t>
            </a:fld>
            <a:endParaRPr lang="e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jpe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5.gif"/><Relationship Id="rId5"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6.gif"/><Relationship Id="rId5"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gif"/><Relationship Id="rId5"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p:nvPr/>
        </p:nvSpPr>
        <p:spPr>
          <a:xfrm>
            <a:off x="1142200" y="2427733"/>
            <a:ext cx="7463400" cy="2056091"/>
          </a:xfrm>
          <a:prstGeom prst="roundRect">
            <a:avLst>
              <a:gd name="adj" fmla="val 16667"/>
            </a:avLst>
          </a:prstGeom>
          <a:solidFill>
            <a:srgbClr val="F3F3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0" y="4583075"/>
            <a:ext cx="9144000" cy="558600"/>
          </a:xfrm>
          <a:prstGeom prst="round2SameRect">
            <a:avLst>
              <a:gd name="adj1" fmla="val 16667"/>
              <a:gd name="adj2" fmla="val 0"/>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56" name="Shape 56"/>
          <p:cNvSpPr/>
          <p:nvPr/>
        </p:nvSpPr>
        <p:spPr>
          <a:xfrm rot="10800000" flipH="1">
            <a:off x="0" y="-35475"/>
            <a:ext cx="9144000" cy="972000"/>
          </a:xfrm>
          <a:prstGeom prst="round2SameRect">
            <a:avLst>
              <a:gd name="adj1" fmla="val 16667"/>
              <a:gd name="adj2" fmla="val 0"/>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57" name="Shape 57"/>
          <p:cNvPicPr preferRelativeResize="0"/>
          <p:nvPr/>
        </p:nvPicPr>
        <p:blipFill>
          <a:blip r:embed="rId4">
            <a:alphaModFix/>
          </a:blip>
          <a:stretch>
            <a:fillRect/>
          </a:stretch>
        </p:blipFill>
        <p:spPr>
          <a:xfrm>
            <a:off x="311700" y="40725"/>
            <a:ext cx="578725" cy="680899"/>
          </a:xfrm>
          <a:prstGeom prst="rect">
            <a:avLst/>
          </a:prstGeom>
          <a:noFill/>
          <a:ln>
            <a:noFill/>
          </a:ln>
        </p:spPr>
      </p:pic>
      <p:sp>
        <p:nvSpPr>
          <p:cNvPr id="58" name="Shape 58"/>
          <p:cNvSpPr txBox="1">
            <a:spLocks noGrp="1"/>
          </p:cNvSpPr>
          <p:nvPr>
            <p:ph type="ctrTitle"/>
          </p:nvPr>
        </p:nvSpPr>
        <p:spPr>
          <a:xfrm>
            <a:off x="1142200" y="40725"/>
            <a:ext cx="7641300" cy="744000"/>
          </a:xfrm>
          <a:prstGeom prst="rect">
            <a:avLst/>
          </a:prstGeom>
        </p:spPr>
        <p:txBody>
          <a:bodyPr lIns="91425" tIns="91425" rIns="91425" bIns="91425" anchor="b" anchorCtr="0">
            <a:noAutofit/>
          </a:bodyPr>
          <a:lstStyle/>
          <a:p>
            <a:pPr marR="0" lvl="0" rtl="0">
              <a:spcBef>
                <a:spcPts val="0"/>
              </a:spcBef>
              <a:buClr>
                <a:schemeClr val="dk1"/>
              </a:buClr>
              <a:buSzPct val="61111"/>
              <a:buFont typeface="Arial"/>
              <a:buNone/>
            </a:pPr>
            <a:r>
              <a:rPr lang="es" sz="1800" dirty="0">
                <a:solidFill>
                  <a:srgbClr val="000000"/>
                </a:solidFill>
                <a:latin typeface="Bree Serif"/>
                <a:ea typeface="Bree Serif"/>
                <a:cs typeface="Bree Serif"/>
                <a:sym typeface="Bree Serif"/>
              </a:rPr>
              <a:t>FACULTAD DE INGENIERÍA</a:t>
            </a:r>
          </a:p>
          <a:p>
            <a:pPr marR="0" lvl="0" rtl="0">
              <a:spcBef>
                <a:spcPts val="0"/>
              </a:spcBef>
              <a:buNone/>
            </a:pPr>
            <a:r>
              <a:rPr lang="es" sz="1800" dirty="0">
                <a:solidFill>
                  <a:srgbClr val="000000"/>
                </a:solidFill>
                <a:latin typeface="Bree Serif"/>
                <a:ea typeface="Bree Serif"/>
                <a:cs typeface="Bree Serif"/>
                <a:sym typeface="Bree Serif"/>
              </a:rPr>
              <a:t>ESCUELA ACADÉMICO PROFESIONAL DE INGENIERÍA DE SISTEMAS</a:t>
            </a:r>
          </a:p>
        </p:txBody>
      </p:sp>
      <p:sp>
        <p:nvSpPr>
          <p:cNvPr id="59" name="Shape 59"/>
          <p:cNvSpPr txBox="1"/>
          <p:nvPr/>
        </p:nvSpPr>
        <p:spPr>
          <a:xfrm>
            <a:off x="-108520" y="982735"/>
            <a:ext cx="9252520" cy="1172700"/>
          </a:xfrm>
          <a:prstGeom prst="rect">
            <a:avLst/>
          </a:prstGeom>
          <a:noFill/>
          <a:ln>
            <a:noFill/>
          </a:ln>
        </p:spPr>
        <p:txBody>
          <a:bodyPr lIns="91425" tIns="91425" rIns="91425" bIns="91425" anchor="ctr" anchorCtr="0">
            <a:noAutofit/>
          </a:bodyPr>
          <a:lstStyle/>
          <a:p>
            <a:pPr algn="ctr"/>
            <a:r>
              <a:rPr lang="es" sz="5400" b="1" dirty="0">
                <a:solidFill>
                  <a:srgbClr val="CC0000"/>
                </a:solidFill>
                <a:latin typeface="Bree Serif"/>
                <a:ea typeface="Bree Serif"/>
                <a:cs typeface="Bree Serif"/>
                <a:sym typeface="Bree Serif"/>
              </a:rPr>
              <a:t>“</a:t>
            </a:r>
            <a:r>
              <a:rPr lang="es-PE" sz="5400" b="1" dirty="0">
                <a:solidFill>
                  <a:srgbClr val="CC0000"/>
                </a:solidFill>
                <a:latin typeface="Bree Serif"/>
                <a:ea typeface="Bree Serif"/>
                <a:cs typeface="Bree Serif"/>
                <a:sym typeface="Bree Serif"/>
              </a:rPr>
              <a:t>P</a:t>
            </a:r>
            <a:r>
              <a:rPr lang="es-PE" sz="5400" b="1" dirty="0">
                <a:solidFill>
                  <a:srgbClr val="CC0000"/>
                </a:solidFill>
                <a:latin typeface="Bree Serif"/>
              </a:rPr>
              <a:t>atrones Factory</a:t>
            </a:r>
            <a:r>
              <a:rPr lang="es" sz="5400" b="1" dirty="0">
                <a:solidFill>
                  <a:srgbClr val="D50000"/>
                </a:solidFill>
                <a:latin typeface="Bree Serif"/>
                <a:ea typeface="Bree Serif"/>
                <a:cs typeface="Bree Serif"/>
                <a:sym typeface="Bree Serif"/>
              </a:rPr>
              <a:t>”</a:t>
            </a:r>
          </a:p>
        </p:txBody>
      </p:sp>
      <p:sp>
        <p:nvSpPr>
          <p:cNvPr id="60" name="Shape 60"/>
          <p:cNvSpPr txBox="1">
            <a:spLocks noGrp="1"/>
          </p:cNvSpPr>
          <p:nvPr>
            <p:ph type="subTitle" idx="1"/>
          </p:nvPr>
        </p:nvSpPr>
        <p:spPr>
          <a:xfrm>
            <a:off x="1263759" y="2434650"/>
            <a:ext cx="3812297" cy="2098800"/>
          </a:xfrm>
          <a:prstGeom prst="rect">
            <a:avLst/>
          </a:prstGeom>
          <a:ln>
            <a:noFill/>
          </a:ln>
        </p:spPr>
        <p:txBody>
          <a:bodyPr lIns="91425" tIns="91425" rIns="91425" bIns="91425" anchor="t" anchorCtr="0">
            <a:noAutofit/>
          </a:bodyPr>
          <a:lstStyle/>
          <a:p>
            <a:pPr marR="6985" lvl="0" rtl="0">
              <a:lnSpc>
                <a:spcPct val="100000"/>
              </a:lnSpc>
              <a:spcBef>
                <a:spcPts val="20"/>
              </a:spcBef>
              <a:buNone/>
            </a:pPr>
            <a:r>
              <a:rPr lang="es" sz="2600" b="1" dirty="0">
                <a:solidFill>
                  <a:srgbClr val="85200C"/>
                </a:solidFill>
                <a:latin typeface="Bree Serif"/>
                <a:ea typeface="Bree Serif"/>
                <a:cs typeface="Bree Serif"/>
                <a:sym typeface="Bree Serif"/>
              </a:rPr>
              <a:t>Autores:</a:t>
            </a:r>
          </a:p>
          <a:p>
            <a:pPr marR="6985" algn="just">
              <a:spcBef>
                <a:spcPts val="20"/>
              </a:spcBef>
            </a:pPr>
            <a:r>
              <a:rPr lang="es-PE" sz="1800" dirty="0">
                <a:solidFill>
                  <a:srgbClr val="000000"/>
                </a:solidFill>
                <a:latin typeface="Bree Serif"/>
              </a:rPr>
              <a:t>Alegría Mamani, José Antonio</a:t>
            </a:r>
          </a:p>
          <a:p>
            <a:pPr marR="6985" algn="just">
              <a:spcBef>
                <a:spcPts val="20"/>
              </a:spcBef>
            </a:pPr>
            <a:r>
              <a:rPr lang="es-PE" sz="1800" dirty="0">
                <a:solidFill>
                  <a:srgbClr val="000000"/>
                </a:solidFill>
                <a:latin typeface="Bree Serif"/>
              </a:rPr>
              <a:t>Alvarez Huamaní, Izabo Rosario</a:t>
            </a:r>
          </a:p>
          <a:p>
            <a:pPr marR="6985" algn="just">
              <a:spcBef>
                <a:spcPts val="20"/>
              </a:spcBef>
            </a:pPr>
            <a:r>
              <a:rPr lang="es-PE" sz="1800" dirty="0">
                <a:solidFill>
                  <a:srgbClr val="000000"/>
                </a:solidFill>
                <a:latin typeface="Bree Serif"/>
              </a:rPr>
              <a:t>Bardales Rojas, Enoc </a:t>
            </a:r>
            <a:r>
              <a:rPr lang="es-PE" sz="1800" dirty="0" err="1">
                <a:solidFill>
                  <a:srgbClr val="000000"/>
                </a:solidFill>
                <a:latin typeface="Bree Serif"/>
              </a:rPr>
              <a:t>Keane</a:t>
            </a:r>
            <a:endParaRPr lang="es-PE" sz="1800" dirty="0">
              <a:solidFill>
                <a:srgbClr val="000000"/>
              </a:solidFill>
              <a:latin typeface="Bree Serif"/>
            </a:endParaRPr>
          </a:p>
          <a:p>
            <a:pPr marR="6985" algn="just">
              <a:spcBef>
                <a:spcPts val="20"/>
              </a:spcBef>
            </a:pPr>
            <a:r>
              <a:rPr lang="es-PE" sz="1800" dirty="0" err="1">
                <a:solidFill>
                  <a:srgbClr val="000000"/>
                </a:solidFill>
                <a:latin typeface="Bree Serif"/>
              </a:rPr>
              <a:t>Huaman</a:t>
            </a:r>
            <a:r>
              <a:rPr lang="es-PE" sz="1800" dirty="0">
                <a:solidFill>
                  <a:srgbClr val="000000"/>
                </a:solidFill>
                <a:latin typeface="Bree Serif"/>
              </a:rPr>
              <a:t> Francia, </a:t>
            </a:r>
            <a:r>
              <a:rPr lang="es-PE" sz="1800" dirty="0" err="1">
                <a:solidFill>
                  <a:srgbClr val="000000"/>
                </a:solidFill>
                <a:latin typeface="Bree Serif"/>
              </a:rPr>
              <a:t>Yassel</a:t>
            </a:r>
            <a:r>
              <a:rPr lang="es-PE" sz="1800" dirty="0">
                <a:solidFill>
                  <a:srgbClr val="000000"/>
                </a:solidFill>
                <a:latin typeface="Bree Serif"/>
              </a:rPr>
              <a:t> Aracely</a:t>
            </a:r>
          </a:p>
          <a:p>
            <a:pPr marR="6985" algn="just">
              <a:spcBef>
                <a:spcPts val="20"/>
              </a:spcBef>
            </a:pPr>
            <a:r>
              <a:rPr lang="es-PE" sz="1800" dirty="0">
                <a:solidFill>
                  <a:srgbClr val="000000"/>
                </a:solidFill>
                <a:latin typeface="Bree Serif"/>
              </a:rPr>
              <a:t>Palomino Sotelo, Ronaldinho</a:t>
            </a:r>
          </a:p>
        </p:txBody>
      </p:sp>
      <p:sp>
        <p:nvSpPr>
          <p:cNvPr id="61" name="Shape 61"/>
          <p:cNvSpPr txBox="1"/>
          <p:nvPr/>
        </p:nvSpPr>
        <p:spPr>
          <a:xfrm>
            <a:off x="5508104" y="2571750"/>
            <a:ext cx="2988000" cy="1894668"/>
          </a:xfrm>
          <a:prstGeom prst="rect">
            <a:avLst/>
          </a:prstGeom>
          <a:noFill/>
          <a:ln>
            <a:noFill/>
          </a:ln>
        </p:spPr>
        <p:txBody>
          <a:bodyPr lIns="91425" tIns="91425" rIns="91425" bIns="91425" anchor="ctr" anchorCtr="0">
            <a:noAutofit/>
          </a:bodyPr>
          <a:lstStyle/>
          <a:p>
            <a:pPr marR="6985" algn="just">
              <a:spcBef>
                <a:spcPts val="20"/>
              </a:spcBef>
              <a:buClr>
                <a:schemeClr val="dk2"/>
              </a:buClr>
              <a:buSzPct val="100000"/>
            </a:pPr>
            <a:r>
              <a:rPr lang="es" sz="1800" b="1" dirty="0">
                <a:solidFill>
                  <a:srgbClr val="85200C"/>
                </a:solidFill>
                <a:latin typeface="Bree Serif"/>
                <a:ea typeface="Bree Serif"/>
                <a:cs typeface="Bree Serif"/>
                <a:sym typeface="Bree Serif"/>
              </a:rPr>
              <a:t>Asesor: </a:t>
            </a:r>
            <a:r>
              <a:rPr lang="es-PE" sz="1800" dirty="0">
                <a:latin typeface="Bree Serif"/>
              </a:rPr>
              <a:t>Eric Gustavo </a:t>
            </a:r>
            <a:r>
              <a:rPr lang="es-PE" sz="1800">
                <a:latin typeface="Bree Serif"/>
              </a:rPr>
              <a:t>Coronel Castillo</a:t>
            </a:r>
            <a:endParaRPr lang="es" sz="1800" dirty="0">
              <a:latin typeface="Bree Serif"/>
              <a:ea typeface="Bree Serif"/>
              <a:cs typeface="Bree Serif"/>
              <a:sym typeface="Bree Serif"/>
            </a:endParaRPr>
          </a:p>
          <a:p>
            <a:pPr marL="0" marR="6985" lvl="0" indent="0" algn="just" rtl="0">
              <a:lnSpc>
                <a:spcPct val="100000"/>
              </a:lnSpc>
              <a:spcBef>
                <a:spcPts val="20"/>
              </a:spcBef>
              <a:spcAft>
                <a:spcPts val="0"/>
              </a:spcAft>
              <a:buNone/>
            </a:pPr>
            <a:r>
              <a:rPr lang="es" sz="1800" b="1" dirty="0">
                <a:solidFill>
                  <a:srgbClr val="85200C"/>
                </a:solidFill>
                <a:latin typeface="Bree Serif"/>
                <a:ea typeface="Bree Serif"/>
                <a:cs typeface="Bree Serif"/>
                <a:sym typeface="Bree Serif"/>
              </a:rPr>
              <a:t>Aula:</a:t>
            </a:r>
            <a:r>
              <a:rPr lang="es" sz="1800" dirty="0">
                <a:solidFill>
                  <a:srgbClr val="85200C"/>
                </a:solidFill>
                <a:latin typeface="Bree Serif"/>
                <a:ea typeface="Bree Serif"/>
                <a:cs typeface="Bree Serif"/>
                <a:sym typeface="Bree Serif"/>
              </a:rPr>
              <a:t>  </a:t>
            </a:r>
            <a:r>
              <a:rPr lang="es" sz="1800" dirty="0">
                <a:latin typeface="Bree Serif"/>
                <a:ea typeface="Bree Serif"/>
                <a:cs typeface="Bree Serif"/>
                <a:sym typeface="Bree Serif"/>
              </a:rPr>
              <a:t>104A</a:t>
            </a:r>
          </a:p>
          <a:p>
            <a:pPr marL="0" marR="6985" lvl="0" indent="0" algn="just" rtl="0">
              <a:lnSpc>
                <a:spcPct val="100000"/>
              </a:lnSpc>
              <a:spcBef>
                <a:spcPts val="20"/>
              </a:spcBef>
              <a:spcAft>
                <a:spcPts val="0"/>
              </a:spcAft>
              <a:buNone/>
            </a:pPr>
            <a:r>
              <a:rPr lang="es" sz="1800" b="1" dirty="0">
                <a:solidFill>
                  <a:srgbClr val="85200C"/>
                </a:solidFill>
                <a:latin typeface="Bree Serif"/>
                <a:ea typeface="Bree Serif"/>
                <a:cs typeface="Bree Serif"/>
                <a:sym typeface="Bree Serif"/>
              </a:rPr>
              <a:t>Turno:</a:t>
            </a:r>
            <a:r>
              <a:rPr lang="es" sz="1800" dirty="0">
                <a:solidFill>
                  <a:srgbClr val="85200C"/>
                </a:solidFill>
                <a:latin typeface="Bree Serif"/>
                <a:ea typeface="Bree Serif"/>
                <a:cs typeface="Bree Serif"/>
                <a:sym typeface="Bree Serif"/>
              </a:rPr>
              <a:t> </a:t>
            </a:r>
            <a:r>
              <a:rPr lang="es" sz="1800" dirty="0">
                <a:latin typeface="Bree Serif"/>
                <a:ea typeface="Bree Serif"/>
                <a:cs typeface="Bree Serif"/>
                <a:sym typeface="Bree Serif"/>
              </a:rPr>
              <a:t> Mañana</a:t>
            </a:r>
          </a:p>
          <a:p>
            <a:pPr marL="0" marR="6985" lvl="0" indent="0" algn="just" rtl="0">
              <a:lnSpc>
                <a:spcPct val="100000"/>
              </a:lnSpc>
              <a:spcBef>
                <a:spcPts val="20"/>
              </a:spcBef>
              <a:spcAft>
                <a:spcPts val="0"/>
              </a:spcAft>
              <a:buNone/>
            </a:pPr>
            <a:r>
              <a:rPr lang="es" sz="1800" b="1" dirty="0">
                <a:solidFill>
                  <a:srgbClr val="85200C"/>
                </a:solidFill>
                <a:latin typeface="Bree Serif"/>
                <a:ea typeface="Bree Serif"/>
                <a:cs typeface="Bree Serif"/>
                <a:sym typeface="Bree Serif"/>
              </a:rPr>
              <a:t>Ciclo:</a:t>
            </a:r>
            <a:r>
              <a:rPr lang="es" sz="1800" dirty="0">
                <a:solidFill>
                  <a:srgbClr val="85200C"/>
                </a:solidFill>
                <a:latin typeface="Bree Serif"/>
                <a:ea typeface="Bree Serif"/>
                <a:cs typeface="Bree Serif"/>
                <a:sym typeface="Bree Serif"/>
              </a:rPr>
              <a:t>  </a:t>
            </a:r>
            <a:r>
              <a:rPr lang="es" sz="1800" dirty="0">
                <a:latin typeface="Bree Serif"/>
                <a:ea typeface="Bree Serif"/>
                <a:cs typeface="Bree Serif"/>
                <a:sym typeface="Bree Serif"/>
              </a:rPr>
              <a:t>I</a:t>
            </a:r>
            <a:r>
              <a:rPr lang="es-PE" sz="1800" dirty="0">
                <a:latin typeface="Bree Serif"/>
                <a:ea typeface="Bree Serif"/>
                <a:cs typeface="Bree Serif"/>
                <a:sym typeface="Bree Serif"/>
              </a:rPr>
              <a:t>V</a:t>
            </a:r>
            <a:endParaRPr lang="es" sz="1800" dirty="0">
              <a:latin typeface="Bree Serif"/>
              <a:ea typeface="Bree Serif"/>
              <a:cs typeface="Bree Serif"/>
              <a:sym typeface="Bree Serif"/>
            </a:endParaRPr>
          </a:p>
        </p:txBody>
      </p:sp>
      <p:pic>
        <p:nvPicPr>
          <p:cNvPr id="62" name="Shape 62"/>
          <p:cNvPicPr preferRelativeResize="0"/>
          <p:nvPr/>
        </p:nvPicPr>
        <p:blipFill rotWithShape="1">
          <a:blip r:embed="rId5">
            <a:alphaModFix/>
          </a:blip>
          <a:srcRect t="25773" b="24870"/>
          <a:stretch/>
        </p:blipFill>
        <p:spPr>
          <a:xfrm>
            <a:off x="7162800" y="4694650"/>
            <a:ext cx="1905000" cy="3671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6228184" y="158288"/>
            <a:ext cx="2736305"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solidFill>
                  <a:schemeClr val="tx1"/>
                </a:solidFill>
              </a:rPr>
              <a:t>Consecuencias:</a:t>
            </a:r>
            <a:endParaRPr lang="en-US" sz="2400" b="1" dirty="0"/>
          </a:p>
        </p:txBody>
      </p:sp>
      <p:sp>
        <p:nvSpPr>
          <p:cNvPr id="80" name="Shape 80"/>
          <p:cNvSpPr/>
          <p:nvPr/>
        </p:nvSpPr>
        <p:spPr>
          <a:xfrm>
            <a:off x="323529" y="869892"/>
            <a:ext cx="7128791" cy="4078122"/>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285750" lvl="0" indent="-285750">
              <a:buFont typeface="Wingdings" panose="05000000000000000000" pitchFamily="2" charset="2"/>
              <a:buChar char="Ø"/>
            </a:pPr>
            <a:r>
              <a:rPr lang="es-PE" sz="3200" dirty="0"/>
              <a:t>Proporciona enganches para las subclases. </a:t>
            </a:r>
          </a:p>
          <a:p>
            <a:pPr marL="285750" lvl="0" indent="-285750">
              <a:buFont typeface="Wingdings" panose="05000000000000000000" pitchFamily="2" charset="2"/>
              <a:buChar char="Ø"/>
            </a:pPr>
            <a:r>
              <a:rPr lang="es-PE" sz="3200" dirty="0"/>
              <a:t>Crear objetos dentro de una clase con un método de fabricación es siempre más flexible que hacerlo directamente. </a:t>
            </a:r>
          </a:p>
          <a:p>
            <a:pPr marL="285750" lvl="0" indent="-285750">
              <a:buFont typeface="Wingdings" panose="05000000000000000000" pitchFamily="2" charset="2"/>
              <a:buChar char="Ø"/>
            </a:pPr>
            <a:r>
              <a:rPr lang="es-PE" sz="3200" dirty="0"/>
              <a:t>Conecta jerarquías de clases paralelas. </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3855785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pic>
        <p:nvPicPr>
          <p:cNvPr id="7" name="Imagen 6">
            <a:extLst>
              <a:ext uri="{FF2B5EF4-FFF2-40B4-BE49-F238E27FC236}">
                <a16:creationId xmlns:a16="http://schemas.microsoft.com/office/drawing/2014/main" id="{ECD3E41A-E3E0-4074-AC3A-4EF44962E844}"/>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331640" y="987574"/>
            <a:ext cx="2733675" cy="571500"/>
          </a:xfrm>
          <a:prstGeom prst="rect">
            <a:avLst/>
          </a:prstGeom>
          <a:noFill/>
          <a:ln>
            <a:noFill/>
          </a:ln>
        </p:spPr>
      </p:pic>
      <p:pic>
        <p:nvPicPr>
          <p:cNvPr id="9" name="Imagen 8">
            <a:extLst>
              <a:ext uri="{FF2B5EF4-FFF2-40B4-BE49-F238E27FC236}">
                <a16:creationId xmlns:a16="http://schemas.microsoft.com/office/drawing/2014/main" id="{B6CC02D8-5440-468B-B92E-696CD781810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31640" y="1779662"/>
            <a:ext cx="5067300" cy="904875"/>
          </a:xfrm>
          <a:prstGeom prst="rect">
            <a:avLst/>
          </a:prstGeom>
          <a:noFill/>
          <a:ln>
            <a:noFill/>
          </a:ln>
        </p:spPr>
      </p:pic>
      <p:pic>
        <p:nvPicPr>
          <p:cNvPr id="10" name="Imagen 9">
            <a:extLst>
              <a:ext uri="{FF2B5EF4-FFF2-40B4-BE49-F238E27FC236}">
                <a16:creationId xmlns:a16="http://schemas.microsoft.com/office/drawing/2014/main" id="{D3A0D5C4-331E-4B90-86D6-AD6CEFD240DC}"/>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331640" y="2787774"/>
            <a:ext cx="4819650" cy="904875"/>
          </a:xfrm>
          <a:prstGeom prst="rect">
            <a:avLst/>
          </a:prstGeom>
          <a:noFill/>
          <a:ln>
            <a:noFill/>
          </a:ln>
        </p:spPr>
      </p:pic>
      <p:pic>
        <p:nvPicPr>
          <p:cNvPr id="11" name="Imagen 10">
            <a:extLst>
              <a:ext uri="{FF2B5EF4-FFF2-40B4-BE49-F238E27FC236}">
                <a16:creationId xmlns:a16="http://schemas.microsoft.com/office/drawing/2014/main" id="{8129C8F2-3570-4A77-AD36-7ADFC31C22D7}"/>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225102" y="3873055"/>
            <a:ext cx="5394960" cy="1188720"/>
          </a:xfrm>
          <a:prstGeom prst="rect">
            <a:avLst/>
          </a:prstGeom>
          <a:noFill/>
          <a:ln>
            <a:noFill/>
          </a:ln>
        </p:spPr>
      </p:pic>
    </p:spTree>
    <p:extLst>
      <p:ext uri="{BB962C8B-B14F-4D97-AF65-F5344CB8AC3E}">
        <p14:creationId xmlns:p14="http://schemas.microsoft.com/office/powerpoint/2010/main" val="2061002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13" name="5 Rectángulo">
            <a:extLst>
              <a:ext uri="{FF2B5EF4-FFF2-40B4-BE49-F238E27FC236}">
                <a16:creationId xmlns:a16="http://schemas.microsoft.com/office/drawing/2014/main" id="{746D3661-4E67-4940-84C3-095757A04952}"/>
              </a:ext>
            </a:extLst>
          </p:cNvPr>
          <p:cNvSpPr/>
          <p:nvPr/>
        </p:nvSpPr>
        <p:spPr>
          <a:xfrm>
            <a:off x="1475656" y="441687"/>
            <a:ext cx="655272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rPr>
              <a:t>2° Patrón:</a:t>
            </a:r>
            <a:endParaRPr kumimoji="0" lang="es-ES" sz="4800" b="0"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endParaRPr>
          </a:p>
        </p:txBody>
      </p:sp>
      <p:sp>
        <p:nvSpPr>
          <p:cNvPr id="2" name="Rectángulo 1"/>
          <p:cNvSpPr/>
          <p:nvPr/>
        </p:nvSpPr>
        <p:spPr>
          <a:xfrm>
            <a:off x="2195736" y="2283718"/>
            <a:ext cx="4711546"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latin typeface="Gill Sans Ultra Bold Condensed" panose="020B0A06020104020203" pitchFamily="34" charset="0"/>
              </a:rPr>
              <a:t>Abstract Factory</a:t>
            </a:r>
          </a:p>
        </p:txBody>
      </p:sp>
    </p:spTree>
    <p:extLst>
      <p:ext uri="{BB962C8B-B14F-4D97-AF65-F5344CB8AC3E}">
        <p14:creationId xmlns:p14="http://schemas.microsoft.com/office/powerpoint/2010/main" val="1968682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5292080" y="158288"/>
            <a:ext cx="3672409"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2400" b="1" dirty="0"/>
              <a:t>Abstract Factory</a:t>
            </a:r>
          </a:p>
        </p:txBody>
      </p:sp>
      <p:sp>
        <p:nvSpPr>
          <p:cNvPr id="80" name="Shape 80"/>
          <p:cNvSpPr/>
          <p:nvPr/>
        </p:nvSpPr>
        <p:spPr>
          <a:xfrm>
            <a:off x="323529" y="869892"/>
            <a:ext cx="5328591" cy="3833174"/>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just"/>
            <a:r>
              <a:rPr lang="es-PE" sz="3200" dirty="0"/>
              <a:t>Definir una interfaz para crear familias de objetos relacionados o dependientes, sin especificar sus clases concretas.</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1279393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6228184" y="179554"/>
            <a:ext cx="2736305"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solidFill>
                  <a:schemeClr val="tx1"/>
                </a:solidFill>
              </a:rPr>
              <a:t>Aplicabilidad:</a:t>
            </a:r>
            <a:endParaRPr lang="en-US" sz="2400" b="1" dirty="0"/>
          </a:p>
        </p:txBody>
      </p:sp>
      <p:sp>
        <p:nvSpPr>
          <p:cNvPr id="80" name="Shape 80"/>
          <p:cNvSpPr/>
          <p:nvPr/>
        </p:nvSpPr>
        <p:spPr>
          <a:xfrm>
            <a:off x="323529" y="869892"/>
            <a:ext cx="8424935" cy="3824758"/>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457200" indent="-457200" algn="just">
              <a:buFont typeface="Arial" panose="020B0604020202020204" pitchFamily="34" charset="0"/>
              <a:buChar char="•"/>
            </a:pPr>
            <a:r>
              <a:rPr lang="es-PE" sz="2400" dirty="0"/>
              <a:t>Un sistema debe ser independiente de cómo se crean, componen y representan sus productos</a:t>
            </a:r>
          </a:p>
          <a:p>
            <a:pPr marL="457200" indent="-457200" algn="just">
              <a:buFont typeface="Arial" panose="020B0604020202020204" pitchFamily="34" charset="0"/>
              <a:buChar char="•"/>
            </a:pPr>
            <a:r>
              <a:rPr lang="es-PE" sz="2400" dirty="0"/>
              <a:t>Un sistema debe ser configurado con una familia de productos entre varias.</a:t>
            </a:r>
          </a:p>
          <a:p>
            <a:pPr marL="457200" indent="-457200" algn="just">
              <a:buFont typeface="Arial" panose="020B0604020202020204" pitchFamily="34" charset="0"/>
              <a:buChar char="•"/>
            </a:pPr>
            <a:r>
              <a:rPr lang="es-PE" sz="2400" dirty="0"/>
              <a:t>Una familia de objetos producto relacionados está diseñada para ser usada conjuntamente y es necesario hacer cumplir esa restricción.</a:t>
            </a:r>
          </a:p>
          <a:p>
            <a:pPr marL="457200" indent="-457200" algn="just">
              <a:buFont typeface="Arial" panose="020B0604020202020204" pitchFamily="34" charset="0"/>
              <a:buChar char="•"/>
            </a:pPr>
            <a:r>
              <a:rPr lang="es-PE" sz="2400" dirty="0"/>
              <a:t>Se quiere proporcionar una biblioteca de clases de productos y sólo se quiere revelar sus interfaces, no sus implementaciones.</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329444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6228184" y="158288"/>
            <a:ext cx="2736305"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solidFill>
                  <a:schemeClr val="tx1"/>
                </a:solidFill>
              </a:rPr>
              <a:t>Consecuencias:</a:t>
            </a:r>
            <a:endParaRPr lang="en-US" sz="2400" b="1" dirty="0"/>
          </a:p>
        </p:txBody>
      </p:sp>
      <p:sp>
        <p:nvSpPr>
          <p:cNvPr id="80" name="Shape 80"/>
          <p:cNvSpPr/>
          <p:nvPr/>
        </p:nvSpPr>
        <p:spPr>
          <a:xfrm>
            <a:off x="323529" y="869892"/>
            <a:ext cx="7128791" cy="3833174"/>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457200" indent="-457200">
              <a:buFont typeface="Arial" panose="020B0604020202020204" pitchFamily="34" charset="0"/>
              <a:buChar char="•"/>
            </a:pPr>
            <a:r>
              <a:rPr lang="es-PE" sz="3200" dirty="0"/>
              <a:t>Aísla las clases concretas.</a:t>
            </a:r>
          </a:p>
          <a:p>
            <a:pPr marL="457200" indent="-457200">
              <a:buFont typeface="Arial" panose="020B0604020202020204" pitchFamily="34" charset="0"/>
              <a:buChar char="•"/>
            </a:pPr>
            <a:r>
              <a:rPr lang="es-PE" sz="3200" dirty="0"/>
              <a:t>Facilita el intercambio de familias de productos.</a:t>
            </a:r>
          </a:p>
          <a:p>
            <a:pPr marL="457200" indent="-457200">
              <a:buFont typeface="Arial" panose="020B0604020202020204" pitchFamily="34" charset="0"/>
              <a:buChar char="•"/>
            </a:pPr>
            <a:r>
              <a:rPr lang="es-PE" sz="3200" dirty="0"/>
              <a:t>Promueve la consistencia entre productos.</a:t>
            </a:r>
          </a:p>
          <a:p>
            <a:pPr marL="457200" indent="-457200">
              <a:buFont typeface="Arial" panose="020B0604020202020204" pitchFamily="34" charset="0"/>
              <a:buChar char="•"/>
            </a:pPr>
            <a:r>
              <a:rPr lang="es-PE" sz="3200" dirty="0"/>
              <a:t>Desventaja: Es difícil dar cabida a nuevos tipos de productos.</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4138961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162800"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solidFill>
                  <a:schemeClr val="tx1"/>
                </a:solidFill>
              </a:rPr>
              <a:t>Solución</a:t>
            </a:r>
            <a:r>
              <a:rPr lang="es-PE" sz="2400" b="1" dirty="0"/>
              <a:t>:</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2" name="Rectángulo 1">
            <a:extLst>
              <a:ext uri="{FF2B5EF4-FFF2-40B4-BE49-F238E27FC236}">
                <a16:creationId xmlns:a16="http://schemas.microsoft.com/office/drawing/2014/main" id="{D3E88DF4-6B14-4B6A-BCE4-D3642998A21B}"/>
              </a:ext>
            </a:extLst>
          </p:cNvPr>
          <p:cNvSpPr/>
          <p:nvPr/>
        </p:nvSpPr>
        <p:spPr>
          <a:xfrm>
            <a:off x="1567783" y="307465"/>
            <a:ext cx="5256584" cy="1077218"/>
          </a:xfrm>
          <a:prstGeom prst="rect">
            <a:avLst/>
          </a:prstGeom>
        </p:spPr>
        <p:txBody>
          <a:bodyPr wrap="square">
            <a:spAutoFit/>
          </a:bodyPr>
          <a:lstStyle/>
          <a:p>
            <a:pPr algn="just"/>
            <a:r>
              <a:rPr lang="es-PE" sz="1600" dirty="0"/>
              <a:t>Coordinar la creación de familias de objetos. Establecer una forma para quitar las reglas de cómo realizar la instanciación fuera del objeto que está usando los objetos a crear.</a:t>
            </a:r>
          </a:p>
        </p:txBody>
      </p:sp>
      <p:pic>
        <p:nvPicPr>
          <p:cNvPr id="7" name="Picture 2">
            <a:extLst>
              <a:ext uri="{FF2B5EF4-FFF2-40B4-BE49-F238E27FC236}">
                <a16:creationId xmlns:a16="http://schemas.microsoft.com/office/drawing/2014/main" id="{436D90CB-D626-4520-8CF1-8B78A65300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7783" y="1528355"/>
            <a:ext cx="5616624" cy="316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703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2123728" y="179554"/>
            <a:ext cx="6624736"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solidFill>
                  <a:schemeClr val="tx1"/>
                </a:solidFill>
              </a:rPr>
              <a:t>Código necesario para construir un coche </a:t>
            </a:r>
            <a:endParaRPr lang="es-PE" sz="2400" b="1" dirty="0"/>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pic>
        <p:nvPicPr>
          <p:cNvPr id="5" name="Picture 2">
            <a:extLst>
              <a:ext uri="{FF2B5EF4-FFF2-40B4-BE49-F238E27FC236}">
                <a16:creationId xmlns:a16="http://schemas.microsoft.com/office/drawing/2014/main" id="{073EC666-AB8F-4D57-B4EE-875AC92F23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9652" y="1275606"/>
            <a:ext cx="6048672" cy="373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4027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13" name="5 Rectángulo">
            <a:extLst>
              <a:ext uri="{FF2B5EF4-FFF2-40B4-BE49-F238E27FC236}">
                <a16:creationId xmlns:a16="http://schemas.microsoft.com/office/drawing/2014/main" id="{746D3661-4E67-4940-84C3-095757A04952}"/>
              </a:ext>
            </a:extLst>
          </p:cNvPr>
          <p:cNvSpPr/>
          <p:nvPr/>
        </p:nvSpPr>
        <p:spPr>
          <a:xfrm>
            <a:off x="1475656" y="441687"/>
            <a:ext cx="655272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rPr>
              <a:t>3° Patrón:</a:t>
            </a:r>
            <a:endParaRPr kumimoji="0" lang="es-ES" sz="4800" b="0"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endParaRPr>
          </a:p>
        </p:txBody>
      </p:sp>
      <p:sp>
        <p:nvSpPr>
          <p:cNvPr id="2" name="Rectángulo 1"/>
          <p:cNvSpPr/>
          <p:nvPr/>
        </p:nvSpPr>
        <p:spPr>
          <a:xfrm>
            <a:off x="2521786" y="1851670"/>
            <a:ext cx="4641014" cy="15696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latin typeface="Gill Sans Ultra Bold Condensed" panose="020B0A06020104020203" pitchFamily="34" charset="0"/>
              </a:rPr>
              <a:t>Factory Pattern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latin typeface="Gill Sans Ultra Bold Condensed" panose="020B0A06020104020203" pitchFamily="34" charset="0"/>
              </a:rPr>
              <a:t>(Simple Factory)</a:t>
            </a:r>
            <a:endParaRPr lang="es-PE" sz="4800" dirty="0">
              <a:latin typeface="Gill Sans Ultra Bold Condensed" panose="020B0A06020104020203" pitchFamily="34" charset="0"/>
            </a:endParaRPr>
          </a:p>
        </p:txBody>
      </p:sp>
    </p:spTree>
    <p:extLst>
      <p:ext uri="{BB962C8B-B14F-4D97-AF65-F5344CB8AC3E}">
        <p14:creationId xmlns:p14="http://schemas.microsoft.com/office/powerpoint/2010/main" val="1369506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4139952" y="158288"/>
            <a:ext cx="4824537"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Factory </a:t>
            </a:r>
            <a:r>
              <a:rPr lang="es-PE" sz="2400" b="1" dirty="0" err="1"/>
              <a:t>Patter</a:t>
            </a:r>
            <a:r>
              <a:rPr lang="es-PE" sz="2400" b="1" dirty="0"/>
              <a:t> (Simple Factory)</a:t>
            </a:r>
            <a:endParaRPr lang="en-US" sz="2400" b="1" dirty="0"/>
          </a:p>
        </p:txBody>
      </p:sp>
      <p:sp>
        <p:nvSpPr>
          <p:cNvPr id="80" name="Shape 80"/>
          <p:cNvSpPr/>
          <p:nvPr/>
        </p:nvSpPr>
        <p:spPr>
          <a:xfrm>
            <a:off x="323529" y="869892"/>
            <a:ext cx="6048671" cy="3833174"/>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just" defTabSz="685800"/>
            <a:r>
              <a:rPr lang="es-PE" sz="2000" dirty="0">
                <a:solidFill>
                  <a:schemeClr val="tx1"/>
                </a:solidFill>
              </a:rPr>
              <a:t>El patrón de fábrica es uno de los patrones de diseño más utilizados en Java. Este tipo de patrón de diseño viene bajo patrón creacional ya que este patrón proporciona una de las mejores maneras de crear un objeto.</a:t>
            </a:r>
          </a:p>
          <a:p>
            <a:pPr lvl="1" algn="just" defTabSz="685800"/>
            <a:r>
              <a:rPr lang="es-PE" sz="2000" dirty="0">
                <a:solidFill>
                  <a:schemeClr val="tx1"/>
                </a:solidFill>
              </a:rPr>
              <a:t>En el patrón Factory, creamos el objeto sin exponer la lógica de creación al cliente y referirnos al objeto recién creado usando una interfaz común.</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3304547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Shape 67"/>
          <p:cNvSpPr/>
          <p:nvPr/>
        </p:nvSpPr>
        <p:spPr>
          <a:xfrm>
            <a:off x="6156176" y="182025"/>
            <a:ext cx="2775148" cy="48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r>
              <a:rPr lang="es-PE" sz="2400" b="1" dirty="0"/>
              <a:t>Introducción:</a:t>
            </a:r>
            <a:endParaRPr sz="2400" dirty="0"/>
          </a:p>
        </p:txBody>
      </p:sp>
      <p:sp>
        <p:nvSpPr>
          <p:cNvPr id="68" name="Shape 68"/>
          <p:cNvSpPr/>
          <p:nvPr/>
        </p:nvSpPr>
        <p:spPr>
          <a:xfrm>
            <a:off x="107504" y="880578"/>
            <a:ext cx="6156176" cy="4016064"/>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just"/>
            <a:r>
              <a:rPr lang="es-ES" sz="2000" dirty="0"/>
              <a:t>Los patrones se introducen en 1995 con el libro del llamado "</a:t>
            </a:r>
            <a:r>
              <a:rPr lang="es-ES" sz="2000" dirty="0" err="1"/>
              <a:t>GoF</a:t>
            </a:r>
            <a:r>
              <a:rPr lang="es-ES" sz="2000" dirty="0"/>
              <a:t>”, de la expresión inglesa </a:t>
            </a:r>
            <a:r>
              <a:rPr lang="es-ES" sz="2000" dirty="0" err="1"/>
              <a:t>Gang</a:t>
            </a:r>
            <a:r>
              <a:rPr lang="es-ES" sz="2000" dirty="0"/>
              <a:t> of </a:t>
            </a:r>
            <a:r>
              <a:rPr lang="es-ES" sz="2000" dirty="0" err="1"/>
              <a:t>Four</a:t>
            </a:r>
            <a:r>
              <a:rPr lang="es-ES" sz="2000" dirty="0"/>
              <a:t>(en referencia a la “ banda de los cuatro” autores),llamado “</a:t>
            </a:r>
            <a:r>
              <a:rPr lang="es-ES" sz="2000" dirty="0" err="1"/>
              <a:t>design</a:t>
            </a:r>
            <a:r>
              <a:rPr lang="es-ES" sz="2000" dirty="0"/>
              <a:t> </a:t>
            </a:r>
            <a:r>
              <a:rPr lang="es-ES" sz="2000" dirty="0" err="1"/>
              <a:t>patterns</a:t>
            </a:r>
            <a:r>
              <a:rPr lang="es-ES" sz="2000" dirty="0"/>
              <a:t> </a:t>
            </a:r>
            <a:r>
              <a:rPr lang="es-ES" sz="2000" dirty="0" err="1"/>
              <a:t>Elements</a:t>
            </a:r>
            <a:r>
              <a:rPr lang="es-ES" sz="2000" dirty="0"/>
              <a:t> of Reusable </a:t>
            </a:r>
            <a:r>
              <a:rPr lang="es-ES" sz="2000" dirty="0" err="1"/>
              <a:t>Object-Oriented</a:t>
            </a:r>
            <a:r>
              <a:rPr lang="es-ES" sz="2000" dirty="0"/>
              <a:t> Software”.</a:t>
            </a:r>
          </a:p>
          <a:p>
            <a:pPr algn="just"/>
            <a:r>
              <a:rPr lang="es-PE" sz="2000" dirty="0"/>
              <a:t>A</a:t>
            </a:r>
            <a:r>
              <a:rPr lang="es-PE" sz="2000" dirty="0" smtClean="0"/>
              <a:t>nalizaremos </a:t>
            </a:r>
            <a:r>
              <a:rPr lang="es-PE" sz="2000" dirty="0"/>
              <a:t>los patrones de fabricación más </a:t>
            </a:r>
            <a:r>
              <a:rPr lang="es-PE" sz="2000" dirty="0" smtClean="0"/>
              <a:t>conocidos que son </a:t>
            </a:r>
            <a:r>
              <a:rPr lang="en-US" sz="2000" dirty="0"/>
              <a:t>Abstract Factory, Factory Method, y Simple </a:t>
            </a:r>
            <a:r>
              <a:rPr lang="en-US" sz="2000" dirty="0" smtClean="0"/>
              <a:t>Factory.</a:t>
            </a:r>
            <a:endParaRPr lang="es-PE" sz="2000" dirty="0"/>
          </a:p>
        </p:txBody>
      </p:sp>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pic>
        <p:nvPicPr>
          <p:cNvPr id="1026" name="Picture 2" descr="Resultado de imagen para gang of four book">
            <a:extLst>
              <a:ext uri="{FF2B5EF4-FFF2-40B4-BE49-F238E27FC236}">
                <a16:creationId xmlns:a16="http://schemas.microsoft.com/office/drawing/2014/main" id="{F32D5A1D-3788-4C2E-978C-9FA7F93FD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589" y="1203598"/>
            <a:ext cx="2501735" cy="3147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2" name="Rectángulo: esquinas redondeadas 1">
            <a:extLst>
              <a:ext uri="{FF2B5EF4-FFF2-40B4-BE49-F238E27FC236}">
                <a16:creationId xmlns:a16="http://schemas.microsoft.com/office/drawing/2014/main" id="{8D198468-2E74-4CFF-9999-3696FABDF91B}"/>
              </a:ext>
            </a:extLst>
          </p:cNvPr>
          <p:cNvSpPr/>
          <p:nvPr/>
        </p:nvSpPr>
        <p:spPr>
          <a:xfrm>
            <a:off x="484930" y="1059582"/>
            <a:ext cx="3871046" cy="3528392"/>
          </a:xfrm>
          <a:prstGeom prst="round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600" b="1" dirty="0">
                <a:solidFill>
                  <a:schemeClr val="tx1"/>
                </a:solidFill>
              </a:rPr>
              <a:t>Simple Factory y Factory </a:t>
            </a:r>
            <a:r>
              <a:rPr lang="es-PE" sz="1600" b="1" dirty="0" err="1">
                <a:solidFill>
                  <a:schemeClr val="tx1"/>
                </a:solidFill>
              </a:rPr>
              <a:t>Method</a:t>
            </a:r>
            <a:endParaRPr lang="es-PE" sz="1600" dirty="0">
              <a:solidFill>
                <a:schemeClr val="tx1"/>
              </a:solidFill>
            </a:endParaRPr>
          </a:p>
          <a:p>
            <a:pPr algn="just"/>
            <a:r>
              <a:rPr lang="es-PE" sz="1600" dirty="0">
                <a:solidFill>
                  <a:schemeClr val="tx1"/>
                </a:solidFill>
              </a:rPr>
              <a:t>Comencemos con Factory </a:t>
            </a:r>
            <a:r>
              <a:rPr lang="es-PE" sz="1600" dirty="0" err="1">
                <a:solidFill>
                  <a:schemeClr val="tx1"/>
                </a:solidFill>
              </a:rPr>
              <a:t>Method</a:t>
            </a:r>
            <a:r>
              <a:rPr lang="es-PE" sz="1600" dirty="0">
                <a:solidFill>
                  <a:schemeClr val="tx1"/>
                </a:solidFill>
              </a:rPr>
              <a:t>. Para ello es fundamental recordar la intención de este patrón: </a:t>
            </a:r>
            <a:r>
              <a:rPr lang="es-PE" sz="1600" b="1" dirty="0">
                <a:solidFill>
                  <a:schemeClr val="tx1"/>
                </a:solidFill>
              </a:rPr>
              <a:t>Factory </a:t>
            </a:r>
            <a:r>
              <a:rPr lang="es-PE" sz="1600" b="1" dirty="0" err="1">
                <a:solidFill>
                  <a:schemeClr val="tx1"/>
                </a:solidFill>
              </a:rPr>
              <a:t>Method</a:t>
            </a:r>
            <a:r>
              <a:rPr lang="es-PE" sz="1600" b="1" dirty="0">
                <a:solidFill>
                  <a:schemeClr val="tx1"/>
                </a:solidFill>
              </a:rPr>
              <a:t> </a:t>
            </a:r>
            <a:r>
              <a:rPr lang="es-PE" sz="1600" dirty="0">
                <a:solidFill>
                  <a:schemeClr val="tx1"/>
                </a:solidFill>
              </a:rPr>
              <a:t>define una interfaz para crear objetos, pero deja que sean las subclases las que decidan qué clases instanciar. Permite que una clase delegue en sus subclases la creación de objetos.</a:t>
            </a:r>
          </a:p>
        </p:txBody>
      </p:sp>
      <p:sp>
        <p:nvSpPr>
          <p:cNvPr id="6" name="Rectángulo: esquinas redondeadas 5">
            <a:extLst>
              <a:ext uri="{FF2B5EF4-FFF2-40B4-BE49-F238E27FC236}">
                <a16:creationId xmlns:a16="http://schemas.microsoft.com/office/drawing/2014/main" id="{A1DD8063-DF07-4E71-9F2F-3AC00E175658}"/>
              </a:ext>
            </a:extLst>
          </p:cNvPr>
          <p:cNvSpPr/>
          <p:nvPr/>
        </p:nvSpPr>
        <p:spPr>
          <a:xfrm>
            <a:off x="4716016" y="1059582"/>
            <a:ext cx="3871046" cy="3528392"/>
          </a:xfrm>
          <a:prstGeom prst="round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a:lnSpc>
                <a:spcPct val="107000"/>
              </a:lnSpc>
              <a:spcBef>
                <a:spcPts val="750"/>
              </a:spcBef>
              <a:buClr>
                <a:schemeClr val="accent1"/>
              </a:buClr>
              <a:buFont typeface="Wingdings 3" charset="2"/>
            </a:pPr>
            <a:r>
              <a:rPr lang="es-PE" sz="1600" b="1" dirty="0">
                <a:solidFill>
                  <a:schemeClr val="tx1">
                    <a:lumMod val="75000"/>
                    <a:lumOff val="25000"/>
                  </a:schemeClr>
                </a:solidFill>
              </a:rPr>
              <a:t>Simple Factory y </a:t>
            </a:r>
            <a:r>
              <a:rPr lang="es-PE" sz="1600" b="1" dirty="0" err="1">
                <a:solidFill>
                  <a:schemeClr val="tx1">
                    <a:lumMod val="75000"/>
                    <a:lumOff val="25000"/>
                  </a:schemeClr>
                </a:solidFill>
              </a:rPr>
              <a:t>Abstract</a:t>
            </a:r>
            <a:r>
              <a:rPr lang="es-PE" sz="1600" b="1" dirty="0">
                <a:solidFill>
                  <a:schemeClr val="tx1">
                    <a:lumMod val="75000"/>
                    <a:lumOff val="25000"/>
                  </a:schemeClr>
                </a:solidFill>
              </a:rPr>
              <a:t> Factory</a:t>
            </a:r>
          </a:p>
          <a:p>
            <a:pPr algn="just" defTabSz="342900">
              <a:lnSpc>
                <a:spcPct val="107000"/>
              </a:lnSpc>
              <a:spcBef>
                <a:spcPts val="750"/>
              </a:spcBef>
              <a:buClr>
                <a:schemeClr val="accent1"/>
              </a:buClr>
              <a:buFont typeface="Wingdings 3" charset="2"/>
            </a:pPr>
            <a:r>
              <a:rPr lang="es-PE" sz="1600" dirty="0">
                <a:solidFill>
                  <a:schemeClr val="tx1">
                    <a:lumMod val="75000"/>
                    <a:lumOff val="25000"/>
                  </a:schemeClr>
                </a:solidFill>
              </a:rPr>
              <a:t>Continuemos con </a:t>
            </a:r>
            <a:r>
              <a:rPr lang="es-PE" sz="1600" dirty="0" err="1">
                <a:solidFill>
                  <a:schemeClr val="tx1">
                    <a:lumMod val="75000"/>
                    <a:lumOff val="25000"/>
                  </a:schemeClr>
                </a:solidFill>
              </a:rPr>
              <a:t>Abstract</a:t>
            </a:r>
            <a:r>
              <a:rPr lang="es-PE" sz="1600" dirty="0">
                <a:solidFill>
                  <a:schemeClr val="tx1">
                    <a:lumMod val="75000"/>
                    <a:lumOff val="25000"/>
                  </a:schemeClr>
                </a:solidFill>
              </a:rPr>
              <a:t> Factory. De la misma forma que en el caso anterior, recordaremos la intención de este patrón: </a:t>
            </a:r>
            <a:r>
              <a:rPr lang="es-PE" sz="1600" b="1" dirty="0" err="1">
                <a:solidFill>
                  <a:schemeClr val="tx1">
                    <a:lumMod val="75000"/>
                    <a:lumOff val="25000"/>
                  </a:schemeClr>
                </a:solidFill>
              </a:rPr>
              <a:t>Abstract</a:t>
            </a:r>
            <a:r>
              <a:rPr lang="es-PE" sz="1600" b="1" dirty="0">
                <a:solidFill>
                  <a:schemeClr val="tx1">
                    <a:lumMod val="75000"/>
                    <a:lumOff val="25000"/>
                  </a:schemeClr>
                </a:solidFill>
              </a:rPr>
              <a:t> Factory </a:t>
            </a:r>
            <a:r>
              <a:rPr lang="es-PE" sz="1600" dirty="0">
                <a:solidFill>
                  <a:schemeClr val="tx1">
                    <a:lumMod val="75000"/>
                    <a:lumOff val="25000"/>
                  </a:schemeClr>
                </a:solidFill>
              </a:rPr>
              <a:t>proporciona una interfaz para crear familias de objetos relacionados o que dependen entre sí, sin especificar sus clases concretas.</a:t>
            </a:r>
          </a:p>
        </p:txBody>
      </p:sp>
    </p:spTree>
    <p:extLst>
      <p:ext uri="{BB962C8B-B14F-4D97-AF65-F5344CB8AC3E}">
        <p14:creationId xmlns:p14="http://schemas.microsoft.com/office/powerpoint/2010/main" val="1811277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pic>
        <p:nvPicPr>
          <p:cNvPr id="5" name="Marcador de contenido 3">
            <a:extLst>
              <a:ext uri="{FF2B5EF4-FFF2-40B4-BE49-F238E27FC236}">
                <a16:creationId xmlns:a16="http://schemas.microsoft.com/office/drawing/2014/main" id="{F8D4BDC0-1C69-4BB2-9B93-236D6CCFEC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608" y="1272299"/>
            <a:ext cx="3303430" cy="2811618"/>
          </a:xfrm>
          <a:prstGeom prst="rect">
            <a:avLst/>
          </a:prstGeom>
          <a:noFill/>
          <a:ln>
            <a:noFill/>
          </a:ln>
        </p:spPr>
      </p:pic>
      <p:sp>
        <p:nvSpPr>
          <p:cNvPr id="2" name="Rectángulo: esquinas redondeadas 1">
            <a:extLst>
              <a:ext uri="{FF2B5EF4-FFF2-40B4-BE49-F238E27FC236}">
                <a16:creationId xmlns:a16="http://schemas.microsoft.com/office/drawing/2014/main" id="{AF99BE66-76F0-491F-B879-50A5DC7A99C2}"/>
              </a:ext>
            </a:extLst>
          </p:cNvPr>
          <p:cNvSpPr/>
          <p:nvPr/>
        </p:nvSpPr>
        <p:spPr>
          <a:xfrm>
            <a:off x="4932040" y="1491630"/>
            <a:ext cx="3528392" cy="2228628"/>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a:solidFill>
                  <a:schemeClr val="tx1"/>
                </a:solidFill>
              </a:rPr>
              <a:t>Como vemos la clase Factura es una clase abstracta de la cual heredan nuestras dos clases concretas que implementan el cálculo del IVA.  Vamos a construir una Factoría para que se encargue de construir ambos objetos de la jerarquía.</a:t>
            </a:r>
          </a:p>
        </p:txBody>
      </p:sp>
    </p:spTree>
    <p:extLst>
      <p:ext uri="{BB962C8B-B14F-4D97-AF65-F5344CB8AC3E}">
        <p14:creationId xmlns:p14="http://schemas.microsoft.com/office/powerpoint/2010/main" val="3143817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pic>
        <p:nvPicPr>
          <p:cNvPr id="7" name="Imagen 6">
            <a:extLst>
              <a:ext uri="{FF2B5EF4-FFF2-40B4-BE49-F238E27FC236}">
                <a16:creationId xmlns:a16="http://schemas.microsoft.com/office/drawing/2014/main" id="{BA8C3D7B-7F2F-4954-AC5A-52F3A330AB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76" y="1141897"/>
            <a:ext cx="3857877" cy="3114675"/>
          </a:xfrm>
          <a:prstGeom prst="rect">
            <a:avLst/>
          </a:prstGeom>
        </p:spPr>
      </p:pic>
      <p:sp>
        <p:nvSpPr>
          <p:cNvPr id="9" name="Rectángulo: esquinas redondeadas 8">
            <a:extLst>
              <a:ext uri="{FF2B5EF4-FFF2-40B4-BE49-F238E27FC236}">
                <a16:creationId xmlns:a16="http://schemas.microsoft.com/office/drawing/2014/main" id="{E9BD9391-92E9-4395-9460-6B9398E10693}"/>
              </a:ext>
            </a:extLst>
          </p:cNvPr>
          <p:cNvSpPr/>
          <p:nvPr/>
        </p:nvSpPr>
        <p:spPr>
          <a:xfrm>
            <a:off x="4932040" y="1491630"/>
            <a:ext cx="3528392" cy="2448272"/>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dirty="0">
                <a:solidFill>
                  <a:schemeClr val="tx1"/>
                </a:solidFill>
              </a:rPr>
              <a:t>Esto permite una simplificación a la hora de trabajar clara. Es cierto que las </a:t>
            </a:r>
            <a:r>
              <a:rPr lang="es-PE" sz="1600" dirty="0" err="1">
                <a:solidFill>
                  <a:schemeClr val="tx1"/>
                </a:solidFill>
              </a:rPr>
              <a:t>Factorias</a:t>
            </a:r>
            <a:r>
              <a:rPr lang="es-PE" sz="1600" dirty="0">
                <a:solidFill>
                  <a:schemeClr val="tx1"/>
                </a:solidFill>
              </a:rPr>
              <a:t> se encargan de generar una jerarquía de clases pero su función fundamental es encapsular una jerarquía de objetos y reducir el conjunto de conceptos con los que trabajamos.</a:t>
            </a:r>
          </a:p>
        </p:txBody>
      </p:sp>
    </p:spTree>
    <p:extLst>
      <p:ext uri="{BB962C8B-B14F-4D97-AF65-F5344CB8AC3E}">
        <p14:creationId xmlns:p14="http://schemas.microsoft.com/office/powerpoint/2010/main" val="2746716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179512" y="186533"/>
            <a:ext cx="659799" cy="808774"/>
          </a:xfrm>
          <a:prstGeom prst="rect">
            <a:avLst/>
          </a:prstGeom>
          <a:noFill/>
          <a:ln>
            <a:noFill/>
          </a:ln>
        </p:spPr>
      </p:pic>
      <p:sp>
        <p:nvSpPr>
          <p:cNvPr id="3" name="Rectángulo 2"/>
          <p:cNvSpPr/>
          <p:nvPr/>
        </p:nvSpPr>
        <p:spPr>
          <a:xfrm>
            <a:off x="251520" y="1109863"/>
            <a:ext cx="8640959" cy="3754874"/>
          </a:xfrm>
          <a:prstGeom prst="rect">
            <a:avLst/>
          </a:prstGeom>
        </p:spPr>
        <p:txBody>
          <a:bodyPr wrap="square">
            <a:spAutoFit/>
          </a:bodyPr>
          <a:lstStyle/>
          <a:p>
            <a:pPr algn="just">
              <a:defRPr/>
            </a:pPr>
            <a:r>
              <a:rPr lang="es-PE" sz="2800" dirty="0"/>
              <a:t>Los patrones de diseño describen la solución a problemas que se repiten una y otra vez en nuestros sistemas, de forma que se puede usar esa solución siempre que haga falta. Capturan el conocimiento que tienen los expertos a la hora de diseñar. Ayudan a generar software “maleable” (software que soporta y facilita el cambio, la reutilización y la mejora). Son guías de diseño, no reglas rigurosas.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PE"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Rectángulo 3">
            <a:extLst>
              <a:ext uri="{FF2B5EF4-FFF2-40B4-BE49-F238E27FC236}">
                <a16:creationId xmlns:a16="http://schemas.microsoft.com/office/drawing/2014/main" id="{ED2E4BF5-07A3-4853-8469-B1262FB0CCD9}"/>
              </a:ext>
            </a:extLst>
          </p:cNvPr>
          <p:cNvSpPr/>
          <p:nvPr/>
        </p:nvSpPr>
        <p:spPr>
          <a:xfrm>
            <a:off x="2550899" y="186533"/>
            <a:ext cx="4185761" cy="923330"/>
          </a:xfrm>
          <a:prstGeom prst="rect">
            <a:avLst/>
          </a:prstGeom>
          <a:noFill/>
        </p:spPr>
        <p:txBody>
          <a:bodyPr wrap="square" lIns="91440" tIns="45720" rIns="91440" bIns="45720">
            <a:spAutoFit/>
          </a:bodyPr>
          <a:lstStyle/>
          <a:p>
            <a:pPr algn="ctr"/>
            <a:r>
              <a:rPr lang="es-PE"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Conclusión:</a:t>
            </a:r>
          </a:p>
        </p:txBody>
      </p:sp>
    </p:spTree>
    <p:extLst>
      <p:ext uri="{BB962C8B-B14F-4D97-AF65-F5344CB8AC3E}">
        <p14:creationId xmlns:p14="http://schemas.microsoft.com/office/powerpoint/2010/main" val="39443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5632884" y="197119"/>
            <a:ext cx="3059832"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2400" b="1" dirty="0"/>
              <a:t>Video en </a:t>
            </a:r>
            <a:r>
              <a:rPr lang="es-PE" sz="2400" b="1" dirty="0" err="1"/>
              <a:t>youtube</a:t>
            </a:r>
            <a:endParaRPr lang="es-PE" sz="2400" b="1" dirty="0"/>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179512" y="186533"/>
            <a:ext cx="659799" cy="808774"/>
          </a:xfrm>
          <a:prstGeom prst="rect">
            <a:avLst/>
          </a:prstGeom>
          <a:noFill/>
          <a:ln>
            <a:noFill/>
          </a:ln>
        </p:spPr>
      </p:pic>
    </p:spTree>
    <p:extLst>
      <p:ext uri="{BB962C8B-B14F-4D97-AF65-F5344CB8AC3E}">
        <p14:creationId xmlns:p14="http://schemas.microsoft.com/office/powerpoint/2010/main" val="2839982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6" name="5 Rectángulo"/>
          <p:cNvSpPr/>
          <p:nvPr/>
        </p:nvSpPr>
        <p:spPr>
          <a:xfrm>
            <a:off x="1682463" y="138349"/>
            <a:ext cx="6432837" cy="584775"/>
          </a:xfrm>
          <a:prstGeom prst="rect">
            <a:avLst/>
          </a:prstGeom>
        </p:spPr>
        <p:txBody>
          <a:bodyPr wrap="square">
            <a:spAutoFit/>
          </a:bodyPr>
          <a:lstStyle/>
          <a:p>
            <a:pPr lvl="0" algn="ctr"/>
            <a:r>
              <a:rPr lang="es-ES" sz="3200" b="1" dirty="0">
                <a:ln w="22225">
                  <a:solidFill>
                    <a:schemeClr val="accent2"/>
                  </a:solidFill>
                  <a:prstDash val="solid"/>
                </a:ln>
                <a:solidFill>
                  <a:schemeClr val="accent2">
                    <a:lumMod val="40000"/>
                    <a:lumOff val="60000"/>
                  </a:schemeClr>
                </a:solidFill>
              </a:rPr>
              <a:t>REFERENCIA</a:t>
            </a:r>
            <a:r>
              <a:rPr lang="es-ES" sz="3200" dirty="0">
                <a:ln w="9525" cap="flat" cmpd="sng">
                  <a:solidFill>
                    <a:schemeClr val="dk2"/>
                  </a:solidFill>
                  <a:prstDash val="solid"/>
                  <a:round/>
                  <a:headEnd type="none" w="med" len="med"/>
                  <a:tailEnd type="none" w="med" len="med"/>
                </a:ln>
                <a:solidFill>
                  <a:srgbClr val="6AA84F"/>
                </a:solidFill>
              </a:rPr>
              <a:t> </a:t>
            </a:r>
            <a:r>
              <a:rPr lang="es-ES" sz="3200" b="1" dirty="0">
                <a:ln w="22225">
                  <a:solidFill>
                    <a:schemeClr val="accent2"/>
                  </a:solidFill>
                  <a:prstDash val="solid"/>
                </a:ln>
                <a:solidFill>
                  <a:schemeClr val="accent2">
                    <a:lumMod val="40000"/>
                    <a:lumOff val="60000"/>
                  </a:schemeClr>
                </a:solidFill>
              </a:rPr>
              <a:t>BIBLIOGRÁFICA</a:t>
            </a:r>
            <a:endParaRPr lang="es-ES" sz="3200" dirty="0">
              <a:ln w="9525" cap="flat" cmpd="sng">
                <a:solidFill>
                  <a:schemeClr val="dk2"/>
                </a:solidFill>
                <a:prstDash val="solid"/>
                <a:round/>
                <a:headEnd type="none" w="med" len="med"/>
                <a:tailEnd type="none" w="med" len="med"/>
              </a:ln>
              <a:solidFill>
                <a:srgbClr val="6AA84F"/>
              </a:solidFill>
            </a:endParaRPr>
          </a:p>
        </p:txBody>
      </p:sp>
      <p:sp>
        <p:nvSpPr>
          <p:cNvPr id="7" name="6 Rectángulo"/>
          <p:cNvSpPr/>
          <p:nvPr/>
        </p:nvSpPr>
        <p:spPr>
          <a:xfrm>
            <a:off x="251520" y="862227"/>
            <a:ext cx="8640960" cy="369332"/>
          </a:xfrm>
          <a:prstGeom prst="rect">
            <a:avLst/>
          </a:prstGeom>
        </p:spPr>
        <p:txBody>
          <a:bodyPr wrap="square">
            <a:spAutoFit/>
          </a:bodyPr>
          <a:lstStyle/>
          <a:p>
            <a:pPr marL="342900" lvl="0" indent="-342900">
              <a:buFont typeface="+mj-lt"/>
              <a:buAutoNum type="arabicPeriod"/>
            </a:pPr>
            <a:endParaRPr lang="es-PE"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8" name="Shape 68"/>
          <p:cNvSpPr/>
          <p:nvPr/>
        </p:nvSpPr>
        <p:spPr>
          <a:xfrm>
            <a:off x="1331640" y="1635646"/>
            <a:ext cx="6186900" cy="2894138"/>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3200" dirty="0">
                <a:latin typeface="Britannic Bold" panose="020B0903060703020204" pitchFamily="34" charset="0"/>
              </a:rPr>
              <a:t>1. Factory Method</a:t>
            </a:r>
          </a:p>
          <a:p>
            <a:r>
              <a:rPr lang="en-US" sz="3200" dirty="0">
                <a:latin typeface="Britannic Bold" panose="020B0903060703020204" pitchFamily="34" charset="0"/>
              </a:rPr>
              <a:t>2. Abstract Factory</a:t>
            </a:r>
          </a:p>
          <a:p>
            <a:r>
              <a:rPr lang="en-US" sz="3200" dirty="0">
                <a:latin typeface="Britannic Bold" panose="020B0903060703020204" pitchFamily="34" charset="0"/>
              </a:rPr>
              <a:t>3. Factory Pattern (Simple Factory)</a:t>
            </a:r>
          </a:p>
        </p:txBody>
      </p:sp>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13" name="5 Rectángulo">
            <a:extLst>
              <a:ext uri="{FF2B5EF4-FFF2-40B4-BE49-F238E27FC236}">
                <a16:creationId xmlns:a16="http://schemas.microsoft.com/office/drawing/2014/main" id="{746D3661-4E67-4940-84C3-095757A04952}"/>
              </a:ext>
            </a:extLst>
          </p:cNvPr>
          <p:cNvSpPr/>
          <p:nvPr/>
        </p:nvSpPr>
        <p:spPr>
          <a:xfrm>
            <a:off x="1475656" y="441687"/>
            <a:ext cx="6432837" cy="830997"/>
          </a:xfrm>
          <a:prstGeom prst="rect">
            <a:avLst/>
          </a:prstGeom>
        </p:spPr>
        <p:txBody>
          <a:bodyPr wrap="square">
            <a:spAutoFit/>
          </a:bodyPr>
          <a:lstStyle/>
          <a:p>
            <a:pPr lvl="0" algn="ctr"/>
            <a:r>
              <a:rPr lang="es-ES" sz="4800" b="1" dirty="0">
                <a:ln w="9525" cap="flat" cmpd="sng">
                  <a:solidFill>
                    <a:schemeClr val="tx1"/>
                  </a:solidFill>
                  <a:prstDash val="solid"/>
                  <a:round/>
                  <a:headEnd type="none" w="med" len="med"/>
                  <a:tailEnd type="none" w="med" len="med"/>
                </a:ln>
                <a:solidFill>
                  <a:srgbClr val="ED7F53"/>
                </a:solidFill>
                <a:effectLst>
                  <a:outerShdw blurRad="50800" dist="38100" algn="l" rotWithShape="0">
                    <a:prstClr val="black">
                      <a:alpha val="40000"/>
                    </a:prstClr>
                  </a:outerShdw>
                </a:effectLst>
              </a:rPr>
              <a:t>Patrones:</a:t>
            </a:r>
            <a:endParaRPr lang="es-ES" sz="4800" dirty="0">
              <a:ln w="9525" cap="flat" cmpd="sng">
                <a:solidFill>
                  <a:schemeClr val="tx1"/>
                </a:solidFill>
                <a:prstDash val="solid"/>
                <a:round/>
                <a:headEnd type="none" w="med" len="med"/>
                <a:tailEnd type="none" w="med" len="med"/>
              </a:ln>
              <a:solidFill>
                <a:srgbClr val="ED7F53"/>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543161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80" name="Shape 80"/>
          <p:cNvSpPr/>
          <p:nvPr/>
        </p:nvSpPr>
        <p:spPr>
          <a:xfrm>
            <a:off x="107504" y="1019821"/>
            <a:ext cx="6552728" cy="4000201"/>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ES" sz="2400" dirty="0"/>
              <a:t>Se le llama fábrica, factoría o </a:t>
            </a:r>
            <a:r>
              <a:rPr lang="es-ES" sz="2400" dirty="0" err="1"/>
              <a:t>factory</a:t>
            </a:r>
            <a:r>
              <a:rPr lang="es-ES" sz="2400" dirty="0"/>
              <a:t> a una clase que implemente uno o más métodos de creación, que son los métodos que se encargan de crear instancias de objetos (estas instancias pueden ser de esta misma clase o de otras). Esta clase tiene entre sus responsabilidades la creación de instancias de objetos, pero puede tener también otras responsabilidades adicionales. Los métodos de creación pueden ser estáticos.</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3" name="Rectángulo 2">
            <a:extLst>
              <a:ext uri="{FF2B5EF4-FFF2-40B4-BE49-F238E27FC236}">
                <a16:creationId xmlns:a16="http://schemas.microsoft.com/office/drawing/2014/main" id="{1FF53DB4-640F-45B3-A8C4-7993A590B8E6}"/>
              </a:ext>
            </a:extLst>
          </p:cNvPr>
          <p:cNvSpPr/>
          <p:nvPr/>
        </p:nvSpPr>
        <p:spPr>
          <a:xfrm>
            <a:off x="1663801" y="39489"/>
            <a:ext cx="6032422" cy="923330"/>
          </a:xfrm>
          <a:prstGeom prst="rect">
            <a:avLst/>
          </a:prstGeom>
          <a:noFill/>
        </p:spPr>
        <p:txBody>
          <a:bodyPr wrap="none" lIns="91440" tIns="45720" rIns="91440" bIns="45720">
            <a:spAutoFit/>
          </a:bodyPr>
          <a:lstStyle/>
          <a:p>
            <a:pPr algn="ctr"/>
            <a:r>
              <a:rPr lang="es-E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r>
              <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Qué es Factory?</a:t>
            </a:r>
            <a:endParaRPr lang="es-PE"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8" name="Picture 4" descr="https://ncmedia.azureedge.net/ncmedia/2017/09/ai-factory.png">
            <a:extLst>
              <a:ext uri="{FF2B5EF4-FFF2-40B4-BE49-F238E27FC236}">
                <a16:creationId xmlns:a16="http://schemas.microsoft.com/office/drawing/2014/main" id="{18B77174-B3AF-4CF3-89CC-1ADFCBE0810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4248" y="2092334"/>
            <a:ext cx="2162216" cy="14728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179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80" name="Shape 80"/>
          <p:cNvSpPr/>
          <p:nvPr/>
        </p:nvSpPr>
        <p:spPr>
          <a:xfrm>
            <a:off x="179512" y="332417"/>
            <a:ext cx="4680520" cy="4362233"/>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ES" sz="2000" b="1" dirty="0"/>
              <a:t>Simple Factory</a:t>
            </a:r>
            <a:endParaRPr lang="es-ES" sz="2000" dirty="0"/>
          </a:p>
          <a:p>
            <a:r>
              <a:rPr lang="es-ES" sz="2000" dirty="0"/>
              <a:t>Clase utilizada para crear nuevas instancias de objetos.</a:t>
            </a:r>
          </a:p>
          <a:p>
            <a:r>
              <a:rPr lang="es-ES" sz="2000" b="1" dirty="0"/>
              <a:t>Factory </a:t>
            </a:r>
            <a:r>
              <a:rPr lang="es-ES" sz="2000" b="1" dirty="0" err="1"/>
              <a:t>Method</a:t>
            </a:r>
            <a:endParaRPr lang="es-ES" sz="2000" dirty="0"/>
          </a:p>
          <a:p>
            <a:r>
              <a:rPr lang="es-ES" sz="2000" dirty="0"/>
              <a:t>Define una interfaz para crear objetos pero deja que sean las subclases las que deciden qué clases instanciar.</a:t>
            </a:r>
          </a:p>
          <a:p>
            <a:r>
              <a:rPr lang="es-ES" sz="2000" b="1" dirty="0" err="1"/>
              <a:t>Abstract</a:t>
            </a:r>
            <a:r>
              <a:rPr lang="es-ES" sz="2000" b="1" dirty="0"/>
              <a:t> Factory</a:t>
            </a:r>
            <a:endParaRPr lang="es-ES" sz="2000" dirty="0"/>
          </a:p>
          <a:p>
            <a:r>
              <a:rPr lang="es-ES" sz="2000" dirty="0"/>
              <a:t>Proporciona una interfaz para crear familias de objetos relacionados o que dependen entre sí, sin especificar sus clases concretas.</a:t>
            </a:r>
          </a:p>
        </p:txBody>
      </p:sp>
      <p:pic>
        <p:nvPicPr>
          <p:cNvPr id="6" name="Imagen 5" descr="Bb972258.art251-img01-425x400(es-es,MSDN.10).jpg">
            <a:extLst>
              <a:ext uri="{FF2B5EF4-FFF2-40B4-BE49-F238E27FC236}">
                <a16:creationId xmlns:a16="http://schemas.microsoft.com/office/drawing/2014/main" id="{120F2A27-C1DD-42AA-89F1-ED80175A31D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004048" y="292595"/>
            <a:ext cx="3958002" cy="4249938"/>
          </a:xfrm>
          <a:prstGeom prst="rect">
            <a:avLst/>
          </a:prstGeom>
          <a:noFill/>
          <a:ln>
            <a:solidFill>
              <a:schemeClr val="tx1"/>
            </a:solidFill>
          </a:ln>
        </p:spPr>
      </p:pic>
    </p:spTree>
    <p:extLst>
      <p:ext uri="{BB962C8B-B14F-4D97-AF65-F5344CB8AC3E}">
        <p14:creationId xmlns:p14="http://schemas.microsoft.com/office/powerpoint/2010/main" val="522087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13" name="5 Rectángulo">
            <a:extLst>
              <a:ext uri="{FF2B5EF4-FFF2-40B4-BE49-F238E27FC236}">
                <a16:creationId xmlns:a16="http://schemas.microsoft.com/office/drawing/2014/main" id="{746D3661-4E67-4940-84C3-095757A04952}"/>
              </a:ext>
            </a:extLst>
          </p:cNvPr>
          <p:cNvSpPr/>
          <p:nvPr/>
        </p:nvSpPr>
        <p:spPr>
          <a:xfrm>
            <a:off x="1475656" y="441687"/>
            <a:ext cx="655272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rPr>
              <a:t>1° </a:t>
            </a:r>
            <a:r>
              <a:rPr lang="es-ES" sz="4800" b="1" dirty="0" err="1">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rPr>
              <a:t>Patron</a:t>
            </a:r>
            <a:r>
              <a:rPr kumimoji="0" lang="es-ES" sz="4800" b="1"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rPr>
              <a:t>:</a:t>
            </a:r>
            <a:endParaRPr kumimoji="0" lang="es-ES" sz="4800" b="0"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endParaRPr>
          </a:p>
        </p:txBody>
      </p:sp>
      <p:sp>
        <p:nvSpPr>
          <p:cNvPr id="2" name="Rectángulo 1"/>
          <p:cNvSpPr/>
          <p:nvPr/>
        </p:nvSpPr>
        <p:spPr>
          <a:xfrm>
            <a:off x="2587004" y="2283718"/>
            <a:ext cx="4330032"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latin typeface="Gill Sans Ultra Bold Condensed" panose="020B0A06020104020203" pitchFamily="34" charset="0"/>
              </a:rPr>
              <a:t>Factory Method</a:t>
            </a:r>
          </a:p>
        </p:txBody>
      </p:sp>
    </p:spTree>
    <p:extLst>
      <p:ext uri="{BB962C8B-B14F-4D97-AF65-F5344CB8AC3E}">
        <p14:creationId xmlns:p14="http://schemas.microsoft.com/office/powerpoint/2010/main" val="1889122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5292080" y="158288"/>
            <a:ext cx="3672409"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2400" b="1" dirty="0"/>
              <a:t>Factory Method</a:t>
            </a:r>
          </a:p>
        </p:txBody>
      </p:sp>
      <p:sp>
        <p:nvSpPr>
          <p:cNvPr id="80" name="Shape 80"/>
          <p:cNvSpPr/>
          <p:nvPr/>
        </p:nvSpPr>
        <p:spPr>
          <a:xfrm>
            <a:off x="323529" y="869892"/>
            <a:ext cx="5328591" cy="3833174"/>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just"/>
            <a:r>
              <a:rPr lang="es-PE" sz="2400" dirty="0"/>
              <a:t>Define una interfaz para crear objetos, pero deja que sean las subclases quienes decidan qué clases instanciar; permite que una clase delegue en sus subclases la creación de objetos.</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2994310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pic>
        <p:nvPicPr>
          <p:cNvPr id="5" name="Imagen 4" descr="Bb972258.art251-img05-527x179(es-es,MSDN.10).gif">
            <a:extLst>
              <a:ext uri="{FF2B5EF4-FFF2-40B4-BE49-F238E27FC236}">
                <a16:creationId xmlns:a16="http://schemas.microsoft.com/office/drawing/2014/main" id="{DD250048-5FE7-4D66-93B3-66167A869176}"/>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670945"/>
            <a:ext cx="5162550" cy="2181225"/>
          </a:xfrm>
          <a:prstGeom prst="rect">
            <a:avLst/>
          </a:prstGeom>
          <a:noFill/>
          <a:ln>
            <a:noFill/>
          </a:ln>
        </p:spPr>
      </p:pic>
      <p:sp>
        <p:nvSpPr>
          <p:cNvPr id="2" name="Rectángulo 1">
            <a:extLst>
              <a:ext uri="{FF2B5EF4-FFF2-40B4-BE49-F238E27FC236}">
                <a16:creationId xmlns:a16="http://schemas.microsoft.com/office/drawing/2014/main" id="{0FFB610F-584D-44A5-AB89-032A435453B7}"/>
              </a:ext>
            </a:extLst>
          </p:cNvPr>
          <p:cNvSpPr/>
          <p:nvPr/>
        </p:nvSpPr>
        <p:spPr>
          <a:xfrm>
            <a:off x="1163499" y="808875"/>
            <a:ext cx="4572000" cy="1655518"/>
          </a:xfrm>
          <a:prstGeom prst="rect">
            <a:avLst/>
          </a:prstGeom>
        </p:spPr>
        <p:txBody>
          <a:bodyPr>
            <a:spAutoFit/>
          </a:bodyPr>
          <a:lstStyle/>
          <a:p>
            <a:pPr marL="285750" lvl="0" indent="-285750">
              <a:lnSpc>
                <a:spcPct val="107000"/>
              </a:lnSpc>
              <a:buFont typeface="Wingdings" panose="05000000000000000000" pitchFamily="2" charset="2"/>
              <a:buChar char="Ø"/>
            </a:pPr>
            <a:r>
              <a:rPr lang="es-PE" sz="2400" dirty="0">
                <a:latin typeface="Calibri" panose="020F0502020204030204" pitchFamily="34" charset="0"/>
                <a:ea typeface="Calibri" panose="020F0502020204030204" pitchFamily="34" charset="0"/>
                <a:cs typeface="Times New Roman" panose="02020603050405020304" pitchFamily="18" charset="0"/>
              </a:rPr>
              <a:t>Producto</a:t>
            </a:r>
          </a:p>
          <a:p>
            <a:pPr marL="285750" lvl="0" indent="-285750">
              <a:lnSpc>
                <a:spcPct val="107000"/>
              </a:lnSpc>
              <a:buFont typeface="Wingdings" panose="05000000000000000000" pitchFamily="2" charset="2"/>
              <a:buChar char="Ø"/>
            </a:pPr>
            <a:r>
              <a:rPr lang="es-PE" sz="2400" dirty="0" err="1">
                <a:latin typeface="Calibri" panose="020F0502020204030204" pitchFamily="34" charset="0"/>
                <a:ea typeface="Calibri" panose="020F0502020204030204" pitchFamily="34" charset="0"/>
                <a:cs typeface="Times New Roman" panose="02020603050405020304" pitchFamily="18" charset="0"/>
              </a:rPr>
              <a:t>ProductoConcreto</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Ø"/>
            </a:pPr>
            <a:r>
              <a:rPr lang="es-PE" sz="2400" dirty="0">
                <a:latin typeface="Calibri" panose="020F0502020204030204" pitchFamily="34" charset="0"/>
                <a:ea typeface="Calibri" panose="020F0502020204030204" pitchFamily="34" charset="0"/>
                <a:cs typeface="Times New Roman" panose="02020603050405020304" pitchFamily="18" charset="0"/>
              </a:rPr>
              <a:t>Creador</a:t>
            </a:r>
          </a:p>
          <a:p>
            <a:pPr marL="285750" lvl="0" indent="-285750">
              <a:lnSpc>
                <a:spcPct val="107000"/>
              </a:lnSpc>
              <a:buFont typeface="Wingdings" panose="05000000000000000000" pitchFamily="2" charset="2"/>
              <a:buChar char="Ø"/>
            </a:pPr>
            <a:r>
              <a:rPr lang="es-PE" sz="2400" dirty="0" err="1">
                <a:latin typeface="Calibri" panose="020F0502020204030204" pitchFamily="34" charset="0"/>
                <a:ea typeface="Calibri" panose="020F0502020204030204" pitchFamily="34" charset="0"/>
                <a:cs typeface="Times New Roman" panose="02020603050405020304" pitchFamily="18" charset="0"/>
              </a:rPr>
              <a:t>CreadorConcreto</a:t>
            </a:r>
            <a:r>
              <a:rPr lang="es-PE" sz="24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3" name="Rectángulo 2">
            <a:extLst>
              <a:ext uri="{FF2B5EF4-FFF2-40B4-BE49-F238E27FC236}">
                <a16:creationId xmlns:a16="http://schemas.microsoft.com/office/drawing/2014/main" id="{A37A952C-B619-4E6E-AC71-D9617ED8190B}"/>
              </a:ext>
            </a:extLst>
          </p:cNvPr>
          <p:cNvSpPr/>
          <p:nvPr/>
        </p:nvSpPr>
        <p:spPr>
          <a:xfrm>
            <a:off x="2630123" y="0"/>
            <a:ext cx="4152099" cy="923330"/>
          </a:xfrm>
          <a:prstGeom prst="rect">
            <a:avLst/>
          </a:prstGeom>
          <a:noFill/>
        </p:spPr>
        <p:txBody>
          <a:bodyPr wrap="none" lIns="91440" tIns="45720" rIns="91440" bIns="45720">
            <a:spAutoFit/>
          </a:bodyPr>
          <a:lstStyle/>
          <a:p>
            <a:pPr algn="ctr"/>
            <a:r>
              <a:rPr lang="es-PE"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Times New Roman" panose="02020603050405020304" pitchFamily="18" charset="0"/>
              </a:rPr>
              <a:t>Participantes:</a:t>
            </a:r>
            <a:endParaRPr lang="es-PE"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18869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6228184" y="179554"/>
            <a:ext cx="2736305"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solidFill>
                  <a:schemeClr val="tx1"/>
                </a:solidFill>
              </a:rPr>
              <a:t>Aplicabilidad:</a:t>
            </a:r>
            <a:endParaRPr lang="en-US" sz="2400" b="1" dirty="0"/>
          </a:p>
        </p:txBody>
      </p:sp>
      <p:sp>
        <p:nvSpPr>
          <p:cNvPr id="80" name="Shape 80"/>
          <p:cNvSpPr/>
          <p:nvPr/>
        </p:nvSpPr>
        <p:spPr>
          <a:xfrm>
            <a:off x="323529" y="869892"/>
            <a:ext cx="8424935" cy="3824758"/>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285750" lvl="0" indent="-285750">
              <a:buFont typeface="Wingdings" panose="05000000000000000000" pitchFamily="2" charset="2"/>
              <a:buChar char="Ø"/>
            </a:pPr>
            <a:r>
              <a:rPr lang="es-PE" sz="2800" dirty="0"/>
              <a:t>Una clase no puede prever la clase de objetos que debe crear.</a:t>
            </a:r>
          </a:p>
          <a:p>
            <a:pPr marL="285750" lvl="0" indent="-285750">
              <a:buFont typeface="Wingdings" panose="05000000000000000000" pitchFamily="2" charset="2"/>
              <a:buChar char="Ø"/>
            </a:pPr>
            <a:r>
              <a:rPr lang="es-PE" sz="2800" dirty="0"/>
              <a:t>Una clase quiere que sean sus subclases quienes especifiquen los objetos que ésta crea.</a:t>
            </a:r>
          </a:p>
          <a:p>
            <a:pPr marL="285750" lvl="0" indent="-285750">
              <a:buFont typeface="Wingdings" panose="05000000000000000000" pitchFamily="2" charset="2"/>
              <a:buChar char="Ø"/>
            </a:pPr>
            <a:r>
              <a:rPr lang="es-PE" sz="2800" dirty="0"/>
              <a:t>Las clases delegan la responsabilidad en una de entre varias clases auxiliares, y queremos localizar concretamente en qué subclase de auxiliar se delega.</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315799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TotalTime>
  <Words>865</Words>
  <Application>Microsoft Office PowerPoint</Application>
  <PresentationFormat>Presentación en pantalla (16:9)</PresentationFormat>
  <Paragraphs>81</Paragraphs>
  <Slides>25</Slides>
  <Notes>25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25</vt:i4>
      </vt:variant>
    </vt:vector>
  </HeadingPairs>
  <TitlesOfParts>
    <vt:vector size="34" baseType="lpstr">
      <vt:lpstr>Calibri</vt:lpstr>
      <vt:lpstr>Wingdings 3</vt:lpstr>
      <vt:lpstr>Britannic Bold</vt:lpstr>
      <vt:lpstr>Wingdings</vt:lpstr>
      <vt:lpstr>Arial</vt:lpstr>
      <vt:lpstr>Gill Sans Ultra Bold Condensed</vt:lpstr>
      <vt:lpstr>Bree Serif</vt:lpstr>
      <vt:lpstr>Times New Roman</vt:lpstr>
      <vt:lpstr>simple-light-2</vt:lpstr>
      <vt:lpstr>FACULTAD DE INGENIERÍA ESCUELA ACADÉMICO PROFESIONAL DE INGENIERÍA DE SISTEMAS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 INGENIERÍA ESCUELA ACADÉMICO PROFESIONAL DE INGENIERÍA DE SISTEMAS</dc:title>
  <dc:creator>ARACELY</dc:creator>
  <cp:lastModifiedBy>Docente</cp:lastModifiedBy>
  <cp:revision>82</cp:revision>
  <dcterms:modified xsi:type="dcterms:W3CDTF">2017-10-23T13:38:26Z</dcterms:modified>
</cp:coreProperties>
</file>