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02" autoAdjust="0"/>
    <p:restoredTop sz="94660"/>
  </p:normalViewPr>
  <p:slideViewPr>
    <p:cSldViewPr snapToGrid="0">
      <p:cViewPr varScale="1">
        <p:scale>
          <a:sx n="74" d="100"/>
          <a:sy n="74"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79118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263348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237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24618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145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987987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1385221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142379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86819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0B1AFF-E3DE-4266-AF52-D07B580B0DCD}" type="datetimeFigureOut">
              <a:rPr lang="es-PE" smtClean="0"/>
              <a:t>8/10/2017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297511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D0B1AFF-E3DE-4266-AF52-D07B580B0DCD}" type="datetimeFigureOut">
              <a:rPr lang="es-PE" smtClean="0"/>
              <a:t>8/10/2017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0428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D0B1AFF-E3DE-4266-AF52-D07B580B0DCD}" type="datetimeFigureOut">
              <a:rPr lang="es-PE" smtClean="0"/>
              <a:t>8/10/2017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52251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D0B1AFF-E3DE-4266-AF52-D07B580B0DCD}" type="datetimeFigureOut">
              <a:rPr lang="es-PE" smtClean="0"/>
              <a:t>8/10/2017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311450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B1AFF-E3DE-4266-AF52-D07B580B0DCD}" type="datetimeFigureOut">
              <a:rPr lang="es-PE" smtClean="0"/>
              <a:t>8/10/2017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9858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D0B1AFF-E3DE-4266-AF52-D07B580B0DCD}" type="datetimeFigureOut">
              <a:rPr lang="es-PE" smtClean="0"/>
              <a:t>8/10/2017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131691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D0B1AFF-E3DE-4266-AF52-D07B580B0DCD}" type="datetimeFigureOut">
              <a:rPr lang="es-PE" smtClean="0"/>
              <a:t>8/10/2017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B1DC154-59F6-4B09-9CC3-EBF6877F3849}" type="slidenum">
              <a:rPr lang="es-PE" smtClean="0"/>
              <a:t>‹Nº›</a:t>
            </a:fld>
            <a:endParaRPr lang="es-PE"/>
          </a:p>
        </p:txBody>
      </p:sp>
    </p:spTree>
    <p:extLst>
      <p:ext uri="{BB962C8B-B14F-4D97-AF65-F5344CB8AC3E}">
        <p14:creationId xmlns:p14="http://schemas.microsoft.com/office/powerpoint/2010/main" val="417023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0B1AFF-E3DE-4266-AF52-D07B580B0DCD}" type="datetimeFigureOut">
              <a:rPr lang="es-PE" smtClean="0"/>
              <a:t>8/10/2017</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1DC154-59F6-4B09-9CC3-EBF6877F3849}" type="slidenum">
              <a:rPr lang="es-PE" smtClean="0"/>
              <a:t>‹Nº›</a:t>
            </a:fld>
            <a:endParaRPr lang="es-PE"/>
          </a:p>
        </p:txBody>
      </p:sp>
    </p:spTree>
    <p:extLst>
      <p:ext uri="{BB962C8B-B14F-4D97-AF65-F5344CB8AC3E}">
        <p14:creationId xmlns:p14="http://schemas.microsoft.com/office/powerpoint/2010/main" val="98582008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8888" y="1918952"/>
            <a:ext cx="7289203" cy="1378039"/>
          </a:xfrm>
        </p:spPr>
        <p:txBody>
          <a:bodyPr/>
          <a:lstStyle/>
          <a:p>
            <a:pPr algn="ctr"/>
            <a:r>
              <a:rPr lang="es-PE" b="1" dirty="0" smtClean="0"/>
              <a:t>Pruebas Unitarias</a:t>
            </a:r>
            <a:r>
              <a:rPr lang="es-PE" b="1" dirty="0"/>
              <a:t/>
            </a:r>
            <a:br>
              <a:rPr lang="es-PE" b="1" dirty="0"/>
            </a:br>
            <a:endParaRPr lang="es-PE" dirty="0"/>
          </a:p>
        </p:txBody>
      </p:sp>
      <p:sp>
        <p:nvSpPr>
          <p:cNvPr id="3" name="Subtítulo 2"/>
          <p:cNvSpPr>
            <a:spLocks noGrp="1"/>
          </p:cNvSpPr>
          <p:nvPr>
            <p:ph type="subTitle" idx="1"/>
          </p:nvPr>
        </p:nvSpPr>
        <p:spPr>
          <a:xfrm>
            <a:off x="798729" y="4887960"/>
            <a:ext cx="2807355" cy="1718902"/>
          </a:xfrm>
        </p:spPr>
        <p:txBody>
          <a:bodyPr>
            <a:noAutofit/>
          </a:bodyPr>
          <a:lstStyle/>
          <a:p>
            <a:pPr algn="l"/>
            <a:r>
              <a:rPr lang="es-PE" sz="1400" b="1" dirty="0">
                <a:latin typeface="Berlin Sans FB Demi" panose="020E0802020502020306" pitchFamily="34" charset="0"/>
              </a:rPr>
              <a:t>Celestino </a:t>
            </a:r>
            <a:r>
              <a:rPr lang="es-PE" sz="1400" b="1" dirty="0" smtClean="0">
                <a:latin typeface="Berlin Sans FB Demi" panose="020E0802020502020306" pitchFamily="34" charset="0"/>
              </a:rPr>
              <a:t>Huamán, </a:t>
            </a:r>
            <a:r>
              <a:rPr lang="es-PE" sz="1400" b="1" dirty="0">
                <a:latin typeface="Berlin Sans FB Demi" panose="020E0802020502020306" pitchFamily="34" charset="0"/>
              </a:rPr>
              <a:t>Angie</a:t>
            </a:r>
          </a:p>
          <a:p>
            <a:pPr algn="l"/>
            <a:r>
              <a:rPr lang="es-PE" sz="1400" b="1" dirty="0">
                <a:latin typeface="Berlin Sans FB Demi" panose="020E0802020502020306" pitchFamily="34" charset="0"/>
              </a:rPr>
              <a:t>Diaz Ocampo, Ricardo</a:t>
            </a:r>
          </a:p>
          <a:p>
            <a:pPr algn="l"/>
            <a:r>
              <a:rPr lang="es-PE" sz="1400" b="1" dirty="0">
                <a:latin typeface="Berlin Sans FB Demi" panose="020E0802020502020306" pitchFamily="34" charset="0"/>
              </a:rPr>
              <a:t>Flores Santisteban, </a:t>
            </a:r>
            <a:r>
              <a:rPr lang="es-PE" sz="1400" b="1" dirty="0" smtClean="0">
                <a:latin typeface="Berlin Sans FB Demi" panose="020E0802020502020306" pitchFamily="34" charset="0"/>
              </a:rPr>
              <a:t>José</a:t>
            </a:r>
          </a:p>
          <a:p>
            <a:pPr algn="l"/>
            <a:r>
              <a:rPr lang="es-PE" sz="1400" b="1" dirty="0" smtClean="0">
                <a:latin typeface="Berlin Sans FB Demi" panose="020E0802020502020306" pitchFamily="34" charset="0"/>
              </a:rPr>
              <a:t>Muñoz Ccanto, Joel</a:t>
            </a:r>
            <a:endParaRPr lang="es-PE" sz="1400" b="1" dirty="0">
              <a:latin typeface="Berlin Sans FB Demi" panose="020E0802020502020306" pitchFamily="34" charset="0"/>
            </a:endParaRPr>
          </a:p>
          <a:p>
            <a:pPr algn="l"/>
            <a:r>
              <a:rPr lang="es-PE" sz="1400" b="1" dirty="0">
                <a:latin typeface="Berlin Sans FB Demi" panose="020E0802020502020306" pitchFamily="34" charset="0"/>
              </a:rPr>
              <a:t>Pinto Carhuamanca, Jeremy</a:t>
            </a:r>
          </a:p>
        </p:txBody>
      </p:sp>
    </p:spTree>
    <p:extLst>
      <p:ext uri="{BB962C8B-B14F-4D97-AF65-F5344CB8AC3E}">
        <p14:creationId xmlns:p14="http://schemas.microsoft.com/office/powerpoint/2010/main" val="668371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02348" y="1058906"/>
            <a:ext cx="5903770" cy="1550989"/>
          </a:xfrm>
        </p:spPr>
        <p:txBody>
          <a:bodyPr>
            <a:normAutofit fontScale="90000"/>
          </a:bodyPr>
          <a:lstStyle/>
          <a:p>
            <a:r>
              <a:rPr lang="es-PE" b="1" dirty="0"/>
              <a:t>Estructura de las pruebas unitarias</a:t>
            </a:r>
            <a:br>
              <a:rPr lang="es-PE" b="1" dirty="0"/>
            </a:br>
            <a:endParaRPr lang="es-PE" dirty="0"/>
          </a:p>
        </p:txBody>
      </p:sp>
      <p:sp>
        <p:nvSpPr>
          <p:cNvPr id="4" name="Rectángulo 3"/>
          <p:cNvSpPr/>
          <p:nvPr/>
        </p:nvSpPr>
        <p:spPr>
          <a:xfrm>
            <a:off x="2274314" y="3215202"/>
            <a:ext cx="6161348" cy="1200329"/>
          </a:xfrm>
          <a:prstGeom prst="rect">
            <a:avLst/>
          </a:prstGeom>
        </p:spPr>
        <p:txBody>
          <a:bodyPr wrap="square">
            <a:spAutoFit/>
          </a:bodyPr>
          <a:lstStyle/>
          <a:p>
            <a:pPr algn="just"/>
            <a:r>
              <a:rPr lang="es-PE" dirty="0">
                <a:solidFill>
                  <a:srgbClr val="2A2A2A"/>
                </a:solidFill>
                <a:latin typeface="Arial" panose="020B0604020202020204" pitchFamily="34" charset="0"/>
                <a:ea typeface="Calibri" panose="020F0502020204030204" pitchFamily="34" charset="0"/>
              </a:rPr>
              <a:t>Para que se reconozca la prueba unitaria en Herramientas para pruebas Team System, este archivo de código fuente debe residir en un proyecto de prueba, que a su vez sea parte de una solución de Visual Studio. </a:t>
            </a:r>
            <a:endParaRPr lang="es-PE" dirty="0"/>
          </a:p>
        </p:txBody>
      </p:sp>
    </p:spTree>
    <p:extLst>
      <p:ext uri="{BB962C8B-B14F-4D97-AF65-F5344CB8AC3E}">
        <p14:creationId xmlns:p14="http://schemas.microsoft.com/office/powerpoint/2010/main" val="75959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5749" y="781456"/>
            <a:ext cx="7552266" cy="755561"/>
          </a:xfrm>
        </p:spPr>
        <p:txBody>
          <a:bodyPr>
            <a:normAutofit fontScale="90000"/>
          </a:bodyPr>
          <a:lstStyle/>
          <a:p>
            <a:r>
              <a:rPr lang="es-ES" b="1" dirty="0"/>
              <a:t>Tipos especiales de pruebas unitarias</a:t>
            </a:r>
            <a:r>
              <a:rPr lang="es-PE" dirty="0"/>
              <a:t/>
            </a:r>
            <a:br>
              <a:rPr lang="es-PE" dirty="0"/>
            </a:br>
            <a:endParaRPr lang="es-PE" dirty="0"/>
          </a:p>
        </p:txBody>
      </p:sp>
      <p:pic>
        <p:nvPicPr>
          <p:cNvPr id="4" name="Imagen 3"/>
          <p:cNvPicPr/>
          <p:nvPr/>
        </p:nvPicPr>
        <p:blipFill rotWithShape="1">
          <a:blip r:embed="rId2"/>
          <a:srcRect l="28853" t="22037" r="18364" b="7325"/>
          <a:stretch/>
        </p:blipFill>
        <p:spPr bwMode="auto">
          <a:xfrm>
            <a:off x="1920024" y="1884746"/>
            <a:ext cx="6876245" cy="45289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506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5600" t="17249" r="40496" b="33238"/>
          <a:stretch/>
        </p:blipFill>
        <p:spPr>
          <a:xfrm>
            <a:off x="1531916" y="1187533"/>
            <a:ext cx="7944240" cy="4120738"/>
          </a:xfrm>
          <a:prstGeom prst="rect">
            <a:avLst/>
          </a:prstGeom>
        </p:spPr>
      </p:pic>
      <p:sp>
        <p:nvSpPr>
          <p:cNvPr id="4" name="Rectángulo 3"/>
          <p:cNvSpPr/>
          <p:nvPr/>
        </p:nvSpPr>
        <p:spPr>
          <a:xfrm>
            <a:off x="165772" y="0"/>
            <a:ext cx="3286477"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Ejemplo :</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0363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5875" t="22443" r="54247" b="40057"/>
          <a:stretch/>
        </p:blipFill>
        <p:spPr>
          <a:xfrm>
            <a:off x="1805048" y="391886"/>
            <a:ext cx="6840187" cy="3632375"/>
          </a:xfrm>
          <a:prstGeom prst="rect">
            <a:avLst/>
          </a:prstGeom>
        </p:spPr>
      </p:pic>
      <p:pic>
        <p:nvPicPr>
          <p:cNvPr id="3" name="Imagen 2"/>
          <p:cNvPicPr>
            <a:picLocks noChangeAspect="1"/>
          </p:cNvPicPr>
          <p:nvPr/>
        </p:nvPicPr>
        <p:blipFill rotWithShape="1">
          <a:blip r:embed="rId3"/>
          <a:srcRect l="1932" t="73579" r="76067" b="3531"/>
          <a:stretch/>
        </p:blipFill>
        <p:spPr>
          <a:xfrm>
            <a:off x="3247899" y="4251369"/>
            <a:ext cx="3954484" cy="2323256"/>
          </a:xfrm>
          <a:prstGeom prst="rect">
            <a:avLst/>
          </a:prstGeom>
        </p:spPr>
      </p:pic>
    </p:spTree>
    <p:extLst>
      <p:ext uri="{BB962C8B-B14F-4D97-AF65-F5344CB8AC3E}">
        <p14:creationId xmlns:p14="http://schemas.microsoft.com/office/powerpoint/2010/main" val="348245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7983" t="50040" r="60665" b="38759"/>
          <a:stretch/>
        </p:blipFill>
        <p:spPr>
          <a:xfrm>
            <a:off x="1508165" y="653143"/>
            <a:ext cx="7122092" cy="1436914"/>
          </a:xfrm>
          <a:prstGeom prst="rect">
            <a:avLst/>
          </a:prstGeom>
        </p:spPr>
      </p:pic>
      <p:pic>
        <p:nvPicPr>
          <p:cNvPr id="3" name="Imagen 2"/>
          <p:cNvPicPr>
            <a:picLocks noChangeAspect="1"/>
          </p:cNvPicPr>
          <p:nvPr/>
        </p:nvPicPr>
        <p:blipFill rotWithShape="1">
          <a:blip r:embed="rId3"/>
          <a:srcRect l="2116" t="73742" r="63507" b="5966"/>
          <a:stretch/>
        </p:blipFill>
        <p:spPr>
          <a:xfrm>
            <a:off x="1738181" y="3740726"/>
            <a:ext cx="6662060" cy="2220687"/>
          </a:xfrm>
          <a:prstGeom prst="rect">
            <a:avLst/>
          </a:prstGeom>
        </p:spPr>
      </p:pic>
      <p:pic>
        <p:nvPicPr>
          <p:cNvPr id="4" name="Imagen 3"/>
          <p:cNvPicPr>
            <a:picLocks noChangeAspect="1"/>
          </p:cNvPicPr>
          <p:nvPr/>
        </p:nvPicPr>
        <p:blipFill rotWithShape="1">
          <a:blip r:embed="rId3"/>
          <a:srcRect l="7728" t="34223" r="54820" b="47430"/>
          <a:stretch/>
        </p:blipFill>
        <p:spPr>
          <a:xfrm>
            <a:off x="1508165" y="2090057"/>
            <a:ext cx="5483995" cy="1517028"/>
          </a:xfrm>
          <a:prstGeom prst="rect">
            <a:avLst/>
          </a:prstGeom>
        </p:spPr>
      </p:pic>
    </p:spTree>
    <p:extLst>
      <p:ext uri="{BB962C8B-B14F-4D97-AF65-F5344CB8AC3E}">
        <p14:creationId xmlns:p14="http://schemas.microsoft.com/office/powerpoint/2010/main" val="415335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40986" y="403537"/>
            <a:ext cx="5079522" cy="665408"/>
          </a:xfrm>
        </p:spPr>
        <p:txBody>
          <a:bodyPr>
            <a:normAutofit fontScale="90000"/>
          </a:bodyPr>
          <a:lstStyle/>
          <a:p>
            <a:r>
              <a:rPr lang="es-PE" dirty="0">
                <a:ln w="0"/>
                <a:effectLst>
                  <a:outerShdw blurRad="38100" dist="25400" dir="5400000" algn="ctr" rotWithShape="0">
                    <a:srgbClr val="6E747A">
                      <a:alpha val="43000"/>
                    </a:srgbClr>
                  </a:outerShdw>
                </a:effectLst>
              </a:rPr>
              <a:t>REFERENCIA</a:t>
            </a:r>
            <a:r>
              <a:rPr lang="es-PE" dirty="0">
                <a:ln w="0"/>
                <a:solidFill>
                  <a:schemeClr val="tx1"/>
                </a:solidFill>
                <a:effectLst>
                  <a:outerShdw blurRad="38100" dist="19050" dir="2700000" algn="tl" rotWithShape="0">
                    <a:schemeClr val="dk1">
                      <a:alpha val="40000"/>
                    </a:schemeClr>
                  </a:outerShdw>
                </a:effectLst>
              </a:rPr>
              <a:t> </a:t>
            </a:r>
            <a:r>
              <a:rPr lang="es-PE" dirty="0">
                <a:ln w="0"/>
                <a:effectLst>
                  <a:outerShdw blurRad="38100" dist="25400" dir="5400000" algn="ctr" rotWithShape="0">
                    <a:srgbClr val="6E747A">
                      <a:alpha val="43000"/>
                    </a:srgbClr>
                  </a:outerShdw>
                </a:effectLst>
              </a:rPr>
              <a:t>BIBLIOGRAFIA</a:t>
            </a:r>
            <a:r>
              <a:rPr lang="es-PE" dirty="0"/>
              <a:t/>
            </a:r>
            <a:br>
              <a:rPr lang="es-PE" dirty="0"/>
            </a:br>
            <a:endParaRPr lang="es-PE" dirty="0"/>
          </a:p>
        </p:txBody>
      </p:sp>
      <p:sp>
        <p:nvSpPr>
          <p:cNvPr id="4" name="Rectángulo 3"/>
          <p:cNvSpPr/>
          <p:nvPr/>
        </p:nvSpPr>
        <p:spPr>
          <a:xfrm>
            <a:off x="1863144" y="2268777"/>
            <a:ext cx="7396766" cy="2862322"/>
          </a:xfrm>
          <a:prstGeom prst="rect">
            <a:avLst/>
          </a:prstGeom>
        </p:spPr>
        <p:txBody>
          <a:bodyPr wrap="square">
            <a:spAutoFit/>
          </a:bodyPr>
          <a:lstStyle/>
          <a:p>
            <a:pPr algn="just"/>
            <a:r>
              <a:rPr lang="es-PE" dirty="0"/>
              <a:t>http://es.wikipedia.org/wiki/Prueba_unitaria</a:t>
            </a:r>
          </a:p>
          <a:p>
            <a:pPr algn="just"/>
            <a:r>
              <a:rPr lang="es-PE" dirty="0"/>
              <a:t>http://elisa.dyndns-web.com/~elisa/teaching/prog/oo/2011/codigo/junit_demo.tar.gz</a:t>
            </a:r>
          </a:p>
          <a:p>
            <a:pPr algn="just"/>
            <a:r>
              <a:rPr lang="es-PE" dirty="0"/>
              <a:t>(Para el Prueba.java me base en el código ejemplo de la Dra. Schaeffer)</a:t>
            </a:r>
          </a:p>
          <a:p>
            <a:pPr algn="just"/>
            <a:r>
              <a:rPr lang="es-PE" dirty="0"/>
              <a:t>https://github.com/KentBeck/junit/downloads</a:t>
            </a:r>
          </a:p>
          <a:p>
            <a:pPr algn="just"/>
            <a:r>
              <a:rPr lang="es-PE" dirty="0"/>
              <a:t>http://maperz1130.files.wordpress.com/2010/09/tipos_pruebas_es.gif</a:t>
            </a:r>
          </a:p>
          <a:p>
            <a:pPr algn="just"/>
            <a:r>
              <a:rPr lang="es-PE" dirty="0"/>
              <a:t>https://msdn.microsoft.com/es-es/library/ms182516(v=vs.90).aspx</a:t>
            </a:r>
          </a:p>
          <a:p>
            <a:pPr algn="just"/>
            <a:r>
              <a:rPr lang="es-PE" dirty="0"/>
              <a:t>https://es.scribd.com/document/239246451/Pruebas-Unitarias}</a:t>
            </a:r>
          </a:p>
        </p:txBody>
      </p:sp>
    </p:spTree>
    <p:extLst>
      <p:ext uri="{BB962C8B-B14F-4D97-AF65-F5344CB8AC3E}">
        <p14:creationId xmlns:p14="http://schemas.microsoft.com/office/powerpoint/2010/main" val="136463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1131" y="635816"/>
            <a:ext cx="6444684" cy="595697"/>
          </a:xfrm>
        </p:spPr>
        <p:txBody>
          <a:bodyPr>
            <a:normAutofit fontScale="90000"/>
          </a:bodyPr>
          <a:lstStyle/>
          <a:p>
            <a:r>
              <a:rPr lang="es-PE" b="1" dirty="0"/>
              <a:t>¿Que son las pruebas unitarias?</a:t>
            </a:r>
            <a:endParaRPr lang="es-PE" dirty="0"/>
          </a:p>
        </p:txBody>
      </p:sp>
      <p:sp>
        <p:nvSpPr>
          <p:cNvPr id="5" name="Rectángulo 4"/>
          <p:cNvSpPr/>
          <p:nvPr/>
        </p:nvSpPr>
        <p:spPr>
          <a:xfrm>
            <a:off x="2081131" y="2529248"/>
            <a:ext cx="6096000" cy="2031325"/>
          </a:xfrm>
          <a:prstGeom prst="rect">
            <a:avLst/>
          </a:prstGeom>
        </p:spPr>
        <p:txBody>
          <a:bodyPr>
            <a:spAutoFit/>
          </a:bodyPr>
          <a:lstStyle/>
          <a:p>
            <a:pPr algn="just"/>
            <a:r>
              <a:rPr lang="es-PE" dirty="0"/>
              <a:t>En programación, una prueba unitaria es una forma de comprobar el correcto funcionamiento de una unidad de código. Por ejemplo en diseño estructurado o en diseño funcional una función o un procedimiento, en diseño orientado a objetos una clase. Esto sirve para asegurar que cada unidad funcione correctamente y eficientemente por separado. </a:t>
            </a:r>
          </a:p>
        </p:txBody>
      </p:sp>
    </p:spTree>
    <p:extLst>
      <p:ext uri="{BB962C8B-B14F-4D97-AF65-F5344CB8AC3E}">
        <p14:creationId xmlns:p14="http://schemas.microsoft.com/office/powerpoint/2010/main" val="4025871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27202" y="148834"/>
            <a:ext cx="3031781" cy="1150035"/>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s-PE" b="1" dirty="0">
                <a:ln/>
                <a:solidFill>
                  <a:schemeClr val="accent3"/>
                </a:solidFill>
              </a:rPr>
              <a:t> </a:t>
            </a:r>
            <a:r>
              <a:rPr lang="es-PE" b="1" dirty="0"/>
              <a:t>Características</a:t>
            </a:r>
            <a:endParaRPr lang="es-PE" b="1" dirty="0">
              <a:ln/>
              <a:solidFill>
                <a:schemeClr val="accent3"/>
              </a:solidFill>
            </a:endParaRPr>
          </a:p>
        </p:txBody>
      </p:sp>
      <p:sp>
        <p:nvSpPr>
          <p:cNvPr id="3" name="Rectángulo 2"/>
          <p:cNvSpPr/>
          <p:nvPr/>
        </p:nvSpPr>
        <p:spPr>
          <a:xfrm>
            <a:off x="2378298" y="1404821"/>
            <a:ext cx="6096000" cy="4622291"/>
          </a:xfrm>
          <a:prstGeom prst="rect">
            <a:avLst/>
          </a:prstGeom>
        </p:spPr>
        <p:txBody>
          <a:bodyPr>
            <a:spAutoFit/>
          </a:bodyPr>
          <a:lstStyle/>
          <a:p>
            <a:pPr marL="285750" indent="-285750" algn="just">
              <a:lnSpc>
                <a:spcPct val="115000"/>
              </a:lnSpc>
              <a:spcAft>
                <a:spcPts val="1000"/>
              </a:spcAft>
              <a:buFont typeface="Wingdings" panose="05000000000000000000" pitchFamily="2" charset="2"/>
              <a:buChar char="q"/>
            </a:pPr>
            <a:r>
              <a:rPr lang="es-PE" dirty="0"/>
              <a:t>Es </a:t>
            </a:r>
            <a:r>
              <a:rPr lang="es-PE" dirty="0" smtClean="0"/>
              <a:t>automatizable</a:t>
            </a:r>
          </a:p>
          <a:p>
            <a:pPr algn="just">
              <a:lnSpc>
                <a:spcPct val="115000"/>
              </a:lnSpc>
              <a:spcAft>
                <a:spcPts val="1000"/>
              </a:spcAft>
            </a:pPr>
            <a:r>
              <a:rPr lang="es-PE" dirty="0" smtClean="0"/>
              <a:t>Donde </a:t>
            </a:r>
            <a:r>
              <a:rPr lang="es-PE" dirty="0"/>
              <a:t>no se requiere una intervención manual.</a:t>
            </a:r>
          </a:p>
          <a:p>
            <a:pPr algn="just">
              <a:lnSpc>
                <a:spcPct val="115000"/>
              </a:lnSpc>
              <a:spcAft>
                <a:spcPts val="1000"/>
              </a:spcAft>
            </a:pPr>
            <a:r>
              <a:rPr lang="es-PE" dirty="0"/>
              <a:t>Cubren la mayor cantidad de código.</a:t>
            </a:r>
          </a:p>
          <a:p>
            <a:pPr marL="285750" indent="-285750" algn="just">
              <a:lnSpc>
                <a:spcPct val="115000"/>
              </a:lnSpc>
              <a:spcAft>
                <a:spcPts val="1000"/>
              </a:spcAft>
              <a:buFont typeface="Wingdings" panose="05000000000000000000" pitchFamily="2" charset="2"/>
              <a:buChar char="q"/>
            </a:pPr>
            <a:r>
              <a:rPr lang="es-PE" dirty="0"/>
              <a:t>Repetibles o </a:t>
            </a:r>
            <a:r>
              <a:rPr lang="es-PE" dirty="0" smtClean="0"/>
              <a:t>reutilizables</a:t>
            </a:r>
          </a:p>
          <a:p>
            <a:pPr algn="just">
              <a:lnSpc>
                <a:spcPct val="115000"/>
              </a:lnSpc>
              <a:spcAft>
                <a:spcPts val="1000"/>
              </a:spcAft>
            </a:pPr>
            <a:r>
              <a:rPr lang="es-PE" dirty="0"/>
              <a:t>P</a:t>
            </a:r>
            <a:r>
              <a:rPr lang="es-PE" dirty="0" smtClean="0"/>
              <a:t>ruebas </a:t>
            </a:r>
            <a:r>
              <a:rPr lang="es-PE" dirty="0"/>
              <a:t>que se utilizan más de una vez.</a:t>
            </a:r>
          </a:p>
          <a:p>
            <a:pPr marL="285750" indent="-285750" algn="just">
              <a:lnSpc>
                <a:spcPct val="115000"/>
              </a:lnSpc>
              <a:spcAft>
                <a:spcPts val="1000"/>
              </a:spcAft>
              <a:buFont typeface="Wingdings" panose="05000000000000000000" pitchFamily="2" charset="2"/>
              <a:buChar char="q"/>
            </a:pPr>
            <a:r>
              <a:rPr lang="es-PE" dirty="0" smtClean="0"/>
              <a:t>Independientes</a:t>
            </a:r>
          </a:p>
          <a:p>
            <a:pPr algn="just">
              <a:lnSpc>
                <a:spcPct val="115000"/>
              </a:lnSpc>
              <a:spcAft>
                <a:spcPts val="1000"/>
              </a:spcAft>
            </a:pPr>
            <a:r>
              <a:rPr lang="es-PE" dirty="0"/>
              <a:t>L</a:t>
            </a:r>
            <a:r>
              <a:rPr lang="es-PE" dirty="0" smtClean="0"/>
              <a:t>a </a:t>
            </a:r>
            <a:r>
              <a:rPr lang="es-PE" dirty="0"/>
              <a:t>ejecución de una prueba no afecta la ejecución de otra.</a:t>
            </a:r>
          </a:p>
          <a:p>
            <a:pPr marL="285750" indent="-285750" algn="just">
              <a:lnSpc>
                <a:spcPct val="115000"/>
              </a:lnSpc>
              <a:spcAft>
                <a:spcPts val="1000"/>
              </a:spcAft>
              <a:buFont typeface="Wingdings" panose="05000000000000000000" pitchFamily="2" charset="2"/>
              <a:buChar char="q"/>
            </a:pPr>
            <a:r>
              <a:rPr lang="es-PE" dirty="0" smtClean="0"/>
              <a:t>Profesionales</a:t>
            </a:r>
          </a:p>
          <a:p>
            <a:pPr algn="just">
              <a:lnSpc>
                <a:spcPct val="115000"/>
              </a:lnSpc>
              <a:spcAft>
                <a:spcPts val="1000"/>
              </a:spcAft>
            </a:pPr>
            <a:r>
              <a:rPr lang="es-PE" dirty="0"/>
              <a:t>L</a:t>
            </a:r>
            <a:r>
              <a:rPr lang="es-PE" dirty="0" smtClean="0"/>
              <a:t>as </a:t>
            </a:r>
            <a:r>
              <a:rPr lang="es-PE" dirty="0"/>
              <a:t>pruebas deben ser consideradas igual que el código, con la misma profesionalidad, documentación, etc.</a:t>
            </a:r>
          </a:p>
        </p:txBody>
      </p:sp>
    </p:spTree>
    <p:extLst>
      <p:ext uri="{BB962C8B-B14F-4D97-AF65-F5344CB8AC3E}">
        <p14:creationId xmlns:p14="http://schemas.microsoft.com/office/powerpoint/2010/main" val="2069516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52205" y="596721"/>
            <a:ext cx="1962228" cy="639651"/>
          </a:xfrm>
        </p:spPr>
        <p:txBody>
          <a:bodyPr>
            <a:normAutofit fontScale="90000"/>
          </a:bodyPr>
          <a:lstStyle/>
          <a:p>
            <a:r>
              <a:rPr lang="es-PE" b="1" dirty="0"/>
              <a:t>Ventajas</a:t>
            </a:r>
            <a:endParaRPr lang="es-PE"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1779256" y="2217211"/>
            <a:ext cx="7390501" cy="3242426"/>
          </a:xfrm>
          <a:prstGeom prst="rect">
            <a:avLst/>
          </a:prstGeom>
        </p:spPr>
        <p:txBody>
          <a:bodyPr wrap="square">
            <a:spAutoFit/>
          </a:bodyPr>
          <a:lstStyle/>
          <a:p>
            <a:pPr marL="342900" lvl="0" indent="-342900">
              <a:lnSpc>
                <a:spcPct val="115000"/>
              </a:lnSpc>
              <a:spcAft>
                <a:spcPts val="0"/>
              </a:spcAft>
              <a:buSzPts val="1000"/>
              <a:buFont typeface="Symbol" panose="05050102010706020507" pitchFamily="18" charset="2"/>
              <a:buChar char=""/>
              <a:tabLst>
                <a:tab pos="457200" algn="l"/>
              </a:tabLst>
            </a:pPr>
            <a:r>
              <a:rPr lang="es-PE"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Fomentan el cambio</a:t>
            </a:r>
            <a:r>
              <a:rPr lang="es-PE"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las pruebas unitarias facilitan la reestructuración del código (</a:t>
            </a:r>
            <a:r>
              <a:rPr lang="es-PE"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refactorización</a:t>
            </a:r>
          </a:p>
          <a:p>
            <a:pPr lvl="0">
              <a:lnSpc>
                <a:spcPct val="115000"/>
              </a:lnSpc>
              <a:spcAft>
                <a:spcPts val="0"/>
              </a:spcAft>
              <a:buSzPts val="1000"/>
              <a:tabLst>
                <a:tab pos="457200" algn="l"/>
              </a:tabLst>
            </a:pPr>
            <a:r>
              <a:rPr lang="es-PE"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SzPts val="1000"/>
              <a:buFont typeface="Symbol" panose="05050102010706020507" pitchFamily="18" charset="2"/>
              <a:buChar char=""/>
              <a:tabLst>
                <a:tab pos="457200" algn="l"/>
              </a:tabLst>
            </a:pPr>
            <a:r>
              <a:rPr lang="es-PE"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Simplifican la integración</a:t>
            </a:r>
            <a:r>
              <a:rPr lang="es-PE"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permiten llegar a la fase de integración asegurando que las partes individuales funcionan </a:t>
            </a:r>
            <a:r>
              <a:rPr lang="es-PE"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correctamente</a:t>
            </a:r>
          </a:p>
          <a:p>
            <a:pPr lvl="0">
              <a:lnSpc>
                <a:spcPct val="115000"/>
              </a:lnSpc>
              <a:spcAft>
                <a:spcPts val="0"/>
              </a:spcAft>
              <a:buSzPts val="1000"/>
              <a:tabLst>
                <a:tab pos="457200" algn="l"/>
              </a:tabLst>
            </a:pP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PE"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SzPts val="1000"/>
              <a:buFont typeface="Symbol" panose="05050102010706020507" pitchFamily="18" charset="2"/>
              <a:buChar char=""/>
              <a:tabLst>
                <a:tab pos="457200" algn="l"/>
              </a:tabLst>
            </a:pPr>
            <a:r>
              <a:rPr lang="es-PE"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Documentan el código</a:t>
            </a:r>
            <a:r>
              <a:rPr lang="es-PE"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las propias pruebas pueden considerarse documentación, ya que las mismas son una implementación de referencia de cómo utilizar el código.</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6700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4459" y="416417"/>
            <a:ext cx="7230295" cy="704045"/>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s-PE" b="1" dirty="0"/>
              <a:t>¿Porque realizar pruebas unitarias?</a:t>
            </a:r>
            <a:endParaRPr lang="es-PE" dirty="0"/>
          </a:p>
        </p:txBody>
      </p:sp>
      <p:sp>
        <p:nvSpPr>
          <p:cNvPr id="3" name="Rectángulo 2"/>
          <p:cNvSpPr/>
          <p:nvPr/>
        </p:nvSpPr>
        <p:spPr>
          <a:xfrm>
            <a:off x="1326523" y="2366283"/>
            <a:ext cx="7843234" cy="2516586"/>
          </a:xfrm>
          <a:prstGeom prst="rect">
            <a:avLst/>
          </a:prstGeom>
        </p:spPr>
        <p:txBody>
          <a:bodyPr wrap="square">
            <a:spAutoFit/>
          </a:bodyPr>
          <a:lstStyle/>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1.- Asegura calidad del código entregado.</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2.- Ayuda a definir los requerimientos y responsabilidades de cada método en cada clase probada.</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3.- Constituye una buena forma de ejecutar pruebas de concepto.</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4.- Permite hacer refactoring tempranamente en el código</a:t>
            </a:r>
            <a:r>
              <a:rPr lang="es-PE" dirty="0" smtClean="0">
                <a:latin typeface="Arial" panose="020B0604020202020204" pitchFamily="34" charset="0"/>
                <a:ea typeface="Calibri" panose="020F0502020204030204" pitchFamily="34" charset="0"/>
                <a:cs typeface="Times New Roman" panose="02020603050405020304" pitchFamily="18" charset="0"/>
              </a:rPr>
              <a:t>.</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5</a:t>
            </a:r>
            <a:r>
              <a:rPr lang="es-PE" dirty="0" smtClean="0">
                <a:latin typeface="Arial" panose="020B0604020202020204" pitchFamily="34" charset="0"/>
                <a:ea typeface="Calibri" panose="020F0502020204030204" pitchFamily="34" charset="0"/>
                <a:cs typeface="Times New Roman" panose="02020603050405020304" pitchFamily="18" charset="0"/>
              </a:rPr>
              <a:t>.- </a:t>
            </a:r>
            <a:r>
              <a:rPr lang="es-PE" dirty="0">
                <a:latin typeface="Arial" panose="020B0604020202020204" pitchFamily="34" charset="0"/>
                <a:ea typeface="Calibri" panose="020F0502020204030204" pitchFamily="34" charset="0"/>
                <a:cs typeface="Times New Roman" panose="02020603050405020304" pitchFamily="18" charset="0"/>
              </a:rPr>
              <a:t>Permite encontrar errores o bugs tempranamente en el desarrollo.</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414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75080" y="1240664"/>
            <a:ext cx="3302238" cy="613893"/>
          </a:xfrm>
        </p:spPr>
        <p:txBody>
          <a:bodyPr>
            <a:noAutofit/>
          </a:bodyPr>
          <a:lstStyle/>
          <a:p>
            <a:r>
              <a:rPr lang="es-PE" b="1" dirty="0"/>
              <a:t>Limitaciones:</a:t>
            </a:r>
            <a:endParaRPr lang="es-PE" dirty="0"/>
          </a:p>
        </p:txBody>
      </p:sp>
      <p:sp>
        <p:nvSpPr>
          <p:cNvPr id="7" name="Rectángulo 6"/>
          <p:cNvSpPr/>
          <p:nvPr/>
        </p:nvSpPr>
        <p:spPr>
          <a:xfrm>
            <a:off x="2056326" y="3015475"/>
            <a:ext cx="6688429" cy="1477328"/>
          </a:xfrm>
          <a:prstGeom prst="rect">
            <a:avLst/>
          </a:prstGeom>
        </p:spPr>
        <p:txBody>
          <a:bodyPr wrap="square">
            <a:spAutoFit/>
          </a:bodyPr>
          <a:lstStyle/>
          <a:p>
            <a:r>
              <a:rPr lang="es-PE" dirty="0">
                <a:latin typeface="Arial" panose="020B0604020202020204" pitchFamily="34" charset="0"/>
                <a:ea typeface="Calibri" panose="020F0502020204030204" pitchFamily="34" charset="0"/>
              </a:rPr>
              <a:t>Es importante darse cuenta de que las pruebas unitarias no descubrirán todos los errores del código. Por definición, sólo prueban las unidades por sí solas. Por lo tanto, no descubrirán errores de integración, problemas de rendimiento y otros problemas que afectan a todo el sistema en su conjunto. </a:t>
            </a:r>
            <a:endParaRPr lang="es-PE" dirty="0"/>
          </a:p>
        </p:txBody>
      </p:sp>
    </p:spTree>
    <p:extLst>
      <p:ext uri="{BB962C8B-B14F-4D97-AF65-F5344CB8AC3E}">
        <p14:creationId xmlns:p14="http://schemas.microsoft.com/office/powerpoint/2010/main" val="212568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78112" y="712632"/>
            <a:ext cx="3121933" cy="742681"/>
          </a:xfrm>
        </p:spPr>
        <p:txBody>
          <a:bodyPr>
            <a:normAutofit fontScale="90000"/>
          </a:bodyPr>
          <a:lstStyle/>
          <a:p>
            <a:r>
              <a:rPr lang="es-PE" b="1" dirty="0"/>
              <a:t>¿Cómo Trabaja?</a:t>
            </a:r>
            <a:endParaRPr lang="es-PE" dirty="0"/>
          </a:p>
        </p:txBody>
      </p:sp>
      <p:sp>
        <p:nvSpPr>
          <p:cNvPr id="3" name="Rectángulo 2"/>
          <p:cNvSpPr/>
          <p:nvPr/>
        </p:nvSpPr>
        <p:spPr>
          <a:xfrm>
            <a:off x="2365419" y="1749336"/>
            <a:ext cx="6096000" cy="1685077"/>
          </a:xfrm>
          <a:prstGeom prst="rect">
            <a:avLst/>
          </a:prstGeom>
        </p:spPr>
        <p:txBody>
          <a:bodyPr>
            <a:spAutoFit/>
          </a:bodyPr>
          <a:lstStyle/>
          <a:p>
            <a:pPr algn="just">
              <a:lnSpc>
                <a:spcPct val="115000"/>
              </a:lnSpc>
              <a:spcAft>
                <a:spcPts val="0"/>
              </a:spcAft>
            </a:pPr>
            <a:r>
              <a:rPr lang="es-PE"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Está basado en aserciones, que son condiciones que debe cumplir el resultado dela ejecución del método para demostrar que su funcionamiento es correcto.</a:t>
            </a:r>
            <a:r>
              <a:rPr lang="es-PE" spc="-75"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Existen herramientas, frameworks, que</a:t>
            </a:r>
            <a:r>
              <a:rPr lang="es-PE"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facilitan este trabajo, una de ellas es el </a:t>
            </a:r>
            <a:r>
              <a:rPr lang="es-PE" spc="-75"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framework JUNIT.</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2365419" y="3929288"/>
            <a:ext cx="6096000" cy="2322174"/>
          </a:xfrm>
          <a:prstGeom prst="rect">
            <a:avLst/>
          </a:prstGeom>
        </p:spPr>
        <p:txBody>
          <a:bodyPr>
            <a:spAutoFit/>
          </a:bodyPr>
          <a:lstStyle/>
          <a:p>
            <a:pPr>
              <a:lnSpc>
                <a:spcPct val="115000"/>
              </a:lnSpc>
              <a:spcAft>
                <a:spcPts val="0"/>
              </a:spcAft>
            </a:pPr>
            <a:r>
              <a:rPr lang="es-PE" b="1" dirty="0">
                <a:solidFill>
                  <a:srgbClr val="4F6228"/>
                </a:solidFill>
                <a:latin typeface="Arial" panose="020B0604020202020204" pitchFamily="34" charset="0"/>
                <a:ea typeface="Times New Roman" panose="02020603050405020304" pitchFamily="18" charset="0"/>
                <a:cs typeface="Times New Roman" panose="02020603050405020304" pitchFamily="18" charset="0"/>
              </a:rPr>
              <a:t>Ejemplo</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PE"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 un método “Suma” De Una clase debe calcular la suma de dos números que se les pasa como parámetros, entonces la forma de probarlo es:</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PE"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PE" b="1" spc="-75"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resultado = </a:t>
            </a:r>
            <a:r>
              <a:rPr lang="es-PE" b="1" spc="-75"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objeto.suma</a:t>
            </a:r>
            <a:r>
              <a:rPr lang="es-PE" b="1" spc="-75"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(2,3);</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PE" b="1" dirty="0" err="1">
                <a:solidFill>
                  <a:srgbClr val="0070C0"/>
                </a:solidFill>
                <a:latin typeface="Arial" panose="020B0604020202020204" pitchFamily="34" charset="0"/>
                <a:ea typeface="Times New Roman" panose="02020603050405020304" pitchFamily="18" charset="0"/>
                <a:cs typeface="Times New Roman" panose="02020603050405020304" pitchFamily="18" charset="0"/>
              </a:rPr>
              <a:t>objeto.assertEquals</a:t>
            </a:r>
            <a:r>
              <a:rPr lang="es-PE"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(5, resultado);</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6044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8650" y="1317938"/>
            <a:ext cx="7191658" cy="768439"/>
          </a:xfrm>
        </p:spPr>
        <p:txBody>
          <a:bodyPr>
            <a:normAutofit fontScale="90000"/>
          </a:bodyPr>
          <a:lstStyle/>
          <a:p>
            <a:r>
              <a:rPr lang="es-ES" b="1" dirty="0"/>
              <a:t>Cuando se crea las pruebas unitarias</a:t>
            </a:r>
            <a:r>
              <a:rPr lang="es-PE" b="1" dirty="0"/>
              <a:t/>
            </a:r>
            <a:br>
              <a:rPr lang="es-PE" b="1" dirty="0"/>
            </a:br>
            <a:endParaRPr lang="es-PE" dirty="0"/>
          </a:p>
        </p:txBody>
      </p:sp>
      <p:sp>
        <p:nvSpPr>
          <p:cNvPr id="5" name="Rectángulo 4"/>
          <p:cNvSpPr/>
          <p:nvPr/>
        </p:nvSpPr>
        <p:spPr>
          <a:xfrm>
            <a:off x="2146479" y="2635653"/>
            <a:ext cx="6096000" cy="1200329"/>
          </a:xfrm>
          <a:prstGeom prst="rect">
            <a:avLst/>
          </a:prstGeom>
        </p:spPr>
        <p:txBody>
          <a:bodyPr>
            <a:spAutoFit/>
          </a:bodyPr>
          <a:lstStyle/>
          <a:p>
            <a:pPr algn="just"/>
            <a:r>
              <a:rPr lang="es-PE" dirty="0">
                <a:solidFill>
                  <a:srgbClr val="2A2A2A"/>
                </a:solidFill>
                <a:latin typeface="Arial" panose="020B0604020202020204" pitchFamily="34" charset="0"/>
                <a:ea typeface="Calibri" panose="020F0502020204030204" pitchFamily="34" charset="0"/>
              </a:rPr>
              <a:t>Una prueba unitaria también se puede crear manualmente, sin utilizar la característica de generación. La mejor manera de hacerlo es agregar una prueba unitaria a un proyecto de prueba. </a:t>
            </a:r>
            <a:endParaRPr lang="es-PE" dirty="0"/>
          </a:p>
        </p:txBody>
      </p:sp>
    </p:spTree>
    <p:extLst>
      <p:ext uri="{BB962C8B-B14F-4D97-AF65-F5344CB8AC3E}">
        <p14:creationId xmlns:p14="http://schemas.microsoft.com/office/powerpoint/2010/main" val="419046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1005" y="1253543"/>
            <a:ext cx="6019680" cy="691166"/>
          </a:xfrm>
        </p:spPr>
        <p:txBody>
          <a:bodyPr>
            <a:normAutofit fontScale="90000"/>
          </a:bodyPr>
          <a:lstStyle/>
          <a:p>
            <a:r>
              <a:rPr lang="es-ES" b="1" dirty="0"/>
              <a:t>Generar pruebas unitarias:</a:t>
            </a:r>
            <a:r>
              <a:rPr lang="es-PE" b="1" dirty="0"/>
              <a:t/>
            </a:r>
            <a:br>
              <a:rPr lang="es-PE" b="1" dirty="0"/>
            </a:br>
            <a:endParaRPr lang="es-PE" dirty="0"/>
          </a:p>
        </p:txBody>
      </p:sp>
      <p:sp>
        <p:nvSpPr>
          <p:cNvPr id="4" name="Rectángulo 3"/>
          <p:cNvSpPr/>
          <p:nvPr/>
        </p:nvSpPr>
        <p:spPr>
          <a:xfrm>
            <a:off x="2236631" y="2735310"/>
            <a:ext cx="6096000" cy="2031325"/>
          </a:xfrm>
          <a:prstGeom prst="rect">
            <a:avLst/>
          </a:prstGeom>
        </p:spPr>
        <p:txBody>
          <a:bodyPr>
            <a:spAutoFit/>
          </a:bodyPr>
          <a:lstStyle/>
          <a:p>
            <a:pPr algn="just"/>
            <a:r>
              <a:rPr lang="es-PE" dirty="0">
                <a:solidFill>
                  <a:srgbClr val="2A2A2A"/>
                </a:solidFill>
                <a:latin typeface="Arial" panose="020B0604020202020204" pitchFamily="34" charset="0"/>
                <a:ea typeface="Calibri" panose="020F0502020204030204" pitchFamily="34" charset="0"/>
              </a:rPr>
              <a:t>Las pruebas unitarias se pueden generar utilizando un cuadro de diálogo al que se tiene acceso a través de las ventanas de herramientas de Visual Studio. Cada prueba unitaria se crea como un método de C#, Visual Basic o Visual C++. Su código y sus atributos residen en un archivo de código fuente en un proyecto de prueba del mismo lenguaje.</a:t>
            </a:r>
            <a:endParaRPr lang="es-PE" dirty="0"/>
          </a:p>
        </p:txBody>
      </p:sp>
    </p:spTree>
    <p:extLst>
      <p:ext uri="{BB962C8B-B14F-4D97-AF65-F5344CB8AC3E}">
        <p14:creationId xmlns:p14="http://schemas.microsoft.com/office/powerpoint/2010/main" val="560567062"/>
      </p:ext>
    </p:extLst>
  </p:cSld>
  <p:clrMapOvr>
    <a:masterClrMapping/>
  </p:clrMapOvr>
</p:sld>
</file>

<file path=ppt/theme/theme1.xml><?xml version="1.0" encoding="utf-8"?>
<a:theme xmlns:a="http://schemas.openxmlformats.org/drawingml/2006/main" name="Faceta">
  <a:themeElements>
    <a:clrScheme name="Anaranjad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540</TotalTime>
  <Words>475</Words>
  <Application>Microsoft Office PowerPoint</Application>
  <PresentationFormat>Panorámica</PresentationFormat>
  <Paragraphs>56</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Berlin Sans FB Demi</vt:lpstr>
      <vt:lpstr>Calibri</vt:lpstr>
      <vt:lpstr>Symbol</vt:lpstr>
      <vt:lpstr>Times New Roman</vt:lpstr>
      <vt:lpstr>Trebuchet MS</vt:lpstr>
      <vt:lpstr>Wingdings</vt:lpstr>
      <vt:lpstr>Wingdings 3</vt:lpstr>
      <vt:lpstr>Faceta</vt:lpstr>
      <vt:lpstr>Pruebas Unitarias </vt:lpstr>
      <vt:lpstr>¿Que son las pruebas unitarias?</vt:lpstr>
      <vt:lpstr> Características</vt:lpstr>
      <vt:lpstr>Ventajas</vt:lpstr>
      <vt:lpstr>¿Porque realizar pruebas unitarias?</vt:lpstr>
      <vt:lpstr>Limitaciones:</vt:lpstr>
      <vt:lpstr>¿Cómo Trabaja?</vt:lpstr>
      <vt:lpstr>Cuando se crea las pruebas unitarias </vt:lpstr>
      <vt:lpstr>Generar pruebas unitarias: </vt:lpstr>
      <vt:lpstr>Estructura de las pruebas unitarias </vt:lpstr>
      <vt:lpstr>Tipos especiales de pruebas unitarias </vt:lpstr>
      <vt:lpstr>Presentación de PowerPoint</vt:lpstr>
      <vt:lpstr>Presentación de PowerPoint</vt:lpstr>
      <vt:lpstr>Presentación de PowerPoint</vt:lpstr>
      <vt:lpstr>REFERENCIA BIBLIOGRAFIA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Cesar Diaz Ocampo</dc:creator>
  <cp:lastModifiedBy>Ricardo Cesar Diaz Ocampo</cp:lastModifiedBy>
  <cp:revision>17</cp:revision>
  <dcterms:created xsi:type="dcterms:W3CDTF">2017-09-14T18:38:16Z</dcterms:created>
  <dcterms:modified xsi:type="dcterms:W3CDTF">2017-10-09T04:30:28Z</dcterms:modified>
</cp:coreProperties>
</file>