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62" r:id="rId5"/>
    <p:sldId id="268" r:id="rId6"/>
    <p:sldId id="259" r:id="rId7"/>
    <p:sldId id="263" r:id="rId8"/>
    <p:sldId id="269" r:id="rId9"/>
    <p:sldId id="270" r:id="rId10"/>
    <p:sldId id="260" r:id="rId11"/>
    <p:sldId id="264" r:id="rId12"/>
    <p:sldId id="271" r:id="rId13"/>
    <p:sldId id="258" r:id="rId14"/>
    <p:sldId id="273" r:id="rId15"/>
    <p:sldId id="266" r:id="rId16"/>
    <p:sldId id="272" r:id="rId17"/>
    <p:sldId id="261" r:id="rId18"/>
    <p:sldId id="265" r:id="rId19"/>
    <p:sldId id="274" r:id="rId20"/>
    <p:sldId id="275" r:id="rId21"/>
    <p:sldId id="267" r:id="rId22"/>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2" d="100"/>
          <a:sy n="62" d="100"/>
        </p:scale>
        <p:origin x="5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6351" y="351692"/>
            <a:ext cx="10972799" cy="1603717"/>
          </a:xfrm>
        </p:spPr>
        <p:txBody>
          <a:bodyPr>
            <a:normAutofit/>
          </a:bodyPr>
          <a:lstStyle/>
          <a:p>
            <a:pPr algn="ctr"/>
            <a:r>
              <a:rPr lang="es-PE" i="1" u="sng" dirty="0"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PARADIGMAS DE PROGRAMACIÓN</a:t>
            </a:r>
            <a:br>
              <a:rPr lang="es-PE" i="1" u="sng" dirty="0"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PE" sz="4900" i="1" u="sng" dirty="0"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(“S-O-L-I-D”)</a:t>
            </a:r>
            <a:endParaRPr lang="es-PE" sz="4900" i="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406351" y="2646143"/>
            <a:ext cx="5069917" cy="3544350"/>
          </a:xfrm>
        </p:spPr>
        <p:txBody>
          <a:bodyPr>
            <a:normAutofit/>
          </a:bodyPr>
          <a:lstStyle/>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INTEGRANTES:</a:t>
            </a:r>
          </a:p>
          <a:p>
            <a:pPr marL="342900" indent="-342900" algn="just">
              <a:buFont typeface="Wingdings" panose="05000000000000000000" pitchFamily="2" charset="2"/>
              <a:buChar char="Ø"/>
            </a:pPr>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Collazos quispe omar</a:t>
            </a:r>
          </a:p>
          <a:p>
            <a:pPr marL="342900" indent="-342900" algn="just">
              <a:buFont typeface="Wingdings" panose="05000000000000000000" pitchFamily="2" charset="2"/>
              <a:buChar char="Ø"/>
            </a:pPr>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Cahuana Román alex</a:t>
            </a:r>
          </a:p>
          <a:p>
            <a:pPr marL="342900" indent="-342900" algn="just">
              <a:buFont typeface="Wingdings" panose="05000000000000000000" pitchFamily="2" charset="2"/>
              <a:buChar char="Ø"/>
            </a:pPr>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Ninavilca sierra ronal</a:t>
            </a:r>
          </a:p>
          <a:p>
            <a:pPr marL="342900" indent="-342900" algn="just">
              <a:buFont typeface="Wingdings" panose="05000000000000000000" pitchFamily="2" charset="2"/>
              <a:buChar char="Ø"/>
            </a:pPr>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Sotelo Samaniego Roberto</a:t>
            </a:r>
          </a:p>
          <a:p>
            <a:pPr marL="342900" indent="-342900" algn="just">
              <a:buFont typeface="Wingdings" panose="05000000000000000000" pitchFamily="2" charset="2"/>
              <a:buChar char="Ø"/>
            </a:pPr>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ROJAS SANTIAGO LUIS FERNANDO</a:t>
            </a:r>
          </a:p>
          <a:p>
            <a:pPr marL="342900" indent="-342900" algn="just">
              <a:buFont typeface="Wingdings" panose="05000000000000000000" pitchFamily="2" charset="2"/>
              <a:buChar char="Ø"/>
            </a:pPr>
            <a:endPar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endParaRPr>
          </a:p>
        </p:txBody>
      </p:sp>
      <p:sp>
        <p:nvSpPr>
          <p:cNvPr id="4" name="Subtítulo 2"/>
          <p:cNvSpPr txBox="1">
            <a:spLocks/>
          </p:cNvSpPr>
          <p:nvPr/>
        </p:nvSpPr>
        <p:spPr>
          <a:xfrm>
            <a:off x="5892751" y="2646143"/>
            <a:ext cx="5567729" cy="313638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docente:</a:t>
            </a:r>
          </a:p>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Eric Gustavo coronel castillo</a:t>
            </a:r>
          </a:p>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Curso:</a:t>
            </a:r>
          </a:p>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Programación orientada a objetos</a:t>
            </a:r>
          </a:p>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Ciclo:</a:t>
            </a:r>
          </a:p>
          <a:p>
            <a:pPr algn="just"/>
            <a:r>
              <a:rPr lang="es-PE" dirty="0" smtClean="0">
                <a:solidFill>
                  <a:schemeClr val="tx1">
                    <a:lumMod val="75000"/>
                  </a:schemeClr>
                </a:solidFill>
                <a:latin typeface="Arial" panose="020B0604020202020204" pitchFamily="34" charset="0"/>
                <a:ea typeface="Arial Unicode MS" panose="020B0604020202020204" pitchFamily="34" charset="-128"/>
                <a:cs typeface="Arial" panose="020B0604020202020204" pitchFamily="34" charset="0"/>
              </a:rPr>
              <a:t>IV</a:t>
            </a:r>
          </a:p>
        </p:txBody>
      </p:sp>
    </p:spTree>
    <p:extLst>
      <p:ext uri="{BB962C8B-B14F-4D97-AF65-F5344CB8AC3E}">
        <p14:creationId xmlns:p14="http://schemas.microsoft.com/office/powerpoint/2010/main" val="59285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504" y="353047"/>
            <a:ext cx="10509813" cy="885817"/>
          </a:xfrm>
        </p:spPr>
        <p:txBody>
          <a:bodyPr>
            <a:normAutofit fontScale="90000"/>
          </a:bodyPr>
          <a:lstStyle/>
          <a:p>
            <a:r>
              <a:rPr lang="es-PE" i="1" dirty="0">
                <a:solidFill>
                  <a:schemeClr val="accent5">
                    <a:lumMod val="50000"/>
                  </a:schemeClr>
                </a:solidFill>
                <a:effectLst>
                  <a:outerShdw blurRad="38100" dist="38100" dir="2700000" algn="tl">
                    <a:srgbClr val="000000">
                      <a:alpha val="43137"/>
                    </a:srgbClr>
                  </a:outerShdw>
                </a:effectLst>
              </a:rPr>
              <a:t>3) </a:t>
            </a:r>
            <a:r>
              <a:rPr lang="es-PE" i="1" u="sng"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 Liskov </a:t>
            </a:r>
            <a:r>
              <a:rPr lang="es-PE" i="1" u="sng"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substitution </a:t>
            </a:r>
            <a:r>
              <a:rPr lang="es-PE" i="1"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s-PE" i="1"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Sustitucion Liskov)</a:t>
            </a:r>
          </a:p>
        </p:txBody>
      </p:sp>
      <p:sp>
        <p:nvSpPr>
          <p:cNvPr id="3" name="Marcador de contenido 2"/>
          <p:cNvSpPr>
            <a:spLocks noGrp="1"/>
          </p:cNvSpPr>
          <p:nvPr>
            <p:ph idx="1"/>
          </p:nvPr>
        </p:nvSpPr>
        <p:spPr>
          <a:xfrm>
            <a:off x="619432" y="1243288"/>
            <a:ext cx="10729885" cy="5250426"/>
          </a:xfrm>
        </p:spPr>
        <p:txBody>
          <a:bodyPr>
            <a:normAutofit/>
          </a:bodyPr>
          <a:lstStyle/>
          <a:p>
            <a:pPr marL="0" indent="0">
              <a:buNone/>
            </a:pPr>
            <a:r>
              <a:rPr lang="es-PE" sz="2000" dirty="0">
                <a:solidFill>
                  <a:schemeClr val="bg1"/>
                </a:solidFill>
                <a:latin typeface="Arial" panose="020B0604020202020204" pitchFamily="34" charset="0"/>
                <a:cs typeface="Arial" panose="020B0604020202020204" pitchFamily="34" charset="0"/>
              </a:rPr>
              <a:t>Es un principio de la </a:t>
            </a:r>
            <a:r>
              <a:rPr lang="es-PE" sz="2000" dirty="0" smtClean="0">
                <a:solidFill>
                  <a:schemeClr val="bg1"/>
                </a:solidFill>
                <a:latin typeface="Arial" panose="020B0604020202020204" pitchFamily="34" charset="0"/>
                <a:cs typeface="Arial" panose="020B0604020202020204" pitchFamily="34" charset="0"/>
              </a:rPr>
              <a:t>programación orientada a objetos. </a:t>
            </a:r>
            <a:r>
              <a:rPr lang="es-PE" sz="2000" dirty="0">
                <a:solidFill>
                  <a:schemeClr val="bg1"/>
                </a:solidFill>
                <a:latin typeface="Arial" panose="020B0604020202020204" pitchFamily="34" charset="0"/>
                <a:cs typeface="Arial" panose="020B0604020202020204" pitchFamily="34" charset="0"/>
              </a:rPr>
              <a:t>Y puede definirse como: Cada </a:t>
            </a:r>
            <a:r>
              <a:rPr lang="es-PE" sz="2000" dirty="0" smtClean="0">
                <a:solidFill>
                  <a:schemeClr val="bg1"/>
                </a:solidFill>
                <a:latin typeface="Arial" panose="020B0604020202020204" pitchFamily="34" charset="0"/>
                <a:cs typeface="Arial" panose="020B0604020202020204" pitchFamily="34" charset="0"/>
              </a:rPr>
              <a:t>clase</a:t>
            </a:r>
            <a:r>
              <a:rPr lang="es-PE" sz="2000" dirty="0">
                <a:solidFill>
                  <a:schemeClr val="bg1"/>
                </a:solidFill>
                <a:latin typeface="Arial" panose="020B0604020202020204" pitchFamily="34" charset="0"/>
                <a:cs typeface="Arial" panose="020B0604020202020204" pitchFamily="34" charset="0"/>
              </a:rPr>
              <a:t> que hereda de otra puede usarse como su padre sin necesidad de conocer las diferencias entre ellas. </a:t>
            </a:r>
          </a:p>
          <a:p>
            <a:pPr lvl="0"/>
            <a:r>
              <a:rPr lang="es-PE" sz="2000" dirty="0">
                <a:solidFill>
                  <a:schemeClr val="bg1"/>
                </a:solidFill>
                <a:latin typeface="Arial" panose="020B0604020202020204" pitchFamily="34" charset="0"/>
                <a:cs typeface="Arial" panose="020B0604020202020204" pitchFamily="34" charset="0"/>
              </a:rPr>
              <a:t>Las </a:t>
            </a:r>
            <a:r>
              <a:rPr lang="es-PE" sz="2000" b="1" dirty="0">
                <a:solidFill>
                  <a:schemeClr val="bg1"/>
                </a:solidFill>
                <a:latin typeface="Arial" panose="020B0604020202020204" pitchFamily="34" charset="0"/>
                <a:cs typeface="Arial" panose="020B0604020202020204" pitchFamily="34" charset="0"/>
              </a:rPr>
              <a:t>precondiciones</a:t>
            </a:r>
            <a:r>
              <a:rPr lang="es-PE" sz="2000" dirty="0">
                <a:solidFill>
                  <a:schemeClr val="bg1"/>
                </a:solidFill>
                <a:latin typeface="Arial" panose="020B0604020202020204" pitchFamily="34" charset="0"/>
                <a:cs typeface="Arial" panose="020B0604020202020204" pitchFamily="34" charset="0"/>
              </a:rPr>
              <a:t> no pueden ser reforzadas por un </a:t>
            </a:r>
            <a:r>
              <a:rPr lang="es-PE" sz="2000" b="1" dirty="0">
                <a:solidFill>
                  <a:schemeClr val="bg1"/>
                </a:solidFill>
                <a:latin typeface="Arial" panose="020B0604020202020204" pitchFamily="34" charset="0"/>
                <a:cs typeface="Arial" panose="020B0604020202020204" pitchFamily="34" charset="0"/>
              </a:rPr>
              <a:t>subtipo.</a:t>
            </a:r>
            <a:endParaRPr lang="es-PE" sz="2000" dirty="0">
              <a:solidFill>
                <a:schemeClr val="bg1"/>
              </a:solidFill>
              <a:latin typeface="Arial" panose="020B0604020202020204" pitchFamily="34" charset="0"/>
              <a:cs typeface="Arial" panose="020B0604020202020204" pitchFamily="34" charset="0"/>
            </a:endParaRPr>
          </a:p>
          <a:p>
            <a:pPr lvl="0"/>
            <a:r>
              <a:rPr lang="es-PE" sz="2000" dirty="0">
                <a:solidFill>
                  <a:schemeClr val="bg1"/>
                </a:solidFill>
                <a:latin typeface="Arial" panose="020B0604020202020204" pitchFamily="34" charset="0"/>
                <a:cs typeface="Arial" panose="020B0604020202020204" pitchFamily="34" charset="0"/>
              </a:rPr>
              <a:t>Las </a:t>
            </a:r>
            <a:r>
              <a:rPr lang="es-PE" sz="2000" b="1" dirty="0">
                <a:solidFill>
                  <a:schemeClr val="bg1"/>
                </a:solidFill>
                <a:latin typeface="Arial" panose="020B0604020202020204" pitchFamily="34" charset="0"/>
                <a:cs typeface="Arial" panose="020B0604020202020204" pitchFamily="34" charset="0"/>
              </a:rPr>
              <a:t>postcondiciones</a:t>
            </a:r>
            <a:r>
              <a:rPr lang="es-PE" sz="2000" dirty="0">
                <a:solidFill>
                  <a:schemeClr val="bg1"/>
                </a:solidFill>
                <a:latin typeface="Arial" panose="020B0604020202020204" pitchFamily="34" charset="0"/>
                <a:cs typeface="Arial" panose="020B0604020202020204" pitchFamily="34" charset="0"/>
              </a:rPr>
              <a:t> no pueden ser debilitadas por un </a:t>
            </a:r>
            <a:r>
              <a:rPr lang="es-PE" sz="2000" b="1" dirty="0">
                <a:solidFill>
                  <a:schemeClr val="bg1"/>
                </a:solidFill>
                <a:latin typeface="Arial" panose="020B0604020202020204" pitchFamily="34" charset="0"/>
                <a:cs typeface="Arial" panose="020B0604020202020204" pitchFamily="34" charset="0"/>
              </a:rPr>
              <a:t>subtipo</a:t>
            </a:r>
            <a:r>
              <a:rPr lang="es-PE" sz="2000" dirty="0">
                <a:solidFill>
                  <a:schemeClr val="bg1"/>
                </a:solidFill>
                <a:latin typeface="Arial" panose="020B0604020202020204" pitchFamily="34" charset="0"/>
                <a:cs typeface="Arial" panose="020B0604020202020204" pitchFamily="34" charset="0"/>
              </a:rPr>
              <a:t>.</a:t>
            </a:r>
          </a:p>
          <a:p>
            <a:pPr lvl="0"/>
            <a:r>
              <a:rPr lang="es-PE" sz="2000" dirty="0">
                <a:solidFill>
                  <a:schemeClr val="bg1"/>
                </a:solidFill>
                <a:latin typeface="Arial" panose="020B0604020202020204" pitchFamily="34" charset="0"/>
                <a:cs typeface="Arial" panose="020B0604020202020204" pitchFamily="34" charset="0"/>
              </a:rPr>
              <a:t>Las </a:t>
            </a:r>
            <a:r>
              <a:rPr lang="es-PE" sz="2000" b="1" dirty="0">
                <a:solidFill>
                  <a:schemeClr val="bg1"/>
                </a:solidFill>
                <a:latin typeface="Arial" panose="020B0604020202020204" pitchFamily="34" charset="0"/>
                <a:cs typeface="Arial" panose="020B0604020202020204" pitchFamily="34" charset="0"/>
              </a:rPr>
              <a:t>invariantes establecidas</a:t>
            </a:r>
            <a:r>
              <a:rPr lang="es-PE" sz="2000" dirty="0">
                <a:solidFill>
                  <a:schemeClr val="bg1"/>
                </a:solidFill>
                <a:latin typeface="Arial" panose="020B0604020202020204" pitchFamily="34" charset="0"/>
                <a:cs typeface="Arial" panose="020B0604020202020204" pitchFamily="34" charset="0"/>
              </a:rPr>
              <a:t> por el supertipo deben ser mantenidas por los </a:t>
            </a:r>
            <a:r>
              <a:rPr lang="es-PE" sz="2000" b="1" dirty="0">
                <a:solidFill>
                  <a:schemeClr val="bg1"/>
                </a:solidFill>
                <a:latin typeface="Arial" panose="020B0604020202020204" pitchFamily="34" charset="0"/>
                <a:cs typeface="Arial" panose="020B0604020202020204" pitchFamily="34" charset="0"/>
              </a:rPr>
              <a:t>subtipos</a:t>
            </a:r>
            <a:r>
              <a:rPr lang="es-PE" sz="2000" dirty="0">
                <a:solidFill>
                  <a:schemeClr val="bg1"/>
                </a:solidFill>
                <a:latin typeface="Arial" panose="020B0604020202020204" pitchFamily="34" charset="0"/>
                <a:cs typeface="Arial" panose="020B0604020202020204" pitchFamily="34" charset="0"/>
              </a:rPr>
              <a:t>.</a:t>
            </a:r>
          </a:p>
          <a:p>
            <a:r>
              <a:rPr lang="es-PE" sz="2000" dirty="0">
                <a:solidFill>
                  <a:schemeClr val="bg1"/>
                </a:solidFill>
                <a:latin typeface="Arial" panose="020B0604020202020204" pitchFamily="34" charset="0"/>
                <a:cs typeface="Arial" panose="020B0604020202020204" pitchFamily="34" charset="0"/>
              </a:rPr>
              <a:t>La </a:t>
            </a:r>
            <a:r>
              <a:rPr lang="es-PE" sz="2000" b="1" dirty="0">
                <a:solidFill>
                  <a:schemeClr val="bg1"/>
                </a:solidFill>
                <a:latin typeface="Arial" panose="020B0604020202020204" pitchFamily="34" charset="0"/>
                <a:cs typeface="Arial" panose="020B0604020202020204" pitchFamily="34" charset="0"/>
              </a:rPr>
              <a:t>Restricción histórica</a:t>
            </a:r>
            <a:r>
              <a:rPr lang="es-PE" sz="2000" dirty="0">
                <a:solidFill>
                  <a:schemeClr val="bg1"/>
                </a:solidFill>
                <a:latin typeface="Arial" panose="020B0604020202020204" pitchFamily="34" charset="0"/>
                <a:cs typeface="Arial" panose="020B0604020202020204" pitchFamily="34" charset="0"/>
              </a:rPr>
              <a:t> (O </a:t>
            </a:r>
            <a:r>
              <a:rPr lang="es-PE" sz="2000" b="1" dirty="0">
                <a:solidFill>
                  <a:schemeClr val="bg1"/>
                </a:solidFill>
                <a:latin typeface="Arial" panose="020B0604020202020204" pitchFamily="34" charset="0"/>
                <a:cs typeface="Arial" panose="020B0604020202020204" pitchFamily="34" charset="0"/>
              </a:rPr>
              <a:t>Regla histórica</a:t>
            </a:r>
            <a:r>
              <a:rPr lang="es-PE" sz="2000" dirty="0">
                <a:solidFill>
                  <a:schemeClr val="bg1"/>
                </a:solidFill>
                <a:latin typeface="Arial" panose="020B0604020202020204" pitchFamily="34" charset="0"/>
                <a:cs typeface="Arial" panose="020B0604020202020204" pitchFamily="34" charset="0"/>
              </a:rPr>
              <a:t>). Se acepta normalmente que los objetos deben ser modificados únicamente a través de sus métodos </a:t>
            </a:r>
            <a:r>
              <a:rPr lang="es-PE" sz="2000" dirty="0" smtClean="0">
                <a:solidFill>
                  <a:schemeClr val="bg1"/>
                </a:solidFill>
                <a:latin typeface="Arial" panose="020B0604020202020204" pitchFamily="34" charset="0"/>
                <a:cs typeface="Arial" panose="020B0604020202020204" pitchFamily="34" charset="0"/>
              </a:rPr>
              <a:t>(Encapsulamiento). </a:t>
            </a:r>
            <a:r>
              <a:rPr lang="es-PE" sz="2000" dirty="0">
                <a:solidFill>
                  <a:schemeClr val="bg1"/>
                </a:solidFill>
                <a:latin typeface="Arial" panose="020B0604020202020204" pitchFamily="34" charset="0"/>
                <a:cs typeface="Arial" panose="020B0604020202020204" pitchFamily="34" charset="0"/>
              </a:rPr>
              <a:t>Como los subtipos pueden introducir nuevos métodos, ausentes en el supertipo, estos podrían cambiar el estado interno del objeto en formas que serían imposibles o inadmisibles en el supertipo. </a:t>
            </a:r>
            <a:endParaRPr lang="es-PE"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8261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ocumento1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22077" t="28171" r="51091" b="12965"/>
          <a:stretch/>
        </p:blipFill>
        <p:spPr>
          <a:xfrm>
            <a:off x="875764" y="965918"/>
            <a:ext cx="4645149" cy="4571997"/>
          </a:xfrm>
          <a:prstGeom prst="rect">
            <a:avLst/>
          </a:prstGeom>
        </p:spPr>
      </p:pic>
      <p:pic>
        <p:nvPicPr>
          <p:cNvPr id="6" name="Imagen 5" descr="Documento1 - Word (Error de activación de productos)"/>
          <p:cNvPicPr>
            <a:picLocks noChangeAspect="1"/>
          </p:cNvPicPr>
          <p:nvPr/>
        </p:nvPicPr>
        <p:blipFill rotWithShape="1">
          <a:blip r:embed="rId3">
            <a:extLst>
              <a:ext uri="{28A0092B-C50C-407E-A947-70E740481C1C}">
                <a14:useLocalDpi xmlns:a14="http://schemas.microsoft.com/office/drawing/2010/main" val="0"/>
              </a:ext>
            </a:extLst>
          </a:blip>
          <a:srcRect l="21549" t="36804" r="44120" b="14927"/>
          <a:stretch/>
        </p:blipFill>
        <p:spPr>
          <a:xfrm>
            <a:off x="5937161" y="1165538"/>
            <a:ext cx="5512785" cy="4172755"/>
          </a:xfrm>
          <a:prstGeom prst="rect">
            <a:avLst/>
          </a:prstGeom>
        </p:spPr>
      </p:pic>
    </p:spTree>
    <p:extLst>
      <p:ext uri="{BB962C8B-B14F-4D97-AF65-F5344CB8AC3E}">
        <p14:creationId xmlns:p14="http://schemas.microsoft.com/office/powerpoint/2010/main" val="342153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ocumento1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22394" t="35627" r="48451" b="29839"/>
          <a:stretch/>
        </p:blipFill>
        <p:spPr>
          <a:xfrm>
            <a:off x="347727" y="1197734"/>
            <a:ext cx="5349029" cy="4584879"/>
          </a:xfrm>
          <a:prstGeom prst="rect">
            <a:avLst/>
          </a:prstGeom>
        </p:spPr>
      </p:pic>
      <p:pic>
        <p:nvPicPr>
          <p:cNvPr id="6" name="Imagen 5" descr="Documento1 - Word (Error de activación de productos)"/>
          <p:cNvPicPr>
            <a:picLocks noChangeAspect="1"/>
          </p:cNvPicPr>
          <p:nvPr/>
        </p:nvPicPr>
        <p:blipFill rotWithShape="1">
          <a:blip r:embed="rId3">
            <a:extLst>
              <a:ext uri="{28A0092B-C50C-407E-A947-70E740481C1C}">
                <a14:useLocalDpi xmlns:a14="http://schemas.microsoft.com/office/drawing/2010/main" val="0"/>
              </a:ext>
            </a:extLst>
          </a:blip>
          <a:srcRect l="21127" t="36412" r="46760" b="17673"/>
          <a:stretch/>
        </p:blipFill>
        <p:spPr>
          <a:xfrm>
            <a:off x="6091707" y="1197735"/>
            <a:ext cx="5956422" cy="4584879"/>
          </a:xfrm>
          <a:prstGeom prst="rect">
            <a:avLst/>
          </a:prstGeom>
        </p:spPr>
      </p:pic>
    </p:spTree>
    <p:extLst>
      <p:ext uri="{BB962C8B-B14F-4D97-AF65-F5344CB8AC3E}">
        <p14:creationId xmlns:p14="http://schemas.microsoft.com/office/powerpoint/2010/main" val="253480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8263" y="92465"/>
            <a:ext cx="11512297" cy="942996"/>
          </a:xfrm>
        </p:spPr>
        <p:txBody>
          <a:bodyPr>
            <a:normAutofit/>
          </a:bodyPr>
          <a:lstStyle/>
          <a:p>
            <a:r>
              <a:rPr lang="es-PE" sz="2800" i="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a:t>
            </a:r>
            <a:r>
              <a:rPr lang="es-PE" sz="2800" i="1" u="sng"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i-Interface </a:t>
            </a:r>
            <a:r>
              <a:rPr lang="es-PE" sz="2800" i="1" u="sng"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segregation</a:t>
            </a:r>
            <a:r>
              <a:rPr lang="es-PE" sz="2800" i="1" u="sng"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PE" sz="2800" i="1"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(Segregación </a:t>
            </a:r>
            <a:r>
              <a:rPr lang="es-PE" sz="2800" i="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del interface</a:t>
            </a:r>
            <a:r>
              <a:rPr lang="es-PE" sz="2800" i="1"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s-PE" sz="2800" i="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291481" y="888642"/>
            <a:ext cx="11605860" cy="5653826"/>
          </a:xfrm>
        </p:spPr>
        <p:txBody>
          <a:bodyPr>
            <a:normAutofit/>
          </a:bodyPr>
          <a:lstStyle/>
          <a:p>
            <a:pPr marL="0" indent="0">
              <a:buNone/>
            </a:pPr>
            <a:r>
              <a:rPr lang="es-PE" sz="1800" dirty="0">
                <a:solidFill>
                  <a:schemeClr val="bg1"/>
                </a:solidFill>
                <a:latin typeface="Arial" panose="020B0604020202020204" pitchFamily="34" charset="0"/>
                <a:cs typeface="Arial" panose="020B0604020202020204" pitchFamily="34" charset="0"/>
              </a:rPr>
              <a:t>F</a:t>
            </a:r>
            <a:r>
              <a:rPr lang="es-PE" sz="1800" dirty="0" smtClean="0">
                <a:solidFill>
                  <a:schemeClr val="bg1"/>
                </a:solidFill>
                <a:latin typeface="Arial" panose="020B0604020202020204" pitchFamily="34" charset="0"/>
                <a:cs typeface="Arial" panose="020B0604020202020204" pitchFamily="34" charset="0"/>
              </a:rPr>
              <a:t>ue </a:t>
            </a:r>
            <a:r>
              <a:rPr lang="es-PE" sz="1800" dirty="0">
                <a:solidFill>
                  <a:schemeClr val="bg1"/>
                </a:solidFill>
                <a:latin typeface="Arial" panose="020B0604020202020204" pitchFamily="34" charset="0"/>
                <a:cs typeface="Arial" panose="020B0604020202020204" pitchFamily="34" charset="0"/>
              </a:rPr>
              <a:t>utilizado por primera vez por Robert C. Martin durante unas sesiones de consultoría en Xerox. Por aquella época, Xerox estaba diseñando una impresora multifuncional. El software diseñado para la impresora funcionaba y se adaptaba perfectamente a las necesidades iniciales de la impresora; sin embargo, conforme fue evolucionando, y por lo tanto cambiando, se hizo cada vez más difícil de mantener. </a:t>
            </a:r>
            <a:endParaRPr lang="es-PE" sz="1800" dirty="0" smtClean="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s-PE" sz="1800" b="1" dirty="0" smtClean="0">
                <a:solidFill>
                  <a:schemeClr val="bg1"/>
                </a:solidFill>
                <a:latin typeface="Arial" panose="020B0604020202020204" pitchFamily="34" charset="0"/>
                <a:cs typeface="Arial" panose="020B0604020202020204" pitchFamily="34" charset="0"/>
              </a:rPr>
              <a:t>Interfaces </a:t>
            </a:r>
            <a:r>
              <a:rPr lang="es-PE" sz="1800" b="1" dirty="0">
                <a:solidFill>
                  <a:schemeClr val="bg1"/>
                </a:solidFill>
                <a:latin typeface="Arial" panose="020B0604020202020204" pitchFamily="34" charset="0"/>
                <a:cs typeface="Arial" panose="020B0604020202020204" pitchFamily="34" charset="0"/>
              </a:rPr>
              <a:t>"pesadas"</a:t>
            </a:r>
          </a:p>
          <a:p>
            <a:r>
              <a:rPr lang="es-PE" sz="1800" dirty="0">
                <a:solidFill>
                  <a:schemeClr val="bg1"/>
                </a:solidFill>
                <a:latin typeface="Arial" panose="020B0604020202020204" pitchFamily="34" charset="0"/>
                <a:cs typeface="Arial" panose="020B0604020202020204" pitchFamily="34" charset="0"/>
              </a:rPr>
              <a:t>Observemos el diagrama de clases de la figura 1. Básicamente, consta de dos modelos de impresoras representadas por las clases Modelo1998 y Modelo2000, ambas herederas de la clase abstracta </a:t>
            </a:r>
            <a:r>
              <a:rPr lang="es-PE" sz="1800" dirty="0" smtClean="0">
                <a:solidFill>
                  <a:schemeClr val="bg1"/>
                </a:solidFill>
                <a:latin typeface="Arial" panose="020B0604020202020204" pitchFamily="34" charset="0"/>
                <a:cs typeface="Arial" panose="020B0604020202020204" pitchFamily="34" charset="0"/>
              </a:rPr>
              <a:t>Impresora Multifuncional.</a:t>
            </a:r>
          </a:p>
          <a:p>
            <a:pPr fontAlgn="base">
              <a:buFont typeface="Wingdings" panose="05000000000000000000" pitchFamily="2" charset="2"/>
              <a:buChar char="ü"/>
            </a:pPr>
            <a:r>
              <a:rPr lang="es-PE" sz="1800" b="1" dirty="0">
                <a:solidFill>
                  <a:schemeClr val="bg1"/>
                </a:solidFill>
                <a:latin typeface="Arial" panose="020B0604020202020204" pitchFamily="34" charset="0"/>
                <a:cs typeface="Arial" panose="020B0604020202020204" pitchFamily="34" charset="0"/>
              </a:rPr>
              <a:t>De "pesada" a confusa</a:t>
            </a:r>
          </a:p>
          <a:p>
            <a:r>
              <a:rPr lang="es-PE" sz="1800" dirty="0">
                <a:solidFill>
                  <a:schemeClr val="bg1"/>
                </a:solidFill>
                <a:latin typeface="Arial" panose="020B0604020202020204" pitchFamily="34" charset="0"/>
                <a:cs typeface="Arial" panose="020B0604020202020204" pitchFamily="34" charset="0"/>
              </a:rPr>
              <a:t>Es importante que nos concienciemos de este problema. En nuestro ejemplo, se trata de un único método, y eludir el problema puede ser bastante obvio; pero si la clase abstracta implementara una docena de métodos y únicamente utilizáramos tres o cuatro de ellos en un contexto no tan claro como el de las impresoras multifuncionales, el problema se haría más complejo.</a:t>
            </a:r>
          </a:p>
          <a:p>
            <a:pPr>
              <a:buFont typeface="Wingdings" panose="05000000000000000000" pitchFamily="2" charset="2"/>
              <a:buChar char="ü"/>
            </a:pPr>
            <a:endParaRPr lang="es-PE" sz="1800" dirty="0">
              <a:latin typeface="Arial" panose="020B0604020202020204" pitchFamily="34" charset="0"/>
              <a:cs typeface="Arial" panose="020B0604020202020204" pitchFamily="34" charset="0"/>
            </a:endParaRPr>
          </a:p>
          <a:p>
            <a:pPr marL="0" indent="0">
              <a:buNone/>
            </a:pPr>
            <a:endParaRPr lang="es-P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643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El Principio de Segregación de Interfaces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25880" t="27386" r="27007" b="18262"/>
          <a:stretch/>
        </p:blipFill>
        <p:spPr>
          <a:xfrm>
            <a:off x="1030310" y="772732"/>
            <a:ext cx="10312210" cy="5203066"/>
          </a:xfrm>
          <a:prstGeom prst="rect">
            <a:avLst/>
          </a:prstGeom>
        </p:spPr>
      </p:pic>
    </p:spTree>
    <p:extLst>
      <p:ext uri="{BB962C8B-B14F-4D97-AF65-F5344CB8AC3E}">
        <p14:creationId xmlns:p14="http://schemas.microsoft.com/office/powerpoint/2010/main" val="216976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El Principio de Segregación de Interfaces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31162" t="24247" r="42218" b="4121"/>
          <a:stretch/>
        </p:blipFill>
        <p:spPr>
          <a:xfrm>
            <a:off x="2820472" y="450760"/>
            <a:ext cx="5821251" cy="5933065"/>
          </a:xfrm>
          <a:prstGeom prst="rect">
            <a:avLst/>
          </a:prstGeom>
        </p:spPr>
      </p:pic>
    </p:spTree>
    <p:extLst>
      <p:ext uri="{BB962C8B-B14F-4D97-AF65-F5344CB8AC3E}">
        <p14:creationId xmlns:p14="http://schemas.microsoft.com/office/powerpoint/2010/main" val="301690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El Principio de Segregación de Interfaces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31479" t="30330" r="51092" b="14926"/>
          <a:stretch/>
        </p:blipFill>
        <p:spPr>
          <a:xfrm>
            <a:off x="824247" y="218940"/>
            <a:ext cx="3451539" cy="5836242"/>
          </a:xfrm>
          <a:prstGeom prst="rect">
            <a:avLst/>
          </a:prstGeom>
        </p:spPr>
      </p:pic>
      <p:pic>
        <p:nvPicPr>
          <p:cNvPr id="6" name="Imagen 5" descr="El Principio de Segregación de Interfaces - Word (Error de activación de productos)"/>
          <p:cNvPicPr>
            <a:picLocks noChangeAspect="1"/>
          </p:cNvPicPr>
          <p:nvPr/>
        </p:nvPicPr>
        <p:blipFill rotWithShape="1">
          <a:blip r:embed="rId3">
            <a:extLst>
              <a:ext uri="{28A0092B-C50C-407E-A947-70E740481C1C}">
                <a14:useLocalDpi xmlns:a14="http://schemas.microsoft.com/office/drawing/2010/main" val="0"/>
              </a:ext>
            </a:extLst>
          </a:blip>
          <a:srcRect l="31161" t="32096" r="36515" b="12964"/>
          <a:stretch/>
        </p:blipFill>
        <p:spPr>
          <a:xfrm>
            <a:off x="5190186" y="543023"/>
            <a:ext cx="6024003" cy="5512159"/>
          </a:xfrm>
          <a:prstGeom prst="rect">
            <a:avLst/>
          </a:prstGeom>
        </p:spPr>
      </p:pic>
    </p:spTree>
    <p:extLst>
      <p:ext uri="{BB962C8B-B14F-4D97-AF65-F5344CB8AC3E}">
        <p14:creationId xmlns:p14="http://schemas.microsoft.com/office/powerpoint/2010/main" val="60488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812" y="196948"/>
            <a:ext cx="11788726" cy="914400"/>
          </a:xfrm>
        </p:spPr>
        <p:txBody>
          <a:bodyPr>
            <a:normAutofit/>
          </a:bodyPr>
          <a:lstStyle/>
          <a:p>
            <a:r>
              <a:rPr lang="es-PE" sz="2800" i="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 </a:t>
            </a:r>
            <a:r>
              <a:rPr lang="es-PE" sz="2800" i="1" u="sng"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d-Dependency inversión </a:t>
            </a:r>
            <a:r>
              <a:rPr lang="es-PE" sz="2800" i="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(Inversión de </a:t>
            </a:r>
            <a:r>
              <a:rPr lang="es-PE" sz="2800" i="1"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dependencias):</a:t>
            </a:r>
            <a:endParaRPr lang="es-PE" sz="2800" i="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8812" y="1111348"/>
            <a:ext cx="11788726" cy="5317587"/>
          </a:xfrm>
        </p:spPr>
        <p:txBody>
          <a:bodyPr>
            <a:normAutofit/>
          </a:bodyPr>
          <a:lstStyle/>
          <a:p>
            <a:pPr marL="0" indent="0" algn="just">
              <a:buNone/>
            </a:pPr>
            <a:r>
              <a:rPr lang="es-PE" sz="1800" dirty="0">
                <a:solidFill>
                  <a:schemeClr val="bg1"/>
                </a:solidFill>
                <a:latin typeface="Arial" panose="020B0604020202020204" pitchFamily="34" charset="0"/>
                <a:cs typeface="Arial" panose="020B0604020202020204" pitchFamily="34" charset="0"/>
              </a:rPr>
              <a:t>Este principio es una técnica básica, y será el que más presente tengas en tu día a día si quieres hacer que tu código sea testable y </a:t>
            </a:r>
            <a:r>
              <a:rPr lang="es-PE" sz="1800" dirty="0" smtClean="0">
                <a:solidFill>
                  <a:schemeClr val="bg1"/>
                </a:solidFill>
                <a:latin typeface="Arial" panose="020B0604020202020204" pitchFamily="34" charset="0"/>
                <a:cs typeface="Arial" panose="020B0604020202020204" pitchFamily="34" charset="0"/>
              </a:rPr>
              <a:t>mantenible, por lo que se entiende que podemos </a:t>
            </a:r>
            <a:r>
              <a:rPr lang="es-PE" sz="1800" dirty="0">
                <a:solidFill>
                  <a:schemeClr val="bg1"/>
                </a:solidFill>
                <a:latin typeface="Arial" panose="020B0604020202020204" pitchFamily="34" charset="0"/>
                <a:cs typeface="Arial" panose="020B0604020202020204" pitchFamily="34" charset="0"/>
              </a:rPr>
              <a:t>hacer que el código que es el núcleo de nuestra aplicación no dependa de los detalles de </a:t>
            </a:r>
            <a:r>
              <a:rPr lang="es-PE" sz="1800" dirty="0" smtClean="0">
                <a:solidFill>
                  <a:schemeClr val="bg1"/>
                </a:solidFill>
                <a:latin typeface="Arial" panose="020B0604020202020204" pitchFamily="34" charset="0"/>
                <a:cs typeface="Arial" panose="020B0604020202020204" pitchFamily="34" charset="0"/>
              </a:rPr>
              <a:t>implementación</a:t>
            </a:r>
            <a:r>
              <a:rPr lang="es-PE" sz="1800" dirty="0">
                <a:solidFill>
                  <a:schemeClr val="bg1"/>
                </a:solidFill>
                <a:latin typeface="Arial" panose="020B0604020202020204" pitchFamily="34" charset="0"/>
                <a:cs typeface="Arial" panose="020B0604020202020204" pitchFamily="34" charset="0"/>
              </a:rPr>
              <a:t>.</a:t>
            </a:r>
            <a:endParaRPr lang="es-PE" sz="1800" dirty="0" smtClean="0">
              <a:solidFill>
                <a:schemeClr val="bg1"/>
              </a:solidFill>
              <a:latin typeface="Arial" panose="020B0604020202020204" pitchFamily="34" charset="0"/>
              <a:cs typeface="Arial" panose="020B0604020202020204" pitchFamily="34" charset="0"/>
            </a:endParaRPr>
          </a:p>
          <a:p>
            <a:pPr marL="0" indent="0" algn="just">
              <a:buNone/>
            </a:pPr>
            <a:r>
              <a:rPr lang="es-PE" sz="1800" dirty="0" smtClean="0">
                <a:solidFill>
                  <a:schemeClr val="bg1"/>
                </a:solidFill>
                <a:latin typeface="Arial" panose="020B0604020202020204" pitchFamily="34" charset="0"/>
                <a:cs typeface="Arial" panose="020B0604020202020204" pitchFamily="34" charset="0"/>
              </a:rPr>
              <a:t>¿Cuál seria el problema?</a:t>
            </a:r>
            <a:r>
              <a:rPr lang="es-PE" sz="1800" dirty="0">
                <a:solidFill>
                  <a:schemeClr val="bg1"/>
                </a:solidFill>
                <a:latin typeface="Arial" panose="020B0604020202020204" pitchFamily="34" charset="0"/>
                <a:cs typeface="Arial" panose="020B0604020202020204" pitchFamily="34" charset="0"/>
              </a:rPr>
              <a:t> </a:t>
            </a:r>
            <a:endParaRPr lang="es-PE" sz="1800" dirty="0" smtClean="0">
              <a:solidFill>
                <a:schemeClr val="bg1"/>
              </a:solidFill>
              <a:latin typeface="Arial" panose="020B0604020202020204" pitchFamily="34" charset="0"/>
              <a:cs typeface="Arial" panose="020B0604020202020204" pitchFamily="34" charset="0"/>
            </a:endParaRPr>
          </a:p>
          <a:p>
            <a:pPr marL="0" indent="0" algn="just">
              <a:buNone/>
            </a:pPr>
            <a:r>
              <a:rPr lang="es-PE" sz="1800" dirty="0" smtClean="0">
                <a:solidFill>
                  <a:schemeClr val="bg1"/>
                </a:solidFill>
                <a:latin typeface="Arial" panose="020B0604020202020204" pitchFamily="34" charset="0"/>
                <a:cs typeface="Arial" panose="020B0604020202020204" pitchFamily="34" charset="0"/>
              </a:rPr>
              <a:t>Es cuando </a:t>
            </a:r>
            <a:r>
              <a:rPr lang="es-PE" sz="1800" dirty="0">
                <a:solidFill>
                  <a:schemeClr val="bg1"/>
                </a:solidFill>
                <a:latin typeface="Arial" panose="020B0604020202020204" pitchFamily="34" charset="0"/>
                <a:cs typeface="Arial" panose="020B0604020202020204" pitchFamily="34" charset="0"/>
              </a:rPr>
              <a:t>un módulo depende de otro módulo</a:t>
            </a:r>
            <a:r>
              <a:rPr lang="es-PE" sz="1800" dirty="0" smtClean="0">
                <a:solidFill>
                  <a:schemeClr val="bg1"/>
                </a:solidFill>
                <a:latin typeface="Arial" panose="020B0604020202020204" pitchFamily="34" charset="0"/>
                <a:cs typeface="Arial" panose="020B0604020202020204" pitchFamily="34" charset="0"/>
              </a:rPr>
              <a:t>, ya que se </a:t>
            </a:r>
            <a:r>
              <a:rPr lang="es-PE" sz="1800" dirty="0">
                <a:solidFill>
                  <a:schemeClr val="bg1"/>
                </a:solidFill>
                <a:latin typeface="Arial" panose="020B0604020202020204" pitchFamily="34" charset="0"/>
                <a:cs typeface="Arial" panose="020B0604020202020204" pitchFamily="34" charset="0"/>
              </a:rPr>
              <a:t>crea una nueva instancia y la utiliza sin más </a:t>
            </a:r>
            <a:r>
              <a:rPr lang="es-PE" sz="1800" dirty="0" smtClean="0">
                <a:solidFill>
                  <a:schemeClr val="bg1"/>
                </a:solidFill>
                <a:latin typeface="Arial" panose="020B0604020202020204" pitchFamily="34" charset="0"/>
                <a:cs typeface="Arial" panose="020B0604020202020204" pitchFamily="34" charset="0"/>
              </a:rPr>
              <a:t>complicaciones,</a:t>
            </a:r>
            <a:r>
              <a:rPr lang="es-PE" sz="1800" dirty="0">
                <a:solidFill>
                  <a:schemeClr val="bg1"/>
                </a:solidFill>
                <a:latin typeface="Arial" panose="020B0604020202020204" pitchFamily="34" charset="0"/>
                <a:cs typeface="Arial" panose="020B0604020202020204" pitchFamily="34" charset="0"/>
              </a:rPr>
              <a:t> </a:t>
            </a:r>
            <a:r>
              <a:rPr lang="es-PE" sz="1800" dirty="0" smtClean="0">
                <a:solidFill>
                  <a:schemeClr val="bg1"/>
                </a:solidFill>
                <a:latin typeface="Arial" panose="020B0604020202020204" pitchFamily="34" charset="0"/>
                <a:cs typeface="Arial" panose="020B0604020202020204" pitchFamily="34" charset="0"/>
              </a:rPr>
              <a:t>por lo que la </a:t>
            </a:r>
            <a:r>
              <a:rPr lang="es-PE" sz="1800" dirty="0">
                <a:solidFill>
                  <a:schemeClr val="bg1"/>
                </a:solidFill>
                <a:latin typeface="Arial" panose="020B0604020202020204" pitchFamily="34" charset="0"/>
                <a:cs typeface="Arial" panose="020B0604020202020204" pitchFamily="34" charset="0"/>
              </a:rPr>
              <a:t>primera vista parece la más sencilla y natural, nos va a traer bastantes problemas </a:t>
            </a:r>
            <a:r>
              <a:rPr lang="es-PE" sz="1800" dirty="0" smtClean="0">
                <a:solidFill>
                  <a:schemeClr val="bg1"/>
                </a:solidFill>
                <a:latin typeface="Arial" panose="020B0604020202020204" pitchFamily="34" charset="0"/>
                <a:cs typeface="Arial" panose="020B0604020202020204" pitchFamily="34" charset="0"/>
              </a:rPr>
              <a:t>posteriormente:</a:t>
            </a:r>
          </a:p>
          <a:p>
            <a:pPr algn="just"/>
            <a:r>
              <a:rPr lang="es-PE" sz="1800" b="1" dirty="0">
                <a:solidFill>
                  <a:schemeClr val="bg1"/>
                </a:solidFill>
                <a:latin typeface="Arial" panose="020B0604020202020204" pitchFamily="34" charset="0"/>
                <a:cs typeface="Arial" panose="020B0604020202020204" pitchFamily="34" charset="0"/>
              </a:rPr>
              <a:t>Las parte más genérica de nuestro código </a:t>
            </a:r>
            <a:r>
              <a:rPr lang="es-PE" sz="1800" dirty="0">
                <a:solidFill>
                  <a:schemeClr val="bg1"/>
                </a:solidFill>
                <a:latin typeface="Arial" panose="020B0604020202020204" pitchFamily="34" charset="0"/>
                <a:cs typeface="Arial" panose="020B0604020202020204" pitchFamily="34" charset="0"/>
              </a:rPr>
              <a:t>(lo que llamaríamos el dominio o lógica de negocio) dependerá por todas partes de detalles de implementación. </a:t>
            </a:r>
            <a:endParaRPr lang="es-PE" sz="1800" dirty="0" smtClean="0">
              <a:solidFill>
                <a:schemeClr val="bg1"/>
              </a:solidFill>
              <a:latin typeface="Arial" panose="020B0604020202020204" pitchFamily="34" charset="0"/>
              <a:cs typeface="Arial" panose="020B0604020202020204" pitchFamily="34" charset="0"/>
            </a:endParaRPr>
          </a:p>
          <a:p>
            <a:pPr algn="just"/>
            <a:r>
              <a:rPr lang="es-PE" sz="1800" b="1" dirty="0">
                <a:solidFill>
                  <a:schemeClr val="bg1"/>
                </a:solidFill>
                <a:latin typeface="Arial" panose="020B0604020202020204" pitchFamily="34" charset="0"/>
                <a:cs typeface="Arial" panose="020B0604020202020204" pitchFamily="34" charset="0"/>
              </a:rPr>
              <a:t>No quedan claras las </a:t>
            </a:r>
            <a:r>
              <a:rPr lang="es-PE" sz="1800" b="1" dirty="0" smtClean="0">
                <a:solidFill>
                  <a:schemeClr val="bg1"/>
                </a:solidFill>
                <a:latin typeface="Arial" panose="020B0604020202020204" pitchFamily="34" charset="0"/>
                <a:cs typeface="Arial" panose="020B0604020202020204" pitchFamily="34" charset="0"/>
              </a:rPr>
              <a:t>dependencias</a:t>
            </a:r>
            <a:r>
              <a:rPr lang="es-PE" sz="1800" dirty="0">
                <a:solidFill>
                  <a:schemeClr val="bg1"/>
                </a:solidFill>
                <a:latin typeface="Arial" panose="020B0604020202020204" pitchFamily="34" charset="0"/>
                <a:cs typeface="Arial" panose="020B0604020202020204" pitchFamily="34" charset="0"/>
              </a:rPr>
              <a:t> </a:t>
            </a:r>
            <a:r>
              <a:rPr lang="es-PE" sz="1800" dirty="0" smtClean="0">
                <a:solidFill>
                  <a:schemeClr val="bg1"/>
                </a:solidFill>
                <a:latin typeface="Arial" panose="020B0604020202020204" pitchFamily="34" charset="0"/>
                <a:cs typeface="Arial" panose="020B0604020202020204" pitchFamily="34" charset="0"/>
              </a:rPr>
              <a:t>si </a:t>
            </a:r>
            <a:r>
              <a:rPr lang="es-PE" sz="1800" dirty="0">
                <a:solidFill>
                  <a:schemeClr val="bg1"/>
                </a:solidFill>
                <a:latin typeface="Arial" panose="020B0604020202020204" pitchFamily="34" charset="0"/>
                <a:cs typeface="Arial" panose="020B0604020202020204" pitchFamily="34" charset="0"/>
              </a:rPr>
              <a:t>las instancias se crean dentro del módulo que las usa, es mucho más difícil detectar de qué depende nuestro </a:t>
            </a:r>
            <a:r>
              <a:rPr lang="es-PE" sz="1800" dirty="0" smtClean="0">
                <a:solidFill>
                  <a:schemeClr val="bg1"/>
                </a:solidFill>
                <a:latin typeface="Arial" panose="020B0604020202020204" pitchFamily="34" charset="0"/>
                <a:cs typeface="Arial" panose="020B0604020202020204" pitchFamily="34" charset="0"/>
              </a:rPr>
              <a:t>módulo</a:t>
            </a:r>
          </a:p>
          <a:p>
            <a:pPr algn="just"/>
            <a:r>
              <a:rPr lang="es-PE" sz="1800" dirty="0" smtClean="0">
                <a:solidFill>
                  <a:schemeClr val="bg1"/>
                </a:solidFill>
                <a:latin typeface="Arial" panose="020B0604020202020204" pitchFamily="34" charset="0"/>
                <a:cs typeface="Arial" panose="020B0604020202020204" pitchFamily="34" charset="0"/>
              </a:rPr>
              <a:t>:</a:t>
            </a:r>
            <a:r>
              <a:rPr lang="es-PE" sz="1800" b="1" dirty="0">
                <a:solidFill>
                  <a:schemeClr val="bg1"/>
                </a:solidFill>
                <a:latin typeface="Arial" panose="020B0604020202020204" pitchFamily="34" charset="0"/>
                <a:cs typeface="Arial" panose="020B0604020202020204" pitchFamily="34" charset="0"/>
              </a:rPr>
              <a:t>Es muy complicado hacer tests</a:t>
            </a:r>
            <a:r>
              <a:rPr lang="es-PE" sz="1800" dirty="0" smtClean="0">
                <a:solidFill>
                  <a:schemeClr val="bg1"/>
                </a:solidFill>
                <a:latin typeface="Arial" panose="020B0604020202020204" pitchFamily="34" charset="0"/>
                <a:cs typeface="Arial" panose="020B0604020202020204" pitchFamily="34" charset="0"/>
              </a:rPr>
              <a:t> </a:t>
            </a:r>
            <a:r>
              <a:rPr lang="es-PE" sz="1800" dirty="0">
                <a:solidFill>
                  <a:schemeClr val="bg1"/>
                </a:solidFill>
                <a:latin typeface="Arial" panose="020B0604020202020204" pitchFamily="34" charset="0"/>
                <a:cs typeface="Arial" panose="020B0604020202020204" pitchFamily="34" charset="0"/>
              </a:rPr>
              <a:t>Si tu clase depende de otras y no tienes forma de sustituir el comportamiento de esas otras clases</a:t>
            </a:r>
          </a:p>
        </p:txBody>
      </p:sp>
    </p:spTree>
    <p:extLst>
      <p:ext uri="{BB962C8B-B14F-4D97-AF65-F5344CB8AC3E}">
        <p14:creationId xmlns:p14="http://schemas.microsoft.com/office/powerpoint/2010/main" val="182492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El Principio de Segregación de Interfaces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34965" t="29348" r="35880" b="9825"/>
          <a:stretch/>
        </p:blipFill>
        <p:spPr>
          <a:xfrm>
            <a:off x="476516" y="831914"/>
            <a:ext cx="5110505" cy="5125791"/>
          </a:xfrm>
          <a:prstGeom prst="rect">
            <a:avLst/>
          </a:prstGeom>
        </p:spPr>
      </p:pic>
      <p:pic>
        <p:nvPicPr>
          <p:cNvPr id="6" name="Imagen 5" descr="El Principio de Segregación de Interfaces - Word (Error de activación de productos)"/>
          <p:cNvPicPr>
            <a:picLocks noChangeAspect="1"/>
          </p:cNvPicPr>
          <p:nvPr/>
        </p:nvPicPr>
        <p:blipFill rotWithShape="1">
          <a:blip r:embed="rId3">
            <a:extLst>
              <a:ext uri="{28A0092B-C50C-407E-A947-70E740481C1C}">
                <a14:useLocalDpi xmlns:a14="http://schemas.microsoft.com/office/drawing/2010/main" val="0"/>
              </a:ext>
            </a:extLst>
          </a:blip>
          <a:srcRect l="35387" t="30133" r="35880" b="21401"/>
          <a:stretch/>
        </p:blipFill>
        <p:spPr>
          <a:xfrm>
            <a:off x="6272011" y="785612"/>
            <a:ext cx="5177309" cy="5218396"/>
          </a:xfrm>
          <a:prstGeom prst="rect">
            <a:avLst/>
          </a:prstGeom>
        </p:spPr>
      </p:pic>
    </p:spTree>
    <p:extLst>
      <p:ext uri="{BB962C8B-B14F-4D97-AF65-F5344CB8AC3E}">
        <p14:creationId xmlns:p14="http://schemas.microsoft.com/office/powerpoint/2010/main" val="416647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El Principio de Segregación de Interfaces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19438" t="34646" r="20669" b="24737"/>
          <a:stretch/>
        </p:blipFill>
        <p:spPr>
          <a:xfrm>
            <a:off x="1120461" y="1275009"/>
            <a:ext cx="10300853" cy="3760630"/>
          </a:xfrm>
          <a:prstGeom prst="rect">
            <a:avLst/>
          </a:prstGeom>
        </p:spPr>
      </p:pic>
    </p:spTree>
    <p:extLst>
      <p:ext uri="{BB962C8B-B14F-4D97-AF65-F5344CB8AC3E}">
        <p14:creationId xmlns:p14="http://schemas.microsoft.com/office/powerpoint/2010/main" val="7260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7200" y="512966"/>
            <a:ext cx="10942320" cy="5771708"/>
          </a:xfrm>
          <a:prstGeom prst="rect">
            <a:avLst/>
          </a:prstGeom>
        </p:spPr>
        <p:txBody>
          <a:bodyPr wrap="square">
            <a:spAutoFit/>
          </a:bodyPr>
          <a:lstStyle/>
          <a:p>
            <a:pPr>
              <a:lnSpc>
                <a:spcPct val="107000"/>
              </a:lnSpc>
              <a:spcAft>
                <a:spcPts val="800"/>
              </a:spcAft>
            </a:pPr>
            <a:r>
              <a:rPr lang="es-PE" sz="3200" b="1" i="1" dirty="0">
                <a:solidFill>
                  <a:schemeClr val="bg1"/>
                </a:solidFill>
                <a:latin typeface="Arial" panose="020B0604020202020204" pitchFamily="34" charset="0"/>
                <a:ea typeface="Calibri" panose="020F0502020204030204" pitchFamily="34" charset="0"/>
                <a:cs typeface="Arial" panose="020B0604020202020204" pitchFamily="34" charset="0"/>
              </a:rPr>
              <a:t>¿Que es </a:t>
            </a:r>
            <a:r>
              <a:rPr lang="es-PE" sz="3200" b="1" i="1" dirty="0" err="1">
                <a:solidFill>
                  <a:schemeClr val="bg1"/>
                </a:solidFill>
                <a:latin typeface="Arial" panose="020B0604020202020204" pitchFamily="34" charset="0"/>
                <a:ea typeface="Calibri" panose="020F0502020204030204" pitchFamily="34" charset="0"/>
                <a:cs typeface="Arial" panose="020B0604020202020204" pitchFamily="34" charset="0"/>
              </a:rPr>
              <a:t>solid</a:t>
            </a:r>
            <a:r>
              <a:rPr lang="es-PE" sz="3200" b="1" i="1" dirty="0">
                <a:solidFill>
                  <a:schemeClr val="bg1"/>
                </a:solidFill>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800"/>
              </a:spcAft>
            </a:pP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Solid </a:t>
            </a:r>
            <a:r>
              <a:rPr lang="es-PE" sz="2400" dirty="0">
                <a:solidFill>
                  <a:schemeClr val="bg1"/>
                </a:solidFill>
                <a:latin typeface="Arial" panose="020B0604020202020204" pitchFamily="34" charset="0"/>
                <a:ea typeface="Calibri" panose="020F0502020204030204" pitchFamily="34" charset="0"/>
                <a:cs typeface="Arial" panose="020B0604020202020204" pitchFamily="34" charset="0"/>
              </a:rPr>
              <a:t>es un acrónimo inventado por </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Robert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C.Martin</a:t>
            </a:r>
            <a:r>
              <a:rPr lang="es-PE" sz="2400" dirty="0">
                <a:solidFill>
                  <a:schemeClr val="bg1"/>
                </a:solidFill>
                <a:latin typeface="Arial" panose="020B0604020202020204" pitchFamily="34" charset="0"/>
                <a:ea typeface="Calibri" panose="020F0502020204030204" pitchFamily="34" charset="0"/>
                <a:cs typeface="Arial" panose="020B0604020202020204" pitchFamily="34" charset="0"/>
              </a:rPr>
              <a:t> para establecer los cinco principios básicos de la programación orientada a objetos que son : </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S-Responsabilidad simple (Single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responsibility</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O-Abierto/Cerrado (Open/</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Closed</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es-PE"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L-</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Sustitucion</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Liskov</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Liskov</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substitution</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it-IT" sz="2400" b="1" dirty="0">
                <a:solidFill>
                  <a:schemeClr val="bg1"/>
                </a:solidFill>
                <a:latin typeface="Arial" panose="020B0604020202020204" pitchFamily="34" charset="0"/>
                <a:ea typeface="Calibri" panose="020F0502020204030204" pitchFamily="34" charset="0"/>
                <a:cs typeface="Arial" panose="020B0604020202020204" pitchFamily="34" charset="0"/>
              </a:rPr>
              <a:t>I-Segregacion del interface (Interface segregation), </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D-Inversión de dependencias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Dependency</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inversion</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s-PE" sz="2400" b="1" dirty="0" err="1">
                <a:solidFill>
                  <a:schemeClr val="bg1"/>
                </a:solidFill>
                <a:latin typeface="Arial" panose="020B0604020202020204" pitchFamily="34" charset="0"/>
                <a:ea typeface="Calibri" panose="020F0502020204030204" pitchFamily="34" charset="0"/>
                <a:cs typeface="Arial" panose="020B0604020202020204" pitchFamily="34" charset="0"/>
              </a:rPr>
              <a:t>ect</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es-PE"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PE" sz="2400" dirty="0">
                <a:solidFill>
                  <a:schemeClr val="bg1"/>
                </a:solidFill>
                <a:latin typeface="Arial" panose="020B0604020202020204" pitchFamily="34" charset="0"/>
                <a:ea typeface="Calibri" panose="020F0502020204030204" pitchFamily="34" charset="0"/>
                <a:cs typeface="Arial" panose="020B0604020202020204" pitchFamily="34" charset="0"/>
              </a:rPr>
              <a:t>Este acrónimo tiene bastante relación con los patrones de diseño, en especial, con la </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alta cohesión</a:t>
            </a:r>
            <a:r>
              <a:rPr lang="es-PE" sz="2400" dirty="0">
                <a:solidFill>
                  <a:schemeClr val="bg1"/>
                </a:solidFill>
                <a:latin typeface="Arial" panose="020B0604020202020204" pitchFamily="34" charset="0"/>
                <a:ea typeface="Calibri" panose="020F0502020204030204" pitchFamily="34" charset="0"/>
                <a:cs typeface="Arial" panose="020B0604020202020204" pitchFamily="34" charset="0"/>
              </a:rPr>
              <a:t> y el </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bajo acoplamiento, </a:t>
            </a:r>
            <a:endParaRPr lang="es-PE" sz="2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Diseño de la programación es abarcar</a:t>
            </a:r>
            <a:r>
              <a:rPr lang="es-PE" sz="2400" dirty="0">
                <a:solidFill>
                  <a:schemeClr val="bg1"/>
                </a:solidFill>
                <a:latin typeface="Arial" panose="020B0604020202020204" pitchFamily="34" charset="0"/>
                <a:ea typeface="Calibri" panose="020F0502020204030204" pitchFamily="34" charset="0"/>
                <a:cs typeface="Arial" panose="020B0604020202020204" pitchFamily="34" charset="0"/>
              </a:rPr>
              <a:t>la fase de mantenimiento de una manera más legible y sencilla así como conseguir crear nuevas funcionalidades sin tener que modificar en gran medida </a:t>
            </a:r>
            <a:r>
              <a:rPr lang="es-PE" sz="2400" b="1" dirty="0">
                <a:solidFill>
                  <a:schemeClr val="bg1"/>
                </a:solidFill>
                <a:latin typeface="Arial" panose="020B0604020202020204" pitchFamily="34" charset="0"/>
                <a:ea typeface="Calibri" panose="020F0502020204030204" pitchFamily="34" charset="0"/>
                <a:cs typeface="Arial" panose="020B0604020202020204" pitchFamily="34" charset="0"/>
              </a:rPr>
              <a:t>código antiguo</a:t>
            </a:r>
            <a:r>
              <a:rPr lang="es-PE" sz="2400" dirty="0">
                <a:solidFill>
                  <a:schemeClr val="bg1"/>
                </a:solidFill>
                <a:latin typeface="Arial" panose="020B0604020202020204" pitchFamily="34" charset="0"/>
                <a:ea typeface="Calibri" panose="020F0502020204030204" pitchFamily="34" charset="0"/>
                <a:cs typeface="Arial" panose="020B0604020202020204" pitchFamily="34" charset="0"/>
              </a:rPr>
              <a:t>. </a:t>
            </a:r>
            <a:endParaRPr lang="es-PE"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2962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El Principio de Segregación de Interfaces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31372" t="36019" r="32501" b="24345"/>
          <a:stretch/>
        </p:blipFill>
        <p:spPr>
          <a:xfrm>
            <a:off x="2382592" y="1133343"/>
            <a:ext cx="6824910" cy="4031086"/>
          </a:xfrm>
          <a:prstGeom prst="rect">
            <a:avLst/>
          </a:prstGeom>
        </p:spPr>
      </p:pic>
    </p:spTree>
    <p:extLst>
      <p:ext uri="{BB962C8B-B14F-4D97-AF65-F5344CB8AC3E}">
        <p14:creationId xmlns:p14="http://schemas.microsoft.com/office/powerpoint/2010/main" val="156827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5048186"/>
          </a:xfrm>
        </p:spPr>
        <p:txBody>
          <a:bodyPr>
            <a:normAutofit/>
          </a:bodyPr>
          <a:lstStyle/>
          <a:p>
            <a:pPr algn="ctr"/>
            <a:r>
              <a:rPr lang="es-PE" sz="7200" b="1" cap="none"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MUCHAS GRACIAS</a:t>
            </a:r>
            <a:endParaRPr lang="es-PE" sz="7200" b="1" cap="none"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8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097" y="182419"/>
            <a:ext cx="11240087" cy="1182147"/>
          </a:xfrm>
        </p:spPr>
        <p:txBody>
          <a:bodyPr>
            <a:normAutofit/>
          </a:bodyPr>
          <a:lstStyle/>
          <a:p>
            <a:r>
              <a:rPr lang="es-PE" sz="3200" i="1"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s-PE" sz="3200" i="1"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PE" sz="3200" i="1" u="sng"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s-Single responsibility</a:t>
            </a:r>
            <a:r>
              <a:rPr lang="es-PE" sz="3200" i="1"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(Responsabilidad </a:t>
            </a:r>
            <a:r>
              <a:rPr lang="es-PE" sz="3200" i="1"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simple</a:t>
            </a:r>
            <a:r>
              <a:rPr lang="es-PE" sz="3200" i="1"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s-PE" sz="3200" i="1"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436098" y="1364566"/>
            <a:ext cx="11240087" cy="5064369"/>
          </a:xfrm>
        </p:spPr>
        <p:txBody>
          <a:bodyPr>
            <a:normAutofit/>
          </a:bodyPr>
          <a:lstStyle/>
          <a:p>
            <a:pPr marL="0" indent="0">
              <a:buNone/>
            </a:pPr>
            <a:r>
              <a:rPr lang="es-PE" dirty="0">
                <a:solidFill>
                  <a:schemeClr val="bg1"/>
                </a:solidFill>
                <a:latin typeface="Arial" panose="020B0604020202020204" pitchFamily="34" charset="0"/>
                <a:cs typeface="Arial" panose="020B0604020202020204" pitchFamily="34" charset="0"/>
              </a:rPr>
              <a:t>Este principio trata de destinar cada clase a una </a:t>
            </a:r>
            <a:r>
              <a:rPr lang="es-PE" b="1" dirty="0">
                <a:solidFill>
                  <a:schemeClr val="bg1"/>
                </a:solidFill>
                <a:latin typeface="Arial" panose="020B0604020202020204" pitchFamily="34" charset="0"/>
                <a:cs typeface="Arial" panose="020B0604020202020204" pitchFamily="34" charset="0"/>
              </a:rPr>
              <a:t>finalidad sencilla y concreta</a:t>
            </a:r>
            <a:r>
              <a:rPr lang="es-PE" dirty="0">
                <a:solidFill>
                  <a:schemeClr val="bg1"/>
                </a:solidFill>
                <a:latin typeface="Arial" panose="020B0604020202020204" pitchFamily="34" charset="0"/>
                <a:cs typeface="Arial" panose="020B0604020202020204" pitchFamily="34" charset="0"/>
              </a:rPr>
              <a:t>. En muchas ocasiones estamos tentados a poner un método reutilizable que no tienen nada que ver con la clase. En ese momento pensamos "Ya que estamos aquí, para que voy a crear una clase para realizar esto. Directamente lo pongo aquí".</a:t>
            </a:r>
          </a:p>
          <a:p>
            <a:pPr marL="0" indent="0">
              <a:buNone/>
            </a:pPr>
            <a:r>
              <a:rPr lang="es-PE" dirty="0">
                <a:solidFill>
                  <a:schemeClr val="bg1"/>
                </a:solidFill>
                <a:latin typeface="Arial" panose="020B0604020202020204" pitchFamily="34" charset="0"/>
                <a:cs typeface="Arial" panose="020B0604020202020204" pitchFamily="34" charset="0"/>
              </a:rPr>
              <a:t>El problema surge cuando </a:t>
            </a:r>
            <a:r>
              <a:rPr lang="es-PE" dirty="0" err="1">
                <a:solidFill>
                  <a:schemeClr val="bg1"/>
                </a:solidFill>
                <a:latin typeface="Arial" panose="020B0604020202020204" pitchFamily="34" charset="0"/>
                <a:cs typeface="Arial" panose="020B0604020202020204" pitchFamily="34" charset="0"/>
              </a:rPr>
              <a:t>cuando</a:t>
            </a:r>
            <a:r>
              <a:rPr lang="es-PE" dirty="0">
                <a:solidFill>
                  <a:schemeClr val="bg1"/>
                </a:solidFill>
                <a:latin typeface="Arial" panose="020B0604020202020204" pitchFamily="34" charset="0"/>
                <a:cs typeface="Arial" panose="020B0604020202020204" pitchFamily="34" charset="0"/>
              </a:rPr>
              <a:t> creamos una clase destinada a  la finalidad  del método y esto a su vez creara un problema en que las clases realicen tareas que no son de su responsabilidad.</a:t>
            </a:r>
          </a:p>
          <a:p>
            <a:pPr marL="0" indent="0">
              <a:buNone/>
            </a:pPr>
            <a:endParaRPr lang="es-PE" sz="2000" dirty="0" smtClean="0">
              <a:solidFill>
                <a:schemeClr val="bg1"/>
              </a:solidFill>
              <a:latin typeface="Arial" panose="020B0604020202020204" pitchFamily="34" charset="0"/>
              <a:cs typeface="Arial" panose="020B0604020202020204" pitchFamily="34" charset="0"/>
            </a:endParaRPr>
          </a:p>
          <a:p>
            <a:pPr marL="0" indent="0">
              <a:buNone/>
            </a:pPr>
            <a:endParaRPr lang="es-PE" sz="2000" dirty="0" smtClean="0">
              <a:solidFill>
                <a:schemeClr val="bg1"/>
              </a:solidFill>
              <a:latin typeface="Arial" panose="020B0604020202020204" pitchFamily="34" charset="0"/>
              <a:cs typeface="Arial" panose="020B0604020202020204" pitchFamily="34" charset="0"/>
            </a:endParaRPr>
          </a:p>
          <a:p>
            <a:pPr marL="0" indent="0">
              <a:buNone/>
            </a:pPr>
            <a:endParaRPr lang="es-PE" dirty="0"/>
          </a:p>
        </p:txBody>
      </p:sp>
    </p:spTree>
    <p:extLst>
      <p:ext uri="{BB962C8B-B14F-4D97-AF65-F5344CB8AC3E}">
        <p14:creationId xmlns:p14="http://schemas.microsoft.com/office/powerpoint/2010/main" val="347175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5704" t="37740" r="43486" b="22052"/>
          <a:stretch/>
        </p:blipFill>
        <p:spPr>
          <a:xfrm>
            <a:off x="734096" y="1236371"/>
            <a:ext cx="10058400" cy="4262906"/>
          </a:xfrm>
          <a:prstGeom prst="rect">
            <a:avLst/>
          </a:prstGeom>
        </p:spPr>
      </p:pic>
    </p:spTree>
    <p:extLst>
      <p:ext uri="{BB962C8B-B14F-4D97-AF65-F5344CB8AC3E}">
        <p14:creationId xmlns:p14="http://schemas.microsoft.com/office/powerpoint/2010/main" val="256732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ocumento1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19282" t="28956" r="50462" b="58486"/>
          <a:stretch/>
        </p:blipFill>
        <p:spPr>
          <a:xfrm>
            <a:off x="1506826" y="1390918"/>
            <a:ext cx="8744756" cy="3837904"/>
          </a:xfrm>
          <a:prstGeom prst="rect">
            <a:avLst/>
          </a:prstGeom>
        </p:spPr>
      </p:pic>
    </p:spTree>
    <p:extLst>
      <p:ext uri="{BB962C8B-B14F-4D97-AF65-F5344CB8AC3E}">
        <p14:creationId xmlns:p14="http://schemas.microsoft.com/office/powerpoint/2010/main" val="369643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0930" y="309028"/>
            <a:ext cx="8827476" cy="1041470"/>
          </a:xfrm>
        </p:spPr>
        <p:txBody>
          <a:bodyPr>
            <a:normAutofit/>
          </a:bodyPr>
          <a:lstStyle/>
          <a:p>
            <a:r>
              <a:rPr lang="es-PE" sz="3200" i="1"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a:t>
            </a:r>
            <a:r>
              <a:rPr lang="es-PE" sz="3200" i="1" u="sng"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es-PE" sz="3200" i="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PE" sz="3200" i="1" u="sng"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open/closed </a:t>
            </a:r>
            <a:r>
              <a:rPr lang="es-PE" sz="3200" i="1" dirty="0" smtClean="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(Abierto/Cerrado) :</a:t>
            </a:r>
            <a:endParaRPr lang="es-PE" sz="3200" i="1"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211016" y="1477108"/>
            <a:ext cx="11788726" cy="5078437"/>
          </a:xfrm>
        </p:spPr>
        <p:txBody>
          <a:bodyPr>
            <a:normAutofit/>
          </a:bodyPr>
          <a:lstStyle/>
          <a:p>
            <a:pPr marL="0" indent="0" algn="just">
              <a:buNone/>
            </a:pPr>
            <a:r>
              <a:rPr lang="es-PE" dirty="0">
                <a:solidFill>
                  <a:schemeClr val="bg1"/>
                </a:solidFill>
                <a:latin typeface="Arial" panose="020B0604020202020204" pitchFamily="34" charset="0"/>
                <a:cs typeface="Arial" panose="020B0604020202020204" pitchFamily="34" charset="0"/>
              </a:rPr>
              <a:t>Una entidad software (una clase, módulo o función) debe estar abierta a extensiones pero cerrada a modificaciones. </a:t>
            </a:r>
            <a:endParaRPr lang="es-PE" dirty="0" smtClean="0">
              <a:solidFill>
                <a:schemeClr val="bg1"/>
              </a:solidFill>
              <a:latin typeface="Arial" panose="020B0604020202020204" pitchFamily="34" charset="0"/>
              <a:cs typeface="Arial" panose="020B0604020202020204" pitchFamily="34" charset="0"/>
            </a:endParaRPr>
          </a:p>
          <a:p>
            <a:pPr marL="0" indent="0" algn="just">
              <a:buNone/>
            </a:pPr>
            <a:r>
              <a:rPr lang="es-PE" dirty="0" smtClean="0">
                <a:solidFill>
                  <a:schemeClr val="bg1"/>
                </a:solidFill>
                <a:latin typeface="Arial" panose="020B0604020202020204" pitchFamily="34" charset="0"/>
                <a:cs typeface="Arial" panose="020B0604020202020204" pitchFamily="34" charset="0"/>
              </a:rPr>
              <a:t>Para </a:t>
            </a:r>
            <a:r>
              <a:rPr lang="es-PE" dirty="0">
                <a:solidFill>
                  <a:schemeClr val="bg1"/>
                </a:solidFill>
                <a:latin typeface="Arial" panose="020B0604020202020204" pitchFamily="34" charset="0"/>
                <a:cs typeface="Arial" panose="020B0604020202020204" pitchFamily="34" charset="0"/>
              </a:rPr>
              <a:t>evitarlo, el principio dice que el comportamiento de una entidad debe poder ser alterado sin tener que modificar su propio código fuente. </a:t>
            </a:r>
            <a:endParaRPr lang="es-PE" dirty="0" smtClean="0">
              <a:solidFill>
                <a:schemeClr val="bg1"/>
              </a:solidFill>
              <a:latin typeface="Arial" panose="020B0604020202020204" pitchFamily="34" charset="0"/>
              <a:cs typeface="Arial" panose="020B0604020202020204" pitchFamily="34" charset="0"/>
            </a:endParaRPr>
          </a:p>
          <a:p>
            <a:pPr marL="0" indent="0" algn="just">
              <a:buNone/>
            </a:pPr>
            <a:r>
              <a:rPr lang="es-PE" dirty="0">
                <a:solidFill>
                  <a:schemeClr val="bg1"/>
                </a:solidFill>
                <a:latin typeface="Arial" panose="020B0604020202020204" pitchFamily="34" charset="0"/>
                <a:cs typeface="Arial" panose="020B0604020202020204" pitchFamily="34" charset="0"/>
              </a:rPr>
              <a:t>¿Cómo se hace esto</a:t>
            </a:r>
            <a:r>
              <a:rPr lang="es-PE" dirty="0" smtClean="0">
                <a:solidFill>
                  <a:schemeClr val="bg1"/>
                </a:solidFill>
                <a:latin typeface="Arial" panose="020B0604020202020204" pitchFamily="34" charset="0"/>
                <a:cs typeface="Arial" panose="020B0604020202020204" pitchFamily="34" charset="0"/>
              </a:rPr>
              <a:t>?</a:t>
            </a:r>
          </a:p>
          <a:p>
            <a:pPr marL="0" indent="0" algn="just">
              <a:buNone/>
            </a:pPr>
            <a:r>
              <a:rPr lang="es-PE" dirty="0">
                <a:solidFill>
                  <a:schemeClr val="bg1"/>
                </a:solidFill>
                <a:latin typeface="Arial" panose="020B0604020202020204" pitchFamily="34" charset="0"/>
                <a:cs typeface="Arial" panose="020B0604020202020204" pitchFamily="34" charset="0"/>
              </a:rPr>
              <a:t>Hay varias técnicas dependiendo del diseño, una podría ser mediante herencia y redefinición de los métodos de la clase </a:t>
            </a:r>
            <a:r>
              <a:rPr lang="es-PE" dirty="0" smtClean="0">
                <a:solidFill>
                  <a:schemeClr val="bg1"/>
                </a:solidFill>
                <a:latin typeface="Arial" panose="020B0604020202020204" pitchFamily="34" charset="0"/>
                <a:cs typeface="Arial" panose="020B0604020202020204" pitchFamily="34" charset="0"/>
              </a:rPr>
              <a:t>padre donde él </a:t>
            </a:r>
            <a:r>
              <a:rPr lang="es-PE" dirty="0">
                <a:solidFill>
                  <a:schemeClr val="bg1"/>
                </a:solidFill>
                <a:latin typeface="Arial" panose="020B0604020202020204" pitchFamily="34" charset="0"/>
                <a:cs typeface="Arial" panose="020B0604020202020204" pitchFamily="34" charset="0"/>
              </a:rPr>
              <a:t>podría incluso ser </a:t>
            </a:r>
            <a:r>
              <a:rPr lang="es-PE" dirty="0" smtClean="0">
                <a:solidFill>
                  <a:schemeClr val="bg1"/>
                </a:solidFill>
                <a:latin typeface="Arial" panose="020B0604020202020204" pitchFamily="34" charset="0"/>
                <a:cs typeface="Arial" panose="020B0604020202020204" pitchFamily="34" charset="0"/>
              </a:rPr>
              <a:t>abstracta, ya que el </a:t>
            </a:r>
            <a:r>
              <a:rPr lang="es-PE" dirty="0">
                <a:solidFill>
                  <a:schemeClr val="bg1"/>
                </a:solidFill>
                <a:latin typeface="Arial" panose="020B0604020202020204" pitchFamily="34" charset="0"/>
                <a:cs typeface="Arial" panose="020B0604020202020204" pitchFamily="34" charset="0"/>
              </a:rPr>
              <a:t>uso más común de extensión es mediante la herencia y la re implementación de métodos</a:t>
            </a:r>
            <a:r>
              <a:rPr lang="es-PE" dirty="0" smtClean="0">
                <a:solidFill>
                  <a:schemeClr val="bg1"/>
                </a:solidFill>
                <a:latin typeface="Arial" panose="020B0604020202020204" pitchFamily="34" charset="0"/>
                <a:cs typeface="Arial" panose="020B0604020202020204" pitchFamily="34" charset="0"/>
              </a:rPr>
              <a:t>.</a:t>
            </a:r>
            <a:r>
              <a:rPr lang="es-PE" dirty="0">
                <a:solidFill>
                  <a:schemeClr val="bg1"/>
                </a:solidFill>
                <a:latin typeface="Arial" panose="020B0604020202020204" pitchFamily="34" charset="0"/>
                <a:cs typeface="Arial" panose="020B0604020202020204" pitchFamily="34" charset="0"/>
              </a:rPr>
              <a:t> En todos los casos, el comportamiento de la clase cambia sin que hayamos tenido que tocar código interno.</a:t>
            </a:r>
          </a:p>
          <a:p>
            <a:pPr marL="0" indent="0">
              <a:buNone/>
            </a:pPr>
            <a:endParaRPr lang="es-P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386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Documento1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21550" t="26993" r="53521" b="11786"/>
          <a:stretch/>
        </p:blipFill>
        <p:spPr>
          <a:xfrm>
            <a:off x="2897745" y="862884"/>
            <a:ext cx="5641487" cy="5344733"/>
          </a:xfrm>
          <a:prstGeom prst="rect">
            <a:avLst/>
          </a:prstGeom>
        </p:spPr>
      </p:pic>
    </p:spTree>
    <p:extLst>
      <p:ext uri="{BB962C8B-B14F-4D97-AF65-F5344CB8AC3E}">
        <p14:creationId xmlns:p14="http://schemas.microsoft.com/office/powerpoint/2010/main" val="179414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ocumento1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22078" t="33665" r="50035" b="20812"/>
          <a:stretch/>
        </p:blipFill>
        <p:spPr>
          <a:xfrm>
            <a:off x="2575774" y="811368"/>
            <a:ext cx="6301765" cy="5537916"/>
          </a:xfrm>
          <a:prstGeom prst="rect">
            <a:avLst/>
          </a:prstGeom>
        </p:spPr>
      </p:pic>
    </p:spTree>
    <p:extLst>
      <p:ext uri="{BB962C8B-B14F-4D97-AF65-F5344CB8AC3E}">
        <p14:creationId xmlns:p14="http://schemas.microsoft.com/office/powerpoint/2010/main" val="387196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ocumento1 - Word (Error de activación de productos)"/>
          <p:cNvPicPr>
            <a:picLocks noChangeAspect="1"/>
          </p:cNvPicPr>
          <p:nvPr/>
        </p:nvPicPr>
        <p:blipFill rotWithShape="1">
          <a:blip r:embed="rId2">
            <a:extLst>
              <a:ext uri="{28A0092B-C50C-407E-A947-70E740481C1C}">
                <a14:useLocalDpi xmlns:a14="http://schemas.microsoft.com/office/drawing/2010/main" val="0"/>
              </a:ext>
            </a:extLst>
          </a:blip>
          <a:srcRect l="22394" t="37981" r="53204" b="24345"/>
          <a:stretch/>
        </p:blipFill>
        <p:spPr>
          <a:xfrm>
            <a:off x="2768957" y="850005"/>
            <a:ext cx="6043010" cy="5022762"/>
          </a:xfrm>
          <a:prstGeom prst="rect">
            <a:avLst/>
          </a:prstGeom>
        </p:spPr>
      </p:pic>
    </p:spTree>
    <p:extLst>
      <p:ext uri="{BB962C8B-B14F-4D97-AF65-F5344CB8AC3E}">
        <p14:creationId xmlns:p14="http://schemas.microsoft.com/office/powerpoint/2010/main" val="503006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135</TotalTime>
  <Words>338</Words>
  <Application>Microsoft Office PowerPoint</Application>
  <PresentationFormat>Panorámica</PresentationFormat>
  <Paragraphs>47</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 Unicode MS</vt:lpstr>
      <vt:lpstr>Arial</vt:lpstr>
      <vt:lpstr>Calibri</vt:lpstr>
      <vt:lpstr>Trebuchet MS</vt:lpstr>
      <vt:lpstr>Tw Cen MT</vt:lpstr>
      <vt:lpstr>Wingdings</vt:lpstr>
      <vt:lpstr>Circuito</vt:lpstr>
      <vt:lpstr>PARADIGMAS DE PROGRAMACIÓN (“S-O-L-I-D”)</vt:lpstr>
      <vt:lpstr>Presentación de PowerPoint</vt:lpstr>
      <vt:lpstr>1) s-Single responsibility (Responsabilidad simple):</vt:lpstr>
      <vt:lpstr>Presentación de PowerPoint</vt:lpstr>
      <vt:lpstr>Presentación de PowerPoint</vt:lpstr>
      <vt:lpstr>2) o- open/closed (Abierto/Cerrado) :</vt:lpstr>
      <vt:lpstr>Presentación de PowerPoint</vt:lpstr>
      <vt:lpstr>Presentación de PowerPoint</vt:lpstr>
      <vt:lpstr>Presentación de PowerPoint</vt:lpstr>
      <vt:lpstr>3) l- Liskov substitution (Sustitucion Liskov)</vt:lpstr>
      <vt:lpstr>Presentación de PowerPoint</vt:lpstr>
      <vt:lpstr>Presentación de PowerPoint</vt:lpstr>
      <vt:lpstr>4) i-Interface segregation (Segregación del interface):</vt:lpstr>
      <vt:lpstr>Presentación de PowerPoint</vt:lpstr>
      <vt:lpstr>Presentación de PowerPoint</vt:lpstr>
      <vt:lpstr>Presentación de PowerPoint</vt:lpstr>
      <vt:lpstr>5) d-Dependency inversión (Inversión de dependencias):</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PARADIGMAS DE PROGRAMACIÓN  (“S-O-L-I-D”)</dc:title>
  <dc:creator>omar anthony collazos quispe</dc:creator>
  <cp:lastModifiedBy>user</cp:lastModifiedBy>
  <cp:revision>17</cp:revision>
  <cp:lastPrinted>2017-10-23T03:12:01Z</cp:lastPrinted>
  <dcterms:created xsi:type="dcterms:W3CDTF">2017-10-16T03:21:09Z</dcterms:created>
  <dcterms:modified xsi:type="dcterms:W3CDTF">2017-10-23T13:23:39Z</dcterms:modified>
</cp:coreProperties>
</file>