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7315200" cy="9601200"/>
  <p:defaultTextStyle>
    <a:defPPr>
      <a:defRPr lang="es-MX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panose="020B0604020202020204" pitchFamily="34" charset="0"/>
              </a:defRPr>
            </a:lvl1pPr>
          </a:lstStyle>
          <a:p>
            <a:endParaRPr lang="es-MX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panose="020B0604020202020204" pitchFamily="34" charset="0"/>
              </a:defRPr>
            </a:lvl1pPr>
          </a:lstStyle>
          <a:p>
            <a:endParaRPr lang="es-MX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panose="020B0604020202020204" pitchFamily="34" charset="0"/>
              </a:defRPr>
            </a:lvl1pPr>
          </a:lstStyle>
          <a:p>
            <a:endParaRPr lang="es-MX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panose="020B0604020202020204" pitchFamily="34" charset="0"/>
              </a:defRPr>
            </a:lvl1pPr>
          </a:lstStyle>
          <a:p>
            <a:fld id="{36121249-9155-4441-B4BE-4953BEB30D0D}" type="slidenum">
              <a:rPr lang="es-MX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4768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51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51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1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51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s-MX" noProof="0" smtClean="0"/>
              <a:t>Haga clic para cambiar el estilo de título	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s-MX" noProof="0" smtClean="0"/>
              <a:t>Haga clic para modificar el estilo de subtítulo del patrón</a:t>
            </a:r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s-MX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s-MX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E14C7EF-B1C5-486C-B73F-6427F5BBF39B}" type="slidenum">
              <a:rPr lang="es-MX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F0333-CA02-4CEE-8691-A892E85CE1AA}" type="slidenum">
              <a:rPr lang="es-MX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995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C8E497-0D4A-4C4F-88ED-B02A9BE45E5E}" type="slidenum">
              <a:rPr lang="es-MX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849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0F96EF-38AC-4749-95E7-A10D5577990D}" type="slidenum">
              <a:rPr lang="es-MX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307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E44BD-C4DF-495F-85A1-A1C66DC602F4}" type="slidenum">
              <a:rPr lang="es-MX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784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45842D-AE1F-4443-BE19-1EBE64B5E9F4}" type="slidenum">
              <a:rPr lang="es-MX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208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382AF-E645-4F5E-8C84-615E7ED3202A}" type="slidenum">
              <a:rPr lang="es-MX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002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C48AA-E6A9-4A3B-A312-C350AD58190A}" type="slidenum">
              <a:rPr lang="es-MX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693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0AF77A-E31F-4468-A24D-C25B6317A991}" type="slidenum">
              <a:rPr lang="es-MX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627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B3FBE-B06C-4DEC-8B46-793C4F39A4CC}" type="slidenum">
              <a:rPr lang="es-MX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031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28ECB6-0E28-4475-A726-367FC16A13A1}" type="slidenum">
              <a:rPr lang="es-MX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197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11601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s-ES" sz="2400" b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1160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s-ES" sz="2400" b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5382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s-ES" sz="2400" b="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5382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s-ES" sz="2400" b="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4652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s-ES" sz="2400" b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10080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s-ES" sz="2400" b="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7986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s-ES" sz="2400" b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MX" smtClean="0"/>
              <a:t>Haga clic para cambiar el estilo de título	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MX" smtClean="0"/>
              <a:t>Haga clic para modificar el estilo de texto del patrón</a:t>
            </a:r>
          </a:p>
          <a:p>
            <a:pPr lvl="1"/>
            <a:r>
              <a:rPr lang="es-MX" smtClean="0"/>
              <a:t>Segundo nivel</a:t>
            </a:r>
          </a:p>
          <a:p>
            <a:pPr lvl="2"/>
            <a:r>
              <a:rPr lang="es-MX" smtClean="0"/>
              <a:t>Tercer nivel</a:t>
            </a:r>
          </a:p>
          <a:p>
            <a:pPr lvl="3"/>
            <a:r>
              <a:rPr lang="es-MX" smtClean="0"/>
              <a:t>Cuarto nivel</a:t>
            </a:r>
          </a:p>
          <a:p>
            <a:pPr lvl="4"/>
            <a:r>
              <a:rPr lang="es-MX" smtClean="0"/>
              <a:t>Quinto nivel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endParaRPr lang="es-MX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s-MX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EC682C55-D244-4563-B0C0-5AE69D60DB52}" type="slidenum">
              <a:rPr lang="es-MX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4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rationaledge.com/content/jan_01/t_rup_g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Rational Unified Process</a:t>
            </a:r>
          </a:p>
        </p:txBody>
      </p:sp>
      <p:pic>
        <p:nvPicPr>
          <p:cNvPr id="2059" name="Picture 11" descr="RUP_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04813"/>
            <a:ext cx="1849437" cy="164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/>
              <a:t>Administración de Requerimientos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5638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MX" sz="2200"/>
              <a:t>Licitar, organizar, y documentar la funcionalidad y restricciones requeridas.</a:t>
            </a:r>
          </a:p>
          <a:p>
            <a:pPr>
              <a:lnSpc>
                <a:spcPct val="80000"/>
              </a:lnSpc>
            </a:pPr>
            <a:r>
              <a:rPr lang="es-MX" sz="2200"/>
              <a:t>Llevar un registro y documentación de cambios y decisiones.</a:t>
            </a:r>
          </a:p>
          <a:p>
            <a:pPr>
              <a:lnSpc>
                <a:spcPct val="80000"/>
              </a:lnSpc>
            </a:pPr>
            <a:r>
              <a:rPr lang="es-MX" sz="2200"/>
              <a:t>Los requerimientos de negocio son fácilmente capturados y comunicados a través de casos de uso.</a:t>
            </a:r>
          </a:p>
          <a:p>
            <a:pPr>
              <a:lnSpc>
                <a:spcPct val="80000"/>
              </a:lnSpc>
            </a:pPr>
            <a:r>
              <a:rPr lang="es-MX" sz="2200"/>
              <a:t>Los casos de uso son instrumentos importantes de planeación.</a:t>
            </a:r>
          </a:p>
        </p:txBody>
      </p:sp>
      <p:grpSp>
        <p:nvGrpSpPr>
          <p:cNvPr id="24624" name="Group 48"/>
          <p:cNvGrpSpPr>
            <a:grpSpLocks/>
          </p:cNvGrpSpPr>
          <p:nvPr/>
        </p:nvGrpSpPr>
        <p:grpSpPr bwMode="auto">
          <a:xfrm>
            <a:off x="355600" y="4560888"/>
            <a:ext cx="8143875" cy="2108200"/>
            <a:chOff x="224" y="2873"/>
            <a:chExt cx="5130" cy="1328"/>
          </a:xfrm>
        </p:grpSpPr>
        <p:grpSp>
          <p:nvGrpSpPr>
            <p:cNvPr id="24622" name="Group 46"/>
            <p:cNvGrpSpPr>
              <a:grpSpLocks/>
            </p:cNvGrpSpPr>
            <p:nvPr/>
          </p:nvGrpSpPr>
          <p:grpSpPr bwMode="auto">
            <a:xfrm>
              <a:off x="1857" y="2873"/>
              <a:ext cx="3497" cy="1213"/>
              <a:chOff x="1857" y="2873"/>
              <a:chExt cx="3497" cy="1213"/>
            </a:xfrm>
          </p:grpSpPr>
          <p:sp>
            <p:nvSpPr>
              <p:cNvPr id="24600" name="Rectangle 24"/>
              <p:cNvSpPr>
                <a:spLocks noChangeArrowheads="1"/>
              </p:cNvSpPr>
              <p:nvPr/>
            </p:nvSpPr>
            <p:spPr bwMode="auto">
              <a:xfrm>
                <a:off x="1857" y="3766"/>
                <a:ext cx="951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7787" tIns="39687" rIns="77787" bIns="39687">
                <a:spAutoFit/>
              </a:bodyPr>
              <a:lstStyle>
                <a:lvl1pPr algn="l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388938" algn="l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777875" algn="l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165225" algn="l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554163" algn="l" defTabSz="661988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011363" defTabSz="6619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468563" defTabSz="6619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2925763" defTabSz="6619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382963" defTabSz="661988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hangingPunct="0"/>
                <a:r>
                  <a:rPr lang="es-MX" sz="1400">
                    <a:latin typeface="Times New Roman" panose="02020603050405020304" pitchFamily="18" charset="0"/>
                  </a:rPr>
                  <a:t>Modelo de Diseño</a:t>
                </a:r>
              </a:p>
            </p:txBody>
          </p:sp>
          <p:sp>
            <p:nvSpPr>
              <p:cNvPr id="24602" name="Rectangle 26"/>
              <p:cNvSpPr>
                <a:spLocks noChangeArrowheads="1"/>
              </p:cNvSpPr>
              <p:nvPr/>
            </p:nvSpPr>
            <p:spPr bwMode="auto">
              <a:xfrm>
                <a:off x="2888" y="3911"/>
                <a:ext cx="1380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8737" tIns="31749" rIns="58737" bIns="31749">
                <a:spAutoFit/>
              </a:bodyPr>
              <a:lstStyle>
                <a:lvl1pPr algn="l" defTabSz="387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298450" algn="l" defTabSz="387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595313" algn="l" defTabSz="387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892175" algn="l" defTabSz="387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189038" algn="l" defTabSz="387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1646238" defTabSz="3873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103438" defTabSz="3873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2560638" defTabSz="3873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017838" defTabSz="3873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hangingPunct="0"/>
                <a:r>
                  <a:rPr lang="es-MX" sz="1400">
                    <a:latin typeface="Times New Roman" panose="02020603050405020304" pitchFamily="18" charset="0"/>
                  </a:rPr>
                  <a:t>Modelo de Implementación</a:t>
                </a:r>
              </a:p>
            </p:txBody>
          </p:sp>
          <p:sp>
            <p:nvSpPr>
              <p:cNvPr id="24603" name="Rectangle 27"/>
              <p:cNvSpPr>
                <a:spLocks noChangeArrowheads="1"/>
              </p:cNvSpPr>
              <p:nvPr/>
            </p:nvSpPr>
            <p:spPr bwMode="auto">
              <a:xfrm>
                <a:off x="4403" y="3912"/>
                <a:ext cx="95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8737" tIns="31749" rIns="58737" bIns="31749">
                <a:spAutoFit/>
              </a:bodyPr>
              <a:lstStyle>
                <a:lvl1pPr algn="l" defTabSz="387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298450" algn="l" defTabSz="387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595313" algn="l" defTabSz="387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892175" algn="l" defTabSz="387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189038" algn="l" defTabSz="387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1646238" defTabSz="3873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103438" defTabSz="3873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2560638" defTabSz="3873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017838" defTabSz="3873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hangingPunct="0"/>
                <a:r>
                  <a:rPr lang="es-MX" sz="1400">
                    <a:latin typeface="Times New Roman" panose="02020603050405020304" pitchFamily="18" charset="0"/>
                  </a:rPr>
                  <a:t>Modelo de Prueba</a:t>
                </a:r>
              </a:p>
            </p:txBody>
          </p:sp>
          <p:sp>
            <p:nvSpPr>
              <p:cNvPr id="24605" name="Line 29"/>
              <p:cNvSpPr>
                <a:spLocks noChangeShapeType="1"/>
              </p:cNvSpPr>
              <p:nvPr/>
            </p:nvSpPr>
            <p:spPr bwMode="auto">
              <a:xfrm flipH="1">
                <a:off x="2558" y="3186"/>
                <a:ext cx="647" cy="3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24606" name="Line 30"/>
              <p:cNvSpPr>
                <a:spLocks noChangeShapeType="1"/>
              </p:cNvSpPr>
              <p:nvPr/>
            </p:nvSpPr>
            <p:spPr bwMode="auto">
              <a:xfrm>
                <a:off x="3903" y="3191"/>
                <a:ext cx="725" cy="2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24607" name="Rectangle 31"/>
              <p:cNvSpPr>
                <a:spLocks noChangeArrowheads="1"/>
              </p:cNvSpPr>
              <p:nvPr/>
            </p:nvSpPr>
            <p:spPr bwMode="auto">
              <a:xfrm>
                <a:off x="4371" y="3265"/>
                <a:ext cx="369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8737" tIns="31749" rIns="58737" bIns="31749">
                <a:spAutoFit/>
              </a:bodyPr>
              <a:lstStyle>
                <a:lvl1pPr algn="l" defTabSz="387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298450" algn="l" defTabSz="387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595313" algn="l" defTabSz="387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892175" algn="l" defTabSz="387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189038" algn="l" defTabSz="387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1646238" defTabSz="3873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103438" defTabSz="3873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2560638" defTabSz="3873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017838" defTabSz="3873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/>
                <a:r>
                  <a:rPr lang="es-MX" sz="1200" b="0">
                    <a:latin typeface="Times New Roman" panose="02020603050405020304" pitchFamily="18" charset="0"/>
                  </a:rPr>
                  <a:t>verifica</a:t>
                </a:r>
              </a:p>
            </p:txBody>
          </p:sp>
          <p:sp>
            <p:nvSpPr>
              <p:cNvPr id="24608" name="Rectangle 32"/>
              <p:cNvSpPr>
                <a:spLocks noChangeArrowheads="1"/>
              </p:cNvSpPr>
              <p:nvPr/>
            </p:nvSpPr>
            <p:spPr bwMode="auto">
              <a:xfrm>
                <a:off x="2412" y="3287"/>
                <a:ext cx="498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8737" tIns="31749" rIns="58737" bIns="31749">
                <a:spAutoFit/>
              </a:bodyPr>
              <a:lstStyle>
                <a:lvl1pPr algn="l" defTabSz="387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298450" algn="l" defTabSz="387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595313" algn="l" defTabSz="387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892175" algn="l" defTabSz="387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189038" algn="l" defTabSz="387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1646238" defTabSz="3873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103438" defTabSz="3873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2560638" defTabSz="3873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017838" defTabSz="3873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/>
                <a:r>
                  <a:rPr lang="es-MX" sz="1200" b="0">
                    <a:latin typeface="Times New Roman" panose="02020603050405020304" pitchFamily="18" charset="0"/>
                  </a:rPr>
                  <a:t>realización</a:t>
                </a:r>
              </a:p>
            </p:txBody>
          </p:sp>
          <p:sp>
            <p:nvSpPr>
              <p:cNvPr id="24609" name="Line 33"/>
              <p:cNvSpPr>
                <a:spLocks noChangeShapeType="1"/>
              </p:cNvSpPr>
              <p:nvPr/>
            </p:nvSpPr>
            <p:spPr bwMode="auto">
              <a:xfrm>
                <a:off x="2639" y="3708"/>
                <a:ext cx="64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24610" name="Line 34"/>
              <p:cNvSpPr>
                <a:spLocks noChangeShapeType="1"/>
              </p:cNvSpPr>
              <p:nvPr/>
            </p:nvSpPr>
            <p:spPr bwMode="auto">
              <a:xfrm>
                <a:off x="3852" y="3708"/>
                <a:ext cx="60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24611" name="Line 35"/>
              <p:cNvSpPr>
                <a:spLocks noChangeShapeType="1"/>
              </p:cNvSpPr>
              <p:nvPr/>
            </p:nvSpPr>
            <p:spPr bwMode="auto">
              <a:xfrm>
                <a:off x="3528" y="3186"/>
                <a:ext cx="0" cy="2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24612" name="Rectangle 36"/>
              <p:cNvSpPr>
                <a:spLocks noChangeArrowheads="1"/>
              </p:cNvSpPr>
              <p:nvPr/>
            </p:nvSpPr>
            <p:spPr bwMode="auto">
              <a:xfrm>
                <a:off x="3275" y="3287"/>
                <a:ext cx="708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8737" tIns="31749" rIns="58737" bIns="31749">
                <a:spAutoFit/>
              </a:bodyPr>
              <a:lstStyle>
                <a:lvl1pPr algn="l" defTabSz="387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298450" algn="l" defTabSz="387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595313" algn="l" defTabSz="387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892175" algn="l" defTabSz="387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189038" algn="l" defTabSz="387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1646238" defTabSz="3873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103438" defTabSz="3873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2560638" defTabSz="3873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017838" defTabSz="3873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/>
                <a:r>
                  <a:rPr lang="es-MX" sz="1200" b="0">
                    <a:latin typeface="Times New Roman" panose="02020603050405020304" pitchFamily="18" charset="0"/>
                  </a:rPr>
                  <a:t>influenciado por</a:t>
                </a:r>
              </a:p>
            </p:txBody>
          </p:sp>
          <p:graphicFrame>
            <p:nvGraphicFramePr>
              <p:cNvPr id="24613" name="Object 37"/>
              <p:cNvGraphicFramePr>
                <a:graphicFrameLocks/>
              </p:cNvGraphicFramePr>
              <p:nvPr/>
            </p:nvGraphicFramePr>
            <p:xfrm>
              <a:off x="3164" y="2873"/>
              <a:ext cx="751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25" name="CorelDRAW 6.0" r:id="rId3" imgW="852480" imgH="433080" progId="CorelDRAW.Graphic.6">
                      <p:embed/>
                    </p:oleObj>
                  </mc:Choice>
                  <mc:Fallback>
                    <p:oleObj name="CorelDRAW 6.0" r:id="rId3" imgW="852480" imgH="433080" progId="CorelDRAW.Graphic.6">
                      <p:embed/>
                      <p:pic>
                        <p:nvPicPr>
                          <p:cNvPr id="0" name="Object 3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4" y="2873"/>
                            <a:ext cx="751" cy="2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14" name="Object 38"/>
              <p:cNvGraphicFramePr>
                <a:graphicFrameLocks/>
              </p:cNvGraphicFramePr>
              <p:nvPr/>
            </p:nvGraphicFramePr>
            <p:xfrm>
              <a:off x="1952" y="3551"/>
              <a:ext cx="603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26" name="CorelDRAW 6.0" r:id="rId5" imgW="674640" imgH="483840" progId="CorelDRAW.Graphic.6">
                      <p:embed/>
                    </p:oleObj>
                  </mc:Choice>
                  <mc:Fallback>
                    <p:oleObj name="CorelDRAW 6.0" r:id="rId5" imgW="674640" imgH="483840" progId="CorelDRAW.Graphic.6">
                      <p:embed/>
                      <p:pic>
                        <p:nvPicPr>
                          <p:cNvPr id="0" name="Object 3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52" y="3551"/>
                            <a:ext cx="603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15" name="Object 39"/>
              <p:cNvGraphicFramePr>
                <a:graphicFrameLocks/>
              </p:cNvGraphicFramePr>
              <p:nvPr/>
            </p:nvGraphicFramePr>
            <p:xfrm>
              <a:off x="3286" y="3549"/>
              <a:ext cx="651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27" name="CorelDRAW 6.0" r:id="rId7" imgW="741240" imgH="475920" progId="CorelDRAW.Graphic.6">
                      <p:embed/>
                    </p:oleObj>
                  </mc:Choice>
                  <mc:Fallback>
                    <p:oleObj name="CorelDRAW 6.0" r:id="rId7" imgW="741240" imgH="475920" progId="CorelDRAW.Graphic.6">
                      <p:embed/>
                      <p:pic>
                        <p:nvPicPr>
                          <p:cNvPr id="0" name="Object 3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6" y="3549"/>
                            <a:ext cx="651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16" name="Object 40"/>
              <p:cNvGraphicFramePr>
                <a:graphicFrameLocks/>
              </p:cNvGraphicFramePr>
              <p:nvPr/>
            </p:nvGraphicFramePr>
            <p:xfrm>
              <a:off x="4539" y="3525"/>
              <a:ext cx="606" cy="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28" name="CorelDRAW 6.0" r:id="rId9" imgW="691920" imgH="563400" progId="CorelDRAW.Graphic.6">
                      <p:embed/>
                    </p:oleObj>
                  </mc:Choice>
                  <mc:Fallback>
                    <p:oleObj name="CorelDRAW 6.0" r:id="rId9" imgW="691920" imgH="563400" progId="CorelDRAW.Graphic.6">
                      <p:embed/>
                      <p:pic>
                        <p:nvPicPr>
                          <p:cNvPr id="0" name="Object 4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9" y="3525"/>
                            <a:ext cx="606" cy="3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17" name="Rectangle 41"/>
              <p:cNvSpPr>
                <a:spLocks noChangeArrowheads="1"/>
              </p:cNvSpPr>
              <p:nvPr/>
            </p:nvSpPr>
            <p:spPr bwMode="auto">
              <a:xfrm>
                <a:off x="2660" y="2873"/>
                <a:ext cx="74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8737" tIns="31749" rIns="58737" bIns="31749">
                <a:spAutoFit/>
              </a:bodyPr>
              <a:lstStyle>
                <a:lvl1pPr algn="l" defTabSz="387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298450" algn="l" defTabSz="387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595313" algn="l" defTabSz="387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892175" algn="l" defTabSz="387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189038" algn="l" defTabSz="3873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1646238" defTabSz="3873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103438" defTabSz="3873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2560638" defTabSz="3873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017838" defTabSz="3873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hangingPunct="0"/>
                <a:endParaRPr lang="es-ES" sz="1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4623" name="Group 47"/>
            <p:cNvGrpSpPr>
              <a:grpSpLocks/>
            </p:cNvGrpSpPr>
            <p:nvPr/>
          </p:nvGrpSpPr>
          <p:grpSpPr bwMode="auto">
            <a:xfrm>
              <a:off x="224" y="3289"/>
              <a:ext cx="1488" cy="912"/>
              <a:chOff x="224" y="3289"/>
              <a:chExt cx="1488" cy="912"/>
            </a:xfrm>
          </p:grpSpPr>
          <p:sp>
            <p:nvSpPr>
              <p:cNvPr id="24619" name="AutoShape 43"/>
              <p:cNvSpPr>
                <a:spLocks noChangeArrowheads="1"/>
              </p:cNvSpPr>
              <p:nvPr/>
            </p:nvSpPr>
            <p:spPr bwMode="auto">
              <a:xfrm>
                <a:off x="224" y="3289"/>
                <a:ext cx="1369" cy="912"/>
              </a:xfrm>
              <a:prstGeom prst="wedgeRectCallout">
                <a:avLst>
                  <a:gd name="adj1" fmla="val 73370"/>
                  <a:gd name="adj2" fmla="val -97537"/>
                </a:avLst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s-ES" sz="280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20" name="Rectangle 44"/>
              <p:cNvSpPr>
                <a:spLocks noChangeArrowheads="1"/>
              </p:cNvSpPr>
              <p:nvPr/>
            </p:nvSpPr>
            <p:spPr bwMode="auto">
              <a:xfrm>
                <a:off x="284" y="3374"/>
                <a:ext cx="1428" cy="6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>
                <a:spAutoFit/>
              </a:bodyPr>
              <a:lstStyle>
                <a:lvl1pPr algn="l">
                  <a:tabLst>
                    <a:tab pos="285750" algn="l"/>
                    <a:tab pos="571500" algn="l"/>
                    <a:tab pos="857250" algn="l"/>
                    <a:tab pos="1143000" algn="l"/>
                    <a:tab pos="1428750" algn="l"/>
                    <a:tab pos="1714500" algn="l"/>
                    <a:tab pos="2000250" algn="l"/>
                    <a:tab pos="2286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571500" indent="-285750" algn="l">
                  <a:tabLst>
                    <a:tab pos="285750" algn="l"/>
                    <a:tab pos="571500" algn="l"/>
                    <a:tab pos="857250" algn="l"/>
                    <a:tab pos="1143000" algn="l"/>
                    <a:tab pos="1428750" algn="l"/>
                    <a:tab pos="1714500" algn="l"/>
                    <a:tab pos="2000250" algn="l"/>
                    <a:tab pos="2286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85750" algn="l">
                  <a:tabLst>
                    <a:tab pos="285750" algn="l"/>
                    <a:tab pos="571500" algn="l"/>
                    <a:tab pos="857250" algn="l"/>
                    <a:tab pos="1143000" algn="l"/>
                    <a:tab pos="1428750" algn="l"/>
                    <a:tab pos="1714500" algn="l"/>
                    <a:tab pos="2000250" algn="l"/>
                    <a:tab pos="2286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714500" indent="-285750" algn="l">
                  <a:tabLst>
                    <a:tab pos="285750" algn="l"/>
                    <a:tab pos="571500" algn="l"/>
                    <a:tab pos="857250" algn="l"/>
                    <a:tab pos="1143000" algn="l"/>
                    <a:tab pos="1428750" algn="l"/>
                    <a:tab pos="1714500" algn="l"/>
                    <a:tab pos="2000250" algn="l"/>
                    <a:tab pos="2286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tabLst>
                    <a:tab pos="285750" algn="l"/>
                    <a:tab pos="571500" algn="l"/>
                    <a:tab pos="857250" algn="l"/>
                    <a:tab pos="1143000" algn="l"/>
                    <a:tab pos="1428750" algn="l"/>
                    <a:tab pos="1714500" algn="l"/>
                    <a:tab pos="2000250" algn="l"/>
                    <a:tab pos="2286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85750" algn="l"/>
                    <a:tab pos="571500" algn="l"/>
                    <a:tab pos="857250" algn="l"/>
                    <a:tab pos="1143000" algn="l"/>
                    <a:tab pos="1428750" algn="l"/>
                    <a:tab pos="1714500" algn="l"/>
                    <a:tab pos="2000250" algn="l"/>
                    <a:tab pos="2286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85750" algn="l"/>
                    <a:tab pos="571500" algn="l"/>
                    <a:tab pos="857250" algn="l"/>
                    <a:tab pos="1143000" algn="l"/>
                    <a:tab pos="1428750" algn="l"/>
                    <a:tab pos="1714500" algn="l"/>
                    <a:tab pos="2000250" algn="l"/>
                    <a:tab pos="2286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85750" algn="l"/>
                    <a:tab pos="571500" algn="l"/>
                    <a:tab pos="857250" algn="l"/>
                    <a:tab pos="1143000" algn="l"/>
                    <a:tab pos="1428750" algn="l"/>
                    <a:tab pos="1714500" algn="l"/>
                    <a:tab pos="2000250" algn="l"/>
                    <a:tab pos="2286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85750" algn="l"/>
                    <a:tab pos="571500" algn="l"/>
                    <a:tab pos="857250" algn="l"/>
                    <a:tab pos="1143000" algn="l"/>
                    <a:tab pos="1428750" algn="l"/>
                    <a:tab pos="1714500" algn="l"/>
                    <a:tab pos="2000250" algn="l"/>
                    <a:tab pos="22860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>
                  <a:lnSpc>
                    <a:spcPts val="2000"/>
                  </a:lnSpc>
                  <a:spcBef>
                    <a:spcPts val="900"/>
                  </a:spcBef>
                </a:pPr>
                <a:r>
                  <a:rPr lang="es-MX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Los casos de uso dirigen el trabajo desde el análisis hasta las pruebas</a:t>
                </a:r>
                <a:endParaRPr lang="es-MX" sz="1800" b="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/>
              <a:t>Arquitectura Basada</a:t>
            </a:r>
            <a:br>
              <a:rPr lang="es-MX"/>
            </a:br>
            <a:r>
              <a:rPr lang="es-MX"/>
              <a:t>en Componentes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MX"/>
              <a:t>Se enfoca en el pronto desarrollo de una arquitectura ejecutable robusta.</a:t>
            </a:r>
          </a:p>
          <a:p>
            <a:pPr lvl="1">
              <a:lnSpc>
                <a:spcPct val="90000"/>
              </a:lnSpc>
            </a:pPr>
            <a:r>
              <a:rPr lang="es-MX"/>
              <a:t>Resistente al cambio mediante el uso de interfaces bien definidas.</a:t>
            </a:r>
          </a:p>
          <a:p>
            <a:pPr lvl="1">
              <a:lnSpc>
                <a:spcPct val="90000"/>
              </a:lnSpc>
            </a:pPr>
            <a:r>
              <a:rPr lang="es-MX"/>
              <a:t>Intuitivamente comprensible.</a:t>
            </a:r>
          </a:p>
          <a:p>
            <a:pPr lvl="1">
              <a:lnSpc>
                <a:spcPct val="90000"/>
              </a:lnSpc>
            </a:pPr>
            <a:r>
              <a:rPr lang="es-MX"/>
              <a:t>Promueve un reuso más efectivo de software.</a:t>
            </a:r>
          </a:p>
          <a:p>
            <a:pPr lvl="1">
              <a:lnSpc>
                <a:spcPct val="90000"/>
              </a:lnSpc>
            </a:pPr>
            <a:r>
              <a:rPr lang="es-MX"/>
              <a:t>Es derivada a partir de los casos de uso más importantes.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/>
              <a:t>Modelación Visual</a:t>
            </a:r>
            <a:br>
              <a:rPr lang="es-MX"/>
            </a:br>
            <a:r>
              <a:rPr lang="es-MX"/>
              <a:t>de Software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64037"/>
          </a:xfrm>
        </p:spPr>
        <p:txBody>
          <a:bodyPr/>
          <a:lstStyle/>
          <a:p>
            <a:r>
              <a:rPr lang="es-MX"/>
              <a:t>Captura la estructura y comportamiento de arquitecturas y componentes.</a:t>
            </a:r>
          </a:p>
          <a:p>
            <a:r>
              <a:rPr lang="es-MX"/>
              <a:t>Muestra como encajan de forma conjunta los elementos del sistema.</a:t>
            </a:r>
          </a:p>
          <a:p>
            <a:r>
              <a:rPr lang="es-MX"/>
              <a:t>Mantiene la consistencia entre un diseño y su implementación.</a:t>
            </a:r>
          </a:p>
          <a:p>
            <a:r>
              <a:rPr lang="es-MX"/>
              <a:t>Promueve una comunicación no ambigua.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/>
              <a:t>Verificación de la Calidad</a:t>
            </a:r>
            <a:br>
              <a:rPr lang="es-MX"/>
            </a:br>
            <a:r>
              <a:rPr lang="es-MX"/>
              <a:t>del Software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7797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MX" sz="2400"/>
              <a:t>Crea pruebas para cada escenario (casos de uso) para asegurar que todos los requerimientos están propiamente implementados.</a:t>
            </a:r>
          </a:p>
          <a:p>
            <a:pPr>
              <a:lnSpc>
                <a:spcPct val="80000"/>
              </a:lnSpc>
            </a:pPr>
            <a:r>
              <a:rPr lang="es-MX" sz="2400"/>
              <a:t>Verifica la calidad del software con respecto a los requerimientos basados en la confiabilidad, funcionalidad, desempeño de la aplicación y del sistema.</a:t>
            </a:r>
          </a:p>
          <a:p>
            <a:pPr>
              <a:lnSpc>
                <a:spcPct val="80000"/>
              </a:lnSpc>
            </a:pPr>
            <a:r>
              <a:rPr lang="es-MX" sz="2400"/>
              <a:t>Prueba cada iteración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776288" y="5243513"/>
            <a:ext cx="7827962" cy="641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800" i="1">
                <a:solidFill>
                  <a:schemeClr val="folHlink"/>
                </a:solidFill>
              </a:rPr>
              <a:t>Los problemas del software son de 100 a 1000 veces mas costosos</a:t>
            </a:r>
            <a:br>
              <a:rPr lang="es-MX" sz="1800" i="1">
                <a:solidFill>
                  <a:schemeClr val="folHlink"/>
                </a:solidFill>
              </a:rPr>
            </a:br>
            <a:r>
              <a:rPr lang="es-MX" sz="1800" i="1">
                <a:solidFill>
                  <a:schemeClr val="folHlink"/>
                </a:solidFill>
              </a:rPr>
              <a:t>de encontrar y reparar después del desarrollo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/>
              <a:t>Control de Cambios</a:t>
            </a:r>
            <a:br>
              <a:rPr lang="es-MX"/>
            </a:br>
            <a:r>
              <a:rPr lang="es-MX"/>
              <a:t>del Software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779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sz="2400"/>
              <a:t>Controlar, llevar un registro y monitorear cambios para permitir un desarrollo iterativo.</a:t>
            </a:r>
          </a:p>
          <a:p>
            <a:pPr>
              <a:lnSpc>
                <a:spcPct val="90000"/>
              </a:lnSpc>
            </a:pPr>
            <a:r>
              <a:rPr lang="es-MX" sz="2400"/>
              <a:t>Establece espacios de trabajo seguros para cada desarrollador</a:t>
            </a:r>
          </a:p>
          <a:p>
            <a:pPr lvl="1">
              <a:lnSpc>
                <a:spcPct val="90000"/>
              </a:lnSpc>
            </a:pPr>
            <a:r>
              <a:rPr lang="es-MX" sz="2000"/>
              <a:t>Provee aislamiento de cambios hechos en otros espacios de trabajo</a:t>
            </a:r>
          </a:p>
          <a:p>
            <a:pPr lvl="1">
              <a:lnSpc>
                <a:spcPct val="90000"/>
              </a:lnSpc>
            </a:pPr>
            <a:r>
              <a:rPr lang="es-MX" sz="2000"/>
              <a:t>Controla todos los artefactos de software – modelos, código, documentos, etc…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2090738" y="4797425"/>
            <a:ext cx="4786312" cy="1944688"/>
            <a:chOff x="84" y="1728"/>
            <a:chExt cx="5092" cy="2352"/>
          </a:xfrm>
        </p:grpSpPr>
        <p:sp>
          <p:nvSpPr>
            <p:cNvPr id="28677" name="Freeform 5"/>
            <p:cNvSpPr>
              <a:spLocks/>
            </p:cNvSpPr>
            <p:nvPr/>
          </p:nvSpPr>
          <p:spPr bwMode="ltGray">
            <a:xfrm>
              <a:off x="1528" y="1728"/>
              <a:ext cx="2744" cy="2343"/>
            </a:xfrm>
            <a:custGeom>
              <a:avLst/>
              <a:gdLst>
                <a:gd name="T0" fmla="*/ 0 w 4317"/>
                <a:gd name="T1" fmla="*/ 1672 h 3332"/>
                <a:gd name="T2" fmla="*/ 2164 w 4317"/>
                <a:gd name="T3" fmla="*/ 0 h 3332"/>
                <a:gd name="T4" fmla="*/ 4316 w 4317"/>
                <a:gd name="T5" fmla="*/ 1672 h 3332"/>
                <a:gd name="T6" fmla="*/ 2164 w 4317"/>
                <a:gd name="T7" fmla="*/ 3331 h 3332"/>
                <a:gd name="T8" fmla="*/ 0 w 4317"/>
                <a:gd name="T9" fmla="*/ 1672 h 3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7" h="3332">
                  <a:moveTo>
                    <a:pt x="0" y="1672"/>
                  </a:moveTo>
                  <a:lnTo>
                    <a:pt x="2164" y="0"/>
                  </a:lnTo>
                  <a:lnTo>
                    <a:pt x="4316" y="1672"/>
                  </a:lnTo>
                  <a:lnTo>
                    <a:pt x="2164" y="3331"/>
                  </a:lnTo>
                  <a:lnTo>
                    <a:pt x="0" y="1672"/>
                  </a:lnTo>
                </a:path>
              </a:pathLst>
            </a:custGeom>
            <a:gradFill rotWithShape="0">
              <a:gsLst>
                <a:gs pos="0">
                  <a:srgbClr val="00279F"/>
                </a:gs>
                <a:gs pos="100000">
                  <a:srgbClr val="00279F">
                    <a:gamma/>
                    <a:shade val="69804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ltGray">
            <a:xfrm>
              <a:off x="3502" y="2661"/>
              <a:ext cx="291" cy="726"/>
            </a:xfrm>
            <a:prstGeom prst="rect">
              <a:avLst/>
            </a:prstGeom>
            <a:solidFill>
              <a:srgbClr val="063DE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2550" tIns="41275" rIns="82550" bIns="41275">
              <a:spAutoFit/>
            </a:bodyPr>
            <a:lstStyle>
              <a:lvl1pPr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1163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2325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35075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46238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endParaRPr lang="en-US" sz="1100">
                <a:latin typeface="Times New Roman" panose="02020603050405020304" pitchFamily="18" charset="0"/>
              </a:endParaRPr>
            </a:p>
            <a:p>
              <a:pPr algn="ctr" eaLnBrk="0" hangingPunct="0"/>
              <a:endParaRPr lang="en-US" sz="1100">
                <a:latin typeface="Times New Roman" panose="02020603050405020304" pitchFamily="18" charset="0"/>
              </a:endParaRPr>
            </a:p>
            <a:p>
              <a:pPr algn="ctr" eaLnBrk="0" hangingPunct="0"/>
              <a:endParaRPr lang="en-US" sz="1100">
                <a:latin typeface="Times New Roman" panose="02020603050405020304" pitchFamily="18" charset="0"/>
              </a:endParaRPr>
            </a:p>
          </p:txBody>
        </p:sp>
        <p:sp>
          <p:nvSpPr>
            <p:cNvPr id="28679" name="Freeform 7"/>
            <p:cNvSpPr>
              <a:spLocks/>
            </p:cNvSpPr>
            <p:nvPr/>
          </p:nvSpPr>
          <p:spPr bwMode="ltGray">
            <a:xfrm>
              <a:off x="2214" y="1728"/>
              <a:ext cx="1336" cy="1163"/>
            </a:xfrm>
            <a:custGeom>
              <a:avLst/>
              <a:gdLst>
                <a:gd name="T0" fmla="*/ 0 w 2101"/>
                <a:gd name="T1" fmla="*/ 836 h 1653"/>
                <a:gd name="T2" fmla="*/ 1076 w 2101"/>
                <a:gd name="T3" fmla="*/ 0 h 1653"/>
                <a:gd name="T4" fmla="*/ 2100 w 2101"/>
                <a:gd name="T5" fmla="*/ 797 h 1653"/>
                <a:gd name="T6" fmla="*/ 1047 w 2101"/>
                <a:gd name="T7" fmla="*/ 1652 h 1653"/>
                <a:gd name="T8" fmla="*/ 0 w 2101"/>
                <a:gd name="T9" fmla="*/ 836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1" h="1653">
                  <a:moveTo>
                    <a:pt x="0" y="836"/>
                  </a:moveTo>
                  <a:lnTo>
                    <a:pt x="1076" y="0"/>
                  </a:lnTo>
                  <a:lnTo>
                    <a:pt x="2100" y="797"/>
                  </a:lnTo>
                  <a:lnTo>
                    <a:pt x="1047" y="1652"/>
                  </a:lnTo>
                  <a:lnTo>
                    <a:pt x="0" y="836"/>
                  </a:lnTo>
                </a:path>
              </a:pathLst>
            </a:custGeom>
            <a:gradFill rotWithShape="0">
              <a:gsLst>
                <a:gs pos="0">
                  <a:srgbClr val="00279F"/>
                </a:gs>
                <a:gs pos="100000">
                  <a:srgbClr val="00279F">
                    <a:gamma/>
                    <a:tint val="70196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ltGray">
            <a:xfrm>
              <a:off x="2653" y="2157"/>
              <a:ext cx="497" cy="352"/>
            </a:xfrm>
            <a:prstGeom prst="rect">
              <a:avLst/>
            </a:prstGeom>
            <a:gradFill rotWithShape="0">
              <a:gsLst>
                <a:gs pos="0">
                  <a:srgbClr val="FF5008">
                    <a:gamma/>
                    <a:shade val="80000"/>
                    <a:invGamma/>
                  </a:srgbClr>
                </a:gs>
                <a:gs pos="50000">
                  <a:srgbClr val="FF5008"/>
                </a:gs>
                <a:gs pos="100000">
                  <a:srgbClr val="FF5008">
                    <a:gamma/>
                    <a:shade val="80000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681" name="Oval 9"/>
            <p:cNvSpPr>
              <a:spLocks noChangeArrowheads="1"/>
            </p:cNvSpPr>
            <p:nvPr/>
          </p:nvSpPr>
          <p:spPr bwMode="ltGray">
            <a:xfrm>
              <a:off x="2651" y="2438"/>
              <a:ext cx="499" cy="145"/>
            </a:xfrm>
            <a:prstGeom prst="ellipse">
              <a:avLst/>
            </a:prstGeom>
            <a:gradFill rotWithShape="0">
              <a:gsLst>
                <a:gs pos="0">
                  <a:srgbClr val="FF5008">
                    <a:gamma/>
                    <a:shade val="60000"/>
                    <a:invGamma/>
                  </a:srgbClr>
                </a:gs>
                <a:gs pos="50000">
                  <a:srgbClr val="FF5008"/>
                </a:gs>
                <a:gs pos="100000">
                  <a:srgbClr val="FF5008">
                    <a:gamma/>
                    <a:shade val="60000"/>
                    <a:invGamma/>
                  </a:srgbClr>
                </a:gs>
              </a:gsLst>
              <a:lin ang="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682" name="Freeform 10"/>
            <p:cNvSpPr>
              <a:spLocks/>
            </p:cNvSpPr>
            <p:nvPr/>
          </p:nvSpPr>
          <p:spPr bwMode="ltGray">
            <a:xfrm>
              <a:off x="2210" y="2903"/>
              <a:ext cx="1373" cy="1177"/>
            </a:xfrm>
            <a:custGeom>
              <a:avLst/>
              <a:gdLst>
                <a:gd name="T0" fmla="*/ 0 w 2160"/>
                <a:gd name="T1" fmla="*/ 823 h 1673"/>
                <a:gd name="T2" fmla="*/ 1063 w 2160"/>
                <a:gd name="T3" fmla="*/ 0 h 1673"/>
                <a:gd name="T4" fmla="*/ 2159 w 2160"/>
                <a:gd name="T5" fmla="*/ 842 h 1673"/>
                <a:gd name="T6" fmla="*/ 1089 w 2160"/>
                <a:gd name="T7" fmla="*/ 1672 h 1673"/>
                <a:gd name="T8" fmla="*/ 0 w 2160"/>
                <a:gd name="T9" fmla="*/ 823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0" h="1673">
                  <a:moveTo>
                    <a:pt x="0" y="823"/>
                  </a:moveTo>
                  <a:lnTo>
                    <a:pt x="1063" y="0"/>
                  </a:lnTo>
                  <a:lnTo>
                    <a:pt x="2159" y="842"/>
                  </a:lnTo>
                  <a:lnTo>
                    <a:pt x="1089" y="1672"/>
                  </a:lnTo>
                  <a:lnTo>
                    <a:pt x="0" y="823"/>
                  </a:lnTo>
                </a:path>
              </a:pathLst>
            </a:custGeom>
            <a:gradFill rotWithShape="0">
              <a:gsLst>
                <a:gs pos="0">
                  <a:srgbClr val="00279F"/>
                </a:gs>
                <a:gs pos="100000">
                  <a:srgbClr val="00279F">
                    <a:gamma/>
                    <a:tint val="70196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ltGray">
            <a:xfrm>
              <a:off x="1857" y="2695"/>
              <a:ext cx="503" cy="41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684" name="AutoShape 12"/>
            <p:cNvSpPr>
              <a:spLocks noChangeArrowheads="1"/>
            </p:cNvSpPr>
            <p:nvPr/>
          </p:nvSpPr>
          <p:spPr bwMode="ltGray">
            <a:xfrm>
              <a:off x="1877" y="2711"/>
              <a:ext cx="462" cy="374"/>
            </a:xfrm>
            <a:prstGeom prst="roundRect">
              <a:avLst>
                <a:gd name="adj" fmla="val 21995"/>
              </a:avLst>
            </a:prstGeom>
            <a:gradFill rotWithShape="0">
              <a:gsLst>
                <a:gs pos="0">
                  <a:srgbClr val="FF5008"/>
                </a:gs>
                <a:gs pos="100000">
                  <a:srgbClr val="FF5008">
                    <a:gamma/>
                    <a:shade val="29804"/>
                    <a:invGamma/>
                  </a:srgbClr>
                </a:gs>
              </a:gsLst>
              <a:path path="rect">
                <a:fillToRect r="100000" b="100000"/>
              </a:path>
            </a:gradFill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685" name="Line 13"/>
            <p:cNvSpPr>
              <a:spLocks noChangeShapeType="1"/>
            </p:cNvSpPr>
            <p:nvPr/>
          </p:nvSpPr>
          <p:spPr bwMode="ltGray">
            <a:xfrm>
              <a:off x="2001" y="2956"/>
              <a:ext cx="123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ltGray">
            <a:xfrm>
              <a:off x="2124" y="2956"/>
              <a:ext cx="0" cy="23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687" name="Line 15"/>
            <p:cNvSpPr>
              <a:spLocks noChangeShapeType="1"/>
            </p:cNvSpPr>
            <p:nvPr/>
          </p:nvSpPr>
          <p:spPr bwMode="ltGray">
            <a:xfrm>
              <a:off x="1998" y="2956"/>
              <a:ext cx="0" cy="25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688" name="Line 16"/>
            <p:cNvSpPr>
              <a:spLocks noChangeShapeType="1"/>
            </p:cNvSpPr>
            <p:nvPr/>
          </p:nvSpPr>
          <p:spPr bwMode="ltGray">
            <a:xfrm flipV="1">
              <a:off x="2058" y="2928"/>
              <a:ext cx="0" cy="28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689" name="Line 17"/>
            <p:cNvSpPr>
              <a:spLocks noChangeShapeType="1"/>
            </p:cNvSpPr>
            <p:nvPr/>
          </p:nvSpPr>
          <p:spPr bwMode="ltGray">
            <a:xfrm>
              <a:off x="2044" y="2844"/>
              <a:ext cx="141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690" name="Line 18"/>
            <p:cNvSpPr>
              <a:spLocks noChangeShapeType="1"/>
            </p:cNvSpPr>
            <p:nvPr/>
          </p:nvSpPr>
          <p:spPr bwMode="ltGray">
            <a:xfrm>
              <a:off x="2185" y="2844"/>
              <a:ext cx="0" cy="3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ltGray">
            <a:xfrm>
              <a:off x="2044" y="2842"/>
              <a:ext cx="0" cy="3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692" name="Line 20"/>
            <p:cNvSpPr>
              <a:spLocks noChangeShapeType="1"/>
            </p:cNvSpPr>
            <p:nvPr/>
          </p:nvSpPr>
          <p:spPr bwMode="ltGray">
            <a:xfrm>
              <a:off x="2115" y="2814"/>
              <a:ext cx="0" cy="3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693" name="Rectangle 21"/>
            <p:cNvSpPr>
              <a:spLocks noChangeArrowheads="1"/>
            </p:cNvSpPr>
            <p:nvPr/>
          </p:nvSpPr>
          <p:spPr bwMode="ltGray">
            <a:xfrm>
              <a:off x="2007" y="2875"/>
              <a:ext cx="103" cy="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694" name="Rectangle 22"/>
            <p:cNvSpPr>
              <a:spLocks noChangeArrowheads="1"/>
            </p:cNvSpPr>
            <p:nvPr/>
          </p:nvSpPr>
          <p:spPr bwMode="ltGray">
            <a:xfrm>
              <a:off x="2140" y="2877"/>
              <a:ext cx="103" cy="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695" name="Rectangle 23"/>
            <p:cNvSpPr>
              <a:spLocks noChangeArrowheads="1"/>
            </p:cNvSpPr>
            <p:nvPr/>
          </p:nvSpPr>
          <p:spPr bwMode="ltGray">
            <a:xfrm>
              <a:off x="1953" y="2981"/>
              <a:ext cx="102" cy="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696" name="Rectangle 24"/>
            <p:cNvSpPr>
              <a:spLocks noChangeArrowheads="1"/>
            </p:cNvSpPr>
            <p:nvPr/>
          </p:nvSpPr>
          <p:spPr bwMode="ltGray">
            <a:xfrm>
              <a:off x="2076" y="2981"/>
              <a:ext cx="102" cy="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ltGray">
            <a:xfrm>
              <a:off x="2065" y="2753"/>
              <a:ext cx="102" cy="5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ltGray">
            <a:xfrm>
              <a:off x="3533" y="2831"/>
              <a:ext cx="161" cy="237"/>
            </a:xfrm>
            <a:prstGeom prst="rect">
              <a:avLst/>
            </a:prstGeom>
            <a:solidFill>
              <a:srgbClr val="FC0128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ltGray">
            <a:xfrm>
              <a:off x="3533" y="3021"/>
              <a:ext cx="263" cy="4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ltGray">
            <a:xfrm>
              <a:off x="3568" y="2915"/>
              <a:ext cx="43" cy="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ltGray">
            <a:xfrm>
              <a:off x="3631" y="2869"/>
              <a:ext cx="42" cy="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ltGray">
            <a:xfrm>
              <a:off x="3678" y="2869"/>
              <a:ext cx="43" cy="100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03" name="Rectangle 31"/>
            <p:cNvSpPr>
              <a:spLocks noChangeArrowheads="1"/>
            </p:cNvSpPr>
            <p:nvPr/>
          </p:nvSpPr>
          <p:spPr bwMode="ltGray">
            <a:xfrm>
              <a:off x="3726" y="2869"/>
              <a:ext cx="43" cy="1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04" name="Line 32"/>
            <p:cNvSpPr>
              <a:spLocks noChangeShapeType="1"/>
            </p:cNvSpPr>
            <p:nvPr/>
          </p:nvSpPr>
          <p:spPr bwMode="ltGray">
            <a:xfrm flipH="1">
              <a:off x="2088" y="2329"/>
              <a:ext cx="638" cy="572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05" name="Line 33"/>
            <p:cNvSpPr>
              <a:spLocks noChangeShapeType="1"/>
            </p:cNvSpPr>
            <p:nvPr/>
          </p:nvSpPr>
          <p:spPr bwMode="ltGray">
            <a:xfrm flipH="1">
              <a:off x="2210" y="2393"/>
              <a:ext cx="786" cy="583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06" name="Line 34"/>
            <p:cNvSpPr>
              <a:spLocks noChangeShapeType="1"/>
            </p:cNvSpPr>
            <p:nvPr/>
          </p:nvSpPr>
          <p:spPr bwMode="ltGray">
            <a:xfrm>
              <a:off x="3089" y="2340"/>
              <a:ext cx="550" cy="547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07" name="Line 35"/>
            <p:cNvSpPr>
              <a:spLocks noChangeShapeType="1"/>
            </p:cNvSpPr>
            <p:nvPr/>
          </p:nvSpPr>
          <p:spPr bwMode="ltGray">
            <a:xfrm>
              <a:off x="2745" y="2509"/>
              <a:ext cx="791" cy="465"/>
            </a:xfrm>
            <a:prstGeom prst="line">
              <a:avLst/>
            </a:prstGeom>
            <a:noFill/>
            <a:ln w="12700">
              <a:solidFill>
                <a:srgbClr val="FAFD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08" name="Line 36"/>
            <p:cNvSpPr>
              <a:spLocks noChangeShapeType="1"/>
            </p:cNvSpPr>
            <p:nvPr/>
          </p:nvSpPr>
          <p:spPr bwMode="ltGray">
            <a:xfrm>
              <a:off x="2800" y="2192"/>
              <a:ext cx="0" cy="3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09" name="Line 37"/>
            <p:cNvSpPr>
              <a:spLocks noChangeShapeType="1"/>
            </p:cNvSpPr>
            <p:nvPr/>
          </p:nvSpPr>
          <p:spPr bwMode="ltGray">
            <a:xfrm flipH="1">
              <a:off x="2734" y="2258"/>
              <a:ext cx="6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10" name="Line 38"/>
            <p:cNvSpPr>
              <a:spLocks noChangeShapeType="1"/>
            </p:cNvSpPr>
            <p:nvPr/>
          </p:nvSpPr>
          <p:spPr bwMode="ltGray">
            <a:xfrm flipH="1">
              <a:off x="2739" y="2369"/>
              <a:ext cx="61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11" name="Line 39"/>
            <p:cNvSpPr>
              <a:spLocks noChangeShapeType="1"/>
            </p:cNvSpPr>
            <p:nvPr/>
          </p:nvSpPr>
          <p:spPr bwMode="ltGray">
            <a:xfrm>
              <a:off x="2739" y="2425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12" name="Oval 40"/>
            <p:cNvSpPr>
              <a:spLocks noChangeArrowheads="1"/>
            </p:cNvSpPr>
            <p:nvPr/>
          </p:nvSpPr>
          <p:spPr bwMode="ltGray">
            <a:xfrm>
              <a:off x="2784" y="2251"/>
              <a:ext cx="26" cy="25"/>
            </a:xfrm>
            <a:prstGeom prst="ellipse">
              <a:avLst/>
            </a:prstGeom>
            <a:solidFill>
              <a:srgbClr val="3365FB"/>
            </a:solidFill>
            <a:ln w="12700">
              <a:solidFill>
                <a:srgbClr val="3365F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13" name="Oval 41"/>
            <p:cNvSpPr>
              <a:spLocks noChangeArrowheads="1"/>
            </p:cNvSpPr>
            <p:nvPr/>
          </p:nvSpPr>
          <p:spPr bwMode="ltGray">
            <a:xfrm>
              <a:off x="2784" y="2362"/>
              <a:ext cx="26" cy="25"/>
            </a:xfrm>
            <a:prstGeom prst="ellipse">
              <a:avLst/>
            </a:prstGeom>
            <a:solidFill>
              <a:srgbClr val="3365FB"/>
            </a:solidFill>
            <a:ln w="12700">
              <a:solidFill>
                <a:srgbClr val="3365F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14" name="Oval 42"/>
            <p:cNvSpPr>
              <a:spLocks noChangeArrowheads="1"/>
            </p:cNvSpPr>
            <p:nvPr/>
          </p:nvSpPr>
          <p:spPr bwMode="ltGray">
            <a:xfrm>
              <a:off x="2788" y="2486"/>
              <a:ext cx="25" cy="25"/>
            </a:xfrm>
            <a:prstGeom prst="ellipse">
              <a:avLst/>
            </a:prstGeom>
            <a:solidFill>
              <a:srgbClr val="3365FB"/>
            </a:solidFill>
            <a:ln w="12700">
              <a:solidFill>
                <a:srgbClr val="3365F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15" name="Oval 43"/>
            <p:cNvSpPr>
              <a:spLocks noChangeArrowheads="1"/>
            </p:cNvSpPr>
            <p:nvPr/>
          </p:nvSpPr>
          <p:spPr bwMode="ltGray">
            <a:xfrm>
              <a:off x="2723" y="2413"/>
              <a:ext cx="26" cy="25"/>
            </a:xfrm>
            <a:prstGeom prst="ellipse">
              <a:avLst/>
            </a:prstGeom>
            <a:solidFill>
              <a:srgbClr val="3365FB"/>
            </a:solidFill>
            <a:ln w="12700">
              <a:solidFill>
                <a:srgbClr val="3365F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16" name="Oval 44"/>
            <p:cNvSpPr>
              <a:spLocks noChangeArrowheads="1"/>
            </p:cNvSpPr>
            <p:nvPr/>
          </p:nvSpPr>
          <p:spPr bwMode="ltGray">
            <a:xfrm>
              <a:off x="2723" y="2486"/>
              <a:ext cx="26" cy="25"/>
            </a:xfrm>
            <a:prstGeom prst="ellipse">
              <a:avLst/>
            </a:prstGeom>
            <a:solidFill>
              <a:srgbClr val="3365FB"/>
            </a:solidFill>
            <a:ln w="12700">
              <a:solidFill>
                <a:srgbClr val="3365F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17" name="Oval 45"/>
            <p:cNvSpPr>
              <a:spLocks noChangeArrowheads="1"/>
            </p:cNvSpPr>
            <p:nvPr/>
          </p:nvSpPr>
          <p:spPr bwMode="ltGray">
            <a:xfrm>
              <a:off x="2721" y="2307"/>
              <a:ext cx="25" cy="24"/>
            </a:xfrm>
            <a:prstGeom prst="ellipse">
              <a:avLst/>
            </a:prstGeom>
            <a:solidFill>
              <a:srgbClr val="3365FB"/>
            </a:solidFill>
            <a:ln w="12700">
              <a:solidFill>
                <a:srgbClr val="3365F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ltGray">
            <a:xfrm>
              <a:off x="3006" y="2205"/>
              <a:ext cx="0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19" name="Line 47"/>
            <p:cNvSpPr>
              <a:spLocks noChangeShapeType="1"/>
            </p:cNvSpPr>
            <p:nvPr/>
          </p:nvSpPr>
          <p:spPr bwMode="ltGray">
            <a:xfrm>
              <a:off x="3006" y="2271"/>
              <a:ext cx="67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20" name="Line 48"/>
            <p:cNvSpPr>
              <a:spLocks noChangeShapeType="1"/>
            </p:cNvSpPr>
            <p:nvPr/>
          </p:nvSpPr>
          <p:spPr bwMode="ltGray">
            <a:xfrm>
              <a:off x="3006" y="2382"/>
              <a:ext cx="62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21" name="Line 49"/>
            <p:cNvSpPr>
              <a:spLocks noChangeShapeType="1"/>
            </p:cNvSpPr>
            <p:nvPr/>
          </p:nvSpPr>
          <p:spPr bwMode="ltGray">
            <a:xfrm>
              <a:off x="3068" y="2438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22" name="Line 50"/>
            <p:cNvSpPr>
              <a:spLocks noChangeShapeType="1"/>
            </p:cNvSpPr>
            <p:nvPr/>
          </p:nvSpPr>
          <p:spPr bwMode="ltGray">
            <a:xfrm flipH="1">
              <a:off x="2940" y="2448"/>
              <a:ext cx="66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23" name="Oval 51"/>
            <p:cNvSpPr>
              <a:spLocks noChangeArrowheads="1"/>
            </p:cNvSpPr>
            <p:nvPr/>
          </p:nvSpPr>
          <p:spPr bwMode="ltGray">
            <a:xfrm>
              <a:off x="3063" y="2319"/>
              <a:ext cx="25" cy="25"/>
            </a:xfrm>
            <a:prstGeom prst="ellipse">
              <a:avLst/>
            </a:prstGeom>
            <a:solidFill>
              <a:srgbClr val="3365FB"/>
            </a:solidFill>
            <a:ln w="12700">
              <a:solidFill>
                <a:srgbClr val="3365F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24" name="Oval 52"/>
            <p:cNvSpPr>
              <a:spLocks noChangeArrowheads="1"/>
            </p:cNvSpPr>
            <p:nvPr/>
          </p:nvSpPr>
          <p:spPr bwMode="ltGray">
            <a:xfrm>
              <a:off x="2921" y="2489"/>
              <a:ext cx="26" cy="25"/>
            </a:xfrm>
            <a:prstGeom prst="ellipse">
              <a:avLst/>
            </a:prstGeom>
            <a:solidFill>
              <a:srgbClr val="3365FB"/>
            </a:solidFill>
            <a:ln w="12700">
              <a:solidFill>
                <a:srgbClr val="3365F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25" name="Oval 53"/>
            <p:cNvSpPr>
              <a:spLocks noChangeArrowheads="1"/>
            </p:cNvSpPr>
            <p:nvPr/>
          </p:nvSpPr>
          <p:spPr bwMode="ltGray">
            <a:xfrm>
              <a:off x="2993" y="2524"/>
              <a:ext cx="25" cy="25"/>
            </a:xfrm>
            <a:prstGeom prst="ellipse">
              <a:avLst/>
            </a:prstGeom>
            <a:solidFill>
              <a:srgbClr val="3365FB"/>
            </a:solidFill>
            <a:ln w="12700">
              <a:solidFill>
                <a:srgbClr val="3365F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26" name="Oval 54"/>
            <p:cNvSpPr>
              <a:spLocks noChangeArrowheads="1"/>
            </p:cNvSpPr>
            <p:nvPr/>
          </p:nvSpPr>
          <p:spPr bwMode="ltGray">
            <a:xfrm>
              <a:off x="2991" y="2372"/>
              <a:ext cx="25" cy="25"/>
            </a:xfrm>
            <a:prstGeom prst="ellipse">
              <a:avLst/>
            </a:prstGeom>
            <a:solidFill>
              <a:srgbClr val="3365FB"/>
            </a:solidFill>
            <a:ln w="12700">
              <a:solidFill>
                <a:srgbClr val="3365F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27" name="Oval 55"/>
            <p:cNvSpPr>
              <a:spLocks noChangeArrowheads="1"/>
            </p:cNvSpPr>
            <p:nvPr/>
          </p:nvSpPr>
          <p:spPr bwMode="ltGray">
            <a:xfrm>
              <a:off x="2991" y="2258"/>
              <a:ext cx="25" cy="25"/>
            </a:xfrm>
            <a:prstGeom prst="ellipse">
              <a:avLst/>
            </a:prstGeom>
            <a:solidFill>
              <a:srgbClr val="3365FB"/>
            </a:solidFill>
            <a:ln w="12700">
              <a:solidFill>
                <a:srgbClr val="3365F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28" name="Oval 56"/>
            <p:cNvSpPr>
              <a:spLocks noChangeArrowheads="1"/>
            </p:cNvSpPr>
            <p:nvPr/>
          </p:nvSpPr>
          <p:spPr bwMode="ltGray">
            <a:xfrm>
              <a:off x="3055" y="2489"/>
              <a:ext cx="26" cy="25"/>
            </a:xfrm>
            <a:prstGeom prst="ellipse">
              <a:avLst/>
            </a:prstGeom>
            <a:solidFill>
              <a:srgbClr val="3365FB"/>
            </a:solidFill>
            <a:ln w="12700">
              <a:solidFill>
                <a:srgbClr val="3365FB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29" name="Line 57"/>
            <p:cNvSpPr>
              <a:spLocks noChangeShapeType="1"/>
            </p:cNvSpPr>
            <p:nvPr/>
          </p:nvSpPr>
          <p:spPr bwMode="ltGray">
            <a:xfrm>
              <a:off x="2887" y="2585"/>
              <a:ext cx="0" cy="8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30" name="Rectangle 58"/>
            <p:cNvSpPr>
              <a:spLocks noChangeArrowheads="1"/>
            </p:cNvSpPr>
            <p:nvPr/>
          </p:nvSpPr>
          <p:spPr bwMode="ltGray">
            <a:xfrm>
              <a:off x="3616" y="2975"/>
              <a:ext cx="180" cy="4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31" name="Oval 59"/>
            <p:cNvSpPr>
              <a:spLocks noChangeArrowheads="1"/>
            </p:cNvSpPr>
            <p:nvPr/>
          </p:nvSpPr>
          <p:spPr bwMode="ltGray">
            <a:xfrm>
              <a:off x="2651" y="2080"/>
              <a:ext cx="499" cy="14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32" name="Rectangle 60"/>
            <p:cNvSpPr>
              <a:spLocks noChangeArrowheads="1"/>
            </p:cNvSpPr>
            <p:nvPr/>
          </p:nvSpPr>
          <p:spPr bwMode="ltGray">
            <a:xfrm>
              <a:off x="2693" y="2108"/>
              <a:ext cx="176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1163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2325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35075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46238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endParaRPr lang="es-ES" sz="1100">
                <a:latin typeface="Times New Roman" panose="02020603050405020304" pitchFamily="18" charset="0"/>
              </a:endParaRPr>
            </a:p>
          </p:txBody>
        </p:sp>
        <p:sp>
          <p:nvSpPr>
            <p:cNvPr id="28733" name="Rectangle 61"/>
            <p:cNvSpPr>
              <a:spLocks noChangeArrowheads="1"/>
            </p:cNvSpPr>
            <p:nvPr/>
          </p:nvSpPr>
          <p:spPr bwMode="ltGray">
            <a:xfrm>
              <a:off x="2901" y="2112"/>
              <a:ext cx="176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1163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2325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35075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46238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endParaRPr lang="es-ES" sz="1100">
                <a:latin typeface="Times New Roman" panose="02020603050405020304" pitchFamily="18" charset="0"/>
              </a:endParaRPr>
            </a:p>
          </p:txBody>
        </p:sp>
        <p:sp>
          <p:nvSpPr>
            <p:cNvPr id="28734" name="AutoShape 62"/>
            <p:cNvSpPr>
              <a:spLocks noChangeArrowheads="1"/>
            </p:cNvSpPr>
            <p:nvPr/>
          </p:nvSpPr>
          <p:spPr bwMode="ltGray">
            <a:xfrm>
              <a:off x="2526" y="3204"/>
              <a:ext cx="870" cy="521"/>
            </a:xfrm>
            <a:prstGeom prst="rightArrow">
              <a:avLst>
                <a:gd name="adj1" fmla="val 75009"/>
                <a:gd name="adj2" fmla="val 32748"/>
              </a:avLst>
            </a:prstGeom>
            <a:gradFill rotWithShape="0">
              <a:gsLst>
                <a:gs pos="0">
                  <a:srgbClr val="00DFCA"/>
                </a:gs>
                <a:gs pos="50000">
                  <a:srgbClr val="00DFCA">
                    <a:gamma/>
                    <a:shade val="29804"/>
                    <a:invGamma/>
                  </a:srgbClr>
                </a:gs>
                <a:gs pos="100000">
                  <a:srgbClr val="00DFC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7150" tIns="82550" rIns="57150" bIns="82550" anchor="b">
              <a:spAutoFit/>
            </a:bodyPr>
            <a:lstStyle>
              <a:lvl1pPr algn="l" defTabSz="36353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288925" algn="l" defTabSz="36353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576263" algn="l" defTabSz="36353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865188" algn="l" defTabSz="36353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150938" algn="l" defTabSz="363538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1608138" defTabSz="363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065338" defTabSz="363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2522538" defTabSz="363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2979738" defTabSz="3635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endParaRPr lang="es-ES" sz="1300">
                <a:latin typeface="Times New Roman" panose="02020603050405020304" pitchFamily="18" charset="0"/>
              </a:endParaRPr>
            </a:p>
          </p:txBody>
        </p:sp>
        <p:sp>
          <p:nvSpPr>
            <p:cNvPr id="28735" name="AutoShape 63"/>
            <p:cNvSpPr>
              <a:spLocks noChangeArrowheads="1"/>
            </p:cNvSpPr>
            <p:nvPr/>
          </p:nvSpPr>
          <p:spPr bwMode="ltGray">
            <a:xfrm>
              <a:off x="2818" y="3256"/>
              <a:ext cx="988" cy="400"/>
            </a:xfrm>
            <a:prstGeom prst="star16">
              <a:avLst>
                <a:gd name="adj" fmla="val 37500"/>
              </a:avLst>
            </a:prstGeom>
            <a:gradFill rotWithShape="0">
              <a:gsLst>
                <a:gs pos="0">
                  <a:srgbClr val="00FF00"/>
                </a:gs>
                <a:gs pos="100000">
                  <a:srgbClr val="00FF00">
                    <a:gamma/>
                    <a:shade val="2980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1163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2325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35075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46238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ALERT</a:t>
              </a:r>
            </a:p>
          </p:txBody>
        </p:sp>
        <p:sp>
          <p:nvSpPr>
            <p:cNvPr id="28736" name="Oval 64"/>
            <p:cNvSpPr>
              <a:spLocks noChangeArrowheads="1"/>
            </p:cNvSpPr>
            <p:nvPr/>
          </p:nvSpPr>
          <p:spPr bwMode="ltGray">
            <a:xfrm>
              <a:off x="3016" y="3633"/>
              <a:ext cx="107" cy="118"/>
            </a:xfrm>
            <a:prstGeom prst="ellipse">
              <a:avLst/>
            </a:prstGeom>
            <a:solidFill>
              <a:srgbClr val="CECECE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37" name="Oval 65"/>
            <p:cNvSpPr>
              <a:spLocks noChangeArrowheads="1"/>
            </p:cNvSpPr>
            <p:nvPr/>
          </p:nvSpPr>
          <p:spPr bwMode="ltGray">
            <a:xfrm>
              <a:off x="3039" y="3657"/>
              <a:ext cx="62" cy="69"/>
            </a:xfrm>
            <a:prstGeom prst="ellipse">
              <a:avLst/>
            </a:prstGeom>
            <a:solidFill>
              <a:srgbClr val="618FFD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38" name="Rectangle 66"/>
            <p:cNvSpPr>
              <a:spLocks noChangeArrowheads="1"/>
            </p:cNvSpPr>
            <p:nvPr/>
          </p:nvSpPr>
          <p:spPr bwMode="ltGray">
            <a:xfrm>
              <a:off x="3007" y="3704"/>
              <a:ext cx="126" cy="122"/>
            </a:xfrm>
            <a:prstGeom prst="rect">
              <a:avLst/>
            </a:prstGeom>
            <a:gradFill rotWithShape="0">
              <a:gsLst>
                <a:gs pos="0">
                  <a:srgbClr val="CECECE"/>
                </a:gs>
                <a:gs pos="50000">
                  <a:srgbClr val="CECECE">
                    <a:gamma/>
                    <a:shade val="60000"/>
                    <a:invGamma/>
                  </a:srgbClr>
                </a:gs>
                <a:gs pos="100000">
                  <a:srgbClr val="CECECE"/>
                </a:gs>
              </a:gsLst>
              <a:lin ang="0" scaled="1"/>
            </a:gra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39" name="Line 67"/>
            <p:cNvSpPr>
              <a:spLocks noChangeShapeType="1"/>
            </p:cNvSpPr>
            <p:nvPr/>
          </p:nvSpPr>
          <p:spPr bwMode="ltGray">
            <a:xfrm>
              <a:off x="3004" y="3736"/>
              <a:ext cx="128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40" name="Line 68"/>
            <p:cNvSpPr>
              <a:spLocks noChangeShapeType="1"/>
            </p:cNvSpPr>
            <p:nvPr/>
          </p:nvSpPr>
          <p:spPr bwMode="ltGray">
            <a:xfrm>
              <a:off x="3004" y="3786"/>
              <a:ext cx="132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41" name="Freeform 69"/>
            <p:cNvSpPr>
              <a:spLocks/>
            </p:cNvSpPr>
            <p:nvPr/>
          </p:nvSpPr>
          <p:spPr bwMode="ltGray">
            <a:xfrm>
              <a:off x="2481" y="3218"/>
              <a:ext cx="303" cy="299"/>
            </a:xfrm>
            <a:custGeom>
              <a:avLst/>
              <a:gdLst>
                <a:gd name="T0" fmla="*/ 180 w 476"/>
                <a:gd name="T1" fmla="*/ 0 h 426"/>
                <a:gd name="T2" fmla="*/ 475 w 476"/>
                <a:gd name="T3" fmla="*/ 86 h 426"/>
                <a:gd name="T4" fmla="*/ 295 w 476"/>
                <a:gd name="T5" fmla="*/ 425 h 426"/>
                <a:gd name="T6" fmla="*/ 0 w 476"/>
                <a:gd name="T7" fmla="*/ 295 h 426"/>
                <a:gd name="T8" fmla="*/ 180 w 476"/>
                <a:gd name="T9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" h="426">
                  <a:moveTo>
                    <a:pt x="180" y="0"/>
                  </a:moveTo>
                  <a:lnTo>
                    <a:pt x="475" y="86"/>
                  </a:lnTo>
                  <a:lnTo>
                    <a:pt x="295" y="425"/>
                  </a:lnTo>
                  <a:lnTo>
                    <a:pt x="0" y="295"/>
                  </a:lnTo>
                  <a:lnTo>
                    <a:pt x="18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8742" name="Rectangle 70"/>
            <p:cNvSpPr>
              <a:spLocks noChangeArrowheads="1"/>
            </p:cNvSpPr>
            <p:nvPr/>
          </p:nvSpPr>
          <p:spPr bwMode="ltGray">
            <a:xfrm>
              <a:off x="2509" y="3291"/>
              <a:ext cx="738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1163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2325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35075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46238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/>
              <a:r>
                <a:rPr 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REPORT</a:t>
              </a:r>
            </a:p>
          </p:txBody>
        </p:sp>
        <p:sp>
          <p:nvSpPr>
            <p:cNvPr id="28743" name="Rectangle 71"/>
            <p:cNvSpPr>
              <a:spLocks noChangeArrowheads="1"/>
            </p:cNvSpPr>
            <p:nvPr/>
          </p:nvSpPr>
          <p:spPr bwMode="ltGray">
            <a:xfrm>
              <a:off x="84" y="2498"/>
              <a:ext cx="196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endParaRPr lang="es-ES" sz="1800">
                <a:latin typeface="Times New Roman" panose="02020603050405020304" pitchFamily="18" charset="0"/>
              </a:endParaRPr>
            </a:p>
          </p:txBody>
        </p:sp>
        <p:sp>
          <p:nvSpPr>
            <p:cNvPr id="28744" name="Rectangle 72"/>
            <p:cNvSpPr>
              <a:spLocks noChangeArrowheads="1"/>
            </p:cNvSpPr>
            <p:nvPr/>
          </p:nvSpPr>
          <p:spPr bwMode="ltGray">
            <a:xfrm>
              <a:off x="4980" y="3022"/>
              <a:ext cx="196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endParaRPr lang="es-ES" sz="1800">
                <a:latin typeface="Times New Roman" panose="02020603050405020304" pitchFamily="18" charset="0"/>
              </a:endParaRPr>
            </a:p>
          </p:txBody>
        </p:sp>
        <p:sp>
          <p:nvSpPr>
            <p:cNvPr id="28745" name="Rectangle 73"/>
            <p:cNvSpPr>
              <a:spLocks noChangeArrowheads="1"/>
            </p:cNvSpPr>
            <p:nvPr/>
          </p:nvSpPr>
          <p:spPr bwMode="ltGray">
            <a:xfrm>
              <a:off x="180" y="3072"/>
              <a:ext cx="196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endParaRPr lang="es-ES" sz="1800">
                <a:latin typeface="Times New Roman" panose="02020603050405020304" pitchFamily="18" charset="0"/>
              </a:endParaRPr>
            </a:p>
          </p:txBody>
        </p:sp>
        <p:sp>
          <p:nvSpPr>
            <p:cNvPr id="28746" name="Rectangle 74"/>
            <p:cNvSpPr>
              <a:spLocks noChangeArrowheads="1"/>
            </p:cNvSpPr>
            <p:nvPr/>
          </p:nvSpPr>
          <p:spPr bwMode="ltGray">
            <a:xfrm>
              <a:off x="2717" y="3647"/>
              <a:ext cx="95" cy="2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47" name="Oval 75"/>
            <p:cNvSpPr>
              <a:spLocks noChangeArrowheads="1"/>
            </p:cNvSpPr>
            <p:nvPr/>
          </p:nvSpPr>
          <p:spPr bwMode="ltGray">
            <a:xfrm>
              <a:off x="2734" y="3663"/>
              <a:ext cx="63" cy="69"/>
            </a:xfrm>
            <a:prstGeom prst="ellipse">
              <a:avLst/>
            </a:prstGeom>
            <a:solidFill>
              <a:srgbClr val="CF0E30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8748" name="Oval 76"/>
            <p:cNvSpPr>
              <a:spLocks noChangeArrowheads="1"/>
            </p:cNvSpPr>
            <p:nvPr/>
          </p:nvSpPr>
          <p:spPr bwMode="ltGray">
            <a:xfrm>
              <a:off x="2734" y="3756"/>
              <a:ext cx="63" cy="70"/>
            </a:xfrm>
            <a:prstGeom prst="ellipse">
              <a:avLst/>
            </a:prstGeom>
            <a:solidFill>
              <a:srgbClr val="60C900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  <p:sp>
        <p:nvSpPr>
          <p:cNvPr id="28749" name="Text Box 77"/>
          <p:cNvSpPr txBox="1">
            <a:spLocks noChangeArrowheads="1"/>
          </p:cNvSpPr>
          <p:nvPr/>
        </p:nvSpPr>
        <p:spPr bwMode="auto">
          <a:xfrm>
            <a:off x="2689225" y="4941888"/>
            <a:ext cx="1306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000" b="0"/>
              <a:t>Administración de</a:t>
            </a:r>
          </a:p>
          <a:p>
            <a:r>
              <a:rPr lang="es-MX" sz="1000" b="0"/>
              <a:t>Espacios de Trabajo</a:t>
            </a:r>
          </a:p>
        </p:txBody>
      </p:sp>
      <p:sp>
        <p:nvSpPr>
          <p:cNvPr id="28750" name="Text Box 78"/>
          <p:cNvSpPr txBox="1">
            <a:spLocks noChangeArrowheads="1"/>
          </p:cNvSpPr>
          <p:nvPr/>
        </p:nvSpPr>
        <p:spPr bwMode="auto">
          <a:xfrm>
            <a:off x="5448300" y="4903788"/>
            <a:ext cx="923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000" b="0"/>
              <a:t>Desarrollo en</a:t>
            </a:r>
          </a:p>
          <a:p>
            <a:r>
              <a:rPr lang="es-MX" sz="1000" b="0"/>
              <a:t>Paralelo</a:t>
            </a:r>
          </a:p>
        </p:txBody>
      </p:sp>
      <p:sp>
        <p:nvSpPr>
          <p:cNvPr id="28751" name="Text Box 79"/>
          <p:cNvSpPr txBox="1">
            <a:spLocks noChangeArrowheads="1"/>
          </p:cNvSpPr>
          <p:nvPr/>
        </p:nvSpPr>
        <p:spPr bwMode="auto">
          <a:xfrm>
            <a:off x="5551488" y="6127750"/>
            <a:ext cx="1181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000" b="0"/>
              <a:t>Administración de</a:t>
            </a:r>
          </a:p>
          <a:p>
            <a:r>
              <a:rPr lang="es-MX" sz="1000" b="0"/>
              <a:t>Construcción</a:t>
            </a:r>
          </a:p>
        </p:txBody>
      </p:sp>
      <p:sp>
        <p:nvSpPr>
          <p:cNvPr id="28752" name="Text Box 80"/>
          <p:cNvSpPr txBox="1">
            <a:spLocks noChangeArrowheads="1"/>
          </p:cNvSpPr>
          <p:nvPr/>
        </p:nvSpPr>
        <p:spPr bwMode="auto">
          <a:xfrm>
            <a:off x="2987675" y="6127750"/>
            <a:ext cx="998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sz="1000" b="0"/>
              <a:t>Integración de</a:t>
            </a:r>
          </a:p>
          <a:p>
            <a:r>
              <a:rPr lang="es-MX" sz="1000" b="0"/>
              <a:t>Proceso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/>
              <a:t>Estructura de RUP</a:t>
            </a:r>
            <a:endParaRPr lang="es-MX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sz="2600"/>
              <a:t>El proceso puede describirse en dos dimensiones, o a lo largo de dos ejes:</a:t>
            </a:r>
          </a:p>
          <a:p>
            <a:pPr lvl="1"/>
            <a:r>
              <a:rPr lang="es-ES_tradnl" sz="2600"/>
              <a:t>El eje horizontal representa </a:t>
            </a:r>
            <a:r>
              <a:rPr lang="es-ES_tradnl" sz="2600" i="1"/>
              <a:t>tiempo</a:t>
            </a:r>
            <a:r>
              <a:rPr lang="es-ES_tradnl" sz="2600"/>
              <a:t> y muestra el aspecto dinámico del proceso, expresado en términos de </a:t>
            </a:r>
            <a:r>
              <a:rPr lang="es-ES_tradnl" sz="2600" i="1"/>
              <a:t>ciclos</a:t>
            </a:r>
            <a:r>
              <a:rPr lang="es-ES_tradnl" sz="2600"/>
              <a:t>, </a:t>
            </a:r>
            <a:r>
              <a:rPr lang="es-ES_tradnl" sz="2600" i="1"/>
              <a:t>fases</a:t>
            </a:r>
            <a:r>
              <a:rPr lang="es-ES_tradnl" sz="2600"/>
              <a:t>, </a:t>
            </a:r>
            <a:r>
              <a:rPr lang="es-ES_tradnl" sz="2600" i="1"/>
              <a:t>iteraciones</a:t>
            </a:r>
            <a:r>
              <a:rPr lang="es-ES_tradnl" sz="2600"/>
              <a:t>, y </a:t>
            </a:r>
            <a:r>
              <a:rPr lang="es-ES_tradnl" sz="2600" i="1"/>
              <a:t>metas</a:t>
            </a:r>
            <a:r>
              <a:rPr lang="es-ES_tradnl" sz="2600"/>
              <a:t>.</a:t>
            </a:r>
          </a:p>
          <a:p>
            <a:pPr lvl="1"/>
            <a:r>
              <a:rPr lang="es-ES_tradnl" sz="2600"/>
              <a:t>El eje vertical representa el aspecto estático del proceso; como está descrito en términos de </a:t>
            </a:r>
            <a:r>
              <a:rPr lang="es-ES_tradnl" sz="2600" i="1"/>
              <a:t>actividades</a:t>
            </a:r>
            <a:r>
              <a:rPr lang="es-ES_tradnl" sz="2600"/>
              <a:t>, </a:t>
            </a:r>
            <a:r>
              <a:rPr lang="es-ES_tradnl" sz="2600" i="1"/>
              <a:t>artefactos</a:t>
            </a:r>
            <a:r>
              <a:rPr lang="es-ES_tradnl" sz="2600"/>
              <a:t>, </a:t>
            </a:r>
            <a:r>
              <a:rPr lang="es-ES_tradnl" sz="2600" i="1"/>
              <a:t>trabajadores</a:t>
            </a:r>
            <a:r>
              <a:rPr lang="es-ES_tradnl" sz="2600"/>
              <a:t> y </a:t>
            </a:r>
            <a:r>
              <a:rPr lang="es-ES_tradnl" sz="2600" i="1"/>
              <a:t>flujos de trabajo</a:t>
            </a:r>
            <a:r>
              <a:rPr lang="es-ES_tradnl" sz="2600"/>
              <a:t>.</a:t>
            </a:r>
            <a:endParaRPr lang="es-MX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/>
              <a:t>Estructura de RUP Cont.</a:t>
            </a:r>
            <a:endParaRPr lang="es-MX"/>
          </a:p>
        </p:txBody>
      </p:sp>
      <p:sp>
        <p:nvSpPr>
          <p:cNvPr id="30789" name="Rectangle 69"/>
          <p:cNvSpPr>
            <a:spLocks noChangeArrowheads="1"/>
          </p:cNvSpPr>
          <p:nvPr/>
        </p:nvSpPr>
        <p:spPr bwMode="auto">
          <a:xfrm>
            <a:off x="4600575" y="6021388"/>
            <a:ext cx="4176713" cy="360362"/>
          </a:xfrm>
          <a:prstGeom prst="rect">
            <a:avLst/>
          </a:prstGeom>
          <a:solidFill>
            <a:srgbClr val="FFFFB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339975" y="5126038"/>
            <a:ext cx="2266950" cy="885825"/>
          </a:xfrm>
          <a:prstGeom prst="rect">
            <a:avLst/>
          </a:prstGeom>
          <a:solidFill>
            <a:srgbClr val="FEBF6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PE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339975" y="2562225"/>
            <a:ext cx="2265363" cy="214312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PE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4605338" y="2268538"/>
            <a:ext cx="4183062" cy="3925887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 flipV="1">
            <a:off x="5873750" y="2560638"/>
            <a:ext cx="4763" cy="3436937"/>
          </a:xfrm>
          <a:prstGeom prst="line">
            <a:avLst/>
          </a:prstGeom>
          <a:noFill/>
          <a:ln w="3175">
            <a:solidFill>
              <a:srgbClr val="000000"/>
            </a:solidFill>
            <a:prstDash val="dash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PE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 flipH="1" flipV="1">
            <a:off x="6829425" y="2562225"/>
            <a:ext cx="0" cy="3438525"/>
          </a:xfrm>
          <a:prstGeom prst="line">
            <a:avLst/>
          </a:prstGeom>
          <a:noFill/>
          <a:ln w="3175">
            <a:solidFill>
              <a:srgbClr val="000000"/>
            </a:solidFill>
            <a:prstDash val="dash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PE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H="1" flipV="1">
            <a:off x="7289800" y="2557463"/>
            <a:ext cx="1588" cy="3406775"/>
          </a:xfrm>
          <a:prstGeom prst="line">
            <a:avLst/>
          </a:prstGeom>
          <a:noFill/>
          <a:ln w="3175">
            <a:solidFill>
              <a:srgbClr val="000000"/>
            </a:solidFill>
            <a:prstDash val="dash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PE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H="1" flipV="1">
            <a:off x="8237538" y="2562225"/>
            <a:ext cx="0" cy="3427413"/>
          </a:xfrm>
          <a:prstGeom prst="line">
            <a:avLst/>
          </a:prstGeom>
          <a:noFill/>
          <a:ln w="3175">
            <a:solidFill>
              <a:srgbClr val="000000"/>
            </a:solidFill>
            <a:prstDash val="dash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PE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4605338" y="6022975"/>
            <a:ext cx="4189412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PE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 flipH="1" flipV="1">
            <a:off x="5437188" y="2555875"/>
            <a:ext cx="3175" cy="345598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PE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H="1" flipV="1">
            <a:off x="6345238" y="2555875"/>
            <a:ext cx="0" cy="3455988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PE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 flipV="1">
            <a:off x="7710488" y="2560638"/>
            <a:ext cx="0" cy="3436937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PE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3189288" y="5487988"/>
            <a:ext cx="135731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02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20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922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240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12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384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956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28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s-MX" sz="1600">
                <a:solidFill>
                  <a:srgbClr val="000000"/>
                </a:solidFill>
                <a:latin typeface="Times New Roman" panose="02020603050405020304" pitchFamily="18" charset="0"/>
              </a:rPr>
              <a:t>Administración</a:t>
            </a:r>
            <a:endParaRPr lang="es-MX" sz="21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3435350" y="5768975"/>
            <a:ext cx="8477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02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20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922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240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12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384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956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28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s-MX" sz="1600">
                <a:solidFill>
                  <a:srgbClr val="000000"/>
                </a:solidFill>
                <a:latin typeface="Times New Roman" panose="02020603050405020304" pitchFamily="18" charset="0"/>
              </a:rPr>
              <a:t>Ambiente</a:t>
            </a:r>
            <a:endParaRPr lang="es-MX" sz="21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2268538" y="2667000"/>
            <a:ext cx="218440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02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20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922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240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12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384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956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28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s-MX" sz="1600">
                <a:solidFill>
                  <a:srgbClr val="000000"/>
                </a:solidFill>
                <a:latin typeface="Times New Roman" panose="02020603050405020304" pitchFamily="18" charset="0"/>
              </a:rPr>
              <a:t>Modelación de Negocios</a:t>
            </a:r>
            <a:endParaRPr lang="es-MX" sz="21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3038475" y="3767138"/>
            <a:ext cx="1414463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02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20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922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240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12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384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956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28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s-MX" sz="1600">
                <a:solidFill>
                  <a:srgbClr val="000000"/>
                </a:solidFill>
                <a:latin typeface="Times New Roman" panose="02020603050405020304" pitchFamily="18" charset="0"/>
              </a:rPr>
              <a:t>Implementación</a:t>
            </a:r>
            <a:endParaRPr lang="es-MX" sz="21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3797300" y="4095750"/>
            <a:ext cx="631825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02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20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922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240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12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384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956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28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s-MX" sz="1600">
                <a:solidFill>
                  <a:srgbClr val="000000"/>
                </a:solidFill>
                <a:latin typeface="Times New Roman" panose="02020603050405020304" pitchFamily="18" charset="0"/>
              </a:rPr>
              <a:t>Prueba</a:t>
            </a:r>
            <a:endParaRPr lang="es-MX" sz="21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2971800" y="3379788"/>
            <a:ext cx="148113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02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20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922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240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12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384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956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28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s-MX" sz="1600">
                <a:solidFill>
                  <a:srgbClr val="000000"/>
                </a:solidFill>
                <a:latin typeface="Times New Roman" panose="02020603050405020304" pitchFamily="18" charset="0"/>
              </a:rPr>
              <a:t>Análisis y Diseño</a:t>
            </a:r>
            <a:endParaRPr lang="es-MX" sz="21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4692650" y="6043613"/>
            <a:ext cx="701675" cy="301625"/>
          </a:xfrm>
          <a:prstGeom prst="rect">
            <a:avLst/>
          </a:prstGeom>
          <a:solidFill>
            <a:srgbClr val="FFFF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02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20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922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240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12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384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956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28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s-MX" sz="1100" b="0">
                <a:solidFill>
                  <a:srgbClr val="000000"/>
                </a:solidFill>
                <a:latin typeface="Times New Roman" panose="02020603050405020304" pitchFamily="18" charset="0"/>
              </a:rPr>
              <a:t>Iteración(es)</a:t>
            </a:r>
            <a:br>
              <a:rPr lang="es-MX" sz="1100" b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s-MX" sz="1100" b="0">
                <a:solidFill>
                  <a:srgbClr val="000000"/>
                </a:solidFill>
                <a:latin typeface="Times New Roman" panose="02020603050405020304" pitchFamily="18" charset="0"/>
              </a:rPr>
              <a:t>Preliminar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5549900" y="6043613"/>
            <a:ext cx="261938" cy="301625"/>
          </a:xfrm>
          <a:prstGeom prst="rect">
            <a:avLst/>
          </a:prstGeom>
          <a:solidFill>
            <a:srgbClr val="FFFF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02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20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922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240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12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384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956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28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100" b="0">
                <a:solidFill>
                  <a:srgbClr val="000000"/>
                </a:solidFill>
                <a:latin typeface="Times New Roman" panose="02020603050405020304" pitchFamily="18" charset="0"/>
              </a:rPr>
              <a:t> Iter.</a:t>
            </a:r>
            <a:br>
              <a:rPr lang="en-US" sz="1100" b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100" b="0">
                <a:solidFill>
                  <a:srgbClr val="000000"/>
                </a:solidFill>
                <a:latin typeface="Times New Roman" panose="02020603050405020304" pitchFamily="18" charset="0"/>
              </a:rPr>
              <a:t>#1</a:t>
            </a:r>
          </a:p>
        </p:txBody>
      </p:sp>
      <p:sp>
        <p:nvSpPr>
          <p:cNvPr id="30744" name="Freeform 24"/>
          <p:cNvSpPr>
            <a:spLocks/>
          </p:cNvSpPr>
          <p:nvPr/>
        </p:nvSpPr>
        <p:spPr bwMode="auto">
          <a:xfrm>
            <a:off x="4648200" y="5549900"/>
            <a:ext cx="4062413" cy="103188"/>
          </a:xfrm>
          <a:custGeom>
            <a:avLst/>
            <a:gdLst>
              <a:gd name="T0" fmla="*/ 356 w 3169"/>
              <a:gd name="T1" fmla="*/ 5 h 79"/>
              <a:gd name="T2" fmla="*/ 620 w 3169"/>
              <a:gd name="T3" fmla="*/ 72 h 79"/>
              <a:gd name="T4" fmla="*/ 715 w 3169"/>
              <a:gd name="T5" fmla="*/ 54 h 79"/>
              <a:gd name="T6" fmla="*/ 810 w 3169"/>
              <a:gd name="T7" fmla="*/ 38 h 79"/>
              <a:gd name="T8" fmla="*/ 907 w 3169"/>
              <a:gd name="T9" fmla="*/ 23 h 79"/>
              <a:gd name="T10" fmla="*/ 1002 w 3169"/>
              <a:gd name="T11" fmla="*/ 5 h 79"/>
              <a:gd name="T12" fmla="*/ 1053 w 3169"/>
              <a:gd name="T13" fmla="*/ 5 h 79"/>
              <a:gd name="T14" fmla="*/ 1105 w 3169"/>
              <a:gd name="T15" fmla="*/ 0 h 79"/>
              <a:gd name="T16" fmla="*/ 1156 w 3169"/>
              <a:gd name="T17" fmla="*/ 0 h 79"/>
              <a:gd name="T18" fmla="*/ 1207 w 3169"/>
              <a:gd name="T19" fmla="*/ 5 h 79"/>
              <a:gd name="T20" fmla="*/ 1225 w 3169"/>
              <a:gd name="T21" fmla="*/ 13 h 79"/>
              <a:gd name="T22" fmla="*/ 1238 w 3169"/>
              <a:gd name="T23" fmla="*/ 25 h 79"/>
              <a:gd name="T24" fmla="*/ 1248 w 3169"/>
              <a:gd name="T25" fmla="*/ 38 h 79"/>
              <a:gd name="T26" fmla="*/ 1261 w 3169"/>
              <a:gd name="T27" fmla="*/ 51 h 79"/>
              <a:gd name="T28" fmla="*/ 1471 w 3169"/>
              <a:gd name="T29" fmla="*/ 46 h 79"/>
              <a:gd name="T30" fmla="*/ 1687 w 3169"/>
              <a:gd name="T31" fmla="*/ 79 h 79"/>
              <a:gd name="T32" fmla="*/ 1894 w 3169"/>
              <a:gd name="T33" fmla="*/ 33 h 79"/>
              <a:gd name="T34" fmla="*/ 2053 w 3169"/>
              <a:gd name="T35" fmla="*/ 74 h 79"/>
              <a:gd name="T36" fmla="*/ 2092 w 3169"/>
              <a:gd name="T37" fmla="*/ 61 h 79"/>
              <a:gd name="T38" fmla="*/ 2128 w 3169"/>
              <a:gd name="T39" fmla="*/ 49 h 79"/>
              <a:gd name="T40" fmla="*/ 2161 w 3169"/>
              <a:gd name="T41" fmla="*/ 36 h 79"/>
              <a:gd name="T42" fmla="*/ 2194 w 3169"/>
              <a:gd name="T43" fmla="*/ 25 h 79"/>
              <a:gd name="T44" fmla="*/ 2223 w 3169"/>
              <a:gd name="T45" fmla="*/ 20 h 79"/>
              <a:gd name="T46" fmla="*/ 2243 w 3169"/>
              <a:gd name="T47" fmla="*/ 18 h 79"/>
              <a:gd name="T48" fmla="*/ 2261 w 3169"/>
              <a:gd name="T49" fmla="*/ 18 h 79"/>
              <a:gd name="T50" fmla="*/ 2276 w 3169"/>
              <a:gd name="T51" fmla="*/ 20 h 79"/>
              <a:gd name="T52" fmla="*/ 2294 w 3169"/>
              <a:gd name="T53" fmla="*/ 23 h 79"/>
              <a:gd name="T54" fmla="*/ 2310 w 3169"/>
              <a:gd name="T55" fmla="*/ 31 h 79"/>
              <a:gd name="T56" fmla="*/ 2328 w 3169"/>
              <a:gd name="T57" fmla="*/ 38 h 79"/>
              <a:gd name="T58" fmla="*/ 2340 w 3169"/>
              <a:gd name="T59" fmla="*/ 46 h 79"/>
              <a:gd name="T60" fmla="*/ 2805 w 3169"/>
              <a:gd name="T61" fmla="*/ 25 h 79"/>
              <a:gd name="T62" fmla="*/ 2856 w 3169"/>
              <a:gd name="T63" fmla="*/ 23 h 79"/>
              <a:gd name="T64" fmla="*/ 2907 w 3169"/>
              <a:gd name="T65" fmla="*/ 20 h 79"/>
              <a:gd name="T66" fmla="*/ 2956 w 3169"/>
              <a:gd name="T67" fmla="*/ 18 h 79"/>
              <a:gd name="T68" fmla="*/ 2997 w 3169"/>
              <a:gd name="T69" fmla="*/ 20 h 79"/>
              <a:gd name="T70" fmla="*/ 3025 w 3169"/>
              <a:gd name="T71" fmla="*/ 25 h 79"/>
              <a:gd name="T72" fmla="*/ 3046 w 3169"/>
              <a:gd name="T73" fmla="*/ 33 h 79"/>
              <a:gd name="T74" fmla="*/ 3063 w 3169"/>
              <a:gd name="T75" fmla="*/ 43 h 79"/>
              <a:gd name="T76" fmla="*/ 3081 w 3169"/>
              <a:gd name="T77" fmla="*/ 51 h 79"/>
              <a:gd name="T78" fmla="*/ 2840 w 3169"/>
              <a:gd name="T79" fmla="*/ 77 h 79"/>
              <a:gd name="T80" fmla="*/ 0 w 3169"/>
              <a:gd name="T81" fmla="*/ 79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169" h="79">
                <a:moveTo>
                  <a:pt x="0" y="79"/>
                </a:moveTo>
                <a:lnTo>
                  <a:pt x="356" y="5"/>
                </a:lnTo>
                <a:lnTo>
                  <a:pt x="538" y="20"/>
                </a:lnTo>
                <a:lnTo>
                  <a:pt x="620" y="72"/>
                </a:lnTo>
                <a:lnTo>
                  <a:pt x="666" y="61"/>
                </a:lnTo>
                <a:lnTo>
                  <a:pt x="715" y="54"/>
                </a:lnTo>
                <a:lnTo>
                  <a:pt x="764" y="46"/>
                </a:lnTo>
                <a:lnTo>
                  <a:pt x="810" y="38"/>
                </a:lnTo>
                <a:lnTo>
                  <a:pt x="859" y="31"/>
                </a:lnTo>
                <a:lnTo>
                  <a:pt x="907" y="23"/>
                </a:lnTo>
                <a:lnTo>
                  <a:pt x="954" y="15"/>
                </a:lnTo>
                <a:lnTo>
                  <a:pt x="1002" y="5"/>
                </a:lnTo>
                <a:lnTo>
                  <a:pt x="1028" y="5"/>
                </a:lnTo>
                <a:lnTo>
                  <a:pt x="1053" y="5"/>
                </a:lnTo>
                <a:lnTo>
                  <a:pt x="1079" y="2"/>
                </a:lnTo>
                <a:lnTo>
                  <a:pt x="1105" y="0"/>
                </a:lnTo>
                <a:lnTo>
                  <a:pt x="1130" y="0"/>
                </a:lnTo>
                <a:lnTo>
                  <a:pt x="1156" y="0"/>
                </a:lnTo>
                <a:lnTo>
                  <a:pt x="1182" y="2"/>
                </a:lnTo>
                <a:lnTo>
                  <a:pt x="1207" y="5"/>
                </a:lnTo>
                <a:lnTo>
                  <a:pt x="1218" y="10"/>
                </a:lnTo>
                <a:lnTo>
                  <a:pt x="1225" y="13"/>
                </a:lnTo>
                <a:lnTo>
                  <a:pt x="1233" y="20"/>
                </a:lnTo>
                <a:lnTo>
                  <a:pt x="1238" y="25"/>
                </a:lnTo>
                <a:lnTo>
                  <a:pt x="1243" y="33"/>
                </a:lnTo>
                <a:lnTo>
                  <a:pt x="1248" y="38"/>
                </a:lnTo>
                <a:lnTo>
                  <a:pt x="1253" y="46"/>
                </a:lnTo>
                <a:lnTo>
                  <a:pt x="1261" y="51"/>
                </a:lnTo>
                <a:lnTo>
                  <a:pt x="1300" y="79"/>
                </a:lnTo>
                <a:lnTo>
                  <a:pt x="1471" y="46"/>
                </a:lnTo>
                <a:lnTo>
                  <a:pt x="1564" y="38"/>
                </a:lnTo>
                <a:lnTo>
                  <a:pt x="1687" y="79"/>
                </a:lnTo>
                <a:lnTo>
                  <a:pt x="1807" y="51"/>
                </a:lnTo>
                <a:lnTo>
                  <a:pt x="1894" y="33"/>
                </a:lnTo>
                <a:lnTo>
                  <a:pt x="1964" y="43"/>
                </a:lnTo>
                <a:lnTo>
                  <a:pt x="2053" y="74"/>
                </a:lnTo>
                <a:lnTo>
                  <a:pt x="2074" y="69"/>
                </a:lnTo>
                <a:lnTo>
                  <a:pt x="2092" y="61"/>
                </a:lnTo>
                <a:lnTo>
                  <a:pt x="2112" y="54"/>
                </a:lnTo>
                <a:lnTo>
                  <a:pt x="2128" y="49"/>
                </a:lnTo>
                <a:lnTo>
                  <a:pt x="2146" y="41"/>
                </a:lnTo>
                <a:lnTo>
                  <a:pt x="2161" y="36"/>
                </a:lnTo>
                <a:lnTo>
                  <a:pt x="2179" y="31"/>
                </a:lnTo>
                <a:lnTo>
                  <a:pt x="2194" y="25"/>
                </a:lnTo>
                <a:lnTo>
                  <a:pt x="2210" y="23"/>
                </a:lnTo>
                <a:lnTo>
                  <a:pt x="2223" y="20"/>
                </a:lnTo>
                <a:lnTo>
                  <a:pt x="2233" y="18"/>
                </a:lnTo>
                <a:lnTo>
                  <a:pt x="2243" y="18"/>
                </a:lnTo>
                <a:lnTo>
                  <a:pt x="2253" y="18"/>
                </a:lnTo>
                <a:lnTo>
                  <a:pt x="2261" y="18"/>
                </a:lnTo>
                <a:lnTo>
                  <a:pt x="2269" y="18"/>
                </a:lnTo>
                <a:lnTo>
                  <a:pt x="2276" y="20"/>
                </a:lnTo>
                <a:lnTo>
                  <a:pt x="2284" y="20"/>
                </a:lnTo>
                <a:lnTo>
                  <a:pt x="2294" y="23"/>
                </a:lnTo>
                <a:lnTo>
                  <a:pt x="2302" y="25"/>
                </a:lnTo>
                <a:lnTo>
                  <a:pt x="2310" y="31"/>
                </a:lnTo>
                <a:lnTo>
                  <a:pt x="2320" y="33"/>
                </a:lnTo>
                <a:lnTo>
                  <a:pt x="2328" y="38"/>
                </a:lnTo>
                <a:lnTo>
                  <a:pt x="2333" y="41"/>
                </a:lnTo>
                <a:lnTo>
                  <a:pt x="2340" y="46"/>
                </a:lnTo>
                <a:lnTo>
                  <a:pt x="2392" y="77"/>
                </a:lnTo>
                <a:lnTo>
                  <a:pt x="2805" y="25"/>
                </a:lnTo>
                <a:lnTo>
                  <a:pt x="2830" y="25"/>
                </a:lnTo>
                <a:lnTo>
                  <a:pt x="2856" y="23"/>
                </a:lnTo>
                <a:lnTo>
                  <a:pt x="2881" y="20"/>
                </a:lnTo>
                <a:lnTo>
                  <a:pt x="2907" y="20"/>
                </a:lnTo>
                <a:lnTo>
                  <a:pt x="2933" y="18"/>
                </a:lnTo>
                <a:lnTo>
                  <a:pt x="2956" y="18"/>
                </a:lnTo>
                <a:lnTo>
                  <a:pt x="2976" y="18"/>
                </a:lnTo>
                <a:lnTo>
                  <a:pt x="2997" y="20"/>
                </a:lnTo>
                <a:lnTo>
                  <a:pt x="3012" y="20"/>
                </a:lnTo>
                <a:lnTo>
                  <a:pt x="3025" y="25"/>
                </a:lnTo>
                <a:lnTo>
                  <a:pt x="3035" y="28"/>
                </a:lnTo>
                <a:lnTo>
                  <a:pt x="3046" y="33"/>
                </a:lnTo>
                <a:lnTo>
                  <a:pt x="3056" y="38"/>
                </a:lnTo>
                <a:lnTo>
                  <a:pt x="3063" y="43"/>
                </a:lnTo>
                <a:lnTo>
                  <a:pt x="3071" y="49"/>
                </a:lnTo>
                <a:lnTo>
                  <a:pt x="3081" y="51"/>
                </a:lnTo>
                <a:lnTo>
                  <a:pt x="3169" y="79"/>
                </a:lnTo>
                <a:lnTo>
                  <a:pt x="2840" y="77"/>
                </a:lnTo>
                <a:lnTo>
                  <a:pt x="1546" y="79"/>
                </a:lnTo>
                <a:lnTo>
                  <a:pt x="0" y="79"/>
                </a:lnTo>
                <a:close/>
              </a:path>
            </a:pathLst>
          </a:custGeom>
          <a:solidFill>
            <a:srgbClr val="DE8002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30745" name="Freeform 25"/>
          <p:cNvSpPr>
            <a:spLocks/>
          </p:cNvSpPr>
          <p:nvPr/>
        </p:nvSpPr>
        <p:spPr bwMode="auto">
          <a:xfrm>
            <a:off x="4668838" y="5859463"/>
            <a:ext cx="4019550" cy="104775"/>
          </a:xfrm>
          <a:custGeom>
            <a:avLst/>
            <a:gdLst>
              <a:gd name="T0" fmla="*/ 185 w 3136"/>
              <a:gd name="T1" fmla="*/ 10 h 79"/>
              <a:gd name="T2" fmla="*/ 239 w 3136"/>
              <a:gd name="T3" fmla="*/ 0 h 79"/>
              <a:gd name="T4" fmla="*/ 282 w 3136"/>
              <a:gd name="T5" fmla="*/ 7 h 79"/>
              <a:gd name="T6" fmla="*/ 328 w 3136"/>
              <a:gd name="T7" fmla="*/ 13 h 79"/>
              <a:gd name="T8" fmla="*/ 382 w 3136"/>
              <a:gd name="T9" fmla="*/ 25 h 79"/>
              <a:gd name="T10" fmla="*/ 431 w 3136"/>
              <a:gd name="T11" fmla="*/ 33 h 79"/>
              <a:gd name="T12" fmla="*/ 587 w 3136"/>
              <a:gd name="T13" fmla="*/ 56 h 79"/>
              <a:gd name="T14" fmla="*/ 623 w 3136"/>
              <a:gd name="T15" fmla="*/ 56 h 79"/>
              <a:gd name="T16" fmla="*/ 649 w 3136"/>
              <a:gd name="T17" fmla="*/ 56 h 79"/>
              <a:gd name="T18" fmla="*/ 700 w 3136"/>
              <a:gd name="T19" fmla="*/ 59 h 79"/>
              <a:gd name="T20" fmla="*/ 741 w 3136"/>
              <a:gd name="T21" fmla="*/ 61 h 79"/>
              <a:gd name="T22" fmla="*/ 774 w 3136"/>
              <a:gd name="T23" fmla="*/ 64 h 79"/>
              <a:gd name="T24" fmla="*/ 803 w 3136"/>
              <a:gd name="T25" fmla="*/ 66 h 79"/>
              <a:gd name="T26" fmla="*/ 862 w 3136"/>
              <a:gd name="T27" fmla="*/ 66 h 79"/>
              <a:gd name="T28" fmla="*/ 923 w 3136"/>
              <a:gd name="T29" fmla="*/ 66 h 79"/>
              <a:gd name="T30" fmla="*/ 951 w 3136"/>
              <a:gd name="T31" fmla="*/ 66 h 79"/>
              <a:gd name="T32" fmla="*/ 1000 w 3136"/>
              <a:gd name="T33" fmla="*/ 72 h 79"/>
              <a:gd name="T34" fmla="*/ 1056 w 3136"/>
              <a:gd name="T35" fmla="*/ 72 h 79"/>
              <a:gd name="T36" fmla="*/ 1118 w 3136"/>
              <a:gd name="T37" fmla="*/ 72 h 79"/>
              <a:gd name="T38" fmla="*/ 1162 w 3136"/>
              <a:gd name="T39" fmla="*/ 72 h 79"/>
              <a:gd name="T40" fmla="*/ 1221 w 3136"/>
              <a:gd name="T41" fmla="*/ 72 h 79"/>
              <a:gd name="T42" fmla="*/ 1244 w 3136"/>
              <a:gd name="T43" fmla="*/ 77 h 79"/>
              <a:gd name="T44" fmla="*/ 1264 w 3136"/>
              <a:gd name="T45" fmla="*/ 77 h 79"/>
              <a:gd name="T46" fmla="*/ 1326 w 3136"/>
              <a:gd name="T47" fmla="*/ 77 h 79"/>
              <a:gd name="T48" fmla="*/ 1385 w 3136"/>
              <a:gd name="T49" fmla="*/ 72 h 79"/>
              <a:gd name="T50" fmla="*/ 1426 w 3136"/>
              <a:gd name="T51" fmla="*/ 74 h 79"/>
              <a:gd name="T52" fmla="*/ 1556 w 3136"/>
              <a:gd name="T53" fmla="*/ 79 h 79"/>
              <a:gd name="T54" fmla="*/ 1687 w 3136"/>
              <a:gd name="T55" fmla="*/ 74 h 79"/>
              <a:gd name="T56" fmla="*/ 1700 w 3136"/>
              <a:gd name="T57" fmla="*/ 77 h 79"/>
              <a:gd name="T58" fmla="*/ 1731 w 3136"/>
              <a:gd name="T59" fmla="*/ 74 h 79"/>
              <a:gd name="T60" fmla="*/ 1764 w 3136"/>
              <a:gd name="T61" fmla="*/ 74 h 79"/>
              <a:gd name="T62" fmla="*/ 1836 w 3136"/>
              <a:gd name="T63" fmla="*/ 74 h 79"/>
              <a:gd name="T64" fmla="*/ 1908 w 3136"/>
              <a:gd name="T65" fmla="*/ 77 h 79"/>
              <a:gd name="T66" fmla="*/ 1967 w 3136"/>
              <a:gd name="T67" fmla="*/ 77 h 79"/>
              <a:gd name="T68" fmla="*/ 2043 w 3136"/>
              <a:gd name="T69" fmla="*/ 77 h 79"/>
              <a:gd name="T70" fmla="*/ 2115 w 3136"/>
              <a:gd name="T71" fmla="*/ 74 h 79"/>
              <a:gd name="T72" fmla="*/ 2164 w 3136"/>
              <a:gd name="T73" fmla="*/ 77 h 79"/>
              <a:gd name="T74" fmla="*/ 2215 w 3136"/>
              <a:gd name="T75" fmla="*/ 77 h 79"/>
              <a:gd name="T76" fmla="*/ 2264 w 3136"/>
              <a:gd name="T77" fmla="*/ 77 h 79"/>
              <a:gd name="T78" fmla="*/ 2259 w 3136"/>
              <a:gd name="T79" fmla="*/ 77 h 79"/>
              <a:gd name="T80" fmla="*/ 2392 w 3136"/>
              <a:gd name="T81" fmla="*/ 77 h 79"/>
              <a:gd name="T82" fmla="*/ 2713 w 3136"/>
              <a:gd name="T83" fmla="*/ 77 h 79"/>
              <a:gd name="T84" fmla="*/ 2884 w 3136"/>
              <a:gd name="T85" fmla="*/ 77 h 79"/>
              <a:gd name="T86" fmla="*/ 2982 w 3136"/>
              <a:gd name="T87" fmla="*/ 77 h 79"/>
              <a:gd name="T88" fmla="*/ 3056 w 3136"/>
              <a:gd name="T89" fmla="*/ 79 h 79"/>
              <a:gd name="T90" fmla="*/ 3079 w 3136"/>
              <a:gd name="T91" fmla="*/ 74 h 79"/>
              <a:gd name="T92" fmla="*/ 3102 w 3136"/>
              <a:gd name="T93" fmla="*/ 74 h 79"/>
              <a:gd name="T94" fmla="*/ 3133 w 3136"/>
              <a:gd name="T95" fmla="*/ 77 h 79"/>
              <a:gd name="T96" fmla="*/ 3007 w 3136"/>
              <a:gd name="T97" fmla="*/ 77 h 79"/>
              <a:gd name="T98" fmla="*/ 2928 w 3136"/>
              <a:gd name="T99" fmla="*/ 77 h 79"/>
              <a:gd name="T100" fmla="*/ 2838 w 3136"/>
              <a:gd name="T101" fmla="*/ 77 h 79"/>
              <a:gd name="T102" fmla="*/ 2748 w 3136"/>
              <a:gd name="T103" fmla="*/ 77 h 79"/>
              <a:gd name="T104" fmla="*/ 2400 w 3136"/>
              <a:gd name="T105" fmla="*/ 77 h 79"/>
              <a:gd name="T106" fmla="*/ 1920 w 3136"/>
              <a:gd name="T107" fmla="*/ 77 h 79"/>
              <a:gd name="T108" fmla="*/ 1462 w 3136"/>
              <a:gd name="T109" fmla="*/ 77 h 79"/>
              <a:gd name="T110" fmla="*/ 1180 w 3136"/>
              <a:gd name="T111" fmla="*/ 77 h 79"/>
              <a:gd name="T112" fmla="*/ 992 w 3136"/>
              <a:gd name="T113" fmla="*/ 77 h 79"/>
              <a:gd name="T114" fmla="*/ 928 w 3136"/>
              <a:gd name="T115" fmla="*/ 77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136" h="79">
                <a:moveTo>
                  <a:pt x="0" y="77"/>
                </a:moveTo>
                <a:lnTo>
                  <a:pt x="151" y="15"/>
                </a:lnTo>
                <a:lnTo>
                  <a:pt x="162" y="13"/>
                </a:lnTo>
                <a:lnTo>
                  <a:pt x="172" y="10"/>
                </a:lnTo>
                <a:lnTo>
                  <a:pt x="185" y="10"/>
                </a:lnTo>
                <a:lnTo>
                  <a:pt x="195" y="7"/>
                </a:lnTo>
                <a:lnTo>
                  <a:pt x="208" y="5"/>
                </a:lnTo>
                <a:lnTo>
                  <a:pt x="218" y="2"/>
                </a:lnTo>
                <a:lnTo>
                  <a:pt x="228" y="2"/>
                </a:lnTo>
                <a:lnTo>
                  <a:pt x="239" y="0"/>
                </a:lnTo>
                <a:lnTo>
                  <a:pt x="249" y="0"/>
                </a:lnTo>
                <a:lnTo>
                  <a:pt x="257" y="2"/>
                </a:lnTo>
                <a:lnTo>
                  <a:pt x="267" y="2"/>
                </a:lnTo>
                <a:lnTo>
                  <a:pt x="275" y="5"/>
                </a:lnTo>
                <a:lnTo>
                  <a:pt x="282" y="7"/>
                </a:lnTo>
                <a:lnTo>
                  <a:pt x="292" y="10"/>
                </a:lnTo>
                <a:lnTo>
                  <a:pt x="300" y="10"/>
                </a:lnTo>
                <a:lnTo>
                  <a:pt x="310" y="10"/>
                </a:lnTo>
                <a:lnTo>
                  <a:pt x="321" y="10"/>
                </a:lnTo>
                <a:lnTo>
                  <a:pt x="328" y="13"/>
                </a:lnTo>
                <a:lnTo>
                  <a:pt x="341" y="15"/>
                </a:lnTo>
                <a:lnTo>
                  <a:pt x="351" y="18"/>
                </a:lnTo>
                <a:lnTo>
                  <a:pt x="362" y="20"/>
                </a:lnTo>
                <a:lnTo>
                  <a:pt x="372" y="23"/>
                </a:lnTo>
                <a:lnTo>
                  <a:pt x="382" y="25"/>
                </a:lnTo>
                <a:lnTo>
                  <a:pt x="392" y="25"/>
                </a:lnTo>
                <a:lnTo>
                  <a:pt x="403" y="28"/>
                </a:lnTo>
                <a:lnTo>
                  <a:pt x="413" y="28"/>
                </a:lnTo>
                <a:lnTo>
                  <a:pt x="421" y="31"/>
                </a:lnTo>
                <a:lnTo>
                  <a:pt x="431" y="33"/>
                </a:lnTo>
                <a:lnTo>
                  <a:pt x="441" y="36"/>
                </a:lnTo>
                <a:lnTo>
                  <a:pt x="451" y="38"/>
                </a:lnTo>
                <a:lnTo>
                  <a:pt x="462" y="38"/>
                </a:lnTo>
                <a:lnTo>
                  <a:pt x="474" y="41"/>
                </a:lnTo>
                <a:lnTo>
                  <a:pt x="587" y="56"/>
                </a:lnTo>
                <a:lnTo>
                  <a:pt x="605" y="56"/>
                </a:lnTo>
                <a:lnTo>
                  <a:pt x="615" y="56"/>
                </a:lnTo>
                <a:lnTo>
                  <a:pt x="621" y="56"/>
                </a:lnTo>
                <a:lnTo>
                  <a:pt x="623" y="56"/>
                </a:lnTo>
                <a:lnTo>
                  <a:pt x="623" y="56"/>
                </a:lnTo>
                <a:lnTo>
                  <a:pt x="623" y="56"/>
                </a:lnTo>
                <a:lnTo>
                  <a:pt x="623" y="56"/>
                </a:lnTo>
                <a:lnTo>
                  <a:pt x="631" y="56"/>
                </a:lnTo>
                <a:lnTo>
                  <a:pt x="639" y="56"/>
                </a:lnTo>
                <a:lnTo>
                  <a:pt x="649" y="56"/>
                </a:lnTo>
                <a:lnTo>
                  <a:pt x="659" y="56"/>
                </a:lnTo>
                <a:lnTo>
                  <a:pt x="669" y="56"/>
                </a:lnTo>
                <a:lnTo>
                  <a:pt x="680" y="56"/>
                </a:lnTo>
                <a:lnTo>
                  <a:pt x="690" y="56"/>
                </a:lnTo>
                <a:lnTo>
                  <a:pt x="700" y="59"/>
                </a:lnTo>
                <a:lnTo>
                  <a:pt x="708" y="59"/>
                </a:lnTo>
                <a:lnTo>
                  <a:pt x="718" y="59"/>
                </a:lnTo>
                <a:lnTo>
                  <a:pt x="726" y="61"/>
                </a:lnTo>
                <a:lnTo>
                  <a:pt x="733" y="61"/>
                </a:lnTo>
                <a:lnTo>
                  <a:pt x="741" y="61"/>
                </a:lnTo>
                <a:lnTo>
                  <a:pt x="749" y="61"/>
                </a:lnTo>
                <a:lnTo>
                  <a:pt x="756" y="61"/>
                </a:lnTo>
                <a:lnTo>
                  <a:pt x="764" y="61"/>
                </a:lnTo>
                <a:lnTo>
                  <a:pt x="772" y="61"/>
                </a:lnTo>
                <a:lnTo>
                  <a:pt x="774" y="64"/>
                </a:lnTo>
                <a:lnTo>
                  <a:pt x="780" y="64"/>
                </a:lnTo>
                <a:lnTo>
                  <a:pt x="785" y="66"/>
                </a:lnTo>
                <a:lnTo>
                  <a:pt x="790" y="66"/>
                </a:lnTo>
                <a:lnTo>
                  <a:pt x="795" y="66"/>
                </a:lnTo>
                <a:lnTo>
                  <a:pt x="803" y="66"/>
                </a:lnTo>
                <a:lnTo>
                  <a:pt x="810" y="66"/>
                </a:lnTo>
                <a:lnTo>
                  <a:pt x="821" y="66"/>
                </a:lnTo>
                <a:lnTo>
                  <a:pt x="833" y="66"/>
                </a:lnTo>
                <a:lnTo>
                  <a:pt x="846" y="66"/>
                </a:lnTo>
                <a:lnTo>
                  <a:pt x="862" y="66"/>
                </a:lnTo>
                <a:lnTo>
                  <a:pt x="874" y="64"/>
                </a:lnTo>
                <a:lnTo>
                  <a:pt x="890" y="64"/>
                </a:lnTo>
                <a:lnTo>
                  <a:pt x="903" y="66"/>
                </a:lnTo>
                <a:lnTo>
                  <a:pt x="913" y="66"/>
                </a:lnTo>
                <a:lnTo>
                  <a:pt x="923" y="66"/>
                </a:lnTo>
                <a:lnTo>
                  <a:pt x="931" y="66"/>
                </a:lnTo>
                <a:lnTo>
                  <a:pt x="936" y="66"/>
                </a:lnTo>
                <a:lnTo>
                  <a:pt x="941" y="66"/>
                </a:lnTo>
                <a:lnTo>
                  <a:pt x="946" y="66"/>
                </a:lnTo>
                <a:lnTo>
                  <a:pt x="951" y="66"/>
                </a:lnTo>
                <a:lnTo>
                  <a:pt x="959" y="66"/>
                </a:lnTo>
                <a:lnTo>
                  <a:pt x="967" y="66"/>
                </a:lnTo>
                <a:lnTo>
                  <a:pt x="974" y="69"/>
                </a:lnTo>
                <a:lnTo>
                  <a:pt x="987" y="69"/>
                </a:lnTo>
                <a:lnTo>
                  <a:pt x="1000" y="72"/>
                </a:lnTo>
                <a:lnTo>
                  <a:pt x="1010" y="72"/>
                </a:lnTo>
                <a:lnTo>
                  <a:pt x="1023" y="72"/>
                </a:lnTo>
                <a:lnTo>
                  <a:pt x="1033" y="72"/>
                </a:lnTo>
                <a:lnTo>
                  <a:pt x="1046" y="72"/>
                </a:lnTo>
                <a:lnTo>
                  <a:pt x="1056" y="72"/>
                </a:lnTo>
                <a:lnTo>
                  <a:pt x="1067" y="72"/>
                </a:lnTo>
                <a:lnTo>
                  <a:pt x="1085" y="72"/>
                </a:lnTo>
                <a:lnTo>
                  <a:pt x="1097" y="72"/>
                </a:lnTo>
                <a:lnTo>
                  <a:pt x="1108" y="72"/>
                </a:lnTo>
                <a:lnTo>
                  <a:pt x="1118" y="72"/>
                </a:lnTo>
                <a:lnTo>
                  <a:pt x="1123" y="72"/>
                </a:lnTo>
                <a:lnTo>
                  <a:pt x="1131" y="72"/>
                </a:lnTo>
                <a:lnTo>
                  <a:pt x="1138" y="72"/>
                </a:lnTo>
                <a:lnTo>
                  <a:pt x="1149" y="72"/>
                </a:lnTo>
                <a:lnTo>
                  <a:pt x="1162" y="72"/>
                </a:lnTo>
                <a:lnTo>
                  <a:pt x="1172" y="72"/>
                </a:lnTo>
                <a:lnTo>
                  <a:pt x="1185" y="72"/>
                </a:lnTo>
                <a:lnTo>
                  <a:pt x="1197" y="72"/>
                </a:lnTo>
                <a:lnTo>
                  <a:pt x="1210" y="72"/>
                </a:lnTo>
                <a:lnTo>
                  <a:pt x="1221" y="72"/>
                </a:lnTo>
                <a:lnTo>
                  <a:pt x="1228" y="72"/>
                </a:lnTo>
                <a:lnTo>
                  <a:pt x="1236" y="72"/>
                </a:lnTo>
                <a:lnTo>
                  <a:pt x="1238" y="74"/>
                </a:lnTo>
                <a:lnTo>
                  <a:pt x="1241" y="74"/>
                </a:lnTo>
                <a:lnTo>
                  <a:pt x="1244" y="77"/>
                </a:lnTo>
                <a:lnTo>
                  <a:pt x="1246" y="77"/>
                </a:lnTo>
                <a:lnTo>
                  <a:pt x="1249" y="79"/>
                </a:lnTo>
                <a:lnTo>
                  <a:pt x="1251" y="79"/>
                </a:lnTo>
                <a:lnTo>
                  <a:pt x="1256" y="79"/>
                </a:lnTo>
                <a:lnTo>
                  <a:pt x="1264" y="77"/>
                </a:lnTo>
                <a:lnTo>
                  <a:pt x="1274" y="74"/>
                </a:lnTo>
                <a:lnTo>
                  <a:pt x="1285" y="74"/>
                </a:lnTo>
                <a:lnTo>
                  <a:pt x="1297" y="74"/>
                </a:lnTo>
                <a:lnTo>
                  <a:pt x="1310" y="74"/>
                </a:lnTo>
                <a:lnTo>
                  <a:pt x="1326" y="77"/>
                </a:lnTo>
                <a:lnTo>
                  <a:pt x="1338" y="77"/>
                </a:lnTo>
                <a:lnTo>
                  <a:pt x="1354" y="77"/>
                </a:lnTo>
                <a:lnTo>
                  <a:pt x="1364" y="74"/>
                </a:lnTo>
                <a:lnTo>
                  <a:pt x="1374" y="74"/>
                </a:lnTo>
                <a:lnTo>
                  <a:pt x="1385" y="72"/>
                </a:lnTo>
                <a:lnTo>
                  <a:pt x="1390" y="72"/>
                </a:lnTo>
                <a:lnTo>
                  <a:pt x="1397" y="72"/>
                </a:lnTo>
                <a:lnTo>
                  <a:pt x="1405" y="72"/>
                </a:lnTo>
                <a:lnTo>
                  <a:pt x="1413" y="74"/>
                </a:lnTo>
                <a:lnTo>
                  <a:pt x="1426" y="74"/>
                </a:lnTo>
                <a:lnTo>
                  <a:pt x="1438" y="77"/>
                </a:lnTo>
                <a:lnTo>
                  <a:pt x="1459" y="77"/>
                </a:lnTo>
                <a:lnTo>
                  <a:pt x="1487" y="79"/>
                </a:lnTo>
                <a:lnTo>
                  <a:pt x="1520" y="79"/>
                </a:lnTo>
                <a:lnTo>
                  <a:pt x="1556" y="79"/>
                </a:lnTo>
                <a:lnTo>
                  <a:pt x="1592" y="79"/>
                </a:lnTo>
                <a:lnTo>
                  <a:pt x="1626" y="77"/>
                </a:lnTo>
                <a:lnTo>
                  <a:pt x="1654" y="77"/>
                </a:lnTo>
                <a:lnTo>
                  <a:pt x="1674" y="74"/>
                </a:lnTo>
                <a:lnTo>
                  <a:pt x="1687" y="74"/>
                </a:lnTo>
                <a:lnTo>
                  <a:pt x="1695" y="74"/>
                </a:lnTo>
                <a:lnTo>
                  <a:pt x="1697" y="74"/>
                </a:lnTo>
                <a:lnTo>
                  <a:pt x="1700" y="74"/>
                </a:lnTo>
                <a:lnTo>
                  <a:pt x="1700" y="77"/>
                </a:lnTo>
                <a:lnTo>
                  <a:pt x="1700" y="77"/>
                </a:lnTo>
                <a:lnTo>
                  <a:pt x="1705" y="77"/>
                </a:lnTo>
                <a:lnTo>
                  <a:pt x="1713" y="77"/>
                </a:lnTo>
                <a:lnTo>
                  <a:pt x="1720" y="74"/>
                </a:lnTo>
                <a:lnTo>
                  <a:pt x="1726" y="74"/>
                </a:lnTo>
                <a:lnTo>
                  <a:pt x="1731" y="74"/>
                </a:lnTo>
                <a:lnTo>
                  <a:pt x="1736" y="74"/>
                </a:lnTo>
                <a:lnTo>
                  <a:pt x="1738" y="74"/>
                </a:lnTo>
                <a:lnTo>
                  <a:pt x="1746" y="74"/>
                </a:lnTo>
                <a:lnTo>
                  <a:pt x="1754" y="74"/>
                </a:lnTo>
                <a:lnTo>
                  <a:pt x="1764" y="74"/>
                </a:lnTo>
                <a:lnTo>
                  <a:pt x="1777" y="74"/>
                </a:lnTo>
                <a:lnTo>
                  <a:pt x="1790" y="77"/>
                </a:lnTo>
                <a:lnTo>
                  <a:pt x="1805" y="77"/>
                </a:lnTo>
                <a:lnTo>
                  <a:pt x="1820" y="77"/>
                </a:lnTo>
                <a:lnTo>
                  <a:pt x="1836" y="74"/>
                </a:lnTo>
                <a:lnTo>
                  <a:pt x="1851" y="74"/>
                </a:lnTo>
                <a:lnTo>
                  <a:pt x="1867" y="77"/>
                </a:lnTo>
                <a:lnTo>
                  <a:pt x="1882" y="77"/>
                </a:lnTo>
                <a:lnTo>
                  <a:pt x="1895" y="77"/>
                </a:lnTo>
                <a:lnTo>
                  <a:pt x="1908" y="77"/>
                </a:lnTo>
                <a:lnTo>
                  <a:pt x="1918" y="77"/>
                </a:lnTo>
                <a:lnTo>
                  <a:pt x="1931" y="77"/>
                </a:lnTo>
                <a:lnTo>
                  <a:pt x="1941" y="77"/>
                </a:lnTo>
                <a:lnTo>
                  <a:pt x="1954" y="77"/>
                </a:lnTo>
                <a:lnTo>
                  <a:pt x="1967" y="77"/>
                </a:lnTo>
                <a:lnTo>
                  <a:pt x="1979" y="77"/>
                </a:lnTo>
                <a:lnTo>
                  <a:pt x="1995" y="77"/>
                </a:lnTo>
                <a:lnTo>
                  <a:pt x="2010" y="77"/>
                </a:lnTo>
                <a:lnTo>
                  <a:pt x="2026" y="77"/>
                </a:lnTo>
                <a:lnTo>
                  <a:pt x="2043" y="77"/>
                </a:lnTo>
                <a:lnTo>
                  <a:pt x="2059" y="77"/>
                </a:lnTo>
                <a:lnTo>
                  <a:pt x="2074" y="77"/>
                </a:lnTo>
                <a:lnTo>
                  <a:pt x="2090" y="77"/>
                </a:lnTo>
                <a:lnTo>
                  <a:pt x="2102" y="74"/>
                </a:lnTo>
                <a:lnTo>
                  <a:pt x="2115" y="74"/>
                </a:lnTo>
                <a:lnTo>
                  <a:pt x="2126" y="74"/>
                </a:lnTo>
                <a:lnTo>
                  <a:pt x="2136" y="74"/>
                </a:lnTo>
                <a:lnTo>
                  <a:pt x="2146" y="74"/>
                </a:lnTo>
                <a:lnTo>
                  <a:pt x="2156" y="74"/>
                </a:lnTo>
                <a:lnTo>
                  <a:pt x="2164" y="77"/>
                </a:lnTo>
                <a:lnTo>
                  <a:pt x="2174" y="77"/>
                </a:lnTo>
                <a:lnTo>
                  <a:pt x="2184" y="77"/>
                </a:lnTo>
                <a:lnTo>
                  <a:pt x="2195" y="77"/>
                </a:lnTo>
                <a:lnTo>
                  <a:pt x="2205" y="77"/>
                </a:lnTo>
                <a:lnTo>
                  <a:pt x="2215" y="77"/>
                </a:lnTo>
                <a:lnTo>
                  <a:pt x="2225" y="77"/>
                </a:lnTo>
                <a:lnTo>
                  <a:pt x="2236" y="77"/>
                </a:lnTo>
                <a:lnTo>
                  <a:pt x="2246" y="77"/>
                </a:lnTo>
                <a:lnTo>
                  <a:pt x="2254" y="77"/>
                </a:lnTo>
                <a:lnTo>
                  <a:pt x="2264" y="77"/>
                </a:lnTo>
                <a:lnTo>
                  <a:pt x="2267" y="77"/>
                </a:lnTo>
                <a:lnTo>
                  <a:pt x="2267" y="77"/>
                </a:lnTo>
                <a:lnTo>
                  <a:pt x="2261" y="77"/>
                </a:lnTo>
                <a:lnTo>
                  <a:pt x="2259" y="77"/>
                </a:lnTo>
                <a:lnTo>
                  <a:pt x="2259" y="77"/>
                </a:lnTo>
                <a:lnTo>
                  <a:pt x="2264" y="74"/>
                </a:lnTo>
                <a:lnTo>
                  <a:pt x="2277" y="74"/>
                </a:lnTo>
                <a:lnTo>
                  <a:pt x="2300" y="74"/>
                </a:lnTo>
                <a:lnTo>
                  <a:pt x="2341" y="74"/>
                </a:lnTo>
                <a:lnTo>
                  <a:pt x="2392" y="77"/>
                </a:lnTo>
                <a:lnTo>
                  <a:pt x="2454" y="77"/>
                </a:lnTo>
                <a:lnTo>
                  <a:pt x="2520" y="77"/>
                </a:lnTo>
                <a:lnTo>
                  <a:pt x="2587" y="77"/>
                </a:lnTo>
                <a:lnTo>
                  <a:pt x="2654" y="77"/>
                </a:lnTo>
                <a:lnTo>
                  <a:pt x="2713" y="77"/>
                </a:lnTo>
                <a:lnTo>
                  <a:pt x="2759" y="77"/>
                </a:lnTo>
                <a:lnTo>
                  <a:pt x="2797" y="77"/>
                </a:lnTo>
                <a:lnTo>
                  <a:pt x="2831" y="77"/>
                </a:lnTo>
                <a:lnTo>
                  <a:pt x="2859" y="77"/>
                </a:lnTo>
                <a:lnTo>
                  <a:pt x="2884" y="77"/>
                </a:lnTo>
                <a:lnTo>
                  <a:pt x="2907" y="77"/>
                </a:lnTo>
                <a:lnTo>
                  <a:pt x="2925" y="77"/>
                </a:lnTo>
                <a:lnTo>
                  <a:pt x="2943" y="77"/>
                </a:lnTo>
                <a:lnTo>
                  <a:pt x="2964" y="77"/>
                </a:lnTo>
                <a:lnTo>
                  <a:pt x="2982" y="77"/>
                </a:lnTo>
                <a:lnTo>
                  <a:pt x="3002" y="79"/>
                </a:lnTo>
                <a:lnTo>
                  <a:pt x="3018" y="79"/>
                </a:lnTo>
                <a:lnTo>
                  <a:pt x="3033" y="79"/>
                </a:lnTo>
                <a:lnTo>
                  <a:pt x="3046" y="79"/>
                </a:lnTo>
                <a:lnTo>
                  <a:pt x="3056" y="79"/>
                </a:lnTo>
                <a:lnTo>
                  <a:pt x="3064" y="77"/>
                </a:lnTo>
                <a:lnTo>
                  <a:pt x="3066" y="74"/>
                </a:lnTo>
                <a:lnTo>
                  <a:pt x="3072" y="74"/>
                </a:lnTo>
                <a:lnTo>
                  <a:pt x="3077" y="74"/>
                </a:lnTo>
                <a:lnTo>
                  <a:pt x="3079" y="74"/>
                </a:lnTo>
                <a:lnTo>
                  <a:pt x="3084" y="77"/>
                </a:lnTo>
                <a:lnTo>
                  <a:pt x="3089" y="77"/>
                </a:lnTo>
                <a:lnTo>
                  <a:pt x="3092" y="77"/>
                </a:lnTo>
                <a:lnTo>
                  <a:pt x="3097" y="77"/>
                </a:lnTo>
                <a:lnTo>
                  <a:pt x="3102" y="74"/>
                </a:lnTo>
                <a:lnTo>
                  <a:pt x="3107" y="74"/>
                </a:lnTo>
                <a:lnTo>
                  <a:pt x="3113" y="74"/>
                </a:lnTo>
                <a:lnTo>
                  <a:pt x="3120" y="74"/>
                </a:lnTo>
                <a:lnTo>
                  <a:pt x="3128" y="74"/>
                </a:lnTo>
                <a:lnTo>
                  <a:pt x="3133" y="77"/>
                </a:lnTo>
                <a:lnTo>
                  <a:pt x="3136" y="77"/>
                </a:lnTo>
                <a:lnTo>
                  <a:pt x="3136" y="77"/>
                </a:lnTo>
                <a:lnTo>
                  <a:pt x="3130" y="77"/>
                </a:lnTo>
                <a:lnTo>
                  <a:pt x="3020" y="77"/>
                </a:lnTo>
                <a:lnTo>
                  <a:pt x="3007" y="77"/>
                </a:lnTo>
                <a:lnTo>
                  <a:pt x="2995" y="77"/>
                </a:lnTo>
                <a:lnTo>
                  <a:pt x="2979" y="77"/>
                </a:lnTo>
                <a:lnTo>
                  <a:pt x="2964" y="77"/>
                </a:lnTo>
                <a:lnTo>
                  <a:pt x="2946" y="77"/>
                </a:lnTo>
                <a:lnTo>
                  <a:pt x="2928" y="77"/>
                </a:lnTo>
                <a:lnTo>
                  <a:pt x="2907" y="77"/>
                </a:lnTo>
                <a:lnTo>
                  <a:pt x="2884" y="77"/>
                </a:lnTo>
                <a:lnTo>
                  <a:pt x="2869" y="77"/>
                </a:lnTo>
                <a:lnTo>
                  <a:pt x="2854" y="77"/>
                </a:lnTo>
                <a:lnTo>
                  <a:pt x="2838" y="77"/>
                </a:lnTo>
                <a:lnTo>
                  <a:pt x="2823" y="77"/>
                </a:lnTo>
                <a:lnTo>
                  <a:pt x="2805" y="77"/>
                </a:lnTo>
                <a:lnTo>
                  <a:pt x="2787" y="77"/>
                </a:lnTo>
                <a:lnTo>
                  <a:pt x="2766" y="77"/>
                </a:lnTo>
                <a:lnTo>
                  <a:pt x="2748" y="77"/>
                </a:lnTo>
                <a:lnTo>
                  <a:pt x="2692" y="77"/>
                </a:lnTo>
                <a:lnTo>
                  <a:pt x="2631" y="77"/>
                </a:lnTo>
                <a:lnTo>
                  <a:pt x="2559" y="77"/>
                </a:lnTo>
                <a:lnTo>
                  <a:pt x="2482" y="77"/>
                </a:lnTo>
                <a:lnTo>
                  <a:pt x="2400" y="77"/>
                </a:lnTo>
                <a:lnTo>
                  <a:pt x="2315" y="77"/>
                </a:lnTo>
                <a:lnTo>
                  <a:pt x="2225" y="77"/>
                </a:lnTo>
                <a:lnTo>
                  <a:pt x="2136" y="77"/>
                </a:lnTo>
                <a:lnTo>
                  <a:pt x="2028" y="77"/>
                </a:lnTo>
                <a:lnTo>
                  <a:pt x="1920" y="77"/>
                </a:lnTo>
                <a:lnTo>
                  <a:pt x="1818" y="77"/>
                </a:lnTo>
                <a:lnTo>
                  <a:pt x="1718" y="77"/>
                </a:lnTo>
                <a:lnTo>
                  <a:pt x="1623" y="77"/>
                </a:lnTo>
                <a:lnTo>
                  <a:pt x="1538" y="77"/>
                </a:lnTo>
                <a:lnTo>
                  <a:pt x="1462" y="77"/>
                </a:lnTo>
                <a:lnTo>
                  <a:pt x="1397" y="77"/>
                </a:lnTo>
                <a:lnTo>
                  <a:pt x="1305" y="77"/>
                </a:lnTo>
                <a:lnTo>
                  <a:pt x="1246" y="77"/>
                </a:lnTo>
                <a:lnTo>
                  <a:pt x="1208" y="77"/>
                </a:lnTo>
                <a:lnTo>
                  <a:pt x="1180" y="77"/>
                </a:lnTo>
                <a:lnTo>
                  <a:pt x="1156" y="77"/>
                </a:lnTo>
                <a:lnTo>
                  <a:pt x="1126" y="77"/>
                </a:lnTo>
                <a:lnTo>
                  <a:pt x="1077" y="77"/>
                </a:lnTo>
                <a:lnTo>
                  <a:pt x="1005" y="77"/>
                </a:lnTo>
                <a:lnTo>
                  <a:pt x="992" y="77"/>
                </a:lnTo>
                <a:lnTo>
                  <a:pt x="982" y="77"/>
                </a:lnTo>
                <a:lnTo>
                  <a:pt x="969" y="77"/>
                </a:lnTo>
                <a:lnTo>
                  <a:pt x="956" y="77"/>
                </a:lnTo>
                <a:lnTo>
                  <a:pt x="941" y="77"/>
                </a:lnTo>
                <a:lnTo>
                  <a:pt x="928" y="77"/>
                </a:lnTo>
                <a:lnTo>
                  <a:pt x="913" y="77"/>
                </a:lnTo>
                <a:lnTo>
                  <a:pt x="900" y="77"/>
                </a:lnTo>
                <a:lnTo>
                  <a:pt x="454" y="77"/>
                </a:lnTo>
                <a:lnTo>
                  <a:pt x="0" y="77"/>
                </a:lnTo>
                <a:close/>
              </a:path>
            </a:pathLst>
          </a:custGeom>
          <a:solidFill>
            <a:srgbClr val="DE80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0746" name="Freeform 26"/>
          <p:cNvSpPr>
            <a:spLocks/>
          </p:cNvSpPr>
          <p:nvPr/>
        </p:nvSpPr>
        <p:spPr bwMode="auto">
          <a:xfrm>
            <a:off x="4668838" y="5859463"/>
            <a:ext cx="4019550" cy="104775"/>
          </a:xfrm>
          <a:custGeom>
            <a:avLst/>
            <a:gdLst>
              <a:gd name="T0" fmla="*/ 185 w 3136"/>
              <a:gd name="T1" fmla="*/ 10 h 79"/>
              <a:gd name="T2" fmla="*/ 239 w 3136"/>
              <a:gd name="T3" fmla="*/ 0 h 79"/>
              <a:gd name="T4" fmla="*/ 282 w 3136"/>
              <a:gd name="T5" fmla="*/ 7 h 79"/>
              <a:gd name="T6" fmla="*/ 328 w 3136"/>
              <a:gd name="T7" fmla="*/ 13 h 79"/>
              <a:gd name="T8" fmla="*/ 382 w 3136"/>
              <a:gd name="T9" fmla="*/ 25 h 79"/>
              <a:gd name="T10" fmla="*/ 431 w 3136"/>
              <a:gd name="T11" fmla="*/ 33 h 79"/>
              <a:gd name="T12" fmla="*/ 587 w 3136"/>
              <a:gd name="T13" fmla="*/ 56 h 79"/>
              <a:gd name="T14" fmla="*/ 631 w 3136"/>
              <a:gd name="T15" fmla="*/ 56 h 79"/>
              <a:gd name="T16" fmla="*/ 680 w 3136"/>
              <a:gd name="T17" fmla="*/ 56 h 79"/>
              <a:gd name="T18" fmla="*/ 726 w 3136"/>
              <a:gd name="T19" fmla="*/ 61 h 79"/>
              <a:gd name="T20" fmla="*/ 764 w 3136"/>
              <a:gd name="T21" fmla="*/ 61 h 79"/>
              <a:gd name="T22" fmla="*/ 790 w 3136"/>
              <a:gd name="T23" fmla="*/ 66 h 79"/>
              <a:gd name="T24" fmla="*/ 833 w 3136"/>
              <a:gd name="T25" fmla="*/ 66 h 79"/>
              <a:gd name="T26" fmla="*/ 903 w 3136"/>
              <a:gd name="T27" fmla="*/ 66 h 79"/>
              <a:gd name="T28" fmla="*/ 941 w 3136"/>
              <a:gd name="T29" fmla="*/ 66 h 79"/>
              <a:gd name="T30" fmla="*/ 974 w 3136"/>
              <a:gd name="T31" fmla="*/ 69 h 79"/>
              <a:gd name="T32" fmla="*/ 1033 w 3136"/>
              <a:gd name="T33" fmla="*/ 72 h 79"/>
              <a:gd name="T34" fmla="*/ 1097 w 3136"/>
              <a:gd name="T35" fmla="*/ 72 h 79"/>
              <a:gd name="T36" fmla="*/ 1138 w 3136"/>
              <a:gd name="T37" fmla="*/ 72 h 79"/>
              <a:gd name="T38" fmla="*/ 1197 w 3136"/>
              <a:gd name="T39" fmla="*/ 72 h 79"/>
              <a:gd name="T40" fmla="*/ 1238 w 3136"/>
              <a:gd name="T41" fmla="*/ 74 h 79"/>
              <a:gd name="T42" fmla="*/ 1251 w 3136"/>
              <a:gd name="T43" fmla="*/ 79 h 79"/>
              <a:gd name="T44" fmla="*/ 1297 w 3136"/>
              <a:gd name="T45" fmla="*/ 74 h 79"/>
              <a:gd name="T46" fmla="*/ 1364 w 3136"/>
              <a:gd name="T47" fmla="*/ 74 h 79"/>
              <a:gd name="T48" fmla="*/ 1405 w 3136"/>
              <a:gd name="T49" fmla="*/ 72 h 79"/>
              <a:gd name="T50" fmla="*/ 1487 w 3136"/>
              <a:gd name="T51" fmla="*/ 79 h 79"/>
              <a:gd name="T52" fmla="*/ 1654 w 3136"/>
              <a:gd name="T53" fmla="*/ 77 h 79"/>
              <a:gd name="T54" fmla="*/ 1700 w 3136"/>
              <a:gd name="T55" fmla="*/ 74 h 79"/>
              <a:gd name="T56" fmla="*/ 1726 w 3136"/>
              <a:gd name="T57" fmla="*/ 74 h 79"/>
              <a:gd name="T58" fmla="*/ 1754 w 3136"/>
              <a:gd name="T59" fmla="*/ 74 h 79"/>
              <a:gd name="T60" fmla="*/ 1820 w 3136"/>
              <a:gd name="T61" fmla="*/ 77 h 79"/>
              <a:gd name="T62" fmla="*/ 1895 w 3136"/>
              <a:gd name="T63" fmla="*/ 77 h 79"/>
              <a:gd name="T64" fmla="*/ 1954 w 3136"/>
              <a:gd name="T65" fmla="*/ 77 h 79"/>
              <a:gd name="T66" fmla="*/ 2026 w 3136"/>
              <a:gd name="T67" fmla="*/ 77 h 79"/>
              <a:gd name="T68" fmla="*/ 2102 w 3136"/>
              <a:gd name="T69" fmla="*/ 74 h 79"/>
              <a:gd name="T70" fmla="*/ 2156 w 3136"/>
              <a:gd name="T71" fmla="*/ 74 h 79"/>
              <a:gd name="T72" fmla="*/ 2205 w 3136"/>
              <a:gd name="T73" fmla="*/ 77 h 79"/>
              <a:gd name="T74" fmla="*/ 2254 w 3136"/>
              <a:gd name="T75" fmla="*/ 77 h 79"/>
              <a:gd name="T76" fmla="*/ 2264 w 3136"/>
              <a:gd name="T77" fmla="*/ 74 h 79"/>
              <a:gd name="T78" fmla="*/ 2454 w 3136"/>
              <a:gd name="T79" fmla="*/ 77 h 79"/>
              <a:gd name="T80" fmla="*/ 2759 w 3136"/>
              <a:gd name="T81" fmla="*/ 77 h 79"/>
              <a:gd name="T82" fmla="*/ 2907 w 3136"/>
              <a:gd name="T83" fmla="*/ 77 h 79"/>
              <a:gd name="T84" fmla="*/ 3002 w 3136"/>
              <a:gd name="T85" fmla="*/ 79 h 79"/>
              <a:gd name="T86" fmla="*/ 3064 w 3136"/>
              <a:gd name="T87" fmla="*/ 77 h 79"/>
              <a:gd name="T88" fmla="*/ 3084 w 3136"/>
              <a:gd name="T89" fmla="*/ 77 h 79"/>
              <a:gd name="T90" fmla="*/ 3107 w 3136"/>
              <a:gd name="T91" fmla="*/ 74 h 79"/>
              <a:gd name="T92" fmla="*/ 3136 w 3136"/>
              <a:gd name="T93" fmla="*/ 77 h 79"/>
              <a:gd name="T94" fmla="*/ 2979 w 3136"/>
              <a:gd name="T95" fmla="*/ 77 h 79"/>
              <a:gd name="T96" fmla="*/ 2884 w 3136"/>
              <a:gd name="T97" fmla="*/ 77 h 79"/>
              <a:gd name="T98" fmla="*/ 2805 w 3136"/>
              <a:gd name="T99" fmla="*/ 77 h 79"/>
              <a:gd name="T100" fmla="*/ 2631 w 3136"/>
              <a:gd name="T101" fmla="*/ 77 h 79"/>
              <a:gd name="T102" fmla="*/ 2225 w 3136"/>
              <a:gd name="T103" fmla="*/ 77 h 79"/>
              <a:gd name="T104" fmla="*/ 1718 w 3136"/>
              <a:gd name="T105" fmla="*/ 77 h 79"/>
              <a:gd name="T106" fmla="*/ 1305 w 3136"/>
              <a:gd name="T107" fmla="*/ 77 h 79"/>
              <a:gd name="T108" fmla="*/ 1126 w 3136"/>
              <a:gd name="T109" fmla="*/ 77 h 79"/>
              <a:gd name="T110" fmla="*/ 969 w 3136"/>
              <a:gd name="T111" fmla="*/ 77 h 79"/>
              <a:gd name="T112" fmla="*/ 900 w 3136"/>
              <a:gd name="T113" fmla="*/ 77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136" h="79">
                <a:moveTo>
                  <a:pt x="0" y="77"/>
                </a:moveTo>
                <a:lnTo>
                  <a:pt x="151" y="15"/>
                </a:lnTo>
                <a:lnTo>
                  <a:pt x="162" y="13"/>
                </a:lnTo>
                <a:lnTo>
                  <a:pt x="172" y="10"/>
                </a:lnTo>
                <a:lnTo>
                  <a:pt x="185" y="10"/>
                </a:lnTo>
                <a:lnTo>
                  <a:pt x="195" y="7"/>
                </a:lnTo>
                <a:lnTo>
                  <a:pt x="208" y="5"/>
                </a:lnTo>
                <a:lnTo>
                  <a:pt x="218" y="2"/>
                </a:lnTo>
                <a:lnTo>
                  <a:pt x="228" y="2"/>
                </a:lnTo>
                <a:lnTo>
                  <a:pt x="239" y="0"/>
                </a:lnTo>
                <a:lnTo>
                  <a:pt x="249" y="0"/>
                </a:lnTo>
                <a:lnTo>
                  <a:pt x="257" y="2"/>
                </a:lnTo>
                <a:lnTo>
                  <a:pt x="267" y="2"/>
                </a:lnTo>
                <a:lnTo>
                  <a:pt x="275" y="5"/>
                </a:lnTo>
                <a:lnTo>
                  <a:pt x="282" y="7"/>
                </a:lnTo>
                <a:lnTo>
                  <a:pt x="292" y="10"/>
                </a:lnTo>
                <a:lnTo>
                  <a:pt x="300" y="10"/>
                </a:lnTo>
                <a:lnTo>
                  <a:pt x="310" y="10"/>
                </a:lnTo>
                <a:lnTo>
                  <a:pt x="321" y="10"/>
                </a:lnTo>
                <a:lnTo>
                  <a:pt x="328" y="13"/>
                </a:lnTo>
                <a:lnTo>
                  <a:pt x="341" y="15"/>
                </a:lnTo>
                <a:lnTo>
                  <a:pt x="351" y="18"/>
                </a:lnTo>
                <a:lnTo>
                  <a:pt x="362" y="20"/>
                </a:lnTo>
                <a:lnTo>
                  <a:pt x="372" y="23"/>
                </a:lnTo>
                <a:lnTo>
                  <a:pt x="382" y="25"/>
                </a:lnTo>
                <a:lnTo>
                  <a:pt x="392" y="25"/>
                </a:lnTo>
                <a:lnTo>
                  <a:pt x="403" y="28"/>
                </a:lnTo>
                <a:lnTo>
                  <a:pt x="413" y="28"/>
                </a:lnTo>
                <a:lnTo>
                  <a:pt x="421" y="31"/>
                </a:lnTo>
                <a:lnTo>
                  <a:pt x="431" y="33"/>
                </a:lnTo>
                <a:lnTo>
                  <a:pt x="441" y="36"/>
                </a:lnTo>
                <a:lnTo>
                  <a:pt x="451" y="38"/>
                </a:lnTo>
                <a:lnTo>
                  <a:pt x="462" y="38"/>
                </a:lnTo>
                <a:lnTo>
                  <a:pt x="474" y="41"/>
                </a:lnTo>
                <a:lnTo>
                  <a:pt x="587" y="56"/>
                </a:lnTo>
                <a:lnTo>
                  <a:pt x="605" y="56"/>
                </a:lnTo>
                <a:lnTo>
                  <a:pt x="615" y="56"/>
                </a:lnTo>
                <a:lnTo>
                  <a:pt x="621" y="56"/>
                </a:lnTo>
                <a:lnTo>
                  <a:pt x="623" y="56"/>
                </a:lnTo>
                <a:lnTo>
                  <a:pt x="631" y="56"/>
                </a:lnTo>
                <a:lnTo>
                  <a:pt x="639" y="56"/>
                </a:lnTo>
                <a:lnTo>
                  <a:pt x="649" y="56"/>
                </a:lnTo>
                <a:lnTo>
                  <a:pt x="659" y="56"/>
                </a:lnTo>
                <a:lnTo>
                  <a:pt x="669" y="56"/>
                </a:lnTo>
                <a:lnTo>
                  <a:pt x="680" y="56"/>
                </a:lnTo>
                <a:lnTo>
                  <a:pt x="690" y="56"/>
                </a:lnTo>
                <a:lnTo>
                  <a:pt x="700" y="59"/>
                </a:lnTo>
                <a:lnTo>
                  <a:pt x="708" y="59"/>
                </a:lnTo>
                <a:lnTo>
                  <a:pt x="718" y="59"/>
                </a:lnTo>
                <a:lnTo>
                  <a:pt x="726" y="61"/>
                </a:lnTo>
                <a:lnTo>
                  <a:pt x="733" y="61"/>
                </a:lnTo>
                <a:lnTo>
                  <a:pt x="741" y="61"/>
                </a:lnTo>
                <a:lnTo>
                  <a:pt x="749" y="61"/>
                </a:lnTo>
                <a:lnTo>
                  <a:pt x="756" y="61"/>
                </a:lnTo>
                <a:lnTo>
                  <a:pt x="764" y="61"/>
                </a:lnTo>
                <a:lnTo>
                  <a:pt x="772" y="61"/>
                </a:lnTo>
                <a:lnTo>
                  <a:pt x="774" y="64"/>
                </a:lnTo>
                <a:lnTo>
                  <a:pt x="780" y="64"/>
                </a:lnTo>
                <a:lnTo>
                  <a:pt x="785" y="66"/>
                </a:lnTo>
                <a:lnTo>
                  <a:pt x="790" y="66"/>
                </a:lnTo>
                <a:lnTo>
                  <a:pt x="795" y="66"/>
                </a:lnTo>
                <a:lnTo>
                  <a:pt x="803" y="66"/>
                </a:lnTo>
                <a:lnTo>
                  <a:pt x="810" y="66"/>
                </a:lnTo>
                <a:lnTo>
                  <a:pt x="821" y="66"/>
                </a:lnTo>
                <a:lnTo>
                  <a:pt x="833" y="66"/>
                </a:lnTo>
                <a:lnTo>
                  <a:pt x="846" y="66"/>
                </a:lnTo>
                <a:lnTo>
                  <a:pt x="862" y="66"/>
                </a:lnTo>
                <a:lnTo>
                  <a:pt x="874" y="64"/>
                </a:lnTo>
                <a:lnTo>
                  <a:pt x="890" y="64"/>
                </a:lnTo>
                <a:lnTo>
                  <a:pt x="903" y="66"/>
                </a:lnTo>
                <a:lnTo>
                  <a:pt x="913" y="66"/>
                </a:lnTo>
                <a:lnTo>
                  <a:pt x="923" y="66"/>
                </a:lnTo>
                <a:lnTo>
                  <a:pt x="931" y="66"/>
                </a:lnTo>
                <a:lnTo>
                  <a:pt x="936" y="66"/>
                </a:lnTo>
                <a:lnTo>
                  <a:pt x="941" y="66"/>
                </a:lnTo>
                <a:lnTo>
                  <a:pt x="946" y="66"/>
                </a:lnTo>
                <a:lnTo>
                  <a:pt x="951" y="66"/>
                </a:lnTo>
                <a:lnTo>
                  <a:pt x="959" y="66"/>
                </a:lnTo>
                <a:lnTo>
                  <a:pt x="967" y="66"/>
                </a:lnTo>
                <a:lnTo>
                  <a:pt x="974" y="69"/>
                </a:lnTo>
                <a:lnTo>
                  <a:pt x="987" y="69"/>
                </a:lnTo>
                <a:lnTo>
                  <a:pt x="1000" y="72"/>
                </a:lnTo>
                <a:lnTo>
                  <a:pt x="1010" y="72"/>
                </a:lnTo>
                <a:lnTo>
                  <a:pt x="1023" y="72"/>
                </a:lnTo>
                <a:lnTo>
                  <a:pt x="1033" y="72"/>
                </a:lnTo>
                <a:lnTo>
                  <a:pt x="1046" y="72"/>
                </a:lnTo>
                <a:lnTo>
                  <a:pt x="1056" y="72"/>
                </a:lnTo>
                <a:lnTo>
                  <a:pt x="1067" y="72"/>
                </a:lnTo>
                <a:lnTo>
                  <a:pt x="1085" y="72"/>
                </a:lnTo>
                <a:lnTo>
                  <a:pt x="1097" y="72"/>
                </a:lnTo>
                <a:lnTo>
                  <a:pt x="1108" y="72"/>
                </a:lnTo>
                <a:lnTo>
                  <a:pt x="1118" y="72"/>
                </a:lnTo>
                <a:lnTo>
                  <a:pt x="1123" y="72"/>
                </a:lnTo>
                <a:lnTo>
                  <a:pt x="1131" y="72"/>
                </a:lnTo>
                <a:lnTo>
                  <a:pt x="1138" y="72"/>
                </a:lnTo>
                <a:lnTo>
                  <a:pt x="1149" y="72"/>
                </a:lnTo>
                <a:lnTo>
                  <a:pt x="1162" y="72"/>
                </a:lnTo>
                <a:lnTo>
                  <a:pt x="1172" y="72"/>
                </a:lnTo>
                <a:lnTo>
                  <a:pt x="1185" y="72"/>
                </a:lnTo>
                <a:lnTo>
                  <a:pt x="1197" y="72"/>
                </a:lnTo>
                <a:lnTo>
                  <a:pt x="1210" y="72"/>
                </a:lnTo>
                <a:lnTo>
                  <a:pt x="1221" y="72"/>
                </a:lnTo>
                <a:lnTo>
                  <a:pt x="1228" y="72"/>
                </a:lnTo>
                <a:lnTo>
                  <a:pt x="1236" y="72"/>
                </a:lnTo>
                <a:lnTo>
                  <a:pt x="1238" y="74"/>
                </a:lnTo>
                <a:lnTo>
                  <a:pt x="1241" y="74"/>
                </a:lnTo>
                <a:lnTo>
                  <a:pt x="1244" y="77"/>
                </a:lnTo>
                <a:lnTo>
                  <a:pt x="1246" y="77"/>
                </a:lnTo>
                <a:lnTo>
                  <a:pt x="1249" y="79"/>
                </a:lnTo>
                <a:lnTo>
                  <a:pt x="1251" y="79"/>
                </a:lnTo>
                <a:lnTo>
                  <a:pt x="1256" y="79"/>
                </a:lnTo>
                <a:lnTo>
                  <a:pt x="1264" y="77"/>
                </a:lnTo>
                <a:lnTo>
                  <a:pt x="1274" y="74"/>
                </a:lnTo>
                <a:lnTo>
                  <a:pt x="1285" y="74"/>
                </a:lnTo>
                <a:lnTo>
                  <a:pt x="1297" y="74"/>
                </a:lnTo>
                <a:lnTo>
                  <a:pt x="1310" y="74"/>
                </a:lnTo>
                <a:lnTo>
                  <a:pt x="1326" y="77"/>
                </a:lnTo>
                <a:lnTo>
                  <a:pt x="1338" y="77"/>
                </a:lnTo>
                <a:lnTo>
                  <a:pt x="1354" y="77"/>
                </a:lnTo>
                <a:lnTo>
                  <a:pt x="1364" y="74"/>
                </a:lnTo>
                <a:lnTo>
                  <a:pt x="1374" y="74"/>
                </a:lnTo>
                <a:lnTo>
                  <a:pt x="1385" y="72"/>
                </a:lnTo>
                <a:lnTo>
                  <a:pt x="1390" y="72"/>
                </a:lnTo>
                <a:lnTo>
                  <a:pt x="1397" y="72"/>
                </a:lnTo>
                <a:lnTo>
                  <a:pt x="1405" y="72"/>
                </a:lnTo>
                <a:lnTo>
                  <a:pt x="1413" y="74"/>
                </a:lnTo>
                <a:lnTo>
                  <a:pt x="1426" y="74"/>
                </a:lnTo>
                <a:lnTo>
                  <a:pt x="1438" y="77"/>
                </a:lnTo>
                <a:lnTo>
                  <a:pt x="1459" y="77"/>
                </a:lnTo>
                <a:lnTo>
                  <a:pt x="1487" y="79"/>
                </a:lnTo>
                <a:lnTo>
                  <a:pt x="1520" y="79"/>
                </a:lnTo>
                <a:lnTo>
                  <a:pt x="1556" y="79"/>
                </a:lnTo>
                <a:lnTo>
                  <a:pt x="1592" y="79"/>
                </a:lnTo>
                <a:lnTo>
                  <a:pt x="1626" y="77"/>
                </a:lnTo>
                <a:lnTo>
                  <a:pt x="1654" y="77"/>
                </a:lnTo>
                <a:lnTo>
                  <a:pt x="1674" y="74"/>
                </a:lnTo>
                <a:lnTo>
                  <a:pt x="1687" y="74"/>
                </a:lnTo>
                <a:lnTo>
                  <a:pt x="1695" y="74"/>
                </a:lnTo>
                <a:lnTo>
                  <a:pt x="1697" y="74"/>
                </a:lnTo>
                <a:lnTo>
                  <a:pt x="1700" y="74"/>
                </a:lnTo>
                <a:lnTo>
                  <a:pt x="1700" y="77"/>
                </a:lnTo>
                <a:lnTo>
                  <a:pt x="1705" y="77"/>
                </a:lnTo>
                <a:lnTo>
                  <a:pt x="1713" y="77"/>
                </a:lnTo>
                <a:lnTo>
                  <a:pt x="1720" y="74"/>
                </a:lnTo>
                <a:lnTo>
                  <a:pt x="1726" y="74"/>
                </a:lnTo>
                <a:lnTo>
                  <a:pt x="1731" y="74"/>
                </a:lnTo>
                <a:lnTo>
                  <a:pt x="1736" y="74"/>
                </a:lnTo>
                <a:lnTo>
                  <a:pt x="1738" y="74"/>
                </a:lnTo>
                <a:lnTo>
                  <a:pt x="1746" y="74"/>
                </a:lnTo>
                <a:lnTo>
                  <a:pt x="1754" y="74"/>
                </a:lnTo>
                <a:lnTo>
                  <a:pt x="1764" y="74"/>
                </a:lnTo>
                <a:lnTo>
                  <a:pt x="1777" y="74"/>
                </a:lnTo>
                <a:lnTo>
                  <a:pt x="1790" y="77"/>
                </a:lnTo>
                <a:lnTo>
                  <a:pt x="1805" y="77"/>
                </a:lnTo>
                <a:lnTo>
                  <a:pt x="1820" y="77"/>
                </a:lnTo>
                <a:lnTo>
                  <a:pt x="1836" y="74"/>
                </a:lnTo>
                <a:lnTo>
                  <a:pt x="1851" y="74"/>
                </a:lnTo>
                <a:lnTo>
                  <a:pt x="1867" y="77"/>
                </a:lnTo>
                <a:lnTo>
                  <a:pt x="1882" y="77"/>
                </a:lnTo>
                <a:lnTo>
                  <a:pt x="1895" y="77"/>
                </a:lnTo>
                <a:lnTo>
                  <a:pt x="1908" y="77"/>
                </a:lnTo>
                <a:lnTo>
                  <a:pt x="1918" y="77"/>
                </a:lnTo>
                <a:lnTo>
                  <a:pt x="1931" y="77"/>
                </a:lnTo>
                <a:lnTo>
                  <a:pt x="1941" y="77"/>
                </a:lnTo>
                <a:lnTo>
                  <a:pt x="1954" y="77"/>
                </a:lnTo>
                <a:lnTo>
                  <a:pt x="1967" y="77"/>
                </a:lnTo>
                <a:lnTo>
                  <a:pt x="1979" y="77"/>
                </a:lnTo>
                <a:lnTo>
                  <a:pt x="1995" y="77"/>
                </a:lnTo>
                <a:lnTo>
                  <a:pt x="2010" y="77"/>
                </a:lnTo>
                <a:lnTo>
                  <a:pt x="2026" y="77"/>
                </a:lnTo>
                <a:lnTo>
                  <a:pt x="2043" y="77"/>
                </a:lnTo>
                <a:lnTo>
                  <a:pt x="2059" y="77"/>
                </a:lnTo>
                <a:lnTo>
                  <a:pt x="2074" y="77"/>
                </a:lnTo>
                <a:lnTo>
                  <a:pt x="2090" y="77"/>
                </a:lnTo>
                <a:lnTo>
                  <a:pt x="2102" y="74"/>
                </a:lnTo>
                <a:lnTo>
                  <a:pt x="2115" y="74"/>
                </a:lnTo>
                <a:lnTo>
                  <a:pt x="2126" y="74"/>
                </a:lnTo>
                <a:lnTo>
                  <a:pt x="2136" y="74"/>
                </a:lnTo>
                <a:lnTo>
                  <a:pt x="2146" y="74"/>
                </a:lnTo>
                <a:lnTo>
                  <a:pt x="2156" y="74"/>
                </a:lnTo>
                <a:lnTo>
                  <a:pt x="2164" y="77"/>
                </a:lnTo>
                <a:lnTo>
                  <a:pt x="2174" y="77"/>
                </a:lnTo>
                <a:lnTo>
                  <a:pt x="2184" y="77"/>
                </a:lnTo>
                <a:lnTo>
                  <a:pt x="2195" y="77"/>
                </a:lnTo>
                <a:lnTo>
                  <a:pt x="2205" y="77"/>
                </a:lnTo>
                <a:lnTo>
                  <a:pt x="2215" y="77"/>
                </a:lnTo>
                <a:lnTo>
                  <a:pt x="2225" y="77"/>
                </a:lnTo>
                <a:lnTo>
                  <a:pt x="2236" y="77"/>
                </a:lnTo>
                <a:lnTo>
                  <a:pt x="2246" y="77"/>
                </a:lnTo>
                <a:lnTo>
                  <a:pt x="2254" y="77"/>
                </a:lnTo>
                <a:lnTo>
                  <a:pt x="2264" y="77"/>
                </a:lnTo>
                <a:lnTo>
                  <a:pt x="2267" y="77"/>
                </a:lnTo>
                <a:lnTo>
                  <a:pt x="2261" y="77"/>
                </a:lnTo>
                <a:lnTo>
                  <a:pt x="2259" y="77"/>
                </a:lnTo>
                <a:lnTo>
                  <a:pt x="2264" y="74"/>
                </a:lnTo>
                <a:lnTo>
                  <a:pt x="2277" y="74"/>
                </a:lnTo>
                <a:lnTo>
                  <a:pt x="2300" y="74"/>
                </a:lnTo>
                <a:lnTo>
                  <a:pt x="2341" y="74"/>
                </a:lnTo>
                <a:lnTo>
                  <a:pt x="2392" y="77"/>
                </a:lnTo>
                <a:lnTo>
                  <a:pt x="2454" y="77"/>
                </a:lnTo>
                <a:lnTo>
                  <a:pt x="2520" y="77"/>
                </a:lnTo>
                <a:lnTo>
                  <a:pt x="2587" y="77"/>
                </a:lnTo>
                <a:lnTo>
                  <a:pt x="2654" y="77"/>
                </a:lnTo>
                <a:lnTo>
                  <a:pt x="2713" y="77"/>
                </a:lnTo>
                <a:lnTo>
                  <a:pt x="2759" y="77"/>
                </a:lnTo>
                <a:lnTo>
                  <a:pt x="2797" y="77"/>
                </a:lnTo>
                <a:lnTo>
                  <a:pt x="2831" y="77"/>
                </a:lnTo>
                <a:lnTo>
                  <a:pt x="2859" y="77"/>
                </a:lnTo>
                <a:lnTo>
                  <a:pt x="2884" y="77"/>
                </a:lnTo>
                <a:lnTo>
                  <a:pt x="2907" y="77"/>
                </a:lnTo>
                <a:lnTo>
                  <a:pt x="2925" y="77"/>
                </a:lnTo>
                <a:lnTo>
                  <a:pt x="2943" y="77"/>
                </a:lnTo>
                <a:lnTo>
                  <a:pt x="2964" y="77"/>
                </a:lnTo>
                <a:lnTo>
                  <a:pt x="2982" y="77"/>
                </a:lnTo>
                <a:lnTo>
                  <a:pt x="3002" y="79"/>
                </a:lnTo>
                <a:lnTo>
                  <a:pt x="3018" y="79"/>
                </a:lnTo>
                <a:lnTo>
                  <a:pt x="3033" y="79"/>
                </a:lnTo>
                <a:lnTo>
                  <a:pt x="3046" y="79"/>
                </a:lnTo>
                <a:lnTo>
                  <a:pt x="3056" y="79"/>
                </a:lnTo>
                <a:lnTo>
                  <a:pt x="3064" y="77"/>
                </a:lnTo>
                <a:lnTo>
                  <a:pt x="3066" y="74"/>
                </a:lnTo>
                <a:lnTo>
                  <a:pt x="3072" y="74"/>
                </a:lnTo>
                <a:lnTo>
                  <a:pt x="3077" y="74"/>
                </a:lnTo>
                <a:lnTo>
                  <a:pt x="3079" y="74"/>
                </a:lnTo>
                <a:lnTo>
                  <a:pt x="3084" y="77"/>
                </a:lnTo>
                <a:lnTo>
                  <a:pt x="3089" y="77"/>
                </a:lnTo>
                <a:lnTo>
                  <a:pt x="3092" y="77"/>
                </a:lnTo>
                <a:lnTo>
                  <a:pt x="3097" y="77"/>
                </a:lnTo>
                <a:lnTo>
                  <a:pt x="3102" y="74"/>
                </a:lnTo>
                <a:lnTo>
                  <a:pt x="3107" y="74"/>
                </a:lnTo>
                <a:lnTo>
                  <a:pt x="3113" y="74"/>
                </a:lnTo>
                <a:lnTo>
                  <a:pt x="3120" y="74"/>
                </a:lnTo>
                <a:lnTo>
                  <a:pt x="3128" y="74"/>
                </a:lnTo>
                <a:lnTo>
                  <a:pt x="3133" y="77"/>
                </a:lnTo>
                <a:lnTo>
                  <a:pt x="3136" y="77"/>
                </a:lnTo>
                <a:lnTo>
                  <a:pt x="3130" y="77"/>
                </a:lnTo>
                <a:lnTo>
                  <a:pt x="3020" y="77"/>
                </a:lnTo>
                <a:lnTo>
                  <a:pt x="3007" y="77"/>
                </a:lnTo>
                <a:lnTo>
                  <a:pt x="2995" y="77"/>
                </a:lnTo>
                <a:lnTo>
                  <a:pt x="2979" y="77"/>
                </a:lnTo>
                <a:lnTo>
                  <a:pt x="2964" y="77"/>
                </a:lnTo>
                <a:lnTo>
                  <a:pt x="2946" y="77"/>
                </a:lnTo>
                <a:lnTo>
                  <a:pt x="2928" y="77"/>
                </a:lnTo>
                <a:lnTo>
                  <a:pt x="2907" y="77"/>
                </a:lnTo>
                <a:lnTo>
                  <a:pt x="2884" y="77"/>
                </a:lnTo>
                <a:lnTo>
                  <a:pt x="2869" y="77"/>
                </a:lnTo>
                <a:lnTo>
                  <a:pt x="2854" y="77"/>
                </a:lnTo>
                <a:lnTo>
                  <a:pt x="2838" y="77"/>
                </a:lnTo>
                <a:lnTo>
                  <a:pt x="2823" y="77"/>
                </a:lnTo>
                <a:lnTo>
                  <a:pt x="2805" y="77"/>
                </a:lnTo>
                <a:lnTo>
                  <a:pt x="2787" y="77"/>
                </a:lnTo>
                <a:lnTo>
                  <a:pt x="2766" y="77"/>
                </a:lnTo>
                <a:lnTo>
                  <a:pt x="2748" y="77"/>
                </a:lnTo>
                <a:lnTo>
                  <a:pt x="2692" y="77"/>
                </a:lnTo>
                <a:lnTo>
                  <a:pt x="2631" y="77"/>
                </a:lnTo>
                <a:lnTo>
                  <a:pt x="2559" y="77"/>
                </a:lnTo>
                <a:lnTo>
                  <a:pt x="2482" y="77"/>
                </a:lnTo>
                <a:lnTo>
                  <a:pt x="2400" y="77"/>
                </a:lnTo>
                <a:lnTo>
                  <a:pt x="2315" y="77"/>
                </a:lnTo>
                <a:lnTo>
                  <a:pt x="2225" y="77"/>
                </a:lnTo>
                <a:lnTo>
                  <a:pt x="2136" y="77"/>
                </a:lnTo>
                <a:lnTo>
                  <a:pt x="2028" y="77"/>
                </a:lnTo>
                <a:lnTo>
                  <a:pt x="1920" y="77"/>
                </a:lnTo>
                <a:lnTo>
                  <a:pt x="1818" y="77"/>
                </a:lnTo>
                <a:lnTo>
                  <a:pt x="1718" y="77"/>
                </a:lnTo>
                <a:lnTo>
                  <a:pt x="1623" y="77"/>
                </a:lnTo>
                <a:lnTo>
                  <a:pt x="1538" y="77"/>
                </a:lnTo>
                <a:lnTo>
                  <a:pt x="1462" y="77"/>
                </a:lnTo>
                <a:lnTo>
                  <a:pt x="1397" y="77"/>
                </a:lnTo>
                <a:lnTo>
                  <a:pt x="1305" y="77"/>
                </a:lnTo>
                <a:lnTo>
                  <a:pt x="1246" y="77"/>
                </a:lnTo>
                <a:lnTo>
                  <a:pt x="1208" y="77"/>
                </a:lnTo>
                <a:lnTo>
                  <a:pt x="1180" y="77"/>
                </a:lnTo>
                <a:lnTo>
                  <a:pt x="1156" y="77"/>
                </a:lnTo>
                <a:lnTo>
                  <a:pt x="1126" y="77"/>
                </a:lnTo>
                <a:lnTo>
                  <a:pt x="1077" y="77"/>
                </a:lnTo>
                <a:lnTo>
                  <a:pt x="1005" y="77"/>
                </a:lnTo>
                <a:lnTo>
                  <a:pt x="992" y="77"/>
                </a:lnTo>
                <a:lnTo>
                  <a:pt x="982" y="77"/>
                </a:lnTo>
                <a:lnTo>
                  <a:pt x="969" y="77"/>
                </a:lnTo>
                <a:lnTo>
                  <a:pt x="956" y="77"/>
                </a:lnTo>
                <a:lnTo>
                  <a:pt x="941" y="77"/>
                </a:lnTo>
                <a:lnTo>
                  <a:pt x="928" y="77"/>
                </a:lnTo>
                <a:lnTo>
                  <a:pt x="913" y="77"/>
                </a:lnTo>
                <a:lnTo>
                  <a:pt x="900" y="77"/>
                </a:lnTo>
                <a:lnTo>
                  <a:pt x="454" y="77"/>
                </a:lnTo>
                <a:lnTo>
                  <a:pt x="0" y="77"/>
                </a:lnTo>
              </a:path>
            </a:pathLst>
          </a:custGeom>
          <a:solidFill>
            <a:srgbClr val="DE8002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30747" name="Freeform 27"/>
          <p:cNvSpPr>
            <a:spLocks/>
          </p:cNvSpPr>
          <p:nvPr/>
        </p:nvSpPr>
        <p:spPr bwMode="auto">
          <a:xfrm>
            <a:off x="4672013" y="3008313"/>
            <a:ext cx="4025900" cy="182562"/>
          </a:xfrm>
          <a:custGeom>
            <a:avLst/>
            <a:gdLst>
              <a:gd name="T0" fmla="*/ 0 w 2968"/>
              <a:gd name="T1" fmla="*/ 145 h 145"/>
              <a:gd name="T2" fmla="*/ 530 w 2968"/>
              <a:gd name="T3" fmla="*/ 34 h 145"/>
              <a:gd name="T4" fmla="*/ 573 w 2968"/>
              <a:gd name="T5" fmla="*/ 29 h 145"/>
              <a:gd name="T6" fmla="*/ 618 w 2968"/>
              <a:gd name="T7" fmla="*/ 24 h 145"/>
              <a:gd name="T8" fmla="*/ 658 w 2968"/>
              <a:gd name="T9" fmla="*/ 17 h 145"/>
              <a:gd name="T10" fmla="*/ 702 w 2968"/>
              <a:gd name="T11" fmla="*/ 10 h 145"/>
              <a:gd name="T12" fmla="*/ 746 w 2968"/>
              <a:gd name="T13" fmla="*/ 5 h 145"/>
              <a:gd name="T14" fmla="*/ 787 w 2968"/>
              <a:gd name="T15" fmla="*/ 3 h 145"/>
              <a:gd name="T16" fmla="*/ 830 w 2968"/>
              <a:gd name="T17" fmla="*/ 0 h 145"/>
              <a:gd name="T18" fmla="*/ 873 w 2968"/>
              <a:gd name="T19" fmla="*/ 5 h 145"/>
              <a:gd name="T20" fmla="*/ 1135 w 2968"/>
              <a:gd name="T21" fmla="*/ 34 h 145"/>
              <a:gd name="T22" fmla="*/ 1220 w 2968"/>
              <a:gd name="T23" fmla="*/ 60 h 145"/>
              <a:gd name="T24" fmla="*/ 1302 w 2968"/>
              <a:gd name="T25" fmla="*/ 85 h 145"/>
              <a:gd name="T26" fmla="*/ 1401 w 2968"/>
              <a:gd name="T27" fmla="*/ 97 h 145"/>
              <a:gd name="T28" fmla="*/ 1461 w 2968"/>
              <a:gd name="T29" fmla="*/ 105 h 145"/>
              <a:gd name="T30" fmla="*/ 1931 w 2968"/>
              <a:gd name="T31" fmla="*/ 107 h 145"/>
              <a:gd name="T32" fmla="*/ 2153 w 2968"/>
              <a:gd name="T33" fmla="*/ 109 h 145"/>
              <a:gd name="T34" fmla="*/ 2529 w 2968"/>
              <a:gd name="T35" fmla="*/ 113 h 145"/>
              <a:gd name="T36" fmla="*/ 2968 w 2968"/>
              <a:gd name="T37" fmla="*/ 145 h 145"/>
              <a:gd name="T38" fmla="*/ 0 w 2968"/>
              <a:gd name="T39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68" h="145">
                <a:moveTo>
                  <a:pt x="0" y="145"/>
                </a:moveTo>
                <a:lnTo>
                  <a:pt x="530" y="34"/>
                </a:lnTo>
                <a:lnTo>
                  <a:pt x="573" y="29"/>
                </a:lnTo>
                <a:lnTo>
                  <a:pt x="618" y="24"/>
                </a:lnTo>
                <a:lnTo>
                  <a:pt x="658" y="17"/>
                </a:lnTo>
                <a:lnTo>
                  <a:pt x="702" y="10"/>
                </a:lnTo>
                <a:lnTo>
                  <a:pt x="746" y="5"/>
                </a:lnTo>
                <a:lnTo>
                  <a:pt x="787" y="3"/>
                </a:lnTo>
                <a:lnTo>
                  <a:pt x="830" y="0"/>
                </a:lnTo>
                <a:lnTo>
                  <a:pt x="873" y="5"/>
                </a:lnTo>
                <a:lnTo>
                  <a:pt x="1135" y="34"/>
                </a:lnTo>
                <a:lnTo>
                  <a:pt x="1220" y="60"/>
                </a:lnTo>
                <a:lnTo>
                  <a:pt x="1302" y="85"/>
                </a:lnTo>
                <a:lnTo>
                  <a:pt x="1401" y="97"/>
                </a:lnTo>
                <a:lnTo>
                  <a:pt x="1461" y="105"/>
                </a:lnTo>
                <a:lnTo>
                  <a:pt x="1931" y="107"/>
                </a:lnTo>
                <a:lnTo>
                  <a:pt x="2153" y="109"/>
                </a:lnTo>
                <a:lnTo>
                  <a:pt x="2529" y="113"/>
                </a:lnTo>
                <a:lnTo>
                  <a:pt x="2968" y="145"/>
                </a:lnTo>
                <a:lnTo>
                  <a:pt x="0" y="145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30748" name="Freeform 28"/>
          <p:cNvSpPr>
            <a:spLocks/>
          </p:cNvSpPr>
          <p:nvPr/>
        </p:nvSpPr>
        <p:spPr bwMode="auto">
          <a:xfrm>
            <a:off x="4795838" y="3346450"/>
            <a:ext cx="3917950" cy="203200"/>
          </a:xfrm>
          <a:custGeom>
            <a:avLst/>
            <a:gdLst>
              <a:gd name="T0" fmla="*/ 0 w 3056"/>
              <a:gd name="T1" fmla="*/ 154 h 154"/>
              <a:gd name="T2" fmla="*/ 374 w 3056"/>
              <a:gd name="T3" fmla="*/ 141 h 154"/>
              <a:gd name="T4" fmla="*/ 500 w 3056"/>
              <a:gd name="T5" fmla="*/ 113 h 154"/>
              <a:gd name="T6" fmla="*/ 600 w 3056"/>
              <a:gd name="T7" fmla="*/ 28 h 154"/>
              <a:gd name="T8" fmla="*/ 718 w 3056"/>
              <a:gd name="T9" fmla="*/ 0 h 154"/>
              <a:gd name="T10" fmla="*/ 1226 w 3056"/>
              <a:gd name="T11" fmla="*/ 13 h 154"/>
              <a:gd name="T12" fmla="*/ 1249 w 3056"/>
              <a:gd name="T13" fmla="*/ 18 h 154"/>
              <a:gd name="T14" fmla="*/ 1269 w 3056"/>
              <a:gd name="T15" fmla="*/ 20 h 154"/>
              <a:gd name="T16" fmla="*/ 1290 w 3056"/>
              <a:gd name="T17" fmla="*/ 26 h 154"/>
              <a:gd name="T18" fmla="*/ 1313 w 3056"/>
              <a:gd name="T19" fmla="*/ 28 h 154"/>
              <a:gd name="T20" fmla="*/ 1333 w 3056"/>
              <a:gd name="T21" fmla="*/ 33 h 154"/>
              <a:gd name="T22" fmla="*/ 1354 w 3056"/>
              <a:gd name="T23" fmla="*/ 38 h 154"/>
              <a:gd name="T24" fmla="*/ 1374 w 3056"/>
              <a:gd name="T25" fmla="*/ 43 h 154"/>
              <a:gd name="T26" fmla="*/ 1395 w 3056"/>
              <a:gd name="T27" fmla="*/ 49 h 154"/>
              <a:gd name="T28" fmla="*/ 1544 w 3056"/>
              <a:gd name="T29" fmla="*/ 92 h 154"/>
              <a:gd name="T30" fmla="*/ 1702 w 3056"/>
              <a:gd name="T31" fmla="*/ 133 h 154"/>
              <a:gd name="T32" fmla="*/ 2243 w 3056"/>
              <a:gd name="T33" fmla="*/ 143 h 154"/>
              <a:gd name="T34" fmla="*/ 2889 w 3056"/>
              <a:gd name="T35" fmla="*/ 143 h 154"/>
              <a:gd name="T36" fmla="*/ 3056 w 3056"/>
              <a:gd name="T37" fmla="*/ 154 h 154"/>
              <a:gd name="T38" fmla="*/ 0 w 3056"/>
              <a:gd name="T39" fmla="*/ 1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056" h="154">
                <a:moveTo>
                  <a:pt x="0" y="154"/>
                </a:moveTo>
                <a:lnTo>
                  <a:pt x="374" y="141"/>
                </a:lnTo>
                <a:lnTo>
                  <a:pt x="500" y="113"/>
                </a:lnTo>
                <a:lnTo>
                  <a:pt x="600" y="28"/>
                </a:lnTo>
                <a:lnTo>
                  <a:pt x="718" y="0"/>
                </a:lnTo>
                <a:lnTo>
                  <a:pt x="1226" y="13"/>
                </a:lnTo>
                <a:lnTo>
                  <a:pt x="1249" y="18"/>
                </a:lnTo>
                <a:lnTo>
                  <a:pt x="1269" y="20"/>
                </a:lnTo>
                <a:lnTo>
                  <a:pt x="1290" y="26"/>
                </a:lnTo>
                <a:lnTo>
                  <a:pt x="1313" y="28"/>
                </a:lnTo>
                <a:lnTo>
                  <a:pt x="1333" y="33"/>
                </a:lnTo>
                <a:lnTo>
                  <a:pt x="1354" y="38"/>
                </a:lnTo>
                <a:lnTo>
                  <a:pt x="1374" y="43"/>
                </a:lnTo>
                <a:lnTo>
                  <a:pt x="1395" y="49"/>
                </a:lnTo>
                <a:lnTo>
                  <a:pt x="1544" y="92"/>
                </a:lnTo>
                <a:lnTo>
                  <a:pt x="1702" y="133"/>
                </a:lnTo>
                <a:lnTo>
                  <a:pt x="2243" y="143"/>
                </a:lnTo>
                <a:lnTo>
                  <a:pt x="2889" y="143"/>
                </a:lnTo>
                <a:lnTo>
                  <a:pt x="3056" y="154"/>
                </a:lnTo>
                <a:lnTo>
                  <a:pt x="0" y="154"/>
                </a:lnTo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30749" name="Freeform 29"/>
          <p:cNvSpPr>
            <a:spLocks/>
          </p:cNvSpPr>
          <p:nvPr/>
        </p:nvSpPr>
        <p:spPr bwMode="auto">
          <a:xfrm>
            <a:off x="4767263" y="3703638"/>
            <a:ext cx="3943350" cy="230187"/>
          </a:xfrm>
          <a:custGeom>
            <a:avLst/>
            <a:gdLst>
              <a:gd name="T0" fmla="*/ 410 w 3077"/>
              <a:gd name="T1" fmla="*/ 226 h 239"/>
              <a:gd name="T2" fmla="*/ 1044 w 3077"/>
              <a:gd name="T3" fmla="*/ 113 h 239"/>
              <a:gd name="T4" fmla="*/ 1484 w 3077"/>
              <a:gd name="T5" fmla="*/ 0 h 239"/>
              <a:gd name="T6" fmla="*/ 2064 w 3077"/>
              <a:gd name="T7" fmla="*/ 5 h 239"/>
              <a:gd name="T8" fmla="*/ 2107 w 3077"/>
              <a:gd name="T9" fmla="*/ 11 h 239"/>
              <a:gd name="T10" fmla="*/ 2154 w 3077"/>
              <a:gd name="T11" fmla="*/ 21 h 239"/>
              <a:gd name="T12" fmla="*/ 2202 w 3077"/>
              <a:gd name="T13" fmla="*/ 44 h 239"/>
              <a:gd name="T14" fmla="*/ 2246 w 3077"/>
              <a:gd name="T15" fmla="*/ 77 h 239"/>
              <a:gd name="T16" fmla="*/ 2279 w 3077"/>
              <a:gd name="T17" fmla="*/ 105 h 239"/>
              <a:gd name="T18" fmla="*/ 2313 w 3077"/>
              <a:gd name="T19" fmla="*/ 134 h 239"/>
              <a:gd name="T20" fmla="*/ 2346 w 3077"/>
              <a:gd name="T21" fmla="*/ 159 h 239"/>
              <a:gd name="T22" fmla="*/ 2379 w 3077"/>
              <a:gd name="T23" fmla="*/ 177 h 239"/>
              <a:gd name="T24" fmla="*/ 2407 w 3077"/>
              <a:gd name="T25" fmla="*/ 190 h 239"/>
              <a:gd name="T26" fmla="*/ 2438 w 3077"/>
              <a:gd name="T27" fmla="*/ 198 h 239"/>
              <a:gd name="T28" fmla="*/ 2466 w 3077"/>
              <a:gd name="T29" fmla="*/ 205 h 239"/>
              <a:gd name="T30" fmla="*/ 2502 w 3077"/>
              <a:gd name="T31" fmla="*/ 208 h 239"/>
              <a:gd name="T32" fmla="*/ 2523 w 3077"/>
              <a:gd name="T33" fmla="*/ 210 h 239"/>
              <a:gd name="T34" fmla="*/ 2536 w 3077"/>
              <a:gd name="T35" fmla="*/ 210 h 239"/>
              <a:gd name="T36" fmla="*/ 2566 w 3077"/>
              <a:gd name="T37" fmla="*/ 210 h 239"/>
              <a:gd name="T38" fmla="*/ 2615 w 3077"/>
              <a:gd name="T39" fmla="*/ 205 h 239"/>
              <a:gd name="T40" fmla="*/ 2633 w 3077"/>
              <a:gd name="T41" fmla="*/ 193 h 239"/>
              <a:gd name="T42" fmla="*/ 2643 w 3077"/>
              <a:gd name="T43" fmla="*/ 175 h 239"/>
              <a:gd name="T44" fmla="*/ 2654 w 3077"/>
              <a:gd name="T45" fmla="*/ 159 h 239"/>
              <a:gd name="T46" fmla="*/ 2674 w 3077"/>
              <a:gd name="T47" fmla="*/ 159 h 239"/>
              <a:gd name="T48" fmla="*/ 2684 w 3077"/>
              <a:gd name="T49" fmla="*/ 172 h 239"/>
              <a:gd name="T50" fmla="*/ 2689 w 3077"/>
              <a:gd name="T51" fmla="*/ 187 h 239"/>
              <a:gd name="T52" fmla="*/ 2695 w 3077"/>
              <a:gd name="T53" fmla="*/ 200 h 239"/>
              <a:gd name="T54" fmla="*/ 2723 w 3077"/>
              <a:gd name="T55" fmla="*/ 210 h 239"/>
              <a:gd name="T56" fmla="*/ 2810 w 3077"/>
              <a:gd name="T57" fmla="*/ 221 h 239"/>
              <a:gd name="T58" fmla="*/ 2925 w 3077"/>
              <a:gd name="T59" fmla="*/ 228 h 239"/>
              <a:gd name="T60" fmla="*/ 3033 w 3077"/>
              <a:gd name="T61" fmla="*/ 234 h 239"/>
              <a:gd name="T62" fmla="*/ 2592 w 3077"/>
              <a:gd name="T63" fmla="*/ 239 h 239"/>
              <a:gd name="T64" fmla="*/ 1697 w 3077"/>
              <a:gd name="T65" fmla="*/ 239 h 239"/>
              <a:gd name="T66" fmla="*/ 328 w 3077"/>
              <a:gd name="T67" fmla="*/ 23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77" h="239">
                <a:moveTo>
                  <a:pt x="0" y="239"/>
                </a:moveTo>
                <a:lnTo>
                  <a:pt x="410" y="226"/>
                </a:lnTo>
                <a:lnTo>
                  <a:pt x="738" y="193"/>
                </a:lnTo>
                <a:lnTo>
                  <a:pt x="1044" y="113"/>
                </a:lnTo>
                <a:lnTo>
                  <a:pt x="1338" y="21"/>
                </a:lnTo>
                <a:lnTo>
                  <a:pt x="1484" y="0"/>
                </a:lnTo>
                <a:lnTo>
                  <a:pt x="2038" y="0"/>
                </a:lnTo>
                <a:lnTo>
                  <a:pt x="2064" y="5"/>
                </a:lnTo>
                <a:lnTo>
                  <a:pt x="2084" y="8"/>
                </a:lnTo>
                <a:lnTo>
                  <a:pt x="2107" y="11"/>
                </a:lnTo>
                <a:lnTo>
                  <a:pt x="2131" y="16"/>
                </a:lnTo>
                <a:lnTo>
                  <a:pt x="2154" y="21"/>
                </a:lnTo>
                <a:lnTo>
                  <a:pt x="2179" y="31"/>
                </a:lnTo>
                <a:lnTo>
                  <a:pt x="2202" y="44"/>
                </a:lnTo>
                <a:lnTo>
                  <a:pt x="2231" y="64"/>
                </a:lnTo>
                <a:lnTo>
                  <a:pt x="2246" y="77"/>
                </a:lnTo>
                <a:lnTo>
                  <a:pt x="2264" y="93"/>
                </a:lnTo>
                <a:lnTo>
                  <a:pt x="2279" y="105"/>
                </a:lnTo>
                <a:lnTo>
                  <a:pt x="2297" y="121"/>
                </a:lnTo>
                <a:lnTo>
                  <a:pt x="2313" y="134"/>
                </a:lnTo>
                <a:lnTo>
                  <a:pt x="2331" y="146"/>
                </a:lnTo>
                <a:lnTo>
                  <a:pt x="2346" y="159"/>
                </a:lnTo>
                <a:lnTo>
                  <a:pt x="2364" y="169"/>
                </a:lnTo>
                <a:lnTo>
                  <a:pt x="2379" y="177"/>
                </a:lnTo>
                <a:lnTo>
                  <a:pt x="2392" y="182"/>
                </a:lnTo>
                <a:lnTo>
                  <a:pt x="2407" y="190"/>
                </a:lnTo>
                <a:lnTo>
                  <a:pt x="2423" y="193"/>
                </a:lnTo>
                <a:lnTo>
                  <a:pt x="2438" y="198"/>
                </a:lnTo>
                <a:lnTo>
                  <a:pt x="2454" y="203"/>
                </a:lnTo>
                <a:lnTo>
                  <a:pt x="2466" y="205"/>
                </a:lnTo>
                <a:lnTo>
                  <a:pt x="2482" y="208"/>
                </a:lnTo>
                <a:lnTo>
                  <a:pt x="2502" y="208"/>
                </a:lnTo>
                <a:lnTo>
                  <a:pt x="2515" y="210"/>
                </a:lnTo>
                <a:lnTo>
                  <a:pt x="2523" y="210"/>
                </a:lnTo>
                <a:lnTo>
                  <a:pt x="2528" y="210"/>
                </a:lnTo>
                <a:lnTo>
                  <a:pt x="2536" y="210"/>
                </a:lnTo>
                <a:lnTo>
                  <a:pt x="2548" y="210"/>
                </a:lnTo>
                <a:lnTo>
                  <a:pt x="2566" y="210"/>
                </a:lnTo>
                <a:lnTo>
                  <a:pt x="2595" y="210"/>
                </a:lnTo>
                <a:lnTo>
                  <a:pt x="2615" y="205"/>
                </a:lnTo>
                <a:lnTo>
                  <a:pt x="2625" y="200"/>
                </a:lnTo>
                <a:lnTo>
                  <a:pt x="2633" y="193"/>
                </a:lnTo>
                <a:lnTo>
                  <a:pt x="2638" y="182"/>
                </a:lnTo>
                <a:lnTo>
                  <a:pt x="2643" y="175"/>
                </a:lnTo>
                <a:lnTo>
                  <a:pt x="2646" y="167"/>
                </a:lnTo>
                <a:lnTo>
                  <a:pt x="2654" y="159"/>
                </a:lnTo>
                <a:lnTo>
                  <a:pt x="2664" y="157"/>
                </a:lnTo>
                <a:lnTo>
                  <a:pt x="2674" y="159"/>
                </a:lnTo>
                <a:lnTo>
                  <a:pt x="2682" y="164"/>
                </a:lnTo>
                <a:lnTo>
                  <a:pt x="2684" y="172"/>
                </a:lnTo>
                <a:lnTo>
                  <a:pt x="2687" y="180"/>
                </a:lnTo>
                <a:lnTo>
                  <a:pt x="2689" y="187"/>
                </a:lnTo>
                <a:lnTo>
                  <a:pt x="2689" y="195"/>
                </a:lnTo>
                <a:lnTo>
                  <a:pt x="2695" y="200"/>
                </a:lnTo>
                <a:lnTo>
                  <a:pt x="2702" y="208"/>
                </a:lnTo>
                <a:lnTo>
                  <a:pt x="2723" y="210"/>
                </a:lnTo>
                <a:lnTo>
                  <a:pt x="2761" y="216"/>
                </a:lnTo>
                <a:lnTo>
                  <a:pt x="2810" y="221"/>
                </a:lnTo>
                <a:lnTo>
                  <a:pt x="2866" y="223"/>
                </a:lnTo>
                <a:lnTo>
                  <a:pt x="2925" y="228"/>
                </a:lnTo>
                <a:lnTo>
                  <a:pt x="2982" y="231"/>
                </a:lnTo>
                <a:lnTo>
                  <a:pt x="3033" y="234"/>
                </a:lnTo>
                <a:lnTo>
                  <a:pt x="3077" y="239"/>
                </a:lnTo>
                <a:lnTo>
                  <a:pt x="2592" y="239"/>
                </a:lnTo>
                <a:lnTo>
                  <a:pt x="2295" y="239"/>
                </a:lnTo>
                <a:lnTo>
                  <a:pt x="1697" y="239"/>
                </a:lnTo>
                <a:lnTo>
                  <a:pt x="1044" y="239"/>
                </a:lnTo>
                <a:lnTo>
                  <a:pt x="328" y="239"/>
                </a:lnTo>
                <a:lnTo>
                  <a:pt x="0" y="239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30750" name="Freeform 30"/>
          <p:cNvSpPr>
            <a:spLocks/>
          </p:cNvSpPr>
          <p:nvPr/>
        </p:nvSpPr>
        <p:spPr bwMode="auto">
          <a:xfrm>
            <a:off x="4806950" y="4089400"/>
            <a:ext cx="3903663" cy="155575"/>
          </a:xfrm>
          <a:custGeom>
            <a:avLst/>
            <a:gdLst>
              <a:gd name="T0" fmla="*/ 0 w 3046"/>
              <a:gd name="T1" fmla="*/ 118 h 118"/>
              <a:gd name="T2" fmla="*/ 490 w 3046"/>
              <a:gd name="T3" fmla="*/ 118 h 118"/>
              <a:gd name="T4" fmla="*/ 625 w 3046"/>
              <a:gd name="T5" fmla="*/ 92 h 118"/>
              <a:gd name="T6" fmla="*/ 725 w 3046"/>
              <a:gd name="T7" fmla="*/ 87 h 118"/>
              <a:gd name="T8" fmla="*/ 818 w 3046"/>
              <a:gd name="T9" fmla="*/ 118 h 118"/>
              <a:gd name="T10" fmla="*/ 905 w 3046"/>
              <a:gd name="T11" fmla="*/ 100 h 118"/>
              <a:gd name="T12" fmla="*/ 989 w 3046"/>
              <a:gd name="T13" fmla="*/ 87 h 118"/>
              <a:gd name="T14" fmla="*/ 1074 w 3046"/>
              <a:gd name="T15" fmla="*/ 87 h 118"/>
              <a:gd name="T16" fmla="*/ 1148 w 3046"/>
              <a:gd name="T17" fmla="*/ 118 h 118"/>
              <a:gd name="T18" fmla="*/ 1187 w 3046"/>
              <a:gd name="T19" fmla="*/ 118 h 118"/>
              <a:gd name="T20" fmla="*/ 1261 w 3046"/>
              <a:gd name="T21" fmla="*/ 87 h 118"/>
              <a:gd name="T22" fmla="*/ 1366 w 3046"/>
              <a:gd name="T23" fmla="*/ 66 h 118"/>
              <a:gd name="T24" fmla="*/ 1469 w 3046"/>
              <a:gd name="T25" fmla="*/ 79 h 118"/>
              <a:gd name="T26" fmla="*/ 1564 w 3046"/>
              <a:gd name="T27" fmla="*/ 118 h 118"/>
              <a:gd name="T28" fmla="*/ 1782 w 3046"/>
              <a:gd name="T29" fmla="*/ 59 h 118"/>
              <a:gd name="T30" fmla="*/ 1866 w 3046"/>
              <a:gd name="T31" fmla="*/ 54 h 118"/>
              <a:gd name="T32" fmla="*/ 1912 w 3046"/>
              <a:gd name="T33" fmla="*/ 87 h 118"/>
              <a:gd name="T34" fmla="*/ 1933 w 3046"/>
              <a:gd name="T35" fmla="*/ 118 h 118"/>
              <a:gd name="T36" fmla="*/ 2079 w 3046"/>
              <a:gd name="T37" fmla="*/ 46 h 118"/>
              <a:gd name="T38" fmla="*/ 2092 w 3046"/>
              <a:gd name="T39" fmla="*/ 41 h 118"/>
              <a:gd name="T40" fmla="*/ 2107 w 3046"/>
              <a:gd name="T41" fmla="*/ 36 h 118"/>
              <a:gd name="T42" fmla="*/ 2120 w 3046"/>
              <a:gd name="T43" fmla="*/ 31 h 118"/>
              <a:gd name="T44" fmla="*/ 2133 w 3046"/>
              <a:gd name="T45" fmla="*/ 25 h 118"/>
              <a:gd name="T46" fmla="*/ 2146 w 3046"/>
              <a:gd name="T47" fmla="*/ 20 h 118"/>
              <a:gd name="T48" fmla="*/ 2161 w 3046"/>
              <a:gd name="T49" fmla="*/ 15 h 118"/>
              <a:gd name="T50" fmla="*/ 2176 w 3046"/>
              <a:gd name="T51" fmla="*/ 10 h 118"/>
              <a:gd name="T52" fmla="*/ 2192 w 3046"/>
              <a:gd name="T53" fmla="*/ 7 h 118"/>
              <a:gd name="T54" fmla="*/ 2205 w 3046"/>
              <a:gd name="T55" fmla="*/ 5 h 118"/>
              <a:gd name="T56" fmla="*/ 2217 w 3046"/>
              <a:gd name="T57" fmla="*/ 2 h 118"/>
              <a:gd name="T58" fmla="*/ 2230 w 3046"/>
              <a:gd name="T59" fmla="*/ 0 h 118"/>
              <a:gd name="T60" fmla="*/ 2241 w 3046"/>
              <a:gd name="T61" fmla="*/ 0 h 118"/>
              <a:gd name="T62" fmla="*/ 2253 w 3046"/>
              <a:gd name="T63" fmla="*/ 0 h 118"/>
              <a:gd name="T64" fmla="*/ 2266 w 3046"/>
              <a:gd name="T65" fmla="*/ 0 h 118"/>
              <a:gd name="T66" fmla="*/ 2279 w 3046"/>
              <a:gd name="T67" fmla="*/ 2 h 118"/>
              <a:gd name="T68" fmla="*/ 2292 w 3046"/>
              <a:gd name="T69" fmla="*/ 5 h 118"/>
              <a:gd name="T70" fmla="*/ 2441 w 3046"/>
              <a:gd name="T71" fmla="*/ 54 h 118"/>
              <a:gd name="T72" fmla="*/ 2458 w 3046"/>
              <a:gd name="T73" fmla="*/ 59 h 118"/>
              <a:gd name="T74" fmla="*/ 2474 w 3046"/>
              <a:gd name="T75" fmla="*/ 64 h 118"/>
              <a:gd name="T76" fmla="*/ 2492 w 3046"/>
              <a:gd name="T77" fmla="*/ 69 h 118"/>
              <a:gd name="T78" fmla="*/ 2507 w 3046"/>
              <a:gd name="T79" fmla="*/ 74 h 118"/>
              <a:gd name="T80" fmla="*/ 2523 w 3046"/>
              <a:gd name="T81" fmla="*/ 79 h 118"/>
              <a:gd name="T82" fmla="*/ 2543 w 3046"/>
              <a:gd name="T83" fmla="*/ 82 h 118"/>
              <a:gd name="T84" fmla="*/ 2564 w 3046"/>
              <a:gd name="T85" fmla="*/ 87 h 118"/>
              <a:gd name="T86" fmla="*/ 2589 w 3046"/>
              <a:gd name="T87" fmla="*/ 89 h 118"/>
              <a:gd name="T88" fmla="*/ 2797 w 3046"/>
              <a:gd name="T89" fmla="*/ 92 h 118"/>
              <a:gd name="T90" fmla="*/ 2902 w 3046"/>
              <a:gd name="T91" fmla="*/ 100 h 118"/>
              <a:gd name="T92" fmla="*/ 3046 w 3046"/>
              <a:gd name="T93" fmla="*/ 118 h 118"/>
              <a:gd name="T94" fmla="*/ 0 w 3046"/>
              <a:gd name="T95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046" h="118">
                <a:moveTo>
                  <a:pt x="0" y="118"/>
                </a:moveTo>
                <a:lnTo>
                  <a:pt x="490" y="118"/>
                </a:lnTo>
                <a:lnTo>
                  <a:pt x="625" y="92"/>
                </a:lnTo>
                <a:lnTo>
                  <a:pt x="725" y="87"/>
                </a:lnTo>
                <a:lnTo>
                  <a:pt x="818" y="118"/>
                </a:lnTo>
                <a:lnTo>
                  <a:pt x="905" y="100"/>
                </a:lnTo>
                <a:lnTo>
                  <a:pt x="989" y="87"/>
                </a:lnTo>
                <a:lnTo>
                  <a:pt x="1074" y="87"/>
                </a:lnTo>
                <a:lnTo>
                  <a:pt x="1148" y="118"/>
                </a:lnTo>
                <a:lnTo>
                  <a:pt x="1187" y="118"/>
                </a:lnTo>
                <a:lnTo>
                  <a:pt x="1261" y="87"/>
                </a:lnTo>
                <a:lnTo>
                  <a:pt x="1366" y="66"/>
                </a:lnTo>
                <a:lnTo>
                  <a:pt x="1469" y="79"/>
                </a:lnTo>
                <a:lnTo>
                  <a:pt x="1564" y="118"/>
                </a:lnTo>
                <a:lnTo>
                  <a:pt x="1782" y="59"/>
                </a:lnTo>
                <a:lnTo>
                  <a:pt x="1866" y="54"/>
                </a:lnTo>
                <a:lnTo>
                  <a:pt x="1912" y="87"/>
                </a:lnTo>
                <a:lnTo>
                  <a:pt x="1933" y="118"/>
                </a:lnTo>
                <a:lnTo>
                  <a:pt x="2079" y="46"/>
                </a:lnTo>
                <a:lnTo>
                  <a:pt x="2092" y="41"/>
                </a:lnTo>
                <a:lnTo>
                  <a:pt x="2107" y="36"/>
                </a:lnTo>
                <a:lnTo>
                  <a:pt x="2120" y="31"/>
                </a:lnTo>
                <a:lnTo>
                  <a:pt x="2133" y="25"/>
                </a:lnTo>
                <a:lnTo>
                  <a:pt x="2146" y="20"/>
                </a:lnTo>
                <a:lnTo>
                  <a:pt x="2161" y="15"/>
                </a:lnTo>
                <a:lnTo>
                  <a:pt x="2176" y="10"/>
                </a:lnTo>
                <a:lnTo>
                  <a:pt x="2192" y="7"/>
                </a:lnTo>
                <a:lnTo>
                  <a:pt x="2205" y="5"/>
                </a:lnTo>
                <a:lnTo>
                  <a:pt x="2217" y="2"/>
                </a:lnTo>
                <a:lnTo>
                  <a:pt x="2230" y="0"/>
                </a:lnTo>
                <a:lnTo>
                  <a:pt x="2241" y="0"/>
                </a:lnTo>
                <a:lnTo>
                  <a:pt x="2253" y="0"/>
                </a:lnTo>
                <a:lnTo>
                  <a:pt x="2266" y="0"/>
                </a:lnTo>
                <a:lnTo>
                  <a:pt x="2279" y="2"/>
                </a:lnTo>
                <a:lnTo>
                  <a:pt x="2292" y="5"/>
                </a:lnTo>
                <a:lnTo>
                  <a:pt x="2441" y="54"/>
                </a:lnTo>
                <a:lnTo>
                  <a:pt x="2458" y="59"/>
                </a:lnTo>
                <a:lnTo>
                  <a:pt x="2474" y="64"/>
                </a:lnTo>
                <a:lnTo>
                  <a:pt x="2492" y="69"/>
                </a:lnTo>
                <a:lnTo>
                  <a:pt x="2507" y="74"/>
                </a:lnTo>
                <a:lnTo>
                  <a:pt x="2523" y="79"/>
                </a:lnTo>
                <a:lnTo>
                  <a:pt x="2543" y="82"/>
                </a:lnTo>
                <a:lnTo>
                  <a:pt x="2564" y="87"/>
                </a:lnTo>
                <a:lnTo>
                  <a:pt x="2589" y="89"/>
                </a:lnTo>
                <a:lnTo>
                  <a:pt x="2797" y="92"/>
                </a:lnTo>
                <a:lnTo>
                  <a:pt x="2902" y="100"/>
                </a:lnTo>
                <a:lnTo>
                  <a:pt x="3046" y="118"/>
                </a:lnTo>
                <a:lnTo>
                  <a:pt x="0" y="118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6272213" y="1916113"/>
            <a:ext cx="5619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02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20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922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240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12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384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956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28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s-MX" sz="1900">
                <a:latin typeface="Times New Roman" panose="02020603050405020304" pitchFamily="18" charset="0"/>
              </a:rPr>
              <a:t>Fases</a:t>
            </a:r>
            <a:endParaRPr lang="es-MX" sz="2100">
              <a:latin typeface="Times New Roman" panose="02020603050405020304" pitchFamily="18" charset="0"/>
            </a:endParaRP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1673225" y="2228850"/>
            <a:ext cx="2462213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02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20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922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240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12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384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956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28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s-MX" sz="1500">
                <a:latin typeface="Times New Roman" panose="02020603050405020304" pitchFamily="18" charset="0"/>
              </a:rPr>
              <a:t>Flujos de Trabajo de Procesos</a:t>
            </a:r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6221413" y="6464300"/>
            <a:ext cx="113665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02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20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922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240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12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384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956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28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s-MX" sz="1900">
                <a:latin typeface="Times New Roman" panose="02020603050405020304" pitchFamily="18" charset="0"/>
              </a:rPr>
              <a:t>Iteraciones</a:t>
            </a:r>
            <a:endParaRPr lang="es-MX" sz="2100">
              <a:latin typeface="Times New Roman" panose="02020603050405020304" pitchFamily="18" charset="0"/>
            </a:endParaRPr>
          </a:p>
        </p:txBody>
      </p:sp>
      <p:sp>
        <p:nvSpPr>
          <p:cNvPr id="30754" name="Freeform 34"/>
          <p:cNvSpPr>
            <a:spLocks/>
          </p:cNvSpPr>
          <p:nvPr/>
        </p:nvSpPr>
        <p:spPr bwMode="auto">
          <a:xfrm>
            <a:off x="5426075" y="6032500"/>
            <a:ext cx="26988" cy="254000"/>
          </a:xfrm>
          <a:custGeom>
            <a:avLst/>
            <a:gdLst>
              <a:gd name="T0" fmla="*/ 11 w 21"/>
              <a:gd name="T1" fmla="*/ 192 h 192"/>
              <a:gd name="T2" fmla="*/ 21 w 21"/>
              <a:gd name="T3" fmla="*/ 192 h 192"/>
              <a:gd name="T4" fmla="*/ 21 w 21"/>
              <a:gd name="T5" fmla="*/ 0 h 192"/>
              <a:gd name="T6" fmla="*/ 0 w 21"/>
              <a:gd name="T7" fmla="*/ 0 h 192"/>
              <a:gd name="T8" fmla="*/ 0 w 21"/>
              <a:gd name="T9" fmla="*/ 192 h 192"/>
              <a:gd name="T10" fmla="*/ 11 w 21"/>
              <a:gd name="T11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192">
                <a:moveTo>
                  <a:pt x="11" y="192"/>
                </a:moveTo>
                <a:lnTo>
                  <a:pt x="21" y="192"/>
                </a:lnTo>
                <a:lnTo>
                  <a:pt x="21" y="0"/>
                </a:lnTo>
                <a:lnTo>
                  <a:pt x="0" y="0"/>
                </a:lnTo>
                <a:lnTo>
                  <a:pt x="0" y="192"/>
                </a:lnTo>
                <a:lnTo>
                  <a:pt x="11" y="192"/>
                </a:lnTo>
                <a:close/>
              </a:path>
            </a:pathLst>
          </a:custGeom>
          <a:solidFill>
            <a:srgbClr val="000000"/>
          </a:solidFill>
          <a:ln w="63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30755" name="Rectangle 35"/>
          <p:cNvSpPr>
            <a:spLocks noChangeArrowheads="1"/>
          </p:cNvSpPr>
          <p:nvPr/>
        </p:nvSpPr>
        <p:spPr bwMode="auto">
          <a:xfrm>
            <a:off x="1673225" y="4779963"/>
            <a:ext cx="254952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02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20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922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240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12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384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956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28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s-MX" sz="1500">
                <a:latin typeface="Times New Roman" panose="02020603050405020304" pitchFamily="18" charset="0"/>
              </a:rPr>
              <a:t>Flujos de Trabajo de Soporte</a:t>
            </a:r>
            <a:endParaRPr lang="es-MX" sz="1700">
              <a:latin typeface="Times New Roman" panose="02020603050405020304" pitchFamily="18" charset="0"/>
            </a:endParaRPr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 flipH="1">
            <a:off x="7289800" y="6022975"/>
            <a:ext cx="1588" cy="26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>
            <a:off x="6829425" y="6024563"/>
            <a:ext cx="0" cy="255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0758" name="Line 38"/>
          <p:cNvSpPr>
            <a:spLocks noChangeShapeType="1"/>
          </p:cNvSpPr>
          <p:nvPr/>
        </p:nvSpPr>
        <p:spPr bwMode="auto">
          <a:xfrm>
            <a:off x="5873750" y="6024563"/>
            <a:ext cx="1588" cy="257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5984875" y="6043613"/>
            <a:ext cx="261938" cy="301625"/>
          </a:xfrm>
          <a:prstGeom prst="rect">
            <a:avLst/>
          </a:prstGeom>
          <a:solidFill>
            <a:srgbClr val="FFFF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02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20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922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240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12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384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956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28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100" b="0">
                <a:solidFill>
                  <a:srgbClr val="000000"/>
                </a:solidFill>
                <a:latin typeface="Times New Roman" panose="02020603050405020304" pitchFamily="18" charset="0"/>
              </a:rPr>
              <a:t> Iter.</a:t>
            </a:r>
            <a:br>
              <a:rPr lang="en-US" sz="1100" b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100" b="0">
                <a:solidFill>
                  <a:srgbClr val="000000"/>
                </a:solidFill>
                <a:latin typeface="Times New Roman" panose="02020603050405020304" pitchFamily="18" charset="0"/>
              </a:rPr>
              <a:t>#2</a:t>
            </a:r>
          </a:p>
        </p:txBody>
      </p:sp>
      <p:sp>
        <p:nvSpPr>
          <p:cNvPr id="30760" name="Rectangle 40"/>
          <p:cNvSpPr>
            <a:spLocks noChangeArrowheads="1"/>
          </p:cNvSpPr>
          <p:nvPr/>
        </p:nvSpPr>
        <p:spPr bwMode="auto">
          <a:xfrm>
            <a:off x="6373813" y="6043613"/>
            <a:ext cx="411162" cy="301625"/>
          </a:xfrm>
          <a:prstGeom prst="rect">
            <a:avLst/>
          </a:prstGeom>
          <a:solidFill>
            <a:srgbClr val="FFFF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02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20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922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240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12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384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956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28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100" b="0">
                <a:solidFill>
                  <a:srgbClr val="000000"/>
                </a:solidFill>
                <a:latin typeface="Times New Roman" panose="02020603050405020304" pitchFamily="18" charset="0"/>
              </a:rPr>
              <a:t> Iter.</a:t>
            </a:r>
            <a:br>
              <a:rPr lang="en-US" sz="1100" b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100" b="0">
                <a:solidFill>
                  <a:srgbClr val="000000"/>
                </a:solidFill>
                <a:latin typeface="Times New Roman" panose="02020603050405020304" pitchFamily="18" charset="0"/>
              </a:rPr>
              <a:t>#n</a:t>
            </a:r>
          </a:p>
        </p:txBody>
      </p:sp>
      <p:sp>
        <p:nvSpPr>
          <p:cNvPr id="30761" name="Rectangle 41"/>
          <p:cNvSpPr>
            <a:spLocks noChangeArrowheads="1"/>
          </p:cNvSpPr>
          <p:nvPr/>
        </p:nvSpPr>
        <p:spPr bwMode="auto">
          <a:xfrm>
            <a:off x="6872288" y="6043613"/>
            <a:ext cx="374650" cy="301625"/>
          </a:xfrm>
          <a:prstGeom prst="rect">
            <a:avLst/>
          </a:prstGeom>
          <a:solidFill>
            <a:srgbClr val="FFFF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02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20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922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240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12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384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956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28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100" b="0">
                <a:solidFill>
                  <a:srgbClr val="000000"/>
                </a:solidFill>
                <a:latin typeface="Times New Roman" panose="02020603050405020304" pitchFamily="18" charset="0"/>
              </a:rPr>
              <a:t> Iter.</a:t>
            </a:r>
            <a:br>
              <a:rPr lang="en-US" sz="1100" b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100" b="0">
                <a:solidFill>
                  <a:srgbClr val="000000"/>
                </a:solidFill>
                <a:latin typeface="Times New Roman" panose="02020603050405020304" pitchFamily="18" charset="0"/>
              </a:rPr>
              <a:t>#n+1</a:t>
            </a:r>
          </a:p>
        </p:txBody>
      </p:sp>
      <p:sp>
        <p:nvSpPr>
          <p:cNvPr id="30762" name="Rectangle 42"/>
          <p:cNvSpPr>
            <a:spLocks noChangeArrowheads="1"/>
          </p:cNvSpPr>
          <p:nvPr/>
        </p:nvSpPr>
        <p:spPr bwMode="auto">
          <a:xfrm>
            <a:off x="7313613" y="6043613"/>
            <a:ext cx="358775" cy="301625"/>
          </a:xfrm>
          <a:prstGeom prst="rect">
            <a:avLst/>
          </a:prstGeom>
          <a:solidFill>
            <a:srgbClr val="FFFF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02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20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922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240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12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384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956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28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100" b="0">
                <a:solidFill>
                  <a:srgbClr val="000000"/>
                </a:solidFill>
                <a:latin typeface="Times New Roman" panose="02020603050405020304" pitchFamily="18" charset="0"/>
              </a:rPr>
              <a:t> Iter.</a:t>
            </a:r>
            <a:br>
              <a:rPr lang="en-US" sz="1100" b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100" b="0">
                <a:solidFill>
                  <a:srgbClr val="000000"/>
                </a:solidFill>
                <a:latin typeface="Times New Roman" panose="02020603050405020304" pitchFamily="18" charset="0"/>
              </a:rPr>
              <a:t>#n+2</a:t>
            </a:r>
          </a:p>
        </p:txBody>
      </p:sp>
      <p:sp>
        <p:nvSpPr>
          <p:cNvPr id="30763" name="Rectangle 43"/>
          <p:cNvSpPr>
            <a:spLocks noChangeArrowheads="1"/>
          </p:cNvSpPr>
          <p:nvPr/>
        </p:nvSpPr>
        <p:spPr bwMode="auto">
          <a:xfrm>
            <a:off x="7769225" y="6043613"/>
            <a:ext cx="465138" cy="301625"/>
          </a:xfrm>
          <a:prstGeom prst="rect">
            <a:avLst/>
          </a:prstGeom>
          <a:solidFill>
            <a:srgbClr val="FFFF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02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20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922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240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12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384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956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28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100" b="0">
                <a:solidFill>
                  <a:srgbClr val="000000"/>
                </a:solidFill>
                <a:latin typeface="Times New Roman" panose="02020603050405020304" pitchFamily="18" charset="0"/>
              </a:rPr>
              <a:t> Iter.</a:t>
            </a:r>
            <a:br>
              <a:rPr lang="en-US" sz="1100" b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100" b="0">
                <a:solidFill>
                  <a:srgbClr val="000000"/>
                </a:solidFill>
                <a:latin typeface="Times New Roman" panose="02020603050405020304" pitchFamily="18" charset="0"/>
              </a:rPr>
              <a:t>#m</a:t>
            </a:r>
          </a:p>
        </p:txBody>
      </p:sp>
      <p:sp>
        <p:nvSpPr>
          <p:cNvPr id="30764" name="Rectangle 44"/>
          <p:cNvSpPr>
            <a:spLocks noChangeArrowheads="1"/>
          </p:cNvSpPr>
          <p:nvPr/>
        </p:nvSpPr>
        <p:spPr bwMode="auto">
          <a:xfrm>
            <a:off x="8286750" y="6011863"/>
            <a:ext cx="409575" cy="301625"/>
          </a:xfrm>
          <a:prstGeom prst="rect">
            <a:avLst/>
          </a:prstGeom>
          <a:solidFill>
            <a:srgbClr val="FFFF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02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20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922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240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12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384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956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28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1100" b="0">
                <a:solidFill>
                  <a:srgbClr val="000000"/>
                </a:solidFill>
                <a:latin typeface="Times New Roman" panose="02020603050405020304" pitchFamily="18" charset="0"/>
              </a:rPr>
              <a:t> Iter.</a:t>
            </a:r>
            <a:br>
              <a:rPr lang="en-US" sz="1100" b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100" b="0">
                <a:solidFill>
                  <a:srgbClr val="000000"/>
                </a:solidFill>
                <a:latin typeface="Times New Roman" panose="02020603050405020304" pitchFamily="18" charset="0"/>
              </a:rPr>
              <a:t>#m+1</a:t>
            </a:r>
          </a:p>
        </p:txBody>
      </p:sp>
      <p:sp>
        <p:nvSpPr>
          <p:cNvPr id="30765" name="Rectangle 45"/>
          <p:cNvSpPr>
            <a:spLocks noChangeArrowheads="1"/>
          </p:cNvSpPr>
          <p:nvPr/>
        </p:nvSpPr>
        <p:spPr bwMode="auto">
          <a:xfrm>
            <a:off x="3536950" y="4427538"/>
            <a:ext cx="91598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02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20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922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240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12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384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956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28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s-MX" sz="1600">
                <a:solidFill>
                  <a:srgbClr val="000000"/>
                </a:solidFill>
                <a:latin typeface="Times New Roman" panose="02020603050405020304" pitchFamily="18" charset="0"/>
              </a:rPr>
              <a:t>Desarrollo</a:t>
            </a:r>
            <a:endParaRPr lang="es-MX" sz="21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66" name="Freeform 46"/>
          <p:cNvSpPr>
            <a:spLocks/>
          </p:cNvSpPr>
          <p:nvPr/>
        </p:nvSpPr>
        <p:spPr bwMode="auto">
          <a:xfrm>
            <a:off x="5524500" y="4398963"/>
            <a:ext cx="3125788" cy="187325"/>
          </a:xfrm>
          <a:custGeom>
            <a:avLst/>
            <a:gdLst>
              <a:gd name="T0" fmla="*/ 0 w 2440"/>
              <a:gd name="T1" fmla="*/ 141 h 141"/>
              <a:gd name="T2" fmla="*/ 169 w 2440"/>
              <a:gd name="T3" fmla="*/ 139 h 141"/>
              <a:gd name="T4" fmla="*/ 254 w 2440"/>
              <a:gd name="T5" fmla="*/ 141 h 141"/>
              <a:gd name="T6" fmla="*/ 343 w 2440"/>
              <a:gd name="T7" fmla="*/ 141 h 141"/>
              <a:gd name="T8" fmla="*/ 430 w 2440"/>
              <a:gd name="T9" fmla="*/ 139 h 141"/>
              <a:gd name="T10" fmla="*/ 520 w 2440"/>
              <a:gd name="T11" fmla="*/ 139 h 141"/>
              <a:gd name="T12" fmla="*/ 607 w 2440"/>
              <a:gd name="T13" fmla="*/ 136 h 141"/>
              <a:gd name="T14" fmla="*/ 671 w 2440"/>
              <a:gd name="T15" fmla="*/ 141 h 141"/>
              <a:gd name="T16" fmla="*/ 712 w 2440"/>
              <a:gd name="T17" fmla="*/ 141 h 141"/>
              <a:gd name="T18" fmla="*/ 802 w 2440"/>
              <a:gd name="T19" fmla="*/ 139 h 141"/>
              <a:gd name="T20" fmla="*/ 905 w 2440"/>
              <a:gd name="T21" fmla="*/ 141 h 141"/>
              <a:gd name="T22" fmla="*/ 1000 w 2440"/>
              <a:gd name="T23" fmla="*/ 139 h 141"/>
              <a:gd name="T24" fmla="*/ 1089 w 2440"/>
              <a:gd name="T25" fmla="*/ 141 h 141"/>
              <a:gd name="T26" fmla="*/ 1300 w 2440"/>
              <a:gd name="T27" fmla="*/ 141 h 141"/>
              <a:gd name="T28" fmla="*/ 1389 w 2440"/>
              <a:gd name="T29" fmla="*/ 134 h 141"/>
              <a:gd name="T30" fmla="*/ 1435 w 2440"/>
              <a:gd name="T31" fmla="*/ 128 h 141"/>
              <a:gd name="T32" fmla="*/ 1459 w 2440"/>
              <a:gd name="T33" fmla="*/ 126 h 141"/>
              <a:gd name="T34" fmla="*/ 1612 w 2440"/>
              <a:gd name="T35" fmla="*/ 95 h 141"/>
              <a:gd name="T36" fmla="*/ 1733 w 2440"/>
              <a:gd name="T37" fmla="*/ 59 h 141"/>
              <a:gd name="T38" fmla="*/ 1861 w 2440"/>
              <a:gd name="T39" fmla="*/ 36 h 141"/>
              <a:gd name="T40" fmla="*/ 2205 w 2440"/>
              <a:gd name="T41" fmla="*/ 0 h 141"/>
              <a:gd name="T42" fmla="*/ 2340 w 2440"/>
              <a:gd name="T43" fmla="*/ 23 h 141"/>
              <a:gd name="T44" fmla="*/ 2412 w 2440"/>
              <a:gd name="T45" fmla="*/ 75 h 141"/>
              <a:gd name="T46" fmla="*/ 2440 w 2440"/>
              <a:gd name="T47" fmla="*/ 141 h 141"/>
              <a:gd name="T48" fmla="*/ 0 w 2440"/>
              <a:gd name="T49" fmla="*/ 141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440" h="141">
                <a:moveTo>
                  <a:pt x="0" y="141"/>
                </a:moveTo>
                <a:lnTo>
                  <a:pt x="169" y="139"/>
                </a:lnTo>
                <a:lnTo>
                  <a:pt x="254" y="141"/>
                </a:lnTo>
                <a:lnTo>
                  <a:pt x="343" y="141"/>
                </a:lnTo>
                <a:lnTo>
                  <a:pt x="430" y="139"/>
                </a:lnTo>
                <a:lnTo>
                  <a:pt x="520" y="139"/>
                </a:lnTo>
                <a:lnTo>
                  <a:pt x="607" y="136"/>
                </a:lnTo>
                <a:lnTo>
                  <a:pt x="671" y="141"/>
                </a:lnTo>
                <a:lnTo>
                  <a:pt x="712" y="141"/>
                </a:lnTo>
                <a:lnTo>
                  <a:pt x="802" y="139"/>
                </a:lnTo>
                <a:lnTo>
                  <a:pt x="905" y="141"/>
                </a:lnTo>
                <a:lnTo>
                  <a:pt x="1000" y="139"/>
                </a:lnTo>
                <a:lnTo>
                  <a:pt x="1089" y="141"/>
                </a:lnTo>
                <a:lnTo>
                  <a:pt x="1300" y="141"/>
                </a:lnTo>
                <a:lnTo>
                  <a:pt x="1389" y="134"/>
                </a:lnTo>
                <a:lnTo>
                  <a:pt x="1435" y="128"/>
                </a:lnTo>
                <a:lnTo>
                  <a:pt x="1459" y="126"/>
                </a:lnTo>
                <a:lnTo>
                  <a:pt x="1612" y="95"/>
                </a:lnTo>
                <a:lnTo>
                  <a:pt x="1733" y="59"/>
                </a:lnTo>
                <a:lnTo>
                  <a:pt x="1861" y="36"/>
                </a:lnTo>
                <a:lnTo>
                  <a:pt x="2205" y="0"/>
                </a:lnTo>
                <a:lnTo>
                  <a:pt x="2340" y="23"/>
                </a:lnTo>
                <a:lnTo>
                  <a:pt x="2412" y="75"/>
                </a:lnTo>
                <a:lnTo>
                  <a:pt x="2440" y="141"/>
                </a:lnTo>
                <a:lnTo>
                  <a:pt x="0" y="141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30767" name="Freeform 47"/>
          <p:cNvSpPr>
            <a:spLocks/>
          </p:cNvSpPr>
          <p:nvPr/>
        </p:nvSpPr>
        <p:spPr bwMode="auto">
          <a:xfrm>
            <a:off x="4665663" y="2708275"/>
            <a:ext cx="4017962" cy="146050"/>
          </a:xfrm>
          <a:custGeom>
            <a:avLst/>
            <a:gdLst>
              <a:gd name="T0" fmla="*/ 0 w 1911"/>
              <a:gd name="T1" fmla="*/ 63 h 63"/>
              <a:gd name="T2" fmla="*/ 45 w 1911"/>
              <a:gd name="T3" fmla="*/ 50 h 63"/>
              <a:gd name="T4" fmla="*/ 81 w 1911"/>
              <a:gd name="T5" fmla="*/ 36 h 63"/>
              <a:gd name="T6" fmla="*/ 210 w 1911"/>
              <a:gd name="T7" fmla="*/ 0 h 63"/>
              <a:gd name="T8" fmla="*/ 531 w 1911"/>
              <a:gd name="T9" fmla="*/ 8 h 63"/>
              <a:gd name="T10" fmla="*/ 678 w 1911"/>
              <a:gd name="T11" fmla="*/ 25 h 63"/>
              <a:gd name="T12" fmla="*/ 765 w 1911"/>
              <a:gd name="T13" fmla="*/ 36 h 63"/>
              <a:gd name="T14" fmla="*/ 843 w 1911"/>
              <a:gd name="T15" fmla="*/ 47 h 63"/>
              <a:gd name="T16" fmla="*/ 903 w 1911"/>
              <a:gd name="T17" fmla="*/ 57 h 63"/>
              <a:gd name="T18" fmla="*/ 990 w 1911"/>
              <a:gd name="T19" fmla="*/ 53 h 63"/>
              <a:gd name="T20" fmla="*/ 1104 w 1911"/>
              <a:gd name="T21" fmla="*/ 47 h 63"/>
              <a:gd name="T22" fmla="*/ 1377 w 1911"/>
              <a:gd name="T23" fmla="*/ 53 h 63"/>
              <a:gd name="T24" fmla="*/ 1671 w 1911"/>
              <a:gd name="T25" fmla="*/ 58 h 63"/>
              <a:gd name="T26" fmla="*/ 1899 w 1911"/>
              <a:gd name="T27" fmla="*/ 63 h 63"/>
              <a:gd name="T28" fmla="*/ 0 w 1911"/>
              <a:gd name="T29" fmla="*/ 6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11" h="63">
                <a:moveTo>
                  <a:pt x="0" y="63"/>
                </a:moveTo>
                <a:cubicBezTo>
                  <a:pt x="16" y="61"/>
                  <a:pt x="29" y="55"/>
                  <a:pt x="45" y="50"/>
                </a:cubicBezTo>
                <a:cubicBezTo>
                  <a:pt x="56" y="46"/>
                  <a:pt x="70" y="40"/>
                  <a:pt x="81" y="36"/>
                </a:cubicBezTo>
                <a:cubicBezTo>
                  <a:pt x="123" y="23"/>
                  <a:pt x="167" y="10"/>
                  <a:pt x="210" y="0"/>
                </a:cubicBezTo>
                <a:cubicBezTo>
                  <a:pt x="321" y="2"/>
                  <a:pt x="425" y="4"/>
                  <a:pt x="531" y="8"/>
                </a:cubicBezTo>
                <a:cubicBezTo>
                  <a:pt x="609" y="17"/>
                  <a:pt x="624" y="23"/>
                  <a:pt x="678" y="25"/>
                </a:cubicBezTo>
                <a:cubicBezTo>
                  <a:pt x="707" y="29"/>
                  <a:pt x="737" y="30"/>
                  <a:pt x="765" y="36"/>
                </a:cubicBezTo>
                <a:cubicBezTo>
                  <a:pt x="788" y="41"/>
                  <a:pt x="819" y="46"/>
                  <a:pt x="843" y="47"/>
                </a:cubicBezTo>
                <a:cubicBezTo>
                  <a:pt x="876" y="51"/>
                  <a:pt x="879" y="56"/>
                  <a:pt x="903" y="57"/>
                </a:cubicBezTo>
                <a:cubicBezTo>
                  <a:pt x="909" y="55"/>
                  <a:pt x="990" y="53"/>
                  <a:pt x="990" y="53"/>
                </a:cubicBezTo>
                <a:cubicBezTo>
                  <a:pt x="1013" y="51"/>
                  <a:pt x="1040" y="47"/>
                  <a:pt x="1104" y="47"/>
                </a:cubicBezTo>
                <a:cubicBezTo>
                  <a:pt x="1200" y="50"/>
                  <a:pt x="1280" y="51"/>
                  <a:pt x="1377" y="53"/>
                </a:cubicBezTo>
                <a:cubicBezTo>
                  <a:pt x="1471" y="55"/>
                  <a:pt x="1569" y="57"/>
                  <a:pt x="1671" y="58"/>
                </a:cubicBezTo>
                <a:cubicBezTo>
                  <a:pt x="1800" y="59"/>
                  <a:pt x="1911" y="63"/>
                  <a:pt x="1899" y="63"/>
                </a:cubicBezTo>
                <a:cubicBezTo>
                  <a:pt x="870" y="63"/>
                  <a:pt x="0" y="63"/>
                  <a:pt x="0" y="63"/>
                </a:cubicBez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30768" name="Freeform 48"/>
          <p:cNvSpPr>
            <a:spLocks/>
          </p:cNvSpPr>
          <p:nvPr/>
        </p:nvSpPr>
        <p:spPr bwMode="auto">
          <a:xfrm>
            <a:off x="4622800" y="5170488"/>
            <a:ext cx="4079875" cy="174625"/>
          </a:xfrm>
          <a:custGeom>
            <a:avLst/>
            <a:gdLst>
              <a:gd name="T0" fmla="*/ 0 w 3080"/>
              <a:gd name="T1" fmla="*/ 140 h 140"/>
              <a:gd name="T2" fmla="*/ 64 w 3080"/>
              <a:gd name="T3" fmla="*/ 123 h 140"/>
              <a:gd name="T4" fmla="*/ 808 w 3080"/>
              <a:gd name="T5" fmla="*/ 90 h 140"/>
              <a:gd name="T6" fmla="*/ 1171 w 3080"/>
              <a:gd name="T7" fmla="*/ 42 h 140"/>
              <a:gd name="T8" fmla="*/ 1508 w 3080"/>
              <a:gd name="T9" fmla="*/ 20 h 140"/>
              <a:gd name="T10" fmla="*/ 1578 w 3080"/>
              <a:gd name="T11" fmla="*/ 9 h 140"/>
              <a:gd name="T12" fmla="*/ 2147 w 3080"/>
              <a:gd name="T13" fmla="*/ 0 h 140"/>
              <a:gd name="T14" fmla="*/ 2789 w 3080"/>
              <a:gd name="T15" fmla="*/ 86 h 140"/>
              <a:gd name="T16" fmla="*/ 3080 w 3080"/>
              <a:gd name="T17" fmla="*/ 140 h 140"/>
              <a:gd name="T18" fmla="*/ 0 w 3080"/>
              <a:gd name="T19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80" h="140">
                <a:moveTo>
                  <a:pt x="0" y="140"/>
                </a:moveTo>
                <a:lnTo>
                  <a:pt x="64" y="123"/>
                </a:lnTo>
                <a:lnTo>
                  <a:pt x="808" y="90"/>
                </a:lnTo>
                <a:lnTo>
                  <a:pt x="1171" y="42"/>
                </a:lnTo>
                <a:lnTo>
                  <a:pt x="1508" y="20"/>
                </a:lnTo>
                <a:lnTo>
                  <a:pt x="1578" y="9"/>
                </a:lnTo>
                <a:lnTo>
                  <a:pt x="2147" y="0"/>
                </a:lnTo>
                <a:lnTo>
                  <a:pt x="2789" y="86"/>
                </a:lnTo>
                <a:lnTo>
                  <a:pt x="3080" y="140"/>
                </a:lnTo>
                <a:lnTo>
                  <a:pt x="0" y="140"/>
                </a:lnTo>
                <a:close/>
              </a:path>
            </a:pathLst>
          </a:custGeom>
          <a:solidFill>
            <a:srgbClr val="DE8002"/>
          </a:solidFill>
          <a:ln w="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30769" name="Freeform 49"/>
          <p:cNvSpPr>
            <a:spLocks/>
          </p:cNvSpPr>
          <p:nvPr/>
        </p:nvSpPr>
        <p:spPr bwMode="auto">
          <a:xfrm>
            <a:off x="6332538" y="6034088"/>
            <a:ext cx="26987" cy="254000"/>
          </a:xfrm>
          <a:custGeom>
            <a:avLst/>
            <a:gdLst>
              <a:gd name="T0" fmla="*/ 11 w 21"/>
              <a:gd name="T1" fmla="*/ 192 h 192"/>
              <a:gd name="T2" fmla="*/ 21 w 21"/>
              <a:gd name="T3" fmla="*/ 192 h 192"/>
              <a:gd name="T4" fmla="*/ 21 w 21"/>
              <a:gd name="T5" fmla="*/ 0 h 192"/>
              <a:gd name="T6" fmla="*/ 0 w 21"/>
              <a:gd name="T7" fmla="*/ 0 h 192"/>
              <a:gd name="T8" fmla="*/ 0 w 21"/>
              <a:gd name="T9" fmla="*/ 192 h 192"/>
              <a:gd name="T10" fmla="*/ 11 w 21"/>
              <a:gd name="T11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192">
                <a:moveTo>
                  <a:pt x="11" y="192"/>
                </a:moveTo>
                <a:lnTo>
                  <a:pt x="21" y="192"/>
                </a:lnTo>
                <a:lnTo>
                  <a:pt x="21" y="0"/>
                </a:lnTo>
                <a:lnTo>
                  <a:pt x="0" y="0"/>
                </a:lnTo>
                <a:lnTo>
                  <a:pt x="0" y="192"/>
                </a:lnTo>
                <a:lnTo>
                  <a:pt x="11" y="192"/>
                </a:lnTo>
                <a:close/>
              </a:path>
            </a:pathLst>
          </a:custGeom>
          <a:solidFill>
            <a:srgbClr val="000000"/>
          </a:solidFill>
          <a:ln w="63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30770" name="Freeform 50"/>
          <p:cNvSpPr>
            <a:spLocks/>
          </p:cNvSpPr>
          <p:nvPr/>
        </p:nvSpPr>
        <p:spPr bwMode="auto">
          <a:xfrm>
            <a:off x="7694613" y="6034088"/>
            <a:ext cx="26987" cy="255587"/>
          </a:xfrm>
          <a:custGeom>
            <a:avLst/>
            <a:gdLst>
              <a:gd name="T0" fmla="*/ 11 w 21"/>
              <a:gd name="T1" fmla="*/ 192 h 192"/>
              <a:gd name="T2" fmla="*/ 21 w 21"/>
              <a:gd name="T3" fmla="*/ 192 h 192"/>
              <a:gd name="T4" fmla="*/ 21 w 21"/>
              <a:gd name="T5" fmla="*/ 0 h 192"/>
              <a:gd name="T6" fmla="*/ 0 w 21"/>
              <a:gd name="T7" fmla="*/ 0 h 192"/>
              <a:gd name="T8" fmla="*/ 0 w 21"/>
              <a:gd name="T9" fmla="*/ 192 h 192"/>
              <a:gd name="T10" fmla="*/ 11 w 21"/>
              <a:gd name="T11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192">
                <a:moveTo>
                  <a:pt x="11" y="192"/>
                </a:moveTo>
                <a:lnTo>
                  <a:pt x="21" y="192"/>
                </a:lnTo>
                <a:lnTo>
                  <a:pt x="21" y="0"/>
                </a:lnTo>
                <a:lnTo>
                  <a:pt x="0" y="0"/>
                </a:lnTo>
                <a:lnTo>
                  <a:pt x="0" y="192"/>
                </a:lnTo>
                <a:lnTo>
                  <a:pt x="11" y="192"/>
                </a:lnTo>
                <a:close/>
              </a:path>
            </a:pathLst>
          </a:custGeom>
          <a:solidFill>
            <a:srgbClr val="000000"/>
          </a:solidFill>
          <a:ln w="63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s-PE"/>
          </a:p>
        </p:txBody>
      </p:sp>
      <p:sp>
        <p:nvSpPr>
          <p:cNvPr id="30771" name="Rectangle 51"/>
          <p:cNvSpPr>
            <a:spLocks noChangeArrowheads="1"/>
          </p:cNvSpPr>
          <p:nvPr/>
        </p:nvSpPr>
        <p:spPr bwMode="auto">
          <a:xfrm>
            <a:off x="2597150" y="5175250"/>
            <a:ext cx="195421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02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20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922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240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12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384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956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28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s-MX" sz="1600">
                <a:solidFill>
                  <a:srgbClr val="000000"/>
                </a:solidFill>
                <a:latin typeface="Times New Roman" panose="02020603050405020304" pitchFamily="18" charset="0"/>
              </a:rPr>
              <a:t>Admin. Configuración</a:t>
            </a:r>
          </a:p>
        </p:txBody>
      </p:sp>
      <p:sp>
        <p:nvSpPr>
          <p:cNvPr id="30772" name="Rectangle 52"/>
          <p:cNvSpPr>
            <a:spLocks noChangeArrowheads="1"/>
          </p:cNvSpPr>
          <p:nvPr/>
        </p:nvSpPr>
        <p:spPr bwMode="auto">
          <a:xfrm>
            <a:off x="2787650" y="3030538"/>
            <a:ext cx="1665288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02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20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922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240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12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384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956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28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s-MX" sz="1600">
                <a:solidFill>
                  <a:srgbClr val="000000"/>
                </a:solidFill>
                <a:latin typeface="Times New Roman" panose="02020603050405020304" pitchFamily="18" charset="0"/>
              </a:rPr>
              <a:t>Requerimientos</a:t>
            </a:r>
            <a:endParaRPr lang="es-MX" sz="21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74" name="Rectangle 54"/>
          <p:cNvSpPr>
            <a:spLocks noChangeArrowheads="1"/>
          </p:cNvSpPr>
          <p:nvPr/>
        </p:nvSpPr>
        <p:spPr bwMode="auto">
          <a:xfrm>
            <a:off x="6343650" y="2246313"/>
            <a:ext cx="13652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PE"/>
          </a:p>
        </p:txBody>
      </p:sp>
      <p:sp>
        <p:nvSpPr>
          <p:cNvPr id="30775" name="Rectangle 55"/>
          <p:cNvSpPr>
            <a:spLocks noChangeArrowheads="1"/>
          </p:cNvSpPr>
          <p:nvPr/>
        </p:nvSpPr>
        <p:spPr bwMode="auto">
          <a:xfrm>
            <a:off x="7710488" y="2244725"/>
            <a:ext cx="1084262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PE"/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4605338" y="2244725"/>
            <a:ext cx="8350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PE"/>
          </a:p>
        </p:txBody>
      </p:sp>
      <p:sp>
        <p:nvSpPr>
          <p:cNvPr id="30777" name="Rectangle 57"/>
          <p:cNvSpPr>
            <a:spLocks noChangeArrowheads="1"/>
          </p:cNvSpPr>
          <p:nvPr/>
        </p:nvSpPr>
        <p:spPr bwMode="auto">
          <a:xfrm>
            <a:off x="5440363" y="2244725"/>
            <a:ext cx="90487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s-PE"/>
          </a:p>
        </p:txBody>
      </p:sp>
      <p:sp>
        <p:nvSpPr>
          <p:cNvPr id="30778" name="Freeform 58"/>
          <p:cNvSpPr>
            <a:spLocks/>
          </p:cNvSpPr>
          <p:nvPr/>
        </p:nvSpPr>
        <p:spPr bwMode="auto">
          <a:xfrm>
            <a:off x="4691063" y="2268538"/>
            <a:ext cx="746125" cy="288925"/>
          </a:xfrm>
          <a:custGeom>
            <a:avLst/>
            <a:gdLst>
              <a:gd name="T0" fmla="*/ 582 w 582"/>
              <a:gd name="T1" fmla="*/ 0 h 218"/>
              <a:gd name="T2" fmla="*/ 582 w 582"/>
              <a:gd name="T3" fmla="*/ 218 h 218"/>
              <a:gd name="T4" fmla="*/ 0 w 582"/>
              <a:gd name="T5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2" h="218">
                <a:moveTo>
                  <a:pt x="582" y="0"/>
                </a:moveTo>
                <a:lnTo>
                  <a:pt x="582" y="218"/>
                </a:lnTo>
                <a:lnTo>
                  <a:pt x="0" y="2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0779" name="Freeform 59"/>
          <p:cNvSpPr>
            <a:spLocks/>
          </p:cNvSpPr>
          <p:nvPr/>
        </p:nvSpPr>
        <p:spPr bwMode="auto">
          <a:xfrm>
            <a:off x="5491163" y="2268538"/>
            <a:ext cx="850900" cy="288925"/>
          </a:xfrm>
          <a:custGeom>
            <a:avLst/>
            <a:gdLst>
              <a:gd name="T0" fmla="*/ 664 w 664"/>
              <a:gd name="T1" fmla="*/ 0 h 218"/>
              <a:gd name="T2" fmla="*/ 664 w 664"/>
              <a:gd name="T3" fmla="*/ 218 h 218"/>
              <a:gd name="T4" fmla="*/ 0 w 664"/>
              <a:gd name="T5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64" h="218">
                <a:moveTo>
                  <a:pt x="664" y="0"/>
                </a:moveTo>
                <a:lnTo>
                  <a:pt x="664" y="218"/>
                </a:lnTo>
                <a:lnTo>
                  <a:pt x="0" y="2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0780" name="Freeform 60"/>
          <p:cNvSpPr>
            <a:spLocks/>
          </p:cNvSpPr>
          <p:nvPr/>
        </p:nvSpPr>
        <p:spPr bwMode="auto">
          <a:xfrm>
            <a:off x="6400800" y="2268538"/>
            <a:ext cx="1316038" cy="288925"/>
          </a:xfrm>
          <a:custGeom>
            <a:avLst/>
            <a:gdLst>
              <a:gd name="T0" fmla="*/ 1028 w 1028"/>
              <a:gd name="T1" fmla="*/ 0 h 218"/>
              <a:gd name="T2" fmla="*/ 1028 w 1028"/>
              <a:gd name="T3" fmla="*/ 218 h 218"/>
              <a:gd name="T4" fmla="*/ 0 w 1028"/>
              <a:gd name="T5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28" h="218">
                <a:moveTo>
                  <a:pt x="1028" y="0"/>
                </a:moveTo>
                <a:lnTo>
                  <a:pt x="1028" y="218"/>
                </a:lnTo>
                <a:lnTo>
                  <a:pt x="0" y="2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0781" name="Freeform 61"/>
          <p:cNvSpPr>
            <a:spLocks/>
          </p:cNvSpPr>
          <p:nvPr/>
        </p:nvSpPr>
        <p:spPr bwMode="auto">
          <a:xfrm>
            <a:off x="7773988" y="2268538"/>
            <a:ext cx="974725" cy="288925"/>
          </a:xfrm>
          <a:custGeom>
            <a:avLst/>
            <a:gdLst>
              <a:gd name="T0" fmla="*/ 761 w 761"/>
              <a:gd name="T1" fmla="*/ 0 h 218"/>
              <a:gd name="T2" fmla="*/ 761 w 761"/>
              <a:gd name="T3" fmla="*/ 218 h 218"/>
              <a:gd name="T4" fmla="*/ 0 w 761"/>
              <a:gd name="T5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1" h="218">
                <a:moveTo>
                  <a:pt x="761" y="0"/>
                </a:moveTo>
                <a:lnTo>
                  <a:pt x="761" y="218"/>
                </a:lnTo>
                <a:lnTo>
                  <a:pt x="0" y="2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0782" name="Rectangle 62"/>
          <p:cNvSpPr>
            <a:spLocks noChangeArrowheads="1"/>
          </p:cNvSpPr>
          <p:nvPr/>
        </p:nvSpPr>
        <p:spPr bwMode="auto">
          <a:xfrm>
            <a:off x="5494338" y="2303463"/>
            <a:ext cx="7969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02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20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922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240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12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384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956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28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s-MX" sz="1200">
                <a:solidFill>
                  <a:srgbClr val="000000"/>
                </a:solidFill>
                <a:latin typeface="Times New Roman" panose="02020603050405020304" pitchFamily="18" charset="0"/>
              </a:rPr>
              <a:t>Elaboración</a:t>
            </a:r>
            <a:endParaRPr lang="es-MX" sz="1200">
              <a:latin typeface="Times New Roman" panose="02020603050405020304" pitchFamily="18" charset="0"/>
            </a:endParaRPr>
          </a:p>
        </p:txBody>
      </p:sp>
      <p:sp>
        <p:nvSpPr>
          <p:cNvPr id="30783" name="Rectangle 63"/>
          <p:cNvSpPr>
            <a:spLocks noChangeArrowheads="1"/>
          </p:cNvSpPr>
          <p:nvPr/>
        </p:nvSpPr>
        <p:spPr bwMode="auto">
          <a:xfrm>
            <a:off x="7812088" y="2327275"/>
            <a:ext cx="974725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02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20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922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240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12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384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956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28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s-MX" sz="1200">
                <a:solidFill>
                  <a:srgbClr val="000000"/>
                </a:solidFill>
                <a:latin typeface="Times New Roman" panose="02020603050405020304" pitchFamily="18" charset="0"/>
              </a:rPr>
              <a:t>Transición</a:t>
            </a:r>
            <a:endParaRPr lang="es-MX" sz="1200">
              <a:latin typeface="Times New Roman" panose="02020603050405020304" pitchFamily="18" charset="0"/>
            </a:endParaRPr>
          </a:p>
        </p:txBody>
      </p:sp>
      <p:sp>
        <p:nvSpPr>
          <p:cNvPr id="30784" name="Rectangle 64"/>
          <p:cNvSpPr>
            <a:spLocks noChangeArrowheads="1"/>
          </p:cNvSpPr>
          <p:nvPr/>
        </p:nvSpPr>
        <p:spPr bwMode="auto">
          <a:xfrm>
            <a:off x="4668838" y="2303463"/>
            <a:ext cx="7112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02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20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922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240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12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384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956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28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s-MX" sz="1200">
                <a:solidFill>
                  <a:srgbClr val="000000"/>
                </a:solidFill>
                <a:latin typeface="Times New Roman" panose="02020603050405020304" pitchFamily="18" charset="0"/>
              </a:rPr>
              <a:t>Inicio</a:t>
            </a:r>
            <a:endParaRPr lang="es-MX" sz="1200">
              <a:latin typeface="Times New Roman" panose="02020603050405020304" pitchFamily="18" charset="0"/>
            </a:endParaRPr>
          </a:p>
        </p:txBody>
      </p:sp>
      <p:sp>
        <p:nvSpPr>
          <p:cNvPr id="30785" name="Rectangle 65"/>
          <p:cNvSpPr>
            <a:spLocks noChangeArrowheads="1"/>
          </p:cNvSpPr>
          <p:nvPr/>
        </p:nvSpPr>
        <p:spPr bwMode="auto">
          <a:xfrm>
            <a:off x="6400800" y="2303463"/>
            <a:ext cx="1271588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302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62013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922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24025" algn="l" defTabSz="862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812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384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956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52825" defTabSz="862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s-MX" sz="1200">
                <a:solidFill>
                  <a:srgbClr val="000000"/>
                </a:solidFill>
                <a:latin typeface="Times New Roman" panose="02020603050405020304" pitchFamily="18" charset="0"/>
              </a:rPr>
              <a:t>Construcción</a:t>
            </a:r>
            <a:endParaRPr lang="es-MX" sz="1200">
              <a:latin typeface="Times New Roman" panose="02020603050405020304" pitchFamily="18" charset="0"/>
            </a:endParaRPr>
          </a:p>
        </p:txBody>
      </p:sp>
      <p:sp>
        <p:nvSpPr>
          <p:cNvPr id="30786" name="Line 66"/>
          <p:cNvSpPr>
            <a:spLocks noChangeShapeType="1"/>
          </p:cNvSpPr>
          <p:nvPr/>
        </p:nvSpPr>
        <p:spPr bwMode="auto">
          <a:xfrm flipH="1">
            <a:off x="8239125" y="6022975"/>
            <a:ext cx="0" cy="2667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30787" name="Line 67"/>
          <p:cNvSpPr>
            <a:spLocks noChangeShapeType="1"/>
          </p:cNvSpPr>
          <p:nvPr/>
        </p:nvSpPr>
        <p:spPr bwMode="auto">
          <a:xfrm>
            <a:off x="1555750" y="2373313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30788" name="Text Box 68"/>
          <p:cNvSpPr txBox="1">
            <a:spLocks noChangeArrowheads="1"/>
          </p:cNvSpPr>
          <p:nvPr/>
        </p:nvSpPr>
        <p:spPr bwMode="auto">
          <a:xfrm>
            <a:off x="250825" y="3783013"/>
            <a:ext cx="1368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s-MX">
                <a:latin typeface="Times New Roman" panose="02020603050405020304" pitchFamily="18" charset="0"/>
              </a:rPr>
              <a:t>Contenido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/>
              <a:t>Fases en RUP</a:t>
            </a:r>
            <a:endParaRPr lang="es-MX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490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2400" b="1"/>
              <a:t>Inicio</a:t>
            </a:r>
            <a:r>
              <a:rPr lang="es-ES_tradnl" sz="2400"/>
              <a:t> – Define el alcance del proyecto</a:t>
            </a:r>
          </a:p>
          <a:p>
            <a:pPr>
              <a:lnSpc>
                <a:spcPct val="90000"/>
              </a:lnSpc>
            </a:pPr>
            <a:r>
              <a:rPr lang="es-ES_tradnl" sz="2400" b="1"/>
              <a:t>Elaboración</a:t>
            </a:r>
            <a:r>
              <a:rPr lang="es-ES_tradnl" sz="2400"/>
              <a:t> – Plan del proyecto, especificación de características, arquitectura base</a:t>
            </a:r>
          </a:p>
          <a:p>
            <a:pPr>
              <a:lnSpc>
                <a:spcPct val="90000"/>
              </a:lnSpc>
            </a:pPr>
            <a:r>
              <a:rPr lang="es-ES_tradnl" sz="2400" b="1"/>
              <a:t>Construcción</a:t>
            </a:r>
            <a:r>
              <a:rPr lang="es-ES_tradnl" sz="2400"/>
              <a:t> – Construir el producto</a:t>
            </a:r>
          </a:p>
          <a:p>
            <a:pPr>
              <a:lnSpc>
                <a:spcPct val="90000"/>
              </a:lnSpc>
            </a:pPr>
            <a:r>
              <a:rPr lang="es-ES_tradnl" sz="2400" b="1"/>
              <a:t>Transición</a:t>
            </a:r>
            <a:r>
              <a:rPr lang="es-ES_tradnl" sz="2400"/>
              <a:t> – Transición del producto a la comunidad del usuario</a:t>
            </a:r>
            <a:endParaRPr lang="es-MX" sz="2400" b="1"/>
          </a:p>
        </p:txBody>
      </p:sp>
      <p:grpSp>
        <p:nvGrpSpPr>
          <p:cNvPr id="32793" name="Group 25"/>
          <p:cNvGrpSpPr>
            <a:grpSpLocks/>
          </p:cNvGrpSpPr>
          <p:nvPr/>
        </p:nvGrpSpPr>
        <p:grpSpPr bwMode="auto">
          <a:xfrm>
            <a:off x="2051050" y="4149725"/>
            <a:ext cx="5473700" cy="2022475"/>
            <a:chOff x="1292" y="2614"/>
            <a:chExt cx="3448" cy="1274"/>
          </a:xfrm>
        </p:grpSpPr>
        <p:sp>
          <p:nvSpPr>
            <p:cNvPr id="32772" name="Text Box 4"/>
            <p:cNvSpPr txBox="1">
              <a:spLocks noChangeArrowheads="1"/>
            </p:cNvSpPr>
            <p:nvPr/>
          </p:nvSpPr>
          <p:spPr bwMode="auto">
            <a:xfrm>
              <a:off x="1302" y="3339"/>
              <a:ext cx="529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_tradnl" sz="1800">
                  <a:solidFill>
                    <a:schemeClr val="folHlink"/>
                  </a:solidFill>
                </a:rPr>
                <a:t>Inicio</a:t>
              </a:r>
              <a:endParaRPr lang="es-MX" sz="1800">
                <a:solidFill>
                  <a:schemeClr val="folHlink"/>
                </a:solidFill>
              </a:endParaRPr>
            </a:p>
          </p:txBody>
        </p:sp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1837" y="3339"/>
              <a:ext cx="962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_tradnl" sz="1800">
                  <a:solidFill>
                    <a:schemeClr val="folHlink"/>
                  </a:solidFill>
                </a:rPr>
                <a:t>Elaboración</a:t>
              </a:r>
              <a:endParaRPr lang="es-MX" sz="1800">
                <a:solidFill>
                  <a:schemeClr val="folHlink"/>
                </a:solidFill>
              </a:endParaRPr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2812" y="3339"/>
              <a:ext cx="1057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_tradnl" sz="1800">
                  <a:solidFill>
                    <a:schemeClr val="folHlink"/>
                  </a:solidFill>
                </a:rPr>
                <a:t>Construcción</a:t>
              </a:r>
              <a:endParaRPr lang="es-MX" sz="1800">
                <a:solidFill>
                  <a:schemeClr val="folHlink"/>
                </a:solidFill>
              </a:endParaRPr>
            </a:p>
          </p:txBody>
        </p:sp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3870" y="3339"/>
              <a:ext cx="861" cy="2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_tradnl" sz="1800">
                  <a:solidFill>
                    <a:schemeClr val="folHlink"/>
                  </a:solidFill>
                </a:rPr>
                <a:t>Transición</a:t>
              </a:r>
              <a:endParaRPr lang="es-MX" sz="1800">
                <a:solidFill>
                  <a:schemeClr val="folHlink"/>
                </a:solidFill>
              </a:endParaRPr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1292" y="3884"/>
              <a:ext cx="3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32779" name="Text Box 11"/>
            <p:cNvSpPr txBox="1">
              <a:spLocks noChangeArrowheads="1"/>
            </p:cNvSpPr>
            <p:nvPr/>
          </p:nvSpPr>
          <p:spPr bwMode="auto">
            <a:xfrm>
              <a:off x="2700" y="3657"/>
              <a:ext cx="5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ES_tradnl" sz="1800" b="0"/>
                <a:t>Tiempo</a:t>
              </a:r>
              <a:endParaRPr lang="es-MX" sz="1800" b="0"/>
            </a:p>
          </p:txBody>
        </p:sp>
        <p:sp>
          <p:nvSpPr>
            <p:cNvPr id="32781" name="Text Box 13"/>
            <p:cNvSpPr txBox="1">
              <a:spLocks noChangeArrowheads="1"/>
            </p:cNvSpPr>
            <p:nvPr/>
          </p:nvSpPr>
          <p:spPr bwMode="auto">
            <a:xfrm>
              <a:off x="2653" y="2614"/>
              <a:ext cx="7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_tradnl" sz="1800" b="0"/>
                <a:t>Metas</a:t>
              </a:r>
              <a:br>
                <a:rPr lang="es-ES_tradnl" sz="1800" b="0"/>
              </a:br>
              <a:r>
                <a:rPr lang="es-ES_tradnl" sz="1800" b="0"/>
                <a:t>Principales</a:t>
              </a:r>
              <a:endParaRPr lang="es-MX" sz="1800" b="0"/>
            </a:p>
          </p:txBody>
        </p:sp>
        <p:cxnSp>
          <p:nvCxnSpPr>
            <p:cNvPr id="32788" name="AutoShape 20"/>
            <p:cNvCxnSpPr>
              <a:cxnSpLocks noChangeShapeType="1"/>
              <a:stCxn id="32781" idx="1"/>
              <a:endCxn id="32772" idx="3"/>
            </p:cNvCxnSpPr>
            <p:nvPr/>
          </p:nvCxnSpPr>
          <p:spPr bwMode="auto">
            <a:xfrm rot="10800000" flipV="1">
              <a:off x="1831" y="2816"/>
              <a:ext cx="822" cy="639"/>
            </a:xfrm>
            <a:prstGeom prst="curvedConnector3">
              <a:avLst>
                <a:gd name="adj1" fmla="val 9707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89" name="AutoShape 21"/>
            <p:cNvCxnSpPr>
              <a:cxnSpLocks noChangeShapeType="1"/>
              <a:stCxn id="32781" idx="3"/>
              <a:endCxn id="32775" idx="3"/>
            </p:cNvCxnSpPr>
            <p:nvPr/>
          </p:nvCxnSpPr>
          <p:spPr bwMode="auto">
            <a:xfrm>
              <a:off x="3441" y="2816"/>
              <a:ext cx="1290" cy="639"/>
            </a:xfrm>
            <a:prstGeom prst="curvedConnector3">
              <a:avLst>
                <a:gd name="adj1" fmla="val 11116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1" name="AutoShape 23"/>
            <p:cNvCxnSpPr>
              <a:cxnSpLocks noChangeShapeType="1"/>
              <a:stCxn id="32781" idx="2"/>
              <a:endCxn id="32774" idx="3"/>
            </p:cNvCxnSpPr>
            <p:nvPr/>
          </p:nvCxnSpPr>
          <p:spPr bwMode="auto">
            <a:xfrm rot="16200000" flipH="1">
              <a:off x="3239" y="2826"/>
              <a:ext cx="437" cy="822"/>
            </a:xfrm>
            <a:prstGeom prst="curvedConnector4">
              <a:avLst>
                <a:gd name="adj1" fmla="val 36611"/>
                <a:gd name="adj2" fmla="val 11751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2" name="AutoShape 24"/>
            <p:cNvCxnSpPr>
              <a:cxnSpLocks noChangeShapeType="1"/>
            </p:cNvCxnSpPr>
            <p:nvPr/>
          </p:nvCxnSpPr>
          <p:spPr bwMode="auto">
            <a:xfrm rot="5400000">
              <a:off x="2694" y="3117"/>
              <a:ext cx="437" cy="24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/>
              <a:t>Fase de Inicio</a:t>
            </a:r>
            <a:endParaRPr lang="es-MX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_tradnl" sz="2400"/>
              <a:t>Propósito</a:t>
            </a:r>
          </a:p>
          <a:p>
            <a:pPr lvl="1">
              <a:lnSpc>
                <a:spcPct val="90000"/>
              </a:lnSpc>
            </a:pPr>
            <a:r>
              <a:rPr lang="es-ES_tradnl" sz="2000"/>
              <a:t>Establecer </a:t>
            </a:r>
            <a:r>
              <a:rPr lang="es-ES_tradnl" sz="2000">
                <a:hlinkClick r:id="rId2" action="ppaction://hlinksldjump"/>
              </a:rPr>
              <a:t>casos	 de negocios</a:t>
            </a:r>
            <a:r>
              <a:rPr lang="es-ES_tradnl" sz="2000"/>
              <a:t> para un nuevo sistema o para alguna actualización importante de un sistema existente</a:t>
            </a:r>
          </a:p>
          <a:p>
            <a:pPr lvl="1">
              <a:lnSpc>
                <a:spcPct val="90000"/>
              </a:lnSpc>
            </a:pPr>
            <a:r>
              <a:rPr lang="es-ES_tradnl" sz="2000"/>
              <a:t>Especificar el alcance del proyecto</a:t>
            </a:r>
          </a:p>
          <a:p>
            <a:pPr>
              <a:lnSpc>
                <a:spcPct val="90000"/>
              </a:lnSpc>
            </a:pPr>
            <a:r>
              <a:rPr lang="es-ES_tradnl" sz="2400"/>
              <a:t>Resultado</a:t>
            </a:r>
          </a:p>
          <a:p>
            <a:pPr lvl="1">
              <a:lnSpc>
                <a:spcPct val="90000"/>
              </a:lnSpc>
            </a:pPr>
            <a:r>
              <a:rPr lang="es-ES_tradnl" sz="2000"/>
              <a:t>Una visión general de los requerimientos del proyecto, i.e., los requerimientos principales</a:t>
            </a:r>
          </a:p>
          <a:p>
            <a:pPr lvl="2">
              <a:lnSpc>
                <a:spcPct val="90000"/>
              </a:lnSpc>
            </a:pPr>
            <a:r>
              <a:rPr lang="es-ES_tradnl" sz="1800"/>
              <a:t>Un modelo inicial de casos de uso y modelo del dominio (10-20%)</a:t>
            </a:r>
          </a:p>
          <a:p>
            <a:pPr lvl="1">
              <a:lnSpc>
                <a:spcPct val="90000"/>
              </a:lnSpc>
            </a:pPr>
            <a:r>
              <a:rPr lang="es-ES_tradnl" sz="2000"/>
              <a:t>Un caso de negocios inicial, incluyendo:</a:t>
            </a:r>
          </a:p>
          <a:p>
            <a:pPr lvl="2">
              <a:lnSpc>
                <a:spcPct val="90000"/>
              </a:lnSpc>
            </a:pPr>
            <a:r>
              <a:rPr lang="es-ES_tradnl" sz="1800"/>
              <a:t>Evaluación inicial de riesgos</a:t>
            </a:r>
          </a:p>
          <a:p>
            <a:pPr lvl="2">
              <a:lnSpc>
                <a:spcPct val="90000"/>
              </a:lnSpc>
            </a:pPr>
            <a:r>
              <a:rPr lang="es-ES_tradnl" sz="1800"/>
              <a:t>Una estimación de los recursos requeridos</a:t>
            </a:r>
            <a:endParaRPr lang="es-MX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/>
              <a:t>Ejemplo de Diagrama de Caso de Uso de Negocios</a:t>
            </a:r>
            <a:endParaRPr lang="es-MX"/>
          </a:p>
        </p:txBody>
      </p:sp>
      <p:pic>
        <p:nvPicPr>
          <p:cNvPr id="34820" name="Picture 4" descr="businessusecasediagram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1925638"/>
            <a:ext cx="5256213" cy="483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39713" y="3357563"/>
            <a:ext cx="317976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 sz="1800" b="0"/>
              <a:t>Caso de Negocios: modelar la</a:t>
            </a:r>
            <a:br>
              <a:rPr lang="es-ES_tradnl" sz="1800" b="0"/>
            </a:br>
            <a:r>
              <a:rPr lang="es-ES_tradnl" sz="1800" b="0"/>
              <a:t>empresa (como funciona la</a:t>
            </a:r>
            <a:br>
              <a:rPr lang="es-ES_tradnl" sz="1800" b="0"/>
            </a:br>
            <a:r>
              <a:rPr lang="es-ES_tradnl" sz="1800" b="0"/>
              <a:t>empresa a la que se le va a</a:t>
            </a:r>
            <a:br>
              <a:rPr lang="es-ES_tradnl" sz="1800" b="0"/>
            </a:br>
            <a:r>
              <a:rPr lang="es-ES_tradnl" sz="1800" b="0"/>
              <a:t>desarrollar el software)</a:t>
            </a:r>
            <a:endParaRPr lang="es-MX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/>
              <a:t>Qué es un Proceso?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3067050"/>
          </a:xfrm>
        </p:spPr>
        <p:txBody>
          <a:bodyPr/>
          <a:lstStyle/>
          <a:p>
            <a:r>
              <a:rPr lang="es-MX"/>
              <a:t>Un proceso define </a:t>
            </a:r>
            <a:r>
              <a:rPr lang="es-MX" b="1"/>
              <a:t>Quién</a:t>
            </a:r>
            <a:r>
              <a:rPr lang="es-MX"/>
              <a:t> está haciendo </a:t>
            </a:r>
            <a:r>
              <a:rPr lang="es-MX" b="1"/>
              <a:t>Qué</a:t>
            </a:r>
            <a:r>
              <a:rPr lang="es-MX"/>
              <a:t>, </a:t>
            </a:r>
            <a:r>
              <a:rPr lang="es-MX" b="1"/>
              <a:t>Cuándo</a:t>
            </a:r>
            <a:r>
              <a:rPr lang="es-MX"/>
              <a:t> y </a:t>
            </a:r>
            <a:r>
              <a:rPr lang="es-MX" b="1"/>
              <a:t>Cómo</a:t>
            </a:r>
            <a:r>
              <a:rPr lang="es-MX"/>
              <a:t> para lograr un cierto objetivo. En la ingeniería de software el objetivo es construir un producto de software ó mejorar alguno existente.</a:t>
            </a:r>
          </a:p>
        </p:txBody>
      </p:sp>
      <p:grpSp>
        <p:nvGrpSpPr>
          <p:cNvPr id="8207" name="Group 15"/>
          <p:cNvGrpSpPr>
            <a:grpSpLocks/>
          </p:cNvGrpSpPr>
          <p:nvPr/>
        </p:nvGrpSpPr>
        <p:grpSpPr bwMode="auto">
          <a:xfrm>
            <a:off x="1187450" y="5526088"/>
            <a:ext cx="7129463" cy="711200"/>
            <a:chOff x="748" y="3481"/>
            <a:chExt cx="4491" cy="448"/>
          </a:xfrm>
        </p:grpSpPr>
        <p:sp>
          <p:nvSpPr>
            <p:cNvPr id="8196" name="Text Box 4"/>
            <p:cNvSpPr txBox="1">
              <a:spLocks noChangeArrowheads="1"/>
            </p:cNvSpPr>
            <p:nvPr/>
          </p:nvSpPr>
          <p:spPr bwMode="auto">
            <a:xfrm>
              <a:off x="2018" y="3481"/>
              <a:ext cx="1951" cy="44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>
                  <a:solidFill>
                    <a:schemeClr val="folHlink"/>
                  </a:solidFill>
                </a:rPr>
                <a:t>Proceso de Ingeniería de Software</a:t>
              </a:r>
            </a:p>
          </p:txBody>
        </p:sp>
        <p:sp>
          <p:nvSpPr>
            <p:cNvPr id="8201" name="Text Box 9"/>
            <p:cNvSpPr txBox="1">
              <a:spLocks noChangeArrowheads="1"/>
            </p:cNvSpPr>
            <p:nvPr/>
          </p:nvSpPr>
          <p:spPr bwMode="auto">
            <a:xfrm>
              <a:off x="1066" y="3521"/>
              <a:ext cx="77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MX" sz="1200" b="0"/>
                <a:t>Requerimientos</a:t>
              </a:r>
            </a:p>
          </p:txBody>
        </p:sp>
        <p:sp>
          <p:nvSpPr>
            <p:cNvPr id="8202" name="Text Box 10"/>
            <p:cNvSpPr txBox="1">
              <a:spLocks noChangeArrowheads="1"/>
            </p:cNvSpPr>
            <p:nvPr/>
          </p:nvSpPr>
          <p:spPr bwMode="auto">
            <a:xfrm>
              <a:off x="930" y="3711"/>
              <a:ext cx="10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MX" sz="1200" b="0"/>
                <a:t>Nuevos ó Modificados</a:t>
              </a:r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748" y="3702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3969" y="3702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8205" name="Text Box 13"/>
            <p:cNvSpPr txBox="1">
              <a:spLocks noChangeArrowheads="1"/>
            </p:cNvSpPr>
            <p:nvPr/>
          </p:nvSpPr>
          <p:spPr bwMode="auto">
            <a:xfrm>
              <a:off x="4150" y="3702"/>
              <a:ext cx="95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MX" sz="1200" b="0"/>
                <a:t>Nuevo ó Modificado</a:t>
              </a:r>
            </a:p>
          </p:txBody>
        </p:sp>
        <p:sp>
          <p:nvSpPr>
            <p:cNvPr id="8206" name="Text Box 14"/>
            <p:cNvSpPr txBox="1">
              <a:spLocks noChangeArrowheads="1"/>
            </p:cNvSpPr>
            <p:nvPr/>
          </p:nvSpPr>
          <p:spPr bwMode="auto">
            <a:xfrm>
              <a:off x="4382" y="3521"/>
              <a:ext cx="44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MX" sz="1200" b="0"/>
                <a:t>Sistema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/>
              <a:t>Fase de Elaboración</a:t>
            </a:r>
            <a:endParaRPr lang="es-MX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_tradnl" sz="2400"/>
              <a:t>Propósito</a:t>
            </a:r>
          </a:p>
          <a:p>
            <a:pPr lvl="1">
              <a:lnSpc>
                <a:spcPct val="90000"/>
              </a:lnSpc>
            </a:pPr>
            <a:r>
              <a:rPr lang="es-ES_tradnl" sz="2000"/>
              <a:t>Analizar el dominio del problema</a:t>
            </a:r>
          </a:p>
          <a:p>
            <a:pPr lvl="1">
              <a:lnSpc>
                <a:spcPct val="90000"/>
              </a:lnSpc>
            </a:pPr>
            <a:r>
              <a:rPr lang="es-ES_tradnl" sz="2000"/>
              <a:t>Establecer una buena arquitectura</a:t>
            </a:r>
          </a:p>
          <a:p>
            <a:pPr lvl="1">
              <a:lnSpc>
                <a:spcPct val="90000"/>
              </a:lnSpc>
            </a:pPr>
            <a:r>
              <a:rPr lang="es-ES_tradnl" sz="2000"/>
              <a:t>Lidiar con los elementos de riesgo más altos del proyecto</a:t>
            </a:r>
          </a:p>
          <a:p>
            <a:pPr lvl="1">
              <a:lnSpc>
                <a:spcPct val="90000"/>
              </a:lnSpc>
            </a:pPr>
            <a:r>
              <a:rPr lang="es-ES_tradnl" sz="2000"/>
              <a:t>Desarrollar un plan comprensivo mostrando como el proyecto será completado</a:t>
            </a:r>
          </a:p>
          <a:p>
            <a:pPr>
              <a:lnSpc>
                <a:spcPct val="90000"/>
              </a:lnSpc>
            </a:pPr>
            <a:r>
              <a:rPr lang="es-ES_tradnl" sz="2400"/>
              <a:t>Resultado</a:t>
            </a:r>
          </a:p>
          <a:p>
            <a:pPr lvl="1">
              <a:lnSpc>
                <a:spcPct val="90000"/>
              </a:lnSpc>
            </a:pPr>
            <a:r>
              <a:rPr lang="es-ES_tradnl" sz="2000"/>
              <a:t>Un modelo del dominio y de casos de uso 80% completo</a:t>
            </a:r>
          </a:p>
          <a:p>
            <a:pPr lvl="1">
              <a:lnSpc>
                <a:spcPct val="90000"/>
              </a:lnSpc>
            </a:pPr>
            <a:r>
              <a:rPr lang="es-ES_tradnl" sz="2000"/>
              <a:t>Requerimientos suplementarios que capturen los requerimientos no funcionales y cualesquiera requerimientos que no estén asociados con un caso de uso específico</a:t>
            </a:r>
          </a:p>
          <a:p>
            <a:pPr lvl="1">
              <a:lnSpc>
                <a:spcPct val="90000"/>
              </a:lnSpc>
            </a:pPr>
            <a:r>
              <a:rPr lang="es-ES_tradnl" sz="2000"/>
              <a:t>Una lista de riesgos revisada</a:t>
            </a:r>
            <a:endParaRPr lang="es-MX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/>
              <a:t>Fase de Construcción</a:t>
            </a:r>
            <a:endParaRPr lang="es-MX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/>
              <a:t>Propósito</a:t>
            </a:r>
          </a:p>
          <a:p>
            <a:pPr lvl="1">
              <a:lnSpc>
                <a:spcPct val="90000"/>
              </a:lnSpc>
            </a:pPr>
            <a:r>
              <a:rPr lang="es-ES_tradnl" sz="2400"/>
              <a:t>Desarrollar incrementalmente producto de software completo el cual estará listo para ser transferido al usuario</a:t>
            </a:r>
          </a:p>
          <a:p>
            <a:pPr>
              <a:lnSpc>
                <a:spcPct val="90000"/>
              </a:lnSpc>
            </a:pPr>
            <a:r>
              <a:rPr lang="es-ES_tradnl" sz="2800"/>
              <a:t>Productos</a:t>
            </a:r>
          </a:p>
          <a:p>
            <a:pPr lvl="1">
              <a:lnSpc>
                <a:spcPct val="90000"/>
              </a:lnSpc>
            </a:pPr>
            <a:r>
              <a:rPr lang="es-ES_tradnl" sz="2400"/>
              <a:t>Un modelo completo de diseño y casos de uso</a:t>
            </a:r>
          </a:p>
          <a:p>
            <a:pPr lvl="1">
              <a:lnSpc>
                <a:spcPct val="90000"/>
              </a:lnSpc>
            </a:pPr>
            <a:r>
              <a:rPr lang="es-ES_tradnl" sz="2400"/>
              <a:t>Liberaciones de productos ejecutables de funcionalidad incremental</a:t>
            </a:r>
          </a:p>
          <a:p>
            <a:pPr lvl="1">
              <a:lnSpc>
                <a:spcPct val="90000"/>
              </a:lnSpc>
            </a:pPr>
            <a:r>
              <a:rPr lang="es-ES_tradnl" sz="2400"/>
              <a:t>Documentación de usuario</a:t>
            </a:r>
          </a:p>
          <a:p>
            <a:pPr lvl="1">
              <a:lnSpc>
                <a:spcPct val="90000"/>
              </a:lnSpc>
            </a:pPr>
            <a:r>
              <a:rPr lang="es-ES_tradnl" sz="2400" u="sng"/>
              <a:t>Una liberación “beta” del producto</a:t>
            </a:r>
            <a:endParaRPr lang="es-MX" sz="2400" u="sn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/>
              <a:t>Fase de Transición</a:t>
            </a:r>
            <a:endParaRPr lang="es-MX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_tradnl" sz="2400"/>
              <a:t>Hacer la transición final del producto de software al usuario</a:t>
            </a:r>
          </a:p>
          <a:p>
            <a:pPr>
              <a:lnSpc>
                <a:spcPct val="90000"/>
              </a:lnSpc>
            </a:pPr>
            <a:r>
              <a:rPr lang="es-ES_tradnl" sz="2400"/>
              <a:t>Productos</a:t>
            </a:r>
          </a:p>
          <a:p>
            <a:pPr lvl="1">
              <a:lnSpc>
                <a:spcPct val="90000"/>
              </a:lnSpc>
            </a:pPr>
            <a:r>
              <a:rPr lang="es-ES_tradnl" sz="2000"/>
              <a:t>Liberaciones ejecutables de producto</a:t>
            </a:r>
          </a:p>
          <a:p>
            <a:pPr lvl="1">
              <a:lnSpc>
                <a:spcPct val="90000"/>
              </a:lnSpc>
            </a:pPr>
            <a:r>
              <a:rPr lang="es-ES_tradnl" sz="2000"/>
              <a:t>“Pruebas beta” para validar el nuevo sistema vs. las expectaciones del usuario</a:t>
            </a:r>
          </a:p>
          <a:p>
            <a:pPr lvl="1">
              <a:lnSpc>
                <a:spcPct val="90000"/>
              </a:lnSpc>
            </a:pPr>
            <a:r>
              <a:rPr lang="es-ES_tradnl" sz="2000"/>
              <a:t>Manuales de usuario actualizados</a:t>
            </a:r>
          </a:p>
          <a:p>
            <a:pPr lvl="1">
              <a:lnSpc>
                <a:spcPct val="90000"/>
              </a:lnSpc>
            </a:pPr>
            <a:r>
              <a:rPr lang="es-ES_tradnl" sz="2000"/>
              <a:t>Documentación de desarrollo actualizada</a:t>
            </a:r>
          </a:p>
          <a:p>
            <a:pPr>
              <a:lnSpc>
                <a:spcPct val="90000"/>
              </a:lnSpc>
            </a:pPr>
            <a:r>
              <a:rPr lang="es-ES_tradnl" sz="2400"/>
              <a:t>Está el usuario satisfecho?</a:t>
            </a:r>
          </a:p>
          <a:p>
            <a:pPr>
              <a:lnSpc>
                <a:spcPct val="90000"/>
              </a:lnSpc>
            </a:pPr>
            <a:r>
              <a:rPr lang="es-ES_tradnl" sz="2400"/>
              <a:t>Gastos reales de los recursos vs. Gastos previstos </a:t>
            </a:r>
            <a:r>
              <a:rPr lang="es-ES_tradnl" sz="2400">
                <a:sym typeface="Wingdings" panose="05000000000000000000" pitchFamily="2" charset="2"/>
              </a:rPr>
              <a:t> Aceptables?</a:t>
            </a:r>
            <a:endParaRPr lang="es-MX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/>
              <a:t>Iteraciones</a:t>
            </a:r>
            <a:endParaRPr lang="es-MX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3398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sz="2400"/>
              <a:t>Cada fase en RUP puede descomponerse en iteraciones. Una </a:t>
            </a:r>
            <a:r>
              <a:rPr lang="es-ES_tradnl" sz="2400" i="1"/>
              <a:t>iteración</a:t>
            </a:r>
            <a:r>
              <a:rPr lang="es-ES_tradnl" sz="2400"/>
              <a:t> es un ciclo de desarrollo completo dando como resultado una entrega de producto ejecutable (interna o externa)</a:t>
            </a:r>
            <a:endParaRPr lang="es-MX" sz="2400"/>
          </a:p>
        </p:txBody>
      </p:sp>
      <p:grpSp>
        <p:nvGrpSpPr>
          <p:cNvPr id="41006" name="Group 46"/>
          <p:cNvGrpSpPr>
            <a:grpSpLocks/>
          </p:cNvGrpSpPr>
          <p:nvPr/>
        </p:nvGrpSpPr>
        <p:grpSpPr bwMode="auto">
          <a:xfrm>
            <a:off x="468313" y="3429000"/>
            <a:ext cx="8208962" cy="2709863"/>
            <a:chOff x="295" y="2313"/>
            <a:chExt cx="5171" cy="1900"/>
          </a:xfrm>
        </p:grpSpPr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725" y="3865"/>
              <a:ext cx="4703" cy="3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773" y="3884"/>
              <a:ext cx="554" cy="3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1163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2325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35075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46238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Iteración</a:t>
              </a:r>
              <a:b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</a:br>
              <a: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Preliminar</a:t>
              </a:r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1397" y="3884"/>
              <a:ext cx="643" cy="3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1163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2325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35075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46238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Iteración de</a:t>
              </a:r>
              <a:b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</a:br>
              <a: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Arquitectura</a:t>
              </a:r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1971" y="3884"/>
              <a:ext cx="643" cy="3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1163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2325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35075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46238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Iteración de</a:t>
              </a:r>
              <a:b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</a:br>
              <a: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Arquitectura</a:t>
              </a:r>
            </a:p>
          </p:txBody>
        </p:sp>
        <p:sp>
          <p:nvSpPr>
            <p:cNvPr id="40968" name="Rectangle 8"/>
            <p:cNvSpPr>
              <a:spLocks noChangeArrowheads="1"/>
            </p:cNvSpPr>
            <p:nvPr/>
          </p:nvSpPr>
          <p:spPr bwMode="auto">
            <a:xfrm>
              <a:off x="2536" y="3884"/>
              <a:ext cx="598" cy="3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1163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2325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35075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46238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Iteración de</a:t>
              </a:r>
              <a:b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</a:br>
              <a: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Desarrollo</a:t>
              </a:r>
            </a:p>
          </p:txBody>
        </p:sp>
        <p:sp>
          <p:nvSpPr>
            <p:cNvPr id="40969" name="Rectangle 9"/>
            <p:cNvSpPr>
              <a:spLocks noChangeArrowheads="1"/>
            </p:cNvSpPr>
            <p:nvPr/>
          </p:nvSpPr>
          <p:spPr bwMode="auto">
            <a:xfrm>
              <a:off x="3117" y="3884"/>
              <a:ext cx="598" cy="3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1163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2325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35075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46238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Iteración de</a:t>
              </a:r>
              <a:b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</a:br>
              <a: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Desarrollo</a:t>
              </a:r>
            </a:p>
          </p:txBody>
        </p:sp>
        <p:sp>
          <p:nvSpPr>
            <p:cNvPr id="40970" name="Rectangle 10"/>
            <p:cNvSpPr>
              <a:spLocks noChangeArrowheads="1"/>
            </p:cNvSpPr>
            <p:nvPr/>
          </p:nvSpPr>
          <p:spPr bwMode="auto">
            <a:xfrm>
              <a:off x="3691" y="3884"/>
              <a:ext cx="598" cy="3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1163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2325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35075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46238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Iteración de</a:t>
              </a:r>
              <a:b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</a:br>
              <a: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Desarrollo</a:t>
              </a:r>
            </a:p>
          </p:txBody>
        </p:sp>
        <p:sp>
          <p:nvSpPr>
            <p:cNvPr id="40971" name="Rectangle 11"/>
            <p:cNvSpPr>
              <a:spLocks noChangeArrowheads="1"/>
            </p:cNvSpPr>
            <p:nvPr/>
          </p:nvSpPr>
          <p:spPr bwMode="auto">
            <a:xfrm>
              <a:off x="4300" y="3884"/>
              <a:ext cx="598" cy="3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1163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2325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35075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46238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Iteración de</a:t>
              </a:r>
              <a:b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</a:br>
              <a: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Transición</a:t>
              </a:r>
            </a:p>
          </p:txBody>
        </p:sp>
        <p:sp>
          <p:nvSpPr>
            <p:cNvPr id="40972" name="Rectangle 12"/>
            <p:cNvSpPr>
              <a:spLocks noChangeArrowheads="1"/>
            </p:cNvSpPr>
            <p:nvPr/>
          </p:nvSpPr>
          <p:spPr bwMode="auto">
            <a:xfrm>
              <a:off x="4868" y="3884"/>
              <a:ext cx="598" cy="3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550" tIns="41275" rIns="82550" bIns="41275">
              <a:spAutoFit/>
            </a:bodyPr>
            <a:lstStyle>
              <a:lvl1pPr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11163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22325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35075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46238" algn="l" defTabSz="7397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1034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606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178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75038" defTabSz="7397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Iteración de</a:t>
              </a:r>
              <a:b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</a:br>
              <a:r>
                <a:rPr lang="en-US" sz="120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Transición</a:t>
              </a:r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 flipV="1">
              <a:off x="1412" y="3636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 flipV="1">
              <a:off x="1998" y="3636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 flipV="1">
              <a:off x="2565" y="3636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976" name="Line 16"/>
            <p:cNvSpPr>
              <a:spLocks noChangeShapeType="1"/>
            </p:cNvSpPr>
            <p:nvPr/>
          </p:nvSpPr>
          <p:spPr bwMode="auto">
            <a:xfrm flipV="1">
              <a:off x="3140" y="3636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977" name="Line 17"/>
            <p:cNvSpPr>
              <a:spLocks noChangeShapeType="1"/>
            </p:cNvSpPr>
            <p:nvPr/>
          </p:nvSpPr>
          <p:spPr bwMode="auto">
            <a:xfrm flipV="1">
              <a:off x="3713" y="3636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978" name="Line 18"/>
            <p:cNvSpPr>
              <a:spLocks noChangeShapeType="1"/>
            </p:cNvSpPr>
            <p:nvPr/>
          </p:nvSpPr>
          <p:spPr bwMode="auto">
            <a:xfrm flipV="1">
              <a:off x="4286" y="3636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979" name="Line 19"/>
            <p:cNvSpPr>
              <a:spLocks noChangeShapeType="1"/>
            </p:cNvSpPr>
            <p:nvPr/>
          </p:nvSpPr>
          <p:spPr bwMode="auto">
            <a:xfrm flipV="1">
              <a:off x="4854" y="3636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 flipV="1">
              <a:off x="5428" y="3636"/>
              <a:ext cx="0" cy="5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>
              <a:off x="725" y="4207"/>
              <a:ext cx="4716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982" name="Line 22"/>
            <p:cNvSpPr>
              <a:spLocks noChangeShapeType="1"/>
            </p:cNvSpPr>
            <p:nvPr/>
          </p:nvSpPr>
          <p:spPr bwMode="auto">
            <a:xfrm flipH="1">
              <a:off x="725" y="3857"/>
              <a:ext cx="46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>
              <a:off x="725" y="3859"/>
              <a:ext cx="0" cy="3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984" name="Line 24"/>
            <p:cNvSpPr>
              <a:spLocks noChangeShapeType="1"/>
            </p:cNvSpPr>
            <p:nvPr/>
          </p:nvSpPr>
          <p:spPr bwMode="auto">
            <a:xfrm>
              <a:off x="739" y="3627"/>
              <a:ext cx="468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grpSp>
          <p:nvGrpSpPr>
            <p:cNvPr id="40985" name="Group 25"/>
            <p:cNvGrpSpPr>
              <a:grpSpLocks/>
            </p:cNvGrpSpPr>
            <p:nvPr/>
          </p:nvGrpSpPr>
          <p:grpSpPr bwMode="auto">
            <a:xfrm>
              <a:off x="688" y="3283"/>
              <a:ext cx="4744" cy="358"/>
              <a:chOff x="323" y="1997"/>
              <a:chExt cx="4647" cy="358"/>
            </a:xfrm>
          </p:grpSpPr>
          <p:sp>
            <p:nvSpPr>
              <p:cNvPr id="40986" name="Rectangle 26"/>
              <p:cNvSpPr>
                <a:spLocks noChangeArrowheads="1"/>
              </p:cNvSpPr>
              <p:nvPr/>
            </p:nvSpPr>
            <p:spPr bwMode="auto">
              <a:xfrm>
                <a:off x="360" y="1997"/>
                <a:ext cx="4608" cy="3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hlink">
                            <a:gamma/>
                            <a:shade val="66275"/>
                            <a:invGamma/>
                          </a:schemeClr>
                        </a:gs>
                        <a:gs pos="50000">
                          <a:schemeClr val="hlink"/>
                        </a:gs>
                        <a:gs pos="100000">
                          <a:schemeClr val="hlink">
                            <a:gamma/>
                            <a:shade val="66275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40987" name="Line 27"/>
              <p:cNvSpPr>
                <a:spLocks noChangeShapeType="1"/>
              </p:cNvSpPr>
              <p:nvPr/>
            </p:nvSpPr>
            <p:spPr bwMode="auto">
              <a:xfrm flipV="1">
                <a:off x="1038" y="2116"/>
                <a:ext cx="0" cy="2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40988" name="Line 28"/>
              <p:cNvSpPr>
                <a:spLocks noChangeShapeType="1"/>
              </p:cNvSpPr>
              <p:nvPr/>
            </p:nvSpPr>
            <p:spPr bwMode="auto">
              <a:xfrm flipV="1">
                <a:off x="2169" y="2116"/>
                <a:ext cx="0" cy="2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40989" name="Line 29"/>
              <p:cNvSpPr>
                <a:spLocks noChangeShapeType="1"/>
              </p:cNvSpPr>
              <p:nvPr/>
            </p:nvSpPr>
            <p:spPr bwMode="auto">
              <a:xfrm flipV="1">
                <a:off x="3847" y="2104"/>
                <a:ext cx="0" cy="2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40990" name="Line 30"/>
              <p:cNvSpPr>
                <a:spLocks noChangeShapeType="1"/>
              </p:cNvSpPr>
              <p:nvPr/>
            </p:nvSpPr>
            <p:spPr bwMode="auto">
              <a:xfrm flipV="1">
                <a:off x="4970" y="2116"/>
                <a:ext cx="0" cy="2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40991" name="Rectangle 31"/>
              <p:cNvSpPr>
                <a:spLocks noChangeArrowheads="1"/>
              </p:cNvSpPr>
              <p:nvPr/>
            </p:nvSpPr>
            <p:spPr bwMode="auto">
              <a:xfrm>
                <a:off x="323" y="2108"/>
                <a:ext cx="369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s-MX" sz="1400" b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Inicio</a:t>
                </a:r>
              </a:p>
            </p:txBody>
          </p:sp>
          <p:sp>
            <p:nvSpPr>
              <p:cNvPr id="40992" name="Rectangle 32"/>
              <p:cNvSpPr>
                <a:spLocks noChangeArrowheads="1"/>
              </p:cNvSpPr>
              <p:nvPr/>
            </p:nvSpPr>
            <p:spPr bwMode="auto">
              <a:xfrm>
                <a:off x="1226" y="2108"/>
                <a:ext cx="644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s-MX" sz="1400" b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Elaboración</a:t>
                </a:r>
              </a:p>
            </p:txBody>
          </p:sp>
          <p:sp>
            <p:nvSpPr>
              <p:cNvPr id="40993" name="Rectangle 33"/>
              <p:cNvSpPr>
                <a:spLocks noChangeArrowheads="1"/>
              </p:cNvSpPr>
              <p:nvPr/>
            </p:nvSpPr>
            <p:spPr bwMode="auto">
              <a:xfrm>
                <a:off x="2585" y="2108"/>
                <a:ext cx="699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s-MX" sz="1400" b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Construcción</a:t>
                </a:r>
              </a:p>
            </p:txBody>
          </p:sp>
          <p:sp>
            <p:nvSpPr>
              <p:cNvPr id="40994" name="Rectangle 34"/>
              <p:cNvSpPr>
                <a:spLocks noChangeArrowheads="1"/>
              </p:cNvSpPr>
              <p:nvPr/>
            </p:nvSpPr>
            <p:spPr bwMode="auto">
              <a:xfrm>
                <a:off x="4107" y="2108"/>
                <a:ext cx="583" cy="2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s-MX" sz="1400" b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Transición</a:t>
                </a:r>
              </a:p>
            </p:txBody>
          </p:sp>
          <p:sp>
            <p:nvSpPr>
              <p:cNvPr id="40995" name="Line 35"/>
              <p:cNvSpPr>
                <a:spLocks noChangeShapeType="1"/>
              </p:cNvSpPr>
              <p:nvPr/>
            </p:nvSpPr>
            <p:spPr bwMode="auto">
              <a:xfrm flipV="1">
                <a:off x="366" y="2116"/>
                <a:ext cx="0" cy="2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sp>
          <p:nvSpPr>
            <p:cNvPr id="40997" name="Text Box 37"/>
            <p:cNvSpPr txBox="1">
              <a:spLocks noChangeArrowheads="1"/>
            </p:cNvSpPr>
            <p:nvPr/>
          </p:nvSpPr>
          <p:spPr bwMode="auto">
            <a:xfrm>
              <a:off x="295" y="2313"/>
              <a:ext cx="995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s-MX">
                  <a:latin typeface="Times New Roman" panose="02020603050405020304" pitchFamily="18" charset="0"/>
                </a:rPr>
                <a:t>Liberaciones</a:t>
              </a:r>
              <a:endParaRPr lang="es-MX" sz="28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98" name="Arc 38"/>
            <p:cNvSpPr>
              <a:spLocks/>
            </p:cNvSpPr>
            <p:nvPr/>
          </p:nvSpPr>
          <p:spPr bwMode="auto">
            <a:xfrm>
              <a:off x="1302" y="2660"/>
              <a:ext cx="96" cy="117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2000"/>
                <a:gd name="T2" fmla="*/ 21596 w 21600"/>
                <a:gd name="T3" fmla="*/ 22000 h 22000"/>
                <a:gd name="T4" fmla="*/ 0 w 21600"/>
                <a:gd name="T5" fmla="*/ 21600 h 2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0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33"/>
                    <a:pt x="21598" y="21866"/>
                    <a:pt x="21596" y="22000"/>
                  </a:cubicBezTo>
                </a:path>
                <a:path w="21600" h="220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733"/>
                    <a:pt x="21598" y="21866"/>
                    <a:pt x="21596" y="220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0999" name="Arc 39"/>
            <p:cNvSpPr>
              <a:spLocks/>
            </p:cNvSpPr>
            <p:nvPr/>
          </p:nvSpPr>
          <p:spPr bwMode="auto">
            <a:xfrm>
              <a:off x="1302" y="2612"/>
              <a:ext cx="672" cy="124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44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07" y="0"/>
                    <a:pt x="21569" y="9636"/>
                    <a:pt x="21599" y="21544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07" y="0"/>
                    <a:pt x="21569" y="9636"/>
                    <a:pt x="21599" y="2154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000" name="Arc 40"/>
            <p:cNvSpPr>
              <a:spLocks/>
            </p:cNvSpPr>
            <p:nvPr/>
          </p:nvSpPr>
          <p:spPr bwMode="auto">
            <a:xfrm>
              <a:off x="1302" y="2515"/>
              <a:ext cx="1824" cy="13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001" name="Arc 41"/>
            <p:cNvSpPr>
              <a:spLocks/>
            </p:cNvSpPr>
            <p:nvPr/>
          </p:nvSpPr>
          <p:spPr bwMode="auto">
            <a:xfrm>
              <a:off x="1302" y="2564"/>
              <a:ext cx="1248" cy="12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769"/>
                <a:gd name="T2" fmla="*/ 21599 w 21600"/>
                <a:gd name="T3" fmla="*/ 21769 h 21769"/>
                <a:gd name="T4" fmla="*/ 0 w 21600"/>
                <a:gd name="T5" fmla="*/ 21600 h 2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769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56"/>
                    <a:pt x="21599" y="21712"/>
                    <a:pt x="21599" y="21769"/>
                  </a:cubicBezTo>
                </a:path>
                <a:path w="21600" h="21769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56"/>
                    <a:pt x="21599" y="21712"/>
                    <a:pt x="21599" y="2176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002" name="Arc 42"/>
            <p:cNvSpPr>
              <a:spLocks/>
            </p:cNvSpPr>
            <p:nvPr/>
          </p:nvSpPr>
          <p:spPr bwMode="auto">
            <a:xfrm>
              <a:off x="1302" y="2467"/>
              <a:ext cx="2976" cy="141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003" name="Arc 43"/>
            <p:cNvSpPr>
              <a:spLocks/>
            </p:cNvSpPr>
            <p:nvPr/>
          </p:nvSpPr>
          <p:spPr bwMode="auto">
            <a:xfrm>
              <a:off x="1302" y="2467"/>
              <a:ext cx="2400" cy="140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004" name="Arc 44"/>
            <p:cNvSpPr>
              <a:spLocks/>
            </p:cNvSpPr>
            <p:nvPr/>
          </p:nvSpPr>
          <p:spPr bwMode="auto">
            <a:xfrm>
              <a:off x="1302" y="2372"/>
              <a:ext cx="3552" cy="152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9"/>
                <a:gd name="T1" fmla="*/ 0 h 21600"/>
                <a:gd name="T2" fmla="*/ 21599 w 21599"/>
                <a:gd name="T3" fmla="*/ 21373 h 21600"/>
                <a:gd name="T4" fmla="*/ 0 w 215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0" y="0"/>
                  </a:moveTo>
                  <a:cubicBezTo>
                    <a:pt x="11840" y="0"/>
                    <a:pt x="21474" y="9532"/>
                    <a:pt x="21598" y="21373"/>
                  </a:cubicBezTo>
                </a:path>
                <a:path w="21599" h="21600" stroke="0" extrusionOk="0">
                  <a:moveTo>
                    <a:pt x="0" y="0"/>
                  </a:moveTo>
                  <a:cubicBezTo>
                    <a:pt x="11840" y="0"/>
                    <a:pt x="21474" y="9532"/>
                    <a:pt x="21598" y="2137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1005" name="Arc 45"/>
            <p:cNvSpPr>
              <a:spLocks/>
            </p:cNvSpPr>
            <p:nvPr/>
          </p:nvSpPr>
          <p:spPr bwMode="auto">
            <a:xfrm>
              <a:off x="1302" y="2326"/>
              <a:ext cx="4126" cy="15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1"/>
                <a:gd name="T1" fmla="*/ 0 h 21600"/>
                <a:gd name="T2" fmla="*/ 21591 w 21591"/>
                <a:gd name="T3" fmla="*/ 20973 h 21600"/>
                <a:gd name="T4" fmla="*/ 0 w 2159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1" h="21600" fill="none" extrusionOk="0">
                  <a:moveTo>
                    <a:pt x="0" y="0"/>
                  </a:moveTo>
                  <a:cubicBezTo>
                    <a:pt x="11685" y="0"/>
                    <a:pt x="21251" y="9292"/>
                    <a:pt x="21590" y="20973"/>
                  </a:cubicBezTo>
                </a:path>
                <a:path w="21591" h="21600" stroke="0" extrusionOk="0">
                  <a:moveTo>
                    <a:pt x="0" y="0"/>
                  </a:moveTo>
                  <a:cubicBezTo>
                    <a:pt x="11685" y="0"/>
                    <a:pt x="21251" y="9292"/>
                    <a:pt x="21590" y="2097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  <p:sp>
        <p:nvSpPr>
          <p:cNvPr id="41008" name="Line 48"/>
          <p:cNvSpPr>
            <a:spLocks noChangeShapeType="1"/>
          </p:cNvSpPr>
          <p:nvPr/>
        </p:nvSpPr>
        <p:spPr bwMode="auto">
          <a:xfrm>
            <a:off x="6804025" y="63087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1009" name="Text Box 49"/>
          <p:cNvSpPr txBox="1">
            <a:spLocks noChangeArrowheads="1"/>
          </p:cNvSpPr>
          <p:nvPr/>
        </p:nvSpPr>
        <p:spPr bwMode="auto">
          <a:xfrm>
            <a:off x="7281863" y="6308725"/>
            <a:ext cx="852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sz="1400" b="0"/>
              <a:t>externas</a:t>
            </a:r>
            <a:endParaRPr lang="es-MX" sz="1400" b="0"/>
          </a:p>
        </p:txBody>
      </p:sp>
      <p:sp>
        <p:nvSpPr>
          <p:cNvPr id="41010" name="Text Box 50"/>
          <p:cNvSpPr txBox="1">
            <a:spLocks noChangeArrowheads="1"/>
          </p:cNvSpPr>
          <p:nvPr/>
        </p:nvSpPr>
        <p:spPr bwMode="auto">
          <a:xfrm>
            <a:off x="5867400" y="6308725"/>
            <a:ext cx="811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sz="1400" b="0"/>
              <a:t>internas</a:t>
            </a:r>
            <a:endParaRPr lang="es-MX" sz="1400" b="0"/>
          </a:p>
        </p:txBody>
      </p:sp>
      <p:sp>
        <p:nvSpPr>
          <p:cNvPr id="41011" name="Text Box 51"/>
          <p:cNvSpPr txBox="1">
            <a:spLocks noChangeArrowheads="1"/>
          </p:cNvSpPr>
          <p:nvPr/>
        </p:nvSpPr>
        <p:spPr bwMode="auto">
          <a:xfrm>
            <a:off x="1187450" y="6308725"/>
            <a:ext cx="1173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sz="1400"/>
              <a:t>iteraciones</a:t>
            </a:r>
            <a:endParaRPr lang="es-MX" sz="1400"/>
          </a:p>
        </p:txBody>
      </p:sp>
      <p:sp>
        <p:nvSpPr>
          <p:cNvPr id="41012" name="Line 52"/>
          <p:cNvSpPr>
            <a:spLocks noChangeShapeType="1"/>
          </p:cNvSpPr>
          <p:nvPr/>
        </p:nvSpPr>
        <p:spPr bwMode="auto">
          <a:xfrm flipH="1">
            <a:off x="5580063" y="666908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1013" name="Line 53"/>
          <p:cNvSpPr>
            <a:spLocks noChangeShapeType="1"/>
          </p:cNvSpPr>
          <p:nvPr/>
        </p:nvSpPr>
        <p:spPr bwMode="auto">
          <a:xfrm flipH="1">
            <a:off x="7235825" y="666908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/>
              <a:t>Noción de Proceso</a:t>
            </a:r>
            <a:endParaRPr lang="es-MX"/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09588" y="3198813"/>
            <a:ext cx="1676400" cy="26574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sm" len="sm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285750" algn="l"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85750" algn="l"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85750" algn="l"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ts val="2000"/>
              </a:lnSpc>
              <a:spcBef>
                <a:spcPts val="9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s-MX" sz="1800" i="1">
                <a:solidFill>
                  <a:schemeClr val="folHlink"/>
                </a:solidFill>
                <a:latin typeface="Times New Roman" panose="02020603050405020304" pitchFamily="18" charset="0"/>
              </a:rPr>
              <a:t>Rol</a:t>
            </a:r>
            <a:r>
              <a:rPr lang="es-MX" sz="1800">
                <a:solidFill>
                  <a:schemeClr val="folHlink"/>
                </a:solidFill>
                <a:latin typeface="Times New Roman" panose="02020603050405020304" pitchFamily="18" charset="0"/>
              </a:rPr>
              <a:t> que puede ser desempeñado por un individuo o conjunto de individuos en la organización de desarrollo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250825" y="2636838"/>
            <a:ext cx="21605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eaLnBrk="0" hangingPunct="0"/>
            <a:r>
              <a:rPr lang="es-MX" sz="1800">
                <a:latin typeface="Times New Roman" panose="02020603050405020304" pitchFamily="18" charset="0"/>
              </a:rPr>
              <a:t>Trabajador/Quién?</a:t>
            </a:r>
            <a:endParaRPr lang="es-MX" sz="1600">
              <a:latin typeface="Times New Roman" panose="02020603050405020304" pitchFamily="18" charset="0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2959100" y="4275138"/>
            <a:ext cx="892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s-MX" sz="1600">
                <a:latin typeface="Times New Roman" panose="02020603050405020304" pitchFamily="18" charset="0"/>
              </a:rPr>
              <a:t>Diseñador</a:t>
            </a:r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2271713" y="2924175"/>
            <a:ext cx="654050" cy="26828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1994" name="Freeform 10"/>
          <p:cNvSpPr>
            <a:spLocks/>
          </p:cNvSpPr>
          <p:nvPr/>
        </p:nvSpPr>
        <p:spPr bwMode="auto">
          <a:xfrm>
            <a:off x="3419475" y="3444875"/>
            <a:ext cx="271463" cy="274638"/>
          </a:xfrm>
          <a:custGeom>
            <a:avLst/>
            <a:gdLst>
              <a:gd name="T0" fmla="*/ 95 w 171"/>
              <a:gd name="T1" fmla="*/ 0 h 173"/>
              <a:gd name="T2" fmla="*/ 107 w 171"/>
              <a:gd name="T3" fmla="*/ 3 h 173"/>
              <a:gd name="T4" fmla="*/ 119 w 171"/>
              <a:gd name="T5" fmla="*/ 6 h 173"/>
              <a:gd name="T6" fmla="*/ 132 w 171"/>
              <a:gd name="T7" fmla="*/ 12 h 173"/>
              <a:gd name="T8" fmla="*/ 141 w 171"/>
              <a:gd name="T9" fmla="*/ 18 h 173"/>
              <a:gd name="T10" fmla="*/ 150 w 171"/>
              <a:gd name="T11" fmla="*/ 27 h 173"/>
              <a:gd name="T12" fmla="*/ 159 w 171"/>
              <a:gd name="T13" fmla="*/ 36 h 173"/>
              <a:gd name="T14" fmla="*/ 165 w 171"/>
              <a:gd name="T15" fmla="*/ 49 h 173"/>
              <a:gd name="T16" fmla="*/ 168 w 171"/>
              <a:gd name="T17" fmla="*/ 61 h 173"/>
              <a:gd name="T18" fmla="*/ 171 w 171"/>
              <a:gd name="T19" fmla="*/ 73 h 173"/>
              <a:gd name="T20" fmla="*/ 171 w 171"/>
              <a:gd name="T21" fmla="*/ 85 h 173"/>
              <a:gd name="T22" fmla="*/ 171 w 171"/>
              <a:gd name="T23" fmla="*/ 100 h 173"/>
              <a:gd name="T24" fmla="*/ 168 w 171"/>
              <a:gd name="T25" fmla="*/ 112 h 173"/>
              <a:gd name="T26" fmla="*/ 165 w 171"/>
              <a:gd name="T27" fmla="*/ 121 h 173"/>
              <a:gd name="T28" fmla="*/ 159 w 171"/>
              <a:gd name="T29" fmla="*/ 134 h 173"/>
              <a:gd name="T30" fmla="*/ 150 w 171"/>
              <a:gd name="T31" fmla="*/ 143 h 173"/>
              <a:gd name="T32" fmla="*/ 141 w 171"/>
              <a:gd name="T33" fmla="*/ 152 h 173"/>
              <a:gd name="T34" fmla="*/ 132 w 171"/>
              <a:gd name="T35" fmla="*/ 158 h 173"/>
              <a:gd name="T36" fmla="*/ 119 w 171"/>
              <a:gd name="T37" fmla="*/ 164 h 173"/>
              <a:gd name="T38" fmla="*/ 107 w 171"/>
              <a:gd name="T39" fmla="*/ 170 h 173"/>
              <a:gd name="T40" fmla="*/ 95 w 171"/>
              <a:gd name="T41" fmla="*/ 170 h 173"/>
              <a:gd name="T42" fmla="*/ 83 w 171"/>
              <a:gd name="T43" fmla="*/ 170 h 173"/>
              <a:gd name="T44" fmla="*/ 70 w 171"/>
              <a:gd name="T45" fmla="*/ 170 h 173"/>
              <a:gd name="T46" fmla="*/ 55 w 171"/>
              <a:gd name="T47" fmla="*/ 167 h 173"/>
              <a:gd name="T48" fmla="*/ 46 w 171"/>
              <a:gd name="T49" fmla="*/ 161 h 173"/>
              <a:gd name="T50" fmla="*/ 34 w 171"/>
              <a:gd name="T51" fmla="*/ 155 h 173"/>
              <a:gd name="T52" fmla="*/ 24 w 171"/>
              <a:gd name="T53" fmla="*/ 146 h 173"/>
              <a:gd name="T54" fmla="*/ 18 w 171"/>
              <a:gd name="T55" fmla="*/ 137 h 173"/>
              <a:gd name="T56" fmla="*/ 9 w 171"/>
              <a:gd name="T57" fmla="*/ 128 h 173"/>
              <a:gd name="T58" fmla="*/ 6 w 171"/>
              <a:gd name="T59" fmla="*/ 115 h 173"/>
              <a:gd name="T60" fmla="*/ 3 w 171"/>
              <a:gd name="T61" fmla="*/ 103 h 173"/>
              <a:gd name="T62" fmla="*/ 0 w 171"/>
              <a:gd name="T63" fmla="*/ 91 h 173"/>
              <a:gd name="T64" fmla="*/ 0 w 171"/>
              <a:gd name="T65" fmla="*/ 76 h 173"/>
              <a:gd name="T66" fmla="*/ 3 w 171"/>
              <a:gd name="T67" fmla="*/ 64 h 173"/>
              <a:gd name="T68" fmla="*/ 6 w 171"/>
              <a:gd name="T69" fmla="*/ 52 h 173"/>
              <a:gd name="T70" fmla="*/ 12 w 171"/>
              <a:gd name="T71" fmla="*/ 42 h 173"/>
              <a:gd name="T72" fmla="*/ 18 w 171"/>
              <a:gd name="T73" fmla="*/ 30 h 173"/>
              <a:gd name="T74" fmla="*/ 27 w 171"/>
              <a:gd name="T75" fmla="*/ 21 h 173"/>
              <a:gd name="T76" fmla="*/ 37 w 171"/>
              <a:gd name="T77" fmla="*/ 15 h 173"/>
              <a:gd name="T78" fmla="*/ 49 w 171"/>
              <a:gd name="T79" fmla="*/ 9 h 173"/>
              <a:gd name="T80" fmla="*/ 61 w 171"/>
              <a:gd name="T81" fmla="*/ 3 h 173"/>
              <a:gd name="T82" fmla="*/ 73 w 171"/>
              <a:gd name="T83" fmla="*/ 0 h 173"/>
              <a:gd name="T84" fmla="*/ 86 w 171"/>
              <a:gd name="T85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1" h="173">
                <a:moveTo>
                  <a:pt x="86" y="0"/>
                </a:moveTo>
                <a:lnTo>
                  <a:pt x="92" y="0"/>
                </a:lnTo>
                <a:lnTo>
                  <a:pt x="95" y="0"/>
                </a:lnTo>
                <a:lnTo>
                  <a:pt x="98" y="0"/>
                </a:lnTo>
                <a:lnTo>
                  <a:pt x="104" y="3"/>
                </a:lnTo>
                <a:lnTo>
                  <a:pt x="107" y="3"/>
                </a:lnTo>
                <a:lnTo>
                  <a:pt x="113" y="3"/>
                </a:lnTo>
                <a:lnTo>
                  <a:pt x="116" y="6"/>
                </a:lnTo>
                <a:lnTo>
                  <a:pt x="119" y="6"/>
                </a:lnTo>
                <a:lnTo>
                  <a:pt x="122" y="9"/>
                </a:lnTo>
                <a:lnTo>
                  <a:pt x="129" y="9"/>
                </a:lnTo>
                <a:lnTo>
                  <a:pt x="132" y="12"/>
                </a:lnTo>
                <a:lnTo>
                  <a:pt x="135" y="15"/>
                </a:lnTo>
                <a:lnTo>
                  <a:pt x="138" y="18"/>
                </a:lnTo>
                <a:lnTo>
                  <a:pt x="141" y="18"/>
                </a:lnTo>
                <a:lnTo>
                  <a:pt x="144" y="21"/>
                </a:lnTo>
                <a:lnTo>
                  <a:pt x="147" y="24"/>
                </a:lnTo>
                <a:lnTo>
                  <a:pt x="150" y="27"/>
                </a:lnTo>
                <a:lnTo>
                  <a:pt x="153" y="30"/>
                </a:lnTo>
                <a:lnTo>
                  <a:pt x="156" y="33"/>
                </a:lnTo>
                <a:lnTo>
                  <a:pt x="159" y="36"/>
                </a:lnTo>
                <a:lnTo>
                  <a:pt x="159" y="42"/>
                </a:lnTo>
                <a:lnTo>
                  <a:pt x="162" y="45"/>
                </a:lnTo>
                <a:lnTo>
                  <a:pt x="165" y="49"/>
                </a:lnTo>
                <a:lnTo>
                  <a:pt x="165" y="52"/>
                </a:lnTo>
                <a:lnTo>
                  <a:pt x="168" y="58"/>
                </a:lnTo>
                <a:lnTo>
                  <a:pt x="168" y="61"/>
                </a:lnTo>
                <a:lnTo>
                  <a:pt x="171" y="64"/>
                </a:lnTo>
                <a:lnTo>
                  <a:pt x="171" y="70"/>
                </a:lnTo>
                <a:lnTo>
                  <a:pt x="171" y="73"/>
                </a:lnTo>
                <a:lnTo>
                  <a:pt x="171" y="76"/>
                </a:lnTo>
                <a:lnTo>
                  <a:pt x="171" y="82"/>
                </a:lnTo>
                <a:lnTo>
                  <a:pt x="171" y="85"/>
                </a:lnTo>
                <a:lnTo>
                  <a:pt x="171" y="91"/>
                </a:lnTo>
                <a:lnTo>
                  <a:pt x="171" y="94"/>
                </a:lnTo>
                <a:lnTo>
                  <a:pt x="171" y="100"/>
                </a:lnTo>
                <a:lnTo>
                  <a:pt x="171" y="103"/>
                </a:lnTo>
                <a:lnTo>
                  <a:pt x="171" y="106"/>
                </a:lnTo>
                <a:lnTo>
                  <a:pt x="168" y="112"/>
                </a:lnTo>
                <a:lnTo>
                  <a:pt x="168" y="115"/>
                </a:lnTo>
                <a:lnTo>
                  <a:pt x="165" y="118"/>
                </a:lnTo>
                <a:lnTo>
                  <a:pt x="165" y="121"/>
                </a:lnTo>
                <a:lnTo>
                  <a:pt x="162" y="128"/>
                </a:lnTo>
                <a:lnTo>
                  <a:pt x="159" y="131"/>
                </a:lnTo>
                <a:lnTo>
                  <a:pt x="159" y="134"/>
                </a:lnTo>
                <a:lnTo>
                  <a:pt x="156" y="137"/>
                </a:lnTo>
                <a:lnTo>
                  <a:pt x="153" y="140"/>
                </a:lnTo>
                <a:lnTo>
                  <a:pt x="150" y="143"/>
                </a:lnTo>
                <a:lnTo>
                  <a:pt x="147" y="146"/>
                </a:lnTo>
                <a:lnTo>
                  <a:pt x="144" y="149"/>
                </a:lnTo>
                <a:lnTo>
                  <a:pt x="141" y="152"/>
                </a:lnTo>
                <a:lnTo>
                  <a:pt x="138" y="155"/>
                </a:lnTo>
                <a:lnTo>
                  <a:pt x="135" y="158"/>
                </a:lnTo>
                <a:lnTo>
                  <a:pt x="132" y="158"/>
                </a:lnTo>
                <a:lnTo>
                  <a:pt x="129" y="161"/>
                </a:lnTo>
                <a:lnTo>
                  <a:pt x="122" y="164"/>
                </a:lnTo>
                <a:lnTo>
                  <a:pt x="119" y="164"/>
                </a:lnTo>
                <a:lnTo>
                  <a:pt x="116" y="167"/>
                </a:lnTo>
                <a:lnTo>
                  <a:pt x="113" y="167"/>
                </a:lnTo>
                <a:lnTo>
                  <a:pt x="107" y="170"/>
                </a:lnTo>
                <a:lnTo>
                  <a:pt x="104" y="170"/>
                </a:lnTo>
                <a:lnTo>
                  <a:pt x="98" y="170"/>
                </a:lnTo>
                <a:lnTo>
                  <a:pt x="95" y="170"/>
                </a:lnTo>
                <a:lnTo>
                  <a:pt x="92" y="170"/>
                </a:lnTo>
                <a:lnTo>
                  <a:pt x="86" y="173"/>
                </a:lnTo>
                <a:lnTo>
                  <a:pt x="83" y="170"/>
                </a:lnTo>
                <a:lnTo>
                  <a:pt x="76" y="170"/>
                </a:lnTo>
                <a:lnTo>
                  <a:pt x="73" y="170"/>
                </a:lnTo>
                <a:lnTo>
                  <a:pt x="70" y="170"/>
                </a:lnTo>
                <a:lnTo>
                  <a:pt x="64" y="170"/>
                </a:lnTo>
                <a:lnTo>
                  <a:pt x="61" y="167"/>
                </a:lnTo>
                <a:lnTo>
                  <a:pt x="55" y="167"/>
                </a:lnTo>
                <a:lnTo>
                  <a:pt x="52" y="164"/>
                </a:lnTo>
                <a:lnTo>
                  <a:pt x="49" y="164"/>
                </a:lnTo>
                <a:lnTo>
                  <a:pt x="46" y="161"/>
                </a:lnTo>
                <a:lnTo>
                  <a:pt x="43" y="158"/>
                </a:lnTo>
                <a:lnTo>
                  <a:pt x="37" y="158"/>
                </a:lnTo>
                <a:lnTo>
                  <a:pt x="34" y="155"/>
                </a:lnTo>
                <a:lnTo>
                  <a:pt x="31" y="152"/>
                </a:lnTo>
                <a:lnTo>
                  <a:pt x="27" y="149"/>
                </a:lnTo>
                <a:lnTo>
                  <a:pt x="24" y="146"/>
                </a:lnTo>
                <a:lnTo>
                  <a:pt x="21" y="143"/>
                </a:lnTo>
                <a:lnTo>
                  <a:pt x="18" y="140"/>
                </a:lnTo>
                <a:lnTo>
                  <a:pt x="18" y="137"/>
                </a:lnTo>
                <a:lnTo>
                  <a:pt x="15" y="134"/>
                </a:lnTo>
                <a:lnTo>
                  <a:pt x="12" y="131"/>
                </a:lnTo>
                <a:lnTo>
                  <a:pt x="9" y="128"/>
                </a:lnTo>
                <a:lnTo>
                  <a:pt x="9" y="121"/>
                </a:lnTo>
                <a:lnTo>
                  <a:pt x="6" y="118"/>
                </a:lnTo>
                <a:lnTo>
                  <a:pt x="6" y="115"/>
                </a:lnTo>
                <a:lnTo>
                  <a:pt x="3" y="112"/>
                </a:lnTo>
                <a:lnTo>
                  <a:pt x="3" y="106"/>
                </a:lnTo>
                <a:lnTo>
                  <a:pt x="3" y="103"/>
                </a:lnTo>
                <a:lnTo>
                  <a:pt x="0" y="100"/>
                </a:lnTo>
                <a:lnTo>
                  <a:pt x="0" y="94"/>
                </a:lnTo>
                <a:lnTo>
                  <a:pt x="0" y="91"/>
                </a:lnTo>
                <a:lnTo>
                  <a:pt x="0" y="85"/>
                </a:lnTo>
                <a:lnTo>
                  <a:pt x="0" y="82"/>
                </a:lnTo>
                <a:lnTo>
                  <a:pt x="0" y="76"/>
                </a:lnTo>
                <a:lnTo>
                  <a:pt x="0" y="73"/>
                </a:lnTo>
                <a:lnTo>
                  <a:pt x="3" y="70"/>
                </a:lnTo>
                <a:lnTo>
                  <a:pt x="3" y="64"/>
                </a:lnTo>
                <a:lnTo>
                  <a:pt x="3" y="61"/>
                </a:lnTo>
                <a:lnTo>
                  <a:pt x="6" y="58"/>
                </a:lnTo>
                <a:lnTo>
                  <a:pt x="6" y="52"/>
                </a:lnTo>
                <a:lnTo>
                  <a:pt x="9" y="49"/>
                </a:lnTo>
                <a:lnTo>
                  <a:pt x="9" y="45"/>
                </a:lnTo>
                <a:lnTo>
                  <a:pt x="12" y="42"/>
                </a:lnTo>
                <a:lnTo>
                  <a:pt x="15" y="36"/>
                </a:lnTo>
                <a:lnTo>
                  <a:pt x="18" y="33"/>
                </a:lnTo>
                <a:lnTo>
                  <a:pt x="18" y="30"/>
                </a:lnTo>
                <a:lnTo>
                  <a:pt x="21" y="27"/>
                </a:lnTo>
                <a:lnTo>
                  <a:pt x="24" y="24"/>
                </a:lnTo>
                <a:lnTo>
                  <a:pt x="27" y="21"/>
                </a:lnTo>
                <a:lnTo>
                  <a:pt x="31" y="18"/>
                </a:lnTo>
                <a:lnTo>
                  <a:pt x="34" y="18"/>
                </a:lnTo>
                <a:lnTo>
                  <a:pt x="37" y="15"/>
                </a:lnTo>
                <a:lnTo>
                  <a:pt x="43" y="12"/>
                </a:lnTo>
                <a:lnTo>
                  <a:pt x="46" y="9"/>
                </a:lnTo>
                <a:lnTo>
                  <a:pt x="49" y="9"/>
                </a:lnTo>
                <a:lnTo>
                  <a:pt x="52" y="6"/>
                </a:lnTo>
                <a:lnTo>
                  <a:pt x="55" y="6"/>
                </a:lnTo>
                <a:lnTo>
                  <a:pt x="61" y="3"/>
                </a:lnTo>
                <a:lnTo>
                  <a:pt x="64" y="3"/>
                </a:lnTo>
                <a:lnTo>
                  <a:pt x="70" y="3"/>
                </a:lnTo>
                <a:lnTo>
                  <a:pt x="73" y="0"/>
                </a:lnTo>
                <a:lnTo>
                  <a:pt x="76" y="0"/>
                </a:lnTo>
                <a:lnTo>
                  <a:pt x="83" y="0"/>
                </a:lnTo>
                <a:lnTo>
                  <a:pt x="86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1995" name="Freeform 11"/>
          <p:cNvSpPr>
            <a:spLocks/>
          </p:cNvSpPr>
          <p:nvPr/>
        </p:nvSpPr>
        <p:spPr bwMode="auto">
          <a:xfrm>
            <a:off x="3419475" y="3444875"/>
            <a:ext cx="271463" cy="274638"/>
          </a:xfrm>
          <a:custGeom>
            <a:avLst/>
            <a:gdLst>
              <a:gd name="T0" fmla="*/ 86 w 171"/>
              <a:gd name="T1" fmla="*/ 0 h 173"/>
              <a:gd name="T2" fmla="*/ 119 w 171"/>
              <a:gd name="T3" fmla="*/ 6 h 173"/>
              <a:gd name="T4" fmla="*/ 147 w 171"/>
              <a:gd name="T5" fmla="*/ 24 h 173"/>
              <a:gd name="T6" fmla="*/ 165 w 171"/>
              <a:gd name="T7" fmla="*/ 52 h 173"/>
              <a:gd name="T8" fmla="*/ 171 w 171"/>
              <a:gd name="T9" fmla="*/ 85 h 173"/>
              <a:gd name="T10" fmla="*/ 165 w 171"/>
              <a:gd name="T11" fmla="*/ 118 h 173"/>
              <a:gd name="T12" fmla="*/ 147 w 171"/>
              <a:gd name="T13" fmla="*/ 146 h 173"/>
              <a:gd name="T14" fmla="*/ 119 w 171"/>
              <a:gd name="T15" fmla="*/ 164 h 173"/>
              <a:gd name="T16" fmla="*/ 86 w 171"/>
              <a:gd name="T17" fmla="*/ 173 h 173"/>
              <a:gd name="T18" fmla="*/ 52 w 171"/>
              <a:gd name="T19" fmla="*/ 164 h 173"/>
              <a:gd name="T20" fmla="*/ 24 w 171"/>
              <a:gd name="T21" fmla="*/ 146 h 173"/>
              <a:gd name="T22" fmla="*/ 6 w 171"/>
              <a:gd name="T23" fmla="*/ 118 h 173"/>
              <a:gd name="T24" fmla="*/ 0 w 171"/>
              <a:gd name="T25" fmla="*/ 85 h 173"/>
              <a:gd name="T26" fmla="*/ 6 w 171"/>
              <a:gd name="T27" fmla="*/ 52 h 173"/>
              <a:gd name="T28" fmla="*/ 24 w 171"/>
              <a:gd name="T29" fmla="*/ 24 h 173"/>
              <a:gd name="T30" fmla="*/ 52 w 171"/>
              <a:gd name="T31" fmla="*/ 6 h 173"/>
              <a:gd name="T32" fmla="*/ 86 w 171"/>
              <a:gd name="T33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1" h="173">
                <a:moveTo>
                  <a:pt x="86" y="0"/>
                </a:moveTo>
                <a:lnTo>
                  <a:pt x="119" y="6"/>
                </a:lnTo>
                <a:lnTo>
                  <a:pt x="147" y="24"/>
                </a:lnTo>
                <a:lnTo>
                  <a:pt x="165" y="52"/>
                </a:lnTo>
                <a:lnTo>
                  <a:pt x="171" y="85"/>
                </a:lnTo>
                <a:lnTo>
                  <a:pt x="165" y="118"/>
                </a:lnTo>
                <a:lnTo>
                  <a:pt x="147" y="146"/>
                </a:lnTo>
                <a:lnTo>
                  <a:pt x="119" y="164"/>
                </a:lnTo>
                <a:lnTo>
                  <a:pt x="86" y="173"/>
                </a:lnTo>
                <a:lnTo>
                  <a:pt x="52" y="164"/>
                </a:lnTo>
                <a:lnTo>
                  <a:pt x="24" y="146"/>
                </a:lnTo>
                <a:lnTo>
                  <a:pt x="6" y="118"/>
                </a:lnTo>
                <a:lnTo>
                  <a:pt x="0" y="85"/>
                </a:lnTo>
                <a:lnTo>
                  <a:pt x="6" y="52"/>
                </a:lnTo>
                <a:lnTo>
                  <a:pt x="24" y="24"/>
                </a:lnTo>
                <a:lnTo>
                  <a:pt x="52" y="6"/>
                </a:lnTo>
                <a:lnTo>
                  <a:pt x="86" y="0"/>
                </a:lnTo>
              </a:path>
            </a:pathLst>
          </a:custGeom>
          <a:noFill/>
          <a:ln w="0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1996" name="Freeform 12"/>
          <p:cNvSpPr>
            <a:spLocks/>
          </p:cNvSpPr>
          <p:nvPr/>
        </p:nvSpPr>
        <p:spPr bwMode="auto">
          <a:xfrm>
            <a:off x="3228975" y="3778250"/>
            <a:ext cx="539750" cy="419100"/>
          </a:xfrm>
          <a:custGeom>
            <a:avLst/>
            <a:gdLst>
              <a:gd name="T0" fmla="*/ 86 w 340"/>
              <a:gd name="T1" fmla="*/ 0 h 264"/>
              <a:gd name="T2" fmla="*/ 340 w 340"/>
              <a:gd name="T3" fmla="*/ 0 h 264"/>
              <a:gd name="T4" fmla="*/ 255 w 340"/>
              <a:gd name="T5" fmla="*/ 264 h 264"/>
              <a:gd name="T6" fmla="*/ 0 w 340"/>
              <a:gd name="T7" fmla="*/ 264 h 264"/>
              <a:gd name="T8" fmla="*/ 86 w 340"/>
              <a:gd name="T9" fmla="*/ 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264">
                <a:moveTo>
                  <a:pt x="86" y="0"/>
                </a:moveTo>
                <a:lnTo>
                  <a:pt x="340" y="0"/>
                </a:lnTo>
                <a:lnTo>
                  <a:pt x="255" y="264"/>
                </a:lnTo>
                <a:lnTo>
                  <a:pt x="0" y="264"/>
                </a:lnTo>
                <a:lnTo>
                  <a:pt x="86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1997" name="Freeform 13"/>
          <p:cNvSpPr>
            <a:spLocks/>
          </p:cNvSpPr>
          <p:nvPr/>
        </p:nvSpPr>
        <p:spPr bwMode="auto">
          <a:xfrm>
            <a:off x="3228975" y="3778250"/>
            <a:ext cx="539750" cy="419100"/>
          </a:xfrm>
          <a:custGeom>
            <a:avLst/>
            <a:gdLst>
              <a:gd name="T0" fmla="*/ 86 w 340"/>
              <a:gd name="T1" fmla="*/ 0 h 264"/>
              <a:gd name="T2" fmla="*/ 340 w 340"/>
              <a:gd name="T3" fmla="*/ 0 h 264"/>
              <a:gd name="T4" fmla="*/ 255 w 340"/>
              <a:gd name="T5" fmla="*/ 264 h 264"/>
              <a:gd name="T6" fmla="*/ 0 w 340"/>
              <a:gd name="T7" fmla="*/ 264 h 264"/>
              <a:gd name="T8" fmla="*/ 86 w 340"/>
              <a:gd name="T9" fmla="*/ 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264">
                <a:moveTo>
                  <a:pt x="86" y="0"/>
                </a:moveTo>
                <a:lnTo>
                  <a:pt x="340" y="0"/>
                </a:lnTo>
                <a:lnTo>
                  <a:pt x="255" y="264"/>
                </a:lnTo>
                <a:lnTo>
                  <a:pt x="0" y="264"/>
                </a:lnTo>
                <a:lnTo>
                  <a:pt x="86" y="0"/>
                </a:lnTo>
              </a:path>
            </a:pathLst>
          </a:custGeom>
          <a:noFill/>
          <a:ln w="0">
            <a:solidFill>
              <a:srgbClr val="CCCC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1998" name="Freeform 14"/>
          <p:cNvSpPr>
            <a:spLocks/>
          </p:cNvSpPr>
          <p:nvPr/>
        </p:nvSpPr>
        <p:spPr bwMode="auto">
          <a:xfrm>
            <a:off x="3370263" y="3411538"/>
            <a:ext cx="277812" cy="274637"/>
          </a:xfrm>
          <a:custGeom>
            <a:avLst/>
            <a:gdLst>
              <a:gd name="T0" fmla="*/ 95 w 175"/>
              <a:gd name="T1" fmla="*/ 0 h 173"/>
              <a:gd name="T2" fmla="*/ 111 w 175"/>
              <a:gd name="T3" fmla="*/ 3 h 173"/>
              <a:gd name="T4" fmla="*/ 120 w 175"/>
              <a:gd name="T5" fmla="*/ 6 h 173"/>
              <a:gd name="T6" fmla="*/ 132 w 175"/>
              <a:gd name="T7" fmla="*/ 12 h 173"/>
              <a:gd name="T8" fmla="*/ 141 w 175"/>
              <a:gd name="T9" fmla="*/ 21 h 173"/>
              <a:gd name="T10" fmla="*/ 150 w 175"/>
              <a:gd name="T11" fmla="*/ 27 h 173"/>
              <a:gd name="T12" fmla="*/ 160 w 175"/>
              <a:gd name="T13" fmla="*/ 39 h 173"/>
              <a:gd name="T14" fmla="*/ 166 w 175"/>
              <a:gd name="T15" fmla="*/ 48 h 173"/>
              <a:gd name="T16" fmla="*/ 169 w 175"/>
              <a:gd name="T17" fmla="*/ 60 h 173"/>
              <a:gd name="T18" fmla="*/ 172 w 175"/>
              <a:gd name="T19" fmla="*/ 73 h 173"/>
              <a:gd name="T20" fmla="*/ 175 w 175"/>
              <a:gd name="T21" fmla="*/ 85 h 173"/>
              <a:gd name="T22" fmla="*/ 172 w 175"/>
              <a:gd name="T23" fmla="*/ 100 h 173"/>
              <a:gd name="T24" fmla="*/ 169 w 175"/>
              <a:gd name="T25" fmla="*/ 112 h 173"/>
              <a:gd name="T26" fmla="*/ 166 w 175"/>
              <a:gd name="T27" fmla="*/ 124 h 173"/>
              <a:gd name="T28" fmla="*/ 160 w 175"/>
              <a:gd name="T29" fmla="*/ 133 h 173"/>
              <a:gd name="T30" fmla="*/ 150 w 175"/>
              <a:gd name="T31" fmla="*/ 142 h 173"/>
              <a:gd name="T32" fmla="*/ 141 w 175"/>
              <a:gd name="T33" fmla="*/ 152 h 173"/>
              <a:gd name="T34" fmla="*/ 132 w 175"/>
              <a:gd name="T35" fmla="*/ 161 h 173"/>
              <a:gd name="T36" fmla="*/ 120 w 175"/>
              <a:gd name="T37" fmla="*/ 164 h 173"/>
              <a:gd name="T38" fmla="*/ 111 w 175"/>
              <a:gd name="T39" fmla="*/ 170 h 173"/>
              <a:gd name="T40" fmla="*/ 95 w 175"/>
              <a:gd name="T41" fmla="*/ 173 h 173"/>
              <a:gd name="T42" fmla="*/ 83 w 175"/>
              <a:gd name="T43" fmla="*/ 173 h 173"/>
              <a:gd name="T44" fmla="*/ 71 w 175"/>
              <a:gd name="T45" fmla="*/ 170 h 173"/>
              <a:gd name="T46" fmla="*/ 58 w 175"/>
              <a:gd name="T47" fmla="*/ 167 h 173"/>
              <a:gd name="T48" fmla="*/ 46 w 175"/>
              <a:gd name="T49" fmla="*/ 161 h 173"/>
              <a:gd name="T50" fmla="*/ 37 w 175"/>
              <a:gd name="T51" fmla="*/ 155 h 173"/>
              <a:gd name="T52" fmla="*/ 28 w 175"/>
              <a:gd name="T53" fmla="*/ 145 h 173"/>
              <a:gd name="T54" fmla="*/ 19 w 175"/>
              <a:gd name="T55" fmla="*/ 136 h 173"/>
              <a:gd name="T56" fmla="*/ 13 w 175"/>
              <a:gd name="T57" fmla="*/ 127 h 173"/>
              <a:gd name="T58" fmla="*/ 6 w 175"/>
              <a:gd name="T59" fmla="*/ 115 h 173"/>
              <a:gd name="T60" fmla="*/ 3 w 175"/>
              <a:gd name="T61" fmla="*/ 103 h 173"/>
              <a:gd name="T62" fmla="*/ 0 w 175"/>
              <a:gd name="T63" fmla="*/ 91 h 173"/>
              <a:gd name="T64" fmla="*/ 0 w 175"/>
              <a:gd name="T65" fmla="*/ 79 h 173"/>
              <a:gd name="T66" fmla="*/ 3 w 175"/>
              <a:gd name="T67" fmla="*/ 63 h 173"/>
              <a:gd name="T68" fmla="*/ 6 w 175"/>
              <a:gd name="T69" fmla="*/ 51 h 173"/>
              <a:gd name="T70" fmla="*/ 13 w 175"/>
              <a:gd name="T71" fmla="*/ 42 h 173"/>
              <a:gd name="T72" fmla="*/ 22 w 175"/>
              <a:gd name="T73" fmla="*/ 30 h 173"/>
              <a:gd name="T74" fmla="*/ 34 w 175"/>
              <a:gd name="T75" fmla="*/ 21 h 173"/>
              <a:gd name="T76" fmla="*/ 43 w 175"/>
              <a:gd name="T77" fmla="*/ 12 h 173"/>
              <a:gd name="T78" fmla="*/ 52 w 175"/>
              <a:gd name="T79" fmla="*/ 6 h 173"/>
              <a:gd name="T80" fmla="*/ 65 w 175"/>
              <a:gd name="T81" fmla="*/ 3 h 173"/>
              <a:gd name="T82" fmla="*/ 80 w 175"/>
              <a:gd name="T83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75" h="173">
                <a:moveTo>
                  <a:pt x="86" y="0"/>
                </a:moveTo>
                <a:lnTo>
                  <a:pt x="92" y="0"/>
                </a:lnTo>
                <a:lnTo>
                  <a:pt x="95" y="0"/>
                </a:lnTo>
                <a:lnTo>
                  <a:pt x="101" y="0"/>
                </a:lnTo>
                <a:lnTo>
                  <a:pt x="104" y="3"/>
                </a:lnTo>
                <a:lnTo>
                  <a:pt x="111" y="3"/>
                </a:lnTo>
                <a:lnTo>
                  <a:pt x="114" y="3"/>
                </a:lnTo>
                <a:lnTo>
                  <a:pt x="117" y="6"/>
                </a:lnTo>
                <a:lnTo>
                  <a:pt x="120" y="6"/>
                </a:lnTo>
                <a:lnTo>
                  <a:pt x="126" y="9"/>
                </a:lnTo>
                <a:lnTo>
                  <a:pt x="129" y="12"/>
                </a:lnTo>
                <a:lnTo>
                  <a:pt x="132" y="12"/>
                </a:lnTo>
                <a:lnTo>
                  <a:pt x="135" y="15"/>
                </a:lnTo>
                <a:lnTo>
                  <a:pt x="138" y="18"/>
                </a:lnTo>
                <a:lnTo>
                  <a:pt x="141" y="21"/>
                </a:lnTo>
                <a:lnTo>
                  <a:pt x="144" y="24"/>
                </a:lnTo>
                <a:lnTo>
                  <a:pt x="147" y="24"/>
                </a:lnTo>
                <a:lnTo>
                  <a:pt x="150" y="27"/>
                </a:lnTo>
                <a:lnTo>
                  <a:pt x="153" y="30"/>
                </a:lnTo>
                <a:lnTo>
                  <a:pt x="156" y="36"/>
                </a:lnTo>
                <a:lnTo>
                  <a:pt x="160" y="39"/>
                </a:lnTo>
                <a:lnTo>
                  <a:pt x="163" y="42"/>
                </a:lnTo>
                <a:lnTo>
                  <a:pt x="163" y="45"/>
                </a:lnTo>
                <a:lnTo>
                  <a:pt x="166" y="48"/>
                </a:lnTo>
                <a:lnTo>
                  <a:pt x="166" y="51"/>
                </a:lnTo>
                <a:lnTo>
                  <a:pt x="169" y="57"/>
                </a:lnTo>
                <a:lnTo>
                  <a:pt x="169" y="60"/>
                </a:lnTo>
                <a:lnTo>
                  <a:pt x="172" y="63"/>
                </a:lnTo>
                <a:lnTo>
                  <a:pt x="172" y="70"/>
                </a:lnTo>
                <a:lnTo>
                  <a:pt x="172" y="73"/>
                </a:lnTo>
                <a:lnTo>
                  <a:pt x="175" y="79"/>
                </a:lnTo>
                <a:lnTo>
                  <a:pt x="175" y="82"/>
                </a:lnTo>
                <a:lnTo>
                  <a:pt x="175" y="85"/>
                </a:lnTo>
                <a:lnTo>
                  <a:pt x="175" y="91"/>
                </a:lnTo>
                <a:lnTo>
                  <a:pt x="175" y="94"/>
                </a:lnTo>
                <a:lnTo>
                  <a:pt x="172" y="100"/>
                </a:lnTo>
                <a:lnTo>
                  <a:pt x="172" y="103"/>
                </a:lnTo>
                <a:lnTo>
                  <a:pt x="172" y="106"/>
                </a:lnTo>
                <a:lnTo>
                  <a:pt x="169" y="112"/>
                </a:lnTo>
                <a:lnTo>
                  <a:pt x="169" y="115"/>
                </a:lnTo>
                <a:lnTo>
                  <a:pt x="166" y="118"/>
                </a:lnTo>
                <a:lnTo>
                  <a:pt x="166" y="124"/>
                </a:lnTo>
                <a:lnTo>
                  <a:pt x="163" y="127"/>
                </a:lnTo>
                <a:lnTo>
                  <a:pt x="163" y="130"/>
                </a:lnTo>
                <a:lnTo>
                  <a:pt x="160" y="133"/>
                </a:lnTo>
                <a:lnTo>
                  <a:pt x="156" y="136"/>
                </a:lnTo>
                <a:lnTo>
                  <a:pt x="153" y="139"/>
                </a:lnTo>
                <a:lnTo>
                  <a:pt x="150" y="142"/>
                </a:lnTo>
                <a:lnTo>
                  <a:pt x="147" y="145"/>
                </a:lnTo>
                <a:lnTo>
                  <a:pt x="144" y="149"/>
                </a:lnTo>
                <a:lnTo>
                  <a:pt x="141" y="152"/>
                </a:lnTo>
                <a:lnTo>
                  <a:pt x="138" y="155"/>
                </a:lnTo>
                <a:lnTo>
                  <a:pt x="135" y="158"/>
                </a:lnTo>
                <a:lnTo>
                  <a:pt x="132" y="161"/>
                </a:lnTo>
                <a:lnTo>
                  <a:pt x="129" y="161"/>
                </a:lnTo>
                <a:lnTo>
                  <a:pt x="126" y="164"/>
                </a:lnTo>
                <a:lnTo>
                  <a:pt x="120" y="164"/>
                </a:lnTo>
                <a:lnTo>
                  <a:pt x="117" y="167"/>
                </a:lnTo>
                <a:lnTo>
                  <a:pt x="114" y="167"/>
                </a:lnTo>
                <a:lnTo>
                  <a:pt x="111" y="170"/>
                </a:lnTo>
                <a:lnTo>
                  <a:pt x="104" y="170"/>
                </a:lnTo>
                <a:lnTo>
                  <a:pt x="101" y="170"/>
                </a:lnTo>
                <a:lnTo>
                  <a:pt x="95" y="173"/>
                </a:lnTo>
                <a:lnTo>
                  <a:pt x="92" y="173"/>
                </a:lnTo>
                <a:lnTo>
                  <a:pt x="86" y="173"/>
                </a:lnTo>
                <a:lnTo>
                  <a:pt x="83" y="173"/>
                </a:lnTo>
                <a:lnTo>
                  <a:pt x="80" y="173"/>
                </a:lnTo>
                <a:lnTo>
                  <a:pt x="74" y="170"/>
                </a:lnTo>
                <a:lnTo>
                  <a:pt x="71" y="170"/>
                </a:lnTo>
                <a:lnTo>
                  <a:pt x="65" y="170"/>
                </a:lnTo>
                <a:lnTo>
                  <a:pt x="62" y="167"/>
                </a:lnTo>
                <a:lnTo>
                  <a:pt x="58" y="167"/>
                </a:lnTo>
                <a:lnTo>
                  <a:pt x="52" y="164"/>
                </a:lnTo>
                <a:lnTo>
                  <a:pt x="49" y="164"/>
                </a:lnTo>
                <a:lnTo>
                  <a:pt x="46" y="161"/>
                </a:lnTo>
                <a:lnTo>
                  <a:pt x="43" y="161"/>
                </a:lnTo>
                <a:lnTo>
                  <a:pt x="40" y="158"/>
                </a:lnTo>
                <a:lnTo>
                  <a:pt x="37" y="155"/>
                </a:lnTo>
                <a:lnTo>
                  <a:pt x="34" y="152"/>
                </a:lnTo>
                <a:lnTo>
                  <a:pt x="28" y="149"/>
                </a:lnTo>
                <a:lnTo>
                  <a:pt x="28" y="145"/>
                </a:lnTo>
                <a:lnTo>
                  <a:pt x="25" y="142"/>
                </a:lnTo>
                <a:lnTo>
                  <a:pt x="22" y="139"/>
                </a:lnTo>
                <a:lnTo>
                  <a:pt x="19" y="136"/>
                </a:lnTo>
                <a:lnTo>
                  <a:pt x="16" y="133"/>
                </a:lnTo>
                <a:lnTo>
                  <a:pt x="13" y="130"/>
                </a:lnTo>
                <a:lnTo>
                  <a:pt x="13" y="127"/>
                </a:lnTo>
                <a:lnTo>
                  <a:pt x="9" y="124"/>
                </a:lnTo>
                <a:lnTo>
                  <a:pt x="6" y="118"/>
                </a:lnTo>
                <a:lnTo>
                  <a:pt x="6" y="115"/>
                </a:lnTo>
                <a:lnTo>
                  <a:pt x="3" y="112"/>
                </a:lnTo>
                <a:lnTo>
                  <a:pt x="3" y="106"/>
                </a:lnTo>
                <a:lnTo>
                  <a:pt x="3" y="103"/>
                </a:lnTo>
                <a:lnTo>
                  <a:pt x="3" y="100"/>
                </a:lnTo>
                <a:lnTo>
                  <a:pt x="0" y="94"/>
                </a:lnTo>
                <a:lnTo>
                  <a:pt x="0" y="91"/>
                </a:lnTo>
                <a:lnTo>
                  <a:pt x="0" y="85"/>
                </a:lnTo>
                <a:lnTo>
                  <a:pt x="0" y="82"/>
                </a:lnTo>
                <a:lnTo>
                  <a:pt x="0" y="79"/>
                </a:lnTo>
                <a:lnTo>
                  <a:pt x="3" y="73"/>
                </a:lnTo>
                <a:lnTo>
                  <a:pt x="3" y="70"/>
                </a:lnTo>
                <a:lnTo>
                  <a:pt x="3" y="63"/>
                </a:lnTo>
                <a:lnTo>
                  <a:pt x="3" y="60"/>
                </a:lnTo>
                <a:lnTo>
                  <a:pt x="6" y="57"/>
                </a:lnTo>
                <a:lnTo>
                  <a:pt x="6" y="51"/>
                </a:lnTo>
                <a:lnTo>
                  <a:pt x="9" y="48"/>
                </a:lnTo>
                <a:lnTo>
                  <a:pt x="13" y="45"/>
                </a:lnTo>
                <a:lnTo>
                  <a:pt x="13" y="42"/>
                </a:lnTo>
                <a:lnTo>
                  <a:pt x="16" y="39"/>
                </a:lnTo>
                <a:lnTo>
                  <a:pt x="19" y="36"/>
                </a:lnTo>
                <a:lnTo>
                  <a:pt x="22" y="30"/>
                </a:lnTo>
                <a:lnTo>
                  <a:pt x="25" y="27"/>
                </a:lnTo>
                <a:lnTo>
                  <a:pt x="28" y="24"/>
                </a:lnTo>
                <a:lnTo>
                  <a:pt x="34" y="21"/>
                </a:lnTo>
                <a:lnTo>
                  <a:pt x="37" y="18"/>
                </a:lnTo>
                <a:lnTo>
                  <a:pt x="40" y="15"/>
                </a:lnTo>
                <a:lnTo>
                  <a:pt x="43" y="12"/>
                </a:lnTo>
                <a:lnTo>
                  <a:pt x="46" y="12"/>
                </a:lnTo>
                <a:lnTo>
                  <a:pt x="49" y="9"/>
                </a:lnTo>
                <a:lnTo>
                  <a:pt x="52" y="6"/>
                </a:lnTo>
                <a:lnTo>
                  <a:pt x="58" y="6"/>
                </a:lnTo>
                <a:lnTo>
                  <a:pt x="62" y="3"/>
                </a:lnTo>
                <a:lnTo>
                  <a:pt x="65" y="3"/>
                </a:lnTo>
                <a:lnTo>
                  <a:pt x="71" y="3"/>
                </a:lnTo>
                <a:lnTo>
                  <a:pt x="74" y="0"/>
                </a:lnTo>
                <a:lnTo>
                  <a:pt x="80" y="0"/>
                </a:lnTo>
                <a:lnTo>
                  <a:pt x="83" y="0"/>
                </a:lnTo>
                <a:lnTo>
                  <a:pt x="86" y="0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1999" name="Freeform 15"/>
          <p:cNvSpPr>
            <a:spLocks/>
          </p:cNvSpPr>
          <p:nvPr/>
        </p:nvSpPr>
        <p:spPr bwMode="auto">
          <a:xfrm>
            <a:off x="3370263" y="3411538"/>
            <a:ext cx="277812" cy="274637"/>
          </a:xfrm>
          <a:custGeom>
            <a:avLst/>
            <a:gdLst>
              <a:gd name="T0" fmla="*/ 86 w 175"/>
              <a:gd name="T1" fmla="*/ 0 h 173"/>
              <a:gd name="T2" fmla="*/ 120 w 175"/>
              <a:gd name="T3" fmla="*/ 6 h 173"/>
              <a:gd name="T4" fmla="*/ 147 w 175"/>
              <a:gd name="T5" fmla="*/ 24 h 173"/>
              <a:gd name="T6" fmla="*/ 166 w 175"/>
              <a:gd name="T7" fmla="*/ 51 h 173"/>
              <a:gd name="T8" fmla="*/ 175 w 175"/>
              <a:gd name="T9" fmla="*/ 85 h 173"/>
              <a:gd name="T10" fmla="*/ 166 w 175"/>
              <a:gd name="T11" fmla="*/ 118 h 173"/>
              <a:gd name="T12" fmla="*/ 147 w 175"/>
              <a:gd name="T13" fmla="*/ 145 h 173"/>
              <a:gd name="T14" fmla="*/ 120 w 175"/>
              <a:gd name="T15" fmla="*/ 164 h 173"/>
              <a:gd name="T16" fmla="*/ 86 w 175"/>
              <a:gd name="T17" fmla="*/ 173 h 173"/>
              <a:gd name="T18" fmla="*/ 52 w 175"/>
              <a:gd name="T19" fmla="*/ 164 h 173"/>
              <a:gd name="T20" fmla="*/ 28 w 175"/>
              <a:gd name="T21" fmla="*/ 145 h 173"/>
              <a:gd name="T22" fmla="*/ 6 w 175"/>
              <a:gd name="T23" fmla="*/ 118 h 173"/>
              <a:gd name="T24" fmla="*/ 0 w 175"/>
              <a:gd name="T25" fmla="*/ 85 h 173"/>
              <a:gd name="T26" fmla="*/ 6 w 175"/>
              <a:gd name="T27" fmla="*/ 51 h 173"/>
              <a:gd name="T28" fmla="*/ 28 w 175"/>
              <a:gd name="T29" fmla="*/ 24 h 173"/>
              <a:gd name="T30" fmla="*/ 52 w 175"/>
              <a:gd name="T31" fmla="*/ 6 h 173"/>
              <a:gd name="T32" fmla="*/ 86 w 175"/>
              <a:gd name="T33" fmla="*/ 0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5" h="173">
                <a:moveTo>
                  <a:pt x="86" y="0"/>
                </a:moveTo>
                <a:lnTo>
                  <a:pt x="120" y="6"/>
                </a:lnTo>
                <a:lnTo>
                  <a:pt x="147" y="24"/>
                </a:lnTo>
                <a:lnTo>
                  <a:pt x="166" y="51"/>
                </a:lnTo>
                <a:lnTo>
                  <a:pt x="175" y="85"/>
                </a:lnTo>
                <a:lnTo>
                  <a:pt x="166" y="118"/>
                </a:lnTo>
                <a:lnTo>
                  <a:pt x="147" y="145"/>
                </a:lnTo>
                <a:lnTo>
                  <a:pt x="120" y="164"/>
                </a:lnTo>
                <a:lnTo>
                  <a:pt x="86" y="173"/>
                </a:lnTo>
                <a:lnTo>
                  <a:pt x="52" y="164"/>
                </a:lnTo>
                <a:lnTo>
                  <a:pt x="28" y="145"/>
                </a:lnTo>
                <a:lnTo>
                  <a:pt x="6" y="118"/>
                </a:lnTo>
                <a:lnTo>
                  <a:pt x="0" y="85"/>
                </a:lnTo>
                <a:lnTo>
                  <a:pt x="6" y="51"/>
                </a:lnTo>
                <a:lnTo>
                  <a:pt x="28" y="24"/>
                </a:lnTo>
                <a:lnTo>
                  <a:pt x="52" y="6"/>
                </a:lnTo>
                <a:lnTo>
                  <a:pt x="8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2000" name="Freeform 16"/>
          <p:cNvSpPr>
            <a:spLocks/>
          </p:cNvSpPr>
          <p:nvPr/>
        </p:nvSpPr>
        <p:spPr bwMode="auto">
          <a:xfrm>
            <a:off x="3186113" y="3743325"/>
            <a:ext cx="534987" cy="420688"/>
          </a:xfrm>
          <a:custGeom>
            <a:avLst/>
            <a:gdLst>
              <a:gd name="T0" fmla="*/ 86 w 337"/>
              <a:gd name="T1" fmla="*/ 0 h 265"/>
              <a:gd name="T2" fmla="*/ 337 w 337"/>
              <a:gd name="T3" fmla="*/ 0 h 265"/>
              <a:gd name="T4" fmla="*/ 251 w 337"/>
              <a:gd name="T5" fmla="*/ 265 h 265"/>
              <a:gd name="T6" fmla="*/ 0 w 337"/>
              <a:gd name="T7" fmla="*/ 265 h 265"/>
              <a:gd name="T8" fmla="*/ 86 w 337"/>
              <a:gd name="T9" fmla="*/ 0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265">
                <a:moveTo>
                  <a:pt x="86" y="0"/>
                </a:moveTo>
                <a:lnTo>
                  <a:pt x="337" y="0"/>
                </a:lnTo>
                <a:lnTo>
                  <a:pt x="251" y="265"/>
                </a:lnTo>
                <a:lnTo>
                  <a:pt x="0" y="265"/>
                </a:lnTo>
                <a:lnTo>
                  <a:pt x="86" y="0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2001" name="Freeform 17"/>
          <p:cNvSpPr>
            <a:spLocks/>
          </p:cNvSpPr>
          <p:nvPr/>
        </p:nvSpPr>
        <p:spPr bwMode="auto">
          <a:xfrm>
            <a:off x="3186113" y="3743325"/>
            <a:ext cx="534987" cy="420688"/>
          </a:xfrm>
          <a:custGeom>
            <a:avLst/>
            <a:gdLst>
              <a:gd name="T0" fmla="*/ 86 w 337"/>
              <a:gd name="T1" fmla="*/ 0 h 265"/>
              <a:gd name="T2" fmla="*/ 337 w 337"/>
              <a:gd name="T3" fmla="*/ 0 h 265"/>
              <a:gd name="T4" fmla="*/ 251 w 337"/>
              <a:gd name="T5" fmla="*/ 265 h 265"/>
              <a:gd name="T6" fmla="*/ 0 w 337"/>
              <a:gd name="T7" fmla="*/ 265 h 265"/>
              <a:gd name="T8" fmla="*/ 86 w 337"/>
              <a:gd name="T9" fmla="*/ 0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265">
                <a:moveTo>
                  <a:pt x="86" y="0"/>
                </a:moveTo>
                <a:lnTo>
                  <a:pt x="337" y="0"/>
                </a:lnTo>
                <a:lnTo>
                  <a:pt x="251" y="265"/>
                </a:lnTo>
                <a:lnTo>
                  <a:pt x="0" y="265"/>
                </a:lnTo>
                <a:lnTo>
                  <a:pt x="86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>
            <a:off x="3313113" y="3816350"/>
            <a:ext cx="9525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>
            <a:off x="3336925" y="3835400"/>
            <a:ext cx="4763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3360738" y="3854450"/>
            <a:ext cx="4762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>
            <a:off x="3384550" y="3873500"/>
            <a:ext cx="6350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>
            <a:off x="3405188" y="3892550"/>
            <a:ext cx="952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>
            <a:off x="3429000" y="3917950"/>
            <a:ext cx="4763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>
            <a:off x="3452813" y="3937000"/>
            <a:ext cx="4762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3473450" y="3956050"/>
            <a:ext cx="158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4425950" y="2541588"/>
            <a:ext cx="189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eaLnBrk="0" hangingPunct="0"/>
            <a:r>
              <a:rPr lang="es-MX" sz="1800">
                <a:latin typeface="Times New Roman" panose="02020603050405020304" pitchFamily="18" charset="0"/>
              </a:rPr>
              <a:t>Actividad/Cómo?</a:t>
            </a:r>
            <a:endParaRPr lang="es-MX" sz="1600">
              <a:latin typeface="Times New Roman" panose="02020603050405020304" pitchFamily="18" charset="0"/>
            </a:endParaRPr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6854825" y="1989138"/>
            <a:ext cx="2181225" cy="14747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MX" sz="1800">
                <a:solidFill>
                  <a:schemeClr val="folHlink"/>
                </a:solidFill>
                <a:latin typeface="Times New Roman" panose="02020603050405020304" pitchFamily="18" charset="0"/>
              </a:rPr>
              <a:t>Describe una unidad de trabajo que puede ser asignada a un trabajador.</a:t>
            </a:r>
          </a:p>
        </p:txBody>
      </p:sp>
      <p:grpSp>
        <p:nvGrpSpPr>
          <p:cNvPr id="42013" name="Group 29"/>
          <p:cNvGrpSpPr>
            <a:grpSpLocks/>
          </p:cNvGrpSpPr>
          <p:nvPr/>
        </p:nvGrpSpPr>
        <p:grpSpPr bwMode="auto">
          <a:xfrm>
            <a:off x="4284663" y="3511550"/>
            <a:ext cx="2447925" cy="1066800"/>
            <a:chOff x="2669" y="1968"/>
            <a:chExt cx="1542" cy="672"/>
          </a:xfrm>
        </p:grpSpPr>
        <p:sp>
          <p:nvSpPr>
            <p:cNvPr id="42014" name="Freeform 30"/>
            <p:cNvSpPr>
              <a:spLocks/>
            </p:cNvSpPr>
            <p:nvPr/>
          </p:nvSpPr>
          <p:spPr bwMode="auto">
            <a:xfrm>
              <a:off x="2669" y="1968"/>
              <a:ext cx="1542" cy="672"/>
            </a:xfrm>
            <a:custGeom>
              <a:avLst/>
              <a:gdLst>
                <a:gd name="T0" fmla="*/ 3269 w 3385"/>
                <a:gd name="T1" fmla="*/ 0 h 672"/>
                <a:gd name="T2" fmla="*/ 3292 w 3385"/>
                <a:gd name="T3" fmla="*/ 2 h 672"/>
                <a:gd name="T4" fmla="*/ 3314 w 3385"/>
                <a:gd name="T5" fmla="*/ 8 h 672"/>
                <a:gd name="T6" fmla="*/ 3333 w 3385"/>
                <a:gd name="T7" fmla="*/ 17 h 672"/>
                <a:gd name="T8" fmla="*/ 3350 w 3385"/>
                <a:gd name="T9" fmla="*/ 31 h 672"/>
                <a:gd name="T10" fmla="*/ 3363 w 3385"/>
                <a:gd name="T11" fmla="*/ 46 h 672"/>
                <a:gd name="T12" fmla="*/ 3375 w 3385"/>
                <a:gd name="T13" fmla="*/ 65 h 672"/>
                <a:gd name="T14" fmla="*/ 3381 w 3385"/>
                <a:gd name="T15" fmla="*/ 84 h 672"/>
                <a:gd name="T16" fmla="*/ 3385 w 3385"/>
                <a:gd name="T17" fmla="*/ 105 h 672"/>
                <a:gd name="T18" fmla="*/ 3383 w 3385"/>
                <a:gd name="T19" fmla="*/ 576 h 672"/>
                <a:gd name="T20" fmla="*/ 3379 w 3385"/>
                <a:gd name="T21" fmla="*/ 597 h 672"/>
                <a:gd name="T22" fmla="*/ 3369 w 3385"/>
                <a:gd name="T23" fmla="*/ 616 h 672"/>
                <a:gd name="T24" fmla="*/ 3358 w 3385"/>
                <a:gd name="T25" fmla="*/ 633 h 672"/>
                <a:gd name="T26" fmla="*/ 3342 w 3385"/>
                <a:gd name="T27" fmla="*/ 647 h 672"/>
                <a:gd name="T28" fmla="*/ 3325 w 3385"/>
                <a:gd name="T29" fmla="*/ 658 h 672"/>
                <a:gd name="T30" fmla="*/ 3304 w 3385"/>
                <a:gd name="T31" fmla="*/ 666 h 672"/>
                <a:gd name="T32" fmla="*/ 3281 w 3385"/>
                <a:gd name="T33" fmla="*/ 672 h 672"/>
                <a:gd name="T34" fmla="*/ 113 w 3385"/>
                <a:gd name="T35" fmla="*/ 672 h 672"/>
                <a:gd name="T36" fmla="*/ 90 w 3385"/>
                <a:gd name="T37" fmla="*/ 670 h 672"/>
                <a:gd name="T38" fmla="*/ 69 w 3385"/>
                <a:gd name="T39" fmla="*/ 664 h 672"/>
                <a:gd name="T40" fmla="*/ 49 w 3385"/>
                <a:gd name="T41" fmla="*/ 652 h 672"/>
                <a:gd name="T42" fmla="*/ 32 w 3385"/>
                <a:gd name="T43" fmla="*/ 641 h 672"/>
                <a:gd name="T44" fmla="*/ 19 w 3385"/>
                <a:gd name="T45" fmla="*/ 624 h 672"/>
                <a:gd name="T46" fmla="*/ 9 w 3385"/>
                <a:gd name="T47" fmla="*/ 606 h 672"/>
                <a:gd name="T48" fmla="*/ 2 w 3385"/>
                <a:gd name="T49" fmla="*/ 587 h 672"/>
                <a:gd name="T50" fmla="*/ 0 w 3385"/>
                <a:gd name="T51" fmla="*/ 564 h 672"/>
                <a:gd name="T52" fmla="*/ 0 w 3385"/>
                <a:gd name="T53" fmla="*/ 94 h 672"/>
                <a:gd name="T54" fmla="*/ 5 w 3385"/>
                <a:gd name="T55" fmla="*/ 75 h 672"/>
                <a:gd name="T56" fmla="*/ 13 w 3385"/>
                <a:gd name="T57" fmla="*/ 56 h 672"/>
                <a:gd name="T58" fmla="*/ 26 w 3385"/>
                <a:gd name="T59" fmla="*/ 38 h 672"/>
                <a:gd name="T60" fmla="*/ 42 w 3385"/>
                <a:gd name="T61" fmla="*/ 23 h 672"/>
                <a:gd name="T62" fmla="*/ 59 w 3385"/>
                <a:gd name="T63" fmla="*/ 11 h 672"/>
                <a:gd name="T64" fmla="*/ 80 w 3385"/>
                <a:gd name="T65" fmla="*/ 4 h 672"/>
                <a:gd name="T66" fmla="*/ 101 w 3385"/>
                <a:gd name="T6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85" h="672">
                  <a:moveTo>
                    <a:pt x="113" y="0"/>
                  </a:moveTo>
                  <a:lnTo>
                    <a:pt x="3269" y="0"/>
                  </a:lnTo>
                  <a:lnTo>
                    <a:pt x="3281" y="0"/>
                  </a:lnTo>
                  <a:lnTo>
                    <a:pt x="3292" y="2"/>
                  </a:lnTo>
                  <a:lnTo>
                    <a:pt x="3304" y="4"/>
                  </a:lnTo>
                  <a:lnTo>
                    <a:pt x="3314" y="8"/>
                  </a:lnTo>
                  <a:lnTo>
                    <a:pt x="3325" y="11"/>
                  </a:lnTo>
                  <a:lnTo>
                    <a:pt x="3333" y="17"/>
                  </a:lnTo>
                  <a:lnTo>
                    <a:pt x="3342" y="23"/>
                  </a:lnTo>
                  <a:lnTo>
                    <a:pt x="3350" y="31"/>
                  </a:lnTo>
                  <a:lnTo>
                    <a:pt x="3358" y="38"/>
                  </a:lnTo>
                  <a:lnTo>
                    <a:pt x="3363" y="46"/>
                  </a:lnTo>
                  <a:lnTo>
                    <a:pt x="3369" y="56"/>
                  </a:lnTo>
                  <a:lnTo>
                    <a:pt x="3375" y="65"/>
                  </a:lnTo>
                  <a:lnTo>
                    <a:pt x="3379" y="75"/>
                  </a:lnTo>
                  <a:lnTo>
                    <a:pt x="3381" y="84"/>
                  </a:lnTo>
                  <a:lnTo>
                    <a:pt x="3383" y="94"/>
                  </a:lnTo>
                  <a:lnTo>
                    <a:pt x="3385" y="105"/>
                  </a:lnTo>
                  <a:lnTo>
                    <a:pt x="3385" y="564"/>
                  </a:lnTo>
                  <a:lnTo>
                    <a:pt x="3383" y="576"/>
                  </a:lnTo>
                  <a:lnTo>
                    <a:pt x="3381" y="587"/>
                  </a:lnTo>
                  <a:lnTo>
                    <a:pt x="3379" y="597"/>
                  </a:lnTo>
                  <a:lnTo>
                    <a:pt x="3375" y="606"/>
                  </a:lnTo>
                  <a:lnTo>
                    <a:pt x="3369" y="616"/>
                  </a:lnTo>
                  <a:lnTo>
                    <a:pt x="3363" y="624"/>
                  </a:lnTo>
                  <a:lnTo>
                    <a:pt x="3358" y="633"/>
                  </a:lnTo>
                  <a:lnTo>
                    <a:pt x="3350" y="641"/>
                  </a:lnTo>
                  <a:lnTo>
                    <a:pt x="3342" y="647"/>
                  </a:lnTo>
                  <a:lnTo>
                    <a:pt x="3333" y="652"/>
                  </a:lnTo>
                  <a:lnTo>
                    <a:pt x="3325" y="658"/>
                  </a:lnTo>
                  <a:lnTo>
                    <a:pt x="3314" y="664"/>
                  </a:lnTo>
                  <a:lnTo>
                    <a:pt x="3304" y="666"/>
                  </a:lnTo>
                  <a:lnTo>
                    <a:pt x="3292" y="670"/>
                  </a:lnTo>
                  <a:lnTo>
                    <a:pt x="3281" y="672"/>
                  </a:lnTo>
                  <a:lnTo>
                    <a:pt x="3269" y="672"/>
                  </a:lnTo>
                  <a:lnTo>
                    <a:pt x="113" y="672"/>
                  </a:lnTo>
                  <a:lnTo>
                    <a:pt x="101" y="672"/>
                  </a:lnTo>
                  <a:lnTo>
                    <a:pt x="90" y="670"/>
                  </a:lnTo>
                  <a:lnTo>
                    <a:pt x="80" y="666"/>
                  </a:lnTo>
                  <a:lnTo>
                    <a:pt x="69" y="664"/>
                  </a:lnTo>
                  <a:lnTo>
                    <a:pt x="59" y="658"/>
                  </a:lnTo>
                  <a:lnTo>
                    <a:pt x="49" y="652"/>
                  </a:lnTo>
                  <a:lnTo>
                    <a:pt x="42" y="647"/>
                  </a:lnTo>
                  <a:lnTo>
                    <a:pt x="32" y="641"/>
                  </a:lnTo>
                  <a:lnTo>
                    <a:pt x="26" y="633"/>
                  </a:lnTo>
                  <a:lnTo>
                    <a:pt x="19" y="624"/>
                  </a:lnTo>
                  <a:lnTo>
                    <a:pt x="13" y="616"/>
                  </a:lnTo>
                  <a:lnTo>
                    <a:pt x="9" y="606"/>
                  </a:lnTo>
                  <a:lnTo>
                    <a:pt x="5" y="597"/>
                  </a:lnTo>
                  <a:lnTo>
                    <a:pt x="2" y="587"/>
                  </a:lnTo>
                  <a:lnTo>
                    <a:pt x="0" y="576"/>
                  </a:lnTo>
                  <a:lnTo>
                    <a:pt x="0" y="564"/>
                  </a:lnTo>
                  <a:lnTo>
                    <a:pt x="0" y="105"/>
                  </a:lnTo>
                  <a:lnTo>
                    <a:pt x="0" y="94"/>
                  </a:lnTo>
                  <a:lnTo>
                    <a:pt x="2" y="84"/>
                  </a:lnTo>
                  <a:lnTo>
                    <a:pt x="5" y="75"/>
                  </a:lnTo>
                  <a:lnTo>
                    <a:pt x="9" y="65"/>
                  </a:lnTo>
                  <a:lnTo>
                    <a:pt x="13" y="56"/>
                  </a:lnTo>
                  <a:lnTo>
                    <a:pt x="19" y="46"/>
                  </a:lnTo>
                  <a:lnTo>
                    <a:pt x="26" y="38"/>
                  </a:lnTo>
                  <a:lnTo>
                    <a:pt x="32" y="31"/>
                  </a:lnTo>
                  <a:lnTo>
                    <a:pt x="42" y="23"/>
                  </a:lnTo>
                  <a:lnTo>
                    <a:pt x="49" y="17"/>
                  </a:lnTo>
                  <a:lnTo>
                    <a:pt x="59" y="11"/>
                  </a:lnTo>
                  <a:lnTo>
                    <a:pt x="69" y="8"/>
                  </a:lnTo>
                  <a:lnTo>
                    <a:pt x="80" y="4"/>
                  </a:lnTo>
                  <a:lnTo>
                    <a:pt x="90" y="2"/>
                  </a:lnTo>
                  <a:lnTo>
                    <a:pt x="101" y="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2015" name="Freeform 31"/>
            <p:cNvSpPr>
              <a:spLocks/>
            </p:cNvSpPr>
            <p:nvPr/>
          </p:nvSpPr>
          <p:spPr bwMode="auto">
            <a:xfrm>
              <a:off x="2669" y="1968"/>
              <a:ext cx="1542" cy="672"/>
            </a:xfrm>
            <a:custGeom>
              <a:avLst/>
              <a:gdLst>
                <a:gd name="T0" fmla="*/ 3269 w 3385"/>
                <a:gd name="T1" fmla="*/ 0 h 672"/>
                <a:gd name="T2" fmla="*/ 3292 w 3385"/>
                <a:gd name="T3" fmla="*/ 2 h 672"/>
                <a:gd name="T4" fmla="*/ 3314 w 3385"/>
                <a:gd name="T5" fmla="*/ 8 h 672"/>
                <a:gd name="T6" fmla="*/ 3333 w 3385"/>
                <a:gd name="T7" fmla="*/ 17 h 672"/>
                <a:gd name="T8" fmla="*/ 3350 w 3385"/>
                <a:gd name="T9" fmla="*/ 31 h 672"/>
                <a:gd name="T10" fmla="*/ 3363 w 3385"/>
                <a:gd name="T11" fmla="*/ 46 h 672"/>
                <a:gd name="T12" fmla="*/ 3375 w 3385"/>
                <a:gd name="T13" fmla="*/ 65 h 672"/>
                <a:gd name="T14" fmla="*/ 3381 w 3385"/>
                <a:gd name="T15" fmla="*/ 84 h 672"/>
                <a:gd name="T16" fmla="*/ 3385 w 3385"/>
                <a:gd name="T17" fmla="*/ 105 h 672"/>
                <a:gd name="T18" fmla="*/ 3383 w 3385"/>
                <a:gd name="T19" fmla="*/ 576 h 672"/>
                <a:gd name="T20" fmla="*/ 3379 w 3385"/>
                <a:gd name="T21" fmla="*/ 597 h 672"/>
                <a:gd name="T22" fmla="*/ 3369 w 3385"/>
                <a:gd name="T23" fmla="*/ 616 h 672"/>
                <a:gd name="T24" fmla="*/ 3358 w 3385"/>
                <a:gd name="T25" fmla="*/ 633 h 672"/>
                <a:gd name="T26" fmla="*/ 3342 w 3385"/>
                <a:gd name="T27" fmla="*/ 647 h 672"/>
                <a:gd name="T28" fmla="*/ 3325 w 3385"/>
                <a:gd name="T29" fmla="*/ 658 h 672"/>
                <a:gd name="T30" fmla="*/ 3304 w 3385"/>
                <a:gd name="T31" fmla="*/ 666 h 672"/>
                <a:gd name="T32" fmla="*/ 3281 w 3385"/>
                <a:gd name="T33" fmla="*/ 672 h 672"/>
                <a:gd name="T34" fmla="*/ 113 w 3385"/>
                <a:gd name="T35" fmla="*/ 672 h 672"/>
                <a:gd name="T36" fmla="*/ 90 w 3385"/>
                <a:gd name="T37" fmla="*/ 670 h 672"/>
                <a:gd name="T38" fmla="*/ 69 w 3385"/>
                <a:gd name="T39" fmla="*/ 664 h 672"/>
                <a:gd name="T40" fmla="*/ 49 w 3385"/>
                <a:gd name="T41" fmla="*/ 652 h 672"/>
                <a:gd name="T42" fmla="*/ 32 w 3385"/>
                <a:gd name="T43" fmla="*/ 641 h 672"/>
                <a:gd name="T44" fmla="*/ 19 w 3385"/>
                <a:gd name="T45" fmla="*/ 624 h 672"/>
                <a:gd name="T46" fmla="*/ 9 w 3385"/>
                <a:gd name="T47" fmla="*/ 606 h 672"/>
                <a:gd name="T48" fmla="*/ 2 w 3385"/>
                <a:gd name="T49" fmla="*/ 587 h 672"/>
                <a:gd name="T50" fmla="*/ 0 w 3385"/>
                <a:gd name="T51" fmla="*/ 564 h 672"/>
                <a:gd name="T52" fmla="*/ 0 w 3385"/>
                <a:gd name="T53" fmla="*/ 94 h 672"/>
                <a:gd name="T54" fmla="*/ 5 w 3385"/>
                <a:gd name="T55" fmla="*/ 75 h 672"/>
                <a:gd name="T56" fmla="*/ 13 w 3385"/>
                <a:gd name="T57" fmla="*/ 56 h 672"/>
                <a:gd name="T58" fmla="*/ 26 w 3385"/>
                <a:gd name="T59" fmla="*/ 38 h 672"/>
                <a:gd name="T60" fmla="*/ 42 w 3385"/>
                <a:gd name="T61" fmla="*/ 23 h 672"/>
                <a:gd name="T62" fmla="*/ 59 w 3385"/>
                <a:gd name="T63" fmla="*/ 11 h 672"/>
                <a:gd name="T64" fmla="*/ 80 w 3385"/>
                <a:gd name="T65" fmla="*/ 4 h 672"/>
                <a:gd name="T66" fmla="*/ 101 w 3385"/>
                <a:gd name="T6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85" h="672">
                  <a:moveTo>
                    <a:pt x="113" y="0"/>
                  </a:moveTo>
                  <a:lnTo>
                    <a:pt x="3269" y="0"/>
                  </a:lnTo>
                  <a:lnTo>
                    <a:pt x="3281" y="0"/>
                  </a:lnTo>
                  <a:lnTo>
                    <a:pt x="3292" y="2"/>
                  </a:lnTo>
                  <a:lnTo>
                    <a:pt x="3304" y="4"/>
                  </a:lnTo>
                  <a:lnTo>
                    <a:pt x="3314" y="8"/>
                  </a:lnTo>
                  <a:lnTo>
                    <a:pt x="3325" y="11"/>
                  </a:lnTo>
                  <a:lnTo>
                    <a:pt x="3333" y="17"/>
                  </a:lnTo>
                  <a:lnTo>
                    <a:pt x="3342" y="23"/>
                  </a:lnTo>
                  <a:lnTo>
                    <a:pt x="3350" y="31"/>
                  </a:lnTo>
                  <a:lnTo>
                    <a:pt x="3358" y="38"/>
                  </a:lnTo>
                  <a:lnTo>
                    <a:pt x="3363" y="46"/>
                  </a:lnTo>
                  <a:lnTo>
                    <a:pt x="3369" y="56"/>
                  </a:lnTo>
                  <a:lnTo>
                    <a:pt x="3375" y="65"/>
                  </a:lnTo>
                  <a:lnTo>
                    <a:pt x="3379" y="75"/>
                  </a:lnTo>
                  <a:lnTo>
                    <a:pt x="3381" y="84"/>
                  </a:lnTo>
                  <a:lnTo>
                    <a:pt x="3383" y="94"/>
                  </a:lnTo>
                  <a:lnTo>
                    <a:pt x="3385" y="105"/>
                  </a:lnTo>
                  <a:lnTo>
                    <a:pt x="3385" y="564"/>
                  </a:lnTo>
                  <a:lnTo>
                    <a:pt x="3383" y="576"/>
                  </a:lnTo>
                  <a:lnTo>
                    <a:pt x="3381" y="587"/>
                  </a:lnTo>
                  <a:lnTo>
                    <a:pt x="3379" y="597"/>
                  </a:lnTo>
                  <a:lnTo>
                    <a:pt x="3375" y="606"/>
                  </a:lnTo>
                  <a:lnTo>
                    <a:pt x="3369" y="616"/>
                  </a:lnTo>
                  <a:lnTo>
                    <a:pt x="3363" y="624"/>
                  </a:lnTo>
                  <a:lnTo>
                    <a:pt x="3358" y="633"/>
                  </a:lnTo>
                  <a:lnTo>
                    <a:pt x="3350" y="641"/>
                  </a:lnTo>
                  <a:lnTo>
                    <a:pt x="3342" y="647"/>
                  </a:lnTo>
                  <a:lnTo>
                    <a:pt x="3333" y="652"/>
                  </a:lnTo>
                  <a:lnTo>
                    <a:pt x="3325" y="658"/>
                  </a:lnTo>
                  <a:lnTo>
                    <a:pt x="3314" y="664"/>
                  </a:lnTo>
                  <a:lnTo>
                    <a:pt x="3304" y="666"/>
                  </a:lnTo>
                  <a:lnTo>
                    <a:pt x="3292" y="670"/>
                  </a:lnTo>
                  <a:lnTo>
                    <a:pt x="3281" y="672"/>
                  </a:lnTo>
                  <a:lnTo>
                    <a:pt x="3269" y="672"/>
                  </a:lnTo>
                  <a:lnTo>
                    <a:pt x="113" y="672"/>
                  </a:lnTo>
                  <a:lnTo>
                    <a:pt x="101" y="672"/>
                  </a:lnTo>
                  <a:lnTo>
                    <a:pt x="90" y="670"/>
                  </a:lnTo>
                  <a:lnTo>
                    <a:pt x="80" y="666"/>
                  </a:lnTo>
                  <a:lnTo>
                    <a:pt x="69" y="664"/>
                  </a:lnTo>
                  <a:lnTo>
                    <a:pt x="59" y="658"/>
                  </a:lnTo>
                  <a:lnTo>
                    <a:pt x="49" y="652"/>
                  </a:lnTo>
                  <a:lnTo>
                    <a:pt x="42" y="647"/>
                  </a:lnTo>
                  <a:lnTo>
                    <a:pt x="32" y="641"/>
                  </a:lnTo>
                  <a:lnTo>
                    <a:pt x="26" y="633"/>
                  </a:lnTo>
                  <a:lnTo>
                    <a:pt x="19" y="624"/>
                  </a:lnTo>
                  <a:lnTo>
                    <a:pt x="13" y="616"/>
                  </a:lnTo>
                  <a:lnTo>
                    <a:pt x="9" y="606"/>
                  </a:lnTo>
                  <a:lnTo>
                    <a:pt x="5" y="597"/>
                  </a:lnTo>
                  <a:lnTo>
                    <a:pt x="2" y="587"/>
                  </a:lnTo>
                  <a:lnTo>
                    <a:pt x="0" y="576"/>
                  </a:lnTo>
                  <a:lnTo>
                    <a:pt x="0" y="564"/>
                  </a:lnTo>
                  <a:lnTo>
                    <a:pt x="0" y="105"/>
                  </a:lnTo>
                  <a:lnTo>
                    <a:pt x="0" y="94"/>
                  </a:lnTo>
                  <a:lnTo>
                    <a:pt x="2" y="84"/>
                  </a:lnTo>
                  <a:lnTo>
                    <a:pt x="5" y="75"/>
                  </a:lnTo>
                  <a:lnTo>
                    <a:pt x="9" y="65"/>
                  </a:lnTo>
                  <a:lnTo>
                    <a:pt x="13" y="56"/>
                  </a:lnTo>
                  <a:lnTo>
                    <a:pt x="19" y="46"/>
                  </a:lnTo>
                  <a:lnTo>
                    <a:pt x="26" y="38"/>
                  </a:lnTo>
                  <a:lnTo>
                    <a:pt x="32" y="31"/>
                  </a:lnTo>
                  <a:lnTo>
                    <a:pt x="42" y="23"/>
                  </a:lnTo>
                  <a:lnTo>
                    <a:pt x="49" y="17"/>
                  </a:lnTo>
                  <a:lnTo>
                    <a:pt x="59" y="11"/>
                  </a:lnTo>
                  <a:lnTo>
                    <a:pt x="69" y="8"/>
                  </a:lnTo>
                  <a:lnTo>
                    <a:pt x="80" y="4"/>
                  </a:lnTo>
                  <a:lnTo>
                    <a:pt x="90" y="2"/>
                  </a:lnTo>
                  <a:lnTo>
                    <a:pt x="101" y="0"/>
                  </a:lnTo>
                  <a:lnTo>
                    <a:pt x="113" y="0"/>
                  </a:lnTo>
                </a:path>
              </a:pathLst>
            </a:custGeom>
            <a:noFill/>
            <a:ln w="0">
              <a:solidFill>
                <a:srgbClr val="FFFF9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2016" name="Rectangle 32"/>
            <p:cNvSpPr>
              <a:spLocks noChangeArrowheads="1"/>
            </p:cNvSpPr>
            <p:nvPr/>
          </p:nvSpPr>
          <p:spPr bwMode="auto">
            <a:xfrm>
              <a:off x="3288" y="2373"/>
              <a:ext cx="38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MX" sz="12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Diseño de</a:t>
              </a:r>
              <a:endParaRPr lang="es-MX" sz="1200" b="0">
                <a:latin typeface="Times New Roman" panose="02020603050405020304" pitchFamily="18" charset="0"/>
              </a:endParaRPr>
            </a:p>
          </p:txBody>
        </p:sp>
        <p:sp>
          <p:nvSpPr>
            <p:cNvPr id="42017" name="Rectangle 33"/>
            <p:cNvSpPr>
              <a:spLocks noChangeArrowheads="1"/>
            </p:cNvSpPr>
            <p:nvPr/>
          </p:nvSpPr>
          <p:spPr bwMode="auto">
            <a:xfrm>
              <a:off x="3218" y="2463"/>
              <a:ext cx="50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s-MX" sz="12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Casos de uso</a:t>
              </a:r>
              <a:endParaRPr lang="es-MX" sz="1200" b="0">
                <a:latin typeface="Times New Roman" panose="02020603050405020304" pitchFamily="18" charset="0"/>
              </a:endParaRPr>
            </a:p>
          </p:txBody>
        </p:sp>
        <p:sp>
          <p:nvSpPr>
            <p:cNvPr id="42018" name="Freeform 34"/>
            <p:cNvSpPr>
              <a:spLocks/>
            </p:cNvSpPr>
            <p:nvPr/>
          </p:nvSpPr>
          <p:spPr bwMode="auto">
            <a:xfrm>
              <a:off x="3322" y="2202"/>
              <a:ext cx="275" cy="171"/>
            </a:xfrm>
            <a:custGeom>
              <a:avLst/>
              <a:gdLst>
                <a:gd name="T0" fmla="*/ 0 w 275"/>
                <a:gd name="T1" fmla="*/ 0 h 171"/>
                <a:gd name="T2" fmla="*/ 188 w 275"/>
                <a:gd name="T3" fmla="*/ 0 h 171"/>
                <a:gd name="T4" fmla="*/ 275 w 275"/>
                <a:gd name="T5" fmla="*/ 84 h 171"/>
                <a:gd name="T6" fmla="*/ 188 w 275"/>
                <a:gd name="T7" fmla="*/ 171 h 171"/>
                <a:gd name="T8" fmla="*/ 0 w 275"/>
                <a:gd name="T9" fmla="*/ 171 h 171"/>
                <a:gd name="T10" fmla="*/ 0 w 275"/>
                <a:gd name="T1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" h="171">
                  <a:moveTo>
                    <a:pt x="0" y="0"/>
                  </a:moveTo>
                  <a:lnTo>
                    <a:pt x="188" y="0"/>
                  </a:lnTo>
                  <a:lnTo>
                    <a:pt x="275" y="84"/>
                  </a:lnTo>
                  <a:lnTo>
                    <a:pt x="188" y="171"/>
                  </a:lnTo>
                  <a:lnTo>
                    <a:pt x="0" y="1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2019" name="Freeform 35"/>
            <p:cNvSpPr>
              <a:spLocks/>
            </p:cNvSpPr>
            <p:nvPr/>
          </p:nvSpPr>
          <p:spPr bwMode="auto">
            <a:xfrm>
              <a:off x="3322" y="2202"/>
              <a:ext cx="275" cy="171"/>
            </a:xfrm>
            <a:custGeom>
              <a:avLst/>
              <a:gdLst>
                <a:gd name="T0" fmla="*/ 0 w 275"/>
                <a:gd name="T1" fmla="*/ 0 h 171"/>
                <a:gd name="T2" fmla="*/ 188 w 275"/>
                <a:gd name="T3" fmla="*/ 0 h 171"/>
                <a:gd name="T4" fmla="*/ 275 w 275"/>
                <a:gd name="T5" fmla="*/ 84 h 171"/>
                <a:gd name="T6" fmla="*/ 188 w 275"/>
                <a:gd name="T7" fmla="*/ 171 h 171"/>
                <a:gd name="T8" fmla="*/ 0 w 275"/>
                <a:gd name="T9" fmla="*/ 171 h 171"/>
                <a:gd name="T10" fmla="*/ 0 w 275"/>
                <a:gd name="T11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5" h="171">
                  <a:moveTo>
                    <a:pt x="0" y="0"/>
                  </a:moveTo>
                  <a:lnTo>
                    <a:pt x="188" y="0"/>
                  </a:lnTo>
                  <a:lnTo>
                    <a:pt x="275" y="84"/>
                  </a:lnTo>
                  <a:lnTo>
                    <a:pt x="188" y="171"/>
                  </a:lnTo>
                  <a:lnTo>
                    <a:pt x="0" y="171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CCCC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2020" name="Freeform 36"/>
            <p:cNvSpPr>
              <a:spLocks/>
            </p:cNvSpPr>
            <p:nvPr/>
          </p:nvSpPr>
          <p:spPr bwMode="auto">
            <a:xfrm>
              <a:off x="3307" y="2185"/>
              <a:ext cx="274" cy="173"/>
            </a:xfrm>
            <a:custGeom>
              <a:avLst/>
              <a:gdLst>
                <a:gd name="T0" fmla="*/ 0 w 274"/>
                <a:gd name="T1" fmla="*/ 0 h 173"/>
                <a:gd name="T2" fmla="*/ 188 w 274"/>
                <a:gd name="T3" fmla="*/ 0 h 173"/>
                <a:gd name="T4" fmla="*/ 274 w 274"/>
                <a:gd name="T5" fmla="*/ 86 h 173"/>
                <a:gd name="T6" fmla="*/ 188 w 274"/>
                <a:gd name="T7" fmla="*/ 173 h 173"/>
                <a:gd name="T8" fmla="*/ 0 w 274"/>
                <a:gd name="T9" fmla="*/ 173 h 173"/>
                <a:gd name="T10" fmla="*/ 0 w 274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173">
                  <a:moveTo>
                    <a:pt x="0" y="0"/>
                  </a:moveTo>
                  <a:lnTo>
                    <a:pt x="188" y="0"/>
                  </a:lnTo>
                  <a:lnTo>
                    <a:pt x="274" y="86"/>
                  </a:lnTo>
                  <a:lnTo>
                    <a:pt x="188" y="173"/>
                  </a:lnTo>
                  <a:lnTo>
                    <a:pt x="0" y="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42021" name="Freeform 37"/>
            <p:cNvSpPr>
              <a:spLocks/>
            </p:cNvSpPr>
            <p:nvPr/>
          </p:nvSpPr>
          <p:spPr bwMode="auto">
            <a:xfrm>
              <a:off x="3307" y="2185"/>
              <a:ext cx="274" cy="173"/>
            </a:xfrm>
            <a:custGeom>
              <a:avLst/>
              <a:gdLst>
                <a:gd name="T0" fmla="*/ 0 w 274"/>
                <a:gd name="T1" fmla="*/ 0 h 173"/>
                <a:gd name="T2" fmla="*/ 188 w 274"/>
                <a:gd name="T3" fmla="*/ 0 h 173"/>
                <a:gd name="T4" fmla="*/ 274 w 274"/>
                <a:gd name="T5" fmla="*/ 86 h 173"/>
                <a:gd name="T6" fmla="*/ 188 w 274"/>
                <a:gd name="T7" fmla="*/ 173 h 173"/>
                <a:gd name="T8" fmla="*/ 0 w 274"/>
                <a:gd name="T9" fmla="*/ 173 h 173"/>
                <a:gd name="T10" fmla="*/ 0 w 274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4" h="173">
                  <a:moveTo>
                    <a:pt x="0" y="0"/>
                  </a:moveTo>
                  <a:lnTo>
                    <a:pt x="188" y="0"/>
                  </a:lnTo>
                  <a:lnTo>
                    <a:pt x="274" y="86"/>
                  </a:lnTo>
                  <a:lnTo>
                    <a:pt x="188" y="173"/>
                  </a:lnTo>
                  <a:lnTo>
                    <a:pt x="0" y="17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42022" name="Line 38"/>
          <p:cNvSpPr>
            <a:spLocks noChangeShapeType="1"/>
          </p:cNvSpPr>
          <p:nvPr/>
        </p:nvSpPr>
        <p:spPr bwMode="auto">
          <a:xfrm>
            <a:off x="5427663" y="2941638"/>
            <a:ext cx="0" cy="56991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2024" name="Text Box 40"/>
          <p:cNvSpPr txBox="1">
            <a:spLocks noChangeArrowheads="1"/>
          </p:cNvSpPr>
          <p:nvPr/>
        </p:nvSpPr>
        <p:spPr bwMode="auto">
          <a:xfrm>
            <a:off x="5789613" y="5449888"/>
            <a:ext cx="2679700" cy="11334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 type="none" w="sm" len="sm"/>
            <a:tailEnd type="none" w="lg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71500" indent="-285750" algn="l"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85750" algn="l"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285750" algn="l"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85750" algn="l"/>
                <a:tab pos="571500" algn="l"/>
                <a:tab pos="857250" algn="l"/>
                <a:tab pos="1143000" algn="l"/>
                <a:tab pos="1428750" algn="l"/>
                <a:tab pos="1714500" algn="l"/>
                <a:tab pos="2000250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ts val="2000"/>
              </a:lnSpc>
              <a:spcBef>
                <a:spcPts val="9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s-MX" sz="1800">
                <a:solidFill>
                  <a:schemeClr val="folHlink"/>
                </a:solidFill>
                <a:latin typeface="Times New Roman" panose="02020603050405020304" pitchFamily="18" charset="0"/>
              </a:rPr>
              <a:t>Pieza de información que es producida, modificada, ó utilizada por un proceso</a:t>
            </a:r>
          </a:p>
        </p:txBody>
      </p:sp>
      <p:sp>
        <p:nvSpPr>
          <p:cNvPr id="42025" name="Text Box 41"/>
          <p:cNvSpPr txBox="1">
            <a:spLocks noChangeArrowheads="1"/>
          </p:cNvSpPr>
          <p:nvPr/>
        </p:nvSpPr>
        <p:spPr bwMode="auto">
          <a:xfrm>
            <a:off x="4740275" y="4995863"/>
            <a:ext cx="169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>
            <a:spAutoFit/>
            <a:flatTx/>
          </a:bodyPr>
          <a:lstStyle/>
          <a:p>
            <a:pPr eaLnBrk="0" hangingPunct="0"/>
            <a:r>
              <a:rPr lang="es-MX" sz="1800">
                <a:latin typeface="Times New Roman" panose="02020603050405020304" pitchFamily="18" charset="0"/>
              </a:rPr>
              <a:t>Artefacto/Qué?</a:t>
            </a:r>
            <a:endParaRPr lang="es-MX" sz="1600">
              <a:latin typeface="Times New Roman" panose="02020603050405020304" pitchFamily="18" charset="0"/>
            </a:endParaRPr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 flipH="1">
            <a:off x="2789238" y="4813300"/>
            <a:ext cx="409575" cy="744538"/>
          </a:xfrm>
          <a:prstGeom prst="line">
            <a:avLst/>
          </a:prstGeom>
          <a:noFill/>
          <a:ln w="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42027" name="Line 43"/>
          <p:cNvSpPr>
            <a:spLocks noChangeShapeType="1"/>
          </p:cNvSpPr>
          <p:nvPr/>
        </p:nvSpPr>
        <p:spPr bwMode="auto">
          <a:xfrm>
            <a:off x="3522663" y="4859338"/>
            <a:ext cx="427037" cy="698500"/>
          </a:xfrm>
          <a:prstGeom prst="line">
            <a:avLst/>
          </a:prstGeom>
          <a:noFill/>
          <a:ln w="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grpSp>
        <p:nvGrpSpPr>
          <p:cNvPr id="42028" name="Group 44"/>
          <p:cNvGrpSpPr>
            <a:grpSpLocks/>
          </p:cNvGrpSpPr>
          <p:nvPr/>
        </p:nvGrpSpPr>
        <p:grpSpPr bwMode="auto">
          <a:xfrm>
            <a:off x="2185988" y="5721350"/>
            <a:ext cx="2573337" cy="947738"/>
            <a:chOff x="897" y="3223"/>
            <a:chExt cx="1621" cy="597"/>
          </a:xfrm>
        </p:grpSpPr>
        <p:grpSp>
          <p:nvGrpSpPr>
            <p:cNvPr id="42029" name="Group 45"/>
            <p:cNvGrpSpPr>
              <a:grpSpLocks/>
            </p:cNvGrpSpPr>
            <p:nvPr/>
          </p:nvGrpSpPr>
          <p:grpSpPr bwMode="auto">
            <a:xfrm>
              <a:off x="1850" y="3223"/>
              <a:ext cx="668" cy="597"/>
              <a:chOff x="1566" y="3223"/>
              <a:chExt cx="668" cy="597"/>
            </a:xfrm>
          </p:grpSpPr>
          <p:sp>
            <p:nvSpPr>
              <p:cNvPr id="42030" name="Rectangle 46"/>
              <p:cNvSpPr>
                <a:spLocks noChangeArrowheads="1"/>
              </p:cNvSpPr>
              <p:nvPr/>
            </p:nvSpPr>
            <p:spPr bwMode="auto">
              <a:xfrm>
                <a:off x="1566" y="3512"/>
                <a:ext cx="668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s-MX" sz="1600">
                    <a:latin typeface="Times New Roman" panose="02020603050405020304" pitchFamily="18" charset="0"/>
                  </a:rPr>
                  <a:t>Paquete de</a:t>
                </a:r>
                <a:br>
                  <a:rPr lang="es-MX" sz="1600">
                    <a:latin typeface="Times New Roman" panose="02020603050405020304" pitchFamily="18" charset="0"/>
                  </a:rPr>
                </a:br>
                <a:r>
                  <a:rPr lang="es-MX" sz="1600">
                    <a:latin typeface="Times New Roman" panose="02020603050405020304" pitchFamily="18" charset="0"/>
                  </a:rPr>
                  <a:t>Caso de Uso</a:t>
                </a:r>
              </a:p>
            </p:txBody>
          </p:sp>
          <p:grpSp>
            <p:nvGrpSpPr>
              <p:cNvPr id="42031" name="Group 47"/>
              <p:cNvGrpSpPr>
                <a:grpSpLocks/>
              </p:cNvGrpSpPr>
              <p:nvPr/>
            </p:nvGrpSpPr>
            <p:grpSpPr bwMode="auto">
              <a:xfrm>
                <a:off x="1724" y="3223"/>
                <a:ext cx="347" cy="260"/>
                <a:chOff x="1816" y="3223"/>
                <a:chExt cx="347" cy="260"/>
              </a:xfrm>
            </p:grpSpPr>
            <p:sp>
              <p:nvSpPr>
                <p:cNvPr id="42032" name="Rectangle 48"/>
                <p:cNvSpPr>
                  <a:spLocks noChangeArrowheads="1"/>
                </p:cNvSpPr>
                <p:nvPr/>
              </p:nvSpPr>
              <p:spPr bwMode="auto">
                <a:xfrm>
                  <a:off x="1833" y="3240"/>
                  <a:ext cx="138" cy="39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42033" name="Rectangle 49"/>
                <p:cNvSpPr>
                  <a:spLocks noChangeArrowheads="1"/>
                </p:cNvSpPr>
                <p:nvPr/>
              </p:nvSpPr>
              <p:spPr bwMode="auto">
                <a:xfrm>
                  <a:off x="1833" y="3240"/>
                  <a:ext cx="138" cy="39"/>
                </a:xfrm>
                <a:prstGeom prst="rect">
                  <a:avLst/>
                </a:prstGeom>
                <a:noFill/>
                <a:ln w="0">
                  <a:solidFill>
                    <a:srgbClr val="CCCC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42034" name="Rectangle 50"/>
                <p:cNvSpPr>
                  <a:spLocks noChangeArrowheads="1"/>
                </p:cNvSpPr>
                <p:nvPr/>
              </p:nvSpPr>
              <p:spPr bwMode="auto">
                <a:xfrm>
                  <a:off x="1833" y="3279"/>
                  <a:ext cx="330" cy="204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42035" name="Rectangle 51"/>
                <p:cNvSpPr>
                  <a:spLocks noChangeArrowheads="1"/>
                </p:cNvSpPr>
                <p:nvPr/>
              </p:nvSpPr>
              <p:spPr bwMode="auto">
                <a:xfrm>
                  <a:off x="1833" y="3279"/>
                  <a:ext cx="330" cy="204"/>
                </a:xfrm>
                <a:prstGeom prst="rect">
                  <a:avLst/>
                </a:prstGeom>
                <a:noFill/>
                <a:ln w="0">
                  <a:solidFill>
                    <a:srgbClr val="CCCCCC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42036" name="Rectangle 52"/>
                <p:cNvSpPr>
                  <a:spLocks noChangeArrowheads="1"/>
                </p:cNvSpPr>
                <p:nvPr/>
              </p:nvSpPr>
              <p:spPr bwMode="auto">
                <a:xfrm>
                  <a:off x="1816" y="3223"/>
                  <a:ext cx="141" cy="39"/>
                </a:xfrm>
                <a:prstGeom prst="rect">
                  <a:avLst/>
                </a:prstGeom>
                <a:solidFill>
                  <a:srgbClr val="33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42037" name="Rectangle 53"/>
                <p:cNvSpPr>
                  <a:spLocks noChangeArrowheads="1"/>
                </p:cNvSpPr>
                <p:nvPr/>
              </p:nvSpPr>
              <p:spPr bwMode="auto">
                <a:xfrm>
                  <a:off x="1816" y="3223"/>
                  <a:ext cx="141" cy="39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42038" name="Rectangle 54"/>
                <p:cNvSpPr>
                  <a:spLocks noChangeArrowheads="1"/>
                </p:cNvSpPr>
                <p:nvPr/>
              </p:nvSpPr>
              <p:spPr bwMode="auto">
                <a:xfrm>
                  <a:off x="1816" y="3262"/>
                  <a:ext cx="330" cy="204"/>
                </a:xfrm>
                <a:prstGeom prst="rect">
                  <a:avLst/>
                </a:prstGeom>
                <a:solidFill>
                  <a:srgbClr val="336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42039" name="Rectangle 55"/>
                <p:cNvSpPr>
                  <a:spLocks noChangeArrowheads="1"/>
                </p:cNvSpPr>
                <p:nvPr/>
              </p:nvSpPr>
              <p:spPr bwMode="auto">
                <a:xfrm>
                  <a:off x="1816" y="3262"/>
                  <a:ext cx="330" cy="204"/>
                </a:xfrm>
                <a:prstGeom prst="rect">
                  <a:avLst/>
                </a:prstGeom>
                <a:noFill/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42040" name="Freeform 56"/>
                <p:cNvSpPr>
                  <a:spLocks/>
                </p:cNvSpPr>
                <p:nvPr/>
              </p:nvSpPr>
              <p:spPr bwMode="auto">
                <a:xfrm>
                  <a:off x="1840" y="3313"/>
                  <a:ext cx="282" cy="114"/>
                </a:xfrm>
                <a:custGeom>
                  <a:avLst/>
                  <a:gdLst>
                    <a:gd name="T0" fmla="*/ 141 w 282"/>
                    <a:gd name="T1" fmla="*/ 0 h 114"/>
                    <a:gd name="T2" fmla="*/ 170 w 282"/>
                    <a:gd name="T3" fmla="*/ 0 h 114"/>
                    <a:gd name="T4" fmla="*/ 197 w 282"/>
                    <a:gd name="T5" fmla="*/ 5 h 114"/>
                    <a:gd name="T6" fmla="*/ 218 w 282"/>
                    <a:gd name="T7" fmla="*/ 9 h 114"/>
                    <a:gd name="T8" fmla="*/ 240 w 282"/>
                    <a:gd name="T9" fmla="*/ 17 h 114"/>
                    <a:gd name="T10" fmla="*/ 257 w 282"/>
                    <a:gd name="T11" fmla="*/ 24 h 114"/>
                    <a:gd name="T12" fmla="*/ 272 w 282"/>
                    <a:gd name="T13" fmla="*/ 34 h 114"/>
                    <a:gd name="T14" fmla="*/ 277 w 282"/>
                    <a:gd name="T15" fmla="*/ 39 h 114"/>
                    <a:gd name="T16" fmla="*/ 279 w 282"/>
                    <a:gd name="T17" fmla="*/ 46 h 114"/>
                    <a:gd name="T18" fmla="*/ 282 w 282"/>
                    <a:gd name="T19" fmla="*/ 51 h 114"/>
                    <a:gd name="T20" fmla="*/ 282 w 282"/>
                    <a:gd name="T21" fmla="*/ 56 h 114"/>
                    <a:gd name="T22" fmla="*/ 282 w 282"/>
                    <a:gd name="T23" fmla="*/ 63 h 114"/>
                    <a:gd name="T24" fmla="*/ 279 w 282"/>
                    <a:gd name="T25" fmla="*/ 68 h 114"/>
                    <a:gd name="T26" fmla="*/ 277 w 282"/>
                    <a:gd name="T27" fmla="*/ 73 h 114"/>
                    <a:gd name="T28" fmla="*/ 272 w 282"/>
                    <a:gd name="T29" fmla="*/ 77 h 114"/>
                    <a:gd name="T30" fmla="*/ 257 w 282"/>
                    <a:gd name="T31" fmla="*/ 87 h 114"/>
                    <a:gd name="T32" fmla="*/ 240 w 282"/>
                    <a:gd name="T33" fmla="*/ 97 h 114"/>
                    <a:gd name="T34" fmla="*/ 218 w 282"/>
                    <a:gd name="T35" fmla="*/ 104 h 114"/>
                    <a:gd name="T36" fmla="*/ 197 w 282"/>
                    <a:gd name="T37" fmla="*/ 109 h 114"/>
                    <a:gd name="T38" fmla="*/ 170 w 282"/>
                    <a:gd name="T39" fmla="*/ 111 h 114"/>
                    <a:gd name="T40" fmla="*/ 141 w 282"/>
                    <a:gd name="T41" fmla="*/ 114 h 114"/>
                    <a:gd name="T42" fmla="*/ 112 w 282"/>
                    <a:gd name="T43" fmla="*/ 111 h 114"/>
                    <a:gd name="T44" fmla="*/ 85 w 282"/>
                    <a:gd name="T45" fmla="*/ 109 h 114"/>
                    <a:gd name="T46" fmla="*/ 61 w 282"/>
                    <a:gd name="T47" fmla="*/ 104 h 114"/>
                    <a:gd name="T48" fmla="*/ 41 w 282"/>
                    <a:gd name="T49" fmla="*/ 97 h 114"/>
                    <a:gd name="T50" fmla="*/ 24 w 282"/>
                    <a:gd name="T51" fmla="*/ 87 h 114"/>
                    <a:gd name="T52" fmla="*/ 10 w 282"/>
                    <a:gd name="T53" fmla="*/ 77 h 114"/>
                    <a:gd name="T54" fmla="*/ 5 w 282"/>
                    <a:gd name="T55" fmla="*/ 73 h 114"/>
                    <a:gd name="T56" fmla="*/ 3 w 282"/>
                    <a:gd name="T57" fmla="*/ 68 h 114"/>
                    <a:gd name="T58" fmla="*/ 0 w 282"/>
                    <a:gd name="T59" fmla="*/ 63 h 114"/>
                    <a:gd name="T60" fmla="*/ 0 w 282"/>
                    <a:gd name="T61" fmla="*/ 56 h 114"/>
                    <a:gd name="T62" fmla="*/ 0 w 282"/>
                    <a:gd name="T63" fmla="*/ 51 h 114"/>
                    <a:gd name="T64" fmla="*/ 3 w 282"/>
                    <a:gd name="T65" fmla="*/ 46 h 114"/>
                    <a:gd name="T66" fmla="*/ 5 w 282"/>
                    <a:gd name="T67" fmla="*/ 39 h 114"/>
                    <a:gd name="T68" fmla="*/ 10 w 282"/>
                    <a:gd name="T69" fmla="*/ 34 h 114"/>
                    <a:gd name="T70" fmla="*/ 24 w 282"/>
                    <a:gd name="T71" fmla="*/ 24 h 114"/>
                    <a:gd name="T72" fmla="*/ 41 w 282"/>
                    <a:gd name="T73" fmla="*/ 17 h 114"/>
                    <a:gd name="T74" fmla="*/ 61 w 282"/>
                    <a:gd name="T75" fmla="*/ 9 h 114"/>
                    <a:gd name="T76" fmla="*/ 85 w 282"/>
                    <a:gd name="T77" fmla="*/ 5 h 114"/>
                    <a:gd name="T78" fmla="*/ 112 w 282"/>
                    <a:gd name="T79" fmla="*/ 0 h 114"/>
                    <a:gd name="T80" fmla="*/ 141 w 282"/>
                    <a:gd name="T8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82" h="114">
                      <a:moveTo>
                        <a:pt x="141" y="0"/>
                      </a:moveTo>
                      <a:lnTo>
                        <a:pt x="170" y="0"/>
                      </a:lnTo>
                      <a:lnTo>
                        <a:pt x="197" y="5"/>
                      </a:lnTo>
                      <a:lnTo>
                        <a:pt x="218" y="9"/>
                      </a:lnTo>
                      <a:lnTo>
                        <a:pt x="240" y="17"/>
                      </a:lnTo>
                      <a:lnTo>
                        <a:pt x="257" y="24"/>
                      </a:lnTo>
                      <a:lnTo>
                        <a:pt x="272" y="34"/>
                      </a:lnTo>
                      <a:lnTo>
                        <a:pt x="277" y="39"/>
                      </a:lnTo>
                      <a:lnTo>
                        <a:pt x="279" y="46"/>
                      </a:lnTo>
                      <a:lnTo>
                        <a:pt x="282" y="51"/>
                      </a:lnTo>
                      <a:lnTo>
                        <a:pt x="282" y="56"/>
                      </a:lnTo>
                      <a:lnTo>
                        <a:pt x="282" y="63"/>
                      </a:lnTo>
                      <a:lnTo>
                        <a:pt x="279" y="68"/>
                      </a:lnTo>
                      <a:lnTo>
                        <a:pt x="277" y="73"/>
                      </a:lnTo>
                      <a:lnTo>
                        <a:pt x="272" y="77"/>
                      </a:lnTo>
                      <a:lnTo>
                        <a:pt x="257" y="87"/>
                      </a:lnTo>
                      <a:lnTo>
                        <a:pt x="240" y="97"/>
                      </a:lnTo>
                      <a:lnTo>
                        <a:pt x="218" y="104"/>
                      </a:lnTo>
                      <a:lnTo>
                        <a:pt x="197" y="109"/>
                      </a:lnTo>
                      <a:lnTo>
                        <a:pt x="170" y="111"/>
                      </a:lnTo>
                      <a:lnTo>
                        <a:pt x="141" y="114"/>
                      </a:lnTo>
                      <a:lnTo>
                        <a:pt x="112" y="111"/>
                      </a:lnTo>
                      <a:lnTo>
                        <a:pt x="85" y="109"/>
                      </a:lnTo>
                      <a:lnTo>
                        <a:pt x="61" y="104"/>
                      </a:lnTo>
                      <a:lnTo>
                        <a:pt x="41" y="97"/>
                      </a:lnTo>
                      <a:lnTo>
                        <a:pt x="24" y="87"/>
                      </a:lnTo>
                      <a:lnTo>
                        <a:pt x="10" y="77"/>
                      </a:lnTo>
                      <a:lnTo>
                        <a:pt x="5" y="73"/>
                      </a:lnTo>
                      <a:lnTo>
                        <a:pt x="3" y="68"/>
                      </a:lnTo>
                      <a:lnTo>
                        <a:pt x="0" y="63"/>
                      </a:lnTo>
                      <a:lnTo>
                        <a:pt x="0" y="56"/>
                      </a:lnTo>
                      <a:lnTo>
                        <a:pt x="0" y="51"/>
                      </a:lnTo>
                      <a:lnTo>
                        <a:pt x="3" y="46"/>
                      </a:lnTo>
                      <a:lnTo>
                        <a:pt x="5" y="39"/>
                      </a:lnTo>
                      <a:lnTo>
                        <a:pt x="10" y="34"/>
                      </a:lnTo>
                      <a:lnTo>
                        <a:pt x="24" y="24"/>
                      </a:lnTo>
                      <a:lnTo>
                        <a:pt x="41" y="17"/>
                      </a:lnTo>
                      <a:lnTo>
                        <a:pt x="61" y="9"/>
                      </a:lnTo>
                      <a:lnTo>
                        <a:pt x="85" y="5"/>
                      </a:lnTo>
                      <a:lnTo>
                        <a:pt x="112" y="0"/>
                      </a:lnTo>
                      <a:lnTo>
                        <a:pt x="141" y="0"/>
                      </a:lnTo>
                      <a:close/>
                    </a:path>
                  </a:pathLst>
                </a:custGeom>
                <a:solidFill>
                  <a:srgbClr val="66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42041" name="Freeform 57"/>
                <p:cNvSpPr>
                  <a:spLocks/>
                </p:cNvSpPr>
                <p:nvPr/>
              </p:nvSpPr>
              <p:spPr bwMode="auto">
                <a:xfrm>
                  <a:off x="1840" y="3313"/>
                  <a:ext cx="282" cy="114"/>
                </a:xfrm>
                <a:custGeom>
                  <a:avLst/>
                  <a:gdLst>
                    <a:gd name="T0" fmla="*/ 141 w 282"/>
                    <a:gd name="T1" fmla="*/ 0 h 114"/>
                    <a:gd name="T2" fmla="*/ 170 w 282"/>
                    <a:gd name="T3" fmla="*/ 0 h 114"/>
                    <a:gd name="T4" fmla="*/ 197 w 282"/>
                    <a:gd name="T5" fmla="*/ 5 h 114"/>
                    <a:gd name="T6" fmla="*/ 218 w 282"/>
                    <a:gd name="T7" fmla="*/ 9 h 114"/>
                    <a:gd name="T8" fmla="*/ 240 w 282"/>
                    <a:gd name="T9" fmla="*/ 17 h 114"/>
                    <a:gd name="T10" fmla="*/ 257 w 282"/>
                    <a:gd name="T11" fmla="*/ 24 h 114"/>
                    <a:gd name="T12" fmla="*/ 272 w 282"/>
                    <a:gd name="T13" fmla="*/ 34 h 114"/>
                    <a:gd name="T14" fmla="*/ 277 w 282"/>
                    <a:gd name="T15" fmla="*/ 39 h 114"/>
                    <a:gd name="T16" fmla="*/ 279 w 282"/>
                    <a:gd name="T17" fmla="*/ 46 h 114"/>
                    <a:gd name="T18" fmla="*/ 282 w 282"/>
                    <a:gd name="T19" fmla="*/ 51 h 114"/>
                    <a:gd name="T20" fmla="*/ 282 w 282"/>
                    <a:gd name="T21" fmla="*/ 56 h 114"/>
                    <a:gd name="T22" fmla="*/ 282 w 282"/>
                    <a:gd name="T23" fmla="*/ 63 h 114"/>
                    <a:gd name="T24" fmla="*/ 279 w 282"/>
                    <a:gd name="T25" fmla="*/ 68 h 114"/>
                    <a:gd name="T26" fmla="*/ 277 w 282"/>
                    <a:gd name="T27" fmla="*/ 73 h 114"/>
                    <a:gd name="T28" fmla="*/ 272 w 282"/>
                    <a:gd name="T29" fmla="*/ 77 h 114"/>
                    <a:gd name="T30" fmla="*/ 257 w 282"/>
                    <a:gd name="T31" fmla="*/ 87 h 114"/>
                    <a:gd name="T32" fmla="*/ 240 w 282"/>
                    <a:gd name="T33" fmla="*/ 97 h 114"/>
                    <a:gd name="T34" fmla="*/ 218 w 282"/>
                    <a:gd name="T35" fmla="*/ 104 h 114"/>
                    <a:gd name="T36" fmla="*/ 197 w 282"/>
                    <a:gd name="T37" fmla="*/ 109 h 114"/>
                    <a:gd name="T38" fmla="*/ 170 w 282"/>
                    <a:gd name="T39" fmla="*/ 111 h 114"/>
                    <a:gd name="T40" fmla="*/ 141 w 282"/>
                    <a:gd name="T41" fmla="*/ 114 h 114"/>
                    <a:gd name="T42" fmla="*/ 112 w 282"/>
                    <a:gd name="T43" fmla="*/ 111 h 114"/>
                    <a:gd name="T44" fmla="*/ 85 w 282"/>
                    <a:gd name="T45" fmla="*/ 109 h 114"/>
                    <a:gd name="T46" fmla="*/ 61 w 282"/>
                    <a:gd name="T47" fmla="*/ 104 h 114"/>
                    <a:gd name="T48" fmla="*/ 41 w 282"/>
                    <a:gd name="T49" fmla="*/ 97 h 114"/>
                    <a:gd name="T50" fmla="*/ 24 w 282"/>
                    <a:gd name="T51" fmla="*/ 87 h 114"/>
                    <a:gd name="T52" fmla="*/ 10 w 282"/>
                    <a:gd name="T53" fmla="*/ 77 h 114"/>
                    <a:gd name="T54" fmla="*/ 5 w 282"/>
                    <a:gd name="T55" fmla="*/ 73 h 114"/>
                    <a:gd name="T56" fmla="*/ 3 w 282"/>
                    <a:gd name="T57" fmla="*/ 68 h 114"/>
                    <a:gd name="T58" fmla="*/ 0 w 282"/>
                    <a:gd name="T59" fmla="*/ 63 h 114"/>
                    <a:gd name="T60" fmla="*/ 0 w 282"/>
                    <a:gd name="T61" fmla="*/ 56 h 114"/>
                    <a:gd name="T62" fmla="*/ 0 w 282"/>
                    <a:gd name="T63" fmla="*/ 51 h 114"/>
                    <a:gd name="T64" fmla="*/ 3 w 282"/>
                    <a:gd name="T65" fmla="*/ 46 h 114"/>
                    <a:gd name="T66" fmla="*/ 5 w 282"/>
                    <a:gd name="T67" fmla="*/ 39 h 114"/>
                    <a:gd name="T68" fmla="*/ 10 w 282"/>
                    <a:gd name="T69" fmla="*/ 34 h 114"/>
                    <a:gd name="T70" fmla="*/ 24 w 282"/>
                    <a:gd name="T71" fmla="*/ 24 h 114"/>
                    <a:gd name="T72" fmla="*/ 41 w 282"/>
                    <a:gd name="T73" fmla="*/ 17 h 114"/>
                    <a:gd name="T74" fmla="*/ 61 w 282"/>
                    <a:gd name="T75" fmla="*/ 9 h 114"/>
                    <a:gd name="T76" fmla="*/ 85 w 282"/>
                    <a:gd name="T77" fmla="*/ 5 h 114"/>
                    <a:gd name="T78" fmla="*/ 112 w 282"/>
                    <a:gd name="T79" fmla="*/ 0 h 114"/>
                    <a:gd name="T80" fmla="*/ 141 w 282"/>
                    <a:gd name="T8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82" h="114">
                      <a:moveTo>
                        <a:pt x="141" y="0"/>
                      </a:moveTo>
                      <a:lnTo>
                        <a:pt x="170" y="0"/>
                      </a:lnTo>
                      <a:lnTo>
                        <a:pt x="197" y="5"/>
                      </a:lnTo>
                      <a:lnTo>
                        <a:pt x="218" y="9"/>
                      </a:lnTo>
                      <a:lnTo>
                        <a:pt x="240" y="17"/>
                      </a:lnTo>
                      <a:lnTo>
                        <a:pt x="257" y="24"/>
                      </a:lnTo>
                      <a:lnTo>
                        <a:pt x="272" y="34"/>
                      </a:lnTo>
                      <a:lnTo>
                        <a:pt x="277" y="39"/>
                      </a:lnTo>
                      <a:lnTo>
                        <a:pt x="279" y="46"/>
                      </a:lnTo>
                      <a:lnTo>
                        <a:pt x="282" y="51"/>
                      </a:lnTo>
                      <a:lnTo>
                        <a:pt x="282" y="56"/>
                      </a:lnTo>
                      <a:lnTo>
                        <a:pt x="282" y="63"/>
                      </a:lnTo>
                      <a:lnTo>
                        <a:pt x="279" y="68"/>
                      </a:lnTo>
                      <a:lnTo>
                        <a:pt x="277" y="73"/>
                      </a:lnTo>
                      <a:lnTo>
                        <a:pt x="272" y="77"/>
                      </a:lnTo>
                      <a:lnTo>
                        <a:pt x="257" y="87"/>
                      </a:lnTo>
                      <a:lnTo>
                        <a:pt x="240" y="97"/>
                      </a:lnTo>
                      <a:lnTo>
                        <a:pt x="218" y="104"/>
                      </a:lnTo>
                      <a:lnTo>
                        <a:pt x="197" y="109"/>
                      </a:lnTo>
                      <a:lnTo>
                        <a:pt x="170" y="111"/>
                      </a:lnTo>
                      <a:lnTo>
                        <a:pt x="141" y="114"/>
                      </a:lnTo>
                      <a:lnTo>
                        <a:pt x="112" y="111"/>
                      </a:lnTo>
                      <a:lnTo>
                        <a:pt x="85" y="109"/>
                      </a:lnTo>
                      <a:lnTo>
                        <a:pt x="61" y="104"/>
                      </a:lnTo>
                      <a:lnTo>
                        <a:pt x="41" y="97"/>
                      </a:lnTo>
                      <a:lnTo>
                        <a:pt x="24" y="87"/>
                      </a:lnTo>
                      <a:lnTo>
                        <a:pt x="10" y="77"/>
                      </a:lnTo>
                      <a:lnTo>
                        <a:pt x="5" y="73"/>
                      </a:lnTo>
                      <a:lnTo>
                        <a:pt x="3" y="68"/>
                      </a:lnTo>
                      <a:lnTo>
                        <a:pt x="0" y="63"/>
                      </a:lnTo>
                      <a:lnTo>
                        <a:pt x="0" y="56"/>
                      </a:lnTo>
                      <a:lnTo>
                        <a:pt x="0" y="51"/>
                      </a:lnTo>
                      <a:lnTo>
                        <a:pt x="3" y="46"/>
                      </a:lnTo>
                      <a:lnTo>
                        <a:pt x="5" y="39"/>
                      </a:lnTo>
                      <a:lnTo>
                        <a:pt x="10" y="34"/>
                      </a:lnTo>
                      <a:lnTo>
                        <a:pt x="24" y="24"/>
                      </a:lnTo>
                      <a:lnTo>
                        <a:pt x="41" y="17"/>
                      </a:lnTo>
                      <a:lnTo>
                        <a:pt x="61" y="9"/>
                      </a:lnTo>
                      <a:lnTo>
                        <a:pt x="85" y="5"/>
                      </a:lnTo>
                      <a:lnTo>
                        <a:pt x="112" y="0"/>
                      </a:lnTo>
                      <a:lnTo>
                        <a:pt x="141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</p:grpSp>
        </p:grpSp>
        <p:grpSp>
          <p:nvGrpSpPr>
            <p:cNvPr id="42042" name="Group 58"/>
            <p:cNvGrpSpPr>
              <a:grpSpLocks/>
            </p:cNvGrpSpPr>
            <p:nvPr/>
          </p:nvGrpSpPr>
          <p:grpSpPr bwMode="auto">
            <a:xfrm>
              <a:off x="897" y="3223"/>
              <a:ext cx="668" cy="428"/>
              <a:chOff x="791" y="3230"/>
              <a:chExt cx="668" cy="428"/>
            </a:xfrm>
          </p:grpSpPr>
          <p:sp>
            <p:nvSpPr>
              <p:cNvPr id="42043" name="Rectangle 59"/>
              <p:cNvSpPr>
                <a:spLocks noChangeArrowheads="1"/>
              </p:cNvSpPr>
              <p:nvPr/>
            </p:nvSpPr>
            <p:spPr bwMode="auto">
              <a:xfrm>
                <a:off x="791" y="3504"/>
                <a:ext cx="66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 eaLnBrk="0" hangingPunct="0"/>
                <a:r>
                  <a:rPr lang="es-MX" sz="1600">
                    <a:latin typeface="Times New Roman" panose="02020603050405020304" pitchFamily="18" charset="0"/>
                  </a:rPr>
                  <a:t>Caso de Uso</a:t>
                </a:r>
              </a:p>
            </p:txBody>
          </p:sp>
          <p:grpSp>
            <p:nvGrpSpPr>
              <p:cNvPr id="42044" name="Group 60"/>
              <p:cNvGrpSpPr>
                <a:grpSpLocks/>
              </p:cNvGrpSpPr>
              <p:nvPr/>
            </p:nvGrpSpPr>
            <p:grpSpPr bwMode="auto">
              <a:xfrm>
                <a:off x="821" y="3230"/>
                <a:ext cx="500" cy="209"/>
                <a:chOff x="796" y="3230"/>
                <a:chExt cx="500" cy="209"/>
              </a:xfrm>
            </p:grpSpPr>
            <p:sp>
              <p:nvSpPr>
                <p:cNvPr id="42045" name="Freeform 61"/>
                <p:cNvSpPr>
                  <a:spLocks/>
                </p:cNvSpPr>
                <p:nvPr/>
              </p:nvSpPr>
              <p:spPr bwMode="auto">
                <a:xfrm>
                  <a:off x="811" y="3242"/>
                  <a:ext cx="485" cy="197"/>
                </a:xfrm>
                <a:custGeom>
                  <a:avLst/>
                  <a:gdLst>
                    <a:gd name="T0" fmla="*/ 242 w 485"/>
                    <a:gd name="T1" fmla="*/ 0 h 197"/>
                    <a:gd name="T2" fmla="*/ 291 w 485"/>
                    <a:gd name="T3" fmla="*/ 3 h 197"/>
                    <a:gd name="T4" fmla="*/ 334 w 485"/>
                    <a:gd name="T5" fmla="*/ 7 h 197"/>
                    <a:gd name="T6" fmla="*/ 376 w 485"/>
                    <a:gd name="T7" fmla="*/ 17 h 197"/>
                    <a:gd name="T8" fmla="*/ 412 w 485"/>
                    <a:gd name="T9" fmla="*/ 29 h 197"/>
                    <a:gd name="T10" fmla="*/ 429 w 485"/>
                    <a:gd name="T11" fmla="*/ 37 h 197"/>
                    <a:gd name="T12" fmla="*/ 441 w 485"/>
                    <a:gd name="T13" fmla="*/ 44 h 197"/>
                    <a:gd name="T14" fmla="*/ 453 w 485"/>
                    <a:gd name="T15" fmla="*/ 51 h 197"/>
                    <a:gd name="T16" fmla="*/ 465 w 485"/>
                    <a:gd name="T17" fmla="*/ 61 h 197"/>
                    <a:gd name="T18" fmla="*/ 473 w 485"/>
                    <a:gd name="T19" fmla="*/ 68 h 197"/>
                    <a:gd name="T20" fmla="*/ 480 w 485"/>
                    <a:gd name="T21" fmla="*/ 78 h 197"/>
                    <a:gd name="T22" fmla="*/ 482 w 485"/>
                    <a:gd name="T23" fmla="*/ 88 h 197"/>
                    <a:gd name="T24" fmla="*/ 485 w 485"/>
                    <a:gd name="T25" fmla="*/ 97 h 197"/>
                    <a:gd name="T26" fmla="*/ 482 w 485"/>
                    <a:gd name="T27" fmla="*/ 109 h 197"/>
                    <a:gd name="T28" fmla="*/ 480 w 485"/>
                    <a:gd name="T29" fmla="*/ 119 h 197"/>
                    <a:gd name="T30" fmla="*/ 473 w 485"/>
                    <a:gd name="T31" fmla="*/ 126 h 197"/>
                    <a:gd name="T32" fmla="*/ 465 w 485"/>
                    <a:gd name="T33" fmla="*/ 136 h 197"/>
                    <a:gd name="T34" fmla="*/ 453 w 485"/>
                    <a:gd name="T35" fmla="*/ 146 h 197"/>
                    <a:gd name="T36" fmla="*/ 441 w 485"/>
                    <a:gd name="T37" fmla="*/ 153 h 197"/>
                    <a:gd name="T38" fmla="*/ 429 w 485"/>
                    <a:gd name="T39" fmla="*/ 160 h 197"/>
                    <a:gd name="T40" fmla="*/ 412 w 485"/>
                    <a:gd name="T41" fmla="*/ 168 h 197"/>
                    <a:gd name="T42" fmla="*/ 376 w 485"/>
                    <a:gd name="T43" fmla="*/ 180 h 197"/>
                    <a:gd name="T44" fmla="*/ 334 w 485"/>
                    <a:gd name="T45" fmla="*/ 190 h 197"/>
                    <a:gd name="T46" fmla="*/ 291 w 485"/>
                    <a:gd name="T47" fmla="*/ 194 h 197"/>
                    <a:gd name="T48" fmla="*/ 242 w 485"/>
                    <a:gd name="T49" fmla="*/ 197 h 197"/>
                    <a:gd name="T50" fmla="*/ 191 w 485"/>
                    <a:gd name="T51" fmla="*/ 194 h 197"/>
                    <a:gd name="T52" fmla="*/ 148 w 485"/>
                    <a:gd name="T53" fmla="*/ 190 h 197"/>
                    <a:gd name="T54" fmla="*/ 106 w 485"/>
                    <a:gd name="T55" fmla="*/ 180 h 197"/>
                    <a:gd name="T56" fmla="*/ 70 w 485"/>
                    <a:gd name="T57" fmla="*/ 168 h 197"/>
                    <a:gd name="T58" fmla="*/ 53 w 485"/>
                    <a:gd name="T59" fmla="*/ 160 h 197"/>
                    <a:gd name="T60" fmla="*/ 41 w 485"/>
                    <a:gd name="T61" fmla="*/ 153 h 197"/>
                    <a:gd name="T62" fmla="*/ 29 w 485"/>
                    <a:gd name="T63" fmla="*/ 146 h 197"/>
                    <a:gd name="T64" fmla="*/ 17 w 485"/>
                    <a:gd name="T65" fmla="*/ 136 h 197"/>
                    <a:gd name="T66" fmla="*/ 9 w 485"/>
                    <a:gd name="T67" fmla="*/ 126 h 197"/>
                    <a:gd name="T68" fmla="*/ 4 w 485"/>
                    <a:gd name="T69" fmla="*/ 119 h 197"/>
                    <a:gd name="T70" fmla="*/ 0 w 485"/>
                    <a:gd name="T71" fmla="*/ 109 h 197"/>
                    <a:gd name="T72" fmla="*/ 0 w 485"/>
                    <a:gd name="T73" fmla="*/ 97 h 197"/>
                    <a:gd name="T74" fmla="*/ 0 w 485"/>
                    <a:gd name="T75" fmla="*/ 88 h 197"/>
                    <a:gd name="T76" fmla="*/ 4 w 485"/>
                    <a:gd name="T77" fmla="*/ 78 h 197"/>
                    <a:gd name="T78" fmla="*/ 9 w 485"/>
                    <a:gd name="T79" fmla="*/ 68 h 197"/>
                    <a:gd name="T80" fmla="*/ 17 w 485"/>
                    <a:gd name="T81" fmla="*/ 61 h 197"/>
                    <a:gd name="T82" fmla="*/ 29 w 485"/>
                    <a:gd name="T83" fmla="*/ 51 h 197"/>
                    <a:gd name="T84" fmla="*/ 41 w 485"/>
                    <a:gd name="T85" fmla="*/ 44 h 197"/>
                    <a:gd name="T86" fmla="*/ 53 w 485"/>
                    <a:gd name="T87" fmla="*/ 37 h 197"/>
                    <a:gd name="T88" fmla="*/ 70 w 485"/>
                    <a:gd name="T89" fmla="*/ 29 h 197"/>
                    <a:gd name="T90" fmla="*/ 106 w 485"/>
                    <a:gd name="T91" fmla="*/ 17 h 197"/>
                    <a:gd name="T92" fmla="*/ 148 w 485"/>
                    <a:gd name="T93" fmla="*/ 7 h 197"/>
                    <a:gd name="T94" fmla="*/ 191 w 485"/>
                    <a:gd name="T95" fmla="*/ 3 h 197"/>
                    <a:gd name="T96" fmla="*/ 242 w 485"/>
                    <a:gd name="T97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85" h="197">
                      <a:moveTo>
                        <a:pt x="242" y="0"/>
                      </a:moveTo>
                      <a:lnTo>
                        <a:pt x="291" y="3"/>
                      </a:lnTo>
                      <a:lnTo>
                        <a:pt x="334" y="7"/>
                      </a:lnTo>
                      <a:lnTo>
                        <a:pt x="376" y="17"/>
                      </a:lnTo>
                      <a:lnTo>
                        <a:pt x="412" y="29"/>
                      </a:lnTo>
                      <a:lnTo>
                        <a:pt x="429" y="37"/>
                      </a:lnTo>
                      <a:lnTo>
                        <a:pt x="441" y="44"/>
                      </a:lnTo>
                      <a:lnTo>
                        <a:pt x="453" y="51"/>
                      </a:lnTo>
                      <a:lnTo>
                        <a:pt x="465" y="61"/>
                      </a:lnTo>
                      <a:lnTo>
                        <a:pt x="473" y="68"/>
                      </a:lnTo>
                      <a:lnTo>
                        <a:pt x="480" y="78"/>
                      </a:lnTo>
                      <a:lnTo>
                        <a:pt x="482" y="88"/>
                      </a:lnTo>
                      <a:lnTo>
                        <a:pt x="485" y="97"/>
                      </a:lnTo>
                      <a:lnTo>
                        <a:pt x="482" y="109"/>
                      </a:lnTo>
                      <a:lnTo>
                        <a:pt x="480" y="119"/>
                      </a:lnTo>
                      <a:lnTo>
                        <a:pt x="473" y="126"/>
                      </a:lnTo>
                      <a:lnTo>
                        <a:pt x="465" y="136"/>
                      </a:lnTo>
                      <a:lnTo>
                        <a:pt x="453" y="146"/>
                      </a:lnTo>
                      <a:lnTo>
                        <a:pt x="441" y="153"/>
                      </a:lnTo>
                      <a:lnTo>
                        <a:pt x="429" y="160"/>
                      </a:lnTo>
                      <a:lnTo>
                        <a:pt x="412" y="168"/>
                      </a:lnTo>
                      <a:lnTo>
                        <a:pt x="376" y="180"/>
                      </a:lnTo>
                      <a:lnTo>
                        <a:pt x="334" y="190"/>
                      </a:lnTo>
                      <a:lnTo>
                        <a:pt x="291" y="194"/>
                      </a:lnTo>
                      <a:lnTo>
                        <a:pt x="242" y="197"/>
                      </a:lnTo>
                      <a:lnTo>
                        <a:pt x="191" y="194"/>
                      </a:lnTo>
                      <a:lnTo>
                        <a:pt x="148" y="190"/>
                      </a:lnTo>
                      <a:lnTo>
                        <a:pt x="106" y="180"/>
                      </a:lnTo>
                      <a:lnTo>
                        <a:pt x="70" y="168"/>
                      </a:lnTo>
                      <a:lnTo>
                        <a:pt x="53" y="160"/>
                      </a:lnTo>
                      <a:lnTo>
                        <a:pt x="41" y="153"/>
                      </a:lnTo>
                      <a:lnTo>
                        <a:pt x="29" y="146"/>
                      </a:lnTo>
                      <a:lnTo>
                        <a:pt x="17" y="136"/>
                      </a:lnTo>
                      <a:lnTo>
                        <a:pt x="9" y="126"/>
                      </a:lnTo>
                      <a:lnTo>
                        <a:pt x="4" y="119"/>
                      </a:lnTo>
                      <a:lnTo>
                        <a:pt x="0" y="109"/>
                      </a:lnTo>
                      <a:lnTo>
                        <a:pt x="0" y="97"/>
                      </a:lnTo>
                      <a:lnTo>
                        <a:pt x="0" y="88"/>
                      </a:lnTo>
                      <a:lnTo>
                        <a:pt x="4" y="78"/>
                      </a:lnTo>
                      <a:lnTo>
                        <a:pt x="9" y="68"/>
                      </a:lnTo>
                      <a:lnTo>
                        <a:pt x="17" y="61"/>
                      </a:lnTo>
                      <a:lnTo>
                        <a:pt x="29" y="51"/>
                      </a:lnTo>
                      <a:lnTo>
                        <a:pt x="41" y="44"/>
                      </a:lnTo>
                      <a:lnTo>
                        <a:pt x="53" y="37"/>
                      </a:lnTo>
                      <a:lnTo>
                        <a:pt x="70" y="29"/>
                      </a:lnTo>
                      <a:lnTo>
                        <a:pt x="106" y="17"/>
                      </a:lnTo>
                      <a:lnTo>
                        <a:pt x="148" y="7"/>
                      </a:lnTo>
                      <a:lnTo>
                        <a:pt x="191" y="3"/>
                      </a:lnTo>
                      <a:lnTo>
                        <a:pt x="242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42046" name="Freeform 62"/>
                <p:cNvSpPr>
                  <a:spLocks/>
                </p:cNvSpPr>
                <p:nvPr/>
              </p:nvSpPr>
              <p:spPr bwMode="auto">
                <a:xfrm>
                  <a:off x="811" y="3242"/>
                  <a:ext cx="485" cy="197"/>
                </a:xfrm>
                <a:custGeom>
                  <a:avLst/>
                  <a:gdLst>
                    <a:gd name="T0" fmla="*/ 242 w 485"/>
                    <a:gd name="T1" fmla="*/ 0 h 197"/>
                    <a:gd name="T2" fmla="*/ 291 w 485"/>
                    <a:gd name="T3" fmla="*/ 3 h 197"/>
                    <a:gd name="T4" fmla="*/ 334 w 485"/>
                    <a:gd name="T5" fmla="*/ 7 h 197"/>
                    <a:gd name="T6" fmla="*/ 376 w 485"/>
                    <a:gd name="T7" fmla="*/ 17 h 197"/>
                    <a:gd name="T8" fmla="*/ 412 w 485"/>
                    <a:gd name="T9" fmla="*/ 29 h 197"/>
                    <a:gd name="T10" fmla="*/ 429 w 485"/>
                    <a:gd name="T11" fmla="*/ 37 h 197"/>
                    <a:gd name="T12" fmla="*/ 441 w 485"/>
                    <a:gd name="T13" fmla="*/ 44 h 197"/>
                    <a:gd name="T14" fmla="*/ 453 w 485"/>
                    <a:gd name="T15" fmla="*/ 51 h 197"/>
                    <a:gd name="T16" fmla="*/ 465 w 485"/>
                    <a:gd name="T17" fmla="*/ 61 h 197"/>
                    <a:gd name="T18" fmla="*/ 473 w 485"/>
                    <a:gd name="T19" fmla="*/ 68 h 197"/>
                    <a:gd name="T20" fmla="*/ 480 w 485"/>
                    <a:gd name="T21" fmla="*/ 78 h 197"/>
                    <a:gd name="T22" fmla="*/ 482 w 485"/>
                    <a:gd name="T23" fmla="*/ 88 h 197"/>
                    <a:gd name="T24" fmla="*/ 485 w 485"/>
                    <a:gd name="T25" fmla="*/ 97 h 197"/>
                    <a:gd name="T26" fmla="*/ 482 w 485"/>
                    <a:gd name="T27" fmla="*/ 109 h 197"/>
                    <a:gd name="T28" fmla="*/ 480 w 485"/>
                    <a:gd name="T29" fmla="*/ 119 h 197"/>
                    <a:gd name="T30" fmla="*/ 473 w 485"/>
                    <a:gd name="T31" fmla="*/ 126 h 197"/>
                    <a:gd name="T32" fmla="*/ 465 w 485"/>
                    <a:gd name="T33" fmla="*/ 136 h 197"/>
                    <a:gd name="T34" fmla="*/ 453 w 485"/>
                    <a:gd name="T35" fmla="*/ 146 h 197"/>
                    <a:gd name="T36" fmla="*/ 441 w 485"/>
                    <a:gd name="T37" fmla="*/ 153 h 197"/>
                    <a:gd name="T38" fmla="*/ 429 w 485"/>
                    <a:gd name="T39" fmla="*/ 160 h 197"/>
                    <a:gd name="T40" fmla="*/ 412 w 485"/>
                    <a:gd name="T41" fmla="*/ 168 h 197"/>
                    <a:gd name="T42" fmla="*/ 376 w 485"/>
                    <a:gd name="T43" fmla="*/ 180 h 197"/>
                    <a:gd name="T44" fmla="*/ 334 w 485"/>
                    <a:gd name="T45" fmla="*/ 190 h 197"/>
                    <a:gd name="T46" fmla="*/ 291 w 485"/>
                    <a:gd name="T47" fmla="*/ 194 h 197"/>
                    <a:gd name="T48" fmla="*/ 242 w 485"/>
                    <a:gd name="T49" fmla="*/ 197 h 197"/>
                    <a:gd name="T50" fmla="*/ 191 w 485"/>
                    <a:gd name="T51" fmla="*/ 194 h 197"/>
                    <a:gd name="T52" fmla="*/ 148 w 485"/>
                    <a:gd name="T53" fmla="*/ 190 h 197"/>
                    <a:gd name="T54" fmla="*/ 106 w 485"/>
                    <a:gd name="T55" fmla="*/ 180 h 197"/>
                    <a:gd name="T56" fmla="*/ 70 w 485"/>
                    <a:gd name="T57" fmla="*/ 168 h 197"/>
                    <a:gd name="T58" fmla="*/ 53 w 485"/>
                    <a:gd name="T59" fmla="*/ 160 h 197"/>
                    <a:gd name="T60" fmla="*/ 41 w 485"/>
                    <a:gd name="T61" fmla="*/ 153 h 197"/>
                    <a:gd name="T62" fmla="*/ 29 w 485"/>
                    <a:gd name="T63" fmla="*/ 146 h 197"/>
                    <a:gd name="T64" fmla="*/ 17 w 485"/>
                    <a:gd name="T65" fmla="*/ 136 h 197"/>
                    <a:gd name="T66" fmla="*/ 9 w 485"/>
                    <a:gd name="T67" fmla="*/ 126 h 197"/>
                    <a:gd name="T68" fmla="*/ 4 w 485"/>
                    <a:gd name="T69" fmla="*/ 119 h 197"/>
                    <a:gd name="T70" fmla="*/ 0 w 485"/>
                    <a:gd name="T71" fmla="*/ 109 h 197"/>
                    <a:gd name="T72" fmla="*/ 0 w 485"/>
                    <a:gd name="T73" fmla="*/ 97 h 197"/>
                    <a:gd name="T74" fmla="*/ 0 w 485"/>
                    <a:gd name="T75" fmla="*/ 88 h 197"/>
                    <a:gd name="T76" fmla="*/ 4 w 485"/>
                    <a:gd name="T77" fmla="*/ 78 h 197"/>
                    <a:gd name="T78" fmla="*/ 9 w 485"/>
                    <a:gd name="T79" fmla="*/ 68 h 197"/>
                    <a:gd name="T80" fmla="*/ 17 w 485"/>
                    <a:gd name="T81" fmla="*/ 61 h 197"/>
                    <a:gd name="T82" fmla="*/ 29 w 485"/>
                    <a:gd name="T83" fmla="*/ 51 h 197"/>
                    <a:gd name="T84" fmla="*/ 41 w 485"/>
                    <a:gd name="T85" fmla="*/ 44 h 197"/>
                    <a:gd name="T86" fmla="*/ 53 w 485"/>
                    <a:gd name="T87" fmla="*/ 37 h 197"/>
                    <a:gd name="T88" fmla="*/ 70 w 485"/>
                    <a:gd name="T89" fmla="*/ 29 h 197"/>
                    <a:gd name="T90" fmla="*/ 106 w 485"/>
                    <a:gd name="T91" fmla="*/ 17 h 197"/>
                    <a:gd name="T92" fmla="*/ 148 w 485"/>
                    <a:gd name="T93" fmla="*/ 7 h 197"/>
                    <a:gd name="T94" fmla="*/ 191 w 485"/>
                    <a:gd name="T95" fmla="*/ 3 h 197"/>
                    <a:gd name="T96" fmla="*/ 242 w 485"/>
                    <a:gd name="T97" fmla="*/ 0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85" h="197">
                      <a:moveTo>
                        <a:pt x="242" y="0"/>
                      </a:moveTo>
                      <a:lnTo>
                        <a:pt x="291" y="3"/>
                      </a:lnTo>
                      <a:lnTo>
                        <a:pt x="334" y="7"/>
                      </a:lnTo>
                      <a:lnTo>
                        <a:pt x="376" y="17"/>
                      </a:lnTo>
                      <a:lnTo>
                        <a:pt x="412" y="29"/>
                      </a:lnTo>
                      <a:lnTo>
                        <a:pt x="429" y="37"/>
                      </a:lnTo>
                      <a:lnTo>
                        <a:pt x="441" y="44"/>
                      </a:lnTo>
                      <a:lnTo>
                        <a:pt x="453" y="51"/>
                      </a:lnTo>
                      <a:lnTo>
                        <a:pt x="465" y="61"/>
                      </a:lnTo>
                      <a:lnTo>
                        <a:pt x="473" y="68"/>
                      </a:lnTo>
                      <a:lnTo>
                        <a:pt x="480" y="78"/>
                      </a:lnTo>
                      <a:lnTo>
                        <a:pt x="482" y="88"/>
                      </a:lnTo>
                      <a:lnTo>
                        <a:pt x="485" y="97"/>
                      </a:lnTo>
                      <a:lnTo>
                        <a:pt x="482" y="109"/>
                      </a:lnTo>
                      <a:lnTo>
                        <a:pt x="480" y="119"/>
                      </a:lnTo>
                      <a:lnTo>
                        <a:pt x="473" y="126"/>
                      </a:lnTo>
                      <a:lnTo>
                        <a:pt x="465" y="136"/>
                      </a:lnTo>
                      <a:lnTo>
                        <a:pt x="453" y="146"/>
                      </a:lnTo>
                      <a:lnTo>
                        <a:pt x="441" y="153"/>
                      </a:lnTo>
                      <a:lnTo>
                        <a:pt x="429" y="160"/>
                      </a:lnTo>
                      <a:lnTo>
                        <a:pt x="412" y="168"/>
                      </a:lnTo>
                      <a:lnTo>
                        <a:pt x="376" y="180"/>
                      </a:lnTo>
                      <a:lnTo>
                        <a:pt x="334" y="190"/>
                      </a:lnTo>
                      <a:lnTo>
                        <a:pt x="291" y="194"/>
                      </a:lnTo>
                      <a:lnTo>
                        <a:pt x="242" y="197"/>
                      </a:lnTo>
                      <a:lnTo>
                        <a:pt x="191" y="194"/>
                      </a:lnTo>
                      <a:lnTo>
                        <a:pt x="148" y="190"/>
                      </a:lnTo>
                      <a:lnTo>
                        <a:pt x="106" y="180"/>
                      </a:lnTo>
                      <a:lnTo>
                        <a:pt x="70" y="168"/>
                      </a:lnTo>
                      <a:lnTo>
                        <a:pt x="53" y="160"/>
                      </a:lnTo>
                      <a:lnTo>
                        <a:pt x="41" y="153"/>
                      </a:lnTo>
                      <a:lnTo>
                        <a:pt x="29" y="146"/>
                      </a:lnTo>
                      <a:lnTo>
                        <a:pt x="17" y="136"/>
                      </a:lnTo>
                      <a:lnTo>
                        <a:pt x="9" y="126"/>
                      </a:lnTo>
                      <a:lnTo>
                        <a:pt x="4" y="119"/>
                      </a:lnTo>
                      <a:lnTo>
                        <a:pt x="0" y="109"/>
                      </a:lnTo>
                      <a:lnTo>
                        <a:pt x="0" y="97"/>
                      </a:lnTo>
                      <a:lnTo>
                        <a:pt x="0" y="88"/>
                      </a:lnTo>
                      <a:lnTo>
                        <a:pt x="4" y="78"/>
                      </a:lnTo>
                      <a:lnTo>
                        <a:pt x="9" y="68"/>
                      </a:lnTo>
                      <a:lnTo>
                        <a:pt x="17" y="61"/>
                      </a:lnTo>
                      <a:lnTo>
                        <a:pt x="29" y="51"/>
                      </a:lnTo>
                      <a:lnTo>
                        <a:pt x="41" y="44"/>
                      </a:lnTo>
                      <a:lnTo>
                        <a:pt x="53" y="37"/>
                      </a:lnTo>
                      <a:lnTo>
                        <a:pt x="70" y="29"/>
                      </a:lnTo>
                      <a:lnTo>
                        <a:pt x="106" y="17"/>
                      </a:lnTo>
                      <a:lnTo>
                        <a:pt x="148" y="7"/>
                      </a:lnTo>
                      <a:lnTo>
                        <a:pt x="191" y="3"/>
                      </a:lnTo>
                      <a:lnTo>
                        <a:pt x="242" y="0"/>
                      </a:lnTo>
                    </a:path>
                  </a:pathLst>
                </a:custGeom>
                <a:noFill/>
                <a:ln w="0">
                  <a:solidFill>
                    <a:srgbClr val="CCCCCC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42047" name="Freeform 63"/>
                <p:cNvSpPr>
                  <a:spLocks/>
                </p:cNvSpPr>
                <p:nvPr/>
              </p:nvSpPr>
              <p:spPr bwMode="auto">
                <a:xfrm>
                  <a:off x="796" y="3230"/>
                  <a:ext cx="485" cy="194"/>
                </a:xfrm>
                <a:custGeom>
                  <a:avLst/>
                  <a:gdLst>
                    <a:gd name="T0" fmla="*/ 243 w 485"/>
                    <a:gd name="T1" fmla="*/ 0 h 194"/>
                    <a:gd name="T2" fmla="*/ 291 w 485"/>
                    <a:gd name="T3" fmla="*/ 2 h 194"/>
                    <a:gd name="T4" fmla="*/ 337 w 485"/>
                    <a:gd name="T5" fmla="*/ 7 h 194"/>
                    <a:gd name="T6" fmla="*/ 378 w 485"/>
                    <a:gd name="T7" fmla="*/ 17 h 194"/>
                    <a:gd name="T8" fmla="*/ 415 w 485"/>
                    <a:gd name="T9" fmla="*/ 29 h 194"/>
                    <a:gd name="T10" fmla="*/ 429 w 485"/>
                    <a:gd name="T11" fmla="*/ 34 h 194"/>
                    <a:gd name="T12" fmla="*/ 444 w 485"/>
                    <a:gd name="T13" fmla="*/ 44 h 194"/>
                    <a:gd name="T14" fmla="*/ 456 w 485"/>
                    <a:gd name="T15" fmla="*/ 51 h 194"/>
                    <a:gd name="T16" fmla="*/ 466 w 485"/>
                    <a:gd name="T17" fmla="*/ 58 h 194"/>
                    <a:gd name="T18" fmla="*/ 476 w 485"/>
                    <a:gd name="T19" fmla="*/ 68 h 194"/>
                    <a:gd name="T20" fmla="*/ 480 w 485"/>
                    <a:gd name="T21" fmla="*/ 78 h 194"/>
                    <a:gd name="T22" fmla="*/ 485 w 485"/>
                    <a:gd name="T23" fmla="*/ 87 h 194"/>
                    <a:gd name="T24" fmla="*/ 485 w 485"/>
                    <a:gd name="T25" fmla="*/ 97 h 194"/>
                    <a:gd name="T26" fmla="*/ 485 w 485"/>
                    <a:gd name="T27" fmla="*/ 107 h 194"/>
                    <a:gd name="T28" fmla="*/ 480 w 485"/>
                    <a:gd name="T29" fmla="*/ 117 h 194"/>
                    <a:gd name="T30" fmla="*/ 476 w 485"/>
                    <a:gd name="T31" fmla="*/ 126 h 194"/>
                    <a:gd name="T32" fmla="*/ 466 w 485"/>
                    <a:gd name="T33" fmla="*/ 136 h 194"/>
                    <a:gd name="T34" fmla="*/ 456 w 485"/>
                    <a:gd name="T35" fmla="*/ 143 h 194"/>
                    <a:gd name="T36" fmla="*/ 444 w 485"/>
                    <a:gd name="T37" fmla="*/ 153 h 194"/>
                    <a:gd name="T38" fmla="*/ 429 w 485"/>
                    <a:gd name="T39" fmla="*/ 160 h 194"/>
                    <a:gd name="T40" fmla="*/ 415 w 485"/>
                    <a:gd name="T41" fmla="*/ 168 h 194"/>
                    <a:gd name="T42" fmla="*/ 378 w 485"/>
                    <a:gd name="T43" fmla="*/ 180 h 194"/>
                    <a:gd name="T44" fmla="*/ 337 w 485"/>
                    <a:gd name="T45" fmla="*/ 187 h 194"/>
                    <a:gd name="T46" fmla="*/ 291 w 485"/>
                    <a:gd name="T47" fmla="*/ 194 h 194"/>
                    <a:gd name="T48" fmla="*/ 243 w 485"/>
                    <a:gd name="T49" fmla="*/ 194 h 194"/>
                    <a:gd name="T50" fmla="*/ 194 w 485"/>
                    <a:gd name="T51" fmla="*/ 194 h 194"/>
                    <a:gd name="T52" fmla="*/ 148 w 485"/>
                    <a:gd name="T53" fmla="*/ 187 h 194"/>
                    <a:gd name="T54" fmla="*/ 107 w 485"/>
                    <a:gd name="T55" fmla="*/ 180 h 194"/>
                    <a:gd name="T56" fmla="*/ 73 w 485"/>
                    <a:gd name="T57" fmla="*/ 168 h 194"/>
                    <a:gd name="T58" fmla="*/ 56 w 485"/>
                    <a:gd name="T59" fmla="*/ 160 h 194"/>
                    <a:gd name="T60" fmla="*/ 41 w 485"/>
                    <a:gd name="T61" fmla="*/ 153 h 194"/>
                    <a:gd name="T62" fmla="*/ 29 w 485"/>
                    <a:gd name="T63" fmla="*/ 143 h 194"/>
                    <a:gd name="T64" fmla="*/ 19 w 485"/>
                    <a:gd name="T65" fmla="*/ 136 h 194"/>
                    <a:gd name="T66" fmla="*/ 12 w 485"/>
                    <a:gd name="T67" fmla="*/ 126 h 194"/>
                    <a:gd name="T68" fmla="*/ 5 w 485"/>
                    <a:gd name="T69" fmla="*/ 117 h 194"/>
                    <a:gd name="T70" fmla="*/ 2 w 485"/>
                    <a:gd name="T71" fmla="*/ 107 h 194"/>
                    <a:gd name="T72" fmla="*/ 0 w 485"/>
                    <a:gd name="T73" fmla="*/ 97 h 194"/>
                    <a:gd name="T74" fmla="*/ 2 w 485"/>
                    <a:gd name="T75" fmla="*/ 87 h 194"/>
                    <a:gd name="T76" fmla="*/ 5 w 485"/>
                    <a:gd name="T77" fmla="*/ 78 h 194"/>
                    <a:gd name="T78" fmla="*/ 12 w 485"/>
                    <a:gd name="T79" fmla="*/ 68 h 194"/>
                    <a:gd name="T80" fmla="*/ 19 w 485"/>
                    <a:gd name="T81" fmla="*/ 58 h 194"/>
                    <a:gd name="T82" fmla="*/ 29 w 485"/>
                    <a:gd name="T83" fmla="*/ 51 h 194"/>
                    <a:gd name="T84" fmla="*/ 41 w 485"/>
                    <a:gd name="T85" fmla="*/ 44 h 194"/>
                    <a:gd name="T86" fmla="*/ 56 w 485"/>
                    <a:gd name="T87" fmla="*/ 34 h 194"/>
                    <a:gd name="T88" fmla="*/ 73 w 485"/>
                    <a:gd name="T89" fmla="*/ 29 h 194"/>
                    <a:gd name="T90" fmla="*/ 107 w 485"/>
                    <a:gd name="T91" fmla="*/ 17 h 194"/>
                    <a:gd name="T92" fmla="*/ 148 w 485"/>
                    <a:gd name="T93" fmla="*/ 7 h 194"/>
                    <a:gd name="T94" fmla="*/ 194 w 485"/>
                    <a:gd name="T95" fmla="*/ 2 h 194"/>
                    <a:gd name="T96" fmla="*/ 243 w 485"/>
                    <a:gd name="T97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85" h="194">
                      <a:moveTo>
                        <a:pt x="243" y="0"/>
                      </a:moveTo>
                      <a:lnTo>
                        <a:pt x="291" y="2"/>
                      </a:lnTo>
                      <a:lnTo>
                        <a:pt x="337" y="7"/>
                      </a:lnTo>
                      <a:lnTo>
                        <a:pt x="378" y="17"/>
                      </a:lnTo>
                      <a:lnTo>
                        <a:pt x="415" y="29"/>
                      </a:lnTo>
                      <a:lnTo>
                        <a:pt x="429" y="34"/>
                      </a:lnTo>
                      <a:lnTo>
                        <a:pt x="444" y="44"/>
                      </a:lnTo>
                      <a:lnTo>
                        <a:pt x="456" y="51"/>
                      </a:lnTo>
                      <a:lnTo>
                        <a:pt x="466" y="58"/>
                      </a:lnTo>
                      <a:lnTo>
                        <a:pt x="476" y="68"/>
                      </a:lnTo>
                      <a:lnTo>
                        <a:pt x="480" y="78"/>
                      </a:lnTo>
                      <a:lnTo>
                        <a:pt x="485" y="87"/>
                      </a:lnTo>
                      <a:lnTo>
                        <a:pt x="485" y="97"/>
                      </a:lnTo>
                      <a:lnTo>
                        <a:pt x="485" y="107"/>
                      </a:lnTo>
                      <a:lnTo>
                        <a:pt x="480" y="117"/>
                      </a:lnTo>
                      <a:lnTo>
                        <a:pt x="476" y="126"/>
                      </a:lnTo>
                      <a:lnTo>
                        <a:pt x="466" y="136"/>
                      </a:lnTo>
                      <a:lnTo>
                        <a:pt x="456" y="143"/>
                      </a:lnTo>
                      <a:lnTo>
                        <a:pt x="444" y="153"/>
                      </a:lnTo>
                      <a:lnTo>
                        <a:pt x="429" y="160"/>
                      </a:lnTo>
                      <a:lnTo>
                        <a:pt x="415" y="168"/>
                      </a:lnTo>
                      <a:lnTo>
                        <a:pt x="378" y="180"/>
                      </a:lnTo>
                      <a:lnTo>
                        <a:pt x="337" y="187"/>
                      </a:lnTo>
                      <a:lnTo>
                        <a:pt x="291" y="194"/>
                      </a:lnTo>
                      <a:lnTo>
                        <a:pt x="243" y="194"/>
                      </a:lnTo>
                      <a:lnTo>
                        <a:pt x="194" y="194"/>
                      </a:lnTo>
                      <a:lnTo>
                        <a:pt x="148" y="187"/>
                      </a:lnTo>
                      <a:lnTo>
                        <a:pt x="107" y="180"/>
                      </a:lnTo>
                      <a:lnTo>
                        <a:pt x="73" y="168"/>
                      </a:lnTo>
                      <a:lnTo>
                        <a:pt x="56" y="160"/>
                      </a:lnTo>
                      <a:lnTo>
                        <a:pt x="41" y="153"/>
                      </a:lnTo>
                      <a:lnTo>
                        <a:pt x="29" y="143"/>
                      </a:lnTo>
                      <a:lnTo>
                        <a:pt x="19" y="136"/>
                      </a:lnTo>
                      <a:lnTo>
                        <a:pt x="12" y="126"/>
                      </a:lnTo>
                      <a:lnTo>
                        <a:pt x="5" y="117"/>
                      </a:lnTo>
                      <a:lnTo>
                        <a:pt x="2" y="107"/>
                      </a:lnTo>
                      <a:lnTo>
                        <a:pt x="0" y="97"/>
                      </a:lnTo>
                      <a:lnTo>
                        <a:pt x="2" y="87"/>
                      </a:lnTo>
                      <a:lnTo>
                        <a:pt x="5" y="78"/>
                      </a:lnTo>
                      <a:lnTo>
                        <a:pt x="12" y="68"/>
                      </a:lnTo>
                      <a:lnTo>
                        <a:pt x="19" y="58"/>
                      </a:lnTo>
                      <a:lnTo>
                        <a:pt x="29" y="51"/>
                      </a:lnTo>
                      <a:lnTo>
                        <a:pt x="41" y="44"/>
                      </a:lnTo>
                      <a:lnTo>
                        <a:pt x="56" y="34"/>
                      </a:lnTo>
                      <a:lnTo>
                        <a:pt x="73" y="29"/>
                      </a:lnTo>
                      <a:lnTo>
                        <a:pt x="107" y="17"/>
                      </a:lnTo>
                      <a:lnTo>
                        <a:pt x="148" y="7"/>
                      </a:lnTo>
                      <a:lnTo>
                        <a:pt x="194" y="2"/>
                      </a:lnTo>
                      <a:lnTo>
                        <a:pt x="243" y="0"/>
                      </a:lnTo>
                      <a:close/>
                    </a:path>
                  </a:pathLst>
                </a:custGeom>
                <a:solidFill>
                  <a:srgbClr val="6699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  <p:sp>
              <p:nvSpPr>
                <p:cNvPr id="42048" name="Freeform 64"/>
                <p:cNvSpPr>
                  <a:spLocks/>
                </p:cNvSpPr>
                <p:nvPr/>
              </p:nvSpPr>
              <p:spPr bwMode="auto">
                <a:xfrm>
                  <a:off x="796" y="3230"/>
                  <a:ext cx="485" cy="194"/>
                </a:xfrm>
                <a:custGeom>
                  <a:avLst/>
                  <a:gdLst>
                    <a:gd name="T0" fmla="*/ 243 w 485"/>
                    <a:gd name="T1" fmla="*/ 0 h 194"/>
                    <a:gd name="T2" fmla="*/ 291 w 485"/>
                    <a:gd name="T3" fmla="*/ 2 h 194"/>
                    <a:gd name="T4" fmla="*/ 337 w 485"/>
                    <a:gd name="T5" fmla="*/ 7 h 194"/>
                    <a:gd name="T6" fmla="*/ 378 w 485"/>
                    <a:gd name="T7" fmla="*/ 17 h 194"/>
                    <a:gd name="T8" fmla="*/ 415 w 485"/>
                    <a:gd name="T9" fmla="*/ 29 h 194"/>
                    <a:gd name="T10" fmla="*/ 429 w 485"/>
                    <a:gd name="T11" fmla="*/ 34 h 194"/>
                    <a:gd name="T12" fmla="*/ 444 w 485"/>
                    <a:gd name="T13" fmla="*/ 44 h 194"/>
                    <a:gd name="T14" fmla="*/ 456 w 485"/>
                    <a:gd name="T15" fmla="*/ 51 h 194"/>
                    <a:gd name="T16" fmla="*/ 466 w 485"/>
                    <a:gd name="T17" fmla="*/ 58 h 194"/>
                    <a:gd name="T18" fmla="*/ 476 w 485"/>
                    <a:gd name="T19" fmla="*/ 68 h 194"/>
                    <a:gd name="T20" fmla="*/ 480 w 485"/>
                    <a:gd name="T21" fmla="*/ 78 h 194"/>
                    <a:gd name="T22" fmla="*/ 485 w 485"/>
                    <a:gd name="T23" fmla="*/ 87 h 194"/>
                    <a:gd name="T24" fmla="*/ 485 w 485"/>
                    <a:gd name="T25" fmla="*/ 97 h 194"/>
                    <a:gd name="T26" fmla="*/ 485 w 485"/>
                    <a:gd name="T27" fmla="*/ 107 h 194"/>
                    <a:gd name="T28" fmla="*/ 480 w 485"/>
                    <a:gd name="T29" fmla="*/ 117 h 194"/>
                    <a:gd name="T30" fmla="*/ 476 w 485"/>
                    <a:gd name="T31" fmla="*/ 126 h 194"/>
                    <a:gd name="T32" fmla="*/ 466 w 485"/>
                    <a:gd name="T33" fmla="*/ 136 h 194"/>
                    <a:gd name="T34" fmla="*/ 456 w 485"/>
                    <a:gd name="T35" fmla="*/ 143 h 194"/>
                    <a:gd name="T36" fmla="*/ 444 w 485"/>
                    <a:gd name="T37" fmla="*/ 153 h 194"/>
                    <a:gd name="T38" fmla="*/ 429 w 485"/>
                    <a:gd name="T39" fmla="*/ 160 h 194"/>
                    <a:gd name="T40" fmla="*/ 415 w 485"/>
                    <a:gd name="T41" fmla="*/ 168 h 194"/>
                    <a:gd name="T42" fmla="*/ 378 w 485"/>
                    <a:gd name="T43" fmla="*/ 180 h 194"/>
                    <a:gd name="T44" fmla="*/ 337 w 485"/>
                    <a:gd name="T45" fmla="*/ 187 h 194"/>
                    <a:gd name="T46" fmla="*/ 291 w 485"/>
                    <a:gd name="T47" fmla="*/ 194 h 194"/>
                    <a:gd name="T48" fmla="*/ 243 w 485"/>
                    <a:gd name="T49" fmla="*/ 194 h 194"/>
                    <a:gd name="T50" fmla="*/ 194 w 485"/>
                    <a:gd name="T51" fmla="*/ 194 h 194"/>
                    <a:gd name="T52" fmla="*/ 148 w 485"/>
                    <a:gd name="T53" fmla="*/ 187 h 194"/>
                    <a:gd name="T54" fmla="*/ 107 w 485"/>
                    <a:gd name="T55" fmla="*/ 180 h 194"/>
                    <a:gd name="T56" fmla="*/ 73 w 485"/>
                    <a:gd name="T57" fmla="*/ 168 h 194"/>
                    <a:gd name="T58" fmla="*/ 56 w 485"/>
                    <a:gd name="T59" fmla="*/ 160 h 194"/>
                    <a:gd name="T60" fmla="*/ 41 w 485"/>
                    <a:gd name="T61" fmla="*/ 153 h 194"/>
                    <a:gd name="T62" fmla="*/ 29 w 485"/>
                    <a:gd name="T63" fmla="*/ 143 h 194"/>
                    <a:gd name="T64" fmla="*/ 19 w 485"/>
                    <a:gd name="T65" fmla="*/ 136 h 194"/>
                    <a:gd name="T66" fmla="*/ 12 w 485"/>
                    <a:gd name="T67" fmla="*/ 126 h 194"/>
                    <a:gd name="T68" fmla="*/ 5 w 485"/>
                    <a:gd name="T69" fmla="*/ 117 h 194"/>
                    <a:gd name="T70" fmla="*/ 2 w 485"/>
                    <a:gd name="T71" fmla="*/ 107 h 194"/>
                    <a:gd name="T72" fmla="*/ 0 w 485"/>
                    <a:gd name="T73" fmla="*/ 97 h 194"/>
                    <a:gd name="T74" fmla="*/ 2 w 485"/>
                    <a:gd name="T75" fmla="*/ 87 h 194"/>
                    <a:gd name="T76" fmla="*/ 5 w 485"/>
                    <a:gd name="T77" fmla="*/ 78 h 194"/>
                    <a:gd name="T78" fmla="*/ 12 w 485"/>
                    <a:gd name="T79" fmla="*/ 68 h 194"/>
                    <a:gd name="T80" fmla="*/ 19 w 485"/>
                    <a:gd name="T81" fmla="*/ 58 h 194"/>
                    <a:gd name="T82" fmla="*/ 29 w 485"/>
                    <a:gd name="T83" fmla="*/ 51 h 194"/>
                    <a:gd name="T84" fmla="*/ 41 w 485"/>
                    <a:gd name="T85" fmla="*/ 44 h 194"/>
                    <a:gd name="T86" fmla="*/ 56 w 485"/>
                    <a:gd name="T87" fmla="*/ 34 h 194"/>
                    <a:gd name="T88" fmla="*/ 73 w 485"/>
                    <a:gd name="T89" fmla="*/ 29 h 194"/>
                    <a:gd name="T90" fmla="*/ 107 w 485"/>
                    <a:gd name="T91" fmla="*/ 17 h 194"/>
                    <a:gd name="T92" fmla="*/ 148 w 485"/>
                    <a:gd name="T93" fmla="*/ 7 h 194"/>
                    <a:gd name="T94" fmla="*/ 194 w 485"/>
                    <a:gd name="T95" fmla="*/ 2 h 194"/>
                    <a:gd name="T96" fmla="*/ 243 w 485"/>
                    <a:gd name="T97" fmla="*/ 0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85" h="194">
                      <a:moveTo>
                        <a:pt x="243" y="0"/>
                      </a:moveTo>
                      <a:lnTo>
                        <a:pt x="291" y="2"/>
                      </a:lnTo>
                      <a:lnTo>
                        <a:pt x="337" y="7"/>
                      </a:lnTo>
                      <a:lnTo>
                        <a:pt x="378" y="17"/>
                      </a:lnTo>
                      <a:lnTo>
                        <a:pt x="415" y="29"/>
                      </a:lnTo>
                      <a:lnTo>
                        <a:pt x="429" y="34"/>
                      </a:lnTo>
                      <a:lnTo>
                        <a:pt x="444" y="44"/>
                      </a:lnTo>
                      <a:lnTo>
                        <a:pt x="456" y="51"/>
                      </a:lnTo>
                      <a:lnTo>
                        <a:pt x="466" y="58"/>
                      </a:lnTo>
                      <a:lnTo>
                        <a:pt x="476" y="68"/>
                      </a:lnTo>
                      <a:lnTo>
                        <a:pt x="480" y="78"/>
                      </a:lnTo>
                      <a:lnTo>
                        <a:pt x="485" y="87"/>
                      </a:lnTo>
                      <a:lnTo>
                        <a:pt x="485" y="97"/>
                      </a:lnTo>
                      <a:lnTo>
                        <a:pt x="485" y="107"/>
                      </a:lnTo>
                      <a:lnTo>
                        <a:pt x="480" y="117"/>
                      </a:lnTo>
                      <a:lnTo>
                        <a:pt x="476" y="126"/>
                      </a:lnTo>
                      <a:lnTo>
                        <a:pt x="466" y="136"/>
                      </a:lnTo>
                      <a:lnTo>
                        <a:pt x="456" y="143"/>
                      </a:lnTo>
                      <a:lnTo>
                        <a:pt x="444" y="153"/>
                      </a:lnTo>
                      <a:lnTo>
                        <a:pt x="429" y="160"/>
                      </a:lnTo>
                      <a:lnTo>
                        <a:pt x="415" y="168"/>
                      </a:lnTo>
                      <a:lnTo>
                        <a:pt x="378" y="180"/>
                      </a:lnTo>
                      <a:lnTo>
                        <a:pt x="337" y="187"/>
                      </a:lnTo>
                      <a:lnTo>
                        <a:pt x="291" y="194"/>
                      </a:lnTo>
                      <a:lnTo>
                        <a:pt x="243" y="194"/>
                      </a:lnTo>
                      <a:lnTo>
                        <a:pt x="194" y="194"/>
                      </a:lnTo>
                      <a:lnTo>
                        <a:pt x="148" y="187"/>
                      </a:lnTo>
                      <a:lnTo>
                        <a:pt x="107" y="180"/>
                      </a:lnTo>
                      <a:lnTo>
                        <a:pt x="73" y="168"/>
                      </a:lnTo>
                      <a:lnTo>
                        <a:pt x="56" y="160"/>
                      </a:lnTo>
                      <a:lnTo>
                        <a:pt x="41" y="153"/>
                      </a:lnTo>
                      <a:lnTo>
                        <a:pt x="29" y="143"/>
                      </a:lnTo>
                      <a:lnTo>
                        <a:pt x="19" y="136"/>
                      </a:lnTo>
                      <a:lnTo>
                        <a:pt x="12" y="126"/>
                      </a:lnTo>
                      <a:lnTo>
                        <a:pt x="5" y="117"/>
                      </a:lnTo>
                      <a:lnTo>
                        <a:pt x="2" y="107"/>
                      </a:lnTo>
                      <a:lnTo>
                        <a:pt x="0" y="97"/>
                      </a:lnTo>
                      <a:lnTo>
                        <a:pt x="2" y="87"/>
                      </a:lnTo>
                      <a:lnTo>
                        <a:pt x="5" y="78"/>
                      </a:lnTo>
                      <a:lnTo>
                        <a:pt x="12" y="68"/>
                      </a:lnTo>
                      <a:lnTo>
                        <a:pt x="19" y="58"/>
                      </a:lnTo>
                      <a:lnTo>
                        <a:pt x="29" y="51"/>
                      </a:lnTo>
                      <a:lnTo>
                        <a:pt x="41" y="44"/>
                      </a:lnTo>
                      <a:lnTo>
                        <a:pt x="56" y="34"/>
                      </a:lnTo>
                      <a:lnTo>
                        <a:pt x="73" y="29"/>
                      </a:lnTo>
                      <a:lnTo>
                        <a:pt x="107" y="17"/>
                      </a:lnTo>
                      <a:lnTo>
                        <a:pt x="148" y="7"/>
                      </a:lnTo>
                      <a:lnTo>
                        <a:pt x="194" y="2"/>
                      </a:lnTo>
                      <a:lnTo>
                        <a:pt x="243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s-PE"/>
                </a:p>
              </p:txBody>
            </p:sp>
          </p:grpSp>
        </p:grpSp>
      </p:grpSp>
      <p:sp>
        <p:nvSpPr>
          <p:cNvPr id="42049" name="Rectangle 65"/>
          <p:cNvSpPr>
            <a:spLocks noChangeArrowheads="1"/>
          </p:cNvSpPr>
          <p:nvPr/>
        </p:nvSpPr>
        <p:spPr bwMode="auto">
          <a:xfrm>
            <a:off x="2749550" y="4972050"/>
            <a:ext cx="13620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s-MX" sz="1700">
                <a:solidFill>
                  <a:schemeClr val="tx2"/>
                </a:solidFill>
                <a:latin typeface="Times New Roman" panose="02020603050405020304" pitchFamily="18" charset="0"/>
              </a:rPr>
              <a:t>responsable de</a:t>
            </a:r>
            <a:endParaRPr lang="es-MX" sz="4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50" name="Line 66"/>
          <p:cNvSpPr>
            <a:spLocks noChangeShapeType="1"/>
          </p:cNvSpPr>
          <p:nvPr/>
        </p:nvSpPr>
        <p:spPr bwMode="auto">
          <a:xfrm flipH="1">
            <a:off x="4646613" y="5449888"/>
            <a:ext cx="663575" cy="3333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/>
              <a:t>Modelos y Flujos de Trabajo</a:t>
            </a:r>
            <a:endParaRPr lang="es-MX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06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2400"/>
              <a:t>Una mera enumeración de todos los trabajadores, actividades y artefactos no constituyen un proceso. Se necesita una forma de describir secuencias significativas que produzcan algún resultado válido, y que muestre la interacción entre trabajadores.</a:t>
            </a:r>
          </a:p>
          <a:p>
            <a:pPr>
              <a:lnSpc>
                <a:spcPct val="90000"/>
              </a:lnSpc>
            </a:pPr>
            <a:r>
              <a:rPr lang="es-ES_tradnl" sz="2400"/>
              <a:t>Un </a:t>
            </a:r>
            <a:r>
              <a:rPr lang="es-ES_tradnl" sz="2400" i="1"/>
              <a:t>flujo de trabajo</a:t>
            </a:r>
            <a:r>
              <a:rPr lang="es-ES_tradnl" sz="2400"/>
              <a:t> es una secuencia de actividades que producen un resultado de valor observable.</a:t>
            </a:r>
          </a:p>
          <a:p>
            <a:pPr>
              <a:lnSpc>
                <a:spcPct val="90000"/>
              </a:lnSpc>
            </a:pPr>
            <a:r>
              <a:rPr lang="es-ES_tradnl" sz="2400"/>
              <a:t>En términos de UML pueden ser expresados como un diagrama de secuencia, un diagrama de colaboración, ó como un diagrama de actividad.</a:t>
            </a:r>
          </a:p>
          <a:p>
            <a:pPr>
              <a:lnSpc>
                <a:spcPct val="90000"/>
              </a:lnSpc>
            </a:pPr>
            <a:r>
              <a:rPr lang="es-ES_tradnl" sz="2400"/>
              <a:t>Los grupos de trabajo agrupan actividades en forma lógica</a:t>
            </a:r>
            <a:endParaRPr lang="es-MX"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/>
              <a:t>Modelos y Flujos de Trabajo</a:t>
            </a:r>
            <a:br>
              <a:rPr lang="es-ES_tradnl"/>
            </a:br>
            <a:r>
              <a:rPr lang="es-ES_tradnl"/>
              <a:t>Cont.</a:t>
            </a:r>
            <a:endParaRPr lang="es-MX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676650" y="4530725"/>
            <a:ext cx="9794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sz="1400">
                <a:latin typeface="Times New Roman" panose="02020603050405020304" pitchFamily="18" charset="0"/>
              </a:rPr>
              <a:t>Modelo de</a:t>
            </a:r>
            <a:br>
              <a:rPr lang="es-MX" sz="1400">
                <a:latin typeface="Times New Roman" panose="02020603050405020304" pitchFamily="18" charset="0"/>
              </a:rPr>
            </a:br>
            <a:r>
              <a:rPr lang="es-MX" sz="1400">
                <a:latin typeface="Times New Roman" panose="02020603050405020304" pitchFamily="18" charset="0"/>
              </a:rPr>
              <a:t>Diseño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4740275" y="5521325"/>
            <a:ext cx="14176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sz="1400">
                <a:latin typeface="Times New Roman" panose="02020603050405020304" pitchFamily="18" charset="0"/>
              </a:rPr>
              <a:t>Modelo de</a:t>
            </a:r>
            <a:br>
              <a:rPr lang="es-MX" sz="1400">
                <a:latin typeface="Times New Roman" panose="02020603050405020304" pitchFamily="18" charset="0"/>
              </a:rPr>
            </a:br>
            <a:r>
              <a:rPr lang="es-MX" sz="1400">
                <a:latin typeface="Times New Roman" panose="02020603050405020304" pitchFamily="18" charset="0"/>
              </a:rPr>
              <a:t>Implementación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6265863" y="6359525"/>
            <a:ext cx="97948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sz="1400">
                <a:latin typeface="Times New Roman" panose="02020603050405020304" pitchFamily="18" charset="0"/>
              </a:rPr>
              <a:t>Modelo de</a:t>
            </a:r>
            <a:br>
              <a:rPr lang="es-MX" sz="1400">
                <a:latin typeface="Times New Roman" panose="02020603050405020304" pitchFamily="18" charset="0"/>
              </a:rPr>
            </a:br>
            <a:r>
              <a:rPr lang="es-MX" sz="1400">
                <a:latin typeface="Times New Roman" panose="02020603050405020304" pitchFamily="18" charset="0"/>
              </a:rPr>
              <a:t>Prueba</a:t>
            </a:r>
          </a:p>
        </p:txBody>
      </p:sp>
      <p:sp>
        <p:nvSpPr>
          <p:cNvPr id="45066" name="Arc 10"/>
          <p:cNvSpPr>
            <a:spLocks/>
          </p:cNvSpPr>
          <p:nvPr/>
        </p:nvSpPr>
        <p:spPr bwMode="auto">
          <a:xfrm>
            <a:off x="3403600" y="3216275"/>
            <a:ext cx="687388" cy="457200"/>
          </a:xfrm>
          <a:custGeom>
            <a:avLst/>
            <a:gdLst>
              <a:gd name="G0" fmla="+- 50 0 0"/>
              <a:gd name="G1" fmla="+- 21600 0 0"/>
              <a:gd name="G2" fmla="+- 21600 0 0"/>
              <a:gd name="T0" fmla="*/ 0 w 21650"/>
              <a:gd name="T1" fmla="*/ 0 h 21600"/>
              <a:gd name="T2" fmla="*/ 21650 w 21650"/>
              <a:gd name="T3" fmla="*/ 21600 h 21600"/>
              <a:gd name="T4" fmla="*/ 50 w 2165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50" h="21600" fill="none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</a:path>
              <a:path w="21650" h="21600" stroke="0" extrusionOk="0">
                <a:moveTo>
                  <a:pt x="0" y="0"/>
                </a:moveTo>
                <a:cubicBezTo>
                  <a:pt x="16" y="0"/>
                  <a:pt x="33" y="-1"/>
                  <a:pt x="50" y="0"/>
                </a:cubicBezTo>
                <a:cubicBezTo>
                  <a:pt x="11979" y="0"/>
                  <a:pt x="21650" y="9670"/>
                  <a:pt x="21650" y="21600"/>
                </a:cubicBezTo>
                <a:lnTo>
                  <a:pt x="50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5067" name="Arc 11"/>
          <p:cNvSpPr>
            <a:spLocks/>
          </p:cNvSpPr>
          <p:nvPr/>
        </p:nvSpPr>
        <p:spPr bwMode="auto">
          <a:xfrm>
            <a:off x="3403600" y="3063875"/>
            <a:ext cx="2135188" cy="1600200"/>
          </a:xfrm>
          <a:custGeom>
            <a:avLst/>
            <a:gdLst>
              <a:gd name="G0" fmla="+- 16 0 0"/>
              <a:gd name="G1" fmla="+- 21600 0 0"/>
              <a:gd name="G2" fmla="+- 21600 0 0"/>
              <a:gd name="T0" fmla="*/ 0 w 21616"/>
              <a:gd name="T1" fmla="*/ 0 h 21600"/>
              <a:gd name="T2" fmla="*/ 21616 w 21616"/>
              <a:gd name="T3" fmla="*/ 21600 h 21600"/>
              <a:gd name="T4" fmla="*/ 16 w 2161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16" h="21600" fill="none" extrusionOk="0">
                <a:moveTo>
                  <a:pt x="0" y="0"/>
                </a:moveTo>
                <a:cubicBezTo>
                  <a:pt x="5" y="0"/>
                  <a:pt x="10" y="-1"/>
                  <a:pt x="16" y="0"/>
                </a:cubicBezTo>
                <a:cubicBezTo>
                  <a:pt x="11945" y="0"/>
                  <a:pt x="21616" y="9670"/>
                  <a:pt x="21616" y="21600"/>
                </a:cubicBezTo>
              </a:path>
              <a:path w="21616" h="21600" stroke="0" extrusionOk="0">
                <a:moveTo>
                  <a:pt x="0" y="0"/>
                </a:moveTo>
                <a:cubicBezTo>
                  <a:pt x="5" y="0"/>
                  <a:pt x="10" y="-1"/>
                  <a:pt x="16" y="0"/>
                </a:cubicBezTo>
                <a:cubicBezTo>
                  <a:pt x="11945" y="0"/>
                  <a:pt x="21616" y="9670"/>
                  <a:pt x="21616" y="21600"/>
                </a:cubicBezTo>
                <a:lnTo>
                  <a:pt x="16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3509963" y="3306763"/>
            <a:ext cx="1104900" cy="2127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0" rIns="46038" bIns="0">
            <a:spAutoFit/>
          </a:bodyPr>
          <a:lstStyle/>
          <a:p>
            <a:pPr algn="l" eaLnBrk="0" hangingPunct="0"/>
            <a:r>
              <a:rPr lang="es-MX" sz="1400">
                <a:solidFill>
                  <a:schemeClr val="folHlink"/>
                </a:solidFill>
                <a:latin typeface="Times New Roman" panose="02020603050405020304" pitchFamily="18" charset="0"/>
              </a:rPr>
              <a:t>realizado por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4805363" y="4273550"/>
            <a:ext cx="1508125" cy="2127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0" rIns="46038" bIns="0">
            <a:spAutoFit/>
          </a:bodyPr>
          <a:lstStyle/>
          <a:p>
            <a:pPr algn="l" eaLnBrk="0" hangingPunct="0"/>
            <a:r>
              <a:rPr lang="es-MX" sz="1400">
                <a:solidFill>
                  <a:schemeClr val="folHlink"/>
                </a:solidFill>
                <a:latin typeface="Times New Roman" panose="02020603050405020304" pitchFamily="18" charset="0"/>
              </a:rPr>
              <a:t>Implementado por</a:t>
            </a:r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169863" y="2932113"/>
            <a:ext cx="1817687" cy="5810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MX" sz="1600">
                <a:solidFill>
                  <a:schemeClr val="folHlink"/>
                </a:solidFill>
                <a:latin typeface="Times New Roman" panose="02020603050405020304" pitchFamily="18" charset="0"/>
              </a:rPr>
              <a:t>Flujo de Trabajo</a:t>
            </a:r>
            <a:br>
              <a:rPr lang="es-MX" sz="1600">
                <a:solidFill>
                  <a:schemeClr val="folHlink"/>
                </a:solidFill>
                <a:latin typeface="Times New Roman" panose="02020603050405020304" pitchFamily="18" charset="0"/>
              </a:rPr>
            </a:br>
            <a:r>
              <a:rPr lang="es-MX" sz="1600">
                <a:solidFill>
                  <a:schemeClr val="folHlink"/>
                </a:solidFill>
                <a:latin typeface="Times New Roman" panose="02020603050405020304" pitchFamily="18" charset="0"/>
              </a:rPr>
              <a:t>de Requerimientos</a:t>
            </a:r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1955800" y="3252788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1955800" y="4167188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1955800" y="5081588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1955800" y="5995988"/>
            <a:ext cx="426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122238" y="3824288"/>
            <a:ext cx="1917700" cy="5810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MX" sz="1600">
                <a:solidFill>
                  <a:schemeClr val="folHlink"/>
                </a:solidFill>
                <a:latin typeface="Times New Roman" panose="02020603050405020304" pitchFamily="18" charset="0"/>
              </a:rPr>
              <a:t>Flujo de Trabajo de</a:t>
            </a:r>
          </a:p>
          <a:p>
            <a:pPr eaLnBrk="0" hangingPunct="0"/>
            <a:r>
              <a:rPr lang="es-ES_tradnl" sz="1600">
                <a:solidFill>
                  <a:schemeClr val="folHlink"/>
                </a:solidFill>
                <a:latin typeface="Times New Roman" panose="02020603050405020304" pitchFamily="18" charset="0"/>
              </a:rPr>
              <a:t>Diseño de Análisis</a:t>
            </a:r>
            <a:endParaRPr lang="es-MX" sz="160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158750" y="4899025"/>
            <a:ext cx="1852613" cy="5810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MX" sz="1600">
                <a:solidFill>
                  <a:schemeClr val="folHlink"/>
                </a:solidFill>
                <a:latin typeface="Times New Roman" panose="02020603050405020304" pitchFamily="18" charset="0"/>
              </a:rPr>
              <a:t>Flujo de Trabajo</a:t>
            </a:r>
            <a:br>
              <a:rPr lang="es-MX" sz="1600">
                <a:solidFill>
                  <a:schemeClr val="folHlink"/>
                </a:solidFill>
                <a:latin typeface="Times New Roman" panose="02020603050405020304" pitchFamily="18" charset="0"/>
              </a:rPr>
            </a:br>
            <a:r>
              <a:rPr lang="es-MX" sz="1600">
                <a:solidFill>
                  <a:schemeClr val="folHlink"/>
                </a:solidFill>
                <a:latin typeface="Times New Roman" panose="02020603050405020304" pitchFamily="18" charset="0"/>
              </a:rPr>
              <a:t>de Implementación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257175" y="5840413"/>
            <a:ext cx="1663700" cy="5810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s-MX" sz="1600">
                <a:solidFill>
                  <a:schemeClr val="folHlink"/>
                </a:solidFill>
                <a:latin typeface="Times New Roman" panose="02020603050405020304" pitchFamily="18" charset="0"/>
              </a:rPr>
              <a:t>Flujo de Trabajo</a:t>
            </a:r>
            <a:br>
              <a:rPr lang="es-MX" sz="1600">
                <a:solidFill>
                  <a:schemeClr val="folHlink"/>
                </a:solidFill>
                <a:latin typeface="Times New Roman" panose="02020603050405020304" pitchFamily="18" charset="0"/>
              </a:rPr>
            </a:br>
            <a:r>
              <a:rPr lang="es-MX" sz="1600">
                <a:solidFill>
                  <a:schemeClr val="folHlink"/>
                </a:solidFill>
                <a:latin typeface="Times New Roman" panose="02020603050405020304" pitchFamily="18" charset="0"/>
              </a:rPr>
              <a:t>de Prueba</a:t>
            </a: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2314575" y="3692525"/>
            <a:ext cx="1114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sz="1400">
                <a:latin typeface="Times New Roman" panose="02020603050405020304" pitchFamily="18" charset="0"/>
              </a:rPr>
              <a:t>Modelo de</a:t>
            </a:r>
            <a:br>
              <a:rPr lang="es-MX" sz="1400">
                <a:latin typeface="Times New Roman" panose="02020603050405020304" pitchFamily="18" charset="0"/>
              </a:rPr>
            </a:br>
            <a:r>
              <a:rPr lang="es-MX" sz="1400">
                <a:latin typeface="Times New Roman" panose="02020603050405020304" pitchFamily="18" charset="0"/>
              </a:rPr>
              <a:t>Caso de Uso</a:t>
            </a:r>
          </a:p>
        </p:txBody>
      </p:sp>
      <p:graphicFrame>
        <p:nvGraphicFramePr>
          <p:cNvPr id="45087" name="Object 31"/>
          <p:cNvGraphicFramePr>
            <a:graphicFrameLocks noChangeAspect="1"/>
          </p:cNvGraphicFramePr>
          <p:nvPr/>
        </p:nvGraphicFramePr>
        <p:xfrm>
          <a:off x="2344738" y="2986088"/>
          <a:ext cx="10350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1" name="CorelDRAW" r:id="rId3" imgW="859320" imgH="440640" progId="CorelDraw.Graphic.7">
                  <p:embed/>
                </p:oleObj>
              </mc:Choice>
              <mc:Fallback>
                <p:oleObj name="CorelDRAW" r:id="rId3" imgW="859320" imgH="440640" progId="CorelDraw.Graphic.7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2986088"/>
                        <a:ext cx="103505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8" name="Object 32"/>
          <p:cNvGraphicFramePr>
            <a:graphicFrameLocks noChangeAspect="1"/>
          </p:cNvGraphicFramePr>
          <p:nvPr/>
        </p:nvGraphicFramePr>
        <p:xfrm>
          <a:off x="4979988" y="4814888"/>
          <a:ext cx="8985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2" name="CorelDRAW" r:id="rId5" imgW="744120" imgH="478440" progId="CorelDraw.Graphic.7">
                  <p:embed/>
                </p:oleObj>
              </mc:Choice>
              <mc:Fallback>
                <p:oleObj name="CorelDRAW" r:id="rId5" imgW="744120" imgH="478440" progId="CorelDraw.Graphic.7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988" y="4814888"/>
                        <a:ext cx="8985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9" name="Object 33"/>
          <p:cNvGraphicFramePr>
            <a:graphicFrameLocks noChangeAspect="1"/>
          </p:cNvGraphicFramePr>
          <p:nvPr/>
        </p:nvGraphicFramePr>
        <p:xfrm>
          <a:off x="6351588" y="5576888"/>
          <a:ext cx="8382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3" name="CorelDRAW" r:id="rId7" imgW="695520" imgH="565920" progId="CorelDraw.Graphic.7">
                  <p:embed/>
                </p:oleObj>
              </mc:Choice>
              <mc:Fallback>
                <p:oleObj name="CorelDRAW" r:id="rId7" imgW="695520" imgH="565920" progId="CorelDraw.Graphic.7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588" y="5576888"/>
                        <a:ext cx="838200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0" name="Object 34"/>
          <p:cNvGraphicFramePr>
            <a:graphicFrameLocks/>
          </p:cNvGraphicFramePr>
          <p:nvPr/>
        </p:nvGraphicFramePr>
        <p:xfrm>
          <a:off x="3760788" y="3824288"/>
          <a:ext cx="8080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4" name="CorelDRAW" r:id="rId9" imgW="674640" imgH="483840" progId="CorelDraw.Graphic.7">
                  <p:embed/>
                </p:oleObj>
              </mc:Choice>
              <mc:Fallback>
                <p:oleObj name="CorelDRAW" r:id="rId9" imgW="674640" imgH="483840" progId="CorelDraw.Graphic.7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88" y="3824288"/>
                        <a:ext cx="808037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91" name="Group 35"/>
          <p:cNvGrpSpPr>
            <a:grpSpLocks/>
          </p:cNvGrpSpPr>
          <p:nvPr/>
        </p:nvGrpSpPr>
        <p:grpSpPr bwMode="auto">
          <a:xfrm>
            <a:off x="179388" y="2114550"/>
            <a:ext cx="2209800" cy="685800"/>
            <a:chOff x="447" y="1392"/>
            <a:chExt cx="1344" cy="432"/>
          </a:xfrm>
        </p:grpSpPr>
        <p:sp>
          <p:nvSpPr>
            <p:cNvPr id="45092" name="Rectangle 36"/>
            <p:cNvSpPr>
              <a:spLocks noChangeArrowheads="1"/>
            </p:cNvSpPr>
            <p:nvPr/>
          </p:nvSpPr>
          <p:spPr bwMode="auto">
            <a:xfrm>
              <a:off x="447" y="1392"/>
              <a:ext cx="1104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45093" name="Rectangle 37"/>
            <p:cNvSpPr>
              <a:spLocks noChangeArrowheads="1"/>
            </p:cNvSpPr>
            <p:nvPr/>
          </p:nvSpPr>
          <p:spPr bwMode="auto">
            <a:xfrm>
              <a:off x="631" y="1406"/>
              <a:ext cx="734" cy="36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s-MX" sz="16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Modelación</a:t>
              </a:r>
            </a:p>
            <a:p>
              <a:pPr eaLnBrk="0" hangingPunct="0"/>
              <a:r>
                <a:rPr lang="es-MX" sz="16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de Negocios</a:t>
              </a:r>
            </a:p>
          </p:txBody>
        </p:sp>
        <p:sp>
          <p:nvSpPr>
            <p:cNvPr id="45094" name="Line 38"/>
            <p:cNvSpPr>
              <a:spLocks noChangeShapeType="1"/>
            </p:cNvSpPr>
            <p:nvPr/>
          </p:nvSpPr>
          <p:spPr bwMode="auto">
            <a:xfrm>
              <a:off x="1551" y="160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</p:grpSp>
      <p:graphicFrame>
        <p:nvGraphicFramePr>
          <p:cNvPr id="45095" name="Object 39"/>
          <p:cNvGraphicFramePr>
            <a:graphicFrameLocks noChangeAspect="1"/>
          </p:cNvGraphicFramePr>
          <p:nvPr/>
        </p:nvGraphicFramePr>
        <p:xfrm>
          <a:off x="2389188" y="2114550"/>
          <a:ext cx="10350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5" name="CorelDRAW" r:id="rId11" imgW="859320" imgH="440640" progId="CorelDraw.Graphic.7">
                  <p:embed/>
                </p:oleObj>
              </mc:Choice>
              <mc:Fallback>
                <p:oleObj name="CorelDRAW" r:id="rId11" imgW="859320" imgH="440640" progId="CorelDraw.Graphic.7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2114550"/>
                        <a:ext cx="103505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2079625" y="2647950"/>
            <a:ext cx="1697038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s-MX" sz="1400">
                <a:latin typeface="Times New Roman" panose="02020603050405020304" pitchFamily="18" charset="0"/>
              </a:rPr>
              <a:t>Modelo de Negocios</a:t>
            </a:r>
          </a:p>
        </p:txBody>
      </p:sp>
      <p:sp>
        <p:nvSpPr>
          <p:cNvPr id="45097" name="Arc 41"/>
          <p:cNvSpPr>
            <a:spLocks/>
          </p:cNvSpPr>
          <p:nvPr/>
        </p:nvSpPr>
        <p:spPr bwMode="auto">
          <a:xfrm>
            <a:off x="3570288" y="3052763"/>
            <a:ext cx="3303587" cy="2460625"/>
          </a:xfrm>
          <a:custGeom>
            <a:avLst/>
            <a:gdLst>
              <a:gd name="G0" fmla="+- 16 0 0"/>
              <a:gd name="G1" fmla="+- 21600 0 0"/>
              <a:gd name="G2" fmla="+- 21600 0 0"/>
              <a:gd name="T0" fmla="*/ 0 w 21616"/>
              <a:gd name="T1" fmla="*/ 0 h 22422"/>
              <a:gd name="T2" fmla="*/ 21600 w 21616"/>
              <a:gd name="T3" fmla="*/ 22422 h 22422"/>
              <a:gd name="T4" fmla="*/ 16 w 21616"/>
              <a:gd name="T5" fmla="*/ 21600 h 22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16" h="22422" fill="none" extrusionOk="0">
                <a:moveTo>
                  <a:pt x="0" y="0"/>
                </a:moveTo>
                <a:cubicBezTo>
                  <a:pt x="5" y="0"/>
                  <a:pt x="10" y="-1"/>
                  <a:pt x="16" y="0"/>
                </a:cubicBezTo>
                <a:cubicBezTo>
                  <a:pt x="11945" y="0"/>
                  <a:pt x="21616" y="9670"/>
                  <a:pt x="21616" y="21600"/>
                </a:cubicBezTo>
                <a:cubicBezTo>
                  <a:pt x="21616" y="21874"/>
                  <a:pt x="21610" y="22148"/>
                  <a:pt x="21600" y="22422"/>
                </a:cubicBezTo>
              </a:path>
              <a:path w="21616" h="22422" stroke="0" extrusionOk="0">
                <a:moveTo>
                  <a:pt x="0" y="0"/>
                </a:moveTo>
                <a:cubicBezTo>
                  <a:pt x="5" y="0"/>
                  <a:pt x="10" y="-1"/>
                  <a:pt x="16" y="0"/>
                </a:cubicBezTo>
                <a:cubicBezTo>
                  <a:pt x="11945" y="0"/>
                  <a:pt x="21616" y="9670"/>
                  <a:pt x="21616" y="21600"/>
                </a:cubicBezTo>
                <a:cubicBezTo>
                  <a:pt x="21616" y="21874"/>
                  <a:pt x="21610" y="22148"/>
                  <a:pt x="21600" y="22422"/>
                </a:cubicBezTo>
                <a:lnTo>
                  <a:pt x="16" y="21600"/>
                </a:lnTo>
                <a:close/>
              </a:path>
            </a:pathLst>
          </a:custGeom>
          <a:noFill/>
          <a:ln w="12700" cap="rnd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6329363" y="5035550"/>
            <a:ext cx="1163637" cy="2127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6038" tIns="0" rIns="46038" bIns="0">
            <a:spAutoFit/>
          </a:bodyPr>
          <a:lstStyle/>
          <a:p>
            <a:pPr algn="l" eaLnBrk="0" hangingPunct="0"/>
            <a:r>
              <a:rPr lang="es-MX" sz="1400">
                <a:solidFill>
                  <a:schemeClr val="folHlink"/>
                </a:solidFill>
                <a:latin typeface="Times New Roman" panose="02020603050405020304" pitchFamily="18" charset="0"/>
              </a:rPr>
              <a:t>verificado por</a:t>
            </a:r>
          </a:p>
        </p:txBody>
      </p:sp>
      <p:sp>
        <p:nvSpPr>
          <p:cNvPr id="45099" name="Text Box 43"/>
          <p:cNvSpPr txBox="1">
            <a:spLocks noChangeArrowheads="1"/>
          </p:cNvSpPr>
          <p:nvPr/>
        </p:nvSpPr>
        <p:spPr bwMode="auto">
          <a:xfrm>
            <a:off x="5202238" y="2012950"/>
            <a:ext cx="3690937" cy="825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ES_tradnl" sz="1600">
                <a:solidFill>
                  <a:schemeClr val="folHlink"/>
                </a:solidFill>
              </a:rPr>
              <a:t>Cada flujo de trabajo describe</a:t>
            </a:r>
            <a:br>
              <a:rPr lang="es-ES_tradnl" sz="1600">
                <a:solidFill>
                  <a:schemeClr val="folHlink"/>
                </a:solidFill>
              </a:rPr>
            </a:br>
            <a:r>
              <a:rPr lang="es-ES_tradnl" sz="1600">
                <a:solidFill>
                  <a:schemeClr val="folHlink"/>
                </a:solidFill>
              </a:rPr>
              <a:t>como crear y mantener un modelo</a:t>
            </a:r>
            <a:br>
              <a:rPr lang="es-ES_tradnl" sz="1600">
                <a:solidFill>
                  <a:schemeClr val="folHlink"/>
                </a:solidFill>
              </a:rPr>
            </a:br>
            <a:r>
              <a:rPr lang="es-ES_tradnl" sz="1600">
                <a:solidFill>
                  <a:schemeClr val="folHlink"/>
                </a:solidFill>
              </a:rPr>
              <a:t>en particular</a:t>
            </a:r>
            <a:endParaRPr lang="es-MX" sz="16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/>
              <a:t>Referencias</a:t>
            </a:r>
            <a:endParaRPr lang="es-MX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MX" sz="2000" b="1"/>
              <a:t>A Simplified Approach to RUP</a:t>
            </a:r>
            <a:r>
              <a:rPr lang="es-MX" sz="2000"/>
              <a:t/>
            </a:r>
            <a:br>
              <a:rPr lang="es-MX" sz="2000"/>
            </a:br>
            <a:r>
              <a:rPr lang="es-MX" sz="2000"/>
              <a:t>Gary K. Evans</a:t>
            </a:r>
            <a:br>
              <a:rPr lang="es-MX" sz="2000"/>
            </a:br>
            <a:r>
              <a:rPr lang="es-MX" sz="2000"/>
              <a:t>President, Evanetics, Inc.</a:t>
            </a:r>
            <a:br>
              <a:rPr lang="es-MX" sz="2000"/>
            </a:br>
            <a:r>
              <a:rPr lang="es-MX" sz="2000">
                <a:hlinkClick r:id="rId2"/>
              </a:rPr>
              <a:t>http://www.therationaledge.com/content/jan_01/t_rup_ge.html</a:t>
            </a:r>
            <a:endParaRPr lang="es-MX" sz="2000"/>
          </a:p>
          <a:p>
            <a:pPr>
              <a:lnSpc>
                <a:spcPct val="80000"/>
              </a:lnSpc>
            </a:pPr>
            <a:endParaRPr lang="es-ES_tradnl" sz="2000"/>
          </a:p>
          <a:p>
            <a:pPr>
              <a:lnSpc>
                <a:spcPct val="80000"/>
              </a:lnSpc>
            </a:pPr>
            <a:r>
              <a:rPr lang="es-ES_tradnl" sz="2000" b="1"/>
              <a:t>UML y Patrones, Introducción al Análisis y Diseño Orientado a Objetos</a:t>
            </a:r>
            <a:r>
              <a:rPr lang="es-ES_tradnl" sz="2000"/>
              <a:t/>
            </a:r>
            <a:br>
              <a:rPr lang="es-ES_tradnl" sz="2000"/>
            </a:br>
            <a:r>
              <a:rPr lang="es-ES_tradnl" sz="2000"/>
              <a:t>Craig Larman</a:t>
            </a:r>
            <a:br>
              <a:rPr lang="es-ES_tradnl" sz="2000"/>
            </a:br>
            <a:r>
              <a:rPr lang="es-ES_tradnl" sz="2000"/>
              <a:t>Prentice-Hall</a:t>
            </a:r>
          </a:p>
          <a:p>
            <a:pPr>
              <a:lnSpc>
                <a:spcPct val="80000"/>
              </a:lnSpc>
            </a:pPr>
            <a:endParaRPr lang="es-MX" sz="2000" b="1"/>
          </a:p>
          <a:p>
            <a:pPr>
              <a:lnSpc>
                <a:spcPct val="80000"/>
              </a:lnSpc>
            </a:pPr>
            <a:r>
              <a:rPr lang="es-MX" sz="2000" b="1"/>
              <a:t>Rational Unified Process, Best Practices for Software Development Teams</a:t>
            </a:r>
            <a:r>
              <a:rPr lang="es-MX" sz="2000"/>
              <a:t/>
            </a:r>
            <a:br>
              <a:rPr lang="es-MX" sz="2000"/>
            </a:br>
            <a:r>
              <a:rPr lang="es-MX" sz="2000"/>
              <a:t>A Rational Software Corporation White Paper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1150938" y="908050"/>
            <a:ext cx="7793037" cy="768350"/>
          </a:xfrm>
        </p:spPr>
        <p:txBody>
          <a:bodyPr/>
          <a:lstStyle/>
          <a:p>
            <a:pPr algn="ctr"/>
            <a:r>
              <a:rPr lang="es-MX"/>
              <a:t>El Problema</a:t>
            </a:r>
          </a:p>
        </p:txBody>
      </p:sp>
      <p:grpSp>
        <p:nvGrpSpPr>
          <p:cNvPr id="14496" name="Group 160"/>
          <p:cNvGrpSpPr>
            <a:grpSpLocks/>
          </p:cNvGrpSpPr>
          <p:nvPr/>
        </p:nvGrpSpPr>
        <p:grpSpPr bwMode="auto">
          <a:xfrm>
            <a:off x="466725" y="1963738"/>
            <a:ext cx="7673975" cy="1609725"/>
            <a:chOff x="294" y="919"/>
            <a:chExt cx="4834" cy="1014"/>
          </a:xfrm>
        </p:grpSpPr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294" y="1031"/>
              <a:ext cx="3130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buFontTx/>
                <a:buChar char="•"/>
              </a:pPr>
              <a:r>
                <a:rPr lang="es-MX" b="0"/>
                <a:t>Si un proceso es utilizado, equipos funcionales diferentes normalmente utilizan procesos y lenguajes de modelación inconsistentes.</a:t>
              </a:r>
            </a:p>
          </p:txBody>
        </p:sp>
        <p:grpSp>
          <p:nvGrpSpPr>
            <p:cNvPr id="14403" name="Group 67"/>
            <p:cNvGrpSpPr>
              <a:grpSpLocks/>
            </p:cNvGrpSpPr>
            <p:nvPr/>
          </p:nvGrpSpPr>
          <p:grpSpPr bwMode="auto">
            <a:xfrm>
              <a:off x="3812" y="919"/>
              <a:ext cx="1316" cy="1014"/>
              <a:chOff x="3812" y="1323"/>
              <a:chExt cx="1514" cy="1241"/>
            </a:xfrm>
          </p:grpSpPr>
          <p:grpSp>
            <p:nvGrpSpPr>
              <p:cNvPr id="14346" name="Group 10"/>
              <p:cNvGrpSpPr>
                <a:grpSpLocks/>
              </p:cNvGrpSpPr>
              <p:nvPr/>
            </p:nvGrpSpPr>
            <p:grpSpPr bwMode="auto">
              <a:xfrm>
                <a:off x="3812" y="1323"/>
                <a:ext cx="784" cy="1241"/>
                <a:chOff x="3829" y="2733"/>
                <a:chExt cx="784" cy="1241"/>
              </a:xfrm>
            </p:grpSpPr>
            <p:grpSp>
              <p:nvGrpSpPr>
                <p:cNvPr id="14347" name="Group 11"/>
                <p:cNvGrpSpPr>
                  <a:grpSpLocks noChangeAspect="1"/>
                </p:cNvGrpSpPr>
                <p:nvPr/>
              </p:nvGrpSpPr>
              <p:grpSpPr bwMode="auto">
                <a:xfrm>
                  <a:off x="3840" y="3417"/>
                  <a:ext cx="189" cy="389"/>
                  <a:chOff x="-736" y="1508"/>
                  <a:chExt cx="186" cy="418"/>
                </a:xfrm>
              </p:grpSpPr>
              <p:sp>
                <p:nvSpPr>
                  <p:cNvPr id="14348" name="Oval 1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691" y="1508"/>
                    <a:ext cx="87" cy="85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349" name="Freeform 13"/>
                  <p:cNvSpPr>
                    <a:spLocks noChangeAspect="1"/>
                  </p:cNvSpPr>
                  <p:nvPr/>
                </p:nvSpPr>
                <p:spPr bwMode="auto">
                  <a:xfrm>
                    <a:off x="-734" y="1602"/>
                    <a:ext cx="182" cy="324"/>
                  </a:xfrm>
                  <a:custGeom>
                    <a:avLst/>
                    <a:gdLst>
                      <a:gd name="T0" fmla="*/ 86 w 182"/>
                      <a:gd name="T1" fmla="*/ 11 h 324"/>
                      <a:gd name="T2" fmla="*/ 81 w 182"/>
                      <a:gd name="T3" fmla="*/ 23 h 324"/>
                      <a:gd name="T4" fmla="*/ 69 w 182"/>
                      <a:gd name="T5" fmla="*/ 7 h 324"/>
                      <a:gd name="T6" fmla="*/ 69 w 182"/>
                      <a:gd name="T7" fmla="*/ 0 h 324"/>
                      <a:gd name="T8" fmla="*/ 47 w 182"/>
                      <a:gd name="T9" fmla="*/ 0 h 324"/>
                      <a:gd name="T10" fmla="*/ 19 w 182"/>
                      <a:gd name="T11" fmla="*/ 17 h 324"/>
                      <a:gd name="T12" fmla="*/ 0 w 182"/>
                      <a:gd name="T13" fmla="*/ 86 h 324"/>
                      <a:gd name="T14" fmla="*/ 22 w 182"/>
                      <a:gd name="T15" fmla="*/ 107 h 324"/>
                      <a:gd name="T16" fmla="*/ 42 w 182"/>
                      <a:gd name="T17" fmla="*/ 127 h 324"/>
                      <a:gd name="T18" fmla="*/ 42 w 182"/>
                      <a:gd name="T19" fmla="*/ 323 h 324"/>
                      <a:gd name="T20" fmla="*/ 97 w 182"/>
                      <a:gd name="T21" fmla="*/ 323 h 324"/>
                      <a:gd name="T22" fmla="*/ 97 w 182"/>
                      <a:gd name="T23" fmla="*/ 171 h 324"/>
                      <a:gd name="T24" fmla="*/ 121 w 182"/>
                      <a:gd name="T25" fmla="*/ 323 h 324"/>
                      <a:gd name="T26" fmla="*/ 179 w 182"/>
                      <a:gd name="T27" fmla="*/ 323 h 324"/>
                      <a:gd name="T28" fmla="*/ 153 w 182"/>
                      <a:gd name="T29" fmla="*/ 167 h 324"/>
                      <a:gd name="T30" fmla="*/ 153 w 182"/>
                      <a:gd name="T31" fmla="*/ 129 h 324"/>
                      <a:gd name="T32" fmla="*/ 181 w 182"/>
                      <a:gd name="T33" fmla="*/ 85 h 324"/>
                      <a:gd name="T34" fmla="*/ 137 w 182"/>
                      <a:gd name="T35" fmla="*/ 80 h 324"/>
                      <a:gd name="T36" fmla="*/ 111 w 182"/>
                      <a:gd name="T37" fmla="*/ 81 h 324"/>
                      <a:gd name="T38" fmla="*/ 112 w 182"/>
                      <a:gd name="T39" fmla="*/ 128 h 324"/>
                      <a:gd name="T40" fmla="*/ 137 w 182"/>
                      <a:gd name="T41" fmla="*/ 128 h 324"/>
                      <a:gd name="T42" fmla="*/ 137 w 182"/>
                      <a:gd name="T43" fmla="*/ 144 h 324"/>
                      <a:gd name="T44" fmla="*/ 53 w 182"/>
                      <a:gd name="T45" fmla="*/ 144 h 324"/>
                      <a:gd name="T46" fmla="*/ 53 w 182"/>
                      <a:gd name="T47" fmla="*/ 43 h 324"/>
                      <a:gd name="T48" fmla="*/ 137 w 182"/>
                      <a:gd name="T49" fmla="*/ 43 h 324"/>
                      <a:gd name="T50" fmla="*/ 137 w 182"/>
                      <a:gd name="T51" fmla="*/ 80 h 324"/>
                      <a:gd name="T52" fmla="*/ 181 w 182"/>
                      <a:gd name="T53" fmla="*/ 85 h 324"/>
                      <a:gd name="T54" fmla="*/ 153 w 182"/>
                      <a:gd name="T55" fmla="*/ 9 h 324"/>
                      <a:gd name="T56" fmla="*/ 139 w 182"/>
                      <a:gd name="T57" fmla="*/ 1 h 324"/>
                      <a:gd name="T58" fmla="*/ 113 w 182"/>
                      <a:gd name="T59" fmla="*/ 1 h 324"/>
                      <a:gd name="T60" fmla="*/ 100 w 182"/>
                      <a:gd name="T61" fmla="*/ 22 h 324"/>
                      <a:gd name="T62" fmla="*/ 94 w 182"/>
                      <a:gd name="T63" fmla="*/ 11 h 324"/>
                      <a:gd name="T64" fmla="*/ 101 w 182"/>
                      <a:gd name="T65" fmla="*/ 1 h 324"/>
                      <a:gd name="T66" fmla="*/ 79 w 182"/>
                      <a:gd name="T67" fmla="*/ 1 h 324"/>
                      <a:gd name="T68" fmla="*/ 86 w 182"/>
                      <a:gd name="T69" fmla="*/ 11 h 3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82" h="324">
                        <a:moveTo>
                          <a:pt x="86" y="11"/>
                        </a:moveTo>
                        <a:lnTo>
                          <a:pt x="81" y="23"/>
                        </a:lnTo>
                        <a:lnTo>
                          <a:pt x="69" y="7"/>
                        </a:lnTo>
                        <a:lnTo>
                          <a:pt x="69" y="0"/>
                        </a:lnTo>
                        <a:lnTo>
                          <a:pt x="47" y="0"/>
                        </a:lnTo>
                        <a:lnTo>
                          <a:pt x="19" y="17"/>
                        </a:lnTo>
                        <a:lnTo>
                          <a:pt x="0" y="86"/>
                        </a:lnTo>
                        <a:lnTo>
                          <a:pt x="22" y="107"/>
                        </a:lnTo>
                        <a:lnTo>
                          <a:pt x="42" y="127"/>
                        </a:lnTo>
                        <a:lnTo>
                          <a:pt x="42" y="323"/>
                        </a:lnTo>
                        <a:lnTo>
                          <a:pt x="97" y="323"/>
                        </a:lnTo>
                        <a:lnTo>
                          <a:pt x="97" y="171"/>
                        </a:lnTo>
                        <a:lnTo>
                          <a:pt x="121" y="323"/>
                        </a:lnTo>
                        <a:lnTo>
                          <a:pt x="179" y="323"/>
                        </a:lnTo>
                        <a:lnTo>
                          <a:pt x="153" y="167"/>
                        </a:lnTo>
                        <a:lnTo>
                          <a:pt x="153" y="129"/>
                        </a:lnTo>
                        <a:lnTo>
                          <a:pt x="181" y="85"/>
                        </a:lnTo>
                        <a:lnTo>
                          <a:pt x="137" y="80"/>
                        </a:lnTo>
                        <a:lnTo>
                          <a:pt x="111" y="81"/>
                        </a:lnTo>
                        <a:lnTo>
                          <a:pt x="112" y="128"/>
                        </a:lnTo>
                        <a:lnTo>
                          <a:pt x="137" y="128"/>
                        </a:lnTo>
                        <a:lnTo>
                          <a:pt x="137" y="144"/>
                        </a:lnTo>
                        <a:lnTo>
                          <a:pt x="53" y="144"/>
                        </a:lnTo>
                        <a:lnTo>
                          <a:pt x="53" y="43"/>
                        </a:lnTo>
                        <a:lnTo>
                          <a:pt x="137" y="43"/>
                        </a:lnTo>
                        <a:lnTo>
                          <a:pt x="137" y="80"/>
                        </a:lnTo>
                        <a:lnTo>
                          <a:pt x="181" y="85"/>
                        </a:lnTo>
                        <a:lnTo>
                          <a:pt x="153" y="9"/>
                        </a:lnTo>
                        <a:lnTo>
                          <a:pt x="139" y="1"/>
                        </a:lnTo>
                        <a:lnTo>
                          <a:pt x="113" y="1"/>
                        </a:lnTo>
                        <a:lnTo>
                          <a:pt x="100" y="22"/>
                        </a:lnTo>
                        <a:lnTo>
                          <a:pt x="94" y="11"/>
                        </a:lnTo>
                        <a:lnTo>
                          <a:pt x="101" y="1"/>
                        </a:lnTo>
                        <a:lnTo>
                          <a:pt x="79" y="1"/>
                        </a:lnTo>
                        <a:lnTo>
                          <a:pt x="86" y="11"/>
                        </a:lnTo>
                      </a:path>
                    </a:pathLst>
                  </a:custGeom>
                  <a:solidFill>
                    <a:schemeClr val="accent2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/>
                  <a:lstStyle/>
                  <a:p>
                    <a:endParaRPr lang="es-PE"/>
                  </a:p>
                </p:txBody>
              </p:sp>
              <p:sp>
                <p:nvSpPr>
                  <p:cNvPr id="14350" name="Arc 14"/>
                  <p:cNvSpPr>
                    <a:spLocks noChangeAspect="1"/>
                  </p:cNvSpPr>
                  <p:nvPr/>
                </p:nvSpPr>
                <p:spPr bwMode="auto">
                  <a:xfrm>
                    <a:off x="-595" y="1604"/>
                    <a:ext cx="16" cy="14"/>
                  </a:xfrm>
                  <a:custGeom>
                    <a:avLst/>
                    <a:gdLst>
                      <a:gd name="G0" fmla="+- 1437 0 0"/>
                      <a:gd name="G1" fmla="+- 21600 0 0"/>
                      <a:gd name="G2" fmla="+- 21600 0 0"/>
                      <a:gd name="T0" fmla="*/ 0 w 23037"/>
                      <a:gd name="T1" fmla="*/ 48 h 21600"/>
                      <a:gd name="T2" fmla="*/ 23037 w 23037"/>
                      <a:gd name="T3" fmla="*/ 21600 h 21600"/>
                      <a:gd name="T4" fmla="*/ 1437 w 2303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037" h="21600" fill="none" extrusionOk="0">
                        <a:moveTo>
                          <a:pt x="-1" y="47"/>
                        </a:moveTo>
                        <a:cubicBezTo>
                          <a:pt x="478" y="15"/>
                          <a:pt x="957" y="-1"/>
                          <a:pt x="1437" y="0"/>
                        </a:cubicBezTo>
                        <a:cubicBezTo>
                          <a:pt x="13366" y="0"/>
                          <a:pt x="23037" y="9670"/>
                          <a:pt x="23037" y="21600"/>
                        </a:cubicBezTo>
                      </a:path>
                      <a:path w="23037" h="21600" stroke="0" extrusionOk="0">
                        <a:moveTo>
                          <a:pt x="-1" y="47"/>
                        </a:moveTo>
                        <a:cubicBezTo>
                          <a:pt x="478" y="15"/>
                          <a:pt x="957" y="-1"/>
                          <a:pt x="1437" y="0"/>
                        </a:cubicBezTo>
                        <a:cubicBezTo>
                          <a:pt x="13366" y="0"/>
                          <a:pt x="23037" y="9670"/>
                          <a:pt x="23037" y="21600"/>
                        </a:cubicBezTo>
                        <a:lnTo>
                          <a:pt x="1437" y="2160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351" name="Arc 15"/>
                  <p:cNvSpPr>
                    <a:spLocks noChangeAspect="1"/>
                  </p:cNvSpPr>
                  <p:nvPr/>
                </p:nvSpPr>
                <p:spPr bwMode="auto">
                  <a:xfrm>
                    <a:off x="-714" y="1603"/>
                    <a:ext cx="33" cy="23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228 w 26179"/>
                      <a:gd name="T1" fmla="*/ 24728 h 24728"/>
                      <a:gd name="T2" fmla="*/ 26179 w 26179"/>
                      <a:gd name="T3" fmla="*/ 491 h 24728"/>
                      <a:gd name="T4" fmla="*/ 21600 w 26179"/>
                      <a:gd name="T5" fmla="*/ 21600 h 24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6179" h="24728" fill="none" extrusionOk="0">
                        <a:moveTo>
                          <a:pt x="227" y="24728"/>
                        </a:moveTo>
                        <a:cubicBezTo>
                          <a:pt x="76" y="23692"/>
                          <a:pt x="0" y="2264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3139" y="-1"/>
                          <a:pt x="24674" y="164"/>
                          <a:pt x="26179" y="490"/>
                        </a:cubicBezTo>
                      </a:path>
                      <a:path w="26179" h="24728" stroke="0" extrusionOk="0">
                        <a:moveTo>
                          <a:pt x="227" y="24728"/>
                        </a:moveTo>
                        <a:cubicBezTo>
                          <a:pt x="76" y="23692"/>
                          <a:pt x="0" y="2264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3139" y="-1"/>
                          <a:pt x="24674" y="164"/>
                          <a:pt x="26179" y="49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352" name="Arc 16"/>
                  <p:cNvSpPr>
                    <a:spLocks noChangeAspect="1"/>
                  </p:cNvSpPr>
                  <p:nvPr/>
                </p:nvSpPr>
                <p:spPr bwMode="auto">
                  <a:xfrm>
                    <a:off x="-736" y="1689"/>
                    <a:ext cx="55" cy="43"/>
                  </a:xfrm>
                  <a:custGeom>
                    <a:avLst/>
                    <a:gdLst>
                      <a:gd name="G0" fmla="+- 21600 0 0"/>
                      <a:gd name="G1" fmla="+- 8704 0 0"/>
                      <a:gd name="G2" fmla="+- 21600 0 0"/>
                      <a:gd name="T0" fmla="*/ 37787 w 37787"/>
                      <a:gd name="T1" fmla="*/ 23006 h 30304"/>
                      <a:gd name="T2" fmla="*/ 1832 w 37787"/>
                      <a:gd name="T3" fmla="*/ 0 h 30304"/>
                      <a:gd name="T4" fmla="*/ 21600 w 37787"/>
                      <a:gd name="T5" fmla="*/ 8704 h 303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7787" h="30304" fill="none" extrusionOk="0">
                        <a:moveTo>
                          <a:pt x="37786" y="23005"/>
                        </a:moveTo>
                        <a:cubicBezTo>
                          <a:pt x="33686" y="27646"/>
                          <a:pt x="27792" y="30303"/>
                          <a:pt x="21600" y="30304"/>
                        </a:cubicBezTo>
                        <a:cubicBezTo>
                          <a:pt x="9670" y="30304"/>
                          <a:pt x="0" y="20633"/>
                          <a:pt x="0" y="8704"/>
                        </a:cubicBezTo>
                        <a:cubicBezTo>
                          <a:pt x="-1" y="5706"/>
                          <a:pt x="623" y="2742"/>
                          <a:pt x="1831" y="-1"/>
                        </a:cubicBezTo>
                      </a:path>
                      <a:path w="37787" h="30304" stroke="0" extrusionOk="0">
                        <a:moveTo>
                          <a:pt x="37786" y="23005"/>
                        </a:moveTo>
                        <a:cubicBezTo>
                          <a:pt x="33686" y="27646"/>
                          <a:pt x="27792" y="30303"/>
                          <a:pt x="21600" y="30304"/>
                        </a:cubicBezTo>
                        <a:cubicBezTo>
                          <a:pt x="9670" y="30304"/>
                          <a:pt x="0" y="20633"/>
                          <a:pt x="0" y="8704"/>
                        </a:cubicBezTo>
                        <a:cubicBezTo>
                          <a:pt x="-1" y="5706"/>
                          <a:pt x="623" y="2742"/>
                          <a:pt x="1831" y="-1"/>
                        </a:cubicBezTo>
                        <a:lnTo>
                          <a:pt x="21600" y="870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353" name="Arc 17"/>
                  <p:cNvSpPr>
                    <a:spLocks noChangeAspect="1"/>
                  </p:cNvSpPr>
                  <p:nvPr/>
                </p:nvSpPr>
                <p:spPr bwMode="auto">
                  <a:xfrm>
                    <a:off x="-595" y="1672"/>
                    <a:ext cx="45" cy="60"/>
                  </a:xfrm>
                  <a:custGeom>
                    <a:avLst/>
                    <a:gdLst>
                      <a:gd name="G0" fmla="+- 10621 0 0"/>
                      <a:gd name="G1" fmla="+- 19911 0 0"/>
                      <a:gd name="G2" fmla="+- 21600 0 0"/>
                      <a:gd name="T0" fmla="*/ 18995 w 32221"/>
                      <a:gd name="T1" fmla="*/ 0 h 41511"/>
                      <a:gd name="T2" fmla="*/ 0 w 32221"/>
                      <a:gd name="T3" fmla="*/ 38720 h 41511"/>
                      <a:gd name="T4" fmla="*/ 10621 w 32221"/>
                      <a:gd name="T5" fmla="*/ 19911 h 415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221" h="41511" fill="none" extrusionOk="0">
                        <a:moveTo>
                          <a:pt x="18994" y="0"/>
                        </a:moveTo>
                        <a:cubicBezTo>
                          <a:pt x="27008" y="3370"/>
                          <a:pt x="32221" y="11217"/>
                          <a:pt x="32221" y="19911"/>
                        </a:cubicBezTo>
                        <a:cubicBezTo>
                          <a:pt x="32221" y="31840"/>
                          <a:pt x="22550" y="41511"/>
                          <a:pt x="10621" y="41511"/>
                        </a:cubicBezTo>
                        <a:cubicBezTo>
                          <a:pt x="6899" y="41511"/>
                          <a:pt x="3240" y="40549"/>
                          <a:pt x="0" y="38719"/>
                        </a:cubicBezTo>
                      </a:path>
                      <a:path w="32221" h="41511" stroke="0" extrusionOk="0">
                        <a:moveTo>
                          <a:pt x="18994" y="0"/>
                        </a:moveTo>
                        <a:cubicBezTo>
                          <a:pt x="27008" y="3370"/>
                          <a:pt x="32221" y="11217"/>
                          <a:pt x="32221" y="19911"/>
                        </a:cubicBezTo>
                        <a:cubicBezTo>
                          <a:pt x="32221" y="31840"/>
                          <a:pt x="22550" y="41511"/>
                          <a:pt x="10621" y="41511"/>
                        </a:cubicBezTo>
                        <a:cubicBezTo>
                          <a:pt x="6899" y="41511"/>
                          <a:pt x="3240" y="40549"/>
                          <a:pt x="0" y="38719"/>
                        </a:cubicBezTo>
                        <a:lnTo>
                          <a:pt x="10621" y="1991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354" name="Group 18"/>
                <p:cNvGrpSpPr>
                  <a:grpSpLocks noChangeAspect="1"/>
                </p:cNvGrpSpPr>
                <p:nvPr/>
              </p:nvGrpSpPr>
              <p:grpSpPr bwMode="auto">
                <a:xfrm>
                  <a:off x="4115" y="3585"/>
                  <a:ext cx="189" cy="389"/>
                  <a:chOff x="-736" y="1508"/>
                  <a:chExt cx="186" cy="418"/>
                </a:xfrm>
              </p:grpSpPr>
              <p:sp>
                <p:nvSpPr>
                  <p:cNvPr id="14355" name="Oval 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691" y="1508"/>
                    <a:ext cx="87" cy="85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356" name="Freeform 20"/>
                  <p:cNvSpPr>
                    <a:spLocks noChangeAspect="1"/>
                  </p:cNvSpPr>
                  <p:nvPr/>
                </p:nvSpPr>
                <p:spPr bwMode="auto">
                  <a:xfrm>
                    <a:off x="-734" y="1602"/>
                    <a:ext cx="182" cy="324"/>
                  </a:xfrm>
                  <a:custGeom>
                    <a:avLst/>
                    <a:gdLst>
                      <a:gd name="T0" fmla="*/ 86 w 182"/>
                      <a:gd name="T1" fmla="*/ 11 h 324"/>
                      <a:gd name="T2" fmla="*/ 81 w 182"/>
                      <a:gd name="T3" fmla="*/ 23 h 324"/>
                      <a:gd name="T4" fmla="*/ 69 w 182"/>
                      <a:gd name="T5" fmla="*/ 7 h 324"/>
                      <a:gd name="T6" fmla="*/ 69 w 182"/>
                      <a:gd name="T7" fmla="*/ 0 h 324"/>
                      <a:gd name="T8" fmla="*/ 47 w 182"/>
                      <a:gd name="T9" fmla="*/ 0 h 324"/>
                      <a:gd name="T10" fmla="*/ 19 w 182"/>
                      <a:gd name="T11" fmla="*/ 17 h 324"/>
                      <a:gd name="T12" fmla="*/ 0 w 182"/>
                      <a:gd name="T13" fmla="*/ 86 h 324"/>
                      <a:gd name="T14" fmla="*/ 22 w 182"/>
                      <a:gd name="T15" fmla="*/ 107 h 324"/>
                      <a:gd name="T16" fmla="*/ 42 w 182"/>
                      <a:gd name="T17" fmla="*/ 127 h 324"/>
                      <a:gd name="T18" fmla="*/ 42 w 182"/>
                      <a:gd name="T19" fmla="*/ 323 h 324"/>
                      <a:gd name="T20" fmla="*/ 97 w 182"/>
                      <a:gd name="T21" fmla="*/ 323 h 324"/>
                      <a:gd name="T22" fmla="*/ 97 w 182"/>
                      <a:gd name="T23" fmla="*/ 171 h 324"/>
                      <a:gd name="T24" fmla="*/ 121 w 182"/>
                      <a:gd name="T25" fmla="*/ 323 h 324"/>
                      <a:gd name="T26" fmla="*/ 179 w 182"/>
                      <a:gd name="T27" fmla="*/ 323 h 324"/>
                      <a:gd name="T28" fmla="*/ 153 w 182"/>
                      <a:gd name="T29" fmla="*/ 167 h 324"/>
                      <a:gd name="T30" fmla="*/ 153 w 182"/>
                      <a:gd name="T31" fmla="*/ 129 h 324"/>
                      <a:gd name="T32" fmla="*/ 181 w 182"/>
                      <a:gd name="T33" fmla="*/ 85 h 324"/>
                      <a:gd name="T34" fmla="*/ 137 w 182"/>
                      <a:gd name="T35" fmla="*/ 80 h 324"/>
                      <a:gd name="T36" fmla="*/ 111 w 182"/>
                      <a:gd name="T37" fmla="*/ 81 h 324"/>
                      <a:gd name="T38" fmla="*/ 112 w 182"/>
                      <a:gd name="T39" fmla="*/ 128 h 324"/>
                      <a:gd name="T40" fmla="*/ 137 w 182"/>
                      <a:gd name="T41" fmla="*/ 128 h 324"/>
                      <a:gd name="T42" fmla="*/ 137 w 182"/>
                      <a:gd name="T43" fmla="*/ 144 h 324"/>
                      <a:gd name="T44" fmla="*/ 53 w 182"/>
                      <a:gd name="T45" fmla="*/ 144 h 324"/>
                      <a:gd name="T46" fmla="*/ 53 w 182"/>
                      <a:gd name="T47" fmla="*/ 43 h 324"/>
                      <a:gd name="T48" fmla="*/ 137 w 182"/>
                      <a:gd name="T49" fmla="*/ 43 h 324"/>
                      <a:gd name="T50" fmla="*/ 137 w 182"/>
                      <a:gd name="T51" fmla="*/ 80 h 324"/>
                      <a:gd name="T52" fmla="*/ 181 w 182"/>
                      <a:gd name="T53" fmla="*/ 85 h 324"/>
                      <a:gd name="T54" fmla="*/ 153 w 182"/>
                      <a:gd name="T55" fmla="*/ 9 h 324"/>
                      <a:gd name="T56" fmla="*/ 139 w 182"/>
                      <a:gd name="T57" fmla="*/ 1 h 324"/>
                      <a:gd name="T58" fmla="*/ 113 w 182"/>
                      <a:gd name="T59" fmla="*/ 1 h 324"/>
                      <a:gd name="T60" fmla="*/ 100 w 182"/>
                      <a:gd name="T61" fmla="*/ 22 h 324"/>
                      <a:gd name="T62" fmla="*/ 94 w 182"/>
                      <a:gd name="T63" fmla="*/ 11 h 324"/>
                      <a:gd name="T64" fmla="*/ 101 w 182"/>
                      <a:gd name="T65" fmla="*/ 1 h 324"/>
                      <a:gd name="T66" fmla="*/ 79 w 182"/>
                      <a:gd name="T67" fmla="*/ 1 h 324"/>
                      <a:gd name="T68" fmla="*/ 86 w 182"/>
                      <a:gd name="T69" fmla="*/ 11 h 3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82" h="324">
                        <a:moveTo>
                          <a:pt x="86" y="11"/>
                        </a:moveTo>
                        <a:lnTo>
                          <a:pt x="81" y="23"/>
                        </a:lnTo>
                        <a:lnTo>
                          <a:pt x="69" y="7"/>
                        </a:lnTo>
                        <a:lnTo>
                          <a:pt x="69" y="0"/>
                        </a:lnTo>
                        <a:lnTo>
                          <a:pt x="47" y="0"/>
                        </a:lnTo>
                        <a:lnTo>
                          <a:pt x="19" y="17"/>
                        </a:lnTo>
                        <a:lnTo>
                          <a:pt x="0" y="86"/>
                        </a:lnTo>
                        <a:lnTo>
                          <a:pt x="22" y="107"/>
                        </a:lnTo>
                        <a:lnTo>
                          <a:pt x="42" y="127"/>
                        </a:lnTo>
                        <a:lnTo>
                          <a:pt x="42" y="323"/>
                        </a:lnTo>
                        <a:lnTo>
                          <a:pt x="97" y="323"/>
                        </a:lnTo>
                        <a:lnTo>
                          <a:pt x="97" y="171"/>
                        </a:lnTo>
                        <a:lnTo>
                          <a:pt x="121" y="323"/>
                        </a:lnTo>
                        <a:lnTo>
                          <a:pt x="179" y="323"/>
                        </a:lnTo>
                        <a:lnTo>
                          <a:pt x="153" y="167"/>
                        </a:lnTo>
                        <a:lnTo>
                          <a:pt x="153" y="129"/>
                        </a:lnTo>
                        <a:lnTo>
                          <a:pt x="181" y="85"/>
                        </a:lnTo>
                        <a:lnTo>
                          <a:pt x="137" y="80"/>
                        </a:lnTo>
                        <a:lnTo>
                          <a:pt x="111" y="81"/>
                        </a:lnTo>
                        <a:lnTo>
                          <a:pt x="112" y="128"/>
                        </a:lnTo>
                        <a:lnTo>
                          <a:pt x="137" y="128"/>
                        </a:lnTo>
                        <a:lnTo>
                          <a:pt x="137" y="144"/>
                        </a:lnTo>
                        <a:lnTo>
                          <a:pt x="53" y="144"/>
                        </a:lnTo>
                        <a:lnTo>
                          <a:pt x="53" y="43"/>
                        </a:lnTo>
                        <a:lnTo>
                          <a:pt x="137" y="43"/>
                        </a:lnTo>
                        <a:lnTo>
                          <a:pt x="137" y="80"/>
                        </a:lnTo>
                        <a:lnTo>
                          <a:pt x="181" y="85"/>
                        </a:lnTo>
                        <a:lnTo>
                          <a:pt x="153" y="9"/>
                        </a:lnTo>
                        <a:lnTo>
                          <a:pt x="139" y="1"/>
                        </a:lnTo>
                        <a:lnTo>
                          <a:pt x="113" y="1"/>
                        </a:lnTo>
                        <a:lnTo>
                          <a:pt x="100" y="22"/>
                        </a:lnTo>
                        <a:lnTo>
                          <a:pt x="94" y="11"/>
                        </a:lnTo>
                        <a:lnTo>
                          <a:pt x="101" y="1"/>
                        </a:lnTo>
                        <a:lnTo>
                          <a:pt x="79" y="1"/>
                        </a:lnTo>
                        <a:lnTo>
                          <a:pt x="86" y="11"/>
                        </a:lnTo>
                      </a:path>
                    </a:pathLst>
                  </a:custGeom>
                  <a:solidFill>
                    <a:schemeClr val="hlink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/>
                  <a:lstStyle/>
                  <a:p>
                    <a:endParaRPr lang="es-PE"/>
                  </a:p>
                </p:txBody>
              </p:sp>
              <p:sp>
                <p:nvSpPr>
                  <p:cNvPr id="14357" name="Arc 21"/>
                  <p:cNvSpPr>
                    <a:spLocks noChangeAspect="1"/>
                  </p:cNvSpPr>
                  <p:nvPr/>
                </p:nvSpPr>
                <p:spPr bwMode="auto">
                  <a:xfrm>
                    <a:off x="-595" y="1604"/>
                    <a:ext cx="16" cy="14"/>
                  </a:xfrm>
                  <a:custGeom>
                    <a:avLst/>
                    <a:gdLst>
                      <a:gd name="G0" fmla="+- 1437 0 0"/>
                      <a:gd name="G1" fmla="+- 21600 0 0"/>
                      <a:gd name="G2" fmla="+- 21600 0 0"/>
                      <a:gd name="T0" fmla="*/ 0 w 23037"/>
                      <a:gd name="T1" fmla="*/ 48 h 21600"/>
                      <a:gd name="T2" fmla="*/ 23037 w 23037"/>
                      <a:gd name="T3" fmla="*/ 21600 h 21600"/>
                      <a:gd name="T4" fmla="*/ 1437 w 2303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037" h="21600" fill="none" extrusionOk="0">
                        <a:moveTo>
                          <a:pt x="-1" y="47"/>
                        </a:moveTo>
                        <a:cubicBezTo>
                          <a:pt x="478" y="15"/>
                          <a:pt x="957" y="-1"/>
                          <a:pt x="1437" y="0"/>
                        </a:cubicBezTo>
                        <a:cubicBezTo>
                          <a:pt x="13366" y="0"/>
                          <a:pt x="23037" y="9670"/>
                          <a:pt x="23037" y="21600"/>
                        </a:cubicBezTo>
                      </a:path>
                      <a:path w="23037" h="21600" stroke="0" extrusionOk="0">
                        <a:moveTo>
                          <a:pt x="-1" y="47"/>
                        </a:moveTo>
                        <a:cubicBezTo>
                          <a:pt x="478" y="15"/>
                          <a:pt x="957" y="-1"/>
                          <a:pt x="1437" y="0"/>
                        </a:cubicBezTo>
                        <a:cubicBezTo>
                          <a:pt x="13366" y="0"/>
                          <a:pt x="23037" y="9670"/>
                          <a:pt x="23037" y="21600"/>
                        </a:cubicBezTo>
                        <a:lnTo>
                          <a:pt x="1437" y="21600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358" name="Arc 22"/>
                  <p:cNvSpPr>
                    <a:spLocks noChangeAspect="1"/>
                  </p:cNvSpPr>
                  <p:nvPr/>
                </p:nvSpPr>
                <p:spPr bwMode="auto">
                  <a:xfrm>
                    <a:off x="-714" y="1603"/>
                    <a:ext cx="33" cy="23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228 w 26179"/>
                      <a:gd name="T1" fmla="*/ 24728 h 24728"/>
                      <a:gd name="T2" fmla="*/ 26179 w 26179"/>
                      <a:gd name="T3" fmla="*/ 491 h 24728"/>
                      <a:gd name="T4" fmla="*/ 21600 w 26179"/>
                      <a:gd name="T5" fmla="*/ 21600 h 24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6179" h="24728" fill="none" extrusionOk="0">
                        <a:moveTo>
                          <a:pt x="227" y="24728"/>
                        </a:moveTo>
                        <a:cubicBezTo>
                          <a:pt x="76" y="23692"/>
                          <a:pt x="0" y="2264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3139" y="-1"/>
                          <a:pt x="24674" y="164"/>
                          <a:pt x="26179" y="490"/>
                        </a:cubicBezTo>
                      </a:path>
                      <a:path w="26179" h="24728" stroke="0" extrusionOk="0">
                        <a:moveTo>
                          <a:pt x="227" y="24728"/>
                        </a:moveTo>
                        <a:cubicBezTo>
                          <a:pt x="76" y="23692"/>
                          <a:pt x="0" y="2264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3139" y="-1"/>
                          <a:pt x="24674" y="164"/>
                          <a:pt x="26179" y="49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359" name="Arc 23"/>
                  <p:cNvSpPr>
                    <a:spLocks noChangeAspect="1"/>
                  </p:cNvSpPr>
                  <p:nvPr/>
                </p:nvSpPr>
                <p:spPr bwMode="auto">
                  <a:xfrm>
                    <a:off x="-736" y="1689"/>
                    <a:ext cx="55" cy="43"/>
                  </a:xfrm>
                  <a:custGeom>
                    <a:avLst/>
                    <a:gdLst>
                      <a:gd name="G0" fmla="+- 21600 0 0"/>
                      <a:gd name="G1" fmla="+- 8704 0 0"/>
                      <a:gd name="G2" fmla="+- 21600 0 0"/>
                      <a:gd name="T0" fmla="*/ 37787 w 37787"/>
                      <a:gd name="T1" fmla="*/ 23006 h 30304"/>
                      <a:gd name="T2" fmla="*/ 1832 w 37787"/>
                      <a:gd name="T3" fmla="*/ 0 h 30304"/>
                      <a:gd name="T4" fmla="*/ 21600 w 37787"/>
                      <a:gd name="T5" fmla="*/ 8704 h 303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7787" h="30304" fill="none" extrusionOk="0">
                        <a:moveTo>
                          <a:pt x="37786" y="23005"/>
                        </a:moveTo>
                        <a:cubicBezTo>
                          <a:pt x="33686" y="27646"/>
                          <a:pt x="27792" y="30303"/>
                          <a:pt x="21600" y="30304"/>
                        </a:cubicBezTo>
                        <a:cubicBezTo>
                          <a:pt x="9670" y="30304"/>
                          <a:pt x="0" y="20633"/>
                          <a:pt x="0" y="8704"/>
                        </a:cubicBezTo>
                        <a:cubicBezTo>
                          <a:pt x="-1" y="5706"/>
                          <a:pt x="623" y="2742"/>
                          <a:pt x="1831" y="-1"/>
                        </a:cubicBezTo>
                      </a:path>
                      <a:path w="37787" h="30304" stroke="0" extrusionOk="0">
                        <a:moveTo>
                          <a:pt x="37786" y="23005"/>
                        </a:moveTo>
                        <a:cubicBezTo>
                          <a:pt x="33686" y="27646"/>
                          <a:pt x="27792" y="30303"/>
                          <a:pt x="21600" y="30304"/>
                        </a:cubicBezTo>
                        <a:cubicBezTo>
                          <a:pt x="9670" y="30304"/>
                          <a:pt x="0" y="20633"/>
                          <a:pt x="0" y="8704"/>
                        </a:cubicBezTo>
                        <a:cubicBezTo>
                          <a:pt x="-1" y="5706"/>
                          <a:pt x="623" y="2742"/>
                          <a:pt x="1831" y="-1"/>
                        </a:cubicBezTo>
                        <a:lnTo>
                          <a:pt x="21600" y="8704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360" name="Arc 24"/>
                  <p:cNvSpPr>
                    <a:spLocks noChangeAspect="1"/>
                  </p:cNvSpPr>
                  <p:nvPr/>
                </p:nvSpPr>
                <p:spPr bwMode="auto">
                  <a:xfrm>
                    <a:off x="-595" y="1672"/>
                    <a:ext cx="45" cy="60"/>
                  </a:xfrm>
                  <a:custGeom>
                    <a:avLst/>
                    <a:gdLst>
                      <a:gd name="G0" fmla="+- 10621 0 0"/>
                      <a:gd name="G1" fmla="+- 19911 0 0"/>
                      <a:gd name="G2" fmla="+- 21600 0 0"/>
                      <a:gd name="T0" fmla="*/ 18995 w 32221"/>
                      <a:gd name="T1" fmla="*/ 0 h 41511"/>
                      <a:gd name="T2" fmla="*/ 0 w 32221"/>
                      <a:gd name="T3" fmla="*/ 38720 h 41511"/>
                      <a:gd name="T4" fmla="*/ 10621 w 32221"/>
                      <a:gd name="T5" fmla="*/ 19911 h 415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221" h="41511" fill="none" extrusionOk="0">
                        <a:moveTo>
                          <a:pt x="18994" y="0"/>
                        </a:moveTo>
                        <a:cubicBezTo>
                          <a:pt x="27008" y="3370"/>
                          <a:pt x="32221" y="11217"/>
                          <a:pt x="32221" y="19911"/>
                        </a:cubicBezTo>
                        <a:cubicBezTo>
                          <a:pt x="32221" y="31840"/>
                          <a:pt x="22550" y="41511"/>
                          <a:pt x="10621" y="41511"/>
                        </a:cubicBezTo>
                        <a:cubicBezTo>
                          <a:pt x="6899" y="41511"/>
                          <a:pt x="3240" y="40549"/>
                          <a:pt x="0" y="38719"/>
                        </a:cubicBezTo>
                      </a:path>
                      <a:path w="32221" h="41511" stroke="0" extrusionOk="0">
                        <a:moveTo>
                          <a:pt x="18994" y="0"/>
                        </a:moveTo>
                        <a:cubicBezTo>
                          <a:pt x="27008" y="3370"/>
                          <a:pt x="32221" y="11217"/>
                          <a:pt x="32221" y="19911"/>
                        </a:cubicBezTo>
                        <a:cubicBezTo>
                          <a:pt x="32221" y="31840"/>
                          <a:pt x="22550" y="41511"/>
                          <a:pt x="10621" y="41511"/>
                        </a:cubicBezTo>
                        <a:cubicBezTo>
                          <a:pt x="6899" y="41511"/>
                          <a:pt x="3240" y="40549"/>
                          <a:pt x="0" y="38719"/>
                        </a:cubicBezTo>
                        <a:lnTo>
                          <a:pt x="10621" y="19911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361" name="Group 25"/>
                <p:cNvGrpSpPr>
                  <a:grpSpLocks noChangeAspect="1"/>
                </p:cNvGrpSpPr>
                <p:nvPr/>
              </p:nvGrpSpPr>
              <p:grpSpPr bwMode="auto">
                <a:xfrm>
                  <a:off x="4424" y="3417"/>
                  <a:ext cx="189" cy="389"/>
                  <a:chOff x="-736" y="1508"/>
                  <a:chExt cx="186" cy="418"/>
                </a:xfrm>
              </p:grpSpPr>
              <p:sp>
                <p:nvSpPr>
                  <p:cNvPr id="14362" name="Oval 2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691" y="1508"/>
                    <a:ext cx="87" cy="85"/>
                  </a:xfrm>
                  <a:prstGeom prst="ellipse">
                    <a:avLst/>
                  </a:prstGeom>
                  <a:solidFill>
                    <a:srgbClr val="00FFCC"/>
                  </a:solidFill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363" name="Freeform 27"/>
                  <p:cNvSpPr>
                    <a:spLocks noChangeAspect="1"/>
                  </p:cNvSpPr>
                  <p:nvPr/>
                </p:nvSpPr>
                <p:spPr bwMode="auto">
                  <a:xfrm>
                    <a:off x="-734" y="1602"/>
                    <a:ext cx="182" cy="324"/>
                  </a:xfrm>
                  <a:custGeom>
                    <a:avLst/>
                    <a:gdLst>
                      <a:gd name="T0" fmla="*/ 86 w 182"/>
                      <a:gd name="T1" fmla="*/ 11 h 324"/>
                      <a:gd name="T2" fmla="*/ 81 w 182"/>
                      <a:gd name="T3" fmla="*/ 23 h 324"/>
                      <a:gd name="T4" fmla="*/ 69 w 182"/>
                      <a:gd name="T5" fmla="*/ 7 h 324"/>
                      <a:gd name="T6" fmla="*/ 69 w 182"/>
                      <a:gd name="T7" fmla="*/ 0 h 324"/>
                      <a:gd name="T8" fmla="*/ 47 w 182"/>
                      <a:gd name="T9" fmla="*/ 0 h 324"/>
                      <a:gd name="T10" fmla="*/ 19 w 182"/>
                      <a:gd name="T11" fmla="*/ 17 h 324"/>
                      <a:gd name="T12" fmla="*/ 0 w 182"/>
                      <a:gd name="T13" fmla="*/ 86 h 324"/>
                      <a:gd name="T14" fmla="*/ 22 w 182"/>
                      <a:gd name="T15" fmla="*/ 107 h 324"/>
                      <a:gd name="T16" fmla="*/ 42 w 182"/>
                      <a:gd name="T17" fmla="*/ 127 h 324"/>
                      <a:gd name="T18" fmla="*/ 42 w 182"/>
                      <a:gd name="T19" fmla="*/ 323 h 324"/>
                      <a:gd name="T20" fmla="*/ 97 w 182"/>
                      <a:gd name="T21" fmla="*/ 323 h 324"/>
                      <a:gd name="T22" fmla="*/ 97 w 182"/>
                      <a:gd name="T23" fmla="*/ 171 h 324"/>
                      <a:gd name="T24" fmla="*/ 121 w 182"/>
                      <a:gd name="T25" fmla="*/ 323 h 324"/>
                      <a:gd name="T26" fmla="*/ 179 w 182"/>
                      <a:gd name="T27" fmla="*/ 323 h 324"/>
                      <a:gd name="T28" fmla="*/ 153 w 182"/>
                      <a:gd name="T29" fmla="*/ 167 h 324"/>
                      <a:gd name="T30" fmla="*/ 153 w 182"/>
                      <a:gd name="T31" fmla="*/ 129 h 324"/>
                      <a:gd name="T32" fmla="*/ 181 w 182"/>
                      <a:gd name="T33" fmla="*/ 85 h 324"/>
                      <a:gd name="T34" fmla="*/ 137 w 182"/>
                      <a:gd name="T35" fmla="*/ 80 h 324"/>
                      <a:gd name="T36" fmla="*/ 111 w 182"/>
                      <a:gd name="T37" fmla="*/ 81 h 324"/>
                      <a:gd name="T38" fmla="*/ 112 w 182"/>
                      <a:gd name="T39" fmla="*/ 128 h 324"/>
                      <a:gd name="T40" fmla="*/ 137 w 182"/>
                      <a:gd name="T41" fmla="*/ 128 h 324"/>
                      <a:gd name="T42" fmla="*/ 137 w 182"/>
                      <a:gd name="T43" fmla="*/ 144 h 324"/>
                      <a:gd name="T44" fmla="*/ 53 w 182"/>
                      <a:gd name="T45" fmla="*/ 144 h 324"/>
                      <a:gd name="T46" fmla="*/ 53 w 182"/>
                      <a:gd name="T47" fmla="*/ 43 h 324"/>
                      <a:gd name="T48" fmla="*/ 137 w 182"/>
                      <a:gd name="T49" fmla="*/ 43 h 324"/>
                      <a:gd name="T50" fmla="*/ 137 w 182"/>
                      <a:gd name="T51" fmla="*/ 80 h 324"/>
                      <a:gd name="T52" fmla="*/ 181 w 182"/>
                      <a:gd name="T53" fmla="*/ 85 h 324"/>
                      <a:gd name="T54" fmla="*/ 153 w 182"/>
                      <a:gd name="T55" fmla="*/ 9 h 324"/>
                      <a:gd name="T56" fmla="*/ 139 w 182"/>
                      <a:gd name="T57" fmla="*/ 1 h 324"/>
                      <a:gd name="T58" fmla="*/ 113 w 182"/>
                      <a:gd name="T59" fmla="*/ 1 h 324"/>
                      <a:gd name="T60" fmla="*/ 100 w 182"/>
                      <a:gd name="T61" fmla="*/ 22 h 324"/>
                      <a:gd name="T62" fmla="*/ 94 w 182"/>
                      <a:gd name="T63" fmla="*/ 11 h 324"/>
                      <a:gd name="T64" fmla="*/ 101 w 182"/>
                      <a:gd name="T65" fmla="*/ 1 h 324"/>
                      <a:gd name="T66" fmla="*/ 79 w 182"/>
                      <a:gd name="T67" fmla="*/ 1 h 324"/>
                      <a:gd name="T68" fmla="*/ 86 w 182"/>
                      <a:gd name="T69" fmla="*/ 11 h 3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82" h="324">
                        <a:moveTo>
                          <a:pt x="86" y="11"/>
                        </a:moveTo>
                        <a:lnTo>
                          <a:pt x="81" y="23"/>
                        </a:lnTo>
                        <a:lnTo>
                          <a:pt x="69" y="7"/>
                        </a:lnTo>
                        <a:lnTo>
                          <a:pt x="69" y="0"/>
                        </a:lnTo>
                        <a:lnTo>
                          <a:pt x="47" y="0"/>
                        </a:lnTo>
                        <a:lnTo>
                          <a:pt x="19" y="17"/>
                        </a:lnTo>
                        <a:lnTo>
                          <a:pt x="0" y="86"/>
                        </a:lnTo>
                        <a:lnTo>
                          <a:pt x="22" y="107"/>
                        </a:lnTo>
                        <a:lnTo>
                          <a:pt x="42" y="127"/>
                        </a:lnTo>
                        <a:lnTo>
                          <a:pt x="42" y="323"/>
                        </a:lnTo>
                        <a:lnTo>
                          <a:pt x="97" y="323"/>
                        </a:lnTo>
                        <a:lnTo>
                          <a:pt x="97" y="171"/>
                        </a:lnTo>
                        <a:lnTo>
                          <a:pt x="121" y="323"/>
                        </a:lnTo>
                        <a:lnTo>
                          <a:pt x="179" y="323"/>
                        </a:lnTo>
                        <a:lnTo>
                          <a:pt x="153" y="167"/>
                        </a:lnTo>
                        <a:lnTo>
                          <a:pt x="153" y="129"/>
                        </a:lnTo>
                        <a:lnTo>
                          <a:pt x="181" y="85"/>
                        </a:lnTo>
                        <a:lnTo>
                          <a:pt x="137" y="80"/>
                        </a:lnTo>
                        <a:lnTo>
                          <a:pt x="111" y="81"/>
                        </a:lnTo>
                        <a:lnTo>
                          <a:pt x="112" y="128"/>
                        </a:lnTo>
                        <a:lnTo>
                          <a:pt x="137" y="128"/>
                        </a:lnTo>
                        <a:lnTo>
                          <a:pt x="137" y="144"/>
                        </a:lnTo>
                        <a:lnTo>
                          <a:pt x="53" y="144"/>
                        </a:lnTo>
                        <a:lnTo>
                          <a:pt x="53" y="43"/>
                        </a:lnTo>
                        <a:lnTo>
                          <a:pt x="137" y="43"/>
                        </a:lnTo>
                        <a:lnTo>
                          <a:pt x="137" y="80"/>
                        </a:lnTo>
                        <a:lnTo>
                          <a:pt x="181" y="85"/>
                        </a:lnTo>
                        <a:lnTo>
                          <a:pt x="153" y="9"/>
                        </a:lnTo>
                        <a:lnTo>
                          <a:pt x="139" y="1"/>
                        </a:lnTo>
                        <a:lnTo>
                          <a:pt x="113" y="1"/>
                        </a:lnTo>
                        <a:lnTo>
                          <a:pt x="100" y="22"/>
                        </a:lnTo>
                        <a:lnTo>
                          <a:pt x="94" y="11"/>
                        </a:lnTo>
                        <a:lnTo>
                          <a:pt x="101" y="1"/>
                        </a:lnTo>
                        <a:lnTo>
                          <a:pt x="79" y="1"/>
                        </a:lnTo>
                        <a:lnTo>
                          <a:pt x="86" y="11"/>
                        </a:lnTo>
                      </a:path>
                    </a:pathLst>
                  </a:custGeom>
                  <a:solidFill>
                    <a:srgbClr val="00FFCC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/>
                  <a:lstStyle/>
                  <a:p>
                    <a:endParaRPr lang="es-PE"/>
                  </a:p>
                </p:txBody>
              </p:sp>
              <p:sp>
                <p:nvSpPr>
                  <p:cNvPr id="14364" name="Arc 28"/>
                  <p:cNvSpPr>
                    <a:spLocks noChangeAspect="1"/>
                  </p:cNvSpPr>
                  <p:nvPr/>
                </p:nvSpPr>
                <p:spPr bwMode="auto">
                  <a:xfrm>
                    <a:off x="-595" y="1604"/>
                    <a:ext cx="16" cy="14"/>
                  </a:xfrm>
                  <a:custGeom>
                    <a:avLst/>
                    <a:gdLst>
                      <a:gd name="G0" fmla="+- 1437 0 0"/>
                      <a:gd name="G1" fmla="+- 21600 0 0"/>
                      <a:gd name="G2" fmla="+- 21600 0 0"/>
                      <a:gd name="T0" fmla="*/ 0 w 23037"/>
                      <a:gd name="T1" fmla="*/ 48 h 21600"/>
                      <a:gd name="T2" fmla="*/ 23037 w 23037"/>
                      <a:gd name="T3" fmla="*/ 21600 h 21600"/>
                      <a:gd name="T4" fmla="*/ 1437 w 2303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037" h="21600" fill="none" extrusionOk="0">
                        <a:moveTo>
                          <a:pt x="-1" y="47"/>
                        </a:moveTo>
                        <a:cubicBezTo>
                          <a:pt x="478" y="15"/>
                          <a:pt x="957" y="-1"/>
                          <a:pt x="1437" y="0"/>
                        </a:cubicBezTo>
                        <a:cubicBezTo>
                          <a:pt x="13366" y="0"/>
                          <a:pt x="23037" y="9670"/>
                          <a:pt x="23037" y="21600"/>
                        </a:cubicBezTo>
                      </a:path>
                      <a:path w="23037" h="21600" stroke="0" extrusionOk="0">
                        <a:moveTo>
                          <a:pt x="-1" y="47"/>
                        </a:moveTo>
                        <a:cubicBezTo>
                          <a:pt x="478" y="15"/>
                          <a:pt x="957" y="-1"/>
                          <a:pt x="1437" y="0"/>
                        </a:cubicBezTo>
                        <a:cubicBezTo>
                          <a:pt x="13366" y="0"/>
                          <a:pt x="23037" y="9670"/>
                          <a:pt x="23037" y="21600"/>
                        </a:cubicBezTo>
                        <a:lnTo>
                          <a:pt x="1437" y="21600"/>
                        </a:lnTo>
                        <a:close/>
                      </a:path>
                    </a:pathLst>
                  </a:custGeom>
                  <a:solidFill>
                    <a:srgbClr val="00FFCC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365" name="Arc 29"/>
                  <p:cNvSpPr>
                    <a:spLocks noChangeAspect="1"/>
                  </p:cNvSpPr>
                  <p:nvPr/>
                </p:nvSpPr>
                <p:spPr bwMode="auto">
                  <a:xfrm>
                    <a:off x="-714" y="1603"/>
                    <a:ext cx="33" cy="23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228 w 26179"/>
                      <a:gd name="T1" fmla="*/ 24728 h 24728"/>
                      <a:gd name="T2" fmla="*/ 26179 w 26179"/>
                      <a:gd name="T3" fmla="*/ 491 h 24728"/>
                      <a:gd name="T4" fmla="*/ 21600 w 26179"/>
                      <a:gd name="T5" fmla="*/ 21600 h 24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6179" h="24728" fill="none" extrusionOk="0">
                        <a:moveTo>
                          <a:pt x="227" y="24728"/>
                        </a:moveTo>
                        <a:cubicBezTo>
                          <a:pt x="76" y="23692"/>
                          <a:pt x="0" y="2264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3139" y="-1"/>
                          <a:pt x="24674" y="164"/>
                          <a:pt x="26179" y="490"/>
                        </a:cubicBezTo>
                      </a:path>
                      <a:path w="26179" h="24728" stroke="0" extrusionOk="0">
                        <a:moveTo>
                          <a:pt x="227" y="24728"/>
                        </a:moveTo>
                        <a:cubicBezTo>
                          <a:pt x="76" y="23692"/>
                          <a:pt x="0" y="2264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3139" y="-1"/>
                          <a:pt x="24674" y="164"/>
                          <a:pt x="26179" y="49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00FFCC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366" name="Arc 30"/>
                  <p:cNvSpPr>
                    <a:spLocks noChangeAspect="1"/>
                  </p:cNvSpPr>
                  <p:nvPr/>
                </p:nvSpPr>
                <p:spPr bwMode="auto">
                  <a:xfrm>
                    <a:off x="-736" y="1689"/>
                    <a:ext cx="55" cy="43"/>
                  </a:xfrm>
                  <a:custGeom>
                    <a:avLst/>
                    <a:gdLst>
                      <a:gd name="G0" fmla="+- 21600 0 0"/>
                      <a:gd name="G1" fmla="+- 8704 0 0"/>
                      <a:gd name="G2" fmla="+- 21600 0 0"/>
                      <a:gd name="T0" fmla="*/ 37787 w 37787"/>
                      <a:gd name="T1" fmla="*/ 23006 h 30304"/>
                      <a:gd name="T2" fmla="*/ 1832 w 37787"/>
                      <a:gd name="T3" fmla="*/ 0 h 30304"/>
                      <a:gd name="T4" fmla="*/ 21600 w 37787"/>
                      <a:gd name="T5" fmla="*/ 8704 h 303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7787" h="30304" fill="none" extrusionOk="0">
                        <a:moveTo>
                          <a:pt x="37786" y="23005"/>
                        </a:moveTo>
                        <a:cubicBezTo>
                          <a:pt x="33686" y="27646"/>
                          <a:pt x="27792" y="30303"/>
                          <a:pt x="21600" y="30304"/>
                        </a:cubicBezTo>
                        <a:cubicBezTo>
                          <a:pt x="9670" y="30304"/>
                          <a:pt x="0" y="20633"/>
                          <a:pt x="0" y="8704"/>
                        </a:cubicBezTo>
                        <a:cubicBezTo>
                          <a:pt x="-1" y="5706"/>
                          <a:pt x="623" y="2742"/>
                          <a:pt x="1831" y="-1"/>
                        </a:cubicBezTo>
                      </a:path>
                      <a:path w="37787" h="30304" stroke="0" extrusionOk="0">
                        <a:moveTo>
                          <a:pt x="37786" y="23005"/>
                        </a:moveTo>
                        <a:cubicBezTo>
                          <a:pt x="33686" y="27646"/>
                          <a:pt x="27792" y="30303"/>
                          <a:pt x="21600" y="30304"/>
                        </a:cubicBezTo>
                        <a:cubicBezTo>
                          <a:pt x="9670" y="30304"/>
                          <a:pt x="0" y="20633"/>
                          <a:pt x="0" y="8704"/>
                        </a:cubicBezTo>
                        <a:cubicBezTo>
                          <a:pt x="-1" y="5706"/>
                          <a:pt x="623" y="2742"/>
                          <a:pt x="1831" y="-1"/>
                        </a:cubicBezTo>
                        <a:lnTo>
                          <a:pt x="21600" y="8704"/>
                        </a:lnTo>
                        <a:close/>
                      </a:path>
                    </a:pathLst>
                  </a:custGeom>
                  <a:solidFill>
                    <a:srgbClr val="00FFCC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367" name="Arc 31"/>
                  <p:cNvSpPr>
                    <a:spLocks noChangeAspect="1"/>
                  </p:cNvSpPr>
                  <p:nvPr/>
                </p:nvSpPr>
                <p:spPr bwMode="auto">
                  <a:xfrm>
                    <a:off x="-595" y="1672"/>
                    <a:ext cx="45" cy="60"/>
                  </a:xfrm>
                  <a:custGeom>
                    <a:avLst/>
                    <a:gdLst>
                      <a:gd name="G0" fmla="+- 10621 0 0"/>
                      <a:gd name="G1" fmla="+- 19911 0 0"/>
                      <a:gd name="G2" fmla="+- 21600 0 0"/>
                      <a:gd name="T0" fmla="*/ 18995 w 32221"/>
                      <a:gd name="T1" fmla="*/ 0 h 41511"/>
                      <a:gd name="T2" fmla="*/ 0 w 32221"/>
                      <a:gd name="T3" fmla="*/ 38720 h 41511"/>
                      <a:gd name="T4" fmla="*/ 10621 w 32221"/>
                      <a:gd name="T5" fmla="*/ 19911 h 415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221" h="41511" fill="none" extrusionOk="0">
                        <a:moveTo>
                          <a:pt x="18994" y="0"/>
                        </a:moveTo>
                        <a:cubicBezTo>
                          <a:pt x="27008" y="3370"/>
                          <a:pt x="32221" y="11217"/>
                          <a:pt x="32221" y="19911"/>
                        </a:cubicBezTo>
                        <a:cubicBezTo>
                          <a:pt x="32221" y="31840"/>
                          <a:pt x="22550" y="41511"/>
                          <a:pt x="10621" y="41511"/>
                        </a:cubicBezTo>
                        <a:cubicBezTo>
                          <a:pt x="6899" y="41511"/>
                          <a:pt x="3240" y="40549"/>
                          <a:pt x="0" y="38719"/>
                        </a:cubicBezTo>
                      </a:path>
                      <a:path w="32221" h="41511" stroke="0" extrusionOk="0">
                        <a:moveTo>
                          <a:pt x="18994" y="0"/>
                        </a:moveTo>
                        <a:cubicBezTo>
                          <a:pt x="27008" y="3370"/>
                          <a:pt x="32221" y="11217"/>
                          <a:pt x="32221" y="19911"/>
                        </a:cubicBezTo>
                        <a:cubicBezTo>
                          <a:pt x="32221" y="31840"/>
                          <a:pt x="22550" y="41511"/>
                          <a:pt x="10621" y="41511"/>
                        </a:cubicBezTo>
                        <a:cubicBezTo>
                          <a:pt x="6899" y="41511"/>
                          <a:pt x="3240" y="40549"/>
                          <a:pt x="0" y="38719"/>
                        </a:cubicBezTo>
                        <a:lnTo>
                          <a:pt x="10621" y="19911"/>
                        </a:lnTo>
                        <a:close/>
                      </a:path>
                    </a:pathLst>
                  </a:custGeom>
                  <a:solidFill>
                    <a:srgbClr val="00FFCC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368" name="Group 32"/>
                <p:cNvGrpSpPr>
                  <a:grpSpLocks noChangeAspect="1"/>
                </p:cNvGrpSpPr>
                <p:nvPr/>
              </p:nvGrpSpPr>
              <p:grpSpPr bwMode="auto">
                <a:xfrm>
                  <a:off x="3829" y="2961"/>
                  <a:ext cx="157" cy="315"/>
                  <a:chOff x="-736" y="1508"/>
                  <a:chExt cx="186" cy="418"/>
                </a:xfrm>
              </p:grpSpPr>
              <p:sp>
                <p:nvSpPr>
                  <p:cNvPr id="14369" name="Oval 3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691" y="1508"/>
                    <a:ext cx="87" cy="85"/>
                  </a:xfrm>
                  <a:prstGeom prst="ellipse">
                    <a:avLst/>
                  </a:prstGeom>
                  <a:solidFill>
                    <a:srgbClr val="0099FF"/>
                  </a:solidFill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370" name="Freeform 34"/>
                  <p:cNvSpPr>
                    <a:spLocks noChangeAspect="1"/>
                  </p:cNvSpPr>
                  <p:nvPr/>
                </p:nvSpPr>
                <p:spPr bwMode="auto">
                  <a:xfrm>
                    <a:off x="-734" y="1602"/>
                    <a:ext cx="182" cy="324"/>
                  </a:xfrm>
                  <a:custGeom>
                    <a:avLst/>
                    <a:gdLst>
                      <a:gd name="T0" fmla="*/ 86 w 182"/>
                      <a:gd name="T1" fmla="*/ 11 h 324"/>
                      <a:gd name="T2" fmla="*/ 81 w 182"/>
                      <a:gd name="T3" fmla="*/ 23 h 324"/>
                      <a:gd name="T4" fmla="*/ 69 w 182"/>
                      <a:gd name="T5" fmla="*/ 7 h 324"/>
                      <a:gd name="T6" fmla="*/ 69 w 182"/>
                      <a:gd name="T7" fmla="*/ 0 h 324"/>
                      <a:gd name="T8" fmla="*/ 47 w 182"/>
                      <a:gd name="T9" fmla="*/ 0 h 324"/>
                      <a:gd name="T10" fmla="*/ 19 w 182"/>
                      <a:gd name="T11" fmla="*/ 17 h 324"/>
                      <a:gd name="T12" fmla="*/ 0 w 182"/>
                      <a:gd name="T13" fmla="*/ 86 h 324"/>
                      <a:gd name="T14" fmla="*/ 22 w 182"/>
                      <a:gd name="T15" fmla="*/ 107 h 324"/>
                      <a:gd name="T16" fmla="*/ 42 w 182"/>
                      <a:gd name="T17" fmla="*/ 127 h 324"/>
                      <a:gd name="T18" fmla="*/ 42 w 182"/>
                      <a:gd name="T19" fmla="*/ 323 h 324"/>
                      <a:gd name="T20" fmla="*/ 97 w 182"/>
                      <a:gd name="T21" fmla="*/ 323 h 324"/>
                      <a:gd name="T22" fmla="*/ 97 w 182"/>
                      <a:gd name="T23" fmla="*/ 171 h 324"/>
                      <a:gd name="T24" fmla="*/ 121 w 182"/>
                      <a:gd name="T25" fmla="*/ 323 h 324"/>
                      <a:gd name="T26" fmla="*/ 179 w 182"/>
                      <a:gd name="T27" fmla="*/ 323 h 324"/>
                      <a:gd name="T28" fmla="*/ 153 w 182"/>
                      <a:gd name="T29" fmla="*/ 167 h 324"/>
                      <a:gd name="T30" fmla="*/ 153 w 182"/>
                      <a:gd name="T31" fmla="*/ 129 h 324"/>
                      <a:gd name="T32" fmla="*/ 181 w 182"/>
                      <a:gd name="T33" fmla="*/ 85 h 324"/>
                      <a:gd name="T34" fmla="*/ 137 w 182"/>
                      <a:gd name="T35" fmla="*/ 80 h 324"/>
                      <a:gd name="T36" fmla="*/ 111 w 182"/>
                      <a:gd name="T37" fmla="*/ 81 h 324"/>
                      <a:gd name="T38" fmla="*/ 112 w 182"/>
                      <a:gd name="T39" fmla="*/ 128 h 324"/>
                      <a:gd name="T40" fmla="*/ 137 w 182"/>
                      <a:gd name="T41" fmla="*/ 128 h 324"/>
                      <a:gd name="T42" fmla="*/ 137 w 182"/>
                      <a:gd name="T43" fmla="*/ 144 h 324"/>
                      <a:gd name="T44" fmla="*/ 53 w 182"/>
                      <a:gd name="T45" fmla="*/ 144 h 324"/>
                      <a:gd name="T46" fmla="*/ 53 w 182"/>
                      <a:gd name="T47" fmla="*/ 43 h 324"/>
                      <a:gd name="T48" fmla="*/ 137 w 182"/>
                      <a:gd name="T49" fmla="*/ 43 h 324"/>
                      <a:gd name="T50" fmla="*/ 137 w 182"/>
                      <a:gd name="T51" fmla="*/ 80 h 324"/>
                      <a:gd name="T52" fmla="*/ 181 w 182"/>
                      <a:gd name="T53" fmla="*/ 85 h 324"/>
                      <a:gd name="T54" fmla="*/ 153 w 182"/>
                      <a:gd name="T55" fmla="*/ 9 h 324"/>
                      <a:gd name="T56" fmla="*/ 139 w 182"/>
                      <a:gd name="T57" fmla="*/ 1 h 324"/>
                      <a:gd name="T58" fmla="*/ 113 w 182"/>
                      <a:gd name="T59" fmla="*/ 1 h 324"/>
                      <a:gd name="T60" fmla="*/ 100 w 182"/>
                      <a:gd name="T61" fmla="*/ 22 h 324"/>
                      <a:gd name="T62" fmla="*/ 94 w 182"/>
                      <a:gd name="T63" fmla="*/ 11 h 324"/>
                      <a:gd name="T64" fmla="*/ 101 w 182"/>
                      <a:gd name="T65" fmla="*/ 1 h 324"/>
                      <a:gd name="T66" fmla="*/ 79 w 182"/>
                      <a:gd name="T67" fmla="*/ 1 h 324"/>
                      <a:gd name="T68" fmla="*/ 86 w 182"/>
                      <a:gd name="T69" fmla="*/ 11 h 3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82" h="324">
                        <a:moveTo>
                          <a:pt x="86" y="11"/>
                        </a:moveTo>
                        <a:lnTo>
                          <a:pt x="81" y="23"/>
                        </a:lnTo>
                        <a:lnTo>
                          <a:pt x="69" y="7"/>
                        </a:lnTo>
                        <a:lnTo>
                          <a:pt x="69" y="0"/>
                        </a:lnTo>
                        <a:lnTo>
                          <a:pt x="47" y="0"/>
                        </a:lnTo>
                        <a:lnTo>
                          <a:pt x="19" y="17"/>
                        </a:lnTo>
                        <a:lnTo>
                          <a:pt x="0" y="86"/>
                        </a:lnTo>
                        <a:lnTo>
                          <a:pt x="22" y="107"/>
                        </a:lnTo>
                        <a:lnTo>
                          <a:pt x="42" y="127"/>
                        </a:lnTo>
                        <a:lnTo>
                          <a:pt x="42" y="323"/>
                        </a:lnTo>
                        <a:lnTo>
                          <a:pt x="97" y="323"/>
                        </a:lnTo>
                        <a:lnTo>
                          <a:pt x="97" y="171"/>
                        </a:lnTo>
                        <a:lnTo>
                          <a:pt x="121" y="323"/>
                        </a:lnTo>
                        <a:lnTo>
                          <a:pt x="179" y="323"/>
                        </a:lnTo>
                        <a:lnTo>
                          <a:pt x="153" y="167"/>
                        </a:lnTo>
                        <a:lnTo>
                          <a:pt x="153" y="129"/>
                        </a:lnTo>
                        <a:lnTo>
                          <a:pt x="181" y="85"/>
                        </a:lnTo>
                        <a:lnTo>
                          <a:pt x="137" y="80"/>
                        </a:lnTo>
                        <a:lnTo>
                          <a:pt x="111" y="81"/>
                        </a:lnTo>
                        <a:lnTo>
                          <a:pt x="112" y="128"/>
                        </a:lnTo>
                        <a:lnTo>
                          <a:pt x="137" y="128"/>
                        </a:lnTo>
                        <a:lnTo>
                          <a:pt x="137" y="144"/>
                        </a:lnTo>
                        <a:lnTo>
                          <a:pt x="53" y="144"/>
                        </a:lnTo>
                        <a:lnTo>
                          <a:pt x="53" y="43"/>
                        </a:lnTo>
                        <a:lnTo>
                          <a:pt x="137" y="43"/>
                        </a:lnTo>
                        <a:lnTo>
                          <a:pt x="137" y="80"/>
                        </a:lnTo>
                        <a:lnTo>
                          <a:pt x="181" y="85"/>
                        </a:lnTo>
                        <a:lnTo>
                          <a:pt x="153" y="9"/>
                        </a:lnTo>
                        <a:lnTo>
                          <a:pt x="139" y="1"/>
                        </a:lnTo>
                        <a:lnTo>
                          <a:pt x="113" y="1"/>
                        </a:lnTo>
                        <a:lnTo>
                          <a:pt x="100" y="22"/>
                        </a:lnTo>
                        <a:lnTo>
                          <a:pt x="94" y="11"/>
                        </a:lnTo>
                        <a:lnTo>
                          <a:pt x="101" y="1"/>
                        </a:lnTo>
                        <a:lnTo>
                          <a:pt x="79" y="1"/>
                        </a:lnTo>
                        <a:lnTo>
                          <a:pt x="86" y="11"/>
                        </a:lnTo>
                      </a:path>
                    </a:pathLst>
                  </a:custGeom>
                  <a:solidFill>
                    <a:srgbClr val="0099FF"/>
                  </a:solidFill>
                  <a:ln w="9525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/>
                  <a:lstStyle/>
                  <a:p>
                    <a:endParaRPr lang="es-PE"/>
                  </a:p>
                </p:txBody>
              </p:sp>
              <p:sp>
                <p:nvSpPr>
                  <p:cNvPr id="14371" name="Arc 35"/>
                  <p:cNvSpPr>
                    <a:spLocks noChangeAspect="1"/>
                  </p:cNvSpPr>
                  <p:nvPr/>
                </p:nvSpPr>
                <p:spPr bwMode="auto">
                  <a:xfrm>
                    <a:off x="-595" y="1604"/>
                    <a:ext cx="16" cy="14"/>
                  </a:xfrm>
                  <a:custGeom>
                    <a:avLst/>
                    <a:gdLst>
                      <a:gd name="G0" fmla="+- 1437 0 0"/>
                      <a:gd name="G1" fmla="+- 21600 0 0"/>
                      <a:gd name="G2" fmla="+- 21600 0 0"/>
                      <a:gd name="T0" fmla="*/ 0 w 23037"/>
                      <a:gd name="T1" fmla="*/ 48 h 21600"/>
                      <a:gd name="T2" fmla="*/ 23037 w 23037"/>
                      <a:gd name="T3" fmla="*/ 21600 h 21600"/>
                      <a:gd name="T4" fmla="*/ 1437 w 2303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037" h="21600" fill="none" extrusionOk="0">
                        <a:moveTo>
                          <a:pt x="-1" y="47"/>
                        </a:moveTo>
                        <a:cubicBezTo>
                          <a:pt x="478" y="15"/>
                          <a:pt x="957" y="-1"/>
                          <a:pt x="1437" y="0"/>
                        </a:cubicBezTo>
                        <a:cubicBezTo>
                          <a:pt x="13366" y="0"/>
                          <a:pt x="23037" y="9670"/>
                          <a:pt x="23037" y="21600"/>
                        </a:cubicBezTo>
                      </a:path>
                      <a:path w="23037" h="21600" stroke="0" extrusionOk="0">
                        <a:moveTo>
                          <a:pt x="-1" y="47"/>
                        </a:moveTo>
                        <a:cubicBezTo>
                          <a:pt x="478" y="15"/>
                          <a:pt x="957" y="-1"/>
                          <a:pt x="1437" y="0"/>
                        </a:cubicBezTo>
                        <a:cubicBezTo>
                          <a:pt x="13366" y="0"/>
                          <a:pt x="23037" y="9670"/>
                          <a:pt x="23037" y="21600"/>
                        </a:cubicBezTo>
                        <a:lnTo>
                          <a:pt x="1437" y="21600"/>
                        </a:lnTo>
                        <a:close/>
                      </a:path>
                    </a:pathLst>
                  </a:custGeom>
                  <a:solidFill>
                    <a:srgbClr val="0099FF"/>
                  </a:solidFill>
                  <a:ln w="9525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372" name="Arc 36"/>
                  <p:cNvSpPr>
                    <a:spLocks noChangeAspect="1"/>
                  </p:cNvSpPr>
                  <p:nvPr/>
                </p:nvSpPr>
                <p:spPr bwMode="auto">
                  <a:xfrm>
                    <a:off x="-714" y="1603"/>
                    <a:ext cx="33" cy="23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228 w 26179"/>
                      <a:gd name="T1" fmla="*/ 24728 h 24728"/>
                      <a:gd name="T2" fmla="*/ 26179 w 26179"/>
                      <a:gd name="T3" fmla="*/ 491 h 24728"/>
                      <a:gd name="T4" fmla="*/ 21600 w 26179"/>
                      <a:gd name="T5" fmla="*/ 21600 h 24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6179" h="24728" fill="none" extrusionOk="0">
                        <a:moveTo>
                          <a:pt x="227" y="24728"/>
                        </a:moveTo>
                        <a:cubicBezTo>
                          <a:pt x="76" y="23692"/>
                          <a:pt x="0" y="2264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3139" y="-1"/>
                          <a:pt x="24674" y="164"/>
                          <a:pt x="26179" y="490"/>
                        </a:cubicBezTo>
                      </a:path>
                      <a:path w="26179" h="24728" stroke="0" extrusionOk="0">
                        <a:moveTo>
                          <a:pt x="227" y="24728"/>
                        </a:moveTo>
                        <a:cubicBezTo>
                          <a:pt x="76" y="23692"/>
                          <a:pt x="0" y="2264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3139" y="-1"/>
                          <a:pt x="24674" y="164"/>
                          <a:pt x="26179" y="49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0099FF"/>
                  </a:solidFill>
                  <a:ln w="9525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373" name="Arc 37"/>
                  <p:cNvSpPr>
                    <a:spLocks noChangeAspect="1"/>
                  </p:cNvSpPr>
                  <p:nvPr/>
                </p:nvSpPr>
                <p:spPr bwMode="auto">
                  <a:xfrm>
                    <a:off x="-736" y="1689"/>
                    <a:ext cx="55" cy="43"/>
                  </a:xfrm>
                  <a:custGeom>
                    <a:avLst/>
                    <a:gdLst>
                      <a:gd name="G0" fmla="+- 21600 0 0"/>
                      <a:gd name="G1" fmla="+- 8704 0 0"/>
                      <a:gd name="G2" fmla="+- 21600 0 0"/>
                      <a:gd name="T0" fmla="*/ 37787 w 37787"/>
                      <a:gd name="T1" fmla="*/ 23006 h 30304"/>
                      <a:gd name="T2" fmla="*/ 1832 w 37787"/>
                      <a:gd name="T3" fmla="*/ 0 h 30304"/>
                      <a:gd name="T4" fmla="*/ 21600 w 37787"/>
                      <a:gd name="T5" fmla="*/ 8704 h 303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7787" h="30304" fill="none" extrusionOk="0">
                        <a:moveTo>
                          <a:pt x="37786" y="23005"/>
                        </a:moveTo>
                        <a:cubicBezTo>
                          <a:pt x="33686" y="27646"/>
                          <a:pt x="27792" y="30303"/>
                          <a:pt x="21600" y="30304"/>
                        </a:cubicBezTo>
                        <a:cubicBezTo>
                          <a:pt x="9670" y="30304"/>
                          <a:pt x="0" y="20633"/>
                          <a:pt x="0" y="8704"/>
                        </a:cubicBezTo>
                        <a:cubicBezTo>
                          <a:pt x="-1" y="5706"/>
                          <a:pt x="623" y="2742"/>
                          <a:pt x="1831" y="-1"/>
                        </a:cubicBezTo>
                      </a:path>
                      <a:path w="37787" h="30304" stroke="0" extrusionOk="0">
                        <a:moveTo>
                          <a:pt x="37786" y="23005"/>
                        </a:moveTo>
                        <a:cubicBezTo>
                          <a:pt x="33686" y="27646"/>
                          <a:pt x="27792" y="30303"/>
                          <a:pt x="21600" y="30304"/>
                        </a:cubicBezTo>
                        <a:cubicBezTo>
                          <a:pt x="9670" y="30304"/>
                          <a:pt x="0" y="20633"/>
                          <a:pt x="0" y="8704"/>
                        </a:cubicBezTo>
                        <a:cubicBezTo>
                          <a:pt x="-1" y="5706"/>
                          <a:pt x="623" y="2742"/>
                          <a:pt x="1831" y="-1"/>
                        </a:cubicBezTo>
                        <a:lnTo>
                          <a:pt x="21600" y="8704"/>
                        </a:lnTo>
                        <a:close/>
                      </a:path>
                    </a:pathLst>
                  </a:custGeom>
                  <a:solidFill>
                    <a:srgbClr val="0099FF"/>
                  </a:solidFill>
                  <a:ln w="9525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374" name="Arc 38"/>
                  <p:cNvSpPr>
                    <a:spLocks noChangeAspect="1"/>
                  </p:cNvSpPr>
                  <p:nvPr/>
                </p:nvSpPr>
                <p:spPr bwMode="auto">
                  <a:xfrm>
                    <a:off x="-595" y="1672"/>
                    <a:ext cx="45" cy="60"/>
                  </a:xfrm>
                  <a:custGeom>
                    <a:avLst/>
                    <a:gdLst>
                      <a:gd name="G0" fmla="+- 10621 0 0"/>
                      <a:gd name="G1" fmla="+- 19911 0 0"/>
                      <a:gd name="G2" fmla="+- 21600 0 0"/>
                      <a:gd name="T0" fmla="*/ 18995 w 32221"/>
                      <a:gd name="T1" fmla="*/ 0 h 41511"/>
                      <a:gd name="T2" fmla="*/ 0 w 32221"/>
                      <a:gd name="T3" fmla="*/ 38720 h 41511"/>
                      <a:gd name="T4" fmla="*/ 10621 w 32221"/>
                      <a:gd name="T5" fmla="*/ 19911 h 415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221" h="41511" fill="none" extrusionOk="0">
                        <a:moveTo>
                          <a:pt x="18994" y="0"/>
                        </a:moveTo>
                        <a:cubicBezTo>
                          <a:pt x="27008" y="3370"/>
                          <a:pt x="32221" y="11217"/>
                          <a:pt x="32221" y="19911"/>
                        </a:cubicBezTo>
                        <a:cubicBezTo>
                          <a:pt x="32221" y="31840"/>
                          <a:pt x="22550" y="41511"/>
                          <a:pt x="10621" y="41511"/>
                        </a:cubicBezTo>
                        <a:cubicBezTo>
                          <a:pt x="6899" y="41511"/>
                          <a:pt x="3240" y="40549"/>
                          <a:pt x="0" y="38719"/>
                        </a:cubicBezTo>
                      </a:path>
                      <a:path w="32221" h="41511" stroke="0" extrusionOk="0">
                        <a:moveTo>
                          <a:pt x="18994" y="0"/>
                        </a:moveTo>
                        <a:cubicBezTo>
                          <a:pt x="27008" y="3370"/>
                          <a:pt x="32221" y="11217"/>
                          <a:pt x="32221" y="19911"/>
                        </a:cubicBezTo>
                        <a:cubicBezTo>
                          <a:pt x="32221" y="31840"/>
                          <a:pt x="22550" y="41511"/>
                          <a:pt x="10621" y="41511"/>
                        </a:cubicBezTo>
                        <a:cubicBezTo>
                          <a:pt x="6899" y="41511"/>
                          <a:pt x="3240" y="40549"/>
                          <a:pt x="0" y="38719"/>
                        </a:cubicBezTo>
                        <a:lnTo>
                          <a:pt x="10621" y="19911"/>
                        </a:lnTo>
                        <a:close/>
                      </a:path>
                    </a:pathLst>
                  </a:custGeom>
                  <a:solidFill>
                    <a:srgbClr val="0099FF"/>
                  </a:solidFill>
                  <a:ln w="9525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375" name="Group 39"/>
                <p:cNvGrpSpPr>
                  <a:grpSpLocks noChangeAspect="1"/>
                </p:cNvGrpSpPr>
                <p:nvPr/>
              </p:nvGrpSpPr>
              <p:grpSpPr bwMode="auto">
                <a:xfrm>
                  <a:off x="4131" y="2733"/>
                  <a:ext cx="156" cy="315"/>
                  <a:chOff x="-736" y="1508"/>
                  <a:chExt cx="186" cy="418"/>
                </a:xfrm>
              </p:grpSpPr>
              <p:sp>
                <p:nvSpPr>
                  <p:cNvPr id="14376" name="Oval 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691" y="1508"/>
                    <a:ext cx="87" cy="85"/>
                  </a:xfrm>
                  <a:prstGeom prst="ellipse">
                    <a:avLst/>
                  </a:prstGeom>
                  <a:solidFill>
                    <a:srgbClr val="BE91FF"/>
                  </a:solidFill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377" name="Freeform 41"/>
                  <p:cNvSpPr>
                    <a:spLocks noChangeAspect="1"/>
                  </p:cNvSpPr>
                  <p:nvPr/>
                </p:nvSpPr>
                <p:spPr bwMode="auto">
                  <a:xfrm>
                    <a:off x="-734" y="1602"/>
                    <a:ext cx="182" cy="324"/>
                  </a:xfrm>
                  <a:custGeom>
                    <a:avLst/>
                    <a:gdLst>
                      <a:gd name="T0" fmla="*/ 86 w 182"/>
                      <a:gd name="T1" fmla="*/ 11 h 324"/>
                      <a:gd name="T2" fmla="*/ 81 w 182"/>
                      <a:gd name="T3" fmla="*/ 23 h 324"/>
                      <a:gd name="T4" fmla="*/ 69 w 182"/>
                      <a:gd name="T5" fmla="*/ 7 h 324"/>
                      <a:gd name="T6" fmla="*/ 69 w 182"/>
                      <a:gd name="T7" fmla="*/ 0 h 324"/>
                      <a:gd name="T8" fmla="*/ 47 w 182"/>
                      <a:gd name="T9" fmla="*/ 0 h 324"/>
                      <a:gd name="T10" fmla="*/ 19 w 182"/>
                      <a:gd name="T11" fmla="*/ 17 h 324"/>
                      <a:gd name="T12" fmla="*/ 0 w 182"/>
                      <a:gd name="T13" fmla="*/ 86 h 324"/>
                      <a:gd name="T14" fmla="*/ 22 w 182"/>
                      <a:gd name="T15" fmla="*/ 107 h 324"/>
                      <a:gd name="T16" fmla="*/ 42 w 182"/>
                      <a:gd name="T17" fmla="*/ 127 h 324"/>
                      <a:gd name="T18" fmla="*/ 42 w 182"/>
                      <a:gd name="T19" fmla="*/ 323 h 324"/>
                      <a:gd name="T20" fmla="*/ 97 w 182"/>
                      <a:gd name="T21" fmla="*/ 323 h 324"/>
                      <a:gd name="T22" fmla="*/ 97 w 182"/>
                      <a:gd name="T23" fmla="*/ 171 h 324"/>
                      <a:gd name="T24" fmla="*/ 121 w 182"/>
                      <a:gd name="T25" fmla="*/ 323 h 324"/>
                      <a:gd name="T26" fmla="*/ 179 w 182"/>
                      <a:gd name="T27" fmla="*/ 323 h 324"/>
                      <a:gd name="T28" fmla="*/ 153 w 182"/>
                      <a:gd name="T29" fmla="*/ 167 h 324"/>
                      <a:gd name="T30" fmla="*/ 153 w 182"/>
                      <a:gd name="T31" fmla="*/ 129 h 324"/>
                      <a:gd name="T32" fmla="*/ 181 w 182"/>
                      <a:gd name="T33" fmla="*/ 85 h 324"/>
                      <a:gd name="T34" fmla="*/ 137 w 182"/>
                      <a:gd name="T35" fmla="*/ 80 h 324"/>
                      <a:gd name="T36" fmla="*/ 111 w 182"/>
                      <a:gd name="T37" fmla="*/ 81 h 324"/>
                      <a:gd name="T38" fmla="*/ 112 w 182"/>
                      <a:gd name="T39" fmla="*/ 128 h 324"/>
                      <a:gd name="T40" fmla="*/ 137 w 182"/>
                      <a:gd name="T41" fmla="*/ 128 h 324"/>
                      <a:gd name="T42" fmla="*/ 137 w 182"/>
                      <a:gd name="T43" fmla="*/ 144 h 324"/>
                      <a:gd name="T44" fmla="*/ 53 w 182"/>
                      <a:gd name="T45" fmla="*/ 144 h 324"/>
                      <a:gd name="T46" fmla="*/ 53 w 182"/>
                      <a:gd name="T47" fmla="*/ 43 h 324"/>
                      <a:gd name="T48" fmla="*/ 137 w 182"/>
                      <a:gd name="T49" fmla="*/ 43 h 324"/>
                      <a:gd name="T50" fmla="*/ 137 w 182"/>
                      <a:gd name="T51" fmla="*/ 80 h 324"/>
                      <a:gd name="T52" fmla="*/ 181 w 182"/>
                      <a:gd name="T53" fmla="*/ 85 h 324"/>
                      <a:gd name="T54" fmla="*/ 153 w 182"/>
                      <a:gd name="T55" fmla="*/ 9 h 324"/>
                      <a:gd name="T56" fmla="*/ 139 w 182"/>
                      <a:gd name="T57" fmla="*/ 1 h 324"/>
                      <a:gd name="T58" fmla="*/ 113 w 182"/>
                      <a:gd name="T59" fmla="*/ 1 h 324"/>
                      <a:gd name="T60" fmla="*/ 100 w 182"/>
                      <a:gd name="T61" fmla="*/ 22 h 324"/>
                      <a:gd name="T62" fmla="*/ 94 w 182"/>
                      <a:gd name="T63" fmla="*/ 11 h 324"/>
                      <a:gd name="T64" fmla="*/ 101 w 182"/>
                      <a:gd name="T65" fmla="*/ 1 h 324"/>
                      <a:gd name="T66" fmla="*/ 79 w 182"/>
                      <a:gd name="T67" fmla="*/ 1 h 324"/>
                      <a:gd name="T68" fmla="*/ 86 w 182"/>
                      <a:gd name="T69" fmla="*/ 11 h 3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82" h="324">
                        <a:moveTo>
                          <a:pt x="86" y="11"/>
                        </a:moveTo>
                        <a:lnTo>
                          <a:pt x="81" y="23"/>
                        </a:lnTo>
                        <a:lnTo>
                          <a:pt x="69" y="7"/>
                        </a:lnTo>
                        <a:lnTo>
                          <a:pt x="69" y="0"/>
                        </a:lnTo>
                        <a:lnTo>
                          <a:pt x="47" y="0"/>
                        </a:lnTo>
                        <a:lnTo>
                          <a:pt x="19" y="17"/>
                        </a:lnTo>
                        <a:lnTo>
                          <a:pt x="0" y="86"/>
                        </a:lnTo>
                        <a:lnTo>
                          <a:pt x="22" y="107"/>
                        </a:lnTo>
                        <a:lnTo>
                          <a:pt x="42" y="127"/>
                        </a:lnTo>
                        <a:lnTo>
                          <a:pt x="42" y="323"/>
                        </a:lnTo>
                        <a:lnTo>
                          <a:pt x="97" y="323"/>
                        </a:lnTo>
                        <a:lnTo>
                          <a:pt x="97" y="171"/>
                        </a:lnTo>
                        <a:lnTo>
                          <a:pt x="121" y="323"/>
                        </a:lnTo>
                        <a:lnTo>
                          <a:pt x="179" y="323"/>
                        </a:lnTo>
                        <a:lnTo>
                          <a:pt x="153" y="167"/>
                        </a:lnTo>
                        <a:lnTo>
                          <a:pt x="153" y="129"/>
                        </a:lnTo>
                        <a:lnTo>
                          <a:pt x="181" y="85"/>
                        </a:lnTo>
                        <a:lnTo>
                          <a:pt x="137" y="80"/>
                        </a:lnTo>
                        <a:lnTo>
                          <a:pt x="111" y="81"/>
                        </a:lnTo>
                        <a:lnTo>
                          <a:pt x="112" y="128"/>
                        </a:lnTo>
                        <a:lnTo>
                          <a:pt x="137" y="128"/>
                        </a:lnTo>
                        <a:lnTo>
                          <a:pt x="137" y="144"/>
                        </a:lnTo>
                        <a:lnTo>
                          <a:pt x="53" y="144"/>
                        </a:lnTo>
                        <a:lnTo>
                          <a:pt x="53" y="43"/>
                        </a:lnTo>
                        <a:lnTo>
                          <a:pt x="137" y="43"/>
                        </a:lnTo>
                        <a:lnTo>
                          <a:pt x="137" y="80"/>
                        </a:lnTo>
                        <a:lnTo>
                          <a:pt x="181" y="85"/>
                        </a:lnTo>
                        <a:lnTo>
                          <a:pt x="153" y="9"/>
                        </a:lnTo>
                        <a:lnTo>
                          <a:pt x="139" y="1"/>
                        </a:lnTo>
                        <a:lnTo>
                          <a:pt x="113" y="1"/>
                        </a:lnTo>
                        <a:lnTo>
                          <a:pt x="100" y="22"/>
                        </a:lnTo>
                        <a:lnTo>
                          <a:pt x="94" y="11"/>
                        </a:lnTo>
                        <a:lnTo>
                          <a:pt x="101" y="1"/>
                        </a:lnTo>
                        <a:lnTo>
                          <a:pt x="79" y="1"/>
                        </a:lnTo>
                        <a:lnTo>
                          <a:pt x="86" y="11"/>
                        </a:lnTo>
                      </a:path>
                    </a:pathLst>
                  </a:custGeom>
                  <a:solidFill>
                    <a:srgbClr val="BE91FF"/>
                  </a:solidFill>
                  <a:ln w="9525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/>
                  <a:lstStyle/>
                  <a:p>
                    <a:endParaRPr lang="es-PE"/>
                  </a:p>
                </p:txBody>
              </p:sp>
              <p:sp>
                <p:nvSpPr>
                  <p:cNvPr id="14378" name="Arc 42"/>
                  <p:cNvSpPr>
                    <a:spLocks noChangeAspect="1"/>
                  </p:cNvSpPr>
                  <p:nvPr/>
                </p:nvSpPr>
                <p:spPr bwMode="auto">
                  <a:xfrm>
                    <a:off x="-595" y="1604"/>
                    <a:ext cx="16" cy="14"/>
                  </a:xfrm>
                  <a:custGeom>
                    <a:avLst/>
                    <a:gdLst>
                      <a:gd name="G0" fmla="+- 1437 0 0"/>
                      <a:gd name="G1" fmla="+- 21600 0 0"/>
                      <a:gd name="G2" fmla="+- 21600 0 0"/>
                      <a:gd name="T0" fmla="*/ 0 w 23037"/>
                      <a:gd name="T1" fmla="*/ 48 h 21600"/>
                      <a:gd name="T2" fmla="*/ 23037 w 23037"/>
                      <a:gd name="T3" fmla="*/ 21600 h 21600"/>
                      <a:gd name="T4" fmla="*/ 1437 w 2303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037" h="21600" fill="none" extrusionOk="0">
                        <a:moveTo>
                          <a:pt x="-1" y="47"/>
                        </a:moveTo>
                        <a:cubicBezTo>
                          <a:pt x="478" y="15"/>
                          <a:pt x="957" y="-1"/>
                          <a:pt x="1437" y="0"/>
                        </a:cubicBezTo>
                        <a:cubicBezTo>
                          <a:pt x="13366" y="0"/>
                          <a:pt x="23037" y="9670"/>
                          <a:pt x="23037" y="21600"/>
                        </a:cubicBezTo>
                      </a:path>
                      <a:path w="23037" h="21600" stroke="0" extrusionOk="0">
                        <a:moveTo>
                          <a:pt x="-1" y="47"/>
                        </a:moveTo>
                        <a:cubicBezTo>
                          <a:pt x="478" y="15"/>
                          <a:pt x="957" y="-1"/>
                          <a:pt x="1437" y="0"/>
                        </a:cubicBezTo>
                        <a:cubicBezTo>
                          <a:pt x="13366" y="0"/>
                          <a:pt x="23037" y="9670"/>
                          <a:pt x="23037" y="21600"/>
                        </a:cubicBezTo>
                        <a:lnTo>
                          <a:pt x="1437" y="21600"/>
                        </a:lnTo>
                        <a:close/>
                      </a:path>
                    </a:pathLst>
                  </a:custGeom>
                  <a:solidFill>
                    <a:srgbClr val="BE91FF"/>
                  </a:solidFill>
                  <a:ln w="9525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379" name="Arc 43"/>
                  <p:cNvSpPr>
                    <a:spLocks noChangeAspect="1"/>
                  </p:cNvSpPr>
                  <p:nvPr/>
                </p:nvSpPr>
                <p:spPr bwMode="auto">
                  <a:xfrm>
                    <a:off x="-714" y="1603"/>
                    <a:ext cx="33" cy="23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228 w 26179"/>
                      <a:gd name="T1" fmla="*/ 24728 h 24728"/>
                      <a:gd name="T2" fmla="*/ 26179 w 26179"/>
                      <a:gd name="T3" fmla="*/ 491 h 24728"/>
                      <a:gd name="T4" fmla="*/ 21600 w 26179"/>
                      <a:gd name="T5" fmla="*/ 21600 h 24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6179" h="24728" fill="none" extrusionOk="0">
                        <a:moveTo>
                          <a:pt x="227" y="24728"/>
                        </a:moveTo>
                        <a:cubicBezTo>
                          <a:pt x="76" y="23692"/>
                          <a:pt x="0" y="2264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3139" y="-1"/>
                          <a:pt x="24674" y="164"/>
                          <a:pt x="26179" y="490"/>
                        </a:cubicBezTo>
                      </a:path>
                      <a:path w="26179" h="24728" stroke="0" extrusionOk="0">
                        <a:moveTo>
                          <a:pt x="227" y="24728"/>
                        </a:moveTo>
                        <a:cubicBezTo>
                          <a:pt x="76" y="23692"/>
                          <a:pt x="0" y="2264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3139" y="-1"/>
                          <a:pt x="24674" y="164"/>
                          <a:pt x="26179" y="49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BE91FF"/>
                  </a:solidFill>
                  <a:ln w="9525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380" name="Arc 44"/>
                  <p:cNvSpPr>
                    <a:spLocks noChangeAspect="1"/>
                  </p:cNvSpPr>
                  <p:nvPr/>
                </p:nvSpPr>
                <p:spPr bwMode="auto">
                  <a:xfrm>
                    <a:off x="-736" y="1689"/>
                    <a:ext cx="55" cy="43"/>
                  </a:xfrm>
                  <a:custGeom>
                    <a:avLst/>
                    <a:gdLst>
                      <a:gd name="G0" fmla="+- 21600 0 0"/>
                      <a:gd name="G1" fmla="+- 8704 0 0"/>
                      <a:gd name="G2" fmla="+- 21600 0 0"/>
                      <a:gd name="T0" fmla="*/ 37787 w 37787"/>
                      <a:gd name="T1" fmla="*/ 23006 h 30304"/>
                      <a:gd name="T2" fmla="*/ 1832 w 37787"/>
                      <a:gd name="T3" fmla="*/ 0 h 30304"/>
                      <a:gd name="T4" fmla="*/ 21600 w 37787"/>
                      <a:gd name="T5" fmla="*/ 8704 h 303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7787" h="30304" fill="none" extrusionOk="0">
                        <a:moveTo>
                          <a:pt x="37786" y="23005"/>
                        </a:moveTo>
                        <a:cubicBezTo>
                          <a:pt x="33686" y="27646"/>
                          <a:pt x="27792" y="30303"/>
                          <a:pt x="21600" y="30304"/>
                        </a:cubicBezTo>
                        <a:cubicBezTo>
                          <a:pt x="9670" y="30304"/>
                          <a:pt x="0" y="20633"/>
                          <a:pt x="0" y="8704"/>
                        </a:cubicBezTo>
                        <a:cubicBezTo>
                          <a:pt x="-1" y="5706"/>
                          <a:pt x="623" y="2742"/>
                          <a:pt x="1831" y="-1"/>
                        </a:cubicBezTo>
                      </a:path>
                      <a:path w="37787" h="30304" stroke="0" extrusionOk="0">
                        <a:moveTo>
                          <a:pt x="37786" y="23005"/>
                        </a:moveTo>
                        <a:cubicBezTo>
                          <a:pt x="33686" y="27646"/>
                          <a:pt x="27792" y="30303"/>
                          <a:pt x="21600" y="30304"/>
                        </a:cubicBezTo>
                        <a:cubicBezTo>
                          <a:pt x="9670" y="30304"/>
                          <a:pt x="0" y="20633"/>
                          <a:pt x="0" y="8704"/>
                        </a:cubicBezTo>
                        <a:cubicBezTo>
                          <a:pt x="-1" y="5706"/>
                          <a:pt x="623" y="2742"/>
                          <a:pt x="1831" y="-1"/>
                        </a:cubicBezTo>
                        <a:lnTo>
                          <a:pt x="21600" y="8704"/>
                        </a:lnTo>
                        <a:close/>
                      </a:path>
                    </a:pathLst>
                  </a:custGeom>
                  <a:solidFill>
                    <a:srgbClr val="BE91FF"/>
                  </a:solidFill>
                  <a:ln w="9525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381" name="Arc 45"/>
                  <p:cNvSpPr>
                    <a:spLocks noChangeAspect="1"/>
                  </p:cNvSpPr>
                  <p:nvPr/>
                </p:nvSpPr>
                <p:spPr bwMode="auto">
                  <a:xfrm>
                    <a:off x="-595" y="1672"/>
                    <a:ext cx="45" cy="60"/>
                  </a:xfrm>
                  <a:custGeom>
                    <a:avLst/>
                    <a:gdLst>
                      <a:gd name="G0" fmla="+- 10621 0 0"/>
                      <a:gd name="G1" fmla="+- 19911 0 0"/>
                      <a:gd name="G2" fmla="+- 21600 0 0"/>
                      <a:gd name="T0" fmla="*/ 18995 w 32221"/>
                      <a:gd name="T1" fmla="*/ 0 h 41511"/>
                      <a:gd name="T2" fmla="*/ 0 w 32221"/>
                      <a:gd name="T3" fmla="*/ 38720 h 41511"/>
                      <a:gd name="T4" fmla="*/ 10621 w 32221"/>
                      <a:gd name="T5" fmla="*/ 19911 h 415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221" h="41511" fill="none" extrusionOk="0">
                        <a:moveTo>
                          <a:pt x="18994" y="0"/>
                        </a:moveTo>
                        <a:cubicBezTo>
                          <a:pt x="27008" y="3370"/>
                          <a:pt x="32221" y="11217"/>
                          <a:pt x="32221" y="19911"/>
                        </a:cubicBezTo>
                        <a:cubicBezTo>
                          <a:pt x="32221" y="31840"/>
                          <a:pt x="22550" y="41511"/>
                          <a:pt x="10621" y="41511"/>
                        </a:cubicBezTo>
                        <a:cubicBezTo>
                          <a:pt x="6899" y="41511"/>
                          <a:pt x="3240" y="40549"/>
                          <a:pt x="0" y="38719"/>
                        </a:cubicBezTo>
                      </a:path>
                      <a:path w="32221" h="41511" stroke="0" extrusionOk="0">
                        <a:moveTo>
                          <a:pt x="18994" y="0"/>
                        </a:moveTo>
                        <a:cubicBezTo>
                          <a:pt x="27008" y="3370"/>
                          <a:pt x="32221" y="11217"/>
                          <a:pt x="32221" y="19911"/>
                        </a:cubicBezTo>
                        <a:cubicBezTo>
                          <a:pt x="32221" y="31840"/>
                          <a:pt x="22550" y="41511"/>
                          <a:pt x="10621" y="41511"/>
                        </a:cubicBezTo>
                        <a:cubicBezTo>
                          <a:pt x="6899" y="41511"/>
                          <a:pt x="3240" y="40549"/>
                          <a:pt x="0" y="38719"/>
                        </a:cubicBezTo>
                        <a:lnTo>
                          <a:pt x="10621" y="19911"/>
                        </a:lnTo>
                        <a:close/>
                      </a:path>
                    </a:pathLst>
                  </a:custGeom>
                  <a:solidFill>
                    <a:srgbClr val="BE91FF"/>
                  </a:solidFill>
                  <a:ln w="9525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382" name="Group 46"/>
                <p:cNvGrpSpPr>
                  <a:grpSpLocks noChangeAspect="1"/>
                </p:cNvGrpSpPr>
                <p:nvPr/>
              </p:nvGrpSpPr>
              <p:grpSpPr bwMode="auto">
                <a:xfrm>
                  <a:off x="4440" y="2961"/>
                  <a:ext cx="157" cy="315"/>
                  <a:chOff x="-736" y="1508"/>
                  <a:chExt cx="186" cy="418"/>
                </a:xfrm>
              </p:grpSpPr>
              <p:sp>
                <p:nvSpPr>
                  <p:cNvPr id="14383" name="Oval 4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691" y="1508"/>
                    <a:ext cx="87" cy="85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384" name="Freeform 48"/>
                  <p:cNvSpPr>
                    <a:spLocks noChangeAspect="1"/>
                  </p:cNvSpPr>
                  <p:nvPr/>
                </p:nvSpPr>
                <p:spPr bwMode="auto">
                  <a:xfrm>
                    <a:off x="-734" y="1602"/>
                    <a:ext cx="182" cy="324"/>
                  </a:xfrm>
                  <a:custGeom>
                    <a:avLst/>
                    <a:gdLst>
                      <a:gd name="T0" fmla="*/ 86 w 182"/>
                      <a:gd name="T1" fmla="*/ 11 h 324"/>
                      <a:gd name="T2" fmla="*/ 81 w 182"/>
                      <a:gd name="T3" fmla="*/ 23 h 324"/>
                      <a:gd name="T4" fmla="*/ 69 w 182"/>
                      <a:gd name="T5" fmla="*/ 7 h 324"/>
                      <a:gd name="T6" fmla="*/ 69 w 182"/>
                      <a:gd name="T7" fmla="*/ 0 h 324"/>
                      <a:gd name="T8" fmla="*/ 47 w 182"/>
                      <a:gd name="T9" fmla="*/ 0 h 324"/>
                      <a:gd name="T10" fmla="*/ 19 w 182"/>
                      <a:gd name="T11" fmla="*/ 17 h 324"/>
                      <a:gd name="T12" fmla="*/ 0 w 182"/>
                      <a:gd name="T13" fmla="*/ 86 h 324"/>
                      <a:gd name="T14" fmla="*/ 22 w 182"/>
                      <a:gd name="T15" fmla="*/ 107 h 324"/>
                      <a:gd name="T16" fmla="*/ 42 w 182"/>
                      <a:gd name="T17" fmla="*/ 127 h 324"/>
                      <a:gd name="T18" fmla="*/ 42 w 182"/>
                      <a:gd name="T19" fmla="*/ 323 h 324"/>
                      <a:gd name="T20" fmla="*/ 97 w 182"/>
                      <a:gd name="T21" fmla="*/ 323 h 324"/>
                      <a:gd name="T22" fmla="*/ 97 w 182"/>
                      <a:gd name="T23" fmla="*/ 171 h 324"/>
                      <a:gd name="T24" fmla="*/ 121 w 182"/>
                      <a:gd name="T25" fmla="*/ 323 h 324"/>
                      <a:gd name="T26" fmla="*/ 179 w 182"/>
                      <a:gd name="T27" fmla="*/ 323 h 324"/>
                      <a:gd name="T28" fmla="*/ 153 w 182"/>
                      <a:gd name="T29" fmla="*/ 167 h 324"/>
                      <a:gd name="T30" fmla="*/ 153 w 182"/>
                      <a:gd name="T31" fmla="*/ 129 h 324"/>
                      <a:gd name="T32" fmla="*/ 181 w 182"/>
                      <a:gd name="T33" fmla="*/ 85 h 324"/>
                      <a:gd name="T34" fmla="*/ 137 w 182"/>
                      <a:gd name="T35" fmla="*/ 80 h 324"/>
                      <a:gd name="T36" fmla="*/ 111 w 182"/>
                      <a:gd name="T37" fmla="*/ 81 h 324"/>
                      <a:gd name="T38" fmla="*/ 112 w 182"/>
                      <a:gd name="T39" fmla="*/ 128 h 324"/>
                      <a:gd name="T40" fmla="*/ 137 w 182"/>
                      <a:gd name="T41" fmla="*/ 128 h 324"/>
                      <a:gd name="T42" fmla="*/ 137 w 182"/>
                      <a:gd name="T43" fmla="*/ 144 h 324"/>
                      <a:gd name="T44" fmla="*/ 53 w 182"/>
                      <a:gd name="T45" fmla="*/ 144 h 324"/>
                      <a:gd name="T46" fmla="*/ 53 w 182"/>
                      <a:gd name="T47" fmla="*/ 43 h 324"/>
                      <a:gd name="T48" fmla="*/ 137 w 182"/>
                      <a:gd name="T49" fmla="*/ 43 h 324"/>
                      <a:gd name="T50" fmla="*/ 137 w 182"/>
                      <a:gd name="T51" fmla="*/ 80 h 324"/>
                      <a:gd name="T52" fmla="*/ 181 w 182"/>
                      <a:gd name="T53" fmla="*/ 85 h 324"/>
                      <a:gd name="T54" fmla="*/ 153 w 182"/>
                      <a:gd name="T55" fmla="*/ 9 h 324"/>
                      <a:gd name="T56" fmla="*/ 139 w 182"/>
                      <a:gd name="T57" fmla="*/ 1 h 324"/>
                      <a:gd name="T58" fmla="*/ 113 w 182"/>
                      <a:gd name="T59" fmla="*/ 1 h 324"/>
                      <a:gd name="T60" fmla="*/ 100 w 182"/>
                      <a:gd name="T61" fmla="*/ 22 h 324"/>
                      <a:gd name="T62" fmla="*/ 94 w 182"/>
                      <a:gd name="T63" fmla="*/ 11 h 324"/>
                      <a:gd name="T64" fmla="*/ 101 w 182"/>
                      <a:gd name="T65" fmla="*/ 1 h 324"/>
                      <a:gd name="T66" fmla="*/ 79 w 182"/>
                      <a:gd name="T67" fmla="*/ 1 h 324"/>
                      <a:gd name="T68" fmla="*/ 86 w 182"/>
                      <a:gd name="T69" fmla="*/ 11 h 3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82" h="324">
                        <a:moveTo>
                          <a:pt x="86" y="11"/>
                        </a:moveTo>
                        <a:lnTo>
                          <a:pt x="81" y="23"/>
                        </a:lnTo>
                        <a:lnTo>
                          <a:pt x="69" y="7"/>
                        </a:lnTo>
                        <a:lnTo>
                          <a:pt x="69" y="0"/>
                        </a:lnTo>
                        <a:lnTo>
                          <a:pt x="47" y="0"/>
                        </a:lnTo>
                        <a:lnTo>
                          <a:pt x="19" y="17"/>
                        </a:lnTo>
                        <a:lnTo>
                          <a:pt x="0" y="86"/>
                        </a:lnTo>
                        <a:lnTo>
                          <a:pt x="22" y="107"/>
                        </a:lnTo>
                        <a:lnTo>
                          <a:pt x="42" y="127"/>
                        </a:lnTo>
                        <a:lnTo>
                          <a:pt x="42" y="323"/>
                        </a:lnTo>
                        <a:lnTo>
                          <a:pt x="97" y="323"/>
                        </a:lnTo>
                        <a:lnTo>
                          <a:pt x="97" y="171"/>
                        </a:lnTo>
                        <a:lnTo>
                          <a:pt x="121" y="323"/>
                        </a:lnTo>
                        <a:lnTo>
                          <a:pt x="179" y="323"/>
                        </a:lnTo>
                        <a:lnTo>
                          <a:pt x="153" y="167"/>
                        </a:lnTo>
                        <a:lnTo>
                          <a:pt x="153" y="129"/>
                        </a:lnTo>
                        <a:lnTo>
                          <a:pt x="181" y="85"/>
                        </a:lnTo>
                        <a:lnTo>
                          <a:pt x="137" y="80"/>
                        </a:lnTo>
                        <a:lnTo>
                          <a:pt x="111" y="81"/>
                        </a:lnTo>
                        <a:lnTo>
                          <a:pt x="112" y="128"/>
                        </a:lnTo>
                        <a:lnTo>
                          <a:pt x="137" y="128"/>
                        </a:lnTo>
                        <a:lnTo>
                          <a:pt x="137" y="144"/>
                        </a:lnTo>
                        <a:lnTo>
                          <a:pt x="53" y="144"/>
                        </a:lnTo>
                        <a:lnTo>
                          <a:pt x="53" y="43"/>
                        </a:lnTo>
                        <a:lnTo>
                          <a:pt x="137" y="43"/>
                        </a:lnTo>
                        <a:lnTo>
                          <a:pt x="137" y="80"/>
                        </a:lnTo>
                        <a:lnTo>
                          <a:pt x="181" y="85"/>
                        </a:lnTo>
                        <a:lnTo>
                          <a:pt x="153" y="9"/>
                        </a:lnTo>
                        <a:lnTo>
                          <a:pt x="139" y="1"/>
                        </a:lnTo>
                        <a:lnTo>
                          <a:pt x="113" y="1"/>
                        </a:lnTo>
                        <a:lnTo>
                          <a:pt x="100" y="22"/>
                        </a:lnTo>
                        <a:lnTo>
                          <a:pt x="94" y="11"/>
                        </a:lnTo>
                        <a:lnTo>
                          <a:pt x="101" y="1"/>
                        </a:lnTo>
                        <a:lnTo>
                          <a:pt x="79" y="1"/>
                        </a:lnTo>
                        <a:lnTo>
                          <a:pt x="86" y="11"/>
                        </a:lnTo>
                      </a:path>
                    </a:pathLst>
                  </a:custGeom>
                  <a:solidFill>
                    <a:srgbClr val="FF9900"/>
                  </a:solidFill>
                  <a:ln w="9525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/>
                  <a:lstStyle/>
                  <a:p>
                    <a:endParaRPr lang="es-PE"/>
                  </a:p>
                </p:txBody>
              </p:sp>
              <p:sp>
                <p:nvSpPr>
                  <p:cNvPr id="14385" name="Arc 49"/>
                  <p:cNvSpPr>
                    <a:spLocks noChangeAspect="1"/>
                  </p:cNvSpPr>
                  <p:nvPr/>
                </p:nvSpPr>
                <p:spPr bwMode="auto">
                  <a:xfrm>
                    <a:off x="-595" y="1604"/>
                    <a:ext cx="16" cy="14"/>
                  </a:xfrm>
                  <a:custGeom>
                    <a:avLst/>
                    <a:gdLst>
                      <a:gd name="G0" fmla="+- 1437 0 0"/>
                      <a:gd name="G1" fmla="+- 21600 0 0"/>
                      <a:gd name="G2" fmla="+- 21600 0 0"/>
                      <a:gd name="T0" fmla="*/ 0 w 23037"/>
                      <a:gd name="T1" fmla="*/ 48 h 21600"/>
                      <a:gd name="T2" fmla="*/ 23037 w 23037"/>
                      <a:gd name="T3" fmla="*/ 21600 h 21600"/>
                      <a:gd name="T4" fmla="*/ 1437 w 2303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037" h="21600" fill="none" extrusionOk="0">
                        <a:moveTo>
                          <a:pt x="-1" y="47"/>
                        </a:moveTo>
                        <a:cubicBezTo>
                          <a:pt x="478" y="15"/>
                          <a:pt x="957" y="-1"/>
                          <a:pt x="1437" y="0"/>
                        </a:cubicBezTo>
                        <a:cubicBezTo>
                          <a:pt x="13366" y="0"/>
                          <a:pt x="23037" y="9670"/>
                          <a:pt x="23037" y="21600"/>
                        </a:cubicBezTo>
                      </a:path>
                      <a:path w="23037" h="21600" stroke="0" extrusionOk="0">
                        <a:moveTo>
                          <a:pt x="-1" y="47"/>
                        </a:moveTo>
                        <a:cubicBezTo>
                          <a:pt x="478" y="15"/>
                          <a:pt x="957" y="-1"/>
                          <a:pt x="1437" y="0"/>
                        </a:cubicBezTo>
                        <a:cubicBezTo>
                          <a:pt x="13366" y="0"/>
                          <a:pt x="23037" y="9670"/>
                          <a:pt x="23037" y="21600"/>
                        </a:cubicBezTo>
                        <a:lnTo>
                          <a:pt x="1437" y="21600"/>
                        </a:lnTo>
                        <a:close/>
                      </a:path>
                    </a:pathLst>
                  </a:custGeom>
                  <a:solidFill>
                    <a:srgbClr val="FF9900"/>
                  </a:solidFill>
                  <a:ln w="9525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386" name="Arc 50"/>
                  <p:cNvSpPr>
                    <a:spLocks noChangeAspect="1"/>
                  </p:cNvSpPr>
                  <p:nvPr/>
                </p:nvSpPr>
                <p:spPr bwMode="auto">
                  <a:xfrm>
                    <a:off x="-714" y="1603"/>
                    <a:ext cx="33" cy="23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228 w 26179"/>
                      <a:gd name="T1" fmla="*/ 24728 h 24728"/>
                      <a:gd name="T2" fmla="*/ 26179 w 26179"/>
                      <a:gd name="T3" fmla="*/ 491 h 24728"/>
                      <a:gd name="T4" fmla="*/ 21600 w 26179"/>
                      <a:gd name="T5" fmla="*/ 21600 h 24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6179" h="24728" fill="none" extrusionOk="0">
                        <a:moveTo>
                          <a:pt x="227" y="24728"/>
                        </a:moveTo>
                        <a:cubicBezTo>
                          <a:pt x="76" y="23692"/>
                          <a:pt x="0" y="2264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3139" y="-1"/>
                          <a:pt x="24674" y="164"/>
                          <a:pt x="26179" y="490"/>
                        </a:cubicBezTo>
                      </a:path>
                      <a:path w="26179" h="24728" stroke="0" extrusionOk="0">
                        <a:moveTo>
                          <a:pt x="227" y="24728"/>
                        </a:moveTo>
                        <a:cubicBezTo>
                          <a:pt x="76" y="23692"/>
                          <a:pt x="0" y="2264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3139" y="-1"/>
                          <a:pt x="24674" y="164"/>
                          <a:pt x="26179" y="49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FF9900"/>
                  </a:solidFill>
                  <a:ln w="9525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387" name="Arc 51"/>
                  <p:cNvSpPr>
                    <a:spLocks noChangeAspect="1"/>
                  </p:cNvSpPr>
                  <p:nvPr/>
                </p:nvSpPr>
                <p:spPr bwMode="auto">
                  <a:xfrm>
                    <a:off x="-736" y="1689"/>
                    <a:ext cx="55" cy="43"/>
                  </a:xfrm>
                  <a:custGeom>
                    <a:avLst/>
                    <a:gdLst>
                      <a:gd name="G0" fmla="+- 21600 0 0"/>
                      <a:gd name="G1" fmla="+- 8704 0 0"/>
                      <a:gd name="G2" fmla="+- 21600 0 0"/>
                      <a:gd name="T0" fmla="*/ 37787 w 37787"/>
                      <a:gd name="T1" fmla="*/ 23006 h 30304"/>
                      <a:gd name="T2" fmla="*/ 1832 w 37787"/>
                      <a:gd name="T3" fmla="*/ 0 h 30304"/>
                      <a:gd name="T4" fmla="*/ 21600 w 37787"/>
                      <a:gd name="T5" fmla="*/ 8704 h 303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7787" h="30304" fill="none" extrusionOk="0">
                        <a:moveTo>
                          <a:pt x="37786" y="23005"/>
                        </a:moveTo>
                        <a:cubicBezTo>
                          <a:pt x="33686" y="27646"/>
                          <a:pt x="27792" y="30303"/>
                          <a:pt x="21600" y="30304"/>
                        </a:cubicBezTo>
                        <a:cubicBezTo>
                          <a:pt x="9670" y="30304"/>
                          <a:pt x="0" y="20633"/>
                          <a:pt x="0" y="8704"/>
                        </a:cubicBezTo>
                        <a:cubicBezTo>
                          <a:pt x="-1" y="5706"/>
                          <a:pt x="623" y="2742"/>
                          <a:pt x="1831" y="-1"/>
                        </a:cubicBezTo>
                      </a:path>
                      <a:path w="37787" h="30304" stroke="0" extrusionOk="0">
                        <a:moveTo>
                          <a:pt x="37786" y="23005"/>
                        </a:moveTo>
                        <a:cubicBezTo>
                          <a:pt x="33686" y="27646"/>
                          <a:pt x="27792" y="30303"/>
                          <a:pt x="21600" y="30304"/>
                        </a:cubicBezTo>
                        <a:cubicBezTo>
                          <a:pt x="9670" y="30304"/>
                          <a:pt x="0" y="20633"/>
                          <a:pt x="0" y="8704"/>
                        </a:cubicBezTo>
                        <a:cubicBezTo>
                          <a:pt x="-1" y="5706"/>
                          <a:pt x="623" y="2742"/>
                          <a:pt x="1831" y="-1"/>
                        </a:cubicBezTo>
                        <a:lnTo>
                          <a:pt x="21600" y="8704"/>
                        </a:lnTo>
                        <a:close/>
                      </a:path>
                    </a:pathLst>
                  </a:custGeom>
                  <a:solidFill>
                    <a:srgbClr val="FF9900"/>
                  </a:solidFill>
                  <a:ln w="9525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388" name="Arc 52"/>
                  <p:cNvSpPr>
                    <a:spLocks noChangeAspect="1"/>
                  </p:cNvSpPr>
                  <p:nvPr/>
                </p:nvSpPr>
                <p:spPr bwMode="auto">
                  <a:xfrm>
                    <a:off x="-595" y="1672"/>
                    <a:ext cx="45" cy="60"/>
                  </a:xfrm>
                  <a:custGeom>
                    <a:avLst/>
                    <a:gdLst>
                      <a:gd name="G0" fmla="+- 10621 0 0"/>
                      <a:gd name="G1" fmla="+- 19911 0 0"/>
                      <a:gd name="G2" fmla="+- 21600 0 0"/>
                      <a:gd name="T0" fmla="*/ 18995 w 32221"/>
                      <a:gd name="T1" fmla="*/ 0 h 41511"/>
                      <a:gd name="T2" fmla="*/ 0 w 32221"/>
                      <a:gd name="T3" fmla="*/ 38720 h 41511"/>
                      <a:gd name="T4" fmla="*/ 10621 w 32221"/>
                      <a:gd name="T5" fmla="*/ 19911 h 415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221" h="41511" fill="none" extrusionOk="0">
                        <a:moveTo>
                          <a:pt x="18994" y="0"/>
                        </a:moveTo>
                        <a:cubicBezTo>
                          <a:pt x="27008" y="3370"/>
                          <a:pt x="32221" y="11217"/>
                          <a:pt x="32221" y="19911"/>
                        </a:cubicBezTo>
                        <a:cubicBezTo>
                          <a:pt x="32221" y="31840"/>
                          <a:pt x="22550" y="41511"/>
                          <a:pt x="10621" y="41511"/>
                        </a:cubicBezTo>
                        <a:cubicBezTo>
                          <a:pt x="6899" y="41511"/>
                          <a:pt x="3240" y="40549"/>
                          <a:pt x="0" y="38719"/>
                        </a:cubicBezTo>
                      </a:path>
                      <a:path w="32221" h="41511" stroke="0" extrusionOk="0">
                        <a:moveTo>
                          <a:pt x="18994" y="0"/>
                        </a:moveTo>
                        <a:cubicBezTo>
                          <a:pt x="27008" y="3370"/>
                          <a:pt x="32221" y="11217"/>
                          <a:pt x="32221" y="19911"/>
                        </a:cubicBezTo>
                        <a:cubicBezTo>
                          <a:pt x="32221" y="31840"/>
                          <a:pt x="22550" y="41511"/>
                          <a:pt x="10621" y="41511"/>
                        </a:cubicBezTo>
                        <a:cubicBezTo>
                          <a:pt x="6899" y="41511"/>
                          <a:pt x="3240" y="40549"/>
                          <a:pt x="0" y="38719"/>
                        </a:cubicBezTo>
                        <a:lnTo>
                          <a:pt x="10621" y="19911"/>
                        </a:lnTo>
                        <a:close/>
                      </a:path>
                    </a:pathLst>
                  </a:custGeom>
                  <a:solidFill>
                    <a:srgbClr val="FF9900"/>
                  </a:solidFill>
                  <a:ln w="9525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389" name="Group 53"/>
                <p:cNvGrpSpPr>
                  <a:grpSpLocks noChangeAspect="1"/>
                </p:cNvGrpSpPr>
                <p:nvPr/>
              </p:nvGrpSpPr>
              <p:grpSpPr bwMode="auto">
                <a:xfrm>
                  <a:off x="4106" y="3103"/>
                  <a:ext cx="207" cy="427"/>
                  <a:chOff x="-736" y="1508"/>
                  <a:chExt cx="186" cy="418"/>
                </a:xfrm>
              </p:grpSpPr>
              <p:sp>
                <p:nvSpPr>
                  <p:cNvPr id="14390" name="Oval 5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691" y="1508"/>
                    <a:ext cx="87" cy="85"/>
                  </a:xfrm>
                  <a:prstGeom prst="ellipse">
                    <a:avLst/>
                  </a:prstGeom>
                  <a:solidFill>
                    <a:srgbClr val="B2B2B2"/>
                  </a:solidFill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391" name="Freeform 55"/>
                  <p:cNvSpPr>
                    <a:spLocks noChangeAspect="1"/>
                  </p:cNvSpPr>
                  <p:nvPr/>
                </p:nvSpPr>
                <p:spPr bwMode="auto">
                  <a:xfrm>
                    <a:off x="-734" y="1602"/>
                    <a:ext cx="182" cy="324"/>
                  </a:xfrm>
                  <a:custGeom>
                    <a:avLst/>
                    <a:gdLst>
                      <a:gd name="T0" fmla="*/ 86 w 182"/>
                      <a:gd name="T1" fmla="*/ 11 h 324"/>
                      <a:gd name="T2" fmla="*/ 81 w 182"/>
                      <a:gd name="T3" fmla="*/ 23 h 324"/>
                      <a:gd name="T4" fmla="*/ 69 w 182"/>
                      <a:gd name="T5" fmla="*/ 7 h 324"/>
                      <a:gd name="T6" fmla="*/ 69 w 182"/>
                      <a:gd name="T7" fmla="*/ 0 h 324"/>
                      <a:gd name="T8" fmla="*/ 47 w 182"/>
                      <a:gd name="T9" fmla="*/ 0 h 324"/>
                      <a:gd name="T10" fmla="*/ 19 w 182"/>
                      <a:gd name="T11" fmla="*/ 17 h 324"/>
                      <a:gd name="T12" fmla="*/ 0 w 182"/>
                      <a:gd name="T13" fmla="*/ 86 h 324"/>
                      <a:gd name="T14" fmla="*/ 22 w 182"/>
                      <a:gd name="T15" fmla="*/ 107 h 324"/>
                      <a:gd name="T16" fmla="*/ 42 w 182"/>
                      <a:gd name="T17" fmla="*/ 127 h 324"/>
                      <a:gd name="T18" fmla="*/ 42 w 182"/>
                      <a:gd name="T19" fmla="*/ 323 h 324"/>
                      <a:gd name="T20" fmla="*/ 97 w 182"/>
                      <a:gd name="T21" fmla="*/ 323 h 324"/>
                      <a:gd name="T22" fmla="*/ 97 w 182"/>
                      <a:gd name="T23" fmla="*/ 171 h 324"/>
                      <a:gd name="T24" fmla="*/ 121 w 182"/>
                      <a:gd name="T25" fmla="*/ 323 h 324"/>
                      <a:gd name="T26" fmla="*/ 179 w 182"/>
                      <a:gd name="T27" fmla="*/ 323 h 324"/>
                      <a:gd name="T28" fmla="*/ 153 w 182"/>
                      <a:gd name="T29" fmla="*/ 167 h 324"/>
                      <a:gd name="T30" fmla="*/ 153 w 182"/>
                      <a:gd name="T31" fmla="*/ 129 h 324"/>
                      <a:gd name="T32" fmla="*/ 181 w 182"/>
                      <a:gd name="T33" fmla="*/ 85 h 324"/>
                      <a:gd name="T34" fmla="*/ 137 w 182"/>
                      <a:gd name="T35" fmla="*/ 80 h 324"/>
                      <a:gd name="T36" fmla="*/ 111 w 182"/>
                      <a:gd name="T37" fmla="*/ 81 h 324"/>
                      <a:gd name="T38" fmla="*/ 112 w 182"/>
                      <a:gd name="T39" fmla="*/ 128 h 324"/>
                      <a:gd name="T40" fmla="*/ 137 w 182"/>
                      <a:gd name="T41" fmla="*/ 128 h 324"/>
                      <a:gd name="T42" fmla="*/ 137 w 182"/>
                      <a:gd name="T43" fmla="*/ 144 h 324"/>
                      <a:gd name="T44" fmla="*/ 53 w 182"/>
                      <a:gd name="T45" fmla="*/ 144 h 324"/>
                      <a:gd name="T46" fmla="*/ 53 w 182"/>
                      <a:gd name="T47" fmla="*/ 43 h 324"/>
                      <a:gd name="T48" fmla="*/ 137 w 182"/>
                      <a:gd name="T49" fmla="*/ 43 h 324"/>
                      <a:gd name="T50" fmla="*/ 137 w 182"/>
                      <a:gd name="T51" fmla="*/ 80 h 324"/>
                      <a:gd name="T52" fmla="*/ 181 w 182"/>
                      <a:gd name="T53" fmla="*/ 85 h 324"/>
                      <a:gd name="T54" fmla="*/ 153 w 182"/>
                      <a:gd name="T55" fmla="*/ 9 h 324"/>
                      <a:gd name="T56" fmla="*/ 139 w 182"/>
                      <a:gd name="T57" fmla="*/ 1 h 324"/>
                      <a:gd name="T58" fmla="*/ 113 w 182"/>
                      <a:gd name="T59" fmla="*/ 1 h 324"/>
                      <a:gd name="T60" fmla="*/ 100 w 182"/>
                      <a:gd name="T61" fmla="*/ 22 h 324"/>
                      <a:gd name="T62" fmla="*/ 94 w 182"/>
                      <a:gd name="T63" fmla="*/ 11 h 324"/>
                      <a:gd name="T64" fmla="*/ 101 w 182"/>
                      <a:gd name="T65" fmla="*/ 1 h 324"/>
                      <a:gd name="T66" fmla="*/ 79 w 182"/>
                      <a:gd name="T67" fmla="*/ 1 h 324"/>
                      <a:gd name="T68" fmla="*/ 86 w 182"/>
                      <a:gd name="T69" fmla="*/ 11 h 3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82" h="324">
                        <a:moveTo>
                          <a:pt x="86" y="11"/>
                        </a:moveTo>
                        <a:lnTo>
                          <a:pt x="81" y="23"/>
                        </a:lnTo>
                        <a:lnTo>
                          <a:pt x="69" y="7"/>
                        </a:lnTo>
                        <a:lnTo>
                          <a:pt x="69" y="0"/>
                        </a:lnTo>
                        <a:lnTo>
                          <a:pt x="47" y="0"/>
                        </a:lnTo>
                        <a:lnTo>
                          <a:pt x="19" y="17"/>
                        </a:lnTo>
                        <a:lnTo>
                          <a:pt x="0" y="86"/>
                        </a:lnTo>
                        <a:lnTo>
                          <a:pt x="22" y="107"/>
                        </a:lnTo>
                        <a:lnTo>
                          <a:pt x="42" y="127"/>
                        </a:lnTo>
                        <a:lnTo>
                          <a:pt x="42" y="323"/>
                        </a:lnTo>
                        <a:lnTo>
                          <a:pt x="97" y="323"/>
                        </a:lnTo>
                        <a:lnTo>
                          <a:pt x="97" y="171"/>
                        </a:lnTo>
                        <a:lnTo>
                          <a:pt x="121" y="323"/>
                        </a:lnTo>
                        <a:lnTo>
                          <a:pt x="179" y="323"/>
                        </a:lnTo>
                        <a:lnTo>
                          <a:pt x="153" y="167"/>
                        </a:lnTo>
                        <a:lnTo>
                          <a:pt x="153" y="129"/>
                        </a:lnTo>
                        <a:lnTo>
                          <a:pt x="181" y="85"/>
                        </a:lnTo>
                        <a:lnTo>
                          <a:pt x="137" y="80"/>
                        </a:lnTo>
                        <a:lnTo>
                          <a:pt x="111" y="81"/>
                        </a:lnTo>
                        <a:lnTo>
                          <a:pt x="112" y="128"/>
                        </a:lnTo>
                        <a:lnTo>
                          <a:pt x="137" y="128"/>
                        </a:lnTo>
                        <a:lnTo>
                          <a:pt x="137" y="144"/>
                        </a:lnTo>
                        <a:lnTo>
                          <a:pt x="53" y="144"/>
                        </a:lnTo>
                        <a:lnTo>
                          <a:pt x="53" y="43"/>
                        </a:lnTo>
                        <a:lnTo>
                          <a:pt x="137" y="43"/>
                        </a:lnTo>
                        <a:lnTo>
                          <a:pt x="137" y="80"/>
                        </a:lnTo>
                        <a:lnTo>
                          <a:pt x="181" y="85"/>
                        </a:lnTo>
                        <a:lnTo>
                          <a:pt x="153" y="9"/>
                        </a:lnTo>
                        <a:lnTo>
                          <a:pt x="139" y="1"/>
                        </a:lnTo>
                        <a:lnTo>
                          <a:pt x="113" y="1"/>
                        </a:lnTo>
                        <a:lnTo>
                          <a:pt x="100" y="22"/>
                        </a:lnTo>
                        <a:lnTo>
                          <a:pt x="94" y="11"/>
                        </a:lnTo>
                        <a:lnTo>
                          <a:pt x="101" y="1"/>
                        </a:lnTo>
                        <a:lnTo>
                          <a:pt x="79" y="1"/>
                        </a:lnTo>
                        <a:lnTo>
                          <a:pt x="86" y="11"/>
                        </a:lnTo>
                      </a:path>
                    </a:pathLst>
                  </a:custGeom>
                  <a:solidFill>
                    <a:srgbClr val="B2B2B2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/>
                  <a:lstStyle/>
                  <a:p>
                    <a:endParaRPr lang="es-PE"/>
                  </a:p>
                </p:txBody>
              </p:sp>
              <p:sp>
                <p:nvSpPr>
                  <p:cNvPr id="14392" name="Arc 56"/>
                  <p:cNvSpPr>
                    <a:spLocks noChangeAspect="1"/>
                  </p:cNvSpPr>
                  <p:nvPr/>
                </p:nvSpPr>
                <p:spPr bwMode="auto">
                  <a:xfrm>
                    <a:off x="-595" y="1604"/>
                    <a:ext cx="16" cy="14"/>
                  </a:xfrm>
                  <a:custGeom>
                    <a:avLst/>
                    <a:gdLst>
                      <a:gd name="G0" fmla="+- 1437 0 0"/>
                      <a:gd name="G1" fmla="+- 21600 0 0"/>
                      <a:gd name="G2" fmla="+- 21600 0 0"/>
                      <a:gd name="T0" fmla="*/ 0 w 23037"/>
                      <a:gd name="T1" fmla="*/ 48 h 21600"/>
                      <a:gd name="T2" fmla="*/ 23037 w 23037"/>
                      <a:gd name="T3" fmla="*/ 21600 h 21600"/>
                      <a:gd name="T4" fmla="*/ 1437 w 2303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037" h="21600" fill="none" extrusionOk="0">
                        <a:moveTo>
                          <a:pt x="-1" y="47"/>
                        </a:moveTo>
                        <a:cubicBezTo>
                          <a:pt x="478" y="15"/>
                          <a:pt x="957" y="-1"/>
                          <a:pt x="1437" y="0"/>
                        </a:cubicBezTo>
                        <a:cubicBezTo>
                          <a:pt x="13366" y="0"/>
                          <a:pt x="23037" y="9670"/>
                          <a:pt x="23037" y="21600"/>
                        </a:cubicBezTo>
                      </a:path>
                      <a:path w="23037" h="21600" stroke="0" extrusionOk="0">
                        <a:moveTo>
                          <a:pt x="-1" y="47"/>
                        </a:moveTo>
                        <a:cubicBezTo>
                          <a:pt x="478" y="15"/>
                          <a:pt x="957" y="-1"/>
                          <a:pt x="1437" y="0"/>
                        </a:cubicBezTo>
                        <a:cubicBezTo>
                          <a:pt x="13366" y="0"/>
                          <a:pt x="23037" y="9670"/>
                          <a:pt x="23037" y="21600"/>
                        </a:cubicBezTo>
                        <a:lnTo>
                          <a:pt x="1437" y="21600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393" name="Arc 57"/>
                  <p:cNvSpPr>
                    <a:spLocks noChangeAspect="1"/>
                  </p:cNvSpPr>
                  <p:nvPr/>
                </p:nvSpPr>
                <p:spPr bwMode="auto">
                  <a:xfrm>
                    <a:off x="-714" y="1603"/>
                    <a:ext cx="33" cy="23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228 w 26179"/>
                      <a:gd name="T1" fmla="*/ 24728 h 24728"/>
                      <a:gd name="T2" fmla="*/ 26179 w 26179"/>
                      <a:gd name="T3" fmla="*/ 491 h 24728"/>
                      <a:gd name="T4" fmla="*/ 21600 w 26179"/>
                      <a:gd name="T5" fmla="*/ 21600 h 24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6179" h="24728" fill="none" extrusionOk="0">
                        <a:moveTo>
                          <a:pt x="227" y="24728"/>
                        </a:moveTo>
                        <a:cubicBezTo>
                          <a:pt x="76" y="23692"/>
                          <a:pt x="0" y="2264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3139" y="-1"/>
                          <a:pt x="24674" y="164"/>
                          <a:pt x="26179" y="490"/>
                        </a:cubicBezTo>
                      </a:path>
                      <a:path w="26179" h="24728" stroke="0" extrusionOk="0">
                        <a:moveTo>
                          <a:pt x="227" y="24728"/>
                        </a:moveTo>
                        <a:cubicBezTo>
                          <a:pt x="76" y="23692"/>
                          <a:pt x="0" y="2264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3139" y="-1"/>
                          <a:pt x="24674" y="164"/>
                          <a:pt x="26179" y="49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394" name="Arc 58"/>
                  <p:cNvSpPr>
                    <a:spLocks noChangeAspect="1"/>
                  </p:cNvSpPr>
                  <p:nvPr/>
                </p:nvSpPr>
                <p:spPr bwMode="auto">
                  <a:xfrm>
                    <a:off x="-736" y="1689"/>
                    <a:ext cx="55" cy="43"/>
                  </a:xfrm>
                  <a:custGeom>
                    <a:avLst/>
                    <a:gdLst>
                      <a:gd name="G0" fmla="+- 21600 0 0"/>
                      <a:gd name="G1" fmla="+- 8704 0 0"/>
                      <a:gd name="G2" fmla="+- 21600 0 0"/>
                      <a:gd name="T0" fmla="*/ 37787 w 37787"/>
                      <a:gd name="T1" fmla="*/ 23006 h 30304"/>
                      <a:gd name="T2" fmla="*/ 1832 w 37787"/>
                      <a:gd name="T3" fmla="*/ 0 h 30304"/>
                      <a:gd name="T4" fmla="*/ 21600 w 37787"/>
                      <a:gd name="T5" fmla="*/ 8704 h 303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7787" h="30304" fill="none" extrusionOk="0">
                        <a:moveTo>
                          <a:pt x="37786" y="23005"/>
                        </a:moveTo>
                        <a:cubicBezTo>
                          <a:pt x="33686" y="27646"/>
                          <a:pt x="27792" y="30303"/>
                          <a:pt x="21600" y="30304"/>
                        </a:cubicBezTo>
                        <a:cubicBezTo>
                          <a:pt x="9670" y="30304"/>
                          <a:pt x="0" y="20633"/>
                          <a:pt x="0" y="8704"/>
                        </a:cubicBezTo>
                        <a:cubicBezTo>
                          <a:pt x="-1" y="5706"/>
                          <a:pt x="623" y="2742"/>
                          <a:pt x="1831" y="-1"/>
                        </a:cubicBezTo>
                      </a:path>
                      <a:path w="37787" h="30304" stroke="0" extrusionOk="0">
                        <a:moveTo>
                          <a:pt x="37786" y="23005"/>
                        </a:moveTo>
                        <a:cubicBezTo>
                          <a:pt x="33686" y="27646"/>
                          <a:pt x="27792" y="30303"/>
                          <a:pt x="21600" y="30304"/>
                        </a:cubicBezTo>
                        <a:cubicBezTo>
                          <a:pt x="9670" y="30304"/>
                          <a:pt x="0" y="20633"/>
                          <a:pt x="0" y="8704"/>
                        </a:cubicBezTo>
                        <a:cubicBezTo>
                          <a:pt x="-1" y="5706"/>
                          <a:pt x="623" y="2742"/>
                          <a:pt x="1831" y="-1"/>
                        </a:cubicBezTo>
                        <a:lnTo>
                          <a:pt x="21600" y="8704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395" name="Arc 59"/>
                  <p:cNvSpPr>
                    <a:spLocks noChangeAspect="1"/>
                  </p:cNvSpPr>
                  <p:nvPr/>
                </p:nvSpPr>
                <p:spPr bwMode="auto">
                  <a:xfrm>
                    <a:off x="-595" y="1672"/>
                    <a:ext cx="45" cy="60"/>
                  </a:xfrm>
                  <a:custGeom>
                    <a:avLst/>
                    <a:gdLst>
                      <a:gd name="G0" fmla="+- 10621 0 0"/>
                      <a:gd name="G1" fmla="+- 19911 0 0"/>
                      <a:gd name="G2" fmla="+- 21600 0 0"/>
                      <a:gd name="T0" fmla="*/ 18995 w 32221"/>
                      <a:gd name="T1" fmla="*/ 0 h 41511"/>
                      <a:gd name="T2" fmla="*/ 0 w 32221"/>
                      <a:gd name="T3" fmla="*/ 38720 h 41511"/>
                      <a:gd name="T4" fmla="*/ 10621 w 32221"/>
                      <a:gd name="T5" fmla="*/ 19911 h 415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221" h="41511" fill="none" extrusionOk="0">
                        <a:moveTo>
                          <a:pt x="18994" y="0"/>
                        </a:moveTo>
                        <a:cubicBezTo>
                          <a:pt x="27008" y="3370"/>
                          <a:pt x="32221" y="11217"/>
                          <a:pt x="32221" y="19911"/>
                        </a:cubicBezTo>
                        <a:cubicBezTo>
                          <a:pt x="32221" y="31840"/>
                          <a:pt x="22550" y="41511"/>
                          <a:pt x="10621" y="41511"/>
                        </a:cubicBezTo>
                        <a:cubicBezTo>
                          <a:pt x="6899" y="41511"/>
                          <a:pt x="3240" y="40549"/>
                          <a:pt x="0" y="38719"/>
                        </a:cubicBezTo>
                      </a:path>
                      <a:path w="32221" h="41511" stroke="0" extrusionOk="0">
                        <a:moveTo>
                          <a:pt x="18994" y="0"/>
                        </a:moveTo>
                        <a:cubicBezTo>
                          <a:pt x="27008" y="3370"/>
                          <a:pt x="32221" y="11217"/>
                          <a:pt x="32221" y="19911"/>
                        </a:cubicBezTo>
                        <a:cubicBezTo>
                          <a:pt x="32221" y="31840"/>
                          <a:pt x="22550" y="41511"/>
                          <a:pt x="10621" y="41511"/>
                        </a:cubicBezTo>
                        <a:cubicBezTo>
                          <a:pt x="6899" y="41511"/>
                          <a:pt x="3240" y="40549"/>
                          <a:pt x="0" y="38719"/>
                        </a:cubicBezTo>
                        <a:lnTo>
                          <a:pt x="10621" y="19911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>
                    <a:outerShdw dist="71842" dir="2700000" algn="ctr" rotWithShape="0">
                      <a:schemeClr val="tx2"/>
                    </a:outerShdw>
                  </a:effec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</p:grpSp>
          </p:grpSp>
          <p:sp>
            <p:nvSpPr>
              <p:cNvPr id="14399" name="Text Box 63"/>
              <p:cNvSpPr txBox="1">
                <a:spLocks noChangeArrowheads="1"/>
              </p:cNvSpPr>
              <p:nvPr/>
            </p:nvSpPr>
            <p:spPr bwMode="auto">
              <a:xfrm>
                <a:off x="4310" y="1333"/>
                <a:ext cx="1016" cy="2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MX" sz="1400" b="0"/>
                  <a:t>Requerimientos</a:t>
                </a:r>
              </a:p>
            </p:txBody>
          </p:sp>
          <p:sp>
            <p:nvSpPr>
              <p:cNvPr id="14400" name="Text Box 64"/>
              <p:cNvSpPr txBox="1">
                <a:spLocks noChangeArrowheads="1"/>
              </p:cNvSpPr>
              <p:nvPr/>
            </p:nvSpPr>
            <p:spPr bwMode="auto">
              <a:xfrm>
                <a:off x="4593" y="1616"/>
                <a:ext cx="587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MX" sz="1400" b="0"/>
                  <a:t>Pruebas</a:t>
                </a:r>
              </a:p>
            </p:txBody>
          </p:sp>
          <p:sp>
            <p:nvSpPr>
              <p:cNvPr id="14401" name="Text Box 65"/>
              <p:cNvSpPr txBox="1">
                <a:spLocks noChangeArrowheads="1"/>
              </p:cNvSpPr>
              <p:nvPr/>
            </p:nvSpPr>
            <p:spPr bwMode="auto">
              <a:xfrm>
                <a:off x="4604" y="1877"/>
                <a:ext cx="554" cy="2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MX" sz="1400" b="0"/>
                  <a:t>Análisis</a:t>
                </a:r>
              </a:p>
            </p:txBody>
          </p:sp>
          <p:sp>
            <p:nvSpPr>
              <p:cNvPr id="14402" name="Text Box 66"/>
              <p:cNvSpPr txBox="1">
                <a:spLocks noChangeArrowheads="1"/>
              </p:cNvSpPr>
              <p:nvPr/>
            </p:nvSpPr>
            <p:spPr bwMode="auto">
              <a:xfrm>
                <a:off x="4604" y="2160"/>
                <a:ext cx="518" cy="2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s-MX" sz="1400" b="0"/>
                  <a:t>Diseño</a:t>
                </a:r>
              </a:p>
            </p:txBody>
          </p:sp>
        </p:grpSp>
      </p:grpSp>
      <p:grpSp>
        <p:nvGrpSpPr>
          <p:cNvPr id="14495" name="Group 159"/>
          <p:cNvGrpSpPr>
            <a:grpSpLocks/>
          </p:cNvGrpSpPr>
          <p:nvPr/>
        </p:nvGrpSpPr>
        <p:grpSpPr bwMode="auto">
          <a:xfrm>
            <a:off x="468313" y="3683000"/>
            <a:ext cx="7775575" cy="1762125"/>
            <a:chOff x="295" y="2069"/>
            <a:chExt cx="4898" cy="1110"/>
          </a:xfrm>
        </p:grpSpPr>
        <p:sp>
          <p:nvSpPr>
            <p:cNvPr id="14404" name="Text Box 68"/>
            <p:cNvSpPr txBox="1">
              <a:spLocks noChangeArrowheads="1"/>
            </p:cNvSpPr>
            <p:nvPr/>
          </p:nvSpPr>
          <p:spPr bwMode="auto">
            <a:xfrm>
              <a:off x="295" y="2332"/>
              <a:ext cx="3130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buFontTx/>
                <a:buChar char="•"/>
              </a:pPr>
              <a:r>
                <a:rPr lang="es-MX" b="0"/>
                <a:t>La mayoría de los proyectos de software</a:t>
              </a:r>
              <a:br>
                <a:rPr lang="es-MX" b="0"/>
              </a:br>
              <a:r>
                <a:rPr lang="es-MX" b="0"/>
                <a:t>utilizan procesos que no están bien</a:t>
              </a:r>
              <a:br>
                <a:rPr lang="es-MX" b="0"/>
              </a:br>
              <a:r>
                <a:rPr lang="es-MX" b="0"/>
                <a:t>definidos. En su lugar los miembros del equipo (re)inventan sus propios procesos.</a:t>
              </a:r>
            </a:p>
          </p:txBody>
        </p:sp>
        <p:grpSp>
          <p:nvGrpSpPr>
            <p:cNvPr id="14405" name="Group 69"/>
            <p:cNvGrpSpPr>
              <a:grpSpLocks/>
            </p:cNvGrpSpPr>
            <p:nvPr/>
          </p:nvGrpSpPr>
          <p:grpSpPr bwMode="auto">
            <a:xfrm>
              <a:off x="3894" y="2069"/>
              <a:ext cx="1299" cy="1110"/>
              <a:chOff x="3802" y="2674"/>
              <a:chExt cx="1666" cy="1358"/>
            </a:xfrm>
          </p:grpSpPr>
          <p:grpSp>
            <p:nvGrpSpPr>
              <p:cNvPr id="14406" name="Group 70"/>
              <p:cNvGrpSpPr>
                <a:grpSpLocks/>
              </p:cNvGrpSpPr>
              <p:nvPr/>
            </p:nvGrpSpPr>
            <p:grpSpPr bwMode="auto">
              <a:xfrm>
                <a:off x="3802" y="2791"/>
                <a:ext cx="784" cy="1241"/>
                <a:chOff x="3829" y="2733"/>
                <a:chExt cx="784" cy="1241"/>
              </a:xfrm>
            </p:grpSpPr>
            <p:grpSp>
              <p:nvGrpSpPr>
                <p:cNvPr id="14407" name="Group 71"/>
                <p:cNvGrpSpPr>
                  <a:grpSpLocks noChangeAspect="1"/>
                </p:cNvGrpSpPr>
                <p:nvPr/>
              </p:nvGrpSpPr>
              <p:grpSpPr bwMode="auto">
                <a:xfrm>
                  <a:off x="3840" y="3417"/>
                  <a:ext cx="189" cy="389"/>
                  <a:chOff x="-736" y="1508"/>
                  <a:chExt cx="186" cy="418"/>
                </a:xfrm>
              </p:grpSpPr>
              <p:sp>
                <p:nvSpPr>
                  <p:cNvPr id="14408" name="Oval 72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691" y="1508"/>
                    <a:ext cx="87" cy="85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409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-734" y="1602"/>
                    <a:ext cx="182" cy="324"/>
                  </a:xfrm>
                  <a:custGeom>
                    <a:avLst/>
                    <a:gdLst>
                      <a:gd name="T0" fmla="*/ 86 w 182"/>
                      <a:gd name="T1" fmla="*/ 11 h 324"/>
                      <a:gd name="T2" fmla="*/ 81 w 182"/>
                      <a:gd name="T3" fmla="*/ 23 h 324"/>
                      <a:gd name="T4" fmla="*/ 69 w 182"/>
                      <a:gd name="T5" fmla="*/ 7 h 324"/>
                      <a:gd name="T6" fmla="*/ 69 w 182"/>
                      <a:gd name="T7" fmla="*/ 0 h 324"/>
                      <a:gd name="T8" fmla="*/ 47 w 182"/>
                      <a:gd name="T9" fmla="*/ 0 h 324"/>
                      <a:gd name="T10" fmla="*/ 19 w 182"/>
                      <a:gd name="T11" fmla="*/ 17 h 324"/>
                      <a:gd name="T12" fmla="*/ 0 w 182"/>
                      <a:gd name="T13" fmla="*/ 86 h 324"/>
                      <a:gd name="T14" fmla="*/ 22 w 182"/>
                      <a:gd name="T15" fmla="*/ 107 h 324"/>
                      <a:gd name="T16" fmla="*/ 42 w 182"/>
                      <a:gd name="T17" fmla="*/ 127 h 324"/>
                      <a:gd name="T18" fmla="*/ 42 w 182"/>
                      <a:gd name="T19" fmla="*/ 323 h 324"/>
                      <a:gd name="T20" fmla="*/ 97 w 182"/>
                      <a:gd name="T21" fmla="*/ 323 h 324"/>
                      <a:gd name="T22" fmla="*/ 97 w 182"/>
                      <a:gd name="T23" fmla="*/ 171 h 324"/>
                      <a:gd name="T24" fmla="*/ 121 w 182"/>
                      <a:gd name="T25" fmla="*/ 323 h 324"/>
                      <a:gd name="T26" fmla="*/ 179 w 182"/>
                      <a:gd name="T27" fmla="*/ 323 h 324"/>
                      <a:gd name="T28" fmla="*/ 153 w 182"/>
                      <a:gd name="T29" fmla="*/ 167 h 324"/>
                      <a:gd name="T30" fmla="*/ 153 w 182"/>
                      <a:gd name="T31" fmla="*/ 129 h 324"/>
                      <a:gd name="T32" fmla="*/ 181 w 182"/>
                      <a:gd name="T33" fmla="*/ 85 h 324"/>
                      <a:gd name="T34" fmla="*/ 137 w 182"/>
                      <a:gd name="T35" fmla="*/ 80 h 324"/>
                      <a:gd name="T36" fmla="*/ 111 w 182"/>
                      <a:gd name="T37" fmla="*/ 81 h 324"/>
                      <a:gd name="T38" fmla="*/ 112 w 182"/>
                      <a:gd name="T39" fmla="*/ 128 h 324"/>
                      <a:gd name="T40" fmla="*/ 137 w 182"/>
                      <a:gd name="T41" fmla="*/ 128 h 324"/>
                      <a:gd name="T42" fmla="*/ 137 w 182"/>
                      <a:gd name="T43" fmla="*/ 144 h 324"/>
                      <a:gd name="T44" fmla="*/ 53 w 182"/>
                      <a:gd name="T45" fmla="*/ 144 h 324"/>
                      <a:gd name="T46" fmla="*/ 53 w 182"/>
                      <a:gd name="T47" fmla="*/ 43 h 324"/>
                      <a:gd name="T48" fmla="*/ 137 w 182"/>
                      <a:gd name="T49" fmla="*/ 43 h 324"/>
                      <a:gd name="T50" fmla="*/ 137 w 182"/>
                      <a:gd name="T51" fmla="*/ 80 h 324"/>
                      <a:gd name="T52" fmla="*/ 181 w 182"/>
                      <a:gd name="T53" fmla="*/ 85 h 324"/>
                      <a:gd name="T54" fmla="*/ 153 w 182"/>
                      <a:gd name="T55" fmla="*/ 9 h 324"/>
                      <a:gd name="T56" fmla="*/ 139 w 182"/>
                      <a:gd name="T57" fmla="*/ 1 h 324"/>
                      <a:gd name="T58" fmla="*/ 113 w 182"/>
                      <a:gd name="T59" fmla="*/ 1 h 324"/>
                      <a:gd name="T60" fmla="*/ 100 w 182"/>
                      <a:gd name="T61" fmla="*/ 22 h 324"/>
                      <a:gd name="T62" fmla="*/ 94 w 182"/>
                      <a:gd name="T63" fmla="*/ 11 h 324"/>
                      <a:gd name="T64" fmla="*/ 101 w 182"/>
                      <a:gd name="T65" fmla="*/ 1 h 324"/>
                      <a:gd name="T66" fmla="*/ 79 w 182"/>
                      <a:gd name="T67" fmla="*/ 1 h 324"/>
                      <a:gd name="T68" fmla="*/ 86 w 182"/>
                      <a:gd name="T69" fmla="*/ 11 h 3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82" h="324">
                        <a:moveTo>
                          <a:pt x="86" y="11"/>
                        </a:moveTo>
                        <a:lnTo>
                          <a:pt x="81" y="23"/>
                        </a:lnTo>
                        <a:lnTo>
                          <a:pt x="69" y="7"/>
                        </a:lnTo>
                        <a:lnTo>
                          <a:pt x="69" y="0"/>
                        </a:lnTo>
                        <a:lnTo>
                          <a:pt x="47" y="0"/>
                        </a:lnTo>
                        <a:lnTo>
                          <a:pt x="19" y="17"/>
                        </a:lnTo>
                        <a:lnTo>
                          <a:pt x="0" y="86"/>
                        </a:lnTo>
                        <a:lnTo>
                          <a:pt x="22" y="107"/>
                        </a:lnTo>
                        <a:lnTo>
                          <a:pt x="42" y="127"/>
                        </a:lnTo>
                        <a:lnTo>
                          <a:pt x="42" y="323"/>
                        </a:lnTo>
                        <a:lnTo>
                          <a:pt x="97" y="323"/>
                        </a:lnTo>
                        <a:lnTo>
                          <a:pt x="97" y="171"/>
                        </a:lnTo>
                        <a:lnTo>
                          <a:pt x="121" y="323"/>
                        </a:lnTo>
                        <a:lnTo>
                          <a:pt x="179" y="323"/>
                        </a:lnTo>
                        <a:lnTo>
                          <a:pt x="153" y="167"/>
                        </a:lnTo>
                        <a:lnTo>
                          <a:pt x="153" y="129"/>
                        </a:lnTo>
                        <a:lnTo>
                          <a:pt x="181" y="85"/>
                        </a:lnTo>
                        <a:lnTo>
                          <a:pt x="137" y="80"/>
                        </a:lnTo>
                        <a:lnTo>
                          <a:pt x="111" y="81"/>
                        </a:lnTo>
                        <a:lnTo>
                          <a:pt x="112" y="128"/>
                        </a:lnTo>
                        <a:lnTo>
                          <a:pt x="137" y="128"/>
                        </a:lnTo>
                        <a:lnTo>
                          <a:pt x="137" y="144"/>
                        </a:lnTo>
                        <a:lnTo>
                          <a:pt x="53" y="144"/>
                        </a:lnTo>
                        <a:lnTo>
                          <a:pt x="53" y="43"/>
                        </a:lnTo>
                        <a:lnTo>
                          <a:pt x="137" y="43"/>
                        </a:lnTo>
                        <a:lnTo>
                          <a:pt x="137" y="80"/>
                        </a:lnTo>
                        <a:lnTo>
                          <a:pt x="181" y="85"/>
                        </a:lnTo>
                        <a:lnTo>
                          <a:pt x="153" y="9"/>
                        </a:lnTo>
                        <a:lnTo>
                          <a:pt x="139" y="1"/>
                        </a:lnTo>
                        <a:lnTo>
                          <a:pt x="113" y="1"/>
                        </a:lnTo>
                        <a:lnTo>
                          <a:pt x="100" y="22"/>
                        </a:lnTo>
                        <a:lnTo>
                          <a:pt x="94" y="11"/>
                        </a:lnTo>
                        <a:lnTo>
                          <a:pt x="101" y="1"/>
                        </a:lnTo>
                        <a:lnTo>
                          <a:pt x="79" y="1"/>
                        </a:lnTo>
                        <a:lnTo>
                          <a:pt x="86" y="11"/>
                        </a:lnTo>
                      </a:path>
                    </a:pathLst>
                  </a:custGeom>
                  <a:solidFill>
                    <a:schemeClr val="accent2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s-PE"/>
                  </a:p>
                </p:txBody>
              </p:sp>
              <p:sp>
                <p:nvSpPr>
                  <p:cNvPr id="14410" name="Arc 74"/>
                  <p:cNvSpPr>
                    <a:spLocks noChangeAspect="1"/>
                  </p:cNvSpPr>
                  <p:nvPr/>
                </p:nvSpPr>
                <p:spPr bwMode="auto">
                  <a:xfrm>
                    <a:off x="-595" y="1604"/>
                    <a:ext cx="16" cy="14"/>
                  </a:xfrm>
                  <a:custGeom>
                    <a:avLst/>
                    <a:gdLst>
                      <a:gd name="G0" fmla="+- 1437 0 0"/>
                      <a:gd name="G1" fmla="+- 21600 0 0"/>
                      <a:gd name="G2" fmla="+- 21600 0 0"/>
                      <a:gd name="T0" fmla="*/ 0 w 23037"/>
                      <a:gd name="T1" fmla="*/ 48 h 21600"/>
                      <a:gd name="T2" fmla="*/ 23037 w 23037"/>
                      <a:gd name="T3" fmla="*/ 21600 h 21600"/>
                      <a:gd name="T4" fmla="*/ 1437 w 2303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037" h="21600" fill="none" extrusionOk="0">
                        <a:moveTo>
                          <a:pt x="-1" y="47"/>
                        </a:moveTo>
                        <a:cubicBezTo>
                          <a:pt x="478" y="15"/>
                          <a:pt x="957" y="-1"/>
                          <a:pt x="1437" y="0"/>
                        </a:cubicBezTo>
                        <a:cubicBezTo>
                          <a:pt x="13366" y="0"/>
                          <a:pt x="23037" y="9670"/>
                          <a:pt x="23037" y="21600"/>
                        </a:cubicBezTo>
                      </a:path>
                      <a:path w="23037" h="21600" stroke="0" extrusionOk="0">
                        <a:moveTo>
                          <a:pt x="-1" y="47"/>
                        </a:moveTo>
                        <a:cubicBezTo>
                          <a:pt x="478" y="15"/>
                          <a:pt x="957" y="-1"/>
                          <a:pt x="1437" y="0"/>
                        </a:cubicBezTo>
                        <a:cubicBezTo>
                          <a:pt x="13366" y="0"/>
                          <a:pt x="23037" y="9670"/>
                          <a:pt x="23037" y="21600"/>
                        </a:cubicBezTo>
                        <a:lnTo>
                          <a:pt x="1437" y="2160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411" name="Arc 75"/>
                  <p:cNvSpPr>
                    <a:spLocks noChangeAspect="1"/>
                  </p:cNvSpPr>
                  <p:nvPr/>
                </p:nvSpPr>
                <p:spPr bwMode="auto">
                  <a:xfrm>
                    <a:off x="-714" y="1603"/>
                    <a:ext cx="33" cy="23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228 w 26179"/>
                      <a:gd name="T1" fmla="*/ 24728 h 24728"/>
                      <a:gd name="T2" fmla="*/ 26179 w 26179"/>
                      <a:gd name="T3" fmla="*/ 491 h 24728"/>
                      <a:gd name="T4" fmla="*/ 21600 w 26179"/>
                      <a:gd name="T5" fmla="*/ 21600 h 24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6179" h="24728" fill="none" extrusionOk="0">
                        <a:moveTo>
                          <a:pt x="227" y="24728"/>
                        </a:moveTo>
                        <a:cubicBezTo>
                          <a:pt x="76" y="23692"/>
                          <a:pt x="0" y="2264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3139" y="-1"/>
                          <a:pt x="24674" y="164"/>
                          <a:pt x="26179" y="490"/>
                        </a:cubicBezTo>
                      </a:path>
                      <a:path w="26179" h="24728" stroke="0" extrusionOk="0">
                        <a:moveTo>
                          <a:pt x="227" y="24728"/>
                        </a:moveTo>
                        <a:cubicBezTo>
                          <a:pt x="76" y="23692"/>
                          <a:pt x="0" y="2264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3139" y="-1"/>
                          <a:pt x="24674" y="164"/>
                          <a:pt x="26179" y="49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412" name="Arc 76"/>
                  <p:cNvSpPr>
                    <a:spLocks noChangeAspect="1"/>
                  </p:cNvSpPr>
                  <p:nvPr/>
                </p:nvSpPr>
                <p:spPr bwMode="auto">
                  <a:xfrm>
                    <a:off x="-736" y="1689"/>
                    <a:ext cx="55" cy="43"/>
                  </a:xfrm>
                  <a:custGeom>
                    <a:avLst/>
                    <a:gdLst>
                      <a:gd name="G0" fmla="+- 21600 0 0"/>
                      <a:gd name="G1" fmla="+- 8704 0 0"/>
                      <a:gd name="G2" fmla="+- 21600 0 0"/>
                      <a:gd name="T0" fmla="*/ 37787 w 37787"/>
                      <a:gd name="T1" fmla="*/ 23006 h 30304"/>
                      <a:gd name="T2" fmla="*/ 1832 w 37787"/>
                      <a:gd name="T3" fmla="*/ 0 h 30304"/>
                      <a:gd name="T4" fmla="*/ 21600 w 37787"/>
                      <a:gd name="T5" fmla="*/ 8704 h 303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7787" h="30304" fill="none" extrusionOk="0">
                        <a:moveTo>
                          <a:pt x="37786" y="23005"/>
                        </a:moveTo>
                        <a:cubicBezTo>
                          <a:pt x="33686" y="27646"/>
                          <a:pt x="27792" y="30303"/>
                          <a:pt x="21600" y="30304"/>
                        </a:cubicBezTo>
                        <a:cubicBezTo>
                          <a:pt x="9670" y="30304"/>
                          <a:pt x="0" y="20633"/>
                          <a:pt x="0" y="8704"/>
                        </a:cubicBezTo>
                        <a:cubicBezTo>
                          <a:pt x="-1" y="5706"/>
                          <a:pt x="623" y="2742"/>
                          <a:pt x="1831" y="-1"/>
                        </a:cubicBezTo>
                      </a:path>
                      <a:path w="37787" h="30304" stroke="0" extrusionOk="0">
                        <a:moveTo>
                          <a:pt x="37786" y="23005"/>
                        </a:moveTo>
                        <a:cubicBezTo>
                          <a:pt x="33686" y="27646"/>
                          <a:pt x="27792" y="30303"/>
                          <a:pt x="21600" y="30304"/>
                        </a:cubicBezTo>
                        <a:cubicBezTo>
                          <a:pt x="9670" y="30304"/>
                          <a:pt x="0" y="20633"/>
                          <a:pt x="0" y="8704"/>
                        </a:cubicBezTo>
                        <a:cubicBezTo>
                          <a:pt x="-1" y="5706"/>
                          <a:pt x="623" y="2742"/>
                          <a:pt x="1831" y="-1"/>
                        </a:cubicBezTo>
                        <a:lnTo>
                          <a:pt x="21600" y="870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413" name="Arc 77"/>
                  <p:cNvSpPr>
                    <a:spLocks noChangeAspect="1"/>
                  </p:cNvSpPr>
                  <p:nvPr/>
                </p:nvSpPr>
                <p:spPr bwMode="auto">
                  <a:xfrm>
                    <a:off x="-595" y="1672"/>
                    <a:ext cx="45" cy="60"/>
                  </a:xfrm>
                  <a:custGeom>
                    <a:avLst/>
                    <a:gdLst>
                      <a:gd name="G0" fmla="+- 10621 0 0"/>
                      <a:gd name="G1" fmla="+- 19911 0 0"/>
                      <a:gd name="G2" fmla="+- 21600 0 0"/>
                      <a:gd name="T0" fmla="*/ 18995 w 32221"/>
                      <a:gd name="T1" fmla="*/ 0 h 41511"/>
                      <a:gd name="T2" fmla="*/ 0 w 32221"/>
                      <a:gd name="T3" fmla="*/ 38720 h 41511"/>
                      <a:gd name="T4" fmla="*/ 10621 w 32221"/>
                      <a:gd name="T5" fmla="*/ 19911 h 415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221" h="41511" fill="none" extrusionOk="0">
                        <a:moveTo>
                          <a:pt x="18994" y="0"/>
                        </a:moveTo>
                        <a:cubicBezTo>
                          <a:pt x="27008" y="3370"/>
                          <a:pt x="32221" y="11217"/>
                          <a:pt x="32221" y="19911"/>
                        </a:cubicBezTo>
                        <a:cubicBezTo>
                          <a:pt x="32221" y="31840"/>
                          <a:pt x="22550" y="41511"/>
                          <a:pt x="10621" y="41511"/>
                        </a:cubicBezTo>
                        <a:cubicBezTo>
                          <a:pt x="6899" y="41511"/>
                          <a:pt x="3240" y="40549"/>
                          <a:pt x="0" y="38719"/>
                        </a:cubicBezTo>
                      </a:path>
                      <a:path w="32221" h="41511" stroke="0" extrusionOk="0">
                        <a:moveTo>
                          <a:pt x="18994" y="0"/>
                        </a:moveTo>
                        <a:cubicBezTo>
                          <a:pt x="27008" y="3370"/>
                          <a:pt x="32221" y="11217"/>
                          <a:pt x="32221" y="19911"/>
                        </a:cubicBezTo>
                        <a:cubicBezTo>
                          <a:pt x="32221" y="31840"/>
                          <a:pt x="22550" y="41511"/>
                          <a:pt x="10621" y="41511"/>
                        </a:cubicBezTo>
                        <a:cubicBezTo>
                          <a:pt x="6899" y="41511"/>
                          <a:pt x="3240" y="40549"/>
                          <a:pt x="0" y="38719"/>
                        </a:cubicBezTo>
                        <a:lnTo>
                          <a:pt x="10621" y="1991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414" name="Group 78"/>
                <p:cNvGrpSpPr>
                  <a:grpSpLocks noChangeAspect="1"/>
                </p:cNvGrpSpPr>
                <p:nvPr/>
              </p:nvGrpSpPr>
              <p:grpSpPr bwMode="auto">
                <a:xfrm>
                  <a:off x="4115" y="3585"/>
                  <a:ext cx="189" cy="389"/>
                  <a:chOff x="-736" y="1508"/>
                  <a:chExt cx="186" cy="418"/>
                </a:xfrm>
              </p:grpSpPr>
              <p:sp>
                <p:nvSpPr>
                  <p:cNvPr id="14415" name="Oval 7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691" y="1508"/>
                    <a:ext cx="87" cy="85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416" name="Freeform 80"/>
                  <p:cNvSpPr>
                    <a:spLocks noChangeAspect="1"/>
                  </p:cNvSpPr>
                  <p:nvPr/>
                </p:nvSpPr>
                <p:spPr bwMode="auto">
                  <a:xfrm>
                    <a:off x="-734" y="1602"/>
                    <a:ext cx="182" cy="324"/>
                  </a:xfrm>
                  <a:custGeom>
                    <a:avLst/>
                    <a:gdLst>
                      <a:gd name="T0" fmla="*/ 86 w 182"/>
                      <a:gd name="T1" fmla="*/ 11 h 324"/>
                      <a:gd name="T2" fmla="*/ 81 w 182"/>
                      <a:gd name="T3" fmla="*/ 23 h 324"/>
                      <a:gd name="T4" fmla="*/ 69 w 182"/>
                      <a:gd name="T5" fmla="*/ 7 h 324"/>
                      <a:gd name="T6" fmla="*/ 69 w 182"/>
                      <a:gd name="T7" fmla="*/ 0 h 324"/>
                      <a:gd name="T8" fmla="*/ 47 w 182"/>
                      <a:gd name="T9" fmla="*/ 0 h 324"/>
                      <a:gd name="T10" fmla="*/ 19 w 182"/>
                      <a:gd name="T11" fmla="*/ 17 h 324"/>
                      <a:gd name="T12" fmla="*/ 0 w 182"/>
                      <a:gd name="T13" fmla="*/ 86 h 324"/>
                      <a:gd name="T14" fmla="*/ 22 w 182"/>
                      <a:gd name="T15" fmla="*/ 107 h 324"/>
                      <a:gd name="T16" fmla="*/ 42 w 182"/>
                      <a:gd name="T17" fmla="*/ 127 h 324"/>
                      <a:gd name="T18" fmla="*/ 42 w 182"/>
                      <a:gd name="T19" fmla="*/ 323 h 324"/>
                      <a:gd name="T20" fmla="*/ 97 w 182"/>
                      <a:gd name="T21" fmla="*/ 323 h 324"/>
                      <a:gd name="T22" fmla="*/ 97 w 182"/>
                      <a:gd name="T23" fmla="*/ 171 h 324"/>
                      <a:gd name="T24" fmla="*/ 121 w 182"/>
                      <a:gd name="T25" fmla="*/ 323 h 324"/>
                      <a:gd name="T26" fmla="*/ 179 w 182"/>
                      <a:gd name="T27" fmla="*/ 323 h 324"/>
                      <a:gd name="T28" fmla="*/ 153 w 182"/>
                      <a:gd name="T29" fmla="*/ 167 h 324"/>
                      <a:gd name="T30" fmla="*/ 153 w 182"/>
                      <a:gd name="T31" fmla="*/ 129 h 324"/>
                      <a:gd name="T32" fmla="*/ 181 w 182"/>
                      <a:gd name="T33" fmla="*/ 85 h 324"/>
                      <a:gd name="T34" fmla="*/ 137 w 182"/>
                      <a:gd name="T35" fmla="*/ 80 h 324"/>
                      <a:gd name="T36" fmla="*/ 111 w 182"/>
                      <a:gd name="T37" fmla="*/ 81 h 324"/>
                      <a:gd name="T38" fmla="*/ 112 w 182"/>
                      <a:gd name="T39" fmla="*/ 128 h 324"/>
                      <a:gd name="T40" fmla="*/ 137 w 182"/>
                      <a:gd name="T41" fmla="*/ 128 h 324"/>
                      <a:gd name="T42" fmla="*/ 137 w 182"/>
                      <a:gd name="T43" fmla="*/ 144 h 324"/>
                      <a:gd name="T44" fmla="*/ 53 w 182"/>
                      <a:gd name="T45" fmla="*/ 144 h 324"/>
                      <a:gd name="T46" fmla="*/ 53 w 182"/>
                      <a:gd name="T47" fmla="*/ 43 h 324"/>
                      <a:gd name="T48" fmla="*/ 137 w 182"/>
                      <a:gd name="T49" fmla="*/ 43 h 324"/>
                      <a:gd name="T50" fmla="*/ 137 w 182"/>
                      <a:gd name="T51" fmla="*/ 80 h 324"/>
                      <a:gd name="T52" fmla="*/ 181 w 182"/>
                      <a:gd name="T53" fmla="*/ 85 h 324"/>
                      <a:gd name="T54" fmla="*/ 153 w 182"/>
                      <a:gd name="T55" fmla="*/ 9 h 324"/>
                      <a:gd name="T56" fmla="*/ 139 w 182"/>
                      <a:gd name="T57" fmla="*/ 1 h 324"/>
                      <a:gd name="T58" fmla="*/ 113 w 182"/>
                      <a:gd name="T59" fmla="*/ 1 h 324"/>
                      <a:gd name="T60" fmla="*/ 100 w 182"/>
                      <a:gd name="T61" fmla="*/ 22 h 324"/>
                      <a:gd name="T62" fmla="*/ 94 w 182"/>
                      <a:gd name="T63" fmla="*/ 11 h 324"/>
                      <a:gd name="T64" fmla="*/ 101 w 182"/>
                      <a:gd name="T65" fmla="*/ 1 h 324"/>
                      <a:gd name="T66" fmla="*/ 79 w 182"/>
                      <a:gd name="T67" fmla="*/ 1 h 324"/>
                      <a:gd name="T68" fmla="*/ 86 w 182"/>
                      <a:gd name="T69" fmla="*/ 11 h 3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82" h="324">
                        <a:moveTo>
                          <a:pt x="86" y="11"/>
                        </a:moveTo>
                        <a:lnTo>
                          <a:pt x="81" y="23"/>
                        </a:lnTo>
                        <a:lnTo>
                          <a:pt x="69" y="7"/>
                        </a:lnTo>
                        <a:lnTo>
                          <a:pt x="69" y="0"/>
                        </a:lnTo>
                        <a:lnTo>
                          <a:pt x="47" y="0"/>
                        </a:lnTo>
                        <a:lnTo>
                          <a:pt x="19" y="17"/>
                        </a:lnTo>
                        <a:lnTo>
                          <a:pt x="0" y="86"/>
                        </a:lnTo>
                        <a:lnTo>
                          <a:pt x="22" y="107"/>
                        </a:lnTo>
                        <a:lnTo>
                          <a:pt x="42" y="127"/>
                        </a:lnTo>
                        <a:lnTo>
                          <a:pt x="42" y="323"/>
                        </a:lnTo>
                        <a:lnTo>
                          <a:pt x="97" y="323"/>
                        </a:lnTo>
                        <a:lnTo>
                          <a:pt x="97" y="171"/>
                        </a:lnTo>
                        <a:lnTo>
                          <a:pt x="121" y="323"/>
                        </a:lnTo>
                        <a:lnTo>
                          <a:pt x="179" y="323"/>
                        </a:lnTo>
                        <a:lnTo>
                          <a:pt x="153" y="167"/>
                        </a:lnTo>
                        <a:lnTo>
                          <a:pt x="153" y="129"/>
                        </a:lnTo>
                        <a:lnTo>
                          <a:pt x="181" y="85"/>
                        </a:lnTo>
                        <a:lnTo>
                          <a:pt x="137" y="80"/>
                        </a:lnTo>
                        <a:lnTo>
                          <a:pt x="111" y="81"/>
                        </a:lnTo>
                        <a:lnTo>
                          <a:pt x="112" y="128"/>
                        </a:lnTo>
                        <a:lnTo>
                          <a:pt x="137" y="128"/>
                        </a:lnTo>
                        <a:lnTo>
                          <a:pt x="137" y="144"/>
                        </a:lnTo>
                        <a:lnTo>
                          <a:pt x="53" y="144"/>
                        </a:lnTo>
                        <a:lnTo>
                          <a:pt x="53" y="43"/>
                        </a:lnTo>
                        <a:lnTo>
                          <a:pt x="137" y="43"/>
                        </a:lnTo>
                        <a:lnTo>
                          <a:pt x="137" y="80"/>
                        </a:lnTo>
                        <a:lnTo>
                          <a:pt x="181" y="85"/>
                        </a:lnTo>
                        <a:lnTo>
                          <a:pt x="153" y="9"/>
                        </a:lnTo>
                        <a:lnTo>
                          <a:pt x="139" y="1"/>
                        </a:lnTo>
                        <a:lnTo>
                          <a:pt x="113" y="1"/>
                        </a:lnTo>
                        <a:lnTo>
                          <a:pt x="100" y="22"/>
                        </a:lnTo>
                        <a:lnTo>
                          <a:pt x="94" y="11"/>
                        </a:lnTo>
                        <a:lnTo>
                          <a:pt x="101" y="1"/>
                        </a:lnTo>
                        <a:lnTo>
                          <a:pt x="79" y="1"/>
                        </a:lnTo>
                        <a:lnTo>
                          <a:pt x="86" y="11"/>
                        </a:lnTo>
                      </a:path>
                    </a:pathLst>
                  </a:custGeom>
                  <a:solidFill>
                    <a:schemeClr val="hlink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s-PE"/>
                  </a:p>
                </p:txBody>
              </p:sp>
              <p:sp>
                <p:nvSpPr>
                  <p:cNvPr id="14417" name="Arc 81"/>
                  <p:cNvSpPr>
                    <a:spLocks noChangeAspect="1"/>
                  </p:cNvSpPr>
                  <p:nvPr/>
                </p:nvSpPr>
                <p:spPr bwMode="auto">
                  <a:xfrm>
                    <a:off x="-595" y="1604"/>
                    <a:ext cx="16" cy="14"/>
                  </a:xfrm>
                  <a:custGeom>
                    <a:avLst/>
                    <a:gdLst>
                      <a:gd name="G0" fmla="+- 1437 0 0"/>
                      <a:gd name="G1" fmla="+- 21600 0 0"/>
                      <a:gd name="G2" fmla="+- 21600 0 0"/>
                      <a:gd name="T0" fmla="*/ 0 w 23037"/>
                      <a:gd name="T1" fmla="*/ 48 h 21600"/>
                      <a:gd name="T2" fmla="*/ 23037 w 23037"/>
                      <a:gd name="T3" fmla="*/ 21600 h 21600"/>
                      <a:gd name="T4" fmla="*/ 1437 w 2303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037" h="21600" fill="none" extrusionOk="0">
                        <a:moveTo>
                          <a:pt x="-1" y="47"/>
                        </a:moveTo>
                        <a:cubicBezTo>
                          <a:pt x="478" y="15"/>
                          <a:pt x="957" y="-1"/>
                          <a:pt x="1437" y="0"/>
                        </a:cubicBezTo>
                        <a:cubicBezTo>
                          <a:pt x="13366" y="0"/>
                          <a:pt x="23037" y="9670"/>
                          <a:pt x="23037" y="21600"/>
                        </a:cubicBezTo>
                      </a:path>
                      <a:path w="23037" h="21600" stroke="0" extrusionOk="0">
                        <a:moveTo>
                          <a:pt x="-1" y="47"/>
                        </a:moveTo>
                        <a:cubicBezTo>
                          <a:pt x="478" y="15"/>
                          <a:pt x="957" y="-1"/>
                          <a:pt x="1437" y="0"/>
                        </a:cubicBezTo>
                        <a:cubicBezTo>
                          <a:pt x="13366" y="0"/>
                          <a:pt x="23037" y="9670"/>
                          <a:pt x="23037" y="21600"/>
                        </a:cubicBezTo>
                        <a:lnTo>
                          <a:pt x="1437" y="21600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418" name="Arc 82"/>
                  <p:cNvSpPr>
                    <a:spLocks noChangeAspect="1"/>
                  </p:cNvSpPr>
                  <p:nvPr/>
                </p:nvSpPr>
                <p:spPr bwMode="auto">
                  <a:xfrm>
                    <a:off x="-714" y="1603"/>
                    <a:ext cx="33" cy="23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228 w 26179"/>
                      <a:gd name="T1" fmla="*/ 24728 h 24728"/>
                      <a:gd name="T2" fmla="*/ 26179 w 26179"/>
                      <a:gd name="T3" fmla="*/ 491 h 24728"/>
                      <a:gd name="T4" fmla="*/ 21600 w 26179"/>
                      <a:gd name="T5" fmla="*/ 21600 h 24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6179" h="24728" fill="none" extrusionOk="0">
                        <a:moveTo>
                          <a:pt x="227" y="24728"/>
                        </a:moveTo>
                        <a:cubicBezTo>
                          <a:pt x="76" y="23692"/>
                          <a:pt x="0" y="2264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3139" y="-1"/>
                          <a:pt x="24674" y="164"/>
                          <a:pt x="26179" y="490"/>
                        </a:cubicBezTo>
                      </a:path>
                      <a:path w="26179" h="24728" stroke="0" extrusionOk="0">
                        <a:moveTo>
                          <a:pt x="227" y="24728"/>
                        </a:moveTo>
                        <a:cubicBezTo>
                          <a:pt x="76" y="23692"/>
                          <a:pt x="0" y="2264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3139" y="-1"/>
                          <a:pt x="24674" y="164"/>
                          <a:pt x="26179" y="49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419" name="Arc 83"/>
                  <p:cNvSpPr>
                    <a:spLocks noChangeAspect="1"/>
                  </p:cNvSpPr>
                  <p:nvPr/>
                </p:nvSpPr>
                <p:spPr bwMode="auto">
                  <a:xfrm>
                    <a:off x="-736" y="1689"/>
                    <a:ext cx="55" cy="43"/>
                  </a:xfrm>
                  <a:custGeom>
                    <a:avLst/>
                    <a:gdLst>
                      <a:gd name="G0" fmla="+- 21600 0 0"/>
                      <a:gd name="G1" fmla="+- 8704 0 0"/>
                      <a:gd name="G2" fmla="+- 21600 0 0"/>
                      <a:gd name="T0" fmla="*/ 37787 w 37787"/>
                      <a:gd name="T1" fmla="*/ 23006 h 30304"/>
                      <a:gd name="T2" fmla="*/ 1832 w 37787"/>
                      <a:gd name="T3" fmla="*/ 0 h 30304"/>
                      <a:gd name="T4" fmla="*/ 21600 w 37787"/>
                      <a:gd name="T5" fmla="*/ 8704 h 303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7787" h="30304" fill="none" extrusionOk="0">
                        <a:moveTo>
                          <a:pt x="37786" y="23005"/>
                        </a:moveTo>
                        <a:cubicBezTo>
                          <a:pt x="33686" y="27646"/>
                          <a:pt x="27792" y="30303"/>
                          <a:pt x="21600" y="30304"/>
                        </a:cubicBezTo>
                        <a:cubicBezTo>
                          <a:pt x="9670" y="30304"/>
                          <a:pt x="0" y="20633"/>
                          <a:pt x="0" y="8704"/>
                        </a:cubicBezTo>
                        <a:cubicBezTo>
                          <a:pt x="-1" y="5706"/>
                          <a:pt x="623" y="2742"/>
                          <a:pt x="1831" y="-1"/>
                        </a:cubicBezTo>
                      </a:path>
                      <a:path w="37787" h="30304" stroke="0" extrusionOk="0">
                        <a:moveTo>
                          <a:pt x="37786" y="23005"/>
                        </a:moveTo>
                        <a:cubicBezTo>
                          <a:pt x="33686" y="27646"/>
                          <a:pt x="27792" y="30303"/>
                          <a:pt x="21600" y="30304"/>
                        </a:cubicBezTo>
                        <a:cubicBezTo>
                          <a:pt x="9670" y="30304"/>
                          <a:pt x="0" y="20633"/>
                          <a:pt x="0" y="8704"/>
                        </a:cubicBezTo>
                        <a:cubicBezTo>
                          <a:pt x="-1" y="5706"/>
                          <a:pt x="623" y="2742"/>
                          <a:pt x="1831" y="-1"/>
                        </a:cubicBezTo>
                        <a:lnTo>
                          <a:pt x="21600" y="8704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420" name="Arc 84"/>
                  <p:cNvSpPr>
                    <a:spLocks noChangeAspect="1"/>
                  </p:cNvSpPr>
                  <p:nvPr/>
                </p:nvSpPr>
                <p:spPr bwMode="auto">
                  <a:xfrm>
                    <a:off x="-595" y="1672"/>
                    <a:ext cx="45" cy="60"/>
                  </a:xfrm>
                  <a:custGeom>
                    <a:avLst/>
                    <a:gdLst>
                      <a:gd name="G0" fmla="+- 10621 0 0"/>
                      <a:gd name="G1" fmla="+- 19911 0 0"/>
                      <a:gd name="G2" fmla="+- 21600 0 0"/>
                      <a:gd name="T0" fmla="*/ 18995 w 32221"/>
                      <a:gd name="T1" fmla="*/ 0 h 41511"/>
                      <a:gd name="T2" fmla="*/ 0 w 32221"/>
                      <a:gd name="T3" fmla="*/ 38720 h 41511"/>
                      <a:gd name="T4" fmla="*/ 10621 w 32221"/>
                      <a:gd name="T5" fmla="*/ 19911 h 415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221" h="41511" fill="none" extrusionOk="0">
                        <a:moveTo>
                          <a:pt x="18994" y="0"/>
                        </a:moveTo>
                        <a:cubicBezTo>
                          <a:pt x="27008" y="3370"/>
                          <a:pt x="32221" y="11217"/>
                          <a:pt x="32221" y="19911"/>
                        </a:cubicBezTo>
                        <a:cubicBezTo>
                          <a:pt x="32221" y="31840"/>
                          <a:pt x="22550" y="41511"/>
                          <a:pt x="10621" y="41511"/>
                        </a:cubicBezTo>
                        <a:cubicBezTo>
                          <a:pt x="6899" y="41511"/>
                          <a:pt x="3240" y="40549"/>
                          <a:pt x="0" y="38719"/>
                        </a:cubicBezTo>
                      </a:path>
                      <a:path w="32221" h="41511" stroke="0" extrusionOk="0">
                        <a:moveTo>
                          <a:pt x="18994" y="0"/>
                        </a:moveTo>
                        <a:cubicBezTo>
                          <a:pt x="27008" y="3370"/>
                          <a:pt x="32221" y="11217"/>
                          <a:pt x="32221" y="19911"/>
                        </a:cubicBezTo>
                        <a:cubicBezTo>
                          <a:pt x="32221" y="31840"/>
                          <a:pt x="22550" y="41511"/>
                          <a:pt x="10621" y="41511"/>
                        </a:cubicBezTo>
                        <a:cubicBezTo>
                          <a:pt x="6899" y="41511"/>
                          <a:pt x="3240" y="40549"/>
                          <a:pt x="0" y="38719"/>
                        </a:cubicBezTo>
                        <a:lnTo>
                          <a:pt x="10621" y="19911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421" name="Group 85"/>
                <p:cNvGrpSpPr>
                  <a:grpSpLocks noChangeAspect="1"/>
                </p:cNvGrpSpPr>
                <p:nvPr/>
              </p:nvGrpSpPr>
              <p:grpSpPr bwMode="auto">
                <a:xfrm>
                  <a:off x="4424" y="3417"/>
                  <a:ext cx="189" cy="389"/>
                  <a:chOff x="-736" y="1508"/>
                  <a:chExt cx="186" cy="418"/>
                </a:xfrm>
              </p:grpSpPr>
              <p:sp>
                <p:nvSpPr>
                  <p:cNvPr id="14422" name="Oval 8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691" y="1508"/>
                    <a:ext cx="87" cy="85"/>
                  </a:xfrm>
                  <a:prstGeom prst="ellipse">
                    <a:avLst/>
                  </a:prstGeom>
                  <a:solidFill>
                    <a:srgbClr val="00FFCC"/>
                  </a:solidFill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423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-734" y="1602"/>
                    <a:ext cx="182" cy="324"/>
                  </a:xfrm>
                  <a:custGeom>
                    <a:avLst/>
                    <a:gdLst>
                      <a:gd name="T0" fmla="*/ 86 w 182"/>
                      <a:gd name="T1" fmla="*/ 11 h 324"/>
                      <a:gd name="T2" fmla="*/ 81 w 182"/>
                      <a:gd name="T3" fmla="*/ 23 h 324"/>
                      <a:gd name="T4" fmla="*/ 69 w 182"/>
                      <a:gd name="T5" fmla="*/ 7 h 324"/>
                      <a:gd name="T6" fmla="*/ 69 w 182"/>
                      <a:gd name="T7" fmla="*/ 0 h 324"/>
                      <a:gd name="T8" fmla="*/ 47 w 182"/>
                      <a:gd name="T9" fmla="*/ 0 h 324"/>
                      <a:gd name="T10" fmla="*/ 19 w 182"/>
                      <a:gd name="T11" fmla="*/ 17 h 324"/>
                      <a:gd name="T12" fmla="*/ 0 w 182"/>
                      <a:gd name="T13" fmla="*/ 86 h 324"/>
                      <a:gd name="T14" fmla="*/ 22 w 182"/>
                      <a:gd name="T15" fmla="*/ 107 h 324"/>
                      <a:gd name="T16" fmla="*/ 42 w 182"/>
                      <a:gd name="T17" fmla="*/ 127 h 324"/>
                      <a:gd name="T18" fmla="*/ 42 w 182"/>
                      <a:gd name="T19" fmla="*/ 323 h 324"/>
                      <a:gd name="T20" fmla="*/ 97 w 182"/>
                      <a:gd name="T21" fmla="*/ 323 h 324"/>
                      <a:gd name="T22" fmla="*/ 97 w 182"/>
                      <a:gd name="T23" fmla="*/ 171 h 324"/>
                      <a:gd name="T24" fmla="*/ 121 w 182"/>
                      <a:gd name="T25" fmla="*/ 323 h 324"/>
                      <a:gd name="T26" fmla="*/ 179 w 182"/>
                      <a:gd name="T27" fmla="*/ 323 h 324"/>
                      <a:gd name="T28" fmla="*/ 153 w 182"/>
                      <a:gd name="T29" fmla="*/ 167 h 324"/>
                      <a:gd name="T30" fmla="*/ 153 w 182"/>
                      <a:gd name="T31" fmla="*/ 129 h 324"/>
                      <a:gd name="T32" fmla="*/ 181 w 182"/>
                      <a:gd name="T33" fmla="*/ 85 h 324"/>
                      <a:gd name="T34" fmla="*/ 137 w 182"/>
                      <a:gd name="T35" fmla="*/ 80 h 324"/>
                      <a:gd name="T36" fmla="*/ 111 w 182"/>
                      <a:gd name="T37" fmla="*/ 81 h 324"/>
                      <a:gd name="T38" fmla="*/ 112 w 182"/>
                      <a:gd name="T39" fmla="*/ 128 h 324"/>
                      <a:gd name="T40" fmla="*/ 137 w 182"/>
                      <a:gd name="T41" fmla="*/ 128 h 324"/>
                      <a:gd name="T42" fmla="*/ 137 w 182"/>
                      <a:gd name="T43" fmla="*/ 144 h 324"/>
                      <a:gd name="T44" fmla="*/ 53 w 182"/>
                      <a:gd name="T45" fmla="*/ 144 h 324"/>
                      <a:gd name="T46" fmla="*/ 53 w 182"/>
                      <a:gd name="T47" fmla="*/ 43 h 324"/>
                      <a:gd name="T48" fmla="*/ 137 w 182"/>
                      <a:gd name="T49" fmla="*/ 43 h 324"/>
                      <a:gd name="T50" fmla="*/ 137 w 182"/>
                      <a:gd name="T51" fmla="*/ 80 h 324"/>
                      <a:gd name="T52" fmla="*/ 181 w 182"/>
                      <a:gd name="T53" fmla="*/ 85 h 324"/>
                      <a:gd name="T54" fmla="*/ 153 w 182"/>
                      <a:gd name="T55" fmla="*/ 9 h 324"/>
                      <a:gd name="T56" fmla="*/ 139 w 182"/>
                      <a:gd name="T57" fmla="*/ 1 h 324"/>
                      <a:gd name="T58" fmla="*/ 113 w 182"/>
                      <a:gd name="T59" fmla="*/ 1 h 324"/>
                      <a:gd name="T60" fmla="*/ 100 w 182"/>
                      <a:gd name="T61" fmla="*/ 22 h 324"/>
                      <a:gd name="T62" fmla="*/ 94 w 182"/>
                      <a:gd name="T63" fmla="*/ 11 h 324"/>
                      <a:gd name="T64" fmla="*/ 101 w 182"/>
                      <a:gd name="T65" fmla="*/ 1 h 324"/>
                      <a:gd name="T66" fmla="*/ 79 w 182"/>
                      <a:gd name="T67" fmla="*/ 1 h 324"/>
                      <a:gd name="T68" fmla="*/ 86 w 182"/>
                      <a:gd name="T69" fmla="*/ 11 h 3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82" h="324">
                        <a:moveTo>
                          <a:pt x="86" y="11"/>
                        </a:moveTo>
                        <a:lnTo>
                          <a:pt x="81" y="23"/>
                        </a:lnTo>
                        <a:lnTo>
                          <a:pt x="69" y="7"/>
                        </a:lnTo>
                        <a:lnTo>
                          <a:pt x="69" y="0"/>
                        </a:lnTo>
                        <a:lnTo>
                          <a:pt x="47" y="0"/>
                        </a:lnTo>
                        <a:lnTo>
                          <a:pt x="19" y="17"/>
                        </a:lnTo>
                        <a:lnTo>
                          <a:pt x="0" y="86"/>
                        </a:lnTo>
                        <a:lnTo>
                          <a:pt x="22" y="107"/>
                        </a:lnTo>
                        <a:lnTo>
                          <a:pt x="42" y="127"/>
                        </a:lnTo>
                        <a:lnTo>
                          <a:pt x="42" y="323"/>
                        </a:lnTo>
                        <a:lnTo>
                          <a:pt x="97" y="323"/>
                        </a:lnTo>
                        <a:lnTo>
                          <a:pt x="97" y="171"/>
                        </a:lnTo>
                        <a:lnTo>
                          <a:pt x="121" y="323"/>
                        </a:lnTo>
                        <a:lnTo>
                          <a:pt x="179" y="323"/>
                        </a:lnTo>
                        <a:lnTo>
                          <a:pt x="153" y="167"/>
                        </a:lnTo>
                        <a:lnTo>
                          <a:pt x="153" y="129"/>
                        </a:lnTo>
                        <a:lnTo>
                          <a:pt x="181" y="85"/>
                        </a:lnTo>
                        <a:lnTo>
                          <a:pt x="137" y="80"/>
                        </a:lnTo>
                        <a:lnTo>
                          <a:pt x="111" y="81"/>
                        </a:lnTo>
                        <a:lnTo>
                          <a:pt x="112" y="128"/>
                        </a:lnTo>
                        <a:lnTo>
                          <a:pt x="137" y="128"/>
                        </a:lnTo>
                        <a:lnTo>
                          <a:pt x="137" y="144"/>
                        </a:lnTo>
                        <a:lnTo>
                          <a:pt x="53" y="144"/>
                        </a:lnTo>
                        <a:lnTo>
                          <a:pt x="53" y="43"/>
                        </a:lnTo>
                        <a:lnTo>
                          <a:pt x="137" y="43"/>
                        </a:lnTo>
                        <a:lnTo>
                          <a:pt x="137" y="80"/>
                        </a:lnTo>
                        <a:lnTo>
                          <a:pt x="181" y="85"/>
                        </a:lnTo>
                        <a:lnTo>
                          <a:pt x="153" y="9"/>
                        </a:lnTo>
                        <a:lnTo>
                          <a:pt x="139" y="1"/>
                        </a:lnTo>
                        <a:lnTo>
                          <a:pt x="113" y="1"/>
                        </a:lnTo>
                        <a:lnTo>
                          <a:pt x="100" y="22"/>
                        </a:lnTo>
                        <a:lnTo>
                          <a:pt x="94" y="11"/>
                        </a:lnTo>
                        <a:lnTo>
                          <a:pt x="101" y="1"/>
                        </a:lnTo>
                        <a:lnTo>
                          <a:pt x="79" y="1"/>
                        </a:lnTo>
                        <a:lnTo>
                          <a:pt x="86" y="11"/>
                        </a:lnTo>
                      </a:path>
                    </a:pathLst>
                  </a:custGeom>
                  <a:solidFill>
                    <a:srgbClr val="00FFCC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s-PE"/>
                  </a:p>
                </p:txBody>
              </p:sp>
              <p:sp>
                <p:nvSpPr>
                  <p:cNvPr id="14424" name="Arc 88"/>
                  <p:cNvSpPr>
                    <a:spLocks noChangeAspect="1"/>
                  </p:cNvSpPr>
                  <p:nvPr/>
                </p:nvSpPr>
                <p:spPr bwMode="auto">
                  <a:xfrm>
                    <a:off x="-595" y="1604"/>
                    <a:ext cx="16" cy="14"/>
                  </a:xfrm>
                  <a:custGeom>
                    <a:avLst/>
                    <a:gdLst>
                      <a:gd name="G0" fmla="+- 1437 0 0"/>
                      <a:gd name="G1" fmla="+- 21600 0 0"/>
                      <a:gd name="G2" fmla="+- 21600 0 0"/>
                      <a:gd name="T0" fmla="*/ 0 w 23037"/>
                      <a:gd name="T1" fmla="*/ 48 h 21600"/>
                      <a:gd name="T2" fmla="*/ 23037 w 23037"/>
                      <a:gd name="T3" fmla="*/ 21600 h 21600"/>
                      <a:gd name="T4" fmla="*/ 1437 w 2303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037" h="21600" fill="none" extrusionOk="0">
                        <a:moveTo>
                          <a:pt x="-1" y="47"/>
                        </a:moveTo>
                        <a:cubicBezTo>
                          <a:pt x="478" y="15"/>
                          <a:pt x="957" y="-1"/>
                          <a:pt x="1437" y="0"/>
                        </a:cubicBezTo>
                        <a:cubicBezTo>
                          <a:pt x="13366" y="0"/>
                          <a:pt x="23037" y="9670"/>
                          <a:pt x="23037" y="21600"/>
                        </a:cubicBezTo>
                      </a:path>
                      <a:path w="23037" h="21600" stroke="0" extrusionOk="0">
                        <a:moveTo>
                          <a:pt x="-1" y="47"/>
                        </a:moveTo>
                        <a:cubicBezTo>
                          <a:pt x="478" y="15"/>
                          <a:pt x="957" y="-1"/>
                          <a:pt x="1437" y="0"/>
                        </a:cubicBezTo>
                        <a:cubicBezTo>
                          <a:pt x="13366" y="0"/>
                          <a:pt x="23037" y="9670"/>
                          <a:pt x="23037" y="21600"/>
                        </a:cubicBezTo>
                        <a:lnTo>
                          <a:pt x="1437" y="21600"/>
                        </a:lnTo>
                        <a:close/>
                      </a:path>
                    </a:pathLst>
                  </a:custGeom>
                  <a:solidFill>
                    <a:srgbClr val="00FFCC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425" name="Arc 89"/>
                  <p:cNvSpPr>
                    <a:spLocks noChangeAspect="1"/>
                  </p:cNvSpPr>
                  <p:nvPr/>
                </p:nvSpPr>
                <p:spPr bwMode="auto">
                  <a:xfrm>
                    <a:off x="-714" y="1603"/>
                    <a:ext cx="33" cy="23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228 w 26179"/>
                      <a:gd name="T1" fmla="*/ 24728 h 24728"/>
                      <a:gd name="T2" fmla="*/ 26179 w 26179"/>
                      <a:gd name="T3" fmla="*/ 491 h 24728"/>
                      <a:gd name="T4" fmla="*/ 21600 w 26179"/>
                      <a:gd name="T5" fmla="*/ 21600 h 24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6179" h="24728" fill="none" extrusionOk="0">
                        <a:moveTo>
                          <a:pt x="227" y="24728"/>
                        </a:moveTo>
                        <a:cubicBezTo>
                          <a:pt x="76" y="23692"/>
                          <a:pt x="0" y="2264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3139" y="-1"/>
                          <a:pt x="24674" y="164"/>
                          <a:pt x="26179" y="490"/>
                        </a:cubicBezTo>
                      </a:path>
                      <a:path w="26179" h="24728" stroke="0" extrusionOk="0">
                        <a:moveTo>
                          <a:pt x="227" y="24728"/>
                        </a:moveTo>
                        <a:cubicBezTo>
                          <a:pt x="76" y="23692"/>
                          <a:pt x="0" y="2264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3139" y="-1"/>
                          <a:pt x="24674" y="164"/>
                          <a:pt x="26179" y="49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00FFCC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426" name="Arc 90"/>
                  <p:cNvSpPr>
                    <a:spLocks noChangeAspect="1"/>
                  </p:cNvSpPr>
                  <p:nvPr/>
                </p:nvSpPr>
                <p:spPr bwMode="auto">
                  <a:xfrm>
                    <a:off x="-736" y="1689"/>
                    <a:ext cx="55" cy="43"/>
                  </a:xfrm>
                  <a:custGeom>
                    <a:avLst/>
                    <a:gdLst>
                      <a:gd name="G0" fmla="+- 21600 0 0"/>
                      <a:gd name="G1" fmla="+- 8704 0 0"/>
                      <a:gd name="G2" fmla="+- 21600 0 0"/>
                      <a:gd name="T0" fmla="*/ 37787 w 37787"/>
                      <a:gd name="T1" fmla="*/ 23006 h 30304"/>
                      <a:gd name="T2" fmla="*/ 1832 w 37787"/>
                      <a:gd name="T3" fmla="*/ 0 h 30304"/>
                      <a:gd name="T4" fmla="*/ 21600 w 37787"/>
                      <a:gd name="T5" fmla="*/ 8704 h 303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7787" h="30304" fill="none" extrusionOk="0">
                        <a:moveTo>
                          <a:pt x="37786" y="23005"/>
                        </a:moveTo>
                        <a:cubicBezTo>
                          <a:pt x="33686" y="27646"/>
                          <a:pt x="27792" y="30303"/>
                          <a:pt x="21600" y="30304"/>
                        </a:cubicBezTo>
                        <a:cubicBezTo>
                          <a:pt x="9670" y="30304"/>
                          <a:pt x="0" y="20633"/>
                          <a:pt x="0" y="8704"/>
                        </a:cubicBezTo>
                        <a:cubicBezTo>
                          <a:pt x="-1" y="5706"/>
                          <a:pt x="623" y="2742"/>
                          <a:pt x="1831" y="-1"/>
                        </a:cubicBezTo>
                      </a:path>
                      <a:path w="37787" h="30304" stroke="0" extrusionOk="0">
                        <a:moveTo>
                          <a:pt x="37786" y="23005"/>
                        </a:moveTo>
                        <a:cubicBezTo>
                          <a:pt x="33686" y="27646"/>
                          <a:pt x="27792" y="30303"/>
                          <a:pt x="21600" y="30304"/>
                        </a:cubicBezTo>
                        <a:cubicBezTo>
                          <a:pt x="9670" y="30304"/>
                          <a:pt x="0" y="20633"/>
                          <a:pt x="0" y="8704"/>
                        </a:cubicBezTo>
                        <a:cubicBezTo>
                          <a:pt x="-1" y="5706"/>
                          <a:pt x="623" y="2742"/>
                          <a:pt x="1831" y="-1"/>
                        </a:cubicBezTo>
                        <a:lnTo>
                          <a:pt x="21600" y="8704"/>
                        </a:lnTo>
                        <a:close/>
                      </a:path>
                    </a:pathLst>
                  </a:custGeom>
                  <a:solidFill>
                    <a:srgbClr val="00FFCC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427" name="Arc 91"/>
                  <p:cNvSpPr>
                    <a:spLocks noChangeAspect="1"/>
                  </p:cNvSpPr>
                  <p:nvPr/>
                </p:nvSpPr>
                <p:spPr bwMode="auto">
                  <a:xfrm>
                    <a:off x="-595" y="1672"/>
                    <a:ext cx="45" cy="60"/>
                  </a:xfrm>
                  <a:custGeom>
                    <a:avLst/>
                    <a:gdLst>
                      <a:gd name="G0" fmla="+- 10621 0 0"/>
                      <a:gd name="G1" fmla="+- 19911 0 0"/>
                      <a:gd name="G2" fmla="+- 21600 0 0"/>
                      <a:gd name="T0" fmla="*/ 18995 w 32221"/>
                      <a:gd name="T1" fmla="*/ 0 h 41511"/>
                      <a:gd name="T2" fmla="*/ 0 w 32221"/>
                      <a:gd name="T3" fmla="*/ 38720 h 41511"/>
                      <a:gd name="T4" fmla="*/ 10621 w 32221"/>
                      <a:gd name="T5" fmla="*/ 19911 h 415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221" h="41511" fill="none" extrusionOk="0">
                        <a:moveTo>
                          <a:pt x="18994" y="0"/>
                        </a:moveTo>
                        <a:cubicBezTo>
                          <a:pt x="27008" y="3370"/>
                          <a:pt x="32221" y="11217"/>
                          <a:pt x="32221" y="19911"/>
                        </a:cubicBezTo>
                        <a:cubicBezTo>
                          <a:pt x="32221" y="31840"/>
                          <a:pt x="22550" y="41511"/>
                          <a:pt x="10621" y="41511"/>
                        </a:cubicBezTo>
                        <a:cubicBezTo>
                          <a:pt x="6899" y="41511"/>
                          <a:pt x="3240" y="40549"/>
                          <a:pt x="0" y="38719"/>
                        </a:cubicBezTo>
                      </a:path>
                      <a:path w="32221" h="41511" stroke="0" extrusionOk="0">
                        <a:moveTo>
                          <a:pt x="18994" y="0"/>
                        </a:moveTo>
                        <a:cubicBezTo>
                          <a:pt x="27008" y="3370"/>
                          <a:pt x="32221" y="11217"/>
                          <a:pt x="32221" y="19911"/>
                        </a:cubicBezTo>
                        <a:cubicBezTo>
                          <a:pt x="32221" y="31840"/>
                          <a:pt x="22550" y="41511"/>
                          <a:pt x="10621" y="41511"/>
                        </a:cubicBezTo>
                        <a:cubicBezTo>
                          <a:pt x="6899" y="41511"/>
                          <a:pt x="3240" y="40549"/>
                          <a:pt x="0" y="38719"/>
                        </a:cubicBezTo>
                        <a:lnTo>
                          <a:pt x="10621" y="19911"/>
                        </a:lnTo>
                        <a:close/>
                      </a:path>
                    </a:pathLst>
                  </a:custGeom>
                  <a:solidFill>
                    <a:srgbClr val="00FFCC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428" name="Group 92"/>
                <p:cNvGrpSpPr>
                  <a:grpSpLocks noChangeAspect="1"/>
                </p:cNvGrpSpPr>
                <p:nvPr/>
              </p:nvGrpSpPr>
              <p:grpSpPr bwMode="auto">
                <a:xfrm>
                  <a:off x="3829" y="2961"/>
                  <a:ext cx="157" cy="315"/>
                  <a:chOff x="-736" y="1508"/>
                  <a:chExt cx="186" cy="418"/>
                </a:xfrm>
              </p:grpSpPr>
              <p:sp>
                <p:nvSpPr>
                  <p:cNvPr id="14429" name="Oval 93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691" y="1508"/>
                    <a:ext cx="87" cy="85"/>
                  </a:xfrm>
                  <a:prstGeom prst="ellipse">
                    <a:avLst/>
                  </a:prstGeom>
                  <a:solidFill>
                    <a:srgbClr val="0099FF"/>
                  </a:solidFill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430" name="Freeform 94"/>
                  <p:cNvSpPr>
                    <a:spLocks noChangeAspect="1"/>
                  </p:cNvSpPr>
                  <p:nvPr/>
                </p:nvSpPr>
                <p:spPr bwMode="auto">
                  <a:xfrm>
                    <a:off x="-734" y="1602"/>
                    <a:ext cx="182" cy="324"/>
                  </a:xfrm>
                  <a:custGeom>
                    <a:avLst/>
                    <a:gdLst>
                      <a:gd name="T0" fmla="*/ 86 w 182"/>
                      <a:gd name="T1" fmla="*/ 11 h 324"/>
                      <a:gd name="T2" fmla="*/ 81 w 182"/>
                      <a:gd name="T3" fmla="*/ 23 h 324"/>
                      <a:gd name="T4" fmla="*/ 69 w 182"/>
                      <a:gd name="T5" fmla="*/ 7 h 324"/>
                      <a:gd name="T6" fmla="*/ 69 w 182"/>
                      <a:gd name="T7" fmla="*/ 0 h 324"/>
                      <a:gd name="T8" fmla="*/ 47 w 182"/>
                      <a:gd name="T9" fmla="*/ 0 h 324"/>
                      <a:gd name="T10" fmla="*/ 19 w 182"/>
                      <a:gd name="T11" fmla="*/ 17 h 324"/>
                      <a:gd name="T12" fmla="*/ 0 w 182"/>
                      <a:gd name="T13" fmla="*/ 86 h 324"/>
                      <a:gd name="T14" fmla="*/ 22 w 182"/>
                      <a:gd name="T15" fmla="*/ 107 h 324"/>
                      <a:gd name="T16" fmla="*/ 42 w 182"/>
                      <a:gd name="T17" fmla="*/ 127 h 324"/>
                      <a:gd name="T18" fmla="*/ 42 w 182"/>
                      <a:gd name="T19" fmla="*/ 323 h 324"/>
                      <a:gd name="T20" fmla="*/ 97 w 182"/>
                      <a:gd name="T21" fmla="*/ 323 h 324"/>
                      <a:gd name="T22" fmla="*/ 97 w 182"/>
                      <a:gd name="T23" fmla="*/ 171 h 324"/>
                      <a:gd name="T24" fmla="*/ 121 w 182"/>
                      <a:gd name="T25" fmla="*/ 323 h 324"/>
                      <a:gd name="T26" fmla="*/ 179 w 182"/>
                      <a:gd name="T27" fmla="*/ 323 h 324"/>
                      <a:gd name="T28" fmla="*/ 153 w 182"/>
                      <a:gd name="T29" fmla="*/ 167 h 324"/>
                      <a:gd name="T30" fmla="*/ 153 w 182"/>
                      <a:gd name="T31" fmla="*/ 129 h 324"/>
                      <a:gd name="T32" fmla="*/ 181 w 182"/>
                      <a:gd name="T33" fmla="*/ 85 h 324"/>
                      <a:gd name="T34" fmla="*/ 137 w 182"/>
                      <a:gd name="T35" fmla="*/ 80 h 324"/>
                      <a:gd name="T36" fmla="*/ 111 w 182"/>
                      <a:gd name="T37" fmla="*/ 81 h 324"/>
                      <a:gd name="T38" fmla="*/ 112 w 182"/>
                      <a:gd name="T39" fmla="*/ 128 h 324"/>
                      <a:gd name="T40" fmla="*/ 137 w 182"/>
                      <a:gd name="T41" fmla="*/ 128 h 324"/>
                      <a:gd name="T42" fmla="*/ 137 w 182"/>
                      <a:gd name="T43" fmla="*/ 144 h 324"/>
                      <a:gd name="T44" fmla="*/ 53 w 182"/>
                      <a:gd name="T45" fmla="*/ 144 h 324"/>
                      <a:gd name="T46" fmla="*/ 53 w 182"/>
                      <a:gd name="T47" fmla="*/ 43 h 324"/>
                      <a:gd name="T48" fmla="*/ 137 w 182"/>
                      <a:gd name="T49" fmla="*/ 43 h 324"/>
                      <a:gd name="T50" fmla="*/ 137 w 182"/>
                      <a:gd name="T51" fmla="*/ 80 h 324"/>
                      <a:gd name="T52" fmla="*/ 181 w 182"/>
                      <a:gd name="T53" fmla="*/ 85 h 324"/>
                      <a:gd name="T54" fmla="*/ 153 w 182"/>
                      <a:gd name="T55" fmla="*/ 9 h 324"/>
                      <a:gd name="T56" fmla="*/ 139 w 182"/>
                      <a:gd name="T57" fmla="*/ 1 h 324"/>
                      <a:gd name="T58" fmla="*/ 113 w 182"/>
                      <a:gd name="T59" fmla="*/ 1 h 324"/>
                      <a:gd name="T60" fmla="*/ 100 w 182"/>
                      <a:gd name="T61" fmla="*/ 22 h 324"/>
                      <a:gd name="T62" fmla="*/ 94 w 182"/>
                      <a:gd name="T63" fmla="*/ 11 h 324"/>
                      <a:gd name="T64" fmla="*/ 101 w 182"/>
                      <a:gd name="T65" fmla="*/ 1 h 324"/>
                      <a:gd name="T66" fmla="*/ 79 w 182"/>
                      <a:gd name="T67" fmla="*/ 1 h 324"/>
                      <a:gd name="T68" fmla="*/ 86 w 182"/>
                      <a:gd name="T69" fmla="*/ 11 h 3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82" h="324">
                        <a:moveTo>
                          <a:pt x="86" y="11"/>
                        </a:moveTo>
                        <a:lnTo>
                          <a:pt x="81" y="23"/>
                        </a:lnTo>
                        <a:lnTo>
                          <a:pt x="69" y="7"/>
                        </a:lnTo>
                        <a:lnTo>
                          <a:pt x="69" y="0"/>
                        </a:lnTo>
                        <a:lnTo>
                          <a:pt x="47" y="0"/>
                        </a:lnTo>
                        <a:lnTo>
                          <a:pt x="19" y="17"/>
                        </a:lnTo>
                        <a:lnTo>
                          <a:pt x="0" y="86"/>
                        </a:lnTo>
                        <a:lnTo>
                          <a:pt x="22" y="107"/>
                        </a:lnTo>
                        <a:lnTo>
                          <a:pt x="42" y="127"/>
                        </a:lnTo>
                        <a:lnTo>
                          <a:pt x="42" y="323"/>
                        </a:lnTo>
                        <a:lnTo>
                          <a:pt x="97" y="323"/>
                        </a:lnTo>
                        <a:lnTo>
                          <a:pt x="97" y="171"/>
                        </a:lnTo>
                        <a:lnTo>
                          <a:pt x="121" y="323"/>
                        </a:lnTo>
                        <a:lnTo>
                          <a:pt x="179" y="323"/>
                        </a:lnTo>
                        <a:lnTo>
                          <a:pt x="153" y="167"/>
                        </a:lnTo>
                        <a:lnTo>
                          <a:pt x="153" y="129"/>
                        </a:lnTo>
                        <a:lnTo>
                          <a:pt x="181" y="85"/>
                        </a:lnTo>
                        <a:lnTo>
                          <a:pt x="137" y="80"/>
                        </a:lnTo>
                        <a:lnTo>
                          <a:pt x="111" y="81"/>
                        </a:lnTo>
                        <a:lnTo>
                          <a:pt x="112" y="128"/>
                        </a:lnTo>
                        <a:lnTo>
                          <a:pt x="137" y="128"/>
                        </a:lnTo>
                        <a:lnTo>
                          <a:pt x="137" y="144"/>
                        </a:lnTo>
                        <a:lnTo>
                          <a:pt x="53" y="144"/>
                        </a:lnTo>
                        <a:lnTo>
                          <a:pt x="53" y="43"/>
                        </a:lnTo>
                        <a:lnTo>
                          <a:pt x="137" y="43"/>
                        </a:lnTo>
                        <a:lnTo>
                          <a:pt x="137" y="80"/>
                        </a:lnTo>
                        <a:lnTo>
                          <a:pt x="181" y="85"/>
                        </a:lnTo>
                        <a:lnTo>
                          <a:pt x="153" y="9"/>
                        </a:lnTo>
                        <a:lnTo>
                          <a:pt x="139" y="1"/>
                        </a:lnTo>
                        <a:lnTo>
                          <a:pt x="113" y="1"/>
                        </a:lnTo>
                        <a:lnTo>
                          <a:pt x="100" y="22"/>
                        </a:lnTo>
                        <a:lnTo>
                          <a:pt x="94" y="11"/>
                        </a:lnTo>
                        <a:lnTo>
                          <a:pt x="101" y="1"/>
                        </a:lnTo>
                        <a:lnTo>
                          <a:pt x="79" y="1"/>
                        </a:lnTo>
                        <a:lnTo>
                          <a:pt x="86" y="11"/>
                        </a:lnTo>
                      </a:path>
                    </a:pathLst>
                  </a:custGeom>
                  <a:solidFill>
                    <a:srgbClr val="0099FF"/>
                  </a:solidFill>
                  <a:ln w="9525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s-PE"/>
                  </a:p>
                </p:txBody>
              </p:sp>
              <p:sp>
                <p:nvSpPr>
                  <p:cNvPr id="14431" name="Arc 95"/>
                  <p:cNvSpPr>
                    <a:spLocks noChangeAspect="1"/>
                  </p:cNvSpPr>
                  <p:nvPr/>
                </p:nvSpPr>
                <p:spPr bwMode="auto">
                  <a:xfrm>
                    <a:off x="-595" y="1604"/>
                    <a:ext cx="16" cy="14"/>
                  </a:xfrm>
                  <a:custGeom>
                    <a:avLst/>
                    <a:gdLst>
                      <a:gd name="G0" fmla="+- 1437 0 0"/>
                      <a:gd name="G1" fmla="+- 21600 0 0"/>
                      <a:gd name="G2" fmla="+- 21600 0 0"/>
                      <a:gd name="T0" fmla="*/ 0 w 23037"/>
                      <a:gd name="T1" fmla="*/ 48 h 21600"/>
                      <a:gd name="T2" fmla="*/ 23037 w 23037"/>
                      <a:gd name="T3" fmla="*/ 21600 h 21600"/>
                      <a:gd name="T4" fmla="*/ 1437 w 2303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037" h="21600" fill="none" extrusionOk="0">
                        <a:moveTo>
                          <a:pt x="-1" y="47"/>
                        </a:moveTo>
                        <a:cubicBezTo>
                          <a:pt x="478" y="15"/>
                          <a:pt x="957" y="-1"/>
                          <a:pt x="1437" y="0"/>
                        </a:cubicBezTo>
                        <a:cubicBezTo>
                          <a:pt x="13366" y="0"/>
                          <a:pt x="23037" y="9670"/>
                          <a:pt x="23037" y="21600"/>
                        </a:cubicBezTo>
                      </a:path>
                      <a:path w="23037" h="21600" stroke="0" extrusionOk="0">
                        <a:moveTo>
                          <a:pt x="-1" y="47"/>
                        </a:moveTo>
                        <a:cubicBezTo>
                          <a:pt x="478" y="15"/>
                          <a:pt x="957" y="-1"/>
                          <a:pt x="1437" y="0"/>
                        </a:cubicBezTo>
                        <a:cubicBezTo>
                          <a:pt x="13366" y="0"/>
                          <a:pt x="23037" y="9670"/>
                          <a:pt x="23037" y="21600"/>
                        </a:cubicBezTo>
                        <a:lnTo>
                          <a:pt x="1437" y="21600"/>
                        </a:lnTo>
                        <a:close/>
                      </a:path>
                    </a:pathLst>
                  </a:custGeom>
                  <a:solidFill>
                    <a:srgbClr val="0099FF"/>
                  </a:solidFill>
                  <a:ln w="9525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432" name="Arc 96"/>
                  <p:cNvSpPr>
                    <a:spLocks noChangeAspect="1"/>
                  </p:cNvSpPr>
                  <p:nvPr/>
                </p:nvSpPr>
                <p:spPr bwMode="auto">
                  <a:xfrm>
                    <a:off x="-714" y="1603"/>
                    <a:ext cx="33" cy="23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228 w 26179"/>
                      <a:gd name="T1" fmla="*/ 24728 h 24728"/>
                      <a:gd name="T2" fmla="*/ 26179 w 26179"/>
                      <a:gd name="T3" fmla="*/ 491 h 24728"/>
                      <a:gd name="T4" fmla="*/ 21600 w 26179"/>
                      <a:gd name="T5" fmla="*/ 21600 h 24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6179" h="24728" fill="none" extrusionOk="0">
                        <a:moveTo>
                          <a:pt x="227" y="24728"/>
                        </a:moveTo>
                        <a:cubicBezTo>
                          <a:pt x="76" y="23692"/>
                          <a:pt x="0" y="2264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3139" y="-1"/>
                          <a:pt x="24674" y="164"/>
                          <a:pt x="26179" y="490"/>
                        </a:cubicBezTo>
                      </a:path>
                      <a:path w="26179" h="24728" stroke="0" extrusionOk="0">
                        <a:moveTo>
                          <a:pt x="227" y="24728"/>
                        </a:moveTo>
                        <a:cubicBezTo>
                          <a:pt x="76" y="23692"/>
                          <a:pt x="0" y="2264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3139" y="-1"/>
                          <a:pt x="24674" y="164"/>
                          <a:pt x="26179" y="49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0099FF"/>
                  </a:solidFill>
                  <a:ln w="9525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433" name="Arc 97"/>
                  <p:cNvSpPr>
                    <a:spLocks noChangeAspect="1"/>
                  </p:cNvSpPr>
                  <p:nvPr/>
                </p:nvSpPr>
                <p:spPr bwMode="auto">
                  <a:xfrm>
                    <a:off x="-736" y="1689"/>
                    <a:ext cx="55" cy="43"/>
                  </a:xfrm>
                  <a:custGeom>
                    <a:avLst/>
                    <a:gdLst>
                      <a:gd name="G0" fmla="+- 21600 0 0"/>
                      <a:gd name="G1" fmla="+- 8704 0 0"/>
                      <a:gd name="G2" fmla="+- 21600 0 0"/>
                      <a:gd name="T0" fmla="*/ 37787 w 37787"/>
                      <a:gd name="T1" fmla="*/ 23006 h 30304"/>
                      <a:gd name="T2" fmla="*/ 1832 w 37787"/>
                      <a:gd name="T3" fmla="*/ 0 h 30304"/>
                      <a:gd name="T4" fmla="*/ 21600 w 37787"/>
                      <a:gd name="T5" fmla="*/ 8704 h 303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7787" h="30304" fill="none" extrusionOk="0">
                        <a:moveTo>
                          <a:pt x="37786" y="23005"/>
                        </a:moveTo>
                        <a:cubicBezTo>
                          <a:pt x="33686" y="27646"/>
                          <a:pt x="27792" y="30303"/>
                          <a:pt x="21600" y="30304"/>
                        </a:cubicBezTo>
                        <a:cubicBezTo>
                          <a:pt x="9670" y="30304"/>
                          <a:pt x="0" y="20633"/>
                          <a:pt x="0" y="8704"/>
                        </a:cubicBezTo>
                        <a:cubicBezTo>
                          <a:pt x="-1" y="5706"/>
                          <a:pt x="623" y="2742"/>
                          <a:pt x="1831" y="-1"/>
                        </a:cubicBezTo>
                      </a:path>
                      <a:path w="37787" h="30304" stroke="0" extrusionOk="0">
                        <a:moveTo>
                          <a:pt x="37786" y="23005"/>
                        </a:moveTo>
                        <a:cubicBezTo>
                          <a:pt x="33686" y="27646"/>
                          <a:pt x="27792" y="30303"/>
                          <a:pt x="21600" y="30304"/>
                        </a:cubicBezTo>
                        <a:cubicBezTo>
                          <a:pt x="9670" y="30304"/>
                          <a:pt x="0" y="20633"/>
                          <a:pt x="0" y="8704"/>
                        </a:cubicBezTo>
                        <a:cubicBezTo>
                          <a:pt x="-1" y="5706"/>
                          <a:pt x="623" y="2742"/>
                          <a:pt x="1831" y="-1"/>
                        </a:cubicBezTo>
                        <a:lnTo>
                          <a:pt x="21600" y="8704"/>
                        </a:lnTo>
                        <a:close/>
                      </a:path>
                    </a:pathLst>
                  </a:custGeom>
                  <a:solidFill>
                    <a:srgbClr val="0099FF"/>
                  </a:solidFill>
                  <a:ln w="9525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434" name="Arc 98"/>
                  <p:cNvSpPr>
                    <a:spLocks noChangeAspect="1"/>
                  </p:cNvSpPr>
                  <p:nvPr/>
                </p:nvSpPr>
                <p:spPr bwMode="auto">
                  <a:xfrm>
                    <a:off x="-595" y="1672"/>
                    <a:ext cx="45" cy="60"/>
                  </a:xfrm>
                  <a:custGeom>
                    <a:avLst/>
                    <a:gdLst>
                      <a:gd name="G0" fmla="+- 10621 0 0"/>
                      <a:gd name="G1" fmla="+- 19911 0 0"/>
                      <a:gd name="G2" fmla="+- 21600 0 0"/>
                      <a:gd name="T0" fmla="*/ 18995 w 32221"/>
                      <a:gd name="T1" fmla="*/ 0 h 41511"/>
                      <a:gd name="T2" fmla="*/ 0 w 32221"/>
                      <a:gd name="T3" fmla="*/ 38720 h 41511"/>
                      <a:gd name="T4" fmla="*/ 10621 w 32221"/>
                      <a:gd name="T5" fmla="*/ 19911 h 415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221" h="41511" fill="none" extrusionOk="0">
                        <a:moveTo>
                          <a:pt x="18994" y="0"/>
                        </a:moveTo>
                        <a:cubicBezTo>
                          <a:pt x="27008" y="3370"/>
                          <a:pt x="32221" y="11217"/>
                          <a:pt x="32221" y="19911"/>
                        </a:cubicBezTo>
                        <a:cubicBezTo>
                          <a:pt x="32221" y="31840"/>
                          <a:pt x="22550" y="41511"/>
                          <a:pt x="10621" y="41511"/>
                        </a:cubicBezTo>
                        <a:cubicBezTo>
                          <a:pt x="6899" y="41511"/>
                          <a:pt x="3240" y="40549"/>
                          <a:pt x="0" y="38719"/>
                        </a:cubicBezTo>
                      </a:path>
                      <a:path w="32221" h="41511" stroke="0" extrusionOk="0">
                        <a:moveTo>
                          <a:pt x="18994" y="0"/>
                        </a:moveTo>
                        <a:cubicBezTo>
                          <a:pt x="27008" y="3370"/>
                          <a:pt x="32221" y="11217"/>
                          <a:pt x="32221" y="19911"/>
                        </a:cubicBezTo>
                        <a:cubicBezTo>
                          <a:pt x="32221" y="31840"/>
                          <a:pt x="22550" y="41511"/>
                          <a:pt x="10621" y="41511"/>
                        </a:cubicBezTo>
                        <a:cubicBezTo>
                          <a:pt x="6899" y="41511"/>
                          <a:pt x="3240" y="40549"/>
                          <a:pt x="0" y="38719"/>
                        </a:cubicBezTo>
                        <a:lnTo>
                          <a:pt x="10621" y="19911"/>
                        </a:lnTo>
                        <a:close/>
                      </a:path>
                    </a:pathLst>
                  </a:custGeom>
                  <a:solidFill>
                    <a:srgbClr val="0099FF"/>
                  </a:solidFill>
                  <a:ln w="9525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435" name="Group 99"/>
                <p:cNvGrpSpPr>
                  <a:grpSpLocks noChangeAspect="1"/>
                </p:cNvGrpSpPr>
                <p:nvPr/>
              </p:nvGrpSpPr>
              <p:grpSpPr bwMode="auto">
                <a:xfrm>
                  <a:off x="4131" y="2733"/>
                  <a:ext cx="156" cy="315"/>
                  <a:chOff x="-736" y="1508"/>
                  <a:chExt cx="186" cy="418"/>
                </a:xfrm>
              </p:grpSpPr>
              <p:sp>
                <p:nvSpPr>
                  <p:cNvPr id="14436" name="Oval 10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691" y="1508"/>
                    <a:ext cx="87" cy="85"/>
                  </a:xfrm>
                  <a:prstGeom prst="ellipse">
                    <a:avLst/>
                  </a:prstGeom>
                  <a:solidFill>
                    <a:srgbClr val="BE91FF"/>
                  </a:solidFill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437" name="Freeform 101"/>
                  <p:cNvSpPr>
                    <a:spLocks noChangeAspect="1"/>
                  </p:cNvSpPr>
                  <p:nvPr/>
                </p:nvSpPr>
                <p:spPr bwMode="auto">
                  <a:xfrm>
                    <a:off x="-734" y="1602"/>
                    <a:ext cx="182" cy="324"/>
                  </a:xfrm>
                  <a:custGeom>
                    <a:avLst/>
                    <a:gdLst>
                      <a:gd name="T0" fmla="*/ 86 w 182"/>
                      <a:gd name="T1" fmla="*/ 11 h 324"/>
                      <a:gd name="T2" fmla="*/ 81 w 182"/>
                      <a:gd name="T3" fmla="*/ 23 h 324"/>
                      <a:gd name="T4" fmla="*/ 69 w 182"/>
                      <a:gd name="T5" fmla="*/ 7 h 324"/>
                      <a:gd name="T6" fmla="*/ 69 w 182"/>
                      <a:gd name="T7" fmla="*/ 0 h 324"/>
                      <a:gd name="T8" fmla="*/ 47 w 182"/>
                      <a:gd name="T9" fmla="*/ 0 h 324"/>
                      <a:gd name="T10" fmla="*/ 19 w 182"/>
                      <a:gd name="T11" fmla="*/ 17 h 324"/>
                      <a:gd name="T12" fmla="*/ 0 w 182"/>
                      <a:gd name="T13" fmla="*/ 86 h 324"/>
                      <a:gd name="T14" fmla="*/ 22 w 182"/>
                      <a:gd name="T15" fmla="*/ 107 h 324"/>
                      <a:gd name="T16" fmla="*/ 42 w 182"/>
                      <a:gd name="T17" fmla="*/ 127 h 324"/>
                      <a:gd name="T18" fmla="*/ 42 w 182"/>
                      <a:gd name="T19" fmla="*/ 323 h 324"/>
                      <a:gd name="T20" fmla="*/ 97 w 182"/>
                      <a:gd name="T21" fmla="*/ 323 h 324"/>
                      <a:gd name="T22" fmla="*/ 97 w 182"/>
                      <a:gd name="T23" fmla="*/ 171 h 324"/>
                      <a:gd name="T24" fmla="*/ 121 w 182"/>
                      <a:gd name="T25" fmla="*/ 323 h 324"/>
                      <a:gd name="T26" fmla="*/ 179 w 182"/>
                      <a:gd name="T27" fmla="*/ 323 h 324"/>
                      <a:gd name="T28" fmla="*/ 153 w 182"/>
                      <a:gd name="T29" fmla="*/ 167 h 324"/>
                      <a:gd name="T30" fmla="*/ 153 w 182"/>
                      <a:gd name="T31" fmla="*/ 129 h 324"/>
                      <a:gd name="T32" fmla="*/ 181 w 182"/>
                      <a:gd name="T33" fmla="*/ 85 h 324"/>
                      <a:gd name="T34" fmla="*/ 137 w 182"/>
                      <a:gd name="T35" fmla="*/ 80 h 324"/>
                      <a:gd name="T36" fmla="*/ 111 w 182"/>
                      <a:gd name="T37" fmla="*/ 81 h 324"/>
                      <a:gd name="T38" fmla="*/ 112 w 182"/>
                      <a:gd name="T39" fmla="*/ 128 h 324"/>
                      <a:gd name="T40" fmla="*/ 137 w 182"/>
                      <a:gd name="T41" fmla="*/ 128 h 324"/>
                      <a:gd name="T42" fmla="*/ 137 w 182"/>
                      <a:gd name="T43" fmla="*/ 144 h 324"/>
                      <a:gd name="T44" fmla="*/ 53 w 182"/>
                      <a:gd name="T45" fmla="*/ 144 h 324"/>
                      <a:gd name="T46" fmla="*/ 53 w 182"/>
                      <a:gd name="T47" fmla="*/ 43 h 324"/>
                      <a:gd name="T48" fmla="*/ 137 w 182"/>
                      <a:gd name="T49" fmla="*/ 43 h 324"/>
                      <a:gd name="T50" fmla="*/ 137 w 182"/>
                      <a:gd name="T51" fmla="*/ 80 h 324"/>
                      <a:gd name="T52" fmla="*/ 181 w 182"/>
                      <a:gd name="T53" fmla="*/ 85 h 324"/>
                      <a:gd name="T54" fmla="*/ 153 w 182"/>
                      <a:gd name="T55" fmla="*/ 9 h 324"/>
                      <a:gd name="T56" fmla="*/ 139 w 182"/>
                      <a:gd name="T57" fmla="*/ 1 h 324"/>
                      <a:gd name="T58" fmla="*/ 113 w 182"/>
                      <a:gd name="T59" fmla="*/ 1 h 324"/>
                      <a:gd name="T60" fmla="*/ 100 w 182"/>
                      <a:gd name="T61" fmla="*/ 22 h 324"/>
                      <a:gd name="T62" fmla="*/ 94 w 182"/>
                      <a:gd name="T63" fmla="*/ 11 h 324"/>
                      <a:gd name="T64" fmla="*/ 101 w 182"/>
                      <a:gd name="T65" fmla="*/ 1 h 324"/>
                      <a:gd name="T66" fmla="*/ 79 w 182"/>
                      <a:gd name="T67" fmla="*/ 1 h 324"/>
                      <a:gd name="T68" fmla="*/ 86 w 182"/>
                      <a:gd name="T69" fmla="*/ 11 h 3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82" h="324">
                        <a:moveTo>
                          <a:pt x="86" y="11"/>
                        </a:moveTo>
                        <a:lnTo>
                          <a:pt x="81" y="23"/>
                        </a:lnTo>
                        <a:lnTo>
                          <a:pt x="69" y="7"/>
                        </a:lnTo>
                        <a:lnTo>
                          <a:pt x="69" y="0"/>
                        </a:lnTo>
                        <a:lnTo>
                          <a:pt x="47" y="0"/>
                        </a:lnTo>
                        <a:lnTo>
                          <a:pt x="19" y="17"/>
                        </a:lnTo>
                        <a:lnTo>
                          <a:pt x="0" y="86"/>
                        </a:lnTo>
                        <a:lnTo>
                          <a:pt x="22" y="107"/>
                        </a:lnTo>
                        <a:lnTo>
                          <a:pt x="42" y="127"/>
                        </a:lnTo>
                        <a:lnTo>
                          <a:pt x="42" y="323"/>
                        </a:lnTo>
                        <a:lnTo>
                          <a:pt x="97" y="323"/>
                        </a:lnTo>
                        <a:lnTo>
                          <a:pt x="97" y="171"/>
                        </a:lnTo>
                        <a:lnTo>
                          <a:pt x="121" y="323"/>
                        </a:lnTo>
                        <a:lnTo>
                          <a:pt x="179" y="323"/>
                        </a:lnTo>
                        <a:lnTo>
                          <a:pt x="153" y="167"/>
                        </a:lnTo>
                        <a:lnTo>
                          <a:pt x="153" y="129"/>
                        </a:lnTo>
                        <a:lnTo>
                          <a:pt x="181" y="85"/>
                        </a:lnTo>
                        <a:lnTo>
                          <a:pt x="137" y="80"/>
                        </a:lnTo>
                        <a:lnTo>
                          <a:pt x="111" y="81"/>
                        </a:lnTo>
                        <a:lnTo>
                          <a:pt x="112" y="128"/>
                        </a:lnTo>
                        <a:lnTo>
                          <a:pt x="137" y="128"/>
                        </a:lnTo>
                        <a:lnTo>
                          <a:pt x="137" y="144"/>
                        </a:lnTo>
                        <a:lnTo>
                          <a:pt x="53" y="144"/>
                        </a:lnTo>
                        <a:lnTo>
                          <a:pt x="53" y="43"/>
                        </a:lnTo>
                        <a:lnTo>
                          <a:pt x="137" y="43"/>
                        </a:lnTo>
                        <a:lnTo>
                          <a:pt x="137" y="80"/>
                        </a:lnTo>
                        <a:lnTo>
                          <a:pt x="181" y="85"/>
                        </a:lnTo>
                        <a:lnTo>
                          <a:pt x="153" y="9"/>
                        </a:lnTo>
                        <a:lnTo>
                          <a:pt x="139" y="1"/>
                        </a:lnTo>
                        <a:lnTo>
                          <a:pt x="113" y="1"/>
                        </a:lnTo>
                        <a:lnTo>
                          <a:pt x="100" y="22"/>
                        </a:lnTo>
                        <a:lnTo>
                          <a:pt x="94" y="11"/>
                        </a:lnTo>
                        <a:lnTo>
                          <a:pt x="101" y="1"/>
                        </a:lnTo>
                        <a:lnTo>
                          <a:pt x="79" y="1"/>
                        </a:lnTo>
                        <a:lnTo>
                          <a:pt x="86" y="11"/>
                        </a:lnTo>
                      </a:path>
                    </a:pathLst>
                  </a:custGeom>
                  <a:solidFill>
                    <a:srgbClr val="BE91FF"/>
                  </a:solidFill>
                  <a:ln w="9525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s-PE"/>
                  </a:p>
                </p:txBody>
              </p:sp>
              <p:sp>
                <p:nvSpPr>
                  <p:cNvPr id="14438" name="Arc 102"/>
                  <p:cNvSpPr>
                    <a:spLocks noChangeAspect="1"/>
                  </p:cNvSpPr>
                  <p:nvPr/>
                </p:nvSpPr>
                <p:spPr bwMode="auto">
                  <a:xfrm>
                    <a:off x="-595" y="1604"/>
                    <a:ext cx="16" cy="14"/>
                  </a:xfrm>
                  <a:custGeom>
                    <a:avLst/>
                    <a:gdLst>
                      <a:gd name="G0" fmla="+- 1437 0 0"/>
                      <a:gd name="G1" fmla="+- 21600 0 0"/>
                      <a:gd name="G2" fmla="+- 21600 0 0"/>
                      <a:gd name="T0" fmla="*/ 0 w 23037"/>
                      <a:gd name="T1" fmla="*/ 48 h 21600"/>
                      <a:gd name="T2" fmla="*/ 23037 w 23037"/>
                      <a:gd name="T3" fmla="*/ 21600 h 21600"/>
                      <a:gd name="T4" fmla="*/ 1437 w 2303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037" h="21600" fill="none" extrusionOk="0">
                        <a:moveTo>
                          <a:pt x="-1" y="47"/>
                        </a:moveTo>
                        <a:cubicBezTo>
                          <a:pt x="478" y="15"/>
                          <a:pt x="957" y="-1"/>
                          <a:pt x="1437" y="0"/>
                        </a:cubicBezTo>
                        <a:cubicBezTo>
                          <a:pt x="13366" y="0"/>
                          <a:pt x="23037" y="9670"/>
                          <a:pt x="23037" y="21600"/>
                        </a:cubicBezTo>
                      </a:path>
                      <a:path w="23037" h="21600" stroke="0" extrusionOk="0">
                        <a:moveTo>
                          <a:pt x="-1" y="47"/>
                        </a:moveTo>
                        <a:cubicBezTo>
                          <a:pt x="478" y="15"/>
                          <a:pt x="957" y="-1"/>
                          <a:pt x="1437" y="0"/>
                        </a:cubicBezTo>
                        <a:cubicBezTo>
                          <a:pt x="13366" y="0"/>
                          <a:pt x="23037" y="9670"/>
                          <a:pt x="23037" y="21600"/>
                        </a:cubicBezTo>
                        <a:lnTo>
                          <a:pt x="1437" y="21600"/>
                        </a:lnTo>
                        <a:close/>
                      </a:path>
                    </a:pathLst>
                  </a:custGeom>
                  <a:solidFill>
                    <a:srgbClr val="BE91FF"/>
                  </a:solidFill>
                  <a:ln w="9525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439" name="Arc 103"/>
                  <p:cNvSpPr>
                    <a:spLocks noChangeAspect="1"/>
                  </p:cNvSpPr>
                  <p:nvPr/>
                </p:nvSpPr>
                <p:spPr bwMode="auto">
                  <a:xfrm>
                    <a:off x="-714" y="1603"/>
                    <a:ext cx="33" cy="23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228 w 26179"/>
                      <a:gd name="T1" fmla="*/ 24728 h 24728"/>
                      <a:gd name="T2" fmla="*/ 26179 w 26179"/>
                      <a:gd name="T3" fmla="*/ 491 h 24728"/>
                      <a:gd name="T4" fmla="*/ 21600 w 26179"/>
                      <a:gd name="T5" fmla="*/ 21600 h 24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6179" h="24728" fill="none" extrusionOk="0">
                        <a:moveTo>
                          <a:pt x="227" y="24728"/>
                        </a:moveTo>
                        <a:cubicBezTo>
                          <a:pt x="76" y="23692"/>
                          <a:pt x="0" y="2264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3139" y="-1"/>
                          <a:pt x="24674" y="164"/>
                          <a:pt x="26179" y="490"/>
                        </a:cubicBezTo>
                      </a:path>
                      <a:path w="26179" h="24728" stroke="0" extrusionOk="0">
                        <a:moveTo>
                          <a:pt x="227" y="24728"/>
                        </a:moveTo>
                        <a:cubicBezTo>
                          <a:pt x="76" y="23692"/>
                          <a:pt x="0" y="2264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3139" y="-1"/>
                          <a:pt x="24674" y="164"/>
                          <a:pt x="26179" y="49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BE91FF"/>
                  </a:solidFill>
                  <a:ln w="9525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440" name="Arc 104"/>
                  <p:cNvSpPr>
                    <a:spLocks noChangeAspect="1"/>
                  </p:cNvSpPr>
                  <p:nvPr/>
                </p:nvSpPr>
                <p:spPr bwMode="auto">
                  <a:xfrm>
                    <a:off x="-736" y="1689"/>
                    <a:ext cx="55" cy="43"/>
                  </a:xfrm>
                  <a:custGeom>
                    <a:avLst/>
                    <a:gdLst>
                      <a:gd name="G0" fmla="+- 21600 0 0"/>
                      <a:gd name="G1" fmla="+- 8704 0 0"/>
                      <a:gd name="G2" fmla="+- 21600 0 0"/>
                      <a:gd name="T0" fmla="*/ 37787 w 37787"/>
                      <a:gd name="T1" fmla="*/ 23006 h 30304"/>
                      <a:gd name="T2" fmla="*/ 1832 w 37787"/>
                      <a:gd name="T3" fmla="*/ 0 h 30304"/>
                      <a:gd name="T4" fmla="*/ 21600 w 37787"/>
                      <a:gd name="T5" fmla="*/ 8704 h 303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7787" h="30304" fill="none" extrusionOk="0">
                        <a:moveTo>
                          <a:pt x="37786" y="23005"/>
                        </a:moveTo>
                        <a:cubicBezTo>
                          <a:pt x="33686" y="27646"/>
                          <a:pt x="27792" y="30303"/>
                          <a:pt x="21600" y="30304"/>
                        </a:cubicBezTo>
                        <a:cubicBezTo>
                          <a:pt x="9670" y="30304"/>
                          <a:pt x="0" y="20633"/>
                          <a:pt x="0" y="8704"/>
                        </a:cubicBezTo>
                        <a:cubicBezTo>
                          <a:pt x="-1" y="5706"/>
                          <a:pt x="623" y="2742"/>
                          <a:pt x="1831" y="-1"/>
                        </a:cubicBezTo>
                      </a:path>
                      <a:path w="37787" h="30304" stroke="0" extrusionOk="0">
                        <a:moveTo>
                          <a:pt x="37786" y="23005"/>
                        </a:moveTo>
                        <a:cubicBezTo>
                          <a:pt x="33686" y="27646"/>
                          <a:pt x="27792" y="30303"/>
                          <a:pt x="21600" y="30304"/>
                        </a:cubicBezTo>
                        <a:cubicBezTo>
                          <a:pt x="9670" y="30304"/>
                          <a:pt x="0" y="20633"/>
                          <a:pt x="0" y="8704"/>
                        </a:cubicBezTo>
                        <a:cubicBezTo>
                          <a:pt x="-1" y="5706"/>
                          <a:pt x="623" y="2742"/>
                          <a:pt x="1831" y="-1"/>
                        </a:cubicBezTo>
                        <a:lnTo>
                          <a:pt x="21600" y="8704"/>
                        </a:lnTo>
                        <a:close/>
                      </a:path>
                    </a:pathLst>
                  </a:custGeom>
                  <a:solidFill>
                    <a:srgbClr val="BE91FF"/>
                  </a:solidFill>
                  <a:ln w="9525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441" name="Arc 105"/>
                  <p:cNvSpPr>
                    <a:spLocks noChangeAspect="1"/>
                  </p:cNvSpPr>
                  <p:nvPr/>
                </p:nvSpPr>
                <p:spPr bwMode="auto">
                  <a:xfrm>
                    <a:off x="-595" y="1672"/>
                    <a:ext cx="45" cy="60"/>
                  </a:xfrm>
                  <a:custGeom>
                    <a:avLst/>
                    <a:gdLst>
                      <a:gd name="G0" fmla="+- 10621 0 0"/>
                      <a:gd name="G1" fmla="+- 19911 0 0"/>
                      <a:gd name="G2" fmla="+- 21600 0 0"/>
                      <a:gd name="T0" fmla="*/ 18995 w 32221"/>
                      <a:gd name="T1" fmla="*/ 0 h 41511"/>
                      <a:gd name="T2" fmla="*/ 0 w 32221"/>
                      <a:gd name="T3" fmla="*/ 38720 h 41511"/>
                      <a:gd name="T4" fmla="*/ 10621 w 32221"/>
                      <a:gd name="T5" fmla="*/ 19911 h 415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221" h="41511" fill="none" extrusionOk="0">
                        <a:moveTo>
                          <a:pt x="18994" y="0"/>
                        </a:moveTo>
                        <a:cubicBezTo>
                          <a:pt x="27008" y="3370"/>
                          <a:pt x="32221" y="11217"/>
                          <a:pt x="32221" y="19911"/>
                        </a:cubicBezTo>
                        <a:cubicBezTo>
                          <a:pt x="32221" y="31840"/>
                          <a:pt x="22550" y="41511"/>
                          <a:pt x="10621" y="41511"/>
                        </a:cubicBezTo>
                        <a:cubicBezTo>
                          <a:pt x="6899" y="41511"/>
                          <a:pt x="3240" y="40549"/>
                          <a:pt x="0" y="38719"/>
                        </a:cubicBezTo>
                      </a:path>
                      <a:path w="32221" h="41511" stroke="0" extrusionOk="0">
                        <a:moveTo>
                          <a:pt x="18994" y="0"/>
                        </a:moveTo>
                        <a:cubicBezTo>
                          <a:pt x="27008" y="3370"/>
                          <a:pt x="32221" y="11217"/>
                          <a:pt x="32221" y="19911"/>
                        </a:cubicBezTo>
                        <a:cubicBezTo>
                          <a:pt x="32221" y="31840"/>
                          <a:pt x="22550" y="41511"/>
                          <a:pt x="10621" y="41511"/>
                        </a:cubicBezTo>
                        <a:cubicBezTo>
                          <a:pt x="6899" y="41511"/>
                          <a:pt x="3240" y="40549"/>
                          <a:pt x="0" y="38719"/>
                        </a:cubicBezTo>
                        <a:lnTo>
                          <a:pt x="10621" y="19911"/>
                        </a:lnTo>
                        <a:close/>
                      </a:path>
                    </a:pathLst>
                  </a:custGeom>
                  <a:solidFill>
                    <a:srgbClr val="BE91FF"/>
                  </a:solidFill>
                  <a:ln w="9525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442" name="Group 106"/>
                <p:cNvGrpSpPr>
                  <a:grpSpLocks noChangeAspect="1"/>
                </p:cNvGrpSpPr>
                <p:nvPr/>
              </p:nvGrpSpPr>
              <p:grpSpPr bwMode="auto">
                <a:xfrm>
                  <a:off x="4440" y="2961"/>
                  <a:ext cx="157" cy="315"/>
                  <a:chOff x="-736" y="1508"/>
                  <a:chExt cx="186" cy="418"/>
                </a:xfrm>
              </p:grpSpPr>
              <p:sp>
                <p:nvSpPr>
                  <p:cNvPr id="14443" name="Oval 10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691" y="1508"/>
                    <a:ext cx="87" cy="85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444" name="Freeform 108"/>
                  <p:cNvSpPr>
                    <a:spLocks noChangeAspect="1"/>
                  </p:cNvSpPr>
                  <p:nvPr/>
                </p:nvSpPr>
                <p:spPr bwMode="auto">
                  <a:xfrm>
                    <a:off x="-734" y="1602"/>
                    <a:ext cx="182" cy="324"/>
                  </a:xfrm>
                  <a:custGeom>
                    <a:avLst/>
                    <a:gdLst>
                      <a:gd name="T0" fmla="*/ 86 w 182"/>
                      <a:gd name="T1" fmla="*/ 11 h 324"/>
                      <a:gd name="T2" fmla="*/ 81 w 182"/>
                      <a:gd name="T3" fmla="*/ 23 h 324"/>
                      <a:gd name="T4" fmla="*/ 69 w 182"/>
                      <a:gd name="T5" fmla="*/ 7 h 324"/>
                      <a:gd name="T6" fmla="*/ 69 w 182"/>
                      <a:gd name="T7" fmla="*/ 0 h 324"/>
                      <a:gd name="T8" fmla="*/ 47 w 182"/>
                      <a:gd name="T9" fmla="*/ 0 h 324"/>
                      <a:gd name="T10" fmla="*/ 19 w 182"/>
                      <a:gd name="T11" fmla="*/ 17 h 324"/>
                      <a:gd name="T12" fmla="*/ 0 w 182"/>
                      <a:gd name="T13" fmla="*/ 86 h 324"/>
                      <a:gd name="T14" fmla="*/ 22 w 182"/>
                      <a:gd name="T15" fmla="*/ 107 h 324"/>
                      <a:gd name="T16" fmla="*/ 42 w 182"/>
                      <a:gd name="T17" fmla="*/ 127 h 324"/>
                      <a:gd name="T18" fmla="*/ 42 w 182"/>
                      <a:gd name="T19" fmla="*/ 323 h 324"/>
                      <a:gd name="T20" fmla="*/ 97 w 182"/>
                      <a:gd name="T21" fmla="*/ 323 h 324"/>
                      <a:gd name="T22" fmla="*/ 97 w 182"/>
                      <a:gd name="T23" fmla="*/ 171 h 324"/>
                      <a:gd name="T24" fmla="*/ 121 w 182"/>
                      <a:gd name="T25" fmla="*/ 323 h 324"/>
                      <a:gd name="T26" fmla="*/ 179 w 182"/>
                      <a:gd name="T27" fmla="*/ 323 h 324"/>
                      <a:gd name="T28" fmla="*/ 153 w 182"/>
                      <a:gd name="T29" fmla="*/ 167 h 324"/>
                      <a:gd name="T30" fmla="*/ 153 w 182"/>
                      <a:gd name="T31" fmla="*/ 129 h 324"/>
                      <a:gd name="T32" fmla="*/ 181 w 182"/>
                      <a:gd name="T33" fmla="*/ 85 h 324"/>
                      <a:gd name="T34" fmla="*/ 137 w 182"/>
                      <a:gd name="T35" fmla="*/ 80 h 324"/>
                      <a:gd name="T36" fmla="*/ 111 w 182"/>
                      <a:gd name="T37" fmla="*/ 81 h 324"/>
                      <a:gd name="T38" fmla="*/ 112 w 182"/>
                      <a:gd name="T39" fmla="*/ 128 h 324"/>
                      <a:gd name="T40" fmla="*/ 137 w 182"/>
                      <a:gd name="T41" fmla="*/ 128 h 324"/>
                      <a:gd name="T42" fmla="*/ 137 w 182"/>
                      <a:gd name="T43" fmla="*/ 144 h 324"/>
                      <a:gd name="T44" fmla="*/ 53 w 182"/>
                      <a:gd name="T45" fmla="*/ 144 h 324"/>
                      <a:gd name="T46" fmla="*/ 53 w 182"/>
                      <a:gd name="T47" fmla="*/ 43 h 324"/>
                      <a:gd name="T48" fmla="*/ 137 w 182"/>
                      <a:gd name="T49" fmla="*/ 43 h 324"/>
                      <a:gd name="T50" fmla="*/ 137 w 182"/>
                      <a:gd name="T51" fmla="*/ 80 h 324"/>
                      <a:gd name="T52" fmla="*/ 181 w 182"/>
                      <a:gd name="T53" fmla="*/ 85 h 324"/>
                      <a:gd name="T54" fmla="*/ 153 w 182"/>
                      <a:gd name="T55" fmla="*/ 9 h 324"/>
                      <a:gd name="T56" fmla="*/ 139 w 182"/>
                      <a:gd name="T57" fmla="*/ 1 h 324"/>
                      <a:gd name="T58" fmla="*/ 113 w 182"/>
                      <a:gd name="T59" fmla="*/ 1 h 324"/>
                      <a:gd name="T60" fmla="*/ 100 w 182"/>
                      <a:gd name="T61" fmla="*/ 22 h 324"/>
                      <a:gd name="T62" fmla="*/ 94 w 182"/>
                      <a:gd name="T63" fmla="*/ 11 h 324"/>
                      <a:gd name="T64" fmla="*/ 101 w 182"/>
                      <a:gd name="T65" fmla="*/ 1 h 324"/>
                      <a:gd name="T66" fmla="*/ 79 w 182"/>
                      <a:gd name="T67" fmla="*/ 1 h 324"/>
                      <a:gd name="T68" fmla="*/ 86 w 182"/>
                      <a:gd name="T69" fmla="*/ 11 h 3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82" h="324">
                        <a:moveTo>
                          <a:pt x="86" y="11"/>
                        </a:moveTo>
                        <a:lnTo>
                          <a:pt x="81" y="23"/>
                        </a:lnTo>
                        <a:lnTo>
                          <a:pt x="69" y="7"/>
                        </a:lnTo>
                        <a:lnTo>
                          <a:pt x="69" y="0"/>
                        </a:lnTo>
                        <a:lnTo>
                          <a:pt x="47" y="0"/>
                        </a:lnTo>
                        <a:lnTo>
                          <a:pt x="19" y="17"/>
                        </a:lnTo>
                        <a:lnTo>
                          <a:pt x="0" y="86"/>
                        </a:lnTo>
                        <a:lnTo>
                          <a:pt x="22" y="107"/>
                        </a:lnTo>
                        <a:lnTo>
                          <a:pt x="42" y="127"/>
                        </a:lnTo>
                        <a:lnTo>
                          <a:pt x="42" y="323"/>
                        </a:lnTo>
                        <a:lnTo>
                          <a:pt x="97" y="323"/>
                        </a:lnTo>
                        <a:lnTo>
                          <a:pt x="97" y="171"/>
                        </a:lnTo>
                        <a:lnTo>
                          <a:pt x="121" y="323"/>
                        </a:lnTo>
                        <a:lnTo>
                          <a:pt x="179" y="323"/>
                        </a:lnTo>
                        <a:lnTo>
                          <a:pt x="153" y="167"/>
                        </a:lnTo>
                        <a:lnTo>
                          <a:pt x="153" y="129"/>
                        </a:lnTo>
                        <a:lnTo>
                          <a:pt x="181" y="85"/>
                        </a:lnTo>
                        <a:lnTo>
                          <a:pt x="137" y="80"/>
                        </a:lnTo>
                        <a:lnTo>
                          <a:pt x="111" y="81"/>
                        </a:lnTo>
                        <a:lnTo>
                          <a:pt x="112" y="128"/>
                        </a:lnTo>
                        <a:lnTo>
                          <a:pt x="137" y="128"/>
                        </a:lnTo>
                        <a:lnTo>
                          <a:pt x="137" y="144"/>
                        </a:lnTo>
                        <a:lnTo>
                          <a:pt x="53" y="144"/>
                        </a:lnTo>
                        <a:lnTo>
                          <a:pt x="53" y="43"/>
                        </a:lnTo>
                        <a:lnTo>
                          <a:pt x="137" y="43"/>
                        </a:lnTo>
                        <a:lnTo>
                          <a:pt x="137" y="80"/>
                        </a:lnTo>
                        <a:lnTo>
                          <a:pt x="181" y="85"/>
                        </a:lnTo>
                        <a:lnTo>
                          <a:pt x="153" y="9"/>
                        </a:lnTo>
                        <a:lnTo>
                          <a:pt x="139" y="1"/>
                        </a:lnTo>
                        <a:lnTo>
                          <a:pt x="113" y="1"/>
                        </a:lnTo>
                        <a:lnTo>
                          <a:pt x="100" y="22"/>
                        </a:lnTo>
                        <a:lnTo>
                          <a:pt x="94" y="11"/>
                        </a:lnTo>
                        <a:lnTo>
                          <a:pt x="101" y="1"/>
                        </a:lnTo>
                        <a:lnTo>
                          <a:pt x="79" y="1"/>
                        </a:lnTo>
                        <a:lnTo>
                          <a:pt x="86" y="11"/>
                        </a:lnTo>
                      </a:path>
                    </a:pathLst>
                  </a:custGeom>
                  <a:solidFill>
                    <a:srgbClr val="FF9900"/>
                  </a:solidFill>
                  <a:ln w="9525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s-PE"/>
                  </a:p>
                </p:txBody>
              </p:sp>
              <p:sp>
                <p:nvSpPr>
                  <p:cNvPr id="14445" name="Arc 109"/>
                  <p:cNvSpPr>
                    <a:spLocks noChangeAspect="1"/>
                  </p:cNvSpPr>
                  <p:nvPr/>
                </p:nvSpPr>
                <p:spPr bwMode="auto">
                  <a:xfrm>
                    <a:off x="-595" y="1604"/>
                    <a:ext cx="16" cy="14"/>
                  </a:xfrm>
                  <a:custGeom>
                    <a:avLst/>
                    <a:gdLst>
                      <a:gd name="G0" fmla="+- 1437 0 0"/>
                      <a:gd name="G1" fmla="+- 21600 0 0"/>
                      <a:gd name="G2" fmla="+- 21600 0 0"/>
                      <a:gd name="T0" fmla="*/ 0 w 23037"/>
                      <a:gd name="T1" fmla="*/ 48 h 21600"/>
                      <a:gd name="T2" fmla="*/ 23037 w 23037"/>
                      <a:gd name="T3" fmla="*/ 21600 h 21600"/>
                      <a:gd name="T4" fmla="*/ 1437 w 2303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037" h="21600" fill="none" extrusionOk="0">
                        <a:moveTo>
                          <a:pt x="-1" y="47"/>
                        </a:moveTo>
                        <a:cubicBezTo>
                          <a:pt x="478" y="15"/>
                          <a:pt x="957" y="-1"/>
                          <a:pt x="1437" y="0"/>
                        </a:cubicBezTo>
                        <a:cubicBezTo>
                          <a:pt x="13366" y="0"/>
                          <a:pt x="23037" y="9670"/>
                          <a:pt x="23037" y="21600"/>
                        </a:cubicBezTo>
                      </a:path>
                      <a:path w="23037" h="21600" stroke="0" extrusionOk="0">
                        <a:moveTo>
                          <a:pt x="-1" y="47"/>
                        </a:moveTo>
                        <a:cubicBezTo>
                          <a:pt x="478" y="15"/>
                          <a:pt x="957" y="-1"/>
                          <a:pt x="1437" y="0"/>
                        </a:cubicBezTo>
                        <a:cubicBezTo>
                          <a:pt x="13366" y="0"/>
                          <a:pt x="23037" y="9670"/>
                          <a:pt x="23037" y="21600"/>
                        </a:cubicBezTo>
                        <a:lnTo>
                          <a:pt x="1437" y="21600"/>
                        </a:lnTo>
                        <a:close/>
                      </a:path>
                    </a:pathLst>
                  </a:custGeom>
                  <a:solidFill>
                    <a:srgbClr val="FF9900"/>
                  </a:solidFill>
                  <a:ln w="9525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446" name="Arc 110"/>
                  <p:cNvSpPr>
                    <a:spLocks noChangeAspect="1"/>
                  </p:cNvSpPr>
                  <p:nvPr/>
                </p:nvSpPr>
                <p:spPr bwMode="auto">
                  <a:xfrm>
                    <a:off x="-714" y="1603"/>
                    <a:ext cx="33" cy="23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228 w 26179"/>
                      <a:gd name="T1" fmla="*/ 24728 h 24728"/>
                      <a:gd name="T2" fmla="*/ 26179 w 26179"/>
                      <a:gd name="T3" fmla="*/ 491 h 24728"/>
                      <a:gd name="T4" fmla="*/ 21600 w 26179"/>
                      <a:gd name="T5" fmla="*/ 21600 h 24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6179" h="24728" fill="none" extrusionOk="0">
                        <a:moveTo>
                          <a:pt x="227" y="24728"/>
                        </a:moveTo>
                        <a:cubicBezTo>
                          <a:pt x="76" y="23692"/>
                          <a:pt x="0" y="2264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3139" y="-1"/>
                          <a:pt x="24674" y="164"/>
                          <a:pt x="26179" y="490"/>
                        </a:cubicBezTo>
                      </a:path>
                      <a:path w="26179" h="24728" stroke="0" extrusionOk="0">
                        <a:moveTo>
                          <a:pt x="227" y="24728"/>
                        </a:moveTo>
                        <a:cubicBezTo>
                          <a:pt x="76" y="23692"/>
                          <a:pt x="0" y="2264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3139" y="-1"/>
                          <a:pt x="24674" y="164"/>
                          <a:pt x="26179" y="49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FF9900"/>
                  </a:solidFill>
                  <a:ln w="9525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447" name="Arc 111"/>
                  <p:cNvSpPr>
                    <a:spLocks noChangeAspect="1"/>
                  </p:cNvSpPr>
                  <p:nvPr/>
                </p:nvSpPr>
                <p:spPr bwMode="auto">
                  <a:xfrm>
                    <a:off x="-736" y="1689"/>
                    <a:ext cx="55" cy="43"/>
                  </a:xfrm>
                  <a:custGeom>
                    <a:avLst/>
                    <a:gdLst>
                      <a:gd name="G0" fmla="+- 21600 0 0"/>
                      <a:gd name="G1" fmla="+- 8704 0 0"/>
                      <a:gd name="G2" fmla="+- 21600 0 0"/>
                      <a:gd name="T0" fmla="*/ 37787 w 37787"/>
                      <a:gd name="T1" fmla="*/ 23006 h 30304"/>
                      <a:gd name="T2" fmla="*/ 1832 w 37787"/>
                      <a:gd name="T3" fmla="*/ 0 h 30304"/>
                      <a:gd name="T4" fmla="*/ 21600 w 37787"/>
                      <a:gd name="T5" fmla="*/ 8704 h 303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7787" h="30304" fill="none" extrusionOk="0">
                        <a:moveTo>
                          <a:pt x="37786" y="23005"/>
                        </a:moveTo>
                        <a:cubicBezTo>
                          <a:pt x="33686" y="27646"/>
                          <a:pt x="27792" y="30303"/>
                          <a:pt x="21600" y="30304"/>
                        </a:cubicBezTo>
                        <a:cubicBezTo>
                          <a:pt x="9670" y="30304"/>
                          <a:pt x="0" y="20633"/>
                          <a:pt x="0" y="8704"/>
                        </a:cubicBezTo>
                        <a:cubicBezTo>
                          <a:pt x="-1" y="5706"/>
                          <a:pt x="623" y="2742"/>
                          <a:pt x="1831" y="-1"/>
                        </a:cubicBezTo>
                      </a:path>
                      <a:path w="37787" h="30304" stroke="0" extrusionOk="0">
                        <a:moveTo>
                          <a:pt x="37786" y="23005"/>
                        </a:moveTo>
                        <a:cubicBezTo>
                          <a:pt x="33686" y="27646"/>
                          <a:pt x="27792" y="30303"/>
                          <a:pt x="21600" y="30304"/>
                        </a:cubicBezTo>
                        <a:cubicBezTo>
                          <a:pt x="9670" y="30304"/>
                          <a:pt x="0" y="20633"/>
                          <a:pt x="0" y="8704"/>
                        </a:cubicBezTo>
                        <a:cubicBezTo>
                          <a:pt x="-1" y="5706"/>
                          <a:pt x="623" y="2742"/>
                          <a:pt x="1831" y="-1"/>
                        </a:cubicBezTo>
                        <a:lnTo>
                          <a:pt x="21600" y="8704"/>
                        </a:lnTo>
                        <a:close/>
                      </a:path>
                    </a:pathLst>
                  </a:custGeom>
                  <a:solidFill>
                    <a:srgbClr val="FF9900"/>
                  </a:solidFill>
                  <a:ln w="9525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448" name="Arc 112"/>
                  <p:cNvSpPr>
                    <a:spLocks noChangeAspect="1"/>
                  </p:cNvSpPr>
                  <p:nvPr/>
                </p:nvSpPr>
                <p:spPr bwMode="auto">
                  <a:xfrm>
                    <a:off x="-595" y="1672"/>
                    <a:ext cx="45" cy="60"/>
                  </a:xfrm>
                  <a:custGeom>
                    <a:avLst/>
                    <a:gdLst>
                      <a:gd name="G0" fmla="+- 10621 0 0"/>
                      <a:gd name="G1" fmla="+- 19911 0 0"/>
                      <a:gd name="G2" fmla="+- 21600 0 0"/>
                      <a:gd name="T0" fmla="*/ 18995 w 32221"/>
                      <a:gd name="T1" fmla="*/ 0 h 41511"/>
                      <a:gd name="T2" fmla="*/ 0 w 32221"/>
                      <a:gd name="T3" fmla="*/ 38720 h 41511"/>
                      <a:gd name="T4" fmla="*/ 10621 w 32221"/>
                      <a:gd name="T5" fmla="*/ 19911 h 415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221" h="41511" fill="none" extrusionOk="0">
                        <a:moveTo>
                          <a:pt x="18994" y="0"/>
                        </a:moveTo>
                        <a:cubicBezTo>
                          <a:pt x="27008" y="3370"/>
                          <a:pt x="32221" y="11217"/>
                          <a:pt x="32221" y="19911"/>
                        </a:cubicBezTo>
                        <a:cubicBezTo>
                          <a:pt x="32221" y="31840"/>
                          <a:pt x="22550" y="41511"/>
                          <a:pt x="10621" y="41511"/>
                        </a:cubicBezTo>
                        <a:cubicBezTo>
                          <a:pt x="6899" y="41511"/>
                          <a:pt x="3240" y="40549"/>
                          <a:pt x="0" y="38719"/>
                        </a:cubicBezTo>
                      </a:path>
                      <a:path w="32221" h="41511" stroke="0" extrusionOk="0">
                        <a:moveTo>
                          <a:pt x="18994" y="0"/>
                        </a:moveTo>
                        <a:cubicBezTo>
                          <a:pt x="27008" y="3370"/>
                          <a:pt x="32221" y="11217"/>
                          <a:pt x="32221" y="19911"/>
                        </a:cubicBezTo>
                        <a:cubicBezTo>
                          <a:pt x="32221" y="31840"/>
                          <a:pt x="22550" y="41511"/>
                          <a:pt x="10621" y="41511"/>
                        </a:cubicBezTo>
                        <a:cubicBezTo>
                          <a:pt x="6899" y="41511"/>
                          <a:pt x="3240" y="40549"/>
                          <a:pt x="0" y="38719"/>
                        </a:cubicBezTo>
                        <a:lnTo>
                          <a:pt x="10621" y="19911"/>
                        </a:lnTo>
                        <a:close/>
                      </a:path>
                    </a:pathLst>
                  </a:custGeom>
                  <a:solidFill>
                    <a:srgbClr val="FF9900"/>
                  </a:solidFill>
                  <a:ln w="9525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</p:grpSp>
            <p:grpSp>
              <p:nvGrpSpPr>
                <p:cNvPr id="14449" name="Group 113"/>
                <p:cNvGrpSpPr>
                  <a:grpSpLocks noChangeAspect="1"/>
                </p:cNvGrpSpPr>
                <p:nvPr/>
              </p:nvGrpSpPr>
              <p:grpSpPr bwMode="auto">
                <a:xfrm>
                  <a:off x="4106" y="3103"/>
                  <a:ext cx="207" cy="427"/>
                  <a:chOff x="-736" y="1508"/>
                  <a:chExt cx="186" cy="418"/>
                </a:xfrm>
              </p:grpSpPr>
              <p:sp>
                <p:nvSpPr>
                  <p:cNvPr id="14450" name="Oval 114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-691" y="1508"/>
                    <a:ext cx="87" cy="85"/>
                  </a:xfrm>
                  <a:prstGeom prst="ellipse">
                    <a:avLst/>
                  </a:prstGeom>
                  <a:solidFill>
                    <a:srgbClr val="B2B2B2"/>
                  </a:solidFill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451" name="Freeform 115"/>
                  <p:cNvSpPr>
                    <a:spLocks noChangeAspect="1"/>
                  </p:cNvSpPr>
                  <p:nvPr/>
                </p:nvSpPr>
                <p:spPr bwMode="auto">
                  <a:xfrm>
                    <a:off x="-734" y="1602"/>
                    <a:ext cx="182" cy="324"/>
                  </a:xfrm>
                  <a:custGeom>
                    <a:avLst/>
                    <a:gdLst>
                      <a:gd name="T0" fmla="*/ 86 w 182"/>
                      <a:gd name="T1" fmla="*/ 11 h 324"/>
                      <a:gd name="T2" fmla="*/ 81 w 182"/>
                      <a:gd name="T3" fmla="*/ 23 h 324"/>
                      <a:gd name="T4" fmla="*/ 69 w 182"/>
                      <a:gd name="T5" fmla="*/ 7 h 324"/>
                      <a:gd name="T6" fmla="*/ 69 w 182"/>
                      <a:gd name="T7" fmla="*/ 0 h 324"/>
                      <a:gd name="T8" fmla="*/ 47 w 182"/>
                      <a:gd name="T9" fmla="*/ 0 h 324"/>
                      <a:gd name="T10" fmla="*/ 19 w 182"/>
                      <a:gd name="T11" fmla="*/ 17 h 324"/>
                      <a:gd name="T12" fmla="*/ 0 w 182"/>
                      <a:gd name="T13" fmla="*/ 86 h 324"/>
                      <a:gd name="T14" fmla="*/ 22 w 182"/>
                      <a:gd name="T15" fmla="*/ 107 h 324"/>
                      <a:gd name="T16" fmla="*/ 42 w 182"/>
                      <a:gd name="T17" fmla="*/ 127 h 324"/>
                      <a:gd name="T18" fmla="*/ 42 w 182"/>
                      <a:gd name="T19" fmla="*/ 323 h 324"/>
                      <a:gd name="T20" fmla="*/ 97 w 182"/>
                      <a:gd name="T21" fmla="*/ 323 h 324"/>
                      <a:gd name="T22" fmla="*/ 97 w 182"/>
                      <a:gd name="T23" fmla="*/ 171 h 324"/>
                      <a:gd name="T24" fmla="*/ 121 w 182"/>
                      <a:gd name="T25" fmla="*/ 323 h 324"/>
                      <a:gd name="T26" fmla="*/ 179 w 182"/>
                      <a:gd name="T27" fmla="*/ 323 h 324"/>
                      <a:gd name="T28" fmla="*/ 153 w 182"/>
                      <a:gd name="T29" fmla="*/ 167 h 324"/>
                      <a:gd name="T30" fmla="*/ 153 w 182"/>
                      <a:gd name="T31" fmla="*/ 129 h 324"/>
                      <a:gd name="T32" fmla="*/ 181 w 182"/>
                      <a:gd name="T33" fmla="*/ 85 h 324"/>
                      <a:gd name="T34" fmla="*/ 137 w 182"/>
                      <a:gd name="T35" fmla="*/ 80 h 324"/>
                      <a:gd name="T36" fmla="*/ 111 w 182"/>
                      <a:gd name="T37" fmla="*/ 81 h 324"/>
                      <a:gd name="T38" fmla="*/ 112 w 182"/>
                      <a:gd name="T39" fmla="*/ 128 h 324"/>
                      <a:gd name="T40" fmla="*/ 137 w 182"/>
                      <a:gd name="T41" fmla="*/ 128 h 324"/>
                      <a:gd name="T42" fmla="*/ 137 w 182"/>
                      <a:gd name="T43" fmla="*/ 144 h 324"/>
                      <a:gd name="T44" fmla="*/ 53 w 182"/>
                      <a:gd name="T45" fmla="*/ 144 h 324"/>
                      <a:gd name="T46" fmla="*/ 53 w 182"/>
                      <a:gd name="T47" fmla="*/ 43 h 324"/>
                      <a:gd name="T48" fmla="*/ 137 w 182"/>
                      <a:gd name="T49" fmla="*/ 43 h 324"/>
                      <a:gd name="T50" fmla="*/ 137 w 182"/>
                      <a:gd name="T51" fmla="*/ 80 h 324"/>
                      <a:gd name="T52" fmla="*/ 181 w 182"/>
                      <a:gd name="T53" fmla="*/ 85 h 324"/>
                      <a:gd name="T54" fmla="*/ 153 w 182"/>
                      <a:gd name="T55" fmla="*/ 9 h 324"/>
                      <a:gd name="T56" fmla="*/ 139 w 182"/>
                      <a:gd name="T57" fmla="*/ 1 h 324"/>
                      <a:gd name="T58" fmla="*/ 113 w 182"/>
                      <a:gd name="T59" fmla="*/ 1 h 324"/>
                      <a:gd name="T60" fmla="*/ 100 w 182"/>
                      <a:gd name="T61" fmla="*/ 22 h 324"/>
                      <a:gd name="T62" fmla="*/ 94 w 182"/>
                      <a:gd name="T63" fmla="*/ 11 h 324"/>
                      <a:gd name="T64" fmla="*/ 101 w 182"/>
                      <a:gd name="T65" fmla="*/ 1 h 324"/>
                      <a:gd name="T66" fmla="*/ 79 w 182"/>
                      <a:gd name="T67" fmla="*/ 1 h 324"/>
                      <a:gd name="T68" fmla="*/ 86 w 182"/>
                      <a:gd name="T69" fmla="*/ 11 h 3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82" h="324">
                        <a:moveTo>
                          <a:pt x="86" y="11"/>
                        </a:moveTo>
                        <a:lnTo>
                          <a:pt x="81" y="23"/>
                        </a:lnTo>
                        <a:lnTo>
                          <a:pt x="69" y="7"/>
                        </a:lnTo>
                        <a:lnTo>
                          <a:pt x="69" y="0"/>
                        </a:lnTo>
                        <a:lnTo>
                          <a:pt x="47" y="0"/>
                        </a:lnTo>
                        <a:lnTo>
                          <a:pt x="19" y="17"/>
                        </a:lnTo>
                        <a:lnTo>
                          <a:pt x="0" y="86"/>
                        </a:lnTo>
                        <a:lnTo>
                          <a:pt x="22" y="107"/>
                        </a:lnTo>
                        <a:lnTo>
                          <a:pt x="42" y="127"/>
                        </a:lnTo>
                        <a:lnTo>
                          <a:pt x="42" y="323"/>
                        </a:lnTo>
                        <a:lnTo>
                          <a:pt x="97" y="323"/>
                        </a:lnTo>
                        <a:lnTo>
                          <a:pt x="97" y="171"/>
                        </a:lnTo>
                        <a:lnTo>
                          <a:pt x="121" y="323"/>
                        </a:lnTo>
                        <a:lnTo>
                          <a:pt x="179" y="323"/>
                        </a:lnTo>
                        <a:lnTo>
                          <a:pt x="153" y="167"/>
                        </a:lnTo>
                        <a:lnTo>
                          <a:pt x="153" y="129"/>
                        </a:lnTo>
                        <a:lnTo>
                          <a:pt x="181" y="85"/>
                        </a:lnTo>
                        <a:lnTo>
                          <a:pt x="137" y="80"/>
                        </a:lnTo>
                        <a:lnTo>
                          <a:pt x="111" y="81"/>
                        </a:lnTo>
                        <a:lnTo>
                          <a:pt x="112" y="128"/>
                        </a:lnTo>
                        <a:lnTo>
                          <a:pt x="137" y="128"/>
                        </a:lnTo>
                        <a:lnTo>
                          <a:pt x="137" y="144"/>
                        </a:lnTo>
                        <a:lnTo>
                          <a:pt x="53" y="144"/>
                        </a:lnTo>
                        <a:lnTo>
                          <a:pt x="53" y="43"/>
                        </a:lnTo>
                        <a:lnTo>
                          <a:pt x="137" y="43"/>
                        </a:lnTo>
                        <a:lnTo>
                          <a:pt x="137" y="80"/>
                        </a:lnTo>
                        <a:lnTo>
                          <a:pt x="181" y="85"/>
                        </a:lnTo>
                        <a:lnTo>
                          <a:pt x="153" y="9"/>
                        </a:lnTo>
                        <a:lnTo>
                          <a:pt x="139" y="1"/>
                        </a:lnTo>
                        <a:lnTo>
                          <a:pt x="113" y="1"/>
                        </a:lnTo>
                        <a:lnTo>
                          <a:pt x="100" y="22"/>
                        </a:lnTo>
                        <a:lnTo>
                          <a:pt x="94" y="11"/>
                        </a:lnTo>
                        <a:lnTo>
                          <a:pt x="101" y="1"/>
                        </a:lnTo>
                        <a:lnTo>
                          <a:pt x="79" y="1"/>
                        </a:lnTo>
                        <a:lnTo>
                          <a:pt x="86" y="11"/>
                        </a:lnTo>
                      </a:path>
                    </a:pathLst>
                  </a:custGeom>
                  <a:solidFill>
                    <a:srgbClr val="B2B2B2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s-PE"/>
                  </a:p>
                </p:txBody>
              </p:sp>
              <p:sp>
                <p:nvSpPr>
                  <p:cNvPr id="14452" name="Arc 116"/>
                  <p:cNvSpPr>
                    <a:spLocks noChangeAspect="1"/>
                  </p:cNvSpPr>
                  <p:nvPr/>
                </p:nvSpPr>
                <p:spPr bwMode="auto">
                  <a:xfrm>
                    <a:off x="-595" y="1604"/>
                    <a:ext cx="16" cy="14"/>
                  </a:xfrm>
                  <a:custGeom>
                    <a:avLst/>
                    <a:gdLst>
                      <a:gd name="G0" fmla="+- 1437 0 0"/>
                      <a:gd name="G1" fmla="+- 21600 0 0"/>
                      <a:gd name="G2" fmla="+- 21600 0 0"/>
                      <a:gd name="T0" fmla="*/ 0 w 23037"/>
                      <a:gd name="T1" fmla="*/ 48 h 21600"/>
                      <a:gd name="T2" fmla="*/ 23037 w 23037"/>
                      <a:gd name="T3" fmla="*/ 21600 h 21600"/>
                      <a:gd name="T4" fmla="*/ 1437 w 2303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3037" h="21600" fill="none" extrusionOk="0">
                        <a:moveTo>
                          <a:pt x="-1" y="47"/>
                        </a:moveTo>
                        <a:cubicBezTo>
                          <a:pt x="478" y="15"/>
                          <a:pt x="957" y="-1"/>
                          <a:pt x="1437" y="0"/>
                        </a:cubicBezTo>
                        <a:cubicBezTo>
                          <a:pt x="13366" y="0"/>
                          <a:pt x="23037" y="9670"/>
                          <a:pt x="23037" y="21600"/>
                        </a:cubicBezTo>
                      </a:path>
                      <a:path w="23037" h="21600" stroke="0" extrusionOk="0">
                        <a:moveTo>
                          <a:pt x="-1" y="47"/>
                        </a:moveTo>
                        <a:cubicBezTo>
                          <a:pt x="478" y="15"/>
                          <a:pt x="957" y="-1"/>
                          <a:pt x="1437" y="0"/>
                        </a:cubicBezTo>
                        <a:cubicBezTo>
                          <a:pt x="13366" y="0"/>
                          <a:pt x="23037" y="9670"/>
                          <a:pt x="23037" y="21600"/>
                        </a:cubicBezTo>
                        <a:lnTo>
                          <a:pt x="1437" y="21600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453" name="Arc 117"/>
                  <p:cNvSpPr>
                    <a:spLocks noChangeAspect="1"/>
                  </p:cNvSpPr>
                  <p:nvPr/>
                </p:nvSpPr>
                <p:spPr bwMode="auto">
                  <a:xfrm>
                    <a:off x="-714" y="1603"/>
                    <a:ext cx="33" cy="23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228 w 26179"/>
                      <a:gd name="T1" fmla="*/ 24728 h 24728"/>
                      <a:gd name="T2" fmla="*/ 26179 w 26179"/>
                      <a:gd name="T3" fmla="*/ 491 h 24728"/>
                      <a:gd name="T4" fmla="*/ 21600 w 26179"/>
                      <a:gd name="T5" fmla="*/ 21600 h 247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6179" h="24728" fill="none" extrusionOk="0">
                        <a:moveTo>
                          <a:pt x="227" y="24728"/>
                        </a:moveTo>
                        <a:cubicBezTo>
                          <a:pt x="76" y="23692"/>
                          <a:pt x="0" y="2264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3139" y="-1"/>
                          <a:pt x="24674" y="164"/>
                          <a:pt x="26179" y="490"/>
                        </a:cubicBezTo>
                      </a:path>
                      <a:path w="26179" h="24728" stroke="0" extrusionOk="0">
                        <a:moveTo>
                          <a:pt x="227" y="24728"/>
                        </a:moveTo>
                        <a:cubicBezTo>
                          <a:pt x="76" y="23692"/>
                          <a:pt x="0" y="2264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23139" y="-1"/>
                          <a:pt x="24674" y="164"/>
                          <a:pt x="26179" y="49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454" name="Arc 118"/>
                  <p:cNvSpPr>
                    <a:spLocks noChangeAspect="1"/>
                  </p:cNvSpPr>
                  <p:nvPr/>
                </p:nvSpPr>
                <p:spPr bwMode="auto">
                  <a:xfrm>
                    <a:off x="-736" y="1689"/>
                    <a:ext cx="55" cy="43"/>
                  </a:xfrm>
                  <a:custGeom>
                    <a:avLst/>
                    <a:gdLst>
                      <a:gd name="G0" fmla="+- 21600 0 0"/>
                      <a:gd name="G1" fmla="+- 8704 0 0"/>
                      <a:gd name="G2" fmla="+- 21600 0 0"/>
                      <a:gd name="T0" fmla="*/ 37787 w 37787"/>
                      <a:gd name="T1" fmla="*/ 23006 h 30304"/>
                      <a:gd name="T2" fmla="*/ 1832 w 37787"/>
                      <a:gd name="T3" fmla="*/ 0 h 30304"/>
                      <a:gd name="T4" fmla="*/ 21600 w 37787"/>
                      <a:gd name="T5" fmla="*/ 8704 h 303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7787" h="30304" fill="none" extrusionOk="0">
                        <a:moveTo>
                          <a:pt x="37786" y="23005"/>
                        </a:moveTo>
                        <a:cubicBezTo>
                          <a:pt x="33686" y="27646"/>
                          <a:pt x="27792" y="30303"/>
                          <a:pt x="21600" y="30304"/>
                        </a:cubicBezTo>
                        <a:cubicBezTo>
                          <a:pt x="9670" y="30304"/>
                          <a:pt x="0" y="20633"/>
                          <a:pt x="0" y="8704"/>
                        </a:cubicBezTo>
                        <a:cubicBezTo>
                          <a:pt x="-1" y="5706"/>
                          <a:pt x="623" y="2742"/>
                          <a:pt x="1831" y="-1"/>
                        </a:cubicBezTo>
                      </a:path>
                      <a:path w="37787" h="30304" stroke="0" extrusionOk="0">
                        <a:moveTo>
                          <a:pt x="37786" y="23005"/>
                        </a:moveTo>
                        <a:cubicBezTo>
                          <a:pt x="33686" y="27646"/>
                          <a:pt x="27792" y="30303"/>
                          <a:pt x="21600" y="30304"/>
                        </a:cubicBezTo>
                        <a:cubicBezTo>
                          <a:pt x="9670" y="30304"/>
                          <a:pt x="0" y="20633"/>
                          <a:pt x="0" y="8704"/>
                        </a:cubicBezTo>
                        <a:cubicBezTo>
                          <a:pt x="-1" y="5706"/>
                          <a:pt x="623" y="2742"/>
                          <a:pt x="1831" y="-1"/>
                        </a:cubicBezTo>
                        <a:lnTo>
                          <a:pt x="21600" y="8704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  <p:sp>
                <p:nvSpPr>
                  <p:cNvPr id="14455" name="Arc 119"/>
                  <p:cNvSpPr>
                    <a:spLocks noChangeAspect="1"/>
                  </p:cNvSpPr>
                  <p:nvPr/>
                </p:nvSpPr>
                <p:spPr bwMode="auto">
                  <a:xfrm>
                    <a:off x="-595" y="1672"/>
                    <a:ext cx="45" cy="60"/>
                  </a:xfrm>
                  <a:custGeom>
                    <a:avLst/>
                    <a:gdLst>
                      <a:gd name="G0" fmla="+- 10621 0 0"/>
                      <a:gd name="G1" fmla="+- 19911 0 0"/>
                      <a:gd name="G2" fmla="+- 21600 0 0"/>
                      <a:gd name="T0" fmla="*/ 18995 w 32221"/>
                      <a:gd name="T1" fmla="*/ 0 h 41511"/>
                      <a:gd name="T2" fmla="*/ 0 w 32221"/>
                      <a:gd name="T3" fmla="*/ 38720 h 41511"/>
                      <a:gd name="T4" fmla="*/ 10621 w 32221"/>
                      <a:gd name="T5" fmla="*/ 19911 h 415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2221" h="41511" fill="none" extrusionOk="0">
                        <a:moveTo>
                          <a:pt x="18994" y="0"/>
                        </a:moveTo>
                        <a:cubicBezTo>
                          <a:pt x="27008" y="3370"/>
                          <a:pt x="32221" y="11217"/>
                          <a:pt x="32221" y="19911"/>
                        </a:cubicBezTo>
                        <a:cubicBezTo>
                          <a:pt x="32221" y="31840"/>
                          <a:pt x="22550" y="41511"/>
                          <a:pt x="10621" y="41511"/>
                        </a:cubicBezTo>
                        <a:cubicBezTo>
                          <a:pt x="6899" y="41511"/>
                          <a:pt x="3240" y="40549"/>
                          <a:pt x="0" y="38719"/>
                        </a:cubicBezTo>
                      </a:path>
                      <a:path w="32221" h="41511" stroke="0" extrusionOk="0">
                        <a:moveTo>
                          <a:pt x="18994" y="0"/>
                        </a:moveTo>
                        <a:cubicBezTo>
                          <a:pt x="27008" y="3370"/>
                          <a:pt x="32221" y="11217"/>
                          <a:pt x="32221" y="19911"/>
                        </a:cubicBezTo>
                        <a:cubicBezTo>
                          <a:pt x="32221" y="31840"/>
                          <a:pt x="22550" y="41511"/>
                          <a:pt x="10621" y="41511"/>
                        </a:cubicBezTo>
                        <a:cubicBezTo>
                          <a:pt x="6899" y="41511"/>
                          <a:pt x="3240" y="40549"/>
                          <a:pt x="0" y="38719"/>
                        </a:cubicBezTo>
                        <a:lnTo>
                          <a:pt x="10621" y="19911"/>
                        </a:lnTo>
                        <a:close/>
                      </a:path>
                    </a:pathLst>
                  </a:custGeom>
                  <a:solidFill>
                    <a:srgbClr val="B2B2B2"/>
                  </a:solidFill>
                  <a:ln w="12700" cap="rnd">
                    <a:solidFill>
                      <a:schemeClr val="bg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tx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PE"/>
                  </a:p>
                </p:txBody>
              </p:sp>
            </p:grpSp>
          </p:grpSp>
          <p:grpSp>
            <p:nvGrpSpPr>
              <p:cNvPr id="14456" name="Group 120"/>
              <p:cNvGrpSpPr>
                <a:grpSpLocks/>
              </p:cNvGrpSpPr>
              <p:nvPr/>
            </p:nvGrpSpPr>
            <p:grpSpPr bwMode="auto">
              <a:xfrm>
                <a:off x="3888" y="2674"/>
                <a:ext cx="1580" cy="1158"/>
                <a:chOff x="3888" y="2566"/>
                <a:chExt cx="1580" cy="1158"/>
              </a:xfrm>
            </p:grpSpPr>
            <p:grpSp>
              <p:nvGrpSpPr>
                <p:cNvPr id="14457" name="Group 121"/>
                <p:cNvGrpSpPr>
                  <a:grpSpLocks/>
                </p:cNvGrpSpPr>
                <p:nvPr/>
              </p:nvGrpSpPr>
              <p:grpSpPr bwMode="auto">
                <a:xfrm>
                  <a:off x="3888" y="2566"/>
                  <a:ext cx="874" cy="1158"/>
                  <a:chOff x="3914" y="2606"/>
                  <a:chExt cx="874" cy="1158"/>
                </a:xfrm>
              </p:grpSpPr>
              <p:sp>
                <p:nvSpPr>
                  <p:cNvPr id="14458" name="Text Box 1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9" y="2606"/>
                    <a:ext cx="243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dist="81320" dir="3080412" algn="ctr" rotWithShape="0">
                      <a:srgbClr val="000000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marL="407988" indent="-407988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1257300" indent="-457200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597025" indent="-225425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878013" indent="-166688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165350" indent="-173038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622550" indent="-173038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3079750" indent="-173038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536950" indent="-173038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994150" indent="-173038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lnSpc>
                        <a:spcPct val="88000"/>
                      </a:lnSpc>
                      <a:spcBef>
                        <a:spcPct val="50000"/>
                      </a:spcBef>
                      <a:buClr>
                        <a:schemeClr val="tx1"/>
                      </a:buClr>
                      <a:buFont typeface="Monotype Sorts" panose="05010101010101010101" pitchFamily="2" charset="2"/>
                      <a:buNone/>
                    </a:pPr>
                    <a:r>
                      <a:rPr lang="en-US" b="0">
                        <a:latin typeface="Arial Narrow" panose="020B0606020202030204" pitchFamily="34" charset="0"/>
                        <a:sym typeface="Wingdings" panose="05000000000000000000" pitchFamily="2" charset="2"/>
                      </a:rPr>
                      <a:t>?</a:t>
                    </a:r>
                    <a:endParaRPr lang="en-US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14459" name="Text Box 1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45" y="2783"/>
                    <a:ext cx="243" cy="27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dist="81320" dir="3080412" algn="ctr" rotWithShape="0">
                      <a:srgbClr val="000000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marL="407988" indent="-407988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1257300" indent="-457200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597025" indent="-225425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878013" indent="-166688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165350" indent="-173038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622550" indent="-173038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3079750" indent="-173038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536950" indent="-173038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994150" indent="-173038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lnSpc>
                        <a:spcPct val="88000"/>
                      </a:lnSpc>
                      <a:spcBef>
                        <a:spcPct val="50000"/>
                      </a:spcBef>
                      <a:buClr>
                        <a:schemeClr val="tx1"/>
                      </a:buClr>
                      <a:buFont typeface="Monotype Sorts" panose="05010101010101010101" pitchFamily="2" charset="2"/>
                      <a:buNone/>
                    </a:pPr>
                    <a:r>
                      <a:rPr lang="en-US" b="0">
                        <a:latin typeface="Arial Narrow" panose="020B0606020202030204" pitchFamily="34" charset="0"/>
                        <a:sym typeface="Wingdings" panose="05000000000000000000" pitchFamily="2" charset="2"/>
                      </a:rPr>
                      <a:t>?</a:t>
                    </a:r>
                    <a:endParaRPr lang="en-US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14460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45" y="3287"/>
                    <a:ext cx="243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dist="81320" dir="3080412" algn="ctr" rotWithShape="0">
                      <a:srgbClr val="000000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marL="407988" indent="-407988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1257300" indent="-457200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597025" indent="-225425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878013" indent="-166688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165350" indent="-173038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622550" indent="-173038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3079750" indent="-173038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536950" indent="-173038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994150" indent="-173038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lnSpc>
                        <a:spcPct val="88000"/>
                      </a:lnSpc>
                      <a:spcBef>
                        <a:spcPct val="50000"/>
                      </a:spcBef>
                      <a:buClr>
                        <a:schemeClr val="tx1"/>
                      </a:buClr>
                      <a:buFont typeface="Monotype Sorts" panose="05010101010101010101" pitchFamily="2" charset="2"/>
                      <a:buNone/>
                    </a:pPr>
                    <a:r>
                      <a:rPr lang="en-US" b="0">
                        <a:latin typeface="Arial Narrow" panose="020B0606020202030204" pitchFamily="34" charset="0"/>
                        <a:sym typeface="Wingdings" panose="05000000000000000000" pitchFamily="2" charset="2"/>
                      </a:rPr>
                      <a:t>?</a:t>
                    </a:r>
                    <a:endParaRPr lang="en-US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14461" name="Text Box 1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8" y="3486"/>
                    <a:ext cx="243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dist="81320" dir="3080412" algn="ctr" rotWithShape="0">
                      <a:srgbClr val="000000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marL="407988" indent="-407988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1257300" indent="-457200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597025" indent="-225425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878013" indent="-166688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165350" indent="-173038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622550" indent="-173038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3079750" indent="-173038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536950" indent="-173038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994150" indent="-173038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lnSpc>
                        <a:spcPct val="88000"/>
                      </a:lnSpc>
                      <a:spcBef>
                        <a:spcPct val="50000"/>
                      </a:spcBef>
                      <a:buClr>
                        <a:schemeClr val="tx1"/>
                      </a:buClr>
                      <a:buFont typeface="Monotype Sorts" panose="05010101010101010101" pitchFamily="2" charset="2"/>
                      <a:buNone/>
                    </a:pPr>
                    <a:r>
                      <a:rPr lang="en-US" b="0">
                        <a:latin typeface="Arial Narrow" panose="020B0606020202030204" pitchFamily="34" charset="0"/>
                        <a:sym typeface="Wingdings" panose="05000000000000000000" pitchFamily="2" charset="2"/>
                      </a:rPr>
                      <a:t>?</a:t>
                    </a:r>
                    <a:endParaRPr lang="en-US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14462" name="Text Box 1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8" y="3028"/>
                    <a:ext cx="243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dist="81320" dir="3080412" algn="ctr" rotWithShape="0">
                      <a:srgbClr val="000000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marL="407988" indent="-407988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1257300" indent="-457200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597025" indent="-225425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878013" indent="-166688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165350" indent="-173038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622550" indent="-173038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3079750" indent="-173038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536950" indent="-173038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994150" indent="-173038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lnSpc>
                        <a:spcPct val="88000"/>
                      </a:lnSpc>
                      <a:spcBef>
                        <a:spcPct val="50000"/>
                      </a:spcBef>
                      <a:buClr>
                        <a:schemeClr val="tx1"/>
                      </a:buClr>
                      <a:buFont typeface="Monotype Sorts" panose="05010101010101010101" pitchFamily="2" charset="2"/>
                      <a:buNone/>
                    </a:pPr>
                    <a:r>
                      <a:rPr lang="en-US" b="0">
                        <a:latin typeface="Arial Narrow" panose="020B0606020202030204" pitchFamily="34" charset="0"/>
                        <a:sym typeface="Wingdings" panose="05000000000000000000" pitchFamily="2" charset="2"/>
                      </a:rPr>
                      <a:t>?</a:t>
                    </a:r>
                    <a:endParaRPr lang="en-US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14463" name="Text Box 1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4" y="2805"/>
                    <a:ext cx="243" cy="27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dist="81320" dir="3080412" algn="ctr" rotWithShape="0">
                      <a:srgbClr val="000000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marL="407988" indent="-407988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1257300" indent="-457200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597025" indent="-225425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878013" indent="-166688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165350" indent="-173038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622550" indent="-173038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3079750" indent="-173038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536950" indent="-173038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994150" indent="-173038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lnSpc>
                        <a:spcPct val="88000"/>
                      </a:lnSpc>
                      <a:spcBef>
                        <a:spcPct val="50000"/>
                      </a:spcBef>
                      <a:buClr>
                        <a:schemeClr val="tx1"/>
                      </a:buClr>
                      <a:buFont typeface="Monotype Sorts" panose="05010101010101010101" pitchFamily="2" charset="2"/>
                      <a:buNone/>
                    </a:pPr>
                    <a:r>
                      <a:rPr lang="en-US" b="0">
                        <a:latin typeface="Arial Narrow" panose="020B0606020202030204" pitchFamily="34" charset="0"/>
                        <a:sym typeface="Wingdings" panose="05000000000000000000" pitchFamily="2" charset="2"/>
                      </a:rPr>
                      <a:t>?</a:t>
                    </a:r>
                    <a:endParaRPr lang="en-US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14464" name="Text Box 1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31" y="3263"/>
                    <a:ext cx="242" cy="27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>
                    <a:outerShdw dist="81320" dir="3080412" algn="ctr" rotWithShape="0">
                      <a:srgbClr val="000000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marL="407988" indent="-407988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1257300" indent="-457200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597025" indent="-225425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878013" indent="-166688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165350" indent="-173038" algn="l" defTabSz="9588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622550" indent="-173038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3079750" indent="-173038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536950" indent="-173038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994150" indent="-173038" defTabSz="958850"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algn="ctr">
                      <a:lnSpc>
                        <a:spcPct val="88000"/>
                      </a:lnSpc>
                      <a:spcBef>
                        <a:spcPct val="50000"/>
                      </a:spcBef>
                      <a:buClr>
                        <a:schemeClr val="tx1"/>
                      </a:buClr>
                      <a:buFont typeface="Monotype Sorts" panose="05010101010101010101" pitchFamily="2" charset="2"/>
                      <a:buNone/>
                    </a:pPr>
                    <a:r>
                      <a:rPr lang="en-US" b="0">
                        <a:latin typeface="Arial Narrow" panose="020B0606020202030204" pitchFamily="34" charset="0"/>
                        <a:sym typeface="Wingdings" panose="05000000000000000000" pitchFamily="2" charset="2"/>
                      </a:rPr>
                      <a:t>?</a:t>
                    </a:r>
                    <a:endParaRPr lang="en-US" b="0">
                      <a:latin typeface="Arial Narrow" panose="020B0606020202030204" pitchFamily="34" charset="0"/>
                    </a:endParaRPr>
                  </a:p>
                </p:txBody>
              </p:sp>
            </p:grpSp>
            <p:sp>
              <p:nvSpPr>
                <p:cNvPr id="14465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5319" y="3020"/>
                  <a:ext cx="149" cy="568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81320" dir="3080412" algn="ctr" rotWithShape="0">
                    <a:srgbClr val="00000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accent2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marL="407988" indent="-407988" algn="l" defTabSz="9588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1257300" indent="-457200" algn="l" defTabSz="9588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597025" indent="-225425" algn="l" defTabSz="9588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878013" indent="-166688" algn="l" defTabSz="9588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165350" indent="-173038" algn="l" defTabSz="9588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622550" indent="-173038" defTabSz="95885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3079750" indent="-173038" defTabSz="95885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536950" indent="-173038" defTabSz="95885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994150" indent="-173038" defTabSz="95885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lnSpc>
                      <a:spcPct val="88000"/>
                    </a:lnSpc>
                    <a:spcBef>
                      <a:spcPct val="50000"/>
                    </a:spcBef>
                    <a:buClr>
                      <a:schemeClr val="tx1"/>
                    </a:buClr>
                    <a:buFont typeface="Monotype Sorts" panose="05010101010101010101" pitchFamily="2" charset="2"/>
                    <a:buNone/>
                  </a:pPr>
                  <a:endParaRPr lang="es-ES" sz="4800" b="0">
                    <a:latin typeface="Arial Narrow" panose="020B0606020202030204" pitchFamily="34" charset="0"/>
                  </a:endParaRPr>
                </a:p>
              </p:txBody>
            </p:sp>
          </p:grpSp>
        </p:grpSp>
      </p:grpSp>
      <p:grpSp>
        <p:nvGrpSpPr>
          <p:cNvPr id="14504" name="Group 168"/>
          <p:cNvGrpSpPr>
            <a:grpSpLocks/>
          </p:cNvGrpSpPr>
          <p:nvPr/>
        </p:nvGrpSpPr>
        <p:grpSpPr bwMode="auto">
          <a:xfrm>
            <a:off x="466725" y="5661025"/>
            <a:ext cx="8642350" cy="1008063"/>
            <a:chOff x="294" y="3329"/>
            <a:chExt cx="5444" cy="635"/>
          </a:xfrm>
        </p:grpSpPr>
        <p:grpSp>
          <p:nvGrpSpPr>
            <p:cNvPr id="14483" name="Group 147"/>
            <p:cNvGrpSpPr>
              <a:grpSpLocks noChangeAspect="1"/>
            </p:cNvGrpSpPr>
            <p:nvPr/>
          </p:nvGrpSpPr>
          <p:grpSpPr bwMode="auto">
            <a:xfrm>
              <a:off x="3777" y="3512"/>
              <a:ext cx="157" cy="315"/>
              <a:chOff x="-736" y="1508"/>
              <a:chExt cx="186" cy="418"/>
            </a:xfrm>
          </p:grpSpPr>
          <p:sp>
            <p:nvSpPr>
              <p:cNvPr id="14484" name="Oval 148"/>
              <p:cNvSpPr>
                <a:spLocks noChangeAspect="1" noChangeArrowheads="1"/>
              </p:cNvSpPr>
              <p:nvPr/>
            </p:nvSpPr>
            <p:spPr bwMode="auto">
              <a:xfrm>
                <a:off x="-691" y="1508"/>
                <a:ext cx="87" cy="85"/>
              </a:xfrm>
              <a:prstGeom prst="ellipse">
                <a:avLst/>
              </a:prstGeom>
              <a:solidFill>
                <a:srgbClr val="0099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4485" name="Freeform 149"/>
              <p:cNvSpPr>
                <a:spLocks noChangeAspect="1"/>
              </p:cNvSpPr>
              <p:nvPr/>
            </p:nvSpPr>
            <p:spPr bwMode="auto">
              <a:xfrm>
                <a:off x="-734" y="1602"/>
                <a:ext cx="182" cy="324"/>
              </a:xfrm>
              <a:custGeom>
                <a:avLst/>
                <a:gdLst>
                  <a:gd name="T0" fmla="*/ 86 w 182"/>
                  <a:gd name="T1" fmla="*/ 11 h 324"/>
                  <a:gd name="T2" fmla="*/ 81 w 182"/>
                  <a:gd name="T3" fmla="*/ 23 h 324"/>
                  <a:gd name="T4" fmla="*/ 69 w 182"/>
                  <a:gd name="T5" fmla="*/ 7 h 324"/>
                  <a:gd name="T6" fmla="*/ 69 w 182"/>
                  <a:gd name="T7" fmla="*/ 0 h 324"/>
                  <a:gd name="T8" fmla="*/ 47 w 182"/>
                  <a:gd name="T9" fmla="*/ 0 h 324"/>
                  <a:gd name="T10" fmla="*/ 19 w 182"/>
                  <a:gd name="T11" fmla="*/ 17 h 324"/>
                  <a:gd name="T12" fmla="*/ 0 w 182"/>
                  <a:gd name="T13" fmla="*/ 86 h 324"/>
                  <a:gd name="T14" fmla="*/ 22 w 182"/>
                  <a:gd name="T15" fmla="*/ 107 h 324"/>
                  <a:gd name="T16" fmla="*/ 42 w 182"/>
                  <a:gd name="T17" fmla="*/ 127 h 324"/>
                  <a:gd name="T18" fmla="*/ 42 w 182"/>
                  <a:gd name="T19" fmla="*/ 323 h 324"/>
                  <a:gd name="T20" fmla="*/ 97 w 182"/>
                  <a:gd name="T21" fmla="*/ 323 h 324"/>
                  <a:gd name="T22" fmla="*/ 97 w 182"/>
                  <a:gd name="T23" fmla="*/ 171 h 324"/>
                  <a:gd name="T24" fmla="*/ 121 w 182"/>
                  <a:gd name="T25" fmla="*/ 323 h 324"/>
                  <a:gd name="T26" fmla="*/ 179 w 182"/>
                  <a:gd name="T27" fmla="*/ 323 h 324"/>
                  <a:gd name="T28" fmla="*/ 153 w 182"/>
                  <a:gd name="T29" fmla="*/ 167 h 324"/>
                  <a:gd name="T30" fmla="*/ 153 w 182"/>
                  <a:gd name="T31" fmla="*/ 129 h 324"/>
                  <a:gd name="T32" fmla="*/ 181 w 182"/>
                  <a:gd name="T33" fmla="*/ 85 h 324"/>
                  <a:gd name="T34" fmla="*/ 137 w 182"/>
                  <a:gd name="T35" fmla="*/ 80 h 324"/>
                  <a:gd name="T36" fmla="*/ 111 w 182"/>
                  <a:gd name="T37" fmla="*/ 81 h 324"/>
                  <a:gd name="T38" fmla="*/ 112 w 182"/>
                  <a:gd name="T39" fmla="*/ 128 h 324"/>
                  <a:gd name="T40" fmla="*/ 137 w 182"/>
                  <a:gd name="T41" fmla="*/ 128 h 324"/>
                  <a:gd name="T42" fmla="*/ 137 w 182"/>
                  <a:gd name="T43" fmla="*/ 144 h 324"/>
                  <a:gd name="T44" fmla="*/ 53 w 182"/>
                  <a:gd name="T45" fmla="*/ 144 h 324"/>
                  <a:gd name="T46" fmla="*/ 53 w 182"/>
                  <a:gd name="T47" fmla="*/ 43 h 324"/>
                  <a:gd name="T48" fmla="*/ 137 w 182"/>
                  <a:gd name="T49" fmla="*/ 43 h 324"/>
                  <a:gd name="T50" fmla="*/ 137 w 182"/>
                  <a:gd name="T51" fmla="*/ 80 h 324"/>
                  <a:gd name="T52" fmla="*/ 181 w 182"/>
                  <a:gd name="T53" fmla="*/ 85 h 324"/>
                  <a:gd name="T54" fmla="*/ 153 w 182"/>
                  <a:gd name="T55" fmla="*/ 9 h 324"/>
                  <a:gd name="T56" fmla="*/ 139 w 182"/>
                  <a:gd name="T57" fmla="*/ 1 h 324"/>
                  <a:gd name="T58" fmla="*/ 113 w 182"/>
                  <a:gd name="T59" fmla="*/ 1 h 324"/>
                  <a:gd name="T60" fmla="*/ 100 w 182"/>
                  <a:gd name="T61" fmla="*/ 22 h 324"/>
                  <a:gd name="T62" fmla="*/ 94 w 182"/>
                  <a:gd name="T63" fmla="*/ 11 h 324"/>
                  <a:gd name="T64" fmla="*/ 101 w 182"/>
                  <a:gd name="T65" fmla="*/ 1 h 324"/>
                  <a:gd name="T66" fmla="*/ 79 w 182"/>
                  <a:gd name="T67" fmla="*/ 1 h 324"/>
                  <a:gd name="T68" fmla="*/ 86 w 182"/>
                  <a:gd name="T69" fmla="*/ 11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2" h="324">
                    <a:moveTo>
                      <a:pt x="86" y="11"/>
                    </a:moveTo>
                    <a:lnTo>
                      <a:pt x="81" y="23"/>
                    </a:lnTo>
                    <a:lnTo>
                      <a:pt x="69" y="7"/>
                    </a:lnTo>
                    <a:lnTo>
                      <a:pt x="69" y="0"/>
                    </a:lnTo>
                    <a:lnTo>
                      <a:pt x="47" y="0"/>
                    </a:lnTo>
                    <a:lnTo>
                      <a:pt x="19" y="17"/>
                    </a:lnTo>
                    <a:lnTo>
                      <a:pt x="0" y="86"/>
                    </a:lnTo>
                    <a:lnTo>
                      <a:pt x="22" y="107"/>
                    </a:lnTo>
                    <a:lnTo>
                      <a:pt x="42" y="127"/>
                    </a:lnTo>
                    <a:lnTo>
                      <a:pt x="42" y="323"/>
                    </a:lnTo>
                    <a:lnTo>
                      <a:pt x="97" y="323"/>
                    </a:lnTo>
                    <a:lnTo>
                      <a:pt x="97" y="171"/>
                    </a:lnTo>
                    <a:lnTo>
                      <a:pt x="121" y="323"/>
                    </a:lnTo>
                    <a:lnTo>
                      <a:pt x="179" y="323"/>
                    </a:lnTo>
                    <a:lnTo>
                      <a:pt x="153" y="167"/>
                    </a:lnTo>
                    <a:lnTo>
                      <a:pt x="153" y="129"/>
                    </a:lnTo>
                    <a:lnTo>
                      <a:pt x="181" y="85"/>
                    </a:lnTo>
                    <a:lnTo>
                      <a:pt x="137" y="80"/>
                    </a:lnTo>
                    <a:lnTo>
                      <a:pt x="111" y="81"/>
                    </a:lnTo>
                    <a:lnTo>
                      <a:pt x="112" y="128"/>
                    </a:lnTo>
                    <a:lnTo>
                      <a:pt x="137" y="128"/>
                    </a:lnTo>
                    <a:lnTo>
                      <a:pt x="137" y="144"/>
                    </a:lnTo>
                    <a:lnTo>
                      <a:pt x="53" y="144"/>
                    </a:lnTo>
                    <a:lnTo>
                      <a:pt x="53" y="43"/>
                    </a:lnTo>
                    <a:lnTo>
                      <a:pt x="137" y="43"/>
                    </a:lnTo>
                    <a:lnTo>
                      <a:pt x="137" y="80"/>
                    </a:lnTo>
                    <a:lnTo>
                      <a:pt x="181" y="85"/>
                    </a:lnTo>
                    <a:lnTo>
                      <a:pt x="153" y="9"/>
                    </a:lnTo>
                    <a:lnTo>
                      <a:pt x="139" y="1"/>
                    </a:lnTo>
                    <a:lnTo>
                      <a:pt x="113" y="1"/>
                    </a:lnTo>
                    <a:lnTo>
                      <a:pt x="100" y="22"/>
                    </a:lnTo>
                    <a:lnTo>
                      <a:pt x="94" y="11"/>
                    </a:lnTo>
                    <a:lnTo>
                      <a:pt x="101" y="1"/>
                    </a:lnTo>
                    <a:lnTo>
                      <a:pt x="79" y="1"/>
                    </a:lnTo>
                    <a:lnTo>
                      <a:pt x="86" y="11"/>
                    </a:lnTo>
                  </a:path>
                </a:pathLst>
              </a:custGeom>
              <a:solidFill>
                <a:srgbClr val="0099FF"/>
              </a:solidFill>
              <a:ln w="9525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PE"/>
              </a:p>
            </p:txBody>
          </p:sp>
          <p:sp>
            <p:nvSpPr>
              <p:cNvPr id="14486" name="Arc 150"/>
              <p:cNvSpPr>
                <a:spLocks noChangeAspect="1"/>
              </p:cNvSpPr>
              <p:nvPr/>
            </p:nvSpPr>
            <p:spPr bwMode="auto">
              <a:xfrm>
                <a:off x="-595" y="1604"/>
                <a:ext cx="16" cy="14"/>
              </a:xfrm>
              <a:custGeom>
                <a:avLst/>
                <a:gdLst>
                  <a:gd name="G0" fmla="+- 1437 0 0"/>
                  <a:gd name="G1" fmla="+- 21600 0 0"/>
                  <a:gd name="G2" fmla="+- 21600 0 0"/>
                  <a:gd name="T0" fmla="*/ 0 w 23037"/>
                  <a:gd name="T1" fmla="*/ 48 h 21600"/>
                  <a:gd name="T2" fmla="*/ 23037 w 23037"/>
                  <a:gd name="T3" fmla="*/ 21600 h 21600"/>
                  <a:gd name="T4" fmla="*/ 1437 w 2303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37" h="21600" fill="none" extrusionOk="0">
                    <a:moveTo>
                      <a:pt x="-1" y="47"/>
                    </a:moveTo>
                    <a:cubicBezTo>
                      <a:pt x="478" y="15"/>
                      <a:pt x="957" y="-1"/>
                      <a:pt x="1437" y="0"/>
                    </a:cubicBezTo>
                    <a:cubicBezTo>
                      <a:pt x="13366" y="0"/>
                      <a:pt x="23037" y="9670"/>
                      <a:pt x="23037" y="21600"/>
                    </a:cubicBezTo>
                  </a:path>
                  <a:path w="23037" h="21600" stroke="0" extrusionOk="0">
                    <a:moveTo>
                      <a:pt x="-1" y="47"/>
                    </a:moveTo>
                    <a:cubicBezTo>
                      <a:pt x="478" y="15"/>
                      <a:pt x="957" y="-1"/>
                      <a:pt x="1437" y="0"/>
                    </a:cubicBezTo>
                    <a:cubicBezTo>
                      <a:pt x="13366" y="0"/>
                      <a:pt x="23037" y="9670"/>
                      <a:pt x="23037" y="21600"/>
                    </a:cubicBezTo>
                    <a:lnTo>
                      <a:pt x="1437" y="21600"/>
                    </a:lnTo>
                    <a:close/>
                  </a:path>
                </a:pathLst>
              </a:custGeom>
              <a:solidFill>
                <a:srgbClr val="0099FF"/>
              </a:solidFill>
              <a:ln w="9525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4487" name="Arc 151"/>
              <p:cNvSpPr>
                <a:spLocks noChangeAspect="1"/>
              </p:cNvSpPr>
              <p:nvPr/>
            </p:nvSpPr>
            <p:spPr bwMode="auto">
              <a:xfrm>
                <a:off x="-714" y="1603"/>
                <a:ext cx="33" cy="2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28 w 26179"/>
                  <a:gd name="T1" fmla="*/ 24728 h 24728"/>
                  <a:gd name="T2" fmla="*/ 26179 w 26179"/>
                  <a:gd name="T3" fmla="*/ 491 h 24728"/>
                  <a:gd name="T4" fmla="*/ 21600 w 26179"/>
                  <a:gd name="T5" fmla="*/ 21600 h 24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179" h="24728" fill="none" extrusionOk="0">
                    <a:moveTo>
                      <a:pt x="227" y="24728"/>
                    </a:moveTo>
                    <a:cubicBezTo>
                      <a:pt x="76" y="23692"/>
                      <a:pt x="0" y="226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3139" y="-1"/>
                      <a:pt x="24674" y="164"/>
                      <a:pt x="26179" y="490"/>
                    </a:cubicBezTo>
                  </a:path>
                  <a:path w="26179" h="24728" stroke="0" extrusionOk="0">
                    <a:moveTo>
                      <a:pt x="227" y="24728"/>
                    </a:moveTo>
                    <a:cubicBezTo>
                      <a:pt x="76" y="23692"/>
                      <a:pt x="0" y="226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3139" y="-1"/>
                      <a:pt x="24674" y="164"/>
                      <a:pt x="26179" y="49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99FF"/>
              </a:solidFill>
              <a:ln w="9525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4488" name="Arc 152"/>
              <p:cNvSpPr>
                <a:spLocks noChangeAspect="1"/>
              </p:cNvSpPr>
              <p:nvPr/>
            </p:nvSpPr>
            <p:spPr bwMode="auto">
              <a:xfrm>
                <a:off x="-736" y="1689"/>
                <a:ext cx="55" cy="43"/>
              </a:xfrm>
              <a:custGeom>
                <a:avLst/>
                <a:gdLst>
                  <a:gd name="G0" fmla="+- 21600 0 0"/>
                  <a:gd name="G1" fmla="+- 8704 0 0"/>
                  <a:gd name="G2" fmla="+- 21600 0 0"/>
                  <a:gd name="T0" fmla="*/ 37787 w 37787"/>
                  <a:gd name="T1" fmla="*/ 23006 h 30304"/>
                  <a:gd name="T2" fmla="*/ 1832 w 37787"/>
                  <a:gd name="T3" fmla="*/ 0 h 30304"/>
                  <a:gd name="T4" fmla="*/ 21600 w 37787"/>
                  <a:gd name="T5" fmla="*/ 8704 h 30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787" h="30304" fill="none" extrusionOk="0">
                    <a:moveTo>
                      <a:pt x="37786" y="23005"/>
                    </a:moveTo>
                    <a:cubicBezTo>
                      <a:pt x="33686" y="27646"/>
                      <a:pt x="27792" y="30303"/>
                      <a:pt x="21600" y="30304"/>
                    </a:cubicBezTo>
                    <a:cubicBezTo>
                      <a:pt x="9670" y="30304"/>
                      <a:pt x="0" y="20633"/>
                      <a:pt x="0" y="8704"/>
                    </a:cubicBezTo>
                    <a:cubicBezTo>
                      <a:pt x="-1" y="5706"/>
                      <a:pt x="623" y="2742"/>
                      <a:pt x="1831" y="-1"/>
                    </a:cubicBezTo>
                  </a:path>
                  <a:path w="37787" h="30304" stroke="0" extrusionOk="0">
                    <a:moveTo>
                      <a:pt x="37786" y="23005"/>
                    </a:moveTo>
                    <a:cubicBezTo>
                      <a:pt x="33686" y="27646"/>
                      <a:pt x="27792" y="30303"/>
                      <a:pt x="21600" y="30304"/>
                    </a:cubicBezTo>
                    <a:cubicBezTo>
                      <a:pt x="9670" y="30304"/>
                      <a:pt x="0" y="20633"/>
                      <a:pt x="0" y="8704"/>
                    </a:cubicBezTo>
                    <a:cubicBezTo>
                      <a:pt x="-1" y="5706"/>
                      <a:pt x="623" y="2742"/>
                      <a:pt x="1831" y="-1"/>
                    </a:cubicBezTo>
                    <a:lnTo>
                      <a:pt x="21600" y="8704"/>
                    </a:lnTo>
                    <a:close/>
                  </a:path>
                </a:pathLst>
              </a:custGeom>
              <a:solidFill>
                <a:srgbClr val="0099FF"/>
              </a:solidFill>
              <a:ln w="9525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4489" name="Arc 153"/>
              <p:cNvSpPr>
                <a:spLocks noChangeAspect="1"/>
              </p:cNvSpPr>
              <p:nvPr/>
            </p:nvSpPr>
            <p:spPr bwMode="auto">
              <a:xfrm>
                <a:off x="-595" y="1672"/>
                <a:ext cx="45" cy="60"/>
              </a:xfrm>
              <a:custGeom>
                <a:avLst/>
                <a:gdLst>
                  <a:gd name="G0" fmla="+- 10621 0 0"/>
                  <a:gd name="G1" fmla="+- 19911 0 0"/>
                  <a:gd name="G2" fmla="+- 21600 0 0"/>
                  <a:gd name="T0" fmla="*/ 18995 w 32221"/>
                  <a:gd name="T1" fmla="*/ 0 h 41511"/>
                  <a:gd name="T2" fmla="*/ 0 w 32221"/>
                  <a:gd name="T3" fmla="*/ 38720 h 41511"/>
                  <a:gd name="T4" fmla="*/ 10621 w 32221"/>
                  <a:gd name="T5" fmla="*/ 19911 h 41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221" h="41511" fill="none" extrusionOk="0">
                    <a:moveTo>
                      <a:pt x="18994" y="0"/>
                    </a:moveTo>
                    <a:cubicBezTo>
                      <a:pt x="27008" y="3370"/>
                      <a:pt x="32221" y="11217"/>
                      <a:pt x="32221" y="19911"/>
                    </a:cubicBezTo>
                    <a:cubicBezTo>
                      <a:pt x="32221" y="31840"/>
                      <a:pt x="22550" y="41511"/>
                      <a:pt x="10621" y="41511"/>
                    </a:cubicBezTo>
                    <a:cubicBezTo>
                      <a:pt x="6899" y="41511"/>
                      <a:pt x="3240" y="40549"/>
                      <a:pt x="0" y="38719"/>
                    </a:cubicBezTo>
                  </a:path>
                  <a:path w="32221" h="41511" stroke="0" extrusionOk="0">
                    <a:moveTo>
                      <a:pt x="18994" y="0"/>
                    </a:moveTo>
                    <a:cubicBezTo>
                      <a:pt x="27008" y="3370"/>
                      <a:pt x="32221" y="11217"/>
                      <a:pt x="32221" y="19911"/>
                    </a:cubicBezTo>
                    <a:cubicBezTo>
                      <a:pt x="32221" y="31840"/>
                      <a:pt x="22550" y="41511"/>
                      <a:pt x="10621" y="41511"/>
                    </a:cubicBezTo>
                    <a:cubicBezTo>
                      <a:pt x="6899" y="41511"/>
                      <a:pt x="3240" y="40549"/>
                      <a:pt x="0" y="38719"/>
                    </a:cubicBezTo>
                    <a:lnTo>
                      <a:pt x="10621" y="19911"/>
                    </a:lnTo>
                    <a:close/>
                  </a:path>
                </a:pathLst>
              </a:custGeom>
              <a:solidFill>
                <a:srgbClr val="0099FF"/>
              </a:solidFill>
              <a:ln w="9525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pic>
          <p:nvPicPr>
            <p:cNvPr id="14492" name="Picture 15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1" y="3512"/>
              <a:ext cx="481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4497" name="Group 161"/>
            <p:cNvGrpSpPr>
              <a:grpSpLocks/>
            </p:cNvGrpSpPr>
            <p:nvPr/>
          </p:nvGrpSpPr>
          <p:grpSpPr bwMode="auto">
            <a:xfrm>
              <a:off x="294" y="3330"/>
              <a:ext cx="4731" cy="634"/>
              <a:chOff x="294" y="3330"/>
              <a:chExt cx="4731" cy="634"/>
            </a:xfrm>
          </p:grpSpPr>
          <p:sp>
            <p:nvSpPr>
              <p:cNvPr id="14466" name="Text Box 130"/>
              <p:cNvSpPr txBox="1">
                <a:spLocks noChangeArrowheads="1"/>
              </p:cNvSpPr>
              <p:nvPr/>
            </p:nvSpPr>
            <p:spPr bwMode="auto">
              <a:xfrm>
                <a:off x="294" y="3330"/>
                <a:ext cx="3130" cy="6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>
                  <a:buFontTx/>
                  <a:buChar char="•"/>
                </a:pPr>
                <a:r>
                  <a:rPr lang="es-MX" b="0"/>
                  <a:t>Los procesos no están apropiadamente relacionados con herramientas, ó no están propiamente automatizados.</a:t>
                </a:r>
              </a:p>
            </p:txBody>
          </p:sp>
          <p:sp>
            <p:nvSpPr>
              <p:cNvPr id="14494" name="AutoShape 158"/>
              <p:cNvSpPr>
                <a:spLocks noChangeAspect="1" noChangeArrowheads="1"/>
              </p:cNvSpPr>
              <p:nvPr/>
            </p:nvSpPr>
            <p:spPr bwMode="auto">
              <a:xfrm rot="-5877">
                <a:off x="4123" y="3462"/>
                <a:ext cx="902" cy="376"/>
              </a:xfrm>
              <a:prstGeom prst="leftRightArrow">
                <a:avLst>
                  <a:gd name="adj1" fmla="val 50000"/>
                  <a:gd name="adj2" fmla="val 47979"/>
                </a:avLst>
              </a:prstGeom>
              <a:gradFill rotWithShape="0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rgbClr val="00000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marL="407988" indent="-407988" algn="l" defTabSz="9588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1257300" indent="-457200" algn="l" defTabSz="9588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597025" indent="-225425" algn="l" defTabSz="9588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878013" indent="-166688" algn="l" defTabSz="9588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165350" indent="-173038" algn="l" defTabSz="9588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622550" indent="-173038" defTabSz="9588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079750" indent="-173038" defTabSz="9588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536950" indent="-173038" defTabSz="9588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994150" indent="-173038" defTabSz="9588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88000"/>
                  </a:lnSpc>
                  <a:spcBef>
                    <a:spcPct val="50000"/>
                  </a:spcBef>
                  <a:buClr>
                    <a:srgbClr val="F6BF69"/>
                  </a:buClr>
                  <a:buFont typeface="Monotype Sorts" panose="05010101010101010101" pitchFamily="2" charset="2"/>
                  <a:buNone/>
                </a:pPr>
                <a:endParaRPr lang="es-ES" sz="2800" b="0">
                  <a:solidFill>
                    <a:schemeClr val="accent2"/>
                  </a:solidFill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4501" name="Text Box 165"/>
            <p:cNvSpPr txBox="1">
              <a:spLocks noChangeArrowheads="1"/>
            </p:cNvSpPr>
            <p:nvPr/>
          </p:nvSpPr>
          <p:spPr bwMode="auto">
            <a:xfrm>
              <a:off x="4468" y="3374"/>
              <a:ext cx="16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MX" sz="1400" b="0"/>
                <a:t>?</a:t>
              </a:r>
            </a:p>
          </p:txBody>
        </p:sp>
        <p:sp>
          <p:nvSpPr>
            <p:cNvPr id="14502" name="Text Box 166"/>
            <p:cNvSpPr txBox="1">
              <a:spLocks noChangeArrowheads="1"/>
            </p:cNvSpPr>
            <p:nvPr/>
          </p:nvSpPr>
          <p:spPr bwMode="auto">
            <a:xfrm>
              <a:off x="3606" y="3339"/>
              <a:ext cx="50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MX" sz="1400" b="0"/>
                <a:t>Proceso</a:t>
              </a:r>
            </a:p>
          </p:txBody>
        </p:sp>
        <p:sp>
          <p:nvSpPr>
            <p:cNvPr id="14503" name="Text Box 167"/>
            <p:cNvSpPr txBox="1">
              <a:spLocks noChangeArrowheads="1"/>
            </p:cNvSpPr>
            <p:nvPr/>
          </p:nvSpPr>
          <p:spPr bwMode="auto">
            <a:xfrm>
              <a:off x="5011" y="3329"/>
              <a:ext cx="7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MX" sz="1400" b="0"/>
                <a:t>Herramienta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/>
              <a:t>Rational Unified Process (RUP)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MX" sz="2400"/>
              <a:t>Captura varias de las </a:t>
            </a:r>
            <a:r>
              <a:rPr lang="es-MX" sz="2400" i="1"/>
              <a:t>mejores prácticas</a:t>
            </a:r>
            <a:r>
              <a:rPr lang="es-MX" sz="2400"/>
              <a:t> en el desarrollo moderno de software en una forma que es aplicable para un amplio rango de proyectos y organizaciones.</a:t>
            </a:r>
          </a:p>
          <a:p>
            <a:pPr>
              <a:lnSpc>
                <a:spcPct val="80000"/>
              </a:lnSpc>
            </a:pPr>
            <a:r>
              <a:rPr lang="es-MX" sz="2400"/>
              <a:t>Es una guía de cómo utilizar de manera efectiva </a:t>
            </a:r>
            <a:r>
              <a:rPr lang="es-MX" sz="2400" i="1"/>
              <a:t>UML</a:t>
            </a:r>
            <a:r>
              <a:rPr lang="es-MX" sz="2400"/>
              <a:t>.</a:t>
            </a:r>
          </a:p>
          <a:p>
            <a:pPr>
              <a:lnSpc>
                <a:spcPct val="80000"/>
              </a:lnSpc>
            </a:pPr>
            <a:r>
              <a:rPr lang="es-MX" sz="2400"/>
              <a:t>Provee a cada miembro de un equipo un fácil acceso a una base de conocimiento con guías, plantillas y herramientas para todas las actividades críticas de desarrollo.</a:t>
            </a:r>
          </a:p>
          <a:p>
            <a:pPr>
              <a:lnSpc>
                <a:spcPct val="80000"/>
              </a:lnSpc>
            </a:pPr>
            <a:r>
              <a:rPr lang="es-MX" sz="2400"/>
              <a:t>Crea y mantiene </a:t>
            </a:r>
            <a:r>
              <a:rPr lang="es-MX" sz="2400" i="1"/>
              <a:t>modelos,</a:t>
            </a:r>
            <a:r>
              <a:rPr lang="es-MX" sz="2400"/>
              <a:t> en lugar de enfocarse en la producción de una gran cantidad de papeles de documentación.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/>
              <a:t>Incremento de la Productividad en Equipo</a:t>
            </a:r>
          </a:p>
        </p:txBody>
      </p:sp>
      <p:sp>
        <p:nvSpPr>
          <p:cNvPr id="17487" name="Text Box 79"/>
          <p:cNvSpPr txBox="1">
            <a:spLocks noChangeArrowheads="1"/>
          </p:cNvSpPr>
          <p:nvPr/>
        </p:nvSpPr>
        <p:spPr bwMode="auto">
          <a:xfrm>
            <a:off x="250825" y="2100263"/>
            <a:ext cx="49434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s-MX" b="0"/>
              <a:t>Todos los miembros del equipo comparten</a:t>
            </a:r>
          </a:p>
          <a:p>
            <a:pPr algn="l">
              <a:buFontTx/>
              <a:buChar char="•"/>
            </a:pPr>
            <a:r>
              <a:rPr lang="es-MX" b="0"/>
              <a:t> 1 Base de conocimiento</a:t>
            </a:r>
          </a:p>
          <a:p>
            <a:pPr algn="l">
              <a:buFontTx/>
              <a:buChar char="•"/>
            </a:pPr>
            <a:r>
              <a:rPr lang="es-MX" b="0"/>
              <a:t> 1 Proceso</a:t>
            </a:r>
          </a:p>
          <a:p>
            <a:pPr algn="l">
              <a:buFontTx/>
              <a:buChar char="•"/>
            </a:pPr>
            <a:r>
              <a:rPr lang="es-MX" b="0"/>
              <a:t> 1 Vista de cómo desarrollar software</a:t>
            </a:r>
          </a:p>
          <a:p>
            <a:pPr algn="l">
              <a:buFontTx/>
              <a:buChar char="•"/>
            </a:pPr>
            <a:r>
              <a:rPr lang="es-MX" b="0"/>
              <a:t> 1 Lenguaje de modelamiento (UML)</a:t>
            </a:r>
          </a:p>
        </p:txBody>
      </p:sp>
      <p:grpSp>
        <p:nvGrpSpPr>
          <p:cNvPr id="17495" name="Group 87"/>
          <p:cNvGrpSpPr>
            <a:grpSpLocks/>
          </p:cNvGrpSpPr>
          <p:nvPr/>
        </p:nvGrpSpPr>
        <p:grpSpPr bwMode="auto">
          <a:xfrm>
            <a:off x="2555875" y="2636838"/>
            <a:ext cx="6588125" cy="4032250"/>
            <a:chOff x="1610" y="1661"/>
            <a:chExt cx="4150" cy="2540"/>
          </a:xfrm>
        </p:grpSpPr>
        <p:grpSp>
          <p:nvGrpSpPr>
            <p:cNvPr id="17415" name="Group 7"/>
            <p:cNvGrpSpPr>
              <a:grpSpLocks noChangeAspect="1"/>
            </p:cNvGrpSpPr>
            <p:nvPr/>
          </p:nvGrpSpPr>
          <p:grpSpPr bwMode="auto">
            <a:xfrm>
              <a:off x="3047" y="3543"/>
              <a:ext cx="171" cy="380"/>
              <a:chOff x="-736" y="1508"/>
              <a:chExt cx="186" cy="418"/>
            </a:xfrm>
          </p:grpSpPr>
          <p:sp>
            <p:nvSpPr>
              <p:cNvPr id="17416" name="Oval 8"/>
              <p:cNvSpPr>
                <a:spLocks noChangeAspect="1" noChangeArrowheads="1"/>
              </p:cNvSpPr>
              <p:nvPr/>
            </p:nvSpPr>
            <p:spPr bwMode="auto">
              <a:xfrm>
                <a:off x="-691" y="1508"/>
                <a:ext cx="87" cy="8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7417" name="Freeform 9"/>
              <p:cNvSpPr>
                <a:spLocks noChangeAspect="1"/>
              </p:cNvSpPr>
              <p:nvPr/>
            </p:nvSpPr>
            <p:spPr bwMode="auto">
              <a:xfrm>
                <a:off x="-734" y="1602"/>
                <a:ext cx="182" cy="324"/>
              </a:xfrm>
              <a:custGeom>
                <a:avLst/>
                <a:gdLst>
                  <a:gd name="T0" fmla="*/ 86 w 182"/>
                  <a:gd name="T1" fmla="*/ 11 h 324"/>
                  <a:gd name="T2" fmla="*/ 81 w 182"/>
                  <a:gd name="T3" fmla="*/ 23 h 324"/>
                  <a:gd name="T4" fmla="*/ 69 w 182"/>
                  <a:gd name="T5" fmla="*/ 7 h 324"/>
                  <a:gd name="T6" fmla="*/ 69 w 182"/>
                  <a:gd name="T7" fmla="*/ 0 h 324"/>
                  <a:gd name="T8" fmla="*/ 47 w 182"/>
                  <a:gd name="T9" fmla="*/ 0 h 324"/>
                  <a:gd name="T10" fmla="*/ 19 w 182"/>
                  <a:gd name="T11" fmla="*/ 17 h 324"/>
                  <a:gd name="T12" fmla="*/ 0 w 182"/>
                  <a:gd name="T13" fmla="*/ 86 h 324"/>
                  <a:gd name="T14" fmla="*/ 22 w 182"/>
                  <a:gd name="T15" fmla="*/ 107 h 324"/>
                  <a:gd name="T16" fmla="*/ 42 w 182"/>
                  <a:gd name="T17" fmla="*/ 127 h 324"/>
                  <a:gd name="T18" fmla="*/ 42 w 182"/>
                  <a:gd name="T19" fmla="*/ 323 h 324"/>
                  <a:gd name="T20" fmla="*/ 97 w 182"/>
                  <a:gd name="T21" fmla="*/ 323 h 324"/>
                  <a:gd name="T22" fmla="*/ 97 w 182"/>
                  <a:gd name="T23" fmla="*/ 171 h 324"/>
                  <a:gd name="T24" fmla="*/ 121 w 182"/>
                  <a:gd name="T25" fmla="*/ 323 h 324"/>
                  <a:gd name="T26" fmla="*/ 179 w 182"/>
                  <a:gd name="T27" fmla="*/ 323 h 324"/>
                  <a:gd name="T28" fmla="*/ 153 w 182"/>
                  <a:gd name="T29" fmla="*/ 167 h 324"/>
                  <a:gd name="T30" fmla="*/ 153 w 182"/>
                  <a:gd name="T31" fmla="*/ 129 h 324"/>
                  <a:gd name="T32" fmla="*/ 181 w 182"/>
                  <a:gd name="T33" fmla="*/ 85 h 324"/>
                  <a:gd name="T34" fmla="*/ 137 w 182"/>
                  <a:gd name="T35" fmla="*/ 80 h 324"/>
                  <a:gd name="T36" fmla="*/ 111 w 182"/>
                  <a:gd name="T37" fmla="*/ 81 h 324"/>
                  <a:gd name="T38" fmla="*/ 112 w 182"/>
                  <a:gd name="T39" fmla="*/ 128 h 324"/>
                  <a:gd name="T40" fmla="*/ 137 w 182"/>
                  <a:gd name="T41" fmla="*/ 128 h 324"/>
                  <a:gd name="T42" fmla="*/ 137 w 182"/>
                  <a:gd name="T43" fmla="*/ 144 h 324"/>
                  <a:gd name="T44" fmla="*/ 53 w 182"/>
                  <a:gd name="T45" fmla="*/ 144 h 324"/>
                  <a:gd name="T46" fmla="*/ 53 w 182"/>
                  <a:gd name="T47" fmla="*/ 43 h 324"/>
                  <a:gd name="T48" fmla="*/ 137 w 182"/>
                  <a:gd name="T49" fmla="*/ 43 h 324"/>
                  <a:gd name="T50" fmla="*/ 137 w 182"/>
                  <a:gd name="T51" fmla="*/ 80 h 324"/>
                  <a:gd name="T52" fmla="*/ 181 w 182"/>
                  <a:gd name="T53" fmla="*/ 85 h 324"/>
                  <a:gd name="T54" fmla="*/ 153 w 182"/>
                  <a:gd name="T55" fmla="*/ 9 h 324"/>
                  <a:gd name="T56" fmla="*/ 139 w 182"/>
                  <a:gd name="T57" fmla="*/ 1 h 324"/>
                  <a:gd name="T58" fmla="*/ 113 w 182"/>
                  <a:gd name="T59" fmla="*/ 1 h 324"/>
                  <a:gd name="T60" fmla="*/ 100 w 182"/>
                  <a:gd name="T61" fmla="*/ 22 h 324"/>
                  <a:gd name="T62" fmla="*/ 94 w 182"/>
                  <a:gd name="T63" fmla="*/ 11 h 324"/>
                  <a:gd name="T64" fmla="*/ 101 w 182"/>
                  <a:gd name="T65" fmla="*/ 1 h 324"/>
                  <a:gd name="T66" fmla="*/ 79 w 182"/>
                  <a:gd name="T67" fmla="*/ 1 h 324"/>
                  <a:gd name="T68" fmla="*/ 86 w 182"/>
                  <a:gd name="T69" fmla="*/ 11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2" h="324">
                    <a:moveTo>
                      <a:pt x="86" y="11"/>
                    </a:moveTo>
                    <a:lnTo>
                      <a:pt x="81" y="23"/>
                    </a:lnTo>
                    <a:lnTo>
                      <a:pt x="69" y="7"/>
                    </a:lnTo>
                    <a:lnTo>
                      <a:pt x="69" y="0"/>
                    </a:lnTo>
                    <a:lnTo>
                      <a:pt x="47" y="0"/>
                    </a:lnTo>
                    <a:lnTo>
                      <a:pt x="19" y="17"/>
                    </a:lnTo>
                    <a:lnTo>
                      <a:pt x="0" y="86"/>
                    </a:lnTo>
                    <a:lnTo>
                      <a:pt x="22" y="107"/>
                    </a:lnTo>
                    <a:lnTo>
                      <a:pt x="42" y="127"/>
                    </a:lnTo>
                    <a:lnTo>
                      <a:pt x="42" y="323"/>
                    </a:lnTo>
                    <a:lnTo>
                      <a:pt x="97" y="323"/>
                    </a:lnTo>
                    <a:lnTo>
                      <a:pt x="97" y="171"/>
                    </a:lnTo>
                    <a:lnTo>
                      <a:pt x="121" y="323"/>
                    </a:lnTo>
                    <a:lnTo>
                      <a:pt x="179" y="323"/>
                    </a:lnTo>
                    <a:lnTo>
                      <a:pt x="153" y="167"/>
                    </a:lnTo>
                    <a:lnTo>
                      <a:pt x="153" y="129"/>
                    </a:lnTo>
                    <a:lnTo>
                      <a:pt x="181" y="85"/>
                    </a:lnTo>
                    <a:lnTo>
                      <a:pt x="137" y="80"/>
                    </a:lnTo>
                    <a:lnTo>
                      <a:pt x="111" y="81"/>
                    </a:lnTo>
                    <a:lnTo>
                      <a:pt x="112" y="128"/>
                    </a:lnTo>
                    <a:lnTo>
                      <a:pt x="137" y="128"/>
                    </a:lnTo>
                    <a:lnTo>
                      <a:pt x="137" y="144"/>
                    </a:lnTo>
                    <a:lnTo>
                      <a:pt x="53" y="144"/>
                    </a:lnTo>
                    <a:lnTo>
                      <a:pt x="53" y="43"/>
                    </a:lnTo>
                    <a:lnTo>
                      <a:pt x="137" y="43"/>
                    </a:lnTo>
                    <a:lnTo>
                      <a:pt x="137" y="80"/>
                    </a:lnTo>
                    <a:lnTo>
                      <a:pt x="181" y="85"/>
                    </a:lnTo>
                    <a:lnTo>
                      <a:pt x="153" y="9"/>
                    </a:lnTo>
                    <a:lnTo>
                      <a:pt x="139" y="1"/>
                    </a:lnTo>
                    <a:lnTo>
                      <a:pt x="113" y="1"/>
                    </a:lnTo>
                    <a:lnTo>
                      <a:pt x="100" y="22"/>
                    </a:lnTo>
                    <a:lnTo>
                      <a:pt x="94" y="11"/>
                    </a:lnTo>
                    <a:lnTo>
                      <a:pt x="101" y="1"/>
                    </a:lnTo>
                    <a:lnTo>
                      <a:pt x="79" y="1"/>
                    </a:lnTo>
                    <a:lnTo>
                      <a:pt x="86" y="11"/>
                    </a:lnTo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7418" name="Arc 10"/>
              <p:cNvSpPr>
                <a:spLocks noChangeAspect="1"/>
              </p:cNvSpPr>
              <p:nvPr/>
            </p:nvSpPr>
            <p:spPr bwMode="auto">
              <a:xfrm>
                <a:off x="-595" y="1604"/>
                <a:ext cx="16" cy="14"/>
              </a:xfrm>
              <a:custGeom>
                <a:avLst/>
                <a:gdLst>
                  <a:gd name="G0" fmla="+- 1437 0 0"/>
                  <a:gd name="G1" fmla="+- 21600 0 0"/>
                  <a:gd name="G2" fmla="+- 21600 0 0"/>
                  <a:gd name="T0" fmla="*/ 0 w 23037"/>
                  <a:gd name="T1" fmla="*/ 48 h 21600"/>
                  <a:gd name="T2" fmla="*/ 23037 w 23037"/>
                  <a:gd name="T3" fmla="*/ 21600 h 21600"/>
                  <a:gd name="T4" fmla="*/ 1437 w 2303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37" h="21600" fill="none" extrusionOk="0">
                    <a:moveTo>
                      <a:pt x="-1" y="47"/>
                    </a:moveTo>
                    <a:cubicBezTo>
                      <a:pt x="478" y="15"/>
                      <a:pt x="957" y="-1"/>
                      <a:pt x="1437" y="0"/>
                    </a:cubicBezTo>
                    <a:cubicBezTo>
                      <a:pt x="13366" y="0"/>
                      <a:pt x="23037" y="9670"/>
                      <a:pt x="23037" y="21600"/>
                    </a:cubicBezTo>
                  </a:path>
                  <a:path w="23037" h="21600" stroke="0" extrusionOk="0">
                    <a:moveTo>
                      <a:pt x="-1" y="47"/>
                    </a:moveTo>
                    <a:cubicBezTo>
                      <a:pt x="478" y="15"/>
                      <a:pt x="957" y="-1"/>
                      <a:pt x="1437" y="0"/>
                    </a:cubicBezTo>
                    <a:cubicBezTo>
                      <a:pt x="13366" y="0"/>
                      <a:pt x="23037" y="9670"/>
                      <a:pt x="23037" y="21600"/>
                    </a:cubicBezTo>
                    <a:lnTo>
                      <a:pt x="1437" y="21600"/>
                    </a:ln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7419" name="Arc 11"/>
              <p:cNvSpPr>
                <a:spLocks noChangeAspect="1"/>
              </p:cNvSpPr>
              <p:nvPr/>
            </p:nvSpPr>
            <p:spPr bwMode="auto">
              <a:xfrm>
                <a:off x="-714" y="1603"/>
                <a:ext cx="33" cy="2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28 w 26179"/>
                  <a:gd name="T1" fmla="*/ 24728 h 24728"/>
                  <a:gd name="T2" fmla="*/ 26179 w 26179"/>
                  <a:gd name="T3" fmla="*/ 491 h 24728"/>
                  <a:gd name="T4" fmla="*/ 21600 w 26179"/>
                  <a:gd name="T5" fmla="*/ 21600 h 24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179" h="24728" fill="none" extrusionOk="0">
                    <a:moveTo>
                      <a:pt x="227" y="24728"/>
                    </a:moveTo>
                    <a:cubicBezTo>
                      <a:pt x="76" y="23692"/>
                      <a:pt x="0" y="226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3139" y="-1"/>
                      <a:pt x="24674" y="164"/>
                      <a:pt x="26179" y="490"/>
                    </a:cubicBezTo>
                  </a:path>
                  <a:path w="26179" h="24728" stroke="0" extrusionOk="0">
                    <a:moveTo>
                      <a:pt x="227" y="24728"/>
                    </a:moveTo>
                    <a:cubicBezTo>
                      <a:pt x="76" y="23692"/>
                      <a:pt x="0" y="226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3139" y="-1"/>
                      <a:pt x="24674" y="164"/>
                      <a:pt x="26179" y="49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7420" name="Arc 12"/>
              <p:cNvSpPr>
                <a:spLocks noChangeAspect="1"/>
              </p:cNvSpPr>
              <p:nvPr/>
            </p:nvSpPr>
            <p:spPr bwMode="auto">
              <a:xfrm>
                <a:off x="-736" y="1689"/>
                <a:ext cx="55" cy="43"/>
              </a:xfrm>
              <a:custGeom>
                <a:avLst/>
                <a:gdLst>
                  <a:gd name="G0" fmla="+- 21600 0 0"/>
                  <a:gd name="G1" fmla="+- 8704 0 0"/>
                  <a:gd name="G2" fmla="+- 21600 0 0"/>
                  <a:gd name="T0" fmla="*/ 37787 w 37787"/>
                  <a:gd name="T1" fmla="*/ 23006 h 30304"/>
                  <a:gd name="T2" fmla="*/ 1832 w 37787"/>
                  <a:gd name="T3" fmla="*/ 0 h 30304"/>
                  <a:gd name="T4" fmla="*/ 21600 w 37787"/>
                  <a:gd name="T5" fmla="*/ 8704 h 30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787" h="30304" fill="none" extrusionOk="0">
                    <a:moveTo>
                      <a:pt x="37786" y="23005"/>
                    </a:moveTo>
                    <a:cubicBezTo>
                      <a:pt x="33686" y="27646"/>
                      <a:pt x="27792" y="30303"/>
                      <a:pt x="21600" y="30304"/>
                    </a:cubicBezTo>
                    <a:cubicBezTo>
                      <a:pt x="9670" y="30304"/>
                      <a:pt x="0" y="20633"/>
                      <a:pt x="0" y="8704"/>
                    </a:cubicBezTo>
                    <a:cubicBezTo>
                      <a:pt x="-1" y="5706"/>
                      <a:pt x="623" y="2742"/>
                      <a:pt x="1831" y="-1"/>
                    </a:cubicBezTo>
                  </a:path>
                  <a:path w="37787" h="30304" stroke="0" extrusionOk="0">
                    <a:moveTo>
                      <a:pt x="37786" y="23005"/>
                    </a:moveTo>
                    <a:cubicBezTo>
                      <a:pt x="33686" y="27646"/>
                      <a:pt x="27792" y="30303"/>
                      <a:pt x="21600" y="30304"/>
                    </a:cubicBezTo>
                    <a:cubicBezTo>
                      <a:pt x="9670" y="30304"/>
                      <a:pt x="0" y="20633"/>
                      <a:pt x="0" y="8704"/>
                    </a:cubicBezTo>
                    <a:cubicBezTo>
                      <a:pt x="-1" y="5706"/>
                      <a:pt x="623" y="2742"/>
                      <a:pt x="1831" y="-1"/>
                    </a:cubicBezTo>
                    <a:lnTo>
                      <a:pt x="21600" y="8704"/>
                    </a:ln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7421" name="Arc 13"/>
              <p:cNvSpPr>
                <a:spLocks noChangeAspect="1"/>
              </p:cNvSpPr>
              <p:nvPr/>
            </p:nvSpPr>
            <p:spPr bwMode="auto">
              <a:xfrm>
                <a:off x="-595" y="1672"/>
                <a:ext cx="45" cy="60"/>
              </a:xfrm>
              <a:custGeom>
                <a:avLst/>
                <a:gdLst>
                  <a:gd name="G0" fmla="+- 10621 0 0"/>
                  <a:gd name="G1" fmla="+- 19911 0 0"/>
                  <a:gd name="G2" fmla="+- 21600 0 0"/>
                  <a:gd name="T0" fmla="*/ 18995 w 32221"/>
                  <a:gd name="T1" fmla="*/ 0 h 41511"/>
                  <a:gd name="T2" fmla="*/ 0 w 32221"/>
                  <a:gd name="T3" fmla="*/ 38720 h 41511"/>
                  <a:gd name="T4" fmla="*/ 10621 w 32221"/>
                  <a:gd name="T5" fmla="*/ 19911 h 41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221" h="41511" fill="none" extrusionOk="0">
                    <a:moveTo>
                      <a:pt x="18994" y="0"/>
                    </a:moveTo>
                    <a:cubicBezTo>
                      <a:pt x="27008" y="3370"/>
                      <a:pt x="32221" y="11217"/>
                      <a:pt x="32221" y="19911"/>
                    </a:cubicBezTo>
                    <a:cubicBezTo>
                      <a:pt x="32221" y="31840"/>
                      <a:pt x="22550" y="41511"/>
                      <a:pt x="10621" y="41511"/>
                    </a:cubicBezTo>
                    <a:cubicBezTo>
                      <a:pt x="6899" y="41511"/>
                      <a:pt x="3240" y="40549"/>
                      <a:pt x="0" y="38719"/>
                    </a:cubicBezTo>
                  </a:path>
                  <a:path w="32221" h="41511" stroke="0" extrusionOk="0">
                    <a:moveTo>
                      <a:pt x="18994" y="0"/>
                    </a:moveTo>
                    <a:cubicBezTo>
                      <a:pt x="27008" y="3370"/>
                      <a:pt x="32221" y="11217"/>
                      <a:pt x="32221" y="19911"/>
                    </a:cubicBezTo>
                    <a:cubicBezTo>
                      <a:pt x="32221" y="31840"/>
                      <a:pt x="22550" y="41511"/>
                      <a:pt x="10621" y="41511"/>
                    </a:cubicBezTo>
                    <a:cubicBezTo>
                      <a:pt x="6899" y="41511"/>
                      <a:pt x="3240" y="40549"/>
                      <a:pt x="0" y="38719"/>
                    </a:cubicBezTo>
                    <a:lnTo>
                      <a:pt x="10621" y="19911"/>
                    </a:lnTo>
                    <a:close/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17424" name="Group 16"/>
            <p:cNvGrpSpPr>
              <a:grpSpLocks noChangeAspect="1"/>
            </p:cNvGrpSpPr>
            <p:nvPr/>
          </p:nvGrpSpPr>
          <p:grpSpPr bwMode="auto">
            <a:xfrm>
              <a:off x="2139" y="3616"/>
              <a:ext cx="177" cy="348"/>
              <a:chOff x="-736" y="1508"/>
              <a:chExt cx="186" cy="418"/>
            </a:xfrm>
          </p:grpSpPr>
          <p:sp>
            <p:nvSpPr>
              <p:cNvPr id="17425" name="Oval 17"/>
              <p:cNvSpPr>
                <a:spLocks noChangeAspect="1" noChangeArrowheads="1"/>
              </p:cNvSpPr>
              <p:nvPr/>
            </p:nvSpPr>
            <p:spPr bwMode="auto">
              <a:xfrm>
                <a:off x="-691" y="1508"/>
                <a:ext cx="87" cy="85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7426" name="Freeform 18"/>
              <p:cNvSpPr>
                <a:spLocks noChangeAspect="1"/>
              </p:cNvSpPr>
              <p:nvPr/>
            </p:nvSpPr>
            <p:spPr bwMode="auto">
              <a:xfrm>
                <a:off x="-734" y="1602"/>
                <a:ext cx="182" cy="324"/>
              </a:xfrm>
              <a:custGeom>
                <a:avLst/>
                <a:gdLst>
                  <a:gd name="T0" fmla="*/ 86 w 182"/>
                  <a:gd name="T1" fmla="*/ 11 h 324"/>
                  <a:gd name="T2" fmla="*/ 81 w 182"/>
                  <a:gd name="T3" fmla="*/ 23 h 324"/>
                  <a:gd name="T4" fmla="*/ 69 w 182"/>
                  <a:gd name="T5" fmla="*/ 7 h 324"/>
                  <a:gd name="T6" fmla="*/ 69 w 182"/>
                  <a:gd name="T7" fmla="*/ 0 h 324"/>
                  <a:gd name="T8" fmla="*/ 47 w 182"/>
                  <a:gd name="T9" fmla="*/ 0 h 324"/>
                  <a:gd name="T10" fmla="*/ 19 w 182"/>
                  <a:gd name="T11" fmla="*/ 17 h 324"/>
                  <a:gd name="T12" fmla="*/ 0 w 182"/>
                  <a:gd name="T13" fmla="*/ 86 h 324"/>
                  <a:gd name="T14" fmla="*/ 22 w 182"/>
                  <a:gd name="T15" fmla="*/ 107 h 324"/>
                  <a:gd name="T16" fmla="*/ 42 w 182"/>
                  <a:gd name="T17" fmla="*/ 127 h 324"/>
                  <a:gd name="T18" fmla="*/ 42 w 182"/>
                  <a:gd name="T19" fmla="*/ 323 h 324"/>
                  <a:gd name="T20" fmla="*/ 97 w 182"/>
                  <a:gd name="T21" fmla="*/ 323 h 324"/>
                  <a:gd name="T22" fmla="*/ 97 w 182"/>
                  <a:gd name="T23" fmla="*/ 171 h 324"/>
                  <a:gd name="T24" fmla="*/ 121 w 182"/>
                  <a:gd name="T25" fmla="*/ 323 h 324"/>
                  <a:gd name="T26" fmla="*/ 179 w 182"/>
                  <a:gd name="T27" fmla="*/ 323 h 324"/>
                  <a:gd name="T28" fmla="*/ 153 w 182"/>
                  <a:gd name="T29" fmla="*/ 167 h 324"/>
                  <a:gd name="T30" fmla="*/ 153 w 182"/>
                  <a:gd name="T31" fmla="*/ 129 h 324"/>
                  <a:gd name="T32" fmla="*/ 181 w 182"/>
                  <a:gd name="T33" fmla="*/ 85 h 324"/>
                  <a:gd name="T34" fmla="*/ 137 w 182"/>
                  <a:gd name="T35" fmla="*/ 80 h 324"/>
                  <a:gd name="T36" fmla="*/ 111 w 182"/>
                  <a:gd name="T37" fmla="*/ 81 h 324"/>
                  <a:gd name="T38" fmla="*/ 112 w 182"/>
                  <a:gd name="T39" fmla="*/ 128 h 324"/>
                  <a:gd name="T40" fmla="*/ 137 w 182"/>
                  <a:gd name="T41" fmla="*/ 128 h 324"/>
                  <a:gd name="T42" fmla="*/ 137 w 182"/>
                  <a:gd name="T43" fmla="*/ 144 h 324"/>
                  <a:gd name="T44" fmla="*/ 53 w 182"/>
                  <a:gd name="T45" fmla="*/ 144 h 324"/>
                  <a:gd name="T46" fmla="*/ 53 w 182"/>
                  <a:gd name="T47" fmla="*/ 43 h 324"/>
                  <a:gd name="T48" fmla="*/ 137 w 182"/>
                  <a:gd name="T49" fmla="*/ 43 h 324"/>
                  <a:gd name="T50" fmla="*/ 137 w 182"/>
                  <a:gd name="T51" fmla="*/ 80 h 324"/>
                  <a:gd name="T52" fmla="*/ 181 w 182"/>
                  <a:gd name="T53" fmla="*/ 85 h 324"/>
                  <a:gd name="T54" fmla="*/ 153 w 182"/>
                  <a:gd name="T55" fmla="*/ 9 h 324"/>
                  <a:gd name="T56" fmla="*/ 139 w 182"/>
                  <a:gd name="T57" fmla="*/ 1 h 324"/>
                  <a:gd name="T58" fmla="*/ 113 w 182"/>
                  <a:gd name="T59" fmla="*/ 1 h 324"/>
                  <a:gd name="T60" fmla="*/ 100 w 182"/>
                  <a:gd name="T61" fmla="*/ 22 h 324"/>
                  <a:gd name="T62" fmla="*/ 94 w 182"/>
                  <a:gd name="T63" fmla="*/ 11 h 324"/>
                  <a:gd name="T64" fmla="*/ 101 w 182"/>
                  <a:gd name="T65" fmla="*/ 1 h 324"/>
                  <a:gd name="T66" fmla="*/ 79 w 182"/>
                  <a:gd name="T67" fmla="*/ 1 h 324"/>
                  <a:gd name="T68" fmla="*/ 86 w 182"/>
                  <a:gd name="T69" fmla="*/ 11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2" h="324">
                    <a:moveTo>
                      <a:pt x="86" y="11"/>
                    </a:moveTo>
                    <a:lnTo>
                      <a:pt x="81" y="23"/>
                    </a:lnTo>
                    <a:lnTo>
                      <a:pt x="69" y="7"/>
                    </a:lnTo>
                    <a:lnTo>
                      <a:pt x="69" y="0"/>
                    </a:lnTo>
                    <a:lnTo>
                      <a:pt x="47" y="0"/>
                    </a:lnTo>
                    <a:lnTo>
                      <a:pt x="19" y="17"/>
                    </a:lnTo>
                    <a:lnTo>
                      <a:pt x="0" y="86"/>
                    </a:lnTo>
                    <a:lnTo>
                      <a:pt x="22" y="107"/>
                    </a:lnTo>
                    <a:lnTo>
                      <a:pt x="42" y="127"/>
                    </a:lnTo>
                    <a:lnTo>
                      <a:pt x="42" y="323"/>
                    </a:lnTo>
                    <a:lnTo>
                      <a:pt x="97" y="323"/>
                    </a:lnTo>
                    <a:lnTo>
                      <a:pt x="97" y="171"/>
                    </a:lnTo>
                    <a:lnTo>
                      <a:pt x="121" y="323"/>
                    </a:lnTo>
                    <a:lnTo>
                      <a:pt x="179" y="323"/>
                    </a:lnTo>
                    <a:lnTo>
                      <a:pt x="153" y="167"/>
                    </a:lnTo>
                    <a:lnTo>
                      <a:pt x="153" y="129"/>
                    </a:lnTo>
                    <a:lnTo>
                      <a:pt x="181" y="85"/>
                    </a:lnTo>
                    <a:lnTo>
                      <a:pt x="137" y="80"/>
                    </a:lnTo>
                    <a:lnTo>
                      <a:pt x="111" y="81"/>
                    </a:lnTo>
                    <a:lnTo>
                      <a:pt x="112" y="128"/>
                    </a:lnTo>
                    <a:lnTo>
                      <a:pt x="137" y="128"/>
                    </a:lnTo>
                    <a:lnTo>
                      <a:pt x="137" y="144"/>
                    </a:lnTo>
                    <a:lnTo>
                      <a:pt x="53" y="144"/>
                    </a:lnTo>
                    <a:lnTo>
                      <a:pt x="53" y="43"/>
                    </a:lnTo>
                    <a:lnTo>
                      <a:pt x="137" y="43"/>
                    </a:lnTo>
                    <a:lnTo>
                      <a:pt x="137" y="80"/>
                    </a:lnTo>
                    <a:lnTo>
                      <a:pt x="181" y="85"/>
                    </a:lnTo>
                    <a:lnTo>
                      <a:pt x="153" y="9"/>
                    </a:lnTo>
                    <a:lnTo>
                      <a:pt x="139" y="1"/>
                    </a:lnTo>
                    <a:lnTo>
                      <a:pt x="113" y="1"/>
                    </a:lnTo>
                    <a:lnTo>
                      <a:pt x="100" y="22"/>
                    </a:lnTo>
                    <a:lnTo>
                      <a:pt x="94" y="11"/>
                    </a:lnTo>
                    <a:lnTo>
                      <a:pt x="101" y="1"/>
                    </a:lnTo>
                    <a:lnTo>
                      <a:pt x="79" y="1"/>
                    </a:lnTo>
                    <a:lnTo>
                      <a:pt x="86" y="11"/>
                    </a:lnTo>
                  </a:path>
                </a:pathLst>
              </a:custGeom>
              <a:solidFill>
                <a:schemeClr val="accent2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7427" name="Arc 19"/>
              <p:cNvSpPr>
                <a:spLocks noChangeAspect="1"/>
              </p:cNvSpPr>
              <p:nvPr/>
            </p:nvSpPr>
            <p:spPr bwMode="auto">
              <a:xfrm>
                <a:off x="-595" y="1604"/>
                <a:ext cx="16" cy="14"/>
              </a:xfrm>
              <a:custGeom>
                <a:avLst/>
                <a:gdLst>
                  <a:gd name="G0" fmla="+- 1437 0 0"/>
                  <a:gd name="G1" fmla="+- 21600 0 0"/>
                  <a:gd name="G2" fmla="+- 21600 0 0"/>
                  <a:gd name="T0" fmla="*/ 0 w 23037"/>
                  <a:gd name="T1" fmla="*/ 48 h 21600"/>
                  <a:gd name="T2" fmla="*/ 23037 w 23037"/>
                  <a:gd name="T3" fmla="*/ 21600 h 21600"/>
                  <a:gd name="T4" fmla="*/ 1437 w 2303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37" h="21600" fill="none" extrusionOk="0">
                    <a:moveTo>
                      <a:pt x="-1" y="47"/>
                    </a:moveTo>
                    <a:cubicBezTo>
                      <a:pt x="478" y="15"/>
                      <a:pt x="957" y="-1"/>
                      <a:pt x="1437" y="0"/>
                    </a:cubicBezTo>
                    <a:cubicBezTo>
                      <a:pt x="13366" y="0"/>
                      <a:pt x="23037" y="9670"/>
                      <a:pt x="23037" y="21600"/>
                    </a:cubicBezTo>
                  </a:path>
                  <a:path w="23037" h="21600" stroke="0" extrusionOk="0">
                    <a:moveTo>
                      <a:pt x="-1" y="47"/>
                    </a:moveTo>
                    <a:cubicBezTo>
                      <a:pt x="478" y="15"/>
                      <a:pt x="957" y="-1"/>
                      <a:pt x="1437" y="0"/>
                    </a:cubicBezTo>
                    <a:cubicBezTo>
                      <a:pt x="13366" y="0"/>
                      <a:pt x="23037" y="9670"/>
                      <a:pt x="23037" y="21600"/>
                    </a:cubicBezTo>
                    <a:lnTo>
                      <a:pt x="1437" y="2160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7428" name="Arc 20"/>
              <p:cNvSpPr>
                <a:spLocks noChangeAspect="1"/>
              </p:cNvSpPr>
              <p:nvPr/>
            </p:nvSpPr>
            <p:spPr bwMode="auto">
              <a:xfrm>
                <a:off x="-714" y="1603"/>
                <a:ext cx="33" cy="2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28 w 26179"/>
                  <a:gd name="T1" fmla="*/ 24728 h 24728"/>
                  <a:gd name="T2" fmla="*/ 26179 w 26179"/>
                  <a:gd name="T3" fmla="*/ 491 h 24728"/>
                  <a:gd name="T4" fmla="*/ 21600 w 26179"/>
                  <a:gd name="T5" fmla="*/ 21600 h 24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179" h="24728" fill="none" extrusionOk="0">
                    <a:moveTo>
                      <a:pt x="227" y="24728"/>
                    </a:moveTo>
                    <a:cubicBezTo>
                      <a:pt x="76" y="23692"/>
                      <a:pt x="0" y="226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3139" y="-1"/>
                      <a:pt x="24674" y="164"/>
                      <a:pt x="26179" y="490"/>
                    </a:cubicBezTo>
                  </a:path>
                  <a:path w="26179" h="24728" stroke="0" extrusionOk="0">
                    <a:moveTo>
                      <a:pt x="227" y="24728"/>
                    </a:moveTo>
                    <a:cubicBezTo>
                      <a:pt x="76" y="23692"/>
                      <a:pt x="0" y="226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3139" y="-1"/>
                      <a:pt x="24674" y="164"/>
                      <a:pt x="26179" y="49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7429" name="Arc 21"/>
              <p:cNvSpPr>
                <a:spLocks noChangeAspect="1"/>
              </p:cNvSpPr>
              <p:nvPr/>
            </p:nvSpPr>
            <p:spPr bwMode="auto">
              <a:xfrm>
                <a:off x="-736" y="1689"/>
                <a:ext cx="55" cy="43"/>
              </a:xfrm>
              <a:custGeom>
                <a:avLst/>
                <a:gdLst>
                  <a:gd name="G0" fmla="+- 21600 0 0"/>
                  <a:gd name="G1" fmla="+- 8704 0 0"/>
                  <a:gd name="G2" fmla="+- 21600 0 0"/>
                  <a:gd name="T0" fmla="*/ 37787 w 37787"/>
                  <a:gd name="T1" fmla="*/ 23006 h 30304"/>
                  <a:gd name="T2" fmla="*/ 1832 w 37787"/>
                  <a:gd name="T3" fmla="*/ 0 h 30304"/>
                  <a:gd name="T4" fmla="*/ 21600 w 37787"/>
                  <a:gd name="T5" fmla="*/ 8704 h 30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787" h="30304" fill="none" extrusionOk="0">
                    <a:moveTo>
                      <a:pt x="37786" y="23005"/>
                    </a:moveTo>
                    <a:cubicBezTo>
                      <a:pt x="33686" y="27646"/>
                      <a:pt x="27792" y="30303"/>
                      <a:pt x="21600" y="30304"/>
                    </a:cubicBezTo>
                    <a:cubicBezTo>
                      <a:pt x="9670" y="30304"/>
                      <a:pt x="0" y="20633"/>
                      <a:pt x="0" y="8704"/>
                    </a:cubicBezTo>
                    <a:cubicBezTo>
                      <a:pt x="-1" y="5706"/>
                      <a:pt x="623" y="2742"/>
                      <a:pt x="1831" y="-1"/>
                    </a:cubicBezTo>
                  </a:path>
                  <a:path w="37787" h="30304" stroke="0" extrusionOk="0">
                    <a:moveTo>
                      <a:pt x="37786" y="23005"/>
                    </a:moveTo>
                    <a:cubicBezTo>
                      <a:pt x="33686" y="27646"/>
                      <a:pt x="27792" y="30303"/>
                      <a:pt x="21600" y="30304"/>
                    </a:cubicBezTo>
                    <a:cubicBezTo>
                      <a:pt x="9670" y="30304"/>
                      <a:pt x="0" y="20633"/>
                      <a:pt x="0" y="8704"/>
                    </a:cubicBezTo>
                    <a:cubicBezTo>
                      <a:pt x="-1" y="5706"/>
                      <a:pt x="623" y="2742"/>
                      <a:pt x="1831" y="-1"/>
                    </a:cubicBezTo>
                    <a:lnTo>
                      <a:pt x="21600" y="8704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7430" name="Arc 22"/>
              <p:cNvSpPr>
                <a:spLocks noChangeAspect="1"/>
              </p:cNvSpPr>
              <p:nvPr/>
            </p:nvSpPr>
            <p:spPr bwMode="auto">
              <a:xfrm>
                <a:off x="-595" y="1672"/>
                <a:ext cx="45" cy="60"/>
              </a:xfrm>
              <a:custGeom>
                <a:avLst/>
                <a:gdLst>
                  <a:gd name="G0" fmla="+- 10621 0 0"/>
                  <a:gd name="G1" fmla="+- 19911 0 0"/>
                  <a:gd name="G2" fmla="+- 21600 0 0"/>
                  <a:gd name="T0" fmla="*/ 18995 w 32221"/>
                  <a:gd name="T1" fmla="*/ 0 h 41511"/>
                  <a:gd name="T2" fmla="*/ 0 w 32221"/>
                  <a:gd name="T3" fmla="*/ 38720 h 41511"/>
                  <a:gd name="T4" fmla="*/ 10621 w 32221"/>
                  <a:gd name="T5" fmla="*/ 19911 h 41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221" h="41511" fill="none" extrusionOk="0">
                    <a:moveTo>
                      <a:pt x="18994" y="0"/>
                    </a:moveTo>
                    <a:cubicBezTo>
                      <a:pt x="27008" y="3370"/>
                      <a:pt x="32221" y="11217"/>
                      <a:pt x="32221" y="19911"/>
                    </a:cubicBezTo>
                    <a:cubicBezTo>
                      <a:pt x="32221" y="31840"/>
                      <a:pt x="22550" y="41511"/>
                      <a:pt x="10621" y="41511"/>
                    </a:cubicBezTo>
                    <a:cubicBezTo>
                      <a:pt x="6899" y="41511"/>
                      <a:pt x="3240" y="40549"/>
                      <a:pt x="0" y="38719"/>
                    </a:cubicBezTo>
                  </a:path>
                  <a:path w="32221" h="41511" stroke="0" extrusionOk="0">
                    <a:moveTo>
                      <a:pt x="18994" y="0"/>
                    </a:moveTo>
                    <a:cubicBezTo>
                      <a:pt x="27008" y="3370"/>
                      <a:pt x="32221" y="11217"/>
                      <a:pt x="32221" y="19911"/>
                    </a:cubicBezTo>
                    <a:cubicBezTo>
                      <a:pt x="32221" y="31840"/>
                      <a:pt x="22550" y="41511"/>
                      <a:pt x="10621" y="41511"/>
                    </a:cubicBezTo>
                    <a:cubicBezTo>
                      <a:pt x="6899" y="41511"/>
                      <a:pt x="3240" y="40549"/>
                      <a:pt x="0" y="38719"/>
                    </a:cubicBezTo>
                    <a:lnTo>
                      <a:pt x="10621" y="19911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17433" name="Group 25"/>
            <p:cNvGrpSpPr>
              <a:grpSpLocks noChangeAspect="1"/>
            </p:cNvGrpSpPr>
            <p:nvPr/>
          </p:nvGrpSpPr>
          <p:grpSpPr bwMode="auto">
            <a:xfrm>
              <a:off x="5026" y="3580"/>
              <a:ext cx="177" cy="335"/>
              <a:chOff x="-736" y="1508"/>
              <a:chExt cx="186" cy="418"/>
            </a:xfrm>
          </p:grpSpPr>
          <p:sp>
            <p:nvSpPr>
              <p:cNvPr id="17434" name="Oval 26"/>
              <p:cNvSpPr>
                <a:spLocks noChangeAspect="1" noChangeArrowheads="1"/>
              </p:cNvSpPr>
              <p:nvPr/>
            </p:nvSpPr>
            <p:spPr bwMode="auto">
              <a:xfrm>
                <a:off x="-691" y="1508"/>
                <a:ext cx="87" cy="85"/>
              </a:xfrm>
              <a:prstGeom prst="ellipse">
                <a:avLst/>
              </a:prstGeom>
              <a:solidFill>
                <a:srgbClr val="00FFCC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7435" name="Freeform 27"/>
              <p:cNvSpPr>
                <a:spLocks noChangeAspect="1"/>
              </p:cNvSpPr>
              <p:nvPr/>
            </p:nvSpPr>
            <p:spPr bwMode="auto">
              <a:xfrm>
                <a:off x="-734" y="1602"/>
                <a:ext cx="182" cy="324"/>
              </a:xfrm>
              <a:custGeom>
                <a:avLst/>
                <a:gdLst>
                  <a:gd name="T0" fmla="*/ 86 w 182"/>
                  <a:gd name="T1" fmla="*/ 11 h 324"/>
                  <a:gd name="T2" fmla="*/ 81 w 182"/>
                  <a:gd name="T3" fmla="*/ 23 h 324"/>
                  <a:gd name="T4" fmla="*/ 69 w 182"/>
                  <a:gd name="T5" fmla="*/ 7 h 324"/>
                  <a:gd name="T6" fmla="*/ 69 w 182"/>
                  <a:gd name="T7" fmla="*/ 0 h 324"/>
                  <a:gd name="T8" fmla="*/ 47 w 182"/>
                  <a:gd name="T9" fmla="*/ 0 h 324"/>
                  <a:gd name="T10" fmla="*/ 19 w 182"/>
                  <a:gd name="T11" fmla="*/ 17 h 324"/>
                  <a:gd name="T12" fmla="*/ 0 w 182"/>
                  <a:gd name="T13" fmla="*/ 86 h 324"/>
                  <a:gd name="T14" fmla="*/ 22 w 182"/>
                  <a:gd name="T15" fmla="*/ 107 h 324"/>
                  <a:gd name="T16" fmla="*/ 42 w 182"/>
                  <a:gd name="T17" fmla="*/ 127 h 324"/>
                  <a:gd name="T18" fmla="*/ 42 w 182"/>
                  <a:gd name="T19" fmla="*/ 323 h 324"/>
                  <a:gd name="T20" fmla="*/ 97 w 182"/>
                  <a:gd name="T21" fmla="*/ 323 h 324"/>
                  <a:gd name="T22" fmla="*/ 97 w 182"/>
                  <a:gd name="T23" fmla="*/ 171 h 324"/>
                  <a:gd name="T24" fmla="*/ 121 w 182"/>
                  <a:gd name="T25" fmla="*/ 323 h 324"/>
                  <a:gd name="T26" fmla="*/ 179 w 182"/>
                  <a:gd name="T27" fmla="*/ 323 h 324"/>
                  <a:gd name="T28" fmla="*/ 153 w 182"/>
                  <a:gd name="T29" fmla="*/ 167 h 324"/>
                  <a:gd name="T30" fmla="*/ 153 w 182"/>
                  <a:gd name="T31" fmla="*/ 129 h 324"/>
                  <a:gd name="T32" fmla="*/ 181 w 182"/>
                  <a:gd name="T33" fmla="*/ 85 h 324"/>
                  <a:gd name="T34" fmla="*/ 137 w 182"/>
                  <a:gd name="T35" fmla="*/ 80 h 324"/>
                  <a:gd name="T36" fmla="*/ 111 w 182"/>
                  <a:gd name="T37" fmla="*/ 81 h 324"/>
                  <a:gd name="T38" fmla="*/ 112 w 182"/>
                  <a:gd name="T39" fmla="*/ 128 h 324"/>
                  <a:gd name="T40" fmla="*/ 137 w 182"/>
                  <a:gd name="T41" fmla="*/ 128 h 324"/>
                  <a:gd name="T42" fmla="*/ 137 w 182"/>
                  <a:gd name="T43" fmla="*/ 144 h 324"/>
                  <a:gd name="T44" fmla="*/ 53 w 182"/>
                  <a:gd name="T45" fmla="*/ 144 h 324"/>
                  <a:gd name="T46" fmla="*/ 53 w 182"/>
                  <a:gd name="T47" fmla="*/ 43 h 324"/>
                  <a:gd name="T48" fmla="*/ 137 w 182"/>
                  <a:gd name="T49" fmla="*/ 43 h 324"/>
                  <a:gd name="T50" fmla="*/ 137 w 182"/>
                  <a:gd name="T51" fmla="*/ 80 h 324"/>
                  <a:gd name="T52" fmla="*/ 181 w 182"/>
                  <a:gd name="T53" fmla="*/ 85 h 324"/>
                  <a:gd name="T54" fmla="*/ 153 w 182"/>
                  <a:gd name="T55" fmla="*/ 9 h 324"/>
                  <a:gd name="T56" fmla="*/ 139 w 182"/>
                  <a:gd name="T57" fmla="*/ 1 h 324"/>
                  <a:gd name="T58" fmla="*/ 113 w 182"/>
                  <a:gd name="T59" fmla="*/ 1 h 324"/>
                  <a:gd name="T60" fmla="*/ 100 w 182"/>
                  <a:gd name="T61" fmla="*/ 22 h 324"/>
                  <a:gd name="T62" fmla="*/ 94 w 182"/>
                  <a:gd name="T63" fmla="*/ 11 h 324"/>
                  <a:gd name="T64" fmla="*/ 101 w 182"/>
                  <a:gd name="T65" fmla="*/ 1 h 324"/>
                  <a:gd name="T66" fmla="*/ 79 w 182"/>
                  <a:gd name="T67" fmla="*/ 1 h 324"/>
                  <a:gd name="T68" fmla="*/ 86 w 182"/>
                  <a:gd name="T69" fmla="*/ 11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2" h="324">
                    <a:moveTo>
                      <a:pt x="86" y="11"/>
                    </a:moveTo>
                    <a:lnTo>
                      <a:pt x="81" y="23"/>
                    </a:lnTo>
                    <a:lnTo>
                      <a:pt x="69" y="7"/>
                    </a:lnTo>
                    <a:lnTo>
                      <a:pt x="69" y="0"/>
                    </a:lnTo>
                    <a:lnTo>
                      <a:pt x="47" y="0"/>
                    </a:lnTo>
                    <a:lnTo>
                      <a:pt x="19" y="17"/>
                    </a:lnTo>
                    <a:lnTo>
                      <a:pt x="0" y="86"/>
                    </a:lnTo>
                    <a:lnTo>
                      <a:pt x="22" y="107"/>
                    </a:lnTo>
                    <a:lnTo>
                      <a:pt x="42" y="127"/>
                    </a:lnTo>
                    <a:lnTo>
                      <a:pt x="42" y="323"/>
                    </a:lnTo>
                    <a:lnTo>
                      <a:pt x="97" y="323"/>
                    </a:lnTo>
                    <a:lnTo>
                      <a:pt x="97" y="171"/>
                    </a:lnTo>
                    <a:lnTo>
                      <a:pt x="121" y="323"/>
                    </a:lnTo>
                    <a:lnTo>
                      <a:pt x="179" y="323"/>
                    </a:lnTo>
                    <a:lnTo>
                      <a:pt x="153" y="167"/>
                    </a:lnTo>
                    <a:lnTo>
                      <a:pt x="153" y="129"/>
                    </a:lnTo>
                    <a:lnTo>
                      <a:pt x="181" y="85"/>
                    </a:lnTo>
                    <a:lnTo>
                      <a:pt x="137" y="80"/>
                    </a:lnTo>
                    <a:lnTo>
                      <a:pt x="111" y="81"/>
                    </a:lnTo>
                    <a:lnTo>
                      <a:pt x="112" y="128"/>
                    </a:lnTo>
                    <a:lnTo>
                      <a:pt x="137" y="128"/>
                    </a:lnTo>
                    <a:lnTo>
                      <a:pt x="137" y="144"/>
                    </a:lnTo>
                    <a:lnTo>
                      <a:pt x="53" y="144"/>
                    </a:lnTo>
                    <a:lnTo>
                      <a:pt x="53" y="43"/>
                    </a:lnTo>
                    <a:lnTo>
                      <a:pt x="137" y="43"/>
                    </a:lnTo>
                    <a:lnTo>
                      <a:pt x="137" y="80"/>
                    </a:lnTo>
                    <a:lnTo>
                      <a:pt x="181" y="85"/>
                    </a:lnTo>
                    <a:lnTo>
                      <a:pt x="153" y="9"/>
                    </a:lnTo>
                    <a:lnTo>
                      <a:pt x="139" y="1"/>
                    </a:lnTo>
                    <a:lnTo>
                      <a:pt x="113" y="1"/>
                    </a:lnTo>
                    <a:lnTo>
                      <a:pt x="100" y="22"/>
                    </a:lnTo>
                    <a:lnTo>
                      <a:pt x="94" y="11"/>
                    </a:lnTo>
                    <a:lnTo>
                      <a:pt x="101" y="1"/>
                    </a:lnTo>
                    <a:lnTo>
                      <a:pt x="79" y="1"/>
                    </a:lnTo>
                    <a:lnTo>
                      <a:pt x="86" y="11"/>
                    </a:lnTo>
                  </a:path>
                </a:pathLst>
              </a:custGeom>
              <a:solidFill>
                <a:srgbClr val="00FFCC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7436" name="Arc 28"/>
              <p:cNvSpPr>
                <a:spLocks noChangeAspect="1"/>
              </p:cNvSpPr>
              <p:nvPr/>
            </p:nvSpPr>
            <p:spPr bwMode="auto">
              <a:xfrm>
                <a:off x="-595" y="1604"/>
                <a:ext cx="16" cy="14"/>
              </a:xfrm>
              <a:custGeom>
                <a:avLst/>
                <a:gdLst>
                  <a:gd name="G0" fmla="+- 1437 0 0"/>
                  <a:gd name="G1" fmla="+- 21600 0 0"/>
                  <a:gd name="G2" fmla="+- 21600 0 0"/>
                  <a:gd name="T0" fmla="*/ 0 w 23037"/>
                  <a:gd name="T1" fmla="*/ 48 h 21600"/>
                  <a:gd name="T2" fmla="*/ 23037 w 23037"/>
                  <a:gd name="T3" fmla="*/ 21600 h 21600"/>
                  <a:gd name="T4" fmla="*/ 1437 w 2303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37" h="21600" fill="none" extrusionOk="0">
                    <a:moveTo>
                      <a:pt x="-1" y="47"/>
                    </a:moveTo>
                    <a:cubicBezTo>
                      <a:pt x="478" y="15"/>
                      <a:pt x="957" y="-1"/>
                      <a:pt x="1437" y="0"/>
                    </a:cubicBezTo>
                    <a:cubicBezTo>
                      <a:pt x="13366" y="0"/>
                      <a:pt x="23037" y="9670"/>
                      <a:pt x="23037" y="21600"/>
                    </a:cubicBezTo>
                  </a:path>
                  <a:path w="23037" h="21600" stroke="0" extrusionOk="0">
                    <a:moveTo>
                      <a:pt x="-1" y="47"/>
                    </a:moveTo>
                    <a:cubicBezTo>
                      <a:pt x="478" y="15"/>
                      <a:pt x="957" y="-1"/>
                      <a:pt x="1437" y="0"/>
                    </a:cubicBezTo>
                    <a:cubicBezTo>
                      <a:pt x="13366" y="0"/>
                      <a:pt x="23037" y="9670"/>
                      <a:pt x="23037" y="21600"/>
                    </a:cubicBezTo>
                    <a:lnTo>
                      <a:pt x="1437" y="21600"/>
                    </a:lnTo>
                    <a:close/>
                  </a:path>
                </a:pathLst>
              </a:custGeom>
              <a:solidFill>
                <a:srgbClr val="00FFCC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7437" name="Arc 29"/>
              <p:cNvSpPr>
                <a:spLocks noChangeAspect="1"/>
              </p:cNvSpPr>
              <p:nvPr/>
            </p:nvSpPr>
            <p:spPr bwMode="auto">
              <a:xfrm>
                <a:off x="-714" y="1603"/>
                <a:ext cx="33" cy="2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28 w 26179"/>
                  <a:gd name="T1" fmla="*/ 24728 h 24728"/>
                  <a:gd name="T2" fmla="*/ 26179 w 26179"/>
                  <a:gd name="T3" fmla="*/ 491 h 24728"/>
                  <a:gd name="T4" fmla="*/ 21600 w 26179"/>
                  <a:gd name="T5" fmla="*/ 21600 h 24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179" h="24728" fill="none" extrusionOk="0">
                    <a:moveTo>
                      <a:pt x="227" y="24728"/>
                    </a:moveTo>
                    <a:cubicBezTo>
                      <a:pt x="76" y="23692"/>
                      <a:pt x="0" y="226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3139" y="-1"/>
                      <a:pt x="24674" y="164"/>
                      <a:pt x="26179" y="490"/>
                    </a:cubicBezTo>
                  </a:path>
                  <a:path w="26179" h="24728" stroke="0" extrusionOk="0">
                    <a:moveTo>
                      <a:pt x="227" y="24728"/>
                    </a:moveTo>
                    <a:cubicBezTo>
                      <a:pt x="76" y="23692"/>
                      <a:pt x="0" y="226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3139" y="-1"/>
                      <a:pt x="24674" y="164"/>
                      <a:pt x="26179" y="49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FFCC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7438" name="Arc 30"/>
              <p:cNvSpPr>
                <a:spLocks noChangeAspect="1"/>
              </p:cNvSpPr>
              <p:nvPr/>
            </p:nvSpPr>
            <p:spPr bwMode="auto">
              <a:xfrm>
                <a:off x="-736" y="1689"/>
                <a:ext cx="55" cy="43"/>
              </a:xfrm>
              <a:custGeom>
                <a:avLst/>
                <a:gdLst>
                  <a:gd name="G0" fmla="+- 21600 0 0"/>
                  <a:gd name="G1" fmla="+- 8704 0 0"/>
                  <a:gd name="G2" fmla="+- 21600 0 0"/>
                  <a:gd name="T0" fmla="*/ 37787 w 37787"/>
                  <a:gd name="T1" fmla="*/ 23006 h 30304"/>
                  <a:gd name="T2" fmla="*/ 1832 w 37787"/>
                  <a:gd name="T3" fmla="*/ 0 h 30304"/>
                  <a:gd name="T4" fmla="*/ 21600 w 37787"/>
                  <a:gd name="T5" fmla="*/ 8704 h 30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787" h="30304" fill="none" extrusionOk="0">
                    <a:moveTo>
                      <a:pt x="37786" y="23005"/>
                    </a:moveTo>
                    <a:cubicBezTo>
                      <a:pt x="33686" y="27646"/>
                      <a:pt x="27792" y="30303"/>
                      <a:pt x="21600" y="30304"/>
                    </a:cubicBezTo>
                    <a:cubicBezTo>
                      <a:pt x="9670" y="30304"/>
                      <a:pt x="0" y="20633"/>
                      <a:pt x="0" y="8704"/>
                    </a:cubicBezTo>
                    <a:cubicBezTo>
                      <a:pt x="-1" y="5706"/>
                      <a:pt x="623" y="2742"/>
                      <a:pt x="1831" y="-1"/>
                    </a:cubicBezTo>
                  </a:path>
                  <a:path w="37787" h="30304" stroke="0" extrusionOk="0">
                    <a:moveTo>
                      <a:pt x="37786" y="23005"/>
                    </a:moveTo>
                    <a:cubicBezTo>
                      <a:pt x="33686" y="27646"/>
                      <a:pt x="27792" y="30303"/>
                      <a:pt x="21600" y="30304"/>
                    </a:cubicBezTo>
                    <a:cubicBezTo>
                      <a:pt x="9670" y="30304"/>
                      <a:pt x="0" y="20633"/>
                      <a:pt x="0" y="8704"/>
                    </a:cubicBezTo>
                    <a:cubicBezTo>
                      <a:pt x="-1" y="5706"/>
                      <a:pt x="623" y="2742"/>
                      <a:pt x="1831" y="-1"/>
                    </a:cubicBezTo>
                    <a:lnTo>
                      <a:pt x="21600" y="8704"/>
                    </a:lnTo>
                    <a:close/>
                  </a:path>
                </a:pathLst>
              </a:custGeom>
              <a:solidFill>
                <a:srgbClr val="00FFCC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7439" name="Arc 31"/>
              <p:cNvSpPr>
                <a:spLocks noChangeAspect="1"/>
              </p:cNvSpPr>
              <p:nvPr/>
            </p:nvSpPr>
            <p:spPr bwMode="auto">
              <a:xfrm>
                <a:off x="-595" y="1672"/>
                <a:ext cx="45" cy="60"/>
              </a:xfrm>
              <a:custGeom>
                <a:avLst/>
                <a:gdLst>
                  <a:gd name="G0" fmla="+- 10621 0 0"/>
                  <a:gd name="G1" fmla="+- 19911 0 0"/>
                  <a:gd name="G2" fmla="+- 21600 0 0"/>
                  <a:gd name="T0" fmla="*/ 18995 w 32221"/>
                  <a:gd name="T1" fmla="*/ 0 h 41511"/>
                  <a:gd name="T2" fmla="*/ 0 w 32221"/>
                  <a:gd name="T3" fmla="*/ 38720 h 41511"/>
                  <a:gd name="T4" fmla="*/ 10621 w 32221"/>
                  <a:gd name="T5" fmla="*/ 19911 h 41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221" h="41511" fill="none" extrusionOk="0">
                    <a:moveTo>
                      <a:pt x="18994" y="0"/>
                    </a:moveTo>
                    <a:cubicBezTo>
                      <a:pt x="27008" y="3370"/>
                      <a:pt x="32221" y="11217"/>
                      <a:pt x="32221" y="19911"/>
                    </a:cubicBezTo>
                    <a:cubicBezTo>
                      <a:pt x="32221" y="31840"/>
                      <a:pt x="22550" y="41511"/>
                      <a:pt x="10621" y="41511"/>
                    </a:cubicBezTo>
                    <a:cubicBezTo>
                      <a:pt x="6899" y="41511"/>
                      <a:pt x="3240" y="40549"/>
                      <a:pt x="0" y="38719"/>
                    </a:cubicBezTo>
                  </a:path>
                  <a:path w="32221" h="41511" stroke="0" extrusionOk="0">
                    <a:moveTo>
                      <a:pt x="18994" y="0"/>
                    </a:moveTo>
                    <a:cubicBezTo>
                      <a:pt x="27008" y="3370"/>
                      <a:pt x="32221" y="11217"/>
                      <a:pt x="32221" y="19911"/>
                    </a:cubicBezTo>
                    <a:cubicBezTo>
                      <a:pt x="32221" y="31840"/>
                      <a:pt x="22550" y="41511"/>
                      <a:pt x="10621" y="41511"/>
                    </a:cubicBezTo>
                    <a:cubicBezTo>
                      <a:pt x="6899" y="41511"/>
                      <a:pt x="3240" y="40549"/>
                      <a:pt x="0" y="38719"/>
                    </a:cubicBezTo>
                    <a:lnTo>
                      <a:pt x="10621" y="19911"/>
                    </a:lnTo>
                    <a:close/>
                  </a:path>
                </a:pathLst>
              </a:custGeom>
              <a:solidFill>
                <a:srgbClr val="00FFCC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17442" name="Group 34"/>
            <p:cNvGrpSpPr>
              <a:grpSpLocks noChangeAspect="1"/>
            </p:cNvGrpSpPr>
            <p:nvPr/>
          </p:nvGrpSpPr>
          <p:grpSpPr bwMode="auto">
            <a:xfrm>
              <a:off x="2430" y="2453"/>
              <a:ext cx="185" cy="361"/>
              <a:chOff x="-736" y="1508"/>
              <a:chExt cx="186" cy="418"/>
            </a:xfrm>
          </p:grpSpPr>
          <p:sp>
            <p:nvSpPr>
              <p:cNvPr id="17443" name="Oval 35"/>
              <p:cNvSpPr>
                <a:spLocks noChangeAspect="1" noChangeArrowheads="1"/>
              </p:cNvSpPr>
              <p:nvPr/>
            </p:nvSpPr>
            <p:spPr bwMode="auto">
              <a:xfrm>
                <a:off x="-691" y="1508"/>
                <a:ext cx="87" cy="85"/>
              </a:xfrm>
              <a:prstGeom prst="ellipse">
                <a:avLst/>
              </a:prstGeom>
              <a:solidFill>
                <a:srgbClr val="0099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7444" name="Freeform 36"/>
              <p:cNvSpPr>
                <a:spLocks noChangeAspect="1"/>
              </p:cNvSpPr>
              <p:nvPr/>
            </p:nvSpPr>
            <p:spPr bwMode="auto">
              <a:xfrm>
                <a:off x="-734" y="1602"/>
                <a:ext cx="182" cy="324"/>
              </a:xfrm>
              <a:custGeom>
                <a:avLst/>
                <a:gdLst>
                  <a:gd name="T0" fmla="*/ 86 w 182"/>
                  <a:gd name="T1" fmla="*/ 11 h 324"/>
                  <a:gd name="T2" fmla="*/ 81 w 182"/>
                  <a:gd name="T3" fmla="*/ 23 h 324"/>
                  <a:gd name="T4" fmla="*/ 69 w 182"/>
                  <a:gd name="T5" fmla="*/ 7 h 324"/>
                  <a:gd name="T6" fmla="*/ 69 w 182"/>
                  <a:gd name="T7" fmla="*/ 0 h 324"/>
                  <a:gd name="T8" fmla="*/ 47 w 182"/>
                  <a:gd name="T9" fmla="*/ 0 h 324"/>
                  <a:gd name="T10" fmla="*/ 19 w 182"/>
                  <a:gd name="T11" fmla="*/ 17 h 324"/>
                  <a:gd name="T12" fmla="*/ 0 w 182"/>
                  <a:gd name="T13" fmla="*/ 86 h 324"/>
                  <a:gd name="T14" fmla="*/ 22 w 182"/>
                  <a:gd name="T15" fmla="*/ 107 h 324"/>
                  <a:gd name="T16" fmla="*/ 42 w 182"/>
                  <a:gd name="T17" fmla="*/ 127 h 324"/>
                  <a:gd name="T18" fmla="*/ 42 w 182"/>
                  <a:gd name="T19" fmla="*/ 323 h 324"/>
                  <a:gd name="T20" fmla="*/ 97 w 182"/>
                  <a:gd name="T21" fmla="*/ 323 h 324"/>
                  <a:gd name="T22" fmla="*/ 97 w 182"/>
                  <a:gd name="T23" fmla="*/ 171 h 324"/>
                  <a:gd name="T24" fmla="*/ 121 w 182"/>
                  <a:gd name="T25" fmla="*/ 323 h 324"/>
                  <a:gd name="T26" fmla="*/ 179 w 182"/>
                  <a:gd name="T27" fmla="*/ 323 h 324"/>
                  <a:gd name="T28" fmla="*/ 153 w 182"/>
                  <a:gd name="T29" fmla="*/ 167 h 324"/>
                  <a:gd name="T30" fmla="*/ 153 w 182"/>
                  <a:gd name="T31" fmla="*/ 129 h 324"/>
                  <a:gd name="T32" fmla="*/ 181 w 182"/>
                  <a:gd name="T33" fmla="*/ 85 h 324"/>
                  <a:gd name="T34" fmla="*/ 137 w 182"/>
                  <a:gd name="T35" fmla="*/ 80 h 324"/>
                  <a:gd name="T36" fmla="*/ 111 w 182"/>
                  <a:gd name="T37" fmla="*/ 81 h 324"/>
                  <a:gd name="T38" fmla="*/ 112 w 182"/>
                  <a:gd name="T39" fmla="*/ 128 h 324"/>
                  <a:gd name="T40" fmla="*/ 137 w 182"/>
                  <a:gd name="T41" fmla="*/ 128 h 324"/>
                  <a:gd name="T42" fmla="*/ 137 w 182"/>
                  <a:gd name="T43" fmla="*/ 144 h 324"/>
                  <a:gd name="T44" fmla="*/ 53 w 182"/>
                  <a:gd name="T45" fmla="*/ 144 h 324"/>
                  <a:gd name="T46" fmla="*/ 53 w 182"/>
                  <a:gd name="T47" fmla="*/ 43 h 324"/>
                  <a:gd name="T48" fmla="*/ 137 w 182"/>
                  <a:gd name="T49" fmla="*/ 43 h 324"/>
                  <a:gd name="T50" fmla="*/ 137 w 182"/>
                  <a:gd name="T51" fmla="*/ 80 h 324"/>
                  <a:gd name="T52" fmla="*/ 181 w 182"/>
                  <a:gd name="T53" fmla="*/ 85 h 324"/>
                  <a:gd name="T54" fmla="*/ 153 w 182"/>
                  <a:gd name="T55" fmla="*/ 9 h 324"/>
                  <a:gd name="T56" fmla="*/ 139 w 182"/>
                  <a:gd name="T57" fmla="*/ 1 h 324"/>
                  <a:gd name="T58" fmla="*/ 113 w 182"/>
                  <a:gd name="T59" fmla="*/ 1 h 324"/>
                  <a:gd name="T60" fmla="*/ 100 w 182"/>
                  <a:gd name="T61" fmla="*/ 22 h 324"/>
                  <a:gd name="T62" fmla="*/ 94 w 182"/>
                  <a:gd name="T63" fmla="*/ 11 h 324"/>
                  <a:gd name="T64" fmla="*/ 101 w 182"/>
                  <a:gd name="T65" fmla="*/ 1 h 324"/>
                  <a:gd name="T66" fmla="*/ 79 w 182"/>
                  <a:gd name="T67" fmla="*/ 1 h 324"/>
                  <a:gd name="T68" fmla="*/ 86 w 182"/>
                  <a:gd name="T69" fmla="*/ 11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2" h="324">
                    <a:moveTo>
                      <a:pt x="86" y="11"/>
                    </a:moveTo>
                    <a:lnTo>
                      <a:pt x="81" y="23"/>
                    </a:lnTo>
                    <a:lnTo>
                      <a:pt x="69" y="7"/>
                    </a:lnTo>
                    <a:lnTo>
                      <a:pt x="69" y="0"/>
                    </a:lnTo>
                    <a:lnTo>
                      <a:pt x="47" y="0"/>
                    </a:lnTo>
                    <a:lnTo>
                      <a:pt x="19" y="17"/>
                    </a:lnTo>
                    <a:lnTo>
                      <a:pt x="0" y="86"/>
                    </a:lnTo>
                    <a:lnTo>
                      <a:pt x="22" y="107"/>
                    </a:lnTo>
                    <a:lnTo>
                      <a:pt x="42" y="127"/>
                    </a:lnTo>
                    <a:lnTo>
                      <a:pt x="42" y="323"/>
                    </a:lnTo>
                    <a:lnTo>
                      <a:pt x="97" y="323"/>
                    </a:lnTo>
                    <a:lnTo>
                      <a:pt x="97" y="171"/>
                    </a:lnTo>
                    <a:lnTo>
                      <a:pt x="121" y="323"/>
                    </a:lnTo>
                    <a:lnTo>
                      <a:pt x="179" y="323"/>
                    </a:lnTo>
                    <a:lnTo>
                      <a:pt x="153" y="167"/>
                    </a:lnTo>
                    <a:lnTo>
                      <a:pt x="153" y="129"/>
                    </a:lnTo>
                    <a:lnTo>
                      <a:pt x="181" y="85"/>
                    </a:lnTo>
                    <a:lnTo>
                      <a:pt x="137" y="80"/>
                    </a:lnTo>
                    <a:lnTo>
                      <a:pt x="111" y="81"/>
                    </a:lnTo>
                    <a:lnTo>
                      <a:pt x="112" y="128"/>
                    </a:lnTo>
                    <a:lnTo>
                      <a:pt x="137" y="128"/>
                    </a:lnTo>
                    <a:lnTo>
                      <a:pt x="137" y="144"/>
                    </a:lnTo>
                    <a:lnTo>
                      <a:pt x="53" y="144"/>
                    </a:lnTo>
                    <a:lnTo>
                      <a:pt x="53" y="43"/>
                    </a:lnTo>
                    <a:lnTo>
                      <a:pt x="137" y="43"/>
                    </a:lnTo>
                    <a:lnTo>
                      <a:pt x="137" y="80"/>
                    </a:lnTo>
                    <a:lnTo>
                      <a:pt x="181" y="85"/>
                    </a:lnTo>
                    <a:lnTo>
                      <a:pt x="153" y="9"/>
                    </a:lnTo>
                    <a:lnTo>
                      <a:pt x="139" y="1"/>
                    </a:lnTo>
                    <a:lnTo>
                      <a:pt x="113" y="1"/>
                    </a:lnTo>
                    <a:lnTo>
                      <a:pt x="100" y="22"/>
                    </a:lnTo>
                    <a:lnTo>
                      <a:pt x="94" y="11"/>
                    </a:lnTo>
                    <a:lnTo>
                      <a:pt x="101" y="1"/>
                    </a:lnTo>
                    <a:lnTo>
                      <a:pt x="79" y="1"/>
                    </a:lnTo>
                    <a:lnTo>
                      <a:pt x="86" y="11"/>
                    </a:lnTo>
                  </a:path>
                </a:pathLst>
              </a:custGeom>
              <a:solidFill>
                <a:srgbClr val="0099FF"/>
              </a:solidFill>
              <a:ln w="9525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7445" name="Arc 37"/>
              <p:cNvSpPr>
                <a:spLocks noChangeAspect="1"/>
              </p:cNvSpPr>
              <p:nvPr/>
            </p:nvSpPr>
            <p:spPr bwMode="auto">
              <a:xfrm>
                <a:off x="-595" y="1604"/>
                <a:ext cx="16" cy="14"/>
              </a:xfrm>
              <a:custGeom>
                <a:avLst/>
                <a:gdLst>
                  <a:gd name="G0" fmla="+- 1437 0 0"/>
                  <a:gd name="G1" fmla="+- 21600 0 0"/>
                  <a:gd name="G2" fmla="+- 21600 0 0"/>
                  <a:gd name="T0" fmla="*/ 0 w 23037"/>
                  <a:gd name="T1" fmla="*/ 48 h 21600"/>
                  <a:gd name="T2" fmla="*/ 23037 w 23037"/>
                  <a:gd name="T3" fmla="*/ 21600 h 21600"/>
                  <a:gd name="T4" fmla="*/ 1437 w 2303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37" h="21600" fill="none" extrusionOk="0">
                    <a:moveTo>
                      <a:pt x="-1" y="47"/>
                    </a:moveTo>
                    <a:cubicBezTo>
                      <a:pt x="478" y="15"/>
                      <a:pt x="957" y="-1"/>
                      <a:pt x="1437" y="0"/>
                    </a:cubicBezTo>
                    <a:cubicBezTo>
                      <a:pt x="13366" y="0"/>
                      <a:pt x="23037" y="9670"/>
                      <a:pt x="23037" y="21600"/>
                    </a:cubicBezTo>
                  </a:path>
                  <a:path w="23037" h="21600" stroke="0" extrusionOk="0">
                    <a:moveTo>
                      <a:pt x="-1" y="47"/>
                    </a:moveTo>
                    <a:cubicBezTo>
                      <a:pt x="478" y="15"/>
                      <a:pt x="957" y="-1"/>
                      <a:pt x="1437" y="0"/>
                    </a:cubicBezTo>
                    <a:cubicBezTo>
                      <a:pt x="13366" y="0"/>
                      <a:pt x="23037" y="9670"/>
                      <a:pt x="23037" y="21600"/>
                    </a:cubicBezTo>
                    <a:lnTo>
                      <a:pt x="1437" y="21600"/>
                    </a:lnTo>
                    <a:close/>
                  </a:path>
                </a:pathLst>
              </a:custGeom>
              <a:solidFill>
                <a:srgbClr val="0099FF"/>
              </a:solidFill>
              <a:ln w="9525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7446" name="Arc 38"/>
              <p:cNvSpPr>
                <a:spLocks noChangeAspect="1"/>
              </p:cNvSpPr>
              <p:nvPr/>
            </p:nvSpPr>
            <p:spPr bwMode="auto">
              <a:xfrm>
                <a:off x="-714" y="1603"/>
                <a:ext cx="33" cy="2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28 w 26179"/>
                  <a:gd name="T1" fmla="*/ 24728 h 24728"/>
                  <a:gd name="T2" fmla="*/ 26179 w 26179"/>
                  <a:gd name="T3" fmla="*/ 491 h 24728"/>
                  <a:gd name="T4" fmla="*/ 21600 w 26179"/>
                  <a:gd name="T5" fmla="*/ 21600 h 24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179" h="24728" fill="none" extrusionOk="0">
                    <a:moveTo>
                      <a:pt x="227" y="24728"/>
                    </a:moveTo>
                    <a:cubicBezTo>
                      <a:pt x="76" y="23692"/>
                      <a:pt x="0" y="226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3139" y="-1"/>
                      <a:pt x="24674" y="164"/>
                      <a:pt x="26179" y="490"/>
                    </a:cubicBezTo>
                  </a:path>
                  <a:path w="26179" h="24728" stroke="0" extrusionOk="0">
                    <a:moveTo>
                      <a:pt x="227" y="24728"/>
                    </a:moveTo>
                    <a:cubicBezTo>
                      <a:pt x="76" y="23692"/>
                      <a:pt x="0" y="226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3139" y="-1"/>
                      <a:pt x="24674" y="164"/>
                      <a:pt x="26179" y="49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0099FF"/>
              </a:solidFill>
              <a:ln w="9525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7447" name="Arc 39"/>
              <p:cNvSpPr>
                <a:spLocks noChangeAspect="1"/>
              </p:cNvSpPr>
              <p:nvPr/>
            </p:nvSpPr>
            <p:spPr bwMode="auto">
              <a:xfrm>
                <a:off x="-736" y="1689"/>
                <a:ext cx="55" cy="43"/>
              </a:xfrm>
              <a:custGeom>
                <a:avLst/>
                <a:gdLst>
                  <a:gd name="G0" fmla="+- 21600 0 0"/>
                  <a:gd name="G1" fmla="+- 8704 0 0"/>
                  <a:gd name="G2" fmla="+- 21600 0 0"/>
                  <a:gd name="T0" fmla="*/ 37787 w 37787"/>
                  <a:gd name="T1" fmla="*/ 23006 h 30304"/>
                  <a:gd name="T2" fmla="*/ 1832 w 37787"/>
                  <a:gd name="T3" fmla="*/ 0 h 30304"/>
                  <a:gd name="T4" fmla="*/ 21600 w 37787"/>
                  <a:gd name="T5" fmla="*/ 8704 h 30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787" h="30304" fill="none" extrusionOk="0">
                    <a:moveTo>
                      <a:pt x="37786" y="23005"/>
                    </a:moveTo>
                    <a:cubicBezTo>
                      <a:pt x="33686" y="27646"/>
                      <a:pt x="27792" y="30303"/>
                      <a:pt x="21600" y="30304"/>
                    </a:cubicBezTo>
                    <a:cubicBezTo>
                      <a:pt x="9670" y="30304"/>
                      <a:pt x="0" y="20633"/>
                      <a:pt x="0" y="8704"/>
                    </a:cubicBezTo>
                    <a:cubicBezTo>
                      <a:pt x="-1" y="5706"/>
                      <a:pt x="623" y="2742"/>
                      <a:pt x="1831" y="-1"/>
                    </a:cubicBezTo>
                  </a:path>
                  <a:path w="37787" h="30304" stroke="0" extrusionOk="0">
                    <a:moveTo>
                      <a:pt x="37786" y="23005"/>
                    </a:moveTo>
                    <a:cubicBezTo>
                      <a:pt x="33686" y="27646"/>
                      <a:pt x="27792" y="30303"/>
                      <a:pt x="21600" y="30304"/>
                    </a:cubicBezTo>
                    <a:cubicBezTo>
                      <a:pt x="9670" y="30304"/>
                      <a:pt x="0" y="20633"/>
                      <a:pt x="0" y="8704"/>
                    </a:cubicBezTo>
                    <a:cubicBezTo>
                      <a:pt x="-1" y="5706"/>
                      <a:pt x="623" y="2742"/>
                      <a:pt x="1831" y="-1"/>
                    </a:cubicBezTo>
                    <a:lnTo>
                      <a:pt x="21600" y="8704"/>
                    </a:lnTo>
                    <a:close/>
                  </a:path>
                </a:pathLst>
              </a:custGeom>
              <a:solidFill>
                <a:srgbClr val="0099FF"/>
              </a:solidFill>
              <a:ln w="9525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7448" name="Arc 40"/>
              <p:cNvSpPr>
                <a:spLocks noChangeAspect="1"/>
              </p:cNvSpPr>
              <p:nvPr/>
            </p:nvSpPr>
            <p:spPr bwMode="auto">
              <a:xfrm>
                <a:off x="-595" y="1672"/>
                <a:ext cx="45" cy="60"/>
              </a:xfrm>
              <a:custGeom>
                <a:avLst/>
                <a:gdLst>
                  <a:gd name="G0" fmla="+- 10621 0 0"/>
                  <a:gd name="G1" fmla="+- 19911 0 0"/>
                  <a:gd name="G2" fmla="+- 21600 0 0"/>
                  <a:gd name="T0" fmla="*/ 18995 w 32221"/>
                  <a:gd name="T1" fmla="*/ 0 h 41511"/>
                  <a:gd name="T2" fmla="*/ 0 w 32221"/>
                  <a:gd name="T3" fmla="*/ 38720 h 41511"/>
                  <a:gd name="T4" fmla="*/ 10621 w 32221"/>
                  <a:gd name="T5" fmla="*/ 19911 h 41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221" h="41511" fill="none" extrusionOk="0">
                    <a:moveTo>
                      <a:pt x="18994" y="0"/>
                    </a:moveTo>
                    <a:cubicBezTo>
                      <a:pt x="27008" y="3370"/>
                      <a:pt x="32221" y="11217"/>
                      <a:pt x="32221" y="19911"/>
                    </a:cubicBezTo>
                    <a:cubicBezTo>
                      <a:pt x="32221" y="31840"/>
                      <a:pt x="22550" y="41511"/>
                      <a:pt x="10621" y="41511"/>
                    </a:cubicBezTo>
                    <a:cubicBezTo>
                      <a:pt x="6899" y="41511"/>
                      <a:pt x="3240" y="40549"/>
                      <a:pt x="0" y="38719"/>
                    </a:cubicBezTo>
                  </a:path>
                  <a:path w="32221" h="41511" stroke="0" extrusionOk="0">
                    <a:moveTo>
                      <a:pt x="18994" y="0"/>
                    </a:moveTo>
                    <a:cubicBezTo>
                      <a:pt x="27008" y="3370"/>
                      <a:pt x="32221" y="11217"/>
                      <a:pt x="32221" y="19911"/>
                    </a:cubicBezTo>
                    <a:cubicBezTo>
                      <a:pt x="32221" y="31840"/>
                      <a:pt x="22550" y="41511"/>
                      <a:pt x="10621" y="41511"/>
                    </a:cubicBezTo>
                    <a:cubicBezTo>
                      <a:pt x="6899" y="41511"/>
                      <a:pt x="3240" y="40549"/>
                      <a:pt x="0" y="38719"/>
                    </a:cubicBezTo>
                    <a:lnTo>
                      <a:pt x="10621" y="19911"/>
                    </a:lnTo>
                    <a:close/>
                  </a:path>
                </a:pathLst>
              </a:custGeom>
              <a:solidFill>
                <a:srgbClr val="0099FF"/>
              </a:solidFill>
              <a:ln w="9525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17451" name="Group 43"/>
            <p:cNvGrpSpPr>
              <a:grpSpLocks noChangeAspect="1"/>
            </p:cNvGrpSpPr>
            <p:nvPr/>
          </p:nvGrpSpPr>
          <p:grpSpPr bwMode="auto">
            <a:xfrm>
              <a:off x="4923" y="1997"/>
              <a:ext cx="185" cy="361"/>
              <a:chOff x="-736" y="1508"/>
              <a:chExt cx="186" cy="418"/>
            </a:xfrm>
          </p:grpSpPr>
          <p:sp>
            <p:nvSpPr>
              <p:cNvPr id="17452" name="Oval 44"/>
              <p:cNvSpPr>
                <a:spLocks noChangeAspect="1" noChangeArrowheads="1"/>
              </p:cNvSpPr>
              <p:nvPr/>
            </p:nvSpPr>
            <p:spPr bwMode="auto">
              <a:xfrm>
                <a:off x="-691" y="1508"/>
                <a:ext cx="87" cy="85"/>
              </a:xfrm>
              <a:prstGeom prst="ellipse">
                <a:avLst/>
              </a:prstGeom>
              <a:solidFill>
                <a:srgbClr val="BE91FF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7453" name="Freeform 45"/>
              <p:cNvSpPr>
                <a:spLocks noChangeAspect="1"/>
              </p:cNvSpPr>
              <p:nvPr/>
            </p:nvSpPr>
            <p:spPr bwMode="auto">
              <a:xfrm>
                <a:off x="-734" y="1602"/>
                <a:ext cx="182" cy="324"/>
              </a:xfrm>
              <a:custGeom>
                <a:avLst/>
                <a:gdLst>
                  <a:gd name="T0" fmla="*/ 86 w 182"/>
                  <a:gd name="T1" fmla="*/ 11 h 324"/>
                  <a:gd name="T2" fmla="*/ 81 w 182"/>
                  <a:gd name="T3" fmla="*/ 23 h 324"/>
                  <a:gd name="T4" fmla="*/ 69 w 182"/>
                  <a:gd name="T5" fmla="*/ 7 h 324"/>
                  <a:gd name="T6" fmla="*/ 69 w 182"/>
                  <a:gd name="T7" fmla="*/ 0 h 324"/>
                  <a:gd name="T8" fmla="*/ 47 w 182"/>
                  <a:gd name="T9" fmla="*/ 0 h 324"/>
                  <a:gd name="T10" fmla="*/ 19 w 182"/>
                  <a:gd name="T11" fmla="*/ 17 h 324"/>
                  <a:gd name="T12" fmla="*/ 0 w 182"/>
                  <a:gd name="T13" fmla="*/ 86 h 324"/>
                  <a:gd name="T14" fmla="*/ 22 w 182"/>
                  <a:gd name="T15" fmla="*/ 107 h 324"/>
                  <a:gd name="T16" fmla="*/ 42 w 182"/>
                  <a:gd name="T17" fmla="*/ 127 h 324"/>
                  <a:gd name="T18" fmla="*/ 42 w 182"/>
                  <a:gd name="T19" fmla="*/ 323 h 324"/>
                  <a:gd name="T20" fmla="*/ 97 w 182"/>
                  <a:gd name="T21" fmla="*/ 323 h 324"/>
                  <a:gd name="T22" fmla="*/ 97 w 182"/>
                  <a:gd name="T23" fmla="*/ 171 h 324"/>
                  <a:gd name="T24" fmla="*/ 121 w 182"/>
                  <a:gd name="T25" fmla="*/ 323 h 324"/>
                  <a:gd name="T26" fmla="*/ 179 w 182"/>
                  <a:gd name="T27" fmla="*/ 323 h 324"/>
                  <a:gd name="T28" fmla="*/ 153 w 182"/>
                  <a:gd name="T29" fmla="*/ 167 h 324"/>
                  <a:gd name="T30" fmla="*/ 153 w 182"/>
                  <a:gd name="T31" fmla="*/ 129 h 324"/>
                  <a:gd name="T32" fmla="*/ 181 w 182"/>
                  <a:gd name="T33" fmla="*/ 85 h 324"/>
                  <a:gd name="T34" fmla="*/ 137 w 182"/>
                  <a:gd name="T35" fmla="*/ 80 h 324"/>
                  <a:gd name="T36" fmla="*/ 111 w 182"/>
                  <a:gd name="T37" fmla="*/ 81 h 324"/>
                  <a:gd name="T38" fmla="*/ 112 w 182"/>
                  <a:gd name="T39" fmla="*/ 128 h 324"/>
                  <a:gd name="T40" fmla="*/ 137 w 182"/>
                  <a:gd name="T41" fmla="*/ 128 h 324"/>
                  <a:gd name="T42" fmla="*/ 137 w 182"/>
                  <a:gd name="T43" fmla="*/ 144 h 324"/>
                  <a:gd name="T44" fmla="*/ 53 w 182"/>
                  <a:gd name="T45" fmla="*/ 144 h 324"/>
                  <a:gd name="T46" fmla="*/ 53 w 182"/>
                  <a:gd name="T47" fmla="*/ 43 h 324"/>
                  <a:gd name="T48" fmla="*/ 137 w 182"/>
                  <a:gd name="T49" fmla="*/ 43 h 324"/>
                  <a:gd name="T50" fmla="*/ 137 w 182"/>
                  <a:gd name="T51" fmla="*/ 80 h 324"/>
                  <a:gd name="T52" fmla="*/ 181 w 182"/>
                  <a:gd name="T53" fmla="*/ 85 h 324"/>
                  <a:gd name="T54" fmla="*/ 153 w 182"/>
                  <a:gd name="T55" fmla="*/ 9 h 324"/>
                  <a:gd name="T56" fmla="*/ 139 w 182"/>
                  <a:gd name="T57" fmla="*/ 1 h 324"/>
                  <a:gd name="T58" fmla="*/ 113 w 182"/>
                  <a:gd name="T59" fmla="*/ 1 h 324"/>
                  <a:gd name="T60" fmla="*/ 100 w 182"/>
                  <a:gd name="T61" fmla="*/ 22 h 324"/>
                  <a:gd name="T62" fmla="*/ 94 w 182"/>
                  <a:gd name="T63" fmla="*/ 11 h 324"/>
                  <a:gd name="T64" fmla="*/ 101 w 182"/>
                  <a:gd name="T65" fmla="*/ 1 h 324"/>
                  <a:gd name="T66" fmla="*/ 79 w 182"/>
                  <a:gd name="T67" fmla="*/ 1 h 324"/>
                  <a:gd name="T68" fmla="*/ 86 w 182"/>
                  <a:gd name="T69" fmla="*/ 11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2" h="324">
                    <a:moveTo>
                      <a:pt x="86" y="11"/>
                    </a:moveTo>
                    <a:lnTo>
                      <a:pt x="81" y="23"/>
                    </a:lnTo>
                    <a:lnTo>
                      <a:pt x="69" y="7"/>
                    </a:lnTo>
                    <a:lnTo>
                      <a:pt x="69" y="0"/>
                    </a:lnTo>
                    <a:lnTo>
                      <a:pt x="47" y="0"/>
                    </a:lnTo>
                    <a:lnTo>
                      <a:pt x="19" y="17"/>
                    </a:lnTo>
                    <a:lnTo>
                      <a:pt x="0" y="86"/>
                    </a:lnTo>
                    <a:lnTo>
                      <a:pt x="22" y="107"/>
                    </a:lnTo>
                    <a:lnTo>
                      <a:pt x="42" y="127"/>
                    </a:lnTo>
                    <a:lnTo>
                      <a:pt x="42" y="323"/>
                    </a:lnTo>
                    <a:lnTo>
                      <a:pt x="97" y="323"/>
                    </a:lnTo>
                    <a:lnTo>
                      <a:pt x="97" y="171"/>
                    </a:lnTo>
                    <a:lnTo>
                      <a:pt x="121" y="323"/>
                    </a:lnTo>
                    <a:lnTo>
                      <a:pt x="179" y="323"/>
                    </a:lnTo>
                    <a:lnTo>
                      <a:pt x="153" y="167"/>
                    </a:lnTo>
                    <a:lnTo>
                      <a:pt x="153" y="129"/>
                    </a:lnTo>
                    <a:lnTo>
                      <a:pt x="181" y="85"/>
                    </a:lnTo>
                    <a:lnTo>
                      <a:pt x="137" y="80"/>
                    </a:lnTo>
                    <a:lnTo>
                      <a:pt x="111" y="81"/>
                    </a:lnTo>
                    <a:lnTo>
                      <a:pt x="112" y="128"/>
                    </a:lnTo>
                    <a:lnTo>
                      <a:pt x="137" y="128"/>
                    </a:lnTo>
                    <a:lnTo>
                      <a:pt x="137" y="144"/>
                    </a:lnTo>
                    <a:lnTo>
                      <a:pt x="53" y="144"/>
                    </a:lnTo>
                    <a:lnTo>
                      <a:pt x="53" y="43"/>
                    </a:lnTo>
                    <a:lnTo>
                      <a:pt x="137" y="43"/>
                    </a:lnTo>
                    <a:lnTo>
                      <a:pt x="137" y="80"/>
                    </a:lnTo>
                    <a:lnTo>
                      <a:pt x="181" y="85"/>
                    </a:lnTo>
                    <a:lnTo>
                      <a:pt x="153" y="9"/>
                    </a:lnTo>
                    <a:lnTo>
                      <a:pt x="139" y="1"/>
                    </a:lnTo>
                    <a:lnTo>
                      <a:pt x="113" y="1"/>
                    </a:lnTo>
                    <a:lnTo>
                      <a:pt x="100" y="22"/>
                    </a:lnTo>
                    <a:lnTo>
                      <a:pt x="94" y="11"/>
                    </a:lnTo>
                    <a:lnTo>
                      <a:pt x="101" y="1"/>
                    </a:lnTo>
                    <a:lnTo>
                      <a:pt x="79" y="1"/>
                    </a:lnTo>
                    <a:lnTo>
                      <a:pt x="86" y="11"/>
                    </a:lnTo>
                  </a:path>
                </a:pathLst>
              </a:custGeom>
              <a:solidFill>
                <a:srgbClr val="BE91FF"/>
              </a:solidFill>
              <a:ln w="9525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7454" name="Arc 46"/>
              <p:cNvSpPr>
                <a:spLocks noChangeAspect="1"/>
              </p:cNvSpPr>
              <p:nvPr/>
            </p:nvSpPr>
            <p:spPr bwMode="auto">
              <a:xfrm>
                <a:off x="-595" y="1604"/>
                <a:ext cx="16" cy="14"/>
              </a:xfrm>
              <a:custGeom>
                <a:avLst/>
                <a:gdLst>
                  <a:gd name="G0" fmla="+- 1437 0 0"/>
                  <a:gd name="G1" fmla="+- 21600 0 0"/>
                  <a:gd name="G2" fmla="+- 21600 0 0"/>
                  <a:gd name="T0" fmla="*/ 0 w 23037"/>
                  <a:gd name="T1" fmla="*/ 48 h 21600"/>
                  <a:gd name="T2" fmla="*/ 23037 w 23037"/>
                  <a:gd name="T3" fmla="*/ 21600 h 21600"/>
                  <a:gd name="T4" fmla="*/ 1437 w 2303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37" h="21600" fill="none" extrusionOk="0">
                    <a:moveTo>
                      <a:pt x="-1" y="47"/>
                    </a:moveTo>
                    <a:cubicBezTo>
                      <a:pt x="478" y="15"/>
                      <a:pt x="957" y="-1"/>
                      <a:pt x="1437" y="0"/>
                    </a:cubicBezTo>
                    <a:cubicBezTo>
                      <a:pt x="13366" y="0"/>
                      <a:pt x="23037" y="9670"/>
                      <a:pt x="23037" y="21600"/>
                    </a:cubicBezTo>
                  </a:path>
                  <a:path w="23037" h="21600" stroke="0" extrusionOk="0">
                    <a:moveTo>
                      <a:pt x="-1" y="47"/>
                    </a:moveTo>
                    <a:cubicBezTo>
                      <a:pt x="478" y="15"/>
                      <a:pt x="957" y="-1"/>
                      <a:pt x="1437" y="0"/>
                    </a:cubicBezTo>
                    <a:cubicBezTo>
                      <a:pt x="13366" y="0"/>
                      <a:pt x="23037" y="9670"/>
                      <a:pt x="23037" y="21600"/>
                    </a:cubicBezTo>
                    <a:lnTo>
                      <a:pt x="1437" y="21600"/>
                    </a:lnTo>
                    <a:close/>
                  </a:path>
                </a:pathLst>
              </a:custGeom>
              <a:solidFill>
                <a:srgbClr val="BE91FF"/>
              </a:solidFill>
              <a:ln w="9525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7455" name="Arc 47"/>
              <p:cNvSpPr>
                <a:spLocks noChangeAspect="1"/>
              </p:cNvSpPr>
              <p:nvPr/>
            </p:nvSpPr>
            <p:spPr bwMode="auto">
              <a:xfrm>
                <a:off x="-714" y="1603"/>
                <a:ext cx="33" cy="2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28 w 26179"/>
                  <a:gd name="T1" fmla="*/ 24728 h 24728"/>
                  <a:gd name="T2" fmla="*/ 26179 w 26179"/>
                  <a:gd name="T3" fmla="*/ 491 h 24728"/>
                  <a:gd name="T4" fmla="*/ 21600 w 26179"/>
                  <a:gd name="T5" fmla="*/ 21600 h 24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179" h="24728" fill="none" extrusionOk="0">
                    <a:moveTo>
                      <a:pt x="227" y="24728"/>
                    </a:moveTo>
                    <a:cubicBezTo>
                      <a:pt x="76" y="23692"/>
                      <a:pt x="0" y="226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3139" y="-1"/>
                      <a:pt x="24674" y="164"/>
                      <a:pt x="26179" y="490"/>
                    </a:cubicBezTo>
                  </a:path>
                  <a:path w="26179" h="24728" stroke="0" extrusionOk="0">
                    <a:moveTo>
                      <a:pt x="227" y="24728"/>
                    </a:moveTo>
                    <a:cubicBezTo>
                      <a:pt x="76" y="23692"/>
                      <a:pt x="0" y="226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3139" y="-1"/>
                      <a:pt x="24674" y="164"/>
                      <a:pt x="26179" y="49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BE91FF"/>
              </a:solidFill>
              <a:ln w="9525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7456" name="Arc 48"/>
              <p:cNvSpPr>
                <a:spLocks noChangeAspect="1"/>
              </p:cNvSpPr>
              <p:nvPr/>
            </p:nvSpPr>
            <p:spPr bwMode="auto">
              <a:xfrm>
                <a:off x="-736" y="1689"/>
                <a:ext cx="55" cy="43"/>
              </a:xfrm>
              <a:custGeom>
                <a:avLst/>
                <a:gdLst>
                  <a:gd name="G0" fmla="+- 21600 0 0"/>
                  <a:gd name="G1" fmla="+- 8704 0 0"/>
                  <a:gd name="G2" fmla="+- 21600 0 0"/>
                  <a:gd name="T0" fmla="*/ 37787 w 37787"/>
                  <a:gd name="T1" fmla="*/ 23006 h 30304"/>
                  <a:gd name="T2" fmla="*/ 1832 w 37787"/>
                  <a:gd name="T3" fmla="*/ 0 h 30304"/>
                  <a:gd name="T4" fmla="*/ 21600 w 37787"/>
                  <a:gd name="T5" fmla="*/ 8704 h 30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787" h="30304" fill="none" extrusionOk="0">
                    <a:moveTo>
                      <a:pt x="37786" y="23005"/>
                    </a:moveTo>
                    <a:cubicBezTo>
                      <a:pt x="33686" y="27646"/>
                      <a:pt x="27792" y="30303"/>
                      <a:pt x="21600" y="30304"/>
                    </a:cubicBezTo>
                    <a:cubicBezTo>
                      <a:pt x="9670" y="30304"/>
                      <a:pt x="0" y="20633"/>
                      <a:pt x="0" y="8704"/>
                    </a:cubicBezTo>
                    <a:cubicBezTo>
                      <a:pt x="-1" y="5706"/>
                      <a:pt x="623" y="2742"/>
                      <a:pt x="1831" y="-1"/>
                    </a:cubicBezTo>
                  </a:path>
                  <a:path w="37787" h="30304" stroke="0" extrusionOk="0">
                    <a:moveTo>
                      <a:pt x="37786" y="23005"/>
                    </a:moveTo>
                    <a:cubicBezTo>
                      <a:pt x="33686" y="27646"/>
                      <a:pt x="27792" y="30303"/>
                      <a:pt x="21600" y="30304"/>
                    </a:cubicBezTo>
                    <a:cubicBezTo>
                      <a:pt x="9670" y="30304"/>
                      <a:pt x="0" y="20633"/>
                      <a:pt x="0" y="8704"/>
                    </a:cubicBezTo>
                    <a:cubicBezTo>
                      <a:pt x="-1" y="5706"/>
                      <a:pt x="623" y="2742"/>
                      <a:pt x="1831" y="-1"/>
                    </a:cubicBezTo>
                    <a:lnTo>
                      <a:pt x="21600" y="8704"/>
                    </a:lnTo>
                    <a:close/>
                  </a:path>
                </a:pathLst>
              </a:custGeom>
              <a:solidFill>
                <a:srgbClr val="BE91FF"/>
              </a:solidFill>
              <a:ln w="9525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7457" name="Arc 49"/>
              <p:cNvSpPr>
                <a:spLocks noChangeAspect="1"/>
              </p:cNvSpPr>
              <p:nvPr/>
            </p:nvSpPr>
            <p:spPr bwMode="auto">
              <a:xfrm>
                <a:off x="-595" y="1672"/>
                <a:ext cx="45" cy="60"/>
              </a:xfrm>
              <a:custGeom>
                <a:avLst/>
                <a:gdLst>
                  <a:gd name="G0" fmla="+- 10621 0 0"/>
                  <a:gd name="G1" fmla="+- 19911 0 0"/>
                  <a:gd name="G2" fmla="+- 21600 0 0"/>
                  <a:gd name="T0" fmla="*/ 18995 w 32221"/>
                  <a:gd name="T1" fmla="*/ 0 h 41511"/>
                  <a:gd name="T2" fmla="*/ 0 w 32221"/>
                  <a:gd name="T3" fmla="*/ 38720 h 41511"/>
                  <a:gd name="T4" fmla="*/ 10621 w 32221"/>
                  <a:gd name="T5" fmla="*/ 19911 h 41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221" h="41511" fill="none" extrusionOk="0">
                    <a:moveTo>
                      <a:pt x="18994" y="0"/>
                    </a:moveTo>
                    <a:cubicBezTo>
                      <a:pt x="27008" y="3370"/>
                      <a:pt x="32221" y="11217"/>
                      <a:pt x="32221" y="19911"/>
                    </a:cubicBezTo>
                    <a:cubicBezTo>
                      <a:pt x="32221" y="31840"/>
                      <a:pt x="22550" y="41511"/>
                      <a:pt x="10621" y="41511"/>
                    </a:cubicBezTo>
                    <a:cubicBezTo>
                      <a:pt x="6899" y="41511"/>
                      <a:pt x="3240" y="40549"/>
                      <a:pt x="0" y="38719"/>
                    </a:cubicBezTo>
                  </a:path>
                  <a:path w="32221" h="41511" stroke="0" extrusionOk="0">
                    <a:moveTo>
                      <a:pt x="18994" y="0"/>
                    </a:moveTo>
                    <a:cubicBezTo>
                      <a:pt x="27008" y="3370"/>
                      <a:pt x="32221" y="11217"/>
                      <a:pt x="32221" y="19911"/>
                    </a:cubicBezTo>
                    <a:cubicBezTo>
                      <a:pt x="32221" y="31840"/>
                      <a:pt x="22550" y="41511"/>
                      <a:pt x="10621" y="41511"/>
                    </a:cubicBezTo>
                    <a:cubicBezTo>
                      <a:pt x="6899" y="41511"/>
                      <a:pt x="3240" y="40549"/>
                      <a:pt x="0" y="38719"/>
                    </a:cubicBezTo>
                    <a:lnTo>
                      <a:pt x="10621" y="19911"/>
                    </a:lnTo>
                    <a:close/>
                  </a:path>
                </a:pathLst>
              </a:custGeom>
              <a:solidFill>
                <a:srgbClr val="BE91FF"/>
              </a:solidFill>
              <a:ln w="9525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17460" name="Group 52"/>
            <p:cNvGrpSpPr>
              <a:grpSpLocks noChangeAspect="1"/>
            </p:cNvGrpSpPr>
            <p:nvPr/>
          </p:nvGrpSpPr>
          <p:grpSpPr bwMode="auto">
            <a:xfrm>
              <a:off x="5339" y="3012"/>
              <a:ext cx="184" cy="361"/>
              <a:chOff x="-736" y="1508"/>
              <a:chExt cx="186" cy="418"/>
            </a:xfrm>
          </p:grpSpPr>
          <p:sp>
            <p:nvSpPr>
              <p:cNvPr id="17461" name="Oval 53"/>
              <p:cNvSpPr>
                <a:spLocks noChangeAspect="1" noChangeArrowheads="1"/>
              </p:cNvSpPr>
              <p:nvPr/>
            </p:nvSpPr>
            <p:spPr bwMode="auto">
              <a:xfrm>
                <a:off x="-691" y="1508"/>
                <a:ext cx="87" cy="85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7462" name="Freeform 54"/>
              <p:cNvSpPr>
                <a:spLocks noChangeAspect="1"/>
              </p:cNvSpPr>
              <p:nvPr/>
            </p:nvSpPr>
            <p:spPr bwMode="auto">
              <a:xfrm>
                <a:off x="-734" y="1602"/>
                <a:ext cx="182" cy="324"/>
              </a:xfrm>
              <a:custGeom>
                <a:avLst/>
                <a:gdLst>
                  <a:gd name="T0" fmla="*/ 86 w 182"/>
                  <a:gd name="T1" fmla="*/ 11 h 324"/>
                  <a:gd name="T2" fmla="*/ 81 w 182"/>
                  <a:gd name="T3" fmla="*/ 23 h 324"/>
                  <a:gd name="T4" fmla="*/ 69 w 182"/>
                  <a:gd name="T5" fmla="*/ 7 h 324"/>
                  <a:gd name="T6" fmla="*/ 69 w 182"/>
                  <a:gd name="T7" fmla="*/ 0 h 324"/>
                  <a:gd name="T8" fmla="*/ 47 w 182"/>
                  <a:gd name="T9" fmla="*/ 0 h 324"/>
                  <a:gd name="T10" fmla="*/ 19 w 182"/>
                  <a:gd name="T11" fmla="*/ 17 h 324"/>
                  <a:gd name="T12" fmla="*/ 0 w 182"/>
                  <a:gd name="T13" fmla="*/ 86 h 324"/>
                  <a:gd name="T14" fmla="*/ 22 w 182"/>
                  <a:gd name="T15" fmla="*/ 107 h 324"/>
                  <a:gd name="T16" fmla="*/ 42 w 182"/>
                  <a:gd name="T17" fmla="*/ 127 h 324"/>
                  <a:gd name="T18" fmla="*/ 42 w 182"/>
                  <a:gd name="T19" fmla="*/ 323 h 324"/>
                  <a:gd name="T20" fmla="*/ 97 w 182"/>
                  <a:gd name="T21" fmla="*/ 323 h 324"/>
                  <a:gd name="T22" fmla="*/ 97 w 182"/>
                  <a:gd name="T23" fmla="*/ 171 h 324"/>
                  <a:gd name="T24" fmla="*/ 121 w 182"/>
                  <a:gd name="T25" fmla="*/ 323 h 324"/>
                  <a:gd name="T26" fmla="*/ 179 w 182"/>
                  <a:gd name="T27" fmla="*/ 323 h 324"/>
                  <a:gd name="T28" fmla="*/ 153 w 182"/>
                  <a:gd name="T29" fmla="*/ 167 h 324"/>
                  <a:gd name="T30" fmla="*/ 153 w 182"/>
                  <a:gd name="T31" fmla="*/ 129 h 324"/>
                  <a:gd name="T32" fmla="*/ 181 w 182"/>
                  <a:gd name="T33" fmla="*/ 85 h 324"/>
                  <a:gd name="T34" fmla="*/ 137 w 182"/>
                  <a:gd name="T35" fmla="*/ 80 h 324"/>
                  <a:gd name="T36" fmla="*/ 111 w 182"/>
                  <a:gd name="T37" fmla="*/ 81 h 324"/>
                  <a:gd name="T38" fmla="*/ 112 w 182"/>
                  <a:gd name="T39" fmla="*/ 128 h 324"/>
                  <a:gd name="T40" fmla="*/ 137 w 182"/>
                  <a:gd name="T41" fmla="*/ 128 h 324"/>
                  <a:gd name="T42" fmla="*/ 137 w 182"/>
                  <a:gd name="T43" fmla="*/ 144 h 324"/>
                  <a:gd name="T44" fmla="*/ 53 w 182"/>
                  <a:gd name="T45" fmla="*/ 144 h 324"/>
                  <a:gd name="T46" fmla="*/ 53 w 182"/>
                  <a:gd name="T47" fmla="*/ 43 h 324"/>
                  <a:gd name="T48" fmla="*/ 137 w 182"/>
                  <a:gd name="T49" fmla="*/ 43 h 324"/>
                  <a:gd name="T50" fmla="*/ 137 w 182"/>
                  <a:gd name="T51" fmla="*/ 80 h 324"/>
                  <a:gd name="T52" fmla="*/ 181 w 182"/>
                  <a:gd name="T53" fmla="*/ 85 h 324"/>
                  <a:gd name="T54" fmla="*/ 153 w 182"/>
                  <a:gd name="T55" fmla="*/ 9 h 324"/>
                  <a:gd name="T56" fmla="*/ 139 w 182"/>
                  <a:gd name="T57" fmla="*/ 1 h 324"/>
                  <a:gd name="T58" fmla="*/ 113 w 182"/>
                  <a:gd name="T59" fmla="*/ 1 h 324"/>
                  <a:gd name="T60" fmla="*/ 100 w 182"/>
                  <a:gd name="T61" fmla="*/ 22 h 324"/>
                  <a:gd name="T62" fmla="*/ 94 w 182"/>
                  <a:gd name="T63" fmla="*/ 11 h 324"/>
                  <a:gd name="T64" fmla="*/ 101 w 182"/>
                  <a:gd name="T65" fmla="*/ 1 h 324"/>
                  <a:gd name="T66" fmla="*/ 79 w 182"/>
                  <a:gd name="T67" fmla="*/ 1 h 324"/>
                  <a:gd name="T68" fmla="*/ 86 w 182"/>
                  <a:gd name="T69" fmla="*/ 11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2" h="324">
                    <a:moveTo>
                      <a:pt x="86" y="11"/>
                    </a:moveTo>
                    <a:lnTo>
                      <a:pt x="81" y="23"/>
                    </a:lnTo>
                    <a:lnTo>
                      <a:pt x="69" y="7"/>
                    </a:lnTo>
                    <a:lnTo>
                      <a:pt x="69" y="0"/>
                    </a:lnTo>
                    <a:lnTo>
                      <a:pt x="47" y="0"/>
                    </a:lnTo>
                    <a:lnTo>
                      <a:pt x="19" y="17"/>
                    </a:lnTo>
                    <a:lnTo>
                      <a:pt x="0" y="86"/>
                    </a:lnTo>
                    <a:lnTo>
                      <a:pt x="22" y="107"/>
                    </a:lnTo>
                    <a:lnTo>
                      <a:pt x="42" y="127"/>
                    </a:lnTo>
                    <a:lnTo>
                      <a:pt x="42" y="323"/>
                    </a:lnTo>
                    <a:lnTo>
                      <a:pt x="97" y="323"/>
                    </a:lnTo>
                    <a:lnTo>
                      <a:pt x="97" y="171"/>
                    </a:lnTo>
                    <a:lnTo>
                      <a:pt x="121" y="323"/>
                    </a:lnTo>
                    <a:lnTo>
                      <a:pt x="179" y="323"/>
                    </a:lnTo>
                    <a:lnTo>
                      <a:pt x="153" y="167"/>
                    </a:lnTo>
                    <a:lnTo>
                      <a:pt x="153" y="129"/>
                    </a:lnTo>
                    <a:lnTo>
                      <a:pt x="181" y="85"/>
                    </a:lnTo>
                    <a:lnTo>
                      <a:pt x="137" y="80"/>
                    </a:lnTo>
                    <a:lnTo>
                      <a:pt x="111" y="81"/>
                    </a:lnTo>
                    <a:lnTo>
                      <a:pt x="112" y="128"/>
                    </a:lnTo>
                    <a:lnTo>
                      <a:pt x="137" y="128"/>
                    </a:lnTo>
                    <a:lnTo>
                      <a:pt x="137" y="144"/>
                    </a:lnTo>
                    <a:lnTo>
                      <a:pt x="53" y="144"/>
                    </a:lnTo>
                    <a:lnTo>
                      <a:pt x="53" y="43"/>
                    </a:lnTo>
                    <a:lnTo>
                      <a:pt x="137" y="43"/>
                    </a:lnTo>
                    <a:lnTo>
                      <a:pt x="137" y="80"/>
                    </a:lnTo>
                    <a:lnTo>
                      <a:pt x="181" y="85"/>
                    </a:lnTo>
                    <a:lnTo>
                      <a:pt x="153" y="9"/>
                    </a:lnTo>
                    <a:lnTo>
                      <a:pt x="139" y="1"/>
                    </a:lnTo>
                    <a:lnTo>
                      <a:pt x="113" y="1"/>
                    </a:lnTo>
                    <a:lnTo>
                      <a:pt x="100" y="22"/>
                    </a:lnTo>
                    <a:lnTo>
                      <a:pt x="94" y="11"/>
                    </a:lnTo>
                    <a:lnTo>
                      <a:pt x="101" y="1"/>
                    </a:lnTo>
                    <a:lnTo>
                      <a:pt x="79" y="1"/>
                    </a:lnTo>
                    <a:lnTo>
                      <a:pt x="86" y="11"/>
                    </a:lnTo>
                  </a:path>
                </a:pathLst>
              </a:custGeom>
              <a:solidFill>
                <a:srgbClr val="FF9900"/>
              </a:solidFill>
              <a:ln w="9525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7463" name="Arc 55"/>
              <p:cNvSpPr>
                <a:spLocks noChangeAspect="1"/>
              </p:cNvSpPr>
              <p:nvPr/>
            </p:nvSpPr>
            <p:spPr bwMode="auto">
              <a:xfrm>
                <a:off x="-595" y="1604"/>
                <a:ext cx="16" cy="14"/>
              </a:xfrm>
              <a:custGeom>
                <a:avLst/>
                <a:gdLst>
                  <a:gd name="G0" fmla="+- 1437 0 0"/>
                  <a:gd name="G1" fmla="+- 21600 0 0"/>
                  <a:gd name="G2" fmla="+- 21600 0 0"/>
                  <a:gd name="T0" fmla="*/ 0 w 23037"/>
                  <a:gd name="T1" fmla="*/ 48 h 21600"/>
                  <a:gd name="T2" fmla="*/ 23037 w 23037"/>
                  <a:gd name="T3" fmla="*/ 21600 h 21600"/>
                  <a:gd name="T4" fmla="*/ 1437 w 2303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37" h="21600" fill="none" extrusionOk="0">
                    <a:moveTo>
                      <a:pt x="-1" y="47"/>
                    </a:moveTo>
                    <a:cubicBezTo>
                      <a:pt x="478" y="15"/>
                      <a:pt x="957" y="-1"/>
                      <a:pt x="1437" y="0"/>
                    </a:cubicBezTo>
                    <a:cubicBezTo>
                      <a:pt x="13366" y="0"/>
                      <a:pt x="23037" y="9670"/>
                      <a:pt x="23037" y="21600"/>
                    </a:cubicBezTo>
                  </a:path>
                  <a:path w="23037" h="21600" stroke="0" extrusionOk="0">
                    <a:moveTo>
                      <a:pt x="-1" y="47"/>
                    </a:moveTo>
                    <a:cubicBezTo>
                      <a:pt x="478" y="15"/>
                      <a:pt x="957" y="-1"/>
                      <a:pt x="1437" y="0"/>
                    </a:cubicBezTo>
                    <a:cubicBezTo>
                      <a:pt x="13366" y="0"/>
                      <a:pt x="23037" y="9670"/>
                      <a:pt x="23037" y="21600"/>
                    </a:cubicBezTo>
                    <a:lnTo>
                      <a:pt x="1437" y="21600"/>
                    </a:lnTo>
                    <a:close/>
                  </a:path>
                </a:pathLst>
              </a:custGeom>
              <a:solidFill>
                <a:srgbClr val="FF9900"/>
              </a:solidFill>
              <a:ln w="9525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7464" name="Arc 56"/>
              <p:cNvSpPr>
                <a:spLocks noChangeAspect="1"/>
              </p:cNvSpPr>
              <p:nvPr/>
            </p:nvSpPr>
            <p:spPr bwMode="auto">
              <a:xfrm>
                <a:off x="-714" y="1603"/>
                <a:ext cx="33" cy="2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28 w 26179"/>
                  <a:gd name="T1" fmla="*/ 24728 h 24728"/>
                  <a:gd name="T2" fmla="*/ 26179 w 26179"/>
                  <a:gd name="T3" fmla="*/ 491 h 24728"/>
                  <a:gd name="T4" fmla="*/ 21600 w 26179"/>
                  <a:gd name="T5" fmla="*/ 21600 h 24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179" h="24728" fill="none" extrusionOk="0">
                    <a:moveTo>
                      <a:pt x="227" y="24728"/>
                    </a:moveTo>
                    <a:cubicBezTo>
                      <a:pt x="76" y="23692"/>
                      <a:pt x="0" y="226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3139" y="-1"/>
                      <a:pt x="24674" y="164"/>
                      <a:pt x="26179" y="490"/>
                    </a:cubicBezTo>
                  </a:path>
                  <a:path w="26179" h="24728" stroke="0" extrusionOk="0">
                    <a:moveTo>
                      <a:pt x="227" y="24728"/>
                    </a:moveTo>
                    <a:cubicBezTo>
                      <a:pt x="76" y="23692"/>
                      <a:pt x="0" y="226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3139" y="-1"/>
                      <a:pt x="24674" y="164"/>
                      <a:pt x="26179" y="49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9900"/>
              </a:solidFill>
              <a:ln w="9525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7465" name="Arc 57"/>
              <p:cNvSpPr>
                <a:spLocks noChangeAspect="1"/>
              </p:cNvSpPr>
              <p:nvPr/>
            </p:nvSpPr>
            <p:spPr bwMode="auto">
              <a:xfrm>
                <a:off x="-736" y="1689"/>
                <a:ext cx="55" cy="43"/>
              </a:xfrm>
              <a:custGeom>
                <a:avLst/>
                <a:gdLst>
                  <a:gd name="G0" fmla="+- 21600 0 0"/>
                  <a:gd name="G1" fmla="+- 8704 0 0"/>
                  <a:gd name="G2" fmla="+- 21600 0 0"/>
                  <a:gd name="T0" fmla="*/ 37787 w 37787"/>
                  <a:gd name="T1" fmla="*/ 23006 h 30304"/>
                  <a:gd name="T2" fmla="*/ 1832 w 37787"/>
                  <a:gd name="T3" fmla="*/ 0 h 30304"/>
                  <a:gd name="T4" fmla="*/ 21600 w 37787"/>
                  <a:gd name="T5" fmla="*/ 8704 h 30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787" h="30304" fill="none" extrusionOk="0">
                    <a:moveTo>
                      <a:pt x="37786" y="23005"/>
                    </a:moveTo>
                    <a:cubicBezTo>
                      <a:pt x="33686" y="27646"/>
                      <a:pt x="27792" y="30303"/>
                      <a:pt x="21600" y="30304"/>
                    </a:cubicBezTo>
                    <a:cubicBezTo>
                      <a:pt x="9670" y="30304"/>
                      <a:pt x="0" y="20633"/>
                      <a:pt x="0" y="8704"/>
                    </a:cubicBezTo>
                    <a:cubicBezTo>
                      <a:pt x="-1" y="5706"/>
                      <a:pt x="623" y="2742"/>
                      <a:pt x="1831" y="-1"/>
                    </a:cubicBezTo>
                  </a:path>
                  <a:path w="37787" h="30304" stroke="0" extrusionOk="0">
                    <a:moveTo>
                      <a:pt x="37786" y="23005"/>
                    </a:moveTo>
                    <a:cubicBezTo>
                      <a:pt x="33686" y="27646"/>
                      <a:pt x="27792" y="30303"/>
                      <a:pt x="21600" y="30304"/>
                    </a:cubicBezTo>
                    <a:cubicBezTo>
                      <a:pt x="9670" y="30304"/>
                      <a:pt x="0" y="20633"/>
                      <a:pt x="0" y="8704"/>
                    </a:cubicBezTo>
                    <a:cubicBezTo>
                      <a:pt x="-1" y="5706"/>
                      <a:pt x="623" y="2742"/>
                      <a:pt x="1831" y="-1"/>
                    </a:cubicBezTo>
                    <a:lnTo>
                      <a:pt x="21600" y="8704"/>
                    </a:lnTo>
                    <a:close/>
                  </a:path>
                </a:pathLst>
              </a:custGeom>
              <a:solidFill>
                <a:srgbClr val="FF9900"/>
              </a:solidFill>
              <a:ln w="9525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7466" name="Arc 58"/>
              <p:cNvSpPr>
                <a:spLocks noChangeAspect="1"/>
              </p:cNvSpPr>
              <p:nvPr/>
            </p:nvSpPr>
            <p:spPr bwMode="auto">
              <a:xfrm>
                <a:off x="-595" y="1672"/>
                <a:ext cx="45" cy="60"/>
              </a:xfrm>
              <a:custGeom>
                <a:avLst/>
                <a:gdLst>
                  <a:gd name="G0" fmla="+- 10621 0 0"/>
                  <a:gd name="G1" fmla="+- 19911 0 0"/>
                  <a:gd name="G2" fmla="+- 21600 0 0"/>
                  <a:gd name="T0" fmla="*/ 18995 w 32221"/>
                  <a:gd name="T1" fmla="*/ 0 h 41511"/>
                  <a:gd name="T2" fmla="*/ 0 w 32221"/>
                  <a:gd name="T3" fmla="*/ 38720 h 41511"/>
                  <a:gd name="T4" fmla="*/ 10621 w 32221"/>
                  <a:gd name="T5" fmla="*/ 19911 h 41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221" h="41511" fill="none" extrusionOk="0">
                    <a:moveTo>
                      <a:pt x="18994" y="0"/>
                    </a:moveTo>
                    <a:cubicBezTo>
                      <a:pt x="27008" y="3370"/>
                      <a:pt x="32221" y="11217"/>
                      <a:pt x="32221" y="19911"/>
                    </a:cubicBezTo>
                    <a:cubicBezTo>
                      <a:pt x="32221" y="31840"/>
                      <a:pt x="22550" y="41511"/>
                      <a:pt x="10621" y="41511"/>
                    </a:cubicBezTo>
                    <a:cubicBezTo>
                      <a:pt x="6899" y="41511"/>
                      <a:pt x="3240" y="40549"/>
                      <a:pt x="0" y="38719"/>
                    </a:cubicBezTo>
                  </a:path>
                  <a:path w="32221" h="41511" stroke="0" extrusionOk="0">
                    <a:moveTo>
                      <a:pt x="18994" y="0"/>
                    </a:moveTo>
                    <a:cubicBezTo>
                      <a:pt x="27008" y="3370"/>
                      <a:pt x="32221" y="11217"/>
                      <a:pt x="32221" y="19911"/>
                    </a:cubicBezTo>
                    <a:cubicBezTo>
                      <a:pt x="32221" y="31840"/>
                      <a:pt x="22550" y="41511"/>
                      <a:pt x="10621" y="41511"/>
                    </a:cubicBezTo>
                    <a:cubicBezTo>
                      <a:pt x="6899" y="41511"/>
                      <a:pt x="3240" y="40549"/>
                      <a:pt x="0" y="38719"/>
                    </a:cubicBezTo>
                    <a:lnTo>
                      <a:pt x="10621" y="19911"/>
                    </a:lnTo>
                    <a:close/>
                  </a:path>
                </a:pathLst>
              </a:custGeom>
              <a:solidFill>
                <a:srgbClr val="FF9900"/>
              </a:solidFill>
              <a:ln w="9525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17469" name="Group 61"/>
            <p:cNvGrpSpPr>
              <a:grpSpLocks noChangeAspect="1"/>
            </p:cNvGrpSpPr>
            <p:nvPr/>
          </p:nvGrpSpPr>
          <p:grpSpPr bwMode="auto">
            <a:xfrm>
              <a:off x="2109" y="3012"/>
              <a:ext cx="179" cy="359"/>
              <a:chOff x="-736" y="1508"/>
              <a:chExt cx="186" cy="418"/>
            </a:xfrm>
          </p:grpSpPr>
          <p:sp>
            <p:nvSpPr>
              <p:cNvPr id="17470" name="Oval 62"/>
              <p:cNvSpPr>
                <a:spLocks noChangeAspect="1" noChangeArrowheads="1"/>
              </p:cNvSpPr>
              <p:nvPr/>
            </p:nvSpPr>
            <p:spPr bwMode="auto">
              <a:xfrm>
                <a:off x="-691" y="1508"/>
                <a:ext cx="87" cy="85"/>
              </a:xfrm>
              <a:prstGeom prst="ellipse">
                <a:avLst/>
              </a:prstGeom>
              <a:solidFill>
                <a:srgbClr val="B2B2B2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7471" name="Freeform 63"/>
              <p:cNvSpPr>
                <a:spLocks noChangeAspect="1"/>
              </p:cNvSpPr>
              <p:nvPr/>
            </p:nvSpPr>
            <p:spPr bwMode="auto">
              <a:xfrm>
                <a:off x="-734" y="1602"/>
                <a:ext cx="182" cy="324"/>
              </a:xfrm>
              <a:custGeom>
                <a:avLst/>
                <a:gdLst>
                  <a:gd name="T0" fmla="*/ 86 w 182"/>
                  <a:gd name="T1" fmla="*/ 11 h 324"/>
                  <a:gd name="T2" fmla="*/ 81 w 182"/>
                  <a:gd name="T3" fmla="*/ 23 h 324"/>
                  <a:gd name="T4" fmla="*/ 69 w 182"/>
                  <a:gd name="T5" fmla="*/ 7 h 324"/>
                  <a:gd name="T6" fmla="*/ 69 w 182"/>
                  <a:gd name="T7" fmla="*/ 0 h 324"/>
                  <a:gd name="T8" fmla="*/ 47 w 182"/>
                  <a:gd name="T9" fmla="*/ 0 h 324"/>
                  <a:gd name="T10" fmla="*/ 19 w 182"/>
                  <a:gd name="T11" fmla="*/ 17 h 324"/>
                  <a:gd name="T12" fmla="*/ 0 w 182"/>
                  <a:gd name="T13" fmla="*/ 86 h 324"/>
                  <a:gd name="T14" fmla="*/ 22 w 182"/>
                  <a:gd name="T15" fmla="*/ 107 h 324"/>
                  <a:gd name="T16" fmla="*/ 42 w 182"/>
                  <a:gd name="T17" fmla="*/ 127 h 324"/>
                  <a:gd name="T18" fmla="*/ 42 w 182"/>
                  <a:gd name="T19" fmla="*/ 323 h 324"/>
                  <a:gd name="T20" fmla="*/ 97 w 182"/>
                  <a:gd name="T21" fmla="*/ 323 h 324"/>
                  <a:gd name="T22" fmla="*/ 97 w 182"/>
                  <a:gd name="T23" fmla="*/ 171 h 324"/>
                  <a:gd name="T24" fmla="*/ 121 w 182"/>
                  <a:gd name="T25" fmla="*/ 323 h 324"/>
                  <a:gd name="T26" fmla="*/ 179 w 182"/>
                  <a:gd name="T27" fmla="*/ 323 h 324"/>
                  <a:gd name="T28" fmla="*/ 153 w 182"/>
                  <a:gd name="T29" fmla="*/ 167 h 324"/>
                  <a:gd name="T30" fmla="*/ 153 w 182"/>
                  <a:gd name="T31" fmla="*/ 129 h 324"/>
                  <a:gd name="T32" fmla="*/ 181 w 182"/>
                  <a:gd name="T33" fmla="*/ 85 h 324"/>
                  <a:gd name="T34" fmla="*/ 137 w 182"/>
                  <a:gd name="T35" fmla="*/ 80 h 324"/>
                  <a:gd name="T36" fmla="*/ 111 w 182"/>
                  <a:gd name="T37" fmla="*/ 81 h 324"/>
                  <a:gd name="T38" fmla="*/ 112 w 182"/>
                  <a:gd name="T39" fmla="*/ 128 h 324"/>
                  <a:gd name="T40" fmla="*/ 137 w 182"/>
                  <a:gd name="T41" fmla="*/ 128 h 324"/>
                  <a:gd name="T42" fmla="*/ 137 w 182"/>
                  <a:gd name="T43" fmla="*/ 144 h 324"/>
                  <a:gd name="T44" fmla="*/ 53 w 182"/>
                  <a:gd name="T45" fmla="*/ 144 h 324"/>
                  <a:gd name="T46" fmla="*/ 53 w 182"/>
                  <a:gd name="T47" fmla="*/ 43 h 324"/>
                  <a:gd name="T48" fmla="*/ 137 w 182"/>
                  <a:gd name="T49" fmla="*/ 43 h 324"/>
                  <a:gd name="T50" fmla="*/ 137 w 182"/>
                  <a:gd name="T51" fmla="*/ 80 h 324"/>
                  <a:gd name="T52" fmla="*/ 181 w 182"/>
                  <a:gd name="T53" fmla="*/ 85 h 324"/>
                  <a:gd name="T54" fmla="*/ 153 w 182"/>
                  <a:gd name="T55" fmla="*/ 9 h 324"/>
                  <a:gd name="T56" fmla="*/ 139 w 182"/>
                  <a:gd name="T57" fmla="*/ 1 h 324"/>
                  <a:gd name="T58" fmla="*/ 113 w 182"/>
                  <a:gd name="T59" fmla="*/ 1 h 324"/>
                  <a:gd name="T60" fmla="*/ 100 w 182"/>
                  <a:gd name="T61" fmla="*/ 22 h 324"/>
                  <a:gd name="T62" fmla="*/ 94 w 182"/>
                  <a:gd name="T63" fmla="*/ 11 h 324"/>
                  <a:gd name="T64" fmla="*/ 101 w 182"/>
                  <a:gd name="T65" fmla="*/ 1 h 324"/>
                  <a:gd name="T66" fmla="*/ 79 w 182"/>
                  <a:gd name="T67" fmla="*/ 1 h 324"/>
                  <a:gd name="T68" fmla="*/ 86 w 182"/>
                  <a:gd name="T69" fmla="*/ 11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2" h="324">
                    <a:moveTo>
                      <a:pt x="86" y="11"/>
                    </a:moveTo>
                    <a:lnTo>
                      <a:pt x="81" y="23"/>
                    </a:lnTo>
                    <a:lnTo>
                      <a:pt x="69" y="7"/>
                    </a:lnTo>
                    <a:lnTo>
                      <a:pt x="69" y="0"/>
                    </a:lnTo>
                    <a:lnTo>
                      <a:pt x="47" y="0"/>
                    </a:lnTo>
                    <a:lnTo>
                      <a:pt x="19" y="17"/>
                    </a:lnTo>
                    <a:lnTo>
                      <a:pt x="0" y="86"/>
                    </a:lnTo>
                    <a:lnTo>
                      <a:pt x="22" y="107"/>
                    </a:lnTo>
                    <a:lnTo>
                      <a:pt x="42" y="127"/>
                    </a:lnTo>
                    <a:lnTo>
                      <a:pt x="42" y="323"/>
                    </a:lnTo>
                    <a:lnTo>
                      <a:pt x="97" y="323"/>
                    </a:lnTo>
                    <a:lnTo>
                      <a:pt x="97" y="171"/>
                    </a:lnTo>
                    <a:lnTo>
                      <a:pt x="121" y="323"/>
                    </a:lnTo>
                    <a:lnTo>
                      <a:pt x="179" y="323"/>
                    </a:lnTo>
                    <a:lnTo>
                      <a:pt x="153" y="167"/>
                    </a:lnTo>
                    <a:lnTo>
                      <a:pt x="153" y="129"/>
                    </a:lnTo>
                    <a:lnTo>
                      <a:pt x="181" y="85"/>
                    </a:lnTo>
                    <a:lnTo>
                      <a:pt x="137" y="80"/>
                    </a:lnTo>
                    <a:lnTo>
                      <a:pt x="111" y="81"/>
                    </a:lnTo>
                    <a:lnTo>
                      <a:pt x="112" y="128"/>
                    </a:lnTo>
                    <a:lnTo>
                      <a:pt x="137" y="128"/>
                    </a:lnTo>
                    <a:lnTo>
                      <a:pt x="137" y="144"/>
                    </a:lnTo>
                    <a:lnTo>
                      <a:pt x="53" y="144"/>
                    </a:lnTo>
                    <a:lnTo>
                      <a:pt x="53" y="43"/>
                    </a:lnTo>
                    <a:lnTo>
                      <a:pt x="137" y="43"/>
                    </a:lnTo>
                    <a:lnTo>
                      <a:pt x="137" y="80"/>
                    </a:lnTo>
                    <a:lnTo>
                      <a:pt x="181" y="85"/>
                    </a:lnTo>
                    <a:lnTo>
                      <a:pt x="153" y="9"/>
                    </a:lnTo>
                    <a:lnTo>
                      <a:pt x="139" y="1"/>
                    </a:lnTo>
                    <a:lnTo>
                      <a:pt x="113" y="1"/>
                    </a:lnTo>
                    <a:lnTo>
                      <a:pt x="100" y="22"/>
                    </a:lnTo>
                    <a:lnTo>
                      <a:pt x="94" y="11"/>
                    </a:lnTo>
                    <a:lnTo>
                      <a:pt x="101" y="1"/>
                    </a:lnTo>
                    <a:lnTo>
                      <a:pt x="79" y="1"/>
                    </a:lnTo>
                    <a:lnTo>
                      <a:pt x="86" y="11"/>
                    </a:lnTo>
                  </a:path>
                </a:pathLst>
              </a:custGeom>
              <a:solidFill>
                <a:srgbClr val="B2B2B2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7472" name="Arc 64"/>
              <p:cNvSpPr>
                <a:spLocks noChangeAspect="1"/>
              </p:cNvSpPr>
              <p:nvPr/>
            </p:nvSpPr>
            <p:spPr bwMode="auto">
              <a:xfrm>
                <a:off x="-595" y="1604"/>
                <a:ext cx="16" cy="14"/>
              </a:xfrm>
              <a:custGeom>
                <a:avLst/>
                <a:gdLst>
                  <a:gd name="G0" fmla="+- 1437 0 0"/>
                  <a:gd name="G1" fmla="+- 21600 0 0"/>
                  <a:gd name="G2" fmla="+- 21600 0 0"/>
                  <a:gd name="T0" fmla="*/ 0 w 23037"/>
                  <a:gd name="T1" fmla="*/ 48 h 21600"/>
                  <a:gd name="T2" fmla="*/ 23037 w 23037"/>
                  <a:gd name="T3" fmla="*/ 21600 h 21600"/>
                  <a:gd name="T4" fmla="*/ 1437 w 2303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037" h="21600" fill="none" extrusionOk="0">
                    <a:moveTo>
                      <a:pt x="-1" y="47"/>
                    </a:moveTo>
                    <a:cubicBezTo>
                      <a:pt x="478" y="15"/>
                      <a:pt x="957" y="-1"/>
                      <a:pt x="1437" y="0"/>
                    </a:cubicBezTo>
                    <a:cubicBezTo>
                      <a:pt x="13366" y="0"/>
                      <a:pt x="23037" y="9670"/>
                      <a:pt x="23037" y="21600"/>
                    </a:cubicBezTo>
                  </a:path>
                  <a:path w="23037" h="21600" stroke="0" extrusionOk="0">
                    <a:moveTo>
                      <a:pt x="-1" y="47"/>
                    </a:moveTo>
                    <a:cubicBezTo>
                      <a:pt x="478" y="15"/>
                      <a:pt x="957" y="-1"/>
                      <a:pt x="1437" y="0"/>
                    </a:cubicBezTo>
                    <a:cubicBezTo>
                      <a:pt x="13366" y="0"/>
                      <a:pt x="23037" y="9670"/>
                      <a:pt x="23037" y="21600"/>
                    </a:cubicBezTo>
                    <a:lnTo>
                      <a:pt x="1437" y="21600"/>
                    </a:lnTo>
                    <a:close/>
                  </a:path>
                </a:pathLst>
              </a:custGeom>
              <a:solidFill>
                <a:srgbClr val="B2B2B2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7473" name="Arc 65"/>
              <p:cNvSpPr>
                <a:spLocks noChangeAspect="1"/>
              </p:cNvSpPr>
              <p:nvPr/>
            </p:nvSpPr>
            <p:spPr bwMode="auto">
              <a:xfrm>
                <a:off x="-714" y="1603"/>
                <a:ext cx="33" cy="23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28 w 26179"/>
                  <a:gd name="T1" fmla="*/ 24728 h 24728"/>
                  <a:gd name="T2" fmla="*/ 26179 w 26179"/>
                  <a:gd name="T3" fmla="*/ 491 h 24728"/>
                  <a:gd name="T4" fmla="*/ 21600 w 26179"/>
                  <a:gd name="T5" fmla="*/ 21600 h 24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179" h="24728" fill="none" extrusionOk="0">
                    <a:moveTo>
                      <a:pt x="227" y="24728"/>
                    </a:moveTo>
                    <a:cubicBezTo>
                      <a:pt x="76" y="23692"/>
                      <a:pt x="0" y="226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3139" y="-1"/>
                      <a:pt x="24674" y="164"/>
                      <a:pt x="26179" y="490"/>
                    </a:cubicBezTo>
                  </a:path>
                  <a:path w="26179" h="24728" stroke="0" extrusionOk="0">
                    <a:moveTo>
                      <a:pt x="227" y="24728"/>
                    </a:moveTo>
                    <a:cubicBezTo>
                      <a:pt x="76" y="23692"/>
                      <a:pt x="0" y="2264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3139" y="-1"/>
                      <a:pt x="24674" y="164"/>
                      <a:pt x="26179" y="49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B2B2B2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7474" name="Arc 66"/>
              <p:cNvSpPr>
                <a:spLocks noChangeAspect="1"/>
              </p:cNvSpPr>
              <p:nvPr/>
            </p:nvSpPr>
            <p:spPr bwMode="auto">
              <a:xfrm>
                <a:off x="-736" y="1689"/>
                <a:ext cx="55" cy="43"/>
              </a:xfrm>
              <a:custGeom>
                <a:avLst/>
                <a:gdLst>
                  <a:gd name="G0" fmla="+- 21600 0 0"/>
                  <a:gd name="G1" fmla="+- 8704 0 0"/>
                  <a:gd name="G2" fmla="+- 21600 0 0"/>
                  <a:gd name="T0" fmla="*/ 37787 w 37787"/>
                  <a:gd name="T1" fmla="*/ 23006 h 30304"/>
                  <a:gd name="T2" fmla="*/ 1832 w 37787"/>
                  <a:gd name="T3" fmla="*/ 0 h 30304"/>
                  <a:gd name="T4" fmla="*/ 21600 w 37787"/>
                  <a:gd name="T5" fmla="*/ 8704 h 30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787" h="30304" fill="none" extrusionOk="0">
                    <a:moveTo>
                      <a:pt x="37786" y="23005"/>
                    </a:moveTo>
                    <a:cubicBezTo>
                      <a:pt x="33686" y="27646"/>
                      <a:pt x="27792" y="30303"/>
                      <a:pt x="21600" y="30304"/>
                    </a:cubicBezTo>
                    <a:cubicBezTo>
                      <a:pt x="9670" y="30304"/>
                      <a:pt x="0" y="20633"/>
                      <a:pt x="0" y="8704"/>
                    </a:cubicBezTo>
                    <a:cubicBezTo>
                      <a:pt x="-1" y="5706"/>
                      <a:pt x="623" y="2742"/>
                      <a:pt x="1831" y="-1"/>
                    </a:cubicBezTo>
                  </a:path>
                  <a:path w="37787" h="30304" stroke="0" extrusionOk="0">
                    <a:moveTo>
                      <a:pt x="37786" y="23005"/>
                    </a:moveTo>
                    <a:cubicBezTo>
                      <a:pt x="33686" y="27646"/>
                      <a:pt x="27792" y="30303"/>
                      <a:pt x="21600" y="30304"/>
                    </a:cubicBezTo>
                    <a:cubicBezTo>
                      <a:pt x="9670" y="30304"/>
                      <a:pt x="0" y="20633"/>
                      <a:pt x="0" y="8704"/>
                    </a:cubicBezTo>
                    <a:cubicBezTo>
                      <a:pt x="-1" y="5706"/>
                      <a:pt x="623" y="2742"/>
                      <a:pt x="1831" y="-1"/>
                    </a:cubicBezTo>
                    <a:lnTo>
                      <a:pt x="21600" y="8704"/>
                    </a:lnTo>
                    <a:close/>
                  </a:path>
                </a:pathLst>
              </a:custGeom>
              <a:solidFill>
                <a:srgbClr val="B2B2B2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  <p:sp>
            <p:nvSpPr>
              <p:cNvPr id="17475" name="Arc 67"/>
              <p:cNvSpPr>
                <a:spLocks noChangeAspect="1"/>
              </p:cNvSpPr>
              <p:nvPr/>
            </p:nvSpPr>
            <p:spPr bwMode="auto">
              <a:xfrm>
                <a:off x="-595" y="1672"/>
                <a:ext cx="45" cy="60"/>
              </a:xfrm>
              <a:custGeom>
                <a:avLst/>
                <a:gdLst>
                  <a:gd name="G0" fmla="+- 10621 0 0"/>
                  <a:gd name="G1" fmla="+- 19911 0 0"/>
                  <a:gd name="G2" fmla="+- 21600 0 0"/>
                  <a:gd name="T0" fmla="*/ 18995 w 32221"/>
                  <a:gd name="T1" fmla="*/ 0 h 41511"/>
                  <a:gd name="T2" fmla="*/ 0 w 32221"/>
                  <a:gd name="T3" fmla="*/ 38720 h 41511"/>
                  <a:gd name="T4" fmla="*/ 10621 w 32221"/>
                  <a:gd name="T5" fmla="*/ 19911 h 41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221" h="41511" fill="none" extrusionOk="0">
                    <a:moveTo>
                      <a:pt x="18994" y="0"/>
                    </a:moveTo>
                    <a:cubicBezTo>
                      <a:pt x="27008" y="3370"/>
                      <a:pt x="32221" y="11217"/>
                      <a:pt x="32221" y="19911"/>
                    </a:cubicBezTo>
                    <a:cubicBezTo>
                      <a:pt x="32221" y="31840"/>
                      <a:pt x="22550" y="41511"/>
                      <a:pt x="10621" y="41511"/>
                    </a:cubicBezTo>
                    <a:cubicBezTo>
                      <a:pt x="6899" y="41511"/>
                      <a:pt x="3240" y="40549"/>
                      <a:pt x="0" y="38719"/>
                    </a:cubicBezTo>
                  </a:path>
                  <a:path w="32221" h="41511" stroke="0" extrusionOk="0">
                    <a:moveTo>
                      <a:pt x="18994" y="0"/>
                    </a:moveTo>
                    <a:cubicBezTo>
                      <a:pt x="27008" y="3370"/>
                      <a:pt x="32221" y="11217"/>
                      <a:pt x="32221" y="19911"/>
                    </a:cubicBezTo>
                    <a:cubicBezTo>
                      <a:pt x="32221" y="31840"/>
                      <a:pt x="22550" y="41511"/>
                      <a:pt x="10621" y="41511"/>
                    </a:cubicBezTo>
                    <a:cubicBezTo>
                      <a:pt x="6899" y="41511"/>
                      <a:pt x="3240" y="40549"/>
                      <a:pt x="0" y="38719"/>
                    </a:cubicBezTo>
                    <a:lnTo>
                      <a:pt x="10621" y="19911"/>
                    </a:lnTo>
                    <a:close/>
                  </a:path>
                </a:pathLst>
              </a:custGeom>
              <a:solidFill>
                <a:srgbClr val="B2B2B2"/>
              </a:solidFill>
              <a:ln w="12700" cap="rnd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tx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PE"/>
              </a:p>
            </p:txBody>
          </p:sp>
        </p:grpSp>
        <p:grpSp>
          <p:nvGrpSpPr>
            <p:cNvPr id="17477" name="Group 69"/>
            <p:cNvGrpSpPr>
              <a:grpSpLocks/>
            </p:cNvGrpSpPr>
            <p:nvPr/>
          </p:nvGrpSpPr>
          <p:grpSpPr bwMode="auto">
            <a:xfrm>
              <a:off x="3396" y="2595"/>
              <a:ext cx="1014" cy="844"/>
              <a:chOff x="2863" y="2623"/>
              <a:chExt cx="1014" cy="844"/>
            </a:xfrm>
          </p:grpSpPr>
          <p:sp>
            <p:nvSpPr>
              <p:cNvPr id="17478" name="Rectangle 70"/>
              <p:cNvSpPr>
                <a:spLocks noChangeArrowheads="1"/>
              </p:cNvSpPr>
              <p:nvPr/>
            </p:nvSpPr>
            <p:spPr bwMode="auto">
              <a:xfrm>
                <a:off x="2863" y="2623"/>
                <a:ext cx="1014" cy="84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dist="71842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s-PE"/>
              </a:p>
            </p:txBody>
          </p:sp>
          <p:pic>
            <p:nvPicPr>
              <p:cNvPr id="17479" name="Picture 71" descr="RUP_P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5" y="2683"/>
                <a:ext cx="830" cy="7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480" name="Line 72"/>
            <p:cNvSpPr>
              <a:spLocks noChangeShapeType="1"/>
            </p:cNvSpPr>
            <p:nvPr/>
          </p:nvSpPr>
          <p:spPr bwMode="auto">
            <a:xfrm flipV="1">
              <a:off x="2430" y="3094"/>
              <a:ext cx="838" cy="1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PE"/>
            </a:p>
          </p:txBody>
        </p:sp>
        <p:sp>
          <p:nvSpPr>
            <p:cNvPr id="17481" name="Line 73"/>
            <p:cNvSpPr>
              <a:spLocks noChangeShapeType="1"/>
            </p:cNvSpPr>
            <p:nvPr/>
          </p:nvSpPr>
          <p:spPr bwMode="auto">
            <a:xfrm>
              <a:off x="2763" y="2634"/>
              <a:ext cx="505" cy="1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PE"/>
            </a:p>
          </p:txBody>
        </p:sp>
        <p:sp>
          <p:nvSpPr>
            <p:cNvPr id="17482" name="Line 74"/>
            <p:cNvSpPr>
              <a:spLocks noChangeShapeType="1"/>
            </p:cNvSpPr>
            <p:nvPr/>
          </p:nvSpPr>
          <p:spPr bwMode="auto">
            <a:xfrm flipV="1">
              <a:off x="2475" y="3371"/>
              <a:ext cx="793" cy="3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PE"/>
            </a:p>
          </p:txBody>
        </p:sp>
        <p:sp>
          <p:nvSpPr>
            <p:cNvPr id="17483" name="Line 75"/>
            <p:cNvSpPr>
              <a:spLocks noChangeShapeType="1"/>
            </p:cNvSpPr>
            <p:nvPr/>
          </p:nvSpPr>
          <p:spPr bwMode="auto">
            <a:xfrm flipV="1">
              <a:off x="3396" y="3490"/>
              <a:ext cx="317" cy="2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PE"/>
            </a:p>
          </p:txBody>
        </p:sp>
        <p:sp>
          <p:nvSpPr>
            <p:cNvPr id="17484" name="Line 76"/>
            <p:cNvSpPr>
              <a:spLocks noChangeShapeType="1"/>
            </p:cNvSpPr>
            <p:nvPr/>
          </p:nvSpPr>
          <p:spPr bwMode="auto">
            <a:xfrm>
              <a:off x="4527" y="3439"/>
              <a:ext cx="451" cy="2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PE"/>
            </a:p>
          </p:txBody>
        </p:sp>
        <p:sp>
          <p:nvSpPr>
            <p:cNvPr id="17485" name="Line 77"/>
            <p:cNvSpPr>
              <a:spLocks noChangeShapeType="1"/>
            </p:cNvSpPr>
            <p:nvPr/>
          </p:nvSpPr>
          <p:spPr bwMode="auto">
            <a:xfrm>
              <a:off x="4527" y="3114"/>
              <a:ext cx="676" cy="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PE"/>
            </a:p>
          </p:txBody>
        </p:sp>
        <p:sp>
          <p:nvSpPr>
            <p:cNvPr id="17486" name="Line 78"/>
            <p:cNvSpPr>
              <a:spLocks noChangeShapeType="1"/>
            </p:cNvSpPr>
            <p:nvPr/>
          </p:nvSpPr>
          <p:spPr bwMode="auto">
            <a:xfrm flipH="1">
              <a:off x="4527" y="2358"/>
              <a:ext cx="394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PE"/>
            </a:p>
          </p:txBody>
        </p:sp>
        <p:sp>
          <p:nvSpPr>
            <p:cNvPr id="17488" name="Text Box 80"/>
            <p:cNvSpPr txBox="1">
              <a:spLocks noChangeArrowheads="1"/>
            </p:cNvSpPr>
            <p:nvPr/>
          </p:nvSpPr>
          <p:spPr bwMode="auto">
            <a:xfrm>
              <a:off x="1658" y="2507"/>
              <a:ext cx="7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MX" sz="1200" b="0"/>
                <a:t>Administrador</a:t>
              </a:r>
              <a:br>
                <a:rPr lang="es-MX" sz="1200" b="0"/>
              </a:br>
              <a:r>
                <a:rPr lang="es-MX" sz="1200" b="0"/>
                <a:t>Base de Datos</a:t>
              </a:r>
            </a:p>
          </p:txBody>
        </p:sp>
        <p:sp>
          <p:nvSpPr>
            <p:cNvPr id="17489" name="Text Box 81"/>
            <p:cNvSpPr txBox="1">
              <a:spLocks noChangeArrowheads="1"/>
            </p:cNvSpPr>
            <p:nvPr/>
          </p:nvSpPr>
          <p:spPr bwMode="auto">
            <a:xfrm>
              <a:off x="1610" y="3051"/>
              <a:ext cx="4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MX" sz="1200" b="0"/>
                <a:t>Líder de</a:t>
              </a:r>
              <a:br>
                <a:rPr lang="es-MX" sz="1200" b="0"/>
              </a:br>
              <a:r>
                <a:rPr lang="es-MX" sz="1200" b="0"/>
                <a:t>Proyecto</a:t>
              </a:r>
            </a:p>
          </p:txBody>
        </p:sp>
        <p:sp>
          <p:nvSpPr>
            <p:cNvPr id="17490" name="Text Box 82"/>
            <p:cNvSpPr txBox="1">
              <a:spLocks noChangeArrowheads="1"/>
            </p:cNvSpPr>
            <p:nvPr/>
          </p:nvSpPr>
          <p:spPr bwMode="auto">
            <a:xfrm>
              <a:off x="1701" y="3702"/>
              <a:ext cx="44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MX" sz="1200" b="0"/>
                <a:t>Analista</a:t>
              </a:r>
            </a:p>
          </p:txBody>
        </p:sp>
        <p:sp>
          <p:nvSpPr>
            <p:cNvPr id="17491" name="Text Box 83"/>
            <p:cNvSpPr txBox="1">
              <a:spLocks noChangeArrowheads="1"/>
            </p:cNvSpPr>
            <p:nvPr/>
          </p:nvSpPr>
          <p:spPr bwMode="auto">
            <a:xfrm>
              <a:off x="2834" y="3913"/>
              <a:ext cx="6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MX" sz="1200" b="0"/>
                <a:t>Diseñador/</a:t>
              </a:r>
              <a:br>
                <a:rPr lang="es-MX" sz="1200" b="0"/>
              </a:br>
              <a:r>
                <a:rPr lang="es-MX" sz="1200" b="0"/>
                <a:t>Desarrollador</a:t>
              </a:r>
            </a:p>
          </p:txBody>
        </p:sp>
        <p:sp>
          <p:nvSpPr>
            <p:cNvPr id="17492" name="Text Box 84"/>
            <p:cNvSpPr txBox="1">
              <a:spLocks noChangeArrowheads="1"/>
            </p:cNvSpPr>
            <p:nvPr/>
          </p:nvSpPr>
          <p:spPr bwMode="auto">
            <a:xfrm>
              <a:off x="4671" y="1661"/>
              <a:ext cx="6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MX" sz="1200" b="0"/>
                <a:t>Ingeniero de</a:t>
              </a:r>
              <a:br>
                <a:rPr lang="es-MX" sz="1200" b="0"/>
              </a:br>
              <a:r>
                <a:rPr lang="es-MX" sz="1200" b="0"/>
                <a:t>Desempeño</a:t>
              </a:r>
            </a:p>
          </p:txBody>
        </p:sp>
        <p:sp>
          <p:nvSpPr>
            <p:cNvPr id="17493" name="Text Box 85"/>
            <p:cNvSpPr txBox="1">
              <a:spLocks noChangeArrowheads="1"/>
            </p:cNvSpPr>
            <p:nvPr/>
          </p:nvSpPr>
          <p:spPr bwMode="auto">
            <a:xfrm>
              <a:off x="4920" y="3937"/>
              <a:ext cx="4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MX" sz="1200" b="0"/>
                <a:t>Pruebas</a:t>
              </a:r>
            </a:p>
          </p:txBody>
        </p:sp>
        <p:sp>
          <p:nvSpPr>
            <p:cNvPr id="17494" name="Text Box 86"/>
            <p:cNvSpPr txBox="1">
              <a:spLocks noChangeArrowheads="1"/>
            </p:cNvSpPr>
            <p:nvPr/>
          </p:nvSpPr>
          <p:spPr bwMode="auto">
            <a:xfrm>
              <a:off x="4920" y="2704"/>
              <a:ext cx="8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MX" sz="1200" b="0"/>
                <a:t>Administrador de</a:t>
              </a:r>
              <a:br>
                <a:rPr lang="es-MX" sz="1200" b="0"/>
              </a:br>
              <a:r>
                <a:rPr lang="es-MX" sz="1200" b="0"/>
                <a:t>Configuración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/>
              <a:t>6 Mejores Prácticas</a:t>
            </a:r>
            <a:br>
              <a:rPr lang="es-MX"/>
            </a:br>
            <a:r>
              <a:rPr lang="es-MX"/>
              <a:t>(Best Practices)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555750"/>
          </a:xfrm>
        </p:spPr>
        <p:txBody>
          <a:bodyPr/>
          <a:lstStyle/>
          <a:p>
            <a:r>
              <a:rPr lang="es-MX" sz="2400"/>
              <a:t>RUP describe como utilizar de forma efectiva procedimientos comerciales probados en el desarrollo de software para equipos de desarrollo de software, conocidos como “mejores prácticas”.</a:t>
            </a:r>
          </a:p>
        </p:txBody>
      </p:sp>
      <p:grpSp>
        <p:nvGrpSpPr>
          <p:cNvPr id="19467" name="Group 11"/>
          <p:cNvGrpSpPr>
            <a:grpSpLocks/>
          </p:cNvGrpSpPr>
          <p:nvPr/>
        </p:nvGrpSpPr>
        <p:grpSpPr bwMode="auto">
          <a:xfrm>
            <a:off x="755650" y="4005263"/>
            <a:ext cx="7566025" cy="1655762"/>
            <a:chOff x="476" y="2523"/>
            <a:chExt cx="4766" cy="1043"/>
          </a:xfrm>
        </p:grpSpPr>
        <p:sp>
          <p:nvSpPr>
            <p:cNvPr id="19460" name="Text Box 4"/>
            <p:cNvSpPr txBox="1">
              <a:spLocks noChangeArrowheads="1"/>
            </p:cNvSpPr>
            <p:nvPr/>
          </p:nvSpPr>
          <p:spPr bwMode="auto">
            <a:xfrm>
              <a:off x="494" y="2838"/>
              <a:ext cx="908" cy="41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800">
                  <a:solidFill>
                    <a:schemeClr val="folHlink"/>
                  </a:solidFill>
                </a:rPr>
                <a:t>Desarrollo</a:t>
              </a:r>
              <a:br>
                <a:rPr lang="es-MX" sz="1800">
                  <a:solidFill>
                    <a:schemeClr val="folHlink"/>
                  </a:solidFill>
                </a:rPr>
              </a:br>
              <a:r>
                <a:rPr lang="es-MX" sz="1800">
                  <a:solidFill>
                    <a:schemeClr val="folHlink"/>
                  </a:solidFill>
                </a:rPr>
                <a:t>Iterativo</a:t>
              </a:r>
            </a:p>
          </p:txBody>
        </p:sp>
        <p:sp>
          <p:nvSpPr>
            <p:cNvPr id="19461" name="Text Box 5"/>
            <p:cNvSpPr txBox="1">
              <a:spLocks noChangeArrowheads="1"/>
            </p:cNvSpPr>
            <p:nvPr/>
          </p:nvSpPr>
          <p:spPr bwMode="auto">
            <a:xfrm>
              <a:off x="1429" y="2838"/>
              <a:ext cx="1153" cy="41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MX" sz="1800">
                  <a:solidFill>
                    <a:schemeClr val="folHlink"/>
                  </a:solidFill>
                </a:rPr>
                <a:t>Modelamiento</a:t>
              </a:r>
              <a:br>
                <a:rPr lang="es-MX" sz="1800">
                  <a:solidFill>
                    <a:schemeClr val="folHlink"/>
                  </a:solidFill>
                </a:rPr>
              </a:br>
              <a:r>
                <a:rPr lang="es-MX" sz="1800">
                  <a:solidFill>
                    <a:schemeClr val="folHlink"/>
                  </a:solidFill>
                </a:rPr>
                <a:t>Visual</a:t>
              </a:r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2608" y="2838"/>
              <a:ext cx="1189" cy="41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MX" sz="1800">
                  <a:solidFill>
                    <a:schemeClr val="folHlink"/>
                  </a:solidFill>
                </a:rPr>
                <a:t>Verificación de</a:t>
              </a:r>
              <a:br>
                <a:rPr lang="es-MX" sz="1800">
                  <a:solidFill>
                    <a:schemeClr val="folHlink"/>
                  </a:solidFill>
                </a:rPr>
              </a:br>
              <a:r>
                <a:rPr lang="es-MX" sz="1800">
                  <a:solidFill>
                    <a:schemeClr val="folHlink"/>
                  </a:solidFill>
                </a:rPr>
                <a:t>la Calidad</a:t>
              </a:r>
            </a:p>
          </p:txBody>
        </p:sp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3829" y="2838"/>
              <a:ext cx="1413" cy="41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MX" sz="1800">
                  <a:solidFill>
                    <a:schemeClr val="folHlink"/>
                  </a:solidFill>
                </a:rPr>
                <a:t>Arquitecturas</a:t>
              </a:r>
            </a:p>
            <a:p>
              <a:r>
                <a:rPr lang="es-MX" sz="1800">
                  <a:solidFill>
                    <a:schemeClr val="folHlink"/>
                  </a:solidFill>
                </a:rPr>
                <a:t>con Componentes</a:t>
              </a:r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476" y="2523"/>
              <a:ext cx="4763" cy="2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s-MX" sz="1800">
                  <a:solidFill>
                    <a:schemeClr val="folHlink"/>
                  </a:solidFill>
                </a:rPr>
                <a:t>Administración de Requerimientos</a:t>
              </a:r>
            </a:p>
          </p:txBody>
        </p:sp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476" y="3329"/>
              <a:ext cx="4763" cy="2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s-MX" sz="1800">
                  <a:solidFill>
                    <a:schemeClr val="folHlink"/>
                  </a:solidFill>
                </a:rPr>
                <a:t>Control de Cambios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/>
              <a:t>Desarrollo Iterativo</a:t>
            </a:r>
            <a:br>
              <a:rPr lang="es-MX"/>
            </a:br>
            <a:r>
              <a:rPr lang="es-MX"/>
              <a:t>de Software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706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sz="2400"/>
              <a:t>Dados los sistemas de software sofisticados de la actualidad, no es posible hacer de manera secuencial la definición completa del problema, diseñar la solución completa, construir el software y por último probarlo.</a:t>
            </a:r>
          </a:p>
          <a:p>
            <a:pPr>
              <a:lnSpc>
                <a:spcPct val="90000"/>
              </a:lnSpc>
            </a:pPr>
            <a:r>
              <a:rPr lang="es-MX" sz="2400"/>
              <a:t>El descubrimiento de defectos en fases posteriores de diseño dan como resultado un aumento en los costos y/ó la cancelación del proyecto.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330325" y="5229225"/>
            <a:ext cx="6481763" cy="7016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b="0" i="1">
                <a:solidFill>
                  <a:schemeClr val="folHlink"/>
                </a:solidFill>
              </a:rPr>
              <a:t>El tiempo y dinero gastados en la implementación de un</a:t>
            </a:r>
          </a:p>
          <a:p>
            <a:r>
              <a:rPr lang="es-MX" b="0" i="1">
                <a:solidFill>
                  <a:schemeClr val="folHlink"/>
                </a:solidFill>
              </a:rPr>
              <a:t>diseño fallido, son </a:t>
            </a:r>
            <a:r>
              <a:rPr lang="es-MX" i="1">
                <a:solidFill>
                  <a:schemeClr val="folHlink"/>
                </a:solidFill>
              </a:rPr>
              <a:t>no recuperables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/>
              <a:t>Desarrollo Iterativo</a:t>
            </a:r>
          </a:p>
        </p:txBody>
      </p:sp>
      <p:grpSp>
        <p:nvGrpSpPr>
          <p:cNvPr id="21522" name="Group 18"/>
          <p:cNvGrpSpPr>
            <a:grpSpLocks/>
          </p:cNvGrpSpPr>
          <p:nvPr/>
        </p:nvGrpSpPr>
        <p:grpSpPr bwMode="auto">
          <a:xfrm>
            <a:off x="1547813" y="2060575"/>
            <a:ext cx="6024562" cy="2992438"/>
            <a:chOff x="975" y="1298"/>
            <a:chExt cx="3795" cy="1885"/>
          </a:xfrm>
        </p:grpSpPr>
        <p:sp>
          <p:nvSpPr>
            <p:cNvPr id="21508" name="Freeform 4"/>
            <p:cNvSpPr>
              <a:spLocks/>
            </p:cNvSpPr>
            <p:nvPr/>
          </p:nvSpPr>
          <p:spPr bwMode="auto">
            <a:xfrm>
              <a:off x="1811" y="1343"/>
              <a:ext cx="1002" cy="693"/>
            </a:xfrm>
            <a:custGeom>
              <a:avLst/>
              <a:gdLst>
                <a:gd name="T0" fmla="*/ 100 w 744"/>
                <a:gd name="T1" fmla="*/ 478 h 479"/>
                <a:gd name="T2" fmla="*/ 106 w 744"/>
                <a:gd name="T3" fmla="*/ 461 h 479"/>
                <a:gd name="T4" fmla="*/ 114 w 744"/>
                <a:gd name="T5" fmla="*/ 442 h 479"/>
                <a:gd name="T6" fmla="*/ 122 w 744"/>
                <a:gd name="T7" fmla="*/ 426 h 479"/>
                <a:gd name="T8" fmla="*/ 129 w 744"/>
                <a:gd name="T9" fmla="*/ 409 h 479"/>
                <a:gd name="T10" fmla="*/ 139 w 744"/>
                <a:gd name="T11" fmla="*/ 391 h 479"/>
                <a:gd name="T12" fmla="*/ 151 w 744"/>
                <a:gd name="T13" fmla="*/ 373 h 479"/>
                <a:gd name="T14" fmla="*/ 159 w 744"/>
                <a:gd name="T15" fmla="*/ 362 h 479"/>
                <a:gd name="T16" fmla="*/ 172 w 744"/>
                <a:gd name="T17" fmla="*/ 347 h 479"/>
                <a:gd name="T18" fmla="*/ 183 w 744"/>
                <a:gd name="T19" fmla="*/ 331 h 479"/>
                <a:gd name="T20" fmla="*/ 192 w 744"/>
                <a:gd name="T21" fmla="*/ 319 h 479"/>
                <a:gd name="T22" fmla="*/ 206 w 744"/>
                <a:gd name="T23" fmla="*/ 304 h 479"/>
                <a:gd name="T24" fmla="*/ 225 w 744"/>
                <a:gd name="T25" fmla="*/ 284 h 479"/>
                <a:gd name="T26" fmla="*/ 243 w 744"/>
                <a:gd name="T27" fmla="*/ 267 h 479"/>
                <a:gd name="T28" fmla="*/ 265 w 744"/>
                <a:gd name="T29" fmla="*/ 249 h 479"/>
                <a:gd name="T30" fmla="*/ 286 w 744"/>
                <a:gd name="T31" fmla="*/ 235 h 479"/>
                <a:gd name="T32" fmla="*/ 311 w 744"/>
                <a:gd name="T33" fmla="*/ 217 h 479"/>
                <a:gd name="T34" fmla="*/ 336 w 744"/>
                <a:gd name="T35" fmla="*/ 202 h 479"/>
                <a:gd name="T36" fmla="*/ 364 w 744"/>
                <a:gd name="T37" fmla="*/ 187 h 479"/>
                <a:gd name="T38" fmla="*/ 389 w 744"/>
                <a:gd name="T39" fmla="*/ 177 h 479"/>
                <a:gd name="T40" fmla="*/ 414 w 744"/>
                <a:gd name="T41" fmla="*/ 167 h 479"/>
                <a:gd name="T42" fmla="*/ 441 w 744"/>
                <a:gd name="T43" fmla="*/ 158 h 479"/>
                <a:gd name="T44" fmla="*/ 467 w 744"/>
                <a:gd name="T45" fmla="*/ 150 h 479"/>
                <a:gd name="T46" fmla="*/ 497 w 744"/>
                <a:gd name="T47" fmla="*/ 144 h 479"/>
                <a:gd name="T48" fmla="*/ 526 w 744"/>
                <a:gd name="T49" fmla="*/ 137 h 479"/>
                <a:gd name="T50" fmla="*/ 557 w 744"/>
                <a:gd name="T51" fmla="*/ 134 h 479"/>
                <a:gd name="T52" fmla="*/ 591 w 744"/>
                <a:gd name="T53" fmla="*/ 132 h 479"/>
                <a:gd name="T54" fmla="*/ 620 w 744"/>
                <a:gd name="T55" fmla="*/ 132 h 479"/>
                <a:gd name="T56" fmla="*/ 743 w 744"/>
                <a:gd name="T57" fmla="*/ 86 h 479"/>
                <a:gd name="T58" fmla="*/ 620 w 744"/>
                <a:gd name="T59" fmla="*/ 33 h 479"/>
                <a:gd name="T60" fmla="*/ 584 w 744"/>
                <a:gd name="T61" fmla="*/ 33 h 479"/>
                <a:gd name="T62" fmla="*/ 550 w 744"/>
                <a:gd name="T63" fmla="*/ 36 h 479"/>
                <a:gd name="T64" fmla="*/ 520 w 744"/>
                <a:gd name="T65" fmla="*/ 39 h 479"/>
                <a:gd name="T66" fmla="*/ 489 w 744"/>
                <a:gd name="T67" fmla="*/ 44 h 479"/>
                <a:gd name="T68" fmla="*/ 461 w 744"/>
                <a:gd name="T69" fmla="*/ 50 h 479"/>
                <a:gd name="T70" fmla="*/ 428 w 744"/>
                <a:gd name="T71" fmla="*/ 57 h 479"/>
                <a:gd name="T72" fmla="*/ 400 w 744"/>
                <a:gd name="T73" fmla="*/ 66 h 479"/>
                <a:gd name="T74" fmla="*/ 369 w 744"/>
                <a:gd name="T75" fmla="*/ 76 h 479"/>
                <a:gd name="T76" fmla="*/ 342 w 744"/>
                <a:gd name="T77" fmla="*/ 88 h 479"/>
                <a:gd name="T78" fmla="*/ 313 w 744"/>
                <a:gd name="T79" fmla="*/ 101 h 479"/>
                <a:gd name="T80" fmla="*/ 286 w 744"/>
                <a:gd name="T81" fmla="*/ 114 h 479"/>
                <a:gd name="T82" fmla="*/ 260 w 744"/>
                <a:gd name="T83" fmla="*/ 129 h 479"/>
                <a:gd name="T84" fmla="*/ 236 w 744"/>
                <a:gd name="T85" fmla="*/ 145 h 479"/>
                <a:gd name="T86" fmla="*/ 211 w 744"/>
                <a:gd name="T87" fmla="*/ 163 h 479"/>
                <a:gd name="T88" fmla="*/ 189 w 744"/>
                <a:gd name="T89" fmla="*/ 179 h 479"/>
                <a:gd name="T90" fmla="*/ 168 w 744"/>
                <a:gd name="T91" fmla="*/ 196 h 479"/>
                <a:gd name="T92" fmla="*/ 146 w 744"/>
                <a:gd name="T93" fmla="*/ 217 h 479"/>
                <a:gd name="T94" fmla="*/ 128 w 744"/>
                <a:gd name="T95" fmla="*/ 235 h 479"/>
                <a:gd name="T96" fmla="*/ 109 w 744"/>
                <a:gd name="T97" fmla="*/ 256 h 479"/>
                <a:gd name="T98" fmla="*/ 92 w 744"/>
                <a:gd name="T99" fmla="*/ 278 h 479"/>
                <a:gd name="T100" fmla="*/ 75 w 744"/>
                <a:gd name="T101" fmla="*/ 299 h 479"/>
                <a:gd name="T102" fmla="*/ 64 w 744"/>
                <a:gd name="T103" fmla="*/ 315 h 479"/>
                <a:gd name="T104" fmla="*/ 54 w 744"/>
                <a:gd name="T105" fmla="*/ 328 h 479"/>
                <a:gd name="T106" fmla="*/ 48 w 744"/>
                <a:gd name="T107" fmla="*/ 340 h 479"/>
                <a:gd name="T108" fmla="*/ 40 w 744"/>
                <a:gd name="T109" fmla="*/ 353 h 479"/>
                <a:gd name="T110" fmla="*/ 34 w 744"/>
                <a:gd name="T111" fmla="*/ 365 h 479"/>
                <a:gd name="T112" fmla="*/ 26 w 744"/>
                <a:gd name="T113" fmla="*/ 379 h 479"/>
                <a:gd name="T114" fmla="*/ 18 w 744"/>
                <a:gd name="T115" fmla="*/ 394 h 479"/>
                <a:gd name="T116" fmla="*/ 13 w 744"/>
                <a:gd name="T117" fmla="*/ 407 h 479"/>
                <a:gd name="T118" fmla="*/ 8 w 744"/>
                <a:gd name="T119" fmla="*/ 422 h 479"/>
                <a:gd name="T120" fmla="*/ 1 w 744"/>
                <a:gd name="T121" fmla="*/ 435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4" h="479">
                  <a:moveTo>
                    <a:pt x="0" y="441"/>
                  </a:moveTo>
                  <a:lnTo>
                    <a:pt x="100" y="478"/>
                  </a:lnTo>
                  <a:lnTo>
                    <a:pt x="103" y="471"/>
                  </a:lnTo>
                  <a:lnTo>
                    <a:pt x="106" y="461"/>
                  </a:lnTo>
                  <a:lnTo>
                    <a:pt x="110" y="451"/>
                  </a:lnTo>
                  <a:lnTo>
                    <a:pt x="114" y="442"/>
                  </a:lnTo>
                  <a:lnTo>
                    <a:pt x="117" y="434"/>
                  </a:lnTo>
                  <a:lnTo>
                    <a:pt x="122" y="426"/>
                  </a:lnTo>
                  <a:lnTo>
                    <a:pt x="127" y="416"/>
                  </a:lnTo>
                  <a:lnTo>
                    <a:pt x="129" y="409"/>
                  </a:lnTo>
                  <a:lnTo>
                    <a:pt x="136" y="400"/>
                  </a:lnTo>
                  <a:lnTo>
                    <a:pt x="139" y="391"/>
                  </a:lnTo>
                  <a:lnTo>
                    <a:pt x="146" y="383"/>
                  </a:lnTo>
                  <a:lnTo>
                    <a:pt x="151" y="373"/>
                  </a:lnTo>
                  <a:lnTo>
                    <a:pt x="154" y="368"/>
                  </a:lnTo>
                  <a:lnTo>
                    <a:pt x="159" y="362"/>
                  </a:lnTo>
                  <a:lnTo>
                    <a:pt x="165" y="353"/>
                  </a:lnTo>
                  <a:lnTo>
                    <a:pt x="172" y="347"/>
                  </a:lnTo>
                  <a:lnTo>
                    <a:pt x="176" y="340"/>
                  </a:lnTo>
                  <a:lnTo>
                    <a:pt x="183" y="331"/>
                  </a:lnTo>
                  <a:lnTo>
                    <a:pt x="187" y="327"/>
                  </a:lnTo>
                  <a:lnTo>
                    <a:pt x="192" y="319"/>
                  </a:lnTo>
                  <a:lnTo>
                    <a:pt x="199" y="312"/>
                  </a:lnTo>
                  <a:lnTo>
                    <a:pt x="206" y="304"/>
                  </a:lnTo>
                  <a:lnTo>
                    <a:pt x="216" y="293"/>
                  </a:lnTo>
                  <a:lnTo>
                    <a:pt x="225" y="284"/>
                  </a:lnTo>
                  <a:lnTo>
                    <a:pt x="234" y="275"/>
                  </a:lnTo>
                  <a:lnTo>
                    <a:pt x="243" y="267"/>
                  </a:lnTo>
                  <a:lnTo>
                    <a:pt x="256" y="256"/>
                  </a:lnTo>
                  <a:lnTo>
                    <a:pt x="265" y="249"/>
                  </a:lnTo>
                  <a:lnTo>
                    <a:pt x="275" y="242"/>
                  </a:lnTo>
                  <a:lnTo>
                    <a:pt x="286" y="235"/>
                  </a:lnTo>
                  <a:lnTo>
                    <a:pt x="298" y="225"/>
                  </a:lnTo>
                  <a:lnTo>
                    <a:pt x="311" y="217"/>
                  </a:lnTo>
                  <a:lnTo>
                    <a:pt x="322" y="209"/>
                  </a:lnTo>
                  <a:lnTo>
                    <a:pt x="336" y="202"/>
                  </a:lnTo>
                  <a:lnTo>
                    <a:pt x="350" y="195"/>
                  </a:lnTo>
                  <a:lnTo>
                    <a:pt x="364" y="187"/>
                  </a:lnTo>
                  <a:lnTo>
                    <a:pt x="376" y="182"/>
                  </a:lnTo>
                  <a:lnTo>
                    <a:pt x="389" y="177"/>
                  </a:lnTo>
                  <a:lnTo>
                    <a:pt x="402" y="171"/>
                  </a:lnTo>
                  <a:lnTo>
                    <a:pt x="414" y="167"/>
                  </a:lnTo>
                  <a:lnTo>
                    <a:pt x="426" y="163"/>
                  </a:lnTo>
                  <a:lnTo>
                    <a:pt x="441" y="158"/>
                  </a:lnTo>
                  <a:lnTo>
                    <a:pt x="455" y="153"/>
                  </a:lnTo>
                  <a:lnTo>
                    <a:pt x="467" y="150"/>
                  </a:lnTo>
                  <a:lnTo>
                    <a:pt x="482" y="147"/>
                  </a:lnTo>
                  <a:lnTo>
                    <a:pt x="497" y="144"/>
                  </a:lnTo>
                  <a:lnTo>
                    <a:pt x="511" y="140"/>
                  </a:lnTo>
                  <a:lnTo>
                    <a:pt x="526" y="137"/>
                  </a:lnTo>
                  <a:lnTo>
                    <a:pt x="542" y="134"/>
                  </a:lnTo>
                  <a:lnTo>
                    <a:pt x="557" y="134"/>
                  </a:lnTo>
                  <a:lnTo>
                    <a:pt x="572" y="132"/>
                  </a:lnTo>
                  <a:lnTo>
                    <a:pt x="591" y="132"/>
                  </a:lnTo>
                  <a:lnTo>
                    <a:pt x="603" y="132"/>
                  </a:lnTo>
                  <a:lnTo>
                    <a:pt x="620" y="132"/>
                  </a:lnTo>
                  <a:lnTo>
                    <a:pt x="620" y="167"/>
                  </a:lnTo>
                  <a:lnTo>
                    <a:pt x="743" y="86"/>
                  </a:lnTo>
                  <a:lnTo>
                    <a:pt x="620" y="0"/>
                  </a:lnTo>
                  <a:lnTo>
                    <a:pt x="620" y="33"/>
                  </a:lnTo>
                  <a:lnTo>
                    <a:pt x="601" y="33"/>
                  </a:lnTo>
                  <a:lnTo>
                    <a:pt x="584" y="33"/>
                  </a:lnTo>
                  <a:lnTo>
                    <a:pt x="566" y="35"/>
                  </a:lnTo>
                  <a:lnTo>
                    <a:pt x="550" y="36"/>
                  </a:lnTo>
                  <a:lnTo>
                    <a:pt x="535" y="36"/>
                  </a:lnTo>
                  <a:lnTo>
                    <a:pt x="520" y="39"/>
                  </a:lnTo>
                  <a:lnTo>
                    <a:pt x="503" y="41"/>
                  </a:lnTo>
                  <a:lnTo>
                    <a:pt x="489" y="44"/>
                  </a:lnTo>
                  <a:lnTo>
                    <a:pt x="477" y="45"/>
                  </a:lnTo>
                  <a:lnTo>
                    <a:pt x="461" y="50"/>
                  </a:lnTo>
                  <a:lnTo>
                    <a:pt x="442" y="54"/>
                  </a:lnTo>
                  <a:lnTo>
                    <a:pt x="428" y="57"/>
                  </a:lnTo>
                  <a:lnTo>
                    <a:pt x="412" y="62"/>
                  </a:lnTo>
                  <a:lnTo>
                    <a:pt x="400" y="66"/>
                  </a:lnTo>
                  <a:lnTo>
                    <a:pt x="384" y="72"/>
                  </a:lnTo>
                  <a:lnTo>
                    <a:pt x="369" y="76"/>
                  </a:lnTo>
                  <a:lnTo>
                    <a:pt x="354" y="82"/>
                  </a:lnTo>
                  <a:lnTo>
                    <a:pt x="342" y="88"/>
                  </a:lnTo>
                  <a:lnTo>
                    <a:pt x="327" y="95"/>
                  </a:lnTo>
                  <a:lnTo>
                    <a:pt x="313" y="101"/>
                  </a:lnTo>
                  <a:lnTo>
                    <a:pt x="298" y="107"/>
                  </a:lnTo>
                  <a:lnTo>
                    <a:pt x="286" y="114"/>
                  </a:lnTo>
                  <a:lnTo>
                    <a:pt x="274" y="121"/>
                  </a:lnTo>
                  <a:lnTo>
                    <a:pt x="260" y="129"/>
                  </a:lnTo>
                  <a:lnTo>
                    <a:pt x="250" y="134"/>
                  </a:lnTo>
                  <a:lnTo>
                    <a:pt x="236" y="145"/>
                  </a:lnTo>
                  <a:lnTo>
                    <a:pt x="223" y="152"/>
                  </a:lnTo>
                  <a:lnTo>
                    <a:pt x="211" y="163"/>
                  </a:lnTo>
                  <a:lnTo>
                    <a:pt x="199" y="170"/>
                  </a:lnTo>
                  <a:lnTo>
                    <a:pt x="189" y="179"/>
                  </a:lnTo>
                  <a:lnTo>
                    <a:pt x="178" y="187"/>
                  </a:lnTo>
                  <a:lnTo>
                    <a:pt x="168" y="196"/>
                  </a:lnTo>
                  <a:lnTo>
                    <a:pt x="158" y="205"/>
                  </a:lnTo>
                  <a:lnTo>
                    <a:pt x="146" y="217"/>
                  </a:lnTo>
                  <a:lnTo>
                    <a:pt x="137" y="225"/>
                  </a:lnTo>
                  <a:lnTo>
                    <a:pt x="128" y="235"/>
                  </a:lnTo>
                  <a:lnTo>
                    <a:pt x="119" y="246"/>
                  </a:lnTo>
                  <a:lnTo>
                    <a:pt x="109" y="256"/>
                  </a:lnTo>
                  <a:lnTo>
                    <a:pt x="100" y="268"/>
                  </a:lnTo>
                  <a:lnTo>
                    <a:pt x="92" y="278"/>
                  </a:lnTo>
                  <a:lnTo>
                    <a:pt x="83" y="290"/>
                  </a:lnTo>
                  <a:lnTo>
                    <a:pt x="75" y="299"/>
                  </a:lnTo>
                  <a:lnTo>
                    <a:pt x="69" y="309"/>
                  </a:lnTo>
                  <a:lnTo>
                    <a:pt x="64" y="315"/>
                  </a:lnTo>
                  <a:lnTo>
                    <a:pt x="57" y="322"/>
                  </a:lnTo>
                  <a:lnTo>
                    <a:pt x="54" y="328"/>
                  </a:lnTo>
                  <a:lnTo>
                    <a:pt x="52" y="333"/>
                  </a:lnTo>
                  <a:lnTo>
                    <a:pt x="48" y="340"/>
                  </a:lnTo>
                  <a:lnTo>
                    <a:pt x="45" y="346"/>
                  </a:lnTo>
                  <a:lnTo>
                    <a:pt x="40" y="353"/>
                  </a:lnTo>
                  <a:lnTo>
                    <a:pt x="37" y="360"/>
                  </a:lnTo>
                  <a:lnTo>
                    <a:pt x="34" y="365"/>
                  </a:lnTo>
                  <a:lnTo>
                    <a:pt x="30" y="372"/>
                  </a:lnTo>
                  <a:lnTo>
                    <a:pt x="26" y="379"/>
                  </a:lnTo>
                  <a:lnTo>
                    <a:pt x="23" y="386"/>
                  </a:lnTo>
                  <a:lnTo>
                    <a:pt x="18" y="394"/>
                  </a:lnTo>
                  <a:lnTo>
                    <a:pt x="15" y="402"/>
                  </a:lnTo>
                  <a:lnTo>
                    <a:pt x="13" y="407"/>
                  </a:lnTo>
                  <a:lnTo>
                    <a:pt x="11" y="415"/>
                  </a:lnTo>
                  <a:lnTo>
                    <a:pt x="8" y="422"/>
                  </a:lnTo>
                  <a:lnTo>
                    <a:pt x="4" y="429"/>
                  </a:lnTo>
                  <a:lnTo>
                    <a:pt x="1" y="435"/>
                  </a:lnTo>
                </a:path>
              </a:pathLst>
            </a:custGeom>
            <a:solidFill>
              <a:schemeClr val="hlink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25724" dir="2700000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1509" name="Freeform 5"/>
            <p:cNvSpPr>
              <a:spLocks/>
            </p:cNvSpPr>
            <p:nvPr/>
          </p:nvSpPr>
          <p:spPr bwMode="auto">
            <a:xfrm>
              <a:off x="2864" y="1422"/>
              <a:ext cx="701" cy="1013"/>
            </a:xfrm>
            <a:custGeom>
              <a:avLst/>
              <a:gdLst>
                <a:gd name="T0" fmla="*/ 38 w 521"/>
                <a:gd name="T1" fmla="*/ 0 h 700"/>
                <a:gd name="T2" fmla="*/ 10 w 521"/>
                <a:gd name="T3" fmla="*/ 96 h 700"/>
                <a:gd name="T4" fmla="*/ 27 w 521"/>
                <a:gd name="T5" fmla="*/ 102 h 700"/>
                <a:gd name="T6" fmla="*/ 48 w 521"/>
                <a:gd name="T7" fmla="*/ 110 h 700"/>
                <a:gd name="T8" fmla="*/ 65 w 521"/>
                <a:gd name="T9" fmla="*/ 115 h 700"/>
                <a:gd name="T10" fmla="*/ 83 w 521"/>
                <a:gd name="T11" fmla="*/ 125 h 700"/>
                <a:gd name="T12" fmla="*/ 102 w 521"/>
                <a:gd name="T13" fmla="*/ 133 h 700"/>
                <a:gd name="T14" fmla="*/ 119 w 521"/>
                <a:gd name="T15" fmla="*/ 144 h 700"/>
                <a:gd name="T16" fmla="*/ 133 w 521"/>
                <a:gd name="T17" fmla="*/ 152 h 700"/>
                <a:gd name="T18" fmla="*/ 149 w 521"/>
                <a:gd name="T19" fmla="*/ 163 h 700"/>
                <a:gd name="T20" fmla="*/ 167 w 521"/>
                <a:gd name="T21" fmla="*/ 173 h 700"/>
                <a:gd name="T22" fmla="*/ 179 w 521"/>
                <a:gd name="T23" fmla="*/ 181 h 700"/>
                <a:gd name="T24" fmla="*/ 194 w 521"/>
                <a:gd name="T25" fmla="*/ 197 h 700"/>
                <a:gd name="T26" fmla="*/ 215 w 521"/>
                <a:gd name="T27" fmla="*/ 214 h 700"/>
                <a:gd name="T28" fmla="*/ 237 w 521"/>
                <a:gd name="T29" fmla="*/ 231 h 700"/>
                <a:gd name="T30" fmla="*/ 252 w 521"/>
                <a:gd name="T31" fmla="*/ 250 h 700"/>
                <a:gd name="T32" fmla="*/ 269 w 521"/>
                <a:gd name="T33" fmla="*/ 270 h 700"/>
                <a:gd name="T34" fmla="*/ 286 w 521"/>
                <a:gd name="T35" fmla="*/ 293 h 700"/>
                <a:gd name="T36" fmla="*/ 304 w 521"/>
                <a:gd name="T37" fmla="*/ 316 h 700"/>
                <a:gd name="T38" fmla="*/ 319 w 521"/>
                <a:gd name="T39" fmla="*/ 343 h 700"/>
                <a:gd name="T40" fmla="*/ 330 w 521"/>
                <a:gd name="T41" fmla="*/ 366 h 700"/>
                <a:gd name="T42" fmla="*/ 341 w 521"/>
                <a:gd name="T43" fmla="*/ 390 h 700"/>
                <a:gd name="T44" fmla="*/ 351 w 521"/>
                <a:gd name="T45" fmla="*/ 415 h 700"/>
                <a:gd name="T46" fmla="*/ 360 w 521"/>
                <a:gd name="T47" fmla="*/ 440 h 700"/>
                <a:gd name="T48" fmla="*/ 366 w 521"/>
                <a:gd name="T49" fmla="*/ 468 h 700"/>
                <a:gd name="T50" fmla="*/ 373 w 521"/>
                <a:gd name="T51" fmla="*/ 497 h 700"/>
                <a:gd name="T52" fmla="*/ 377 w 521"/>
                <a:gd name="T53" fmla="*/ 525 h 700"/>
                <a:gd name="T54" fmla="*/ 378 w 521"/>
                <a:gd name="T55" fmla="*/ 556 h 700"/>
                <a:gd name="T56" fmla="*/ 378 w 521"/>
                <a:gd name="T57" fmla="*/ 585 h 700"/>
                <a:gd name="T58" fmla="*/ 427 w 521"/>
                <a:gd name="T59" fmla="*/ 699 h 700"/>
                <a:gd name="T60" fmla="*/ 484 w 521"/>
                <a:gd name="T61" fmla="*/ 585 h 700"/>
                <a:gd name="T62" fmla="*/ 484 w 521"/>
                <a:gd name="T63" fmla="*/ 550 h 700"/>
                <a:gd name="T64" fmla="*/ 480 w 521"/>
                <a:gd name="T65" fmla="*/ 517 h 700"/>
                <a:gd name="T66" fmla="*/ 477 w 521"/>
                <a:gd name="T67" fmla="*/ 490 h 700"/>
                <a:gd name="T68" fmla="*/ 472 w 521"/>
                <a:gd name="T69" fmla="*/ 461 h 700"/>
                <a:gd name="T70" fmla="*/ 466 w 521"/>
                <a:gd name="T71" fmla="*/ 434 h 700"/>
                <a:gd name="T72" fmla="*/ 458 w 521"/>
                <a:gd name="T73" fmla="*/ 403 h 700"/>
                <a:gd name="T74" fmla="*/ 450 w 521"/>
                <a:gd name="T75" fmla="*/ 379 h 700"/>
                <a:gd name="T76" fmla="*/ 438 w 521"/>
                <a:gd name="T77" fmla="*/ 349 h 700"/>
                <a:gd name="T78" fmla="*/ 426 w 521"/>
                <a:gd name="T79" fmla="*/ 323 h 700"/>
                <a:gd name="T80" fmla="*/ 411 w 521"/>
                <a:gd name="T81" fmla="*/ 295 h 700"/>
                <a:gd name="T82" fmla="*/ 397 w 521"/>
                <a:gd name="T83" fmla="*/ 270 h 700"/>
                <a:gd name="T84" fmla="*/ 382 w 521"/>
                <a:gd name="T85" fmla="*/ 247 h 700"/>
                <a:gd name="T86" fmla="*/ 365 w 521"/>
                <a:gd name="T87" fmla="*/ 223 h 700"/>
                <a:gd name="T88" fmla="*/ 346 w 521"/>
                <a:gd name="T89" fmla="*/ 201 h 700"/>
                <a:gd name="T90" fmla="*/ 327 w 521"/>
                <a:gd name="T91" fmla="*/ 179 h 700"/>
                <a:gd name="T92" fmla="*/ 310 w 521"/>
                <a:gd name="T93" fmla="*/ 161 h 700"/>
                <a:gd name="T94" fmla="*/ 288 w 521"/>
                <a:gd name="T95" fmla="*/ 141 h 700"/>
                <a:gd name="T96" fmla="*/ 268 w 521"/>
                <a:gd name="T97" fmla="*/ 123 h 700"/>
                <a:gd name="T98" fmla="*/ 246 w 521"/>
                <a:gd name="T99" fmla="*/ 105 h 700"/>
                <a:gd name="T100" fmla="*/ 223 w 521"/>
                <a:gd name="T101" fmla="*/ 89 h 700"/>
                <a:gd name="T102" fmla="*/ 201 w 521"/>
                <a:gd name="T103" fmla="*/ 73 h 700"/>
                <a:gd name="T104" fmla="*/ 182 w 521"/>
                <a:gd name="T105" fmla="*/ 62 h 700"/>
                <a:gd name="T106" fmla="*/ 169 w 521"/>
                <a:gd name="T107" fmla="*/ 54 h 700"/>
                <a:gd name="T108" fmla="*/ 158 w 521"/>
                <a:gd name="T109" fmla="*/ 48 h 700"/>
                <a:gd name="T110" fmla="*/ 143 w 521"/>
                <a:gd name="T111" fmla="*/ 41 h 700"/>
                <a:gd name="T112" fmla="*/ 129 w 521"/>
                <a:gd name="T113" fmla="*/ 33 h 700"/>
                <a:gd name="T114" fmla="*/ 114 w 521"/>
                <a:gd name="T115" fmla="*/ 26 h 700"/>
                <a:gd name="T116" fmla="*/ 97 w 521"/>
                <a:gd name="T117" fmla="*/ 19 h 700"/>
                <a:gd name="T118" fmla="*/ 85 w 521"/>
                <a:gd name="T119" fmla="*/ 14 h 700"/>
                <a:gd name="T120" fmla="*/ 70 w 521"/>
                <a:gd name="T121" fmla="*/ 9 h 700"/>
                <a:gd name="T122" fmla="*/ 55 w 521"/>
                <a:gd name="T123" fmla="*/ 4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1" h="700">
                  <a:moveTo>
                    <a:pt x="49" y="1"/>
                  </a:moveTo>
                  <a:lnTo>
                    <a:pt x="38" y="0"/>
                  </a:lnTo>
                  <a:lnTo>
                    <a:pt x="0" y="92"/>
                  </a:lnTo>
                  <a:lnTo>
                    <a:pt x="10" y="96"/>
                  </a:lnTo>
                  <a:lnTo>
                    <a:pt x="17" y="98"/>
                  </a:lnTo>
                  <a:lnTo>
                    <a:pt x="27" y="102"/>
                  </a:lnTo>
                  <a:lnTo>
                    <a:pt x="38" y="105"/>
                  </a:lnTo>
                  <a:lnTo>
                    <a:pt x="48" y="110"/>
                  </a:lnTo>
                  <a:lnTo>
                    <a:pt x="57" y="112"/>
                  </a:lnTo>
                  <a:lnTo>
                    <a:pt x="65" y="115"/>
                  </a:lnTo>
                  <a:lnTo>
                    <a:pt x="75" y="121"/>
                  </a:lnTo>
                  <a:lnTo>
                    <a:pt x="83" y="125"/>
                  </a:lnTo>
                  <a:lnTo>
                    <a:pt x="92" y="129"/>
                  </a:lnTo>
                  <a:lnTo>
                    <a:pt x="102" y="133"/>
                  </a:lnTo>
                  <a:lnTo>
                    <a:pt x="111" y="139"/>
                  </a:lnTo>
                  <a:lnTo>
                    <a:pt x="119" y="144"/>
                  </a:lnTo>
                  <a:lnTo>
                    <a:pt x="127" y="148"/>
                  </a:lnTo>
                  <a:lnTo>
                    <a:pt x="133" y="152"/>
                  </a:lnTo>
                  <a:lnTo>
                    <a:pt x="141" y="158"/>
                  </a:lnTo>
                  <a:lnTo>
                    <a:pt x="149" y="163"/>
                  </a:lnTo>
                  <a:lnTo>
                    <a:pt x="158" y="168"/>
                  </a:lnTo>
                  <a:lnTo>
                    <a:pt x="167" y="173"/>
                  </a:lnTo>
                  <a:lnTo>
                    <a:pt x="171" y="178"/>
                  </a:lnTo>
                  <a:lnTo>
                    <a:pt x="179" y="181"/>
                  </a:lnTo>
                  <a:lnTo>
                    <a:pt x="186" y="189"/>
                  </a:lnTo>
                  <a:lnTo>
                    <a:pt x="194" y="197"/>
                  </a:lnTo>
                  <a:lnTo>
                    <a:pt x="207" y="204"/>
                  </a:lnTo>
                  <a:lnTo>
                    <a:pt x="215" y="214"/>
                  </a:lnTo>
                  <a:lnTo>
                    <a:pt x="225" y="221"/>
                  </a:lnTo>
                  <a:lnTo>
                    <a:pt x="237" y="231"/>
                  </a:lnTo>
                  <a:lnTo>
                    <a:pt x="246" y="242"/>
                  </a:lnTo>
                  <a:lnTo>
                    <a:pt x="252" y="250"/>
                  </a:lnTo>
                  <a:lnTo>
                    <a:pt x="261" y="261"/>
                  </a:lnTo>
                  <a:lnTo>
                    <a:pt x="269" y="270"/>
                  </a:lnTo>
                  <a:lnTo>
                    <a:pt x="279" y="281"/>
                  </a:lnTo>
                  <a:lnTo>
                    <a:pt x="286" y="293"/>
                  </a:lnTo>
                  <a:lnTo>
                    <a:pt x="296" y="305"/>
                  </a:lnTo>
                  <a:lnTo>
                    <a:pt x="304" y="316"/>
                  </a:lnTo>
                  <a:lnTo>
                    <a:pt x="312" y="331"/>
                  </a:lnTo>
                  <a:lnTo>
                    <a:pt x="319" y="343"/>
                  </a:lnTo>
                  <a:lnTo>
                    <a:pt x="324" y="356"/>
                  </a:lnTo>
                  <a:lnTo>
                    <a:pt x="330" y="366"/>
                  </a:lnTo>
                  <a:lnTo>
                    <a:pt x="336" y="379"/>
                  </a:lnTo>
                  <a:lnTo>
                    <a:pt x="341" y="390"/>
                  </a:lnTo>
                  <a:lnTo>
                    <a:pt x="346" y="403"/>
                  </a:lnTo>
                  <a:lnTo>
                    <a:pt x="351" y="415"/>
                  </a:lnTo>
                  <a:lnTo>
                    <a:pt x="355" y="430"/>
                  </a:lnTo>
                  <a:lnTo>
                    <a:pt x="360" y="440"/>
                  </a:lnTo>
                  <a:lnTo>
                    <a:pt x="363" y="455"/>
                  </a:lnTo>
                  <a:lnTo>
                    <a:pt x="366" y="468"/>
                  </a:lnTo>
                  <a:lnTo>
                    <a:pt x="370" y="481"/>
                  </a:lnTo>
                  <a:lnTo>
                    <a:pt x="373" y="497"/>
                  </a:lnTo>
                  <a:lnTo>
                    <a:pt x="375" y="512"/>
                  </a:lnTo>
                  <a:lnTo>
                    <a:pt x="377" y="525"/>
                  </a:lnTo>
                  <a:lnTo>
                    <a:pt x="378" y="540"/>
                  </a:lnTo>
                  <a:lnTo>
                    <a:pt x="378" y="556"/>
                  </a:lnTo>
                  <a:lnTo>
                    <a:pt x="378" y="569"/>
                  </a:lnTo>
                  <a:lnTo>
                    <a:pt x="378" y="585"/>
                  </a:lnTo>
                  <a:lnTo>
                    <a:pt x="341" y="585"/>
                  </a:lnTo>
                  <a:lnTo>
                    <a:pt x="427" y="699"/>
                  </a:lnTo>
                  <a:lnTo>
                    <a:pt x="520" y="585"/>
                  </a:lnTo>
                  <a:lnTo>
                    <a:pt x="484" y="585"/>
                  </a:lnTo>
                  <a:lnTo>
                    <a:pt x="484" y="567"/>
                  </a:lnTo>
                  <a:lnTo>
                    <a:pt x="484" y="550"/>
                  </a:lnTo>
                  <a:lnTo>
                    <a:pt x="482" y="534"/>
                  </a:lnTo>
                  <a:lnTo>
                    <a:pt x="480" y="517"/>
                  </a:lnTo>
                  <a:lnTo>
                    <a:pt x="480" y="504"/>
                  </a:lnTo>
                  <a:lnTo>
                    <a:pt x="477" y="490"/>
                  </a:lnTo>
                  <a:lnTo>
                    <a:pt x="475" y="475"/>
                  </a:lnTo>
                  <a:lnTo>
                    <a:pt x="472" y="461"/>
                  </a:lnTo>
                  <a:lnTo>
                    <a:pt x="471" y="449"/>
                  </a:lnTo>
                  <a:lnTo>
                    <a:pt x="466" y="434"/>
                  </a:lnTo>
                  <a:lnTo>
                    <a:pt x="462" y="416"/>
                  </a:lnTo>
                  <a:lnTo>
                    <a:pt x="458" y="403"/>
                  </a:lnTo>
                  <a:lnTo>
                    <a:pt x="453" y="390"/>
                  </a:lnTo>
                  <a:lnTo>
                    <a:pt x="450" y="379"/>
                  </a:lnTo>
                  <a:lnTo>
                    <a:pt x="443" y="362"/>
                  </a:lnTo>
                  <a:lnTo>
                    <a:pt x="438" y="349"/>
                  </a:lnTo>
                  <a:lnTo>
                    <a:pt x="431" y="336"/>
                  </a:lnTo>
                  <a:lnTo>
                    <a:pt x="426" y="323"/>
                  </a:lnTo>
                  <a:lnTo>
                    <a:pt x="418" y="308"/>
                  </a:lnTo>
                  <a:lnTo>
                    <a:pt x="411" y="295"/>
                  </a:lnTo>
                  <a:lnTo>
                    <a:pt x="405" y="281"/>
                  </a:lnTo>
                  <a:lnTo>
                    <a:pt x="397" y="270"/>
                  </a:lnTo>
                  <a:lnTo>
                    <a:pt x="390" y="260"/>
                  </a:lnTo>
                  <a:lnTo>
                    <a:pt x="382" y="247"/>
                  </a:lnTo>
                  <a:lnTo>
                    <a:pt x="375" y="236"/>
                  </a:lnTo>
                  <a:lnTo>
                    <a:pt x="365" y="223"/>
                  </a:lnTo>
                  <a:lnTo>
                    <a:pt x="356" y="211"/>
                  </a:lnTo>
                  <a:lnTo>
                    <a:pt x="346" y="201"/>
                  </a:lnTo>
                  <a:lnTo>
                    <a:pt x="338" y="189"/>
                  </a:lnTo>
                  <a:lnTo>
                    <a:pt x="327" y="179"/>
                  </a:lnTo>
                  <a:lnTo>
                    <a:pt x="319" y="168"/>
                  </a:lnTo>
                  <a:lnTo>
                    <a:pt x="310" y="161"/>
                  </a:lnTo>
                  <a:lnTo>
                    <a:pt x="300" y="149"/>
                  </a:lnTo>
                  <a:lnTo>
                    <a:pt x="288" y="141"/>
                  </a:lnTo>
                  <a:lnTo>
                    <a:pt x="279" y="131"/>
                  </a:lnTo>
                  <a:lnTo>
                    <a:pt x="268" y="123"/>
                  </a:lnTo>
                  <a:lnTo>
                    <a:pt x="257" y="114"/>
                  </a:lnTo>
                  <a:lnTo>
                    <a:pt x="246" y="105"/>
                  </a:lnTo>
                  <a:lnTo>
                    <a:pt x="233" y="96"/>
                  </a:lnTo>
                  <a:lnTo>
                    <a:pt x="223" y="89"/>
                  </a:lnTo>
                  <a:lnTo>
                    <a:pt x="210" y="79"/>
                  </a:lnTo>
                  <a:lnTo>
                    <a:pt x="201" y="73"/>
                  </a:lnTo>
                  <a:lnTo>
                    <a:pt x="189" y="65"/>
                  </a:lnTo>
                  <a:lnTo>
                    <a:pt x="182" y="62"/>
                  </a:lnTo>
                  <a:lnTo>
                    <a:pt x="176" y="57"/>
                  </a:lnTo>
                  <a:lnTo>
                    <a:pt x="169" y="54"/>
                  </a:lnTo>
                  <a:lnTo>
                    <a:pt x="165" y="51"/>
                  </a:lnTo>
                  <a:lnTo>
                    <a:pt x="158" y="48"/>
                  </a:lnTo>
                  <a:lnTo>
                    <a:pt x="150" y="44"/>
                  </a:lnTo>
                  <a:lnTo>
                    <a:pt x="143" y="41"/>
                  </a:lnTo>
                  <a:lnTo>
                    <a:pt x="135" y="36"/>
                  </a:lnTo>
                  <a:lnTo>
                    <a:pt x="129" y="33"/>
                  </a:lnTo>
                  <a:lnTo>
                    <a:pt x="123" y="30"/>
                  </a:lnTo>
                  <a:lnTo>
                    <a:pt x="114" y="26"/>
                  </a:lnTo>
                  <a:lnTo>
                    <a:pt x="107" y="23"/>
                  </a:lnTo>
                  <a:lnTo>
                    <a:pt x="97" y="19"/>
                  </a:lnTo>
                  <a:lnTo>
                    <a:pt x="92" y="17"/>
                  </a:lnTo>
                  <a:lnTo>
                    <a:pt x="85" y="14"/>
                  </a:lnTo>
                  <a:lnTo>
                    <a:pt x="77" y="11"/>
                  </a:lnTo>
                  <a:lnTo>
                    <a:pt x="70" y="9"/>
                  </a:lnTo>
                  <a:lnTo>
                    <a:pt x="61" y="6"/>
                  </a:lnTo>
                  <a:lnTo>
                    <a:pt x="55" y="4"/>
                  </a:lnTo>
                </a:path>
              </a:pathLst>
            </a:custGeom>
            <a:solidFill>
              <a:srgbClr val="3399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25724" dir="2700000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1510" name="Freeform 6"/>
            <p:cNvSpPr>
              <a:spLocks/>
            </p:cNvSpPr>
            <p:nvPr/>
          </p:nvSpPr>
          <p:spPr bwMode="auto">
            <a:xfrm>
              <a:off x="1716" y="2082"/>
              <a:ext cx="699" cy="1017"/>
            </a:xfrm>
            <a:custGeom>
              <a:avLst/>
              <a:gdLst>
                <a:gd name="T0" fmla="*/ 478 w 519"/>
                <a:gd name="T1" fmla="*/ 702 h 703"/>
                <a:gd name="T2" fmla="*/ 509 w 519"/>
                <a:gd name="T3" fmla="*/ 604 h 703"/>
                <a:gd name="T4" fmla="*/ 491 w 519"/>
                <a:gd name="T5" fmla="*/ 598 h 703"/>
                <a:gd name="T6" fmla="*/ 471 w 519"/>
                <a:gd name="T7" fmla="*/ 591 h 703"/>
                <a:gd name="T8" fmla="*/ 452 w 519"/>
                <a:gd name="T9" fmla="*/ 584 h 703"/>
                <a:gd name="T10" fmla="*/ 434 w 519"/>
                <a:gd name="T11" fmla="*/ 576 h 703"/>
                <a:gd name="T12" fmla="*/ 415 w 519"/>
                <a:gd name="T13" fmla="*/ 566 h 703"/>
                <a:gd name="T14" fmla="*/ 398 w 519"/>
                <a:gd name="T15" fmla="*/ 557 h 703"/>
                <a:gd name="T16" fmla="*/ 384 w 519"/>
                <a:gd name="T17" fmla="*/ 548 h 703"/>
                <a:gd name="T18" fmla="*/ 368 w 519"/>
                <a:gd name="T19" fmla="*/ 538 h 703"/>
                <a:gd name="T20" fmla="*/ 352 w 519"/>
                <a:gd name="T21" fmla="*/ 526 h 703"/>
                <a:gd name="T22" fmla="*/ 340 w 519"/>
                <a:gd name="T23" fmla="*/ 519 h 703"/>
                <a:gd name="T24" fmla="*/ 323 w 519"/>
                <a:gd name="T25" fmla="*/ 504 h 703"/>
                <a:gd name="T26" fmla="*/ 302 w 519"/>
                <a:gd name="T27" fmla="*/ 486 h 703"/>
                <a:gd name="T28" fmla="*/ 282 w 519"/>
                <a:gd name="T29" fmla="*/ 469 h 703"/>
                <a:gd name="T30" fmla="*/ 265 w 519"/>
                <a:gd name="T31" fmla="*/ 449 h 703"/>
                <a:gd name="T32" fmla="*/ 248 w 519"/>
                <a:gd name="T33" fmla="*/ 431 h 703"/>
                <a:gd name="T34" fmla="*/ 231 w 519"/>
                <a:gd name="T35" fmla="*/ 405 h 703"/>
                <a:gd name="T36" fmla="*/ 215 w 519"/>
                <a:gd name="T37" fmla="*/ 382 h 703"/>
                <a:gd name="T38" fmla="*/ 199 w 519"/>
                <a:gd name="T39" fmla="*/ 357 h 703"/>
                <a:gd name="T40" fmla="*/ 187 w 519"/>
                <a:gd name="T41" fmla="*/ 332 h 703"/>
                <a:gd name="T42" fmla="*/ 176 w 519"/>
                <a:gd name="T43" fmla="*/ 309 h 703"/>
                <a:gd name="T44" fmla="*/ 166 w 519"/>
                <a:gd name="T45" fmla="*/ 285 h 703"/>
                <a:gd name="T46" fmla="*/ 159 w 519"/>
                <a:gd name="T47" fmla="*/ 259 h 703"/>
                <a:gd name="T48" fmla="*/ 151 w 519"/>
                <a:gd name="T49" fmla="*/ 232 h 703"/>
                <a:gd name="T50" fmla="*/ 144 w 519"/>
                <a:gd name="T51" fmla="*/ 202 h 703"/>
                <a:gd name="T52" fmla="*/ 141 w 519"/>
                <a:gd name="T53" fmla="*/ 175 h 703"/>
                <a:gd name="T54" fmla="*/ 140 w 519"/>
                <a:gd name="T55" fmla="*/ 144 h 703"/>
                <a:gd name="T56" fmla="*/ 140 w 519"/>
                <a:gd name="T57" fmla="*/ 114 h 703"/>
                <a:gd name="T58" fmla="*/ 90 w 519"/>
                <a:gd name="T59" fmla="*/ 0 h 703"/>
                <a:gd name="T60" fmla="*/ 34 w 519"/>
                <a:gd name="T61" fmla="*/ 114 h 703"/>
                <a:gd name="T62" fmla="*/ 34 w 519"/>
                <a:gd name="T63" fmla="*/ 148 h 703"/>
                <a:gd name="T64" fmla="*/ 37 w 519"/>
                <a:gd name="T65" fmla="*/ 180 h 703"/>
                <a:gd name="T66" fmla="*/ 40 w 519"/>
                <a:gd name="T67" fmla="*/ 210 h 703"/>
                <a:gd name="T68" fmla="*/ 45 w 519"/>
                <a:gd name="T69" fmla="*/ 238 h 703"/>
                <a:gd name="T70" fmla="*/ 51 w 519"/>
                <a:gd name="T71" fmla="*/ 266 h 703"/>
                <a:gd name="T72" fmla="*/ 61 w 519"/>
                <a:gd name="T73" fmla="*/ 296 h 703"/>
                <a:gd name="T74" fmla="*/ 68 w 519"/>
                <a:gd name="T75" fmla="*/ 322 h 703"/>
                <a:gd name="T76" fmla="*/ 81 w 519"/>
                <a:gd name="T77" fmla="*/ 351 h 703"/>
                <a:gd name="T78" fmla="*/ 92 w 519"/>
                <a:gd name="T79" fmla="*/ 378 h 703"/>
                <a:gd name="T80" fmla="*/ 105 w 519"/>
                <a:gd name="T81" fmla="*/ 404 h 703"/>
                <a:gd name="T82" fmla="*/ 122 w 519"/>
                <a:gd name="T83" fmla="*/ 431 h 703"/>
                <a:gd name="T84" fmla="*/ 136 w 519"/>
                <a:gd name="T85" fmla="*/ 452 h 703"/>
                <a:gd name="T86" fmla="*/ 153 w 519"/>
                <a:gd name="T87" fmla="*/ 476 h 703"/>
                <a:gd name="T88" fmla="*/ 171 w 519"/>
                <a:gd name="T89" fmla="*/ 500 h 703"/>
                <a:gd name="T90" fmla="*/ 190 w 519"/>
                <a:gd name="T91" fmla="*/ 522 h 703"/>
                <a:gd name="T92" fmla="*/ 207 w 519"/>
                <a:gd name="T93" fmla="*/ 539 h 703"/>
                <a:gd name="T94" fmla="*/ 229 w 519"/>
                <a:gd name="T95" fmla="*/ 560 h 703"/>
                <a:gd name="T96" fmla="*/ 250 w 519"/>
                <a:gd name="T97" fmla="*/ 578 h 703"/>
                <a:gd name="T98" fmla="*/ 272 w 519"/>
                <a:gd name="T99" fmla="*/ 595 h 703"/>
                <a:gd name="T100" fmla="*/ 294 w 519"/>
                <a:gd name="T101" fmla="*/ 612 h 703"/>
                <a:gd name="T102" fmla="*/ 318 w 519"/>
                <a:gd name="T103" fmla="*/ 628 h 703"/>
                <a:gd name="T104" fmla="*/ 335 w 519"/>
                <a:gd name="T105" fmla="*/ 638 h 703"/>
                <a:gd name="T106" fmla="*/ 347 w 519"/>
                <a:gd name="T107" fmla="*/ 647 h 703"/>
                <a:gd name="T108" fmla="*/ 360 w 519"/>
                <a:gd name="T109" fmla="*/ 652 h 703"/>
                <a:gd name="T110" fmla="*/ 376 w 519"/>
                <a:gd name="T111" fmla="*/ 660 h 703"/>
                <a:gd name="T112" fmla="*/ 388 w 519"/>
                <a:gd name="T113" fmla="*/ 668 h 703"/>
                <a:gd name="T114" fmla="*/ 403 w 519"/>
                <a:gd name="T115" fmla="*/ 673 h 703"/>
                <a:gd name="T116" fmla="*/ 420 w 519"/>
                <a:gd name="T117" fmla="*/ 682 h 703"/>
                <a:gd name="T118" fmla="*/ 434 w 519"/>
                <a:gd name="T119" fmla="*/ 686 h 703"/>
                <a:gd name="T120" fmla="*/ 449 w 519"/>
                <a:gd name="T121" fmla="*/ 692 h 703"/>
                <a:gd name="T122" fmla="*/ 461 w 519"/>
                <a:gd name="T123" fmla="*/ 69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19" h="703">
                  <a:moveTo>
                    <a:pt x="469" y="700"/>
                  </a:moveTo>
                  <a:lnTo>
                    <a:pt x="478" y="702"/>
                  </a:lnTo>
                  <a:lnTo>
                    <a:pt x="518" y="607"/>
                  </a:lnTo>
                  <a:lnTo>
                    <a:pt x="509" y="604"/>
                  </a:lnTo>
                  <a:lnTo>
                    <a:pt x="499" y="601"/>
                  </a:lnTo>
                  <a:lnTo>
                    <a:pt x="491" y="598"/>
                  </a:lnTo>
                  <a:lnTo>
                    <a:pt x="478" y="595"/>
                  </a:lnTo>
                  <a:lnTo>
                    <a:pt x="471" y="591"/>
                  </a:lnTo>
                  <a:lnTo>
                    <a:pt x="460" y="586"/>
                  </a:lnTo>
                  <a:lnTo>
                    <a:pt x="452" y="584"/>
                  </a:lnTo>
                  <a:lnTo>
                    <a:pt x="441" y="579"/>
                  </a:lnTo>
                  <a:lnTo>
                    <a:pt x="434" y="576"/>
                  </a:lnTo>
                  <a:lnTo>
                    <a:pt x="424" y="570"/>
                  </a:lnTo>
                  <a:lnTo>
                    <a:pt x="415" y="566"/>
                  </a:lnTo>
                  <a:lnTo>
                    <a:pt x="407" y="562"/>
                  </a:lnTo>
                  <a:lnTo>
                    <a:pt x="398" y="557"/>
                  </a:lnTo>
                  <a:lnTo>
                    <a:pt x="391" y="551"/>
                  </a:lnTo>
                  <a:lnTo>
                    <a:pt x="384" y="548"/>
                  </a:lnTo>
                  <a:lnTo>
                    <a:pt x="376" y="542"/>
                  </a:lnTo>
                  <a:lnTo>
                    <a:pt x="368" y="538"/>
                  </a:lnTo>
                  <a:lnTo>
                    <a:pt x="360" y="532"/>
                  </a:lnTo>
                  <a:lnTo>
                    <a:pt x="352" y="526"/>
                  </a:lnTo>
                  <a:lnTo>
                    <a:pt x="346" y="523"/>
                  </a:lnTo>
                  <a:lnTo>
                    <a:pt x="340" y="519"/>
                  </a:lnTo>
                  <a:lnTo>
                    <a:pt x="330" y="512"/>
                  </a:lnTo>
                  <a:lnTo>
                    <a:pt x="323" y="504"/>
                  </a:lnTo>
                  <a:lnTo>
                    <a:pt x="311" y="495"/>
                  </a:lnTo>
                  <a:lnTo>
                    <a:pt x="302" y="486"/>
                  </a:lnTo>
                  <a:lnTo>
                    <a:pt x="291" y="478"/>
                  </a:lnTo>
                  <a:lnTo>
                    <a:pt x="282" y="469"/>
                  </a:lnTo>
                  <a:lnTo>
                    <a:pt x="272" y="457"/>
                  </a:lnTo>
                  <a:lnTo>
                    <a:pt x="265" y="449"/>
                  </a:lnTo>
                  <a:lnTo>
                    <a:pt x="257" y="439"/>
                  </a:lnTo>
                  <a:lnTo>
                    <a:pt x="248" y="431"/>
                  </a:lnTo>
                  <a:lnTo>
                    <a:pt x="240" y="419"/>
                  </a:lnTo>
                  <a:lnTo>
                    <a:pt x="231" y="405"/>
                  </a:lnTo>
                  <a:lnTo>
                    <a:pt x="223" y="395"/>
                  </a:lnTo>
                  <a:lnTo>
                    <a:pt x="215" y="382"/>
                  </a:lnTo>
                  <a:lnTo>
                    <a:pt x="206" y="369"/>
                  </a:lnTo>
                  <a:lnTo>
                    <a:pt x="199" y="357"/>
                  </a:lnTo>
                  <a:lnTo>
                    <a:pt x="193" y="344"/>
                  </a:lnTo>
                  <a:lnTo>
                    <a:pt x="187" y="332"/>
                  </a:lnTo>
                  <a:lnTo>
                    <a:pt x="182" y="322"/>
                  </a:lnTo>
                  <a:lnTo>
                    <a:pt x="176" y="309"/>
                  </a:lnTo>
                  <a:lnTo>
                    <a:pt x="171" y="297"/>
                  </a:lnTo>
                  <a:lnTo>
                    <a:pt x="166" y="285"/>
                  </a:lnTo>
                  <a:lnTo>
                    <a:pt x="162" y="270"/>
                  </a:lnTo>
                  <a:lnTo>
                    <a:pt x="159" y="259"/>
                  </a:lnTo>
                  <a:lnTo>
                    <a:pt x="156" y="246"/>
                  </a:lnTo>
                  <a:lnTo>
                    <a:pt x="151" y="232"/>
                  </a:lnTo>
                  <a:lnTo>
                    <a:pt x="148" y="217"/>
                  </a:lnTo>
                  <a:lnTo>
                    <a:pt x="144" y="202"/>
                  </a:lnTo>
                  <a:lnTo>
                    <a:pt x="143" y="188"/>
                  </a:lnTo>
                  <a:lnTo>
                    <a:pt x="141" y="175"/>
                  </a:lnTo>
                  <a:lnTo>
                    <a:pt x="140" y="160"/>
                  </a:lnTo>
                  <a:lnTo>
                    <a:pt x="140" y="144"/>
                  </a:lnTo>
                  <a:lnTo>
                    <a:pt x="140" y="130"/>
                  </a:lnTo>
                  <a:lnTo>
                    <a:pt x="140" y="114"/>
                  </a:lnTo>
                  <a:lnTo>
                    <a:pt x="176" y="114"/>
                  </a:lnTo>
                  <a:lnTo>
                    <a:pt x="90" y="0"/>
                  </a:lnTo>
                  <a:lnTo>
                    <a:pt x="0" y="114"/>
                  </a:lnTo>
                  <a:lnTo>
                    <a:pt x="34" y="114"/>
                  </a:lnTo>
                  <a:lnTo>
                    <a:pt x="34" y="132"/>
                  </a:lnTo>
                  <a:lnTo>
                    <a:pt x="34" y="148"/>
                  </a:lnTo>
                  <a:lnTo>
                    <a:pt x="35" y="166"/>
                  </a:lnTo>
                  <a:lnTo>
                    <a:pt x="37" y="180"/>
                  </a:lnTo>
                  <a:lnTo>
                    <a:pt x="39" y="196"/>
                  </a:lnTo>
                  <a:lnTo>
                    <a:pt x="40" y="210"/>
                  </a:lnTo>
                  <a:lnTo>
                    <a:pt x="43" y="225"/>
                  </a:lnTo>
                  <a:lnTo>
                    <a:pt x="45" y="238"/>
                  </a:lnTo>
                  <a:lnTo>
                    <a:pt x="48" y="251"/>
                  </a:lnTo>
                  <a:lnTo>
                    <a:pt x="51" y="266"/>
                  </a:lnTo>
                  <a:lnTo>
                    <a:pt x="56" y="283"/>
                  </a:lnTo>
                  <a:lnTo>
                    <a:pt x="61" y="296"/>
                  </a:lnTo>
                  <a:lnTo>
                    <a:pt x="64" y="309"/>
                  </a:lnTo>
                  <a:lnTo>
                    <a:pt x="68" y="322"/>
                  </a:lnTo>
                  <a:lnTo>
                    <a:pt x="74" y="338"/>
                  </a:lnTo>
                  <a:lnTo>
                    <a:pt x="81" y="351"/>
                  </a:lnTo>
                  <a:lnTo>
                    <a:pt x="85" y="365"/>
                  </a:lnTo>
                  <a:lnTo>
                    <a:pt x="92" y="378"/>
                  </a:lnTo>
                  <a:lnTo>
                    <a:pt x="100" y="392"/>
                  </a:lnTo>
                  <a:lnTo>
                    <a:pt x="105" y="404"/>
                  </a:lnTo>
                  <a:lnTo>
                    <a:pt x="114" y="417"/>
                  </a:lnTo>
                  <a:lnTo>
                    <a:pt x="122" y="431"/>
                  </a:lnTo>
                  <a:lnTo>
                    <a:pt x="127" y="441"/>
                  </a:lnTo>
                  <a:lnTo>
                    <a:pt x="136" y="452"/>
                  </a:lnTo>
                  <a:lnTo>
                    <a:pt x="143" y="465"/>
                  </a:lnTo>
                  <a:lnTo>
                    <a:pt x="153" y="476"/>
                  </a:lnTo>
                  <a:lnTo>
                    <a:pt x="162" y="489"/>
                  </a:lnTo>
                  <a:lnTo>
                    <a:pt x="171" y="500"/>
                  </a:lnTo>
                  <a:lnTo>
                    <a:pt x="180" y="510"/>
                  </a:lnTo>
                  <a:lnTo>
                    <a:pt x="190" y="522"/>
                  </a:lnTo>
                  <a:lnTo>
                    <a:pt x="199" y="531"/>
                  </a:lnTo>
                  <a:lnTo>
                    <a:pt x="207" y="539"/>
                  </a:lnTo>
                  <a:lnTo>
                    <a:pt x="218" y="550"/>
                  </a:lnTo>
                  <a:lnTo>
                    <a:pt x="229" y="560"/>
                  </a:lnTo>
                  <a:lnTo>
                    <a:pt x="238" y="568"/>
                  </a:lnTo>
                  <a:lnTo>
                    <a:pt x="250" y="578"/>
                  </a:lnTo>
                  <a:lnTo>
                    <a:pt x="260" y="586"/>
                  </a:lnTo>
                  <a:lnTo>
                    <a:pt x="272" y="595"/>
                  </a:lnTo>
                  <a:lnTo>
                    <a:pt x="284" y="604"/>
                  </a:lnTo>
                  <a:lnTo>
                    <a:pt x="294" y="612"/>
                  </a:lnTo>
                  <a:lnTo>
                    <a:pt x="307" y="620"/>
                  </a:lnTo>
                  <a:lnTo>
                    <a:pt x="318" y="628"/>
                  </a:lnTo>
                  <a:lnTo>
                    <a:pt x="328" y="635"/>
                  </a:lnTo>
                  <a:lnTo>
                    <a:pt x="335" y="638"/>
                  </a:lnTo>
                  <a:lnTo>
                    <a:pt x="342" y="644"/>
                  </a:lnTo>
                  <a:lnTo>
                    <a:pt x="347" y="647"/>
                  </a:lnTo>
                  <a:lnTo>
                    <a:pt x="354" y="650"/>
                  </a:lnTo>
                  <a:lnTo>
                    <a:pt x="360" y="652"/>
                  </a:lnTo>
                  <a:lnTo>
                    <a:pt x="368" y="655"/>
                  </a:lnTo>
                  <a:lnTo>
                    <a:pt x="376" y="660"/>
                  </a:lnTo>
                  <a:lnTo>
                    <a:pt x="382" y="665"/>
                  </a:lnTo>
                  <a:lnTo>
                    <a:pt x="388" y="668"/>
                  </a:lnTo>
                  <a:lnTo>
                    <a:pt x="396" y="670"/>
                  </a:lnTo>
                  <a:lnTo>
                    <a:pt x="403" y="673"/>
                  </a:lnTo>
                  <a:lnTo>
                    <a:pt x="412" y="676"/>
                  </a:lnTo>
                  <a:lnTo>
                    <a:pt x="420" y="682"/>
                  </a:lnTo>
                  <a:lnTo>
                    <a:pt x="427" y="684"/>
                  </a:lnTo>
                  <a:lnTo>
                    <a:pt x="434" y="686"/>
                  </a:lnTo>
                  <a:lnTo>
                    <a:pt x="440" y="689"/>
                  </a:lnTo>
                  <a:lnTo>
                    <a:pt x="449" y="692"/>
                  </a:lnTo>
                  <a:lnTo>
                    <a:pt x="456" y="694"/>
                  </a:lnTo>
                  <a:lnTo>
                    <a:pt x="461" y="697"/>
                  </a:lnTo>
                </a:path>
              </a:pathLst>
            </a:custGeom>
            <a:solidFill>
              <a:srgbClr val="33CC33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25724" dir="2700000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1511" name="Freeform 7"/>
            <p:cNvSpPr>
              <a:spLocks/>
            </p:cNvSpPr>
            <p:nvPr/>
          </p:nvSpPr>
          <p:spPr bwMode="auto">
            <a:xfrm>
              <a:off x="2476" y="2487"/>
              <a:ext cx="1000" cy="696"/>
            </a:xfrm>
            <a:custGeom>
              <a:avLst/>
              <a:gdLst>
                <a:gd name="T0" fmla="*/ 640 w 743"/>
                <a:gd name="T1" fmla="*/ 0 h 481"/>
                <a:gd name="T2" fmla="*/ 634 w 743"/>
                <a:gd name="T3" fmla="*/ 16 h 481"/>
                <a:gd name="T4" fmla="*/ 626 w 743"/>
                <a:gd name="T5" fmla="*/ 35 h 481"/>
                <a:gd name="T6" fmla="*/ 618 w 743"/>
                <a:gd name="T7" fmla="*/ 51 h 481"/>
                <a:gd name="T8" fmla="*/ 610 w 743"/>
                <a:gd name="T9" fmla="*/ 69 h 481"/>
                <a:gd name="T10" fmla="*/ 601 w 743"/>
                <a:gd name="T11" fmla="*/ 86 h 481"/>
                <a:gd name="T12" fmla="*/ 590 w 743"/>
                <a:gd name="T13" fmla="*/ 103 h 481"/>
                <a:gd name="T14" fmla="*/ 581 w 743"/>
                <a:gd name="T15" fmla="*/ 116 h 481"/>
                <a:gd name="T16" fmla="*/ 569 w 743"/>
                <a:gd name="T17" fmla="*/ 131 h 481"/>
                <a:gd name="T18" fmla="*/ 557 w 743"/>
                <a:gd name="T19" fmla="*/ 147 h 481"/>
                <a:gd name="T20" fmla="*/ 549 w 743"/>
                <a:gd name="T21" fmla="*/ 159 h 481"/>
                <a:gd name="T22" fmla="*/ 534 w 743"/>
                <a:gd name="T23" fmla="*/ 173 h 481"/>
                <a:gd name="T24" fmla="*/ 516 w 743"/>
                <a:gd name="T25" fmla="*/ 194 h 481"/>
                <a:gd name="T26" fmla="*/ 496 w 743"/>
                <a:gd name="T27" fmla="*/ 212 h 481"/>
                <a:gd name="T28" fmla="*/ 476 w 743"/>
                <a:gd name="T29" fmla="*/ 230 h 481"/>
                <a:gd name="T30" fmla="*/ 455 w 743"/>
                <a:gd name="T31" fmla="*/ 244 h 481"/>
                <a:gd name="T32" fmla="*/ 431 w 743"/>
                <a:gd name="T33" fmla="*/ 262 h 481"/>
                <a:gd name="T34" fmla="*/ 404 w 743"/>
                <a:gd name="T35" fmla="*/ 276 h 481"/>
                <a:gd name="T36" fmla="*/ 378 w 743"/>
                <a:gd name="T37" fmla="*/ 290 h 481"/>
                <a:gd name="T38" fmla="*/ 353 w 743"/>
                <a:gd name="T39" fmla="*/ 302 h 481"/>
                <a:gd name="T40" fmla="*/ 326 w 743"/>
                <a:gd name="T41" fmla="*/ 312 h 481"/>
                <a:gd name="T42" fmla="*/ 301 w 743"/>
                <a:gd name="T43" fmla="*/ 320 h 481"/>
                <a:gd name="T44" fmla="*/ 274 w 743"/>
                <a:gd name="T45" fmla="*/ 330 h 481"/>
                <a:gd name="T46" fmla="*/ 245 w 743"/>
                <a:gd name="T47" fmla="*/ 336 h 481"/>
                <a:gd name="T48" fmla="*/ 215 w 743"/>
                <a:gd name="T49" fmla="*/ 341 h 481"/>
                <a:gd name="T50" fmla="*/ 184 w 743"/>
                <a:gd name="T51" fmla="*/ 344 h 481"/>
                <a:gd name="T52" fmla="*/ 151 w 743"/>
                <a:gd name="T53" fmla="*/ 347 h 481"/>
                <a:gd name="T54" fmla="*/ 119 w 743"/>
                <a:gd name="T55" fmla="*/ 347 h 481"/>
                <a:gd name="T56" fmla="*/ 0 w 743"/>
                <a:gd name="T57" fmla="*/ 393 h 481"/>
                <a:gd name="T58" fmla="*/ 119 w 743"/>
                <a:gd name="T59" fmla="*/ 446 h 481"/>
                <a:gd name="T60" fmla="*/ 157 w 743"/>
                <a:gd name="T61" fmla="*/ 446 h 481"/>
                <a:gd name="T62" fmla="*/ 190 w 743"/>
                <a:gd name="T63" fmla="*/ 443 h 481"/>
                <a:gd name="T64" fmla="*/ 221 w 743"/>
                <a:gd name="T65" fmla="*/ 440 h 481"/>
                <a:gd name="T66" fmla="*/ 252 w 743"/>
                <a:gd name="T67" fmla="*/ 436 h 481"/>
                <a:gd name="T68" fmla="*/ 281 w 743"/>
                <a:gd name="T69" fmla="*/ 430 h 481"/>
                <a:gd name="T70" fmla="*/ 313 w 743"/>
                <a:gd name="T71" fmla="*/ 422 h 481"/>
                <a:gd name="T72" fmla="*/ 340 w 743"/>
                <a:gd name="T73" fmla="*/ 413 h 481"/>
                <a:gd name="T74" fmla="*/ 371 w 743"/>
                <a:gd name="T75" fmla="*/ 403 h 481"/>
                <a:gd name="T76" fmla="*/ 399 w 743"/>
                <a:gd name="T77" fmla="*/ 391 h 481"/>
                <a:gd name="T78" fmla="*/ 429 w 743"/>
                <a:gd name="T79" fmla="*/ 378 h 481"/>
                <a:gd name="T80" fmla="*/ 455 w 743"/>
                <a:gd name="T81" fmla="*/ 365 h 481"/>
                <a:gd name="T82" fmla="*/ 479 w 743"/>
                <a:gd name="T83" fmla="*/ 350 h 481"/>
                <a:gd name="T84" fmla="*/ 506 w 743"/>
                <a:gd name="T85" fmla="*/ 336 h 481"/>
                <a:gd name="T86" fmla="*/ 530 w 743"/>
                <a:gd name="T87" fmla="*/ 318 h 481"/>
                <a:gd name="T88" fmla="*/ 552 w 743"/>
                <a:gd name="T89" fmla="*/ 300 h 481"/>
                <a:gd name="T90" fmla="*/ 571 w 743"/>
                <a:gd name="T91" fmla="*/ 283 h 481"/>
                <a:gd name="T92" fmla="*/ 593 w 743"/>
                <a:gd name="T93" fmla="*/ 262 h 481"/>
                <a:gd name="T94" fmla="*/ 612 w 743"/>
                <a:gd name="T95" fmla="*/ 243 h 481"/>
                <a:gd name="T96" fmla="*/ 631 w 743"/>
                <a:gd name="T97" fmla="*/ 222 h 481"/>
                <a:gd name="T98" fmla="*/ 648 w 743"/>
                <a:gd name="T99" fmla="*/ 200 h 481"/>
                <a:gd name="T100" fmla="*/ 665 w 743"/>
                <a:gd name="T101" fmla="*/ 180 h 481"/>
                <a:gd name="T102" fmla="*/ 676 w 743"/>
                <a:gd name="T103" fmla="*/ 162 h 481"/>
                <a:gd name="T104" fmla="*/ 685 w 743"/>
                <a:gd name="T105" fmla="*/ 152 h 481"/>
                <a:gd name="T106" fmla="*/ 692 w 743"/>
                <a:gd name="T107" fmla="*/ 138 h 481"/>
                <a:gd name="T108" fmla="*/ 699 w 743"/>
                <a:gd name="T109" fmla="*/ 123 h 481"/>
                <a:gd name="T110" fmla="*/ 707 w 743"/>
                <a:gd name="T111" fmla="*/ 113 h 481"/>
                <a:gd name="T112" fmla="*/ 714 w 743"/>
                <a:gd name="T113" fmla="*/ 99 h 481"/>
                <a:gd name="T114" fmla="*/ 723 w 743"/>
                <a:gd name="T115" fmla="*/ 84 h 481"/>
                <a:gd name="T116" fmla="*/ 728 w 743"/>
                <a:gd name="T117" fmla="*/ 70 h 481"/>
                <a:gd name="T118" fmla="*/ 734 w 743"/>
                <a:gd name="T119" fmla="*/ 56 h 481"/>
                <a:gd name="T120" fmla="*/ 738 w 743"/>
                <a:gd name="T121" fmla="*/ 43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3" h="481">
                  <a:moveTo>
                    <a:pt x="742" y="36"/>
                  </a:moveTo>
                  <a:lnTo>
                    <a:pt x="640" y="0"/>
                  </a:lnTo>
                  <a:lnTo>
                    <a:pt x="637" y="7"/>
                  </a:lnTo>
                  <a:lnTo>
                    <a:pt x="634" y="16"/>
                  </a:lnTo>
                  <a:lnTo>
                    <a:pt x="631" y="26"/>
                  </a:lnTo>
                  <a:lnTo>
                    <a:pt x="626" y="35"/>
                  </a:lnTo>
                  <a:lnTo>
                    <a:pt x="623" y="44"/>
                  </a:lnTo>
                  <a:lnTo>
                    <a:pt x="618" y="51"/>
                  </a:lnTo>
                  <a:lnTo>
                    <a:pt x="613" y="62"/>
                  </a:lnTo>
                  <a:lnTo>
                    <a:pt x="610" y="69"/>
                  </a:lnTo>
                  <a:lnTo>
                    <a:pt x="605" y="78"/>
                  </a:lnTo>
                  <a:lnTo>
                    <a:pt x="601" y="86"/>
                  </a:lnTo>
                  <a:lnTo>
                    <a:pt x="595" y="96"/>
                  </a:lnTo>
                  <a:lnTo>
                    <a:pt x="590" y="103"/>
                  </a:lnTo>
                  <a:lnTo>
                    <a:pt x="586" y="110"/>
                  </a:lnTo>
                  <a:lnTo>
                    <a:pt x="581" y="116"/>
                  </a:lnTo>
                  <a:lnTo>
                    <a:pt x="576" y="123"/>
                  </a:lnTo>
                  <a:lnTo>
                    <a:pt x="569" y="131"/>
                  </a:lnTo>
                  <a:lnTo>
                    <a:pt x="564" y="138"/>
                  </a:lnTo>
                  <a:lnTo>
                    <a:pt x="557" y="147"/>
                  </a:lnTo>
                  <a:lnTo>
                    <a:pt x="554" y="152"/>
                  </a:lnTo>
                  <a:lnTo>
                    <a:pt x="549" y="159"/>
                  </a:lnTo>
                  <a:lnTo>
                    <a:pt x="542" y="166"/>
                  </a:lnTo>
                  <a:lnTo>
                    <a:pt x="534" y="173"/>
                  </a:lnTo>
                  <a:lnTo>
                    <a:pt x="526" y="186"/>
                  </a:lnTo>
                  <a:lnTo>
                    <a:pt x="516" y="194"/>
                  </a:lnTo>
                  <a:lnTo>
                    <a:pt x="507" y="203"/>
                  </a:lnTo>
                  <a:lnTo>
                    <a:pt x="496" y="212"/>
                  </a:lnTo>
                  <a:lnTo>
                    <a:pt x="485" y="222"/>
                  </a:lnTo>
                  <a:lnTo>
                    <a:pt x="476" y="230"/>
                  </a:lnTo>
                  <a:lnTo>
                    <a:pt x="467" y="236"/>
                  </a:lnTo>
                  <a:lnTo>
                    <a:pt x="455" y="244"/>
                  </a:lnTo>
                  <a:lnTo>
                    <a:pt x="443" y="253"/>
                  </a:lnTo>
                  <a:lnTo>
                    <a:pt x="431" y="262"/>
                  </a:lnTo>
                  <a:lnTo>
                    <a:pt x="418" y="268"/>
                  </a:lnTo>
                  <a:lnTo>
                    <a:pt x="404" y="276"/>
                  </a:lnTo>
                  <a:lnTo>
                    <a:pt x="390" y="284"/>
                  </a:lnTo>
                  <a:lnTo>
                    <a:pt x="378" y="290"/>
                  </a:lnTo>
                  <a:lnTo>
                    <a:pt x="363" y="297"/>
                  </a:lnTo>
                  <a:lnTo>
                    <a:pt x="353" y="302"/>
                  </a:lnTo>
                  <a:lnTo>
                    <a:pt x="340" y="306"/>
                  </a:lnTo>
                  <a:lnTo>
                    <a:pt x="326" y="312"/>
                  </a:lnTo>
                  <a:lnTo>
                    <a:pt x="313" y="316"/>
                  </a:lnTo>
                  <a:lnTo>
                    <a:pt x="301" y="320"/>
                  </a:lnTo>
                  <a:lnTo>
                    <a:pt x="287" y="325"/>
                  </a:lnTo>
                  <a:lnTo>
                    <a:pt x="274" y="330"/>
                  </a:lnTo>
                  <a:lnTo>
                    <a:pt x="259" y="333"/>
                  </a:lnTo>
                  <a:lnTo>
                    <a:pt x="245" y="336"/>
                  </a:lnTo>
                  <a:lnTo>
                    <a:pt x="229" y="338"/>
                  </a:lnTo>
                  <a:lnTo>
                    <a:pt x="215" y="341"/>
                  </a:lnTo>
                  <a:lnTo>
                    <a:pt x="198" y="344"/>
                  </a:lnTo>
                  <a:lnTo>
                    <a:pt x="184" y="344"/>
                  </a:lnTo>
                  <a:lnTo>
                    <a:pt x="168" y="347"/>
                  </a:lnTo>
                  <a:lnTo>
                    <a:pt x="151" y="347"/>
                  </a:lnTo>
                  <a:lnTo>
                    <a:pt x="137" y="347"/>
                  </a:lnTo>
                  <a:lnTo>
                    <a:pt x="119" y="347"/>
                  </a:lnTo>
                  <a:lnTo>
                    <a:pt x="119" y="312"/>
                  </a:lnTo>
                  <a:lnTo>
                    <a:pt x="0" y="393"/>
                  </a:lnTo>
                  <a:lnTo>
                    <a:pt x="119" y="480"/>
                  </a:lnTo>
                  <a:lnTo>
                    <a:pt x="119" y="446"/>
                  </a:lnTo>
                  <a:lnTo>
                    <a:pt x="138" y="446"/>
                  </a:lnTo>
                  <a:lnTo>
                    <a:pt x="157" y="446"/>
                  </a:lnTo>
                  <a:lnTo>
                    <a:pt x="175" y="444"/>
                  </a:lnTo>
                  <a:lnTo>
                    <a:pt x="190" y="443"/>
                  </a:lnTo>
                  <a:lnTo>
                    <a:pt x="206" y="443"/>
                  </a:lnTo>
                  <a:lnTo>
                    <a:pt x="221" y="440"/>
                  </a:lnTo>
                  <a:lnTo>
                    <a:pt x="237" y="439"/>
                  </a:lnTo>
                  <a:lnTo>
                    <a:pt x="252" y="436"/>
                  </a:lnTo>
                  <a:lnTo>
                    <a:pt x="265" y="433"/>
                  </a:lnTo>
                  <a:lnTo>
                    <a:pt x="281" y="430"/>
                  </a:lnTo>
                  <a:lnTo>
                    <a:pt x="300" y="425"/>
                  </a:lnTo>
                  <a:lnTo>
                    <a:pt x="313" y="422"/>
                  </a:lnTo>
                  <a:lnTo>
                    <a:pt x="327" y="418"/>
                  </a:lnTo>
                  <a:lnTo>
                    <a:pt x="340" y="413"/>
                  </a:lnTo>
                  <a:lnTo>
                    <a:pt x="357" y="407"/>
                  </a:lnTo>
                  <a:lnTo>
                    <a:pt x="371" y="403"/>
                  </a:lnTo>
                  <a:lnTo>
                    <a:pt x="385" y="397"/>
                  </a:lnTo>
                  <a:lnTo>
                    <a:pt x="399" y="391"/>
                  </a:lnTo>
                  <a:lnTo>
                    <a:pt x="415" y="386"/>
                  </a:lnTo>
                  <a:lnTo>
                    <a:pt x="429" y="378"/>
                  </a:lnTo>
                  <a:lnTo>
                    <a:pt x="441" y="372"/>
                  </a:lnTo>
                  <a:lnTo>
                    <a:pt x="455" y="365"/>
                  </a:lnTo>
                  <a:lnTo>
                    <a:pt x="467" y="359"/>
                  </a:lnTo>
                  <a:lnTo>
                    <a:pt x="479" y="350"/>
                  </a:lnTo>
                  <a:lnTo>
                    <a:pt x="492" y="343"/>
                  </a:lnTo>
                  <a:lnTo>
                    <a:pt x="506" y="336"/>
                  </a:lnTo>
                  <a:lnTo>
                    <a:pt x="518" y="326"/>
                  </a:lnTo>
                  <a:lnTo>
                    <a:pt x="530" y="318"/>
                  </a:lnTo>
                  <a:lnTo>
                    <a:pt x="542" y="307"/>
                  </a:lnTo>
                  <a:lnTo>
                    <a:pt x="552" y="300"/>
                  </a:lnTo>
                  <a:lnTo>
                    <a:pt x="564" y="291"/>
                  </a:lnTo>
                  <a:lnTo>
                    <a:pt x="571" y="283"/>
                  </a:lnTo>
                  <a:lnTo>
                    <a:pt x="584" y="273"/>
                  </a:lnTo>
                  <a:lnTo>
                    <a:pt x="593" y="262"/>
                  </a:lnTo>
                  <a:lnTo>
                    <a:pt x="603" y="253"/>
                  </a:lnTo>
                  <a:lnTo>
                    <a:pt x="612" y="243"/>
                  </a:lnTo>
                  <a:lnTo>
                    <a:pt x="622" y="233"/>
                  </a:lnTo>
                  <a:lnTo>
                    <a:pt x="631" y="222"/>
                  </a:lnTo>
                  <a:lnTo>
                    <a:pt x="640" y="210"/>
                  </a:lnTo>
                  <a:lnTo>
                    <a:pt x="648" y="200"/>
                  </a:lnTo>
                  <a:lnTo>
                    <a:pt x="658" y="188"/>
                  </a:lnTo>
                  <a:lnTo>
                    <a:pt x="665" y="180"/>
                  </a:lnTo>
                  <a:lnTo>
                    <a:pt x="673" y="169"/>
                  </a:lnTo>
                  <a:lnTo>
                    <a:pt x="676" y="162"/>
                  </a:lnTo>
                  <a:lnTo>
                    <a:pt x="682" y="156"/>
                  </a:lnTo>
                  <a:lnTo>
                    <a:pt x="685" y="152"/>
                  </a:lnTo>
                  <a:lnTo>
                    <a:pt x="689" y="144"/>
                  </a:lnTo>
                  <a:lnTo>
                    <a:pt x="692" y="138"/>
                  </a:lnTo>
                  <a:lnTo>
                    <a:pt x="695" y="133"/>
                  </a:lnTo>
                  <a:lnTo>
                    <a:pt x="699" y="123"/>
                  </a:lnTo>
                  <a:lnTo>
                    <a:pt x="704" y="119"/>
                  </a:lnTo>
                  <a:lnTo>
                    <a:pt x="707" y="113"/>
                  </a:lnTo>
                  <a:lnTo>
                    <a:pt x="711" y="106"/>
                  </a:lnTo>
                  <a:lnTo>
                    <a:pt x="714" y="99"/>
                  </a:lnTo>
                  <a:lnTo>
                    <a:pt x="716" y="91"/>
                  </a:lnTo>
                  <a:lnTo>
                    <a:pt x="723" y="84"/>
                  </a:lnTo>
                  <a:lnTo>
                    <a:pt x="724" y="76"/>
                  </a:lnTo>
                  <a:lnTo>
                    <a:pt x="728" y="70"/>
                  </a:lnTo>
                  <a:lnTo>
                    <a:pt x="731" y="63"/>
                  </a:lnTo>
                  <a:lnTo>
                    <a:pt x="734" y="56"/>
                  </a:lnTo>
                  <a:lnTo>
                    <a:pt x="735" y="49"/>
                  </a:lnTo>
                  <a:lnTo>
                    <a:pt x="738" y="43"/>
                  </a:lnTo>
                </a:path>
              </a:pathLst>
            </a:custGeom>
            <a:solidFill>
              <a:srgbClr val="00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25724" dir="2700000" algn="ctr" rotWithShape="0">
                      <a:schemeClr val="tx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975" y="1298"/>
              <a:ext cx="12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MX" sz="1800"/>
                <a:t>Requerimientos</a:t>
              </a:r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3201" y="1384"/>
              <a:ext cx="13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MX" sz="1800"/>
                <a:t>Análisis y Diseño</a:t>
              </a:r>
            </a:p>
          </p:txBody>
        </p:sp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3466" y="1838"/>
              <a:ext cx="13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MX" sz="1800"/>
                <a:t>Implementación</a:t>
              </a:r>
            </a:p>
          </p:txBody>
        </p: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3197" y="2885"/>
              <a:ext cx="7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MX" sz="1800"/>
                <a:t>Pruebas</a:t>
              </a:r>
            </a:p>
          </p:txBody>
        </p:sp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975" y="2613"/>
              <a:ext cx="8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s-MX" sz="1800"/>
                <a:t>Evaluación</a:t>
              </a:r>
            </a:p>
          </p:txBody>
        </p:sp>
      </p:grpSp>
      <p:grpSp>
        <p:nvGrpSpPr>
          <p:cNvPr id="21523" name="Group 19"/>
          <p:cNvGrpSpPr>
            <a:grpSpLocks/>
          </p:cNvGrpSpPr>
          <p:nvPr/>
        </p:nvGrpSpPr>
        <p:grpSpPr bwMode="auto">
          <a:xfrm>
            <a:off x="1763713" y="5314950"/>
            <a:ext cx="1944687" cy="1354138"/>
            <a:chOff x="1111" y="3348"/>
            <a:chExt cx="1225" cy="853"/>
          </a:xfrm>
        </p:grpSpPr>
        <p:sp>
          <p:nvSpPr>
            <p:cNvPr id="21518" name="AutoShape 14"/>
            <p:cNvSpPr>
              <a:spLocks noChangeArrowheads="1"/>
            </p:cNvSpPr>
            <p:nvPr/>
          </p:nvSpPr>
          <p:spPr bwMode="ltGray">
            <a:xfrm>
              <a:off x="1111" y="3359"/>
              <a:ext cx="1179" cy="842"/>
            </a:xfrm>
            <a:prstGeom prst="wedgeRectCallout">
              <a:avLst>
                <a:gd name="adj1" fmla="val 62468"/>
                <a:gd name="adj2" fmla="val -88481"/>
              </a:avLst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s-ES" sz="28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9" name="Rectangle 15"/>
            <p:cNvSpPr>
              <a:spLocks noChangeArrowheads="1"/>
            </p:cNvSpPr>
            <p:nvPr/>
          </p:nvSpPr>
          <p:spPr bwMode="ltGray">
            <a:xfrm>
              <a:off x="1214" y="3348"/>
              <a:ext cx="1122" cy="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660FA"/>
                      </a:gs>
                      <a:gs pos="100000">
                        <a:srgbClr val="990099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8100" tIns="38100" rIns="38100" bIns="38100">
              <a:spAutoFit/>
            </a:bodyPr>
            <a:lstStyle>
              <a:lvl1pPr algn="l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0" indent="-285750" algn="l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85750" algn="l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14500" indent="-285750" algn="l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ts val="2000"/>
                </a:lnSpc>
                <a:spcBef>
                  <a:spcPts val="900"/>
                </a:spcBef>
              </a:pPr>
              <a:r>
                <a:rPr lang="es-MX" sz="1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Cada iteración</a:t>
              </a:r>
              <a:br>
                <a:rPr lang="es-MX" sz="1800">
                  <a:solidFill>
                    <a:schemeClr val="folHlink"/>
                  </a:solidFill>
                  <a:latin typeface="Times New Roman" panose="02020603050405020304" pitchFamily="18" charset="0"/>
                </a:rPr>
              </a:br>
              <a:r>
                <a:rPr lang="es-MX" sz="18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produce un producto ejecutable</a:t>
              </a:r>
              <a:endParaRPr lang="es-MX" sz="1600" b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/>
              <a:t>Características del</a:t>
            </a:r>
            <a:br>
              <a:rPr lang="es-MX"/>
            </a:br>
            <a:r>
              <a:rPr lang="es-MX"/>
              <a:t>Desarrollo Iterativo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MX" sz="2800"/>
              <a:t>Permite un entendimiento incremental del problema a través de refinamientos sucesivos.</a:t>
            </a:r>
          </a:p>
          <a:p>
            <a:pPr>
              <a:lnSpc>
                <a:spcPct val="80000"/>
              </a:lnSpc>
            </a:pPr>
            <a:r>
              <a:rPr lang="es-MX" sz="2800"/>
              <a:t>Habilita una fácil retroalimentación de usuario.</a:t>
            </a:r>
          </a:p>
          <a:p>
            <a:pPr>
              <a:lnSpc>
                <a:spcPct val="80000"/>
              </a:lnSpc>
            </a:pPr>
            <a:r>
              <a:rPr lang="es-MX" sz="2800"/>
              <a:t>Metas específicas permiten que el equipo de desarrollo mantenga su atención en producir resultados.</a:t>
            </a:r>
          </a:p>
          <a:p>
            <a:pPr>
              <a:lnSpc>
                <a:spcPct val="80000"/>
              </a:lnSpc>
            </a:pPr>
            <a:r>
              <a:rPr lang="es-MX" sz="2800"/>
              <a:t>El progreso es medido conforme avanzan las implementaciones.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zclas">
  <a:themeElements>
    <a:clrScheme name="Mezcla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Mezcla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MX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MX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Mezcla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zcla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zcla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zcla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zcla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zcla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432</TotalTime>
  <Words>1360</Words>
  <Application>Microsoft Office PowerPoint</Application>
  <PresentationFormat>Presentación en pantalla (4:3)</PresentationFormat>
  <Paragraphs>254</Paragraphs>
  <Slides>27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27</vt:i4>
      </vt:variant>
    </vt:vector>
  </HeadingPairs>
  <TitlesOfParts>
    <vt:vector size="36" baseType="lpstr">
      <vt:lpstr>Arial</vt:lpstr>
      <vt:lpstr>Tahoma</vt:lpstr>
      <vt:lpstr>Wingdings</vt:lpstr>
      <vt:lpstr>Arial Narrow</vt:lpstr>
      <vt:lpstr>Monotype Sorts</vt:lpstr>
      <vt:lpstr>Times New Roman</vt:lpstr>
      <vt:lpstr>Mezclas</vt:lpstr>
      <vt:lpstr>CorelDRAW 6.0</vt:lpstr>
      <vt:lpstr>CorelDRAW 7.0 Graphic</vt:lpstr>
      <vt:lpstr>Rational Unified Process</vt:lpstr>
      <vt:lpstr>Qué es un Proceso?</vt:lpstr>
      <vt:lpstr>El Problema</vt:lpstr>
      <vt:lpstr>Rational Unified Process (RUP)</vt:lpstr>
      <vt:lpstr>Incremento de la Productividad en Equipo</vt:lpstr>
      <vt:lpstr>6 Mejores Prácticas (Best Practices)</vt:lpstr>
      <vt:lpstr>Desarrollo Iterativo de Software</vt:lpstr>
      <vt:lpstr>Desarrollo Iterativo</vt:lpstr>
      <vt:lpstr>Características del Desarrollo Iterativo</vt:lpstr>
      <vt:lpstr>Administración de Requerimientos</vt:lpstr>
      <vt:lpstr>Arquitectura Basada en Componentes</vt:lpstr>
      <vt:lpstr>Modelación Visual de Software</vt:lpstr>
      <vt:lpstr>Verificación de la Calidad del Software</vt:lpstr>
      <vt:lpstr>Control de Cambios del Software</vt:lpstr>
      <vt:lpstr>Estructura de RUP</vt:lpstr>
      <vt:lpstr>Estructura de RUP Cont.</vt:lpstr>
      <vt:lpstr>Fases en RUP</vt:lpstr>
      <vt:lpstr>Fase de Inicio</vt:lpstr>
      <vt:lpstr>Ejemplo de Diagrama de Caso de Uso de Negocios</vt:lpstr>
      <vt:lpstr>Fase de Elaboración</vt:lpstr>
      <vt:lpstr>Fase de Construcción</vt:lpstr>
      <vt:lpstr>Fase de Transición</vt:lpstr>
      <vt:lpstr>Iteraciones</vt:lpstr>
      <vt:lpstr>Noción de Proceso</vt:lpstr>
      <vt:lpstr>Modelos y Flujos de Trabajo</vt:lpstr>
      <vt:lpstr>Modelos y Flujos de Trabajo Cont.</vt:lpstr>
      <vt:lpstr>Referencias</vt:lpstr>
    </vt:vector>
  </TitlesOfParts>
  <Company>CINVESTAV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Rational Unified Process</dc:title>
  <dc:creator>Ing. de Software y Tiempo Real</dc:creator>
  <cp:lastModifiedBy>MS01</cp:lastModifiedBy>
  <cp:revision>83</cp:revision>
  <dcterms:created xsi:type="dcterms:W3CDTF">2002-11-06T18:29:44Z</dcterms:created>
  <dcterms:modified xsi:type="dcterms:W3CDTF">2019-03-22T19:47:22Z</dcterms:modified>
</cp:coreProperties>
</file>