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2"/>
  </p:notesMasterIdLst>
  <p:handoutMasterIdLst>
    <p:handoutMasterId r:id="rId33"/>
  </p:handoutMasterIdLst>
  <p:sldIdLst>
    <p:sldId id="795" r:id="rId2"/>
    <p:sldId id="744" r:id="rId3"/>
    <p:sldId id="745" r:id="rId4"/>
    <p:sldId id="746" r:id="rId5"/>
    <p:sldId id="749" r:id="rId6"/>
    <p:sldId id="782" r:id="rId7"/>
    <p:sldId id="751" r:id="rId8"/>
    <p:sldId id="752" r:id="rId9"/>
    <p:sldId id="783" r:id="rId10"/>
    <p:sldId id="784" r:id="rId11"/>
    <p:sldId id="753" r:id="rId12"/>
    <p:sldId id="785" r:id="rId13"/>
    <p:sldId id="755" r:id="rId14"/>
    <p:sldId id="756" r:id="rId15"/>
    <p:sldId id="757" r:id="rId16"/>
    <p:sldId id="758" r:id="rId17"/>
    <p:sldId id="762" r:id="rId18"/>
    <p:sldId id="763" r:id="rId19"/>
    <p:sldId id="764" r:id="rId20"/>
    <p:sldId id="786" r:id="rId21"/>
    <p:sldId id="787" r:id="rId22"/>
    <p:sldId id="788" r:id="rId23"/>
    <p:sldId id="770" r:id="rId24"/>
    <p:sldId id="789" r:id="rId25"/>
    <p:sldId id="771" r:id="rId26"/>
    <p:sldId id="772" r:id="rId27"/>
    <p:sldId id="790" r:id="rId28"/>
    <p:sldId id="791" r:id="rId29"/>
    <p:sldId id="792" r:id="rId30"/>
    <p:sldId id="794" r:id="rId31"/>
  </p:sldIdLst>
  <p:sldSz cx="9144000" cy="6858000" type="screen4x3"/>
  <p:notesSz cx="6784975" cy="9856788"/>
  <p:defaultTextStyle>
    <a:defPPr>
      <a:defRPr lang="en-US"/>
    </a:defPPr>
    <a:lvl1pPr algn="l"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kumimoji="1" sz="2400" kern="1200">
        <a:solidFill>
          <a:schemeClr val="tx1"/>
        </a:solidFill>
        <a:latin typeface="Arial Narrow" panose="020B0606020202030204" pitchFamily="34" charset="0"/>
        <a:ea typeface="+mn-ea"/>
        <a:cs typeface="+mn-cs"/>
      </a:defRPr>
    </a:lvl5pPr>
    <a:lvl6pPr marL="2286000" algn="l" defTabSz="914400" rtl="0" eaLnBrk="1" latinLnBrk="0" hangingPunct="1">
      <a:defRPr kumimoji="1" sz="2400" kern="1200">
        <a:solidFill>
          <a:schemeClr val="tx1"/>
        </a:solidFill>
        <a:latin typeface="Arial Narrow" panose="020B0606020202030204" pitchFamily="34" charset="0"/>
        <a:ea typeface="+mn-ea"/>
        <a:cs typeface="+mn-cs"/>
      </a:defRPr>
    </a:lvl6pPr>
    <a:lvl7pPr marL="2743200" algn="l" defTabSz="914400" rtl="0" eaLnBrk="1" latinLnBrk="0" hangingPunct="1">
      <a:defRPr kumimoji="1" sz="2400" kern="1200">
        <a:solidFill>
          <a:schemeClr val="tx1"/>
        </a:solidFill>
        <a:latin typeface="Arial Narrow" panose="020B0606020202030204" pitchFamily="34" charset="0"/>
        <a:ea typeface="+mn-ea"/>
        <a:cs typeface="+mn-cs"/>
      </a:defRPr>
    </a:lvl7pPr>
    <a:lvl8pPr marL="3200400" algn="l" defTabSz="914400" rtl="0" eaLnBrk="1" latinLnBrk="0" hangingPunct="1">
      <a:defRPr kumimoji="1" sz="2400" kern="1200">
        <a:solidFill>
          <a:schemeClr val="tx1"/>
        </a:solidFill>
        <a:latin typeface="Arial Narrow" panose="020B0606020202030204" pitchFamily="34" charset="0"/>
        <a:ea typeface="+mn-ea"/>
        <a:cs typeface="+mn-cs"/>
      </a:defRPr>
    </a:lvl8pPr>
    <a:lvl9pPr marL="3657600" algn="l" defTabSz="914400" rtl="0" eaLnBrk="1" latinLnBrk="0" hangingPunct="1">
      <a:defRPr kumimoji="1"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AFF"/>
    <a:srgbClr val="FF3300"/>
    <a:srgbClr val="FFF7F7"/>
    <a:srgbClr val="EFFFEF"/>
    <a:srgbClr val="336699"/>
    <a:srgbClr val="F8F8F8"/>
    <a:srgbClr val="00CC99"/>
    <a:srgbClr val="FFF5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0929"/>
  </p:normalViewPr>
  <p:slideViewPr>
    <p:cSldViewPr>
      <p:cViewPr varScale="1">
        <p:scale>
          <a:sx n="113" d="100"/>
          <a:sy n="113" d="100"/>
        </p:scale>
        <p:origin x="1338"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40" d="100"/>
          <a:sy n="40" d="100"/>
        </p:scale>
        <p:origin x="-1488"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3.xml"/><Relationship Id="rId7" Type="http://schemas.openxmlformats.org/officeDocument/2006/relationships/slide" Target="slides/slide10.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30.xml"/><Relationship Id="rId5" Type="http://schemas.openxmlformats.org/officeDocument/2006/relationships/slide" Target="slides/slide7.xml"/><Relationship Id="rId10" Type="http://schemas.openxmlformats.org/officeDocument/2006/relationships/slide" Target="slides/slide14.xml"/><Relationship Id="rId4" Type="http://schemas.openxmlformats.org/officeDocument/2006/relationships/slide" Target="slides/slide5.xml"/><Relationship Id="rId9"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t" anchorCtr="0" compatLnSpc="1">
            <a:prstTxWarp prst="textNoShape">
              <a:avLst/>
            </a:prstTxWarp>
          </a:bodyPr>
          <a:lstStyle>
            <a:lvl1pPr algn="l" defTabSz="942975">
              <a:defRPr kumimoji="0" sz="1200" smtClean="0">
                <a:latin typeface="Times New Roman" panose="02020603050405020304" pitchFamily="18" charset="0"/>
              </a:defRPr>
            </a:lvl1pPr>
          </a:lstStyle>
          <a:p>
            <a:pPr>
              <a:defRPr/>
            </a:pPr>
            <a:endParaRPr lang="en-US" altLang="es-ES"/>
          </a:p>
        </p:txBody>
      </p:sp>
      <p:sp>
        <p:nvSpPr>
          <p:cNvPr id="81923" name="Rectangle 3"/>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t" anchorCtr="0" compatLnSpc="1">
            <a:prstTxWarp prst="textNoShape">
              <a:avLst/>
            </a:prstTxWarp>
          </a:bodyPr>
          <a:lstStyle>
            <a:lvl1pPr algn="r" defTabSz="942975">
              <a:defRPr kumimoji="0" sz="1200" smtClean="0">
                <a:latin typeface="Times New Roman" panose="02020603050405020304" pitchFamily="18" charset="0"/>
              </a:defRPr>
            </a:lvl1pPr>
          </a:lstStyle>
          <a:p>
            <a:pPr>
              <a:defRPr/>
            </a:pPr>
            <a:endParaRPr lang="en-US" altLang="es-ES"/>
          </a:p>
        </p:txBody>
      </p:sp>
      <p:sp>
        <p:nvSpPr>
          <p:cNvPr id="81924" name="Rectangle 4"/>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b" anchorCtr="0" compatLnSpc="1">
            <a:prstTxWarp prst="textNoShape">
              <a:avLst/>
            </a:prstTxWarp>
          </a:bodyPr>
          <a:lstStyle>
            <a:lvl1pPr algn="l" defTabSz="942975">
              <a:defRPr kumimoji="0" sz="1200" smtClean="0">
                <a:latin typeface="Times New Roman" panose="02020603050405020304" pitchFamily="18" charset="0"/>
              </a:defRPr>
            </a:lvl1pPr>
          </a:lstStyle>
          <a:p>
            <a:pPr>
              <a:defRPr/>
            </a:pPr>
            <a:endParaRPr lang="en-US" altLang="es-ES"/>
          </a:p>
        </p:txBody>
      </p:sp>
      <p:sp>
        <p:nvSpPr>
          <p:cNvPr id="81925" name="Rectangle 5"/>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39" tIns="47169" rIns="94339" bIns="47169" numCol="1" anchor="b" anchorCtr="0" compatLnSpc="1">
            <a:prstTxWarp prst="textNoShape">
              <a:avLst/>
            </a:prstTxWarp>
          </a:bodyPr>
          <a:lstStyle>
            <a:lvl1pPr algn="r" defTabSz="942975">
              <a:defRPr kumimoji="0" sz="1200" smtClean="0">
                <a:latin typeface="Times New Roman" panose="02020603050405020304" pitchFamily="18" charset="0"/>
              </a:defRPr>
            </a:lvl1pPr>
          </a:lstStyle>
          <a:p>
            <a:pPr>
              <a:defRPr/>
            </a:pPr>
            <a:fld id="{00EEEF93-9693-4DF0-9172-A8577CCE701B}" type="slidenum">
              <a:rPr lang="en-US" altLang="es-ES"/>
              <a:pPr>
                <a:defRPr/>
              </a:pPr>
              <a:t>‹Nº›</a:t>
            </a:fld>
            <a:endParaRPr lang="en-US" altLang="es-ES"/>
          </a:p>
        </p:txBody>
      </p:sp>
    </p:spTree>
    <p:extLst>
      <p:ext uri="{BB962C8B-B14F-4D97-AF65-F5344CB8AC3E}">
        <p14:creationId xmlns:p14="http://schemas.microsoft.com/office/powerpoint/2010/main" val="1906805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lvl1pPr algn="l" defTabSz="942975">
              <a:defRPr kumimoji="0" sz="1200" smtClean="0">
                <a:latin typeface="Times New Roman" panose="02020603050405020304" pitchFamily="18" charset="0"/>
              </a:defRPr>
            </a:lvl1pPr>
          </a:lstStyle>
          <a:p>
            <a:pPr>
              <a:defRPr/>
            </a:pPr>
            <a:endParaRPr lang="en-US" altLang="es-ES"/>
          </a:p>
        </p:txBody>
      </p:sp>
      <p:sp>
        <p:nvSpPr>
          <p:cNvPr id="30723" name="Rectangle 3"/>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lvl1pPr algn="r" defTabSz="942975">
              <a:defRPr kumimoji="0" sz="1200" smtClean="0">
                <a:latin typeface="Times New Roman" panose="02020603050405020304" pitchFamily="18" charset="0"/>
              </a:defRPr>
            </a:lvl1pPr>
          </a:lstStyle>
          <a:p>
            <a:pPr>
              <a:defRPr/>
            </a:pPr>
            <a:endParaRPr lang="en-US" altLang="es-ES"/>
          </a:p>
        </p:txBody>
      </p:sp>
      <p:sp>
        <p:nvSpPr>
          <p:cNvPr id="2052" name="Rectangle 4"/>
          <p:cNvSpPr>
            <a:spLocks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p:cNvSpPr>
            <a:spLocks noGrp="1" noChangeArrowheads="1"/>
          </p:cNvSpPr>
          <p:nvPr>
            <p:ph type="body" sz="quarter" idx="3"/>
          </p:nvPr>
        </p:nvSpPr>
        <p:spPr bwMode="auto">
          <a:xfrm>
            <a:off x="904875" y="4681538"/>
            <a:ext cx="4975225" cy="443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ctr" anchorCtr="0" compatLnSpc="1">
            <a:prstTxWarp prst="textNoShape">
              <a:avLst/>
            </a:prstTxWarp>
          </a:bodyPr>
          <a:lstStyle/>
          <a:p>
            <a:pPr lvl="0"/>
            <a:r>
              <a:rPr lang="en-US" altLang="es-ES" noProof="0" smtClean="0"/>
              <a:t>Click to edit Master text styles</a:t>
            </a:r>
          </a:p>
          <a:p>
            <a:pPr lvl="1"/>
            <a:r>
              <a:rPr lang="en-US" altLang="es-ES" noProof="0" smtClean="0"/>
              <a:t>Second level</a:t>
            </a:r>
          </a:p>
          <a:p>
            <a:pPr lvl="2"/>
            <a:r>
              <a:rPr lang="en-US" altLang="es-ES" noProof="0" smtClean="0"/>
              <a:t>Third level</a:t>
            </a:r>
          </a:p>
          <a:p>
            <a:pPr lvl="3"/>
            <a:r>
              <a:rPr lang="en-US" altLang="es-ES" noProof="0" smtClean="0"/>
              <a:t>Fourth level</a:t>
            </a:r>
          </a:p>
          <a:p>
            <a:pPr lvl="4"/>
            <a:r>
              <a:rPr lang="en-US" altLang="es-ES" noProof="0" smtClean="0"/>
              <a:t>Fifth level</a:t>
            </a:r>
          </a:p>
        </p:txBody>
      </p:sp>
      <p:sp>
        <p:nvSpPr>
          <p:cNvPr id="30726" name="Rectangle 6"/>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b" anchorCtr="0" compatLnSpc="1">
            <a:prstTxWarp prst="textNoShape">
              <a:avLst/>
            </a:prstTxWarp>
          </a:bodyPr>
          <a:lstStyle>
            <a:lvl1pPr algn="l" defTabSz="942975">
              <a:defRPr kumimoji="0" sz="1200" smtClean="0">
                <a:latin typeface="Times New Roman" panose="02020603050405020304" pitchFamily="18" charset="0"/>
              </a:defRPr>
            </a:lvl1pPr>
          </a:lstStyle>
          <a:p>
            <a:pPr>
              <a:defRPr/>
            </a:pPr>
            <a:endParaRPr lang="en-US" altLang="es-ES"/>
          </a:p>
        </p:txBody>
      </p:sp>
      <p:sp>
        <p:nvSpPr>
          <p:cNvPr id="30727" name="Rectangle 7"/>
          <p:cNvSpPr>
            <a:spLocks noGrp="1" noChangeArrowheads="1"/>
          </p:cNvSpPr>
          <p:nvPr>
            <p:ph type="sldNum" sz="quarter" idx="5"/>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4339" tIns="47169" rIns="94339" bIns="47169" numCol="1" anchor="b" anchorCtr="0" compatLnSpc="1">
            <a:prstTxWarp prst="textNoShape">
              <a:avLst/>
            </a:prstTxWarp>
          </a:bodyPr>
          <a:lstStyle>
            <a:lvl1pPr algn="r" defTabSz="942975">
              <a:defRPr kumimoji="0" sz="1200" smtClean="0">
                <a:latin typeface="Times New Roman" panose="02020603050405020304" pitchFamily="18" charset="0"/>
              </a:defRPr>
            </a:lvl1pPr>
          </a:lstStyle>
          <a:p>
            <a:pPr>
              <a:defRPr/>
            </a:pPr>
            <a:fld id="{E13E5268-1FB7-426F-90D6-53AEF2EC8DF0}" type="slidenum">
              <a:rPr lang="en-US" altLang="es-ES"/>
              <a:pPr>
                <a:defRPr/>
              </a:pPr>
              <a:t>‹Nº›</a:t>
            </a:fld>
            <a:endParaRPr lang="en-US" altLang="es-ES"/>
          </a:p>
        </p:txBody>
      </p:sp>
    </p:spTree>
    <p:extLst>
      <p:ext uri="{BB962C8B-B14F-4D97-AF65-F5344CB8AC3E}">
        <p14:creationId xmlns:p14="http://schemas.microsoft.com/office/powerpoint/2010/main" val="3036180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934E280C-BECB-4DE9-B0CD-31D0A9C6AF2D}" type="slidenum">
              <a:rPr kumimoji="0" lang="en-US" altLang="es-ES" sz="1200">
                <a:latin typeface="Times New Roman" panose="02020603050405020304" pitchFamily="18" charset="0"/>
              </a:rPr>
              <a:pPr algn="r"/>
              <a:t>2</a:t>
            </a:fld>
            <a:endParaRPr kumimoji="0" lang="en-US" altLang="es-ES" sz="1200">
              <a:latin typeface="Times New Roman" panose="02020603050405020304" pitchFamily="18" charset="0"/>
            </a:endParaRPr>
          </a:p>
        </p:txBody>
      </p:sp>
      <p:sp>
        <p:nvSpPr>
          <p:cNvPr id="6147" name="Rectangle 2"/>
          <p:cNvSpPr>
            <a:spLocks noChangeArrowheads="1"/>
          </p:cNvSpPr>
          <p:nvPr/>
        </p:nvSpPr>
        <p:spPr bwMode="auto">
          <a:xfrm>
            <a:off x="5937250" y="96838"/>
            <a:ext cx="847725"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6148" name="Rectangle 3"/>
          <p:cNvSpPr>
            <a:spLocks noChangeArrowheads="1"/>
          </p:cNvSpPr>
          <p:nvPr/>
        </p:nvSpPr>
        <p:spPr bwMode="auto">
          <a:xfrm>
            <a:off x="6527800" y="9563100"/>
            <a:ext cx="255588"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678" tIns="45035" rIns="91678" bIns="45035" anchor="b">
            <a:spAutoFit/>
          </a:bodyPr>
          <a:lstStyle>
            <a:lvl1pPr defTabSz="925513">
              <a:spcBef>
                <a:spcPct val="30000"/>
              </a:spcBef>
              <a:defRPr sz="1200">
                <a:solidFill>
                  <a:schemeClr val="tx1"/>
                </a:solidFill>
                <a:latin typeface="Times New Roman" panose="02020603050405020304" pitchFamily="18" charset="0"/>
              </a:defRPr>
            </a:lvl1pPr>
            <a:lvl2pPr marL="742950" indent="-285750" defTabSz="925513">
              <a:spcBef>
                <a:spcPct val="30000"/>
              </a:spcBef>
              <a:defRPr sz="1200">
                <a:solidFill>
                  <a:schemeClr val="tx1"/>
                </a:solidFill>
                <a:latin typeface="Times New Roman" panose="02020603050405020304" pitchFamily="18" charset="0"/>
              </a:defRPr>
            </a:lvl2pPr>
            <a:lvl3pPr marL="1143000" indent="-228600" defTabSz="925513">
              <a:spcBef>
                <a:spcPct val="30000"/>
              </a:spcBef>
              <a:defRPr sz="1200">
                <a:solidFill>
                  <a:schemeClr val="tx1"/>
                </a:solidFill>
                <a:latin typeface="Times New Roman" panose="02020603050405020304" pitchFamily="18" charset="0"/>
              </a:defRPr>
            </a:lvl3pPr>
            <a:lvl4pPr marL="1600200" indent="-228600" defTabSz="925513">
              <a:spcBef>
                <a:spcPct val="30000"/>
              </a:spcBef>
              <a:defRPr sz="1200">
                <a:solidFill>
                  <a:schemeClr val="tx1"/>
                </a:solidFill>
                <a:latin typeface="Times New Roman" panose="02020603050405020304" pitchFamily="18" charset="0"/>
              </a:defRPr>
            </a:lvl4pPr>
            <a:lvl5pPr marL="2057400" indent="-228600" defTabSz="925513">
              <a:spcBef>
                <a:spcPct val="30000"/>
              </a:spcBef>
              <a:defRPr sz="1200">
                <a:solidFill>
                  <a:schemeClr val="tx1"/>
                </a:solidFill>
                <a:latin typeface="Times New Roman" panose="02020603050405020304" pitchFamily="18" charset="0"/>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r>
              <a:rPr kumimoji="0" lang="es-ES_tradnl" altLang="es-ES"/>
              <a:t>9</a:t>
            </a:r>
          </a:p>
        </p:txBody>
      </p:sp>
      <p:sp>
        <p:nvSpPr>
          <p:cNvPr id="6149" name="Rectangle 4"/>
          <p:cNvSpPr>
            <a:spLocks noChangeArrowheads="1"/>
          </p:cNvSpPr>
          <p:nvPr/>
        </p:nvSpPr>
        <p:spPr bwMode="auto">
          <a:xfrm>
            <a:off x="0" y="9561513"/>
            <a:ext cx="64452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6150" name="Rectangle 5"/>
          <p:cNvSpPr>
            <a:spLocks noChangeArrowheads="1"/>
          </p:cNvSpPr>
          <p:nvPr/>
        </p:nvSpPr>
        <p:spPr bwMode="auto">
          <a:xfrm>
            <a:off x="0" y="96838"/>
            <a:ext cx="685800"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6151" name="Rectangle 6"/>
          <p:cNvSpPr>
            <a:spLocks noChangeArrowheads="1" noTextEdit="1"/>
          </p:cNvSpPr>
          <p:nvPr>
            <p:ph type="sldImg"/>
          </p:nvPr>
        </p:nvSpPr>
        <p:spPr>
          <a:xfrm>
            <a:off x="938213" y="746125"/>
            <a:ext cx="4908550" cy="3681413"/>
          </a:xfrm>
          <a:solidFill>
            <a:srgbClr val="FFFFFF"/>
          </a:solidFill>
          <a:ln w="12700" cap="flat"/>
        </p:spPr>
      </p:sp>
      <p:sp>
        <p:nvSpPr>
          <p:cNvPr id="6152" name="Rectangle 7"/>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marL="228600" indent="-228600"/>
            <a:r>
              <a:rPr lang="es-ES_tradnl" altLang="es-ES" smtClean="0">
                <a:solidFill>
                  <a:srgbClr val="010000"/>
                </a:solidFill>
                <a:latin typeface="Arial Narrow" panose="020B0606020202030204" pitchFamily="34" charset="0"/>
              </a:rPr>
              <a:t>Documento “OMG Unified Language Specification”, (versión 1.3, 808 páginas, 8 de Julio de 1999 y  versión 1.4, 582 páginas, 1 de Noviembre de 2000)</a:t>
            </a:r>
          </a:p>
          <a:p>
            <a:pPr marL="228600" indent="-228600">
              <a:buFontTx/>
              <a:buAutoNum type="arabicPeriod"/>
            </a:pPr>
            <a:r>
              <a:rPr lang="es-ES_tradnl" altLang="es-ES" smtClean="0">
                <a:solidFill>
                  <a:srgbClr val="010000"/>
                </a:solidFill>
                <a:latin typeface="Arial Narrow" panose="020B0606020202030204" pitchFamily="34" charset="0"/>
              </a:rPr>
              <a:t>Resumen</a:t>
            </a:r>
          </a:p>
          <a:p>
            <a:pPr marL="228600" indent="-228600">
              <a:buFontTx/>
              <a:buAutoNum type="arabicPeriod"/>
            </a:pPr>
            <a:r>
              <a:rPr lang="es-ES_tradnl" altLang="es-ES" smtClean="0">
                <a:solidFill>
                  <a:srgbClr val="010000"/>
                </a:solidFill>
                <a:latin typeface="Arial Narrow" panose="020B0606020202030204" pitchFamily="34" charset="0"/>
              </a:rPr>
              <a:t>Semántica (185 páginas)</a:t>
            </a:r>
          </a:p>
          <a:p>
            <a:pPr marL="228600" indent="-228600">
              <a:buFontTx/>
              <a:buAutoNum type="arabicPeriod"/>
            </a:pPr>
            <a:r>
              <a:rPr lang="es-ES_tradnl" altLang="es-ES" smtClean="0">
                <a:solidFill>
                  <a:srgbClr val="010000"/>
                </a:solidFill>
                <a:latin typeface="Arial Narrow" panose="020B0606020202030204" pitchFamily="34" charset="0"/>
              </a:rPr>
              <a:t>Guía de Notación (173 páginas)</a:t>
            </a:r>
          </a:p>
          <a:p>
            <a:pPr marL="228600" indent="-228600">
              <a:buFontTx/>
              <a:buAutoNum type="arabicPeriod"/>
            </a:pPr>
            <a:r>
              <a:rPr lang="es-ES_tradnl" altLang="es-ES" i="1" smtClean="0">
                <a:solidFill>
                  <a:srgbClr val="010000"/>
                </a:solidFill>
                <a:latin typeface="Arial Narrow" panose="020B0606020202030204" pitchFamily="34" charset="0"/>
              </a:rPr>
              <a:t>Profiles</a:t>
            </a:r>
            <a:r>
              <a:rPr lang="es-ES_tradnl" altLang="es-ES" smtClean="0">
                <a:solidFill>
                  <a:srgbClr val="010000"/>
                </a:solidFill>
                <a:latin typeface="Arial Narrow" panose="020B0606020202030204" pitchFamily="34" charset="0"/>
              </a:rPr>
              <a:t> Estándares</a:t>
            </a:r>
          </a:p>
          <a:p>
            <a:pPr marL="228600" indent="-228600">
              <a:buFontTx/>
              <a:buAutoNum type="arabicPeriod"/>
            </a:pPr>
            <a:r>
              <a:rPr lang="es-ES_tradnl" altLang="es-ES" smtClean="0">
                <a:solidFill>
                  <a:srgbClr val="010000"/>
                </a:solidFill>
                <a:latin typeface="Arial Narrow" panose="020B0606020202030204" pitchFamily="34" charset="0"/>
              </a:rPr>
              <a:t>Definición de Interfaz CORBA</a:t>
            </a:r>
            <a:r>
              <a:rPr lang="es-ES_tradnl" altLang="es-ES" i="1" smtClean="0">
                <a:solidFill>
                  <a:srgbClr val="010000"/>
                </a:solidFill>
                <a:latin typeface="Arial Narrow" panose="020B0606020202030204" pitchFamily="34" charset="0"/>
              </a:rPr>
              <a:t>facility</a:t>
            </a:r>
          </a:p>
          <a:p>
            <a:pPr marL="228600" indent="-228600">
              <a:buFontTx/>
              <a:buAutoNum type="arabicPeriod"/>
            </a:pPr>
            <a:r>
              <a:rPr lang="es-ES_tradnl" altLang="es-ES" smtClean="0">
                <a:solidFill>
                  <a:srgbClr val="010000"/>
                </a:solidFill>
                <a:latin typeface="Arial Narrow" panose="020B0606020202030204" pitchFamily="34" charset="0"/>
              </a:rPr>
              <a:t>Especificación DTD de XMI</a:t>
            </a:r>
          </a:p>
          <a:p>
            <a:pPr marL="228600" indent="-228600">
              <a:buFontTx/>
              <a:buAutoNum type="arabicPeriod"/>
            </a:pPr>
            <a:r>
              <a:rPr lang="es-ES_tradnl" altLang="es-ES" smtClean="0">
                <a:solidFill>
                  <a:srgbClr val="010000"/>
                </a:solidFill>
                <a:latin typeface="Arial Narrow" panose="020B0606020202030204" pitchFamily="34" charset="0"/>
              </a:rPr>
              <a:t>Especificación del Object Constraint Language</a:t>
            </a:r>
          </a:p>
          <a:p>
            <a:pPr marL="228600" indent="-228600">
              <a:buFontTx/>
              <a:buAutoNum type="alphaUcPeriod"/>
            </a:pPr>
            <a:r>
              <a:rPr lang="es-ES_tradnl" altLang="es-ES" smtClean="0">
                <a:solidFill>
                  <a:srgbClr val="010000"/>
                </a:solidFill>
                <a:latin typeface="Arial Narrow" panose="020B0606020202030204" pitchFamily="34" charset="0"/>
              </a:rPr>
              <a:t>Elementos Estándar de UML</a:t>
            </a:r>
          </a:p>
          <a:p>
            <a:pPr marL="228600" indent="-228600">
              <a:buFontTx/>
              <a:buAutoNum type="alphaUcPeriod"/>
            </a:pPr>
            <a:r>
              <a:rPr lang="es-ES_tradnl" altLang="es-ES" smtClean="0">
                <a:solidFill>
                  <a:srgbClr val="010000"/>
                </a:solidFill>
                <a:latin typeface="Arial Narrow" panose="020B0606020202030204" pitchFamily="34" charset="0"/>
              </a:rPr>
              <a:t>Glosario de Modelado del OMG</a:t>
            </a:r>
          </a:p>
          <a:p>
            <a:pPr marL="228600" indent="-228600">
              <a:buFontTx/>
              <a:buAutoNum type="arabicPeriod"/>
            </a:pPr>
            <a:endParaRPr lang="es-ES" altLang="es-ES" smtClean="0">
              <a:solidFill>
                <a:srgbClr val="010000"/>
              </a:solidFill>
              <a:latin typeface="Arial Narrow" panose="020B0606020202030204" pitchFamily="34" charset="0"/>
            </a:endParaRPr>
          </a:p>
        </p:txBody>
      </p:sp>
    </p:spTree>
    <p:extLst>
      <p:ext uri="{BB962C8B-B14F-4D97-AF65-F5344CB8AC3E}">
        <p14:creationId xmlns:p14="http://schemas.microsoft.com/office/powerpoint/2010/main" val="1727473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42B45E35-64AC-4EBF-B09B-6F9472775B2E}" type="slidenum">
              <a:rPr kumimoji="0" lang="en-US" altLang="es-ES" sz="1200">
                <a:latin typeface="Times New Roman" panose="02020603050405020304" pitchFamily="18" charset="0"/>
              </a:rPr>
              <a:pPr algn="r"/>
              <a:t>11</a:t>
            </a:fld>
            <a:endParaRPr kumimoji="0" lang="en-US" altLang="es-ES" sz="1200">
              <a:latin typeface="Times New Roman" panose="02020603050405020304" pitchFamily="18" charset="0"/>
            </a:endParaRPr>
          </a:p>
        </p:txBody>
      </p:sp>
      <p:sp>
        <p:nvSpPr>
          <p:cNvPr id="24579" name="Rectangle 2"/>
          <p:cNvSpPr>
            <a:spLocks noChangeArrowheads="1" noTextEdit="1"/>
          </p:cNvSpPr>
          <p:nvPr>
            <p:ph type="sldImg"/>
          </p:nvPr>
        </p:nvSpPr>
        <p:spPr>
          <a:xfrm>
            <a:off x="1098550" y="866775"/>
            <a:ext cx="4589463" cy="3441700"/>
          </a:xfrm>
          <a:solidFill>
            <a:srgbClr val="FFFFFF"/>
          </a:solidFill>
          <a:ln/>
        </p:spPr>
      </p:sp>
      <p:sp>
        <p:nvSpPr>
          <p:cNvPr id="24580"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150453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3A18960C-532E-404A-845E-8B8E513603B8}" type="slidenum">
              <a:rPr kumimoji="0" lang="en-US" altLang="es-ES" sz="1200">
                <a:latin typeface="Times New Roman" panose="02020603050405020304" pitchFamily="18" charset="0"/>
              </a:rPr>
              <a:pPr algn="r"/>
              <a:t>13</a:t>
            </a:fld>
            <a:endParaRPr kumimoji="0" lang="en-US" altLang="es-ES" sz="1200">
              <a:latin typeface="Times New Roman" panose="02020603050405020304" pitchFamily="18" charset="0"/>
            </a:endParaRPr>
          </a:p>
        </p:txBody>
      </p:sp>
      <p:sp>
        <p:nvSpPr>
          <p:cNvPr id="27651" name="Rectangle 2"/>
          <p:cNvSpPr>
            <a:spLocks noChangeArrowheads="1" noTextEdit="1"/>
          </p:cNvSpPr>
          <p:nvPr>
            <p:ph type="sldImg"/>
          </p:nvPr>
        </p:nvSpPr>
        <p:spPr>
          <a:xfrm>
            <a:off x="1098550" y="866775"/>
            <a:ext cx="4589463" cy="3441700"/>
          </a:xfrm>
          <a:solidFill>
            <a:srgbClr val="FFFFFF"/>
          </a:solidFill>
          <a:ln/>
        </p:spPr>
      </p:sp>
      <p:sp>
        <p:nvSpPr>
          <p:cNvPr id="27652"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3330168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CCE981F4-B64C-4012-8064-A5CEE63B4F3C}" type="slidenum">
              <a:rPr kumimoji="0" lang="en-US" altLang="es-ES" sz="1200">
                <a:latin typeface="Times New Roman" panose="02020603050405020304" pitchFamily="18" charset="0"/>
              </a:rPr>
              <a:pPr algn="r"/>
              <a:t>14</a:t>
            </a:fld>
            <a:endParaRPr kumimoji="0" lang="en-US" altLang="es-ES" sz="1200">
              <a:latin typeface="Times New Roman" panose="02020603050405020304" pitchFamily="18" charset="0"/>
            </a:endParaRPr>
          </a:p>
        </p:txBody>
      </p:sp>
      <p:sp>
        <p:nvSpPr>
          <p:cNvPr id="29699" name="Rectangle 2"/>
          <p:cNvSpPr>
            <a:spLocks noChangeArrowheads="1" noTextEdit="1"/>
          </p:cNvSpPr>
          <p:nvPr>
            <p:ph type="sldImg"/>
          </p:nvPr>
        </p:nvSpPr>
        <p:spPr>
          <a:xfrm>
            <a:off x="1098550" y="866775"/>
            <a:ext cx="4589463" cy="3441700"/>
          </a:xfrm>
          <a:solidFill>
            <a:srgbClr val="FFFFFF"/>
          </a:solidFill>
          <a:ln/>
        </p:spPr>
      </p:sp>
      <p:sp>
        <p:nvSpPr>
          <p:cNvPr id="29700"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48" tIns="46323" rIns="92648" bIns="46323"/>
          <a:lstStyle/>
          <a:p>
            <a:endParaRPr lang="es-ES" altLang="es-ES" smtClean="0"/>
          </a:p>
        </p:txBody>
      </p:sp>
    </p:spTree>
    <p:extLst>
      <p:ext uri="{BB962C8B-B14F-4D97-AF65-F5344CB8AC3E}">
        <p14:creationId xmlns:p14="http://schemas.microsoft.com/office/powerpoint/2010/main" val="2628735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A115A657-34DD-46CE-9276-0501A4AB5A2B}" type="slidenum">
              <a:rPr kumimoji="0" lang="en-US" altLang="es-ES" sz="1200">
                <a:latin typeface="Times New Roman" panose="02020603050405020304" pitchFamily="18" charset="0"/>
              </a:rPr>
              <a:pPr algn="r"/>
              <a:t>15</a:t>
            </a:fld>
            <a:endParaRPr kumimoji="0" lang="en-US" altLang="es-ES" sz="1200">
              <a:latin typeface="Times New Roman" panose="02020603050405020304" pitchFamily="18" charset="0"/>
            </a:endParaRPr>
          </a:p>
        </p:txBody>
      </p:sp>
      <p:sp>
        <p:nvSpPr>
          <p:cNvPr id="31747" name="Rectangle 2"/>
          <p:cNvSpPr>
            <a:spLocks noChangeArrowheads="1" noTextEdit="1"/>
          </p:cNvSpPr>
          <p:nvPr>
            <p:ph type="sldImg"/>
          </p:nvPr>
        </p:nvSpPr>
        <p:spPr>
          <a:xfrm>
            <a:off x="1098550" y="866775"/>
            <a:ext cx="4589463" cy="3441700"/>
          </a:xfrm>
          <a:solidFill>
            <a:srgbClr val="FFFFFF"/>
          </a:solidFill>
          <a:ln/>
        </p:spPr>
      </p:sp>
      <p:sp>
        <p:nvSpPr>
          <p:cNvPr id="31748"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a:spcBef>
                <a:spcPct val="0"/>
              </a:spcBef>
              <a:buFont typeface="Wingdings" panose="05000000000000000000" pitchFamily="2" charset="2"/>
              <a:buChar char="§"/>
            </a:pPr>
            <a:r>
              <a:rPr lang="es-ES_tradnl" altLang="es-ES" smtClean="0">
                <a:latin typeface="Tahoma" panose="020B0604030504040204" pitchFamily="34" charset="0"/>
              </a:rPr>
              <a:t> </a:t>
            </a:r>
            <a:r>
              <a:rPr lang="es-ES" altLang="es-ES" smtClean="0">
                <a:latin typeface="Tahoma" panose="020B0604030504040204" pitchFamily="34" charset="0"/>
              </a:rPr>
              <a:t>Cada Caso de Uso puede estar definido por:</a:t>
            </a:r>
          </a:p>
          <a:p>
            <a:pPr>
              <a:lnSpc>
                <a:spcPct val="30000"/>
              </a:lnSpc>
              <a:spcBef>
                <a:spcPct val="0"/>
              </a:spcBef>
              <a:buFontTx/>
              <a:buChar char="•"/>
            </a:pPr>
            <a:endParaRPr lang="es-ES" altLang="es-ES" smtClean="0">
              <a:latin typeface="Tahoma" panose="020B0604030504040204" pitchFamily="34" charset="0"/>
            </a:endParaRPr>
          </a:p>
          <a:p>
            <a:pPr marL="381000" lvl="1" indent="-190500">
              <a:spcBef>
                <a:spcPct val="20000"/>
              </a:spcBef>
              <a:buClr>
                <a:schemeClr val="tx1"/>
              </a:buClr>
              <a:buFontTx/>
              <a:buChar char="•"/>
            </a:pPr>
            <a:r>
              <a:rPr lang="es-ES" altLang="es-ES" smtClean="0">
                <a:latin typeface="Tahoma" panose="020B0604030504040204" pitchFamily="34" charset="0"/>
              </a:rPr>
              <a:t>texto que lo describe</a:t>
            </a:r>
          </a:p>
          <a:p>
            <a:pPr marL="381000" lvl="1" indent="-190500">
              <a:spcBef>
                <a:spcPct val="20000"/>
              </a:spcBef>
              <a:buClr>
                <a:schemeClr val="tx1"/>
              </a:buClr>
              <a:buFontTx/>
              <a:buChar char="•"/>
            </a:pPr>
            <a:r>
              <a:rPr lang="es-ES" altLang="es-ES" smtClean="0">
                <a:latin typeface="Tahoma" panose="020B0604030504040204" pitchFamily="34" charset="0"/>
              </a:rPr>
              <a:t>secuencia de pasos ejecutados dentro del </a:t>
            </a:r>
            <a:r>
              <a:rPr lang="es-ES_tradnl" altLang="es-ES" smtClean="0">
                <a:latin typeface="Tahoma" panose="020B0604030504040204" pitchFamily="34" charset="0"/>
              </a:rPr>
              <a:t>caso de uso</a:t>
            </a:r>
            <a:endParaRPr lang="es-ES" altLang="es-ES" smtClean="0">
              <a:latin typeface="Tahoma" panose="020B0604030504040204" pitchFamily="34" charset="0"/>
            </a:endParaRPr>
          </a:p>
          <a:p>
            <a:pPr marL="381000" lvl="1" indent="-190500">
              <a:spcBef>
                <a:spcPct val="20000"/>
              </a:spcBef>
              <a:buClr>
                <a:schemeClr val="tx1"/>
              </a:buClr>
              <a:buFontTx/>
              <a:buChar char="•"/>
            </a:pPr>
            <a:r>
              <a:rPr lang="es-ES_tradnl" altLang="es-ES" smtClean="0">
                <a:latin typeface="Tahoma" panose="020B0604030504040204" pitchFamily="34" charset="0"/>
              </a:rPr>
              <a:t>pre</a:t>
            </a:r>
            <a:r>
              <a:rPr lang="es-ES" altLang="es-ES" smtClean="0">
                <a:latin typeface="Tahoma" panose="020B0604030504040204" pitchFamily="34" charset="0"/>
              </a:rPr>
              <a:t>condiciones </a:t>
            </a:r>
            <a:r>
              <a:rPr lang="es-ES_tradnl" altLang="es-ES" smtClean="0">
                <a:latin typeface="Tahoma" panose="020B0604030504040204" pitchFamily="34" charset="0"/>
              </a:rPr>
              <a:t>y </a:t>
            </a:r>
            <a:r>
              <a:rPr lang="es-ES" altLang="es-ES" smtClean="0">
                <a:latin typeface="Tahoma" panose="020B0604030504040204" pitchFamily="34" charset="0"/>
              </a:rPr>
              <a:t>post</a:t>
            </a:r>
            <a:r>
              <a:rPr lang="es-ES_tradnl" altLang="es-ES" smtClean="0">
                <a:latin typeface="Tahoma" panose="020B0604030504040204" pitchFamily="34" charset="0"/>
              </a:rPr>
              <a:t>condiciones</a:t>
            </a:r>
            <a:r>
              <a:rPr lang="es-ES" altLang="es-ES" smtClean="0">
                <a:latin typeface="Tahoma" panose="020B0604030504040204" pitchFamily="34" charset="0"/>
              </a:rPr>
              <a:t> para que el </a:t>
            </a:r>
            <a:r>
              <a:rPr lang="es-ES_tradnl" altLang="es-ES" smtClean="0">
                <a:latin typeface="Tahoma" panose="020B0604030504040204" pitchFamily="34" charset="0"/>
              </a:rPr>
              <a:t>caso de uso</a:t>
            </a:r>
            <a:r>
              <a:rPr lang="es-ES" altLang="es-ES" smtClean="0">
                <a:latin typeface="Tahoma" panose="020B0604030504040204" pitchFamily="34" charset="0"/>
              </a:rPr>
              <a:t> comience o termine</a:t>
            </a:r>
          </a:p>
          <a:p>
            <a:pPr marL="381000" lvl="1" indent="-190500">
              <a:spcBef>
                <a:spcPct val="20000"/>
              </a:spcBef>
              <a:buClr>
                <a:schemeClr val="tx1"/>
              </a:buClr>
              <a:buFontTx/>
              <a:buChar char="•"/>
            </a:pPr>
            <a:r>
              <a:rPr lang="es-ES" altLang="es-ES" smtClean="0">
                <a:latin typeface="Tahoma" panose="020B0604030504040204" pitchFamily="34" charset="0"/>
              </a:rPr>
              <a:t>mezclando las anteriores</a:t>
            </a:r>
            <a:r>
              <a:rPr lang="es-ES" altLang="es-ES" sz="900" smtClean="0">
                <a:latin typeface="Tahoma" panose="020B0604030504040204" pitchFamily="34" charset="0"/>
              </a:rPr>
              <a:t> </a:t>
            </a:r>
          </a:p>
          <a:p>
            <a:pPr>
              <a:lnSpc>
                <a:spcPct val="40000"/>
              </a:lnSpc>
              <a:spcBef>
                <a:spcPct val="0"/>
              </a:spcBef>
            </a:pPr>
            <a:endParaRPr lang="es-ES" altLang="es-ES" smtClean="0">
              <a:latin typeface="Tahoma" panose="020B0604030504040204" pitchFamily="34" charset="0"/>
            </a:endParaRPr>
          </a:p>
          <a:p>
            <a:endParaRPr lang="es-ES" altLang="es-ES" sz="500" smtClean="0"/>
          </a:p>
        </p:txBody>
      </p:sp>
    </p:spTree>
    <p:extLst>
      <p:ext uri="{BB962C8B-B14F-4D97-AF65-F5344CB8AC3E}">
        <p14:creationId xmlns:p14="http://schemas.microsoft.com/office/powerpoint/2010/main" val="2772331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0CC36135-5BFB-49FF-A6B9-B90179B81C96}" type="slidenum">
              <a:rPr kumimoji="0" lang="en-US" altLang="es-ES" sz="1200">
                <a:latin typeface="Times New Roman" panose="02020603050405020304" pitchFamily="18" charset="0"/>
              </a:rPr>
              <a:pPr algn="r"/>
              <a:t>16</a:t>
            </a:fld>
            <a:endParaRPr kumimoji="0" lang="en-US" altLang="es-ES" sz="1200">
              <a:latin typeface="Times New Roman" panose="02020603050405020304" pitchFamily="18" charset="0"/>
            </a:endParaRPr>
          </a:p>
        </p:txBody>
      </p:sp>
      <p:sp>
        <p:nvSpPr>
          <p:cNvPr id="33795" name="Rectangle 2"/>
          <p:cNvSpPr>
            <a:spLocks noChangeArrowheads="1" noTextEdit="1"/>
          </p:cNvSpPr>
          <p:nvPr>
            <p:ph type="sldImg"/>
          </p:nvPr>
        </p:nvSpPr>
        <p:spPr>
          <a:xfrm>
            <a:off x="1098550" y="866775"/>
            <a:ext cx="4589463" cy="3441700"/>
          </a:xfrm>
          <a:solidFill>
            <a:srgbClr val="FFFFFF"/>
          </a:solidFill>
          <a:ln/>
        </p:spPr>
      </p:sp>
      <p:sp>
        <p:nvSpPr>
          <p:cNvPr id="33796"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algn="just"/>
            <a:r>
              <a:rPr lang="es-ES_tradnl" altLang="es-ES" smtClean="0">
                <a:latin typeface="Arial" panose="020B0604020202020204" pitchFamily="34" charset="0"/>
              </a:rPr>
              <a:t>En los D. de Casos de Uso no existe el concepto de “explosión” tal como se tiene en los DFDs (Diagramas de Flujo de Datos). La funcionalidad representada por un caso de uso es “atómica” (aunque en Rational Rose 98 a un caso de uso se le puede asociar un nuevo D. de Casos de Uso!!). En UML el concepto de paquete permite organizar de manera jerárquica un modelo, y en este caso, un paquete puede tener asociado un nuevo diagrama.</a:t>
            </a:r>
            <a:endParaRPr lang="es-ES" altLang="es-ES" smtClean="0">
              <a:latin typeface="Arial" panose="020B0604020202020204" pitchFamily="34" charset="0"/>
            </a:endParaRPr>
          </a:p>
        </p:txBody>
      </p:sp>
    </p:spTree>
    <p:extLst>
      <p:ext uri="{BB962C8B-B14F-4D97-AF65-F5344CB8AC3E}">
        <p14:creationId xmlns:p14="http://schemas.microsoft.com/office/powerpoint/2010/main" val="35640688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4AD53355-1959-4D64-B3A5-A2A9CE0100D5}" type="slidenum">
              <a:rPr kumimoji="0" lang="en-US" altLang="es-ES" sz="1200">
                <a:latin typeface="Times New Roman" panose="02020603050405020304" pitchFamily="18" charset="0"/>
              </a:rPr>
              <a:pPr algn="r"/>
              <a:t>17</a:t>
            </a:fld>
            <a:endParaRPr kumimoji="0" lang="en-US" altLang="es-ES" sz="1200">
              <a:latin typeface="Times New Roman" panose="02020603050405020304" pitchFamily="18" charset="0"/>
            </a:endParaRPr>
          </a:p>
        </p:txBody>
      </p:sp>
      <p:sp>
        <p:nvSpPr>
          <p:cNvPr id="35843" name="Rectangle 2"/>
          <p:cNvSpPr>
            <a:spLocks noChangeArrowheads="1" noTextEdit="1"/>
          </p:cNvSpPr>
          <p:nvPr>
            <p:ph type="sldImg"/>
          </p:nvPr>
        </p:nvSpPr>
        <p:spPr>
          <a:xfrm>
            <a:off x="1098550" y="866775"/>
            <a:ext cx="4589463" cy="3441700"/>
          </a:xfrm>
          <a:solidFill>
            <a:srgbClr val="FFFFFF"/>
          </a:solidFill>
          <a:ln/>
        </p:spPr>
      </p:sp>
      <p:sp>
        <p:nvSpPr>
          <p:cNvPr id="35844"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marL="190500" indent="-190500">
              <a:spcBef>
                <a:spcPct val="0"/>
              </a:spcBef>
              <a:buFont typeface="Wingdings" panose="05000000000000000000" pitchFamily="2" charset="2"/>
              <a:buChar char="§"/>
            </a:pPr>
            <a:r>
              <a:rPr lang="es-ES" altLang="es-ES" smtClean="0">
                <a:latin typeface="Tahoma" panose="020B0604030504040204" pitchFamily="34" charset="0"/>
              </a:rPr>
              <a:t>Los Diagramas de Secuencia y de Colaboración son usados para </a:t>
            </a:r>
            <a:r>
              <a:rPr lang="es-ES_tradnl" altLang="es-ES" smtClean="0">
                <a:latin typeface="Tahoma" panose="020B0604030504040204" pitchFamily="34" charset="0"/>
              </a:rPr>
              <a:t>describir gráficamente un caso de uso o un escenario</a:t>
            </a:r>
            <a:endParaRPr lang="es-ES" altLang="es-ES" smtClean="0">
              <a:latin typeface="Tahoma" panose="020B0604030504040204" pitchFamily="34" charset="0"/>
            </a:endParaRPr>
          </a:p>
          <a:p>
            <a:pPr marL="190500" indent="-190500">
              <a:lnSpc>
                <a:spcPct val="3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Un Diagrama de Secuencia muestra los objetos de un escenario mediante líneas verticales y los mensajes entre objetos como flechas conectando objetos</a:t>
            </a:r>
          </a:p>
          <a:p>
            <a:pPr marL="190500" indent="-190500">
              <a:lnSpc>
                <a:spcPct val="4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Los mensajes son dibujados cronológicamente desde arriba hacia abajo</a:t>
            </a:r>
          </a:p>
          <a:p>
            <a:pPr marL="190500" indent="-190500"/>
            <a:endParaRPr lang="es-ES" altLang="es-ES" smtClean="0"/>
          </a:p>
        </p:txBody>
      </p:sp>
    </p:spTree>
    <p:extLst>
      <p:ext uri="{BB962C8B-B14F-4D97-AF65-F5344CB8AC3E}">
        <p14:creationId xmlns:p14="http://schemas.microsoft.com/office/powerpoint/2010/main" val="131354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92A6FC6C-7FEB-4A97-9CE3-99FC40EAAB44}" type="slidenum">
              <a:rPr kumimoji="0" lang="en-US" altLang="es-ES" sz="1200">
                <a:latin typeface="Times New Roman" panose="02020603050405020304" pitchFamily="18" charset="0"/>
              </a:rPr>
              <a:pPr algn="r"/>
              <a:t>18</a:t>
            </a:fld>
            <a:endParaRPr kumimoji="0" lang="en-US" altLang="es-ES" sz="1200">
              <a:latin typeface="Times New Roman" panose="02020603050405020304" pitchFamily="18" charset="0"/>
            </a:endParaRPr>
          </a:p>
        </p:txBody>
      </p:sp>
      <p:sp>
        <p:nvSpPr>
          <p:cNvPr id="37891" name="Rectangle 2"/>
          <p:cNvSpPr>
            <a:spLocks noChangeArrowheads="1" noTextEdit="1"/>
          </p:cNvSpPr>
          <p:nvPr>
            <p:ph type="sldImg"/>
          </p:nvPr>
        </p:nvSpPr>
        <p:spPr>
          <a:xfrm>
            <a:off x="1098550" y="866775"/>
            <a:ext cx="4589463" cy="3441700"/>
          </a:xfrm>
          <a:solidFill>
            <a:srgbClr val="FFFFFF"/>
          </a:solidFill>
          <a:ln/>
        </p:spPr>
      </p:sp>
      <p:sp>
        <p:nvSpPr>
          <p:cNvPr id="37892"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marL="190500" indent="-190500">
              <a:spcBef>
                <a:spcPct val="0"/>
              </a:spcBef>
              <a:buFont typeface="Wingdings" panose="05000000000000000000" pitchFamily="2" charset="2"/>
              <a:buChar char="§"/>
            </a:pPr>
            <a:r>
              <a:rPr lang="es-ES" altLang="es-ES" smtClean="0">
                <a:latin typeface="Tahoma" panose="020B0604030504040204" pitchFamily="34" charset="0"/>
              </a:rPr>
              <a:t>El Diagrama de Colaboración modela la interacción entre los objetos de un Caso de Uso</a:t>
            </a:r>
          </a:p>
          <a:p>
            <a:pPr marL="190500" indent="-190500">
              <a:lnSpc>
                <a:spcPct val="4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Los objetos están conectados por enlaces (</a:t>
            </a:r>
            <a:r>
              <a:rPr lang="es-ES" altLang="es-ES" i="1" smtClean="0">
                <a:latin typeface="Tahoma" panose="020B0604030504040204" pitchFamily="34" charset="0"/>
              </a:rPr>
              <a:t>links</a:t>
            </a:r>
            <a:r>
              <a:rPr lang="es-ES" altLang="es-ES" smtClean="0">
                <a:latin typeface="Tahoma" panose="020B0604030504040204" pitchFamily="34" charset="0"/>
              </a:rPr>
              <a:t>) en los cuales se representan los mensajes enviados acompañados de una flecha que indica su dirección </a:t>
            </a:r>
          </a:p>
          <a:p>
            <a:pPr marL="190500" indent="-190500">
              <a:lnSpc>
                <a:spcPct val="4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El Diagrama de Colaboración ofrece una mejor visión del escenario cuando el analista está intentando comprender la participación de un objeto en el sistema</a:t>
            </a:r>
          </a:p>
          <a:p>
            <a:pPr marL="190500" indent="-190500"/>
            <a:endParaRPr lang="es-ES" altLang="es-ES" sz="500" smtClean="0"/>
          </a:p>
        </p:txBody>
      </p:sp>
    </p:spTree>
    <p:extLst>
      <p:ext uri="{BB962C8B-B14F-4D97-AF65-F5344CB8AC3E}">
        <p14:creationId xmlns:p14="http://schemas.microsoft.com/office/powerpoint/2010/main" val="613392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D7850653-5215-41BC-8006-D333947EF74D}" type="slidenum">
              <a:rPr kumimoji="0" lang="en-US" altLang="es-ES" sz="1200">
                <a:latin typeface="Times New Roman" panose="02020603050405020304" pitchFamily="18" charset="0"/>
              </a:rPr>
              <a:pPr algn="r"/>
              <a:t>19</a:t>
            </a:fld>
            <a:endParaRPr kumimoji="0" lang="en-US" altLang="es-ES" sz="1200">
              <a:latin typeface="Times New Roman" panose="02020603050405020304" pitchFamily="18" charset="0"/>
            </a:endParaRPr>
          </a:p>
        </p:txBody>
      </p:sp>
      <p:sp>
        <p:nvSpPr>
          <p:cNvPr id="39939" name="Rectangle 2"/>
          <p:cNvSpPr>
            <a:spLocks noChangeArrowheads="1" noTextEdit="1"/>
          </p:cNvSpPr>
          <p:nvPr>
            <p:ph type="sldImg"/>
          </p:nvPr>
        </p:nvSpPr>
        <p:spPr>
          <a:xfrm>
            <a:off x="1098550" y="866775"/>
            <a:ext cx="4589463" cy="3441700"/>
          </a:xfrm>
          <a:solidFill>
            <a:srgbClr val="FFFFFF"/>
          </a:solidFill>
          <a:ln/>
        </p:spPr>
      </p:sp>
      <p:sp>
        <p:nvSpPr>
          <p:cNvPr id="39940"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486642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C50A5D25-1A79-420E-9AC9-67FBA17812E7}" type="slidenum">
              <a:rPr kumimoji="0" lang="en-US" altLang="es-ES" sz="1200">
                <a:latin typeface="Times New Roman" panose="02020603050405020304" pitchFamily="18" charset="0"/>
              </a:rPr>
              <a:pPr algn="r"/>
              <a:t>20</a:t>
            </a:fld>
            <a:endParaRPr kumimoji="0" lang="en-US" altLang="es-ES" sz="1200">
              <a:latin typeface="Times New Roman" panose="02020603050405020304" pitchFamily="18" charset="0"/>
            </a:endParaRPr>
          </a:p>
        </p:txBody>
      </p:sp>
      <p:sp>
        <p:nvSpPr>
          <p:cNvPr id="41987" name="Rectangle 2"/>
          <p:cNvSpPr>
            <a:spLocks noChangeArrowheads="1" noTextEdit="1"/>
          </p:cNvSpPr>
          <p:nvPr>
            <p:ph type="sldImg"/>
          </p:nvPr>
        </p:nvSpPr>
        <p:spPr>
          <a:xfrm>
            <a:off x="1098550" y="866775"/>
            <a:ext cx="4589463" cy="3441700"/>
          </a:xfrm>
          <a:solidFill>
            <a:srgbClr val="FFFFFF"/>
          </a:solidFill>
          <a:ln/>
        </p:spPr>
      </p:sp>
      <p:sp>
        <p:nvSpPr>
          <p:cNvPr id="41988"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22513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800ABC54-D183-4C0B-BE35-F7FB8139182F}" type="slidenum">
              <a:rPr kumimoji="0" lang="en-US" altLang="es-ES" sz="1200">
                <a:latin typeface="Times New Roman" panose="02020603050405020304" pitchFamily="18" charset="0"/>
              </a:rPr>
              <a:pPr algn="r"/>
              <a:t>21</a:t>
            </a:fld>
            <a:endParaRPr kumimoji="0" lang="en-US" altLang="es-ES" sz="1200">
              <a:latin typeface="Times New Roman" panose="02020603050405020304" pitchFamily="18" charset="0"/>
            </a:endParaRPr>
          </a:p>
        </p:txBody>
      </p:sp>
      <p:sp>
        <p:nvSpPr>
          <p:cNvPr id="44035" name="Rectangle 2"/>
          <p:cNvSpPr>
            <a:spLocks noChangeArrowheads="1" noTextEdit="1"/>
          </p:cNvSpPr>
          <p:nvPr>
            <p:ph type="sldImg"/>
          </p:nvPr>
        </p:nvSpPr>
        <p:spPr>
          <a:xfrm>
            <a:off x="1098550" y="866775"/>
            <a:ext cx="4589463" cy="3441700"/>
          </a:xfrm>
          <a:solidFill>
            <a:srgbClr val="FFFFFF"/>
          </a:solidFill>
          <a:ln/>
        </p:spPr>
      </p:sp>
      <p:sp>
        <p:nvSpPr>
          <p:cNvPr id="44036"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337452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0AD9E4C7-657F-49E6-850F-B68D205963EF}" type="slidenum">
              <a:rPr kumimoji="0" lang="en-US" altLang="es-ES" sz="1200">
                <a:latin typeface="Times New Roman" panose="02020603050405020304" pitchFamily="18" charset="0"/>
              </a:rPr>
              <a:pPr algn="r"/>
              <a:t>3</a:t>
            </a:fld>
            <a:endParaRPr kumimoji="0" lang="en-US" altLang="es-ES" sz="1200">
              <a:latin typeface="Times New Roman" panose="02020603050405020304" pitchFamily="18" charset="0"/>
            </a:endParaRPr>
          </a:p>
        </p:txBody>
      </p:sp>
      <p:sp>
        <p:nvSpPr>
          <p:cNvPr id="8195" name="Rectangle 2"/>
          <p:cNvSpPr>
            <a:spLocks noChangeArrowheads="1" noTextEdit="1"/>
          </p:cNvSpPr>
          <p:nvPr>
            <p:ph type="sldImg"/>
          </p:nvPr>
        </p:nvSpPr>
        <p:spPr>
          <a:xfrm>
            <a:off x="1098550" y="866775"/>
            <a:ext cx="4589463" cy="3441700"/>
          </a:xfrm>
          <a:solidFill>
            <a:srgbClr val="FFFFFF"/>
          </a:solidFill>
          <a:ln/>
        </p:spPr>
      </p:sp>
      <p:sp>
        <p:nvSpPr>
          <p:cNvPr id="8196"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497683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0AEF7A6E-483B-41A3-8687-AF3865AA01AE}" type="slidenum">
              <a:rPr kumimoji="0" lang="en-US" altLang="es-ES" sz="1200">
                <a:latin typeface="Times New Roman" panose="02020603050405020304" pitchFamily="18" charset="0"/>
              </a:rPr>
              <a:pPr algn="r"/>
              <a:t>22</a:t>
            </a:fld>
            <a:endParaRPr kumimoji="0" lang="en-US" altLang="es-ES" sz="1200">
              <a:latin typeface="Times New Roman" panose="02020603050405020304" pitchFamily="18" charset="0"/>
            </a:endParaRPr>
          </a:p>
        </p:txBody>
      </p:sp>
      <p:sp>
        <p:nvSpPr>
          <p:cNvPr id="46083" name="Rectangle 2"/>
          <p:cNvSpPr>
            <a:spLocks noChangeArrowheads="1" noTextEdit="1"/>
          </p:cNvSpPr>
          <p:nvPr>
            <p:ph type="sldImg"/>
          </p:nvPr>
        </p:nvSpPr>
        <p:spPr>
          <a:xfrm>
            <a:off x="1098550" y="866775"/>
            <a:ext cx="4589463" cy="3441700"/>
          </a:xfrm>
          <a:solidFill>
            <a:srgbClr val="FFFFFF"/>
          </a:solidFill>
          <a:ln/>
        </p:spPr>
      </p:sp>
      <p:sp>
        <p:nvSpPr>
          <p:cNvPr id="46084"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3515033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3AEFEC94-9111-496B-A6D9-F4A35ADA8247}" type="slidenum">
              <a:rPr kumimoji="0" lang="en-US" altLang="es-ES" sz="1200">
                <a:latin typeface="Times New Roman" panose="02020603050405020304" pitchFamily="18" charset="0"/>
              </a:rPr>
              <a:pPr algn="r"/>
              <a:t>23</a:t>
            </a:fld>
            <a:endParaRPr kumimoji="0" lang="en-US" altLang="es-ES" sz="1200">
              <a:latin typeface="Times New Roman" panose="02020603050405020304" pitchFamily="18" charset="0"/>
            </a:endParaRPr>
          </a:p>
        </p:txBody>
      </p:sp>
      <p:sp>
        <p:nvSpPr>
          <p:cNvPr id="48131" name="Rectangle 2"/>
          <p:cNvSpPr>
            <a:spLocks noChangeArrowheads="1" noTextEdit="1"/>
          </p:cNvSpPr>
          <p:nvPr>
            <p:ph type="sldImg"/>
          </p:nvPr>
        </p:nvSpPr>
        <p:spPr>
          <a:xfrm>
            <a:off x="1098550" y="866775"/>
            <a:ext cx="4589463" cy="3441700"/>
          </a:xfrm>
          <a:solidFill>
            <a:srgbClr val="FFFFFF"/>
          </a:solidFill>
          <a:ln/>
        </p:spPr>
      </p:sp>
      <p:sp>
        <p:nvSpPr>
          <p:cNvPr id="48132"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marL="190500" indent="-190500">
              <a:spcBef>
                <a:spcPct val="0"/>
              </a:spcBef>
              <a:buFont typeface="Wingdings" panose="05000000000000000000" pitchFamily="2" charset="2"/>
              <a:buChar char="§"/>
            </a:pPr>
            <a:r>
              <a:rPr lang="es-ES" altLang="es-ES" smtClean="0">
                <a:latin typeface="Tahoma" panose="020B0604030504040204" pitchFamily="34" charset="0"/>
              </a:rPr>
              <a:t>El Diagrama de Estados modela el comportamiento de una parte del sistema</a:t>
            </a:r>
          </a:p>
          <a:p>
            <a:pPr marL="190500" indent="-190500">
              <a:lnSpc>
                <a:spcPct val="3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lnSpc>
                <a:spcPct val="4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Típicamente se elabora un diagrama de Estados para cada clase que tenga un comportamiento significativo</a:t>
            </a:r>
          </a:p>
          <a:p>
            <a:pPr marL="190500" indent="-190500">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lnSpc>
                <a:spcPct val="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El comportamiento es modelado en términos del estado en el cual se encuentra el objeto, qué acciones se ejecutan en cada estado y cuál es el estado al que transita después de un determinado evento</a:t>
            </a:r>
          </a:p>
          <a:p>
            <a:pPr marL="190500" indent="-190500"/>
            <a:endParaRPr lang="es-ES" altLang="es-ES" sz="500" smtClean="0"/>
          </a:p>
        </p:txBody>
      </p:sp>
    </p:spTree>
    <p:extLst>
      <p:ext uri="{BB962C8B-B14F-4D97-AF65-F5344CB8AC3E}">
        <p14:creationId xmlns:p14="http://schemas.microsoft.com/office/powerpoint/2010/main" val="465510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0BF2AF69-2E8F-456A-9AC9-6845D1A6B467}" type="slidenum">
              <a:rPr kumimoji="0" lang="en-US" altLang="es-ES" sz="1200">
                <a:latin typeface="Times New Roman" panose="02020603050405020304" pitchFamily="18" charset="0"/>
              </a:rPr>
              <a:pPr algn="r"/>
              <a:t>24</a:t>
            </a:fld>
            <a:endParaRPr kumimoji="0" lang="en-US" altLang="es-ES" sz="1200">
              <a:latin typeface="Times New Roman" panose="02020603050405020304" pitchFamily="18" charset="0"/>
            </a:endParaRPr>
          </a:p>
        </p:txBody>
      </p:sp>
      <p:sp>
        <p:nvSpPr>
          <p:cNvPr id="50179" name="Rectangle 2"/>
          <p:cNvSpPr>
            <a:spLocks noChangeArrowheads="1" noTextEdit="1"/>
          </p:cNvSpPr>
          <p:nvPr>
            <p:ph type="sldImg"/>
          </p:nvPr>
        </p:nvSpPr>
        <p:spPr>
          <a:xfrm>
            <a:off x="1098550" y="866775"/>
            <a:ext cx="4589463" cy="3441700"/>
          </a:xfrm>
          <a:solidFill>
            <a:srgbClr val="FFFFFF"/>
          </a:solidFill>
          <a:ln/>
        </p:spPr>
      </p:sp>
      <p:sp>
        <p:nvSpPr>
          <p:cNvPr id="50180"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marL="190500" indent="-190500">
              <a:spcBef>
                <a:spcPct val="0"/>
              </a:spcBef>
              <a:buFont typeface="Wingdings" panose="05000000000000000000" pitchFamily="2" charset="2"/>
              <a:buChar char="§"/>
            </a:pPr>
            <a:r>
              <a:rPr lang="es-ES" altLang="es-ES" smtClean="0">
                <a:latin typeface="Tahoma" panose="020B0604030504040204" pitchFamily="34" charset="0"/>
              </a:rPr>
              <a:t>El Diagrama de Estados modela el comportamiento de una parte del sistema</a:t>
            </a:r>
          </a:p>
          <a:p>
            <a:pPr marL="190500" indent="-190500">
              <a:lnSpc>
                <a:spcPct val="3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lnSpc>
                <a:spcPct val="4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Típicamente se elabora un diagrama de Estados para cada clase que tenga un comportamiento significativo</a:t>
            </a:r>
          </a:p>
          <a:p>
            <a:pPr marL="190500" indent="-190500">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lnSpc>
                <a:spcPct val="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El comportamiento es modelado en términos del estado en el cual se encuentra el objeto, qué acciones se ejecutan en cada estado y cuál es el estado al que transita después de un determinado evento</a:t>
            </a:r>
          </a:p>
          <a:p>
            <a:pPr marL="190500" indent="-190500"/>
            <a:endParaRPr lang="es-ES" altLang="es-ES" sz="500" smtClean="0"/>
          </a:p>
        </p:txBody>
      </p:sp>
    </p:spTree>
    <p:extLst>
      <p:ext uri="{BB962C8B-B14F-4D97-AF65-F5344CB8AC3E}">
        <p14:creationId xmlns:p14="http://schemas.microsoft.com/office/powerpoint/2010/main" val="3977293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F3D586FE-FC45-40B1-961B-BC5359F5FE72}" type="slidenum">
              <a:rPr kumimoji="0" lang="en-US" altLang="es-ES" sz="1200">
                <a:latin typeface="Times New Roman" panose="02020603050405020304" pitchFamily="18" charset="0"/>
              </a:rPr>
              <a:pPr algn="r"/>
              <a:t>25</a:t>
            </a:fld>
            <a:endParaRPr kumimoji="0" lang="en-US" altLang="es-ES" sz="1200">
              <a:latin typeface="Times New Roman" panose="02020603050405020304" pitchFamily="18" charset="0"/>
            </a:endParaRPr>
          </a:p>
        </p:txBody>
      </p:sp>
      <p:sp>
        <p:nvSpPr>
          <p:cNvPr id="52227" name="Rectangle 2"/>
          <p:cNvSpPr>
            <a:spLocks noChangeArrowheads="1" noTextEdit="1"/>
          </p:cNvSpPr>
          <p:nvPr>
            <p:ph type="sldImg"/>
          </p:nvPr>
        </p:nvSpPr>
        <p:spPr>
          <a:xfrm>
            <a:off x="1098550" y="866775"/>
            <a:ext cx="4589463" cy="3441700"/>
          </a:xfrm>
          <a:solidFill>
            <a:srgbClr val="FFFFFF"/>
          </a:solidFill>
          <a:ln/>
        </p:spPr>
      </p:sp>
      <p:sp>
        <p:nvSpPr>
          <p:cNvPr id="52228"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a:spcBef>
                <a:spcPct val="50000"/>
              </a:spcBef>
              <a:buFont typeface="Wingdings" panose="05000000000000000000" pitchFamily="2" charset="2"/>
              <a:buChar char="§"/>
            </a:pPr>
            <a:r>
              <a:rPr lang="es-ES_tradnl" altLang="es-ES" smtClean="0">
                <a:latin typeface="Tahoma" panose="020B0604030504040204" pitchFamily="34" charset="0"/>
              </a:rPr>
              <a:t> Caso especial de Diagrama de Estados donde:</a:t>
            </a:r>
          </a:p>
          <a:p>
            <a:pPr lvl="1">
              <a:spcBef>
                <a:spcPct val="50000"/>
              </a:spcBef>
              <a:buClr>
                <a:schemeClr val="tx1"/>
              </a:buClr>
              <a:buSzPct val="150000"/>
            </a:pPr>
            <a:r>
              <a:rPr lang="es-ES_tradnl" altLang="es-ES" smtClean="0">
                <a:latin typeface="Tahoma" panose="020B0604030504040204" pitchFamily="34" charset="0"/>
              </a:rPr>
              <a:t>Todos (o la mayoría de) los estados son estados de </a:t>
            </a:r>
            <a:r>
              <a:rPr lang="es-ES_tradnl" altLang="es-ES" i="1" smtClean="0">
                <a:latin typeface="Tahoma" panose="020B0604030504040204" pitchFamily="34" charset="0"/>
              </a:rPr>
              <a:t>acción</a:t>
            </a:r>
            <a:endParaRPr lang="es-ES_tradnl" altLang="es-ES" smtClean="0">
              <a:latin typeface="Tahoma" panose="020B0604030504040204" pitchFamily="34" charset="0"/>
            </a:endParaRPr>
          </a:p>
          <a:p>
            <a:pPr lvl="1">
              <a:spcBef>
                <a:spcPct val="50000"/>
              </a:spcBef>
              <a:buClr>
                <a:schemeClr val="tx1"/>
              </a:buClr>
              <a:buSzPct val="150000"/>
            </a:pPr>
            <a:r>
              <a:rPr lang="es-ES_tradnl" altLang="es-ES" smtClean="0">
                <a:latin typeface="Tahoma" panose="020B0604030504040204" pitchFamily="34" charset="0"/>
              </a:rPr>
              <a:t>Todas (la mayoría de) las transiciones son “disparadas” como consecuencia de la finalización de la la </a:t>
            </a:r>
            <a:r>
              <a:rPr lang="es-ES_tradnl" altLang="es-ES" i="1" smtClean="0">
                <a:latin typeface="Tahoma" panose="020B0604030504040204" pitchFamily="34" charset="0"/>
              </a:rPr>
              <a:t>acción</a:t>
            </a:r>
            <a:r>
              <a:rPr lang="es-ES_tradnl" altLang="es-ES" smtClean="0">
                <a:latin typeface="Tahoma" panose="020B0604030504040204" pitchFamily="34" charset="0"/>
              </a:rPr>
              <a:t>.</a:t>
            </a:r>
          </a:p>
          <a:p>
            <a:pPr>
              <a:spcBef>
                <a:spcPct val="50000"/>
              </a:spcBef>
              <a:buFont typeface="Wingdings" panose="05000000000000000000" pitchFamily="2" charset="2"/>
              <a:buChar char="§"/>
            </a:pPr>
            <a:r>
              <a:rPr lang="es-ES_tradnl" altLang="es-ES" smtClean="0">
                <a:latin typeface="Tahoma" panose="020B0604030504040204" pitchFamily="34" charset="0"/>
              </a:rPr>
              <a:t>  El Diagrama de Actividades puede especificar:</a:t>
            </a:r>
          </a:p>
          <a:p>
            <a:pPr lvl="1">
              <a:spcBef>
                <a:spcPct val="50000"/>
              </a:spcBef>
              <a:buClr>
                <a:schemeClr val="tx1"/>
              </a:buClr>
              <a:buSzPct val="150000"/>
            </a:pPr>
            <a:r>
              <a:rPr lang="es-ES_tradnl" altLang="es-ES" smtClean="0">
                <a:latin typeface="Tahoma" panose="020B0604030504040204" pitchFamily="34" charset="0"/>
              </a:rPr>
              <a:t>El comportamiento de los objetos de una clase</a:t>
            </a:r>
          </a:p>
          <a:p>
            <a:pPr lvl="1">
              <a:spcBef>
                <a:spcPct val="50000"/>
              </a:spcBef>
              <a:buClr>
                <a:schemeClr val="tx1"/>
              </a:buClr>
              <a:buSzPct val="150000"/>
            </a:pPr>
            <a:r>
              <a:rPr lang="es-ES_tradnl" altLang="es-ES" smtClean="0">
                <a:latin typeface="Tahoma" panose="020B0604030504040204" pitchFamily="34" charset="0"/>
              </a:rPr>
              <a:t>La lógica de una operación (método)</a:t>
            </a:r>
          </a:p>
          <a:p>
            <a:pPr lvl="1">
              <a:spcBef>
                <a:spcPct val="50000"/>
              </a:spcBef>
              <a:buClr>
                <a:schemeClr val="tx1"/>
              </a:buClr>
              <a:buSzPct val="150000"/>
            </a:pPr>
            <a:r>
              <a:rPr lang="es-ES_tradnl" altLang="es-ES" smtClean="0">
                <a:latin typeface="Tahoma" panose="020B0604030504040204" pitchFamily="34" charset="0"/>
              </a:rPr>
              <a:t>Parte o toda la descripción de un Caso de uso</a:t>
            </a:r>
          </a:p>
          <a:p>
            <a:pPr lvl="1">
              <a:spcBef>
                <a:spcPct val="50000"/>
              </a:spcBef>
              <a:buClr>
                <a:schemeClr val="tx1"/>
              </a:buClr>
              <a:buSzPct val="150000"/>
            </a:pPr>
            <a:r>
              <a:rPr lang="es-ES_tradnl" altLang="es-ES" smtClean="0">
                <a:latin typeface="Tahoma" panose="020B0604030504040204" pitchFamily="34" charset="0"/>
              </a:rPr>
              <a:t>La descripción de un Flujo de Trabajo</a:t>
            </a:r>
          </a:p>
          <a:p>
            <a:endParaRPr lang="es-ES" altLang="es-ES" smtClean="0"/>
          </a:p>
        </p:txBody>
      </p:sp>
    </p:spTree>
    <p:extLst>
      <p:ext uri="{BB962C8B-B14F-4D97-AF65-F5344CB8AC3E}">
        <p14:creationId xmlns:p14="http://schemas.microsoft.com/office/powerpoint/2010/main" val="67989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2B9EC18B-0F8B-4EF4-A1C8-039DF07BBFC6}" type="slidenum">
              <a:rPr kumimoji="0" lang="en-US" altLang="es-ES" sz="1200">
                <a:latin typeface="Times New Roman" panose="02020603050405020304" pitchFamily="18" charset="0"/>
              </a:rPr>
              <a:pPr algn="r"/>
              <a:t>26</a:t>
            </a:fld>
            <a:endParaRPr kumimoji="0" lang="en-US" altLang="es-ES" sz="1200">
              <a:latin typeface="Times New Roman" panose="02020603050405020304" pitchFamily="18" charset="0"/>
            </a:endParaRPr>
          </a:p>
        </p:txBody>
      </p:sp>
      <p:sp>
        <p:nvSpPr>
          <p:cNvPr id="54275" name="Rectangle 2"/>
          <p:cNvSpPr>
            <a:spLocks noChangeArrowheads="1" noTextEdit="1"/>
          </p:cNvSpPr>
          <p:nvPr>
            <p:ph type="sldImg"/>
          </p:nvPr>
        </p:nvSpPr>
        <p:spPr>
          <a:xfrm>
            <a:off x="1098550" y="866775"/>
            <a:ext cx="4589463" cy="3441700"/>
          </a:xfrm>
          <a:solidFill>
            <a:srgbClr val="FFFFFF"/>
          </a:solidFill>
          <a:ln/>
        </p:spPr>
      </p:sp>
      <p:sp>
        <p:nvSpPr>
          <p:cNvPr id="54276"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1231454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3B29F2EA-21DA-4149-BA27-7BF8F8C8B24F}" type="slidenum">
              <a:rPr kumimoji="0" lang="en-US" altLang="es-ES" sz="1200">
                <a:latin typeface="Times New Roman" panose="02020603050405020304" pitchFamily="18" charset="0"/>
              </a:rPr>
              <a:pPr algn="r"/>
              <a:t>27</a:t>
            </a:fld>
            <a:endParaRPr kumimoji="0" lang="en-US" altLang="es-ES" sz="1200">
              <a:latin typeface="Times New Roman" panose="02020603050405020304" pitchFamily="18" charset="0"/>
            </a:endParaRPr>
          </a:p>
        </p:txBody>
      </p:sp>
      <p:sp>
        <p:nvSpPr>
          <p:cNvPr id="56323" name="Rectangle 2"/>
          <p:cNvSpPr>
            <a:spLocks noChangeArrowheads="1" noTextEdit="1"/>
          </p:cNvSpPr>
          <p:nvPr>
            <p:ph type="sldImg"/>
          </p:nvPr>
        </p:nvSpPr>
        <p:spPr>
          <a:xfrm>
            <a:off x="1098550" y="866775"/>
            <a:ext cx="4589463" cy="3441700"/>
          </a:xfrm>
          <a:solidFill>
            <a:srgbClr val="FFFFFF"/>
          </a:solidFill>
          <a:ln/>
        </p:spPr>
      </p:sp>
      <p:sp>
        <p:nvSpPr>
          <p:cNvPr id="56324"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marL="190500" indent="-190500">
              <a:spcBef>
                <a:spcPct val="0"/>
              </a:spcBef>
              <a:buFont typeface="Wingdings" panose="05000000000000000000" pitchFamily="2" charset="2"/>
              <a:buChar char="§"/>
            </a:pPr>
            <a:r>
              <a:rPr lang="es-ES" altLang="es-ES" smtClean="0">
                <a:latin typeface="Tahoma" panose="020B0604030504040204" pitchFamily="34" charset="0"/>
              </a:rPr>
              <a:t>Un diagrama de Componentes  permite modelar la estructura del software y la dependencia entre componentes</a:t>
            </a:r>
          </a:p>
          <a:p>
            <a:pPr marL="190500" indent="-190500">
              <a:lnSpc>
                <a:spcPct val="20000"/>
              </a:lnSpc>
              <a:spcBef>
                <a:spcPct val="0"/>
              </a:spcBef>
              <a:buFont typeface="Wingdings" panose="05000000000000000000" pitchFamily="2" charset="2"/>
              <a:buNone/>
            </a:pPr>
            <a:endParaRPr lang="es-ES" altLang="es-ES" smtClean="0">
              <a:latin typeface="Tahoma" panose="020B0604030504040204" pitchFamily="34" charset="0"/>
            </a:endParaRPr>
          </a:p>
          <a:p>
            <a:pPr marL="190500" indent="-190500">
              <a:lnSpc>
                <a:spcPct val="40000"/>
              </a:lnSpc>
              <a:spcBef>
                <a:spcPct val="0"/>
              </a:spcBef>
              <a:buFont typeface="Wingdings" panose="05000000000000000000" pitchFamily="2" charset="2"/>
              <a:buNone/>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Un componente es un grupo de clases que trabajan estrechamente. Los componentes pueden corresponder código fuente, binario o ejecutable</a:t>
            </a:r>
          </a:p>
          <a:p>
            <a:pPr marL="190500" indent="-190500">
              <a:lnSpc>
                <a:spcPct val="5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lnSpc>
                <a:spcPct val="4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Una relación de dependencia indica que un componente utiliza otro, por lo cual depende de él</a:t>
            </a:r>
          </a:p>
          <a:p>
            <a:pPr marL="190500" indent="-190500"/>
            <a:endParaRPr lang="es-ES" altLang="es-ES" sz="500" smtClean="0"/>
          </a:p>
        </p:txBody>
      </p:sp>
    </p:spTree>
    <p:extLst>
      <p:ext uri="{BB962C8B-B14F-4D97-AF65-F5344CB8AC3E}">
        <p14:creationId xmlns:p14="http://schemas.microsoft.com/office/powerpoint/2010/main" val="885917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3A81A5C6-EC2A-4548-AAEC-4B272A7B7677}" type="slidenum">
              <a:rPr kumimoji="0" lang="en-US" altLang="es-ES" sz="1200">
                <a:latin typeface="Times New Roman" panose="02020603050405020304" pitchFamily="18" charset="0"/>
              </a:rPr>
              <a:pPr algn="r"/>
              <a:t>28</a:t>
            </a:fld>
            <a:endParaRPr kumimoji="0" lang="en-US" altLang="es-ES" sz="1200">
              <a:latin typeface="Times New Roman" panose="02020603050405020304" pitchFamily="18" charset="0"/>
            </a:endParaRPr>
          </a:p>
        </p:txBody>
      </p:sp>
      <p:sp>
        <p:nvSpPr>
          <p:cNvPr id="58371" name="Rectangle 2"/>
          <p:cNvSpPr>
            <a:spLocks noChangeArrowheads="1" noTextEdit="1"/>
          </p:cNvSpPr>
          <p:nvPr>
            <p:ph type="sldImg"/>
          </p:nvPr>
        </p:nvSpPr>
        <p:spPr>
          <a:xfrm>
            <a:off x="1098550" y="866775"/>
            <a:ext cx="4589463" cy="3441700"/>
          </a:xfrm>
          <a:solidFill>
            <a:srgbClr val="FFFFFF"/>
          </a:solidFill>
          <a:ln/>
        </p:spPr>
      </p:sp>
      <p:sp>
        <p:nvSpPr>
          <p:cNvPr id="58372"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pPr marL="190500" indent="-190500">
              <a:spcBef>
                <a:spcPct val="0"/>
              </a:spcBef>
              <a:buFont typeface="Wingdings" panose="05000000000000000000" pitchFamily="2" charset="2"/>
              <a:buChar char="§"/>
            </a:pPr>
            <a:r>
              <a:rPr lang="es-ES" altLang="es-ES" smtClean="0">
                <a:latin typeface="Tahoma" panose="020B0604030504040204" pitchFamily="34" charset="0"/>
              </a:rPr>
              <a:t>El Diagrama de Distribución modela la distribución en tiempo de ejecución de los elementos de procesamiento y componentes de software, junto a los procesos y objetos asociados</a:t>
            </a:r>
          </a:p>
          <a:p>
            <a:pPr marL="190500" indent="-190500">
              <a:lnSpc>
                <a:spcPct val="6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En el Diagrama de Distribución se modelan los nodos y la comunicación entre ellos</a:t>
            </a:r>
          </a:p>
          <a:p>
            <a:pPr marL="190500" indent="-190500">
              <a:lnSpc>
                <a:spcPct val="50000"/>
              </a:lnSpc>
              <a:spcBef>
                <a:spcPct val="0"/>
              </a:spcBef>
              <a:buFont typeface="Wingdings" panose="05000000000000000000" pitchFamily="2" charset="2"/>
              <a:buChar char="§"/>
            </a:pPr>
            <a:endParaRPr lang="es-ES" altLang="es-ES" smtClean="0">
              <a:latin typeface="Tahoma" panose="020B0604030504040204" pitchFamily="34" charset="0"/>
            </a:endParaRPr>
          </a:p>
          <a:p>
            <a:pPr marL="190500" indent="-190500">
              <a:spcBef>
                <a:spcPct val="0"/>
              </a:spcBef>
              <a:buFont typeface="Wingdings" panose="05000000000000000000" pitchFamily="2" charset="2"/>
              <a:buChar char="§"/>
            </a:pPr>
            <a:r>
              <a:rPr lang="es-ES" altLang="es-ES" smtClean="0">
                <a:latin typeface="Tahoma" panose="020B0604030504040204" pitchFamily="34" charset="0"/>
              </a:rPr>
              <a:t>Cada nodo puede contener instancias de componentes</a:t>
            </a:r>
          </a:p>
          <a:p>
            <a:pPr marL="190500" indent="-190500"/>
            <a:endParaRPr lang="es-ES" altLang="es-ES" sz="500" smtClean="0"/>
          </a:p>
        </p:txBody>
      </p:sp>
    </p:spTree>
    <p:extLst>
      <p:ext uri="{BB962C8B-B14F-4D97-AF65-F5344CB8AC3E}">
        <p14:creationId xmlns:p14="http://schemas.microsoft.com/office/powerpoint/2010/main" val="2359783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8D29D9D7-2386-4FCE-AD04-A4391525E44D}" type="slidenum">
              <a:rPr kumimoji="0" lang="en-US" altLang="es-ES" sz="1200">
                <a:latin typeface="Times New Roman" panose="02020603050405020304" pitchFamily="18" charset="0"/>
              </a:rPr>
              <a:pPr algn="r"/>
              <a:t>29</a:t>
            </a:fld>
            <a:endParaRPr kumimoji="0" lang="en-US" altLang="es-ES" sz="1200">
              <a:latin typeface="Times New Roman" panose="02020603050405020304" pitchFamily="18" charset="0"/>
            </a:endParaRPr>
          </a:p>
        </p:txBody>
      </p:sp>
      <p:sp>
        <p:nvSpPr>
          <p:cNvPr id="60419" name="Rectangle 2"/>
          <p:cNvSpPr>
            <a:spLocks noChangeArrowheads="1" noTextEdit="1"/>
          </p:cNvSpPr>
          <p:nvPr>
            <p:ph type="sldImg"/>
          </p:nvPr>
        </p:nvSpPr>
        <p:spPr>
          <a:xfrm>
            <a:off x="1098550" y="866775"/>
            <a:ext cx="4589463" cy="3441700"/>
          </a:xfrm>
          <a:solidFill>
            <a:srgbClr val="FFFFFF"/>
          </a:solidFill>
          <a:ln/>
        </p:spPr>
      </p:sp>
      <p:sp>
        <p:nvSpPr>
          <p:cNvPr id="60420"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r>
              <a:rPr lang="es-ES_tradnl" altLang="es-ES" smtClean="0"/>
              <a:t>El propósito de esta figura es ilustrar en qué actividades del proceso de desarrollo (mostrado de manera muy simplificada en la trasparencia) son utilizados los diferentes diagramas de UML.</a:t>
            </a:r>
          </a:p>
          <a:p>
            <a:r>
              <a:rPr lang="es-ES_tradnl" altLang="es-ES" smtClean="0"/>
              <a:t>Para no complicar la figura no se han incluido conexiones entre los diagramas. Sin embargo, es obvio que debe existir un mecanismo de transformación (traducción) de modelos (diagramas) desde una actividad a otra en el proceso de desarrollo. </a:t>
            </a:r>
          </a:p>
          <a:p>
            <a:r>
              <a:rPr lang="es-ES_tradnl" altLang="es-ES" smtClean="0"/>
              <a:t>Es importante destacar los conceptos: </a:t>
            </a:r>
            <a:r>
              <a:rPr lang="es-ES_tradnl" altLang="es-ES" i="1" smtClean="0"/>
              <a:t>traceability</a:t>
            </a:r>
            <a:r>
              <a:rPr lang="es-ES_tradnl" altLang="es-ES" smtClean="0"/>
              <a:t> (seguimiento de elementos de modelado desde los requisitos hasta el código resultante) y sincronización entre modelos.</a:t>
            </a:r>
          </a:p>
          <a:p>
            <a:r>
              <a:rPr lang="es-ES_tradnl" altLang="es-ES" smtClean="0"/>
              <a:t>Durante la Captura de Requisitos los D. de Actividad modelan Flujos de Trabajo (</a:t>
            </a:r>
            <a:r>
              <a:rPr lang="es-ES_tradnl" altLang="es-ES" i="1" smtClean="0"/>
              <a:t>Workflows</a:t>
            </a:r>
            <a:r>
              <a:rPr lang="es-ES_tradnl" altLang="es-ES" smtClean="0"/>
              <a:t>) y/o detallan casos de uso. En Análisis y Diseño los D. de Actividad especifican el comportamiento de los objetos de una clase y/o el detalle algorítmico de una operación.  </a:t>
            </a:r>
            <a:endParaRPr lang="es-ES" altLang="es-ES" smtClean="0"/>
          </a:p>
        </p:txBody>
      </p:sp>
    </p:spTree>
    <p:extLst>
      <p:ext uri="{BB962C8B-B14F-4D97-AF65-F5344CB8AC3E}">
        <p14:creationId xmlns:p14="http://schemas.microsoft.com/office/powerpoint/2010/main" val="98449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BDB7C4D5-A302-4B06-988D-75A32E82A4E0}" type="slidenum">
              <a:rPr kumimoji="0" lang="en-US" altLang="es-ES" sz="1200">
                <a:latin typeface="Times New Roman" panose="02020603050405020304" pitchFamily="18" charset="0"/>
              </a:rPr>
              <a:pPr algn="r"/>
              <a:t>4</a:t>
            </a:fld>
            <a:endParaRPr kumimoji="0" lang="en-US" altLang="es-ES" sz="1200">
              <a:latin typeface="Times New Roman" panose="02020603050405020304" pitchFamily="18" charset="0"/>
            </a:endParaRPr>
          </a:p>
        </p:txBody>
      </p:sp>
      <p:sp>
        <p:nvSpPr>
          <p:cNvPr id="10243" name="Rectangle 2"/>
          <p:cNvSpPr>
            <a:spLocks noChangeArrowheads="1" noTextEdit="1"/>
          </p:cNvSpPr>
          <p:nvPr>
            <p:ph type="sldImg"/>
          </p:nvPr>
        </p:nvSpPr>
        <p:spPr>
          <a:xfrm>
            <a:off x="1098550" y="866775"/>
            <a:ext cx="4589463" cy="3441700"/>
          </a:xfrm>
          <a:solidFill>
            <a:srgbClr val="FFFFFF"/>
          </a:solidFill>
          <a:ln/>
        </p:spPr>
      </p:sp>
      <p:sp>
        <p:nvSpPr>
          <p:cNvPr id="10244"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1595773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AA343C7C-BEAA-4242-BDA4-4DC6D14A5E00}" type="slidenum">
              <a:rPr kumimoji="0" lang="en-US" altLang="es-ES" sz="1200">
                <a:latin typeface="Times New Roman" panose="02020603050405020304" pitchFamily="18" charset="0"/>
              </a:rPr>
              <a:pPr algn="r"/>
              <a:t>5</a:t>
            </a:fld>
            <a:endParaRPr kumimoji="0" lang="en-US" altLang="es-ES" sz="1200">
              <a:latin typeface="Times New Roman" panose="02020603050405020304" pitchFamily="18" charset="0"/>
            </a:endParaRPr>
          </a:p>
        </p:txBody>
      </p:sp>
      <p:sp>
        <p:nvSpPr>
          <p:cNvPr id="12291" name="Rectangle 2"/>
          <p:cNvSpPr>
            <a:spLocks noChangeArrowheads="1" noTextEdit="1"/>
          </p:cNvSpPr>
          <p:nvPr>
            <p:ph type="sldImg"/>
          </p:nvPr>
        </p:nvSpPr>
        <p:spPr>
          <a:xfrm>
            <a:off x="1098550" y="866775"/>
            <a:ext cx="4589463" cy="3441700"/>
          </a:xfrm>
          <a:solidFill>
            <a:srgbClr val="FFFFFF"/>
          </a:solidFill>
          <a:ln/>
        </p:spPr>
      </p:sp>
      <p:sp>
        <p:nvSpPr>
          <p:cNvPr id="12292" name="Rectangle 3"/>
          <p:cNvSpPr>
            <a:spLocks noChangeArrowheads="1"/>
          </p:cNvSpPr>
          <p:nvPr>
            <p:ph type="body" idx="1"/>
          </p:nvPr>
        </p:nvSpPr>
        <p:spPr>
          <a:xfrm>
            <a:off x="822325" y="4683125"/>
            <a:ext cx="5421313" cy="4148138"/>
          </a:xfrm>
          <a:solidFill>
            <a:srgbClr val="FFFFFF"/>
          </a:solidFill>
          <a:ln>
            <a:solidFill>
              <a:srgbClr val="000000"/>
            </a:solidFill>
            <a:miter lim="800000"/>
            <a:headEnd/>
            <a:tailEnd/>
          </a:ln>
        </p:spPr>
        <p:txBody>
          <a:bodyPr lIns="92610" tIns="46305" rIns="92610" bIns="46305"/>
          <a:lstStyle/>
          <a:p>
            <a:pPr marL="190500" indent="-190500">
              <a:lnSpc>
                <a:spcPct val="110000"/>
              </a:lnSpc>
              <a:buFont typeface="Wingdings" panose="05000000000000000000" pitchFamily="2" charset="2"/>
              <a:buNone/>
            </a:pPr>
            <a:r>
              <a:rPr lang="es-ES_tradnl" altLang="es-ES" smtClean="0">
                <a:latin typeface="Arial" panose="020B0604020202020204" pitchFamily="34" charset="0"/>
              </a:rPr>
              <a:t>Stereotype = Estereotipo</a:t>
            </a:r>
          </a:p>
          <a:p>
            <a:pPr marL="190500" indent="-190500">
              <a:lnSpc>
                <a:spcPct val="110000"/>
              </a:lnSpc>
              <a:buFont typeface="Wingdings" panose="05000000000000000000" pitchFamily="2" charset="2"/>
              <a:buNone/>
            </a:pPr>
            <a:r>
              <a:rPr lang="es-ES_tradnl" altLang="es-ES" smtClean="0">
                <a:latin typeface="Arial" panose="020B0604020202020204" pitchFamily="34" charset="0"/>
              </a:rPr>
              <a:t>Constraint = Restricción de Integridad</a:t>
            </a:r>
          </a:p>
          <a:p>
            <a:pPr marL="190500" indent="-190500">
              <a:lnSpc>
                <a:spcPct val="110000"/>
              </a:lnSpc>
              <a:buFont typeface="Wingdings" panose="05000000000000000000" pitchFamily="2" charset="2"/>
              <a:buNone/>
            </a:pPr>
            <a:r>
              <a:rPr lang="es-ES_tradnl" altLang="es-ES" smtClean="0">
                <a:latin typeface="Arial" panose="020B0604020202020204" pitchFamily="34" charset="0"/>
              </a:rPr>
              <a:t>Tagged Values = Valores Etiquetados, es un par (nombre propiedad, valor)</a:t>
            </a:r>
          </a:p>
          <a:p>
            <a:pPr marL="190500" indent="-190500">
              <a:lnSpc>
                <a:spcPct val="110000"/>
              </a:lnSpc>
              <a:buFont typeface="Wingdings" panose="05000000000000000000" pitchFamily="2" charset="2"/>
              <a:buNone/>
            </a:pPr>
            <a:endParaRPr lang="es-ES_tradnl" altLang="es-ES" smtClean="0">
              <a:latin typeface="Arial" panose="020B0604020202020204" pitchFamily="34" charset="0"/>
            </a:endParaRPr>
          </a:p>
          <a:p>
            <a:pPr marL="190500" indent="-190500">
              <a:lnSpc>
                <a:spcPct val="110000"/>
              </a:lnSpc>
              <a:buFont typeface="Wingdings" panose="05000000000000000000" pitchFamily="2" charset="2"/>
              <a:buNone/>
            </a:pPr>
            <a:r>
              <a:rPr lang="es-ES" altLang="es-ES" smtClean="0">
                <a:latin typeface="Arial" panose="020B0604020202020204" pitchFamily="34" charset="0"/>
              </a:rPr>
              <a:t>Los mecanismos de extensión pueden usarse para:</a:t>
            </a:r>
          </a:p>
          <a:p>
            <a:pPr marL="190500" indent="-190500">
              <a:lnSpc>
                <a:spcPct val="110000"/>
              </a:lnSpc>
              <a:buFont typeface="Wingdings" panose="05000000000000000000" pitchFamily="2" charset="2"/>
              <a:buChar char="§"/>
            </a:pPr>
            <a:r>
              <a:rPr lang="es-ES" altLang="es-ES" smtClean="0">
                <a:latin typeface="Arial" panose="020B0604020202020204" pitchFamily="34" charset="0"/>
              </a:rPr>
              <a:t>Añadir nuevos elementos de modelado sin crear nuevos símbolos. En este caso el símbolo existente estará etiquetado con el correspondiente estereotipo. Esto permite que el metamodelo de UML no se vea alterado.</a:t>
            </a:r>
          </a:p>
          <a:p>
            <a:pPr marL="190500" indent="-190500">
              <a:lnSpc>
                <a:spcPct val="110000"/>
              </a:lnSpc>
              <a:buFont typeface="Wingdings" panose="05000000000000000000" pitchFamily="2" charset="2"/>
              <a:buChar char="§"/>
            </a:pPr>
            <a:r>
              <a:rPr lang="es-ES" altLang="es-ES" smtClean="0">
                <a:latin typeface="Arial" panose="020B0604020202020204" pitchFamily="34" charset="0"/>
              </a:rPr>
              <a:t>Definir extensiones necesarias en un proceso de desarrollo o lenguaje de implementación específico.</a:t>
            </a:r>
          </a:p>
          <a:p>
            <a:pPr marL="190500" indent="-190500">
              <a:lnSpc>
                <a:spcPct val="110000"/>
              </a:lnSpc>
              <a:buFont typeface="Wingdings" panose="05000000000000000000" pitchFamily="2" charset="2"/>
              <a:buChar char="§"/>
            </a:pPr>
            <a:r>
              <a:rPr lang="es-ES" altLang="es-ES" smtClean="0">
                <a:latin typeface="Arial" panose="020B0604020202020204" pitchFamily="34" charset="0"/>
              </a:rPr>
              <a:t>Asignar una semántica particular o información no semántica a elementos de modelado. </a:t>
            </a:r>
          </a:p>
          <a:p>
            <a:pPr marL="190500" indent="-190500">
              <a:lnSpc>
                <a:spcPct val="110000"/>
              </a:lnSpc>
              <a:buFont typeface="Wingdings" panose="05000000000000000000" pitchFamily="2" charset="2"/>
              <a:buNone/>
            </a:pPr>
            <a:r>
              <a:rPr lang="es-ES_tradnl" altLang="es-ES" smtClean="0">
                <a:latin typeface="Arial" panose="020B0604020202020204" pitchFamily="34" charset="0"/>
              </a:rPr>
              <a:t>	Las restricciones de integridad pueden escribirse usando un específico lenguaje para representar restricciones (tal como </a:t>
            </a:r>
            <a:r>
              <a:rPr lang="es-ES" altLang="es-ES" smtClean="0">
                <a:latin typeface="Arial" panose="020B0604020202020204" pitchFamily="34" charset="0"/>
              </a:rPr>
              <a:t>OCL</a:t>
            </a:r>
            <a:r>
              <a:rPr lang="es-ES_tradnl" altLang="es-ES" smtClean="0">
                <a:latin typeface="Arial" panose="020B0604020202020204" pitchFamily="34" charset="0"/>
              </a:rPr>
              <a:t>, </a:t>
            </a:r>
            <a:r>
              <a:rPr lang="es-ES" altLang="es-ES" smtClean="0">
                <a:latin typeface="Arial" panose="020B0604020202020204" pitchFamily="34" charset="0"/>
              </a:rPr>
              <a:t>Object Constraint Language</a:t>
            </a:r>
            <a:r>
              <a:rPr lang="es-ES_tradnl" altLang="es-ES" smtClean="0">
                <a:latin typeface="Arial" panose="020B0604020202020204" pitchFamily="34" charset="0"/>
              </a:rPr>
              <a:t>, que expresa restricciones </a:t>
            </a:r>
            <a:r>
              <a:rPr lang="es-ES" altLang="es-ES" smtClean="0">
                <a:latin typeface="Arial" panose="020B0604020202020204" pitchFamily="34" charset="0"/>
              </a:rPr>
              <a:t>mediante fórmulas bien formadas</a:t>
            </a:r>
            <a:r>
              <a:rPr lang="es-ES_tradnl" altLang="es-ES" smtClean="0">
                <a:latin typeface="Arial" panose="020B0604020202020204" pitchFamily="34" charset="0"/>
              </a:rPr>
              <a:t>, </a:t>
            </a:r>
            <a:r>
              <a:rPr lang="es-ES" altLang="es-ES" smtClean="0">
                <a:latin typeface="Arial" panose="020B0604020202020204" pitchFamily="34" charset="0"/>
              </a:rPr>
              <a:t>desarrollado por IBM</a:t>
            </a:r>
            <a:r>
              <a:rPr lang="es-ES_tradnl" altLang="es-ES" smtClean="0">
                <a:latin typeface="Arial" panose="020B0604020202020204" pitchFamily="34" charset="0"/>
              </a:rPr>
              <a:t>) u otros lenguajes (por ejemplo, un determinado lenguaje de programación) o incluso en lenguaje natural.</a:t>
            </a:r>
            <a:endParaRPr lang="es-ES" altLang="es-ES" smtClean="0">
              <a:latin typeface="Arial" panose="020B0604020202020204" pitchFamily="34" charset="0"/>
            </a:endParaRPr>
          </a:p>
          <a:p>
            <a:pPr marL="190500" indent="-190500"/>
            <a:endParaRPr lang="es-ES" altLang="es-ES" smtClean="0">
              <a:latin typeface="Arial" panose="020B0604020202020204" pitchFamily="34" charset="0"/>
            </a:endParaRPr>
          </a:p>
        </p:txBody>
      </p:sp>
    </p:spTree>
    <p:extLst>
      <p:ext uri="{BB962C8B-B14F-4D97-AF65-F5344CB8AC3E}">
        <p14:creationId xmlns:p14="http://schemas.microsoft.com/office/powerpoint/2010/main" val="317407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83E9D596-75A3-470C-A750-9E80842B6048}" type="slidenum">
              <a:rPr kumimoji="0" lang="en-US" altLang="es-ES" sz="1200">
                <a:latin typeface="Times New Roman" panose="02020603050405020304" pitchFamily="18" charset="0"/>
              </a:rPr>
              <a:pPr algn="r"/>
              <a:t>6</a:t>
            </a:fld>
            <a:endParaRPr kumimoji="0" lang="en-US" altLang="es-ES" sz="1200">
              <a:latin typeface="Times New Roman" panose="02020603050405020304" pitchFamily="18" charset="0"/>
            </a:endParaRPr>
          </a:p>
        </p:txBody>
      </p:sp>
      <p:sp>
        <p:nvSpPr>
          <p:cNvPr id="14339" name="Rectangle 2"/>
          <p:cNvSpPr>
            <a:spLocks noChangeArrowheads="1" noTextEdit="1"/>
          </p:cNvSpPr>
          <p:nvPr>
            <p:ph type="sldImg"/>
          </p:nvPr>
        </p:nvSpPr>
        <p:spPr>
          <a:xfrm>
            <a:off x="1098550" y="866775"/>
            <a:ext cx="4589463" cy="3441700"/>
          </a:xfrm>
          <a:solidFill>
            <a:srgbClr val="FFFFFF"/>
          </a:solidFill>
          <a:ln/>
        </p:spPr>
      </p:sp>
      <p:sp>
        <p:nvSpPr>
          <p:cNvPr id="14340" name="Rectangle 3"/>
          <p:cNvSpPr>
            <a:spLocks noChangeArrowheads="1"/>
          </p:cNvSpPr>
          <p:nvPr>
            <p:ph type="body" idx="1"/>
          </p:nvPr>
        </p:nvSpPr>
        <p:spPr>
          <a:xfrm>
            <a:off x="822325" y="4683125"/>
            <a:ext cx="5421313" cy="4148138"/>
          </a:xfrm>
          <a:solidFill>
            <a:srgbClr val="FFFFFF"/>
          </a:solidFill>
          <a:ln>
            <a:solidFill>
              <a:srgbClr val="000000"/>
            </a:solidFill>
            <a:miter lim="800000"/>
            <a:headEnd/>
            <a:tailEnd/>
          </a:ln>
        </p:spPr>
        <p:txBody>
          <a:bodyPr lIns="92610" tIns="46305" rIns="92610" bIns="46305"/>
          <a:lstStyle/>
          <a:p>
            <a:pPr marL="190500" indent="-190500">
              <a:lnSpc>
                <a:spcPct val="110000"/>
              </a:lnSpc>
              <a:buFont typeface="Wingdings" panose="05000000000000000000" pitchFamily="2" charset="2"/>
              <a:buNone/>
            </a:pPr>
            <a:r>
              <a:rPr lang="es-ES_tradnl" altLang="es-ES" smtClean="0">
                <a:latin typeface="Arial" panose="020B0604020202020204" pitchFamily="34" charset="0"/>
              </a:rPr>
              <a:t>Stereotype = Estereotipo</a:t>
            </a:r>
          </a:p>
          <a:p>
            <a:pPr marL="190500" indent="-190500">
              <a:lnSpc>
                <a:spcPct val="110000"/>
              </a:lnSpc>
              <a:buFont typeface="Wingdings" panose="05000000000000000000" pitchFamily="2" charset="2"/>
              <a:buNone/>
            </a:pPr>
            <a:r>
              <a:rPr lang="es-ES_tradnl" altLang="es-ES" smtClean="0">
                <a:latin typeface="Arial" panose="020B0604020202020204" pitchFamily="34" charset="0"/>
              </a:rPr>
              <a:t>Constraint = Restricción de Integridad</a:t>
            </a:r>
          </a:p>
          <a:p>
            <a:pPr marL="190500" indent="-190500">
              <a:lnSpc>
                <a:spcPct val="110000"/>
              </a:lnSpc>
              <a:buFont typeface="Wingdings" panose="05000000000000000000" pitchFamily="2" charset="2"/>
              <a:buNone/>
            </a:pPr>
            <a:r>
              <a:rPr lang="es-ES_tradnl" altLang="es-ES" smtClean="0">
                <a:latin typeface="Arial" panose="020B0604020202020204" pitchFamily="34" charset="0"/>
              </a:rPr>
              <a:t>Tagged Values = Valores Etiquetados, es un par (nombre propiedad, valor)</a:t>
            </a:r>
          </a:p>
          <a:p>
            <a:pPr marL="190500" indent="-190500">
              <a:lnSpc>
                <a:spcPct val="110000"/>
              </a:lnSpc>
              <a:buFont typeface="Wingdings" panose="05000000000000000000" pitchFamily="2" charset="2"/>
              <a:buNone/>
            </a:pPr>
            <a:endParaRPr lang="es-ES_tradnl" altLang="es-ES" smtClean="0">
              <a:latin typeface="Arial" panose="020B0604020202020204" pitchFamily="34" charset="0"/>
            </a:endParaRPr>
          </a:p>
          <a:p>
            <a:pPr marL="190500" indent="-190500">
              <a:lnSpc>
                <a:spcPct val="110000"/>
              </a:lnSpc>
              <a:buFont typeface="Wingdings" panose="05000000000000000000" pitchFamily="2" charset="2"/>
              <a:buNone/>
            </a:pPr>
            <a:r>
              <a:rPr lang="es-ES" altLang="es-ES" smtClean="0">
                <a:latin typeface="Arial" panose="020B0604020202020204" pitchFamily="34" charset="0"/>
              </a:rPr>
              <a:t>Los mecanismos de extensión pueden usarse para:</a:t>
            </a:r>
          </a:p>
          <a:p>
            <a:pPr marL="190500" indent="-190500">
              <a:lnSpc>
                <a:spcPct val="110000"/>
              </a:lnSpc>
              <a:buFont typeface="Wingdings" panose="05000000000000000000" pitchFamily="2" charset="2"/>
              <a:buChar char="§"/>
            </a:pPr>
            <a:r>
              <a:rPr lang="es-ES" altLang="es-ES" smtClean="0">
                <a:latin typeface="Arial" panose="020B0604020202020204" pitchFamily="34" charset="0"/>
              </a:rPr>
              <a:t>Añadir nuevos elementos de modelado sin crear nuevos símbolos. En este caso el símbolo existente estará etiquetado con el correspondiente estereotipo. Esto permite que el metamodelo de UML no se vea alterado.</a:t>
            </a:r>
          </a:p>
          <a:p>
            <a:pPr marL="190500" indent="-190500">
              <a:lnSpc>
                <a:spcPct val="110000"/>
              </a:lnSpc>
              <a:buFont typeface="Wingdings" panose="05000000000000000000" pitchFamily="2" charset="2"/>
              <a:buChar char="§"/>
            </a:pPr>
            <a:r>
              <a:rPr lang="es-ES" altLang="es-ES" smtClean="0">
                <a:latin typeface="Arial" panose="020B0604020202020204" pitchFamily="34" charset="0"/>
              </a:rPr>
              <a:t>Definir extensiones necesarias en un proceso de desarrollo o lenguaje de implementación específico.</a:t>
            </a:r>
          </a:p>
          <a:p>
            <a:pPr marL="190500" indent="-190500">
              <a:lnSpc>
                <a:spcPct val="110000"/>
              </a:lnSpc>
              <a:buFont typeface="Wingdings" panose="05000000000000000000" pitchFamily="2" charset="2"/>
              <a:buChar char="§"/>
            </a:pPr>
            <a:r>
              <a:rPr lang="es-ES" altLang="es-ES" smtClean="0">
                <a:latin typeface="Arial" panose="020B0604020202020204" pitchFamily="34" charset="0"/>
              </a:rPr>
              <a:t>Asignar una semántica particular o información no semántica a elementos de modelado. </a:t>
            </a:r>
          </a:p>
          <a:p>
            <a:pPr marL="190500" indent="-190500">
              <a:lnSpc>
                <a:spcPct val="110000"/>
              </a:lnSpc>
              <a:buFont typeface="Wingdings" panose="05000000000000000000" pitchFamily="2" charset="2"/>
              <a:buNone/>
            </a:pPr>
            <a:r>
              <a:rPr lang="es-ES_tradnl" altLang="es-ES" smtClean="0">
                <a:latin typeface="Arial" panose="020B0604020202020204" pitchFamily="34" charset="0"/>
              </a:rPr>
              <a:t>	Las restricciones de integridad pueden escribirse usando un específico lenguaje para representar restricciones (tal como </a:t>
            </a:r>
            <a:r>
              <a:rPr lang="es-ES" altLang="es-ES" smtClean="0">
                <a:latin typeface="Arial" panose="020B0604020202020204" pitchFamily="34" charset="0"/>
              </a:rPr>
              <a:t>OCL</a:t>
            </a:r>
            <a:r>
              <a:rPr lang="es-ES_tradnl" altLang="es-ES" smtClean="0">
                <a:latin typeface="Arial" panose="020B0604020202020204" pitchFamily="34" charset="0"/>
              </a:rPr>
              <a:t>, </a:t>
            </a:r>
            <a:r>
              <a:rPr lang="es-ES" altLang="es-ES" smtClean="0">
                <a:latin typeface="Arial" panose="020B0604020202020204" pitchFamily="34" charset="0"/>
              </a:rPr>
              <a:t>Object Constraint Language</a:t>
            </a:r>
            <a:r>
              <a:rPr lang="es-ES_tradnl" altLang="es-ES" smtClean="0">
                <a:latin typeface="Arial" panose="020B0604020202020204" pitchFamily="34" charset="0"/>
              </a:rPr>
              <a:t>, que expresa restricciones </a:t>
            </a:r>
            <a:r>
              <a:rPr lang="es-ES" altLang="es-ES" smtClean="0">
                <a:latin typeface="Arial" panose="020B0604020202020204" pitchFamily="34" charset="0"/>
              </a:rPr>
              <a:t>mediante fórmulas bien formadas</a:t>
            </a:r>
            <a:r>
              <a:rPr lang="es-ES_tradnl" altLang="es-ES" smtClean="0">
                <a:latin typeface="Arial" panose="020B0604020202020204" pitchFamily="34" charset="0"/>
              </a:rPr>
              <a:t>, </a:t>
            </a:r>
            <a:r>
              <a:rPr lang="es-ES" altLang="es-ES" smtClean="0">
                <a:latin typeface="Arial" panose="020B0604020202020204" pitchFamily="34" charset="0"/>
              </a:rPr>
              <a:t>desarrollado por IBM</a:t>
            </a:r>
            <a:r>
              <a:rPr lang="es-ES_tradnl" altLang="es-ES" smtClean="0">
                <a:latin typeface="Arial" panose="020B0604020202020204" pitchFamily="34" charset="0"/>
              </a:rPr>
              <a:t>) u otros lenguajes (por ejemplo, un determinado lenguaje de programación) o incluso en lenguaje natural.</a:t>
            </a:r>
            <a:endParaRPr lang="es-ES" altLang="es-ES" smtClean="0">
              <a:latin typeface="Arial" panose="020B0604020202020204" pitchFamily="34" charset="0"/>
            </a:endParaRPr>
          </a:p>
          <a:p>
            <a:pPr marL="190500" indent="-190500"/>
            <a:endParaRPr lang="es-ES" altLang="es-ES" smtClean="0">
              <a:latin typeface="Arial" panose="020B0604020202020204" pitchFamily="34" charset="0"/>
            </a:endParaRPr>
          </a:p>
        </p:txBody>
      </p:sp>
    </p:spTree>
    <p:extLst>
      <p:ext uri="{BB962C8B-B14F-4D97-AF65-F5344CB8AC3E}">
        <p14:creationId xmlns:p14="http://schemas.microsoft.com/office/powerpoint/2010/main" val="2389455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CEBB6552-6750-46F3-8B49-51AF08510462}" type="slidenum">
              <a:rPr kumimoji="0" lang="en-US" altLang="es-ES" sz="1200">
                <a:latin typeface="Times New Roman" panose="02020603050405020304" pitchFamily="18" charset="0"/>
              </a:rPr>
              <a:pPr algn="r"/>
              <a:t>7</a:t>
            </a:fld>
            <a:endParaRPr kumimoji="0" lang="en-US" altLang="es-ES" sz="1200">
              <a:latin typeface="Times New Roman" panose="02020603050405020304" pitchFamily="18" charset="0"/>
            </a:endParaRPr>
          </a:p>
        </p:txBody>
      </p:sp>
      <p:sp>
        <p:nvSpPr>
          <p:cNvPr id="16387" name="Rectangle 2"/>
          <p:cNvSpPr>
            <a:spLocks noChangeArrowheads="1" noTextEdit="1"/>
          </p:cNvSpPr>
          <p:nvPr>
            <p:ph type="sldImg"/>
          </p:nvPr>
        </p:nvSpPr>
        <p:spPr>
          <a:xfrm>
            <a:off x="1098550" y="866775"/>
            <a:ext cx="4589463" cy="3441700"/>
          </a:xfrm>
          <a:solidFill>
            <a:srgbClr val="FFFFFF"/>
          </a:solidFill>
          <a:ln/>
        </p:spPr>
      </p:sp>
      <p:sp>
        <p:nvSpPr>
          <p:cNvPr id="16388"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3925964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E126DA02-42B9-4D8D-BD32-5744C8F325E6}" type="slidenum">
              <a:rPr kumimoji="0" lang="en-US" altLang="es-ES" sz="1200">
                <a:latin typeface="Times New Roman" panose="02020603050405020304" pitchFamily="18" charset="0"/>
              </a:rPr>
              <a:pPr algn="r"/>
              <a:t>8</a:t>
            </a:fld>
            <a:endParaRPr kumimoji="0" lang="en-US" altLang="es-ES" sz="1200">
              <a:latin typeface="Times New Roman" panose="02020603050405020304" pitchFamily="18" charset="0"/>
            </a:endParaRPr>
          </a:p>
        </p:txBody>
      </p:sp>
      <p:sp>
        <p:nvSpPr>
          <p:cNvPr id="18435" name="Rectangle 2"/>
          <p:cNvSpPr>
            <a:spLocks noChangeArrowheads="1" noTextEdit="1"/>
          </p:cNvSpPr>
          <p:nvPr>
            <p:ph type="sldImg"/>
          </p:nvPr>
        </p:nvSpPr>
        <p:spPr>
          <a:xfrm>
            <a:off x="1098550" y="866775"/>
            <a:ext cx="4589463" cy="3441700"/>
          </a:xfrm>
          <a:solidFill>
            <a:srgbClr val="FFFFFF"/>
          </a:solidFill>
          <a:ln/>
        </p:spPr>
      </p:sp>
      <p:sp>
        <p:nvSpPr>
          <p:cNvPr id="18436"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1776508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7DD45126-F2C5-418B-AC98-CC7CC53A499F}" type="slidenum">
              <a:rPr kumimoji="0" lang="en-US" altLang="es-ES" sz="1200">
                <a:latin typeface="Times New Roman" panose="02020603050405020304" pitchFamily="18" charset="0"/>
              </a:rPr>
              <a:pPr algn="r"/>
              <a:t>9</a:t>
            </a:fld>
            <a:endParaRPr kumimoji="0" lang="en-US" altLang="es-ES" sz="1200">
              <a:latin typeface="Times New Roman" panose="02020603050405020304" pitchFamily="18" charset="0"/>
            </a:endParaRPr>
          </a:p>
        </p:txBody>
      </p:sp>
      <p:sp>
        <p:nvSpPr>
          <p:cNvPr id="20483" name="Rectangle 2"/>
          <p:cNvSpPr>
            <a:spLocks noChangeArrowheads="1" noTextEdit="1"/>
          </p:cNvSpPr>
          <p:nvPr>
            <p:ph type="sldImg"/>
          </p:nvPr>
        </p:nvSpPr>
        <p:spPr>
          <a:xfrm>
            <a:off x="1098550" y="866775"/>
            <a:ext cx="4589463" cy="3441700"/>
          </a:xfrm>
          <a:solidFill>
            <a:srgbClr val="FFFFFF"/>
          </a:solidFill>
          <a:ln/>
        </p:spPr>
      </p:sp>
      <p:sp>
        <p:nvSpPr>
          <p:cNvPr id="20484"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3469047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lgn="ctr" defTabSz="942975">
              <a:defRPr kumimoji="1" sz="2400">
                <a:solidFill>
                  <a:schemeClr val="tx1"/>
                </a:solidFill>
                <a:latin typeface="Arial Narrow" panose="020B0606020202030204" pitchFamily="34" charset="0"/>
              </a:defRPr>
            </a:lvl1pPr>
            <a:lvl2pPr marL="742950" indent="-285750" algn="ctr" defTabSz="942975">
              <a:defRPr kumimoji="1" sz="2400">
                <a:solidFill>
                  <a:schemeClr val="tx1"/>
                </a:solidFill>
                <a:latin typeface="Arial Narrow" panose="020B0606020202030204" pitchFamily="34" charset="0"/>
              </a:defRPr>
            </a:lvl2pPr>
            <a:lvl3pPr marL="1143000" indent="-228600" algn="ctr" defTabSz="942975">
              <a:defRPr kumimoji="1" sz="2400">
                <a:solidFill>
                  <a:schemeClr val="tx1"/>
                </a:solidFill>
                <a:latin typeface="Arial Narrow" panose="020B0606020202030204" pitchFamily="34" charset="0"/>
              </a:defRPr>
            </a:lvl3pPr>
            <a:lvl4pPr marL="1600200" indent="-228600" algn="ctr" defTabSz="942975">
              <a:defRPr kumimoji="1" sz="2400">
                <a:solidFill>
                  <a:schemeClr val="tx1"/>
                </a:solidFill>
                <a:latin typeface="Arial Narrow" panose="020B0606020202030204" pitchFamily="34" charset="0"/>
              </a:defRPr>
            </a:lvl4pPr>
            <a:lvl5pPr marL="2057400" indent="-228600" algn="ctr" defTabSz="942975">
              <a:defRPr kumimoji="1" sz="2400">
                <a:solidFill>
                  <a:schemeClr val="tx1"/>
                </a:solidFill>
                <a:latin typeface="Arial Narrow" panose="020B0606020202030204" pitchFamily="34" charset="0"/>
              </a:defRPr>
            </a:lvl5pPr>
            <a:lvl6pPr marL="25146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942975" eaLnBrk="0" fontAlgn="base" hangingPunct="0">
              <a:spcBef>
                <a:spcPct val="0"/>
              </a:spcBef>
              <a:spcAft>
                <a:spcPct val="0"/>
              </a:spcAft>
              <a:defRPr kumimoji="1" sz="2400">
                <a:solidFill>
                  <a:schemeClr val="tx1"/>
                </a:solidFill>
                <a:latin typeface="Arial Narrow" panose="020B0606020202030204" pitchFamily="34" charset="0"/>
              </a:defRPr>
            </a:lvl9pPr>
          </a:lstStyle>
          <a:p>
            <a:pPr algn="r"/>
            <a:fld id="{0A58BCC7-D839-4C40-975A-394BB4E7D620}" type="slidenum">
              <a:rPr kumimoji="0" lang="en-US" altLang="es-ES" sz="1200">
                <a:latin typeface="Times New Roman" panose="02020603050405020304" pitchFamily="18" charset="0"/>
              </a:rPr>
              <a:pPr algn="r"/>
              <a:t>10</a:t>
            </a:fld>
            <a:endParaRPr kumimoji="0" lang="en-US" altLang="es-ES" sz="1200">
              <a:latin typeface="Times New Roman" panose="02020603050405020304" pitchFamily="18" charset="0"/>
            </a:endParaRPr>
          </a:p>
        </p:txBody>
      </p:sp>
      <p:sp>
        <p:nvSpPr>
          <p:cNvPr id="22531" name="Rectangle 2"/>
          <p:cNvSpPr>
            <a:spLocks noChangeArrowheads="1" noTextEdit="1"/>
          </p:cNvSpPr>
          <p:nvPr>
            <p:ph type="sldImg"/>
          </p:nvPr>
        </p:nvSpPr>
        <p:spPr>
          <a:xfrm>
            <a:off x="1098550" y="866775"/>
            <a:ext cx="4589463" cy="3441700"/>
          </a:xfrm>
          <a:solidFill>
            <a:srgbClr val="FFFFFF"/>
          </a:solidFill>
          <a:ln/>
        </p:spPr>
      </p:sp>
      <p:sp>
        <p:nvSpPr>
          <p:cNvPr id="22532" name="Rectangle 3"/>
          <p:cNvSpPr>
            <a:spLocks noChangeArrowheads="1"/>
          </p:cNvSpPr>
          <p:nvPr>
            <p:ph type="body" idx="1"/>
          </p:nvPr>
        </p:nvSpPr>
        <p:spPr>
          <a:xfrm>
            <a:off x="822325" y="4683125"/>
            <a:ext cx="5140325" cy="4148138"/>
          </a:xfrm>
          <a:solidFill>
            <a:srgbClr val="FFFFFF"/>
          </a:solidFill>
          <a:ln>
            <a:solidFill>
              <a:srgbClr val="000000"/>
            </a:solidFill>
            <a:miter lim="800000"/>
            <a:headEnd/>
            <a:tailEnd/>
          </a:ln>
        </p:spPr>
        <p:txBody>
          <a:bodyPr lIns="92610" tIns="46305" rIns="92610" bIns="46305"/>
          <a:lstStyle/>
          <a:p>
            <a:endParaRPr lang="es-ES" altLang="es-ES" smtClean="0"/>
          </a:p>
        </p:txBody>
      </p:sp>
    </p:spTree>
    <p:extLst>
      <p:ext uri="{BB962C8B-B14F-4D97-AF65-F5344CB8AC3E}">
        <p14:creationId xmlns:p14="http://schemas.microsoft.com/office/powerpoint/2010/main" val="2645964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Tree>
    <p:extLst>
      <p:ext uri="{BB962C8B-B14F-4D97-AF65-F5344CB8AC3E}">
        <p14:creationId xmlns:p14="http://schemas.microsoft.com/office/powerpoint/2010/main" val="2495323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628650" y="1825625"/>
            <a:ext cx="7886700" cy="43513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51554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a:prstGeom prst="rect">
            <a:avLst/>
          </a:prstGeo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628650" y="365125"/>
            <a:ext cx="5762625" cy="5811838"/>
          </a:xfrm>
          <a:prstGeom prst="rect">
            <a:avLst/>
          </a:prstGeo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62642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628650" y="1825625"/>
            <a:ext cx="788670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75407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a:prstGeom prst="rect">
            <a:avLst/>
          </a:prstGeo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Editar el estilo de texto del patrón</a:t>
            </a:r>
          </a:p>
        </p:txBody>
      </p:sp>
    </p:spTree>
    <p:extLst>
      <p:ext uri="{BB962C8B-B14F-4D97-AF65-F5344CB8AC3E}">
        <p14:creationId xmlns:p14="http://schemas.microsoft.com/office/powerpoint/2010/main" val="294574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628650" y="1825625"/>
            <a:ext cx="386715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825625"/>
            <a:ext cx="3867150" cy="435133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1188307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a:prstGeom prst="rect">
            <a:avLst/>
          </a:prstGeo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630238" y="2505075"/>
            <a:ext cx="3868737"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4629150" y="2505075"/>
            <a:ext cx="3887788" cy="3684588"/>
          </a:xfrm>
          <a:prstGeom prst="rect">
            <a:avLst/>
          </a:prstGeo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extLst>
      <p:ext uri="{BB962C8B-B14F-4D97-AF65-F5344CB8AC3E}">
        <p14:creationId xmlns:p14="http://schemas.microsoft.com/office/powerpoint/2010/main" val="91170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8650" y="365125"/>
            <a:ext cx="7886700" cy="1325563"/>
          </a:xfrm>
          <a:prstGeom prst="rect">
            <a:avLst/>
          </a:prstGeom>
        </p:spPr>
        <p:txBody>
          <a:bodyPr/>
          <a:lstStyle/>
          <a:p>
            <a:r>
              <a:rPr lang="es-ES" smtClean="0"/>
              <a:t>Haga clic para modificar el estilo de título del patrón</a:t>
            </a:r>
            <a:endParaRPr lang="es-ES"/>
          </a:p>
        </p:txBody>
      </p:sp>
    </p:spTree>
    <p:extLst>
      <p:ext uri="{BB962C8B-B14F-4D97-AF65-F5344CB8AC3E}">
        <p14:creationId xmlns:p14="http://schemas.microsoft.com/office/powerpoint/2010/main" val="9221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51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58198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a:prstGeom prst="rect">
            <a:avLst/>
          </a:prstGeo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smtClean="0"/>
          </a:p>
        </p:txBody>
      </p:sp>
      <p:sp>
        <p:nvSpPr>
          <p:cNvPr id="4" name="Marcador de texto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Tree>
    <p:extLst>
      <p:ext uri="{BB962C8B-B14F-4D97-AF65-F5344CB8AC3E}">
        <p14:creationId xmlns:p14="http://schemas.microsoft.com/office/powerpoint/2010/main" val="2275593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57200" y="1004888"/>
            <a:ext cx="8229600" cy="5395912"/>
          </a:xfrm>
          <a:prstGeom prst="rect">
            <a:avLst/>
          </a:prstGeom>
          <a:solidFill>
            <a:srgbClr val="FFFFE5"/>
          </a:solidFill>
          <a:ln w="12700">
            <a:solidFill>
              <a:srgbClr val="009094"/>
            </a:solidFill>
            <a:miter lim="800000"/>
            <a:headEnd/>
            <a:tailEnd/>
          </a:ln>
          <a:effectLst>
            <a:outerShdw dist="107763" dir="2700000" algn="ctr" rotWithShape="0">
              <a:srgbClr val="919191"/>
            </a:outerShdw>
          </a:effec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90000"/>
              </a:lnSpc>
              <a:spcBef>
                <a:spcPct val="60000"/>
              </a:spcBef>
              <a:buClr>
                <a:schemeClr val="tx1"/>
              </a:buClr>
              <a:buSzPct val="75000"/>
              <a:buFontTx/>
              <a:buAutoNum type="arabicParenR"/>
            </a:pPr>
            <a:endParaRPr kumimoji="0" lang="es-ES" altLang="es-ES"/>
          </a:p>
        </p:txBody>
      </p:sp>
      <p:sp>
        <p:nvSpPr>
          <p:cNvPr id="1027" name="Text Box 5"/>
          <p:cNvSpPr txBox="1">
            <a:spLocks noChangeArrowheads="1"/>
          </p:cNvSpPr>
          <p:nvPr userDrawn="1"/>
        </p:nvSpPr>
        <p:spPr bwMode="auto">
          <a:xfrm>
            <a:off x="822325" y="6543675"/>
            <a:ext cx="2378075" cy="420688"/>
          </a:xfrm>
          <a:prstGeom prst="rect">
            <a:avLst/>
          </a:prstGeom>
          <a:noFill/>
          <a:ln>
            <a:noFill/>
          </a:ln>
          <a:effectLst>
            <a:prstShdw prst="shdw17" dist="17961" dir="2700000">
              <a:srgbClr val="99997A"/>
            </a:prstShdw>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90000"/>
              </a:lnSpc>
              <a:spcBef>
                <a:spcPct val="60000"/>
              </a:spcBef>
              <a:buClr>
                <a:schemeClr val="tx1"/>
              </a:buClr>
              <a:buSzPct val="75000"/>
              <a:buFontTx/>
              <a:buAutoNum type="arabicParenR"/>
            </a:pPr>
            <a:endParaRPr kumimoji="0" lang="es-ES" altLang="es-E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lnSpc>
          <a:spcPct val="80000"/>
        </a:lnSpc>
        <a:spcBef>
          <a:spcPct val="0"/>
        </a:spcBef>
        <a:spcAft>
          <a:spcPct val="0"/>
        </a:spcAft>
        <a:buClr>
          <a:srgbClr val="DC0081"/>
        </a:buClr>
        <a:buFont typeface="Wingdings" panose="05000000000000000000" pitchFamily="2" charset="2"/>
        <a:defRPr sz="3000" b="1" kern="1200">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2pPr>
      <a:lvl3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3pPr>
      <a:lvl4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4pPr>
      <a:lvl5pPr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5pPr>
      <a:lvl6pPr marL="4572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6pPr>
      <a:lvl7pPr marL="9144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7pPr>
      <a:lvl8pPr marL="13716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8pPr>
      <a:lvl9pPr marL="1828800" algn="l" rtl="0" eaLnBrk="0" fontAlgn="base" hangingPunct="0">
        <a:lnSpc>
          <a:spcPct val="80000"/>
        </a:lnSpc>
        <a:spcBef>
          <a:spcPct val="0"/>
        </a:spcBef>
        <a:spcAft>
          <a:spcPct val="0"/>
        </a:spcAft>
        <a:buClr>
          <a:srgbClr val="DC0081"/>
        </a:buClr>
        <a:buFont typeface="Wingdings" panose="05000000000000000000" pitchFamily="2" charset="2"/>
        <a:defRPr sz="3000" b="1">
          <a:solidFill>
            <a:schemeClr val="tx2"/>
          </a:solidFill>
          <a:latin typeface="Arial Narrow" panose="020B0606020202030204" pitchFamily="34" charset="0"/>
        </a:defRPr>
      </a:lvl9pPr>
    </p:titleStyle>
    <p:bodyStyle>
      <a:lvl1pPr marL="279400" indent="-279400" algn="l" rtl="0" eaLnBrk="0" fontAlgn="base" hangingPunct="0">
        <a:lnSpc>
          <a:spcPct val="90000"/>
        </a:lnSpc>
        <a:spcBef>
          <a:spcPct val="60000"/>
        </a:spcBef>
        <a:spcAft>
          <a:spcPct val="0"/>
        </a:spcAft>
        <a:buClr>
          <a:srgbClr val="D60093"/>
        </a:buClr>
        <a:buSzPct val="70000"/>
        <a:buFont typeface="Wingdings" panose="05000000000000000000" pitchFamily="2" charset="2"/>
        <a:buChar char="n"/>
        <a:defRPr sz="2400" b="1" kern="1200">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anose="05000000000000000000" pitchFamily="2" charset="2"/>
        <a:buChar char="l"/>
        <a:defRPr sz="2400" kern="1200">
          <a:solidFill>
            <a:schemeClr val="tx1"/>
          </a:solidFill>
          <a:latin typeface="+mn-lt"/>
          <a:ea typeface="+mn-ea"/>
          <a:cs typeface="+mn-cs"/>
        </a:defRPr>
      </a:lvl2pPr>
      <a:lvl3pPr marL="804863" algn="l" rtl="0" eaLnBrk="0" fontAlgn="base" hangingPunct="0">
        <a:spcBef>
          <a:spcPct val="20000"/>
        </a:spcBef>
        <a:spcAft>
          <a:spcPct val="0"/>
        </a:spcAft>
        <a:defRPr sz="2400" kern="1200">
          <a:solidFill>
            <a:schemeClr val="tx1"/>
          </a:solidFill>
          <a:latin typeface="+mn-lt"/>
          <a:ea typeface="+mn-ea"/>
          <a:cs typeface="+mn-cs"/>
        </a:defRPr>
      </a:lvl3pPr>
      <a:lvl4pPr marL="919163" algn="l" rtl="0" eaLnBrk="0" fontAlgn="base" hangingPunct="0">
        <a:spcBef>
          <a:spcPct val="20000"/>
        </a:spcBef>
        <a:spcAft>
          <a:spcPct val="0"/>
        </a:spcAft>
        <a:defRPr sz="2000" kern="1200">
          <a:solidFill>
            <a:schemeClr val="tx1"/>
          </a:solidFill>
          <a:latin typeface="+mn-lt"/>
          <a:ea typeface="+mn-ea"/>
          <a:cs typeface="+mn-cs"/>
        </a:defRPr>
      </a:lvl4pPr>
      <a:lvl5pPr marL="1033463"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image" Target="../media/image5.png"/><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jpeg"/><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9.emf"/><Relationship Id="rId7"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15.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hyperlink" Target="mailto:Mespinoza_pe@yahoo.com" TargetMode="Externa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9" descr="rat_uml3.gif (4937 bytes)"/>
          <p:cNvPicPr>
            <a:picLocks noChangeAspect="1" noChangeArrowheads="1"/>
          </p:cNvPicPr>
          <p:nvPr/>
        </p:nvPicPr>
        <p:blipFill>
          <a:blip r:embed="rId2">
            <a:lum contrast="18000"/>
            <a:extLst>
              <a:ext uri="{28A0092B-C50C-407E-A947-70E740481C1C}">
                <a14:useLocalDpi xmlns:a14="http://schemas.microsoft.com/office/drawing/2010/main" val="0"/>
              </a:ext>
            </a:extLst>
          </a:blip>
          <a:srcRect/>
          <a:stretch>
            <a:fillRect/>
          </a:stretch>
        </p:blipFill>
        <p:spPr bwMode="auto">
          <a:xfrm>
            <a:off x="5562600" y="3048000"/>
            <a:ext cx="17526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3258" name="Text Box 10"/>
          <p:cNvSpPr txBox="1">
            <a:spLocks noChangeArrowheads="1"/>
          </p:cNvSpPr>
          <p:nvPr/>
        </p:nvSpPr>
        <p:spPr bwMode="auto">
          <a:xfrm>
            <a:off x="1524000" y="3076575"/>
            <a:ext cx="3276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0" lang="es-PE" altLang="es-ES" sz="3600" b="1">
                <a:solidFill>
                  <a:srgbClr val="336699"/>
                </a:solidFill>
                <a:effectLst>
                  <a:outerShdw blurRad="38100" dist="38100" dir="2700000" algn="tl">
                    <a:srgbClr val="C0C0C0"/>
                  </a:outerShdw>
                </a:effectLst>
                <a:latin typeface="Cooper Black" panose="0208090404030B020404" pitchFamily="18" charset="0"/>
              </a:rPr>
              <a:t>Breve Tour</a:t>
            </a:r>
            <a:r>
              <a:rPr kumimoji="0" lang="es-PE" altLang="es-ES" sz="3600" b="1">
                <a:solidFill>
                  <a:srgbClr val="CC3300"/>
                </a:solidFill>
                <a:effectLst>
                  <a:outerShdw blurRad="38100" dist="38100" dir="2700000" algn="tl">
                    <a:srgbClr val="C0C0C0"/>
                  </a:outerShdw>
                </a:effectLst>
                <a:latin typeface="Cooper Black" panose="0208090404030B020404" pitchFamily="18" charset="0"/>
              </a:rPr>
              <a:t> </a:t>
            </a:r>
            <a:r>
              <a:rPr kumimoji="0" lang="es-PE" altLang="es-ES" sz="3600" b="1">
                <a:solidFill>
                  <a:srgbClr val="336699"/>
                </a:solidFill>
                <a:effectLst>
                  <a:outerShdw blurRad="38100" dist="38100" dir="2700000" algn="tl">
                    <a:srgbClr val="C0C0C0"/>
                  </a:outerShdw>
                </a:effectLst>
                <a:latin typeface="Cooper Black" panose="0208090404030B020404" pitchFamily="18" charset="0"/>
              </a:rPr>
              <a:t>por</a:t>
            </a:r>
            <a:r>
              <a:rPr kumimoji="0" lang="es-PE" altLang="es-ES" sz="3600" b="1">
                <a:solidFill>
                  <a:srgbClr val="CC3300"/>
                </a:solidFill>
                <a:effectLst>
                  <a:outerShdw blurRad="38100" dist="38100" dir="2700000" algn="tl">
                    <a:srgbClr val="C0C0C0"/>
                  </a:outerShdw>
                </a:effectLst>
                <a:latin typeface="Cooper Black" panose="0208090404030B020404" pitchFamily="18" charset="0"/>
              </a:rPr>
              <a:t>  </a:t>
            </a:r>
            <a:r>
              <a:rPr kumimoji="0" lang="es-PE" altLang="es-ES" sz="3600" b="1">
                <a:solidFill>
                  <a:srgbClr val="993366"/>
                </a:solidFill>
                <a:effectLst>
                  <a:outerShdw blurRad="38100" dist="38100" dir="2700000" algn="tl">
                    <a:srgbClr val="C0C0C0"/>
                  </a:outerShdw>
                </a:effectLst>
                <a:latin typeface="Cooper Black" panose="0208090404030B020404" pitchFamily="18" charset="0"/>
              </a:rPr>
              <a:t>U</a:t>
            </a:r>
            <a:r>
              <a:rPr kumimoji="0" lang="es-PE" altLang="es-ES" sz="3600" b="1">
                <a:solidFill>
                  <a:srgbClr val="FF9900"/>
                </a:solidFill>
                <a:effectLst>
                  <a:outerShdw blurRad="38100" dist="38100" dir="2700000" algn="tl">
                    <a:srgbClr val="C0C0C0"/>
                  </a:outerShdw>
                </a:effectLst>
                <a:latin typeface="Cooper Black" panose="0208090404030B020404" pitchFamily="18" charset="0"/>
              </a:rPr>
              <a:t>M</a:t>
            </a:r>
            <a:r>
              <a:rPr kumimoji="0" lang="es-PE" altLang="es-ES" sz="3600" b="1">
                <a:solidFill>
                  <a:srgbClr val="000099"/>
                </a:solidFill>
                <a:effectLst>
                  <a:outerShdw blurRad="38100" dist="38100" dir="2700000" algn="tl">
                    <a:srgbClr val="C0C0C0"/>
                  </a:outerShdw>
                </a:effectLst>
                <a:latin typeface="Cooper Black" panose="0208090404030B020404" pitchFamily="18" charset="0"/>
              </a:rPr>
              <a:t>L</a:t>
            </a:r>
            <a:endParaRPr kumimoji="0" lang="es-PE" altLang="es-ES" sz="3200" b="1">
              <a:solidFill>
                <a:srgbClr val="CC3300"/>
              </a:solidFill>
              <a:effectLst>
                <a:outerShdw blurRad="38100" dist="38100" dir="2700000" algn="tl">
                  <a:srgbClr val="C0C0C0"/>
                </a:outerShdw>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Vistas de un modelo</a:t>
            </a:r>
            <a:endParaRPr kumimoji="0" lang="en-US" altLang="es-ES" sz="3000" b="1"/>
          </a:p>
        </p:txBody>
      </p:sp>
      <p:sp>
        <p:nvSpPr>
          <p:cNvPr id="1952775" name="AutoShape 7"/>
          <p:cNvSpPr>
            <a:spLocks noChangeArrowheads="1"/>
          </p:cNvSpPr>
          <p:nvPr/>
        </p:nvSpPr>
        <p:spPr bwMode="auto">
          <a:xfrm>
            <a:off x="5105400" y="2743200"/>
            <a:ext cx="1828800" cy="685800"/>
          </a:xfrm>
          <a:prstGeom prst="flowChartAlternateProcess">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800" b="1"/>
              <a:t>Vista de Implementación</a:t>
            </a:r>
            <a:endParaRPr lang="es-ES" altLang="es-ES" sz="1800" b="1"/>
          </a:p>
        </p:txBody>
      </p:sp>
      <p:sp>
        <p:nvSpPr>
          <p:cNvPr id="1952778" name="AutoShape 10"/>
          <p:cNvSpPr>
            <a:spLocks noChangeArrowheads="1"/>
          </p:cNvSpPr>
          <p:nvPr/>
        </p:nvSpPr>
        <p:spPr bwMode="auto">
          <a:xfrm>
            <a:off x="2133600" y="2743200"/>
            <a:ext cx="1828800" cy="685800"/>
          </a:xfrm>
          <a:prstGeom prst="flowChartAlternateProcess">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800" b="1"/>
              <a:t>Vista de</a:t>
            </a:r>
          </a:p>
          <a:p>
            <a:pPr>
              <a:lnSpc>
                <a:spcPct val="85000"/>
              </a:lnSpc>
            </a:pPr>
            <a:r>
              <a:rPr lang="es-MX" altLang="es-ES" sz="1800" b="1"/>
              <a:t>Diseño</a:t>
            </a:r>
            <a:endParaRPr lang="es-ES" altLang="es-ES" sz="1800" b="1"/>
          </a:p>
        </p:txBody>
      </p:sp>
      <p:sp>
        <p:nvSpPr>
          <p:cNvPr id="1952779" name="AutoShape 11"/>
          <p:cNvSpPr>
            <a:spLocks noChangeArrowheads="1"/>
          </p:cNvSpPr>
          <p:nvPr/>
        </p:nvSpPr>
        <p:spPr bwMode="auto">
          <a:xfrm>
            <a:off x="5105400" y="3886200"/>
            <a:ext cx="1828800" cy="685800"/>
          </a:xfrm>
          <a:prstGeom prst="flowChartAlternateProcess">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800" b="1"/>
              <a:t>Vista de Despliegue</a:t>
            </a:r>
            <a:endParaRPr lang="es-ES" altLang="es-ES" sz="1800" b="1"/>
          </a:p>
        </p:txBody>
      </p:sp>
      <p:sp>
        <p:nvSpPr>
          <p:cNvPr id="1952780" name="AutoShape 12"/>
          <p:cNvSpPr>
            <a:spLocks noChangeArrowheads="1"/>
          </p:cNvSpPr>
          <p:nvPr/>
        </p:nvSpPr>
        <p:spPr bwMode="auto">
          <a:xfrm>
            <a:off x="2133600" y="3886200"/>
            <a:ext cx="1828800" cy="685800"/>
          </a:xfrm>
          <a:prstGeom prst="flowChartAlternateProcess">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800" b="1"/>
              <a:t>Vista de</a:t>
            </a:r>
          </a:p>
          <a:p>
            <a:pPr>
              <a:lnSpc>
                <a:spcPct val="85000"/>
              </a:lnSpc>
            </a:pPr>
            <a:r>
              <a:rPr lang="es-MX" altLang="es-ES" sz="1800" b="1"/>
              <a:t>Procesos</a:t>
            </a:r>
            <a:endParaRPr lang="es-ES" altLang="es-ES" sz="1800" b="1"/>
          </a:p>
        </p:txBody>
      </p:sp>
      <p:sp>
        <p:nvSpPr>
          <p:cNvPr id="1952773" name="Oval 5"/>
          <p:cNvSpPr>
            <a:spLocks noChangeArrowheads="1"/>
          </p:cNvSpPr>
          <p:nvPr/>
        </p:nvSpPr>
        <p:spPr bwMode="auto">
          <a:xfrm>
            <a:off x="3657600" y="3213100"/>
            <a:ext cx="1752600" cy="901700"/>
          </a:xfrm>
          <a:prstGeom prst="ellipse">
            <a:avLst/>
          </a:prstGeom>
          <a:solidFill>
            <a:srgbClr val="FFEFE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800" b="1"/>
              <a:t>Vista de los casos de uso</a:t>
            </a:r>
            <a:endParaRPr lang="es-ES" altLang="es-ES" sz="1800" b="1"/>
          </a:p>
        </p:txBody>
      </p:sp>
      <p:sp>
        <p:nvSpPr>
          <p:cNvPr id="1952781" name="AutoShape 13"/>
          <p:cNvSpPr>
            <a:spLocks noChangeArrowheads="1"/>
          </p:cNvSpPr>
          <p:nvPr/>
        </p:nvSpPr>
        <p:spPr bwMode="auto">
          <a:xfrm>
            <a:off x="3429000" y="1123950"/>
            <a:ext cx="1981200" cy="1352550"/>
          </a:xfrm>
          <a:prstGeom prst="wedgeRoundRectCallout">
            <a:avLst>
              <a:gd name="adj1" fmla="val 4088"/>
              <a:gd name="adj2" fmla="val 100704"/>
              <a:gd name="adj3" fmla="val 16667"/>
            </a:avLst>
          </a:prstGeom>
          <a:solidFill>
            <a:schemeClr val="bg1"/>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r>
              <a:rPr lang="es-MX" altLang="es-ES" sz="1600"/>
              <a:t>Muestra la descripción del comportamiento del sistema tal como lo observanlos usuarios finales.</a:t>
            </a:r>
            <a:endParaRPr lang="es-ES" altLang="es-ES" sz="1600"/>
          </a:p>
        </p:txBody>
      </p:sp>
      <p:sp>
        <p:nvSpPr>
          <p:cNvPr id="1952782" name="AutoShape 14"/>
          <p:cNvSpPr>
            <a:spLocks noChangeArrowheads="1"/>
          </p:cNvSpPr>
          <p:nvPr/>
        </p:nvSpPr>
        <p:spPr bwMode="auto">
          <a:xfrm>
            <a:off x="533400" y="1066800"/>
            <a:ext cx="2362200" cy="1616075"/>
          </a:xfrm>
          <a:prstGeom prst="wedgeRoundRectCallout">
            <a:avLst>
              <a:gd name="adj1" fmla="val 57458"/>
              <a:gd name="adj2" fmla="val 52750"/>
              <a:gd name="adj3" fmla="val 16667"/>
            </a:avLst>
          </a:prstGeom>
          <a:solidFill>
            <a:schemeClr val="bg1"/>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r>
              <a:rPr lang="es-MX" altLang="es-ES" sz="1600"/>
              <a:t>Muestra los servicios que nuestro sistema debe proporcionar y cómo lo hará. Comprende las clases, interfaces y colaboraciones.</a:t>
            </a:r>
            <a:endParaRPr lang="es-ES" altLang="es-ES" sz="1600"/>
          </a:p>
        </p:txBody>
      </p:sp>
      <p:sp>
        <p:nvSpPr>
          <p:cNvPr id="1952783" name="AutoShape 15"/>
          <p:cNvSpPr>
            <a:spLocks noChangeArrowheads="1"/>
          </p:cNvSpPr>
          <p:nvPr/>
        </p:nvSpPr>
        <p:spPr bwMode="auto">
          <a:xfrm>
            <a:off x="6553200" y="1066800"/>
            <a:ext cx="1752600" cy="1616075"/>
          </a:xfrm>
          <a:prstGeom prst="wedgeRoundRectCallout">
            <a:avLst>
              <a:gd name="adj1" fmla="val -67120"/>
              <a:gd name="adj2" fmla="val 50491"/>
              <a:gd name="adj3" fmla="val 16667"/>
            </a:avLst>
          </a:prstGeom>
          <a:solidFill>
            <a:schemeClr val="bg1"/>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r>
              <a:rPr lang="es-MX" altLang="es-ES" sz="1600"/>
              <a:t>Comprende los componentes que un sistema utiliza para hacer disponible el sistema físico.</a:t>
            </a:r>
            <a:endParaRPr lang="es-ES" altLang="es-ES" sz="1600"/>
          </a:p>
        </p:txBody>
      </p:sp>
      <p:sp>
        <p:nvSpPr>
          <p:cNvPr id="1952784" name="AutoShape 16"/>
          <p:cNvSpPr>
            <a:spLocks noChangeArrowheads="1"/>
          </p:cNvSpPr>
          <p:nvPr/>
        </p:nvSpPr>
        <p:spPr bwMode="auto">
          <a:xfrm>
            <a:off x="762000" y="4648200"/>
            <a:ext cx="1752600" cy="1616075"/>
          </a:xfrm>
          <a:prstGeom prst="wedgeRoundRectCallout">
            <a:avLst>
              <a:gd name="adj1" fmla="val 77444"/>
              <a:gd name="adj2" fmla="val -54421"/>
              <a:gd name="adj3" fmla="val 16667"/>
            </a:avLst>
          </a:prstGeom>
          <a:solidFill>
            <a:schemeClr val="bg1"/>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r>
              <a:rPr lang="es-MX" altLang="es-ES" sz="1600"/>
              <a:t>Comprende los hilos y procesos que forman mecanismos de sincronización y concurrencia del sistema.</a:t>
            </a:r>
            <a:endParaRPr lang="es-ES" altLang="es-ES" sz="1600"/>
          </a:p>
        </p:txBody>
      </p:sp>
      <p:sp>
        <p:nvSpPr>
          <p:cNvPr id="1952785" name="AutoShape 17"/>
          <p:cNvSpPr>
            <a:spLocks noChangeArrowheads="1"/>
          </p:cNvSpPr>
          <p:nvPr/>
        </p:nvSpPr>
        <p:spPr bwMode="auto">
          <a:xfrm>
            <a:off x="3810000" y="4657725"/>
            <a:ext cx="1752600" cy="1352550"/>
          </a:xfrm>
          <a:prstGeom prst="wedgeRoundRectCallout">
            <a:avLst>
              <a:gd name="adj1" fmla="val 77444"/>
              <a:gd name="adj2" fmla="val -54421"/>
              <a:gd name="adj3" fmla="val 16667"/>
            </a:avLst>
          </a:prstGeom>
          <a:solidFill>
            <a:schemeClr val="bg1"/>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r>
              <a:rPr lang="es-MX" altLang="es-ES" sz="1600"/>
              <a:t>Contiene los nodos que forman la topología del Hw sobre la que se ejecuta el sistema.</a:t>
            </a:r>
            <a:endParaRPr lang="es-ES" altLang="es-ES" sz="16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1952773"/>
                                        </p:tgtEl>
                                        <p:attrNameLst>
                                          <p:attrName>style.visibility</p:attrName>
                                        </p:attrNameLst>
                                      </p:cBhvr>
                                      <p:to>
                                        <p:strVal val="visible"/>
                                      </p:to>
                                    </p:set>
                                    <p:anim calcmode="lin" valueType="num">
                                      <p:cBhvr>
                                        <p:cTn id="7" dur="500" fill="hold"/>
                                        <p:tgtEl>
                                          <p:spTgt spid="1952773"/>
                                        </p:tgtEl>
                                        <p:attrNameLst>
                                          <p:attrName>ppt_w</p:attrName>
                                        </p:attrNameLst>
                                      </p:cBhvr>
                                      <p:tavLst>
                                        <p:tav tm="0">
                                          <p:val>
                                            <p:strVal val="2/3*#ppt_w"/>
                                          </p:val>
                                        </p:tav>
                                        <p:tav tm="100000">
                                          <p:val>
                                            <p:strVal val="#ppt_w"/>
                                          </p:val>
                                        </p:tav>
                                      </p:tavLst>
                                    </p:anim>
                                    <p:anim calcmode="lin" valueType="num">
                                      <p:cBhvr>
                                        <p:cTn id="8" dur="500" fill="hold"/>
                                        <p:tgtEl>
                                          <p:spTgt spid="1952773"/>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23" presetClass="entr" presetSubtype="272" fill="hold" grpId="0" nodeType="afterEffect">
                                  <p:stCondLst>
                                    <p:cond delay="0"/>
                                  </p:stCondLst>
                                  <p:childTnLst>
                                    <p:set>
                                      <p:cBhvr>
                                        <p:cTn id="11" dur="1" fill="hold">
                                          <p:stCondLst>
                                            <p:cond delay="0"/>
                                          </p:stCondLst>
                                        </p:cTn>
                                        <p:tgtEl>
                                          <p:spTgt spid="1952778"/>
                                        </p:tgtEl>
                                        <p:attrNameLst>
                                          <p:attrName>style.visibility</p:attrName>
                                        </p:attrNameLst>
                                      </p:cBhvr>
                                      <p:to>
                                        <p:strVal val="visible"/>
                                      </p:to>
                                    </p:set>
                                    <p:anim calcmode="lin" valueType="num">
                                      <p:cBhvr>
                                        <p:cTn id="12" dur="500" fill="hold"/>
                                        <p:tgtEl>
                                          <p:spTgt spid="1952778"/>
                                        </p:tgtEl>
                                        <p:attrNameLst>
                                          <p:attrName>ppt_w</p:attrName>
                                        </p:attrNameLst>
                                      </p:cBhvr>
                                      <p:tavLst>
                                        <p:tav tm="0">
                                          <p:val>
                                            <p:strVal val="2/3*#ppt_w"/>
                                          </p:val>
                                        </p:tav>
                                        <p:tav tm="100000">
                                          <p:val>
                                            <p:strVal val="#ppt_w"/>
                                          </p:val>
                                        </p:tav>
                                      </p:tavLst>
                                    </p:anim>
                                    <p:anim calcmode="lin" valueType="num">
                                      <p:cBhvr>
                                        <p:cTn id="13" dur="500" fill="hold"/>
                                        <p:tgtEl>
                                          <p:spTgt spid="1952778"/>
                                        </p:tgtEl>
                                        <p:attrNameLst>
                                          <p:attrName>ppt_h</p:attrName>
                                        </p:attrNameLst>
                                      </p:cBhvr>
                                      <p:tavLst>
                                        <p:tav tm="0">
                                          <p:val>
                                            <p:strVal val="2/3*#ppt_h"/>
                                          </p:val>
                                        </p:tav>
                                        <p:tav tm="100000">
                                          <p:val>
                                            <p:strVal val="#ppt_h"/>
                                          </p:val>
                                        </p:tav>
                                      </p:tavLst>
                                    </p:anim>
                                  </p:childTnLst>
                                </p:cTn>
                              </p:par>
                            </p:childTnLst>
                          </p:cTn>
                        </p:par>
                        <p:par>
                          <p:cTn id="14" fill="hold" nodeType="afterGroup">
                            <p:stCondLst>
                              <p:cond delay="1000"/>
                            </p:stCondLst>
                            <p:childTnLst>
                              <p:par>
                                <p:cTn id="15" presetID="23" presetClass="entr" presetSubtype="272" fill="hold" grpId="0" nodeType="afterEffect">
                                  <p:stCondLst>
                                    <p:cond delay="0"/>
                                  </p:stCondLst>
                                  <p:childTnLst>
                                    <p:set>
                                      <p:cBhvr>
                                        <p:cTn id="16" dur="1" fill="hold">
                                          <p:stCondLst>
                                            <p:cond delay="0"/>
                                          </p:stCondLst>
                                        </p:cTn>
                                        <p:tgtEl>
                                          <p:spTgt spid="1952780"/>
                                        </p:tgtEl>
                                        <p:attrNameLst>
                                          <p:attrName>style.visibility</p:attrName>
                                        </p:attrNameLst>
                                      </p:cBhvr>
                                      <p:to>
                                        <p:strVal val="visible"/>
                                      </p:to>
                                    </p:set>
                                    <p:anim calcmode="lin" valueType="num">
                                      <p:cBhvr>
                                        <p:cTn id="17" dur="500" fill="hold"/>
                                        <p:tgtEl>
                                          <p:spTgt spid="1952780"/>
                                        </p:tgtEl>
                                        <p:attrNameLst>
                                          <p:attrName>ppt_w</p:attrName>
                                        </p:attrNameLst>
                                      </p:cBhvr>
                                      <p:tavLst>
                                        <p:tav tm="0">
                                          <p:val>
                                            <p:strVal val="2/3*#ppt_w"/>
                                          </p:val>
                                        </p:tav>
                                        <p:tav tm="100000">
                                          <p:val>
                                            <p:strVal val="#ppt_w"/>
                                          </p:val>
                                        </p:tav>
                                      </p:tavLst>
                                    </p:anim>
                                    <p:anim calcmode="lin" valueType="num">
                                      <p:cBhvr>
                                        <p:cTn id="18" dur="500" fill="hold"/>
                                        <p:tgtEl>
                                          <p:spTgt spid="1952780"/>
                                        </p:tgtEl>
                                        <p:attrNameLst>
                                          <p:attrName>ppt_h</p:attrName>
                                        </p:attrNameLst>
                                      </p:cBhvr>
                                      <p:tavLst>
                                        <p:tav tm="0">
                                          <p:val>
                                            <p:strVal val="2/3*#ppt_h"/>
                                          </p:val>
                                        </p:tav>
                                        <p:tav tm="100000">
                                          <p:val>
                                            <p:strVal val="#ppt_h"/>
                                          </p:val>
                                        </p:tav>
                                      </p:tavLst>
                                    </p:anim>
                                  </p:childTnLst>
                                </p:cTn>
                              </p:par>
                            </p:childTnLst>
                          </p:cTn>
                        </p:par>
                        <p:par>
                          <p:cTn id="19" fill="hold" nodeType="afterGroup">
                            <p:stCondLst>
                              <p:cond delay="1500"/>
                            </p:stCondLst>
                            <p:childTnLst>
                              <p:par>
                                <p:cTn id="20" presetID="23" presetClass="entr" presetSubtype="272" fill="hold" grpId="0" nodeType="afterEffect">
                                  <p:stCondLst>
                                    <p:cond delay="0"/>
                                  </p:stCondLst>
                                  <p:childTnLst>
                                    <p:set>
                                      <p:cBhvr>
                                        <p:cTn id="21" dur="1" fill="hold">
                                          <p:stCondLst>
                                            <p:cond delay="0"/>
                                          </p:stCondLst>
                                        </p:cTn>
                                        <p:tgtEl>
                                          <p:spTgt spid="1952775"/>
                                        </p:tgtEl>
                                        <p:attrNameLst>
                                          <p:attrName>style.visibility</p:attrName>
                                        </p:attrNameLst>
                                      </p:cBhvr>
                                      <p:to>
                                        <p:strVal val="visible"/>
                                      </p:to>
                                    </p:set>
                                    <p:anim calcmode="lin" valueType="num">
                                      <p:cBhvr>
                                        <p:cTn id="22" dur="500" fill="hold"/>
                                        <p:tgtEl>
                                          <p:spTgt spid="1952775"/>
                                        </p:tgtEl>
                                        <p:attrNameLst>
                                          <p:attrName>ppt_w</p:attrName>
                                        </p:attrNameLst>
                                      </p:cBhvr>
                                      <p:tavLst>
                                        <p:tav tm="0">
                                          <p:val>
                                            <p:strVal val="2/3*#ppt_w"/>
                                          </p:val>
                                        </p:tav>
                                        <p:tav tm="100000">
                                          <p:val>
                                            <p:strVal val="#ppt_w"/>
                                          </p:val>
                                        </p:tav>
                                      </p:tavLst>
                                    </p:anim>
                                    <p:anim calcmode="lin" valueType="num">
                                      <p:cBhvr>
                                        <p:cTn id="23" dur="500" fill="hold"/>
                                        <p:tgtEl>
                                          <p:spTgt spid="1952775"/>
                                        </p:tgtEl>
                                        <p:attrNameLst>
                                          <p:attrName>ppt_h</p:attrName>
                                        </p:attrNameLst>
                                      </p:cBhvr>
                                      <p:tavLst>
                                        <p:tav tm="0">
                                          <p:val>
                                            <p:strVal val="2/3*#ppt_h"/>
                                          </p:val>
                                        </p:tav>
                                        <p:tav tm="100000">
                                          <p:val>
                                            <p:strVal val="#ppt_h"/>
                                          </p:val>
                                        </p:tav>
                                      </p:tavLst>
                                    </p:anim>
                                  </p:childTnLst>
                                </p:cTn>
                              </p:par>
                            </p:childTnLst>
                          </p:cTn>
                        </p:par>
                        <p:par>
                          <p:cTn id="24" fill="hold" nodeType="afterGroup">
                            <p:stCondLst>
                              <p:cond delay="2000"/>
                            </p:stCondLst>
                            <p:childTnLst>
                              <p:par>
                                <p:cTn id="25" presetID="23" presetClass="entr" presetSubtype="272" fill="hold" grpId="0" nodeType="afterEffect">
                                  <p:stCondLst>
                                    <p:cond delay="0"/>
                                  </p:stCondLst>
                                  <p:childTnLst>
                                    <p:set>
                                      <p:cBhvr>
                                        <p:cTn id="26" dur="1" fill="hold">
                                          <p:stCondLst>
                                            <p:cond delay="0"/>
                                          </p:stCondLst>
                                        </p:cTn>
                                        <p:tgtEl>
                                          <p:spTgt spid="1952779"/>
                                        </p:tgtEl>
                                        <p:attrNameLst>
                                          <p:attrName>style.visibility</p:attrName>
                                        </p:attrNameLst>
                                      </p:cBhvr>
                                      <p:to>
                                        <p:strVal val="visible"/>
                                      </p:to>
                                    </p:set>
                                    <p:anim calcmode="lin" valueType="num">
                                      <p:cBhvr>
                                        <p:cTn id="27" dur="500" fill="hold"/>
                                        <p:tgtEl>
                                          <p:spTgt spid="1952779"/>
                                        </p:tgtEl>
                                        <p:attrNameLst>
                                          <p:attrName>ppt_w</p:attrName>
                                        </p:attrNameLst>
                                      </p:cBhvr>
                                      <p:tavLst>
                                        <p:tav tm="0">
                                          <p:val>
                                            <p:strVal val="2/3*#ppt_w"/>
                                          </p:val>
                                        </p:tav>
                                        <p:tav tm="100000">
                                          <p:val>
                                            <p:strVal val="#ppt_w"/>
                                          </p:val>
                                        </p:tav>
                                      </p:tavLst>
                                    </p:anim>
                                    <p:anim calcmode="lin" valueType="num">
                                      <p:cBhvr>
                                        <p:cTn id="28" dur="500" fill="hold"/>
                                        <p:tgtEl>
                                          <p:spTgt spid="1952779"/>
                                        </p:tgtEl>
                                        <p:attrNameLst>
                                          <p:attrName>ppt_h</p:attrName>
                                        </p:attrNameLst>
                                      </p:cBhvr>
                                      <p:tavLst>
                                        <p:tav tm="0">
                                          <p:val>
                                            <p:strVal val="2/3*#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52781"/>
                                        </p:tgtEl>
                                        <p:attrNameLst>
                                          <p:attrName>style.visibility</p:attrName>
                                        </p:attrNameLst>
                                      </p:cBhvr>
                                      <p:to>
                                        <p:strVal val="visible"/>
                                      </p:to>
                                    </p:set>
                                    <p:animEffect transition="in" filter="dissolve">
                                      <p:cBhvr>
                                        <p:cTn id="33" dur="500"/>
                                        <p:tgtEl>
                                          <p:spTgt spid="1952781"/>
                                        </p:tgtEl>
                                      </p:cBhvr>
                                    </p:animEffect>
                                  </p:childTnLst>
                                  <p:subTnLst>
                                    <p:set>
                                      <p:cBhvr override="childStyle">
                                        <p:cTn dur="1" fill="hold" display="0" masterRel="nextClick" afterEffect="1"/>
                                        <p:tgtEl>
                                          <p:spTgt spid="1952781"/>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952782"/>
                                        </p:tgtEl>
                                        <p:attrNameLst>
                                          <p:attrName>style.visibility</p:attrName>
                                        </p:attrNameLst>
                                      </p:cBhvr>
                                      <p:to>
                                        <p:strVal val="visible"/>
                                      </p:to>
                                    </p:set>
                                    <p:animEffect transition="in" filter="dissolve">
                                      <p:cBhvr>
                                        <p:cTn id="38" dur="500"/>
                                        <p:tgtEl>
                                          <p:spTgt spid="1952782"/>
                                        </p:tgtEl>
                                      </p:cBhvr>
                                    </p:animEffect>
                                  </p:childTnLst>
                                  <p:subTnLst>
                                    <p:set>
                                      <p:cBhvr override="childStyle">
                                        <p:cTn dur="1" fill="hold" display="0" masterRel="nextClick" afterEffect="1"/>
                                        <p:tgtEl>
                                          <p:spTgt spid="1952782"/>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952784"/>
                                        </p:tgtEl>
                                        <p:attrNameLst>
                                          <p:attrName>style.visibility</p:attrName>
                                        </p:attrNameLst>
                                      </p:cBhvr>
                                      <p:to>
                                        <p:strVal val="visible"/>
                                      </p:to>
                                    </p:set>
                                    <p:animEffect transition="in" filter="dissolve">
                                      <p:cBhvr>
                                        <p:cTn id="43" dur="500"/>
                                        <p:tgtEl>
                                          <p:spTgt spid="1952784"/>
                                        </p:tgtEl>
                                      </p:cBhvr>
                                    </p:animEffect>
                                  </p:childTnLst>
                                  <p:subTnLst>
                                    <p:set>
                                      <p:cBhvr override="childStyle">
                                        <p:cTn dur="1" fill="hold" display="0" masterRel="nextClick" afterEffect="1"/>
                                        <p:tgtEl>
                                          <p:spTgt spid="1952784"/>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952783"/>
                                        </p:tgtEl>
                                        <p:attrNameLst>
                                          <p:attrName>style.visibility</p:attrName>
                                        </p:attrNameLst>
                                      </p:cBhvr>
                                      <p:to>
                                        <p:strVal val="visible"/>
                                      </p:to>
                                    </p:set>
                                    <p:animEffect transition="in" filter="dissolve">
                                      <p:cBhvr>
                                        <p:cTn id="48" dur="500"/>
                                        <p:tgtEl>
                                          <p:spTgt spid="1952783"/>
                                        </p:tgtEl>
                                      </p:cBhvr>
                                    </p:animEffect>
                                  </p:childTnLst>
                                  <p:subTnLst>
                                    <p:set>
                                      <p:cBhvr override="childStyle">
                                        <p:cTn dur="1" fill="hold" display="0" masterRel="nextClick" afterEffect="1"/>
                                        <p:tgtEl>
                                          <p:spTgt spid="1952783"/>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952785"/>
                                        </p:tgtEl>
                                        <p:attrNameLst>
                                          <p:attrName>style.visibility</p:attrName>
                                        </p:attrNameLst>
                                      </p:cBhvr>
                                      <p:to>
                                        <p:strVal val="visible"/>
                                      </p:to>
                                    </p:set>
                                    <p:animEffect transition="in" filter="dissolve">
                                      <p:cBhvr>
                                        <p:cTn id="53" dur="500"/>
                                        <p:tgtEl>
                                          <p:spTgt spid="1952785"/>
                                        </p:tgtEl>
                                      </p:cBhvr>
                                    </p:animEffect>
                                  </p:childTnLst>
                                  <p:subTnLst>
                                    <p:set>
                                      <p:cBhvr override="childStyle">
                                        <p:cTn dur="1" fill="hold" display="0" masterRel="nextClick" afterEffect="1"/>
                                        <p:tgtEl>
                                          <p:spTgt spid="195278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2775" grpId="0" animBg="1" autoUpdateAnimBg="0"/>
      <p:bldP spid="1952778" grpId="0" animBg="1" autoUpdateAnimBg="0"/>
      <p:bldP spid="1952779" grpId="0" animBg="1" autoUpdateAnimBg="0"/>
      <p:bldP spid="1952780" grpId="0" animBg="1" autoUpdateAnimBg="0"/>
      <p:bldP spid="1952773" grpId="0" animBg="1" autoUpdateAnimBg="0"/>
      <p:bldP spid="1952781" grpId="0" animBg="1" autoUpdateAnimBg="0"/>
      <p:bldP spid="1952782" grpId="0" animBg="1" autoUpdateAnimBg="0"/>
      <p:bldP spid="1952783" grpId="0" animBg="1" autoUpdateAnimBg="0"/>
      <p:bldP spid="1952784" grpId="0" animBg="1" autoUpdateAnimBg="0"/>
      <p:bldP spid="195278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1382" name="Group 54"/>
          <p:cNvGrpSpPr>
            <a:grpSpLocks/>
          </p:cNvGrpSpPr>
          <p:nvPr/>
        </p:nvGrpSpPr>
        <p:grpSpPr bwMode="auto">
          <a:xfrm>
            <a:off x="3048000" y="1676400"/>
            <a:ext cx="1295400" cy="1752600"/>
            <a:chOff x="1920" y="1056"/>
            <a:chExt cx="816" cy="1104"/>
          </a:xfrm>
        </p:grpSpPr>
        <p:sp>
          <p:nvSpPr>
            <p:cNvPr id="23582" name="Line 7"/>
            <p:cNvSpPr>
              <a:spLocks noChangeShapeType="1"/>
            </p:cNvSpPr>
            <p:nvPr/>
          </p:nvSpPr>
          <p:spPr bwMode="auto">
            <a:xfrm>
              <a:off x="2428" y="1485"/>
              <a:ext cx="308" cy="675"/>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PE"/>
            </a:p>
          </p:txBody>
        </p:sp>
        <p:sp>
          <p:nvSpPr>
            <p:cNvPr id="1891342" name="Rectangle 14"/>
            <p:cNvSpPr>
              <a:spLocks noChangeArrowheads="1"/>
            </p:cNvSpPr>
            <p:nvPr/>
          </p:nvSpPr>
          <p:spPr bwMode="auto">
            <a:xfrm>
              <a:off x="1920" y="1056"/>
              <a:ext cx="809" cy="508"/>
            </a:xfrm>
            <a:prstGeom prst="rect">
              <a:avLst/>
            </a:prstGeom>
            <a:solidFill>
              <a:srgbClr val="FFEFEF">
                <a:alpha val="50000"/>
              </a:srgbClr>
            </a:solidFill>
            <a:ln w="9525">
              <a:miter lim="800000"/>
              <a:headEnd type="none" w="sm" len="sm"/>
              <a:tailEnd type="none" w="sm" len="sm"/>
            </a:ln>
            <a:effectLst/>
            <a:scene3d>
              <a:camera prst="legacyObliqueTopRight"/>
              <a:lightRig rig="legacyFlat3" dir="b"/>
            </a:scene3d>
            <a:sp3d extrusionH="125400" prstMaterial="legacyMatte">
              <a:bevelT w="13500" h="13500" prst="angle"/>
              <a:bevelB w="13500" h="13500" prst="angle"/>
              <a:extrusionClr>
                <a:srgbClr val="FFEFEF"/>
              </a:extrusionClr>
              <a:contourClr>
                <a:srgbClr val="FFEFE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flatTx/>
            </a:bodyPr>
            <a:lstStyle>
              <a:lvl1pPr marL="384175" indent="-384175" algn="l" defTabSz="903288">
                <a:defRPr sz="2400">
                  <a:solidFill>
                    <a:schemeClr val="tx1"/>
                  </a:solidFill>
                  <a:latin typeface="Times New Roman" panose="02020603050405020304" pitchFamily="18" charset="0"/>
                </a:defRPr>
              </a:lvl1pPr>
              <a:lvl2pPr marL="1184275" indent="-430213" algn="l" defTabSz="903288">
                <a:defRPr sz="2400">
                  <a:solidFill>
                    <a:schemeClr val="tx1"/>
                  </a:solidFill>
                  <a:latin typeface="Times New Roman" panose="02020603050405020304" pitchFamily="18" charset="0"/>
                </a:defRPr>
              </a:lvl2pPr>
              <a:lvl3pPr marL="1504950" indent="-212725" algn="l" defTabSz="903288">
                <a:defRPr sz="2400">
                  <a:solidFill>
                    <a:schemeClr val="tx1"/>
                  </a:solidFill>
                  <a:latin typeface="Times New Roman" panose="02020603050405020304" pitchFamily="18" charset="0"/>
                </a:defRPr>
              </a:lvl3pPr>
              <a:lvl4pPr marL="1770063" indent="-157163" algn="l" defTabSz="903288">
                <a:defRPr sz="2400">
                  <a:solidFill>
                    <a:schemeClr val="tx1"/>
                  </a:solidFill>
                  <a:latin typeface="Times New Roman" panose="02020603050405020304" pitchFamily="18" charset="0"/>
                </a:defRPr>
              </a:lvl4pPr>
              <a:lvl5pPr marL="2039938" indent="-161925" algn="l" defTabSz="903288">
                <a:defRPr sz="2400">
                  <a:solidFill>
                    <a:schemeClr val="tx1"/>
                  </a:solidFill>
                  <a:latin typeface="Times New Roman" panose="02020603050405020304" pitchFamily="18" charset="0"/>
                </a:defRPr>
              </a:lvl5pPr>
              <a:lvl6pPr marL="2497138" indent="-161925" defTabSz="903288" eaLnBrk="0" fontAlgn="base" hangingPunct="0">
                <a:spcBef>
                  <a:spcPct val="0"/>
                </a:spcBef>
                <a:spcAft>
                  <a:spcPct val="0"/>
                </a:spcAft>
                <a:defRPr sz="2400">
                  <a:solidFill>
                    <a:schemeClr val="tx1"/>
                  </a:solidFill>
                  <a:latin typeface="Times New Roman" panose="02020603050405020304" pitchFamily="18" charset="0"/>
                </a:defRPr>
              </a:lvl6pPr>
              <a:lvl7pPr marL="2954338" indent="-161925" defTabSz="903288" eaLnBrk="0" fontAlgn="base" hangingPunct="0">
                <a:spcBef>
                  <a:spcPct val="0"/>
                </a:spcBef>
                <a:spcAft>
                  <a:spcPct val="0"/>
                </a:spcAft>
                <a:defRPr sz="2400">
                  <a:solidFill>
                    <a:schemeClr val="tx1"/>
                  </a:solidFill>
                  <a:latin typeface="Times New Roman" panose="02020603050405020304" pitchFamily="18" charset="0"/>
                </a:defRPr>
              </a:lvl7pPr>
              <a:lvl8pPr marL="3411538" indent="-161925" defTabSz="903288" eaLnBrk="0" fontAlgn="base" hangingPunct="0">
                <a:spcBef>
                  <a:spcPct val="0"/>
                </a:spcBef>
                <a:spcAft>
                  <a:spcPct val="0"/>
                </a:spcAft>
                <a:defRPr sz="2400">
                  <a:solidFill>
                    <a:schemeClr val="tx1"/>
                  </a:solidFill>
                  <a:latin typeface="Times New Roman" panose="02020603050405020304" pitchFamily="18" charset="0"/>
                </a:defRPr>
              </a:lvl8pPr>
              <a:lvl9pPr marL="3868738" indent="-161925" defTabSz="903288"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Diagrama de </a:t>
              </a:r>
            </a:p>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Casos de Uso</a:t>
              </a:r>
              <a:endParaRPr kumimoji="0" lang="en-US" altLang="es-ES" sz="1800" b="1" smtClean="0">
                <a:effectLst>
                  <a:outerShdw blurRad="38100" dist="38100" dir="2700000" algn="tl">
                    <a:srgbClr val="FFFFFF"/>
                  </a:outerShdw>
                </a:effectLst>
                <a:latin typeface="Arial Narrow" panose="020B0606020202030204" pitchFamily="34" charset="0"/>
              </a:endParaRPr>
            </a:p>
          </p:txBody>
        </p:sp>
      </p:grpSp>
      <p:grpSp>
        <p:nvGrpSpPr>
          <p:cNvPr id="1891375" name="Group 47"/>
          <p:cNvGrpSpPr>
            <a:grpSpLocks/>
          </p:cNvGrpSpPr>
          <p:nvPr/>
        </p:nvGrpSpPr>
        <p:grpSpPr bwMode="auto">
          <a:xfrm>
            <a:off x="1260475" y="3657600"/>
            <a:ext cx="2778125" cy="804863"/>
            <a:chOff x="794" y="2304"/>
            <a:chExt cx="1750" cy="507"/>
          </a:xfrm>
        </p:grpSpPr>
        <p:sp>
          <p:nvSpPr>
            <p:cNvPr id="23580" name="Line 8"/>
            <p:cNvSpPr>
              <a:spLocks noChangeShapeType="1"/>
            </p:cNvSpPr>
            <p:nvPr/>
          </p:nvSpPr>
          <p:spPr bwMode="auto">
            <a:xfrm>
              <a:off x="1584" y="2496"/>
              <a:ext cx="96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PE"/>
            </a:p>
          </p:txBody>
        </p:sp>
        <p:sp>
          <p:nvSpPr>
            <p:cNvPr id="1891345" name="Rectangle 17"/>
            <p:cNvSpPr>
              <a:spLocks noChangeArrowheads="1"/>
            </p:cNvSpPr>
            <p:nvPr/>
          </p:nvSpPr>
          <p:spPr bwMode="auto">
            <a:xfrm>
              <a:off x="794" y="2304"/>
              <a:ext cx="810" cy="507"/>
            </a:xfrm>
            <a:prstGeom prst="rect">
              <a:avLst/>
            </a:prstGeom>
            <a:solidFill>
              <a:srgbClr val="FFEFEF">
                <a:alpha val="50000"/>
              </a:srgbClr>
            </a:solidFill>
            <a:ln w="9525">
              <a:miter lim="800000"/>
              <a:headEnd type="none" w="sm" len="sm"/>
              <a:tailEnd type="none" w="sm" len="sm"/>
            </a:ln>
            <a:effectLst/>
            <a:scene3d>
              <a:camera prst="legacyObliqueTopRight"/>
              <a:lightRig rig="legacyFlat3" dir="b"/>
            </a:scene3d>
            <a:sp3d extrusionH="125400" prstMaterial="legacyMatte">
              <a:bevelT w="13500" h="13500" prst="angle"/>
              <a:bevelB w="13500" h="13500" prst="angle"/>
              <a:extrusionClr>
                <a:srgbClr val="FFEFEF"/>
              </a:extrusionClr>
              <a:contourClr>
                <a:srgbClr val="FFEFE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flatTx/>
            </a:bodyPr>
            <a:lstStyle>
              <a:lvl1pPr marL="384175" indent="-384175" algn="l" defTabSz="903288">
                <a:defRPr sz="2400">
                  <a:solidFill>
                    <a:schemeClr val="tx1"/>
                  </a:solidFill>
                  <a:latin typeface="Times New Roman" panose="02020603050405020304" pitchFamily="18" charset="0"/>
                </a:defRPr>
              </a:lvl1pPr>
              <a:lvl2pPr marL="1184275" indent="-430213" algn="l" defTabSz="903288">
                <a:defRPr sz="2400">
                  <a:solidFill>
                    <a:schemeClr val="tx1"/>
                  </a:solidFill>
                  <a:latin typeface="Times New Roman" panose="02020603050405020304" pitchFamily="18" charset="0"/>
                </a:defRPr>
              </a:lvl2pPr>
              <a:lvl3pPr marL="1504950" indent="-212725" algn="l" defTabSz="903288">
                <a:defRPr sz="2400">
                  <a:solidFill>
                    <a:schemeClr val="tx1"/>
                  </a:solidFill>
                  <a:latin typeface="Times New Roman" panose="02020603050405020304" pitchFamily="18" charset="0"/>
                </a:defRPr>
              </a:lvl3pPr>
              <a:lvl4pPr marL="1770063" indent="-157163" algn="l" defTabSz="903288">
                <a:defRPr sz="2400">
                  <a:solidFill>
                    <a:schemeClr val="tx1"/>
                  </a:solidFill>
                  <a:latin typeface="Times New Roman" panose="02020603050405020304" pitchFamily="18" charset="0"/>
                </a:defRPr>
              </a:lvl4pPr>
              <a:lvl5pPr marL="2039938" indent="-161925" algn="l" defTabSz="903288">
                <a:defRPr sz="2400">
                  <a:solidFill>
                    <a:schemeClr val="tx1"/>
                  </a:solidFill>
                  <a:latin typeface="Times New Roman" panose="02020603050405020304" pitchFamily="18" charset="0"/>
                </a:defRPr>
              </a:lvl5pPr>
              <a:lvl6pPr marL="2497138" indent="-161925" defTabSz="903288" eaLnBrk="0" fontAlgn="base" hangingPunct="0">
                <a:spcBef>
                  <a:spcPct val="0"/>
                </a:spcBef>
                <a:spcAft>
                  <a:spcPct val="0"/>
                </a:spcAft>
                <a:defRPr sz="2400">
                  <a:solidFill>
                    <a:schemeClr val="tx1"/>
                  </a:solidFill>
                  <a:latin typeface="Times New Roman" panose="02020603050405020304" pitchFamily="18" charset="0"/>
                </a:defRPr>
              </a:lvl6pPr>
              <a:lvl7pPr marL="2954338" indent="-161925" defTabSz="903288" eaLnBrk="0" fontAlgn="base" hangingPunct="0">
                <a:spcBef>
                  <a:spcPct val="0"/>
                </a:spcBef>
                <a:spcAft>
                  <a:spcPct val="0"/>
                </a:spcAft>
                <a:defRPr sz="2400">
                  <a:solidFill>
                    <a:schemeClr val="tx1"/>
                  </a:solidFill>
                  <a:latin typeface="Times New Roman" panose="02020603050405020304" pitchFamily="18" charset="0"/>
                </a:defRPr>
              </a:lvl7pPr>
              <a:lvl8pPr marL="3411538" indent="-161925" defTabSz="903288" eaLnBrk="0" fontAlgn="base" hangingPunct="0">
                <a:spcBef>
                  <a:spcPct val="0"/>
                </a:spcBef>
                <a:spcAft>
                  <a:spcPct val="0"/>
                </a:spcAft>
                <a:defRPr sz="2400">
                  <a:solidFill>
                    <a:schemeClr val="tx1"/>
                  </a:solidFill>
                  <a:latin typeface="Times New Roman" panose="02020603050405020304" pitchFamily="18" charset="0"/>
                </a:defRPr>
              </a:lvl8pPr>
              <a:lvl9pPr marL="3868738" indent="-161925" defTabSz="903288"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Diagrama de</a:t>
              </a:r>
            </a:p>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Componentes</a:t>
              </a:r>
              <a:endParaRPr kumimoji="0" lang="en-US" altLang="es-ES" sz="1800" b="1" smtClean="0">
                <a:effectLst>
                  <a:outerShdw blurRad="38100" dist="38100" dir="2700000" algn="tl">
                    <a:srgbClr val="FFFFFF"/>
                  </a:outerShdw>
                </a:effectLst>
                <a:latin typeface="Arial Narrow" panose="020B0606020202030204" pitchFamily="34" charset="0"/>
              </a:endParaRPr>
            </a:p>
          </p:txBody>
        </p:sp>
      </p:grpSp>
      <p:grpSp>
        <p:nvGrpSpPr>
          <p:cNvPr id="1891376" name="Group 48"/>
          <p:cNvGrpSpPr>
            <a:grpSpLocks/>
          </p:cNvGrpSpPr>
          <p:nvPr/>
        </p:nvGrpSpPr>
        <p:grpSpPr bwMode="auto">
          <a:xfrm>
            <a:off x="5105400" y="3657600"/>
            <a:ext cx="2870200" cy="806450"/>
            <a:chOff x="3216" y="2304"/>
            <a:chExt cx="1808" cy="508"/>
          </a:xfrm>
        </p:grpSpPr>
        <p:sp>
          <p:nvSpPr>
            <p:cNvPr id="23578" name="Line 4"/>
            <p:cNvSpPr>
              <a:spLocks noChangeShapeType="1"/>
            </p:cNvSpPr>
            <p:nvPr/>
          </p:nvSpPr>
          <p:spPr bwMode="auto">
            <a:xfrm flipV="1">
              <a:off x="3216" y="2496"/>
              <a:ext cx="1056"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PE"/>
            </a:p>
          </p:txBody>
        </p:sp>
        <p:sp>
          <p:nvSpPr>
            <p:cNvPr id="23579" name="Rectangle 20"/>
            <p:cNvSpPr>
              <a:spLocks noChangeArrowheads="1"/>
            </p:cNvSpPr>
            <p:nvPr/>
          </p:nvSpPr>
          <p:spPr bwMode="auto">
            <a:xfrm>
              <a:off x="4214" y="2304"/>
              <a:ext cx="810" cy="508"/>
            </a:xfrm>
            <a:prstGeom prst="rect">
              <a:avLst/>
            </a:prstGeom>
            <a:solidFill>
              <a:srgbClr val="FFEFEF">
                <a:alpha val="50195"/>
              </a:srgbClr>
            </a:solidFill>
            <a:ln w="9525">
              <a:miter lim="800000"/>
              <a:headEnd/>
              <a:tailEnd/>
            </a:ln>
            <a:effectLst/>
            <a:scene3d>
              <a:camera prst="legacyPerspectiveTopRight"/>
              <a:lightRig rig="legacyFlat3" dir="b"/>
            </a:scene3d>
            <a:sp3d extrusionH="125400" prstMaterial="legacyMatte">
              <a:bevelT w="13500" h="13500" prst="angle"/>
              <a:bevelB w="13500" h="13500" prst="angle"/>
              <a:extrusionClr>
                <a:srgbClr val="FFEFEF"/>
              </a:extrusionClr>
              <a:contourClr>
                <a:srgbClr val="FFEFE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flatTx/>
            </a:bodyPr>
            <a:lstStyle>
              <a:lvl1pPr marL="384175" indent="-384175" algn="ctr" defTabSz="903288">
                <a:defRPr kumimoji="1" sz="2400">
                  <a:solidFill>
                    <a:schemeClr val="tx1"/>
                  </a:solidFill>
                  <a:latin typeface="Arial Narrow" panose="020B0606020202030204" pitchFamily="34" charset="0"/>
                </a:defRPr>
              </a:lvl1pPr>
              <a:lvl2pPr marL="1184275" indent="-430213" algn="ctr" defTabSz="903288">
                <a:defRPr kumimoji="1" sz="2400">
                  <a:solidFill>
                    <a:schemeClr val="tx1"/>
                  </a:solidFill>
                  <a:latin typeface="Arial Narrow" panose="020B0606020202030204" pitchFamily="34" charset="0"/>
                </a:defRPr>
              </a:lvl2pPr>
              <a:lvl3pPr marL="1504950" indent="-212725" algn="ctr" defTabSz="903288">
                <a:defRPr kumimoji="1" sz="2400">
                  <a:solidFill>
                    <a:schemeClr val="tx1"/>
                  </a:solidFill>
                  <a:latin typeface="Arial Narrow" panose="020B0606020202030204" pitchFamily="34" charset="0"/>
                </a:defRPr>
              </a:lvl3pPr>
              <a:lvl4pPr marL="1770063" indent="-157163" algn="ctr" defTabSz="903288">
                <a:defRPr kumimoji="1" sz="2400">
                  <a:solidFill>
                    <a:schemeClr val="tx1"/>
                  </a:solidFill>
                  <a:latin typeface="Arial Narrow" panose="020B0606020202030204" pitchFamily="34" charset="0"/>
                </a:defRPr>
              </a:lvl4pPr>
              <a:lvl5pPr marL="2039938" indent="-161925" algn="ctr" defTabSz="903288">
                <a:defRPr kumimoji="1" sz="2400">
                  <a:solidFill>
                    <a:schemeClr val="tx1"/>
                  </a:solidFill>
                  <a:latin typeface="Arial Narrow" panose="020B0606020202030204" pitchFamily="34" charset="0"/>
                </a:defRPr>
              </a:lvl5pPr>
              <a:lvl6pPr marL="2497138" indent="-161925" algn="ctr" defTabSz="903288" eaLnBrk="0" fontAlgn="base" hangingPunct="0">
                <a:spcBef>
                  <a:spcPct val="0"/>
                </a:spcBef>
                <a:spcAft>
                  <a:spcPct val="0"/>
                </a:spcAft>
                <a:defRPr kumimoji="1" sz="2400">
                  <a:solidFill>
                    <a:schemeClr val="tx1"/>
                  </a:solidFill>
                  <a:latin typeface="Arial Narrow" panose="020B0606020202030204" pitchFamily="34" charset="0"/>
                </a:defRPr>
              </a:lvl6pPr>
              <a:lvl7pPr marL="2954338" indent="-161925" algn="ctr" defTabSz="903288" eaLnBrk="0" fontAlgn="base" hangingPunct="0">
                <a:spcBef>
                  <a:spcPct val="0"/>
                </a:spcBef>
                <a:spcAft>
                  <a:spcPct val="0"/>
                </a:spcAft>
                <a:defRPr kumimoji="1" sz="2400">
                  <a:solidFill>
                    <a:schemeClr val="tx1"/>
                  </a:solidFill>
                  <a:latin typeface="Arial Narrow" panose="020B0606020202030204" pitchFamily="34" charset="0"/>
                </a:defRPr>
              </a:lvl7pPr>
              <a:lvl8pPr marL="3411538" indent="-161925" algn="ctr" defTabSz="903288" eaLnBrk="0" fontAlgn="base" hangingPunct="0">
                <a:spcBef>
                  <a:spcPct val="0"/>
                </a:spcBef>
                <a:spcAft>
                  <a:spcPct val="0"/>
                </a:spcAft>
                <a:defRPr kumimoji="1" sz="2400">
                  <a:solidFill>
                    <a:schemeClr val="tx1"/>
                  </a:solidFill>
                  <a:latin typeface="Arial Narrow" panose="020B0606020202030204" pitchFamily="34" charset="0"/>
                </a:defRPr>
              </a:lvl8pPr>
              <a:lvl9pPr marL="3868738" indent="-161925" algn="ctr" defTabSz="903288"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90000"/>
                </a:lnSpc>
                <a:buClr>
                  <a:srgbClr val="F6BF69"/>
                </a:buClr>
                <a:buFont typeface="Monotype Sorts" panose="05010101010101010101" pitchFamily="2" charset="2"/>
                <a:buNone/>
              </a:pPr>
              <a:r>
                <a:rPr kumimoji="0" lang="en-US" altLang="es-ES" sz="1800" b="1"/>
                <a:t>Diagrama de</a:t>
              </a:r>
            </a:p>
            <a:p>
              <a:pPr>
                <a:lnSpc>
                  <a:spcPct val="90000"/>
                </a:lnSpc>
                <a:buClr>
                  <a:srgbClr val="F6BF69"/>
                </a:buClr>
                <a:buFont typeface="Monotype Sorts" panose="05010101010101010101" pitchFamily="2" charset="2"/>
                <a:buNone/>
              </a:pPr>
              <a:r>
                <a:rPr kumimoji="0" lang="en-US" altLang="es-ES" sz="1800" b="1"/>
                <a:t>Secuencia</a:t>
              </a:r>
            </a:p>
          </p:txBody>
        </p:sp>
      </p:grpSp>
      <p:grpSp>
        <p:nvGrpSpPr>
          <p:cNvPr id="1891377" name="Group 49"/>
          <p:cNvGrpSpPr>
            <a:grpSpLocks/>
          </p:cNvGrpSpPr>
          <p:nvPr/>
        </p:nvGrpSpPr>
        <p:grpSpPr bwMode="auto">
          <a:xfrm>
            <a:off x="5105400" y="4267200"/>
            <a:ext cx="1878013" cy="1241425"/>
            <a:chOff x="3216" y="2688"/>
            <a:chExt cx="1183" cy="782"/>
          </a:xfrm>
        </p:grpSpPr>
        <p:sp>
          <p:nvSpPr>
            <p:cNvPr id="23576" name="Line 10"/>
            <p:cNvSpPr>
              <a:spLocks noChangeShapeType="1"/>
            </p:cNvSpPr>
            <p:nvPr/>
          </p:nvSpPr>
          <p:spPr bwMode="auto">
            <a:xfrm flipH="1" flipV="1">
              <a:off x="3216" y="2688"/>
              <a:ext cx="480" cy="288"/>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PE"/>
            </a:p>
          </p:txBody>
        </p:sp>
        <p:sp>
          <p:nvSpPr>
            <p:cNvPr id="1891351" name="Rectangle 23"/>
            <p:cNvSpPr>
              <a:spLocks noChangeArrowheads="1"/>
            </p:cNvSpPr>
            <p:nvPr/>
          </p:nvSpPr>
          <p:spPr bwMode="auto">
            <a:xfrm>
              <a:off x="3590" y="2963"/>
              <a:ext cx="809" cy="507"/>
            </a:xfrm>
            <a:prstGeom prst="rect">
              <a:avLst/>
            </a:prstGeom>
            <a:solidFill>
              <a:srgbClr val="FFEFEF">
                <a:alpha val="50000"/>
              </a:srgbClr>
            </a:solidFill>
            <a:ln w="9525">
              <a:miter lim="800000"/>
              <a:headEnd type="none" w="sm" len="sm"/>
              <a:tailEnd type="none" w="sm" len="sm"/>
            </a:ln>
            <a:effectLst/>
            <a:scene3d>
              <a:camera prst="legacyObliqueTopRight"/>
              <a:lightRig rig="legacyFlat3" dir="b"/>
            </a:scene3d>
            <a:sp3d extrusionH="125400" prstMaterial="legacyMatte">
              <a:bevelT w="13500" h="13500" prst="angle"/>
              <a:bevelB w="13500" h="13500" prst="angle"/>
              <a:extrusionClr>
                <a:srgbClr val="FFEFEF"/>
              </a:extrusionClr>
              <a:contourClr>
                <a:srgbClr val="FFEFE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flatTx/>
            </a:bodyPr>
            <a:lstStyle>
              <a:lvl1pPr marL="384175" indent="-384175" algn="l" defTabSz="903288">
                <a:defRPr sz="2400">
                  <a:solidFill>
                    <a:schemeClr val="tx1"/>
                  </a:solidFill>
                  <a:latin typeface="Times New Roman" panose="02020603050405020304" pitchFamily="18" charset="0"/>
                </a:defRPr>
              </a:lvl1pPr>
              <a:lvl2pPr marL="1184275" indent="-430213" algn="l" defTabSz="903288">
                <a:defRPr sz="2400">
                  <a:solidFill>
                    <a:schemeClr val="tx1"/>
                  </a:solidFill>
                  <a:latin typeface="Times New Roman" panose="02020603050405020304" pitchFamily="18" charset="0"/>
                </a:defRPr>
              </a:lvl2pPr>
              <a:lvl3pPr marL="1504950" indent="-212725" algn="l" defTabSz="903288">
                <a:defRPr sz="2400">
                  <a:solidFill>
                    <a:schemeClr val="tx1"/>
                  </a:solidFill>
                  <a:latin typeface="Times New Roman" panose="02020603050405020304" pitchFamily="18" charset="0"/>
                </a:defRPr>
              </a:lvl3pPr>
              <a:lvl4pPr marL="1770063" indent="-157163" algn="l" defTabSz="903288">
                <a:defRPr sz="2400">
                  <a:solidFill>
                    <a:schemeClr val="tx1"/>
                  </a:solidFill>
                  <a:latin typeface="Times New Roman" panose="02020603050405020304" pitchFamily="18" charset="0"/>
                </a:defRPr>
              </a:lvl4pPr>
              <a:lvl5pPr marL="2039938" indent="-161925" algn="l" defTabSz="903288">
                <a:defRPr sz="2400">
                  <a:solidFill>
                    <a:schemeClr val="tx1"/>
                  </a:solidFill>
                  <a:latin typeface="Times New Roman" panose="02020603050405020304" pitchFamily="18" charset="0"/>
                </a:defRPr>
              </a:lvl5pPr>
              <a:lvl6pPr marL="2497138" indent="-161925" defTabSz="903288" eaLnBrk="0" fontAlgn="base" hangingPunct="0">
                <a:spcBef>
                  <a:spcPct val="0"/>
                </a:spcBef>
                <a:spcAft>
                  <a:spcPct val="0"/>
                </a:spcAft>
                <a:defRPr sz="2400">
                  <a:solidFill>
                    <a:schemeClr val="tx1"/>
                  </a:solidFill>
                  <a:latin typeface="Times New Roman" panose="02020603050405020304" pitchFamily="18" charset="0"/>
                </a:defRPr>
              </a:lvl6pPr>
              <a:lvl7pPr marL="2954338" indent="-161925" defTabSz="903288" eaLnBrk="0" fontAlgn="base" hangingPunct="0">
                <a:spcBef>
                  <a:spcPct val="0"/>
                </a:spcBef>
                <a:spcAft>
                  <a:spcPct val="0"/>
                </a:spcAft>
                <a:defRPr sz="2400">
                  <a:solidFill>
                    <a:schemeClr val="tx1"/>
                  </a:solidFill>
                  <a:latin typeface="Times New Roman" panose="02020603050405020304" pitchFamily="18" charset="0"/>
                </a:defRPr>
              </a:lvl7pPr>
              <a:lvl8pPr marL="3411538" indent="-161925" defTabSz="903288" eaLnBrk="0" fontAlgn="base" hangingPunct="0">
                <a:spcBef>
                  <a:spcPct val="0"/>
                </a:spcBef>
                <a:spcAft>
                  <a:spcPct val="0"/>
                </a:spcAft>
                <a:defRPr sz="2400">
                  <a:solidFill>
                    <a:schemeClr val="tx1"/>
                  </a:solidFill>
                  <a:latin typeface="Times New Roman" panose="02020603050405020304" pitchFamily="18" charset="0"/>
                </a:defRPr>
              </a:lvl8pPr>
              <a:lvl9pPr marL="3868738" indent="-161925" defTabSz="903288"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Diagrama de</a:t>
              </a:r>
            </a:p>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Colaboración</a:t>
              </a:r>
              <a:endParaRPr kumimoji="0" lang="en-US" altLang="es-ES" sz="1800" b="1" smtClean="0">
                <a:effectLst>
                  <a:outerShdw blurRad="38100" dist="38100" dir="2700000" algn="tl">
                    <a:srgbClr val="FFFFFF"/>
                  </a:outerShdw>
                </a:effectLst>
                <a:latin typeface="Arial Narrow" panose="020B0606020202030204" pitchFamily="34" charset="0"/>
              </a:endParaRPr>
            </a:p>
          </p:txBody>
        </p:sp>
      </p:grpSp>
      <p:grpSp>
        <p:nvGrpSpPr>
          <p:cNvPr id="1891381" name="Group 53"/>
          <p:cNvGrpSpPr>
            <a:grpSpLocks/>
          </p:cNvGrpSpPr>
          <p:nvPr/>
        </p:nvGrpSpPr>
        <p:grpSpPr bwMode="auto">
          <a:xfrm>
            <a:off x="5105400" y="2392363"/>
            <a:ext cx="2514600" cy="1189037"/>
            <a:chOff x="3216" y="1507"/>
            <a:chExt cx="1584" cy="749"/>
          </a:xfrm>
        </p:grpSpPr>
        <p:sp>
          <p:nvSpPr>
            <p:cNvPr id="23574" name="Line 3"/>
            <p:cNvSpPr>
              <a:spLocks noChangeShapeType="1"/>
            </p:cNvSpPr>
            <p:nvPr/>
          </p:nvSpPr>
          <p:spPr bwMode="auto">
            <a:xfrm flipV="1">
              <a:off x="3216" y="1776"/>
              <a:ext cx="816" cy="48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PE"/>
            </a:p>
          </p:txBody>
        </p:sp>
        <p:sp>
          <p:nvSpPr>
            <p:cNvPr id="1891354" name="Rectangle 26"/>
            <p:cNvSpPr>
              <a:spLocks noChangeArrowheads="1"/>
            </p:cNvSpPr>
            <p:nvPr/>
          </p:nvSpPr>
          <p:spPr bwMode="auto">
            <a:xfrm>
              <a:off x="3990" y="1507"/>
              <a:ext cx="810" cy="509"/>
            </a:xfrm>
            <a:prstGeom prst="rect">
              <a:avLst/>
            </a:prstGeom>
            <a:solidFill>
              <a:srgbClr val="FFEFEF">
                <a:alpha val="50000"/>
              </a:srgbClr>
            </a:solidFill>
            <a:ln w="9525">
              <a:miter lim="800000"/>
              <a:headEnd type="none" w="sm" len="sm"/>
              <a:tailEnd type="none" w="sm" len="sm"/>
            </a:ln>
            <a:effectLst/>
            <a:scene3d>
              <a:camera prst="legacyPerspectiveTopRight"/>
              <a:lightRig rig="legacyFlat3" dir="b"/>
            </a:scene3d>
            <a:sp3d extrusionH="125400" prstMaterial="legacyMatte">
              <a:bevelT w="13500" h="13500" prst="angle"/>
              <a:bevelB w="13500" h="13500" prst="angle"/>
              <a:extrusionClr>
                <a:srgbClr val="FFEFEF"/>
              </a:extrusionClr>
              <a:contourClr>
                <a:srgbClr val="FFEFE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flatTx/>
            </a:bodyPr>
            <a:lstStyle>
              <a:lvl1pPr marL="384175" indent="-384175" algn="l" defTabSz="903288">
                <a:defRPr sz="2400">
                  <a:solidFill>
                    <a:schemeClr val="tx1"/>
                  </a:solidFill>
                  <a:latin typeface="Times New Roman" panose="02020603050405020304" pitchFamily="18" charset="0"/>
                </a:defRPr>
              </a:lvl1pPr>
              <a:lvl2pPr marL="1184275" indent="-430213" algn="l" defTabSz="903288">
                <a:defRPr sz="2400">
                  <a:solidFill>
                    <a:schemeClr val="tx1"/>
                  </a:solidFill>
                  <a:latin typeface="Times New Roman" panose="02020603050405020304" pitchFamily="18" charset="0"/>
                </a:defRPr>
              </a:lvl2pPr>
              <a:lvl3pPr marL="1504950" indent="-212725" algn="l" defTabSz="903288">
                <a:defRPr sz="2400">
                  <a:solidFill>
                    <a:schemeClr val="tx1"/>
                  </a:solidFill>
                  <a:latin typeface="Times New Roman" panose="02020603050405020304" pitchFamily="18" charset="0"/>
                </a:defRPr>
              </a:lvl3pPr>
              <a:lvl4pPr marL="1770063" indent="-157163" algn="l" defTabSz="903288">
                <a:defRPr sz="2400">
                  <a:solidFill>
                    <a:schemeClr val="tx1"/>
                  </a:solidFill>
                  <a:latin typeface="Times New Roman" panose="02020603050405020304" pitchFamily="18" charset="0"/>
                </a:defRPr>
              </a:lvl4pPr>
              <a:lvl5pPr marL="2039938" indent="-161925" algn="l" defTabSz="903288">
                <a:defRPr sz="2400">
                  <a:solidFill>
                    <a:schemeClr val="tx1"/>
                  </a:solidFill>
                  <a:latin typeface="Times New Roman" panose="02020603050405020304" pitchFamily="18" charset="0"/>
                </a:defRPr>
              </a:lvl5pPr>
              <a:lvl6pPr marL="2497138" indent="-161925" defTabSz="903288" eaLnBrk="0" fontAlgn="base" hangingPunct="0">
                <a:spcBef>
                  <a:spcPct val="0"/>
                </a:spcBef>
                <a:spcAft>
                  <a:spcPct val="0"/>
                </a:spcAft>
                <a:defRPr sz="2400">
                  <a:solidFill>
                    <a:schemeClr val="tx1"/>
                  </a:solidFill>
                  <a:latin typeface="Times New Roman" panose="02020603050405020304" pitchFamily="18" charset="0"/>
                </a:defRPr>
              </a:lvl6pPr>
              <a:lvl7pPr marL="2954338" indent="-161925" defTabSz="903288" eaLnBrk="0" fontAlgn="base" hangingPunct="0">
                <a:spcBef>
                  <a:spcPct val="0"/>
                </a:spcBef>
                <a:spcAft>
                  <a:spcPct val="0"/>
                </a:spcAft>
                <a:defRPr sz="2400">
                  <a:solidFill>
                    <a:schemeClr val="tx1"/>
                  </a:solidFill>
                  <a:latin typeface="Times New Roman" panose="02020603050405020304" pitchFamily="18" charset="0"/>
                </a:defRPr>
              </a:lvl7pPr>
              <a:lvl8pPr marL="3411538" indent="-161925" defTabSz="903288" eaLnBrk="0" fontAlgn="base" hangingPunct="0">
                <a:spcBef>
                  <a:spcPct val="0"/>
                </a:spcBef>
                <a:spcAft>
                  <a:spcPct val="0"/>
                </a:spcAft>
                <a:defRPr sz="2400">
                  <a:solidFill>
                    <a:schemeClr val="tx1"/>
                  </a:solidFill>
                  <a:latin typeface="Times New Roman" panose="02020603050405020304" pitchFamily="18" charset="0"/>
                </a:defRPr>
              </a:lvl8pPr>
              <a:lvl9pPr marL="3868738" indent="-161925" defTabSz="903288"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Diagrama de </a:t>
              </a:r>
            </a:p>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Objetos</a:t>
              </a:r>
              <a:endParaRPr kumimoji="0" lang="en-US" altLang="es-ES" sz="1800" b="1" smtClean="0">
                <a:effectLst>
                  <a:outerShdw blurRad="38100" dist="38100" dir="2700000" algn="tl">
                    <a:srgbClr val="FFFFFF"/>
                  </a:outerShdw>
                </a:effectLst>
                <a:latin typeface="Arial Narrow" panose="020B0606020202030204" pitchFamily="34" charset="0"/>
              </a:endParaRPr>
            </a:p>
          </p:txBody>
        </p:sp>
      </p:grpSp>
      <p:grpSp>
        <p:nvGrpSpPr>
          <p:cNvPr id="1891379" name="Group 51"/>
          <p:cNvGrpSpPr>
            <a:grpSpLocks/>
          </p:cNvGrpSpPr>
          <p:nvPr/>
        </p:nvGrpSpPr>
        <p:grpSpPr bwMode="auto">
          <a:xfrm>
            <a:off x="2066925" y="4238625"/>
            <a:ext cx="2081213" cy="1290638"/>
            <a:chOff x="1302" y="2670"/>
            <a:chExt cx="1311" cy="813"/>
          </a:xfrm>
        </p:grpSpPr>
        <p:sp>
          <p:nvSpPr>
            <p:cNvPr id="23572" name="Line 6"/>
            <p:cNvSpPr>
              <a:spLocks noChangeShapeType="1"/>
            </p:cNvSpPr>
            <p:nvPr/>
          </p:nvSpPr>
          <p:spPr bwMode="auto">
            <a:xfrm flipV="1">
              <a:off x="1974" y="2670"/>
              <a:ext cx="639" cy="319"/>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PE"/>
            </a:p>
          </p:txBody>
        </p:sp>
        <p:sp>
          <p:nvSpPr>
            <p:cNvPr id="1891357" name="Rectangle 29"/>
            <p:cNvSpPr>
              <a:spLocks noChangeArrowheads="1"/>
            </p:cNvSpPr>
            <p:nvPr/>
          </p:nvSpPr>
          <p:spPr bwMode="auto">
            <a:xfrm>
              <a:off x="1302" y="2976"/>
              <a:ext cx="810" cy="507"/>
            </a:xfrm>
            <a:prstGeom prst="rect">
              <a:avLst/>
            </a:prstGeom>
            <a:solidFill>
              <a:srgbClr val="FFEFEF">
                <a:alpha val="50000"/>
              </a:srgbClr>
            </a:solidFill>
            <a:ln w="9525">
              <a:miter lim="800000"/>
              <a:headEnd type="none" w="sm" len="sm"/>
              <a:tailEnd type="none" w="sm" len="sm"/>
            </a:ln>
            <a:effectLst/>
            <a:scene3d>
              <a:camera prst="legacyObliqueTopRight"/>
              <a:lightRig rig="legacyFlat3" dir="b"/>
            </a:scene3d>
            <a:sp3d extrusionH="125400" prstMaterial="legacyMatte">
              <a:bevelT w="13500" h="13500" prst="angle"/>
              <a:bevelB w="13500" h="13500" prst="angle"/>
              <a:extrusionClr>
                <a:srgbClr val="FFEFEF"/>
              </a:extrusionClr>
              <a:contourClr>
                <a:srgbClr val="FFEFE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flatTx/>
            </a:bodyPr>
            <a:lstStyle>
              <a:lvl1pPr marL="384175" indent="-384175" algn="l" defTabSz="903288">
                <a:defRPr sz="2400">
                  <a:solidFill>
                    <a:schemeClr val="tx1"/>
                  </a:solidFill>
                  <a:latin typeface="Times New Roman" panose="02020603050405020304" pitchFamily="18" charset="0"/>
                </a:defRPr>
              </a:lvl1pPr>
              <a:lvl2pPr marL="1184275" indent="-430213" algn="l" defTabSz="903288">
                <a:defRPr sz="2400">
                  <a:solidFill>
                    <a:schemeClr val="tx1"/>
                  </a:solidFill>
                  <a:latin typeface="Times New Roman" panose="02020603050405020304" pitchFamily="18" charset="0"/>
                </a:defRPr>
              </a:lvl2pPr>
              <a:lvl3pPr marL="1504950" indent="-212725" algn="l" defTabSz="903288">
                <a:defRPr sz="2400">
                  <a:solidFill>
                    <a:schemeClr val="tx1"/>
                  </a:solidFill>
                  <a:latin typeface="Times New Roman" panose="02020603050405020304" pitchFamily="18" charset="0"/>
                </a:defRPr>
              </a:lvl3pPr>
              <a:lvl4pPr marL="1770063" indent="-157163" algn="l" defTabSz="903288">
                <a:defRPr sz="2400">
                  <a:solidFill>
                    <a:schemeClr val="tx1"/>
                  </a:solidFill>
                  <a:latin typeface="Times New Roman" panose="02020603050405020304" pitchFamily="18" charset="0"/>
                </a:defRPr>
              </a:lvl4pPr>
              <a:lvl5pPr marL="2039938" indent="-161925" algn="l" defTabSz="903288">
                <a:defRPr sz="2400">
                  <a:solidFill>
                    <a:schemeClr val="tx1"/>
                  </a:solidFill>
                  <a:latin typeface="Times New Roman" panose="02020603050405020304" pitchFamily="18" charset="0"/>
                </a:defRPr>
              </a:lvl5pPr>
              <a:lvl6pPr marL="2497138" indent="-161925" defTabSz="903288" eaLnBrk="0" fontAlgn="base" hangingPunct="0">
                <a:spcBef>
                  <a:spcPct val="0"/>
                </a:spcBef>
                <a:spcAft>
                  <a:spcPct val="0"/>
                </a:spcAft>
                <a:defRPr sz="2400">
                  <a:solidFill>
                    <a:schemeClr val="tx1"/>
                  </a:solidFill>
                  <a:latin typeface="Times New Roman" panose="02020603050405020304" pitchFamily="18" charset="0"/>
                </a:defRPr>
              </a:lvl6pPr>
              <a:lvl7pPr marL="2954338" indent="-161925" defTabSz="903288" eaLnBrk="0" fontAlgn="base" hangingPunct="0">
                <a:spcBef>
                  <a:spcPct val="0"/>
                </a:spcBef>
                <a:spcAft>
                  <a:spcPct val="0"/>
                </a:spcAft>
                <a:defRPr sz="2400">
                  <a:solidFill>
                    <a:schemeClr val="tx1"/>
                  </a:solidFill>
                  <a:latin typeface="Times New Roman" panose="02020603050405020304" pitchFamily="18" charset="0"/>
                </a:defRPr>
              </a:lvl7pPr>
              <a:lvl8pPr marL="3411538" indent="-161925" defTabSz="903288" eaLnBrk="0" fontAlgn="base" hangingPunct="0">
                <a:spcBef>
                  <a:spcPct val="0"/>
                </a:spcBef>
                <a:spcAft>
                  <a:spcPct val="0"/>
                </a:spcAft>
                <a:defRPr sz="2400">
                  <a:solidFill>
                    <a:schemeClr val="tx1"/>
                  </a:solidFill>
                  <a:latin typeface="Times New Roman" panose="02020603050405020304" pitchFamily="18" charset="0"/>
                </a:defRPr>
              </a:lvl8pPr>
              <a:lvl9pPr marL="3868738" indent="-161925" defTabSz="903288"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Diagrama de</a:t>
              </a:r>
            </a:p>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Actividad</a:t>
              </a:r>
              <a:endParaRPr kumimoji="0" lang="en-US" altLang="es-ES" sz="1800" b="1" smtClean="0">
                <a:effectLst>
                  <a:outerShdw blurRad="38100" dist="38100" dir="2700000" algn="tl">
                    <a:srgbClr val="FFFFFF"/>
                  </a:outerShdw>
                </a:effectLst>
                <a:latin typeface="Arial Narrow" panose="020B0606020202030204" pitchFamily="34" charset="0"/>
              </a:endParaRPr>
            </a:p>
          </p:txBody>
        </p:sp>
      </p:grpSp>
      <p:grpSp>
        <p:nvGrpSpPr>
          <p:cNvPr id="1891383" name="Group 55"/>
          <p:cNvGrpSpPr>
            <a:grpSpLocks/>
          </p:cNvGrpSpPr>
          <p:nvPr/>
        </p:nvGrpSpPr>
        <p:grpSpPr bwMode="auto">
          <a:xfrm>
            <a:off x="1577975" y="2392363"/>
            <a:ext cx="2460625" cy="1189037"/>
            <a:chOff x="994" y="1507"/>
            <a:chExt cx="1550" cy="749"/>
          </a:xfrm>
        </p:grpSpPr>
        <p:sp>
          <p:nvSpPr>
            <p:cNvPr id="23570" name="Line 5"/>
            <p:cNvSpPr>
              <a:spLocks noChangeShapeType="1"/>
            </p:cNvSpPr>
            <p:nvPr/>
          </p:nvSpPr>
          <p:spPr bwMode="auto">
            <a:xfrm>
              <a:off x="1776" y="1824"/>
              <a:ext cx="768" cy="432"/>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PE"/>
            </a:p>
          </p:txBody>
        </p:sp>
        <p:sp>
          <p:nvSpPr>
            <p:cNvPr id="1891360" name="Rectangle 32"/>
            <p:cNvSpPr>
              <a:spLocks noChangeArrowheads="1"/>
            </p:cNvSpPr>
            <p:nvPr/>
          </p:nvSpPr>
          <p:spPr bwMode="auto">
            <a:xfrm>
              <a:off x="994" y="1507"/>
              <a:ext cx="810" cy="509"/>
            </a:xfrm>
            <a:prstGeom prst="rect">
              <a:avLst/>
            </a:prstGeom>
            <a:solidFill>
              <a:srgbClr val="FFEFEF">
                <a:alpha val="50000"/>
              </a:srgbClr>
            </a:solidFill>
            <a:ln w="9525">
              <a:miter lim="800000"/>
              <a:headEnd type="none" w="sm" len="sm"/>
              <a:tailEnd type="none" w="sm" len="sm"/>
            </a:ln>
            <a:effectLst/>
            <a:scene3d>
              <a:camera prst="legacyObliqueTopRight"/>
              <a:lightRig rig="legacyFlat3" dir="b"/>
            </a:scene3d>
            <a:sp3d extrusionH="125400" prstMaterial="legacyMatte">
              <a:bevelT w="13500" h="13500" prst="angle"/>
              <a:bevelB w="13500" h="13500" prst="angle"/>
              <a:extrusionClr>
                <a:srgbClr val="FFEFEF"/>
              </a:extrusionClr>
              <a:contourClr>
                <a:srgbClr val="FFEFE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76531" tIns="38266" rIns="76531" bIns="38266" anchor="ctr">
              <a:flatTx/>
            </a:bodyPr>
            <a:lstStyle>
              <a:lvl1pPr marL="384175" indent="-384175" algn="l" defTabSz="903288">
                <a:defRPr sz="2400">
                  <a:solidFill>
                    <a:schemeClr val="tx1"/>
                  </a:solidFill>
                  <a:latin typeface="Times New Roman" panose="02020603050405020304" pitchFamily="18" charset="0"/>
                </a:defRPr>
              </a:lvl1pPr>
              <a:lvl2pPr marL="1184275" indent="-430213" algn="l" defTabSz="903288">
                <a:defRPr sz="2400">
                  <a:solidFill>
                    <a:schemeClr val="tx1"/>
                  </a:solidFill>
                  <a:latin typeface="Times New Roman" panose="02020603050405020304" pitchFamily="18" charset="0"/>
                </a:defRPr>
              </a:lvl2pPr>
              <a:lvl3pPr marL="1504950" indent="-212725" algn="l" defTabSz="903288">
                <a:defRPr sz="2400">
                  <a:solidFill>
                    <a:schemeClr val="tx1"/>
                  </a:solidFill>
                  <a:latin typeface="Times New Roman" panose="02020603050405020304" pitchFamily="18" charset="0"/>
                </a:defRPr>
              </a:lvl3pPr>
              <a:lvl4pPr marL="1770063" indent="-157163" algn="l" defTabSz="903288">
                <a:defRPr sz="2400">
                  <a:solidFill>
                    <a:schemeClr val="tx1"/>
                  </a:solidFill>
                  <a:latin typeface="Times New Roman" panose="02020603050405020304" pitchFamily="18" charset="0"/>
                </a:defRPr>
              </a:lvl4pPr>
              <a:lvl5pPr marL="2039938" indent="-161925" algn="l" defTabSz="903288">
                <a:defRPr sz="2400">
                  <a:solidFill>
                    <a:schemeClr val="tx1"/>
                  </a:solidFill>
                  <a:latin typeface="Times New Roman" panose="02020603050405020304" pitchFamily="18" charset="0"/>
                </a:defRPr>
              </a:lvl5pPr>
              <a:lvl6pPr marL="2497138" indent="-161925" defTabSz="903288" eaLnBrk="0" fontAlgn="base" hangingPunct="0">
                <a:spcBef>
                  <a:spcPct val="0"/>
                </a:spcBef>
                <a:spcAft>
                  <a:spcPct val="0"/>
                </a:spcAft>
                <a:defRPr sz="2400">
                  <a:solidFill>
                    <a:schemeClr val="tx1"/>
                  </a:solidFill>
                  <a:latin typeface="Times New Roman" panose="02020603050405020304" pitchFamily="18" charset="0"/>
                </a:defRPr>
              </a:lvl6pPr>
              <a:lvl7pPr marL="2954338" indent="-161925" defTabSz="903288" eaLnBrk="0" fontAlgn="base" hangingPunct="0">
                <a:spcBef>
                  <a:spcPct val="0"/>
                </a:spcBef>
                <a:spcAft>
                  <a:spcPct val="0"/>
                </a:spcAft>
                <a:defRPr sz="2400">
                  <a:solidFill>
                    <a:schemeClr val="tx1"/>
                  </a:solidFill>
                  <a:latin typeface="Times New Roman" panose="02020603050405020304" pitchFamily="18" charset="0"/>
                </a:defRPr>
              </a:lvl7pPr>
              <a:lvl8pPr marL="3411538" indent="-161925" defTabSz="903288" eaLnBrk="0" fontAlgn="base" hangingPunct="0">
                <a:spcBef>
                  <a:spcPct val="0"/>
                </a:spcBef>
                <a:spcAft>
                  <a:spcPct val="0"/>
                </a:spcAft>
                <a:defRPr sz="2400">
                  <a:solidFill>
                    <a:schemeClr val="tx1"/>
                  </a:solidFill>
                  <a:latin typeface="Times New Roman" panose="02020603050405020304" pitchFamily="18" charset="0"/>
                </a:defRPr>
              </a:lvl8pPr>
              <a:lvl9pPr marL="3868738" indent="-161925" defTabSz="903288"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Diagrama de</a:t>
              </a:r>
            </a:p>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Despliegue</a:t>
              </a:r>
              <a:endParaRPr kumimoji="0" lang="en-US" altLang="es-ES" sz="1800" b="1" smtClean="0">
                <a:effectLst>
                  <a:outerShdw blurRad="38100" dist="38100" dir="2700000" algn="tl">
                    <a:srgbClr val="FFFFFF"/>
                  </a:outerShdw>
                </a:effectLst>
                <a:latin typeface="Arial Narrow" panose="020B0606020202030204" pitchFamily="34" charset="0"/>
              </a:endParaRPr>
            </a:p>
          </p:txBody>
        </p:sp>
      </p:grpSp>
      <p:grpSp>
        <p:nvGrpSpPr>
          <p:cNvPr id="1891380" name="Group 52"/>
          <p:cNvGrpSpPr>
            <a:grpSpLocks/>
          </p:cNvGrpSpPr>
          <p:nvPr/>
        </p:nvGrpSpPr>
        <p:grpSpPr bwMode="auto">
          <a:xfrm>
            <a:off x="4800600" y="1676400"/>
            <a:ext cx="1295400" cy="1752600"/>
            <a:chOff x="3024" y="1056"/>
            <a:chExt cx="816" cy="1104"/>
          </a:xfrm>
        </p:grpSpPr>
        <p:sp>
          <p:nvSpPr>
            <p:cNvPr id="23568" name="Line 9"/>
            <p:cNvSpPr>
              <a:spLocks noChangeShapeType="1"/>
            </p:cNvSpPr>
            <p:nvPr/>
          </p:nvSpPr>
          <p:spPr bwMode="auto">
            <a:xfrm flipH="1">
              <a:off x="3024" y="1536"/>
              <a:ext cx="288" cy="624"/>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s-PE"/>
            </a:p>
          </p:txBody>
        </p:sp>
        <p:sp>
          <p:nvSpPr>
            <p:cNvPr id="1891364" name="Rectangle 36"/>
            <p:cNvSpPr>
              <a:spLocks noChangeArrowheads="1"/>
            </p:cNvSpPr>
            <p:nvPr/>
          </p:nvSpPr>
          <p:spPr bwMode="auto">
            <a:xfrm>
              <a:off x="3030" y="1056"/>
              <a:ext cx="810" cy="508"/>
            </a:xfrm>
            <a:prstGeom prst="rect">
              <a:avLst/>
            </a:prstGeom>
            <a:solidFill>
              <a:srgbClr val="FFEFEF">
                <a:alpha val="50000"/>
              </a:srgbClr>
            </a:solidFill>
            <a:ln w="9525">
              <a:miter lim="800000"/>
              <a:headEnd type="none" w="sm" len="sm"/>
              <a:tailEnd type="none" w="sm" len="sm"/>
            </a:ln>
            <a:effectLst/>
            <a:scene3d>
              <a:camera prst="legacyObliqueTopRight"/>
              <a:lightRig rig="legacyFlat3" dir="b"/>
            </a:scene3d>
            <a:sp3d extrusionH="125400" prstMaterial="legacyMatte">
              <a:bevelT w="13500" h="13500" prst="angle"/>
              <a:bevelB w="13500" h="13500" prst="angle"/>
              <a:extrusionClr>
                <a:srgbClr val="FFEFEF"/>
              </a:extrusionClr>
              <a:contourClr>
                <a:srgbClr val="FFEFE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flatTx/>
            </a:bodyPr>
            <a:lstStyle>
              <a:lvl1pPr marL="384175" indent="-384175" algn="l" defTabSz="903288">
                <a:defRPr sz="2400">
                  <a:solidFill>
                    <a:schemeClr val="tx1"/>
                  </a:solidFill>
                  <a:latin typeface="Times New Roman" panose="02020603050405020304" pitchFamily="18" charset="0"/>
                </a:defRPr>
              </a:lvl1pPr>
              <a:lvl2pPr marL="1184275" indent="-430213" algn="l" defTabSz="903288">
                <a:defRPr sz="2400">
                  <a:solidFill>
                    <a:schemeClr val="tx1"/>
                  </a:solidFill>
                  <a:latin typeface="Times New Roman" panose="02020603050405020304" pitchFamily="18" charset="0"/>
                </a:defRPr>
              </a:lvl2pPr>
              <a:lvl3pPr marL="1504950" indent="-212725" algn="l" defTabSz="903288">
                <a:defRPr sz="2400">
                  <a:solidFill>
                    <a:schemeClr val="tx1"/>
                  </a:solidFill>
                  <a:latin typeface="Times New Roman" panose="02020603050405020304" pitchFamily="18" charset="0"/>
                </a:defRPr>
              </a:lvl3pPr>
              <a:lvl4pPr marL="1770063" indent="-157163" algn="l" defTabSz="903288">
                <a:defRPr sz="2400">
                  <a:solidFill>
                    <a:schemeClr val="tx1"/>
                  </a:solidFill>
                  <a:latin typeface="Times New Roman" panose="02020603050405020304" pitchFamily="18" charset="0"/>
                </a:defRPr>
              </a:lvl4pPr>
              <a:lvl5pPr marL="2039938" indent="-161925" algn="l" defTabSz="903288">
                <a:defRPr sz="2400">
                  <a:solidFill>
                    <a:schemeClr val="tx1"/>
                  </a:solidFill>
                  <a:latin typeface="Times New Roman" panose="02020603050405020304" pitchFamily="18" charset="0"/>
                </a:defRPr>
              </a:lvl5pPr>
              <a:lvl6pPr marL="2497138" indent="-161925" defTabSz="903288" eaLnBrk="0" fontAlgn="base" hangingPunct="0">
                <a:spcBef>
                  <a:spcPct val="0"/>
                </a:spcBef>
                <a:spcAft>
                  <a:spcPct val="0"/>
                </a:spcAft>
                <a:defRPr sz="2400">
                  <a:solidFill>
                    <a:schemeClr val="tx1"/>
                  </a:solidFill>
                  <a:latin typeface="Times New Roman" panose="02020603050405020304" pitchFamily="18" charset="0"/>
                </a:defRPr>
              </a:lvl6pPr>
              <a:lvl7pPr marL="2954338" indent="-161925" defTabSz="903288" eaLnBrk="0" fontAlgn="base" hangingPunct="0">
                <a:spcBef>
                  <a:spcPct val="0"/>
                </a:spcBef>
                <a:spcAft>
                  <a:spcPct val="0"/>
                </a:spcAft>
                <a:defRPr sz="2400">
                  <a:solidFill>
                    <a:schemeClr val="tx1"/>
                  </a:solidFill>
                  <a:latin typeface="Times New Roman" panose="02020603050405020304" pitchFamily="18" charset="0"/>
                </a:defRPr>
              </a:lvl7pPr>
              <a:lvl8pPr marL="3411538" indent="-161925" defTabSz="903288" eaLnBrk="0" fontAlgn="base" hangingPunct="0">
                <a:spcBef>
                  <a:spcPct val="0"/>
                </a:spcBef>
                <a:spcAft>
                  <a:spcPct val="0"/>
                </a:spcAft>
                <a:defRPr sz="2400">
                  <a:solidFill>
                    <a:schemeClr val="tx1"/>
                  </a:solidFill>
                  <a:latin typeface="Times New Roman" panose="02020603050405020304" pitchFamily="18" charset="0"/>
                </a:defRPr>
              </a:lvl8pPr>
              <a:lvl9pPr marL="3868738" indent="-161925" defTabSz="903288"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Diagrama de</a:t>
              </a:r>
            </a:p>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Clases</a:t>
              </a:r>
              <a:endParaRPr kumimoji="0" lang="en-US" altLang="es-ES" sz="1800" b="1" smtClean="0">
                <a:effectLst>
                  <a:outerShdw blurRad="38100" dist="38100" dir="2700000" algn="tl">
                    <a:srgbClr val="FFFFFF"/>
                  </a:outerShdw>
                </a:effectLst>
                <a:latin typeface="Arial Narrow" panose="020B0606020202030204" pitchFamily="34" charset="0"/>
              </a:endParaRPr>
            </a:p>
          </p:txBody>
        </p:sp>
      </p:grpSp>
      <p:grpSp>
        <p:nvGrpSpPr>
          <p:cNvPr id="1891378" name="Group 50"/>
          <p:cNvGrpSpPr>
            <a:grpSpLocks/>
          </p:cNvGrpSpPr>
          <p:nvPr/>
        </p:nvGrpSpPr>
        <p:grpSpPr bwMode="auto">
          <a:xfrm>
            <a:off x="3890963" y="4495800"/>
            <a:ext cx="1284287" cy="1358900"/>
            <a:chOff x="2451" y="2832"/>
            <a:chExt cx="809" cy="856"/>
          </a:xfrm>
        </p:grpSpPr>
        <p:sp>
          <p:nvSpPr>
            <p:cNvPr id="23566" name="Line 37"/>
            <p:cNvSpPr>
              <a:spLocks noChangeShapeType="1"/>
            </p:cNvSpPr>
            <p:nvPr/>
          </p:nvSpPr>
          <p:spPr bwMode="auto">
            <a:xfrm>
              <a:off x="2879" y="2832"/>
              <a:ext cx="1" cy="384"/>
            </a:xfrm>
            <a:prstGeom prst="line">
              <a:avLst/>
            </a:prstGeom>
            <a:noFill/>
            <a:ln w="1270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1891367" name="Rectangle 39"/>
            <p:cNvSpPr>
              <a:spLocks noChangeArrowheads="1"/>
            </p:cNvSpPr>
            <p:nvPr/>
          </p:nvSpPr>
          <p:spPr bwMode="auto">
            <a:xfrm>
              <a:off x="2451" y="3180"/>
              <a:ext cx="809" cy="508"/>
            </a:xfrm>
            <a:prstGeom prst="rect">
              <a:avLst/>
            </a:prstGeom>
            <a:solidFill>
              <a:srgbClr val="FFEFEF">
                <a:alpha val="50000"/>
              </a:srgbClr>
            </a:solidFill>
            <a:ln w="9525">
              <a:miter lim="800000"/>
              <a:headEnd type="none" w="sm" len="sm"/>
              <a:tailEnd type="none" w="sm" len="sm"/>
            </a:ln>
            <a:effectLst/>
            <a:scene3d>
              <a:camera prst="legacyObliqueTopRight"/>
              <a:lightRig rig="legacyFlat3" dir="b"/>
            </a:scene3d>
            <a:sp3d extrusionH="125400" prstMaterial="legacyMatte">
              <a:bevelT w="13500" h="13500" prst="angle"/>
              <a:bevelB w="13500" h="13500" prst="angle"/>
              <a:extrusionClr>
                <a:srgbClr val="FFEFEF"/>
              </a:extrusionClr>
              <a:contourClr>
                <a:srgbClr val="FFEFEF"/>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86173" tIns="43087" rIns="86173" bIns="43087" anchor="ctr">
              <a:flatTx/>
            </a:bodyPr>
            <a:lstStyle>
              <a:lvl1pPr marL="384175" indent="-384175" algn="l" defTabSz="903288">
                <a:defRPr sz="2400">
                  <a:solidFill>
                    <a:schemeClr val="tx1"/>
                  </a:solidFill>
                  <a:latin typeface="Times New Roman" panose="02020603050405020304" pitchFamily="18" charset="0"/>
                </a:defRPr>
              </a:lvl1pPr>
              <a:lvl2pPr marL="1184275" indent="-430213" algn="l" defTabSz="903288">
                <a:defRPr sz="2400">
                  <a:solidFill>
                    <a:schemeClr val="tx1"/>
                  </a:solidFill>
                  <a:latin typeface="Times New Roman" panose="02020603050405020304" pitchFamily="18" charset="0"/>
                </a:defRPr>
              </a:lvl2pPr>
              <a:lvl3pPr marL="1504950" indent="-212725" algn="l" defTabSz="903288">
                <a:defRPr sz="2400">
                  <a:solidFill>
                    <a:schemeClr val="tx1"/>
                  </a:solidFill>
                  <a:latin typeface="Times New Roman" panose="02020603050405020304" pitchFamily="18" charset="0"/>
                </a:defRPr>
              </a:lvl3pPr>
              <a:lvl4pPr marL="1770063" indent="-157163" algn="l" defTabSz="903288">
                <a:defRPr sz="2400">
                  <a:solidFill>
                    <a:schemeClr val="tx1"/>
                  </a:solidFill>
                  <a:latin typeface="Times New Roman" panose="02020603050405020304" pitchFamily="18" charset="0"/>
                </a:defRPr>
              </a:lvl4pPr>
              <a:lvl5pPr marL="2039938" indent="-161925" algn="l" defTabSz="903288">
                <a:defRPr sz="2400">
                  <a:solidFill>
                    <a:schemeClr val="tx1"/>
                  </a:solidFill>
                  <a:latin typeface="Times New Roman" panose="02020603050405020304" pitchFamily="18" charset="0"/>
                </a:defRPr>
              </a:lvl5pPr>
              <a:lvl6pPr marL="2497138" indent="-161925" defTabSz="903288" eaLnBrk="0" fontAlgn="base" hangingPunct="0">
                <a:spcBef>
                  <a:spcPct val="0"/>
                </a:spcBef>
                <a:spcAft>
                  <a:spcPct val="0"/>
                </a:spcAft>
                <a:defRPr sz="2400">
                  <a:solidFill>
                    <a:schemeClr val="tx1"/>
                  </a:solidFill>
                  <a:latin typeface="Times New Roman" panose="02020603050405020304" pitchFamily="18" charset="0"/>
                </a:defRPr>
              </a:lvl6pPr>
              <a:lvl7pPr marL="2954338" indent="-161925" defTabSz="903288" eaLnBrk="0" fontAlgn="base" hangingPunct="0">
                <a:spcBef>
                  <a:spcPct val="0"/>
                </a:spcBef>
                <a:spcAft>
                  <a:spcPct val="0"/>
                </a:spcAft>
                <a:defRPr sz="2400">
                  <a:solidFill>
                    <a:schemeClr val="tx1"/>
                  </a:solidFill>
                  <a:latin typeface="Times New Roman" panose="02020603050405020304" pitchFamily="18" charset="0"/>
                </a:defRPr>
              </a:lvl7pPr>
              <a:lvl8pPr marL="3411538" indent="-161925" defTabSz="903288" eaLnBrk="0" fontAlgn="base" hangingPunct="0">
                <a:spcBef>
                  <a:spcPct val="0"/>
                </a:spcBef>
                <a:spcAft>
                  <a:spcPct val="0"/>
                </a:spcAft>
                <a:defRPr sz="2400">
                  <a:solidFill>
                    <a:schemeClr val="tx1"/>
                  </a:solidFill>
                  <a:latin typeface="Times New Roman" panose="02020603050405020304" pitchFamily="18" charset="0"/>
                </a:defRPr>
              </a:lvl8pPr>
              <a:lvl9pPr marL="3868738" indent="-161925" defTabSz="903288"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Diagrama de</a:t>
              </a:r>
            </a:p>
            <a:p>
              <a:pPr algn="ctr">
                <a:lnSpc>
                  <a:spcPct val="90000"/>
                </a:lnSpc>
                <a:buClr>
                  <a:srgbClr val="F6BF69"/>
                </a:buClr>
                <a:buFont typeface="Monotype Sorts" pitchFamily="2" charset="2"/>
                <a:buNone/>
                <a:defRPr/>
              </a:pPr>
              <a:r>
                <a:rPr kumimoji="0" lang="en-US" altLang="es-ES" sz="1800" b="1" smtClean="0">
                  <a:latin typeface="Arial Narrow" panose="020B0606020202030204" pitchFamily="34" charset="0"/>
                </a:rPr>
                <a:t>Estado</a:t>
              </a:r>
              <a:endParaRPr kumimoji="0" lang="en-US" altLang="es-ES" sz="1800" b="1" smtClean="0">
                <a:effectLst>
                  <a:outerShdw blurRad="38100" dist="38100" dir="2700000" algn="tl">
                    <a:srgbClr val="FFFFFF"/>
                  </a:outerShdw>
                </a:effectLst>
                <a:latin typeface="Arial Narrow" panose="020B0606020202030204" pitchFamily="34" charset="0"/>
              </a:endParaRPr>
            </a:p>
          </p:txBody>
        </p:sp>
      </p:grpSp>
      <p:sp>
        <p:nvSpPr>
          <p:cNvPr id="1891370" name="AutoShape 42"/>
          <p:cNvSpPr>
            <a:spLocks noChangeArrowheads="1"/>
          </p:cNvSpPr>
          <p:nvPr/>
        </p:nvSpPr>
        <p:spPr bwMode="auto">
          <a:xfrm>
            <a:off x="4006850" y="3432175"/>
            <a:ext cx="1128713" cy="1060450"/>
          </a:xfrm>
          <a:prstGeom prst="can">
            <a:avLst>
              <a:gd name="adj" fmla="val 39255"/>
            </a:avLst>
          </a:prstGeom>
          <a:solidFill>
            <a:srgbClr val="EFFFEF"/>
          </a:solidFill>
          <a:ln w="9525">
            <a:solidFill>
              <a:srgbClr val="7EA9D4"/>
            </a:solidFill>
            <a:round/>
            <a:headEnd/>
            <a:tailEnd/>
          </a:ln>
          <a:effectLst>
            <a:outerShdw dist="107763" dir="2700000" algn="ctr" rotWithShape="0">
              <a:schemeClr val="bg2"/>
            </a:outerShdw>
          </a:effectLst>
        </p:spPr>
        <p:txBody>
          <a:bodyPr wrap="none" lIns="107950" tIns="53975" rIns="107950" bIns="53975"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800" b="1"/>
              <a:t>Modelo</a:t>
            </a:r>
            <a:endParaRPr lang="es-ES" altLang="es-ES" sz="1800" b="1"/>
          </a:p>
        </p:txBody>
      </p:sp>
      <p:sp>
        <p:nvSpPr>
          <p:cNvPr id="1891372" name="Text Box 44"/>
          <p:cNvSpPr txBox="1">
            <a:spLocks noChangeArrowheads="1"/>
          </p:cNvSpPr>
          <p:nvPr/>
        </p:nvSpPr>
        <p:spPr bwMode="auto">
          <a:xfrm>
            <a:off x="609600" y="6005513"/>
            <a:ext cx="7589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n-US" altLang="es-ES" sz="1800">
                <a:solidFill>
                  <a:srgbClr val="CC3300"/>
                </a:solidFill>
              </a:rPr>
              <a:t>“Un modelo es una descripción completa de un sistema desde una perspectiva concreta”</a:t>
            </a:r>
            <a:endParaRPr kumimoji="0" lang="en-US" altLang="es-ES">
              <a:solidFill>
                <a:srgbClr val="CC3300"/>
              </a:solidFill>
            </a:endParaRPr>
          </a:p>
        </p:txBody>
      </p:sp>
      <p:sp>
        <p:nvSpPr>
          <p:cNvPr id="23565" name="Rectangle 4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Diagramas de UML</a:t>
            </a:r>
            <a:endParaRPr kumimoji="0" lang="en-US" altLang="es-ES" sz="30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1891370"/>
                                        </p:tgtEl>
                                        <p:attrNameLst>
                                          <p:attrName>style.visibility</p:attrName>
                                        </p:attrNameLst>
                                      </p:cBhvr>
                                      <p:to>
                                        <p:strVal val="visible"/>
                                      </p:to>
                                    </p:set>
                                    <p:anim calcmode="lin" valueType="num">
                                      <p:cBhvr>
                                        <p:cTn id="7" dur="500" fill="hold"/>
                                        <p:tgtEl>
                                          <p:spTgt spid="1891370"/>
                                        </p:tgtEl>
                                        <p:attrNameLst>
                                          <p:attrName>ppt_w</p:attrName>
                                        </p:attrNameLst>
                                      </p:cBhvr>
                                      <p:tavLst>
                                        <p:tav tm="0">
                                          <p:val>
                                            <p:strVal val="4/3*#ppt_w"/>
                                          </p:val>
                                        </p:tav>
                                        <p:tav tm="100000">
                                          <p:val>
                                            <p:strVal val="#ppt_w"/>
                                          </p:val>
                                        </p:tav>
                                      </p:tavLst>
                                    </p:anim>
                                    <p:anim calcmode="lin" valueType="num">
                                      <p:cBhvr>
                                        <p:cTn id="8" dur="500" fill="hold"/>
                                        <p:tgtEl>
                                          <p:spTgt spid="1891370"/>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3" presetClass="entr" presetSubtype="288" fill="hold" nodeType="afterEffect">
                                  <p:stCondLst>
                                    <p:cond delay="0"/>
                                  </p:stCondLst>
                                  <p:childTnLst>
                                    <p:set>
                                      <p:cBhvr>
                                        <p:cTn id="11" dur="1" fill="hold">
                                          <p:stCondLst>
                                            <p:cond delay="0"/>
                                          </p:stCondLst>
                                        </p:cTn>
                                        <p:tgtEl>
                                          <p:spTgt spid="1891382"/>
                                        </p:tgtEl>
                                        <p:attrNameLst>
                                          <p:attrName>style.visibility</p:attrName>
                                        </p:attrNameLst>
                                      </p:cBhvr>
                                      <p:to>
                                        <p:strVal val="visible"/>
                                      </p:to>
                                    </p:set>
                                    <p:anim calcmode="lin" valueType="num">
                                      <p:cBhvr>
                                        <p:cTn id="12" dur="500" fill="hold"/>
                                        <p:tgtEl>
                                          <p:spTgt spid="1891382"/>
                                        </p:tgtEl>
                                        <p:attrNameLst>
                                          <p:attrName>ppt_w</p:attrName>
                                        </p:attrNameLst>
                                      </p:cBhvr>
                                      <p:tavLst>
                                        <p:tav tm="0">
                                          <p:val>
                                            <p:strVal val="4/3*#ppt_w"/>
                                          </p:val>
                                        </p:tav>
                                        <p:tav tm="100000">
                                          <p:val>
                                            <p:strVal val="#ppt_w"/>
                                          </p:val>
                                        </p:tav>
                                      </p:tavLst>
                                    </p:anim>
                                    <p:anim calcmode="lin" valueType="num">
                                      <p:cBhvr>
                                        <p:cTn id="13" dur="500" fill="hold"/>
                                        <p:tgtEl>
                                          <p:spTgt spid="1891382"/>
                                        </p:tgtEl>
                                        <p:attrNameLst>
                                          <p:attrName>ppt_h</p:attrName>
                                        </p:attrNameLst>
                                      </p:cBhvr>
                                      <p:tavLst>
                                        <p:tav tm="0">
                                          <p:val>
                                            <p:strVal val="4/3*#ppt_h"/>
                                          </p:val>
                                        </p:tav>
                                        <p:tav tm="100000">
                                          <p:val>
                                            <p:strVal val="#ppt_h"/>
                                          </p:val>
                                        </p:tav>
                                      </p:tavLst>
                                    </p:anim>
                                  </p:childTnLst>
                                </p:cTn>
                              </p:par>
                            </p:childTnLst>
                          </p:cTn>
                        </p:par>
                        <p:par>
                          <p:cTn id="14" fill="hold" nodeType="afterGroup">
                            <p:stCondLst>
                              <p:cond delay="1000"/>
                            </p:stCondLst>
                            <p:childTnLst>
                              <p:par>
                                <p:cTn id="15" presetID="23" presetClass="entr" presetSubtype="288" fill="hold" nodeType="afterEffect">
                                  <p:stCondLst>
                                    <p:cond delay="0"/>
                                  </p:stCondLst>
                                  <p:childTnLst>
                                    <p:set>
                                      <p:cBhvr>
                                        <p:cTn id="16" dur="1" fill="hold">
                                          <p:stCondLst>
                                            <p:cond delay="0"/>
                                          </p:stCondLst>
                                        </p:cTn>
                                        <p:tgtEl>
                                          <p:spTgt spid="1891380"/>
                                        </p:tgtEl>
                                        <p:attrNameLst>
                                          <p:attrName>style.visibility</p:attrName>
                                        </p:attrNameLst>
                                      </p:cBhvr>
                                      <p:to>
                                        <p:strVal val="visible"/>
                                      </p:to>
                                    </p:set>
                                    <p:anim calcmode="lin" valueType="num">
                                      <p:cBhvr>
                                        <p:cTn id="17" dur="500" fill="hold"/>
                                        <p:tgtEl>
                                          <p:spTgt spid="1891380"/>
                                        </p:tgtEl>
                                        <p:attrNameLst>
                                          <p:attrName>ppt_w</p:attrName>
                                        </p:attrNameLst>
                                      </p:cBhvr>
                                      <p:tavLst>
                                        <p:tav tm="0">
                                          <p:val>
                                            <p:strVal val="4/3*#ppt_w"/>
                                          </p:val>
                                        </p:tav>
                                        <p:tav tm="100000">
                                          <p:val>
                                            <p:strVal val="#ppt_w"/>
                                          </p:val>
                                        </p:tav>
                                      </p:tavLst>
                                    </p:anim>
                                    <p:anim calcmode="lin" valueType="num">
                                      <p:cBhvr>
                                        <p:cTn id="18" dur="500" fill="hold"/>
                                        <p:tgtEl>
                                          <p:spTgt spid="1891380"/>
                                        </p:tgtEl>
                                        <p:attrNameLst>
                                          <p:attrName>ppt_h</p:attrName>
                                        </p:attrNameLst>
                                      </p:cBhvr>
                                      <p:tavLst>
                                        <p:tav tm="0">
                                          <p:val>
                                            <p:strVal val="4/3*#ppt_h"/>
                                          </p:val>
                                        </p:tav>
                                        <p:tav tm="100000">
                                          <p:val>
                                            <p:strVal val="#ppt_h"/>
                                          </p:val>
                                        </p:tav>
                                      </p:tavLst>
                                    </p:anim>
                                  </p:childTnLst>
                                </p:cTn>
                              </p:par>
                            </p:childTnLst>
                          </p:cTn>
                        </p:par>
                        <p:par>
                          <p:cTn id="19" fill="hold" nodeType="afterGroup">
                            <p:stCondLst>
                              <p:cond delay="1500"/>
                            </p:stCondLst>
                            <p:childTnLst>
                              <p:par>
                                <p:cTn id="20" presetID="23" presetClass="entr" presetSubtype="288" fill="hold" nodeType="afterEffect">
                                  <p:stCondLst>
                                    <p:cond delay="0"/>
                                  </p:stCondLst>
                                  <p:childTnLst>
                                    <p:set>
                                      <p:cBhvr>
                                        <p:cTn id="21" dur="1" fill="hold">
                                          <p:stCondLst>
                                            <p:cond delay="0"/>
                                          </p:stCondLst>
                                        </p:cTn>
                                        <p:tgtEl>
                                          <p:spTgt spid="1891381"/>
                                        </p:tgtEl>
                                        <p:attrNameLst>
                                          <p:attrName>style.visibility</p:attrName>
                                        </p:attrNameLst>
                                      </p:cBhvr>
                                      <p:to>
                                        <p:strVal val="visible"/>
                                      </p:to>
                                    </p:set>
                                    <p:anim calcmode="lin" valueType="num">
                                      <p:cBhvr>
                                        <p:cTn id="22" dur="500" fill="hold"/>
                                        <p:tgtEl>
                                          <p:spTgt spid="1891381"/>
                                        </p:tgtEl>
                                        <p:attrNameLst>
                                          <p:attrName>ppt_w</p:attrName>
                                        </p:attrNameLst>
                                      </p:cBhvr>
                                      <p:tavLst>
                                        <p:tav tm="0">
                                          <p:val>
                                            <p:strVal val="4/3*#ppt_w"/>
                                          </p:val>
                                        </p:tav>
                                        <p:tav tm="100000">
                                          <p:val>
                                            <p:strVal val="#ppt_w"/>
                                          </p:val>
                                        </p:tav>
                                      </p:tavLst>
                                    </p:anim>
                                    <p:anim calcmode="lin" valueType="num">
                                      <p:cBhvr>
                                        <p:cTn id="23" dur="500" fill="hold"/>
                                        <p:tgtEl>
                                          <p:spTgt spid="1891381"/>
                                        </p:tgtEl>
                                        <p:attrNameLst>
                                          <p:attrName>ppt_h</p:attrName>
                                        </p:attrNameLst>
                                      </p:cBhvr>
                                      <p:tavLst>
                                        <p:tav tm="0">
                                          <p:val>
                                            <p:strVal val="4/3*#ppt_h"/>
                                          </p:val>
                                        </p:tav>
                                        <p:tav tm="100000">
                                          <p:val>
                                            <p:strVal val="#ppt_h"/>
                                          </p:val>
                                        </p:tav>
                                      </p:tavLst>
                                    </p:anim>
                                  </p:childTnLst>
                                </p:cTn>
                              </p:par>
                            </p:childTnLst>
                          </p:cTn>
                        </p:par>
                        <p:par>
                          <p:cTn id="24" fill="hold" nodeType="afterGroup">
                            <p:stCondLst>
                              <p:cond delay="2000"/>
                            </p:stCondLst>
                            <p:childTnLst>
                              <p:par>
                                <p:cTn id="25" presetID="23" presetClass="entr" presetSubtype="288" fill="hold" nodeType="afterEffect">
                                  <p:stCondLst>
                                    <p:cond delay="0"/>
                                  </p:stCondLst>
                                  <p:childTnLst>
                                    <p:set>
                                      <p:cBhvr>
                                        <p:cTn id="26" dur="1" fill="hold">
                                          <p:stCondLst>
                                            <p:cond delay="0"/>
                                          </p:stCondLst>
                                        </p:cTn>
                                        <p:tgtEl>
                                          <p:spTgt spid="1891376"/>
                                        </p:tgtEl>
                                        <p:attrNameLst>
                                          <p:attrName>style.visibility</p:attrName>
                                        </p:attrNameLst>
                                      </p:cBhvr>
                                      <p:to>
                                        <p:strVal val="visible"/>
                                      </p:to>
                                    </p:set>
                                    <p:anim calcmode="lin" valueType="num">
                                      <p:cBhvr>
                                        <p:cTn id="27" dur="500" fill="hold"/>
                                        <p:tgtEl>
                                          <p:spTgt spid="1891376"/>
                                        </p:tgtEl>
                                        <p:attrNameLst>
                                          <p:attrName>ppt_w</p:attrName>
                                        </p:attrNameLst>
                                      </p:cBhvr>
                                      <p:tavLst>
                                        <p:tav tm="0">
                                          <p:val>
                                            <p:strVal val="4/3*#ppt_w"/>
                                          </p:val>
                                        </p:tav>
                                        <p:tav tm="100000">
                                          <p:val>
                                            <p:strVal val="#ppt_w"/>
                                          </p:val>
                                        </p:tav>
                                      </p:tavLst>
                                    </p:anim>
                                    <p:anim calcmode="lin" valueType="num">
                                      <p:cBhvr>
                                        <p:cTn id="28" dur="500" fill="hold"/>
                                        <p:tgtEl>
                                          <p:spTgt spid="1891376"/>
                                        </p:tgtEl>
                                        <p:attrNameLst>
                                          <p:attrName>ppt_h</p:attrName>
                                        </p:attrNameLst>
                                      </p:cBhvr>
                                      <p:tavLst>
                                        <p:tav tm="0">
                                          <p:val>
                                            <p:strVal val="4/3*#ppt_h"/>
                                          </p:val>
                                        </p:tav>
                                        <p:tav tm="100000">
                                          <p:val>
                                            <p:strVal val="#ppt_h"/>
                                          </p:val>
                                        </p:tav>
                                      </p:tavLst>
                                    </p:anim>
                                  </p:childTnLst>
                                </p:cTn>
                              </p:par>
                            </p:childTnLst>
                          </p:cTn>
                        </p:par>
                        <p:par>
                          <p:cTn id="29" fill="hold" nodeType="afterGroup">
                            <p:stCondLst>
                              <p:cond delay="2500"/>
                            </p:stCondLst>
                            <p:childTnLst>
                              <p:par>
                                <p:cTn id="30" presetID="23" presetClass="entr" presetSubtype="288" fill="hold" nodeType="afterEffect">
                                  <p:stCondLst>
                                    <p:cond delay="0"/>
                                  </p:stCondLst>
                                  <p:childTnLst>
                                    <p:set>
                                      <p:cBhvr>
                                        <p:cTn id="31" dur="1" fill="hold">
                                          <p:stCondLst>
                                            <p:cond delay="0"/>
                                          </p:stCondLst>
                                        </p:cTn>
                                        <p:tgtEl>
                                          <p:spTgt spid="1891377"/>
                                        </p:tgtEl>
                                        <p:attrNameLst>
                                          <p:attrName>style.visibility</p:attrName>
                                        </p:attrNameLst>
                                      </p:cBhvr>
                                      <p:to>
                                        <p:strVal val="visible"/>
                                      </p:to>
                                    </p:set>
                                    <p:anim calcmode="lin" valueType="num">
                                      <p:cBhvr>
                                        <p:cTn id="32" dur="500" fill="hold"/>
                                        <p:tgtEl>
                                          <p:spTgt spid="1891377"/>
                                        </p:tgtEl>
                                        <p:attrNameLst>
                                          <p:attrName>ppt_w</p:attrName>
                                        </p:attrNameLst>
                                      </p:cBhvr>
                                      <p:tavLst>
                                        <p:tav tm="0">
                                          <p:val>
                                            <p:strVal val="4/3*#ppt_w"/>
                                          </p:val>
                                        </p:tav>
                                        <p:tav tm="100000">
                                          <p:val>
                                            <p:strVal val="#ppt_w"/>
                                          </p:val>
                                        </p:tav>
                                      </p:tavLst>
                                    </p:anim>
                                    <p:anim calcmode="lin" valueType="num">
                                      <p:cBhvr>
                                        <p:cTn id="33" dur="500" fill="hold"/>
                                        <p:tgtEl>
                                          <p:spTgt spid="1891377"/>
                                        </p:tgtEl>
                                        <p:attrNameLst>
                                          <p:attrName>ppt_h</p:attrName>
                                        </p:attrNameLst>
                                      </p:cBhvr>
                                      <p:tavLst>
                                        <p:tav tm="0">
                                          <p:val>
                                            <p:strVal val="4/3*#ppt_h"/>
                                          </p:val>
                                        </p:tav>
                                        <p:tav tm="100000">
                                          <p:val>
                                            <p:strVal val="#ppt_h"/>
                                          </p:val>
                                        </p:tav>
                                      </p:tavLst>
                                    </p:anim>
                                  </p:childTnLst>
                                </p:cTn>
                              </p:par>
                            </p:childTnLst>
                          </p:cTn>
                        </p:par>
                        <p:par>
                          <p:cTn id="34" fill="hold" nodeType="afterGroup">
                            <p:stCondLst>
                              <p:cond delay="3000"/>
                            </p:stCondLst>
                            <p:childTnLst>
                              <p:par>
                                <p:cTn id="35" presetID="23" presetClass="entr" presetSubtype="288" fill="hold" nodeType="afterEffect">
                                  <p:stCondLst>
                                    <p:cond delay="0"/>
                                  </p:stCondLst>
                                  <p:childTnLst>
                                    <p:set>
                                      <p:cBhvr>
                                        <p:cTn id="36" dur="1" fill="hold">
                                          <p:stCondLst>
                                            <p:cond delay="0"/>
                                          </p:stCondLst>
                                        </p:cTn>
                                        <p:tgtEl>
                                          <p:spTgt spid="1891378"/>
                                        </p:tgtEl>
                                        <p:attrNameLst>
                                          <p:attrName>style.visibility</p:attrName>
                                        </p:attrNameLst>
                                      </p:cBhvr>
                                      <p:to>
                                        <p:strVal val="visible"/>
                                      </p:to>
                                    </p:set>
                                    <p:anim calcmode="lin" valueType="num">
                                      <p:cBhvr>
                                        <p:cTn id="37" dur="500" fill="hold"/>
                                        <p:tgtEl>
                                          <p:spTgt spid="1891378"/>
                                        </p:tgtEl>
                                        <p:attrNameLst>
                                          <p:attrName>ppt_w</p:attrName>
                                        </p:attrNameLst>
                                      </p:cBhvr>
                                      <p:tavLst>
                                        <p:tav tm="0">
                                          <p:val>
                                            <p:strVal val="4/3*#ppt_w"/>
                                          </p:val>
                                        </p:tav>
                                        <p:tav tm="100000">
                                          <p:val>
                                            <p:strVal val="#ppt_w"/>
                                          </p:val>
                                        </p:tav>
                                      </p:tavLst>
                                    </p:anim>
                                    <p:anim calcmode="lin" valueType="num">
                                      <p:cBhvr>
                                        <p:cTn id="38" dur="500" fill="hold"/>
                                        <p:tgtEl>
                                          <p:spTgt spid="1891378"/>
                                        </p:tgtEl>
                                        <p:attrNameLst>
                                          <p:attrName>ppt_h</p:attrName>
                                        </p:attrNameLst>
                                      </p:cBhvr>
                                      <p:tavLst>
                                        <p:tav tm="0">
                                          <p:val>
                                            <p:strVal val="4/3*#ppt_h"/>
                                          </p:val>
                                        </p:tav>
                                        <p:tav tm="100000">
                                          <p:val>
                                            <p:strVal val="#ppt_h"/>
                                          </p:val>
                                        </p:tav>
                                      </p:tavLst>
                                    </p:anim>
                                  </p:childTnLst>
                                </p:cTn>
                              </p:par>
                            </p:childTnLst>
                          </p:cTn>
                        </p:par>
                        <p:par>
                          <p:cTn id="39" fill="hold" nodeType="afterGroup">
                            <p:stCondLst>
                              <p:cond delay="3500"/>
                            </p:stCondLst>
                            <p:childTnLst>
                              <p:par>
                                <p:cTn id="40" presetID="23" presetClass="entr" presetSubtype="288" fill="hold" nodeType="afterEffect">
                                  <p:stCondLst>
                                    <p:cond delay="0"/>
                                  </p:stCondLst>
                                  <p:childTnLst>
                                    <p:set>
                                      <p:cBhvr>
                                        <p:cTn id="41" dur="1" fill="hold">
                                          <p:stCondLst>
                                            <p:cond delay="0"/>
                                          </p:stCondLst>
                                        </p:cTn>
                                        <p:tgtEl>
                                          <p:spTgt spid="1891379"/>
                                        </p:tgtEl>
                                        <p:attrNameLst>
                                          <p:attrName>style.visibility</p:attrName>
                                        </p:attrNameLst>
                                      </p:cBhvr>
                                      <p:to>
                                        <p:strVal val="visible"/>
                                      </p:to>
                                    </p:set>
                                    <p:anim calcmode="lin" valueType="num">
                                      <p:cBhvr>
                                        <p:cTn id="42" dur="500" fill="hold"/>
                                        <p:tgtEl>
                                          <p:spTgt spid="1891379"/>
                                        </p:tgtEl>
                                        <p:attrNameLst>
                                          <p:attrName>ppt_w</p:attrName>
                                        </p:attrNameLst>
                                      </p:cBhvr>
                                      <p:tavLst>
                                        <p:tav tm="0">
                                          <p:val>
                                            <p:strVal val="4/3*#ppt_w"/>
                                          </p:val>
                                        </p:tav>
                                        <p:tav tm="100000">
                                          <p:val>
                                            <p:strVal val="#ppt_w"/>
                                          </p:val>
                                        </p:tav>
                                      </p:tavLst>
                                    </p:anim>
                                    <p:anim calcmode="lin" valueType="num">
                                      <p:cBhvr>
                                        <p:cTn id="43" dur="500" fill="hold"/>
                                        <p:tgtEl>
                                          <p:spTgt spid="1891379"/>
                                        </p:tgtEl>
                                        <p:attrNameLst>
                                          <p:attrName>ppt_h</p:attrName>
                                        </p:attrNameLst>
                                      </p:cBhvr>
                                      <p:tavLst>
                                        <p:tav tm="0">
                                          <p:val>
                                            <p:strVal val="4/3*#ppt_h"/>
                                          </p:val>
                                        </p:tav>
                                        <p:tav tm="100000">
                                          <p:val>
                                            <p:strVal val="#ppt_h"/>
                                          </p:val>
                                        </p:tav>
                                      </p:tavLst>
                                    </p:anim>
                                  </p:childTnLst>
                                </p:cTn>
                              </p:par>
                            </p:childTnLst>
                          </p:cTn>
                        </p:par>
                        <p:par>
                          <p:cTn id="44" fill="hold" nodeType="afterGroup">
                            <p:stCondLst>
                              <p:cond delay="4000"/>
                            </p:stCondLst>
                            <p:childTnLst>
                              <p:par>
                                <p:cTn id="45" presetID="23" presetClass="entr" presetSubtype="288" fill="hold" nodeType="afterEffect">
                                  <p:stCondLst>
                                    <p:cond delay="0"/>
                                  </p:stCondLst>
                                  <p:childTnLst>
                                    <p:set>
                                      <p:cBhvr>
                                        <p:cTn id="46" dur="1" fill="hold">
                                          <p:stCondLst>
                                            <p:cond delay="0"/>
                                          </p:stCondLst>
                                        </p:cTn>
                                        <p:tgtEl>
                                          <p:spTgt spid="1891375"/>
                                        </p:tgtEl>
                                        <p:attrNameLst>
                                          <p:attrName>style.visibility</p:attrName>
                                        </p:attrNameLst>
                                      </p:cBhvr>
                                      <p:to>
                                        <p:strVal val="visible"/>
                                      </p:to>
                                    </p:set>
                                    <p:anim calcmode="lin" valueType="num">
                                      <p:cBhvr>
                                        <p:cTn id="47" dur="500" fill="hold"/>
                                        <p:tgtEl>
                                          <p:spTgt spid="1891375"/>
                                        </p:tgtEl>
                                        <p:attrNameLst>
                                          <p:attrName>ppt_w</p:attrName>
                                        </p:attrNameLst>
                                      </p:cBhvr>
                                      <p:tavLst>
                                        <p:tav tm="0">
                                          <p:val>
                                            <p:strVal val="4/3*#ppt_w"/>
                                          </p:val>
                                        </p:tav>
                                        <p:tav tm="100000">
                                          <p:val>
                                            <p:strVal val="#ppt_w"/>
                                          </p:val>
                                        </p:tav>
                                      </p:tavLst>
                                    </p:anim>
                                    <p:anim calcmode="lin" valueType="num">
                                      <p:cBhvr>
                                        <p:cTn id="48" dur="500" fill="hold"/>
                                        <p:tgtEl>
                                          <p:spTgt spid="1891375"/>
                                        </p:tgtEl>
                                        <p:attrNameLst>
                                          <p:attrName>ppt_h</p:attrName>
                                        </p:attrNameLst>
                                      </p:cBhvr>
                                      <p:tavLst>
                                        <p:tav tm="0">
                                          <p:val>
                                            <p:strVal val="4/3*#ppt_h"/>
                                          </p:val>
                                        </p:tav>
                                        <p:tav tm="100000">
                                          <p:val>
                                            <p:strVal val="#ppt_h"/>
                                          </p:val>
                                        </p:tav>
                                      </p:tavLst>
                                    </p:anim>
                                  </p:childTnLst>
                                </p:cTn>
                              </p:par>
                            </p:childTnLst>
                          </p:cTn>
                        </p:par>
                        <p:par>
                          <p:cTn id="49" fill="hold" nodeType="afterGroup">
                            <p:stCondLst>
                              <p:cond delay="4500"/>
                            </p:stCondLst>
                            <p:childTnLst>
                              <p:par>
                                <p:cTn id="50" presetID="23" presetClass="entr" presetSubtype="288" fill="hold" nodeType="afterEffect">
                                  <p:stCondLst>
                                    <p:cond delay="0"/>
                                  </p:stCondLst>
                                  <p:childTnLst>
                                    <p:set>
                                      <p:cBhvr>
                                        <p:cTn id="51" dur="1" fill="hold">
                                          <p:stCondLst>
                                            <p:cond delay="0"/>
                                          </p:stCondLst>
                                        </p:cTn>
                                        <p:tgtEl>
                                          <p:spTgt spid="1891383"/>
                                        </p:tgtEl>
                                        <p:attrNameLst>
                                          <p:attrName>style.visibility</p:attrName>
                                        </p:attrNameLst>
                                      </p:cBhvr>
                                      <p:to>
                                        <p:strVal val="visible"/>
                                      </p:to>
                                    </p:set>
                                    <p:anim calcmode="lin" valueType="num">
                                      <p:cBhvr>
                                        <p:cTn id="52" dur="500" fill="hold"/>
                                        <p:tgtEl>
                                          <p:spTgt spid="1891383"/>
                                        </p:tgtEl>
                                        <p:attrNameLst>
                                          <p:attrName>ppt_w</p:attrName>
                                        </p:attrNameLst>
                                      </p:cBhvr>
                                      <p:tavLst>
                                        <p:tav tm="0">
                                          <p:val>
                                            <p:strVal val="4/3*#ppt_w"/>
                                          </p:val>
                                        </p:tav>
                                        <p:tav tm="100000">
                                          <p:val>
                                            <p:strVal val="#ppt_w"/>
                                          </p:val>
                                        </p:tav>
                                      </p:tavLst>
                                    </p:anim>
                                    <p:anim calcmode="lin" valueType="num">
                                      <p:cBhvr>
                                        <p:cTn id="53" dur="500" fill="hold"/>
                                        <p:tgtEl>
                                          <p:spTgt spid="1891383"/>
                                        </p:tgtEl>
                                        <p:attrNameLst>
                                          <p:attrName>ppt_h</p:attrName>
                                        </p:attrNameLst>
                                      </p:cBhvr>
                                      <p:tavLst>
                                        <p:tav tm="0">
                                          <p:val>
                                            <p:strVal val="4/3*#ppt_h"/>
                                          </p:val>
                                        </p:tav>
                                        <p:tav tm="100000">
                                          <p:val>
                                            <p:strVal val="#ppt_h"/>
                                          </p:val>
                                        </p:tav>
                                      </p:tavLst>
                                    </p:anim>
                                  </p:childTnLst>
                                </p:cTn>
                              </p:par>
                            </p:childTnLst>
                          </p:cTn>
                        </p:par>
                        <p:par>
                          <p:cTn id="54" fill="hold" nodeType="afterGroup">
                            <p:stCondLst>
                              <p:cond delay="5000"/>
                            </p:stCondLst>
                            <p:childTnLst>
                              <p:par>
                                <p:cTn id="55" presetID="23" presetClass="entr" presetSubtype="32" fill="hold" grpId="0" nodeType="afterEffect">
                                  <p:stCondLst>
                                    <p:cond delay="0"/>
                                  </p:stCondLst>
                                  <p:childTnLst>
                                    <p:set>
                                      <p:cBhvr>
                                        <p:cTn id="56" dur="1" fill="hold">
                                          <p:stCondLst>
                                            <p:cond delay="0"/>
                                          </p:stCondLst>
                                        </p:cTn>
                                        <p:tgtEl>
                                          <p:spTgt spid="1891372"/>
                                        </p:tgtEl>
                                        <p:attrNameLst>
                                          <p:attrName>style.visibility</p:attrName>
                                        </p:attrNameLst>
                                      </p:cBhvr>
                                      <p:to>
                                        <p:strVal val="visible"/>
                                      </p:to>
                                    </p:set>
                                    <p:anim calcmode="lin" valueType="num">
                                      <p:cBhvr>
                                        <p:cTn id="57" dur="500" fill="hold"/>
                                        <p:tgtEl>
                                          <p:spTgt spid="1891372"/>
                                        </p:tgtEl>
                                        <p:attrNameLst>
                                          <p:attrName>ppt_w</p:attrName>
                                        </p:attrNameLst>
                                      </p:cBhvr>
                                      <p:tavLst>
                                        <p:tav tm="0">
                                          <p:val>
                                            <p:strVal val="4*#ppt_w"/>
                                          </p:val>
                                        </p:tav>
                                        <p:tav tm="100000">
                                          <p:val>
                                            <p:strVal val="#ppt_w"/>
                                          </p:val>
                                        </p:tav>
                                      </p:tavLst>
                                    </p:anim>
                                    <p:anim calcmode="lin" valueType="num">
                                      <p:cBhvr>
                                        <p:cTn id="58" dur="500" fill="hold"/>
                                        <p:tgtEl>
                                          <p:spTgt spid="189137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1370" grpId="0" animBg="1" autoUpdateAnimBg="0"/>
      <p:bldP spid="189137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42" name="Text Box 2"/>
          <p:cNvSpPr txBox="1">
            <a:spLocks noChangeArrowheads="1"/>
          </p:cNvSpPr>
          <p:nvPr/>
        </p:nvSpPr>
        <p:spPr bwMode="auto">
          <a:xfrm>
            <a:off x="685800" y="3048000"/>
            <a:ext cx="7772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0" lang="es-PE" altLang="es-ES" sz="3600" b="1">
                <a:solidFill>
                  <a:srgbClr val="CC3300"/>
                </a:solidFill>
                <a:effectLst>
                  <a:outerShdw blurRad="38100" dist="38100" dir="2700000" algn="tl">
                    <a:srgbClr val="C0C0C0"/>
                  </a:outerShdw>
                </a:effectLst>
                <a:latin typeface="Cooper Black" panose="0208090404030B020404" pitchFamily="18" charset="0"/>
              </a:rPr>
              <a:t>Un Breve TOUR por</a:t>
            </a:r>
          </a:p>
          <a:p>
            <a:pPr algn="ctr">
              <a:defRPr/>
            </a:pPr>
            <a:r>
              <a:rPr kumimoji="0" lang="es-PE" altLang="es-ES" sz="3600" b="1">
                <a:solidFill>
                  <a:srgbClr val="993366"/>
                </a:solidFill>
                <a:effectLst>
                  <a:outerShdw blurRad="38100" dist="38100" dir="2700000" algn="tl">
                    <a:srgbClr val="C0C0C0"/>
                  </a:outerShdw>
                </a:effectLst>
                <a:latin typeface="Cooper Black" panose="0208090404030B020404" pitchFamily="18" charset="0"/>
              </a:rPr>
              <a:t>U</a:t>
            </a:r>
            <a:r>
              <a:rPr kumimoji="0" lang="es-PE" altLang="es-ES" sz="3600" b="1">
                <a:solidFill>
                  <a:srgbClr val="FF9900"/>
                </a:solidFill>
                <a:effectLst>
                  <a:outerShdw blurRad="38100" dist="38100" dir="2700000" algn="tl">
                    <a:srgbClr val="C0C0C0"/>
                  </a:outerShdw>
                </a:effectLst>
                <a:latin typeface="Cooper Black" panose="0208090404030B020404" pitchFamily="18" charset="0"/>
              </a:rPr>
              <a:t>M</a:t>
            </a:r>
            <a:r>
              <a:rPr kumimoji="0" lang="es-PE" altLang="es-ES" sz="3600" b="1">
                <a:solidFill>
                  <a:srgbClr val="000099"/>
                </a:solidFill>
                <a:effectLst>
                  <a:outerShdw blurRad="38100" dist="38100" dir="2700000" algn="tl">
                    <a:srgbClr val="C0C0C0"/>
                  </a:outerShdw>
                </a:effectLst>
                <a:latin typeface="Cooper Black" panose="0208090404030B020404" pitchFamily="18" charset="0"/>
              </a:rPr>
              <a:t>L</a:t>
            </a:r>
          </a:p>
        </p:txBody>
      </p:sp>
      <p:pic>
        <p:nvPicPr>
          <p:cNvPr id="25603" name="Picture 3" descr="rat_uml3.gif (4937 bytes)"/>
          <p:cNvPicPr>
            <a:picLocks noChangeAspect="1" noChangeArrowheads="1"/>
          </p:cNvPicPr>
          <p:nvPr/>
        </p:nvPicPr>
        <p:blipFill>
          <a:blip r:embed="rId3">
            <a:lum contrast="18000"/>
            <a:extLst>
              <a:ext uri="{28A0092B-C50C-407E-A947-70E740481C1C}">
                <a14:useLocalDpi xmlns:a14="http://schemas.microsoft.com/office/drawing/2010/main" val="0"/>
              </a:ext>
            </a:extLst>
          </a:blip>
          <a:srcRect/>
          <a:stretch>
            <a:fillRect/>
          </a:stretch>
        </p:blipFill>
        <p:spPr bwMode="auto">
          <a:xfrm>
            <a:off x="609600" y="1143000"/>
            <a:ext cx="914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4" name="Object 4" descr="Gotas de agua"/>
          <p:cNvGraphicFramePr>
            <a:graphicFrameLocks noChangeAspect="1"/>
          </p:cNvGraphicFramePr>
          <p:nvPr/>
        </p:nvGraphicFramePr>
        <p:xfrm>
          <a:off x="7315200" y="5973763"/>
          <a:ext cx="1333500" cy="396875"/>
        </p:xfrm>
        <a:graphic>
          <a:graphicData uri="http://schemas.openxmlformats.org/presentationml/2006/ole">
            <mc:AlternateContent xmlns:mc="http://schemas.openxmlformats.org/markup-compatibility/2006">
              <mc:Choice xmlns:v="urn:schemas-microsoft-com:vml" Requires="v">
                <p:oleObj spid="_x0000_s25605" name="Imagen de mapa de bits" r:id="rId4" imgW="3524742" imgH="1047619" progId="Paint.Picture">
                  <p:embed/>
                </p:oleObj>
              </mc:Choice>
              <mc:Fallback>
                <p:oleObj name="Imagen de mapa de bits" r:id="rId4" imgW="3524742" imgH="1047619" progId="Paint.Picture">
                  <p:embed/>
                  <p:pic>
                    <p:nvPicPr>
                      <p:cNvPr id="0" name="Object 4" descr="Gotas de agua"/>
                      <p:cNvPicPr>
                        <a:picLocks noChangeAspect="1" noChangeArrowheads="1"/>
                      </p:cNvPicPr>
                      <p:nvPr/>
                    </p:nvPicPr>
                    <p:blipFill>
                      <a:blip r:embed="rId5">
                        <a:lum contrast="6000"/>
                        <a:extLst>
                          <a:ext uri="{28A0092B-C50C-407E-A947-70E740481C1C}">
                            <a14:useLocalDpi xmlns:a14="http://schemas.microsoft.com/office/drawing/2010/main" val="0"/>
                          </a:ext>
                        </a:extLst>
                      </a:blip>
                      <a:srcRect/>
                      <a:stretch>
                        <a:fillRect/>
                      </a:stretch>
                    </p:blipFill>
                    <p:spPr bwMode="auto">
                      <a:xfrm>
                        <a:off x="7315200" y="5973763"/>
                        <a:ext cx="1333500" cy="396875"/>
                      </a:xfrm>
                      <a:prstGeom prst="rect">
                        <a:avLst/>
                      </a:prstGeom>
                      <a:noFill/>
                      <a:ln>
                        <a:noFill/>
                      </a:ln>
                      <a:effectLst/>
                      <a:extLst>
                        <a:ext uri="{909E8E84-426E-40DD-AFC4-6F175D3DCCD1}">
                          <a14:hiddenFill xmlns:a14="http://schemas.microsoft.com/office/drawing/2010/main">
                            <a:blipFill dpi="0" rotWithShape="0">
                              <a:blip r:embed="rId6">
                                <a:lum contrast="600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5426" name="Rectangle 2"/>
          <p:cNvSpPr>
            <a:spLocks noChangeArrowheads="1"/>
          </p:cNvSpPr>
          <p:nvPr>
            <p:ph type="body" idx="1"/>
          </p:nvPr>
        </p:nvSpPr>
        <p:spPr bwMode="auto">
          <a:xfrm>
            <a:off x="571500" y="1219200"/>
            <a:ext cx="8001000" cy="1187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algn="just">
              <a:lnSpc>
                <a:spcPct val="100000"/>
              </a:lnSpc>
              <a:spcBef>
                <a:spcPct val="0"/>
              </a:spcBef>
              <a:buClr>
                <a:srgbClr val="CC3300"/>
              </a:buClr>
              <a:buSzPct val="50000"/>
              <a:buFont typeface="Wingdings" panose="05000000000000000000" pitchFamily="2" charset="2"/>
              <a:buChar char="Ö"/>
            </a:pPr>
            <a:r>
              <a:rPr lang="es-ES" altLang="es-ES" b="0" smtClean="0"/>
              <a:t>Los paquetes ofrecen un mecanismo general para la </a:t>
            </a:r>
            <a:r>
              <a:rPr lang="es-ES_tradnl" altLang="es-ES" b="0" smtClean="0"/>
              <a:t>organización</a:t>
            </a:r>
            <a:r>
              <a:rPr lang="es-ES" altLang="es-ES" b="0" smtClean="0"/>
              <a:t> de los modelos agrupa</a:t>
            </a:r>
            <a:r>
              <a:rPr lang="es-ES_tradnl" altLang="es-ES" b="0" smtClean="0"/>
              <a:t>ndo</a:t>
            </a:r>
            <a:r>
              <a:rPr lang="es-ES" altLang="es-ES" b="0" smtClean="0"/>
              <a:t> elementos de modelado</a:t>
            </a:r>
          </a:p>
          <a:p>
            <a:pPr algn="just">
              <a:lnSpc>
                <a:spcPct val="100000"/>
              </a:lnSpc>
              <a:spcBef>
                <a:spcPct val="0"/>
              </a:spcBef>
              <a:buClr>
                <a:srgbClr val="CC3300"/>
              </a:buClr>
              <a:buSzPct val="50000"/>
              <a:buFont typeface="Wingdings" panose="05000000000000000000" pitchFamily="2" charset="2"/>
              <a:buChar char="Ö"/>
            </a:pPr>
            <a:r>
              <a:rPr lang="es-ES" altLang="es-ES" b="0" smtClean="0"/>
              <a:t>Se representan gráficamente como:</a:t>
            </a:r>
            <a:endParaRPr lang="es-MX" altLang="es-ES" b="0" smtClean="0"/>
          </a:p>
        </p:txBody>
      </p:sp>
      <p:sp>
        <p:nvSpPr>
          <p:cNvPr id="26627"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Paquetes en UML</a:t>
            </a:r>
            <a:endParaRPr kumimoji="0" lang="en-US" altLang="es-ES" sz="3000" b="1"/>
          </a:p>
        </p:txBody>
      </p:sp>
      <p:pic>
        <p:nvPicPr>
          <p:cNvPr id="18954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286000"/>
            <a:ext cx="1481138"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5429" name="Rectangle 5"/>
          <p:cNvSpPr>
            <a:spLocks noChangeArrowheads="1"/>
          </p:cNvSpPr>
          <p:nvPr/>
        </p:nvSpPr>
        <p:spPr bwMode="auto">
          <a:xfrm>
            <a:off x="571500" y="3657600"/>
            <a:ext cx="8001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algn="ctr">
              <a:defRPr kumimoji="1" sz="2400">
                <a:solidFill>
                  <a:schemeClr val="tx1"/>
                </a:solidFill>
                <a:latin typeface="Arial Narrow" panose="020B0606020202030204" pitchFamily="34" charset="0"/>
              </a:defRPr>
            </a:lvl1pPr>
            <a:lvl2pPr marL="690563" indent="-296863"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buClr>
                <a:srgbClr val="CC3300"/>
              </a:buClr>
              <a:buSzPct val="50000"/>
              <a:buFont typeface="Wingdings" panose="05000000000000000000" pitchFamily="2" charset="2"/>
              <a:buChar char="Ö"/>
            </a:pPr>
            <a:r>
              <a:rPr kumimoji="0" lang="es-ES" altLang="es-ES"/>
              <a:t>Cada paquete corresponde a un subconjunto del modelo y contiene, según el modelo, clases, objetos, relaciones, componentes y diagramas asociados</a:t>
            </a:r>
          </a:p>
          <a:p>
            <a:pPr algn="just">
              <a:buClr>
                <a:srgbClr val="CC3300"/>
              </a:buClr>
              <a:buSzPct val="50000"/>
              <a:buFont typeface="Wingdings" panose="05000000000000000000" pitchFamily="2" charset="2"/>
              <a:buChar char="Ö"/>
            </a:pPr>
            <a:r>
              <a:rPr kumimoji="0" lang="es-ES" altLang="es-ES"/>
              <a:t>Un paquete puede contener otros</a:t>
            </a:r>
            <a:r>
              <a:rPr kumimoji="0" lang="es-ES_tradnl" altLang="es-ES"/>
              <a:t> paquetes</a:t>
            </a:r>
            <a:r>
              <a:rPr kumimoji="0" lang="es-ES" altLang="es-ES"/>
              <a:t>, sin límite de anidamiento pero cada elemento pertenece a (está definido en) sólo un paquete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5426">
                                            <p:txEl>
                                              <p:pRg st="0" end="0"/>
                                            </p:txEl>
                                          </p:spTgt>
                                        </p:tgtEl>
                                        <p:attrNameLst>
                                          <p:attrName>style.visibility</p:attrName>
                                        </p:attrNameLst>
                                      </p:cBhvr>
                                      <p:to>
                                        <p:strVal val="visible"/>
                                      </p:to>
                                    </p:set>
                                    <p:anim calcmode="lin" valueType="num">
                                      <p:cBhvr additive="base">
                                        <p:cTn id="7" dur="500" fill="hold"/>
                                        <p:tgtEl>
                                          <p:spTgt spid="18954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54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5426">
                                            <p:txEl>
                                              <p:pRg st="1" end="1"/>
                                            </p:txEl>
                                          </p:spTgt>
                                        </p:tgtEl>
                                        <p:attrNameLst>
                                          <p:attrName>style.visibility</p:attrName>
                                        </p:attrNameLst>
                                      </p:cBhvr>
                                      <p:to>
                                        <p:strVal val="visible"/>
                                      </p:to>
                                    </p:set>
                                    <p:anim calcmode="lin" valueType="num">
                                      <p:cBhvr additive="base">
                                        <p:cTn id="13" dur="500" fill="hold"/>
                                        <p:tgtEl>
                                          <p:spTgt spid="18954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5426">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3" presetClass="entr" presetSubtype="272" fill="hold" nodeType="afterEffect">
                                  <p:stCondLst>
                                    <p:cond delay="0"/>
                                  </p:stCondLst>
                                  <p:childTnLst>
                                    <p:set>
                                      <p:cBhvr>
                                        <p:cTn id="17" dur="1" fill="hold">
                                          <p:stCondLst>
                                            <p:cond delay="0"/>
                                          </p:stCondLst>
                                        </p:cTn>
                                        <p:tgtEl>
                                          <p:spTgt spid="1895428"/>
                                        </p:tgtEl>
                                        <p:attrNameLst>
                                          <p:attrName>style.visibility</p:attrName>
                                        </p:attrNameLst>
                                      </p:cBhvr>
                                      <p:to>
                                        <p:strVal val="visible"/>
                                      </p:to>
                                    </p:set>
                                    <p:anim calcmode="lin" valueType="num">
                                      <p:cBhvr>
                                        <p:cTn id="18" dur="500" fill="hold"/>
                                        <p:tgtEl>
                                          <p:spTgt spid="1895428"/>
                                        </p:tgtEl>
                                        <p:attrNameLst>
                                          <p:attrName>ppt_w</p:attrName>
                                        </p:attrNameLst>
                                      </p:cBhvr>
                                      <p:tavLst>
                                        <p:tav tm="0">
                                          <p:val>
                                            <p:strVal val="2/3*#ppt_w"/>
                                          </p:val>
                                        </p:tav>
                                        <p:tav tm="100000">
                                          <p:val>
                                            <p:strVal val="#ppt_w"/>
                                          </p:val>
                                        </p:tav>
                                      </p:tavLst>
                                    </p:anim>
                                    <p:anim calcmode="lin" valueType="num">
                                      <p:cBhvr>
                                        <p:cTn id="19" dur="500" fill="hold"/>
                                        <p:tgtEl>
                                          <p:spTgt spid="1895428"/>
                                        </p:tgtEl>
                                        <p:attrNameLst>
                                          <p:attrName>ppt_h</p:attrName>
                                        </p:attrNameLst>
                                      </p:cBhvr>
                                      <p:tavLst>
                                        <p:tav tm="0">
                                          <p:val>
                                            <p:strVal val="2/3*#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95429">
                                            <p:txEl>
                                              <p:pRg st="0" end="0"/>
                                            </p:txEl>
                                          </p:spTgt>
                                        </p:tgtEl>
                                        <p:attrNameLst>
                                          <p:attrName>style.visibility</p:attrName>
                                        </p:attrNameLst>
                                      </p:cBhvr>
                                      <p:to>
                                        <p:strVal val="visible"/>
                                      </p:to>
                                    </p:set>
                                    <p:anim calcmode="lin" valueType="num">
                                      <p:cBhvr additive="base">
                                        <p:cTn id="24" dur="500" fill="hold"/>
                                        <p:tgtEl>
                                          <p:spTgt spid="1895429">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8954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895429">
                                            <p:txEl>
                                              <p:pRg st="1" end="1"/>
                                            </p:txEl>
                                          </p:spTgt>
                                        </p:tgtEl>
                                        <p:attrNameLst>
                                          <p:attrName>style.visibility</p:attrName>
                                        </p:attrNameLst>
                                      </p:cBhvr>
                                      <p:to>
                                        <p:strVal val="visible"/>
                                      </p:to>
                                    </p:set>
                                    <p:anim calcmode="lin" valueType="num">
                                      <p:cBhvr additive="base">
                                        <p:cTn id="30" dur="500" fill="hold"/>
                                        <p:tgtEl>
                                          <p:spTgt spid="1895429">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9542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426" grpId="0" build="p" autoUpdateAnimBg="0"/>
      <p:bldP spid="189542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7474" name="Rectangle 2"/>
          <p:cNvSpPr>
            <a:spLocks noChangeArrowheads="1"/>
          </p:cNvSpPr>
          <p:nvPr>
            <p:ph type="body" idx="1"/>
          </p:nvPr>
        </p:nvSpPr>
        <p:spPr bwMode="auto">
          <a:xfrm>
            <a:off x="609600" y="1219200"/>
            <a:ext cx="7924800" cy="3424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287338" indent="-287338">
              <a:lnSpc>
                <a:spcPct val="40000"/>
              </a:lnSpc>
              <a:buSzTx/>
              <a:buFont typeface="Wingdings" panose="05000000000000000000" pitchFamily="2" charset="2"/>
              <a:buNone/>
            </a:pPr>
            <a:endParaRPr lang="es-ES" altLang="es-ES" smtClean="0"/>
          </a:p>
          <a:p>
            <a:pPr marL="287338" indent="-287338" algn="just">
              <a:lnSpc>
                <a:spcPct val="85000"/>
              </a:lnSpc>
              <a:spcBef>
                <a:spcPct val="0"/>
              </a:spcBef>
              <a:spcAft>
                <a:spcPct val="35000"/>
              </a:spcAft>
              <a:buClr>
                <a:srgbClr val="CC3300"/>
              </a:buClr>
              <a:buSzPct val="50000"/>
              <a:buFont typeface="Wingdings" panose="05000000000000000000" pitchFamily="2" charset="2"/>
              <a:buChar char="Ö"/>
            </a:pPr>
            <a:r>
              <a:rPr lang="es-ES" altLang="es-ES" b="0" smtClean="0"/>
              <a:t>Una clase de un paquete puede aparecer en otro paquete por la importación a través de una </a:t>
            </a:r>
            <a:r>
              <a:rPr lang="es-ES" altLang="es-ES" b="0" smtClean="0">
                <a:solidFill>
                  <a:srgbClr val="0066CC"/>
                </a:solidFill>
              </a:rPr>
              <a:t>relación de dependencia</a:t>
            </a:r>
            <a:r>
              <a:rPr lang="es-ES" altLang="es-ES" b="0" smtClean="0"/>
              <a:t> entre paquetes</a:t>
            </a:r>
            <a:endParaRPr lang="es-ES_tradnl" altLang="es-ES" b="0" smtClean="0"/>
          </a:p>
          <a:p>
            <a:pPr marL="287338" indent="-287338" algn="just">
              <a:lnSpc>
                <a:spcPct val="85000"/>
              </a:lnSpc>
              <a:spcBef>
                <a:spcPct val="0"/>
              </a:spcBef>
              <a:spcAft>
                <a:spcPct val="35000"/>
              </a:spcAft>
              <a:buClr>
                <a:srgbClr val="CC3300"/>
              </a:buClr>
              <a:buSzPct val="50000"/>
              <a:buFont typeface="Wingdings" panose="05000000000000000000" pitchFamily="2" charset="2"/>
              <a:buChar char="Ö"/>
            </a:pPr>
            <a:r>
              <a:rPr lang="es-ES" altLang="es-ES" b="0" smtClean="0"/>
              <a:t>Todas las clases no son necesariamente visibles desde el exterior del paquete, es decir,  un paquete encapsula a la vez que agrupa</a:t>
            </a:r>
            <a:endParaRPr lang="es-MX" altLang="es-ES" b="0" smtClean="0"/>
          </a:p>
          <a:p>
            <a:pPr marL="287338" indent="-287338" algn="just">
              <a:lnSpc>
                <a:spcPct val="85000"/>
              </a:lnSpc>
              <a:spcBef>
                <a:spcPct val="0"/>
              </a:spcBef>
              <a:spcAft>
                <a:spcPct val="35000"/>
              </a:spcAft>
              <a:buClr>
                <a:srgbClr val="CC3300"/>
              </a:buClr>
              <a:buSzPct val="50000"/>
              <a:buFont typeface="Wingdings" panose="05000000000000000000" pitchFamily="2" charset="2"/>
              <a:buChar char="Ö"/>
            </a:pPr>
            <a:r>
              <a:rPr lang="es-ES" altLang="es-ES" b="0" smtClean="0"/>
              <a:t>El operador “</a:t>
            </a:r>
            <a:r>
              <a:rPr lang="es-ES" altLang="es-ES" smtClean="0">
                <a:solidFill>
                  <a:srgbClr val="0066CC"/>
                </a:solidFill>
              </a:rPr>
              <a:t>::</a:t>
            </a:r>
            <a:r>
              <a:rPr lang="es-ES" altLang="es-ES" b="0" smtClean="0"/>
              <a:t>” permite designar una clase definida en un contexto distinto del actual</a:t>
            </a:r>
          </a:p>
          <a:p>
            <a:pPr marL="287338" indent="-287338" algn="just">
              <a:lnSpc>
                <a:spcPct val="85000"/>
              </a:lnSpc>
              <a:spcBef>
                <a:spcPct val="0"/>
              </a:spcBef>
              <a:spcAft>
                <a:spcPct val="35000"/>
              </a:spcAft>
              <a:buClr>
                <a:srgbClr val="CC3300"/>
              </a:buClr>
              <a:buSzPct val="50000"/>
              <a:buFont typeface="Wingdings" panose="05000000000000000000" pitchFamily="2" charset="2"/>
              <a:buChar char="Ö"/>
            </a:pPr>
            <a:r>
              <a:rPr lang="es-ES" altLang="es-ES" b="0" smtClean="0"/>
              <a:t>Por ejemplo, la expresión </a:t>
            </a:r>
            <a:r>
              <a:rPr lang="es-ES" altLang="es-ES" b="0" smtClean="0">
                <a:solidFill>
                  <a:srgbClr val="0066CC"/>
                </a:solidFill>
                <a:latin typeface="Book Antiqua" panose="02040602050305030304" pitchFamily="18" charset="0"/>
              </a:rPr>
              <a:t>Ventas::Producto</a:t>
            </a:r>
            <a:r>
              <a:rPr lang="es-ES" altLang="es-ES" b="0" smtClean="0"/>
              <a:t> designa la clase </a:t>
            </a:r>
            <a:r>
              <a:rPr lang="es-ES" altLang="es-ES" b="0" smtClean="0">
                <a:solidFill>
                  <a:srgbClr val="0066CC"/>
                </a:solidFill>
                <a:latin typeface="Book Antiqua" panose="02040602050305030304" pitchFamily="18" charset="0"/>
              </a:rPr>
              <a:t>Producto</a:t>
            </a:r>
            <a:r>
              <a:rPr lang="es-ES" altLang="es-ES" b="0" smtClean="0"/>
              <a:t> definida en el paquete </a:t>
            </a:r>
            <a:r>
              <a:rPr lang="es-ES" altLang="es-ES" b="0" smtClean="0">
                <a:solidFill>
                  <a:srgbClr val="0066CC"/>
                </a:solidFill>
                <a:latin typeface="Book Antiqua" panose="02040602050305030304" pitchFamily="18" charset="0"/>
              </a:rPr>
              <a:t>Ventas</a:t>
            </a:r>
          </a:p>
        </p:txBody>
      </p:sp>
      <p:sp>
        <p:nvSpPr>
          <p:cNvPr id="28675"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Paquetes en UML</a:t>
            </a:r>
            <a:endParaRPr kumimoji="0" lang="en-US" altLang="es-ES" sz="3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7474">
                                            <p:txEl>
                                              <p:pRg st="1" end="1"/>
                                            </p:txEl>
                                          </p:spTgt>
                                        </p:tgtEl>
                                        <p:attrNameLst>
                                          <p:attrName>style.visibility</p:attrName>
                                        </p:attrNameLst>
                                      </p:cBhvr>
                                      <p:to>
                                        <p:strVal val="visible"/>
                                      </p:to>
                                    </p:set>
                                    <p:anim calcmode="lin" valueType="num">
                                      <p:cBhvr additive="base">
                                        <p:cTn id="7" dur="500" fill="hold"/>
                                        <p:tgtEl>
                                          <p:spTgt spid="189747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74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7474">
                                            <p:txEl>
                                              <p:pRg st="2" end="2"/>
                                            </p:txEl>
                                          </p:spTgt>
                                        </p:tgtEl>
                                        <p:attrNameLst>
                                          <p:attrName>style.visibility</p:attrName>
                                        </p:attrNameLst>
                                      </p:cBhvr>
                                      <p:to>
                                        <p:strVal val="visible"/>
                                      </p:to>
                                    </p:set>
                                    <p:anim calcmode="lin" valueType="num">
                                      <p:cBhvr additive="base">
                                        <p:cTn id="13" dur="500" fill="hold"/>
                                        <p:tgtEl>
                                          <p:spTgt spid="189747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74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7474">
                                            <p:txEl>
                                              <p:pRg st="3" end="3"/>
                                            </p:txEl>
                                          </p:spTgt>
                                        </p:tgtEl>
                                        <p:attrNameLst>
                                          <p:attrName>style.visibility</p:attrName>
                                        </p:attrNameLst>
                                      </p:cBhvr>
                                      <p:to>
                                        <p:strVal val="visible"/>
                                      </p:to>
                                    </p:set>
                                    <p:anim calcmode="lin" valueType="num">
                                      <p:cBhvr additive="base">
                                        <p:cTn id="19" dur="500" fill="hold"/>
                                        <p:tgtEl>
                                          <p:spTgt spid="189747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9747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97474">
                                            <p:txEl>
                                              <p:pRg st="4" end="4"/>
                                            </p:txEl>
                                          </p:spTgt>
                                        </p:tgtEl>
                                        <p:attrNameLst>
                                          <p:attrName>style.visibility</p:attrName>
                                        </p:attrNameLst>
                                      </p:cBhvr>
                                      <p:to>
                                        <p:strVal val="visible"/>
                                      </p:to>
                                    </p:set>
                                    <p:anim calcmode="lin" valueType="num">
                                      <p:cBhvr additive="base">
                                        <p:cTn id="25" dur="500" fill="hold"/>
                                        <p:tgtEl>
                                          <p:spTgt spid="189747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747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747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522" name="Rectangle 2"/>
          <p:cNvSpPr>
            <a:spLocks noChangeArrowheads="1"/>
          </p:cNvSpPr>
          <p:nvPr/>
        </p:nvSpPr>
        <p:spPr bwMode="auto">
          <a:xfrm>
            <a:off x="588963" y="1219200"/>
            <a:ext cx="7945437"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7338" indent="-287338" algn="ctr" defTabSz="762000">
              <a:defRPr kumimoji="1" sz="2400">
                <a:solidFill>
                  <a:schemeClr val="tx1"/>
                </a:solidFill>
                <a:latin typeface="Arial Narrow" panose="020B0606020202030204" pitchFamily="34" charset="0"/>
              </a:defRPr>
            </a:lvl1pPr>
            <a:lvl2pPr marL="742950" indent="-285750" algn="ctr" defTabSz="762000">
              <a:defRPr kumimoji="1" sz="2400">
                <a:solidFill>
                  <a:schemeClr val="tx1"/>
                </a:solidFill>
                <a:latin typeface="Arial Narrow" panose="020B0606020202030204" pitchFamily="34" charset="0"/>
              </a:defRPr>
            </a:lvl2pPr>
            <a:lvl3pPr marL="1143000" indent="-228600" algn="ctr" defTabSz="762000">
              <a:defRPr kumimoji="1" sz="2400">
                <a:solidFill>
                  <a:schemeClr val="tx1"/>
                </a:solidFill>
                <a:latin typeface="Arial Narrow" panose="020B0606020202030204" pitchFamily="34" charset="0"/>
              </a:defRPr>
            </a:lvl3pPr>
            <a:lvl4pPr marL="1600200" indent="-228600" algn="ctr" defTabSz="762000">
              <a:defRPr kumimoji="1" sz="2400">
                <a:solidFill>
                  <a:schemeClr val="tx1"/>
                </a:solidFill>
                <a:latin typeface="Arial Narrow" panose="020B0606020202030204" pitchFamily="34" charset="0"/>
              </a:defRPr>
            </a:lvl4pPr>
            <a:lvl5pPr marL="2057400" indent="-228600" algn="ctr" defTabSz="762000">
              <a:defRPr kumimoji="1" sz="2400">
                <a:solidFill>
                  <a:schemeClr val="tx1"/>
                </a:solidFill>
                <a:latin typeface="Arial Narrow" panose="020B0606020202030204" pitchFamily="34" charset="0"/>
              </a:defRPr>
            </a:lvl5pPr>
            <a:lvl6pPr marL="2514600" indent="-228600" algn="ctr" defTabSz="762000"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762000"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762000"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762000"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 altLang="es-ES"/>
              <a:t>Casos de Uso es una técnica para capturar información de cómo un sistema o negocio trabaja actualmente, o de cómo se desea que trabaje</a:t>
            </a:r>
            <a:r>
              <a:rPr kumimoji="0" lang="es-MX" altLang="es-ES"/>
              <a:t>.</a:t>
            </a:r>
            <a:endParaRPr kumimoji="0" lang="es-ES" altLang="es-ES"/>
          </a:p>
          <a:p>
            <a:pPr algn="just">
              <a:lnSpc>
                <a:spcPct val="85000"/>
              </a:lnSpc>
              <a:spcAft>
                <a:spcPct val="35000"/>
              </a:spcAft>
              <a:buClr>
                <a:srgbClr val="CC3300"/>
              </a:buClr>
              <a:buSzPct val="50000"/>
              <a:buFont typeface="Wingdings" panose="05000000000000000000" pitchFamily="2" charset="2"/>
              <a:buChar char="Ö"/>
            </a:pPr>
            <a:r>
              <a:rPr kumimoji="0" lang="es-ES" altLang="es-ES"/>
              <a:t>No pertenece </a:t>
            </a:r>
            <a:r>
              <a:rPr kumimoji="0" lang="es-ES_tradnl" altLang="es-ES"/>
              <a:t>estrictamente</a:t>
            </a:r>
            <a:r>
              <a:rPr kumimoji="0" lang="es-ES" altLang="es-ES"/>
              <a:t> al enfoque orientado a objeto, es una técnica </a:t>
            </a:r>
            <a:r>
              <a:rPr kumimoji="0" lang="es-ES_tradnl" altLang="es-ES"/>
              <a:t>para captura de requisitos.</a:t>
            </a:r>
            <a:endParaRPr kumimoji="0" lang="es-ES" altLang="es-ES"/>
          </a:p>
        </p:txBody>
      </p:sp>
      <p:sp>
        <p:nvSpPr>
          <p:cNvPr id="30723"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Casos de Uso</a:t>
            </a:r>
            <a:endParaRPr kumimoji="0" lang="en-US" altLang="es-ES" sz="3000" b="1"/>
          </a:p>
        </p:txBody>
      </p:sp>
      <p:grpSp>
        <p:nvGrpSpPr>
          <p:cNvPr id="1899603" name="Group 83"/>
          <p:cNvGrpSpPr>
            <a:grpSpLocks/>
          </p:cNvGrpSpPr>
          <p:nvPr/>
        </p:nvGrpSpPr>
        <p:grpSpPr bwMode="auto">
          <a:xfrm>
            <a:off x="2743200" y="3143250"/>
            <a:ext cx="3657600" cy="3181350"/>
            <a:chOff x="1728" y="1980"/>
            <a:chExt cx="2304" cy="2004"/>
          </a:xfrm>
        </p:grpSpPr>
        <p:grpSp>
          <p:nvGrpSpPr>
            <p:cNvPr id="30725" name="Group 45"/>
            <p:cNvGrpSpPr>
              <a:grpSpLocks/>
            </p:cNvGrpSpPr>
            <p:nvPr/>
          </p:nvGrpSpPr>
          <p:grpSpPr bwMode="auto">
            <a:xfrm>
              <a:off x="1728" y="1980"/>
              <a:ext cx="2304" cy="1593"/>
              <a:chOff x="1584" y="1440"/>
              <a:chExt cx="2304" cy="1593"/>
            </a:xfrm>
          </p:grpSpPr>
          <p:grpSp>
            <p:nvGrpSpPr>
              <p:cNvPr id="30730" name="Group 46"/>
              <p:cNvGrpSpPr>
                <a:grpSpLocks/>
              </p:cNvGrpSpPr>
              <p:nvPr/>
            </p:nvGrpSpPr>
            <p:grpSpPr bwMode="auto">
              <a:xfrm>
                <a:off x="1584" y="1728"/>
                <a:ext cx="222" cy="419"/>
                <a:chOff x="1488" y="1933"/>
                <a:chExt cx="222" cy="419"/>
              </a:xfrm>
            </p:grpSpPr>
            <p:sp>
              <p:nvSpPr>
                <p:cNvPr id="30757" name="Oval 47"/>
                <p:cNvSpPr>
                  <a:spLocks noChangeArrowheads="1"/>
                </p:cNvSpPr>
                <p:nvPr/>
              </p:nvSpPr>
              <p:spPr bwMode="auto">
                <a:xfrm>
                  <a:off x="1548" y="1933"/>
                  <a:ext cx="108" cy="109"/>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0758" name="Line 48"/>
                <p:cNvSpPr>
                  <a:spLocks noChangeShapeType="1"/>
                </p:cNvSpPr>
                <p:nvPr/>
              </p:nvSpPr>
              <p:spPr bwMode="auto">
                <a:xfrm>
                  <a:off x="1602" y="2036"/>
                  <a:ext cx="1" cy="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9" name="Line 49"/>
                <p:cNvSpPr>
                  <a:spLocks noChangeShapeType="1"/>
                </p:cNvSpPr>
                <p:nvPr/>
              </p:nvSpPr>
              <p:spPr bwMode="auto">
                <a:xfrm>
                  <a:off x="1518" y="2060"/>
                  <a:ext cx="1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60" name="Freeform 50"/>
                <p:cNvSpPr>
                  <a:spLocks/>
                </p:cNvSpPr>
                <p:nvPr/>
              </p:nvSpPr>
              <p:spPr bwMode="auto">
                <a:xfrm>
                  <a:off x="1488" y="2126"/>
                  <a:ext cx="222" cy="108"/>
                </a:xfrm>
                <a:custGeom>
                  <a:avLst/>
                  <a:gdLst>
                    <a:gd name="T0" fmla="*/ 0 w 37"/>
                    <a:gd name="T1" fmla="*/ 108 h 18"/>
                    <a:gd name="T2" fmla="*/ 114 w 37"/>
                    <a:gd name="T3" fmla="*/ 0 h 18"/>
                    <a:gd name="T4" fmla="*/ 222 w 37"/>
                    <a:gd name="T5" fmla="*/ 108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9" y="0"/>
                      </a:lnTo>
                      <a:lnTo>
                        <a:pt x="37"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0761" name="Rectangle 51"/>
                <p:cNvSpPr>
                  <a:spLocks noChangeArrowheads="1"/>
                </p:cNvSpPr>
                <p:nvPr/>
              </p:nvSpPr>
              <p:spPr bwMode="auto">
                <a:xfrm>
                  <a:off x="1488" y="2256"/>
                  <a:ext cx="20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Cliente</a:t>
                  </a:r>
                  <a:endParaRPr lang="es-ES" altLang="es-ES"/>
                </a:p>
              </p:txBody>
            </p:sp>
          </p:grpSp>
          <p:grpSp>
            <p:nvGrpSpPr>
              <p:cNvPr id="30731" name="Group 52"/>
              <p:cNvGrpSpPr>
                <a:grpSpLocks/>
              </p:cNvGrpSpPr>
              <p:nvPr/>
            </p:nvGrpSpPr>
            <p:grpSpPr bwMode="auto">
              <a:xfrm>
                <a:off x="3564" y="1440"/>
                <a:ext cx="282" cy="432"/>
                <a:chOff x="3564" y="1440"/>
                <a:chExt cx="282" cy="432"/>
              </a:xfrm>
            </p:grpSpPr>
            <p:sp>
              <p:nvSpPr>
                <p:cNvPr id="30752" name="Oval 53"/>
                <p:cNvSpPr>
                  <a:spLocks noChangeArrowheads="1"/>
                </p:cNvSpPr>
                <p:nvPr/>
              </p:nvSpPr>
              <p:spPr bwMode="auto">
                <a:xfrm>
                  <a:off x="3636" y="1440"/>
                  <a:ext cx="108" cy="109"/>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0753" name="Line 54"/>
                <p:cNvSpPr>
                  <a:spLocks noChangeShapeType="1"/>
                </p:cNvSpPr>
                <p:nvPr/>
              </p:nvSpPr>
              <p:spPr bwMode="auto">
                <a:xfrm>
                  <a:off x="3684" y="1543"/>
                  <a:ext cx="1" cy="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4" name="Line 55"/>
                <p:cNvSpPr>
                  <a:spLocks noChangeShapeType="1"/>
                </p:cNvSpPr>
                <p:nvPr/>
              </p:nvSpPr>
              <p:spPr bwMode="auto">
                <a:xfrm>
                  <a:off x="3606" y="1567"/>
                  <a:ext cx="1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5" name="Freeform 56"/>
                <p:cNvSpPr>
                  <a:spLocks/>
                </p:cNvSpPr>
                <p:nvPr/>
              </p:nvSpPr>
              <p:spPr bwMode="auto">
                <a:xfrm>
                  <a:off x="3576" y="1633"/>
                  <a:ext cx="222" cy="108"/>
                </a:xfrm>
                <a:custGeom>
                  <a:avLst/>
                  <a:gdLst>
                    <a:gd name="T0" fmla="*/ 0 w 37"/>
                    <a:gd name="T1" fmla="*/ 108 h 18"/>
                    <a:gd name="T2" fmla="*/ 108 w 37"/>
                    <a:gd name="T3" fmla="*/ 0 h 18"/>
                    <a:gd name="T4" fmla="*/ 222 w 37"/>
                    <a:gd name="T5" fmla="*/ 108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0756" name="Rectangle 57"/>
                <p:cNvSpPr>
                  <a:spLocks noChangeArrowheads="1"/>
                </p:cNvSpPr>
                <p:nvPr/>
              </p:nvSpPr>
              <p:spPr bwMode="auto">
                <a:xfrm>
                  <a:off x="3564" y="1776"/>
                  <a:ext cx="28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Vendedor</a:t>
                  </a:r>
                  <a:endParaRPr lang="es-ES" altLang="es-ES"/>
                </a:p>
              </p:txBody>
            </p:sp>
          </p:grpSp>
          <p:sp>
            <p:nvSpPr>
              <p:cNvPr id="30732" name="Oval 58"/>
              <p:cNvSpPr>
                <a:spLocks noChangeArrowheads="1"/>
              </p:cNvSpPr>
              <p:nvPr/>
            </p:nvSpPr>
            <p:spPr bwMode="auto">
              <a:xfrm>
                <a:off x="2353" y="1498"/>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200"/>
                  <a:t>Verificar situación</a:t>
                </a:r>
                <a:endParaRPr lang="es-ES" altLang="es-ES" sz="1200"/>
              </a:p>
            </p:txBody>
          </p:sp>
          <p:sp>
            <p:nvSpPr>
              <p:cNvPr id="30733" name="Line 59"/>
              <p:cNvSpPr>
                <a:spLocks noChangeShapeType="1"/>
              </p:cNvSpPr>
              <p:nvPr/>
            </p:nvSpPr>
            <p:spPr bwMode="auto">
              <a:xfrm flipV="1">
                <a:off x="1824" y="1680"/>
                <a:ext cx="528" cy="192"/>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34" name="Line 60"/>
              <p:cNvSpPr>
                <a:spLocks noChangeShapeType="1"/>
              </p:cNvSpPr>
              <p:nvPr/>
            </p:nvSpPr>
            <p:spPr bwMode="auto">
              <a:xfrm flipH="1">
                <a:off x="2880" y="1632"/>
                <a:ext cx="720" cy="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grpSp>
            <p:nvGrpSpPr>
              <p:cNvPr id="30735" name="Group 61"/>
              <p:cNvGrpSpPr>
                <a:grpSpLocks/>
              </p:cNvGrpSpPr>
              <p:nvPr/>
            </p:nvGrpSpPr>
            <p:grpSpPr bwMode="auto">
              <a:xfrm>
                <a:off x="3545" y="2000"/>
                <a:ext cx="313" cy="448"/>
                <a:chOff x="3545" y="2144"/>
                <a:chExt cx="313" cy="448"/>
              </a:xfrm>
            </p:grpSpPr>
            <p:sp>
              <p:nvSpPr>
                <p:cNvPr id="30747" name="Oval 62"/>
                <p:cNvSpPr>
                  <a:spLocks noChangeArrowheads="1"/>
                </p:cNvSpPr>
                <p:nvPr/>
              </p:nvSpPr>
              <p:spPr bwMode="auto">
                <a:xfrm>
                  <a:off x="3636" y="2144"/>
                  <a:ext cx="108" cy="10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0748" name="Line 63"/>
                <p:cNvSpPr>
                  <a:spLocks noChangeShapeType="1"/>
                </p:cNvSpPr>
                <p:nvPr/>
              </p:nvSpPr>
              <p:spPr bwMode="auto">
                <a:xfrm>
                  <a:off x="3684" y="2246"/>
                  <a:ext cx="1" cy="9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49" name="Line 64"/>
                <p:cNvSpPr>
                  <a:spLocks noChangeShapeType="1"/>
                </p:cNvSpPr>
                <p:nvPr/>
              </p:nvSpPr>
              <p:spPr bwMode="auto">
                <a:xfrm>
                  <a:off x="3606" y="2276"/>
                  <a:ext cx="1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50" name="Freeform 65"/>
                <p:cNvSpPr>
                  <a:spLocks/>
                </p:cNvSpPr>
                <p:nvPr/>
              </p:nvSpPr>
              <p:spPr bwMode="auto">
                <a:xfrm>
                  <a:off x="3576" y="2342"/>
                  <a:ext cx="222" cy="108"/>
                </a:xfrm>
                <a:custGeom>
                  <a:avLst/>
                  <a:gdLst>
                    <a:gd name="T0" fmla="*/ 0 w 37"/>
                    <a:gd name="T1" fmla="*/ 108 h 18"/>
                    <a:gd name="T2" fmla="*/ 108 w 37"/>
                    <a:gd name="T3" fmla="*/ 0 h 18"/>
                    <a:gd name="T4" fmla="*/ 222 w 37"/>
                    <a:gd name="T5" fmla="*/ 108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0751" name="Rectangle 66"/>
                <p:cNvSpPr>
                  <a:spLocks noChangeArrowheads="1"/>
                </p:cNvSpPr>
                <p:nvPr/>
              </p:nvSpPr>
              <p:spPr bwMode="auto">
                <a:xfrm>
                  <a:off x="3545" y="2496"/>
                  <a:ext cx="31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Supervisor</a:t>
                  </a:r>
                  <a:endParaRPr lang="es-ES" altLang="es-ES"/>
                </a:p>
              </p:txBody>
            </p:sp>
          </p:grpSp>
          <p:sp>
            <p:nvSpPr>
              <p:cNvPr id="30736" name="Line 67"/>
              <p:cNvSpPr>
                <a:spLocks noChangeShapeType="1"/>
              </p:cNvSpPr>
              <p:nvPr/>
            </p:nvSpPr>
            <p:spPr bwMode="auto">
              <a:xfrm flipH="1" flipV="1">
                <a:off x="1824" y="1944"/>
                <a:ext cx="528" cy="144"/>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37" name="Line 68"/>
              <p:cNvSpPr>
                <a:spLocks noChangeShapeType="1"/>
              </p:cNvSpPr>
              <p:nvPr/>
            </p:nvSpPr>
            <p:spPr bwMode="auto">
              <a:xfrm>
                <a:off x="2880" y="2160"/>
                <a:ext cx="696" cy="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grpSp>
            <p:nvGrpSpPr>
              <p:cNvPr id="30738" name="Group 69"/>
              <p:cNvGrpSpPr>
                <a:grpSpLocks/>
              </p:cNvGrpSpPr>
              <p:nvPr/>
            </p:nvGrpSpPr>
            <p:grpSpPr bwMode="auto">
              <a:xfrm>
                <a:off x="3590" y="2592"/>
                <a:ext cx="298" cy="441"/>
                <a:chOff x="3590" y="2823"/>
                <a:chExt cx="298" cy="441"/>
              </a:xfrm>
            </p:grpSpPr>
            <p:sp>
              <p:nvSpPr>
                <p:cNvPr id="30742" name="Oval 70"/>
                <p:cNvSpPr>
                  <a:spLocks noChangeArrowheads="1"/>
                </p:cNvSpPr>
                <p:nvPr/>
              </p:nvSpPr>
              <p:spPr bwMode="auto">
                <a:xfrm>
                  <a:off x="3666" y="2823"/>
                  <a:ext cx="108" cy="109"/>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0743" name="Line 71"/>
                <p:cNvSpPr>
                  <a:spLocks noChangeShapeType="1"/>
                </p:cNvSpPr>
                <p:nvPr/>
              </p:nvSpPr>
              <p:spPr bwMode="auto">
                <a:xfrm>
                  <a:off x="3720" y="2926"/>
                  <a:ext cx="1" cy="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44" name="Line 72"/>
                <p:cNvSpPr>
                  <a:spLocks noChangeShapeType="1"/>
                </p:cNvSpPr>
                <p:nvPr/>
              </p:nvSpPr>
              <p:spPr bwMode="auto">
                <a:xfrm>
                  <a:off x="3636" y="2950"/>
                  <a:ext cx="1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0745" name="Freeform 73"/>
                <p:cNvSpPr>
                  <a:spLocks/>
                </p:cNvSpPr>
                <p:nvPr/>
              </p:nvSpPr>
              <p:spPr bwMode="auto">
                <a:xfrm>
                  <a:off x="3606" y="3016"/>
                  <a:ext cx="222" cy="114"/>
                </a:xfrm>
                <a:custGeom>
                  <a:avLst/>
                  <a:gdLst>
                    <a:gd name="T0" fmla="*/ 0 w 37"/>
                    <a:gd name="T1" fmla="*/ 114 h 19"/>
                    <a:gd name="T2" fmla="*/ 114 w 37"/>
                    <a:gd name="T3" fmla="*/ 0 h 19"/>
                    <a:gd name="T4" fmla="*/ 222 w 37"/>
                    <a:gd name="T5" fmla="*/ 114 h 19"/>
                    <a:gd name="T6" fmla="*/ 0 60000 65536"/>
                    <a:gd name="T7" fmla="*/ 0 60000 65536"/>
                    <a:gd name="T8" fmla="*/ 0 60000 65536"/>
                  </a:gdLst>
                  <a:ahLst/>
                  <a:cxnLst>
                    <a:cxn ang="T6">
                      <a:pos x="T0" y="T1"/>
                    </a:cxn>
                    <a:cxn ang="T7">
                      <a:pos x="T2" y="T3"/>
                    </a:cxn>
                    <a:cxn ang="T8">
                      <a:pos x="T4" y="T5"/>
                    </a:cxn>
                  </a:cxnLst>
                  <a:rect l="0" t="0" r="r" b="b"/>
                  <a:pathLst>
                    <a:path w="37" h="19">
                      <a:moveTo>
                        <a:pt x="0" y="19"/>
                      </a:moveTo>
                      <a:lnTo>
                        <a:pt x="19" y="0"/>
                      </a:lnTo>
                      <a:lnTo>
                        <a:pt x="37" y="19"/>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0746" name="Rectangle 74"/>
                <p:cNvSpPr>
                  <a:spLocks noChangeArrowheads="1"/>
                </p:cNvSpPr>
                <p:nvPr/>
              </p:nvSpPr>
              <p:spPr bwMode="auto">
                <a:xfrm>
                  <a:off x="3590" y="3168"/>
                  <a:ext cx="2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Secretaria</a:t>
                  </a:r>
                  <a:endParaRPr lang="es-ES" altLang="es-ES"/>
                </a:p>
              </p:txBody>
            </p:sp>
          </p:grpSp>
          <p:sp>
            <p:nvSpPr>
              <p:cNvPr id="30739" name="Oval 75"/>
              <p:cNvSpPr>
                <a:spLocks noChangeArrowheads="1"/>
              </p:cNvSpPr>
              <p:nvPr/>
            </p:nvSpPr>
            <p:spPr bwMode="auto">
              <a:xfrm>
                <a:off x="2353" y="2026"/>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200"/>
                  <a:t>Establecer crédito</a:t>
                </a:r>
                <a:endParaRPr lang="es-ES" altLang="es-ES" sz="1200"/>
              </a:p>
            </p:txBody>
          </p:sp>
          <p:sp>
            <p:nvSpPr>
              <p:cNvPr id="30740" name="Oval 76"/>
              <p:cNvSpPr>
                <a:spLocks noChangeArrowheads="1"/>
              </p:cNvSpPr>
              <p:nvPr/>
            </p:nvSpPr>
            <p:spPr bwMode="auto">
              <a:xfrm>
                <a:off x="2353" y="2650"/>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200"/>
                  <a:t>Preparar catálogo</a:t>
                </a:r>
                <a:endParaRPr lang="es-ES" altLang="es-ES" sz="1200"/>
              </a:p>
            </p:txBody>
          </p:sp>
          <p:sp>
            <p:nvSpPr>
              <p:cNvPr id="30741" name="Line 77"/>
              <p:cNvSpPr>
                <a:spLocks noChangeShapeType="1"/>
              </p:cNvSpPr>
              <p:nvPr/>
            </p:nvSpPr>
            <p:spPr bwMode="auto">
              <a:xfrm>
                <a:off x="2880" y="2784"/>
                <a:ext cx="696" cy="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grpSp>
        <p:grpSp>
          <p:nvGrpSpPr>
            <p:cNvPr id="30726" name="Group 78"/>
            <p:cNvGrpSpPr>
              <a:grpSpLocks/>
            </p:cNvGrpSpPr>
            <p:nvPr/>
          </p:nvGrpSpPr>
          <p:grpSpPr bwMode="auto">
            <a:xfrm>
              <a:off x="2640" y="3612"/>
              <a:ext cx="576" cy="372"/>
              <a:chOff x="3456" y="3552"/>
              <a:chExt cx="576" cy="372"/>
            </a:xfrm>
          </p:grpSpPr>
          <p:sp>
            <p:nvSpPr>
              <p:cNvPr id="30727" name="Rectangle 79"/>
              <p:cNvSpPr>
                <a:spLocks noChangeArrowheads="1"/>
              </p:cNvSpPr>
              <p:nvPr/>
            </p:nvSpPr>
            <p:spPr bwMode="auto">
              <a:xfrm>
                <a:off x="3456" y="3600"/>
                <a:ext cx="576" cy="324"/>
              </a:xfrm>
              <a:prstGeom prst="rect">
                <a:avLst/>
              </a:prstGeom>
              <a:solidFill>
                <a:srgbClr val="FFFFCC"/>
              </a:solidFill>
              <a:ln w="0">
                <a:solidFill>
                  <a:srgbClr val="990033"/>
                </a:solidFill>
                <a:miter lim="800000"/>
                <a:headEnd/>
                <a:tailEnd/>
              </a:ln>
            </p:spPr>
            <p:txBody>
              <a:bodyPr lIns="0" tIns="10800" rIns="0" bIns="1080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Tipos de Venta</a:t>
                </a:r>
                <a:endParaRPr lang="es-ES" altLang="es-ES" sz="1000"/>
              </a:p>
            </p:txBody>
          </p:sp>
          <p:sp>
            <p:nvSpPr>
              <p:cNvPr id="30728" name="Rectangle 80"/>
              <p:cNvSpPr>
                <a:spLocks noChangeArrowheads="1"/>
              </p:cNvSpPr>
              <p:nvPr/>
            </p:nvSpPr>
            <p:spPr bwMode="auto">
              <a:xfrm>
                <a:off x="3456" y="3552"/>
                <a:ext cx="144" cy="4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0729" name="Rectangle 81"/>
              <p:cNvSpPr>
                <a:spLocks noChangeArrowheads="1"/>
              </p:cNvSpPr>
              <p:nvPr/>
            </p:nvSpPr>
            <p:spPr bwMode="auto">
              <a:xfrm>
                <a:off x="3456" y="3552"/>
                <a:ext cx="144" cy="4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9522">
                                            <p:txEl>
                                              <p:pRg st="0" end="0"/>
                                            </p:txEl>
                                          </p:spTgt>
                                        </p:tgtEl>
                                        <p:attrNameLst>
                                          <p:attrName>style.visibility</p:attrName>
                                        </p:attrNameLst>
                                      </p:cBhvr>
                                      <p:to>
                                        <p:strVal val="visible"/>
                                      </p:to>
                                    </p:set>
                                    <p:anim calcmode="lin" valueType="num">
                                      <p:cBhvr additive="base">
                                        <p:cTn id="7" dur="500" fill="hold"/>
                                        <p:tgtEl>
                                          <p:spTgt spid="18995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95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9522">
                                            <p:txEl>
                                              <p:pRg st="1" end="1"/>
                                            </p:txEl>
                                          </p:spTgt>
                                        </p:tgtEl>
                                        <p:attrNameLst>
                                          <p:attrName>style.visibility</p:attrName>
                                        </p:attrNameLst>
                                      </p:cBhvr>
                                      <p:to>
                                        <p:strVal val="visible"/>
                                      </p:to>
                                    </p:set>
                                    <p:anim calcmode="lin" valueType="num">
                                      <p:cBhvr additive="base">
                                        <p:cTn id="13" dur="500" fill="hold"/>
                                        <p:tgtEl>
                                          <p:spTgt spid="18995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995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1899603"/>
                                        </p:tgtEl>
                                        <p:attrNameLst>
                                          <p:attrName>style.visibility</p:attrName>
                                        </p:attrNameLst>
                                      </p:cBhvr>
                                      <p:to>
                                        <p:strVal val="visible"/>
                                      </p:to>
                                    </p:set>
                                    <p:anim calcmode="lin" valueType="num">
                                      <p:cBhvr>
                                        <p:cTn id="19" dur="500" fill="hold"/>
                                        <p:tgtEl>
                                          <p:spTgt spid="1899603"/>
                                        </p:tgtEl>
                                        <p:attrNameLst>
                                          <p:attrName>ppt_w</p:attrName>
                                        </p:attrNameLst>
                                      </p:cBhvr>
                                      <p:tavLst>
                                        <p:tav tm="0">
                                          <p:val>
                                            <p:fltVal val="0"/>
                                          </p:val>
                                        </p:tav>
                                        <p:tav tm="100000">
                                          <p:val>
                                            <p:strVal val="#ppt_w"/>
                                          </p:val>
                                        </p:tav>
                                      </p:tavLst>
                                    </p:anim>
                                    <p:anim calcmode="lin" valueType="num">
                                      <p:cBhvr>
                                        <p:cTn id="20" dur="500" fill="hold"/>
                                        <p:tgtEl>
                                          <p:spTgt spid="18996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952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Casos de Uso </a:t>
            </a:r>
            <a:r>
              <a:rPr kumimoji="0" lang="es-MX" altLang="es-ES" sz="2000" b="1" i="1"/>
              <a:t>– Ejemplos</a:t>
            </a:r>
            <a:endParaRPr kumimoji="0" lang="en-US" altLang="es-ES" sz="2000" b="1" i="1"/>
          </a:p>
        </p:txBody>
      </p:sp>
      <p:grpSp>
        <p:nvGrpSpPr>
          <p:cNvPr id="1901734" name="Group 166"/>
          <p:cNvGrpSpPr>
            <a:grpSpLocks/>
          </p:cNvGrpSpPr>
          <p:nvPr/>
        </p:nvGrpSpPr>
        <p:grpSpPr bwMode="auto">
          <a:xfrm>
            <a:off x="1524000" y="1371600"/>
            <a:ext cx="4419600" cy="2286000"/>
            <a:chOff x="912" y="672"/>
            <a:chExt cx="2784" cy="1440"/>
          </a:xfrm>
        </p:grpSpPr>
        <p:sp>
          <p:nvSpPr>
            <p:cNvPr id="32816" name="Rectangle 165"/>
            <p:cNvSpPr>
              <a:spLocks noChangeArrowheads="1"/>
            </p:cNvSpPr>
            <p:nvPr/>
          </p:nvSpPr>
          <p:spPr bwMode="auto">
            <a:xfrm>
              <a:off x="912" y="672"/>
              <a:ext cx="2784" cy="1440"/>
            </a:xfrm>
            <a:prstGeom prst="rect">
              <a:avLst/>
            </a:prstGeom>
            <a:solidFill>
              <a:srgbClr val="FFEFEF"/>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32817" name="Group 103"/>
            <p:cNvGrpSpPr>
              <a:grpSpLocks/>
            </p:cNvGrpSpPr>
            <p:nvPr/>
          </p:nvGrpSpPr>
          <p:grpSpPr bwMode="auto">
            <a:xfrm>
              <a:off x="1026" y="720"/>
              <a:ext cx="2574" cy="1344"/>
              <a:chOff x="1122" y="1536"/>
              <a:chExt cx="2574" cy="1344"/>
            </a:xfrm>
          </p:grpSpPr>
          <p:grpSp>
            <p:nvGrpSpPr>
              <p:cNvPr id="32818" name="Group 104"/>
              <p:cNvGrpSpPr>
                <a:grpSpLocks/>
              </p:cNvGrpSpPr>
              <p:nvPr/>
            </p:nvGrpSpPr>
            <p:grpSpPr bwMode="auto">
              <a:xfrm>
                <a:off x="1122" y="2016"/>
                <a:ext cx="222" cy="419"/>
                <a:chOff x="1488" y="1933"/>
                <a:chExt cx="222" cy="419"/>
              </a:xfrm>
            </p:grpSpPr>
            <p:sp>
              <p:nvSpPr>
                <p:cNvPr id="32834" name="Oval 105"/>
                <p:cNvSpPr>
                  <a:spLocks noChangeArrowheads="1"/>
                </p:cNvSpPr>
                <p:nvPr/>
              </p:nvSpPr>
              <p:spPr bwMode="auto">
                <a:xfrm>
                  <a:off x="1548" y="1933"/>
                  <a:ext cx="108" cy="109"/>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2835" name="Line 106"/>
                <p:cNvSpPr>
                  <a:spLocks noChangeShapeType="1"/>
                </p:cNvSpPr>
                <p:nvPr/>
              </p:nvSpPr>
              <p:spPr bwMode="auto">
                <a:xfrm>
                  <a:off x="1602" y="2036"/>
                  <a:ext cx="1" cy="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36" name="Line 107"/>
                <p:cNvSpPr>
                  <a:spLocks noChangeShapeType="1"/>
                </p:cNvSpPr>
                <p:nvPr/>
              </p:nvSpPr>
              <p:spPr bwMode="auto">
                <a:xfrm>
                  <a:off x="1518" y="2060"/>
                  <a:ext cx="1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37" name="Freeform 108"/>
                <p:cNvSpPr>
                  <a:spLocks/>
                </p:cNvSpPr>
                <p:nvPr/>
              </p:nvSpPr>
              <p:spPr bwMode="auto">
                <a:xfrm>
                  <a:off x="1488" y="2126"/>
                  <a:ext cx="222" cy="108"/>
                </a:xfrm>
                <a:custGeom>
                  <a:avLst/>
                  <a:gdLst>
                    <a:gd name="T0" fmla="*/ 0 w 37"/>
                    <a:gd name="T1" fmla="*/ 108 h 18"/>
                    <a:gd name="T2" fmla="*/ 114 w 37"/>
                    <a:gd name="T3" fmla="*/ 0 h 18"/>
                    <a:gd name="T4" fmla="*/ 222 w 37"/>
                    <a:gd name="T5" fmla="*/ 108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9" y="0"/>
                      </a:lnTo>
                      <a:lnTo>
                        <a:pt x="37"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2838" name="Rectangle 109"/>
                <p:cNvSpPr>
                  <a:spLocks noChangeArrowheads="1"/>
                </p:cNvSpPr>
                <p:nvPr/>
              </p:nvSpPr>
              <p:spPr bwMode="auto">
                <a:xfrm>
                  <a:off x="1488" y="2256"/>
                  <a:ext cx="20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Cliente</a:t>
                  </a:r>
                  <a:endParaRPr lang="es-ES" altLang="es-ES"/>
                </a:p>
              </p:txBody>
            </p:sp>
          </p:grpSp>
          <p:grpSp>
            <p:nvGrpSpPr>
              <p:cNvPr id="32819" name="Group 110"/>
              <p:cNvGrpSpPr>
                <a:grpSpLocks/>
              </p:cNvGrpSpPr>
              <p:nvPr/>
            </p:nvGrpSpPr>
            <p:grpSpPr bwMode="auto">
              <a:xfrm>
                <a:off x="3414" y="2016"/>
                <a:ext cx="282" cy="432"/>
                <a:chOff x="3564" y="1440"/>
                <a:chExt cx="282" cy="432"/>
              </a:xfrm>
            </p:grpSpPr>
            <p:sp>
              <p:nvSpPr>
                <p:cNvPr id="32829" name="Oval 111"/>
                <p:cNvSpPr>
                  <a:spLocks noChangeArrowheads="1"/>
                </p:cNvSpPr>
                <p:nvPr/>
              </p:nvSpPr>
              <p:spPr bwMode="auto">
                <a:xfrm>
                  <a:off x="3636" y="1440"/>
                  <a:ext cx="108" cy="109"/>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2830" name="Line 112"/>
                <p:cNvSpPr>
                  <a:spLocks noChangeShapeType="1"/>
                </p:cNvSpPr>
                <p:nvPr/>
              </p:nvSpPr>
              <p:spPr bwMode="auto">
                <a:xfrm>
                  <a:off x="3684" y="1543"/>
                  <a:ext cx="1" cy="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31" name="Line 113"/>
                <p:cNvSpPr>
                  <a:spLocks noChangeShapeType="1"/>
                </p:cNvSpPr>
                <p:nvPr/>
              </p:nvSpPr>
              <p:spPr bwMode="auto">
                <a:xfrm>
                  <a:off x="3606" y="1567"/>
                  <a:ext cx="1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32" name="Freeform 114"/>
                <p:cNvSpPr>
                  <a:spLocks/>
                </p:cNvSpPr>
                <p:nvPr/>
              </p:nvSpPr>
              <p:spPr bwMode="auto">
                <a:xfrm>
                  <a:off x="3576" y="1633"/>
                  <a:ext cx="222" cy="108"/>
                </a:xfrm>
                <a:custGeom>
                  <a:avLst/>
                  <a:gdLst>
                    <a:gd name="T0" fmla="*/ 0 w 37"/>
                    <a:gd name="T1" fmla="*/ 108 h 18"/>
                    <a:gd name="T2" fmla="*/ 108 w 37"/>
                    <a:gd name="T3" fmla="*/ 0 h 18"/>
                    <a:gd name="T4" fmla="*/ 222 w 37"/>
                    <a:gd name="T5" fmla="*/ 108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2833" name="Rectangle 115"/>
                <p:cNvSpPr>
                  <a:spLocks noChangeArrowheads="1"/>
                </p:cNvSpPr>
                <p:nvPr/>
              </p:nvSpPr>
              <p:spPr bwMode="auto">
                <a:xfrm>
                  <a:off x="3564" y="1776"/>
                  <a:ext cx="28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Vendedor</a:t>
                  </a:r>
                  <a:endParaRPr lang="es-ES" altLang="es-ES"/>
                </a:p>
              </p:txBody>
            </p:sp>
          </p:grpSp>
          <p:sp>
            <p:nvSpPr>
              <p:cNvPr id="32820" name="Oval 116"/>
              <p:cNvSpPr>
                <a:spLocks noChangeArrowheads="1"/>
              </p:cNvSpPr>
              <p:nvPr/>
            </p:nvSpPr>
            <p:spPr bwMode="auto">
              <a:xfrm>
                <a:off x="2160" y="1536"/>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200"/>
                  <a:t>Venta Normal</a:t>
                </a:r>
                <a:endParaRPr lang="es-ES" altLang="es-ES" sz="1200"/>
              </a:p>
            </p:txBody>
          </p:sp>
          <p:sp>
            <p:nvSpPr>
              <p:cNvPr id="32821" name="Line 117"/>
              <p:cNvSpPr>
                <a:spLocks noChangeShapeType="1"/>
              </p:cNvSpPr>
              <p:nvPr/>
            </p:nvSpPr>
            <p:spPr bwMode="auto">
              <a:xfrm flipV="1">
                <a:off x="1392" y="1776"/>
                <a:ext cx="768" cy="384"/>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22" name="Line 118"/>
              <p:cNvSpPr>
                <a:spLocks noChangeShapeType="1"/>
              </p:cNvSpPr>
              <p:nvPr/>
            </p:nvSpPr>
            <p:spPr bwMode="auto">
              <a:xfrm flipH="1" flipV="1">
                <a:off x="2688" y="1776"/>
                <a:ext cx="720" cy="384"/>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23" name="Line 119"/>
              <p:cNvSpPr>
                <a:spLocks noChangeShapeType="1"/>
              </p:cNvSpPr>
              <p:nvPr/>
            </p:nvSpPr>
            <p:spPr bwMode="auto">
              <a:xfrm>
                <a:off x="1392" y="2208"/>
                <a:ext cx="696" cy="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24" name="Oval 120"/>
              <p:cNvSpPr>
                <a:spLocks noChangeArrowheads="1"/>
              </p:cNvSpPr>
              <p:nvPr/>
            </p:nvSpPr>
            <p:spPr bwMode="auto">
              <a:xfrm>
                <a:off x="2160" y="2064"/>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200"/>
                  <a:t>Venta en Rebajas</a:t>
                </a:r>
                <a:endParaRPr lang="es-ES" altLang="es-ES" sz="1200"/>
              </a:p>
            </p:txBody>
          </p:sp>
          <p:sp>
            <p:nvSpPr>
              <p:cNvPr id="32825" name="Oval 121"/>
              <p:cNvSpPr>
                <a:spLocks noChangeArrowheads="1"/>
              </p:cNvSpPr>
              <p:nvPr/>
            </p:nvSpPr>
            <p:spPr bwMode="auto">
              <a:xfrm>
                <a:off x="2160" y="2602"/>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200"/>
                  <a:t>Venta en Ofertas</a:t>
                </a:r>
                <a:endParaRPr lang="es-ES" altLang="es-ES" sz="1200"/>
              </a:p>
            </p:txBody>
          </p:sp>
          <p:sp>
            <p:nvSpPr>
              <p:cNvPr id="32826" name="Line 122"/>
              <p:cNvSpPr>
                <a:spLocks noChangeShapeType="1"/>
              </p:cNvSpPr>
              <p:nvPr/>
            </p:nvSpPr>
            <p:spPr bwMode="auto">
              <a:xfrm>
                <a:off x="2736" y="2208"/>
                <a:ext cx="696" cy="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27" name="Line 123"/>
              <p:cNvSpPr>
                <a:spLocks noChangeShapeType="1"/>
              </p:cNvSpPr>
              <p:nvPr/>
            </p:nvSpPr>
            <p:spPr bwMode="auto">
              <a:xfrm flipH="1" flipV="1">
                <a:off x="1392" y="2256"/>
                <a:ext cx="768" cy="384"/>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28" name="Line 124"/>
              <p:cNvSpPr>
                <a:spLocks noChangeShapeType="1"/>
              </p:cNvSpPr>
              <p:nvPr/>
            </p:nvSpPr>
            <p:spPr bwMode="auto">
              <a:xfrm flipV="1">
                <a:off x="2640" y="2256"/>
                <a:ext cx="768" cy="384"/>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grpSp>
      </p:grpSp>
      <p:grpSp>
        <p:nvGrpSpPr>
          <p:cNvPr id="1901693" name="Group 125"/>
          <p:cNvGrpSpPr>
            <a:grpSpLocks/>
          </p:cNvGrpSpPr>
          <p:nvPr/>
        </p:nvGrpSpPr>
        <p:grpSpPr bwMode="auto">
          <a:xfrm>
            <a:off x="533400" y="1295400"/>
            <a:ext cx="914400" cy="590550"/>
            <a:chOff x="3456" y="3552"/>
            <a:chExt cx="576" cy="372"/>
          </a:xfrm>
        </p:grpSpPr>
        <p:sp>
          <p:nvSpPr>
            <p:cNvPr id="32813" name="Rectangle 126"/>
            <p:cNvSpPr>
              <a:spLocks noChangeArrowheads="1"/>
            </p:cNvSpPr>
            <p:nvPr/>
          </p:nvSpPr>
          <p:spPr bwMode="auto">
            <a:xfrm>
              <a:off x="3456" y="3600"/>
              <a:ext cx="576" cy="324"/>
            </a:xfrm>
            <a:prstGeom prst="rect">
              <a:avLst/>
            </a:prstGeom>
            <a:solidFill>
              <a:srgbClr val="EFFFEF">
                <a:alpha val="50195"/>
              </a:srgbClr>
            </a:solidFill>
            <a:ln w="0">
              <a:solidFill>
                <a:srgbClr val="C0C0C0"/>
              </a:solidFill>
              <a:miter lim="800000"/>
              <a:headEnd/>
              <a:tailEnd/>
            </a:ln>
          </p:spPr>
          <p:txBody>
            <a:bodyPr lIns="0" tIns="10800" rIns="0" bIns="1080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solidFill>
                    <a:srgbClr val="B2B2B2"/>
                  </a:solidFill>
                </a:rPr>
                <a:t>Tipos de Venta</a:t>
              </a:r>
              <a:endParaRPr lang="es-ES" altLang="es-ES" sz="1000">
                <a:solidFill>
                  <a:srgbClr val="B2B2B2"/>
                </a:solidFill>
              </a:endParaRPr>
            </a:p>
          </p:txBody>
        </p:sp>
        <p:sp>
          <p:nvSpPr>
            <p:cNvPr id="32814" name="Rectangle 127"/>
            <p:cNvSpPr>
              <a:spLocks noChangeArrowheads="1"/>
            </p:cNvSpPr>
            <p:nvPr/>
          </p:nvSpPr>
          <p:spPr bwMode="auto">
            <a:xfrm>
              <a:off x="3456" y="3552"/>
              <a:ext cx="144" cy="48"/>
            </a:xfrm>
            <a:prstGeom prst="rect">
              <a:avLst/>
            </a:prstGeom>
            <a:solidFill>
              <a:srgbClr val="EFFFEF">
                <a:alpha val="50195"/>
              </a:srgbClr>
            </a:solidFill>
            <a:ln w="9525">
              <a:solidFill>
                <a:srgbClr val="C0C0C0"/>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2815" name="Rectangle 128"/>
            <p:cNvSpPr>
              <a:spLocks noChangeArrowheads="1"/>
            </p:cNvSpPr>
            <p:nvPr/>
          </p:nvSpPr>
          <p:spPr bwMode="auto">
            <a:xfrm>
              <a:off x="3456" y="3552"/>
              <a:ext cx="144" cy="48"/>
            </a:xfrm>
            <a:prstGeom prst="rect">
              <a:avLst/>
            </a:prstGeom>
            <a:solidFill>
              <a:srgbClr val="EFFFEF">
                <a:alpha val="50195"/>
              </a:srgbClr>
            </a:solidFill>
            <a:ln w="0">
              <a:solidFill>
                <a:srgbClr val="C0C0C0"/>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grpSp>
        <p:nvGrpSpPr>
          <p:cNvPr id="1901738" name="Group 170"/>
          <p:cNvGrpSpPr>
            <a:grpSpLocks/>
          </p:cNvGrpSpPr>
          <p:nvPr/>
        </p:nvGrpSpPr>
        <p:grpSpPr bwMode="auto">
          <a:xfrm>
            <a:off x="1524000" y="4114800"/>
            <a:ext cx="4343400" cy="1981200"/>
            <a:chOff x="336" y="2784"/>
            <a:chExt cx="2736" cy="1248"/>
          </a:xfrm>
        </p:grpSpPr>
        <p:sp>
          <p:nvSpPr>
            <p:cNvPr id="32792" name="Rectangle 169"/>
            <p:cNvSpPr>
              <a:spLocks noChangeArrowheads="1"/>
            </p:cNvSpPr>
            <p:nvPr/>
          </p:nvSpPr>
          <p:spPr bwMode="auto">
            <a:xfrm>
              <a:off x="336" y="2784"/>
              <a:ext cx="2736" cy="1248"/>
            </a:xfrm>
            <a:prstGeom prst="rect">
              <a:avLst/>
            </a:prstGeom>
            <a:solidFill>
              <a:srgbClr val="F8F8F8"/>
            </a:solidFill>
            <a:ln w="9525">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32793" name="Group 129"/>
            <p:cNvGrpSpPr>
              <a:grpSpLocks/>
            </p:cNvGrpSpPr>
            <p:nvPr/>
          </p:nvGrpSpPr>
          <p:grpSpPr bwMode="auto">
            <a:xfrm>
              <a:off x="384" y="2842"/>
              <a:ext cx="2649" cy="1142"/>
              <a:chOff x="738" y="960"/>
              <a:chExt cx="2649" cy="1142"/>
            </a:xfrm>
          </p:grpSpPr>
          <p:sp>
            <p:nvSpPr>
              <p:cNvPr id="32794" name="Rectangle 130"/>
              <p:cNvSpPr>
                <a:spLocks noChangeArrowheads="1"/>
              </p:cNvSpPr>
              <p:nvPr/>
            </p:nvSpPr>
            <p:spPr bwMode="auto">
              <a:xfrm>
                <a:off x="2064" y="1440"/>
                <a:ext cx="48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solidFill>
                      <a:srgbClr val="000000"/>
                    </a:solidFill>
                  </a:rPr>
                  <a:t>tarjeta caducada</a:t>
                </a:r>
                <a:endParaRPr lang="es-ES" altLang="es-ES" sz="1000"/>
              </a:p>
            </p:txBody>
          </p:sp>
          <p:sp>
            <p:nvSpPr>
              <p:cNvPr id="32795" name="Rectangle 131"/>
              <p:cNvSpPr>
                <a:spLocks noChangeArrowheads="1"/>
              </p:cNvSpPr>
              <p:nvPr/>
            </p:nvSpPr>
            <p:spPr bwMode="auto">
              <a:xfrm>
                <a:off x="2448" y="1632"/>
                <a:ext cx="38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solidFill>
                      <a:srgbClr val="000000"/>
                    </a:solidFill>
                  </a:rPr>
                  <a:t>&lt;&lt;extends&gt;&gt;</a:t>
                </a:r>
                <a:endParaRPr lang="es-ES" altLang="es-ES" sz="1000"/>
              </a:p>
            </p:txBody>
          </p:sp>
          <p:grpSp>
            <p:nvGrpSpPr>
              <p:cNvPr id="32796" name="Group 132"/>
              <p:cNvGrpSpPr>
                <a:grpSpLocks/>
              </p:cNvGrpSpPr>
              <p:nvPr/>
            </p:nvGrpSpPr>
            <p:grpSpPr bwMode="auto">
              <a:xfrm>
                <a:off x="738" y="960"/>
                <a:ext cx="222" cy="419"/>
                <a:chOff x="1488" y="1933"/>
                <a:chExt cx="222" cy="419"/>
              </a:xfrm>
            </p:grpSpPr>
            <p:sp>
              <p:nvSpPr>
                <p:cNvPr id="32808" name="Oval 133"/>
                <p:cNvSpPr>
                  <a:spLocks noChangeArrowheads="1"/>
                </p:cNvSpPr>
                <p:nvPr/>
              </p:nvSpPr>
              <p:spPr bwMode="auto">
                <a:xfrm>
                  <a:off x="1548" y="1933"/>
                  <a:ext cx="108" cy="109"/>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2809" name="Line 134"/>
                <p:cNvSpPr>
                  <a:spLocks noChangeShapeType="1"/>
                </p:cNvSpPr>
                <p:nvPr/>
              </p:nvSpPr>
              <p:spPr bwMode="auto">
                <a:xfrm>
                  <a:off x="1602" y="2036"/>
                  <a:ext cx="1" cy="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10" name="Line 135"/>
                <p:cNvSpPr>
                  <a:spLocks noChangeShapeType="1"/>
                </p:cNvSpPr>
                <p:nvPr/>
              </p:nvSpPr>
              <p:spPr bwMode="auto">
                <a:xfrm>
                  <a:off x="1518" y="2060"/>
                  <a:ext cx="1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11" name="Freeform 136"/>
                <p:cNvSpPr>
                  <a:spLocks/>
                </p:cNvSpPr>
                <p:nvPr/>
              </p:nvSpPr>
              <p:spPr bwMode="auto">
                <a:xfrm>
                  <a:off x="1488" y="2126"/>
                  <a:ext cx="222" cy="108"/>
                </a:xfrm>
                <a:custGeom>
                  <a:avLst/>
                  <a:gdLst>
                    <a:gd name="T0" fmla="*/ 0 w 37"/>
                    <a:gd name="T1" fmla="*/ 108 h 18"/>
                    <a:gd name="T2" fmla="*/ 114 w 37"/>
                    <a:gd name="T3" fmla="*/ 0 h 18"/>
                    <a:gd name="T4" fmla="*/ 222 w 37"/>
                    <a:gd name="T5" fmla="*/ 108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9" y="0"/>
                      </a:lnTo>
                      <a:lnTo>
                        <a:pt x="37"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2812" name="Rectangle 137"/>
                <p:cNvSpPr>
                  <a:spLocks noChangeArrowheads="1"/>
                </p:cNvSpPr>
                <p:nvPr/>
              </p:nvSpPr>
              <p:spPr bwMode="auto">
                <a:xfrm>
                  <a:off x="1508" y="2256"/>
                  <a:ext cx="16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Socio</a:t>
                  </a:r>
                  <a:endParaRPr lang="es-ES" altLang="es-ES"/>
                </a:p>
              </p:txBody>
            </p:sp>
          </p:grpSp>
          <p:grpSp>
            <p:nvGrpSpPr>
              <p:cNvPr id="32797" name="Group 138"/>
              <p:cNvGrpSpPr>
                <a:grpSpLocks/>
              </p:cNvGrpSpPr>
              <p:nvPr/>
            </p:nvGrpSpPr>
            <p:grpSpPr bwMode="auto">
              <a:xfrm>
                <a:off x="3072" y="960"/>
                <a:ext cx="315" cy="432"/>
                <a:chOff x="3548" y="1440"/>
                <a:chExt cx="315" cy="432"/>
              </a:xfrm>
            </p:grpSpPr>
            <p:sp>
              <p:nvSpPr>
                <p:cNvPr id="32803" name="Oval 139"/>
                <p:cNvSpPr>
                  <a:spLocks noChangeArrowheads="1"/>
                </p:cNvSpPr>
                <p:nvPr/>
              </p:nvSpPr>
              <p:spPr bwMode="auto">
                <a:xfrm>
                  <a:off x="3636" y="1440"/>
                  <a:ext cx="108" cy="109"/>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2804" name="Line 140"/>
                <p:cNvSpPr>
                  <a:spLocks noChangeShapeType="1"/>
                </p:cNvSpPr>
                <p:nvPr/>
              </p:nvSpPr>
              <p:spPr bwMode="auto">
                <a:xfrm>
                  <a:off x="3684" y="1543"/>
                  <a:ext cx="1" cy="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05" name="Line 141"/>
                <p:cNvSpPr>
                  <a:spLocks noChangeShapeType="1"/>
                </p:cNvSpPr>
                <p:nvPr/>
              </p:nvSpPr>
              <p:spPr bwMode="auto">
                <a:xfrm>
                  <a:off x="3606" y="1567"/>
                  <a:ext cx="1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06" name="Freeform 142"/>
                <p:cNvSpPr>
                  <a:spLocks/>
                </p:cNvSpPr>
                <p:nvPr/>
              </p:nvSpPr>
              <p:spPr bwMode="auto">
                <a:xfrm>
                  <a:off x="3576" y="1633"/>
                  <a:ext cx="222" cy="108"/>
                </a:xfrm>
                <a:custGeom>
                  <a:avLst/>
                  <a:gdLst>
                    <a:gd name="T0" fmla="*/ 0 w 37"/>
                    <a:gd name="T1" fmla="*/ 108 h 18"/>
                    <a:gd name="T2" fmla="*/ 108 w 37"/>
                    <a:gd name="T3" fmla="*/ 0 h 18"/>
                    <a:gd name="T4" fmla="*/ 222 w 37"/>
                    <a:gd name="T5" fmla="*/ 108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8" y="0"/>
                      </a:lnTo>
                      <a:lnTo>
                        <a:pt x="37"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2807" name="Rectangle 143"/>
                <p:cNvSpPr>
                  <a:spLocks noChangeArrowheads="1"/>
                </p:cNvSpPr>
                <p:nvPr/>
              </p:nvSpPr>
              <p:spPr bwMode="auto">
                <a:xfrm>
                  <a:off x="3548" y="1776"/>
                  <a:ext cx="31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Encargado</a:t>
                  </a:r>
                  <a:endParaRPr lang="es-ES" altLang="es-ES"/>
                </a:p>
              </p:txBody>
            </p:sp>
          </p:grpSp>
          <p:sp>
            <p:nvSpPr>
              <p:cNvPr id="32798" name="Oval 144"/>
              <p:cNvSpPr>
                <a:spLocks noChangeArrowheads="1"/>
              </p:cNvSpPr>
              <p:nvPr/>
            </p:nvSpPr>
            <p:spPr bwMode="auto">
              <a:xfrm>
                <a:off x="1776" y="1008"/>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200"/>
                  <a:t>Realizar Préstamo</a:t>
                </a:r>
                <a:endParaRPr lang="es-ES" altLang="es-ES" sz="1200"/>
              </a:p>
            </p:txBody>
          </p:sp>
          <p:sp>
            <p:nvSpPr>
              <p:cNvPr id="32799" name="Line 145"/>
              <p:cNvSpPr>
                <a:spLocks noChangeShapeType="1"/>
              </p:cNvSpPr>
              <p:nvPr/>
            </p:nvSpPr>
            <p:spPr bwMode="auto">
              <a:xfrm flipH="1" flipV="1">
                <a:off x="2160" y="1296"/>
                <a:ext cx="384" cy="528"/>
              </a:xfrm>
              <a:prstGeom prst="line">
                <a:avLst/>
              </a:prstGeom>
              <a:noFill/>
              <a:ln w="0">
                <a:solidFill>
                  <a:srgbClr val="000099"/>
                </a:solidFill>
                <a:round/>
                <a:headEnd/>
                <a:tailEnd type="triangle" w="lg" len="lg"/>
              </a:ln>
              <a:extLst>
                <a:ext uri="{909E8E84-426E-40DD-AFC4-6F175D3DCCD1}">
                  <a14:hiddenFill xmlns:a14="http://schemas.microsoft.com/office/drawing/2010/main">
                    <a:noFill/>
                  </a14:hiddenFill>
                </a:ext>
              </a:extLst>
            </p:spPr>
            <p:txBody>
              <a:bodyPr/>
              <a:lstStyle/>
              <a:p>
                <a:endParaRPr lang="es-PE"/>
              </a:p>
            </p:txBody>
          </p:sp>
          <p:sp>
            <p:nvSpPr>
              <p:cNvPr id="32800" name="Line 146"/>
              <p:cNvSpPr>
                <a:spLocks noChangeShapeType="1"/>
              </p:cNvSpPr>
              <p:nvPr/>
            </p:nvSpPr>
            <p:spPr bwMode="auto">
              <a:xfrm>
                <a:off x="1008" y="1152"/>
                <a:ext cx="696" cy="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801" name="Oval 147"/>
              <p:cNvSpPr>
                <a:spLocks noChangeArrowheads="1"/>
              </p:cNvSpPr>
              <p:nvPr/>
            </p:nvSpPr>
            <p:spPr bwMode="auto">
              <a:xfrm>
                <a:off x="2353" y="1824"/>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75000"/>
                  </a:lnSpc>
                </a:pPr>
                <a:r>
                  <a:rPr lang="es-MX" altLang="es-ES" sz="1200"/>
                  <a:t>Solicitar new tarjet</a:t>
                </a:r>
                <a:endParaRPr lang="es-ES" altLang="es-ES" sz="1200"/>
              </a:p>
            </p:txBody>
          </p:sp>
          <p:sp>
            <p:nvSpPr>
              <p:cNvPr id="32802" name="Line 148"/>
              <p:cNvSpPr>
                <a:spLocks noChangeShapeType="1"/>
              </p:cNvSpPr>
              <p:nvPr/>
            </p:nvSpPr>
            <p:spPr bwMode="auto">
              <a:xfrm>
                <a:off x="2352" y="1152"/>
                <a:ext cx="696" cy="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grpSp>
      </p:grpSp>
      <p:grpSp>
        <p:nvGrpSpPr>
          <p:cNvPr id="1901736" name="Group 168"/>
          <p:cNvGrpSpPr>
            <a:grpSpLocks/>
          </p:cNvGrpSpPr>
          <p:nvPr/>
        </p:nvGrpSpPr>
        <p:grpSpPr bwMode="auto">
          <a:xfrm>
            <a:off x="4572000" y="2895600"/>
            <a:ext cx="4038600" cy="1752600"/>
            <a:chOff x="2928" y="1824"/>
            <a:chExt cx="2544" cy="1104"/>
          </a:xfrm>
        </p:grpSpPr>
        <p:sp>
          <p:nvSpPr>
            <p:cNvPr id="32775" name="Rectangle 167"/>
            <p:cNvSpPr>
              <a:spLocks noChangeArrowheads="1"/>
            </p:cNvSpPr>
            <p:nvPr/>
          </p:nvSpPr>
          <p:spPr bwMode="auto">
            <a:xfrm>
              <a:off x="2928" y="1824"/>
              <a:ext cx="2544" cy="1104"/>
            </a:xfrm>
            <a:prstGeom prst="rect">
              <a:avLst/>
            </a:prstGeom>
            <a:solidFill>
              <a:srgbClr val="EFFFEF"/>
            </a:solidFill>
            <a:ln w="9525">
              <a:solidFill>
                <a:srgbClr val="00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32776" name="Group 149"/>
            <p:cNvGrpSpPr>
              <a:grpSpLocks/>
            </p:cNvGrpSpPr>
            <p:nvPr/>
          </p:nvGrpSpPr>
          <p:grpSpPr bwMode="auto">
            <a:xfrm>
              <a:off x="2977" y="1882"/>
              <a:ext cx="2447" cy="998"/>
              <a:chOff x="960" y="768"/>
              <a:chExt cx="2447" cy="998"/>
            </a:xfrm>
          </p:grpSpPr>
          <p:sp>
            <p:nvSpPr>
              <p:cNvPr id="32777" name="Rectangle 150"/>
              <p:cNvSpPr>
                <a:spLocks noChangeArrowheads="1"/>
              </p:cNvSpPr>
              <p:nvPr/>
            </p:nvSpPr>
            <p:spPr bwMode="auto">
              <a:xfrm>
                <a:off x="2544" y="960"/>
                <a:ext cx="3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solidFill>
                      <a:srgbClr val="000000"/>
                    </a:solidFill>
                  </a:rPr>
                  <a:t>&lt;&lt;</a:t>
                </a:r>
                <a:r>
                  <a:rPr lang="es-MX" altLang="es-ES" sz="1000">
                    <a:solidFill>
                      <a:srgbClr val="000000"/>
                    </a:solidFill>
                  </a:rPr>
                  <a:t>include</a:t>
                </a:r>
                <a:r>
                  <a:rPr lang="es-ES" altLang="es-ES" sz="1000">
                    <a:solidFill>
                      <a:srgbClr val="000000"/>
                    </a:solidFill>
                  </a:rPr>
                  <a:t>&gt;&gt;</a:t>
                </a:r>
                <a:endParaRPr lang="es-ES" altLang="es-ES" sz="1000"/>
              </a:p>
            </p:txBody>
          </p:sp>
          <p:grpSp>
            <p:nvGrpSpPr>
              <p:cNvPr id="32778" name="Group 151"/>
              <p:cNvGrpSpPr>
                <a:grpSpLocks/>
              </p:cNvGrpSpPr>
              <p:nvPr/>
            </p:nvGrpSpPr>
            <p:grpSpPr bwMode="auto">
              <a:xfrm>
                <a:off x="960" y="1056"/>
                <a:ext cx="222" cy="419"/>
                <a:chOff x="1488" y="1933"/>
                <a:chExt cx="222" cy="419"/>
              </a:xfrm>
            </p:grpSpPr>
            <p:sp>
              <p:nvSpPr>
                <p:cNvPr id="32787" name="Oval 152"/>
                <p:cNvSpPr>
                  <a:spLocks noChangeArrowheads="1"/>
                </p:cNvSpPr>
                <p:nvPr/>
              </p:nvSpPr>
              <p:spPr bwMode="auto">
                <a:xfrm>
                  <a:off x="1548" y="1933"/>
                  <a:ext cx="108" cy="109"/>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2788" name="Line 153"/>
                <p:cNvSpPr>
                  <a:spLocks noChangeShapeType="1"/>
                </p:cNvSpPr>
                <p:nvPr/>
              </p:nvSpPr>
              <p:spPr bwMode="auto">
                <a:xfrm>
                  <a:off x="1602" y="2036"/>
                  <a:ext cx="1" cy="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789" name="Line 154"/>
                <p:cNvSpPr>
                  <a:spLocks noChangeShapeType="1"/>
                </p:cNvSpPr>
                <p:nvPr/>
              </p:nvSpPr>
              <p:spPr bwMode="auto">
                <a:xfrm>
                  <a:off x="1518" y="2060"/>
                  <a:ext cx="1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790" name="Freeform 155"/>
                <p:cNvSpPr>
                  <a:spLocks/>
                </p:cNvSpPr>
                <p:nvPr/>
              </p:nvSpPr>
              <p:spPr bwMode="auto">
                <a:xfrm>
                  <a:off x="1488" y="2126"/>
                  <a:ext cx="222" cy="108"/>
                </a:xfrm>
                <a:custGeom>
                  <a:avLst/>
                  <a:gdLst>
                    <a:gd name="T0" fmla="*/ 0 w 37"/>
                    <a:gd name="T1" fmla="*/ 108 h 18"/>
                    <a:gd name="T2" fmla="*/ 114 w 37"/>
                    <a:gd name="T3" fmla="*/ 0 h 18"/>
                    <a:gd name="T4" fmla="*/ 222 w 37"/>
                    <a:gd name="T5" fmla="*/ 108 h 18"/>
                    <a:gd name="T6" fmla="*/ 0 60000 65536"/>
                    <a:gd name="T7" fmla="*/ 0 60000 65536"/>
                    <a:gd name="T8" fmla="*/ 0 60000 65536"/>
                  </a:gdLst>
                  <a:ahLst/>
                  <a:cxnLst>
                    <a:cxn ang="T6">
                      <a:pos x="T0" y="T1"/>
                    </a:cxn>
                    <a:cxn ang="T7">
                      <a:pos x="T2" y="T3"/>
                    </a:cxn>
                    <a:cxn ang="T8">
                      <a:pos x="T4" y="T5"/>
                    </a:cxn>
                  </a:cxnLst>
                  <a:rect l="0" t="0" r="r" b="b"/>
                  <a:pathLst>
                    <a:path w="37" h="18">
                      <a:moveTo>
                        <a:pt x="0" y="18"/>
                      </a:moveTo>
                      <a:lnTo>
                        <a:pt x="19" y="0"/>
                      </a:lnTo>
                      <a:lnTo>
                        <a:pt x="37"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2791" name="Rectangle 156"/>
                <p:cNvSpPr>
                  <a:spLocks noChangeArrowheads="1"/>
                </p:cNvSpPr>
                <p:nvPr/>
              </p:nvSpPr>
              <p:spPr bwMode="auto">
                <a:xfrm>
                  <a:off x="1489" y="2256"/>
                  <a:ext cx="203"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Cliente</a:t>
                  </a:r>
                  <a:endParaRPr lang="es-ES" altLang="es-ES"/>
                </a:p>
              </p:txBody>
            </p:sp>
          </p:grpSp>
          <p:sp>
            <p:nvSpPr>
              <p:cNvPr id="32779" name="Oval 157"/>
              <p:cNvSpPr>
                <a:spLocks noChangeArrowheads="1"/>
              </p:cNvSpPr>
              <p:nvPr/>
            </p:nvSpPr>
            <p:spPr bwMode="auto">
              <a:xfrm>
                <a:off x="1776" y="768"/>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200"/>
                  <a:t>Reintegro Cta Cte</a:t>
                </a:r>
                <a:endParaRPr lang="es-ES" altLang="es-ES" sz="1200"/>
              </a:p>
            </p:txBody>
          </p:sp>
          <p:sp>
            <p:nvSpPr>
              <p:cNvPr id="32780" name="Line 158"/>
              <p:cNvSpPr>
                <a:spLocks noChangeShapeType="1"/>
              </p:cNvSpPr>
              <p:nvPr/>
            </p:nvSpPr>
            <p:spPr bwMode="auto">
              <a:xfrm flipV="1">
                <a:off x="2304" y="1344"/>
                <a:ext cx="576" cy="288"/>
              </a:xfrm>
              <a:prstGeom prst="line">
                <a:avLst/>
              </a:prstGeom>
              <a:noFill/>
              <a:ln w="0">
                <a:solidFill>
                  <a:srgbClr val="000099"/>
                </a:solidFill>
                <a:round/>
                <a:headEnd/>
                <a:tailEnd type="triangle" w="lg" len="lg"/>
              </a:ln>
              <a:extLst>
                <a:ext uri="{909E8E84-426E-40DD-AFC4-6F175D3DCCD1}">
                  <a14:hiddenFill xmlns:a14="http://schemas.microsoft.com/office/drawing/2010/main">
                    <a:noFill/>
                  </a14:hiddenFill>
                </a:ext>
              </a:extLst>
            </p:spPr>
            <p:txBody>
              <a:bodyPr/>
              <a:lstStyle/>
              <a:p>
                <a:endParaRPr lang="es-PE"/>
              </a:p>
            </p:txBody>
          </p:sp>
          <p:sp>
            <p:nvSpPr>
              <p:cNvPr id="32781" name="Line 159"/>
              <p:cNvSpPr>
                <a:spLocks noChangeShapeType="1"/>
              </p:cNvSpPr>
              <p:nvPr/>
            </p:nvSpPr>
            <p:spPr bwMode="auto">
              <a:xfrm>
                <a:off x="1152" y="1248"/>
                <a:ext cx="624" cy="288"/>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782" name="Oval 160"/>
              <p:cNvSpPr>
                <a:spLocks noChangeArrowheads="1"/>
              </p:cNvSpPr>
              <p:nvPr/>
            </p:nvSpPr>
            <p:spPr bwMode="auto">
              <a:xfrm>
                <a:off x="1777" y="1488"/>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75000"/>
                  </a:lnSpc>
                </a:pPr>
                <a:r>
                  <a:rPr lang="es-MX" altLang="es-ES" sz="1200"/>
                  <a:t>Reintegro Cta Credit</a:t>
                </a:r>
                <a:endParaRPr lang="es-ES" altLang="es-ES" sz="1200"/>
              </a:p>
            </p:txBody>
          </p:sp>
          <p:sp>
            <p:nvSpPr>
              <p:cNvPr id="32783" name="Oval 161"/>
              <p:cNvSpPr>
                <a:spLocks noChangeArrowheads="1"/>
              </p:cNvSpPr>
              <p:nvPr/>
            </p:nvSpPr>
            <p:spPr bwMode="auto">
              <a:xfrm>
                <a:off x="2880" y="1152"/>
                <a:ext cx="527" cy="2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nSpc>
                    <a:spcPct val="85000"/>
                  </a:lnSpc>
                </a:pPr>
                <a:r>
                  <a:rPr lang="es-MX" altLang="es-ES" sz="1200"/>
                  <a:t>Validar operación</a:t>
                </a:r>
                <a:endParaRPr lang="es-ES" altLang="es-ES" sz="1200"/>
              </a:p>
            </p:txBody>
          </p:sp>
          <p:sp>
            <p:nvSpPr>
              <p:cNvPr id="32784" name="Line 162"/>
              <p:cNvSpPr>
                <a:spLocks noChangeShapeType="1"/>
              </p:cNvSpPr>
              <p:nvPr/>
            </p:nvSpPr>
            <p:spPr bwMode="auto">
              <a:xfrm>
                <a:off x="2304" y="960"/>
                <a:ext cx="576" cy="240"/>
              </a:xfrm>
              <a:prstGeom prst="line">
                <a:avLst/>
              </a:prstGeom>
              <a:noFill/>
              <a:ln w="0">
                <a:solidFill>
                  <a:srgbClr val="000099"/>
                </a:solidFill>
                <a:round/>
                <a:headEnd/>
                <a:tailEnd type="triangle" w="lg" len="lg"/>
              </a:ln>
              <a:extLst>
                <a:ext uri="{909E8E84-426E-40DD-AFC4-6F175D3DCCD1}">
                  <a14:hiddenFill xmlns:a14="http://schemas.microsoft.com/office/drawing/2010/main">
                    <a:noFill/>
                  </a14:hiddenFill>
                </a:ext>
              </a:extLst>
            </p:spPr>
            <p:txBody>
              <a:bodyPr/>
              <a:lstStyle/>
              <a:p>
                <a:endParaRPr lang="es-PE"/>
              </a:p>
            </p:txBody>
          </p:sp>
          <p:sp>
            <p:nvSpPr>
              <p:cNvPr id="32785" name="Line 163"/>
              <p:cNvSpPr>
                <a:spLocks noChangeShapeType="1"/>
              </p:cNvSpPr>
              <p:nvPr/>
            </p:nvSpPr>
            <p:spPr bwMode="auto">
              <a:xfrm flipV="1">
                <a:off x="1200" y="960"/>
                <a:ext cx="576" cy="24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2786" name="Rectangle 164"/>
              <p:cNvSpPr>
                <a:spLocks noChangeArrowheads="1"/>
              </p:cNvSpPr>
              <p:nvPr/>
            </p:nvSpPr>
            <p:spPr bwMode="auto">
              <a:xfrm>
                <a:off x="2569" y="1488"/>
                <a:ext cx="3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solidFill>
                      <a:srgbClr val="000000"/>
                    </a:solidFill>
                  </a:rPr>
                  <a:t>&lt;&lt;</a:t>
                </a:r>
                <a:r>
                  <a:rPr lang="es-MX" altLang="es-ES" sz="1000">
                    <a:solidFill>
                      <a:srgbClr val="000000"/>
                    </a:solidFill>
                  </a:rPr>
                  <a:t>include</a:t>
                </a:r>
                <a:r>
                  <a:rPr lang="es-ES" altLang="es-ES" sz="1000">
                    <a:solidFill>
                      <a:srgbClr val="000000"/>
                    </a:solidFill>
                  </a:rPr>
                  <a:t>&gt;&gt;</a:t>
                </a:r>
                <a:endParaRPr lang="es-ES" altLang="es-ES" sz="100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1901693"/>
                                        </p:tgtEl>
                                        <p:attrNameLst>
                                          <p:attrName>style.visibility</p:attrName>
                                        </p:attrNameLst>
                                      </p:cBhvr>
                                      <p:to>
                                        <p:strVal val="visible"/>
                                      </p:to>
                                    </p:set>
                                    <p:anim calcmode="lin" valueType="num">
                                      <p:cBhvr>
                                        <p:cTn id="7" dur="1000" fill="hold"/>
                                        <p:tgtEl>
                                          <p:spTgt spid="1901693"/>
                                        </p:tgtEl>
                                        <p:attrNameLst>
                                          <p:attrName>ppt_w</p:attrName>
                                        </p:attrNameLst>
                                      </p:cBhvr>
                                      <p:tavLst>
                                        <p:tav tm="0">
                                          <p:val>
                                            <p:fltVal val="0"/>
                                          </p:val>
                                        </p:tav>
                                        <p:tav tm="100000">
                                          <p:val>
                                            <p:strVal val="#ppt_w"/>
                                          </p:val>
                                        </p:tav>
                                      </p:tavLst>
                                    </p:anim>
                                    <p:anim calcmode="lin" valueType="num">
                                      <p:cBhvr>
                                        <p:cTn id="8" dur="1000" fill="hold"/>
                                        <p:tgtEl>
                                          <p:spTgt spid="1901693"/>
                                        </p:tgtEl>
                                        <p:attrNameLst>
                                          <p:attrName>ppt_h</p:attrName>
                                        </p:attrNameLst>
                                      </p:cBhvr>
                                      <p:tavLst>
                                        <p:tav tm="0">
                                          <p:val>
                                            <p:fltVal val="0"/>
                                          </p:val>
                                        </p:tav>
                                        <p:tav tm="100000">
                                          <p:val>
                                            <p:strVal val="#ppt_h"/>
                                          </p:val>
                                        </p:tav>
                                      </p:tavLst>
                                    </p:anim>
                                    <p:anim calcmode="lin" valueType="num">
                                      <p:cBhvr>
                                        <p:cTn id="9" dur="1000" fill="hold"/>
                                        <p:tgtEl>
                                          <p:spTgt spid="190169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016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288" fill="hold" nodeType="clickEffect">
                                  <p:stCondLst>
                                    <p:cond delay="0"/>
                                  </p:stCondLst>
                                  <p:childTnLst>
                                    <p:set>
                                      <p:cBhvr>
                                        <p:cTn id="14" dur="1" fill="hold">
                                          <p:stCondLst>
                                            <p:cond delay="0"/>
                                          </p:stCondLst>
                                        </p:cTn>
                                        <p:tgtEl>
                                          <p:spTgt spid="1901734"/>
                                        </p:tgtEl>
                                        <p:attrNameLst>
                                          <p:attrName>style.visibility</p:attrName>
                                        </p:attrNameLst>
                                      </p:cBhvr>
                                      <p:to>
                                        <p:strVal val="visible"/>
                                      </p:to>
                                    </p:set>
                                    <p:anim calcmode="lin" valueType="num">
                                      <p:cBhvr>
                                        <p:cTn id="15" dur="500" fill="hold"/>
                                        <p:tgtEl>
                                          <p:spTgt spid="1901734"/>
                                        </p:tgtEl>
                                        <p:attrNameLst>
                                          <p:attrName>ppt_w</p:attrName>
                                        </p:attrNameLst>
                                      </p:cBhvr>
                                      <p:tavLst>
                                        <p:tav tm="0">
                                          <p:val>
                                            <p:strVal val="4/3*#ppt_w"/>
                                          </p:val>
                                        </p:tav>
                                        <p:tav tm="100000">
                                          <p:val>
                                            <p:strVal val="#ppt_w"/>
                                          </p:val>
                                        </p:tav>
                                      </p:tavLst>
                                    </p:anim>
                                    <p:anim calcmode="lin" valueType="num">
                                      <p:cBhvr>
                                        <p:cTn id="16" dur="500" fill="hold"/>
                                        <p:tgtEl>
                                          <p:spTgt spid="1901734"/>
                                        </p:tgtEl>
                                        <p:attrNameLst>
                                          <p:attrName>ppt_h</p:attrName>
                                        </p:attrNameLst>
                                      </p:cBhvr>
                                      <p:tavLst>
                                        <p:tav tm="0">
                                          <p:val>
                                            <p:strVal val="4/3*#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288" fill="hold" nodeType="clickEffect">
                                  <p:stCondLst>
                                    <p:cond delay="0"/>
                                  </p:stCondLst>
                                  <p:childTnLst>
                                    <p:set>
                                      <p:cBhvr>
                                        <p:cTn id="20" dur="1" fill="hold">
                                          <p:stCondLst>
                                            <p:cond delay="0"/>
                                          </p:stCondLst>
                                        </p:cTn>
                                        <p:tgtEl>
                                          <p:spTgt spid="1901738"/>
                                        </p:tgtEl>
                                        <p:attrNameLst>
                                          <p:attrName>style.visibility</p:attrName>
                                        </p:attrNameLst>
                                      </p:cBhvr>
                                      <p:to>
                                        <p:strVal val="visible"/>
                                      </p:to>
                                    </p:set>
                                    <p:anim calcmode="lin" valueType="num">
                                      <p:cBhvr>
                                        <p:cTn id="21" dur="500" fill="hold"/>
                                        <p:tgtEl>
                                          <p:spTgt spid="1901738"/>
                                        </p:tgtEl>
                                        <p:attrNameLst>
                                          <p:attrName>ppt_w</p:attrName>
                                        </p:attrNameLst>
                                      </p:cBhvr>
                                      <p:tavLst>
                                        <p:tav tm="0">
                                          <p:val>
                                            <p:strVal val="4/3*#ppt_w"/>
                                          </p:val>
                                        </p:tav>
                                        <p:tav tm="100000">
                                          <p:val>
                                            <p:strVal val="#ppt_w"/>
                                          </p:val>
                                        </p:tav>
                                      </p:tavLst>
                                    </p:anim>
                                    <p:anim calcmode="lin" valueType="num">
                                      <p:cBhvr>
                                        <p:cTn id="22" dur="500" fill="hold"/>
                                        <p:tgtEl>
                                          <p:spTgt spid="1901738"/>
                                        </p:tgtEl>
                                        <p:attrNameLst>
                                          <p:attrName>ppt_h</p:attrName>
                                        </p:attrNameLst>
                                      </p:cBhvr>
                                      <p:tavLst>
                                        <p:tav tm="0">
                                          <p:val>
                                            <p:strVal val="4/3*#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288" fill="hold" nodeType="clickEffect">
                                  <p:stCondLst>
                                    <p:cond delay="0"/>
                                  </p:stCondLst>
                                  <p:childTnLst>
                                    <p:set>
                                      <p:cBhvr>
                                        <p:cTn id="26" dur="1" fill="hold">
                                          <p:stCondLst>
                                            <p:cond delay="0"/>
                                          </p:stCondLst>
                                        </p:cTn>
                                        <p:tgtEl>
                                          <p:spTgt spid="1901736"/>
                                        </p:tgtEl>
                                        <p:attrNameLst>
                                          <p:attrName>style.visibility</p:attrName>
                                        </p:attrNameLst>
                                      </p:cBhvr>
                                      <p:to>
                                        <p:strVal val="visible"/>
                                      </p:to>
                                    </p:set>
                                    <p:anim calcmode="lin" valueType="num">
                                      <p:cBhvr>
                                        <p:cTn id="27" dur="500" fill="hold"/>
                                        <p:tgtEl>
                                          <p:spTgt spid="1901736"/>
                                        </p:tgtEl>
                                        <p:attrNameLst>
                                          <p:attrName>ppt_w</p:attrName>
                                        </p:attrNameLst>
                                      </p:cBhvr>
                                      <p:tavLst>
                                        <p:tav tm="0">
                                          <p:val>
                                            <p:strVal val="4/3*#ppt_w"/>
                                          </p:val>
                                        </p:tav>
                                        <p:tav tm="100000">
                                          <p:val>
                                            <p:strVal val="#ppt_w"/>
                                          </p:val>
                                        </p:tav>
                                      </p:tavLst>
                                    </p:anim>
                                    <p:anim calcmode="lin" valueType="num">
                                      <p:cBhvr>
                                        <p:cTn id="28" dur="500" fill="hold"/>
                                        <p:tgtEl>
                                          <p:spTgt spid="190173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9762" name="Group 2"/>
          <p:cNvGrpSpPr>
            <a:grpSpLocks/>
          </p:cNvGrpSpPr>
          <p:nvPr/>
        </p:nvGrpSpPr>
        <p:grpSpPr bwMode="auto">
          <a:xfrm>
            <a:off x="1447800" y="1470025"/>
            <a:ext cx="6323013" cy="4583113"/>
            <a:chOff x="912" y="926"/>
            <a:chExt cx="3983" cy="2887"/>
          </a:xfrm>
        </p:grpSpPr>
        <p:sp>
          <p:nvSpPr>
            <p:cNvPr id="34820" name="Oval 3"/>
            <p:cNvSpPr>
              <a:spLocks noChangeArrowheads="1"/>
            </p:cNvSpPr>
            <p:nvPr/>
          </p:nvSpPr>
          <p:spPr bwMode="auto">
            <a:xfrm>
              <a:off x="973" y="926"/>
              <a:ext cx="104" cy="104"/>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21" name="Line 4"/>
            <p:cNvSpPr>
              <a:spLocks noChangeShapeType="1"/>
            </p:cNvSpPr>
            <p:nvPr/>
          </p:nvSpPr>
          <p:spPr bwMode="auto">
            <a:xfrm>
              <a:off x="1016" y="1024"/>
              <a:ext cx="1" cy="8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22" name="Line 5"/>
            <p:cNvSpPr>
              <a:spLocks noChangeShapeType="1"/>
            </p:cNvSpPr>
            <p:nvPr/>
          </p:nvSpPr>
          <p:spPr bwMode="auto">
            <a:xfrm>
              <a:off x="943" y="1048"/>
              <a:ext cx="15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23" name="Freeform 6"/>
            <p:cNvSpPr>
              <a:spLocks/>
            </p:cNvSpPr>
            <p:nvPr/>
          </p:nvSpPr>
          <p:spPr bwMode="auto">
            <a:xfrm>
              <a:off x="912" y="1109"/>
              <a:ext cx="213" cy="110"/>
            </a:xfrm>
            <a:custGeom>
              <a:avLst/>
              <a:gdLst>
                <a:gd name="T0" fmla="*/ 0 w 35"/>
                <a:gd name="T1" fmla="*/ 110 h 18"/>
                <a:gd name="T2" fmla="*/ 103 w 35"/>
                <a:gd name="T3" fmla="*/ 0 h 18"/>
                <a:gd name="T4" fmla="*/ 213 w 35"/>
                <a:gd name="T5" fmla="*/ 110 h 18"/>
                <a:gd name="T6" fmla="*/ 0 60000 65536"/>
                <a:gd name="T7" fmla="*/ 0 60000 65536"/>
                <a:gd name="T8" fmla="*/ 0 60000 65536"/>
              </a:gdLst>
              <a:ahLst/>
              <a:cxnLst>
                <a:cxn ang="T6">
                  <a:pos x="T0" y="T1"/>
                </a:cxn>
                <a:cxn ang="T7">
                  <a:pos x="T2" y="T3"/>
                </a:cxn>
                <a:cxn ang="T8">
                  <a:pos x="T4" y="T5"/>
                </a:cxn>
              </a:cxnLst>
              <a:rect l="0" t="0" r="r" b="b"/>
              <a:pathLst>
                <a:path w="35" h="18">
                  <a:moveTo>
                    <a:pt x="0" y="18"/>
                  </a:moveTo>
                  <a:lnTo>
                    <a:pt x="17" y="0"/>
                  </a:lnTo>
                  <a:lnTo>
                    <a:pt x="35"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4824" name="Rectangle 7"/>
            <p:cNvSpPr>
              <a:spLocks noChangeArrowheads="1"/>
            </p:cNvSpPr>
            <p:nvPr/>
          </p:nvSpPr>
          <p:spPr bwMode="auto">
            <a:xfrm>
              <a:off x="928" y="1280"/>
              <a:ext cx="21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u="sng"/>
                <a:t> : Socio</a:t>
              </a:r>
              <a:endParaRPr lang="es-ES" altLang="es-ES"/>
            </a:p>
          </p:txBody>
        </p:sp>
        <p:sp>
          <p:nvSpPr>
            <p:cNvPr id="34825" name="Line 8"/>
            <p:cNvSpPr>
              <a:spLocks noChangeShapeType="1"/>
            </p:cNvSpPr>
            <p:nvPr/>
          </p:nvSpPr>
          <p:spPr bwMode="auto">
            <a:xfrm>
              <a:off x="1016" y="1505"/>
              <a:ext cx="1" cy="230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s-PE"/>
            </a:p>
          </p:txBody>
        </p:sp>
        <p:sp>
          <p:nvSpPr>
            <p:cNvPr id="34826" name="Rectangle 9"/>
            <p:cNvSpPr>
              <a:spLocks noChangeArrowheads="1"/>
            </p:cNvSpPr>
            <p:nvPr/>
          </p:nvSpPr>
          <p:spPr bwMode="auto">
            <a:xfrm>
              <a:off x="985" y="1621"/>
              <a:ext cx="61" cy="237"/>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27" name="Rectangle 10"/>
            <p:cNvSpPr>
              <a:spLocks noChangeArrowheads="1"/>
            </p:cNvSpPr>
            <p:nvPr/>
          </p:nvSpPr>
          <p:spPr bwMode="auto">
            <a:xfrm>
              <a:off x="985" y="2150"/>
              <a:ext cx="61" cy="232"/>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28" name="Rectangle 11"/>
            <p:cNvSpPr>
              <a:spLocks noChangeArrowheads="1"/>
            </p:cNvSpPr>
            <p:nvPr/>
          </p:nvSpPr>
          <p:spPr bwMode="auto">
            <a:xfrm>
              <a:off x="985" y="3228"/>
              <a:ext cx="61" cy="122"/>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29" name="Oval 12"/>
            <p:cNvSpPr>
              <a:spLocks noChangeArrowheads="1"/>
            </p:cNvSpPr>
            <p:nvPr/>
          </p:nvSpPr>
          <p:spPr bwMode="auto">
            <a:xfrm>
              <a:off x="1789" y="926"/>
              <a:ext cx="104" cy="104"/>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30" name="Line 13"/>
            <p:cNvSpPr>
              <a:spLocks noChangeShapeType="1"/>
            </p:cNvSpPr>
            <p:nvPr/>
          </p:nvSpPr>
          <p:spPr bwMode="auto">
            <a:xfrm>
              <a:off x="1838" y="1024"/>
              <a:ext cx="1" cy="8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31" name="Line 14"/>
            <p:cNvSpPr>
              <a:spLocks noChangeShapeType="1"/>
            </p:cNvSpPr>
            <p:nvPr/>
          </p:nvSpPr>
          <p:spPr bwMode="auto">
            <a:xfrm>
              <a:off x="1759" y="1048"/>
              <a:ext cx="15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32" name="Freeform 15"/>
            <p:cNvSpPr>
              <a:spLocks/>
            </p:cNvSpPr>
            <p:nvPr/>
          </p:nvSpPr>
          <p:spPr bwMode="auto">
            <a:xfrm>
              <a:off x="1728" y="1109"/>
              <a:ext cx="213" cy="110"/>
            </a:xfrm>
            <a:custGeom>
              <a:avLst/>
              <a:gdLst>
                <a:gd name="T0" fmla="*/ 0 w 35"/>
                <a:gd name="T1" fmla="*/ 110 h 18"/>
                <a:gd name="T2" fmla="*/ 110 w 35"/>
                <a:gd name="T3" fmla="*/ 0 h 18"/>
                <a:gd name="T4" fmla="*/ 213 w 35"/>
                <a:gd name="T5" fmla="*/ 110 h 18"/>
                <a:gd name="T6" fmla="*/ 0 60000 65536"/>
                <a:gd name="T7" fmla="*/ 0 60000 65536"/>
                <a:gd name="T8" fmla="*/ 0 60000 65536"/>
              </a:gdLst>
              <a:ahLst/>
              <a:cxnLst>
                <a:cxn ang="T6">
                  <a:pos x="T0" y="T1"/>
                </a:cxn>
                <a:cxn ang="T7">
                  <a:pos x="T2" y="T3"/>
                </a:cxn>
                <a:cxn ang="T8">
                  <a:pos x="T4" y="T5"/>
                </a:cxn>
              </a:cxnLst>
              <a:rect l="0" t="0" r="r" b="b"/>
              <a:pathLst>
                <a:path w="35" h="18">
                  <a:moveTo>
                    <a:pt x="0" y="18"/>
                  </a:moveTo>
                  <a:lnTo>
                    <a:pt x="18" y="0"/>
                  </a:lnTo>
                  <a:lnTo>
                    <a:pt x="35"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4833" name="Rectangle 16"/>
            <p:cNvSpPr>
              <a:spLocks noChangeArrowheads="1"/>
            </p:cNvSpPr>
            <p:nvPr/>
          </p:nvSpPr>
          <p:spPr bwMode="auto">
            <a:xfrm>
              <a:off x="1671" y="1280"/>
              <a:ext cx="36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u="sng"/>
                <a:t> : Encargado</a:t>
              </a:r>
              <a:endParaRPr lang="es-ES" altLang="es-ES"/>
            </a:p>
          </p:txBody>
        </p:sp>
        <p:sp>
          <p:nvSpPr>
            <p:cNvPr id="34834" name="Line 17"/>
            <p:cNvSpPr>
              <a:spLocks noChangeShapeType="1"/>
            </p:cNvSpPr>
            <p:nvPr/>
          </p:nvSpPr>
          <p:spPr bwMode="auto">
            <a:xfrm>
              <a:off x="1838" y="1505"/>
              <a:ext cx="1" cy="230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s-PE"/>
            </a:p>
          </p:txBody>
        </p:sp>
        <p:sp>
          <p:nvSpPr>
            <p:cNvPr id="34835" name="Rectangle 18"/>
            <p:cNvSpPr>
              <a:spLocks noChangeArrowheads="1"/>
            </p:cNvSpPr>
            <p:nvPr/>
          </p:nvSpPr>
          <p:spPr bwMode="auto">
            <a:xfrm>
              <a:off x="1808" y="2150"/>
              <a:ext cx="54" cy="116"/>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36" name="Rectangle 19"/>
            <p:cNvSpPr>
              <a:spLocks noChangeArrowheads="1"/>
            </p:cNvSpPr>
            <p:nvPr/>
          </p:nvSpPr>
          <p:spPr bwMode="auto">
            <a:xfrm>
              <a:off x="1808" y="2327"/>
              <a:ext cx="54" cy="231"/>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37" name="Rectangle 20"/>
            <p:cNvSpPr>
              <a:spLocks noChangeArrowheads="1"/>
            </p:cNvSpPr>
            <p:nvPr/>
          </p:nvSpPr>
          <p:spPr bwMode="auto">
            <a:xfrm>
              <a:off x="1808" y="2705"/>
              <a:ext cx="54" cy="231"/>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38" name="Rectangle 21"/>
            <p:cNvSpPr>
              <a:spLocks noChangeArrowheads="1"/>
            </p:cNvSpPr>
            <p:nvPr/>
          </p:nvSpPr>
          <p:spPr bwMode="auto">
            <a:xfrm>
              <a:off x="1808" y="3058"/>
              <a:ext cx="54" cy="231"/>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39" name="Rectangle 22"/>
            <p:cNvSpPr>
              <a:spLocks noChangeArrowheads="1"/>
            </p:cNvSpPr>
            <p:nvPr/>
          </p:nvSpPr>
          <p:spPr bwMode="auto">
            <a:xfrm>
              <a:off x="1808" y="3228"/>
              <a:ext cx="54" cy="238"/>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40" name="Rectangle 23"/>
            <p:cNvSpPr>
              <a:spLocks noChangeArrowheads="1"/>
            </p:cNvSpPr>
            <p:nvPr/>
          </p:nvSpPr>
          <p:spPr bwMode="auto">
            <a:xfrm>
              <a:off x="2337" y="1225"/>
              <a:ext cx="573" cy="207"/>
            </a:xfrm>
            <a:prstGeom prst="rect">
              <a:avLst/>
            </a:prstGeom>
            <a:solidFill>
              <a:srgbClr val="FFFFCC"/>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41" name="Rectangle 24"/>
            <p:cNvSpPr>
              <a:spLocks noChangeArrowheads="1"/>
            </p:cNvSpPr>
            <p:nvPr/>
          </p:nvSpPr>
          <p:spPr bwMode="auto">
            <a:xfrm>
              <a:off x="2542" y="1231"/>
              <a:ext cx="19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u="sng"/>
                <a:t> : Libro</a:t>
              </a:r>
              <a:endParaRPr lang="es-ES" altLang="es-ES"/>
            </a:p>
          </p:txBody>
        </p:sp>
        <p:sp>
          <p:nvSpPr>
            <p:cNvPr id="34842" name="Line 25"/>
            <p:cNvSpPr>
              <a:spLocks noChangeShapeType="1"/>
            </p:cNvSpPr>
            <p:nvPr/>
          </p:nvSpPr>
          <p:spPr bwMode="auto">
            <a:xfrm>
              <a:off x="2623" y="1505"/>
              <a:ext cx="1" cy="230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s-PE"/>
            </a:p>
          </p:txBody>
        </p:sp>
        <p:sp>
          <p:nvSpPr>
            <p:cNvPr id="34843" name="Rectangle 26"/>
            <p:cNvSpPr>
              <a:spLocks noChangeArrowheads="1"/>
            </p:cNvSpPr>
            <p:nvPr/>
          </p:nvSpPr>
          <p:spPr bwMode="auto">
            <a:xfrm>
              <a:off x="2593" y="1621"/>
              <a:ext cx="61" cy="121"/>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44" name="Rectangle 27"/>
            <p:cNvSpPr>
              <a:spLocks noChangeArrowheads="1"/>
            </p:cNvSpPr>
            <p:nvPr/>
          </p:nvSpPr>
          <p:spPr bwMode="auto">
            <a:xfrm>
              <a:off x="3653" y="1225"/>
              <a:ext cx="633" cy="213"/>
            </a:xfrm>
            <a:prstGeom prst="rect">
              <a:avLst/>
            </a:prstGeom>
            <a:solidFill>
              <a:srgbClr val="FFFFCC"/>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45" name="Rectangle 28"/>
            <p:cNvSpPr>
              <a:spLocks noChangeArrowheads="1"/>
            </p:cNvSpPr>
            <p:nvPr/>
          </p:nvSpPr>
          <p:spPr bwMode="auto">
            <a:xfrm>
              <a:off x="3809" y="1237"/>
              <a:ext cx="35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u="sng"/>
                <a:t> : Ficha libro</a:t>
              </a:r>
              <a:endParaRPr lang="es-ES" altLang="es-ES"/>
            </a:p>
          </p:txBody>
        </p:sp>
        <p:sp>
          <p:nvSpPr>
            <p:cNvPr id="34846" name="Line 29"/>
            <p:cNvSpPr>
              <a:spLocks noChangeShapeType="1"/>
            </p:cNvSpPr>
            <p:nvPr/>
          </p:nvSpPr>
          <p:spPr bwMode="auto">
            <a:xfrm>
              <a:off x="3969" y="1505"/>
              <a:ext cx="1" cy="230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s-PE"/>
            </a:p>
          </p:txBody>
        </p:sp>
        <p:sp>
          <p:nvSpPr>
            <p:cNvPr id="34847" name="Rectangle 30"/>
            <p:cNvSpPr>
              <a:spLocks noChangeArrowheads="1"/>
            </p:cNvSpPr>
            <p:nvPr/>
          </p:nvSpPr>
          <p:spPr bwMode="auto">
            <a:xfrm>
              <a:off x="3939" y="2705"/>
              <a:ext cx="61" cy="115"/>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48" name="Rectangle 31"/>
            <p:cNvSpPr>
              <a:spLocks noChangeArrowheads="1"/>
            </p:cNvSpPr>
            <p:nvPr/>
          </p:nvSpPr>
          <p:spPr bwMode="auto">
            <a:xfrm>
              <a:off x="3939" y="2881"/>
              <a:ext cx="61" cy="232"/>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49" name="Rectangle 32"/>
            <p:cNvSpPr>
              <a:spLocks noChangeArrowheads="1"/>
            </p:cNvSpPr>
            <p:nvPr/>
          </p:nvSpPr>
          <p:spPr bwMode="auto">
            <a:xfrm>
              <a:off x="2952" y="1225"/>
              <a:ext cx="695" cy="213"/>
            </a:xfrm>
            <a:prstGeom prst="rect">
              <a:avLst/>
            </a:prstGeom>
            <a:solidFill>
              <a:srgbClr val="FFFFCC"/>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50" name="Rectangle 33"/>
            <p:cNvSpPr>
              <a:spLocks noChangeArrowheads="1"/>
            </p:cNvSpPr>
            <p:nvPr/>
          </p:nvSpPr>
          <p:spPr bwMode="auto">
            <a:xfrm>
              <a:off x="3122" y="1237"/>
              <a:ext cx="38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u="sng"/>
                <a:t> : Ficha socio</a:t>
              </a:r>
              <a:endParaRPr lang="es-ES" altLang="es-ES"/>
            </a:p>
          </p:txBody>
        </p:sp>
        <p:sp>
          <p:nvSpPr>
            <p:cNvPr id="34851" name="Line 34"/>
            <p:cNvSpPr>
              <a:spLocks noChangeShapeType="1"/>
            </p:cNvSpPr>
            <p:nvPr/>
          </p:nvSpPr>
          <p:spPr bwMode="auto">
            <a:xfrm>
              <a:off x="3299" y="1505"/>
              <a:ext cx="1" cy="230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s-PE"/>
            </a:p>
          </p:txBody>
        </p:sp>
        <p:sp>
          <p:nvSpPr>
            <p:cNvPr id="34852" name="Rectangle 35"/>
            <p:cNvSpPr>
              <a:spLocks noChangeArrowheads="1"/>
            </p:cNvSpPr>
            <p:nvPr/>
          </p:nvSpPr>
          <p:spPr bwMode="auto">
            <a:xfrm>
              <a:off x="3269" y="2327"/>
              <a:ext cx="55" cy="116"/>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53" name="Rectangle 36"/>
            <p:cNvSpPr>
              <a:spLocks noChangeArrowheads="1"/>
            </p:cNvSpPr>
            <p:nvPr/>
          </p:nvSpPr>
          <p:spPr bwMode="auto">
            <a:xfrm>
              <a:off x="3269" y="2497"/>
              <a:ext cx="55" cy="238"/>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54" name="Rectangle 37"/>
            <p:cNvSpPr>
              <a:spLocks noChangeArrowheads="1"/>
            </p:cNvSpPr>
            <p:nvPr/>
          </p:nvSpPr>
          <p:spPr bwMode="auto">
            <a:xfrm>
              <a:off x="4329" y="1225"/>
              <a:ext cx="566" cy="213"/>
            </a:xfrm>
            <a:prstGeom prst="rect">
              <a:avLst/>
            </a:prstGeom>
            <a:solidFill>
              <a:srgbClr val="FFFFCC"/>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55" name="Rectangle 38"/>
            <p:cNvSpPr>
              <a:spLocks noChangeArrowheads="1"/>
            </p:cNvSpPr>
            <p:nvPr/>
          </p:nvSpPr>
          <p:spPr bwMode="auto">
            <a:xfrm>
              <a:off x="4466" y="1237"/>
              <a:ext cx="33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u="sng"/>
                <a:t> : Préstamo</a:t>
              </a:r>
              <a:endParaRPr lang="es-ES" altLang="es-ES"/>
            </a:p>
          </p:txBody>
        </p:sp>
        <p:sp>
          <p:nvSpPr>
            <p:cNvPr id="34856" name="Line 39"/>
            <p:cNvSpPr>
              <a:spLocks noChangeShapeType="1"/>
            </p:cNvSpPr>
            <p:nvPr/>
          </p:nvSpPr>
          <p:spPr bwMode="auto">
            <a:xfrm>
              <a:off x="4609" y="1505"/>
              <a:ext cx="1" cy="230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s-PE"/>
            </a:p>
          </p:txBody>
        </p:sp>
        <p:sp>
          <p:nvSpPr>
            <p:cNvPr id="34857" name="Rectangle 40"/>
            <p:cNvSpPr>
              <a:spLocks noChangeArrowheads="1"/>
            </p:cNvSpPr>
            <p:nvPr/>
          </p:nvSpPr>
          <p:spPr bwMode="auto">
            <a:xfrm>
              <a:off x="4584" y="3058"/>
              <a:ext cx="55" cy="115"/>
            </a:xfrm>
            <a:prstGeom prst="rect">
              <a:avLst/>
            </a:prstGeom>
            <a:solidFill>
              <a:srgbClr val="FFFFF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4858" name="Line 41"/>
            <p:cNvSpPr>
              <a:spLocks noChangeShapeType="1"/>
            </p:cNvSpPr>
            <p:nvPr/>
          </p:nvSpPr>
          <p:spPr bwMode="auto">
            <a:xfrm>
              <a:off x="1046" y="1621"/>
              <a:ext cx="1547"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59" name="Line 42"/>
            <p:cNvSpPr>
              <a:spLocks noChangeShapeType="1"/>
            </p:cNvSpPr>
            <p:nvPr/>
          </p:nvSpPr>
          <p:spPr bwMode="auto">
            <a:xfrm flipH="1">
              <a:off x="2526" y="1621"/>
              <a:ext cx="67" cy="3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60" name="Line 43"/>
            <p:cNvSpPr>
              <a:spLocks noChangeShapeType="1"/>
            </p:cNvSpPr>
            <p:nvPr/>
          </p:nvSpPr>
          <p:spPr bwMode="auto">
            <a:xfrm flipH="1" flipV="1">
              <a:off x="2526" y="1596"/>
              <a:ext cx="67" cy="2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61" name="Rectangle 44"/>
            <p:cNvSpPr>
              <a:spLocks noChangeArrowheads="1"/>
            </p:cNvSpPr>
            <p:nvPr/>
          </p:nvSpPr>
          <p:spPr bwMode="auto">
            <a:xfrm>
              <a:off x="1678" y="1536"/>
              <a:ext cx="31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Coger libro</a:t>
              </a:r>
              <a:endParaRPr lang="es-ES" altLang="es-ES"/>
            </a:p>
          </p:txBody>
        </p:sp>
        <p:sp>
          <p:nvSpPr>
            <p:cNvPr id="34862" name="Line 45"/>
            <p:cNvSpPr>
              <a:spLocks noChangeShapeType="1"/>
            </p:cNvSpPr>
            <p:nvPr/>
          </p:nvSpPr>
          <p:spPr bwMode="auto">
            <a:xfrm>
              <a:off x="1046" y="2150"/>
              <a:ext cx="7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63" name="Line 46"/>
            <p:cNvSpPr>
              <a:spLocks noChangeShapeType="1"/>
            </p:cNvSpPr>
            <p:nvPr/>
          </p:nvSpPr>
          <p:spPr bwMode="auto">
            <a:xfrm flipH="1">
              <a:off x="1734" y="2150"/>
              <a:ext cx="74" cy="31"/>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64" name="Line 47"/>
            <p:cNvSpPr>
              <a:spLocks noChangeShapeType="1"/>
            </p:cNvSpPr>
            <p:nvPr/>
          </p:nvSpPr>
          <p:spPr bwMode="auto">
            <a:xfrm flipH="1" flipV="1">
              <a:off x="1734" y="2120"/>
              <a:ext cx="74" cy="3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65" name="Rectangle 48"/>
            <p:cNvSpPr>
              <a:spLocks noChangeArrowheads="1"/>
            </p:cNvSpPr>
            <p:nvPr/>
          </p:nvSpPr>
          <p:spPr bwMode="auto">
            <a:xfrm>
              <a:off x="1183" y="2064"/>
              <a:ext cx="52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Solicitar préstamo</a:t>
              </a:r>
              <a:endParaRPr lang="es-ES" altLang="es-ES"/>
            </a:p>
          </p:txBody>
        </p:sp>
        <p:sp>
          <p:nvSpPr>
            <p:cNvPr id="34866" name="Line 49"/>
            <p:cNvSpPr>
              <a:spLocks noChangeShapeType="1"/>
            </p:cNvSpPr>
            <p:nvPr/>
          </p:nvSpPr>
          <p:spPr bwMode="auto">
            <a:xfrm>
              <a:off x="1868" y="2327"/>
              <a:ext cx="1395"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67" name="Line 50"/>
            <p:cNvSpPr>
              <a:spLocks noChangeShapeType="1"/>
            </p:cNvSpPr>
            <p:nvPr/>
          </p:nvSpPr>
          <p:spPr bwMode="auto">
            <a:xfrm flipH="1">
              <a:off x="3196" y="2327"/>
              <a:ext cx="67" cy="24"/>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68" name="Line 51"/>
            <p:cNvSpPr>
              <a:spLocks noChangeShapeType="1"/>
            </p:cNvSpPr>
            <p:nvPr/>
          </p:nvSpPr>
          <p:spPr bwMode="auto">
            <a:xfrm flipH="1" flipV="1">
              <a:off x="3196" y="2297"/>
              <a:ext cx="67" cy="3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69" name="Rectangle 52"/>
            <p:cNvSpPr>
              <a:spLocks noChangeArrowheads="1"/>
            </p:cNvSpPr>
            <p:nvPr/>
          </p:nvSpPr>
          <p:spPr bwMode="auto">
            <a:xfrm>
              <a:off x="2243" y="2208"/>
              <a:ext cx="68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Verificar situación socio</a:t>
              </a:r>
              <a:endParaRPr lang="es-ES" altLang="es-ES"/>
            </a:p>
          </p:txBody>
        </p:sp>
        <p:sp>
          <p:nvSpPr>
            <p:cNvPr id="34870" name="Line 53"/>
            <p:cNvSpPr>
              <a:spLocks noChangeShapeType="1"/>
            </p:cNvSpPr>
            <p:nvPr/>
          </p:nvSpPr>
          <p:spPr bwMode="auto">
            <a:xfrm flipH="1">
              <a:off x="1868" y="2497"/>
              <a:ext cx="1395"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71" name="Line 54"/>
            <p:cNvSpPr>
              <a:spLocks noChangeShapeType="1"/>
            </p:cNvSpPr>
            <p:nvPr/>
          </p:nvSpPr>
          <p:spPr bwMode="auto">
            <a:xfrm>
              <a:off x="1868" y="2497"/>
              <a:ext cx="67" cy="31"/>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72" name="Line 55"/>
            <p:cNvSpPr>
              <a:spLocks noChangeShapeType="1"/>
            </p:cNvSpPr>
            <p:nvPr/>
          </p:nvSpPr>
          <p:spPr bwMode="auto">
            <a:xfrm flipV="1">
              <a:off x="1868" y="2473"/>
              <a:ext cx="67" cy="24"/>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73" name="Rectangle 56"/>
            <p:cNvSpPr>
              <a:spLocks noChangeArrowheads="1"/>
            </p:cNvSpPr>
            <p:nvPr/>
          </p:nvSpPr>
          <p:spPr bwMode="auto">
            <a:xfrm>
              <a:off x="2320" y="2400"/>
              <a:ext cx="52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Situación socio ok</a:t>
              </a:r>
              <a:endParaRPr lang="es-ES" altLang="es-ES"/>
            </a:p>
          </p:txBody>
        </p:sp>
        <p:sp>
          <p:nvSpPr>
            <p:cNvPr id="34874" name="Line 57"/>
            <p:cNvSpPr>
              <a:spLocks noChangeShapeType="1"/>
            </p:cNvSpPr>
            <p:nvPr/>
          </p:nvSpPr>
          <p:spPr bwMode="auto">
            <a:xfrm>
              <a:off x="1868" y="2705"/>
              <a:ext cx="207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75" name="Line 58"/>
            <p:cNvSpPr>
              <a:spLocks noChangeShapeType="1"/>
            </p:cNvSpPr>
            <p:nvPr/>
          </p:nvSpPr>
          <p:spPr bwMode="auto">
            <a:xfrm flipH="1">
              <a:off x="3866" y="2705"/>
              <a:ext cx="73" cy="3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76" name="Line 59"/>
            <p:cNvSpPr>
              <a:spLocks noChangeShapeType="1"/>
            </p:cNvSpPr>
            <p:nvPr/>
          </p:nvSpPr>
          <p:spPr bwMode="auto">
            <a:xfrm flipH="1" flipV="1">
              <a:off x="3866" y="2674"/>
              <a:ext cx="73" cy="31"/>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77" name="Rectangle 60"/>
            <p:cNvSpPr>
              <a:spLocks noChangeArrowheads="1"/>
            </p:cNvSpPr>
            <p:nvPr/>
          </p:nvSpPr>
          <p:spPr bwMode="auto">
            <a:xfrm>
              <a:off x="2589" y="2592"/>
              <a:ext cx="65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Verificar situación libro</a:t>
              </a:r>
              <a:endParaRPr lang="es-ES" altLang="es-ES"/>
            </a:p>
          </p:txBody>
        </p:sp>
        <p:sp>
          <p:nvSpPr>
            <p:cNvPr id="34878" name="Line 61"/>
            <p:cNvSpPr>
              <a:spLocks noChangeShapeType="1"/>
            </p:cNvSpPr>
            <p:nvPr/>
          </p:nvSpPr>
          <p:spPr bwMode="auto">
            <a:xfrm flipH="1">
              <a:off x="1868" y="2881"/>
              <a:ext cx="207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79" name="Line 62"/>
            <p:cNvSpPr>
              <a:spLocks noChangeShapeType="1"/>
            </p:cNvSpPr>
            <p:nvPr/>
          </p:nvSpPr>
          <p:spPr bwMode="auto">
            <a:xfrm>
              <a:off x="1868" y="2881"/>
              <a:ext cx="67" cy="31"/>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80" name="Line 63"/>
            <p:cNvSpPr>
              <a:spLocks noChangeShapeType="1"/>
            </p:cNvSpPr>
            <p:nvPr/>
          </p:nvSpPr>
          <p:spPr bwMode="auto">
            <a:xfrm flipV="1">
              <a:off x="1868" y="2851"/>
              <a:ext cx="67" cy="3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81" name="Rectangle 64"/>
            <p:cNvSpPr>
              <a:spLocks noChangeArrowheads="1"/>
            </p:cNvSpPr>
            <p:nvPr/>
          </p:nvSpPr>
          <p:spPr bwMode="auto">
            <a:xfrm>
              <a:off x="2672" y="2784"/>
              <a:ext cx="4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Situación libro ok</a:t>
              </a:r>
              <a:endParaRPr lang="es-ES" altLang="es-ES"/>
            </a:p>
          </p:txBody>
        </p:sp>
        <p:sp>
          <p:nvSpPr>
            <p:cNvPr id="34882" name="Line 65"/>
            <p:cNvSpPr>
              <a:spLocks noChangeShapeType="1"/>
            </p:cNvSpPr>
            <p:nvPr/>
          </p:nvSpPr>
          <p:spPr bwMode="auto">
            <a:xfrm>
              <a:off x="1868" y="3058"/>
              <a:ext cx="271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83" name="Line 66"/>
            <p:cNvSpPr>
              <a:spLocks noChangeShapeType="1"/>
            </p:cNvSpPr>
            <p:nvPr/>
          </p:nvSpPr>
          <p:spPr bwMode="auto">
            <a:xfrm flipH="1">
              <a:off x="4511" y="3058"/>
              <a:ext cx="67" cy="24"/>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84" name="Line 67"/>
            <p:cNvSpPr>
              <a:spLocks noChangeShapeType="1"/>
            </p:cNvSpPr>
            <p:nvPr/>
          </p:nvSpPr>
          <p:spPr bwMode="auto">
            <a:xfrm flipH="1" flipV="1">
              <a:off x="4511" y="3027"/>
              <a:ext cx="67" cy="31"/>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85" name="Rectangle 68"/>
            <p:cNvSpPr>
              <a:spLocks noChangeArrowheads="1"/>
            </p:cNvSpPr>
            <p:nvPr/>
          </p:nvSpPr>
          <p:spPr bwMode="auto">
            <a:xfrm>
              <a:off x="2960" y="2976"/>
              <a:ext cx="56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Introducir préstamo</a:t>
              </a:r>
              <a:endParaRPr lang="es-ES" altLang="es-ES"/>
            </a:p>
          </p:txBody>
        </p:sp>
        <p:sp>
          <p:nvSpPr>
            <p:cNvPr id="34886" name="Line 69"/>
            <p:cNvSpPr>
              <a:spLocks noChangeShapeType="1"/>
            </p:cNvSpPr>
            <p:nvPr/>
          </p:nvSpPr>
          <p:spPr bwMode="auto">
            <a:xfrm flipH="1">
              <a:off x="1046" y="3228"/>
              <a:ext cx="76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87" name="Line 70"/>
            <p:cNvSpPr>
              <a:spLocks noChangeShapeType="1"/>
            </p:cNvSpPr>
            <p:nvPr/>
          </p:nvSpPr>
          <p:spPr bwMode="auto">
            <a:xfrm>
              <a:off x="1046" y="3228"/>
              <a:ext cx="73" cy="31"/>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88" name="Line 71"/>
            <p:cNvSpPr>
              <a:spLocks noChangeShapeType="1"/>
            </p:cNvSpPr>
            <p:nvPr/>
          </p:nvSpPr>
          <p:spPr bwMode="auto">
            <a:xfrm flipV="1">
              <a:off x="1046" y="3204"/>
              <a:ext cx="73" cy="24"/>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4889" name="Rectangle 72"/>
            <p:cNvSpPr>
              <a:spLocks noChangeArrowheads="1"/>
            </p:cNvSpPr>
            <p:nvPr/>
          </p:nvSpPr>
          <p:spPr bwMode="auto">
            <a:xfrm>
              <a:off x="1165" y="3120"/>
              <a:ext cx="55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000"/>
                <a:t>Autorizar préstamo</a:t>
              </a:r>
              <a:endParaRPr lang="es-ES" altLang="es-ES"/>
            </a:p>
          </p:txBody>
        </p:sp>
      </p:grpSp>
      <p:sp>
        <p:nvSpPr>
          <p:cNvPr id="34819" name="Rectangle 7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Secuencia</a:t>
            </a:r>
            <a:endParaRPr kumimoji="0" lang="en-US" altLang="es-ES" sz="3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909762"/>
                                        </p:tgtEl>
                                        <p:attrNameLst>
                                          <p:attrName>style.visibility</p:attrName>
                                        </p:attrNameLst>
                                      </p:cBhvr>
                                      <p:to>
                                        <p:strVal val="visible"/>
                                      </p:to>
                                    </p:set>
                                    <p:animEffect transition="in" filter="dissolve">
                                      <p:cBhvr>
                                        <p:cTn id="7" dur="500"/>
                                        <p:tgtEl>
                                          <p:spTgt spid="1909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1810" name="Group 2"/>
          <p:cNvGrpSpPr>
            <a:grpSpLocks/>
          </p:cNvGrpSpPr>
          <p:nvPr/>
        </p:nvGrpSpPr>
        <p:grpSpPr bwMode="auto">
          <a:xfrm>
            <a:off x="444500" y="1439863"/>
            <a:ext cx="8140700" cy="4732337"/>
            <a:chOff x="280" y="907"/>
            <a:chExt cx="5128" cy="2981"/>
          </a:xfrm>
        </p:grpSpPr>
        <p:sp>
          <p:nvSpPr>
            <p:cNvPr id="36868" name="Rectangle 3"/>
            <p:cNvSpPr>
              <a:spLocks noChangeArrowheads="1"/>
            </p:cNvSpPr>
            <p:nvPr/>
          </p:nvSpPr>
          <p:spPr bwMode="auto">
            <a:xfrm>
              <a:off x="280" y="953"/>
              <a:ext cx="51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77825" indent="-377825" algn="ctr" defTabSz="762000">
                <a:tabLst>
                  <a:tab pos="377825" algn="l"/>
                </a:tabLst>
                <a:defRPr kumimoji="1" sz="2400">
                  <a:solidFill>
                    <a:schemeClr val="tx1"/>
                  </a:solidFill>
                  <a:latin typeface="Arial Narrow" panose="020B0606020202030204" pitchFamily="34" charset="0"/>
                </a:defRPr>
              </a:lvl1pPr>
              <a:lvl2pPr marL="742950" indent="-285750" algn="ctr" defTabSz="762000">
                <a:tabLst>
                  <a:tab pos="377825" algn="l"/>
                </a:tabLst>
                <a:defRPr kumimoji="1" sz="2400">
                  <a:solidFill>
                    <a:schemeClr val="tx1"/>
                  </a:solidFill>
                  <a:latin typeface="Arial Narrow" panose="020B0606020202030204" pitchFamily="34" charset="0"/>
                </a:defRPr>
              </a:lvl2pPr>
              <a:lvl3pPr marL="1143000" indent="-228600" algn="ctr" defTabSz="762000">
                <a:tabLst>
                  <a:tab pos="377825" algn="l"/>
                </a:tabLst>
                <a:defRPr kumimoji="1" sz="2400">
                  <a:solidFill>
                    <a:schemeClr val="tx1"/>
                  </a:solidFill>
                  <a:latin typeface="Arial Narrow" panose="020B0606020202030204" pitchFamily="34" charset="0"/>
                </a:defRPr>
              </a:lvl3pPr>
              <a:lvl4pPr marL="1600200" indent="-228600" algn="ctr" defTabSz="762000">
                <a:tabLst>
                  <a:tab pos="377825" algn="l"/>
                </a:tabLst>
                <a:defRPr kumimoji="1" sz="2400">
                  <a:solidFill>
                    <a:schemeClr val="tx1"/>
                  </a:solidFill>
                  <a:latin typeface="Arial Narrow" panose="020B0606020202030204" pitchFamily="34" charset="0"/>
                </a:defRPr>
              </a:lvl4pPr>
              <a:lvl5pPr marL="2057400" indent="-228600" algn="ctr" defTabSz="762000">
                <a:tabLst>
                  <a:tab pos="377825" algn="l"/>
                </a:tabLst>
                <a:defRPr kumimoji="1" sz="2400">
                  <a:solidFill>
                    <a:schemeClr val="tx1"/>
                  </a:solidFill>
                  <a:latin typeface="Arial Narrow" panose="020B0606020202030204" pitchFamily="34" charset="0"/>
                </a:defRPr>
              </a:lvl5pPr>
              <a:lvl6pPr marL="2514600" indent="-228600" algn="ctr" defTabSz="762000" eaLnBrk="0" fontAlgn="base" hangingPunct="0">
                <a:spcBef>
                  <a:spcPct val="0"/>
                </a:spcBef>
                <a:spcAft>
                  <a:spcPct val="0"/>
                </a:spcAft>
                <a:tabLst>
                  <a:tab pos="377825" algn="l"/>
                </a:tabLst>
                <a:defRPr kumimoji="1" sz="2400">
                  <a:solidFill>
                    <a:schemeClr val="tx1"/>
                  </a:solidFill>
                  <a:latin typeface="Arial Narrow" panose="020B0606020202030204" pitchFamily="34" charset="0"/>
                </a:defRPr>
              </a:lvl6pPr>
              <a:lvl7pPr marL="2971800" indent="-228600" algn="ctr" defTabSz="762000" eaLnBrk="0" fontAlgn="base" hangingPunct="0">
                <a:spcBef>
                  <a:spcPct val="0"/>
                </a:spcBef>
                <a:spcAft>
                  <a:spcPct val="0"/>
                </a:spcAft>
                <a:tabLst>
                  <a:tab pos="377825" algn="l"/>
                </a:tabLst>
                <a:defRPr kumimoji="1" sz="2400">
                  <a:solidFill>
                    <a:schemeClr val="tx1"/>
                  </a:solidFill>
                  <a:latin typeface="Arial Narrow" panose="020B0606020202030204" pitchFamily="34" charset="0"/>
                </a:defRPr>
              </a:lvl7pPr>
              <a:lvl8pPr marL="3429000" indent="-228600" algn="ctr" defTabSz="762000" eaLnBrk="0" fontAlgn="base" hangingPunct="0">
                <a:spcBef>
                  <a:spcPct val="0"/>
                </a:spcBef>
                <a:spcAft>
                  <a:spcPct val="0"/>
                </a:spcAft>
                <a:tabLst>
                  <a:tab pos="377825" algn="l"/>
                </a:tabLst>
                <a:defRPr kumimoji="1" sz="2400">
                  <a:solidFill>
                    <a:schemeClr val="tx1"/>
                  </a:solidFill>
                  <a:latin typeface="Arial Narrow" panose="020B0606020202030204" pitchFamily="34" charset="0"/>
                </a:defRPr>
              </a:lvl8pPr>
              <a:lvl9pPr marL="3886200" indent="-228600" algn="ctr" defTabSz="762000" eaLnBrk="0" fontAlgn="base" hangingPunct="0">
                <a:spcBef>
                  <a:spcPct val="0"/>
                </a:spcBef>
                <a:spcAft>
                  <a:spcPct val="0"/>
                </a:spcAft>
                <a:tabLst>
                  <a:tab pos="377825" algn="l"/>
                </a:tabLst>
                <a:defRPr kumimoji="1" sz="2400">
                  <a:solidFill>
                    <a:schemeClr val="tx1"/>
                  </a:solidFill>
                  <a:latin typeface="Arial Narrow" panose="020B0606020202030204" pitchFamily="34" charset="0"/>
                </a:defRPr>
              </a:lvl9pPr>
            </a:lstStyle>
            <a:p>
              <a:pPr algn="l">
                <a:buFont typeface="Wingdings" panose="05000000000000000000" pitchFamily="2" charset="2"/>
                <a:buChar char="§"/>
              </a:pPr>
              <a:endParaRPr kumimoji="0" lang="es-ES" altLang="es-ES" sz="2800">
                <a:latin typeface="Tahoma" panose="020B0604030504040204" pitchFamily="34" charset="0"/>
              </a:endParaRPr>
            </a:p>
          </p:txBody>
        </p:sp>
        <p:sp>
          <p:nvSpPr>
            <p:cNvPr id="36869" name="Oval 4"/>
            <p:cNvSpPr>
              <a:spLocks noChangeArrowheads="1"/>
            </p:cNvSpPr>
            <p:nvPr/>
          </p:nvSpPr>
          <p:spPr bwMode="auto">
            <a:xfrm>
              <a:off x="1195" y="1112"/>
              <a:ext cx="137" cy="137"/>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6870" name="Line 5"/>
            <p:cNvSpPr>
              <a:spLocks noChangeShapeType="1"/>
            </p:cNvSpPr>
            <p:nvPr/>
          </p:nvSpPr>
          <p:spPr bwMode="auto">
            <a:xfrm>
              <a:off x="1258" y="1243"/>
              <a:ext cx="1" cy="12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71" name="Line 6"/>
            <p:cNvSpPr>
              <a:spLocks noChangeShapeType="1"/>
            </p:cNvSpPr>
            <p:nvPr/>
          </p:nvSpPr>
          <p:spPr bwMode="auto">
            <a:xfrm>
              <a:off x="1152" y="1280"/>
              <a:ext cx="21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72" name="Freeform 7"/>
            <p:cNvSpPr>
              <a:spLocks/>
            </p:cNvSpPr>
            <p:nvPr/>
          </p:nvSpPr>
          <p:spPr bwMode="auto">
            <a:xfrm>
              <a:off x="1115" y="1367"/>
              <a:ext cx="286" cy="137"/>
            </a:xfrm>
            <a:custGeom>
              <a:avLst/>
              <a:gdLst>
                <a:gd name="T0" fmla="*/ 0 w 46"/>
                <a:gd name="T1" fmla="*/ 137 h 22"/>
                <a:gd name="T2" fmla="*/ 143 w 46"/>
                <a:gd name="T3" fmla="*/ 0 h 22"/>
                <a:gd name="T4" fmla="*/ 286 w 46"/>
                <a:gd name="T5" fmla="*/ 137 h 22"/>
                <a:gd name="T6" fmla="*/ 0 60000 65536"/>
                <a:gd name="T7" fmla="*/ 0 60000 65536"/>
                <a:gd name="T8" fmla="*/ 0 60000 65536"/>
              </a:gdLst>
              <a:ahLst/>
              <a:cxnLst>
                <a:cxn ang="T6">
                  <a:pos x="T0" y="T1"/>
                </a:cxn>
                <a:cxn ang="T7">
                  <a:pos x="T2" y="T3"/>
                </a:cxn>
                <a:cxn ang="T8">
                  <a:pos x="T4" y="T5"/>
                </a:cxn>
              </a:cxnLst>
              <a:rect l="0" t="0" r="r" b="b"/>
              <a:pathLst>
                <a:path w="46" h="22">
                  <a:moveTo>
                    <a:pt x="0" y="22"/>
                  </a:moveTo>
                  <a:lnTo>
                    <a:pt x="23" y="0"/>
                  </a:lnTo>
                  <a:lnTo>
                    <a:pt x="46" y="22"/>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6873" name="Rectangle 8"/>
            <p:cNvSpPr>
              <a:spLocks noChangeArrowheads="1"/>
            </p:cNvSpPr>
            <p:nvPr/>
          </p:nvSpPr>
          <p:spPr bwMode="auto">
            <a:xfrm>
              <a:off x="1166" y="1597"/>
              <a:ext cx="26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u="sng">
                  <a:solidFill>
                    <a:srgbClr val="000000"/>
                  </a:solidFill>
                </a:rPr>
                <a:t> : Socio</a:t>
              </a:r>
              <a:endParaRPr lang="es-ES" altLang="es-ES"/>
            </a:p>
          </p:txBody>
        </p:sp>
        <p:sp>
          <p:nvSpPr>
            <p:cNvPr id="36874" name="Oval 9"/>
            <p:cNvSpPr>
              <a:spLocks noChangeArrowheads="1"/>
            </p:cNvSpPr>
            <p:nvPr/>
          </p:nvSpPr>
          <p:spPr bwMode="auto">
            <a:xfrm>
              <a:off x="2427" y="2194"/>
              <a:ext cx="137" cy="137"/>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6875" name="Line 10"/>
            <p:cNvSpPr>
              <a:spLocks noChangeShapeType="1"/>
            </p:cNvSpPr>
            <p:nvPr/>
          </p:nvSpPr>
          <p:spPr bwMode="auto">
            <a:xfrm>
              <a:off x="2489" y="2325"/>
              <a:ext cx="1" cy="11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76" name="Line 11"/>
            <p:cNvSpPr>
              <a:spLocks noChangeShapeType="1"/>
            </p:cNvSpPr>
            <p:nvPr/>
          </p:nvSpPr>
          <p:spPr bwMode="auto">
            <a:xfrm>
              <a:off x="2384" y="2356"/>
              <a:ext cx="21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77" name="Freeform 12"/>
            <p:cNvSpPr>
              <a:spLocks/>
            </p:cNvSpPr>
            <p:nvPr/>
          </p:nvSpPr>
          <p:spPr bwMode="auto">
            <a:xfrm>
              <a:off x="2346" y="2443"/>
              <a:ext cx="286" cy="143"/>
            </a:xfrm>
            <a:custGeom>
              <a:avLst/>
              <a:gdLst>
                <a:gd name="T0" fmla="*/ 0 w 46"/>
                <a:gd name="T1" fmla="*/ 143 h 23"/>
                <a:gd name="T2" fmla="*/ 143 w 46"/>
                <a:gd name="T3" fmla="*/ 0 h 23"/>
                <a:gd name="T4" fmla="*/ 286 w 46"/>
                <a:gd name="T5" fmla="*/ 143 h 23"/>
                <a:gd name="T6" fmla="*/ 0 60000 65536"/>
                <a:gd name="T7" fmla="*/ 0 60000 65536"/>
                <a:gd name="T8" fmla="*/ 0 60000 65536"/>
              </a:gdLst>
              <a:ahLst/>
              <a:cxnLst>
                <a:cxn ang="T6">
                  <a:pos x="T0" y="T1"/>
                </a:cxn>
                <a:cxn ang="T7">
                  <a:pos x="T2" y="T3"/>
                </a:cxn>
                <a:cxn ang="T8">
                  <a:pos x="T4" y="T5"/>
                </a:cxn>
              </a:cxnLst>
              <a:rect l="0" t="0" r="r" b="b"/>
              <a:pathLst>
                <a:path w="46" h="23">
                  <a:moveTo>
                    <a:pt x="0" y="23"/>
                  </a:moveTo>
                  <a:lnTo>
                    <a:pt x="23" y="0"/>
                  </a:lnTo>
                  <a:lnTo>
                    <a:pt x="46" y="23"/>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s-PE"/>
            </a:p>
          </p:txBody>
        </p:sp>
        <p:sp>
          <p:nvSpPr>
            <p:cNvPr id="36878" name="Rectangle 13"/>
            <p:cNvSpPr>
              <a:spLocks noChangeArrowheads="1"/>
            </p:cNvSpPr>
            <p:nvPr/>
          </p:nvSpPr>
          <p:spPr bwMode="auto">
            <a:xfrm>
              <a:off x="2305" y="2673"/>
              <a:ext cx="4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u="sng">
                  <a:solidFill>
                    <a:srgbClr val="000000"/>
                  </a:solidFill>
                </a:rPr>
                <a:t> : Encargado</a:t>
              </a:r>
              <a:endParaRPr lang="es-ES" altLang="es-ES"/>
            </a:p>
          </p:txBody>
        </p:sp>
        <p:sp>
          <p:nvSpPr>
            <p:cNvPr id="36879" name="Rectangle 14"/>
            <p:cNvSpPr>
              <a:spLocks noChangeArrowheads="1"/>
            </p:cNvSpPr>
            <p:nvPr/>
          </p:nvSpPr>
          <p:spPr bwMode="auto">
            <a:xfrm>
              <a:off x="2937" y="907"/>
              <a:ext cx="567" cy="389"/>
            </a:xfrm>
            <a:prstGeom prst="rect">
              <a:avLst/>
            </a:prstGeom>
            <a:solidFill>
              <a:srgbClr val="FFFFCC"/>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6880" name="Rectangle 15"/>
            <p:cNvSpPr>
              <a:spLocks noChangeArrowheads="1"/>
            </p:cNvSpPr>
            <p:nvPr/>
          </p:nvSpPr>
          <p:spPr bwMode="auto">
            <a:xfrm>
              <a:off x="3023" y="941"/>
              <a:ext cx="24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u="sng">
                  <a:solidFill>
                    <a:srgbClr val="000000"/>
                  </a:solidFill>
                </a:rPr>
                <a:t> : Libro</a:t>
              </a:r>
              <a:endParaRPr lang="es-ES" altLang="es-ES"/>
            </a:p>
          </p:txBody>
        </p:sp>
        <p:sp>
          <p:nvSpPr>
            <p:cNvPr id="36881" name="Rectangle 16"/>
            <p:cNvSpPr>
              <a:spLocks noChangeArrowheads="1"/>
            </p:cNvSpPr>
            <p:nvPr/>
          </p:nvSpPr>
          <p:spPr bwMode="auto">
            <a:xfrm>
              <a:off x="1108" y="3462"/>
              <a:ext cx="572" cy="426"/>
            </a:xfrm>
            <a:prstGeom prst="rect">
              <a:avLst/>
            </a:prstGeom>
            <a:solidFill>
              <a:srgbClr val="FFFFCC"/>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6882" name="Rectangle 17"/>
            <p:cNvSpPr>
              <a:spLocks noChangeArrowheads="1"/>
            </p:cNvSpPr>
            <p:nvPr/>
          </p:nvSpPr>
          <p:spPr bwMode="auto">
            <a:xfrm>
              <a:off x="1161" y="3493"/>
              <a:ext cx="4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u="sng">
                  <a:solidFill>
                    <a:srgbClr val="000000"/>
                  </a:solidFill>
                </a:rPr>
                <a:t> : Ficha li</a:t>
              </a:r>
              <a:r>
                <a:rPr lang="es-MX" altLang="es-ES" sz="1200" u="sng">
                  <a:solidFill>
                    <a:srgbClr val="000000"/>
                  </a:solidFill>
                </a:rPr>
                <a:t>bro</a:t>
              </a:r>
              <a:endParaRPr lang="es-ES" altLang="es-ES"/>
            </a:p>
          </p:txBody>
        </p:sp>
        <p:sp>
          <p:nvSpPr>
            <p:cNvPr id="36883" name="Rectangle 18"/>
            <p:cNvSpPr>
              <a:spLocks noChangeArrowheads="1"/>
            </p:cNvSpPr>
            <p:nvPr/>
          </p:nvSpPr>
          <p:spPr bwMode="auto">
            <a:xfrm>
              <a:off x="4387" y="1597"/>
              <a:ext cx="557" cy="392"/>
            </a:xfrm>
            <a:prstGeom prst="rect">
              <a:avLst/>
            </a:prstGeom>
            <a:solidFill>
              <a:srgbClr val="FFFFCC"/>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6884" name="Rectangle 19"/>
            <p:cNvSpPr>
              <a:spLocks noChangeArrowheads="1"/>
            </p:cNvSpPr>
            <p:nvPr/>
          </p:nvSpPr>
          <p:spPr bwMode="auto">
            <a:xfrm>
              <a:off x="4416" y="1628"/>
              <a:ext cx="46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u="sng">
                  <a:solidFill>
                    <a:srgbClr val="000000"/>
                  </a:solidFill>
                </a:rPr>
                <a:t> : Ficha</a:t>
              </a:r>
              <a:r>
                <a:rPr lang="es-MX" altLang="es-ES" sz="1200" u="sng">
                  <a:solidFill>
                    <a:srgbClr val="000000"/>
                  </a:solidFill>
                </a:rPr>
                <a:t> socio</a:t>
              </a:r>
              <a:endParaRPr lang="es-ES" altLang="es-ES"/>
            </a:p>
          </p:txBody>
        </p:sp>
        <p:sp>
          <p:nvSpPr>
            <p:cNvPr id="36885" name="Rectangle 20"/>
            <p:cNvSpPr>
              <a:spLocks noChangeArrowheads="1"/>
            </p:cNvSpPr>
            <p:nvPr/>
          </p:nvSpPr>
          <p:spPr bwMode="auto">
            <a:xfrm>
              <a:off x="4169" y="2828"/>
              <a:ext cx="583" cy="436"/>
            </a:xfrm>
            <a:prstGeom prst="rect">
              <a:avLst/>
            </a:prstGeom>
            <a:solidFill>
              <a:srgbClr val="FFFFCC"/>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36886" name="Rectangle 21"/>
            <p:cNvSpPr>
              <a:spLocks noChangeArrowheads="1"/>
            </p:cNvSpPr>
            <p:nvPr/>
          </p:nvSpPr>
          <p:spPr bwMode="auto">
            <a:xfrm>
              <a:off x="4252" y="2859"/>
              <a:ext cx="40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u="sng">
                  <a:solidFill>
                    <a:srgbClr val="000000"/>
                  </a:solidFill>
                </a:rPr>
                <a:t> : Présta</a:t>
              </a:r>
              <a:r>
                <a:rPr lang="es-MX" altLang="es-ES" sz="1200" u="sng">
                  <a:solidFill>
                    <a:srgbClr val="000000"/>
                  </a:solidFill>
                </a:rPr>
                <a:t>mo</a:t>
              </a:r>
              <a:endParaRPr lang="es-ES" altLang="es-ES"/>
            </a:p>
          </p:txBody>
        </p:sp>
        <p:sp>
          <p:nvSpPr>
            <p:cNvPr id="36887" name="Line 22"/>
            <p:cNvSpPr>
              <a:spLocks noChangeShapeType="1"/>
            </p:cNvSpPr>
            <p:nvPr/>
          </p:nvSpPr>
          <p:spPr bwMode="auto">
            <a:xfrm flipV="1">
              <a:off x="1401" y="1081"/>
              <a:ext cx="1530" cy="19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88" name="Line 23"/>
            <p:cNvSpPr>
              <a:spLocks noChangeShapeType="1"/>
            </p:cNvSpPr>
            <p:nvPr/>
          </p:nvSpPr>
          <p:spPr bwMode="auto">
            <a:xfrm flipV="1">
              <a:off x="2004" y="1050"/>
              <a:ext cx="299" cy="3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89" name="Line 24"/>
            <p:cNvSpPr>
              <a:spLocks noChangeShapeType="1"/>
            </p:cNvSpPr>
            <p:nvPr/>
          </p:nvSpPr>
          <p:spPr bwMode="auto">
            <a:xfrm flipH="1">
              <a:off x="2216" y="1050"/>
              <a:ext cx="87" cy="50"/>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90" name="Line 25"/>
            <p:cNvSpPr>
              <a:spLocks noChangeShapeType="1"/>
            </p:cNvSpPr>
            <p:nvPr/>
          </p:nvSpPr>
          <p:spPr bwMode="auto">
            <a:xfrm flipH="1" flipV="1">
              <a:off x="2209" y="1025"/>
              <a:ext cx="94" cy="25"/>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91" name="Rectangle 26"/>
            <p:cNvSpPr>
              <a:spLocks noChangeArrowheads="1"/>
            </p:cNvSpPr>
            <p:nvPr/>
          </p:nvSpPr>
          <p:spPr bwMode="auto">
            <a:xfrm>
              <a:off x="1948" y="907"/>
              <a:ext cx="4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1: Coger libro</a:t>
              </a:r>
              <a:endParaRPr lang="es-ES" altLang="es-ES"/>
            </a:p>
          </p:txBody>
        </p:sp>
        <p:sp>
          <p:nvSpPr>
            <p:cNvPr id="36892" name="Line 27"/>
            <p:cNvSpPr>
              <a:spLocks noChangeShapeType="1"/>
            </p:cNvSpPr>
            <p:nvPr/>
          </p:nvSpPr>
          <p:spPr bwMode="auto">
            <a:xfrm>
              <a:off x="1401" y="1436"/>
              <a:ext cx="933" cy="82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93" name="Line 28"/>
            <p:cNvSpPr>
              <a:spLocks noChangeShapeType="1"/>
            </p:cNvSpPr>
            <p:nvPr/>
          </p:nvSpPr>
          <p:spPr bwMode="auto">
            <a:xfrm>
              <a:off x="1830" y="1659"/>
              <a:ext cx="224" cy="19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94" name="Line 29"/>
            <p:cNvSpPr>
              <a:spLocks noChangeShapeType="1"/>
            </p:cNvSpPr>
            <p:nvPr/>
          </p:nvSpPr>
          <p:spPr bwMode="auto">
            <a:xfrm flipH="1" flipV="1">
              <a:off x="2017" y="1771"/>
              <a:ext cx="37" cy="8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95" name="Line 30"/>
            <p:cNvSpPr>
              <a:spLocks noChangeShapeType="1"/>
            </p:cNvSpPr>
            <p:nvPr/>
          </p:nvSpPr>
          <p:spPr bwMode="auto">
            <a:xfrm flipH="1" flipV="1">
              <a:off x="1967" y="1827"/>
              <a:ext cx="87" cy="31"/>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96" name="Rectangle 31"/>
            <p:cNvSpPr>
              <a:spLocks noChangeArrowheads="1"/>
            </p:cNvSpPr>
            <p:nvPr/>
          </p:nvSpPr>
          <p:spPr bwMode="auto">
            <a:xfrm>
              <a:off x="2068" y="1635"/>
              <a:ext cx="7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2: Solicitar préstamo</a:t>
              </a:r>
              <a:endParaRPr lang="es-ES" altLang="es-ES"/>
            </a:p>
          </p:txBody>
        </p:sp>
        <p:sp>
          <p:nvSpPr>
            <p:cNvPr id="36897" name="Line 32"/>
            <p:cNvSpPr>
              <a:spLocks noChangeShapeType="1"/>
            </p:cNvSpPr>
            <p:nvPr/>
          </p:nvSpPr>
          <p:spPr bwMode="auto">
            <a:xfrm flipH="1" flipV="1">
              <a:off x="1687" y="1833"/>
              <a:ext cx="218" cy="19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98" name="Line 33"/>
            <p:cNvSpPr>
              <a:spLocks noChangeShapeType="1"/>
            </p:cNvSpPr>
            <p:nvPr/>
          </p:nvSpPr>
          <p:spPr bwMode="auto">
            <a:xfrm>
              <a:off x="1687" y="1833"/>
              <a:ext cx="93" cy="32"/>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899" name="Line 34"/>
            <p:cNvSpPr>
              <a:spLocks noChangeShapeType="1"/>
            </p:cNvSpPr>
            <p:nvPr/>
          </p:nvSpPr>
          <p:spPr bwMode="auto">
            <a:xfrm>
              <a:off x="1687" y="1833"/>
              <a:ext cx="43" cy="8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00" name="Rectangle 35"/>
            <p:cNvSpPr>
              <a:spLocks noChangeArrowheads="1"/>
            </p:cNvSpPr>
            <p:nvPr/>
          </p:nvSpPr>
          <p:spPr bwMode="auto">
            <a:xfrm>
              <a:off x="1257" y="2051"/>
              <a:ext cx="75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8: Autorizar préstamo</a:t>
              </a:r>
              <a:endParaRPr lang="es-ES" altLang="es-ES"/>
            </a:p>
          </p:txBody>
        </p:sp>
        <p:sp>
          <p:nvSpPr>
            <p:cNvPr id="36901" name="Line 36"/>
            <p:cNvSpPr>
              <a:spLocks noChangeShapeType="1"/>
            </p:cNvSpPr>
            <p:nvPr/>
          </p:nvSpPr>
          <p:spPr bwMode="auto">
            <a:xfrm flipV="1">
              <a:off x="2632" y="1858"/>
              <a:ext cx="1755" cy="48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02" name="Line 37"/>
            <p:cNvSpPr>
              <a:spLocks noChangeShapeType="1"/>
            </p:cNvSpPr>
            <p:nvPr/>
          </p:nvSpPr>
          <p:spPr bwMode="auto">
            <a:xfrm flipV="1">
              <a:off x="3335" y="1958"/>
              <a:ext cx="293" cy="7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03" name="Line 38"/>
            <p:cNvSpPr>
              <a:spLocks noChangeShapeType="1"/>
            </p:cNvSpPr>
            <p:nvPr/>
          </p:nvSpPr>
          <p:spPr bwMode="auto">
            <a:xfrm flipH="1">
              <a:off x="3547" y="1958"/>
              <a:ext cx="81" cy="62"/>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04" name="Line 39"/>
            <p:cNvSpPr>
              <a:spLocks noChangeShapeType="1"/>
            </p:cNvSpPr>
            <p:nvPr/>
          </p:nvSpPr>
          <p:spPr bwMode="auto">
            <a:xfrm flipH="1" flipV="1">
              <a:off x="3528" y="1945"/>
              <a:ext cx="100" cy="13"/>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05" name="Rectangle 40"/>
            <p:cNvSpPr>
              <a:spLocks noChangeArrowheads="1"/>
            </p:cNvSpPr>
            <p:nvPr/>
          </p:nvSpPr>
          <p:spPr bwMode="auto">
            <a:xfrm>
              <a:off x="3058" y="1833"/>
              <a:ext cx="91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3: Verificar situación socio</a:t>
              </a:r>
              <a:endParaRPr lang="es-ES" altLang="es-ES"/>
            </a:p>
          </p:txBody>
        </p:sp>
        <p:sp>
          <p:nvSpPr>
            <p:cNvPr id="36906" name="Line 41"/>
            <p:cNvSpPr>
              <a:spLocks noChangeShapeType="1"/>
            </p:cNvSpPr>
            <p:nvPr/>
          </p:nvSpPr>
          <p:spPr bwMode="auto">
            <a:xfrm flipH="1">
              <a:off x="3398" y="2169"/>
              <a:ext cx="280" cy="8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07" name="Line 42"/>
            <p:cNvSpPr>
              <a:spLocks noChangeShapeType="1"/>
            </p:cNvSpPr>
            <p:nvPr/>
          </p:nvSpPr>
          <p:spPr bwMode="auto">
            <a:xfrm>
              <a:off x="3398" y="2250"/>
              <a:ext cx="93" cy="6"/>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08" name="Line 43"/>
            <p:cNvSpPr>
              <a:spLocks noChangeShapeType="1"/>
            </p:cNvSpPr>
            <p:nvPr/>
          </p:nvSpPr>
          <p:spPr bwMode="auto">
            <a:xfrm flipV="1">
              <a:off x="3398" y="2188"/>
              <a:ext cx="74" cy="62"/>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09" name="Rectangle 44"/>
            <p:cNvSpPr>
              <a:spLocks noChangeArrowheads="1"/>
            </p:cNvSpPr>
            <p:nvPr/>
          </p:nvSpPr>
          <p:spPr bwMode="auto">
            <a:xfrm>
              <a:off x="3687" y="2144"/>
              <a:ext cx="7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4: Situación socio ok</a:t>
              </a:r>
              <a:endParaRPr lang="es-ES" altLang="es-ES"/>
            </a:p>
          </p:txBody>
        </p:sp>
        <p:sp>
          <p:nvSpPr>
            <p:cNvPr id="36910" name="Line 45"/>
            <p:cNvSpPr>
              <a:spLocks noChangeShapeType="1"/>
            </p:cNvSpPr>
            <p:nvPr/>
          </p:nvSpPr>
          <p:spPr bwMode="auto">
            <a:xfrm flipH="1">
              <a:off x="1506" y="2542"/>
              <a:ext cx="828" cy="92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11" name="Line 46"/>
            <p:cNvSpPr>
              <a:spLocks noChangeShapeType="1"/>
            </p:cNvSpPr>
            <p:nvPr/>
          </p:nvSpPr>
          <p:spPr bwMode="auto">
            <a:xfrm flipH="1">
              <a:off x="1905" y="2965"/>
              <a:ext cx="199" cy="22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12" name="Line 47"/>
            <p:cNvSpPr>
              <a:spLocks noChangeShapeType="1"/>
            </p:cNvSpPr>
            <p:nvPr/>
          </p:nvSpPr>
          <p:spPr bwMode="auto">
            <a:xfrm flipV="1">
              <a:off x="1905" y="3145"/>
              <a:ext cx="87" cy="44"/>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13" name="Line 48"/>
            <p:cNvSpPr>
              <a:spLocks noChangeShapeType="1"/>
            </p:cNvSpPr>
            <p:nvPr/>
          </p:nvSpPr>
          <p:spPr bwMode="auto">
            <a:xfrm flipV="1">
              <a:off x="1905" y="3095"/>
              <a:ext cx="37" cy="94"/>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14" name="Rectangle 49"/>
            <p:cNvSpPr>
              <a:spLocks noChangeArrowheads="1"/>
            </p:cNvSpPr>
            <p:nvPr/>
          </p:nvSpPr>
          <p:spPr bwMode="auto">
            <a:xfrm>
              <a:off x="2100" y="3282"/>
              <a:ext cx="8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5: Verificar situación libro</a:t>
              </a:r>
              <a:endParaRPr lang="es-ES" altLang="es-ES"/>
            </a:p>
          </p:txBody>
        </p:sp>
        <p:sp>
          <p:nvSpPr>
            <p:cNvPr id="36915" name="Line 50"/>
            <p:cNvSpPr>
              <a:spLocks noChangeShapeType="1"/>
            </p:cNvSpPr>
            <p:nvPr/>
          </p:nvSpPr>
          <p:spPr bwMode="auto">
            <a:xfrm flipV="1">
              <a:off x="1743" y="2822"/>
              <a:ext cx="199" cy="21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16" name="Line 51"/>
            <p:cNvSpPr>
              <a:spLocks noChangeShapeType="1"/>
            </p:cNvSpPr>
            <p:nvPr/>
          </p:nvSpPr>
          <p:spPr bwMode="auto">
            <a:xfrm flipH="1">
              <a:off x="1911" y="2822"/>
              <a:ext cx="31" cy="8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17" name="Line 52"/>
            <p:cNvSpPr>
              <a:spLocks noChangeShapeType="1"/>
            </p:cNvSpPr>
            <p:nvPr/>
          </p:nvSpPr>
          <p:spPr bwMode="auto">
            <a:xfrm flipH="1">
              <a:off x="1855" y="2822"/>
              <a:ext cx="87" cy="3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18" name="Rectangle 53"/>
            <p:cNvSpPr>
              <a:spLocks noChangeArrowheads="1"/>
            </p:cNvSpPr>
            <p:nvPr/>
          </p:nvSpPr>
          <p:spPr bwMode="auto">
            <a:xfrm>
              <a:off x="1222" y="2666"/>
              <a:ext cx="68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6: Situación libro ok</a:t>
              </a:r>
              <a:endParaRPr lang="es-ES" altLang="es-ES"/>
            </a:p>
          </p:txBody>
        </p:sp>
        <p:sp>
          <p:nvSpPr>
            <p:cNvPr id="36919" name="Line 54"/>
            <p:cNvSpPr>
              <a:spLocks noChangeShapeType="1"/>
            </p:cNvSpPr>
            <p:nvPr/>
          </p:nvSpPr>
          <p:spPr bwMode="auto">
            <a:xfrm>
              <a:off x="2632" y="2430"/>
              <a:ext cx="1531" cy="51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20" name="Line 55"/>
            <p:cNvSpPr>
              <a:spLocks noChangeShapeType="1"/>
            </p:cNvSpPr>
            <p:nvPr/>
          </p:nvSpPr>
          <p:spPr bwMode="auto">
            <a:xfrm>
              <a:off x="3192" y="2772"/>
              <a:ext cx="287" cy="9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21" name="Line 56"/>
            <p:cNvSpPr>
              <a:spLocks noChangeShapeType="1"/>
            </p:cNvSpPr>
            <p:nvPr/>
          </p:nvSpPr>
          <p:spPr bwMode="auto">
            <a:xfrm flipH="1" flipV="1">
              <a:off x="3404" y="2803"/>
              <a:ext cx="75" cy="62"/>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22" name="Line 57"/>
            <p:cNvSpPr>
              <a:spLocks noChangeShapeType="1"/>
            </p:cNvSpPr>
            <p:nvPr/>
          </p:nvSpPr>
          <p:spPr bwMode="auto">
            <a:xfrm flipH="1">
              <a:off x="3379" y="2865"/>
              <a:ext cx="100" cy="7"/>
            </a:xfrm>
            <a:prstGeom prst="line">
              <a:avLst/>
            </a:prstGeom>
            <a:noFill/>
            <a:ln w="9525">
              <a:solidFill>
                <a:srgbClr val="990033"/>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36923" name="Rectangle 58"/>
            <p:cNvSpPr>
              <a:spLocks noChangeArrowheads="1"/>
            </p:cNvSpPr>
            <p:nvPr/>
          </p:nvSpPr>
          <p:spPr bwMode="auto">
            <a:xfrm>
              <a:off x="3172" y="2940"/>
              <a:ext cx="7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7: Introducir préstamo</a:t>
              </a:r>
              <a:endParaRPr lang="es-ES" altLang="es-ES"/>
            </a:p>
          </p:txBody>
        </p:sp>
      </p:grpSp>
      <p:sp>
        <p:nvSpPr>
          <p:cNvPr id="36867" name="Rectangle 59"/>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Colaboración</a:t>
            </a:r>
            <a:endParaRPr kumimoji="0" lang="en-US" altLang="es-ES" sz="3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911810"/>
                                        </p:tgtEl>
                                        <p:attrNameLst>
                                          <p:attrName>style.visibility</p:attrName>
                                        </p:attrNameLst>
                                      </p:cBhvr>
                                      <p:to>
                                        <p:strVal val="visible"/>
                                      </p:to>
                                    </p:set>
                                    <p:animEffect transition="in" filter="dissolve">
                                      <p:cBhvr>
                                        <p:cTn id="7" dur="500"/>
                                        <p:tgtEl>
                                          <p:spTgt spid="1911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3858" name="Rectangle 2"/>
          <p:cNvSpPr>
            <a:spLocks noChangeArrowheads="1"/>
          </p:cNvSpPr>
          <p:nvPr/>
        </p:nvSpPr>
        <p:spPr bwMode="auto">
          <a:xfrm>
            <a:off x="609600" y="1219200"/>
            <a:ext cx="7924800" cy="358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7338" indent="-287338" algn="ctr" defTabSz="762000">
              <a:defRPr kumimoji="1" sz="2400">
                <a:solidFill>
                  <a:schemeClr val="tx1"/>
                </a:solidFill>
                <a:latin typeface="Arial Narrow" panose="020B0606020202030204" pitchFamily="34" charset="0"/>
              </a:defRPr>
            </a:lvl1pPr>
            <a:lvl2pPr marL="742950" indent="-285750" algn="ctr" defTabSz="762000">
              <a:defRPr kumimoji="1" sz="2400">
                <a:solidFill>
                  <a:schemeClr val="tx1"/>
                </a:solidFill>
                <a:latin typeface="Arial Narrow" panose="020B0606020202030204" pitchFamily="34" charset="0"/>
              </a:defRPr>
            </a:lvl2pPr>
            <a:lvl3pPr marL="1143000" indent="-228600" algn="ctr" defTabSz="762000">
              <a:defRPr kumimoji="1" sz="2400">
                <a:solidFill>
                  <a:schemeClr val="tx1"/>
                </a:solidFill>
                <a:latin typeface="Arial Narrow" panose="020B0606020202030204" pitchFamily="34" charset="0"/>
              </a:defRPr>
            </a:lvl3pPr>
            <a:lvl4pPr marL="1600200" indent="-228600" algn="ctr" defTabSz="762000">
              <a:defRPr kumimoji="1" sz="2400">
                <a:solidFill>
                  <a:schemeClr val="tx1"/>
                </a:solidFill>
                <a:latin typeface="Arial Narrow" panose="020B0606020202030204" pitchFamily="34" charset="0"/>
              </a:defRPr>
            </a:lvl4pPr>
            <a:lvl5pPr marL="2057400" indent="-228600" algn="ctr" defTabSz="762000">
              <a:defRPr kumimoji="1" sz="2400">
                <a:solidFill>
                  <a:schemeClr val="tx1"/>
                </a:solidFill>
                <a:latin typeface="Arial Narrow" panose="020B0606020202030204" pitchFamily="34" charset="0"/>
              </a:defRPr>
            </a:lvl5pPr>
            <a:lvl6pPr marL="2514600" indent="-228600" algn="ctr" defTabSz="762000"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defTabSz="762000"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defTabSz="762000"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defTabSz="762000"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lnSpc>
                <a:spcPct val="85000"/>
              </a:lnSpc>
              <a:spcAft>
                <a:spcPct val="35000"/>
              </a:spcAft>
              <a:buClr>
                <a:srgbClr val="CC3300"/>
              </a:buClr>
              <a:buSzPct val="50000"/>
              <a:buFont typeface="Wingdings" panose="05000000000000000000" pitchFamily="2" charset="2"/>
              <a:buChar char="Ö"/>
            </a:pPr>
            <a:r>
              <a:rPr kumimoji="0" lang="es-ES" altLang="es-ES"/>
              <a:t>El </a:t>
            </a:r>
            <a:r>
              <a:rPr kumimoji="0" lang="es-ES" altLang="es-ES" i="1"/>
              <a:t>Diagrama de Clases</a:t>
            </a:r>
            <a:r>
              <a:rPr kumimoji="0" lang="es-ES" altLang="es-ES"/>
              <a:t> es el diagrama principal para el </a:t>
            </a:r>
            <a:r>
              <a:rPr kumimoji="0" lang="es-MX" altLang="es-ES"/>
              <a:t>modelado de sistemas de información.</a:t>
            </a:r>
            <a:endParaRPr kumimoji="0" lang="es-ES" altLang="es-ES"/>
          </a:p>
          <a:p>
            <a:pPr algn="just">
              <a:lnSpc>
                <a:spcPct val="85000"/>
              </a:lnSpc>
              <a:spcAft>
                <a:spcPct val="35000"/>
              </a:spcAft>
              <a:buClr>
                <a:srgbClr val="CC3300"/>
              </a:buClr>
              <a:buSzPct val="50000"/>
              <a:buFont typeface="Wingdings" panose="05000000000000000000" pitchFamily="2" charset="2"/>
              <a:buChar char="Ö"/>
            </a:pPr>
            <a:r>
              <a:rPr kumimoji="0" lang="es-ES" altLang="es-ES"/>
              <a:t>Un </a:t>
            </a:r>
            <a:r>
              <a:rPr kumimoji="0" lang="es-ES" altLang="es-ES" i="1"/>
              <a:t>diagrama de clases</a:t>
            </a:r>
            <a:r>
              <a:rPr kumimoji="0" lang="es-ES" altLang="es-ES"/>
              <a:t> presenta las clases y objetos del sistema con sus relaciones estructurales y de herencia</a:t>
            </a:r>
            <a:r>
              <a:rPr kumimoji="0" lang="es-MX" altLang="es-ES"/>
              <a:t>.</a:t>
            </a:r>
            <a:endParaRPr kumimoji="0" lang="es-ES" altLang="es-ES"/>
          </a:p>
          <a:p>
            <a:pPr algn="just">
              <a:lnSpc>
                <a:spcPct val="85000"/>
              </a:lnSpc>
              <a:spcAft>
                <a:spcPct val="35000"/>
              </a:spcAft>
              <a:buClr>
                <a:srgbClr val="CC3300"/>
              </a:buClr>
              <a:buSzPct val="50000"/>
              <a:buFont typeface="Wingdings" panose="05000000000000000000" pitchFamily="2" charset="2"/>
              <a:buChar char="Ö"/>
            </a:pPr>
            <a:r>
              <a:rPr kumimoji="0" lang="es-ES" altLang="es-ES"/>
              <a:t>La definición de clase u objeto incluye definiciones para atributos y </a:t>
            </a:r>
            <a:r>
              <a:rPr kumimoji="0" lang="es-ES_tradnl" altLang="es-ES"/>
              <a:t>operaciones.</a:t>
            </a:r>
            <a:endParaRPr kumimoji="0" lang="es-ES" altLang="es-ES"/>
          </a:p>
          <a:p>
            <a:pPr algn="just">
              <a:lnSpc>
                <a:spcPct val="85000"/>
              </a:lnSpc>
              <a:spcAft>
                <a:spcPct val="35000"/>
              </a:spcAft>
              <a:buClr>
                <a:srgbClr val="CC3300"/>
              </a:buClr>
              <a:buSzPct val="50000"/>
              <a:buFont typeface="Wingdings" panose="05000000000000000000" pitchFamily="2" charset="2"/>
              <a:buChar char="Ö"/>
            </a:pPr>
            <a:r>
              <a:rPr kumimoji="0" lang="es-ES" altLang="es-ES"/>
              <a:t>El trabajo realizado en los </a:t>
            </a:r>
            <a:r>
              <a:rPr kumimoji="0" lang="es-ES" altLang="es-ES" i="1"/>
              <a:t>D</a:t>
            </a:r>
            <a:r>
              <a:rPr kumimoji="0" lang="es-MX" altLang="es-ES" i="1"/>
              <a:t>iagramas</a:t>
            </a:r>
            <a:r>
              <a:rPr kumimoji="0" lang="es-ES" altLang="es-ES" i="1"/>
              <a:t> de Casos de Uso</a:t>
            </a:r>
            <a:r>
              <a:rPr kumimoji="0" lang="es-ES" altLang="es-ES"/>
              <a:t>, </a:t>
            </a:r>
            <a:r>
              <a:rPr kumimoji="0" lang="es-ES" altLang="es-ES" i="1"/>
              <a:t>D</a:t>
            </a:r>
            <a:r>
              <a:rPr kumimoji="0" lang="es-MX" altLang="es-ES" i="1"/>
              <a:t>iagramas</a:t>
            </a:r>
            <a:r>
              <a:rPr kumimoji="0" lang="es-ES" altLang="es-ES" i="1"/>
              <a:t> de Secuencia</a:t>
            </a:r>
            <a:r>
              <a:rPr kumimoji="0" lang="es-ES" altLang="es-ES"/>
              <a:t> y </a:t>
            </a:r>
            <a:r>
              <a:rPr kumimoji="0" lang="es-ES" altLang="es-ES" i="1"/>
              <a:t>D</a:t>
            </a:r>
            <a:r>
              <a:rPr kumimoji="0" lang="es-MX" altLang="es-ES" i="1"/>
              <a:t>iagramas</a:t>
            </a:r>
            <a:r>
              <a:rPr kumimoji="0" lang="es-ES" altLang="es-ES" i="1"/>
              <a:t> de Colaboración</a:t>
            </a:r>
            <a:r>
              <a:rPr kumimoji="0" lang="es-ES" altLang="es-ES"/>
              <a:t> aporta información para establecer las clases, objetos, atributos y </a:t>
            </a:r>
            <a:r>
              <a:rPr kumimoji="0" lang="es-ES_tradnl" altLang="es-ES"/>
              <a:t>operaciones.</a:t>
            </a:r>
            <a:endParaRPr kumimoji="0" lang="es-ES" altLang="es-ES"/>
          </a:p>
        </p:txBody>
      </p:sp>
      <p:sp>
        <p:nvSpPr>
          <p:cNvPr id="38915"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Clases</a:t>
            </a:r>
            <a:endParaRPr kumimoji="0" lang="en-US" altLang="es-ES" sz="3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3858">
                                            <p:txEl>
                                              <p:pRg st="0" end="0"/>
                                            </p:txEl>
                                          </p:spTgt>
                                        </p:tgtEl>
                                        <p:attrNameLst>
                                          <p:attrName>style.visibility</p:attrName>
                                        </p:attrNameLst>
                                      </p:cBhvr>
                                      <p:to>
                                        <p:strVal val="visible"/>
                                      </p:to>
                                    </p:set>
                                    <p:anim calcmode="lin" valueType="num">
                                      <p:cBhvr additive="base">
                                        <p:cTn id="7" dur="500" fill="hold"/>
                                        <p:tgtEl>
                                          <p:spTgt spid="19138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138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13858">
                                            <p:txEl>
                                              <p:pRg st="1" end="1"/>
                                            </p:txEl>
                                          </p:spTgt>
                                        </p:tgtEl>
                                        <p:attrNameLst>
                                          <p:attrName>style.visibility</p:attrName>
                                        </p:attrNameLst>
                                      </p:cBhvr>
                                      <p:to>
                                        <p:strVal val="visible"/>
                                      </p:to>
                                    </p:set>
                                    <p:anim calcmode="lin" valueType="num">
                                      <p:cBhvr additive="base">
                                        <p:cTn id="13" dur="500" fill="hold"/>
                                        <p:tgtEl>
                                          <p:spTgt spid="19138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138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13858">
                                            <p:txEl>
                                              <p:pRg st="2" end="2"/>
                                            </p:txEl>
                                          </p:spTgt>
                                        </p:tgtEl>
                                        <p:attrNameLst>
                                          <p:attrName>style.visibility</p:attrName>
                                        </p:attrNameLst>
                                      </p:cBhvr>
                                      <p:to>
                                        <p:strVal val="visible"/>
                                      </p:to>
                                    </p:set>
                                    <p:anim calcmode="lin" valueType="num">
                                      <p:cBhvr additive="base">
                                        <p:cTn id="19" dur="500" fill="hold"/>
                                        <p:tgtEl>
                                          <p:spTgt spid="19138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138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13858">
                                            <p:txEl>
                                              <p:pRg st="3" end="3"/>
                                            </p:txEl>
                                          </p:spTgt>
                                        </p:tgtEl>
                                        <p:attrNameLst>
                                          <p:attrName>style.visibility</p:attrName>
                                        </p:attrNameLst>
                                      </p:cBhvr>
                                      <p:to>
                                        <p:strVal val="visible"/>
                                      </p:to>
                                    </p:set>
                                    <p:anim calcmode="lin" valueType="num">
                                      <p:cBhvr additive="base">
                                        <p:cTn id="25" dur="500" fill="hold"/>
                                        <p:tgtEl>
                                          <p:spTgt spid="19138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1385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385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2898" name="Rectangle 2"/>
          <p:cNvSpPr>
            <a:spLocks noChangeArrowheads="1"/>
          </p:cNvSpPr>
          <p:nvPr>
            <p:ph type="body" idx="1"/>
          </p:nvPr>
        </p:nvSpPr>
        <p:spPr bwMode="auto">
          <a:xfrm>
            <a:off x="609600" y="1143000"/>
            <a:ext cx="7924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07950" tIns="53975" rIns="107950" bIns="53975" numCol="1" anchor="t" anchorCtr="0" compatLnSpc="1">
            <a:prstTxWarp prst="textNoShape">
              <a:avLst/>
            </a:prstTxWarp>
          </a:bodyPr>
          <a:lstStyle/>
          <a:p>
            <a:pPr marL="287338" indent="-287338" algn="just">
              <a:lnSpc>
                <a:spcPct val="85000"/>
              </a:lnSpc>
              <a:spcBef>
                <a:spcPct val="0"/>
              </a:spcBef>
              <a:spcAft>
                <a:spcPct val="20000"/>
              </a:spcAft>
              <a:buClr>
                <a:srgbClr val="CC3300"/>
              </a:buClr>
              <a:buSzPct val="50000"/>
              <a:buFont typeface="Wingdings" panose="05000000000000000000" pitchFamily="2" charset="2"/>
              <a:buChar char="Ö"/>
            </a:pPr>
            <a:r>
              <a:rPr lang="es-ES" altLang="es-ES" b="0" smtClean="0">
                <a:solidFill>
                  <a:srgbClr val="010000"/>
                </a:solidFill>
              </a:rPr>
              <a:t>UML = </a:t>
            </a:r>
            <a:r>
              <a:rPr lang="es-ES" altLang="es-ES" b="0" u="sng" smtClean="0">
                <a:solidFill>
                  <a:srgbClr val="010000"/>
                </a:solidFill>
              </a:rPr>
              <a:t>U</a:t>
            </a:r>
            <a:r>
              <a:rPr lang="es-ES" altLang="es-ES" b="0" smtClean="0">
                <a:solidFill>
                  <a:srgbClr val="010000"/>
                </a:solidFill>
              </a:rPr>
              <a:t>nified </a:t>
            </a:r>
            <a:r>
              <a:rPr lang="es-ES" altLang="es-ES" b="0" u="sng" smtClean="0">
                <a:solidFill>
                  <a:srgbClr val="010000"/>
                </a:solidFill>
              </a:rPr>
              <a:t>M</a:t>
            </a:r>
            <a:r>
              <a:rPr lang="es-ES" altLang="es-ES" b="0" smtClean="0">
                <a:solidFill>
                  <a:srgbClr val="010000"/>
                </a:solidFill>
              </a:rPr>
              <a:t>odeling </a:t>
            </a:r>
            <a:r>
              <a:rPr lang="es-ES" altLang="es-ES" b="0" u="sng" smtClean="0">
                <a:solidFill>
                  <a:srgbClr val="010000"/>
                </a:solidFill>
              </a:rPr>
              <a:t>L</a:t>
            </a:r>
            <a:r>
              <a:rPr lang="es-ES" altLang="es-ES" b="0" smtClean="0">
                <a:solidFill>
                  <a:srgbClr val="010000"/>
                </a:solidFill>
              </a:rPr>
              <a:t>anguage</a:t>
            </a:r>
          </a:p>
          <a:p>
            <a:pPr marL="287338" indent="-287338" algn="just">
              <a:lnSpc>
                <a:spcPct val="85000"/>
              </a:lnSpc>
              <a:spcBef>
                <a:spcPct val="0"/>
              </a:spcBef>
              <a:spcAft>
                <a:spcPct val="20000"/>
              </a:spcAft>
              <a:buClr>
                <a:srgbClr val="CC3300"/>
              </a:buClr>
              <a:buSzPct val="50000"/>
              <a:buFont typeface="Wingdings" panose="05000000000000000000" pitchFamily="2" charset="2"/>
              <a:buChar char="Ö"/>
            </a:pPr>
            <a:r>
              <a:rPr lang="es-MX" altLang="es-ES" b="0" smtClean="0">
                <a:solidFill>
                  <a:srgbClr val="010000"/>
                </a:solidFill>
              </a:rPr>
              <a:t>Es un lenguaje gráfico para la especificación, visualización, construcción y documentación de piezas de información usadas o producidas durante el proceso de desarrollo de software.</a:t>
            </a:r>
          </a:p>
          <a:p>
            <a:pPr marL="287338" indent="-287338" algn="just">
              <a:lnSpc>
                <a:spcPct val="85000"/>
              </a:lnSpc>
              <a:spcBef>
                <a:spcPct val="0"/>
              </a:spcBef>
              <a:spcAft>
                <a:spcPct val="20000"/>
              </a:spcAft>
              <a:buClr>
                <a:srgbClr val="CC3300"/>
              </a:buClr>
              <a:buSzPct val="50000"/>
              <a:buFont typeface="Wingdings" panose="05000000000000000000" pitchFamily="2" charset="2"/>
              <a:buChar char="Ö"/>
            </a:pPr>
            <a:r>
              <a:rPr lang="es-MX" altLang="es-ES" b="0" smtClean="0">
                <a:solidFill>
                  <a:srgbClr val="010000"/>
                </a:solidFill>
              </a:rPr>
              <a:t>Provee un marco arquitectónico de diagramas para trabajar sobre análisis i diseño orientado a objetos, así como también el modelamiento de negocios y otros sistemas que no son software.</a:t>
            </a:r>
          </a:p>
          <a:p>
            <a:pPr marL="287338" indent="-287338" algn="just">
              <a:lnSpc>
                <a:spcPct val="85000"/>
              </a:lnSpc>
              <a:spcBef>
                <a:spcPct val="0"/>
              </a:spcBef>
              <a:spcAft>
                <a:spcPct val="20000"/>
              </a:spcAft>
              <a:buClr>
                <a:srgbClr val="CC3300"/>
              </a:buClr>
              <a:buSzPct val="50000"/>
              <a:buFont typeface="Wingdings" panose="05000000000000000000" pitchFamily="2" charset="2"/>
              <a:buChar char="Ö"/>
            </a:pPr>
            <a:r>
              <a:rPr lang="es-ES_tradnl" altLang="es-ES" b="0" smtClean="0">
                <a:solidFill>
                  <a:srgbClr val="010000"/>
                </a:solidFill>
              </a:rPr>
              <a:t>Es un lenguaje simbólico para expresar modelos OO y no una metodología para desarrollarlos.</a:t>
            </a:r>
          </a:p>
          <a:p>
            <a:pPr marL="287338" indent="-287338" algn="just">
              <a:lnSpc>
                <a:spcPct val="85000"/>
              </a:lnSpc>
              <a:spcBef>
                <a:spcPct val="0"/>
              </a:spcBef>
              <a:spcAft>
                <a:spcPct val="20000"/>
              </a:spcAft>
              <a:buClr>
                <a:srgbClr val="CC3300"/>
              </a:buClr>
              <a:buSzPct val="50000"/>
              <a:buFont typeface="Wingdings" panose="05000000000000000000" pitchFamily="2" charset="2"/>
              <a:buChar char="Ö"/>
            </a:pPr>
            <a:r>
              <a:rPr lang="es-ES_tradnl" altLang="es-ES" b="0" smtClean="0">
                <a:solidFill>
                  <a:srgbClr val="010000"/>
                </a:solidFill>
              </a:rPr>
              <a:t>Resultado de la convergencia de las mejoras prácticas en la industria de la tecnología de software OO: </a:t>
            </a:r>
            <a:r>
              <a:rPr lang="es-ES_tradnl" altLang="es-ES" b="0" smtClean="0">
                <a:solidFill>
                  <a:srgbClr val="000099"/>
                </a:solidFill>
              </a:rPr>
              <a:t>Booch</a:t>
            </a:r>
            <a:r>
              <a:rPr lang="es-ES_tradnl" altLang="es-ES" b="0" smtClean="0">
                <a:solidFill>
                  <a:srgbClr val="010000"/>
                </a:solidFill>
              </a:rPr>
              <a:t> </a:t>
            </a:r>
            <a:r>
              <a:rPr lang="es-ES_tradnl" altLang="es-ES" sz="2000" b="0" smtClean="0">
                <a:solidFill>
                  <a:srgbClr val="010000"/>
                </a:solidFill>
              </a:rPr>
              <a:t>(Booch)</a:t>
            </a:r>
            <a:r>
              <a:rPr lang="es-ES_tradnl" altLang="es-ES" b="0" smtClean="0">
                <a:solidFill>
                  <a:srgbClr val="010000"/>
                </a:solidFill>
              </a:rPr>
              <a:t>, </a:t>
            </a:r>
            <a:r>
              <a:rPr lang="es-ES_tradnl" altLang="es-ES" b="0" smtClean="0">
                <a:solidFill>
                  <a:srgbClr val="000099"/>
                </a:solidFill>
              </a:rPr>
              <a:t>OMT</a:t>
            </a:r>
            <a:r>
              <a:rPr lang="es-ES_tradnl" altLang="es-ES" b="0" smtClean="0">
                <a:solidFill>
                  <a:srgbClr val="010000"/>
                </a:solidFill>
              </a:rPr>
              <a:t> </a:t>
            </a:r>
            <a:r>
              <a:rPr lang="es-ES_tradnl" altLang="es-ES" sz="2000" b="0" smtClean="0">
                <a:solidFill>
                  <a:srgbClr val="010000"/>
                </a:solidFill>
              </a:rPr>
              <a:t>(Rumbaugh)</a:t>
            </a:r>
            <a:r>
              <a:rPr lang="es-ES_tradnl" altLang="es-ES" b="0" smtClean="0">
                <a:solidFill>
                  <a:srgbClr val="010000"/>
                </a:solidFill>
              </a:rPr>
              <a:t> y </a:t>
            </a:r>
            <a:r>
              <a:rPr lang="es-ES_tradnl" altLang="es-ES" b="0" smtClean="0">
                <a:solidFill>
                  <a:srgbClr val="000099"/>
                </a:solidFill>
              </a:rPr>
              <a:t>OOSE</a:t>
            </a:r>
            <a:r>
              <a:rPr lang="es-ES_tradnl" altLang="es-ES" b="0" smtClean="0">
                <a:solidFill>
                  <a:srgbClr val="010000"/>
                </a:solidFill>
              </a:rPr>
              <a:t> </a:t>
            </a:r>
            <a:r>
              <a:rPr lang="es-ES_tradnl" altLang="es-ES" sz="2000" b="0" smtClean="0">
                <a:solidFill>
                  <a:srgbClr val="010000"/>
                </a:solidFill>
              </a:rPr>
              <a:t>(Jacobson)</a:t>
            </a:r>
            <a:r>
              <a:rPr lang="es-ES_tradnl" altLang="es-ES" b="0" smtClean="0">
                <a:solidFill>
                  <a:srgbClr val="010000"/>
                </a:solidFill>
              </a:rPr>
              <a:t>.</a:t>
            </a:r>
          </a:p>
          <a:p>
            <a:pPr marL="287338" indent="-287338" algn="just">
              <a:lnSpc>
                <a:spcPct val="85000"/>
              </a:lnSpc>
              <a:spcBef>
                <a:spcPct val="0"/>
              </a:spcBef>
              <a:spcAft>
                <a:spcPct val="20000"/>
              </a:spcAft>
              <a:buClr>
                <a:srgbClr val="CC3300"/>
              </a:buClr>
              <a:buSzPct val="50000"/>
              <a:buFont typeface="Wingdings" panose="05000000000000000000" pitchFamily="2" charset="2"/>
              <a:buChar char="Ö"/>
            </a:pPr>
            <a:r>
              <a:rPr lang="es-ES_tradnl" altLang="es-ES" b="0" smtClean="0">
                <a:solidFill>
                  <a:srgbClr val="010000"/>
                </a:solidFill>
              </a:rPr>
              <a:t>Es adoptada por la OMG </a:t>
            </a:r>
            <a:r>
              <a:rPr lang="es-ES_tradnl" altLang="es-ES" sz="2000" b="0" smtClean="0">
                <a:solidFill>
                  <a:srgbClr val="010000"/>
                </a:solidFill>
              </a:rPr>
              <a:t>(Object Management Group inc)</a:t>
            </a:r>
            <a:r>
              <a:rPr lang="es-ES_tradnl" altLang="es-ES" b="0" smtClean="0">
                <a:solidFill>
                  <a:srgbClr val="010000"/>
                </a:solidFill>
              </a:rPr>
              <a:t> hacia 1997, para reducir el grado de confusión dentro de la industria y permitir el desarrollo de sistemas y herramientas OO.  </a:t>
            </a:r>
            <a:endParaRPr lang="es-ES" altLang="es-ES" b="0" smtClean="0">
              <a:solidFill>
                <a:srgbClr val="010000"/>
              </a:solidFill>
            </a:endParaRPr>
          </a:p>
        </p:txBody>
      </p:sp>
      <p:sp>
        <p:nvSpPr>
          <p:cNvPr id="5123"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Qué es UML ?</a:t>
            </a:r>
            <a:endParaRPr kumimoji="0" lang="en-US" altLang="es-ES" sz="3000" b="1"/>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2898">
                                            <p:txEl>
                                              <p:pRg st="0" end="0"/>
                                            </p:txEl>
                                          </p:spTgt>
                                        </p:tgtEl>
                                        <p:attrNameLst>
                                          <p:attrName>style.visibility</p:attrName>
                                        </p:attrNameLst>
                                      </p:cBhvr>
                                      <p:to>
                                        <p:strVal val="visible"/>
                                      </p:to>
                                    </p:set>
                                    <p:anim calcmode="lin" valueType="num">
                                      <p:cBhvr additive="base">
                                        <p:cTn id="7" dur="500" fill="hold"/>
                                        <p:tgtEl>
                                          <p:spTgt spid="18728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728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2898">
                                            <p:txEl>
                                              <p:pRg st="1" end="1"/>
                                            </p:txEl>
                                          </p:spTgt>
                                        </p:tgtEl>
                                        <p:attrNameLst>
                                          <p:attrName>style.visibility</p:attrName>
                                        </p:attrNameLst>
                                      </p:cBhvr>
                                      <p:to>
                                        <p:strVal val="visible"/>
                                      </p:to>
                                    </p:set>
                                    <p:anim calcmode="lin" valueType="num">
                                      <p:cBhvr additive="base">
                                        <p:cTn id="13" dur="500" fill="hold"/>
                                        <p:tgtEl>
                                          <p:spTgt spid="187289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728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72898">
                                            <p:txEl>
                                              <p:pRg st="2" end="2"/>
                                            </p:txEl>
                                          </p:spTgt>
                                        </p:tgtEl>
                                        <p:attrNameLst>
                                          <p:attrName>style.visibility</p:attrName>
                                        </p:attrNameLst>
                                      </p:cBhvr>
                                      <p:to>
                                        <p:strVal val="visible"/>
                                      </p:to>
                                    </p:set>
                                    <p:anim calcmode="lin" valueType="num">
                                      <p:cBhvr additive="base">
                                        <p:cTn id="19" dur="500" fill="hold"/>
                                        <p:tgtEl>
                                          <p:spTgt spid="187289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728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72898">
                                            <p:txEl>
                                              <p:pRg st="3" end="3"/>
                                            </p:txEl>
                                          </p:spTgt>
                                        </p:tgtEl>
                                        <p:attrNameLst>
                                          <p:attrName>style.visibility</p:attrName>
                                        </p:attrNameLst>
                                      </p:cBhvr>
                                      <p:to>
                                        <p:strVal val="visible"/>
                                      </p:to>
                                    </p:set>
                                    <p:anim calcmode="lin" valueType="num">
                                      <p:cBhvr additive="base">
                                        <p:cTn id="25" dur="500" fill="hold"/>
                                        <p:tgtEl>
                                          <p:spTgt spid="187289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7289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72898">
                                            <p:txEl>
                                              <p:pRg st="4" end="4"/>
                                            </p:txEl>
                                          </p:spTgt>
                                        </p:tgtEl>
                                        <p:attrNameLst>
                                          <p:attrName>style.visibility</p:attrName>
                                        </p:attrNameLst>
                                      </p:cBhvr>
                                      <p:to>
                                        <p:strVal val="visible"/>
                                      </p:to>
                                    </p:set>
                                    <p:anim calcmode="lin" valueType="num">
                                      <p:cBhvr additive="base">
                                        <p:cTn id="31" dur="500" fill="hold"/>
                                        <p:tgtEl>
                                          <p:spTgt spid="187289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728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72898">
                                            <p:txEl>
                                              <p:pRg st="5" end="5"/>
                                            </p:txEl>
                                          </p:spTgt>
                                        </p:tgtEl>
                                        <p:attrNameLst>
                                          <p:attrName>style.visibility</p:attrName>
                                        </p:attrNameLst>
                                      </p:cBhvr>
                                      <p:to>
                                        <p:strVal val="visible"/>
                                      </p:to>
                                    </p:set>
                                    <p:anim calcmode="lin" valueType="num">
                                      <p:cBhvr additive="base">
                                        <p:cTn id="37" dur="500" fill="hold"/>
                                        <p:tgtEl>
                                          <p:spTgt spid="187289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7289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2898"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6901" name="Group 37"/>
          <p:cNvGrpSpPr>
            <a:grpSpLocks/>
          </p:cNvGrpSpPr>
          <p:nvPr/>
        </p:nvGrpSpPr>
        <p:grpSpPr bwMode="auto">
          <a:xfrm>
            <a:off x="2390775" y="1793875"/>
            <a:ext cx="4314825" cy="2473325"/>
            <a:chOff x="1218" y="1598"/>
            <a:chExt cx="2718" cy="1558"/>
          </a:xfrm>
        </p:grpSpPr>
        <p:sp>
          <p:nvSpPr>
            <p:cNvPr id="40982" name="Rectangle 2"/>
            <p:cNvSpPr>
              <a:spLocks noChangeArrowheads="1"/>
            </p:cNvSpPr>
            <p:nvPr/>
          </p:nvSpPr>
          <p:spPr bwMode="auto">
            <a:xfrm>
              <a:off x="1218" y="1598"/>
              <a:ext cx="2718" cy="1558"/>
            </a:xfrm>
            <a:prstGeom prst="rect">
              <a:avLst/>
            </a:prstGeom>
            <a:solidFill>
              <a:srgbClr val="EFFFEF"/>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40983" name="Rectangle 3"/>
            <p:cNvSpPr>
              <a:spLocks noChangeArrowheads="1"/>
            </p:cNvSpPr>
            <p:nvPr/>
          </p:nvSpPr>
          <p:spPr bwMode="auto">
            <a:xfrm>
              <a:off x="2352" y="1628"/>
              <a:ext cx="31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Alumno</a:t>
              </a:r>
              <a:endParaRPr lang="es-ES" altLang="es-ES" sz="1400"/>
            </a:p>
          </p:txBody>
        </p:sp>
        <p:sp>
          <p:nvSpPr>
            <p:cNvPr id="40984" name="Rectangle 4"/>
            <p:cNvSpPr>
              <a:spLocks noChangeArrowheads="1"/>
            </p:cNvSpPr>
            <p:nvPr/>
          </p:nvSpPr>
          <p:spPr bwMode="auto">
            <a:xfrm>
              <a:off x="1218" y="1810"/>
              <a:ext cx="2718" cy="134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40985" name="Rectangle 5"/>
            <p:cNvSpPr>
              <a:spLocks noChangeArrowheads="1"/>
            </p:cNvSpPr>
            <p:nvPr/>
          </p:nvSpPr>
          <p:spPr bwMode="auto">
            <a:xfrm>
              <a:off x="1218" y="2400"/>
              <a:ext cx="2718" cy="75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pic>
          <p:nvPicPr>
            <p:cNvPr id="409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1831"/>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1831"/>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1831"/>
              <a:ext cx="162"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9" name="Rectangle 9"/>
            <p:cNvSpPr>
              <a:spLocks noChangeArrowheads="1"/>
            </p:cNvSpPr>
            <p:nvPr/>
          </p:nvSpPr>
          <p:spPr bwMode="auto">
            <a:xfrm>
              <a:off x="1440" y="1831"/>
              <a:ext cx="56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DNI : char[10]</a:t>
              </a:r>
              <a:endParaRPr lang="es-ES" altLang="es-ES" sz="1400"/>
            </a:p>
          </p:txBody>
        </p:sp>
        <p:pic>
          <p:nvPicPr>
            <p:cNvPr id="4099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1992"/>
              <a:ext cx="16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1992"/>
              <a:ext cx="16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1992"/>
              <a:ext cx="16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3" name="Rectangle 13"/>
            <p:cNvSpPr>
              <a:spLocks noChangeArrowheads="1"/>
            </p:cNvSpPr>
            <p:nvPr/>
          </p:nvSpPr>
          <p:spPr bwMode="auto">
            <a:xfrm>
              <a:off x="1467" y="1992"/>
              <a:ext cx="68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número_exp : int</a:t>
              </a:r>
              <a:endParaRPr lang="es-ES" altLang="es-ES" sz="1400"/>
            </a:p>
          </p:txBody>
        </p:sp>
        <p:pic>
          <p:nvPicPr>
            <p:cNvPr id="4099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144"/>
              <a:ext cx="1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2144"/>
              <a:ext cx="1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6"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144"/>
              <a:ext cx="1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7" name="Rectangle 17"/>
            <p:cNvSpPr>
              <a:spLocks noChangeArrowheads="1"/>
            </p:cNvSpPr>
            <p:nvPr/>
          </p:nvSpPr>
          <p:spPr bwMode="auto">
            <a:xfrm>
              <a:off x="1473" y="2144"/>
              <a:ext cx="72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nombre : char[50]</a:t>
              </a:r>
              <a:endParaRPr lang="es-ES" altLang="es-ES" sz="1400"/>
            </a:p>
          </p:txBody>
        </p:sp>
        <p:pic>
          <p:nvPicPr>
            <p:cNvPr id="40998"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2468"/>
              <a:ext cx="1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9"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2468"/>
              <a:ext cx="1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2468"/>
              <a:ext cx="1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1" name="Rectangle 21"/>
            <p:cNvSpPr>
              <a:spLocks noChangeArrowheads="1"/>
            </p:cNvSpPr>
            <p:nvPr/>
          </p:nvSpPr>
          <p:spPr bwMode="auto">
            <a:xfrm>
              <a:off x="1470" y="2468"/>
              <a:ext cx="21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alta()</a:t>
              </a:r>
              <a:endParaRPr lang="es-ES" altLang="es-ES" sz="1400"/>
            </a:p>
          </p:txBody>
        </p:sp>
        <p:pic>
          <p:nvPicPr>
            <p:cNvPr id="41002"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2630"/>
              <a:ext cx="1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3"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2630"/>
              <a:ext cx="1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4"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2630"/>
              <a:ext cx="16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5" name="Rectangle 25"/>
            <p:cNvSpPr>
              <a:spLocks noChangeArrowheads="1"/>
            </p:cNvSpPr>
            <p:nvPr/>
          </p:nvSpPr>
          <p:spPr bwMode="auto">
            <a:xfrm>
              <a:off x="1488" y="2630"/>
              <a:ext cx="213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poner_nota(asignatura : char *, año : int, nota : float)</a:t>
              </a:r>
              <a:endParaRPr lang="es-ES" altLang="es-ES" sz="1400"/>
            </a:p>
          </p:txBody>
        </p:sp>
        <p:pic>
          <p:nvPicPr>
            <p:cNvPr id="41006"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2792"/>
              <a:ext cx="16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7"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2792"/>
              <a:ext cx="16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8"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2792"/>
              <a:ext cx="16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9" name="Rectangle 29"/>
            <p:cNvSpPr>
              <a:spLocks noChangeArrowheads="1"/>
            </p:cNvSpPr>
            <p:nvPr/>
          </p:nvSpPr>
          <p:spPr bwMode="auto">
            <a:xfrm>
              <a:off x="1496" y="2792"/>
              <a:ext cx="162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matricular(cursos : asignatura, año : int)</a:t>
              </a:r>
              <a:endParaRPr lang="es-ES" altLang="es-ES" sz="1400"/>
            </a:p>
          </p:txBody>
        </p:sp>
        <p:pic>
          <p:nvPicPr>
            <p:cNvPr id="4101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2954"/>
              <a:ext cx="16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1"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2954"/>
              <a:ext cx="16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2"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2954"/>
              <a:ext cx="162"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3" name="Rectangle 33"/>
            <p:cNvSpPr>
              <a:spLocks noChangeArrowheads="1"/>
            </p:cNvSpPr>
            <p:nvPr/>
          </p:nvSpPr>
          <p:spPr bwMode="auto">
            <a:xfrm>
              <a:off x="1488" y="2954"/>
              <a:ext cx="7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listar_expediente()</a:t>
              </a:r>
              <a:endParaRPr lang="es-ES" altLang="es-ES" sz="1400"/>
            </a:p>
          </p:txBody>
        </p:sp>
      </p:grpSp>
      <p:sp>
        <p:nvSpPr>
          <p:cNvPr id="40963" name="Rectangle 36"/>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Clases </a:t>
            </a:r>
            <a:r>
              <a:rPr kumimoji="0" lang="es-MX" altLang="es-ES" sz="2000" b="1" i="1"/>
              <a:t>– Ejemplos</a:t>
            </a:r>
            <a:endParaRPr kumimoji="0" lang="en-US" altLang="es-ES" sz="2000" b="1" i="1"/>
          </a:p>
        </p:txBody>
      </p:sp>
      <p:grpSp>
        <p:nvGrpSpPr>
          <p:cNvPr id="1956917" name="Group 53"/>
          <p:cNvGrpSpPr>
            <a:grpSpLocks/>
          </p:cNvGrpSpPr>
          <p:nvPr/>
        </p:nvGrpSpPr>
        <p:grpSpPr bwMode="auto">
          <a:xfrm>
            <a:off x="1981200" y="5181600"/>
            <a:ext cx="5181600" cy="914400"/>
            <a:chOff x="1296" y="3408"/>
            <a:chExt cx="3264" cy="576"/>
          </a:xfrm>
        </p:grpSpPr>
        <p:sp>
          <p:nvSpPr>
            <p:cNvPr id="40967" name="Rectangle 52"/>
            <p:cNvSpPr>
              <a:spLocks noChangeArrowheads="1"/>
            </p:cNvSpPr>
            <p:nvPr/>
          </p:nvSpPr>
          <p:spPr bwMode="auto">
            <a:xfrm>
              <a:off x="1296" y="3408"/>
              <a:ext cx="3264" cy="576"/>
            </a:xfrm>
            <a:prstGeom prst="rect">
              <a:avLst/>
            </a:prstGeom>
            <a:solidFill>
              <a:srgbClr val="FFF7F7"/>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40968" name="Group 38"/>
            <p:cNvGrpSpPr>
              <a:grpSpLocks/>
            </p:cNvGrpSpPr>
            <p:nvPr/>
          </p:nvGrpSpPr>
          <p:grpSpPr bwMode="auto">
            <a:xfrm>
              <a:off x="1392" y="3552"/>
              <a:ext cx="3024" cy="298"/>
              <a:chOff x="816" y="2880"/>
              <a:chExt cx="3024" cy="298"/>
            </a:xfrm>
          </p:grpSpPr>
          <p:sp>
            <p:nvSpPr>
              <p:cNvPr id="40969" name="Rectangle 39"/>
              <p:cNvSpPr>
                <a:spLocks noChangeArrowheads="1"/>
              </p:cNvSpPr>
              <p:nvPr/>
            </p:nvSpPr>
            <p:spPr bwMode="auto">
              <a:xfrm>
                <a:off x="1504" y="3024"/>
                <a:ext cx="2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0..1</a:t>
                </a:r>
                <a:endParaRPr lang="es-ES" altLang="es-ES" sz="1200"/>
              </a:p>
            </p:txBody>
          </p:sp>
          <p:sp>
            <p:nvSpPr>
              <p:cNvPr id="40970" name="Rectangle 40"/>
              <p:cNvSpPr>
                <a:spLocks noChangeArrowheads="1"/>
              </p:cNvSpPr>
              <p:nvPr/>
            </p:nvSpPr>
            <p:spPr bwMode="auto">
              <a:xfrm>
                <a:off x="2692" y="2890"/>
                <a:ext cx="4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336699"/>
                    </a:solidFill>
                  </a:rPr>
                  <a:t>director</a:t>
                </a:r>
              </a:p>
            </p:txBody>
          </p:sp>
          <p:sp>
            <p:nvSpPr>
              <p:cNvPr id="40971" name="Rectangle 41"/>
              <p:cNvSpPr>
                <a:spLocks noChangeArrowheads="1"/>
              </p:cNvSpPr>
              <p:nvPr/>
            </p:nvSpPr>
            <p:spPr bwMode="auto">
              <a:xfrm>
                <a:off x="1488" y="2880"/>
                <a:ext cx="3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336699"/>
                    </a:solidFill>
                  </a:rPr>
                  <a:t>dirige</a:t>
                </a:r>
              </a:p>
            </p:txBody>
          </p:sp>
          <p:grpSp>
            <p:nvGrpSpPr>
              <p:cNvPr id="40972" name="Group 42"/>
              <p:cNvGrpSpPr>
                <a:grpSpLocks/>
              </p:cNvGrpSpPr>
              <p:nvPr/>
            </p:nvGrpSpPr>
            <p:grpSpPr bwMode="auto">
              <a:xfrm>
                <a:off x="816" y="2880"/>
                <a:ext cx="720" cy="298"/>
                <a:chOff x="816" y="2880"/>
                <a:chExt cx="720" cy="298"/>
              </a:xfrm>
            </p:grpSpPr>
            <p:sp>
              <p:nvSpPr>
                <p:cNvPr id="40979" name="Rectangle 43"/>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Departamento</a:t>
                  </a:r>
                  <a:endParaRPr lang="es-ES" altLang="es-ES" sz="1400"/>
                </a:p>
              </p:txBody>
            </p:sp>
            <p:sp>
              <p:nvSpPr>
                <p:cNvPr id="40980" name="Rectangle 44"/>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0981" name="Line 45"/>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0973" name="Group 46"/>
              <p:cNvGrpSpPr>
                <a:grpSpLocks/>
              </p:cNvGrpSpPr>
              <p:nvPr/>
            </p:nvGrpSpPr>
            <p:grpSpPr bwMode="auto">
              <a:xfrm>
                <a:off x="3120" y="2880"/>
                <a:ext cx="720" cy="298"/>
                <a:chOff x="2976" y="2880"/>
                <a:chExt cx="720" cy="298"/>
              </a:xfrm>
            </p:grpSpPr>
            <p:sp>
              <p:nvSpPr>
                <p:cNvPr id="40976" name="Rectangle 47"/>
                <p:cNvSpPr>
                  <a:spLocks noChangeArrowheads="1"/>
                </p:cNvSpPr>
                <p:nvPr/>
              </p:nvSpPr>
              <p:spPr bwMode="auto">
                <a:xfrm>
                  <a:off x="297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Profesor</a:t>
                  </a:r>
                  <a:endParaRPr lang="es-ES" altLang="es-ES" sz="1400"/>
                </a:p>
              </p:txBody>
            </p:sp>
            <p:sp>
              <p:nvSpPr>
                <p:cNvPr id="40977" name="Rectangle 48"/>
                <p:cNvSpPr>
                  <a:spLocks noChangeArrowheads="1"/>
                </p:cNvSpPr>
                <p:nvPr/>
              </p:nvSpPr>
              <p:spPr bwMode="auto">
                <a:xfrm>
                  <a:off x="297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0978" name="Line 49"/>
                <p:cNvSpPr>
                  <a:spLocks noChangeShapeType="1"/>
                </p:cNvSpPr>
                <p:nvPr/>
              </p:nvSpPr>
              <p:spPr bwMode="auto">
                <a:xfrm>
                  <a:off x="297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sp>
            <p:nvSpPr>
              <p:cNvPr id="40974" name="Line 50"/>
              <p:cNvSpPr>
                <a:spLocks noChangeShapeType="1"/>
              </p:cNvSpPr>
              <p:nvPr/>
            </p:nvSpPr>
            <p:spPr bwMode="auto">
              <a:xfrm>
                <a:off x="1536" y="3024"/>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0975" name="Rectangle 51"/>
              <p:cNvSpPr>
                <a:spLocks noChangeArrowheads="1"/>
              </p:cNvSpPr>
              <p:nvPr/>
            </p:nvSpPr>
            <p:spPr bwMode="auto">
              <a:xfrm>
                <a:off x="2928" y="3024"/>
                <a:ext cx="2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1</a:t>
                </a:r>
                <a:endParaRPr lang="es-ES" altLang="es-ES" sz="1200"/>
              </a:p>
            </p:txBody>
          </p:sp>
        </p:grpSp>
      </p:grpSp>
      <p:sp>
        <p:nvSpPr>
          <p:cNvPr id="1956920" name="Text Box 56" descr="Gotas de agua"/>
          <p:cNvSpPr txBox="1">
            <a:spLocks noChangeArrowheads="1"/>
          </p:cNvSpPr>
          <p:nvPr/>
        </p:nvSpPr>
        <p:spPr bwMode="auto">
          <a:xfrm>
            <a:off x="2438400" y="1447800"/>
            <a:ext cx="1311275" cy="327025"/>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ctr">
              <a:defRPr/>
            </a:pPr>
            <a:r>
              <a:rPr lang="es-MX" altLang="es-ES" sz="2000" b="1">
                <a:solidFill>
                  <a:srgbClr val="336699"/>
                </a:solidFill>
                <a:effectLst>
                  <a:outerShdw blurRad="38100" dist="38100" dir="2700000" algn="tl">
                    <a:srgbClr val="C0C0C0"/>
                  </a:outerShdw>
                </a:effectLst>
              </a:rPr>
              <a:t>VISIBILIDAD</a:t>
            </a:r>
            <a:endParaRPr lang="es-ES" altLang="es-ES" sz="2000" b="1">
              <a:solidFill>
                <a:srgbClr val="336699"/>
              </a:solidFill>
              <a:effectLst>
                <a:outerShdw blurRad="38100" dist="38100" dir="2700000" algn="tl">
                  <a:srgbClr val="C0C0C0"/>
                </a:outerShdw>
              </a:effectLst>
            </a:endParaRPr>
          </a:p>
        </p:txBody>
      </p:sp>
      <p:sp>
        <p:nvSpPr>
          <p:cNvPr id="1956921" name="Text Box 57" descr="Gotas de agua"/>
          <p:cNvSpPr txBox="1">
            <a:spLocks noChangeArrowheads="1"/>
          </p:cNvSpPr>
          <p:nvPr/>
        </p:nvSpPr>
        <p:spPr bwMode="auto">
          <a:xfrm>
            <a:off x="1997075" y="4854575"/>
            <a:ext cx="1404938" cy="327025"/>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ctr">
              <a:defRPr/>
            </a:pPr>
            <a:r>
              <a:rPr lang="es-MX" altLang="es-ES" sz="2000" b="1">
                <a:solidFill>
                  <a:srgbClr val="336699"/>
                </a:solidFill>
                <a:effectLst>
                  <a:outerShdw blurRad="38100" dist="38100" dir="2700000" algn="tl">
                    <a:srgbClr val="C0C0C0"/>
                  </a:outerShdw>
                </a:effectLst>
              </a:rPr>
              <a:t>ASOCIACIÓN</a:t>
            </a:r>
            <a:endParaRPr lang="es-ES" altLang="es-ES" sz="2000" b="1">
              <a:solidFill>
                <a:srgbClr val="336699"/>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956920"/>
                                        </p:tgtEl>
                                        <p:attrNameLst>
                                          <p:attrName>style.visibility</p:attrName>
                                        </p:attrNameLst>
                                      </p:cBhvr>
                                      <p:to>
                                        <p:strVal val="visible"/>
                                      </p:to>
                                    </p:set>
                                    <p:anim calcmode="lin" valueType="num">
                                      <p:cBhvr>
                                        <p:cTn id="7" dur="500" fill="hold"/>
                                        <p:tgtEl>
                                          <p:spTgt spid="1956920"/>
                                        </p:tgtEl>
                                        <p:attrNameLst>
                                          <p:attrName>ppt_w</p:attrName>
                                        </p:attrNameLst>
                                      </p:cBhvr>
                                      <p:tavLst>
                                        <p:tav tm="0">
                                          <p:val>
                                            <p:strVal val="4/3*#ppt_w"/>
                                          </p:val>
                                        </p:tav>
                                        <p:tav tm="100000">
                                          <p:val>
                                            <p:strVal val="#ppt_w"/>
                                          </p:val>
                                        </p:tav>
                                      </p:tavLst>
                                    </p:anim>
                                    <p:anim calcmode="lin" valueType="num">
                                      <p:cBhvr>
                                        <p:cTn id="8" dur="500" fill="hold"/>
                                        <p:tgtEl>
                                          <p:spTgt spid="1956920"/>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3" presetClass="entr" presetSubtype="272" fill="hold" nodeType="afterEffect">
                                  <p:stCondLst>
                                    <p:cond delay="0"/>
                                  </p:stCondLst>
                                  <p:childTnLst>
                                    <p:set>
                                      <p:cBhvr>
                                        <p:cTn id="11" dur="1" fill="hold">
                                          <p:stCondLst>
                                            <p:cond delay="0"/>
                                          </p:stCondLst>
                                        </p:cTn>
                                        <p:tgtEl>
                                          <p:spTgt spid="1956901"/>
                                        </p:tgtEl>
                                        <p:attrNameLst>
                                          <p:attrName>style.visibility</p:attrName>
                                        </p:attrNameLst>
                                      </p:cBhvr>
                                      <p:to>
                                        <p:strVal val="visible"/>
                                      </p:to>
                                    </p:set>
                                    <p:anim calcmode="lin" valueType="num">
                                      <p:cBhvr>
                                        <p:cTn id="12" dur="500" fill="hold"/>
                                        <p:tgtEl>
                                          <p:spTgt spid="1956901"/>
                                        </p:tgtEl>
                                        <p:attrNameLst>
                                          <p:attrName>ppt_w</p:attrName>
                                        </p:attrNameLst>
                                      </p:cBhvr>
                                      <p:tavLst>
                                        <p:tav tm="0">
                                          <p:val>
                                            <p:strVal val="2/3*#ppt_w"/>
                                          </p:val>
                                        </p:tav>
                                        <p:tav tm="100000">
                                          <p:val>
                                            <p:strVal val="#ppt_w"/>
                                          </p:val>
                                        </p:tav>
                                      </p:tavLst>
                                    </p:anim>
                                    <p:anim calcmode="lin" valueType="num">
                                      <p:cBhvr>
                                        <p:cTn id="13" dur="500" fill="hold"/>
                                        <p:tgtEl>
                                          <p:spTgt spid="1956901"/>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88" fill="hold" grpId="0" nodeType="clickEffect">
                                  <p:stCondLst>
                                    <p:cond delay="0"/>
                                  </p:stCondLst>
                                  <p:childTnLst>
                                    <p:set>
                                      <p:cBhvr>
                                        <p:cTn id="17" dur="1" fill="hold">
                                          <p:stCondLst>
                                            <p:cond delay="0"/>
                                          </p:stCondLst>
                                        </p:cTn>
                                        <p:tgtEl>
                                          <p:spTgt spid="1956921"/>
                                        </p:tgtEl>
                                        <p:attrNameLst>
                                          <p:attrName>style.visibility</p:attrName>
                                        </p:attrNameLst>
                                      </p:cBhvr>
                                      <p:to>
                                        <p:strVal val="visible"/>
                                      </p:to>
                                    </p:set>
                                    <p:anim calcmode="lin" valueType="num">
                                      <p:cBhvr>
                                        <p:cTn id="18" dur="500" fill="hold"/>
                                        <p:tgtEl>
                                          <p:spTgt spid="1956921"/>
                                        </p:tgtEl>
                                        <p:attrNameLst>
                                          <p:attrName>ppt_w</p:attrName>
                                        </p:attrNameLst>
                                      </p:cBhvr>
                                      <p:tavLst>
                                        <p:tav tm="0">
                                          <p:val>
                                            <p:strVal val="4/3*#ppt_w"/>
                                          </p:val>
                                        </p:tav>
                                        <p:tav tm="100000">
                                          <p:val>
                                            <p:strVal val="#ppt_w"/>
                                          </p:val>
                                        </p:tav>
                                      </p:tavLst>
                                    </p:anim>
                                    <p:anim calcmode="lin" valueType="num">
                                      <p:cBhvr>
                                        <p:cTn id="19" dur="500" fill="hold"/>
                                        <p:tgtEl>
                                          <p:spTgt spid="1956921"/>
                                        </p:tgtEl>
                                        <p:attrNameLst>
                                          <p:attrName>ppt_h</p:attrName>
                                        </p:attrNameLst>
                                      </p:cBhvr>
                                      <p:tavLst>
                                        <p:tav tm="0">
                                          <p:val>
                                            <p:strVal val="4/3*#ppt_h"/>
                                          </p:val>
                                        </p:tav>
                                        <p:tav tm="100000">
                                          <p:val>
                                            <p:strVal val="#ppt_h"/>
                                          </p:val>
                                        </p:tav>
                                      </p:tavLst>
                                    </p:anim>
                                  </p:childTnLst>
                                </p:cTn>
                              </p:par>
                            </p:childTnLst>
                          </p:cTn>
                        </p:par>
                        <p:par>
                          <p:cTn id="20" fill="hold" nodeType="afterGroup">
                            <p:stCondLst>
                              <p:cond delay="500"/>
                            </p:stCondLst>
                            <p:childTnLst>
                              <p:par>
                                <p:cTn id="21" presetID="23" presetClass="entr" presetSubtype="272" fill="hold" nodeType="afterEffect">
                                  <p:stCondLst>
                                    <p:cond delay="0"/>
                                  </p:stCondLst>
                                  <p:childTnLst>
                                    <p:set>
                                      <p:cBhvr>
                                        <p:cTn id="22" dur="1" fill="hold">
                                          <p:stCondLst>
                                            <p:cond delay="0"/>
                                          </p:stCondLst>
                                        </p:cTn>
                                        <p:tgtEl>
                                          <p:spTgt spid="1956917"/>
                                        </p:tgtEl>
                                        <p:attrNameLst>
                                          <p:attrName>style.visibility</p:attrName>
                                        </p:attrNameLst>
                                      </p:cBhvr>
                                      <p:to>
                                        <p:strVal val="visible"/>
                                      </p:to>
                                    </p:set>
                                    <p:anim calcmode="lin" valueType="num">
                                      <p:cBhvr>
                                        <p:cTn id="23" dur="500" fill="hold"/>
                                        <p:tgtEl>
                                          <p:spTgt spid="1956917"/>
                                        </p:tgtEl>
                                        <p:attrNameLst>
                                          <p:attrName>ppt_w</p:attrName>
                                        </p:attrNameLst>
                                      </p:cBhvr>
                                      <p:tavLst>
                                        <p:tav tm="0">
                                          <p:val>
                                            <p:strVal val="2/3*#ppt_w"/>
                                          </p:val>
                                        </p:tav>
                                        <p:tav tm="100000">
                                          <p:val>
                                            <p:strVal val="#ppt_w"/>
                                          </p:val>
                                        </p:tav>
                                      </p:tavLst>
                                    </p:anim>
                                    <p:anim calcmode="lin" valueType="num">
                                      <p:cBhvr>
                                        <p:cTn id="24" dur="500" fill="hold"/>
                                        <p:tgtEl>
                                          <p:spTgt spid="1956917"/>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920" grpId="0" autoUpdateAnimBg="0"/>
      <p:bldP spid="195692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9012" name="Group 100"/>
          <p:cNvGrpSpPr>
            <a:grpSpLocks/>
          </p:cNvGrpSpPr>
          <p:nvPr/>
        </p:nvGrpSpPr>
        <p:grpSpPr bwMode="auto">
          <a:xfrm>
            <a:off x="838200" y="1371600"/>
            <a:ext cx="5105400" cy="2362200"/>
            <a:chOff x="624" y="1104"/>
            <a:chExt cx="3216" cy="1488"/>
          </a:xfrm>
        </p:grpSpPr>
        <p:sp>
          <p:nvSpPr>
            <p:cNvPr id="43039" name="Rectangle 98"/>
            <p:cNvSpPr>
              <a:spLocks noChangeArrowheads="1"/>
            </p:cNvSpPr>
            <p:nvPr/>
          </p:nvSpPr>
          <p:spPr bwMode="auto">
            <a:xfrm>
              <a:off x="624" y="1104"/>
              <a:ext cx="3216" cy="1488"/>
            </a:xfrm>
            <a:prstGeom prst="rect">
              <a:avLst/>
            </a:prstGeom>
            <a:solidFill>
              <a:srgbClr val="FFF7F7"/>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43040" name="Group 73"/>
            <p:cNvGrpSpPr>
              <a:grpSpLocks/>
            </p:cNvGrpSpPr>
            <p:nvPr/>
          </p:nvGrpSpPr>
          <p:grpSpPr bwMode="auto">
            <a:xfrm>
              <a:off x="720" y="1200"/>
              <a:ext cx="3024" cy="1296"/>
              <a:chOff x="720" y="768"/>
              <a:chExt cx="3024" cy="1296"/>
            </a:xfrm>
          </p:grpSpPr>
          <p:sp>
            <p:nvSpPr>
              <p:cNvPr id="43041" name="Rectangle 33"/>
              <p:cNvSpPr>
                <a:spLocks noChangeArrowheads="1"/>
              </p:cNvSpPr>
              <p:nvPr/>
            </p:nvSpPr>
            <p:spPr bwMode="auto">
              <a:xfrm>
                <a:off x="2686" y="1488"/>
                <a:ext cx="38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+superior</a:t>
                </a:r>
                <a:endParaRPr lang="es-ES" altLang="es-ES" sz="1400"/>
              </a:p>
            </p:txBody>
          </p:sp>
          <p:sp>
            <p:nvSpPr>
              <p:cNvPr id="43042" name="Rectangle 34"/>
              <p:cNvSpPr>
                <a:spLocks noChangeArrowheads="1"/>
              </p:cNvSpPr>
              <p:nvPr/>
            </p:nvSpPr>
            <p:spPr bwMode="auto">
              <a:xfrm>
                <a:off x="1680" y="1872"/>
                <a:ext cx="5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+subordinado</a:t>
                </a:r>
                <a:endParaRPr lang="es-ES" altLang="es-ES" sz="1400"/>
              </a:p>
            </p:txBody>
          </p:sp>
          <p:sp>
            <p:nvSpPr>
              <p:cNvPr id="43043" name="Rectangle 38"/>
              <p:cNvSpPr>
                <a:spLocks noChangeArrowheads="1"/>
              </p:cNvSpPr>
              <p:nvPr/>
            </p:nvSpPr>
            <p:spPr bwMode="auto">
              <a:xfrm>
                <a:off x="2304" y="1901"/>
                <a:ext cx="11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1..*</a:t>
                </a:r>
                <a:endParaRPr lang="es-ES" altLang="es-ES" sz="1200"/>
              </a:p>
            </p:txBody>
          </p:sp>
          <p:sp>
            <p:nvSpPr>
              <p:cNvPr id="43044" name="Rectangle 40"/>
              <p:cNvSpPr>
                <a:spLocks noChangeArrowheads="1"/>
              </p:cNvSpPr>
              <p:nvPr/>
            </p:nvSpPr>
            <p:spPr bwMode="auto">
              <a:xfrm>
                <a:off x="2640" y="1661"/>
                <a:ext cx="13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0..1</a:t>
                </a:r>
                <a:endParaRPr lang="es-ES" altLang="es-ES" sz="1200"/>
              </a:p>
            </p:txBody>
          </p:sp>
          <p:sp>
            <p:nvSpPr>
              <p:cNvPr id="43045" name="Rectangle 42"/>
              <p:cNvSpPr>
                <a:spLocks noChangeArrowheads="1"/>
              </p:cNvSpPr>
              <p:nvPr/>
            </p:nvSpPr>
            <p:spPr bwMode="auto">
              <a:xfrm>
                <a:off x="1408" y="912"/>
                <a:ext cx="2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200">
                    <a:solidFill>
                      <a:srgbClr val="000000"/>
                    </a:solidFill>
                  </a:rPr>
                  <a:t>*</a:t>
                </a:r>
                <a:endParaRPr lang="es-ES" altLang="es-ES" sz="1200"/>
              </a:p>
            </p:txBody>
          </p:sp>
          <p:sp>
            <p:nvSpPr>
              <p:cNvPr id="43046" name="Rectangle 43"/>
              <p:cNvSpPr>
                <a:spLocks noChangeArrowheads="1"/>
              </p:cNvSpPr>
              <p:nvPr/>
            </p:nvSpPr>
            <p:spPr bwMode="auto">
              <a:xfrm>
                <a:off x="2544" y="778"/>
                <a:ext cx="4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solidFill>
                      <a:srgbClr val="336699"/>
                    </a:solidFill>
                  </a:rPr>
                  <a:t>trabajador</a:t>
                </a:r>
                <a:endParaRPr lang="es-ES" altLang="es-ES" sz="1400">
                  <a:solidFill>
                    <a:srgbClr val="336699"/>
                  </a:solidFill>
                </a:endParaRPr>
              </a:p>
            </p:txBody>
          </p:sp>
          <p:sp>
            <p:nvSpPr>
              <p:cNvPr id="43047" name="Rectangle 44"/>
              <p:cNvSpPr>
                <a:spLocks noChangeArrowheads="1"/>
              </p:cNvSpPr>
              <p:nvPr/>
            </p:nvSpPr>
            <p:spPr bwMode="auto">
              <a:xfrm>
                <a:off x="1440" y="768"/>
                <a:ext cx="5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solidFill>
                      <a:srgbClr val="336699"/>
                    </a:solidFill>
                  </a:rPr>
                  <a:t>empleador</a:t>
                </a:r>
                <a:endParaRPr lang="es-ES" altLang="es-ES" sz="1400">
                  <a:solidFill>
                    <a:srgbClr val="336699"/>
                  </a:solidFill>
                </a:endParaRPr>
              </a:p>
            </p:txBody>
          </p:sp>
          <p:grpSp>
            <p:nvGrpSpPr>
              <p:cNvPr id="43048" name="Group 45"/>
              <p:cNvGrpSpPr>
                <a:grpSpLocks/>
              </p:cNvGrpSpPr>
              <p:nvPr/>
            </p:nvGrpSpPr>
            <p:grpSpPr bwMode="auto">
              <a:xfrm>
                <a:off x="720" y="768"/>
                <a:ext cx="720" cy="298"/>
                <a:chOff x="816" y="2880"/>
                <a:chExt cx="720" cy="298"/>
              </a:xfrm>
            </p:grpSpPr>
            <p:sp>
              <p:nvSpPr>
                <p:cNvPr id="43072" name="Rectangle 46"/>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Empresa</a:t>
                  </a:r>
                  <a:endParaRPr lang="es-ES" altLang="es-ES" sz="1400"/>
                </a:p>
              </p:txBody>
            </p:sp>
            <p:sp>
              <p:nvSpPr>
                <p:cNvPr id="43073" name="Rectangle 47"/>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3074" name="Line 48"/>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3049" name="Group 49"/>
              <p:cNvGrpSpPr>
                <a:grpSpLocks/>
              </p:cNvGrpSpPr>
              <p:nvPr/>
            </p:nvGrpSpPr>
            <p:grpSpPr bwMode="auto">
              <a:xfrm>
                <a:off x="3024" y="768"/>
                <a:ext cx="720" cy="298"/>
                <a:chOff x="2976" y="2880"/>
                <a:chExt cx="720" cy="298"/>
              </a:xfrm>
            </p:grpSpPr>
            <p:sp>
              <p:nvSpPr>
                <p:cNvPr id="43069" name="Rectangle 50"/>
                <p:cNvSpPr>
                  <a:spLocks noChangeArrowheads="1"/>
                </p:cNvSpPr>
                <p:nvPr/>
              </p:nvSpPr>
              <p:spPr bwMode="auto">
                <a:xfrm>
                  <a:off x="297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Empleado</a:t>
                  </a:r>
                  <a:endParaRPr lang="es-ES" altLang="es-ES" sz="1400"/>
                </a:p>
              </p:txBody>
            </p:sp>
            <p:sp>
              <p:nvSpPr>
                <p:cNvPr id="43070" name="Rectangle 51"/>
                <p:cNvSpPr>
                  <a:spLocks noChangeArrowheads="1"/>
                </p:cNvSpPr>
                <p:nvPr/>
              </p:nvSpPr>
              <p:spPr bwMode="auto">
                <a:xfrm>
                  <a:off x="297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3071" name="Line 52"/>
                <p:cNvSpPr>
                  <a:spLocks noChangeShapeType="1"/>
                </p:cNvSpPr>
                <p:nvPr/>
              </p:nvSpPr>
              <p:spPr bwMode="auto">
                <a:xfrm>
                  <a:off x="297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sp>
            <p:nvSpPr>
              <p:cNvPr id="43050" name="Line 53"/>
              <p:cNvSpPr>
                <a:spLocks noChangeShapeType="1"/>
              </p:cNvSpPr>
              <p:nvPr/>
            </p:nvSpPr>
            <p:spPr bwMode="auto">
              <a:xfrm>
                <a:off x="1440" y="912"/>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3051" name="Rectangle 54"/>
              <p:cNvSpPr>
                <a:spLocks noChangeArrowheads="1"/>
              </p:cNvSpPr>
              <p:nvPr/>
            </p:nvSpPr>
            <p:spPr bwMode="auto">
              <a:xfrm>
                <a:off x="2784" y="912"/>
                <a:ext cx="2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1</a:t>
                </a:r>
                <a:r>
                  <a:rPr lang="es-MX" altLang="es-ES" sz="1200">
                    <a:solidFill>
                      <a:srgbClr val="000000"/>
                    </a:solidFill>
                  </a:rPr>
                  <a:t>..*</a:t>
                </a:r>
                <a:endParaRPr lang="es-ES" altLang="es-ES" sz="1200"/>
              </a:p>
            </p:txBody>
          </p:sp>
          <p:sp>
            <p:nvSpPr>
              <p:cNvPr id="43052" name="Rectangle 56"/>
              <p:cNvSpPr>
                <a:spLocks noChangeArrowheads="1"/>
              </p:cNvSpPr>
              <p:nvPr/>
            </p:nvSpPr>
            <p:spPr bwMode="auto">
              <a:xfrm>
                <a:off x="1872" y="120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Cargo</a:t>
                </a:r>
                <a:endParaRPr lang="es-ES" altLang="es-ES" sz="1400"/>
              </a:p>
            </p:txBody>
          </p:sp>
          <p:sp>
            <p:nvSpPr>
              <p:cNvPr id="43053" name="Rectangle 57"/>
              <p:cNvSpPr>
                <a:spLocks noChangeArrowheads="1"/>
              </p:cNvSpPr>
              <p:nvPr/>
            </p:nvSpPr>
            <p:spPr bwMode="auto">
              <a:xfrm>
                <a:off x="1872" y="1344"/>
                <a:ext cx="720" cy="528"/>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3054" name="Line 58"/>
              <p:cNvSpPr>
                <a:spLocks noChangeShapeType="1"/>
              </p:cNvSpPr>
              <p:nvPr/>
            </p:nvSpPr>
            <p:spPr bwMode="auto">
              <a:xfrm>
                <a:off x="1872" y="1776"/>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pic>
            <p:nvPicPr>
              <p:cNvPr id="43055"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 y="1392"/>
                <a:ext cx="1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6"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 y="1392"/>
                <a:ext cx="1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57"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 y="1392"/>
                <a:ext cx="1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8" name="Rectangle 62"/>
              <p:cNvSpPr>
                <a:spLocks noChangeArrowheads="1"/>
              </p:cNvSpPr>
              <p:nvPr/>
            </p:nvSpPr>
            <p:spPr bwMode="auto">
              <a:xfrm>
                <a:off x="2122" y="1392"/>
                <a:ext cx="3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nombre</a:t>
                </a:r>
                <a:endParaRPr lang="es-ES" altLang="es-ES" sz="1400"/>
              </a:p>
            </p:txBody>
          </p:sp>
          <p:pic>
            <p:nvPicPr>
              <p:cNvPr id="43059" name="Picture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 y="1559"/>
                <a:ext cx="1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 y="1559"/>
                <a:ext cx="1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61" name="Picture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 y="1559"/>
                <a:ext cx="14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2" name="Rectangle 66"/>
              <p:cNvSpPr>
                <a:spLocks noChangeArrowheads="1"/>
              </p:cNvSpPr>
              <p:nvPr/>
            </p:nvSpPr>
            <p:spPr bwMode="auto">
              <a:xfrm>
                <a:off x="2112" y="1559"/>
                <a:ext cx="27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400">
                    <a:solidFill>
                      <a:srgbClr val="000000"/>
                    </a:solidFill>
                  </a:rPr>
                  <a:t>sueldo</a:t>
                </a:r>
                <a:endParaRPr lang="es-ES" altLang="es-ES" sz="1400"/>
              </a:p>
            </p:txBody>
          </p:sp>
          <p:sp>
            <p:nvSpPr>
              <p:cNvPr id="43063" name="Line 67"/>
              <p:cNvSpPr>
                <a:spLocks noChangeShapeType="1"/>
              </p:cNvSpPr>
              <p:nvPr/>
            </p:nvSpPr>
            <p:spPr bwMode="auto">
              <a:xfrm>
                <a:off x="2208" y="912"/>
                <a:ext cx="0"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nvGrpSpPr>
              <p:cNvPr id="43064" name="Group 72"/>
              <p:cNvGrpSpPr>
                <a:grpSpLocks/>
              </p:cNvGrpSpPr>
              <p:nvPr/>
            </p:nvGrpSpPr>
            <p:grpSpPr bwMode="auto">
              <a:xfrm>
                <a:off x="2256" y="1632"/>
                <a:ext cx="720" cy="432"/>
                <a:chOff x="2256" y="1632"/>
                <a:chExt cx="720" cy="432"/>
              </a:xfrm>
            </p:grpSpPr>
            <p:sp>
              <p:nvSpPr>
                <p:cNvPr id="43065" name="Line 68"/>
                <p:cNvSpPr>
                  <a:spLocks noChangeShapeType="1"/>
                </p:cNvSpPr>
                <p:nvPr/>
              </p:nvSpPr>
              <p:spPr bwMode="auto">
                <a:xfrm>
                  <a:off x="2592" y="163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3066" name="Line 69"/>
                <p:cNvSpPr>
                  <a:spLocks noChangeShapeType="1"/>
                </p:cNvSpPr>
                <p:nvPr/>
              </p:nvSpPr>
              <p:spPr bwMode="auto">
                <a:xfrm>
                  <a:off x="2976" y="1632"/>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3067" name="Line 70"/>
                <p:cNvSpPr>
                  <a:spLocks noChangeShapeType="1"/>
                </p:cNvSpPr>
                <p:nvPr/>
              </p:nvSpPr>
              <p:spPr bwMode="auto">
                <a:xfrm flipH="1">
                  <a:off x="2256" y="206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3068" name="Line 71"/>
                <p:cNvSpPr>
                  <a:spLocks noChangeShapeType="1"/>
                </p:cNvSpPr>
                <p:nvPr/>
              </p:nvSpPr>
              <p:spPr bwMode="auto">
                <a:xfrm flipV="1">
                  <a:off x="2256" y="187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grpSp>
      <p:grpSp>
        <p:nvGrpSpPr>
          <p:cNvPr id="1959013" name="Group 101"/>
          <p:cNvGrpSpPr>
            <a:grpSpLocks/>
          </p:cNvGrpSpPr>
          <p:nvPr/>
        </p:nvGrpSpPr>
        <p:grpSpPr bwMode="auto">
          <a:xfrm>
            <a:off x="3886200" y="4038600"/>
            <a:ext cx="4572000" cy="2133600"/>
            <a:chOff x="2544" y="2640"/>
            <a:chExt cx="2880" cy="1344"/>
          </a:xfrm>
        </p:grpSpPr>
        <p:sp>
          <p:nvSpPr>
            <p:cNvPr id="43015" name="Rectangle 99"/>
            <p:cNvSpPr>
              <a:spLocks noChangeArrowheads="1"/>
            </p:cNvSpPr>
            <p:nvPr/>
          </p:nvSpPr>
          <p:spPr bwMode="auto">
            <a:xfrm>
              <a:off x="2544" y="2640"/>
              <a:ext cx="2880" cy="1344"/>
            </a:xfrm>
            <a:prstGeom prst="rect">
              <a:avLst/>
            </a:prstGeom>
            <a:solidFill>
              <a:srgbClr val="FFF7F7"/>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43016" name="Group 75"/>
            <p:cNvGrpSpPr>
              <a:grpSpLocks/>
            </p:cNvGrpSpPr>
            <p:nvPr/>
          </p:nvGrpSpPr>
          <p:grpSpPr bwMode="auto">
            <a:xfrm>
              <a:off x="2592" y="2726"/>
              <a:ext cx="2736" cy="1162"/>
              <a:chOff x="2160" y="720"/>
              <a:chExt cx="2736" cy="1162"/>
            </a:xfrm>
          </p:grpSpPr>
          <p:sp>
            <p:nvSpPr>
              <p:cNvPr id="43017" name="Rectangle 76"/>
              <p:cNvSpPr>
                <a:spLocks noChangeArrowheads="1"/>
              </p:cNvSpPr>
              <p:nvPr/>
            </p:nvSpPr>
            <p:spPr bwMode="auto">
              <a:xfrm>
                <a:off x="2256" y="1200"/>
                <a:ext cx="86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solidFill>
                      <a:srgbClr val="336699"/>
                    </a:solidFill>
                  </a:rPr>
                  <a:t>{disjunta, completa}</a:t>
                </a:r>
                <a:endParaRPr lang="es-ES" altLang="es-ES" sz="1400">
                  <a:solidFill>
                    <a:srgbClr val="336699"/>
                  </a:solidFill>
                </a:endParaRPr>
              </a:p>
            </p:txBody>
          </p:sp>
          <p:grpSp>
            <p:nvGrpSpPr>
              <p:cNvPr id="43018" name="Group 77"/>
              <p:cNvGrpSpPr>
                <a:grpSpLocks/>
              </p:cNvGrpSpPr>
              <p:nvPr/>
            </p:nvGrpSpPr>
            <p:grpSpPr bwMode="auto">
              <a:xfrm>
                <a:off x="3168" y="720"/>
                <a:ext cx="720" cy="298"/>
                <a:chOff x="816" y="2880"/>
                <a:chExt cx="720" cy="298"/>
              </a:xfrm>
            </p:grpSpPr>
            <p:sp>
              <p:nvSpPr>
                <p:cNvPr id="43036" name="Rectangle 78"/>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Empleado</a:t>
                  </a:r>
                  <a:endParaRPr lang="es-ES" altLang="es-ES" sz="1400"/>
                </a:p>
              </p:txBody>
            </p:sp>
            <p:sp>
              <p:nvSpPr>
                <p:cNvPr id="43037" name="Rectangle 79"/>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3038" name="Line 80"/>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sp>
            <p:nvSpPr>
              <p:cNvPr id="43019" name="Line 81"/>
              <p:cNvSpPr>
                <a:spLocks noChangeShapeType="1"/>
              </p:cNvSpPr>
              <p:nvPr/>
            </p:nvSpPr>
            <p:spPr bwMode="auto">
              <a:xfrm>
                <a:off x="2496" y="1344"/>
                <a:ext cx="2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nvGrpSpPr>
              <p:cNvPr id="43020" name="Group 82"/>
              <p:cNvGrpSpPr>
                <a:grpSpLocks/>
              </p:cNvGrpSpPr>
              <p:nvPr/>
            </p:nvGrpSpPr>
            <p:grpSpPr bwMode="auto">
              <a:xfrm>
                <a:off x="2160" y="1574"/>
                <a:ext cx="720" cy="298"/>
                <a:chOff x="816" y="2880"/>
                <a:chExt cx="720" cy="298"/>
              </a:xfrm>
            </p:grpSpPr>
            <p:sp>
              <p:nvSpPr>
                <p:cNvPr id="43033" name="Rectangle 83"/>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Directivo</a:t>
                  </a:r>
                  <a:endParaRPr lang="es-ES" altLang="es-ES" sz="1400"/>
                </a:p>
              </p:txBody>
            </p:sp>
            <p:sp>
              <p:nvSpPr>
                <p:cNvPr id="43034" name="Rectangle 84"/>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3035" name="Line 85"/>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3021" name="Group 86"/>
              <p:cNvGrpSpPr>
                <a:grpSpLocks/>
              </p:cNvGrpSpPr>
              <p:nvPr/>
            </p:nvGrpSpPr>
            <p:grpSpPr bwMode="auto">
              <a:xfrm>
                <a:off x="3168" y="1584"/>
                <a:ext cx="720" cy="298"/>
                <a:chOff x="816" y="2880"/>
                <a:chExt cx="720" cy="298"/>
              </a:xfrm>
            </p:grpSpPr>
            <p:sp>
              <p:nvSpPr>
                <p:cNvPr id="43030" name="Rectangle 87"/>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Administrativo</a:t>
                  </a:r>
                  <a:endParaRPr lang="es-ES" altLang="es-ES" sz="1400"/>
                </a:p>
              </p:txBody>
            </p:sp>
            <p:sp>
              <p:nvSpPr>
                <p:cNvPr id="43031" name="Rectangle 88"/>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3032" name="Line 89"/>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3022" name="Group 90"/>
              <p:cNvGrpSpPr>
                <a:grpSpLocks/>
              </p:cNvGrpSpPr>
              <p:nvPr/>
            </p:nvGrpSpPr>
            <p:grpSpPr bwMode="auto">
              <a:xfrm>
                <a:off x="4176" y="1584"/>
                <a:ext cx="720" cy="298"/>
                <a:chOff x="816" y="2880"/>
                <a:chExt cx="720" cy="298"/>
              </a:xfrm>
            </p:grpSpPr>
            <p:sp>
              <p:nvSpPr>
                <p:cNvPr id="43027" name="Rectangle 91"/>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Obrero</a:t>
                  </a:r>
                  <a:endParaRPr lang="es-ES" altLang="es-ES" sz="1400"/>
                </a:p>
              </p:txBody>
            </p:sp>
            <p:sp>
              <p:nvSpPr>
                <p:cNvPr id="43028" name="Rectangle 92"/>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3029" name="Line 93"/>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sp>
            <p:nvSpPr>
              <p:cNvPr id="43023" name="Line 94"/>
              <p:cNvSpPr>
                <a:spLocks noChangeShapeType="1"/>
              </p:cNvSpPr>
              <p:nvPr/>
            </p:nvSpPr>
            <p:spPr bwMode="auto">
              <a:xfrm>
                <a:off x="2496" y="134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3024" name="Line 95"/>
              <p:cNvSpPr>
                <a:spLocks noChangeShapeType="1"/>
              </p:cNvSpPr>
              <p:nvPr/>
            </p:nvSpPr>
            <p:spPr bwMode="auto">
              <a:xfrm>
                <a:off x="3552" y="134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3025" name="Line 96"/>
              <p:cNvSpPr>
                <a:spLocks noChangeShapeType="1"/>
              </p:cNvSpPr>
              <p:nvPr/>
            </p:nvSpPr>
            <p:spPr bwMode="auto">
              <a:xfrm>
                <a:off x="4560" y="134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3026" name="Line 97"/>
              <p:cNvSpPr>
                <a:spLocks noChangeShapeType="1"/>
              </p:cNvSpPr>
              <p:nvPr/>
            </p:nvSpPr>
            <p:spPr bwMode="auto">
              <a:xfrm flipV="1">
                <a:off x="3552" y="1008"/>
                <a:ext cx="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sp>
        <p:nvSpPr>
          <p:cNvPr id="1959014" name="Text Box 102" descr="Gotas de agua"/>
          <p:cNvSpPr txBox="1">
            <a:spLocks noChangeArrowheads="1"/>
          </p:cNvSpPr>
          <p:nvPr/>
        </p:nvSpPr>
        <p:spPr bwMode="auto">
          <a:xfrm>
            <a:off x="6096000" y="1371600"/>
            <a:ext cx="1404938" cy="327025"/>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ctr">
              <a:defRPr/>
            </a:pPr>
            <a:r>
              <a:rPr lang="es-MX" altLang="es-ES" sz="2000" b="1">
                <a:solidFill>
                  <a:srgbClr val="336699"/>
                </a:solidFill>
                <a:effectLst>
                  <a:outerShdw blurRad="38100" dist="38100" dir="2700000" algn="tl">
                    <a:srgbClr val="C0C0C0"/>
                  </a:outerShdw>
                </a:effectLst>
              </a:rPr>
              <a:t>ASOCIACIÓN</a:t>
            </a:r>
            <a:endParaRPr lang="es-ES" altLang="es-ES" sz="2000" b="1">
              <a:solidFill>
                <a:srgbClr val="336699"/>
              </a:solidFill>
              <a:effectLst>
                <a:outerShdw blurRad="38100" dist="38100" dir="2700000" algn="tl">
                  <a:srgbClr val="C0C0C0"/>
                </a:outerShdw>
              </a:effectLst>
            </a:endParaRPr>
          </a:p>
        </p:txBody>
      </p:sp>
      <p:sp>
        <p:nvSpPr>
          <p:cNvPr id="1959015" name="Text Box 103" descr="Gotas de agua"/>
          <p:cNvSpPr txBox="1">
            <a:spLocks noChangeArrowheads="1"/>
          </p:cNvSpPr>
          <p:nvPr/>
        </p:nvSpPr>
        <p:spPr bwMode="auto">
          <a:xfrm>
            <a:off x="1728788" y="4114800"/>
            <a:ext cx="1949450" cy="327025"/>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ctr">
              <a:defRPr/>
            </a:pPr>
            <a:r>
              <a:rPr lang="es-MX" altLang="es-ES" sz="2000" b="1">
                <a:solidFill>
                  <a:srgbClr val="336699"/>
                </a:solidFill>
                <a:effectLst>
                  <a:outerShdw blurRad="38100" dist="38100" dir="2700000" algn="tl">
                    <a:srgbClr val="C0C0C0"/>
                  </a:outerShdw>
                </a:effectLst>
              </a:rPr>
              <a:t>GENERALIZACIÓN</a:t>
            </a:r>
            <a:endParaRPr lang="es-ES" altLang="es-ES" sz="2000" b="1">
              <a:solidFill>
                <a:srgbClr val="336699"/>
              </a:solidFill>
              <a:effectLst>
                <a:outerShdw blurRad="38100" dist="38100" dir="2700000" algn="tl">
                  <a:srgbClr val="C0C0C0"/>
                </a:outerShdw>
              </a:effectLst>
            </a:endParaRPr>
          </a:p>
        </p:txBody>
      </p:sp>
      <p:sp>
        <p:nvSpPr>
          <p:cNvPr id="43014" name="Rectangle 104"/>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Clases </a:t>
            </a:r>
            <a:r>
              <a:rPr kumimoji="0" lang="es-MX" altLang="es-ES" sz="2000" b="1" i="1"/>
              <a:t>– Ejemplos</a:t>
            </a:r>
            <a:endParaRPr kumimoji="0" lang="en-US" altLang="es-ES" sz="2000" b="1"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959014"/>
                                        </p:tgtEl>
                                        <p:attrNameLst>
                                          <p:attrName>style.visibility</p:attrName>
                                        </p:attrNameLst>
                                      </p:cBhvr>
                                      <p:to>
                                        <p:strVal val="visible"/>
                                      </p:to>
                                    </p:set>
                                    <p:anim calcmode="lin" valueType="num">
                                      <p:cBhvr>
                                        <p:cTn id="7" dur="500" fill="hold"/>
                                        <p:tgtEl>
                                          <p:spTgt spid="1959014"/>
                                        </p:tgtEl>
                                        <p:attrNameLst>
                                          <p:attrName>ppt_w</p:attrName>
                                        </p:attrNameLst>
                                      </p:cBhvr>
                                      <p:tavLst>
                                        <p:tav tm="0">
                                          <p:val>
                                            <p:strVal val="4/3*#ppt_w"/>
                                          </p:val>
                                        </p:tav>
                                        <p:tav tm="100000">
                                          <p:val>
                                            <p:strVal val="#ppt_w"/>
                                          </p:val>
                                        </p:tav>
                                      </p:tavLst>
                                    </p:anim>
                                    <p:anim calcmode="lin" valueType="num">
                                      <p:cBhvr>
                                        <p:cTn id="8" dur="500" fill="hold"/>
                                        <p:tgtEl>
                                          <p:spTgt spid="1959014"/>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3" presetClass="entr" presetSubtype="272" fill="hold" nodeType="afterEffect">
                                  <p:stCondLst>
                                    <p:cond delay="0"/>
                                  </p:stCondLst>
                                  <p:childTnLst>
                                    <p:set>
                                      <p:cBhvr>
                                        <p:cTn id="11" dur="1" fill="hold">
                                          <p:stCondLst>
                                            <p:cond delay="0"/>
                                          </p:stCondLst>
                                        </p:cTn>
                                        <p:tgtEl>
                                          <p:spTgt spid="1959012"/>
                                        </p:tgtEl>
                                        <p:attrNameLst>
                                          <p:attrName>style.visibility</p:attrName>
                                        </p:attrNameLst>
                                      </p:cBhvr>
                                      <p:to>
                                        <p:strVal val="visible"/>
                                      </p:to>
                                    </p:set>
                                    <p:anim calcmode="lin" valueType="num">
                                      <p:cBhvr>
                                        <p:cTn id="12" dur="500" fill="hold"/>
                                        <p:tgtEl>
                                          <p:spTgt spid="1959012"/>
                                        </p:tgtEl>
                                        <p:attrNameLst>
                                          <p:attrName>ppt_w</p:attrName>
                                        </p:attrNameLst>
                                      </p:cBhvr>
                                      <p:tavLst>
                                        <p:tav tm="0">
                                          <p:val>
                                            <p:strVal val="2/3*#ppt_w"/>
                                          </p:val>
                                        </p:tav>
                                        <p:tav tm="100000">
                                          <p:val>
                                            <p:strVal val="#ppt_w"/>
                                          </p:val>
                                        </p:tav>
                                      </p:tavLst>
                                    </p:anim>
                                    <p:anim calcmode="lin" valueType="num">
                                      <p:cBhvr>
                                        <p:cTn id="13" dur="500" fill="hold"/>
                                        <p:tgtEl>
                                          <p:spTgt spid="1959012"/>
                                        </p:tgtEl>
                                        <p:attrNameLst>
                                          <p:attrName>ppt_h</p:attrName>
                                        </p:attrNameLst>
                                      </p:cBhvr>
                                      <p:tavLst>
                                        <p:tav tm="0">
                                          <p:val>
                                            <p:strVal val="2/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88" fill="hold" grpId="0" nodeType="clickEffect">
                                  <p:stCondLst>
                                    <p:cond delay="0"/>
                                  </p:stCondLst>
                                  <p:childTnLst>
                                    <p:set>
                                      <p:cBhvr>
                                        <p:cTn id="17" dur="1" fill="hold">
                                          <p:stCondLst>
                                            <p:cond delay="0"/>
                                          </p:stCondLst>
                                        </p:cTn>
                                        <p:tgtEl>
                                          <p:spTgt spid="1959015"/>
                                        </p:tgtEl>
                                        <p:attrNameLst>
                                          <p:attrName>style.visibility</p:attrName>
                                        </p:attrNameLst>
                                      </p:cBhvr>
                                      <p:to>
                                        <p:strVal val="visible"/>
                                      </p:to>
                                    </p:set>
                                    <p:anim calcmode="lin" valueType="num">
                                      <p:cBhvr>
                                        <p:cTn id="18" dur="500" fill="hold"/>
                                        <p:tgtEl>
                                          <p:spTgt spid="1959015"/>
                                        </p:tgtEl>
                                        <p:attrNameLst>
                                          <p:attrName>ppt_w</p:attrName>
                                        </p:attrNameLst>
                                      </p:cBhvr>
                                      <p:tavLst>
                                        <p:tav tm="0">
                                          <p:val>
                                            <p:strVal val="4/3*#ppt_w"/>
                                          </p:val>
                                        </p:tav>
                                        <p:tav tm="100000">
                                          <p:val>
                                            <p:strVal val="#ppt_w"/>
                                          </p:val>
                                        </p:tav>
                                      </p:tavLst>
                                    </p:anim>
                                    <p:anim calcmode="lin" valueType="num">
                                      <p:cBhvr>
                                        <p:cTn id="19" dur="500" fill="hold"/>
                                        <p:tgtEl>
                                          <p:spTgt spid="1959015"/>
                                        </p:tgtEl>
                                        <p:attrNameLst>
                                          <p:attrName>ppt_h</p:attrName>
                                        </p:attrNameLst>
                                      </p:cBhvr>
                                      <p:tavLst>
                                        <p:tav tm="0">
                                          <p:val>
                                            <p:strVal val="4/3*#ppt_h"/>
                                          </p:val>
                                        </p:tav>
                                        <p:tav tm="100000">
                                          <p:val>
                                            <p:strVal val="#ppt_h"/>
                                          </p:val>
                                        </p:tav>
                                      </p:tavLst>
                                    </p:anim>
                                  </p:childTnLst>
                                </p:cTn>
                              </p:par>
                            </p:childTnLst>
                          </p:cTn>
                        </p:par>
                        <p:par>
                          <p:cTn id="20" fill="hold" nodeType="afterGroup">
                            <p:stCondLst>
                              <p:cond delay="500"/>
                            </p:stCondLst>
                            <p:childTnLst>
                              <p:par>
                                <p:cTn id="21" presetID="23" presetClass="entr" presetSubtype="272" fill="hold" nodeType="afterEffect">
                                  <p:stCondLst>
                                    <p:cond delay="0"/>
                                  </p:stCondLst>
                                  <p:childTnLst>
                                    <p:set>
                                      <p:cBhvr>
                                        <p:cTn id="22" dur="1" fill="hold">
                                          <p:stCondLst>
                                            <p:cond delay="0"/>
                                          </p:stCondLst>
                                        </p:cTn>
                                        <p:tgtEl>
                                          <p:spTgt spid="1959013"/>
                                        </p:tgtEl>
                                        <p:attrNameLst>
                                          <p:attrName>style.visibility</p:attrName>
                                        </p:attrNameLst>
                                      </p:cBhvr>
                                      <p:to>
                                        <p:strVal val="visible"/>
                                      </p:to>
                                    </p:set>
                                    <p:anim calcmode="lin" valueType="num">
                                      <p:cBhvr>
                                        <p:cTn id="23" dur="500" fill="hold"/>
                                        <p:tgtEl>
                                          <p:spTgt spid="1959013"/>
                                        </p:tgtEl>
                                        <p:attrNameLst>
                                          <p:attrName>ppt_w</p:attrName>
                                        </p:attrNameLst>
                                      </p:cBhvr>
                                      <p:tavLst>
                                        <p:tav tm="0">
                                          <p:val>
                                            <p:strVal val="2/3*#ppt_w"/>
                                          </p:val>
                                        </p:tav>
                                        <p:tav tm="100000">
                                          <p:val>
                                            <p:strVal val="#ppt_w"/>
                                          </p:val>
                                        </p:tav>
                                      </p:tavLst>
                                    </p:anim>
                                    <p:anim calcmode="lin" valueType="num">
                                      <p:cBhvr>
                                        <p:cTn id="24" dur="500" fill="hold"/>
                                        <p:tgtEl>
                                          <p:spTgt spid="195901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9014" grpId="0" autoUpdateAnimBg="0"/>
      <p:bldP spid="19590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1175" name="Group 215"/>
          <p:cNvGrpSpPr>
            <a:grpSpLocks/>
          </p:cNvGrpSpPr>
          <p:nvPr/>
        </p:nvGrpSpPr>
        <p:grpSpPr bwMode="auto">
          <a:xfrm>
            <a:off x="1295400" y="1752600"/>
            <a:ext cx="6629400" cy="4343400"/>
            <a:chOff x="816" y="1104"/>
            <a:chExt cx="4176" cy="2736"/>
          </a:xfrm>
        </p:grpSpPr>
        <p:sp>
          <p:nvSpPr>
            <p:cNvPr id="45060" name="Rectangle 214"/>
            <p:cNvSpPr>
              <a:spLocks noChangeArrowheads="1"/>
            </p:cNvSpPr>
            <p:nvPr/>
          </p:nvSpPr>
          <p:spPr bwMode="auto">
            <a:xfrm>
              <a:off x="816" y="1104"/>
              <a:ext cx="4176" cy="2736"/>
            </a:xfrm>
            <a:prstGeom prst="rect">
              <a:avLst/>
            </a:prstGeom>
            <a:solidFill>
              <a:srgbClr val="FFF7F7"/>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45061" name="Group 212"/>
            <p:cNvGrpSpPr>
              <a:grpSpLocks/>
            </p:cNvGrpSpPr>
            <p:nvPr/>
          </p:nvGrpSpPr>
          <p:grpSpPr bwMode="auto">
            <a:xfrm>
              <a:off x="912" y="1200"/>
              <a:ext cx="3936" cy="2516"/>
              <a:chOff x="336" y="1286"/>
              <a:chExt cx="3936" cy="2516"/>
            </a:xfrm>
          </p:grpSpPr>
          <p:grpSp>
            <p:nvGrpSpPr>
              <p:cNvPr id="45062" name="Group 199"/>
              <p:cNvGrpSpPr>
                <a:grpSpLocks/>
              </p:cNvGrpSpPr>
              <p:nvPr/>
            </p:nvGrpSpPr>
            <p:grpSpPr bwMode="auto">
              <a:xfrm>
                <a:off x="1129" y="1584"/>
                <a:ext cx="71" cy="463"/>
                <a:chOff x="1129" y="1584"/>
                <a:chExt cx="71" cy="463"/>
              </a:xfrm>
            </p:grpSpPr>
            <p:sp>
              <p:nvSpPr>
                <p:cNvPr id="45136" name="Line 53"/>
                <p:cNvSpPr>
                  <a:spLocks noChangeShapeType="1"/>
                </p:cNvSpPr>
                <p:nvPr/>
              </p:nvSpPr>
              <p:spPr bwMode="auto">
                <a:xfrm>
                  <a:off x="1160" y="1584"/>
                  <a:ext cx="0" cy="336"/>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45137" name="Freeform 55"/>
                <p:cNvSpPr>
                  <a:spLocks/>
                </p:cNvSpPr>
                <p:nvPr/>
              </p:nvSpPr>
              <p:spPr bwMode="auto">
                <a:xfrm>
                  <a:off x="1129" y="1920"/>
                  <a:ext cx="71" cy="127"/>
                </a:xfrm>
                <a:custGeom>
                  <a:avLst/>
                  <a:gdLst>
                    <a:gd name="T0" fmla="*/ 36 w 71"/>
                    <a:gd name="T1" fmla="*/ 127 h 127"/>
                    <a:gd name="T2" fmla="*/ 71 w 71"/>
                    <a:gd name="T3" fmla="*/ 64 h 127"/>
                    <a:gd name="T4" fmla="*/ 36 w 71"/>
                    <a:gd name="T5" fmla="*/ 0 h 127"/>
                    <a:gd name="T6" fmla="*/ 0 w 71"/>
                    <a:gd name="T7" fmla="*/ 64 h 127"/>
                    <a:gd name="T8" fmla="*/ 36 w 71"/>
                    <a:gd name="T9" fmla="*/ 12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127">
                      <a:moveTo>
                        <a:pt x="36" y="127"/>
                      </a:moveTo>
                      <a:lnTo>
                        <a:pt x="71" y="64"/>
                      </a:lnTo>
                      <a:lnTo>
                        <a:pt x="36" y="0"/>
                      </a:lnTo>
                      <a:lnTo>
                        <a:pt x="0" y="64"/>
                      </a:lnTo>
                      <a:lnTo>
                        <a:pt x="36" y="127"/>
                      </a:lnTo>
                      <a:close/>
                    </a:path>
                  </a:pathLst>
                </a:custGeom>
                <a:solidFill>
                  <a:srgbClr val="EFFFEF"/>
                </a:solidFill>
                <a:ln w="0">
                  <a:solidFill>
                    <a:srgbClr val="000099"/>
                  </a:solidFill>
                  <a:prstDash val="solid"/>
                  <a:round/>
                  <a:headEnd/>
                  <a:tailEnd/>
                </a:ln>
              </p:spPr>
              <p:txBody>
                <a:bodyPr/>
                <a:lstStyle/>
                <a:p>
                  <a:endParaRPr lang="es-PE"/>
                </a:p>
              </p:txBody>
            </p:sp>
          </p:grpSp>
          <p:sp>
            <p:nvSpPr>
              <p:cNvPr id="45063" name="Line 68"/>
              <p:cNvSpPr>
                <a:spLocks noChangeShapeType="1"/>
              </p:cNvSpPr>
              <p:nvPr/>
            </p:nvSpPr>
            <p:spPr bwMode="auto">
              <a:xfrm>
                <a:off x="3936" y="1584"/>
                <a:ext cx="1" cy="478"/>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45064" name="Line 82"/>
              <p:cNvSpPr>
                <a:spLocks noChangeShapeType="1"/>
              </p:cNvSpPr>
              <p:nvPr/>
            </p:nvSpPr>
            <p:spPr bwMode="auto">
              <a:xfrm>
                <a:off x="2640" y="1584"/>
                <a:ext cx="1" cy="464"/>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grpSp>
            <p:nvGrpSpPr>
              <p:cNvPr id="45065" name="Group 6"/>
              <p:cNvGrpSpPr>
                <a:grpSpLocks/>
              </p:cNvGrpSpPr>
              <p:nvPr/>
            </p:nvGrpSpPr>
            <p:grpSpPr bwMode="auto">
              <a:xfrm>
                <a:off x="816" y="1286"/>
                <a:ext cx="720" cy="298"/>
                <a:chOff x="816" y="2880"/>
                <a:chExt cx="720" cy="298"/>
              </a:xfrm>
            </p:grpSpPr>
            <p:sp>
              <p:nvSpPr>
                <p:cNvPr id="45133" name="Rectangle 7"/>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Motor</a:t>
                  </a:r>
                  <a:endParaRPr lang="es-ES" altLang="es-ES" sz="1400"/>
                </a:p>
              </p:txBody>
            </p:sp>
            <p:sp>
              <p:nvSpPr>
                <p:cNvPr id="45134" name="Rectangle 8"/>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35" name="Line 9"/>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66" name="Group 120"/>
              <p:cNvGrpSpPr>
                <a:grpSpLocks/>
              </p:cNvGrpSpPr>
              <p:nvPr/>
            </p:nvGrpSpPr>
            <p:grpSpPr bwMode="auto">
              <a:xfrm>
                <a:off x="2304" y="1286"/>
                <a:ext cx="720" cy="298"/>
                <a:chOff x="816" y="2880"/>
                <a:chExt cx="720" cy="298"/>
              </a:xfrm>
            </p:grpSpPr>
            <p:sp>
              <p:nvSpPr>
                <p:cNvPr id="45130" name="Rectangle 121"/>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Piloto</a:t>
                  </a:r>
                  <a:endParaRPr lang="es-ES" altLang="es-ES" sz="1400"/>
                </a:p>
              </p:txBody>
            </p:sp>
            <p:sp>
              <p:nvSpPr>
                <p:cNvPr id="45131" name="Rectangle 122"/>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32" name="Line 123"/>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67" name="Group 124"/>
              <p:cNvGrpSpPr>
                <a:grpSpLocks/>
              </p:cNvGrpSpPr>
              <p:nvPr/>
            </p:nvGrpSpPr>
            <p:grpSpPr bwMode="auto">
              <a:xfrm>
                <a:off x="3552" y="1286"/>
                <a:ext cx="720" cy="298"/>
                <a:chOff x="816" y="2880"/>
                <a:chExt cx="720" cy="298"/>
              </a:xfrm>
            </p:grpSpPr>
            <p:sp>
              <p:nvSpPr>
                <p:cNvPr id="45127" name="Rectangle 125"/>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200"/>
                    <a:t>Vendedor Billetes</a:t>
                  </a:r>
                  <a:endParaRPr lang="es-ES" altLang="es-ES" sz="1200"/>
                </a:p>
              </p:txBody>
            </p:sp>
            <p:sp>
              <p:nvSpPr>
                <p:cNvPr id="45128" name="Rectangle 126"/>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29" name="Line 127"/>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68" name="Group 128"/>
              <p:cNvGrpSpPr>
                <a:grpSpLocks/>
              </p:cNvGrpSpPr>
              <p:nvPr/>
            </p:nvGrpSpPr>
            <p:grpSpPr bwMode="auto">
              <a:xfrm>
                <a:off x="816" y="2054"/>
                <a:ext cx="720" cy="298"/>
                <a:chOff x="816" y="2880"/>
                <a:chExt cx="720" cy="298"/>
              </a:xfrm>
            </p:grpSpPr>
            <p:sp>
              <p:nvSpPr>
                <p:cNvPr id="45124" name="Rectangle 129"/>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Avión</a:t>
                  </a:r>
                  <a:endParaRPr lang="es-ES" altLang="es-ES" sz="1400"/>
                </a:p>
              </p:txBody>
            </p:sp>
            <p:sp>
              <p:nvSpPr>
                <p:cNvPr id="45125" name="Rectangle 130"/>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26" name="Line 131"/>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69" name="Group 132"/>
              <p:cNvGrpSpPr>
                <a:grpSpLocks/>
              </p:cNvGrpSpPr>
              <p:nvPr/>
            </p:nvGrpSpPr>
            <p:grpSpPr bwMode="auto">
              <a:xfrm>
                <a:off x="2304" y="2054"/>
                <a:ext cx="720" cy="298"/>
                <a:chOff x="816" y="2880"/>
                <a:chExt cx="720" cy="298"/>
              </a:xfrm>
            </p:grpSpPr>
            <p:sp>
              <p:nvSpPr>
                <p:cNvPr id="45121" name="Rectangle 133"/>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Vuelo</a:t>
                  </a:r>
                  <a:endParaRPr lang="es-ES" altLang="es-ES" sz="1400"/>
                </a:p>
              </p:txBody>
            </p:sp>
            <p:sp>
              <p:nvSpPr>
                <p:cNvPr id="45122" name="Rectangle 134"/>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23" name="Line 135"/>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70" name="Group 136"/>
              <p:cNvGrpSpPr>
                <a:grpSpLocks/>
              </p:cNvGrpSpPr>
              <p:nvPr/>
            </p:nvGrpSpPr>
            <p:grpSpPr bwMode="auto">
              <a:xfrm>
                <a:off x="3552" y="2054"/>
                <a:ext cx="720" cy="298"/>
                <a:chOff x="816" y="2880"/>
                <a:chExt cx="720" cy="298"/>
              </a:xfrm>
            </p:grpSpPr>
            <p:sp>
              <p:nvSpPr>
                <p:cNvPr id="45118" name="Rectangle 137"/>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Reserva</a:t>
                  </a:r>
                  <a:endParaRPr lang="es-ES" altLang="es-ES" sz="1400"/>
                </a:p>
              </p:txBody>
            </p:sp>
            <p:sp>
              <p:nvSpPr>
                <p:cNvPr id="45119" name="Rectangle 138"/>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20" name="Line 139"/>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71" name="Group 144"/>
              <p:cNvGrpSpPr>
                <a:grpSpLocks/>
              </p:cNvGrpSpPr>
              <p:nvPr/>
            </p:nvGrpSpPr>
            <p:grpSpPr bwMode="auto">
              <a:xfrm>
                <a:off x="384" y="2774"/>
                <a:ext cx="720" cy="298"/>
                <a:chOff x="816" y="2880"/>
                <a:chExt cx="720" cy="298"/>
              </a:xfrm>
            </p:grpSpPr>
            <p:sp>
              <p:nvSpPr>
                <p:cNvPr id="45115" name="Rectangle 145"/>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Avion militar</a:t>
                  </a:r>
                  <a:endParaRPr lang="es-ES" altLang="es-ES" sz="1400"/>
                </a:p>
              </p:txBody>
            </p:sp>
            <p:sp>
              <p:nvSpPr>
                <p:cNvPr id="45116" name="Rectangle 146"/>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17" name="Line 147"/>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72" name="Group 148"/>
              <p:cNvGrpSpPr>
                <a:grpSpLocks/>
              </p:cNvGrpSpPr>
              <p:nvPr/>
            </p:nvGrpSpPr>
            <p:grpSpPr bwMode="auto">
              <a:xfrm>
                <a:off x="1344" y="2774"/>
                <a:ext cx="720" cy="298"/>
                <a:chOff x="816" y="2880"/>
                <a:chExt cx="720" cy="298"/>
              </a:xfrm>
            </p:grpSpPr>
            <p:sp>
              <p:nvSpPr>
                <p:cNvPr id="45112" name="Rectangle 149"/>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Avion Comercial</a:t>
                  </a:r>
                  <a:endParaRPr lang="es-ES" altLang="es-ES" sz="1400"/>
                </a:p>
              </p:txBody>
            </p:sp>
            <p:sp>
              <p:nvSpPr>
                <p:cNvPr id="45113" name="Rectangle 150"/>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14" name="Line 151"/>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73" name="Group 152"/>
              <p:cNvGrpSpPr>
                <a:grpSpLocks/>
              </p:cNvGrpSpPr>
              <p:nvPr/>
            </p:nvGrpSpPr>
            <p:grpSpPr bwMode="auto">
              <a:xfrm>
                <a:off x="2304" y="2784"/>
                <a:ext cx="720" cy="298"/>
                <a:chOff x="816" y="2880"/>
                <a:chExt cx="720" cy="298"/>
              </a:xfrm>
            </p:grpSpPr>
            <p:sp>
              <p:nvSpPr>
                <p:cNvPr id="45109" name="Rectangle 153"/>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Línea aérea</a:t>
                  </a:r>
                  <a:endParaRPr lang="es-ES" altLang="es-ES" sz="1400"/>
                </a:p>
              </p:txBody>
            </p:sp>
            <p:sp>
              <p:nvSpPr>
                <p:cNvPr id="45110" name="Rectangle 154"/>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11" name="Line 155"/>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74" name="Group 156"/>
              <p:cNvGrpSpPr>
                <a:grpSpLocks/>
              </p:cNvGrpSpPr>
              <p:nvPr/>
            </p:nvGrpSpPr>
            <p:grpSpPr bwMode="auto">
              <a:xfrm>
                <a:off x="864" y="3504"/>
                <a:ext cx="720" cy="298"/>
                <a:chOff x="816" y="2880"/>
                <a:chExt cx="720" cy="298"/>
              </a:xfrm>
            </p:grpSpPr>
            <p:sp>
              <p:nvSpPr>
                <p:cNvPr id="45106" name="Rectangle 157"/>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Avión de carga</a:t>
                  </a:r>
                  <a:endParaRPr lang="es-ES" altLang="es-ES" sz="1400"/>
                </a:p>
              </p:txBody>
            </p:sp>
            <p:sp>
              <p:nvSpPr>
                <p:cNvPr id="45107" name="Rectangle 158"/>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08" name="Line 159"/>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75" name="Group 160"/>
              <p:cNvGrpSpPr>
                <a:grpSpLocks/>
              </p:cNvGrpSpPr>
              <p:nvPr/>
            </p:nvGrpSpPr>
            <p:grpSpPr bwMode="auto">
              <a:xfrm>
                <a:off x="1776" y="3504"/>
                <a:ext cx="720" cy="298"/>
                <a:chOff x="816" y="2880"/>
                <a:chExt cx="720" cy="298"/>
              </a:xfrm>
            </p:grpSpPr>
            <p:sp>
              <p:nvSpPr>
                <p:cNvPr id="45103" name="Rectangle 161"/>
                <p:cNvSpPr>
                  <a:spLocks noChangeArrowheads="1"/>
                </p:cNvSpPr>
                <p:nvPr/>
              </p:nvSpPr>
              <p:spPr bwMode="auto">
                <a:xfrm>
                  <a:off x="816" y="2880"/>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t>Avión pasajeros</a:t>
                  </a:r>
                  <a:endParaRPr lang="es-ES" altLang="es-ES" sz="1400"/>
                </a:p>
              </p:txBody>
            </p:sp>
            <p:sp>
              <p:nvSpPr>
                <p:cNvPr id="45104" name="Rectangle 162"/>
                <p:cNvSpPr>
                  <a:spLocks noChangeArrowheads="1"/>
                </p:cNvSpPr>
                <p:nvPr/>
              </p:nvSpPr>
              <p:spPr bwMode="auto">
                <a:xfrm>
                  <a:off x="816" y="3024"/>
                  <a:ext cx="720" cy="154"/>
                </a:xfrm>
                <a:prstGeom prst="rect">
                  <a:avLst/>
                </a:prstGeom>
                <a:solidFill>
                  <a:srgbClr val="EFFFE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ltLang="es-ES" sz="1400"/>
                </a:p>
              </p:txBody>
            </p:sp>
            <p:sp>
              <p:nvSpPr>
                <p:cNvPr id="45105" name="Line 163"/>
                <p:cNvSpPr>
                  <a:spLocks noChangeShapeType="1"/>
                </p:cNvSpPr>
                <p:nvPr/>
              </p:nvSpPr>
              <p:spPr bwMode="auto">
                <a:xfrm>
                  <a:off x="816" y="3094"/>
                  <a:ext cx="72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5076" name="Group 189"/>
              <p:cNvGrpSpPr>
                <a:grpSpLocks/>
              </p:cNvGrpSpPr>
              <p:nvPr/>
            </p:nvGrpSpPr>
            <p:grpSpPr bwMode="auto">
              <a:xfrm>
                <a:off x="816" y="3072"/>
                <a:ext cx="1296" cy="427"/>
                <a:chOff x="816" y="3072"/>
                <a:chExt cx="1296" cy="427"/>
              </a:xfrm>
            </p:grpSpPr>
            <p:sp>
              <p:nvSpPr>
                <p:cNvPr id="45098" name="Line 102"/>
                <p:cNvSpPr>
                  <a:spLocks noChangeShapeType="1"/>
                </p:cNvSpPr>
                <p:nvPr/>
              </p:nvSpPr>
              <p:spPr bwMode="auto">
                <a:xfrm>
                  <a:off x="1246" y="3360"/>
                  <a:ext cx="866" cy="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45099" name="Line 117"/>
                <p:cNvSpPr>
                  <a:spLocks noChangeShapeType="1"/>
                </p:cNvSpPr>
                <p:nvPr/>
              </p:nvSpPr>
              <p:spPr bwMode="auto">
                <a:xfrm flipV="1">
                  <a:off x="1246" y="3360"/>
                  <a:ext cx="2" cy="139"/>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45100" name="Line 164"/>
                <p:cNvSpPr>
                  <a:spLocks noChangeShapeType="1"/>
                </p:cNvSpPr>
                <p:nvPr/>
              </p:nvSpPr>
              <p:spPr bwMode="auto">
                <a:xfrm flipV="1">
                  <a:off x="2110" y="3360"/>
                  <a:ext cx="2" cy="139"/>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45101" name="Line 165"/>
                <p:cNvSpPr>
                  <a:spLocks noChangeShapeType="1"/>
                </p:cNvSpPr>
                <p:nvPr/>
              </p:nvSpPr>
              <p:spPr bwMode="auto">
                <a:xfrm flipV="1">
                  <a:off x="1680" y="3072"/>
                  <a:ext cx="0" cy="288"/>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5102" name="Rectangle 167"/>
                <p:cNvSpPr>
                  <a:spLocks noChangeArrowheads="1"/>
                </p:cNvSpPr>
                <p:nvPr/>
              </p:nvSpPr>
              <p:spPr bwMode="auto">
                <a:xfrm>
                  <a:off x="816" y="3216"/>
                  <a:ext cx="86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solidFill>
                        <a:srgbClr val="336699"/>
                      </a:solidFill>
                    </a:rPr>
                    <a:t>{disjunta, completa}</a:t>
                  </a:r>
                  <a:endParaRPr lang="es-ES" altLang="es-ES" sz="1400">
                    <a:solidFill>
                      <a:srgbClr val="336699"/>
                    </a:solidFill>
                  </a:endParaRPr>
                </a:p>
              </p:txBody>
            </p:sp>
          </p:grpSp>
          <p:grpSp>
            <p:nvGrpSpPr>
              <p:cNvPr id="45077" name="Group 190"/>
              <p:cNvGrpSpPr>
                <a:grpSpLocks/>
              </p:cNvGrpSpPr>
              <p:nvPr/>
            </p:nvGrpSpPr>
            <p:grpSpPr bwMode="auto">
              <a:xfrm>
                <a:off x="336" y="2352"/>
                <a:ext cx="1296" cy="427"/>
                <a:chOff x="816" y="3072"/>
                <a:chExt cx="1296" cy="427"/>
              </a:xfrm>
            </p:grpSpPr>
            <p:sp>
              <p:nvSpPr>
                <p:cNvPr id="45093" name="Line 191"/>
                <p:cNvSpPr>
                  <a:spLocks noChangeShapeType="1"/>
                </p:cNvSpPr>
                <p:nvPr/>
              </p:nvSpPr>
              <p:spPr bwMode="auto">
                <a:xfrm>
                  <a:off x="1246" y="3360"/>
                  <a:ext cx="866" cy="0"/>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45094" name="Line 192"/>
                <p:cNvSpPr>
                  <a:spLocks noChangeShapeType="1"/>
                </p:cNvSpPr>
                <p:nvPr/>
              </p:nvSpPr>
              <p:spPr bwMode="auto">
                <a:xfrm flipV="1">
                  <a:off x="1246" y="3360"/>
                  <a:ext cx="2" cy="139"/>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45095" name="Line 193"/>
                <p:cNvSpPr>
                  <a:spLocks noChangeShapeType="1"/>
                </p:cNvSpPr>
                <p:nvPr/>
              </p:nvSpPr>
              <p:spPr bwMode="auto">
                <a:xfrm flipV="1">
                  <a:off x="2110" y="3360"/>
                  <a:ext cx="2" cy="139"/>
                </a:xfrm>
                <a:prstGeom prst="line">
                  <a:avLst/>
                </a:prstGeom>
                <a:noFill/>
                <a:ln w="0">
                  <a:solidFill>
                    <a:srgbClr val="000099"/>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45096" name="Line 194"/>
                <p:cNvSpPr>
                  <a:spLocks noChangeShapeType="1"/>
                </p:cNvSpPr>
                <p:nvPr/>
              </p:nvSpPr>
              <p:spPr bwMode="auto">
                <a:xfrm flipV="1">
                  <a:off x="1680" y="3072"/>
                  <a:ext cx="0" cy="288"/>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5097" name="Rectangle 195"/>
                <p:cNvSpPr>
                  <a:spLocks noChangeArrowheads="1"/>
                </p:cNvSpPr>
                <p:nvPr/>
              </p:nvSpPr>
              <p:spPr bwMode="auto">
                <a:xfrm>
                  <a:off x="816" y="3216"/>
                  <a:ext cx="86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400">
                      <a:solidFill>
                        <a:srgbClr val="336699"/>
                      </a:solidFill>
                    </a:rPr>
                    <a:t>{disjunta, completa}</a:t>
                  </a:r>
                  <a:endParaRPr lang="es-ES" altLang="es-ES" sz="1400">
                    <a:solidFill>
                      <a:srgbClr val="336699"/>
                    </a:solidFill>
                  </a:endParaRPr>
                </a:p>
              </p:txBody>
            </p:sp>
          </p:grpSp>
          <p:sp>
            <p:nvSpPr>
              <p:cNvPr id="45078" name="Line 196"/>
              <p:cNvSpPr>
                <a:spLocks noChangeShapeType="1"/>
              </p:cNvSpPr>
              <p:nvPr/>
            </p:nvSpPr>
            <p:spPr bwMode="auto">
              <a:xfrm>
                <a:off x="1536" y="2208"/>
                <a:ext cx="768"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5079" name="Line 197"/>
              <p:cNvSpPr>
                <a:spLocks noChangeShapeType="1"/>
              </p:cNvSpPr>
              <p:nvPr/>
            </p:nvSpPr>
            <p:spPr bwMode="auto">
              <a:xfrm>
                <a:off x="3024" y="2208"/>
                <a:ext cx="528"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5080" name="Line 198"/>
              <p:cNvSpPr>
                <a:spLocks noChangeShapeType="1"/>
              </p:cNvSpPr>
              <p:nvPr/>
            </p:nvSpPr>
            <p:spPr bwMode="auto">
              <a:xfrm>
                <a:off x="2640" y="2352"/>
                <a:ext cx="0" cy="43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5081" name="Text Box 200" descr="Gotas de agua"/>
              <p:cNvSpPr txBox="1">
                <a:spLocks noChangeArrowheads="1"/>
              </p:cNvSpPr>
              <p:nvPr/>
            </p:nvSpPr>
            <p:spPr bwMode="auto">
              <a:xfrm>
                <a:off x="1126" y="1584"/>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1..4</a:t>
                </a:r>
                <a:endParaRPr lang="es-ES" altLang="es-ES" sz="1000"/>
              </a:p>
            </p:txBody>
          </p:sp>
          <p:sp>
            <p:nvSpPr>
              <p:cNvPr id="45082" name="Text Box 201" descr="Gotas de agua"/>
              <p:cNvSpPr txBox="1">
                <a:spLocks noChangeArrowheads="1"/>
              </p:cNvSpPr>
              <p:nvPr/>
            </p:nvSpPr>
            <p:spPr bwMode="auto">
              <a:xfrm>
                <a:off x="1126" y="1954"/>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1</a:t>
                </a:r>
                <a:endParaRPr lang="es-ES" altLang="es-ES" sz="1000"/>
              </a:p>
            </p:txBody>
          </p:sp>
          <p:sp>
            <p:nvSpPr>
              <p:cNvPr id="45083" name="Text Box 202" descr="Gotas de agua"/>
              <p:cNvSpPr txBox="1">
                <a:spLocks noChangeArrowheads="1"/>
              </p:cNvSpPr>
              <p:nvPr/>
            </p:nvSpPr>
            <p:spPr bwMode="auto">
              <a:xfrm>
                <a:off x="2614" y="1584"/>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1..2</a:t>
                </a:r>
                <a:endParaRPr lang="es-ES" altLang="es-ES" sz="1000"/>
              </a:p>
            </p:txBody>
          </p:sp>
          <p:sp>
            <p:nvSpPr>
              <p:cNvPr id="45084" name="Text Box 203" descr="Gotas de agua"/>
              <p:cNvSpPr txBox="1">
                <a:spLocks noChangeArrowheads="1"/>
              </p:cNvSpPr>
              <p:nvPr/>
            </p:nvSpPr>
            <p:spPr bwMode="auto">
              <a:xfrm>
                <a:off x="3888" y="1584"/>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1</a:t>
                </a:r>
                <a:endParaRPr lang="es-ES" altLang="es-ES" sz="1000"/>
              </a:p>
            </p:txBody>
          </p:sp>
          <p:sp>
            <p:nvSpPr>
              <p:cNvPr id="45085" name="Text Box 204" descr="Gotas de agua"/>
              <p:cNvSpPr txBox="1">
                <a:spLocks noChangeArrowheads="1"/>
              </p:cNvSpPr>
              <p:nvPr/>
            </p:nvSpPr>
            <p:spPr bwMode="auto">
              <a:xfrm>
                <a:off x="2592" y="1920"/>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a:t>
                </a:r>
                <a:endParaRPr lang="es-ES" altLang="es-ES" sz="1000"/>
              </a:p>
            </p:txBody>
          </p:sp>
          <p:sp>
            <p:nvSpPr>
              <p:cNvPr id="45086" name="Text Box 205" descr="Gotas de agua"/>
              <p:cNvSpPr txBox="1">
                <a:spLocks noChangeArrowheads="1"/>
              </p:cNvSpPr>
              <p:nvPr/>
            </p:nvSpPr>
            <p:spPr bwMode="auto">
              <a:xfrm>
                <a:off x="2112" y="2064"/>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a:t>
                </a:r>
                <a:endParaRPr lang="es-ES" altLang="es-ES" sz="1000"/>
              </a:p>
            </p:txBody>
          </p:sp>
          <p:sp>
            <p:nvSpPr>
              <p:cNvPr id="45087" name="Text Box 206" descr="Gotas de agua"/>
              <p:cNvSpPr txBox="1">
                <a:spLocks noChangeArrowheads="1"/>
              </p:cNvSpPr>
              <p:nvPr/>
            </p:nvSpPr>
            <p:spPr bwMode="auto">
              <a:xfrm>
                <a:off x="2592" y="2386"/>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a:t>
                </a:r>
                <a:endParaRPr lang="es-ES" altLang="es-ES" sz="1000"/>
              </a:p>
            </p:txBody>
          </p:sp>
          <p:sp>
            <p:nvSpPr>
              <p:cNvPr id="45088" name="Text Box 207" descr="Gotas de agua"/>
              <p:cNvSpPr txBox="1">
                <a:spLocks noChangeArrowheads="1"/>
              </p:cNvSpPr>
              <p:nvPr/>
            </p:nvSpPr>
            <p:spPr bwMode="auto">
              <a:xfrm>
                <a:off x="3888" y="1920"/>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a:t>
                </a:r>
                <a:endParaRPr lang="es-ES" altLang="es-ES" sz="1000"/>
              </a:p>
            </p:txBody>
          </p:sp>
          <p:sp>
            <p:nvSpPr>
              <p:cNvPr id="45089" name="Text Box 208" descr="Gotas de agua"/>
              <p:cNvSpPr txBox="1">
                <a:spLocks noChangeArrowheads="1"/>
              </p:cNvSpPr>
              <p:nvPr/>
            </p:nvSpPr>
            <p:spPr bwMode="auto">
              <a:xfrm>
                <a:off x="3334" y="2050"/>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a:t>
                </a:r>
                <a:endParaRPr lang="es-ES" altLang="es-ES" sz="1000"/>
              </a:p>
            </p:txBody>
          </p:sp>
          <p:sp>
            <p:nvSpPr>
              <p:cNvPr id="45090" name="Text Box 209" descr="Gotas de agua"/>
              <p:cNvSpPr txBox="1">
                <a:spLocks noChangeArrowheads="1"/>
              </p:cNvSpPr>
              <p:nvPr/>
            </p:nvSpPr>
            <p:spPr bwMode="auto">
              <a:xfrm>
                <a:off x="2950" y="2064"/>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1</a:t>
                </a:r>
                <a:endParaRPr lang="es-ES" altLang="es-ES" sz="1000"/>
              </a:p>
            </p:txBody>
          </p:sp>
          <p:sp>
            <p:nvSpPr>
              <p:cNvPr id="45091" name="Text Box 210" descr="Gotas de agua"/>
              <p:cNvSpPr txBox="1">
                <a:spLocks noChangeArrowheads="1"/>
              </p:cNvSpPr>
              <p:nvPr/>
            </p:nvSpPr>
            <p:spPr bwMode="auto">
              <a:xfrm>
                <a:off x="1462" y="2064"/>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1</a:t>
                </a:r>
                <a:endParaRPr lang="es-ES" altLang="es-ES" sz="1000"/>
              </a:p>
            </p:txBody>
          </p:sp>
          <p:sp>
            <p:nvSpPr>
              <p:cNvPr id="45092" name="Text Box 211" descr="Gotas de agua"/>
              <p:cNvSpPr txBox="1">
                <a:spLocks noChangeArrowheads="1"/>
              </p:cNvSpPr>
              <p:nvPr/>
            </p:nvSpPr>
            <p:spPr bwMode="auto">
              <a:xfrm>
                <a:off x="2592" y="2640"/>
                <a:ext cx="266"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a:t>1</a:t>
                </a:r>
                <a:endParaRPr lang="es-ES" altLang="es-ES" sz="1000"/>
              </a:p>
            </p:txBody>
          </p:sp>
        </p:grpSp>
      </p:grpSp>
      <p:sp>
        <p:nvSpPr>
          <p:cNvPr id="45059" name="Rectangle 216"/>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Clases </a:t>
            </a:r>
            <a:r>
              <a:rPr kumimoji="0" lang="es-MX" altLang="es-ES" sz="2000" b="1" i="1"/>
              <a:t>– Ejemplos</a:t>
            </a:r>
            <a:endParaRPr kumimoji="0" lang="en-US" altLang="es-ES" sz="2000" b="1"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61175"/>
                                        </p:tgtEl>
                                        <p:attrNameLst>
                                          <p:attrName>style.visibility</p:attrName>
                                        </p:attrNameLst>
                                      </p:cBhvr>
                                      <p:to>
                                        <p:strVal val="visible"/>
                                      </p:to>
                                    </p:set>
                                    <p:animEffect transition="in" filter="dissolve">
                                      <p:cBhvr>
                                        <p:cTn id="7" dur="500"/>
                                        <p:tgtEl>
                                          <p:spTgt spid="1961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44500" y="1512888"/>
            <a:ext cx="81867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77825" indent="-377825" algn="ctr" defTabSz="762000">
              <a:tabLst>
                <a:tab pos="377825" algn="l"/>
              </a:tabLst>
              <a:defRPr kumimoji="1" sz="2400">
                <a:solidFill>
                  <a:schemeClr val="tx1"/>
                </a:solidFill>
                <a:latin typeface="Arial Narrow" panose="020B0606020202030204" pitchFamily="34" charset="0"/>
              </a:defRPr>
            </a:lvl1pPr>
            <a:lvl2pPr marL="742950" indent="-285750" algn="ctr" defTabSz="762000">
              <a:tabLst>
                <a:tab pos="377825" algn="l"/>
              </a:tabLst>
              <a:defRPr kumimoji="1" sz="2400">
                <a:solidFill>
                  <a:schemeClr val="tx1"/>
                </a:solidFill>
                <a:latin typeface="Arial Narrow" panose="020B0606020202030204" pitchFamily="34" charset="0"/>
              </a:defRPr>
            </a:lvl2pPr>
            <a:lvl3pPr marL="1143000" indent="-228600" algn="ctr" defTabSz="762000">
              <a:tabLst>
                <a:tab pos="377825" algn="l"/>
              </a:tabLst>
              <a:defRPr kumimoji="1" sz="2400">
                <a:solidFill>
                  <a:schemeClr val="tx1"/>
                </a:solidFill>
                <a:latin typeface="Arial Narrow" panose="020B0606020202030204" pitchFamily="34" charset="0"/>
              </a:defRPr>
            </a:lvl3pPr>
            <a:lvl4pPr marL="1600200" indent="-228600" algn="ctr" defTabSz="762000">
              <a:tabLst>
                <a:tab pos="377825" algn="l"/>
              </a:tabLst>
              <a:defRPr kumimoji="1" sz="2400">
                <a:solidFill>
                  <a:schemeClr val="tx1"/>
                </a:solidFill>
                <a:latin typeface="Arial Narrow" panose="020B0606020202030204" pitchFamily="34" charset="0"/>
              </a:defRPr>
            </a:lvl4pPr>
            <a:lvl5pPr marL="2057400" indent="-228600" algn="ctr" defTabSz="762000">
              <a:tabLst>
                <a:tab pos="377825" algn="l"/>
              </a:tabLst>
              <a:defRPr kumimoji="1" sz="2400">
                <a:solidFill>
                  <a:schemeClr val="tx1"/>
                </a:solidFill>
                <a:latin typeface="Arial Narrow" panose="020B0606020202030204" pitchFamily="34" charset="0"/>
              </a:defRPr>
            </a:lvl5pPr>
            <a:lvl6pPr marL="2514600" indent="-228600" algn="ctr" defTabSz="762000" eaLnBrk="0" fontAlgn="base" hangingPunct="0">
              <a:spcBef>
                <a:spcPct val="0"/>
              </a:spcBef>
              <a:spcAft>
                <a:spcPct val="0"/>
              </a:spcAft>
              <a:tabLst>
                <a:tab pos="377825" algn="l"/>
              </a:tabLst>
              <a:defRPr kumimoji="1" sz="2400">
                <a:solidFill>
                  <a:schemeClr val="tx1"/>
                </a:solidFill>
                <a:latin typeface="Arial Narrow" panose="020B0606020202030204" pitchFamily="34" charset="0"/>
              </a:defRPr>
            </a:lvl6pPr>
            <a:lvl7pPr marL="2971800" indent="-228600" algn="ctr" defTabSz="762000" eaLnBrk="0" fontAlgn="base" hangingPunct="0">
              <a:spcBef>
                <a:spcPct val="0"/>
              </a:spcBef>
              <a:spcAft>
                <a:spcPct val="0"/>
              </a:spcAft>
              <a:tabLst>
                <a:tab pos="377825" algn="l"/>
              </a:tabLst>
              <a:defRPr kumimoji="1" sz="2400">
                <a:solidFill>
                  <a:schemeClr val="tx1"/>
                </a:solidFill>
                <a:latin typeface="Arial Narrow" panose="020B0606020202030204" pitchFamily="34" charset="0"/>
              </a:defRPr>
            </a:lvl7pPr>
            <a:lvl8pPr marL="3429000" indent="-228600" algn="ctr" defTabSz="762000" eaLnBrk="0" fontAlgn="base" hangingPunct="0">
              <a:spcBef>
                <a:spcPct val="0"/>
              </a:spcBef>
              <a:spcAft>
                <a:spcPct val="0"/>
              </a:spcAft>
              <a:tabLst>
                <a:tab pos="377825" algn="l"/>
              </a:tabLst>
              <a:defRPr kumimoji="1" sz="2400">
                <a:solidFill>
                  <a:schemeClr val="tx1"/>
                </a:solidFill>
                <a:latin typeface="Arial Narrow" panose="020B0606020202030204" pitchFamily="34" charset="0"/>
              </a:defRPr>
            </a:lvl8pPr>
            <a:lvl9pPr marL="3886200" indent="-228600" algn="ctr" defTabSz="762000" eaLnBrk="0" fontAlgn="base" hangingPunct="0">
              <a:spcBef>
                <a:spcPct val="0"/>
              </a:spcBef>
              <a:spcAft>
                <a:spcPct val="0"/>
              </a:spcAft>
              <a:tabLst>
                <a:tab pos="377825" algn="l"/>
              </a:tabLst>
              <a:defRPr kumimoji="1" sz="2400">
                <a:solidFill>
                  <a:schemeClr val="tx1"/>
                </a:solidFill>
                <a:latin typeface="Arial Narrow" panose="020B0606020202030204" pitchFamily="34" charset="0"/>
              </a:defRPr>
            </a:lvl9pPr>
          </a:lstStyle>
          <a:p>
            <a:pPr algn="l">
              <a:buFont typeface="Wingdings" panose="05000000000000000000" pitchFamily="2" charset="2"/>
              <a:buChar char="§"/>
            </a:pPr>
            <a:endParaRPr kumimoji="0" lang="es-ES" altLang="es-ES" sz="2600">
              <a:latin typeface="Tahoma" panose="020B0604030504040204" pitchFamily="34" charset="0"/>
            </a:endParaRPr>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189288"/>
            <a:ext cx="2808287"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4"/>
          <p:cNvPicPr>
            <a:picLocks noChangeAspect="1" noChangeArrowheads="1"/>
          </p:cNvPicPr>
          <p:nvPr/>
        </p:nvPicPr>
        <p:blipFill>
          <a:blip r:embed="rId4">
            <a:extLst>
              <a:ext uri="{28A0092B-C50C-407E-A947-70E740481C1C}">
                <a14:useLocalDpi xmlns:a14="http://schemas.microsoft.com/office/drawing/2010/main" val="0"/>
              </a:ext>
            </a:extLst>
          </a:blip>
          <a:srcRect l="16106" r="3186"/>
          <a:stretch>
            <a:fillRect/>
          </a:stretch>
        </p:blipFill>
        <p:spPr bwMode="auto">
          <a:xfrm>
            <a:off x="3124200" y="1538288"/>
            <a:ext cx="5638800"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Estados</a:t>
            </a:r>
            <a:endParaRPr kumimoji="0" lang="en-US" altLang="es-ES" sz="30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3128" name="Group 120"/>
          <p:cNvGrpSpPr>
            <a:grpSpLocks/>
          </p:cNvGrpSpPr>
          <p:nvPr/>
        </p:nvGrpSpPr>
        <p:grpSpPr bwMode="auto">
          <a:xfrm>
            <a:off x="593725" y="3255963"/>
            <a:ext cx="2549525" cy="1470025"/>
            <a:chOff x="374" y="2051"/>
            <a:chExt cx="1606" cy="926"/>
          </a:xfrm>
        </p:grpSpPr>
        <p:sp>
          <p:nvSpPr>
            <p:cNvPr id="49205" name="Rectangle 88"/>
            <p:cNvSpPr>
              <a:spLocks noChangeArrowheads="1"/>
            </p:cNvSpPr>
            <p:nvPr/>
          </p:nvSpPr>
          <p:spPr bwMode="auto">
            <a:xfrm>
              <a:off x="374" y="2051"/>
              <a:ext cx="1606" cy="926"/>
            </a:xfrm>
            <a:prstGeom prst="rect">
              <a:avLst/>
            </a:prstGeom>
            <a:solidFill>
              <a:srgbClr val="FFF7F7"/>
            </a:solidFill>
            <a:ln w="0">
              <a:solidFill>
                <a:srgbClr val="990033"/>
              </a:solidFill>
              <a:miter lim="800000"/>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49206" name="Rectangle 89"/>
            <p:cNvSpPr>
              <a:spLocks noChangeArrowheads="1"/>
            </p:cNvSpPr>
            <p:nvPr/>
          </p:nvSpPr>
          <p:spPr bwMode="auto">
            <a:xfrm>
              <a:off x="952" y="2077"/>
              <a:ext cx="51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100">
                  <a:solidFill>
                    <a:srgbClr val="000000"/>
                  </a:solidFill>
                </a:rPr>
                <a:t>Socio Biblioteca</a:t>
              </a:r>
              <a:endParaRPr lang="es-ES" altLang="es-ES"/>
            </a:p>
          </p:txBody>
        </p:sp>
        <p:sp>
          <p:nvSpPr>
            <p:cNvPr id="49207" name="Rectangle 90"/>
            <p:cNvSpPr>
              <a:spLocks noChangeArrowheads="1"/>
            </p:cNvSpPr>
            <p:nvPr/>
          </p:nvSpPr>
          <p:spPr bwMode="auto">
            <a:xfrm>
              <a:off x="374" y="2177"/>
              <a:ext cx="1606" cy="80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49208" name="Rectangle 91"/>
            <p:cNvSpPr>
              <a:spLocks noChangeArrowheads="1"/>
            </p:cNvSpPr>
            <p:nvPr/>
          </p:nvSpPr>
          <p:spPr bwMode="auto">
            <a:xfrm>
              <a:off x="374" y="2509"/>
              <a:ext cx="1606" cy="46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pic>
          <p:nvPicPr>
            <p:cNvPr id="49209" name="Picture 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 y="2193"/>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0" name="Picture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 y="2193"/>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1" name="Picture 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 y="2193"/>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12" name="Rectangle 95"/>
            <p:cNvSpPr>
              <a:spLocks noChangeArrowheads="1"/>
            </p:cNvSpPr>
            <p:nvPr/>
          </p:nvSpPr>
          <p:spPr bwMode="auto">
            <a:xfrm>
              <a:off x="537" y="2193"/>
              <a:ext cx="3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100">
                  <a:solidFill>
                    <a:srgbClr val="000000"/>
                  </a:solidFill>
                </a:rPr>
                <a:t>Número : int</a:t>
              </a:r>
              <a:endParaRPr lang="es-ES" altLang="es-ES"/>
            </a:p>
          </p:txBody>
        </p:sp>
        <p:pic>
          <p:nvPicPr>
            <p:cNvPr id="49213" name="Picture 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 y="2288"/>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4"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 y="2288"/>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5"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 y="2288"/>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16" name="Rectangle 99"/>
            <p:cNvSpPr>
              <a:spLocks noChangeArrowheads="1"/>
            </p:cNvSpPr>
            <p:nvPr/>
          </p:nvSpPr>
          <p:spPr bwMode="auto">
            <a:xfrm>
              <a:off x="528" y="2288"/>
              <a:ext cx="57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100">
                  <a:solidFill>
                    <a:srgbClr val="000000"/>
                  </a:solidFill>
                </a:rPr>
                <a:t>Nombre : char[50]</a:t>
              </a:r>
              <a:endParaRPr lang="es-ES" altLang="es-ES"/>
            </a:p>
          </p:txBody>
        </p:sp>
        <p:pic>
          <p:nvPicPr>
            <p:cNvPr id="49217" name="Picture 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 y="2382"/>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8" name="Picture 1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 y="2382"/>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19"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 y="2382"/>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20" name="Rectangle 103"/>
            <p:cNvSpPr>
              <a:spLocks noChangeArrowheads="1"/>
            </p:cNvSpPr>
            <p:nvPr/>
          </p:nvSpPr>
          <p:spPr bwMode="auto">
            <a:xfrm>
              <a:off x="528" y="2382"/>
              <a:ext cx="8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100">
                  <a:solidFill>
                    <a:srgbClr val="000000"/>
                  </a:solidFill>
                </a:rPr>
                <a:t>Número préstamos : int = 0</a:t>
              </a:r>
              <a:endParaRPr lang="es-ES" altLang="es-ES"/>
            </a:p>
          </p:txBody>
        </p:sp>
        <p:pic>
          <p:nvPicPr>
            <p:cNvPr id="49221"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 y="2572"/>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2" name="Picture 1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 y="2572"/>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3" name="Picture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 y="2572"/>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24" name="Rectangle 107"/>
            <p:cNvSpPr>
              <a:spLocks noChangeArrowheads="1"/>
            </p:cNvSpPr>
            <p:nvPr/>
          </p:nvSpPr>
          <p:spPr bwMode="auto">
            <a:xfrm>
              <a:off x="516" y="2572"/>
              <a:ext cx="1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100">
                  <a:solidFill>
                    <a:srgbClr val="000000"/>
                  </a:solidFill>
                </a:rPr>
                <a:t>Alta()</a:t>
              </a:r>
              <a:endParaRPr lang="es-ES" altLang="es-ES"/>
            </a:p>
          </p:txBody>
        </p:sp>
        <p:pic>
          <p:nvPicPr>
            <p:cNvPr id="49225" name="Picture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 y="2667"/>
              <a:ext cx="8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6" name="Picture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 y="2667"/>
              <a:ext cx="8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27" name="Picture 1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 y="2667"/>
              <a:ext cx="8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28" name="Rectangle 111"/>
            <p:cNvSpPr>
              <a:spLocks noChangeArrowheads="1"/>
            </p:cNvSpPr>
            <p:nvPr/>
          </p:nvSpPr>
          <p:spPr bwMode="auto">
            <a:xfrm>
              <a:off x="519" y="2667"/>
              <a:ext cx="19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100">
                  <a:solidFill>
                    <a:srgbClr val="000000"/>
                  </a:solidFill>
                </a:rPr>
                <a:t>Baja()</a:t>
              </a:r>
              <a:endParaRPr lang="es-ES" altLang="es-ES"/>
            </a:p>
          </p:txBody>
        </p:sp>
        <p:pic>
          <p:nvPicPr>
            <p:cNvPr id="49229" name="Picture 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 y="2761"/>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30" name="Picture 1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 y="2761"/>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31" name="Picture 1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 y="2761"/>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32" name="Rectangle 115"/>
            <p:cNvSpPr>
              <a:spLocks noChangeArrowheads="1"/>
            </p:cNvSpPr>
            <p:nvPr/>
          </p:nvSpPr>
          <p:spPr bwMode="auto">
            <a:xfrm>
              <a:off x="532" y="2761"/>
              <a:ext cx="12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100">
                  <a:solidFill>
                    <a:srgbClr val="000000"/>
                  </a:solidFill>
                </a:rPr>
                <a:t>Prestar(CódigoLibro : int, Fecha : date)</a:t>
              </a:r>
              <a:endParaRPr lang="es-ES" altLang="es-ES"/>
            </a:p>
          </p:txBody>
        </p:sp>
        <p:pic>
          <p:nvPicPr>
            <p:cNvPr id="49233" name="Picture 1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 y="2856"/>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34" name="Picture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 y="2856"/>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235" name="Picture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 y="2856"/>
              <a:ext cx="84"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36" name="Rectangle 119"/>
            <p:cNvSpPr>
              <a:spLocks noChangeArrowheads="1"/>
            </p:cNvSpPr>
            <p:nvPr/>
          </p:nvSpPr>
          <p:spPr bwMode="auto">
            <a:xfrm>
              <a:off x="528" y="2856"/>
              <a:ext cx="129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100">
                  <a:solidFill>
                    <a:srgbClr val="000000"/>
                  </a:solidFill>
                </a:rPr>
                <a:t>Devolver(CódigoLibro : int, Fecha : date)</a:t>
              </a:r>
              <a:endParaRPr lang="es-ES" altLang="es-ES"/>
            </a:p>
          </p:txBody>
        </p:sp>
      </p:grpSp>
      <p:sp>
        <p:nvSpPr>
          <p:cNvPr id="49155" name="Rectangle 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Estados</a:t>
            </a:r>
            <a:endParaRPr kumimoji="0" lang="en-US" altLang="es-ES" sz="3000" b="1"/>
          </a:p>
        </p:txBody>
      </p:sp>
      <p:grpSp>
        <p:nvGrpSpPr>
          <p:cNvPr id="1963095" name="Group 87"/>
          <p:cNvGrpSpPr>
            <a:grpSpLocks/>
          </p:cNvGrpSpPr>
          <p:nvPr/>
        </p:nvGrpSpPr>
        <p:grpSpPr bwMode="auto">
          <a:xfrm>
            <a:off x="3614738" y="1733550"/>
            <a:ext cx="4691062" cy="3478213"/>
            <a:chOff x="2064" y="1092"/>
            <a:chExt cx="2955" cy="2191"/>
          </a:xfrm>
        </p:grpSpPr>
        <p:sp>
          <p:nvSpPr>
            <p:cNvPr id="49157" name="Oval 10"/>
            <p:cNvSpPr>
              <a:spLocks noChangeArrowheads="1"/>
            </p:cNvSpPr>
            <p:nvPr/>
          </p:nvSpPr>
          <p:spPr bwMode="auto">
            <a:xfrm>
              <a:off x="2064" y="1104"/>
              <a:ext cx="130" cy="137"/>
            </a:xfrm>
            <a:prstGeom prst="ellipse">
              <a:avLst/>
            </a:prstGeom>
            <a:solidFill>
              <a:srgbClr val="000000"/>
            </a:solidFill>
            <a:ln w="0">
              <a:solidFill>
                <a:srgbClr val="990033"/>
              </a:solidFill>
              <a:round/>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49158" name="Group 63"/>
            <p:cNvGrpSpPr>
              <a:grpSpLocks/>
            </p:cNvGrpSpPr>
            <p:nvPr/>
          </p:nvGrpSpPr>
          <p:grpSpPr bwMode="auto">
            <a:xfrm>
              <a:off x="3888" y="1092"/>
              <a:ext cx="185" cy="178"/>
              <a:chOff x="3931" y="1092"/>
              <a:chExt cx="185" cy="178"/>
            </a:xfrm>
          </p:grpSpPr>
          <p:sp>
            <p:nvSpPr>
              <p:cNvPr id="49203" name="Oval 11"/>
              <p:cNvSpPr>
                <a:spLocks noChangeArrowheads="1"/>
              </p:cNvSpPr>
              <p:nvPr/>
            </p:nvSpPr>
            <p:spPr bwMode="auto">
              <a:xfrm>
                <a:off x="3931" y="1092"/>
                <a:ext cx="185" cy="178"/>
              </a:xfrm>
              <a:prstGeom prst="ellipse">
                <a:avLst/>
              </a:pr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49204" name="Oval 12"/>
              <p:cNvSpPr>
                <a:spLocks noChangeArrowheads="1"/>
              </p:cNvSpPr>
              <p:nvPr/>
            </p:nvSpPr>
            <p:spPr bwMode="auto">
              <a:xfrm>
                <a:off x="3958" y="1113"/>
                <a:ext cx="130" cy="137"/>
              </a:xfrm>
              <a:prstGeom prst="ellipse">
                <a:avLst/>
              </a:prstGeom>
              <a:solidFill>
                <a:srgbClr val="000000"/>
              </a:solidFill>
              <a:ln w="0">
                <a:solidFill>
                  <a:srgbClr val="990033"/>
                </a:solidFill>
                <a:round/>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49159" name="Rectangle 16"/>
            <p:cNvSpPr>
              <a:spLocks noChangeArrowheads="1"/>
            </p:cNvSpPr>
            <p:nvPr/>
          </p:nvSpPr>
          <p:spPr bwMode="auto">
            <a:xfrm>
              <a:off x="2448" y="1277"/>
              <a:ext cx="1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alta</a:t>
              </a:r>
              <a:endParaRPr lang="es-ES" altLang="es-ES" sz="1200"/>
            </a:p>
          </p:txBody>
        </p:sp>
        <p:sp>
          <p:nvSpPr>
            <p:cNvPr id="49160" name="Rectangle 20"/>
            <p:cNvSpPr>
              <a:spLocks noChangeArrowheads="1"/>
            </p:cNvSpPr>
            <p:nvPr/>
          </p:nvSpPr>
          <p:spPr bwMode="auto">
            <a:xfrm>
              <a:off x="3451" y="1325"/>
              <a:ext cx="14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baja</a:t>
              </a:r>
              <a:endParaRPr lang="es-ES" altLang="es-ES" sz="1200"/>
            </a:p>
          </p:txBody>
        </p:sp>
        <p:sp>
          <p:nvSpPr>
            <p:cNvPr id="49161" name="Rectangle 24"/>
            <p:cNvSpPr>
              <a:spLocks noChangeArrowheads="1"/>
            </p:cNvSpPr>
            <p:nvPr/>
          </p:nvSpPr>
          <p:spPr bwMode="auto">
            <a:xfrm>
              <a:off x="2539" y="2216"/>
              <a:ext cx="24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prestar</a:t>
              </a:r>
              <a:endParaRPr lang="es-ES" altLang="es-ES" sz="1200"/>
            </a:p>
          </p:txBody>
        </p:sp>
        <p:grpSp>
          <p:nvGrpSpPr>
            <p:cNvPr id="49162" name="Group 62"/>
            <p:cNvGrpSpPr>
              <a:grpSpLocks/>
            </p:cNvGrpSpPr>
            <p:nvPr/>
          </p:nvGrpSpPr>
          <p:grpSpPr bwMode="auto">
            <a:xfrm>
              <a:off x="2688" y="1584"/>
              <a:ext cx="656" cy="295"/>
              <a:chOff x="2688" y="2330"/>
              <a:chExt cx="656" cy="295"/>
            </a:xfrm>
          </p:grpSpPr>
          <p:sp>
            <p:nvSpPr>
              <p:cNvPr id="49201" name="AutoShape 8"/>
              <p:cNvSpPr>
                <a:spLocks noChangeArrowheads="1"/>
              </p:cNvSpPr>
              <p:nvPr/>
            </p:nvSpPr>
            <p:spPr bwMode="auto">
              <a:xfrm>
                <a:off x="2688" y="2330"/>
                <a:ext cx="656" cy="295"/>
              </a:xfrm>
              <a:prstGeom prst="roundRect">
                <a:avLst>
                  <a:gd name="adj" fmla="val 16278"/>
                </a:avLst>
              </a:prstGeom>
              <a:solidFill>
                <a:srgbClr val="EFFFEF"/>
              </a:solidFill>
              <a:ln w="0">
                <a:solidFill>
                  <a:srgbClr val="990033"/>
                </a:solidFill>
                <a:round/>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49202" name="Rectangle 9"/>
              <p:cNvSpPr>
                <a:spLocks noChangeArrowheads="1"/>
              </p:cNvSpPr>
              <p:nvPr/>
            </p:nvSpPr>
            <p:spPr bwMode="auto">
              <a:xfrm>
                <a:off x="2782" y="2356"/>
                <a:ext cx="490" cy="115"/>
              </a:xfrm>
              <a:prstGeom prst="rect">
                <a:avLst/>
              </a:prstGeom>
              <a:solidFill>
                <a:srgbClr val="EFFF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sin préstamos</a:t>
                </a:r>
                <a:endParaRPr lang="es-ES" altLang="es-ES" sz="1200"/>
              </a:p>
            </p:txBody>
          </p:sp>
        </p:grpSp>
        <p:sp>
          <p:nvSpPr>
            <p:cNvPr id="49163" name="Rectangle 28"/>
            <p:cNvSpPr>
              <a:spLocks noChangeArrowheads="1"/>
            </p:cNvSpPr>
            <p:nvPr/>
          </p:nvSpPr>
          <p:spPr bwMode="auto">
            <a:xfrm>
              <a:off x="3601" y="2223"/>
              <a:ext cx="11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devolver[ número_préstamos = 1 ]</a:t>
              </a:r>
              <a:endParaRPr lang="es-ES" altLang="es-ES" sz="1200"/>
            </a:p>
          </p:txBody>
        </p:sp>
        <p:sp>
          <p:nvSpPr>
            <p:cNvPr id="49164" name="Rectangle 32"/>
            <p:cNvSpPr>
              <a:spLocks noChangeArrowheads="1"/>
            </p:cNvSpPr>
            <p:nvPr/>
          </p:nvSpPr>
          <p:spPr bwMode="auto">
            <a:xfrm>
              <a:off x="2496" y="3168"/>
              <a:ext cx="24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prestar</a:t>
              </a:r>
              <a:endParaRPr lang="es-ES" altLang="es-ES" sz="1200"/>
            </a:p>
          </p:txBody>
        </p:sp>
        <p:sp>
          <p:nvSpPr>
            <p:cNvPr id="49165" name="Rectangle 36"/>
            <p:cNvSpPr>
              <a:spLocks noChangeArrowheads="1"/>
            </p:cNvSpPr>
            <p:nvPr/>
          </p:nvSpPr>
          <p:spPr bwMode="auto">
            <a:xfrm>
              <a:off x="3264" y="3168"/>
              <a:ext cx="119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devolver[ número_préstamos &gt; 1 ]</a:t>
              </a:r>
              <a:endParaRPr lang="es-ES" altLang="es-ES" sz="1200"/>
            </a:p>
          </p:txBody>
        </p:sp>
        <p:grpSp>
          <p:nvGrpSpPr>
            <p:cNvPr id="49166" name="Group 48"/>
            <p:cNvGrpSpPr>
              <a:grpSpLocks/>
            </p:cNvGrpSpPr>
            <p:nvPr/>
          </p:nvGrpSpPr>
          <p:grpSpPr bwMode="auto">
            <a:xfrm>
              <a:off x="4080" y="1646"/>
              <a:ext cx="939" cy="274"/>
              <a:chOff x="4245" y="1531"/>
              <a:chExt cx="939" cy="274"/>
            </a:xfrm>
          </p:grpSpPr>
          <p:sp>
            <p:nvSpPr>
              <p:cNvPr id="49197" name="Freeform 37"/>
              <p:cNvSpPr>
                <a:spLocks/>
              </p:cNvSpPr>
              <p:nvPr/>
            </p:nvSpPr>
            <p:spPr bwMode="auto">
              <a:xfrm>
                <a:off x="4245" y="1531"/>
                <a:ext cx="939" cy="274"/>
              </a:xfrm>
              <a:custGeom>
                <a:avLst/>
                <a:gdLst>
                  <a:gd name="T0" fmla="*/ 0 w 1087"/>
                  <a:gd name="T1" fmla="*/ 0 h 274"/>
                  <a:gd name="T2" fmla="*/ 874 w 1087"/>
                  <a:gd name="T3" fmla="*/ 0 h 274"/>
                  <a:gd name="T4" fmla="*/ 939 w 1087"/>
                  <a:gd name="T5" fmla="*/ 75 h 274"/>
                  <a:gd name="T6" fmla="*/ 939 w 1087"/>
                  <a:gd name="T7" fmla="*/ 274 h 274"/>
                  <a:gd name="T8" fmla="*/ 0 w 1087"/>
                  <a:gd name="T9" fmla="*/ 274 h 274"/>
                  <a:gd name="T10" fmla="*/ 0 w 1087"/>
                  <a:gd name="T11" fmla="*/ 0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7" h="274">
                    <a:moveTo>
                      <a:pt x="0" y="0"/>
                    </a:moveTo>
                    <a:lnTo>
                      <a:pt x="1012" y="0"/>
                    </a:lnTo>
                    <a:lnTo>
                      <a:pt x="1087" y="75"/>
                    </a:lnTo>
                    <a:lnTo>
                      <a:pt x="1087" y="274"/>
                    </a:lnTo>
                    <a:lnTo>
                      <a:pt x="0" y="274"/>
                    </a:lnTo>
                    <a:lnTo>
                      <a:pt x="0" y="0"/>
                    </a:lnTo>
                    <a:close/>
                  </a:path>
                </a:pathLst>
              </a:custGeom>
              <a:solidFill>
                <a:schemeClr val="bg1"/>
              </a:solidFill>
              <a:ln w="0">
                <a:solidFill>
                  <a:srgbClr val="990033"/>
                </a:solidFill>
                <a:prstDash val="solid"/>
                <a:round/>
                <a:headEnd/>
                <a:tailEnd/>
              </a:ln>
            </p:spPr>
            <p:txBody>
              <a:bodyPr/>
              <a:lstStyle/>
              <a:p>
                <a:endParaRPr lang="es-PE"/>
              </a:p>
            </p:txBody>
          </p:sp>
          <p:sp>
            <p:nvSpPr>
              <p:cNvPr id="49198" name="Freeform 38"/>
              <p:cNvSpPr>
                <a:spLocks/>
              </p:cNvSpPr>
              <p:nvPr/>
            </p:nvSpPr>
            <p:spPr bwMode="auto">
              <a:xfrm>
                <a:off x="4245" y="1531"/>
                <a:ext cx="939" cy="274"/>
              </a:xfrm>
              <a:custGeom>
                <a:avLst/>
                <a:gdLst>
                  <a:gd name="T0" fmla="*/ 0 w 159"/>
                  <a:gd name="T1" fmla="*/ 0 h 40"/>
                  <a:gd name="T2" fmla="*/ 874 w 159"/>
                  <a:gd name="T3" fmla="*/ 0 h 40"/>
                  <a:gd name="T4" fmla="*/ 939 w 159"/>
                  <a:gd name="T5" fmla="*/ 75 h 40"/>
                  <a:gd name="T6" fmla="*/ 939 w 159"/>
                  <a:gd name="T7" fmla="*/ 274 h 40"/>
                  <a:gd name="T8" fmla="*/ 0 w 159"/>
                  <a:gd name="T9" fmla="*/ 274 h 40"/>
                  <a:gd name="T10" fmla="*/ 0 w 159"/>
                  <a:gd name="T11" fmla="*/ 0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9" h="40">
                    <a:moveTo>
                      <a:pt x="0" y="0"/>
                    </a:moveTo>
                    <a:lnTo>
                      <a:pt x="148" y="0"/>
                    </a:lnTo>
                    <a:lnTo>
                      <a:pt x="159" y="11"/>
                    </a:lnTo>
                    <a:lnTo>
                      <a:pt x="159" y="40"/>
                    </a:lnTo>
                    <a:lnTo>
                      <a:pt x="0" y="40"/>
                    </a:lnTo>
                    <a:lnTo>
                      <a:pt x="0" y="0"/>
                    </a:lnTo>
                  </a:path>
                </a:pathLst>
              </a:custGeom>
              <a:solidFill>
                <a:schemeClr val="bg1"/>
              </a:solidFill>
              <a:ln w="0">
                <a:solidFill>
                  <a:srgbClr val="990033"/>
                </a:solidFill>
                <a:prstDash val="solid"/>
                <a:round/>
                <a:headEnd/>
                <a:tailEnd/>
              </a:ln>
            </p:spPr>
            <p:txBody>
              <a:bodyPr/>
              <a:lstStyle/>
              <a:p>
                <a:endParaRPr lang="es-PE"/>
              </a:p>
            </p:txBody>
          </p:sp>
          <p:sp>
            <p:nvSpPr>
              <p:cNvPr id="49199" name="Freeform 39"/>
              <p:cNvSpPr>
                <a:spLocks/>
              </p:cNvSpPr>
              <p:nvPr/>
            </p:nvSpPr>
            <p:spPr bwMode="auto">
              <a:xfrm>
                <a:off x="5109" y="1536"/>
                <a:ext cx="75" cy="75"/>
              </a:xfrm>
              <a:custGeom>
                <a:avLst/>
                <a:gdLst>
                  <a:gd name="T0" fmla="*/ 0 w 11"/>
                  <a:gd name="T1" fmla="*/ 0 h 11"/>
                  <a:gd name="T2" fmla="*/ 0 w 11"/>
                  <a:gd name="T3" fmla="*/ 75 h 11"/>
                  <a:gd name="T4" fmla="*/ 75 w 11"/>
                  <a:gd name="T5" fmla="*/ 75 h 11"/>
                  <a:gd name="T6" fmla="*/ 0 60000 65536"/>
                  <a:gd name="T7" fmla="*/ 0 60000 65536"/>
                  <a:gd name="T8" fmla="*/ 0 60000 65536"/>
                </a:gdLst>
                <a:ahLst/>
                <a:cxnLst>
                  <a:cxn ang="T6">
                    <a:pos x="T0" y="T1"/>
                  </a:cxn>
                  <a:cxn ang="T7">
                    <a:pos x="T2" y="T3"/>
                  </a:cxn>
                  <a:cxn ang="T8">
                    <a:pos x="T4" y="T5"/>
                  </a:cxn>
                </a:cxnLst>
                <a:rect l="0" t="0" r="r" b="b"/>
                <a:pathLst>
                  <a:path w="11" h="11">
                    <a:moveTo>
                      <a:pt x="0" y="0"/>
                    </a:moveTo>
                    <a:lnTo>
                      <a:pt x="0" y="11"/>
                    </a:lnTo>
                    <a:lnTo>
                      <a:pt x="11" y="11"/>
                    </a:lnTo>
                  </a:path>
                </a:pathLst>
              </a:custGeom>
              <a:solidFill>
                <a:schemeClr val="bg1"/>
              </a:solidFill>
              <a:ln w="0">
                <a:solidFill>
                  <a:srgbClr val="990033"/>
                </a:solidFill>
                <a:prstDash val="solid"/>
                <a:round/>
                <a:headEnd/>
                <a:tailEnd/>
              </a:ln>
            </p:spPr>
            <p:txBody>
              <a:bodyPr/>
              <a:lstStyle/>
              <a:p>
                <a:endParaRPr lang="es-PE"/>
              </a:p>
            </p:txBody>
          </p:sp>
          <p:sp>
            <p:nvSpPr>
              <p:cNvPr id="49200" name="Rectangle 40"/>
              <p:cNvSpPr>
                <a:spLocks noChangeArrowheads="1"/>
              </p:cNvSpPr>
              <p:nvPr/>
            </p:nvSpPr>
            <p:spPr bwMode="auto">
              <a:xfrm>
                <a:off x="4272" y="1536"/>
                <a:ext cx="814" cy="1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número_préstamos = 0</a:t>
                </a:r>
                <a:endParaRPr lang="es-ES" altLang="es-ES" sz="1200"/>
              </a:p>
            </p:txBody>
          </p:sp>
        </p:grpSp>
        <p:grpSp>
          <p:nvGrpSpPr>
            <p:cNvPr id="49167" name="Group 49"/>
            <p:cNvGrpSpPr>
              <a:grpSpLocks/>
            </p:cNvGrpSpPr>
            <p:nvPr/>
          </p:nvGrpSpPr>
          <p:grpSpPr bwMode="auto">
            <a:xfrm>
              <a:off x="4080" y="2750"/>
              <a:ext cx="939" cy="274"/>
              <a:chOff x="4245" y="1531"/>
              <a:chExt cx="939" cy="274"/>
            </a:xfrm>
          </p:grpSpPr>
          <p:sp>
            <p:nvSpPr>
              <p:cNvPr id="49193" name="Freeform 50"/>
              <p:cNvSpPr>
                <a:spLocks/>
              </p:cNvSpPr>
              <p:nvPr/>
            </p:nvSpPr>
            <p:spPr bwMode="auto">
              <a:xfrm>
                <a:off x="4245" y="1531"/>
                <a:ext cx="939" cy="274"/>
              </a:xfrm>
              <a:custGeom>
                <a:avLst/>
                <a:gdLst>
                  <a:gd name="T0" fmla="*/ 0 w 1087"/>
                  <a:gd name="T1" fmla="*/ 0 h 274"/>
                  <a:gd name="T2" fmla="*/ 874 w 1087"/>
                  <a:gd name="T3" fmla="*/ 0 h 274"/>
                  <a:gd name="T4" fmla="*/ 939 w 1087"/>
                  <a:gd name="T5" fmla="*/ 75 h 274"/>
                  <a:gd name="T6" fmla="*/ 939 w 1087"/>
                  <a:gd name="T7" fmla="*/ 274 h 274"/>
                  <a:gd name="T8" fmla="*/ 0 w 1087"/>
                  <a:gd name="T9" fmla="*/ 274 h 274"/>
                  <a:gd name="T10" fmla="*/ 0 w 1087"/>
                  <a:gd name="T11" fmla="*/ 0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7" h="274">
                    <a:moveTo>
                      <a:pt x="0" y="0"/>
                    </a:moveTo>
                    <a:lnTo>
                      <a:pt x="1012" y="0"/>
                    </a:lnTo>
                    <a:lnTo>
                      <a:pt x="1087" y="75"/>
                    </a:lnTo>
                    <a:lnTo>
                      <a:pt x="1087" y="274"/>
                    </a:lnTo>
                    <a:lnTo>
                      <a:pt x="0" y="274"/>
                    </a:lnTo>
                    <a:lnTo>
                      <a:pt x="0" y="0"/>
                    </a:lnTo>
                    <a:close/>
                  </a:path>
                </a:pathLst>
              </a:custGeom>
              <a:solidFill>
                <a:schemeClr val="bg1"/>
              </a:solidFill>
              <a:ln w="0">
                <a:solidFill>
                  <a:srgbClr val="990033"/>
                </a:solidFill>
                <a:prstDash val="solid"/>
                <a:round/>
                <a:headEnd/>
                <a:tailEnd/>
              </a:ln>
            </p:spPr>
            <p:txBody>
              <a:bodyPr/>
              <a:lstStyle/>
              <a:p>
                <a:endParaRPr lang="es-PE"/>
              </a:p>
            </p:txBody>
          </p:sp>
          <p:sp>
            <p:nvSpPr>
              <p:cNvPr id="49194" name="Freeform 51"/>
              <p:cNvSpPr>
                <a:spLocks/>
              </p:cNvSpPr>
              <p:nvPr/>
            </p:nvSpPr>
            <p:spPr bwMode="auto">
              <a:xfrm>
                <a:off x="4245" y="1531"/>
                <a:ext cx="939" cy="274"/>
              </a:xfrm>
              <a:custGeom>
                <a:avLst/>
                <a:gdLst>
                  <a:gd name="T0" fmla="*/ 0 w 159"/>
                  <a:gd name="T1" fmla="*/ 0 h 40"/>
                  <a:gd name="T2" fmla="*/ 874 w 159"/>
                  <a:gd name="T3" fmla="*/ 0 h 40"/>
                  <a:gd name="T4" fmla="*/ 939 w 159"/>
                  <a:gd name="T5" fmla="*/ 75 h 40"/>
                  <a:gd name="T6" fmla="*/ 939 w 159"/>
                  <a:gd name="T7" fmla="*/ 274 h 40"/>
                  <a:gd name="T8" fmla="*/ 0 w 159"/>
                  <a:gd name="T9" fmla="*/ 274 h 40"/>
                  <a:gd name="T10" fmla="*/ 0 w 159"/>
                  <a:gd name="T11" fmla="*/ 0 h 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9" h="40">
                    <a:moveTo>
                      <a:pt x="0" y="0"/>
                    </a:moveTo>
                    <a:lnTo>
                      <a:pt x="148" y="0"/>
                    </a:lnTo>
                    <a:lnTo>
                      <a:pt x="159" y="11"/>
                    </a:lnTo>
                    <a:lnTo>
                      <a:pt x="159" y="40"/>
                    </a:lnTo>
                    <a:lnTo>
                      <a:pt x="0" y="40"/>
                    </a:lnTo>
                    <a:lnTo>
                      <a:pt x="0" y="0"/>
                    </a:lnTo>
                  </a:path>
                </a:pathLst>
              </a:custGeom>
              <a:solidFill>
                <a:schemeClr val="bg1"/>
              </a:solidFill>
              <a:ln w="0">
                <a:solidFill>
                  <a:srgbClr val="990033"/>
                </a:solidFill>
                <a:prstDash val="solid"/>
                <a:round/>
                <a:headEnd/>
                <a:tailEnd/>
              </a:ln>
            </p:spPr>
            <p:txBody>
              <a:bodyPr/>
              <a:lstStyle/>
              <a:p>
                <a:endParaRPr lang="es-PE"/>
              </a:p>
            </p:txBody>
          </p:sp>
          <p:sp>
            <p:nvSpPr>
              <p:cNvPr id="49195" name="Freeform 52"/>
              <p:cNvSpPr>
                <a:spLocks/>
              </p:cNvSpPr>
              <p:nvPr/>
            </p:nvSpPr>
            <p:spPr bwMode="auto">
              <a:xfrm>
                <a:off x="5109" y="1536"/>
                <a:ext cx="75" cy="75"/>
              </a:xfrm>
              <a:custGeom>
                <a:avLst/>
                <a:gdLst>
                  <a:gd name="T0" fmla="*/ 0 w 11"/>
                  <a:gd name="T1" fmla="*/ 0 h 11"/>
                  <a:gd name="T2" fmla="*/ 0 w 11"/>
                  <a:gd name="T3" fmla="*/ 75 h 11"/>
                  <a:gd name="T4" fmla="*/ 75 w 11"/>
                  <a:gd name="T5" fmla="*/ 75 h 11"/>
                  <a:gd name="T6" fmla="*/ 0 60000 65536"/>
                  <a:gd name="T7" fmla="*/ 0 60000 65536"/>
                  <a:gd name="T8" fmla="*/ 0 60000 65536"/>
                </a:gdLst>
                <a:ahLst/>
                <a:cxnLst>
                  <a:cxn ang="T6">
                    <a:pos x="T0" y="T1"/>
                  </a:cxn>
                  <a:cxn ang="T7">
                    <a:pos x="T2" y="T3"/>
                  </a:cxn>
                  <a:cxn ang="T8">
                    <a:pos x="T4" y="T5"/>
                  </a:cxn>
                </a:cxnLst>
                <a:rect l="0" t="0" r="r" b="b"/>
                <a:pathLst>
                  <a:path w="11" h="11">
                    <a:moveTo>
                      <a:pt x="0" y="0"/>
                    </a:moveTo>
                    <a:lnTo>
                      <a:pt x="0" y="11"/>
                    </a:lnTo>
                    <a:lnTo>
                      <a:pt x="11" y="11"/>
                    </a:lnTo>
                  </a:path>
                </a:pathLst>
              </a:custGeom>
              <a:solidFill>
                <a:schemeClr val="bg1"/>
              </a:solidFill>
              <a:ln w="0">
                <a:solidFill>
                  <a:srgbClr val="990033"/>
                </a:solidFill>
                <a:prstDash val="solid"/>
                <a:round/>
                <a:headEnd/>
                <a:tailEnd/>
              </a:ln>
            </p:spPr>
            <p:txBody>
              <a:bodyPr/>
              <a:lstStyle/>
              <a:p>
                <a:endParaRPr lang="es-PE"/>
              </a:p>
            </p:txBody>
          </p:sp>
          <p:sp>
            <p:nvSpPr>
              <p:cNvPr id="49196" name="Rectangle 53"/>
              <p:cNvSpPr>
                <a:spLocks noChangeArrowheads="1"/>
              </p:cNvSpPr>
              <p:nvPr/>
            </p:nvSpPr>
            <p:spPr bwMode="auto">
              <a:xfrm>
                <a:off x="4272" y="1536"/>
                <a:ext cx="814" cy="11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ES" altLang="es-ES" sz="1200">
                    <a:solidFill>
                      <a:srgbClr val="000000"/>
                    </a:solidFill>
                  </a:rPr>
                  <a:t>número_préstamos </a:t>
                </a:r>
                <a:r>
                  <a:rPr lang="es-MX" altLang="es-ES" sz="1200">
                    <a:solidFill>
                      <a:srgbClr val="000000"/>
                    </a:solidFill>
                  </a:rPr>
                  <a:t>&gt;</a:t>
                </a:r>
                <a:r>
                  <a:rPr lang="es-ES" altLang="es-ES" sz="1200">
                    <a:solidFill>
                      <a:srgbClr val="000000"/>
                    </a:solidFill>
                  </a:rPr>
                  <a:t> 0</a:t>
                </a:r>
                <a:endParaRPr lang="es-ES" altLang="es-ES" sz="1200"/>
              </a:p>
            </p:txBody>
          </p:sp>
        </p:grpSp>
        <p:grpSp>
          <p:nvGrpSpPr>
            <p:cNvPr id="49168" name="Group 60"/>
            <p:cNvGrpSpPr>
              <a:grpSpLocks/>
            </p:cNvGrpSpPr>
            <p:nvPr/>
          </p:nvGrpSpPr>
          <p:grpSpPr bwMode="auto">
            <a:xfrm>
              <a:off x="2688" y="2736"/>
              <a:ext cx="656" cy="295"/>
              <a:chOff x="3856" y="2784"/>
              <a:chExt cx="656" cy="295"/>
            </a:xfrm>
          </p:grpSpPr>
          <p:sp>
            <p:nvSpPr>
              <p:cNvPr id="49191" name="AutoShape 56"/>
              <p:cNvSpPr>
                <a:spLocks noChangeArrowheads="1"/>
              </p:cNvSpPr>
              <p:nvPr/>
            </p:nvSpPr>
            <p:spPr bwMode="auto">
              <a:xfrm>
                <a:off x="3856" y="2784"/>
                <a:ext cx="656" cy="295"/>
              </a:xfrm>
              <a:prstGeom prst="roundRect">
                <a:avLst>
                  <a:gd name="adj" fmla="val 16278"/>
                </a:avLst>
              </a:prstGeom>
              <a:solidFill>
                <a:srgbClr val="EFFFEF"/>
              </a:solidFill>
              <a:ln w="0">
                <a:solidFill>
                  <a:srgbClr val="990033"/>
                </a:solidFill>
                <a:round/>
                <a:headEnd/>
                <a:tailEnd/>
              </a:ln>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49192" name="Rectangle 57"/>
              <p:cNvSpPr>
                <a:spLocks noChangeArrowheads="1"/>
              </p:cNvSpPr>
              <p:nvPr/>
            </p:nvSpPr>
            <p:spPr bwMode="auto">
              <a:xfrm>
                <a:off x="3936" y="2832"/>
                <a:ext cx="517" cy="115"/>
              </a:xfrm>
              <a:prstGeom prst="rect">
                <a:avLst/>
              </a:prstGeom>
              <a:solidFill>
                <a:srgbClr val="EFFFE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200">
                    <a:solidFill>
                      <a:srgbClr val="000000"/>
                    </a:solidFill>
                  </a:rPr>
                  <a:t>co</a:t>
                </a:r>
                <a:r>
                  <a:rPr lang="es-ES" altLang="es-ES" sz="1200">
                    <a:solidFill>
                      <a:srgbClr val="000000"/>
                    </a:solidFill>
                  </a:rPr>
                  <a:t>n préstamos</a:t>
                </a:r>
                <a:endParaRPr lang="es-ES" altLang="es-ES" sz="1200"/>
              </a:p>
            </p:txBody>
          </p:sp>
        </p:grpSp>
        <p:sp>
          <p:nvSpPr>
            <p:cNvPr id="49169" name="Line 64"/>
            <p:cNvSpPr>
              <a:spLocks noChangeShapeType="1"/>
            </p:cNvSpPr>
            <p:nvPr/>
          </p:nvSpPr>
          <p:spPr bwMode="auto">
            <a:xfrm>
              <a:off x="2160" y="1200"/>
              <a:ext cx="528" cy="384"/>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70" name="Line 65"/>
            <p:cNvSpPr>
              <a:spLocks noChangeShapeType="1"/>
            </p:cNvSpPr>
            <p:nvPr/>
          </p:nvSpPr>
          <p:spPr bwMode="auto">
            <a:xfrm flipV="1">
              <a:off x="3312" y="1248"/>
              <a:ext cx="576" cy="336"/>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nvGrpSpPr>
            <p:cNvPr id="49171" name="Group 72"/>
            <p:cNvGrpSpPr>
              <a:grpSpLocks/>
            </p:cNvGrpSpPr>
            <p:nvPr/>
          </p:nvGrpSpPr>
          <p:grpSpPr bwMode="auto">
            <a:xfrm>
              <a:off x="3312" y="1872"/>
              <a:ext cx="240" cy="864"/>
              <a:chOff x="3312" y="1872"/>
              <a:chExt cx="240" cy="864"/>
            </a:xfrm>
          </p:grpSpPr>
          <p:sp>
            <p:nvSpPr>
              <p:cNvPr id="49188" name="Line 66"/>
              <p:cNvSpPr>
                <a:spLocks noChangeShapeType="1"/>
              </p:cNvSpPr>
              <p:nvPr/>
            </p:nvSpPr>
            <p:spPr bwMode="auto">
              <a:xfrm flipV="1">
                <a:off x="3312" y="2544"/>
                <a:ext cx="240" cy="1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89" name="Line 67"/>
              <p:cNvSpPr>
                <a:spLocks noChangeShapeType="1"/>
              </p:cNvSpPr>
              <p:nvPr/>
            </p:nvSpPr>
            <p:spPr bwMode="auto">
              <a:xfrm flipV="1">
                <a:off x="3552" y="2064"/>
                <a:ext cx="0"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90" name="Line 68"/>
              <p:cNvSpPr>
                <a:spLocks noChangeShapeType="1"/>
              </p:cNvSpPr>
              <p:nvPr/>
            </p:nvSpPr>
            <p:spPr bwMode="auto">
              <a:xfrm flipH="1" flipV="1">
                <a:off x="3312" y="1872"/>
                <a:ext cx="240" cy="192"/>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9172" name="Group 73"/>
            <p:cNvGrpSpPr>
              <a:grpSpLocks/>
            </p:cNvGrpSpPr>
            <p:nvPr/>
          </p:nvGrpSpPr>
          <p:grpSpPr bwMode="auto">
            <a:xfrm>
              <a:off x="2496" y="1872"/>
              <a:ext cx="192" cy="864"/>
              <a:chOff x="2496" y="1872"/>
              <a:chExt cx="192" cy="864"/>
            </a:xfrm>
          </p:grpSpPr>
          <p:sp>
            <p:nvSpPr>
              <p:cNvPr id="49185" name="Line 69"/>
              <p:cNvSpPr>
                <a:spLocks noChangeShapeType="1"/>
              </p:cNvSpPr>
              <p:nvPr/>
            </p:nvSpPr>
            <p:spPr bwMode="auto">
              <a:xfrm flipV="1">
                <a:off x="2496" y="2064"/>
                <a:ext cx="0" cy="48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86" name="Line 70"/>
              <p:cNvSpPr>
                <a:spLocks noChangeShapeType="1"/>
              </p:cNvSpPr>
              <p:nvPr/>
            </p:nvSpPr>
            <p:spPr bwMode="auto">
              <a:xfrm flipH="1">
                <a:off x="2496" y="1872"/>
                <a:ext cx="192" cy="1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87" name="Line 71"/>
              <p:cNvSpPr>
                <a:spLocks noChangeShapeType="1"/>
              </p:cNvSpPr>
              <p:nvPr/>
            </p:nvSpPr>
            <p:spPr bwMode="auto">
              <a:xfrm>
                <a:off x="2496" y="2544"/>
                <a:ext cx="192" cy="192"/>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sp>
          <p:nvSpPr>
            <p:cNvPr id="49173" name="Line 74"/>
            <p:cNvSpPr>
              <a:spLocks noChangeShapeType="1"/>
            </p:cNvSpPr>
            <p:nvPr/>
          </p:nvSpPr>
          <p:spPr bwMode="auto">
            <a:xfrm>
              <a:off x="3360" y="1776"/>
              <a:ext cx="720" cy="0"/>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74" name="Line 75"/>
            <p:cNvSpPr>
              <a:spLocks noChangeShapeType="1"/>
            </p:cNvSpPr>
            <p:nvPr/>
          </p:nvSpPr>
          <p:spPr bwMode="auto">
            <a:xfrm>
              <a:off x="3360" y="2832"/>
              <a:ext cx="720" cy="0"/>
            </a:xfrm>
            <a:prstGeom prst="line">
              <a:avLst/>
            </a:prstGeom>
            <a:noFill/>
            <a:ln w="9525">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nvGrpSpPr>
            <p:cNvPr id="49175" name="Group 80"/>
            <p:cNvGrpSpPr>
              <a:grpSpLocks/>
            </p:cNvGrpSpPr>
            <p:nvPr/>
          </p:nvGrpSpPr>
          <p:grpSpPr bwMode="auto">
            <a:xfrm>
              <a:off x="3216" y="2880"/>
              <a:ext cx="336" cy="288"/>
              <a:chOff x="3216" y="2880"/>
              <a:chExt cx="336" cy="288"/>
            </a:xfrm>
          </p:grpSpPr>
          <p:sp>
            <p:nvSpPr>
              <p:cNvPr id="49181" name="Line 76"/>
              <p:cNvSpPr>
                <a:spLocks noChangeShapeType="1"/>
              </p:cNvSpPr>
              <p:nvPr/>
            </p:nvSpPr>
            <p:spPr bwMode="auto">
              <a:xfrm>
                <a:off x="3360" y="2880"/>
                <a:ext cx="192"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82" name="Line 77"/>
              <p:cNvSpPr>
                <a:spLocks noChangeShapeType="1"/>
              </p:cNvSpPr>
              <p:nvPr/>
            </p:nvSpPr>
            <p:spPr bwMode="auto">
              <a:xfrm>
                <a:off x="3552" y="288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83" name="Line 78"/>
              <p:cNvSpPr>
                <a:spLocks noChangeShapeType="1"/>
              </p:cNvSpPr>
              <p:nvPr/>
            </p:nvSpPr>
            <p:spPr bwMode="auto">
              <a:xfrm flipH="1">
                <a:off x="3312" y="3168"/>
                <a:ext cx="24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84" name="Line 79"/>
              <p:cNvSpPr>
                <a:spLocks noChangeShapeType="1"/>
              </p:cNvSpPr>
              <p:nvPr/>
            </p:nvSpPr>
            <p:spPr bwMode="auto">
              <a:xfrm flipH="1" flipV="1">
                <a:off x="3216" y="3024"/>
                <a:ext cx="96" cy="144"/>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nvGrpSpPr>
            <p:cNvPr id="49176" name="Group 85"/>
            <p:cNvGrpSpPr>
              <a:grpSpLocks/>
            </p:cNvGrpSpPr>
            <p:nvPr/>
          </p:nvGrpSpPr>
          <p:grpSpPr bwMode="auto">
            <a:xfrm>
              <a:off x="2496" y="2880"/>
              <a:ext cx="384" cy="288"/>
              <a:chOff x="2496" y="2880"/>
              <a:chExt cx="384" cy="288"/>
            </a:xfrm>
          </p:grpSpPr>
          <p:sp>
            <p:nvSpPr>
              <p:cNvPr id="49177" name="Line 81"/>
              <p:cNvSpPr>
                <a:spLocks noChangeShapeType="1"/>
              </p:cNvSpPr>
              <p:nvPr/>
            </p:nvSpPr>
            <p:spPr bwMode="auto">
              <a:xfrm flipH="1">
                <a:off x="2496" y="2880"/>
                <a:ext cx="192"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78" name="Line 82"/>
              <p:cNvSpPr>
                <a:spLocks noChangeShapeType="1"/>
              </p:cNvSpPr>
              <p:nvPr/>
            </p:nvSpPr>
            <p:spPr bwMode="auto">
              <a:xfrm>
                <a:off x="2496" y="2880"/>
                <a:ext cx="0" cy="288"/>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79" name="Line 83"/>
              <p:cNvSpPr>
                <a:spLocks noChangeShapeType="1"/>
              </p:cNvSpPr>
              <p:nvPr/>
            </p:nvSpPr>
            <p:spPr bwMode="auto">
              <a:xfrm>
                <a:off x="2496" y="3168"/>
                <a:ext cx="240" cy="0"/>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49180" name="Line 84"/>
              <p:cNvSpPr>
                <a:spLocks noChangeShapeType="1"/>
              </p:cNvSpPr>
              <p:nvPr/>
            </p:nvSpPr>
            <p:spPr bwMode="auto">
              <a:xfrm flipV="1">
                <a:off x="2736" y="3024"/>
                <a:ext cx="144" cy="144"/>
              </a:xfrm>
              <a:prstGeom prst="line">
                <a:avLst/>
              </a:prstGeom>
              <a:noFill/>
              <a:ln w="952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963128"/>
                                        </p:tgtEl>
                                        <p:attrNameLst>
                                          <p:attrName>style.visibility</p:attrName>
                                        </p:attrNameLst>
                                      </p:cBhvr>
                                      <p:to>
                                        <p:strVal val="visible"/>
                                      </p:to>
                                    </p:set>
                                    <p:anim calcmode="lin" valueType="num">
                                      <p:cBhvr>
                                        <p:cTn id="7" dur="1000" fill="hold"/>
                                        <p:tgtEl>
                                          <p:spTgt spid="1963128"/>
                                        </p:tgtEl>
                                        <p:attrNameLst>
                                          <p:attrName>ppt_w</p:attrName>
                                        </p:attrNameLst>
                                      </p:cBhvr>
                                      <p:tavLst>
                                        <p:tav tm="0">
                                          <p:val>
                                            <p:fltVal val="0"/>
                                          </p:val>
                                        </p:tav>
                                        <p:tav tm="100000">
                                          <p:val>
                                            <p:strVal val="#ppt_w"/>
                                          </p:val>
                                        </p:tav>
                                      </p:tavLst>
                                    </p:anim>
                                    <p:anim calcmode="lin" valueType="num">
                                      <p:cBhvr>
                                        <p:cTn id="8" dur="1000" fill="hold"/>
                                        <p:tgtEl>
                                          <p:spTgt spid="1963128"/>
                                        </p:tgtEl>
                                        <p:attrNameLst>
                                          <p:attrName>ppt_h</p:attrName>
                                        </p:attrNameLst>
                                      </p:cBhvr>
                                      <p:tavLst>
                                        <p:tav tm="0">
                                          <p:val>
                                            <p:fltVal val="0"/>
                                          </p:val>
                                        </p:tav>
                                        <p:tav tm="100000">
                                          <p:val>
                                            <p:strVal val="#ppt_h"/>
                                          </p:val>
                                        </p:tav>
                                      </p:tavLst>
                                    </p:anim>
                                    <p:anim calcmode="lin" valueType="num">
                                      <p:cBhvr>
                                        <p:cTn id="9" dur="1000" fill="hold"/>
                                        <p:tgtEl>
                                          <p:spTgt spid="19631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631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272" fill="hold" nodeType="clickEffect">
                                  <p:stCondLst>
                                    <p:cond delay="0"/>
                                  </p:stCondLst>
                                  <p:childTnLst>
                                    <p:set>
                                      <p:cBhvr>
                                        <p:cTn id="14" dur="1" fill="hold">
                                          <p:stCondLst>
                                            <p:cond delay="0"/>
                                          </p:stCondLst>
                                        </p:cTn>
                                        <p:tgtEl>
                                          <p:spTgt spid="1963095"/>
                                        </p:tgtEl>
                                        <p:attrNameLst>
                                          <p:attrName>style.visibility</p:attrName>
                                        </p:attrNameLst>
                                      </p:cBhvr>
                                      <p:to>
                                        <p:strVal val="visible"/>
                                      </p:to>
                                    </p:set>
                                    <p:anim calcmode="lin" valueType="num">
                                      <p:cBhvr>
                                        <p:cTn id="15" dur="500" fill="hold"/>
                                        <p:tgtEl>
                                          <p:spTgt spid="1963095"/>
                                        </p:tgtEl>
                                        <p:attrNameLst>
                                          <p:attrName>ppt_w</p:attrName>
                                        </p:attrNameLst>
                                      </p:cBhvr>
                                      <p:tavLst>
                                        <p:tav tm="0">
                                          <p:val>
                                            <p:strVal val="2/3*#ppt_w"/>
                                          </p:val>
                                        </p:tav>
                                        <p:tav tm="100000">
                                          <p:val>
                                            <p:strVal val="#ppt_w"/>
                                          </p:val>
                                        </p:tav>
                                      </p:tavLst>
                                    </p:anim>
                                    <p:anim calcmode="lin" valueType="num">
                                      <p:cBhvr>
                                        <p:cTn id="16" dur="500" fill="hold"/>
                                        <p:tgtEl>
                                          <p:spTgt spid="1963095"/>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8194" name="Group 2"/>
          <p:cNvGrpSpPr>
            <a:grpSpLocks/>
          </p:cNvGrpSpPr>
          <p:nvPr/>
        </p:nvGrpSpPr>
        <p:grpSpPr bwMode="auto">
          <a:xfrm>
            <a:off x="663575" y="1295400"/>
            <a:ext cx="7686675" cy="5032375"/>
            <a:chOff x="268" y="894"/>
            <a:chExt cx="4842" cy="3170"/>
          </a:xfrm>
        </p:grpSpPr>
        <p:sp>
          <p:nvSpPr>
            <p:cNvPr id="51204" name="AutoShape 3"/>
            <p:cNvSpPr>
              <a:spLocks noChangeArrowheads="1"/>
            </p:cNvSpPr>
            <p:nvPr/>
          </p:nvSpPr>
          <p:spPr bwMode="auto">
            <a:xfrm>
              <a:off x="1658" y="1026"/>
              <a:ext cx="1050" cy="202"/>
            </a:xfrm>
            <a:prstGeom prst="roundRect">
              <a:avLst>
                <a:gd name="adj" fmla="val 399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Buscar Bebida</a:t>
              </a:r>
            </a:p>
          </p:txBody>
        </p:sp>
        <p:sp>
          <p:nvSpPr>
            <p:cNvPr id="51205" name="AutoShape 4"/>
            <p:cNvSpPr>
              <a:spLocks noChangeArrowheads="1"/>
            </p:cNvSpPr>
            <p:nvPr/>
          </p:nvSpPr>
          <p:spPr bwMode="auto">
            <a:xfrm>
              <a:off x="364" y="1684"/>
              <a:ext cx="1146" cy="202"/>
            </a:xfrm>
            <a:prstGeom prst="roundRect">
              <a:avLst>
                <a:gd name="adj" fmla="val 38282"/>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Poner café en filtro</a:t>
              </a:r>
            </a:p>
          </p:txBody>
        </p:sp>
        <p:sp>
          <p:nvSpPr>
            <p:cNvPr id="51206" name="AutoShape 5"/>
            <p:cNvSpPr>
              <a:spLocks noChangeArrowheads="1"/>
            </p:cNvSpPr>
            <p:nvPr/>
          </p:nvSpPr>
          <p:spPr bwMode="auto">
            <a:xfrm>
              <a:off x="1610" y="1684"/>
              <a:ext cx="1434" cy="202"/>
            </a:xfrm>
            <a:prstGeom prst="roundRect">
              <a:avLst>
                <a:gd name="adj" fmla="val 41241"/>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Añadir agua al depósito</a:t>
              </a:r>
            </a:p>
          </p:txBody>
        </p:sp>
        <p:sp>
          <p:nvSpPr>
            <p:cNvPr id="51207" name="AutoShape 6"/>
            <p:cNvSpPr>
              <a:spLocks noChangeArrowheads="1"/>
            </p:cNvSpPr>
            <p:nvPr/>
          </p:nvSpPr>
          <p:spPr bwMode="auto">
            <a:xfrm>
              <a:off x="3100" y="1684"/>
              <a:ext cx="663" cy="199"/>
            </a:xfrm>
            <a:prstGeom prst="roundRect">
              <a:avLst>
                <a:gd name="adj" fmla="val 38282"/>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Coger taza</a:t>
              </a:r>
            </a:p>
          </p:txBody>
        </p:sp>
        <p:sp>
          <p:nvSpPr>
            <p:cNvPr id="51208" name="AutoShape 7"/>
            <p:cNvSpPr>
              <a:spLocks noChangeArrowheads="1"/>
            </p:cNvSpPr>
            <p:nvPr/>
          </p:nvSpPr>
          <p:spPr bwMode="auto">
            <a:xfrm>
              <a:off x="268" y="2133"/>
              <a:ext cx="1338" cy="206"/>
            </a:xfrm>
            <a:prstGeom prst="roundRect">
              <a:avLst>
                <a:gd name="adj" fmla="val 49991"/>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Poner filtro en máquina</a:t>
              </a:r>
            </a:p>
          </p:txBody>
        </p:sp>
        <p:sp>
          <p:nvSpPr>
            <p:cNvPr id="51209" name="AutoShape 8"/>
            <p:cNvSpPr>
              <a:spLocks noChangeArrowheads="1"/>
            </p:cNvSpPr>
            <p:nvPr/>
          </p:nvSpPr>
          <p:spPr bwMode="auto">
            <a:xfrm>
              <a:off x="950" y="2672"/>
              <a:ext cx="1183" cy="202"/>
            </a:xfrm>
            <a:prstGeom prst="roundRect">
              <a:avLst>
                <a:gd name="adj" fmla="val 49991"/>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Encender máquina</a:t>
              </a:r>
            </a:p>
          </p:txBody>
        </p:sp>
        <p:sp>
          <p:nvSpPr>
            <p:cNvPr id="51210" name="AutoShape 9"/>
            <p:cNvSpPr>
              <a:spLocks noChangeArrowheads="1"/>
            </p:cNvSpPr>
            <p:nvPr/>
          </p:nvSpPr>
          <p:spPr bwMode="auto">
            <a:xfrm>
              <a:off x="1001" y="3042"/>
              <a:ext cx="1132" cy="199"/>
            </a:xfrm>
            <a:prstGeom prst="roundRect">
              <a:avLst>
                <a:gd name="adj" fmla="val 35787"/>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 Café en preparación</a:t>
              </a:r>
            </a:p>
          </p:txBody>
        </p:sp>
        <p:sp>
          <p:nvSpPr>
            <p:cNvPr id="51211" name="AutoShape 10"/>
            <p:cNvSpPr>
              <a:spLocks noChangeArrowheads="1"/>
            </p:cNvSpPr>
            <p:nvPr/>
          </p:nvSpPr>
          <p:spPr bwMode="auto">
            <a:xfrm>
              <a:off x="2573" y="3495"/>
              <a:ext cx="950" cy="199"/>
            </a:xfrm>
            <a:prstGeom prst="roundRect">
              <a:avLst>
                <a:gd name="adj" fmla="val 48282"/>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Servir café</a:t>
              </a:r>
            </a:p>
          </p:txBody>
        </p:sp>
        <p:sp>
          <p:nvSpPr>
            <p:cNvPr id="51212" name="AutoShape 11"/>
            <p:cNvSpPr>
              <a:spLocks noChangeArrowheads="1"/>
            </p:cNvSpPr>
            <p:nvPr/>
          </p:nvSpPr>
          <p:spPr bwMode="auto">
            <a:xfrm>
              <a:off x="3963" y="2096"/>
              <a:ext cx="1050" cy="202"/>
            </a:xfrm>
            <a:prstGeom prst="roundRect">
              <a:avLst>
                <a:gd name="adj" fmla="val 37884"/>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Coger zumo</a:t>
              </a:r>
            </a:p>
          </p:txBody>
        </p:sp>
        <p:sp>
          <p:nvSpPr>
            <p:cNvPr id="51213" name="AutoShape 12"/>
            <p:cNvSpPr>
              <a:spLocks noChangeArrowheads="1"/>
            </p:cNvSpPr>
            <p:nvPr/>
          </p:nvSpPr>
          <p:spPr bwMode="auto">
            <a:xfrm>
              <a:off x="3963" y="3577"/>
              <a:ext cx="806" cy="199"/>
            </a:xfrm>
            <a:prstGeom prst="roundRect">
              <a:avLst>
                <a:gd name="adj" fmla="val 49991"/>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Beber</a:t>
              </a:r>
            </a:p>
          </p:txBody>
        </p:sp>
        <p:sp>
          <p:nvSpPr>
            <p:cNvPr id="51214" name="Oval 13"/>
            <p:cNvSpPr>
              <a:spLocks noChangeArrowheads="1"/>
            </p:cNvSpPr>
            <p:nvPr/>
          </p:nvSpPr>
          <p:spPr bwMode="auto">
            <a:xfrm>
              <a:off x="4298" y="3947"/>
              <a:ext cx="88" cy="7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1215" name="Oval 14"/>
            <p:cNvSpPr>
              <a:spLocks noChangeArrowheads="1"/>
            </p:cNvSpPr>
            <p:nvPr/>
          </p:nvSpPr>
          <p:spPr bwMode="auto">
            <a:xfrm>
              <a:off x="4250" y="3906"/>
              <a:ext cx="184" cy="15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1216" name="Line 15"/>
            <p:cNvSpPr>
              <a:spLocks noChangeShapeType="1"/>
            </p:cNvSpPr>
            <p:nvPr/>
          </p:nvSpPr>
          <p:spPr bwMode="auto">
            <a:xfrm>
              <a:off x="2138" y="1516"/>
              <a:ext cx="383"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17" name="Line 16"/>
            <p:cNvSpPr>
              <a:spLocks noChangeShapeType="1"/>
            </p:cNvSpPr>
            <p:nvPr/>
          </p:nvSpPr>
          <p:spPr bwMode="auto">
            <a:xfrm>
              <a:off x="1084" y="2545"/>
              <a:ext cx="124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18" name="Line 17"/>
            <p:cNvSpPr>
              <a:spLocks noChangeShapeType="1"/>
            </p:cNvSpPr>
            <p:nvPr/>
          </p:nvSpPr>
          <p:spPr bwMode="auto">
            <a:xfrm>
              <a:off x="2618" y="3368"/>
              <a:ext cx="67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19" name="Oval 18"/>
            <p:cNvSpPr>
              <a:spLocks noChangeArrowheads="1"/>
            </p:cNvSpPr>
            <p:nvPr/>
          </p:nvSpPr>
          <p:spPr bwMode="auto">
            <a:xfrm>
              <a:off x="703" y="1067"/>
              <a:ext cx="88" cy="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1220" name="Line 19"/>
            <p:cNvSpPr>
              <a:spLocks noChangeShapeType="1"/>
            </p:cNvSpPr>
            <p:nvPr/>
          </p:nvSpPr>
          <p:spPr bwMode="auto">
            <a:xfrm flipV="1">
              <a:off x="796" y="1105"/>
              <a:ext cx="852"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21" name="AutoShape 20"/>
            <p:cNvSpPr>
              <a:spLocks noChangeArrowheads="1"/>
            </p:cNvSpPr>
            <p:nvPr/>
          </p:nvSpPr>
          <p:spPr bwMode="auto">
            <a:xfrm>
              <a:off x="3627" y="1067"/>
              <a:ext cx="184" cy="116"/>
            </a:xfrm>
            <a:prstGeom prst="diamond">
              <a:avLst/>
            </a:prstGeom>
            <a:solidFill>
              <a:srgbClr val="C5E9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1222" name="Line 21"/>
            <p:cNvSpPr>
              <a:spLocks noChangeShapeType="1"/>
            </p:cNvSpPr>
            <p:nvPr/>
          </p:nvSpPr>
          <p:spPr bwMode="auto">
            <a:xfrm>
              <a:off x="2713" y="1105"/>
              <a:ext cx="91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23" name="Line 22"/>
            <p:cNvSpPr>
              <a:spLocks noChangeShapeType="1"/>
            </p:cNvSpPr>
            <p:nvPr/>
          </p:nvSpPr>
          <p:spPr bwMode="auto">
            <a:xfrm>
              <a:off x="2329" y="1229"/>
              <a:ext cx="0" cy="2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24" name="Line 23"/>
            <p:cNvSpPr>
              <a:spLocks noChangeShapeType="1"/>
            </p:cNvSpPr>
            <p:nvPr/>
          </p:nvSpPr>
          <p:spPr bwMode="auto">
            <a:xfrm>
              <a:off x="2281" y="1517"/>
              <a:ext cx="0" cy="16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25" name="Freeform 24"/>
            <p:cNvSpPr>
              <a:spLocks/>
            </p:cNvSpPr>
            <p:nvPr/>
          </p:nvSpPr>
          <p:spPr bwMode="auto">
            <a:xfrm>
              <a:off x="1131" y="1516"/>
              <a:ext cx="1055" cy="166"/>
            </a:xfrm>
            <a:custGeom>
              <a:avLst/>
              <a:gdLst>
                <a:gd name="T0" fmla="*/ 1054 w 1057"/>
                <a:gd name="T1" fmla="*/ 0 h 193"/>
                <a:gd name="T2" fmla="*/ 1054 w 1057"/>
                <a:gd name="T3" fmla="*/ 83 h 193"/>
                <a:gd name="T4" fmla="*/ 0 w 1057"/>
                <a:gd name="T5" fmla="*/ 83 h 193"/>
                <a:gd name="T6" fmla="*/ 0 w 1057"/>
                <a:gd name="T7" fmla="*/ 165 h 1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7" h="193">
                  <a:moveTo>
                    <a:pt x="1056" y="0"/>
                  </a:moveTo>
                  <a:lnTo>
                    <a:pt x="1056" y="96"/>
                  </a:lnTo>
                  <a:lnTo>
                    <a:pt x="0" y="96"/>
                  </a:lnTo>
                  <a:lnTo>
                    <a:pt x="0" y="192"/>
                  </a:lnTo>
                </a:path>
              </a:pathLst>
            </a:custGeom>
            <a:noFill/>
            <a:ln w="127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51226" name="Freeform 25"/>
            <p:cNvSpPr>
              <a:spLocks/>
            </p:cNvSpPr>
            <p:nvPr/>
          </p:nvSpPr>
          <p:spPr bwMode="auto">
            <a:xfrm>
              <a:off x="2473" y="1516"/>
              <a:ext cx="911" cy="166"/>
            </a:xfrm>
            <a:custGeom>
              <a:avLst/>
              <a:gdLst>
                <a:gd name="T0" fmla="*/ 0 w 913"/>
                <a:gd name="T1" fmla="*/ 0 h 193"/>
                <a:gd name="T2" fmla="*/ 0 w 913"/>
                <a:gd name="T3" fmla="*/ 83 h 193"/>
                <a:gd name="T4" fmla="*/ 910 w 913"/>
                <a:gd name="T5" fmla="*/ 83 h 193"/>
                <a:gd name="T6" fmla="*/ 910 w 913"/>
                <a:gd name="T7" fmla="*/ 165 h 1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3" h="193">
                  <a:moveTo>
                    <a:pt x="0" y="0"/>
                  </a:moveTo>
                  <a:lnTo>
                    <a:pt x="0" y="96"/>
                  </a:lnTo>
                  <a:lnTo>
                    <a:pt x="912" y="96"/>
                  </a:lnTo>
                  <a:lnTo>
                    <a:pt x="912" y="192"/>
                  </a:lnTo>
                </a:path>
              </a:pathLst>
            </a:custGeom>
            <a:noFill/>
            <a:ln w="127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51227" name="Line 26"/>
            <p:cNvSpPr>
              <a:spLocks noChangeShapeType="1"/>
            </p:cNvSpPr>
            <p:nvPr/>
          </p:nvSpPr>
          <p:spPr bwMode="auto">
            <a:xfrm>
              <a:off x="1083" y="1887"/>
              <a:ext cx="0" cy="24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28" name="Line 27"/>
            <p:cNvSpPr>
              <a:spLocks noChangeShapeType="1"/>
            </p:cNvSpPr>
            <p:nvPr/>
          </p:nvSpPr>
          <p:spPr bwMode="auto">
            <a:xfrm>
              <a:off x="1322" y="2340"/>
              <a:ext cx="0" cy="20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29" name="Line 28"/>
            <p:cNvSpPr>
              <a:spLocks noChangeShapeType="1"/>
            </p:cNvSpPr>
            <p:nvPr/>
          </p:nvSpPr>
          <p:spPr bwMode="auto">
            <a:xfrm>
              <a:off x="2089" y="1887"/>
              <a:ext cx="0" cy="65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30" name="Line 29"/>
            <p:cNvSpPr>
              <a:spLocks noChangeShapeType="1"/>
            </p:cNvSpPr>
            <p:nvPr/>
          </p:nvSpPr>
          <p:spPr bwMode="auto">
            <a:xfrm>
              <a:off x="1706" y="2546"/>
              <a:ext cx="0" cy="12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31" name="Line 30"/>
            <p:cNvSpPr>
              <a:spLocks noChangeShapeType="1"/>
            </p:cNvSpPr>
            <p:nvPr/>
          </p:nvSpPr>
          <p:spPr bwMode="auto">
            <a:xfrm>
              <a:off x="1706" y="2875"/>
              <a:ext cx="0" cy="16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32" name="Freeform 31"/>
            <p:cNvSpPr>
              <a:spLocks/>
            </p:cNvSpPr>
            <p:nvPr/>
          </p:nvSpPr>
          <p:spPr bwMode="auto">
            <a:xfrm>
              <a:off x="1706" y="3244"/>
              <a:ext cx="1007" cy="125"/>
            </a:xfrm>
            <a:custGeom>
              <a:avLst/>
              <a:gdLst>
                <a:gd name="T0" fmla="*/ 0 w 1009"/>
                <a:gd name="T1" fmla="*/ 0 h 145"/>
                <a:gd name="T2" fmla="*/ 0 w 1009"/>
                <a:gd name="T3" fmla="*/ 41 h 145"/>
                <a:gd name="T4" fmla="*/ 1006 w 1009"/>
                <a:gd name="T5" fmla="*/ 41 h 145"/>
                <a:gd name="T6" fmla="*/ 1006 w 1009"/>
                <a:gd name="T7" fmla="*/ 124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9" h="145">
                  <a:moveTo>
                    <a:pt x="0" y="0"/>
                  </a:moveTo>
                  <a:lnTo>
                    <a:pt x="0" y="48"/>
                  </a:lnTo>
                  <a:lnTo>
                    <a:pt x="1008" y="48"/>
                  </a:lnTo>
                  <a:lnTo>
                    <a:pt x="1008" y="144"/>
                  </a:lnTo>
                </a:path>
              </a:pathLst>
            </a:custGeom>
            <a:noFill/>
            <a:ln w="127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51233" name="Line 32"/>
            <p:cNvSpPr>
              <a:spLocks noChangeShapeType="1"/>
            </p:cNvSpPr>
            <p:nvPr/>
          </p:nvSpPr>
          <p:spPr bwMode="auto">
            <a:xfrm>
              <a:off x="3192" y="1887"/>
              <a:ext cx="0" cy="148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34" name="Line 33"/>
            <p:cNvSpPr>
              <a:spLocks noChangeShapeType="1"/>
            </p:cNvSpPr>
            <p:nvPr/>
          </p:nvSpPr>
          <p:spPr bwMode="auto">
            <a:xfrm>
              <a:off x="2952" y="3369"/>
              <a:ext cx="0" cy="12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35" name="Freeform 34"/>
            <p:cNvSpPr>
              <a:spLocks/>
            </p:cNvSpPr>
            <p:nvPr/>
          </p:nvSpPr>
          <p:spPr bwMode="auto">
            <a:xfrm>
              <a:off x="3719" y="1187"/>
              <a:ext cx="241" cy="988"/>
            </a:xfrm>
            <a:custGeom>
              <a:avLst/>
              <a:gdLst>
                <a:gd name="T0" fmla="*/ 0 w 241"/>
                <a:gd name="T1" fmla="*/ 0 h 1153"/>
                <a:gd name="T2" fmla="*/ 0 w 241"/>
                <a:gd name="T3" fmla="*/ 288 h 1153"/>
                <a:gd name="T4" fmla="*/ 96 w 241"/>
                <a:gd name="T5" fmla="*/ 288 h 1153"/>
                <a:gd name="T6" fmla="*/ 96 w 241"/>
                <a:gd name="T7" fmla="*/ 987 h 1153"/>
                <a:gd name="T8" fmla="*/ 240 w 241"/>
                <a:gd name="T9" fmla="*/ 987 h 1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1153">
                  <a:moveTo>
                    <a:pt x="0" y="0"/>
                  </a:moveTo>
                  <a:lnTo>
                    <a:pt x="0" y="336"/>
                  </a:lnTo>
                  <a:lnTo>
                    <a:pt x="96" y="336"/>
                  </a:lnTo>
                  <a:lnTo>
                    <a:pt x="96" y="1152"/>
                  </a:lnTo>
                  <a:lnTo>
                    <a:pt x="240" y="1152"/>
                  </a:lnTo>
                </a:path>
              </a:pathLst>
            </a:custGeom>
            <a:noFill/>
            <a:ln w="127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51236" name="Line 35"/>
            <p:cNvSpPr>
              <a:spLocks noChangeShapeType="1"/>
            </p:cNvSpPr>
            <p:nvPr/>
          </p:nvSpPr>
          <p:spPr bwMode="auto">
            <a:xfrm>
              <a:off x="4342" y="2299"/>
              <a:ext cx="0" cy="127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37" name="Line 36"/>
            <p:cNvSpPr>
              <a:spLocks noChangeShapeType="1"/>
            </p:cNvSpPr>
            <p:nvPr/>
          </p:nvSpPr>
          <p:spPr bwMode="auto">
            <a:xfrm>
              <a:off x="4342" y="3780"/>
              <a:ext cx="0" cy="12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1238" name="Freeform 37"/>
            <p:cNvSpPr>
              <a:spLocks/>
            </p:cNvSpPr>
            <p:nvPr/>
          </p:nvSpPr>
          <p:spPr bwMode="auto">
            <a:xfrm>
              <a:off x="3527" y="3574"/>
              <a:ext cx="433" cy="124"/>
            </a:xfrm>
            <a:custGeom>
              <a:avLst/>
              <a:gdLst>
                <a:gd name="T0" fmla="*/ 0 w 433"/>
                <a:gd name="T1" fmla="*/ 0 h 145"/>
                <a:gd name="T2" fmla="*/ 192 w 433"/>
                <a:gd name="T3" fmla="*/ 0 h 145"/>
                <a:gd name="T4" fmla="*/ 192 w 433"/>
                <a:gd name="T5" fmla="*/ 123 h 145"/>
                <a:gd name="T6" fmla="*/ 432 w 433"/>
                <a:gd name="T7" fmla="*/ 123 h 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3" h="145">
                  <a:moveTo>
                    <a:pt x="0" y="0"/>
                  </a:moveTo>
                  <a:lnTo>
                    <a:pt x="192" y="0"/>
                  </a:lnTo>
                  <a:lnTo>
                    <a:pt x="192" y="144"/>
                  </a:lnTo>
                  <a:lnTo>
                    <a:pt x="432" y="144"/>
                  </a:lnTo>
                </a:path>
              </a:pathLst>
            </a:custGeom>
            <a:noFill/>
            <a:ln w="127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51239" name="Freeform 38"/>
            <p:cNvSpPr>
              <a:spLocks/>
            </p:cNvSpPr>
            <p:nvPr/>
          </p:nvSpPr>
          <p:spPr bwMode="auto">
            <a:xfrm>
              <a:off x="3815" y="1105"/>
              <a:ext cx="1295" cy="2881"/>
            </a:xfrm>
            <a:custGeom>
              <a:avLst/>
              <a:gdLst>
                <a:gd name="T0" fmla="*/ 0 w 1297"/>
                <a:gd name="T1" fmla="*/ 0 h 3361"/>
                <a:gd name="T2" fmla="*/ 1294 w 1297"/>
                <a:gd name="T3" fmla="*/ 0 h 3361"/>
                <a:gd name="T4" fmla="*/ 1294 w 1297"/>
                <a:gd name="T5" fmla="*/ 2880 h 3361"/>
                <a:gd name="T6" fmla="*/ 623 w 1297"/>
                <a:gd name="T7" fmla="*/ 2880 h 33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7" h="3361">
                  <a:moveTo>
                    <a:pt x="0" y="0"/>
                  </a:moveTo>
                  <a:lnTo>
                    <a:pt x="1296" y="0"/>
                  </a:lnTo>
                  <a:lnTo>
                    <a:pt x="1296" y="3360"/>
                  </a:lnTo>
                  <a:lnTo>
                    <a:pt x="624" y="3360"/>
                  </a:lnTo>
                </a:path>
              </a:pathLst>
            </a:custGeom>
            <a:noFill/>
            <a:ln w="127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51240" name="Rectangle 39"/>
            <p:cNvSpPr>
              <a:spLocks noChangeArrowheads="1"/>
            </p:cNvSpPr>
            <p:nvPr/>
          </p:nvSpPr>
          <p:spPr bwMode="auto">
            <a:xfrm>
              <a:off x="2702" y="903"/>
              <a:ext cx="5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s-ES_tradnl" altLang="es-ES" sz="1200"/>
                <a:t>[no hay café]</a:t>
              </a:r>
            </a:p>
          </p:txBody>
        </p:sp>
        <p:sp>
          <p:nvSpPr>
            <p:cNvPr id="51241" name="Rectangle 40"/>
            <p:cNvSpPr>
              <a:spLocks noChangeArrowheads="1"/>
            </p:cNvSpPr>
            <p:nvPr/>
          </p:nvSpPr>
          <p:spPr bwMode="auto">
            <a:xfrm>
              <a:off x="2319" y="1240"/>
              <a:ext cx="4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s-ES_tradnl" altLang="es-ES" sz="1200"/>
                <a:t>[hay café</a:t>
              </a:r>
            </a:p>
          </p:txBody>
        </p:sp>
        <p:sp>
          <p:nvSpPr>
            <p:cNvPr id="51242" name="Rectangle 41"/>
            <p:cNvSpPr>
              <a:spLocks noChangeArrowheads="1"/>
            </p:cNvSpPr>
            <p:nvPr/>
          </p:nvSpPr>
          <p:spPr bwMode="auto">
            <a:xfrm>
              <a:off x="3821" y="894"/>
              <a:ext cx="4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s-ES_tradnl" altLang="es-ES" sz="1200"/>
                <a:t>[no zumo]</a:t>
              </a:r>
            </a:p>
          </p:txBody>
        </p:sp>
        <p:sp>
          <p:nvSpPr>
            <p:cNvPr id="51243" name="Rectangle 42"/>
            <p:cNvSpPr>
              <a:spLocks noChangeArrowheads="1"/>
            </p:cNvSpPr>
            <p:nvPr/>
          </p:nvSpPr>
          <p:spPr bwMode="auto">
            <a:xfrm>
              <a:off x="3709" y="1199"/>
              <a:ext cx="50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s-ES_tradnl" altLang="es-ES" sz="1200"/>
                <a:t>[hay zumo]</a:t>
              </a:r>
            </a:p>
          </p:txBody>
        </p:sp>
        <p:sp>
          <p:nvSpPr>
            <p:cNvPr id="51244" name="Rectangle 43"/>
            <p:cNvSpPr>
              <a:spLocks noChangeArrowheads="1"/>
            </p:cNvSpPr>
            <p:nvPr/>
          </p:nvSpPr>
          <p:spPr bwMode="auto">
            <a:xfrm>
              <a:off x="1785" y="2853"/>
              <a:ext cx="56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s-ES_tradnl" altLang="es-ES" sz="1200"/>
                <a:t>^cafetera.On</a:t>
              </a:r>
            </a:p>
          </p:txBody>
        </p:sp>
        <p:sp>
          <p:nvSpPr>
            <p:cNvPr id="51245" name="Rectangle 44"/>
            <p:cNvSpPr>
              <a:spLocks noChangeArrowheads="1"/>
            </p:cNvSpPr>
            <p:nvPr/>
          </p:nvSpPr>
          <p:spPr bwMode="auto">
            <a:xfrm>
              <a:off x="1600" y="3298"/>
              <a:ext cx="65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s-ES_tradnl" altLang="es-ES" sz="1200"/>
                <a:t>indicador de fin</a:t>
              </a:r>
            </a:p>
          </p:txBody>
        </p:sp>
      </p:grpSp>
      <p:sp>
        <p:nvSpPr>
          <p:cNvPr id="51203" name="Rectangle 45"/>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Actividad</a:t>
            </a:r>
            <a:endParaRPr kumimoji="0" lang="en-US" altLang="es-ES" sz="3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1928194"/>
                                        </p:tgtEl>
                                        <p:attrNameLst>
                                          <p:attrName>style.visibility</p:attrName>
                                        </p:attrNameLst>
                                      </p:cBhvr>
                                      <p:to>
                                        <p:strVal val="visible"/>
                                      </p:to>
                                    </p:set>
                                    <p:anim calcmode="lin" valueType="num">
                                      <p:cBhvr>
                                        <p:cTn id="7" dur="500" fill="hold"/>
                                        <p:tgtEl>
                                          <p:spTgt spid="1928194"/>
                                        </p:tgtEl>
                                        <p:attrNameLst>
                                          <p:attrName>ppt_w</p:attrName>
                                        </p:attrNameLst>
                                      </p:cBhvr>
                                      <p:tavLst>
                                        <p:tav tm="0">
                                          <p:val>
                                            <p:strVal val="2/3*#ppt_w"/>
                                          </p:val>
                                        </p:tav>
                                        <p:tav tm="100000">
                                          <p:val>
                                            <p:strVal val="#ppt_w"/>
                                          </p:val>
                                        </p:tav>
                                      </p:tavLst>
                                    </p:anim>
                                    <p:anim calcmode="lin" valueType="num">
                                      <p:cBhvr>
                                        <p:cTn id="8" dur="500" fill="hold"/>
                                        <p:tgtEl>
                                          <p:spTgt spid="1928194"/>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0281" name="Group 41"/>
          <p:cNvGrpSpPr>
            <a:grpSpLocks/>
          </p:cNvGrpSpPr>
          <p:nvPr/>
        </p:nvGrpSpPr>
        <p:grpSpPr bwMode="auto">
          <a:xfrm>
            <a:off x="1111250" y="1143000"/>
            <a:ext cx="6532563" cy="5227638"/>
            <a:chOff x="700" y="918"/>
            <a:chExt cx="4115" cy="3293"/>
          </a:xfrm>
        </p:grpSpPr>
        <p:sp>
          <p:nvSpPr>
            <p:cNvPr id="53252" name="Line 2"/>
            <p:cNvSpPr>
              <a:spLocks noChangeShapeType="1"/>
            </p:cNvSpPr>
            <p:nvPr/>
          </p:nvSpPr>
          <p:spPr bwMode="auto">
            <a:xfrm>
              <a:off x="1862" y="1093"/>
              <a:ext cx="0" cy="3021"/>
            </a:xfrm>
            <a:prstGeom prst="line">
              <a:avLst/>
            </a:prstGeom>
            <a:noFill/>
            <a:ln w="38100">
              <a:solidFill>
                <a:srgbClr val="3366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53" name="Line 3"/>
            <p:cNvSpPr>
              <a:spLocks noChangeShapeType="1"/>
            </p:cNvSpPr>
            <p:nvPr/>
          </p:nvSpPr>
          <p:spPr bwMode="auto">
            <a:xfrm>
              <a:off x="3674" y="1085"/>
              <a:ext cx="0" cy="3037"/>
            </a:xfrm>
            <a:prstGeom prst="line">
              <a:avLst/>
            </a:prstGeom>
            <a:noFill/>
            <a:ln w="38100">
              <a:solidFill>
                <a:srgbClr val="3366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54" name="AutoShape 4"/>
            <p:cNvSpPr>
              <a:spLocks noChangeArrowheads="1"/>
            </p:cNvSpPr>
            <p:nvPr/>
          </p:nvSpPr>
          <p:spPr bwMode="auto">
            <a:xfrm>
              <a:off x="2362" y="3749"/>
              <a:ext cx="761" cy="184"/>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Emitir billete</a:t>
              </a:r>
            </a:p>
          </p:txBody>
        </p:sp>
        <p:sp>
          <p:nvSpPr>
            <p:cNvPr id="53255" name="Rectangle 5"/>
            <p:cNvSpPr>
              <a:spLocks noChangeArrowheads="1"/>
            </p:cNvSpPr>
            <p:nvPr/>
          </p:nvSpPr>
          <p:spPr bwMode="auto">
            <a:xfrm>
              <a:off x="1008" y="931"/>
              <a:ext cx="42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s-ES_tradnl" altLang="es-ES" sz="1200"/>
                <a:t>Pasajero</a:t>
              </a:r>
            </a:p>
          </p:txBody>
        </p:sp>
        <p:sp>
          <p:nvSpPr>
            <p:cNvPr id="53256" name="Rectangle 6"/>
            <p:cNvSpPr>
              <a:spLocks noChangeArrowheads="1"/>
            </p:cNvSpPr>
            <p:nvPr/>
          </p:nvSpPr>
          <p:spPr bwMode="auto">
            <a:xfrm>
              <a:off x="2565" y="919"/>
              <a:ext cx="4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s-ES_tradnl" altLang="es-ES" sz="1200"/>
                <a:t>Vendedor</a:t>
              </a:r>
            </a:p>
          </p:txBody>
        </p:sp>
        <p:sp>
          <p:nvSpPr>
            <p:cNvPr id="53257" name="Rectangle 7"/>
            <p:cNvSpPr>
              <a:spLocks noChangeArrowheads="1"/>
            </p:cNvSpPr>
            <p:nvPr/>
          </p:nvSpPr>
          <p:spPr bwMode="auto">
            <a:xfrm>
              <a:off x="4130" y="918"/>
              <a:ext cx="33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r>
                <a:rPr kumimoji="0" lang="es-ES_tradnl" altLang="es-ES" sz="1200"/>
                <a:t>Airline</a:t>
              </a:r>
            </a:p>
          </p:txBody>
        </p:sp>
        <p:sp>
          <p:nvSpPr>
            <p:cNvPr id="53258" name="Oval 8"/>
            <p:cNvSpPr>
              <a:spLocks noChangeArrowheads="1"/>
            </p:cNvSpPr>
            <p:nvPr/>
          </p:nvSpPr>
          <p:spPr bwMode="auto">
            <a:xfrm>
              <a:off x="1130" y="1191"/>
              <a:ext cx="88" cy="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3259" name="Oval 9"/>
            <p:cNvSpPr>
              <a:spLocks noChangeArrowheads="1"/>
            </p:cNvSpPr>
            <p:nvPr/>
          </p:nvSpPr>
          <p:spPr bwMode="auto">
            <a:xfrm>
              <a:off x="2655" y="4045"/>
              <a:ext cx="184" cy="16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3260" name="Oval 10"/>
            <p:cNvSpPr>
              <a:spLocks noChangeArrowheads="1"/>
            </p:cNvSpPr>
            <p:nvPr/>
          </p:nvSpPr>
          <p:spPr bwMode="auto">
            <a:xfrm>
              <a:off x="2695" y="4079"/>
              <a:ext cx="88" cy="76"/>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3261" name="AutoShape 11"/>
            <p:cNvSpPr>
              <a:spLocks noChangeArrowheads="1"/>
            </p:cNvSpPr>
            <p:nvPr/>
          </p:nvSpPr>
          <p:spPr bwMode="auto">
            <a:xfrm>
              <a:off x="1934" y="3024"/>
              <a:ext cx="785" cy="225"/>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Solicitar pago</a:t>
              </a:r>
            </a:p>
          </p:txBody>
        </p:sp>
        <p:sp>
          <p:nvSpPr>
            <p:cNvPr id="53262" name="AutoShape 12"/>
            <p:cNvSpPr>
              <a:spLocks noChangeArrowheads="1"/>
            </p:cNvSpPr>
            <p:nvPr/>
          </p:nvSpPr>
          <p:spPr bwMode="auto">
            <a:xfrm>
              <a:off x="2744" y="3053"/>
              <a:ext cx="852" cy="211"/>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Reservar plazas</a:t>
              </a:r>
            </a:p>
          </p:txBody>
        </p:sp>
        <p:sp>
          <p:nvSpPr>
            <p:cNvPr id="53263" name="AutoShape 13"/>
            <p:cNvSpPr>
              <a:spLocks noChangeArrowheads="1"/>
            </p:cNvSpPr>
            <p:nvPr/>
          </p:nvSpPr>
          <p:spPr bwMode="auto">
            <a:xfrm>
              <a:off x="3845" y="3358"/>
              <a:ext cx="950" cy="266"/>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Confirmar</a:t>
              </a:r>
            </a:p>
            <a:p>
              <a:r>
                <a:rPr kumimoji="0" lang="es-ES_tradnl" altLang="es-ES" sz="1200"/>
                <a:t> plaza reservada</a:t>
              </a:r>
            </a:p>
          </p:txBody>
        </p:sp>
        <p:sp>
          <p:nvSpPr>
            <p:cNvPr id="53264" name="AutoShape 14"/>
            <p:cNvSpPr>
              <a:spLocks noChangeArrowheads="1"/>
            </p:cNvSpPr>
            <p:nvPr/>
          </p:nvSpPr>
          <p:spPr bwMode="auto">
            <a:xfrm>
              <a:off x="854" y="3449"/>
              <a:ext cx="761" cy="184"/>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Pagar pasaje</a:t>
              </a:r>
            </a:p>
          </p:txBody>
        </p:sp>
        <p:sp>
          <p:nvSpPr>
            <p:cNvPr id="53265" name="AutoShape 15"/>
            <p:cNvSpPr>
              <a:spLocks noChangeArrowheads="1"/>
            </p:cNvSpPr>
            <p:nvPr/>
          </p:nvSpPr>
          <p:spPr bwMode="auto">
            <a:xfrm>
              <a:off x="2151" y="2191"/>
              <a:ext cx="1198" cy="257"/>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Informar alternativas </a:t>
              </a:r>
            </a:p>
            <a:p>
              <a:r>
                <a:rPr kumimoji="0" lang="es-ES_tradnl" altLang="es-ES" sz="1200"/>
                <a:t>y precios</a:t>
              </a:r>
            </a:p>
          </p:txBody>
        </p:sp>
        <p:sp>
          <p:nvSpPr>
            <p:cNvPr id="53266" name="AutoShape 16"/>
            <p:cNvSpPr>
              <a:spLocks noChangeArrowheads="1"/>
            </p:cNvSpPr>
            <p:nvPr/>
          </p:nvSpPr>
          <p:spPr bwMode="auto">
            <a:xfrm>
              <a:off x="2244" y="1536"/>
              <a:ext cx="984" cy="240"/>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Verificar </a:t>
              </a:r>
            </a:p>
            <a:p>
              <a:r>
                <a:rPr kumimoji="0" lang="es-ES_tradnl" altLang="es-ES" sz="1200"/>
                <a:t>existencia vuelo</a:t>
              </a:r>
            </a:p>
          </p:txBody>
        </p:sp>
        <p:sp>
          <p:nvSpPr>
            <p:cNvPr id="53267" name="AutoShape 17"/>
            <p:cNvSpPr>
              <a:spLocks noChangeArrowheads="1"/>
            </p:cNvSpPr>
            <p:nvPr/>
          </p:nvSpPr>
          <p:spPr bwMode="auto">
            <a:xfrm>
              <a:off x="3807" y="1856"/>
              <a:ext cx="1008" cy="208"/>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Dar detalles vuelo</a:t>
              </a:r>
            </a:p>
          </p:txBody>
        </p:sp>
        <p:sp>
          <p:nvSpPr>
            <p:cNvPr id="53268" name="AutoShape 18"/>
            <p:cNvSpPr>
              <a:spLocks noChangeArrowheads="1"/>
            </p:cNvSpPr>
            <p:nvPr/>
          </p:nvSpPr>
          <p:spPr bwMode="auto">
            <a:xfrm>
              <a:off x="700" y="1405"/>
              <a:ext cx="884" cy="225"/>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Solicitar pasaje</a:t>
              </a:r>
            </a:p>
          </p:txBody>
        </p:sp>
        <p:sp>
          <p:nvSpPr>
            <p:cNvPr id="53269" name="AutoShape 19"/>
            <p:cNvSpPr>
              <a:spLocks noChangeArrowheads="1"/>
            </p:cNvSpPr>
            <p:nvPr/>
          </p:nvSpPr>
          <p:spPr bwMode="auto">
            <a:xfrm>
              <a:off x="733" y="2506"/>
              <a:ext cx="958" cy="230"/>
            </a:xfrm>
            <a:prstGeom prst="roundRect">
              <a:avLst>
                <a:gd name="adj" fmla="val 37486"/>
              </a:avLst>
            </a:prstGeom>
            <a:solidFill>
              <a:srgbClr val="C5E9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200"/>
                <a:t>Seleccionar vuelo</a:t>
              </a:r>
            </a:p>
          </p:txBody>
        </p:sp>
        <p:sp>
          <p:nvSpPr>
            <p:cNvPr id="53270" name="Line 20"/>
            <p:cNvSpPr>
              <a:spLocks noChangeShapeType="1"/>
            </p:cNvSpPr>
            <p:nvPr/>
          </p:nvSpPr>
          <p:spPr bwMode="auto">
            <a:xfrm>
              <a:off x="2392" y="2868"/>
              <a:ext cx="559" cy="0"/>
            </a:xfrm>
            <a:prstGeom prst="line">
              <a:avLst/>
            </a:prstGeom>
            <a:noFill/>
            <a:ln w="571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71" name="Line 21"/>
            <p:cNvSpPr>
              <a:spLocks noChangeShapeType="1"/>
            </p:cNvSpPr>
            <p:nvPr/>
          </p:nvSpPr>
          <p:spPr bwMode="auto">
            <a:xfrm>
              <a:off x="1175" y="1241"/>
              <a:ext cx="0" cy="1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72" name="Line 22"/>
            <p:cNvSpPr>
              <a:spLocks noChangeShapeType="1"/>
            </p:cNvSpPr>
            <p:nvPr/>
          </p:nvSpPr>
          <p:spPr bwMode="auto">
            <a:xfrm>
              <a:off x="1578" y="1545"/>
              <a:ext cx="674" cy="1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73" name="Line 23"/>
            <p:cNvSpPr>
              <a:spLocks noChangeShapeType="1"/>
            </p:cNvSpPr>
            <p:nvPr/>
          </p:nvSpPr>
          <p:spPr bwMode="auto">
            <a:xfrm>
              <a:off x="3230" y="1693"/>
              <a:ext cx="575" cy="22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74" name="Line 24"/>
            <p:cNvSpPr>
              <a:spLocks noChangeShapeType="1"/>
            </p:cNvSpPr>
            <p:nvPr/>
          </p:nvSpPr>
          <p:spPr bwMode="auto">
            <a:xfrm flipH="1">
              <a:off x="3329" y="2063"/>
              <a:ext cx="485" cy="20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75" name="Line 25"/>
            <p:cNvSpPr>
              <a:spLocks noChangeShapeType="1"/>
            </p:cNvSpPr>
            <p:nvPr/>
          </p:nvSpPr>
          <p:spPr bwMode="auto">
            <a:xfrm flipH="1">
              <a:off x="1701" y="2424"/>
              <a:ext cx="452" cy="18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76" name="Line 26"/>
            <p:cNvSpPr>
              <a:spLocks noChangeShapeType="1"/>
            </p:cNvSpPr>
            <p:nvPr/>
          </p:nvSpPr>
          <p:spPr bwMode="auto">
            <a:xfrm>
              <a:off x="1677" y="2712"/>
              <a:ext cx="995" cy="13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77" name="Line 27"/>
            <p:cNvSpPr>
              <a:spLocks noChangeShapeType="1"/>
            </p:cNvSpPr>
            <p:nvPr/>
          </p:nvSpPr>
          <p:spPr bwMode="auto">
            <a:xfrm flipH="1">
              <a:off x="2309" y="2860"/>
              <a:ext cx="214" cy="19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78" name="Line 28"/>
            <p:cNvSpPr>
              <a:spLocks noChangeShapeType="1"/>
            </p:cNvSpPr>
            <p:nvPr/>
          </p:nvSpPr>
          <p:spPr bwMode="auto">
            <a:xfrm>
              <a:off x="2811" y="2868"/>
              <a:ext cx="361" cy="18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79" name="Line 29"/>
            <p:cNvSpPr>
              <a:spLocks noChangeShapeType="1"/>
            </p:cNvSpPr>
            <p:nvPr/>
          </p:nvSpPr>
          <p:spPr bwMode="auto">
            <a:xfrm>
              <a:off x="2430" y="3663"/>
              <a:ext cx="559" cy="0"/>
            </a:xfrm>
            <a:prstGeom prst="line">
              <a:avLst/>
            </a:prstGeom>
            <a:noFill/>
            <a:ln w="571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80" name="Line 30"/>
            <p:cNvSpPr>
              <a:spLocks noChangeShapeType="1"/>
            </p:cNvSpPr>
            <p:nvPr/>
          </p:nvSpPr>
          <p:spPr bwMode="auto">
            <a:xfrm>
              <a:off x="1619" y="3534"/>
              <a:ext cx="896" cy="11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81" name="Line 31"/>
            <p:cNvSpPr>
              <a:spLocks noChangeShapeType="1"/>
            </p:cNvSpPr>
            <p:nvPr/>
          </p:nvSpPr>
          <p:spPr bwMode="auto">
            <a:xfrm flipH="1">
              <a:off x="2893" y="3501"/>
              <a:ext cx="945" cy="14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82" name="Line 32"/>
            <p:cNvSpPr>
              <a:spLocks noChangeShapeType="1"/>
            </p:cNvSpPr>
            <p:nvPr/>
          </p:nvSpPr>
          <p:spPr bwMode="auto">
            <a:xfrm flipH="1">
              <a:off x="1570" y="3222"/>
              <a:ext cx="377" cy="2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83" name="Line 33"/>
            <p:cNvSpPr>
              <a:spLocks noChangeShapeType="1"/>
            </p:cNvSpPr>
            <p:nvPr/>
          </p:nvSpPr>
          <p:spPr bwMode="auto">
            <a:xfrm>
              <a:off x="3591" y="3255"/>
              <a:ext cx="288" cy="13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84" name="Line 34"/>
            <p:cNvSpPr>
              <a:spLocks noChangeShapeType="1"/>
            </p:cNvSpPr>
            <p:nvPr/>
          </p:nvSpPr>
          <p:spPr bwMode="auto">
            <a:xfrm>
              <a:off x="2712" y="3657"/>
              <a:ext cx="0" cy="9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
          <p:nvSpPr>
            <p:cNvPr id="53285" name="Line 35"/>
            <p:cNvSpPr>
              <a:spLocks noChangeShapeType="1"/>
            </p:cNvSpPr>
            <p:nvPr/>
          </p:nvSpPr>
          <p:spPr bwMode="auto">
            <a:xfrm>
              <a:off x="2729" y="3936"/>
              <a:ext cx="0" cy="1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sp>
        <p:nvSpPr>
          <p:cNvPr id="53251" name="Rectangle 40"/>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Actividad</a:t>
            </a:r>
            <a:endParaRPr kumimoji="0" lang="en-US" altLang="es-ES" sz="30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1930281"/>
                                        </p:tgtEl>
                                        <p:attrNameLst>
                                          <p:attrName>style.visibility</p:attrName>
                                        </p:attrNameLst>
                                      </p:cBhvr>
                                      <p:to>
                                        <p:strVal val="visible"/>
                                      </p:to>
                                    </p:set>
                                    <p:anim calcmode="lin" valueType="num">
                                      <p:cBhvr>
                                        <p:cTn id="7" dur="500" fill="hold"/>
                                        <p:tgtEl>
                                          <p:spTgt spid="1930281"/>
                                        </p:tgtEl>
                                        <p:attrNameLst>
                                          <p:attrName>ppt_w</p:attrName>
                                        </p:attrNameLst>
                                      </p:cBhvr>
                                      <p:tavLst>
                                        <p:tav tm="0">
                                          <p:val>
                                            <p:strVal val="2/3*#ppt_w"/>
                                          </p:val>
                                        </p:tav>
                                        <p:tav tm="100000">
                                          <p:val>
                                            <p:strVal val="#ppt_w"/>
                                          </p:val>
                                        </p:tav>
                                      </p:tavLst>
                                    </p:anim>
                                    <p:anim calcmode="lin" valueType="num">
                                      <p:cBhvr>
                                        <p:cTn id="8" dur="500" fill="hold"/>
                                        <p:tgtEl>
                                          <p:spTgt spid="1930281"/>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Componentes</a:t>
            </a:r>
            <a:endParaRPr kumimoji="0" lang="en-US" altLang="es-ES" sz="3000" b="1"/>
          </a:p>
        </p:txBody>
      </p:sp>
      <p:grpSp>
        <p:nvGrpSpPr>
          <p:cNvPr id="55299" name="Group 114"/>
          <p:cNvGrpSpPr>
            <a:grpSpLocks/>
          </p:cNvGrpSpPr>
          <p:nvPr/>
        </p:nvGrpSpPr>
        <p:grpSpPr bwMode="auto">
          <a:xfrm>
            <a:off x="2057400" y="2462213"/>
            <a:ext cx="5029200" cy="2490787"/>
            <a:chOff x="1104" y="1263"/>
            <a:chExt cx="3168" cy="1569"/>
          </a:xfrm>
        </p:grpSpPr>
        <p:grpSp>
          <p:nvGrpSpPr>
            <p:cNvPr id="55300" name="Group 87"/>
            <p:cNvGrpSpPr>
              <a:grpSpLocks/>
            </p:cNvGrpSpPr>
            <p:nvPr/>
          </p:nvGrpSpPr>
          <p:grpSpPr bwMode="auto">
            <a:xfrm>
              <a:off x="1536" y="1392"/>
              <a:ext cx="624" cy="528"/>
              <a:chOff x="2640" y="1344"/>
              <a:chExt cx="624" cy="528"/>
            </a:xfrm>
          </p:grpSpPr>
          <p:sp>
            <p:nvSpPr>
              <p:cNvPr id="55327" name="Rectangle 84"/>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28" name="Rectangle 85"/>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29" name="Rectangle 86"/>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grpSp>
          <p:nvGrpSpPr>
            <p:cNvPr id="55301" name="Group 88"/>
            <p:cNvGrpSpPr>
              <a:grpSpLocks/>
            </p:cNvGrpSpPr>
            <p:nvPr/>
          </p:nvGrpSpPr>
          <p:grpSpPr bwMode="auto">
            <a:xfrm>
              <a:off x="1536" y="2304"/>
              <a:ext cx="624" cy="528"/>
              <a:chOff x="2640" y="1344"/>
              <a:chExt cx="624" cy="528"/>
            </a:xfrm>
          </p:grpSpPr>
          <p:sp>
            <p:nvSpPr>
              <p:cNvPr id="55324" name="Rectangle 89"/>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25" name="Rectangle 90"/>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26" name="Rectangle 91"/>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grpSp>
          <p:nvGrpSpPr>
            <p:cNvPr id="55302" name="Group 92"/>
            <p:cNvGrpSpPr>
              <a:grpSpLocks/>
            </p:cNvGrpSpPr>
            <p:nvPr/>
          </p:nvGrpSpPr>
          <p:grpSpPr bwMode="auto">
            <a:xfrm>
              <a:off x="2448" y="2304"/>
              <a:ext cx="624" cy="528"/>
              <a:chOff x="2640" y="1344"/>
              <a:chExt cx="624" cy="528"/>
            </a:xfrm>
          </p:grpSpPr>
          <p:sp>
            <p:nvSpPr>
              <p:cNvPr id="55321" name="Rectangle 93"/>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22" name="Rectangle 94"/>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23" name="Rectangle 95"/>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grpSp>
          <p:nvGrpSpPr>
            <p:cNvPr id="55303" name="Group 96"/>
            <p:cNvGrpSpPr>
              <a:grpSpLocks/>
            </p:cNvGrpSpPr>
            <p:nvPr/>
          </p:nvGrpSpPr>
          <p:grpSpPr bwMode="auto">
            <a:xfrm>
              <a:off x="3408" y="2304"/>
              <a:ext cx="624" cy="528"/>
              <a:chOff x="2640" y="1344"/>
              <a:chExt cx="624" cy="528"/>
            </a:xfrm>
          </p:grpSpPr>
          <p:sp>
            <p:nvSpPr>
              <p:cNvPr id="55318" name="Rectangle 97"/>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19" name="Rectangle 98"/>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20" name="Rectangle 99"/>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grpSp>
          <p:nvGrpSpPr>
            <p:cNvPr id="55304" name="Group 100"/>
            <p:cNvGrpSpPr>
              <a:grpSpLocks/>
            </p:cNvGrpSpPr>
            <p:nvPr/>
          </p:nvGrpSpPr>
          <p:grpSpPr bwMode="auto">
            <a:xfrm>
              <a:off x="3408" y="1392"/>
              <a:ext cx="624" cy="528"/>
              <a:chOff x="2640" y="1344"/>
              <a:chExt cx="624" cy="528"/>
            </a:xfrm>
          </p:grpSpPr>
          <p:sp>
            <p:nvSpPr>
              <p:cNvPr id="55315" name="Rectangle 101"/>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16" name="Rectangle 102"/>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5317" name="Rectangle 103"/>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55305" name="Line 104"/>
            <p:cNvSpPr>
              <a:spLocks noChangeShapeType="1"/>
            </p:cNvSpPr>
            <p:nvPr/>
          </p:nvSpPr>
          <p:spPr bwMode="auto">
            <a:xfrm>
              <a:off x="1872" y="1920"/>
              <a:ext cx="0" cy="384"/>
            </a:xfrm>
            <a:prstGeom prst="line">
              <a:avLst/>
            </a:prstGeom>
            <a:noFill/>
            <a:ln w="9525">
              <a:solidFill>
                <a:srgbClr val="3366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55306" name="Line 105"/>
            <p:cNvSpPr>
              <a:spLocks noChangeShapeType="1"/>
            </p:cNvSpPr>
            <p:nvPr/>
          </p:nvSpPr>
          <p:spPr bwMode="auto">
            <a:xfrm>
              <a:off x="2160" y="1920"/>
              <a:ext cx="528" cy="384"/>
            </a:xfrm>
            <a:prstGeom prst="line">
              <a:avLst/>
            </a:prstGeom>
            <a:noFill/>
            <a:ln w="9525">
              <a:solidFill>
                <a:srgbClr val="3366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55307" name="Line 106"/>
            <p:cNvSpPr>
              <a:spLocks noChangeShapeType="1"/>
            </p:cNvSpPr>
            <p:nvPr/>
          </p:nvSpPr>
          <p:spPr bwMode="auto">
            <a:xfrm>
              <a:off x="2160" y="2736"/>
              <a:ext cx="384" cy="0"/>
            </a:xfrm>
            <a:prstGeom prst="line">
              <a:avLst/>
            </a:prstGeom>
            <a:noFill/>
            <a:ln w="9525">
              <a:solidFill>
                <a:srgbClr val="3366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55308" name="Line 107"/>
            <p:cNvSpPr>
              <a:spLocks noChangeShapeType="1"/>
            </p:cNvSpPr>
            <p:nvPr/>
          </p:nvSpPr>
          <p:spPr bwMode="auto">
            <a:xfrm>
              <a:off x="3072" y="2736"/>
              <a:ext cx="432" cy="0"/>
            </a:xfrm>
            <a:prstGeom prst="line">
              <a:avLst/>
            </a:prstGeom>
            <a:noFill/>
            <a:ln w="9525">
              <a:solidFill>
                <a:srgbClr val="3366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55309" name="Line 108"/>
            <p:cNvSpPr>
              <a:spLocks noChangeShapeType="1"/>
            </p:cNvSpPr>
            <p:nvPr/>
          </p:nvSpPr>
          <p:spPr bwMode="auto">
            <a:xfrm>
              <a:off x="3744" y="1920"/>
              <a:ext cx="0" cy="384"/>
            </a:xfrm>
            <a:prstGeom prst="line">
              <a:avLst/>
            </a:prstGeom>
            <a:noFill/>
            <a:ln w="9525">
              <a:solidFill>
                <a:srgbClr val="336699"/>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55310" name="Text Box 109" descr="Gotas de agua"/>
            <p:cNvSpPr txBox="1">
              <a:spLocks noChangeArrowheads="1"/>
            </p:cNvSpPr>
            <p:nvPr/>
          </p:nvSpPr>
          <p:spPr bwMode="auto">
            <a:xfrm>
              <a:off x="1535" y="1263"/>
              <a:ext cx="721" cy="129"/>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200"/>
                <a:t>Interfaz de terminal</a:t>
              </a:r>
              <a:endParaRPr lang="es-ES" altLang="es-ES" sz="1200"/>
            </a:p>
          </p:txBody>
        </p:sp>
        <p:sp>
          <p:nvSpPr>
            <p:cNvPr id="55311" name="Text Box 110" descr="Gotas de agua"/>
            <p:cNvSpPr txBox="1">
              <a:spLocks noChangeArrowheads="1"/>
            </p:cNvSpPr>
            <p:nvPr/>
          </p:nvSpPr>
          <p:spPr bwMode="auto">
            <a:xfrm>
              <a:off x="3445" y="1263"/>
              <a:ext cx="653" cy="129"/>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200"/>
                <a:t>Control y Análisis</a:t>
              </a:r>
              <a:endParaRPr lang="es-ES" altLang="es-ES" sz="1200"/>
            </a:p>
          </p:txBody>
        </p:sp>
        <p:sp>
          <p:nvSpPr>
            <p:cNvPr id="55312" name="Text Box 111" descr="Gotas de agua"/>
            <p:cNvSpPr txBox="1">
              <a:spLocks noChangeArrowheads="1"/>
            </p:cNvSpPr>
            <p:nvPr/>
          </p:nvSpPr>
          <p:spPr bwMode="auto">
            <a:xfrm>
              <a:off x="1104" y="2175"/>
              <a:ext cx="743" cy="129"/>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200"/>
                <a:t>Gestión de Cuentas</a:t>
              </a:r>
              <a:endParaRPr lang="es-ES" altLang="es-ES" sz="1200"/>
            </a:p>
          </p:txBody>
        </p:sp>
        <p:sp>
          <p:nvSpPr>
            <p:cNvPr id="55313" name="Text Box 112" descr="Gotas de agua"/>
            <p:cNvSpPr txBox="1">
              <a:spLocks noChangeArrowheads="1"/>
            </p:cNvSpPr>
            <p:nvPr/>
          </p:nvSpPr>
          <p:spPr bwMode="auto">
            <a:xfrm>
              <a:off x="2659" y="2175"/>
              <a:ext cx="760" cy="129"/>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200"/>
                <a:t>Rutinas de conexión</a:t>
              </a:r>
              <a:endParaRPr lang="es-ES" altLang="es-ES" sz="1200"/>
            </a:p>
          </p:txBody>
        </p:sp>
        <p:sp>
          <p:nvSpPr>
            <p:cNvPr id="55314" name="Text Box 113" descr="Gotas de agua"/>
            <p:cNvSpPr txBox="1">
              <a:spLocks noChangeArrowheads="1"/>
            </p:cNvSpPr>
            <p:nvPr/>
          </p:nvSpPr>
          <p:spPr bwMode="auto">
            <a:xfrm>
              <a:off x="3770" y="2175"/>
              <a:ext cx="502" cy="129"/>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200"/>
                <a:t>Acceso a BD</a:t>
              </a:r>
              <a:endParaRPr lang="es-ES" altLang="es-ES" sz="12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29"/>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Diagrama de Distribución</a:t>
            </a:r>
            <a:endParaRPr kumimoji="0" lang="en-US" altLang="es-ES" sz="3000" b="1"/>
          </a:p>
        </p:txBody>
      </p:sp>
      <p:grpSp>
        <p:nvGrpSpPr>
          <p:cNvPr id="1967328" name="Group 224"/>
          <p:cNvGrpSpPr>
            <a:grpSpLocks/>
          </p:cNvGrpSpPr>
          <p:nvPr/>
        </p:nvGrpSpPr>
        <p:grpSpPr bwMode="auto">
          <a:xfrm>
            <a:off x="1276350" y="1600200"/>
            <a:ext cx="6419850" cy="4572000"/>
            <a:chOff x="576" y="1104"/>
            <a:chExt cx="4044" cy="2880"/>
          </a:xfrm>
        </p:grpSpPr>
        <p:grpSp>
          <p:nvGrpSpPr>
            <p:cNvPr id="57348" name="Group 177"/>
            <p:cNvGrpSpPr>
              <a:grpSpLocks/>
            </p:cNvGrpSpPr>
            <p:nvPr/>
          </p:nvGrpSpPr>
          <p:grpSpPr bwMode="auto">
            <a:xfrm>
              <a:off x="1296" y="1104"/>
              <a:ext cx="1344" cy="1200"/>
              <a:chOff x="1584" y="1296"/>
              <a:chExt cx="1344" cy="1200"/>
            </a:xfrm>
          </p:grpSpPr>
          <p:sp useBgFill="1">
            <p:nvSpPr>
              <p:cNvPr id="57387" name="Rectangle 174"/>
              <p:cNvSpPr>
                <a:spLocks noChangeArrowheads="1"/>
              </p:cNvSpPr>
              <p:nvPr/>
            </p:nvSpPr>
            <p:spPr bwMode="auto">
              <a:xfrm>
                <a:off x="1632" y="1296"/>
                <a:ext cx="1248" cy="1200"/>
              </a:xfrm>
              <a:prstGeom prst="rect">
                <a:avLst/>
              </a:prstGeom>
              <a:ln w="9525">
                <a:miter lim="800000"/>
                <a:headEnd/>
                <a:tailEnd/>
              </a:ln>
              <a:effectLst/>
              <a:scene3d>
                <a:camera prst="legacyPerspectiveTopRight"/>
                <a:lightRig rig="legacyFlat3" dir="b"/>
              </a:scene3d>
              <a:sp3d extrusionH="3630600" prstMaterial="legacyMetal">
                <a:bevelT w="13500" h="13500" prst="angle"/>
                <a:bevelB w="13500" h="13500" prst="angle"/>
                <a:extrusionClr>
                  <a:srgbClr val="FFEFE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flatTx/>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57388" name="Group 161"/>
              <p:cNvGrpSpPr>
                <a:grpSpLocks/>
              </p:cNvGrpSpPr>
              <p:nvPr/>
            </p:nvGrpSpPr>
            <p:grpSpPr bwMode="auto">
              <a:xfrm>
                <a:off x="1584" y="1575"/>
                <a:ext cx="636" cy="441"/>
                <a:chOff x="1584" y="1575"/>
                <a:chExt cx="636" cy="441"/>
              </a:xfrm>
            </p:grpSpPr>
            <p:grpSp>
              <p:nvGrpSpPr>
                <p:cNvPr id="57402" name="Group 131"/>
                <p:cNvGrpSpPr>
                  <a:grpSpLocks/>
                </p:cNvGrpSpPr>
                <p:nvPr/>
              </p:nvGrpSpPr>
              <p:grpSpPr bwMode="auto">
                <a:xfrm>
                  <a:off x="1680" y="1680"/>
                  <a:ext cx="384" cy="336"/>
                  <a:chOff x="2640" y="1344"/>
                  <a:chExt cx="624" cy="528"/>
                </a:xfrm>
              </p:grpSpPr>
              <p:sp>
                <p:nvSpPr>
                  <p:cNvPr id="57404" name="Rectangle 132"/>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405" name="Rectangle 133"/>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406" name="Rectangle 134"/>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57403" name="Text Box 156" descr="Gotas de agua"/>
                <p:cNvSpPr txBox="1">
                  <a:spLocks noChangeArrowheads="1"/>
                </p:cNvSpPr>
                <p:nvPr/>
              </p:nvSpPr>
              <p:spPr bwMode="auto">
                <a:xfrm>
                  <a:off x="1584" y="1575"/>
                  <a:ext cx="636" cy="1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900"/>
                    <a:t>Acceso a BD</a:t>
                  </a:r>
                  <a:endParaRPr lang="es-ES" altLang="es-ES" sz="900"/>
                </a:p>
              </p:txBody>
            </p:sp>
          </p:grpSp>
          <p:grpSp>
            <p:nvGrpSpPr>
              <p:cNvPr id="57389" name="Group 162"/>
              <p:cNvGrpSpPr>
                <a:grpSpLocks/>
              </p:cNvGrpSpPr>
              <p:nvPr/>
            </p:nvGrpSpPr>
            <p:grpSpPr bwMode="auto">
              <a:xfrm>
                <a:off x="2292" y="1392"/>
                <a:ext cx="636" cy="441"/>
                <a:chOff x="1584" y="1575"/>
                <a:chExt cx="636" cy="441"/>
              </a:xfrm>
            </p:grpSpPr>
            <p:grpSp>
              <p:nvGrpSpPr>
                <p:cNvPr id="57397" name="Group 163"/>
                <p:cNvGrpSpPr>
                  <a:grpSpLocks/>
                </p:cNvGrpSpPr>
                <p:nvPr/>
              </p:nvGrpSpPr>
              <p:grpSpPr bwMode="auto">
                <a:xfrm>
                  <a:off x="1680" y="1680"/>
                  <a:ext cx="384" cy="336"/>
                  <a:chOff x="2640" y="1344"/>
                  <a:chExt cx="624" cy="528"/>
                </a:xfrm>
              </p:grpSpPr>
              <p:sp>
                <p:nvSpPr>
                  <p:cNvPr id="57399" name="Rectangle 164"/>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400" name="Rectangle 165"/>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401" name="Rectangle 166"/>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57398" name="Text Box 167" descr="Gotas de agua"/>
                <p:cNvSpPr txBox="1">
                  <a:spLocks noChangeArrowheads="1"/>
                </p:cNvSpPr>
                <p:nvPr/>
              </p:nvSpPr>
              <p:spPr bwMode="auto">
                <a:xfrm>
                  <a:off x="1584" y="1575"/>
                  <a:ext cx="636" cy="1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900"/>
                    <a:t>Control y Análisis</a:t>
                  </a:r>
                  <a:endParaRPr lang="es-ES" altLang="es-ES" sz="900"/>
                </a:p>
              </p:txBody>
            </p:sp>
          </p:grpSp>
          <p:grpSp>
            <p:nvGrpSpPr>
              <p:cNvPr id="57390" name="Group 168"/>
              <p:cNvGrpSpPr>
                <a:grpSpLocks/>
              </p:cNvGrpSpPr>
              <p:nvPr/>
            </p:nvGrpSpPr>
            <p:grpSpPr bwMode="auto">
              <a:xfrm>
                <a:off x="2052" y="1959"/>
                <a:ext cx="636" cy="441"/>
                <a:chOff x="1584" y="1575"/>
                <a:chExt cx="636" cy="441"/>
              </a:xfrm>
            </p:grpSpPr>
            <p:grpSp>
              <p:nvGrpSpPr>
                <p:cNvPr id="57392" name="Group 169"/>
                <p:cNvGrpSpPr>
                  <a:grpSpLocks/>
                </p:cNvGrpSpPr>
                <p:nvPr/>
              </p:nvGrpSpPr>
              <p:grpSpPr bwMode="auto">
                <a:xfrm>
                  <a:off x="1680" y="1680"/>
                  <a:ext cx="384" cy="336"/>
                  <a:chOff x="2640" y="1344"/>
                  <a:chExt cx="624" cy="528"/>
                </a:xfrm>
              </p:grpSpPr>
              <p:sp>
                <p:nvSpPr>
                  <p:cNvPr id="57394" name="Rectangle 170"/>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95" name="Rectangle 171"/>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96" name="Rectangle 172"/>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57393" name="Text Box 173" descr="Gotas de agua"/>
                <p:cNvSpPr txBox="1">
                  <a:spLocks noChangeArrowheads="1"/>
                </p:cNvSpPr>
                <p:nvPr/>
              </p:nvSpPr>
              <p:spPr bwMode="auto">
                <a:xfrm>
                  <a:off x="1584" y="1575"/>
                  <a:ext cx="636" cy="1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900"/>
                    <a:t>Rutinas de Conexión</a:t>
                  </a:r>
                  <a:endParaRPr lang="es-ES" altLang="es-ES" sz="900"/>
                </a:p>
              </p:txBody>
            </p:sp>
          </p:grpSp>
          <p:sp>
            <p:nvSpPr>
              <p:cNvPr id="57391" name="Text Box 176" descr="Gotas de agua"/>
              <p:cNvSpPr txBox="1">
                <a:spLocks noChangeArrowheads="1"/>
              </p:cNvSpPr>
              <p:nvPr/>
            </p:nvSpPr>
            <p:spPr bwMode="auto">
              <a:xfrm>
                <a:off x="1632" y="1296"/>
                <a:ext cx="555"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b="1">
                    <a:solidFill>
                      <a:srgbClr val="FF3300"/>
                    </a:solidFill>
                  </a:rPr>
                  <a:t>Servidor Central</a:t>
                </a:r>
                <a:endParaRPr lang="es-ES" altLang="es-ES" sz="1000" b="1">
                  <a:solidFill>
                    <a:srgbClr val="FF3300"/>
                  </a:solidFill>
                </a:endParaRPr>
              </a:p>
            </p:txBody>
          </p:sp>
        </p:grpSp>
        <p:grpSp>
          <p:nvGrpSpPr>
            <p:cNvPr id="57349" name="Group 178"/>
            <p:cNvGrpSpPr>
              <a:grpSpLocks/>
            </p:cNvGrpSpPr>
            <p:nvPr/>
          </p:nvGrpSpPr>
          <p:grpSpPr bwMode="auto">
            <a:xfrm>
              <a:off x="576" y="2784"/>
              <a:ext cx="1344" cy="1200"/>
              <a:chOff x="1584" y="1296"/>
              <a:chExt cx="1344" cy="1200"/>
            </a:xfrm>
          </p:grpSpPr>
          <p:sp useBgFill="1">
            <p:nvSpPr>
              <p:cNvPr id="57367" name="Rectangle 179"/>
              <p:cNvSpPr>
                <a:spLocks noChangeArrowheads="1"/>
              </p:cNvSpPr>
              <p:nvPr/>
            </p:nvSpPr>
            <p:spPr bwMode="auto">
              <a:xfrm>
                <a:off x="1632" y="1296"/>
                <a:ext cx="1248" cy="1200"/>
              </a:xfrm>
              <a:prstGeom prst="rect">
                <a:avLst/>
              </a:prstGeom>
              <a:ln w="9525">
                <a:miter lim="800000"/>
                <a:headEnd/>
                <a:tailEnd/>
              </a:ln>
              <a:effectLst/>
              <a:scene3d>
                <a:camera prst="legacyPerspectiveTopRight"/>
                <a:lightRig rig="legacyFlat3" dir="b"/>
              </a:scene3d>
              <a:sp3d extrusionH="3630600" prstMaterial="legacyMetal">
                <a:bevelT w="13500" h="13500" prst="angle"/>
                <a:bevelB w="13500" h="13500" prst="angle"/>
                <a:extrusionClr>
                  <a:srgbClr val="FFEFE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flatTx/>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57368" name="Group 180"/>
              <p:cNvGrpSpPr>
                <a:grpSpLocks/>
              </p:cNvGrpSpPr>
              <p:nvPr/>
            </p:nvGrpSpPr>
            <p:grpSpPr bwMode="auto">
              <a:xfrm>
                <a:off x="1584" y="1575"/>
                <a:ext cx="636" cy="441"/>
                <a:chOff x="1584" y="1575"/>
                <a:chExt cx="636" cy="441"/>
              </a:xfrm>
            </p:grpSpPr>
            <p:grpSp>
              <p:nvGrpSpPr>
                <p:cNvPr id="57382" name="Group 181"/>
                <p:cNvGrpSpPr>
                  <a:grpSpLocks/>
                </p:cNvGrpSpPr>
                <p:nvPr/>
              </p:nvGrpSpPr>
              <p:grpSpPr bwMode="auto">
                <a:xfrm>
                  <a:off x="1680" y="1680"/>
                  <a:ext cx="384" cy="336"/>
                  <a:chOff x="2640" y="1344"/>
                  <a:chExt cx="624" cy="528"/>
                </a:xfrm>
              </p:grpSpPr>
              <p:sp>
                <p:nvSpPr>
                  <p:cNvPr id="57384" name="Rectangle 182"/>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85" name="Rectangle 183"/>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86" name="Rectangle 184"/>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57383" name="Text Box 185" descr="Gotas de agua"/>
                <p:cNvSpPr txBox="1">
                  <a:spLocks noChangeArrowheads="1"/>
                </p:cNvSpPr>
                <p:nvPr/>
              </p:nvSpPr>
              <p:spPr bwMode="auto">
                <a:xfrm>
                  <a:off x="1584" y="1575"/>
                  <a:ext cx="636" cy="1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900"/>
                    <a:t>Gestión de Cuentas</a:t>
                  </a:r>
                  <a:endParaRPr lang="es-ES" altLang="es-ES" sz="900"/>
                </a:p>
              </p:txBody>
            </p:sp>
          </p:grpSp>
          <p:grpSp>
            <p:nvGrpSpPr>
              <p:cNvPr id="57369" name="Group 186"/>
              <p:cNvGrpSpPr>
                <a:grpSpLocks/>
              </p:cNvGrpSpPr>
              <p:nvPr/>
            </p:nvGrpSpPr>
            <p:grpSpPr bwMode="auto">
              <a:xfrm>
                <a:off x="2292" y="1392"/>
                <a:ext cx="636" cy="441"/>
                <a:chOff x="1584" y="1575"/>
                <a:chExt cx="636" cy="441"/>
              </a:xfrm>
            </p:grpSpPr>
            <p:grpSp>
              <p:nvGrpSpPr>
                <p:cNvPr id="57377" name="Group 187"/>
                <p:cNvGrpSpPr>
                  <a:grpSpLocks/>
                </p:cNvGrpSpPr>
                <p:nvPr/>
              </p:nvGrpSpPr>
              <p:grpSpPr bwMode="auto">
                <a:xfrm>
                  <a:off x="1680" y="1680"/>
                  <a:ext cx="384" cy="336"/>
                  <a:chOff x="2640" y="1344"/>
                  <a:chExt cx="624" cy="528"/>
                </a:xfrm>
              </p:grpSpPr>
              <p:sp>
                <p:nvSpPr>
                  <p:cNvPr id="57379" name="Rectangle 188"/>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80" name="Rectangle 189"/>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81" name="Rectangle 190"/>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57378" name="Text Box 191" descr="Gotas de agua"/>
                <p:cNvSpPr txBox="1">
                  <a:spLocks noChangeArrowheads="1"/>
                </p:cNvSpPr>
                <p:nvPr/>
              </p:nvSpPr>
              <p:spPr bwMode="auto">
                <a:xfrm>
                  <a:off x="1584" y="1575"/>
                  <a:ext cx="636" cy="1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900"/>
                    <a:t>Rutinas de Conexión</a:t>
                  </a:r>
                  <a:endParaRPr lang="es-ES" altLang="es-ES" sz="900"/>
                </a:p>
              </p:txBody>
            </p:sp>
          </p:grpSp>
          <p:grpSp>
            <p:nvGrpSpPr>
              <p:cNvPr id="57370" name="Group 192"/>
              <p:cNvGrpSpPr>
                <a:grpSpLocks/>
              </p:cNvGrpSpPr>
              <p:nvPr/>
            </p:nvGrpSpPr>
            <p:grpSpPr bwMode="auto">
              <a:xfrm>
                <a:off x="2052" y="1959"/>
                <a:ext cx="636" cy="441"/>
                <a:chOff x="1584" y="1575"/>
                <a:chExt cx="636" cy="441"/>
              </a:xfrm>
            </p:grpSpPr>
            <p:grpSp>
              <p:nvGrpSpPr>
                <p:cNvPr id="57372" name="Group 193"/>
                <p:cNvGrpSpPr>
                  <a:grpSpLocks/>
                </p:cNvGrpSpPr>
                <p:nvPr/>
              </p:nvGrpSpPr>
              <p:grpSpPr bwMode="auto">
                <a:xfrm>
                  <a:off x="1680" y="1680"/>
                  <a:ext cx="384" cy="336"/>
                  <a:chOff x="2640" y="1344"/>
                  <a:chExt cx="624" cy="528"/>
                </a:xfrm>
              </p:grpSpPr>
              <p:sp>
                <p:nvSpPr>
                  <p:cNvPr id="57374" name="Rectangle 194"/>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75" name="Rectangle 195"/>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76" name="Rectangle 196"/>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57373" name="Text Box 197" descr="Gotas de agua"/>
                <p:cNvSpPr txBox="1">
                  <a:spLocks noChangeArrowheads="1"/>
                </p:cNvSpPr>
                <p:nvPr/>
              </p:nvSpPr>
              <p:spPr bwMode="auto">
                <a:xfrm>
                  <a:off x="1584" y="1575"/>
                  <a:ext cx="636" cy="1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900"/>
                    <a:t>Interfaz de Terminal</a:t>
                  </a:r>
                  <a:endParaRPr lang="es-ES" altLang="es-ES" sz="900"/>
                </a:p>
              </p:txBody>
            </p:sp>
          </p:grpSp>
          <p:sp>
            <p:nvSpPr>
              <p:cNvPr id="57371" name="Text Box 198" descr="Gotas de agua"/>
              <p:cNvSpPr txBox="1">
                <a:spLocks noChangeArrowheads="1"/>
              </p:cNvSpPr>
              <p:nvPr/>
            </p:nvSpPr>
            <p:spPr bwMode="auto">
              <a:xfrm>
                <a:off x="1648" y="1296"/>
                <a:ext cx="522"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b="1">
                    <a:solidFill>
                      <a:srgbClr val="FF3300"/>
                    </a:solidFill>
                  </a:rPr>
                  <a:t>Punto de Venta</a:t>
                </a:r>
                <a:endParaRPr lang="es-ES" altLang="es-ES" sz="1000" b="1">
                  <a:solidFill>
                    <a:srgbClr val="FF3300"/>
                  </a:solidFill>
                </a:endParaRPr>
              </a:p>
            </p:txBody>
          </p:sp>
        </p:grpSp>
        <p:grpSp>
          <p:nvGrpSpPr>
            <p:cNvPr id="57350" name="Group 220"/>
            <p:cNvGrpSpPr>
              <a:grpSpLocks/>
            </p:cNvGrpSpPr>
            <p:nvPr/>
          </p:nvGrpSpPr>
          <p:grpSpPr bwMode="auto">
            <a:xfrm>
              <a:off x="3360" y="2352"/>
              <a:ext cx="1260" cy="1200"/>
              <a:chOff x="3600" y="816"/>
              <a:chExt cx="1260" cy="1200"/>
            </a:xfrm>
          </p:grpSpPr>
          <p:sp useBgFill="1">
            <p:nvSpPr>
              <p:cNvPr id="57353" name="Rectangle 200"/>
              <p:cNvSpPr>
                <a:spLocks noChangeArrowheads="1"/>
              </p:cNvSpPr>
              <p:nvPr/>
            </p:nvSpPr>
            <p:spPr bwMode="auto">
              <a:xfrm>
                <a:off x="3600" y="816"/>
                <a:ext cx="1248" cy="1200"/>
              </a:xfrm>
              <a:prstGeom prst="rect">
                <a:avLst/>
              </a:prstGeom>
              <a:ln w="9525">
                <a:miter lim="800000"/>
                <a:headEnd/>
                <a:tailEnd/>
              </a:ln>
              <a:effectLst/>
              <a:scene3d>
                <a:camera prst="legacyPerspectiveTopRight"/>
                <a:lightRig rig="legacyFlat3" dir="b"/>
              </a:scene3d>
              <a:sp3d extrusionH="3630600" prstMaterial="legacyMetal">
                <a:bevelT w="13500" h="13500" prst="angle"/>
                <a:bevelB w="13500" h="13500" prst="angle"/>
                <a:extrusionClr>
                  <a:srgbClr val="FFEFE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flatTx/>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nvGrpSpPr>
              <p:cNvPr id="57354" name="Group 207"/>
              <p:cNvGrpSpPr>
                <a:grpSpLocks/>
              </p:cNvGrpSpPr>
              <p:nvPr/>
            </p:nvGrpSpPr>
            <p:grpSpPr bwMode="auto">
              <a:xfrm>
                <a:off x="4224" y="960"/>
                <a:ext cx="636" cy="441"/>
                <a:chOff x="1584" y="1575"/>
                <a:chExt cx="636" cy="441"/>
              </a:xfrm>
            </p:grpSpPr>
            <p:grpSp>
              <p:nvGrpSpPr>
                <p:cNvPr id="57362" name="Group 208"/>
                <p:cNvGrpSpPr>
                  <a:grpSpLocks/>
                </p:cNvGrpSpPr>
                <p:nvPr/>
              </p:nvGrpSpPr>
              <p:grpSpPr bwMode="auto">
                <a:xfrm>
                  <a:off x="1680" y="1680"/>
                  <a:ext cx="384" cy="336"/>
                  <a:chOff x="2640" y="1344"/>
                  <a:chExt cx="624" cy="528"/>
                </a:xfrm>
              </p:grpSpPr>
              <p:sp>
                <p:nvSpPr>
                  <p:cNvPr id="57364" name="Rectangle 209"/>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65" name="Rectangle 210"/>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66" name="Rectangle 211"/>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57363" name="Text Box 212" descr="Gotas de agua"/>
                <p:cNvSpPr txBox="1">
                  <a:spLocks noChangeArrowheads="1"/>
                </p:cNvSpPr>
                <p:nvPr/>
              </p:nvSpPr>
              <p:spPr bwMode="auto">
                <a:xfrm>
                  <a:off x="1584" y="1575"/>
                  <a:ext cx="636" cy="1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900"/>
                    <a:t>Interfaz de Terminal</a:t>
                  </a:r>
                  <a:endParaRPr lang="es-ES" altLang="es-ES" sz="900"/>
                </a:p>
              </p:txBody>
            </p:sp>
          </p:grpSp>
          <p:grpSp>
            <p:nvGrpSpPr>
              <p:cNvPr id="57355" name="Group 213"/>
              <p:cNvGrpSpPr>
                <a:grpSpLocks/>
              </p:cNvGrpSpPr>
              <p:nvPr/>
            </p:nvGrpSpPr>
            <p:grpSpPr bwMode="auto">
              <a:xfrm>
                <a:off x="3648" y="1392"/>
                <a:ext cx="636" cy="441"/>
                <a:chOff x="1584" y="1575"/>
                <a:chExt cx="636" cy="441"/>
              </a:xfrm>
            </p:grpSpPr>
            <p:grpSp>
              <p:nvGrpSpPr>
                <p:cNvPr id="57357" name="Group 214"/>
                <p:cNvGrpSpPr>
                  <a:grpSpLocks/>
                </p:cNvGrpSpPr>
                <p:nvPr/>
              </p:nvGrpSpPr>
              <p:grpSpPr bwMode="auto">
                <a:xfrm>
                  <a:off x="1680" y="1680"/>
                  <a:ext cx="384" cy="336"/>
                  <a:chOff x="2640" y="1344"/>
                  <a:chExt cx="624" cy="528"/>
                </a:xfrm>
              </p:grpSpPr>
              <p:sp>
                <p:nvSpPr>
                  <p:cNvPr id="57359" name="Rectangle 215"/>
                  <p:cNvSpPr>
                    <a:spLocks noChangeArrowheads="1"/>
                  </p:cNvSpPr>
                  <p:nvPr/>
                </p:nvSpPr>
                <p:spPr bwMode="auto">
                  <a:xfrm>
                    <a:off x="2736" y="1344"/>
                    <a:ext cx="528" cy="528"/>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60" name="Rectangle 216"/>
                  <p:cNvSpPr>
                    <a:spLocks noChangeArrowheads="1"/>
                  </p:cNvSpPr>
                  <p:nvPr/>
                </p:nvSpPr>
                <p:spPr bwMode="auto">
                  <a:xfrm>
                    <a:off x="2640" y="1440"/>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7361" name="Rectangle 217"/>
                  <p:cNvSpPr>
                    <a:spLocks noChangeArrowheads="1"/>
                  </p:cNvSpPr>
                  <p:nvPr/>
                </p:nvSpPr>
                <p:spPr bwMode="auto">
                  <a:xfrm>
                    <a:off x="2640" y="1632"/>
                    <a:ext cx="240" cy="96"/>
                  </a:xfrm>
                  <a:prstGeom prst="rect">
                    <a:avLst/>
                  </a:prstGeom>
                  <a:solidFill>
                    <a:srgbClr val="EFFFE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grpSp>
            <p:sp>
              <p:nvSpPr>
                <p:cNvPr id="57358" name="Text Box 218" descr="Gotas de agua"/>
                <p:cNvSpPr txBox="1">
                  <a:spLocks noChangeArrowheads="1"/>
                </p:cNvSpPr>
                <p:nvPr/>
              </p:nvSpPr>
              <p:spPr bwMode="auto">
                <a:xfrm>
                  <a:off x="1584" y="1575"/>
                  <a:ext cx="636" cy="1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900"/>
                    <a:t>Rutinas de Conexión</a:t>
                  </a:r>
                  <a:endParaRPr lang="es-ES" altLang="es-ES" sz="900"/>
                </a:p>
              </p:txBody>
            </p:sp>
          </p:grpSp>
          <p:sp>
            <p:nvSpPr>
              <p:cNvPr id="57356" name="Text Box 219" descr="Gotas de agua"/>
              <p:cNvSpPr txBox="1">
                <a:spLocks noChangeArrowheads="1"/>
              </p:cNvSpPr>
              <p:nvPr/>
            </p:nvSpPr>
            <p:spPr bwMode="auto">
              <a:xfrm>
                <a:off x="3611" y="816"/>
                <a:ext cx="709" cy="11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lang="es-MX" altLang="es-ES" sz="1000" b="1">
                    <a:solidFill>
                      <a:srgbClr val="FF3300"/>
                    </a:solidFill>
                  </a:rPr>
                  <a:t>Terminal de Consulta</a:t>
                </a:r>
                <a:endParaRPr lang="es-ES" altLang="es-ES" sz="1000" b="1">
                  <a:solidFill>
                    <a:srgbClr val="FF3300"/>
                  </a:solidFill>
                </a:endParaRPr>
              </a:p>
            </p:txBody>
          </p:sp>
        </p:grpSp>
        <p:sp>
          <p:nvSpPr>
            <p:cNvPr id="57351" name="Line 222"/>
            <p:cNvSpPr>
              <a:spLocks noChangeShapeType="1"/>
            </p:cNvSpPr>
            <p:nvPr/>
          </p:nvSpPr>
          <p:spPr bwMode="auto">
            <a:xfrm>
              <a:off x="2736" y="2076"/>
              <a:ext cx="864" cy="1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sp>
          <p:nvSpPr>
            <p:cNvPr id="57352" name="Line 223"/>
            <p:cNvSpPr>
              <a:spLocks noChangeShapeType="1"/>
            </p:cNvSpPr>
            <p:nvPr/>
          </p:nvSpPr>
          <p:spPr bwMode="auto">
            <a:xfrm flipH="1">
              <a:off x="1536" y="2304"/>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endParaRPr lang="es-P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1967328"/>
                                        </p:tgtEl>
                                        <p:attrNameLst>
                                          <p:attrName>style.visibility</p:attrName>
                                        </p:attrNameLst>
                                      </p:cBhvr>
                                      <p:to>
                                        <p:strVal val="visible"/>
                                      </p:to>
                                    </p:set>
                                    <p:anim calcmode="lin" valueType="num">
                                      <p:cBhvr>
                                        <p:cTn id="7" dur="500" fill="hold"/>
                                        <p:tgtEl>
                                          <p:spTgt spid="1967328"/>
                                        </p:tgtEl>
                                        <p:attrNameLst>
                                          <p:attrName>ppt_w</p:attrName>
                                        </p:attrNameLst>
                                      </p:cBhvr>
                                      <p:tavLst>
                                        <p:tav tm="0">
                                          <p:val>
                                            <p:strVal val="2/3*#ppt_w"/>
                                          </p:val>
                                        </p:tav>
                                        <p:tav tm="100000">
                                          <p:val>
                                            <p:strVal val="#ppt_w"/>
                                          </p:val>
                                        </p:tav>
                                      </p:tavLst>
                                    </p:anim>
                                    <p:anim calcmode="lin" valueType="num">
                                      <p:cBhvr>
                                        <p:cTn id="8" dur="500" fill="hold"/>
                                        <p:tgtEl>
                                          <p:spTgt spid="196732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69171" name="Group 19"/>
          <p:cNvGrpSpPr>
            <a:grpSpLocks/>
          </p:cNvGrpSpPr>
          <p:nvPr/>
        </p:nvGrpSpPr>
        <p:grpSpPr bwMode="auto">
          <a:xfrm>
            <a:off x="631825" y="1295400"/>
            <a:ext cx="7893050" cy="4670425"/>
            <a:chOff x="398" y="816"/>
            <a:chExt cx="4972" cy="2942"/>
          </a:xfrm>
        </p:grpSpPr>
        <p:sp>
          <p:nvSpPr>
            <p:cNvPr id="59406" name="Rectangle 2"/>
            <p:cNvSpPr>
              <a:spLocks noChangeArrowheads="1"/>
            </p:cNvSpPr>
            <p:nvPr/>
          </p:nvSpPr>
          <p:spPr bwMode="auto">
            <a:xfrm>
              <a:off x="3696" y="831"/>
              <a:ext cx="1660" cy="2927"/>
            </a:xfrm>
            <a:prstGeom prst="rect">
              <a:avLst/>
            </a:prstGeom>
            <a:solidFill>
              <a:srgbClr val="FFF5EB"/>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9407" name="Rectangle 3"/>
            <p:cNvSpPr>
              <a:spLocks noChangeArrowheads="1"/>
            </p:cNvSpPr>
            <p:nvPr/>
          </p:nvSpPr>
          <p:spPr bwMode="auto">
            <a:xfrm>
              <a:off x="1968" y="831"/>
              <a:ext cx="1728" cy="2927"/>
            </a:xfrm>
            <a:prstGeom prst="rect">
              <a:avLst/>
            </a:prstGeom>
            <a:solidFill>
              <a:srgbClr val="F3FA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9408" name="Rectangle 4"/>
            <p:cNvSpPr>
              <a:spLocks noChangeArrowheads="1"/>
            </p:cNvSpPr>
            <p:nvPr/>
          </p:nvSpPr>
          <p:spPr bwMode="auto">
            <a:xfrm>
              <a:off x="399" y="830"/>
              <a:ext cx="1569" cy="2927"/>
            </a:xfrm>
            <a:prstGeom prst="rect">
              <a:avLst/>
            </a:prstGeom>
            <a:solidFill>
              <a:srgbClr val="FFF7F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endParaRPr lang="es-ES"/>
            </a:p>
          </p:txBody>
        </p:sp>
        <p:sp>
          <p:nvSpPr>
            <p:cNvPr id="59409" name="Rectangle 14"/>
            <p:cNvSpPr>
              <a:spLocks noChangeArrowheads="1"/>
            </p:cNvSpPr>
            <p:nvPr/>
          </p:nvSpPr>
          <p:spPr bwMode="auto">
            <a:xfrm>
              <a:off x="398" y="820"/>
              <a:ext cx="16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spcBef>
                  <a:spcPct val="50000"/>
                </a:spcBef>
              </a:pPr>
              <a:r>
                <a:rPr kumimoji="0" lang="es-ES_tradnl" altLang="es-ES" sz="2000" b="1"/>
                <a:t>Captura de Requisitos</a:t>
              </a:r>
            </a:p>
          </p:txBody>
        </p:sp>
        <p:sp>
          <p:nvSpPr>
            <p:cNvPr id="59410" name="Rectangle 15"/>
            <p:cNvSpPr>
              <a:spLocks noChangeArrowheads="1"/>
            </p:cNvSpPr>
            <p:nvPr/>
          </p:nvSpPr>
          <p:spPr bwMode="auto">
            <a:xfrm>
              <a:off x="2064" y="822"/>
              <a:ext cx="15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spcBef>
                  <a:spcPct val="50000"/>
                </a:spcBef>
              </a:pPr>
              <a:r>
                <a:rPr kumimoji="0" lang="es-ES_tradnl" altLang="es-ES" sz="2000" b="1"/>
                <a:t>Análisis y Diseño</a:t>
              </a:r>
            </a:p>
          </p:txBody>
        </p:sp>
        <p:sp>
          <p:nvSpPr>
            <p:cNvPr id="59411" name="Rectangle 16"/>
            <p:cNvSpPr>
              <a:spLocks noChangeArrowheads="1"/>
            </p:cNvSpPr>
            <p:nvPr/>
          </p:nvSpPr>
          <p:spPr bwMode="auto">
            <a:xfrm>
              <a:off x="3792" y="816"/>
              <a:ext cx="15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spcBef>
                  <a:spcPct val="50000"/>
                </a:spcBef>
              </a:pPr>
              <a:r>
                <a:rPr kumimoji="0" lang="es-ES_tradnl" altLang="es-ES" sz="2000" b="1"/>
                <a:t>Implementación</a:t>
              </a:r>
            </a:p>
          </p:txBody>
        </p:sp>
      </p:grpSp>
      <p:sp>
        <p:nvSpPr>
          <p:cNvPr id="1969169" name="Rectangle 17"/>
          <p:cNvSpPr>
            <a:spLocks noChangeArrowheads="1"/>
          </p:cNvSpPr>
          <p:nvPr/>
        </p:nvSpPr>
        <p:spPr bwMode="auto">
          <a:xfrm>
            <a:off x="1254125" y="6045200"/>
            <a:ext cx="66690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 altLang="es-ES" sz="1400">
                <a:solidFill>
                  <a:srgbClr val="CC3300"/>
                </a:solidFill>
              </a:rPr>
              <a:t>"You can model 80 percent of most problems by using about 20 percent of the UML."-- Grady Booch</a:t>
            </a:r>
          </a:p>
        </p:txBody>
      </p:sp>
      <p:sp>
        <p:nvSpPr>
          <p:cNvPr id="59396" name="Rectangle 18"/>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Resumen</a:t>
            </a:r>
            <a:endParaRPr kumimoji="0" lang="en-US" altLang="es-ES" sz="3000" b="1"/>
          </a:p>
        </p:txBody>
      </p:sp>
      <p:sp>
        <p:nvSpPr>
          <p:cNvPr id="1969172" name="AutoShape 20"/>
          <p:cNvSpPr>
            <a:spLocks noChangeArrowheads="1"/>
          </p:cNvSpPr>
          <p:nvPr/>
        </p:nvSpPr>
        <p:spPr bwMode="auto">
          <a:xfrm>
            <a:off x="1192213" y="3232150"/>
            <a:ext cx="1341437" cy="550863"/>
          </a:xfrm>
          <a:prstGeom prst="roundRect">
            <a:avLst>
              <a:gd name="adj" fmla="val 16667"/>
            </a:avLst>
          </a:prstGeom>
          <a:solidFill>
            <a:srgbClr val="EFFFEF"/>
          </a:solidFill>
          <a:ln w="12700">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400" b="1"/>
              <a:t>Diagramas de</a:t>
            </a:r>
          </a:p>
          <a:p>
            <a:r>
              <a:rPr kumimoji="0" lang="es-ES_tradnl" altLang="es-ES" sz="1400" b="1"/>
              <a:t>Casos de Uso</a:t>
            </a:r>
          </a:p>
        </p:txBody>
      </p:sp>
      <p:sp>
        <p:nvSpPr>
          <p:cNvPr id="1969173" name="AutoShape 21"/>
          <p:cNvSpPr>
            <a:spLocks noChangeArrowheads="1"/>
          </p:cNvSpPr>
          <p:nvPr/>
        </p:nvSpPr>
        <p:spPr bwMode="auto">
          <a:xfrm>
            <a:off x="2319338" y="2406650"/>
            <a:ext cx="1303337" cy="576263"/>
          </a:xfrm>
          <a:prstGeom prst="roundRect">
            <a:avLst>
              <a:gd name="adj" fmla="val 16667"/>
            </a:avLst>
          </a:prstGeom>
          <a:solidFill>
            <a:srgbClr val="EFFFEF"/>
          </a:solidFill>
          <a:ln w="12700">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400" b="1"/>
              <a:t>Diagramas de</a:t>
            </a:r>
          </a:p>
          <a:p>
            <a:r>
              <a:rPr kumimoji="0" lang="es-ES_tradnl" altLang="es-ES" sz="1400" b="1"/>
              <a:t>Secuencia</a:t>
            </a:r>
          </a:p>
        </p:txBody>
      </p:sp>
      <p:sp>
        <p:nvSpPr>
          <p:cNvPr id="1969174" name="AutoShape 22"/>
          <p:cNvSpPr>
            <a:spLocks noChangeArrowheads="1"/>
          </p:cNvSpPr>
          <p:nvPr/>
        </p:nvSpPr>
        <p:spPr bwMode="auto">
          <a:xfrm>
            <a:off x="2320925" y="4075113"/>
            <a:ext cx="1303338" cy="576262"/>
          </a:xfrm>
          <a:prstGeom prst="roundRect">
            <a:avLst>
              <a:gd name="adj" fmla="val 16667"/>
            </a:avLst>
          </a:prstGeom>
          <a:solidFill>
            <a:srgbClr val="EFFFEF"/>
          </a:solidFill>
          <a:ln w="12700">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400" b="1"/>
              <a:t>Diagramas de</a:t>
            </a:r>
          </a:p>
          <a:p>
            <a:r>
              <a:rPr kumimoji="0" lang="es-ES_tradnl" altLang="es-ES" sz="1400" b="1"/>
              <a:t>Colaboración</a:t>
            </a:r>
          </a:p>
        </p:txBody>
      </p:sp>
      <p:sp>
        <p:nvSpPr>
          <p:cNvPr id="1969175" name="AutoShape 23"/>
          <p:cNvSpPr>
            <a:spLocks noChangeArrowheads="1"/>
          </p:cNvSpPr>
          <p:nvPr/>
        </p:nvSpPr>
        <p:spPr bwMode="auto">
          <a:xfrm>
            <a:off x="3822700" y="3267075"/>
            <a:ext cx="1303338" cy="635000"/>
          </a:xfrm>
          <a:prstGeom prst="roundRect">
            <a:avLst>
              <a:gd name="adj" fmla="val 16667"/>
            </a:avLst>
          </a:prstGeom>
          <a:solidFill>
            <a:srgbClr val="EFFFEF"/>
          </a:solidFill>
          <a:ln w="12700">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400" b="1"/>
              <a:t>Diagramas</a:t>
            </a:r>
          </a:p>
          <a:p>
            <a:r>
              <a:rPr kumimoji="0" lang="es-ES_tradnl" altLang="es-ES" sz="1400" b="1"/>
              <a:t>De Clases</a:t>
            </a:r>
          </a:p>
        </p:txBody>
      </p:sp>
      <p:sp>
        <p:nvSpPr>
          <p:cNvPr id="1969176" name="AutoShape 24"/>
          <p:cNvSpPr>
            <a:spLocks noChangeArrowheads="1"/>
          </p:cNvSpPr>
          <p:nvPr/>
        </p:nvSpPr>
        <p:spPr bwMode="auto">
          <a:xfrm>
            <a:off x="3792538" y="1920875"/>
            <a:ext cx="1303337" cy="576263"/>
          </a:xfrm>
          <a:prstGeom prst="roundRect">
            <a:avLst>
              <a:gd name="adj" fmla="val 16667"/>
            </a:avLst>
          </a:prstGeom>
          <a:solidFill>
            <a:srgbClr val="EFFFEF"/>
          </a:solidFill>
          <a:ln w="12700">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400" b="1"/>
              <a:t>Diagramas de</a:t>
            </a:r>
          </a:p>
          <a:p>
            <a:r>
              <a:rPr kumimoji="0" lang="es-ES_tradnl" altLang="es-ES" sz="1400" b="1"/>
              <a:t>Estados</a:t>
            </a:r>
          </a:p>
        </p:txBody>
      </p:sp>
      <p:sp>
        <p:nvSpPr>
          <p:cNvPr id="1969177" name="AutoShape 25"/>
          <p:cNvSpPr>
            <a:spLocks noChangeArrowheads="1"/>
          </p:cNvSpPr>
          <p:nvPr/>
        </p:nvSpPr>
        <p:spPr bwMode="auto">
          <a:xfrm>
            <a:off x="3989388" y="4999038"/>
            <a:ext cx="1303337" cy="576262"/>
          </a:xfrm>
          <a:prstGeom prst="roundRect">
            <a:avLst>
              <a:gd name="adj" fmla="val 16667"/>
            </a:avLst>
          </a:prstGeom>
          <a:solidFill>
            <a:srgbClr val="EFFFEF"/>
          </a:solidFill>
          <a:ln w="12700">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400" b="1"/>
              <a:t>Diagramas de</a:t>
            </a:r>
          </a:p>
          <a:p>
            <a:r>
              <a:rPr kumimoji="0" lang="es-ES_tradnl" altLang="es-ES" sz="1400" b="1"/>
              <a:t>Actividad</a:t>
            </a:r>
          </a:p>
        </p:txBody>
      </p:sp>
      <p:sp>
        <p:nvSpPr>
          <p:cNvPr id="1969178" name="AutoShape 26"/>
          <p:cNvSpPr>
            <a:spLocks noChangeArrowheads="1"/>
          </p:cNvSpPr>
          <p:nvPr/>
        </p:nvSpPr>
        <p:spPr bwMode="auto">
          <a:xfrm>
            <a:off x="5235575" y="4146550"/>
            <a:ext cx="1303338" cy="576263"/>
          </a:xfrm>
          <a:prstGeom prst="roundRect">
            <a:avLst>
              <a:gd name="adj" fmla="val 16667"/>
            </a:avLst>
          </a:prstGeom>
          <a:solidFill>
            <a:srgbClr val="EFFFEF"/>
          </a:solidFill>
          <a:ln w="12700">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400" b="1"/>
              <a:t>Diagramas de</a:t>
            </a:r>
          </a:p>
          <a:p>
            <a:r>
              <a:rPr kumimoji="0" lang="es-ES_tradnl" altLang="es-ES" sz="1400" b="1"/>
              <a:t>Componentes</a:t>
            </a:r>
          </a:p>
        </p:txBody>
      </p:sp>
      <p:sp>
        <p:nvSpPr>
          <p:cNvPr id="1969179" name="AutoShape 27"/>
          <p:cNvSpPr>
            <a:spLocks noChangeArrowheads="1"/>
          </p:cNvSpPr>
          <p:nvPr/>
        </p:nvSpPr>
        <p:spPr bwMode="auto">
          <a:xfrm>
            <a:off x="5254625" y="2573338"/>
            <a:ext cx="1303338" cy="576262"/>
          </a:xfrm>
          <a:prstGeom prst="roundRect">
            <a:avLst>
              <a:gd name="adj" fmla="val 16667"/>
            </a:avLst>
          </a:prstGeom>
          <a:solidFill>
            <a:srgbClr val="EFFFEF"/>
          </a:solidFill>
          <a:ln w="12700">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400" b="1"/>
              <a:t>Diagramas de</a:t>
            </a:r>
          </a:p>
          <a:p>
            <a:r>
              <a:rPr kumimoji="0" lang="es-ES_tradnl" altLang="es-ES" sz="1400" b="1"/>
              <a:t>Distribución</a:t>
            </a:r>
          </a:p>
        </p:txBody>
      </p:sp>
      <p:sp>
        <p:nvSpPr>
          <p:cNvPr id="1969180" name="AutoShape 28"/>
          <p:cNvSpPr>
            <a:spLocks noChangeArrowheads="1"/>
          </p:cNvSpPr>
          <p:nvPr/>
        </p:nvSpPr>
        <p:spPr bwMode="auto">
          <a:xfrm>
            <a:off x="1011238" y="4964113"/>
            <a:ext cx="1303337" cy="576262"/>
          </a:xfrm>
          <a:prstGeom prst="roundRect">
            <a:avLst>
              <a:gd name="adj" fmla="val 16667"/>
            </a:avLst>
          </a:prstGeom>
          <a:solidFill>
            <a:srgbClr val="EFFFEF"/>
          </a:solidFill>
          <a:ln w="12700">
            <a:solidFill>
              <a:srgbClr val="33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r>
              <a:rPr kumimoji="0" lang="es-ES_tradnl" altLang="es-ES" sz="1400" b="1"/>
              <a:t>Diagramas de</a:t>
            </a:r>
          </a:p>
          <a:p>
            <a:r>
              <a:rPr kumimoji="0" lang="es-ES_tradnl" altLang="es-ES" sz="1400" b="1"/>
              <a:t>Actividad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69171"/>
                                        </p:tgtEl>
                                        <p:attrNameLst>
                                          <p:attrName>style.visibility</p:attrName>
                                        </p:attrNameLst>
                                      </p:cBhvr>
                                      <p:to>
                                        <p:strVal val="visible"/>
                                      </p:to>
                                    </p:set>
                                    <p:animEffect transition="in" filter="dissolve">
                                      <p:cBhvr>
                                        <p:cTn id="7" dur="500"/>
                                        <p:tgtEl>
                                          <p:spTgt spid="1969171"/>
                                        </p:tgtEl>
                                      </p:cBhvr>
                                    </p:animEffect>
                                  </p:childTnLst>
                                </p:cTn>
                              </p:par>
                            </p:childTnLst>
                          </p:cTn>
                        </p:par>
                        <p:par>
                          <p:cTn id="8" fill="hold" nodeType="afterGroup">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1969172"/>
                                        </p:tgtEl>
                                        <p:attrNameLst>
                                          <p:attrName>style.visibility</p:attrName>
                                        </p:attrNameLst>
                                      </p:cBhvr>
                                      <p:to>
                                        <p:strVal val="visible"/>
                                      </p:to>
                                    </p:set>
                                    <p:anim calcmode="lin" valueType="num">
                                      <p:cBhvr>
                                        <p:cTn id="11" dur="1000" fill="hold"/>
                                        <p:tgtEl>
                                          <p:spTgt spid="1969172"/>
                                        </p:tgtEl>
                                        <p:attrNameLst>
                                          <p:attrName>ppt_w</p:attrName>
                                        </p:attrNameLst>
                                      </p:cBhvr>
                                      <p:tavLst>
                                        <p:tav tm="0">
                                          <p:val>
                                            <p:fltVal val="0"/>
                                          </p:val>
                                        </p:tav>
                                        <p:tav tm="100000">
                                          <p:val>
                                            <p:strVal val="#ppt_w"/>
                                          </p:val>
                                        </p:tav>
                                      </p:tavLst>
                                    </p:anim>
                                    <p:anim calcmode="lin" valueType="num">
                                      <p:cBhvr>
                                        <p:cTn id="12" dur="1000" fill="hold"/>
                                        <p:tgtEl>
                                          <p:spTgt spid="1969172"/>
                                        </p:tgtEl>
                                        <p:attrNameLst>
                                          <p:attrName>ppt_h</p:attrName>
                                        </p:attrNameLst>
                                      </p:cBhvr>
                                      <p:tavLst>
                                        <p:tav tm="0">
                                          <p:val>
                                            <p:fltVal val="0"/>
                                          </p:val>
                                        </p:tav>
                                        <p:tav tm="100000">
                                          <p:val>
                                            <p:strVal val="#ppt_h"/>
                                          </p:val>
                                        </p:tav>
                                      </p:tavLst>
                                    </p:anim>
                                    <p:anim calcmode="lin" valueType="num">
                                      <p:cBhvr>
                                        <p:cTn id="13" dur="1000" fill="hold"/>
                                        <p:tgtEl>
                                          <p:spTgt spid="1969172"/>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1969172"/>
                                        </p:tgtEl>
                                        <p:attrNameLst>
                                          <p:attrName>ppt_y</p:attrName>
                                        </p:attrNameLst>
                                      </p:cBhvr>
                                      <p:tavLst>
                                        <p:tav tm="0" fmla="#ppt_y+(sin(-2*pi*(1-$))*-#ppt_x+cos(-2*pi*(1-$))*(1-#ppt_y))*(1-$)">
                                          <p:val>
                                            <p:fltVal val="0"/>
                                          </p:val>
                                        </p:tav>
                                        <p:tav tm="100000">
                                          <p:val>
                                            <p:fltVal val="1"/>
                                          </p:val>
                                        </p:tav>
                                      </p:tavLst>
                                    </p:anim>
                                  </p:childTnLst>
                                </p:cTn>
                              </p:par>
                            </p:childTnLst>
                          </p:cTn>
                        </p:par>
                        <p:par>
                          <p:cTn id="15" fill="hold" nodeType="afterGroup">
                            <p:stCondLst>
                              <p:cond delay="1500"/>
                            </p:stCondLst>
                            <p:childTnLst>
                              <p:par>
                                <p:cTn id="16" presetID="15" presetClass="entr" presetSubtype="0" fill="hold" grpId="0" nodeType="afterEffect">
                                  <p:stCondLst>
                                    <p:cond delay="0"/>
                                  </p:stCondLst>
                                  <p:childTnLst>
                                    <p:set>
                                      <p:cBhvr>
                                        <p:cTn id="17" dur="1" fill="hold">
                                          <p:stCondLst>
                                            <p:cond delay="0"/>
                                          </p:stCondLst>
                                        </p:cTn>
                                        <p:tgtEl>
                                          <p:spTgt spid="1969180"/>
                                        </p:tgtEl>
                                        <p:attrNameLst>
                                          <p:attrName>style.visibility</p:attrName>
                                        </p:attrNameLst>
                                      </p:cBhvr>
                                      <p:to>
                                        <p:strVal val="visible"/>
                                      </p:to>
                                    </p:set>
                                    <p:anim calcmode="lin" valueType="num">
                                      <p:cBhvr>
                                        <p:cTn id="18" dur="1000" fill="hold"/>
                                        <p:tgtEl>
                                          <p:spTgt spid="1969180"/>
                                        </p:tgtEl>
                                        <p:attrNameLst>
                                          <p:attrName>ppt_w</p:attrName>
                                        </p:attrNameLst>
                                      </p:cBhvr>
                                      <p:tavLst>
                                        <p:tav tm="0">
                                          <p:val>
                                            <p:fltVal val="0"/>
                                          </p:val>
                                        </p:tav>
                                        <p:tav tm="100000">
                                          <p:val>
                                            <p:strVal val="#ppt_w"/>
                                          </p:val>
                                        </p:tav>
                                      </p:tavLst>
                                    </p:anim>
                                    <p:anim calcmode="lin" valueType="num">
                                      <p:cBhvr>
                                        <p:cTn id="19" dur="1000" fill="hold"/>
                                        <p:tgtEl>
                                          <p:spTgt spid="1969180"/>
                                        </p:tgtEl>
                                        <p:attrNameLst>
                                          <p:attrName>ppt_h</p:attrName>
                                        </p:attrNameLst>
                                      </p:cBhvr>
                                      <p:tavLst>
                                        <p:tav tm="0">
                                          <p:val>
                                            <p:fltVal val="0"/>
                                          </p:val>
                                        </p:tav>
                                        <p:tav tm="100000">
                                          <p:val>
                                            <p:strVal val="#ppt_h"/>
                                          </p:val>
                                        </p:tav>
                                      </p:tavLst>
                                    </p:anim>
                                    <p:anim calcmode="lin" valueType="num">
                                      <p:cBhvr>
                                        <p:cTn id="20" dur="1000" fill="hold"/>
                                        <p:tgtEl>
                                          <p:spTgt spid="1969180"/>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969180"/>
                                        </p:tgtEl>
                                        <p:attrNameLst>
                                          <p:attrName>ppt_y</p:attrName>
                                        </p:attrNameLst>
                                      </p:cBhvr>
                                      <p:tavLst>
                                        <p:tav tm="0" fmla="#ppt_y+(sin(-2*pi*(1-$))*-#ppt_x+cos(-2*pi*(1-$))*(1-#ppt_y))*(1-$)">
                                          <p:val>
                                            <p:fltVal val="0"/>
                                          </p:val>
                                        </p:tav>
                                        <p:tav tm="100000">
                                          <p:val>
                                            <p:fltVal val="1"/>
                                          </p:val>
                                        </p:tav>
                                      </p:tavLst>
                                    </p:anim>
                                  </p:childTnLst>
                                </p:cTn>
                              </p:par>
                            </p:childTnLst>
                          </p:cTn>
                        </p:par>
                        <p:par>
                          <p:cTn id="22" fill="hold" nodeType="afterGroup">
                            <p:stCondLst>
                              <p:cond delay="2500"/>
                            </p:stCondLst>
                            <p:childTnLst>
                              <p:par>
                                <p:cTn id="23" presetID="15" presetClass="entr" presetSubtype="0" fill="hold" grpId="0" nodeType="afterEffect">
                                  <p:stCondLst>
                                    <p:cond delay="0"/>
                                  </p:stCondLst>
                                  <p:childTnLst>
                                    <p:set>
                                      <p:cBhvr>
                                        <p:cTn id="24" dur="1" fill="hold">
                                          <p:stCondLst>
                                            <p:cond delay="0"/>
                                          </p:stCondLst>
                                        </p:cTn>
                                        <p:tgtEl>
                                          <p:spTgt spid="1969173"/>
                                        </p:tgtEl>
                                        <p:attrNameLst>
                                          <p:attrName>style.visibility</p:attrName>
                                        </p:attrNameLst>
                                      </p:cBhvr>
                                      <p:to>
                                        <p:strVal val="visible"/>
                                      </p:to>
                                    </p:set>
                                    <p:anim calcmode="lin" valueType="num">
                                      <p:cBhvr>
                                        <p:cTn id="25" dur="1000" fill="hold"/>
                                        <p:tgtEl>
                                          <p:spTgt spid="1969173"/>
                                        </p:tgtEl>
                                        <p:attrNameLst>
                                          <p:attrName>ppt_w</p:attrName>
                                        </p:attrNameLst>
                                      </p:cBhvr>
                                      <p:tavLst>
                                        <p:tav tm="0">
                                          <p:val>
                                            <p:fltVal val="0"/>
                                          </p:val>
                                        </p:tav>
                                        <p:tav tm="100000">
                                          <p:val>
                                            <p:strVal val="#ppt_w"/>
                                          </p:val>
                                        </p:tav>
                                      </p:tavLst>
                                    </p:anim>
                                    <p:anim calcmode="lin" valueType="num">
                                      <p:cBhvr>
                                        <p:cTn id="26" dur="1000" fill="hold"/>
                                        <p:tgtEl>
                                          <p:spTgt spid="1969173"/>
                                        </p:tgtEl>
                                        <p:attrNameLst>
                                          <p:attrName>ppt_h</p:attrName>
                                        </p:attrNameLst>
                                      </p:cBhvr>
                                      <p:tavLst>
                                        <p:tav tm="0">
                                          <p:val>
                                            <p:fltVal val="0"/>
                                          </p:val>
                                        </p:tav>
                                        <p:tav tm="100000">
                                          <p:val>
                                            <p:strVal val="#ppt_h"/>
                                          </p:val>
                                        </p:tav>
                                      </p:tavLst>
                                    </p:anim>
                                    <p:anim calcmode="lin" valueType="num">
                                      <p:cBhvr>
                                        <p:cTn id="27" dur="1000" fill="hold"/>
                                        <p:tgtEl>
                                          <p:spTgt spid="196917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969173"/>
                                        </p:tgtEl>
                                        <p:attrNameLst>
                                          <p:attrName>ppt_y</p:attrName>
                                        </p:attrNameLst>
                                      </p:cBhvr>
                                      <p:tavLst>
                                        <p:tav tm="0" fmla="#ppt_y+(sin(-2*pi*(1-$))*-#ppt_x+cos(-2*pi*(1-$))*(1-#ppt_y))*(1-$)">
                                          <p:val>
                                            <p:fltVal val="0"/>
                                          </p:val>
                                        </p:tav>
                                        <p:tav tm="100000">
                                          <p:val>
                                            <p:fltVal val="1"/>
                                          </p:val>
                                        </p:tav>
                                      </p:tavLst>
                                    </p:anim>
                                  </p:childTnLst>
                                </p:cTn>
                              </p:par>
                            </p:childTnLst>
                          </p:cTn>
                        </p:par>
                        <p:par>
                          <p:cTn id="29" fill="hold" nodeType="afterGroup">
                            <p:stCondLst>
                              <p:cond delay="3500"/>
                            </p:stCondLst>
                            <p:childTnLst>
                              <p:par>
                                <p:cTn id="30" presetID="15" presetClass="entr" presetSubtype="0" fill="hold" grpId="0" nodeType="afterEffect">
                                  <p:stCondLst>
                                    <p:cond delay="0"/>
                                  </p:stCondLst>
                                  <p:childTnLst>
                                    <p:set>
                                      <p:cBhvr>
                                        <p:cTn id="31" dur="1" fill="hold">
                                          <p:stCondLst>
                                            <p:cond delay="0"/>
                                          </p:stCondLst>
                                        </p:cTn>
                                        <p:tgtEl>
                                          <p:spTgt spid="1969174"/>
                                        </p:tgtEl>
                                        <p:attrNameLst>
                                          <p:attrName>style.visibility</p:attrName>
                                        </p:attrNameLst>
                                      </p:cBhvr>
                                      <p:to>
                                        <p:strVal val="visible"/>
                                      </p:to>
                                    </p:set>
                                    <p:anim calcmode="lin" valueType="num">
                                      <p:cBhvr>
                                        <p:cTn id="32" dur="1000" fill="hold"/>
                                        <p:tgtEl>
                                          <p:spTgt spid="1969174"/>
                                        </p:tgtEl>
                                        <p:attrNameLst>
                                          <p:attrName>ppt_w</p:attrName>
                                        </p:attrNameLst>
                                      </p:cBhvr>
                                      <p:tavLst>
                                        <p:tav tm="0">
                                          <p:val>
                                            <p:fltVal val="0"/>
                                          </p:val>
                                        </p:tav>
                                        <p:tav tm="100000">
                                          <p:val>
                                            <p:strVal val="#ppt_w"/>
                                          </p:val>
                                        </p:tav>
                                      </p:tavLst>
                                    </p:anim>
                                    <p:anim calcmode="lin" valueType="num">
                                      <p:cBhvr>
                                        <p:cTn id="33" dur="1000" fill="hold"/>
                                        <p:tgtEl>
                                          <p:spTgt spid="1969174"/>
                                        </p:tgtEl>
                                        <p:attrNameLst>
                                          <p:attrName>ppt_h</p:attrName>
                                        </p:attrNameLst>
                                      </p:cBhvr>
                                      <p:tavLst>
                                        <p:tav tm="0">
                                          <p:val>
                                            <p:fltVal val="0"/>
                                          </p:val>
                                        </p:tav>
                                        <p:tav tm="100000">
                                          <p:val>
                                            <p:strVal val="#ppt_h"/>
                                          </p:val>
                                        </p:tav>
                                      </p:tavLst>
                                    </p:anim>
                                    <p:anim calcmode="lin" valueType="num">
                                      <p:cBhvr>
                                        <p:cTn id="34" dur="1000" fill="hold"/>
                                        <p:tgtEl>
                                          <p:spTgt spid="1969174"/>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969174"/>
                                        </p:tgtEl>
                                        <p:attrNameLst>
                                          <p:attrName>ppt_y</p:attrName>
                                        </p:attrNameLst>
                                      </p:cBhvr>
                                      <p:tavLst>
                                        <p:tav tm="0" fmla="#ppt_y+(sin(-2*pi*(1-$))*-#ppt_x+cos(-2*pi*(1-$))*(1-#ppt_y))*(1-$)">
                                          <p:val>
                                            <p:fltVal val="0"/>
                                          </p:val>
                                        </p:tav>
                                        <p:tav tm="100000">
                                          <p:val>
                                            <p:fltVal val="1"/>
                                          </p:val>
                                        </p:tav>
                                      </p:tavLst>
                                    </p:anim>
                                  </p:childTnLst>
                                </p:cTn>
                              </p:par>
                            </p:childTnLst>
                          </p:cTn>
                        </p:par>
                        <p:par>
                          <p:cTn id="36" fill="hold" nodeType="afterGroup">
                            <p:stCondLst>
                              <p:cond delay="4500"/>
                            </p:stCondLst>
                            <p:childTnLst>
                              <p:par>
                                <p:cTn id="37" presetID="15" presetClass="entr" presetSubtype="0" fill="hold" grpId="0" nodeType="afterEffect">
                                  <p:stCondLst>
                                    <p:cond delay="0"/>
                                  </p:stCondLst>
                                  <p:childTnLst>
                                    <p:set>
                                      <p:cBhvr>
                                        <p:cTn id="38" dur="1" fill="hold">
                                          <p:stCondLst>
                                            <p:cond delay="0"/>
                                          </p:stCondLst>
                                        </p:cTn>
                                        <p:tgtEl>
                                          <p:spTgt spid="1969176"/>
                                        </p:tgtEl>
                                        <p:attrNameLst>
                                          <p:attrName>style.visibility</p:attrName>
                                        </p:attrNameLst>
                                      </p:cBhvr>
                                      <p:to>
                                        <p:strVal val="visible"/>
                                      </p:to>
                                    </p:set>
                                    <p:anim calcmode="lin" valueType="num">
                                      <p:cBhvr>
                                        <p:cTn id="39" dur="1000" fill="hold"/>
                                        <p:tgtEl>
                                          <p:spTgt spid="1969176"/>
                                        </p:tgtEl>
                                        <p:attrNameLst>
                                          <p:attrName>ppt_w</p:attrName>
                                        </p:attrNameLst>
                                      </p:cBhvr>
                                      <p:tavLst>
                                        <p:tav tm="0">
                                          <p:val>
                                            <p:fltVal val="0"/>
                                          </p:val>
                                        </p:tav>
                                        <p:tav tm="100000">
                                          <p:val>
                                            <p:strVal val="#ppt_w"/>
                                          </p:val>
                                        </p:tav>
                                      </p:tavLst>
                                    </p:anim>
                                    <p:anim calcmode="lin" valueType="num">
                                      <p:cBhvr>
                                        <p:cTn id="40" dur="1000" fill="hold"/>
                                        <p:tgtEl>
                                          <p:spTgt spid="1969176"/>
                                        </p:tgtEl>
                                        <p:attrNameLst>
                                          <p:attrName>ppt_h</p:attrName>
                                        </p:attrNameLst>
                                      </p:cBhvr>
                                      <p:tavLst>
                                        <p:tav tm="0">
                                          <p:val>
                                            <p:fltVal val="0"/>
                                          </p:val>
                                        </p:tav>
                                        <p:tav tm="100000">
                                          <p:val>
                                            <p:strVal val="#ppt_h"/>
                                          </p:val>
                                        </p:tav>
                                      </p:tavLst>
                                    </p:anim>
                                    <p:anim calcmode="lin" valueType="num">
                                      <p:cBhvr>
                                        <p:cTn id="41" dur="1000" fill="hold"/>
                                        <p:tgtEl>
                                          <p:spTgt spid="1969176"/>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969176"/>
                                        </p:tgtEl>
                                        <p:attrNameLst>
                                          <p:attrName>ppt_y</p:attrName>
                                        </p:attrNameLst>
                                      </p:cBhvr>
                                      <p:tavLst>
                                        <p:tav tm="0" fmla="#ppt_y+(sin(-2*pi*(1-$))*-#ppt_x+cos(-2*pi*(1-$))*(1-#ppt_y))*(1-$)">
                                          <p:val>
                                            <p:fltVal val="0"/>
                                          </p:val>
                                        </p:tav>
                                        <p:tav tm="100000">
                                          <p:val>
                                            <p:fltVal val="1"/>
                                          </p:val>
                                        </p:tav>
                                      </p:tavLst>
                                    </p:anim>
                                  </p:childTnLst>
                                </p:cTn>
                              </p:par>
                            </p:childTnLst>
                          </p:cTn>
                        </p:par>
                        <p:par>
                          <p:cTn id="43" fill="hold" nodeType="afterGroup">
                            <p:stCondLst>
                              <p:cond delay="5500"/>
                            </p:stCondLst>
                            <p:childTnLst>
                              <p:par>
                                <p:cTn id="44" presetID="15" presetClass="entr" presetSubtype="0" fill="hold" grpId="0" nodeType="afterEffect">
                                  <p:stCondLst>
                                    <p:cond delay="0"/>
                                  </p:stCondLst>
                                  <p:childTnLst>
                                    <p:set>
                                      <p:cBhvr>
                                        <p:cTn id="45" dur="1" fill="hold">
                                          <p:stCondLst>
                                            <p:cond delay="0"/>
                                          </p:stCondLst>
                                        </p:cTn>
                                        <p:tgtEl>
                                          <p:spTgt spid="1969175"/>
                                        </p:tgtEl>
                                        <p:attrNameLst>
                                          <p:attrName>style.visibility</p:attrName>
                                        </p:attrNameLst>
                                      </p:cBhvr>
                                      <p:to>
                                        <p:strVal val="visible"/>
                                      </p:to>
                                    </p:set>
                                    <p:anim calcmode="lin" valueType="num">
                                      <p:cBhvr>
                                        <p:cTn id="46" dur="1000" fill="hold"/>
                                        <p:tgtEl>
                                          <p:spTgt spid="1969175"/>
                                        </p:tgtEl>
                                        <p:attrNameLst>
                                          <p:attrName>ppt_w</p:attrName>
                                        </p:attrNameLst>
                                      </p:cBhvr>
                                      <p:tavLst>
                                        <p:tav tm="0">
                                          <p:val>
                                            <p:fltVal val="0"/>
                                          </p:val>
                                        </p:tav>
                                        <p:tav tm="100000">
                                          <p:val>
                                            <p:strVal val="#ppt_w"/>
                                          </p:val>
                                        </p:tav>
                                      </p:tavLst>
                                    </p:anim>
                                    <p:anim calcmode="lin" valueType="num">
                                      <p:cBhvr>
                                        <p:cTn id="47" dur="1000" fill="hold"/>
                                        <p:tgtEl>
                                          <p:spTgt spid="1969175"/>
                                        </p:tgtEl>
                                        <p:attrNameLst>
                                          <p:attrName>ppt_h</p:attrName>
                                        </p:attrNameLst>
                                      </p:cBhvr>
                                      <p:tavLst>
                                        <p:tav tm="0">
                                          <p:val>
                                            <p:fltVal val="0"/>
                                          </p:val>
                                        </p:tav>
                                        <p:tav tm="100000">
                                          <p:val>
                                            <p:strVal val="#ppt_h"/>
                                          </p:val>
                                        </p:tav>
                                      </p:tavLst>
                                    </p:anim>
                                    <p:anim calcmode="lin" valueType="num">
                                      <p:cBhvr>
                                        <p:cTn id="48" dur="1000" fill="hold"/>
                                        <p:tgtEl>
                                          <p:spTgt spid="1969175"/>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969175"/>
                                        </p:tgtEl>
                                        <p:attrNameLst>
                                          <p:attrName>ppt_y</p:attrName>
                                        </p:attrNameLst>
                                      </p:cBhvr>
                                      <p:tavLst>
                                        <p:tav tm="0" fmla="#ppt_y+(sin(-2*pi*(1-$))*-#ppt_x+cos(-2*pi*(1-$))*(1-#ppt_y))*(1-$)">
                                          <p:val>
                                            <p:fltVal val="0"/>
                                          </p:val>
                                        </p:tav>
                                        <p:tav tm="100000">
                                          <p:val>
                                            <p:fltVal val="1"/>
                                          </p:val>
                                        </p:tav>
                                      </p:tavLst>
                                    </p:anim>
                                  </p:childTnLst>
                                </p:cTn>
                              </p:par>
                            </p:childTnLst>
                          </p:cTn>
                        </p:par>
                        <p:par>
                          <p:cTn id="50" fill="hold" nodeType="afterGroup">
                            <p:stCondLst>
                              <p:cond delay="6500"/>
                            </p:stCondLst>
                            <p:childTnLst>
                              <p:par>
                                <p:cTn id="51" presetID="15" presetClass="entr" presetSubtype="0" fill="hold" grpId="0" nodeType="afterEffect">
                                  <p:stCondLst>
                                    <p:cond delay="0"/>
                                  </p:stCondLst>
                                  <p:childTnLst>
                                    <p:set>
                                      <p:cBhvr>
                                        <p:cTn id="52" dur="1" fill="hold">
                                          <p:stCondLst>
                                            <p:cond delay="0"/>
                                          </p:stCondLst>
                                        </p:cTn>
                                        <p:tgtEl>
                                          <p:spTgt spid="1969177"/>
                                        </p:tgtEl>
                                        <p:attrNameLst>
                                          <p:attrName>style.visibility</p:attrName>
                                        </p:attrNameLst>
                                      </p:cBhvr>
                                      <p:to>
                                        <p:strVal val="visible"/>
                                      </p:to>
                                    </p:set>
                                    <p:anim calcmode="lin" valueType="num">
                                      <p:cBhvr>
                                        <p:cTn id="53" dur="1000" fill="hold"/>
                                        <p:tgtEl>
                                          <p:spTgt spid="1969177"/>
                                        </p:tgtEl>
                                        <p:attrNameLst>
                                          <p:attrName>ppt_w</p:attrName>
                                        </p:attrNameLst>
                                      </p:cBhvr>
                                      <p:tavLst>
                                        <p:tav tm="0">
                                          <p:val>
                                            <p:fltVal val="0"/>
                                          </p:val>
                                        </p:tav>
                                        <p:tav tm="100000">
                                          <p:val>
                                            <p:strVal val="#ppt_w"/>
                                          </p:val>
                                        </p:tav>
                                      </p:tavLst>
                                    </p:anim>
                                    <p:anim calcmode="lin" valueType="num">
                                      <p:cBhvr>
                                        <p:cTn id="54" dur="1000" fill="hold"/>
                                        <p:tgtEl>
                                          <p:spTgt spid="1969177"/>
                                        </p:tgtEl>
                                        <p:attrNameLst>
                                          <p:attrName>ppt_h</p:attrName>
                                        </p:attrNameLst>
                                      </p:cBhvr>
                                      <p:tavLst>
                                        <p:tav tm="0">
                                          <p:val>
                                            <p:fltVal val="0"/>
                                          </p:val>
                                        </p:tav>
                                        <p:tav tm="100000">
                                          <p:val>
                                            <p:strVal val="#ppt_h"/>
                                          </p:val>
                                        </p:tav>
                                      </p:tavLst>
                                    </p:anim>
                                    <p:anim calcmode="lin" valueType="num">
                                      <p:cBhvr>
                                        <p:cTn id="55" dur="1000" fill="hold"/>
                                        <p:tgtEl>
                                          <p:spTgt spid="1969177"/>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1969177"/>
                                        </p:tgtEl>
                                        <p:attrNameLst>
                                          <p:attrName>ppt_y</p:attrName>
                                        </p:attrNameLst>
                                      </p:cBhvr>
                                      <p:tavLst>
                                        <p:tav tm="0" fmla="#ppt_y+(sin(-2*pi*(1-$))*-#ppt_x+cos(-2*pi*(1-$))*(1-#ppt_y))*(1-$)">
                                          <p:val>
                                            <p:fltVal val="0"/>
                                          </p:val>
                                        </p:tav>
                                        <p:tav tm="100000">
                                          <p:val>
                                            <p:fltVal val="1"/>
                                          </p:val>
                                        </p:tav>
                                      </p:tavLst>
                                    </p:anim>
                                  </p:childTnLst>
                                </p:cTn>
                              </p:par>
                            </p:childTnLst>
                          </p:cTn>
                        </p:par>
                        <p:par>
                          <p:cTn id="57" fill="hold" nodeType="afterGroup">
                            <p:stCondLst>
                              <p:cond delay="7500"/>
                            </p:stCondLst>
                            <p:childTnLst>
                              <p:par>
                                <p:cTn id="58" presetID="15" presetClass="entr" presetSubtype="0" fill="hold" grpId="0" nodeType="afterEffect">
                                  <p:stCondLst>
                                    <p:cond delay="0"/>
                                  </p:stCondLst>
                                  <p:childTnLst>
                                    <p:set>
                                      <p:cBhvr>
                                        <p:cTn id="59" dur="1" fill="hold">
                                          <p:stCondLst>
                                            <p:cond delay="0"/>
                                          </p:stCondLst>
                                        </p:cTn>
                                        <p:tgtEl>
                                          <p:spTgt spid="1969179"/>
                                        </p:tgtEl>
                                        <p:attrNameLst>
                                          <p:attrName>style.visibility</p:attrName>
                                        </p:attrNameLst>
                                      </p:cBhvr>
                                      <p:to>
                                        <p:strVal val="visible"/>
                                      </p:to>
                                    </p:set>
                                    <p:anim calcmode="lin" valueType="num">
                                      <p:cBhvr>
                                        <p:cTn id="60" dur="1000" fill="hold"/>
                                        <p:tgtEl>
                                          <p:spTgt spid="1969179"/>
                                        </p:tgtEl>
                                        <p:attrNameLst>
                                          <p:attrName>ppt_w</p:attrName>
                                        </p:attrNameLst>
                                      </p:cBhvr>
                                      <p:tavLst>
                                        <p:tav tm="0">
                                          <p:val>
                                            <p:fltVal val="0"/>
                                          </p:val>
                                        </p:tav>
                                        <p:tav tm="100000">
                                          <p:val>
                                            <p:strVal val="#ppt_w"/>
                                          </p:val>
                                        </p:tav>
                                      </p:tavLst>
                                    </p:anim>
                                    <p:anim calcmode="lin" valueType="num">
                                      <p:cBhvr>
                                        <p:cTn id="61" dur="1000" fill="hold"/>
                                        <p:tgtEl>
                                          <p:spTgt spid="1969179"/>
                                        </p:tgtEl>
                                        <p:attrNameLst>
                                          <p:attrName>ppt_h</p:attrName>
                                        </p:attrNameLst>
                                      </p:cBhvr>
                                      <p:tavLst>
                                        <p:tav tm="0">
                                          <p:val>
                                            <p:fltVal val="0"/>
                                          </p:val>
                                        </p:tav>
                                        <p:tav tm="100000">
                                          <p:val>
                                            <p:strVal val="#ppt_h"/>
                                          </p:val>
                                        </p:tav>
                                      </p:tavLst>
                                    </p:anim>
                                    <p:anim calcmode="lin" valueType="num">
                                      <p:cBhvr>
                                        <p:cTn id="62" dur="1000" fill="hold"/>
                                        <p:tgtEl>
                                          <p:spTgt spid="1969179"/>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1969179"/>
                                        </p:tgtEl>
                                        <p:attrNameLst>
                                          <p:attrName>ppt_y</p:attrName>
                                        </p:attrNameLst>
                                      </p:cBhvr>
                                      <p:tavLst>
                                        <p:tav tm="0" fmla="#ppt_y+(sin(-2*pi*(1-$))*-#ppt_x+cos(-2*pi*(1-$))*(1-#ppt_y))*(1-$)">
                                          <p:val>
                                            <p:fltVal val="0"/>
                                          </p:val>
                                        </p:tav>
                                        <p:tav tm="100000">
                                          <p:val>
                                            <p:fltVal val="1"/>
                                          </p:val>
                                        </p:tav>
                                      </p:tavLst>
                                    </p:anim>
                                  </p:childTnLst>
                                </p:cTn>
                              </p:par>
                            </p:childTnLst>
                          </p:cTn>
                        </p:par>
                        <p:par>
                          <p:cTn id="64" fill="hold" nodeType="afterGroup">
                            <p:stCondLst>
                              <p:cond delay="8500"/>
                            </p:stCondLst>
                            <p:childTnLst>
                              <p:par>
                                <p:cTn id="65" presetID="15" presetClass="entr" presetSubtype="0" fill="hold" grpId="0" nodeType="afterEffect">
                                  <p:stCondLst>
                                    <p:cond delay="0"/>
                                  </p:stCondLst>
                                  <p:childTnLst>
                                    <p:set>
                                      <p:cBhvr>
                                        <p:cTn id="66" dur="1" fill="hold">
                                          <p:stCondLst>
                                            <p:cond delay="0"/>
                                          </p:stCondLst>
                                        </p:cTn>
                                        <p:tgtEl>
                                          <p:spTgt spid="1969178"/>
                                        </p:tgtEl>
                                        <p:attrNameLst>
                                          <p:attrName>style.visibility</p:attrName>
                                        </p:attrNameLst>
                                      </p:cBhvr>
                                      <p:to>
                                        <p:strVal val="visible"/>
                                      </p:to>
                                    </p:set>
                                    <p:anim calcmode="lin" valueType="num">
                                      <p:cBhvr>
                                        <p:cTn id="67" dur="1000" fill="hold"/>
                                        <p:tgtEl>
                                          <p:spTgt spid="1969178"/>
                                        </p:tgtEl>
                                        <p:attrNameLst>
                                          <p:attrName>ppt_w</p:attrName>
                                        </p:attrNameLst>
                                      </p:cBhvr>
                                      <p:tavLst>
                                        <p:tav tm="0">
                                          <p:val>
                                            <p:fltVal val="0"/>
                                          </p:val>
                                        </p:tav>
                                        <p:tav tm="100000">
                                          <p:val>
                                            <p:strVal val="#ppt_w"/>
                                          </p:val>
                                        </p:tav>
                                      </p:tavLst>
                                    </p:anim>
                                    <p:anim calcmode="lin" valueType="num">
                                      <p:cBhvr>
                                        <p:cTn id="68" dur="1000" fill="hold"/>
                                        <p:tgtEl>
                                          <p:spTgt spid="1969178"/>
                                        </p:tgtEl>
                                        <p:attrNameLst>
                                          <p:attrName>ppt_h</p:attrName>
                                        </p:attrNameLst>
                                      </p:cBhvr>
                                      <p:tavLst>
                                        <p:tav tm="0">
                                          <p:val>
                                            <p:fltVal val="0"/>
                                          </p:val>
                                        </p:tav>
                                        <p:tav tm="100000">
                                          <p:val>
                                            <p:strVal val="#ppt_h"/>
                                          </p:val>
                                        </p:tav>
                                      </p:tavLst>
                                    </p:anim>
                                    <p:anim calcmode="lin" valueType="num">
                                      <p:cBhvr>
                                        <p:cTn id="69" dur="1000" fill="hold"/>
                                        <p:tgtEl>
                                          <p:spTgt spid="1969178"/>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196917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288" fill="hold" grpId="0" nodeType="clickEffect">
                                  <p:stCondLst>
                                    <p:cond delay="0"/>
                                  </p:stCondLst>
                                  <p:childTnLst>
                                    <p:set>
                                      <p:cBhvr>
                                        <p:cTn id="74" dur="1" fill="hold">
                                          <p:stCondLst>
                                            <p:cond delay="0"/>
                                          </p:stCondLst>
                                        </p:cTn>
                                        <p:tgtEl>
                                          <p:spTgt spid="1969169"/>
                                        </p:tgtEl>
                                        <p:attrNameLst>
                                          <p:attrName>style.visibility</p:attrName>
                                        </p:attrNameLst>
                                      </p:cBhvr>
                                      <p:to>
                                        <p:strVal val="visible"/>
                                      </p:to>
                                    </p:set>
                                    <p:anim calcmode="lin" valueType="num">
                                      <p:cBhvr>
                                        <p:cTn id="75" dur="500" fill="hold"/>
                                        <p:tgtEl>
                                          <p:spTgt spid="1969169"/>
                                        </p:tgtEl>
                                        <p:attrNameLst>
                                          <p:attrName>ppt_w</p:attrName>
                                        </p:attrNameLst>
                                      </p:cBhvr>
                                      <p:tavLst>
                                        <p:tav tm="0">
                                          <p:val>
                                            <p:strVal val="4/3*#ppt_w"/>
                                          </p:val>
                                        </p:tav>
                                        <p:tav tm="100000">
                                          <p:val>
                                            <p:strVal val="#ppt_w"/>
                                          </p:val>
                                        </p:tav>
                                      </p:tavLst>
                                    </p:anim>
                                    <p:anim calcmode="lin" valueType="num">
                                      <p:cBhvr>
                                        <p:cTn id="76" dur="500" fill="hold"/>
                                        <p:tgtEl>
                                          <p:spTgt spid="1969169"/>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9169" grpId="0" autoUpdateAnimBg="0"/>
      <p:bldP spid="1969172" grpId="0" animBg="1" autoUpdateAnimBg="0"/>
      <p:bldP spid="1969173" grpId="0" animBg="1" autoUpdateAnimBg="0"/>
      <p:bldP spid="1969174" grpId="0" animBg="1" autoUpdateAnimBg="0"/>
      <p:bldP spid="1969175" grpId="0" animBg="1" autoUpdateAnimBg="0"/>
      <p:bldP spid="1969176" grpId="0" animBg="1" autoUpdateAnimBg="0"/>
      <p:bldP spid="1969177" grpId="0" animBg="1" autoUpdateAnimBg="0"/>
      <p:bldP spid="1969178" grpId="0" animBg="1" autoUpdateAnimBg="0"/>
      <p:bldP spid="1969179" grpId="0" animBg="1" autoUpdateAnimBg="0"/>
      <p:bldP spid="196918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4946" name="Rectangle 2"/>
          <p:cNvSpPr>
            <a:spLocks noChangeArrowheads="1"/>
          </p:cNvSpPr>
          <p:nvPr>
            <p:ph type="body" idx="1"/>
          </p:nvPr>
        </p:nvSpPr>
        <p:spPr bwMode="auto">
          <a:xfrm>
            <a:off x="609600" y="1219200"/>
            <a:ext cx="7924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lgn="just">
              <a:lnSpc>
                <a:spcPct val="85000"/>
              </a:lnSpc>
              <a:spcBef>
                <a:spcPct val="0"/>
              </a:spcBef>
              <a:spcAft>
                <a:spcPct val="25000"/>
              </a:spcAft>
              <a:buClr>
                <a:srgbClr val="CC3300"/>
              </a:buClr>
              <a:buSzPct val="50000"/>
              <a:buFont typeface="Wingdings" panose="05000000000000000000" pitchFamily="2" charset="2"/>
              <a:buChar char="Ö"/>
            </a:pPr>
            <a:r>
              <a:rPr lang="es-MX" altLang="es-ES" b="0" smtClean="0"/>
              <a:t>Los lenguajes de modelado OO comenzaron a aparecer a mediados de los ’70, llegando a ser más de 50 en 1994.</a:t>
            </a:r>
          </a:p>
          <a:p>
            <a:pPr marL="285750" indent="-285750" algn="just">
              <a:lnSpc>
                <a:spcPct val="85000"/>
              </a:lnSpc>
              <a:spcBef>
                <a:spcPct val="0"/>
              </a:spcBef>
              <a:spcAft>
                <a:spcPct val="25000"/>
              </a:spcAft>
              <a:buClr>
                <a:srgbClr val="CC3300"/>
              </a:buClr>
              <a:buSzPct val="50000"/>
              <a:buFont typeface="Wingdings" panose="05000000000000000000" pitchFamily="2" charset="2"/>
              <a:buChar char="Ö"/>
            </a:pPr>
            <a:r>
              <a:rPr lang="es-MX" altLang="es-ES" b="0" smtClean="0"/>
              <a:t>Esta d</a:t>
            </a:r>
            <a:r>
              <a:rPr lang="es-ES" altLang="es-ES" b="0" smtClean="0"/>
              <a:t>ivers</a:t>
            </a:r>
            <a:r>
              <a:rPr lang="es-MX" altLang="es-ES" b="0" smtClean="0"/>
              <a:t>idad de</a:t>
            </a:r>
            <a:r>
              <a:rPr lang="es-ES" altLang="es-ES" b="0" smtClean="0"/>
              <a:t> métodos y técnicas OO, con muchos aspectos en común pero utilizando distintas notaciones</a:t>
            </a:r>
            <a:r>
              <a:rPr lang="es-MX" altLang="es-ES" b="0" smtClean="0"/>
              <a:t> motiva la llamada </a:t>
            </a:r>
            <a:r>
              <a:rPr lang="es-MX" altLang="es-ES" b="0" i="1" smtClean="0"/>
              <a:t>“guerra de los métodos”</a:t>
            </a:r>
            <a:r>
              <a:rPr lang="es-MX" altLang="es-ES" b="0" smtClean="0"/>
              <a:t>.</a:t>
            </a:r>
          </a:p>
          <a:p>
            <a:pPr marL="285750" indent="-285750" algn="just">
              <a:lnSpc>
                <a:spcPct val="85000"/>
              </a:lnSpc>
              <a:spcBef>
                <a:spcPct val="0"/>
              </a:spcBef>
              <a:spcAft>
                <a:spcPct val="10000"/>
              </a:spcAft>
              <a:buClr>
                <a:srgbClr val="CC3300"/>
              </a:buClr>
              <a:buSzPct val="50000"/>
              <a:buFont typeface="Wingdings" panose="05000000000000000000" pitchFamily="2" charset="2"/>
              <a:buChar char="Ö"/>
            </a:pPr>
            <a:r>
              <a:rPr lang="es-MX" altLang="es-ES" b="0" smtClean="0"/>
              <a:t>“Los tres amigos” fueron motivados en 1994 a crear un lenguaje unificado de modelado por tres razones:</a:t>
            </a:r>
          </a:p>
          <a:p>
            <a:pPr marL="666750" lvl="1" indent="-190500" algn="just">
              <a:lnSpc>
                <a:spcPct val="85000"/>
              </a:lnSpc>
              <a:spcBef>
                <a:spcPct val="0"/>
              </a:spcBef>
              <a:spcAft>
                <a:spcPct val="10000"/>
              </a:spcAft>
              <a:buClr>
                <a:srgbClr val="CC3300"/>
              </a:buClr>
              <a:buSzPct val="50000"/>
              <a:buFont typeface="Wingdings" panose="05000000000000000000" pitchFamily="2" charset="2"/>
              <a:buAutoNum type="arabicParenR"/>
            </a:pPr>
            <a:r>
              <a:rPr lang="es-MX" altLang="es-ES" smtClean="0"/>
              <a:t>Eliminar diferencias inncesarias entre los usuarios de sus métodos.</a:t>
            </a:r>
          </a:p>
          <a:p>
            <a:pPr marL="666750" lvl="1" indent="-190500" algn="just">
              <a:lnSpc>
                <a:spcPct val="85000"/>
              </a:lnSpc>
              <a:spcBef>
                <a:spcPct val="0"/>
              </a:spcBef>
              <a:spcAft>
                <a:spcPct val="10000"/>
              </a:spcAft>
              <a:buClr>
                <a:srgbClr val="CC3300"/>
              </a:buClr>
              <a:buSzPct val="50000"/>
              <a:buFont typeface="Wingdings" panose="05000000000000000000" pitchFamily="2" charset="2"/>
              <a:buAutoNum type="arabicParenR"/>
            </a:pPr>
            <a:r>
              <a:rPr lang="es-MX" altLang="es-ES" smtClean="0"/>
              <a:t>La unión de la semántica y notación de sus métodos le dará estabilidad al mercado orientado al objeto.</a:t>
            </a:r>
          </a:p>
          <a:p>
            <a:pPr marL="666750" lvl="1" indent="-190500" algn="just">
              <a:lnSpc>
                <a:spcPct val="85000"/>
              </a:lnSpc>
              <a:spcBef>
                <a:spcPct val="0"/>
              </a:spcBef>
              <a:spcAft>
                <a:spcPct val="25000"/>
              </a:spcAft>
              <a:buClr>
                <a:srgbClr val="CC3300"/>
              </a:buClr>
              <a:buSzPct val="50000"/>
              <a:buFont typeface="Wingdings" panose="05000000000000000000" pitchFamily="2" charset="2"/>
              <a:buAutoNum type="arabicParenR"/>
            </a:pPr>
            <a:r>
              <a:rPr lang="es-MX" altLang="es-ES" smtClean="0"/>
              <a:t>El trabajo conjunto superaría problemas existentes en cada uno de sus métodos.</a:t>
            </a:r>
            <a:endParaRPr lang="es-ES" altLang="es-ES" smtClean="0"/>
          </a:p>
        </p:txBody>
      </p:sp>
      <p:sp>
        <p:nvSpPr>
          <p:cNvPr id="7171"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Orígenes</a:t>
            </a:r>
            <a:endParaRPr kumimoji="0" lang="en-US" altLang="es-ES" sz="30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8749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18749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187494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iterate type="wd">
                                    <p:tmAbs val="300"/>
                                  </p:iterate>
                                  <p:childTnLst>
                                    <p:set>
                                      <p:cBhvr>
                                        <p:cTn id="16" dur="1" fill="hold">
                                          <p:stCondLst>
                                            <p:cond delay="299"/>
                                          </p:stCondLst>
                                        </p:cTn>
                                        <p:tgtEl>
                                          <p:spTgt spid="187494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wd">
                                    <p:tmAbs val="300"/>
                                  </p:iterate>
                                  <p:childTnLst>
                                    <p:set>
                                      <p:cBhvr>
                                        <p:cTn id="18" dur="1" fill="hold">
                                          <p:stCondLst>
                                            <p:cond delay="299"/>
                                          </p:stCondLst>
                                        </p:cTn>
                                        <p:tgtEl>
                                          <p:spTgt spid="187494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iterate type="wd">
                                    <p:tmAbs val="300"/>
                                  </p:iterate>
                                  <p:childTnLst>
                                    <p:set>
                                      <p:cBhvr>
                                        <p:cTn id="20" dur="1" fill="hold">
                                          <p:stCondLst>
                                            <p:cond delay="299"/>
                                          </p:stCondLst>
                                        </p:cTn>
                                        <p:tgtEl>
                                          <p:spTgt spid="18749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94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archivos de programa\microsoft office\clipart\standard\stddir4\PE01902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2743200"/>
            <a:ext cx="2543175" cy="20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2227" name="Text Box 3" descr="Gotas de agua"/>
          <p:cNvSpPr txBox="1">
            <a:spLocks noChangeArrowheads="1"/>
          </p:cNvSpPr>
          <p:nvPr/>
        </p:nvSpPr>
        <p:spPr bwMode="auto">
          <a:xfrm>
            <a:off x="5486400" y="2209800"/>
            <a:ext cx="2590800" cy="1484313"/>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algn="ctr">
              <a:defRPr/>
            </a:pPr>
            <a:r>
              <a:rPr lang="es-MX" altLang="es-ES" sz="3200" b="1">
                <a:solidFill>
                  <a:srgbClr val="CC3300"/>
                </a:solidFill>
                <a:effectLst>
                  <a:outerShdw blurRad="38100" dist="38100" dir="2700000" algn="tl">
                    <a:srgbClr val="C0C0C0"/>
                  </a:outerShdw>
                </a:effectLst>
                <a:latin typeface="Arial Black" panose="020B0A04020102020204" pitchFamily="34" charset="0"/>
              </a:rPr>
              <a:t>Gracias por su atención</a:t>
            </a:r>
            <a:endParaRPr lang="es-ES" altLang="es-ES" sz="3200" b="1">
              <a:solidFill>
                <a:srgbClr val="CC3300"/>
              </a:solidFill>
              <a:effectLst>
                <a:outerShdw blurRad="38100" dist="38100" dir="2700000" algn="tl">
                  <a:srgbClr val="C0C0C0"/>
                </a:outerShdw>
              </a:effectLst>
              <a:latin typeface="Arial Black" panose="020B0A04020102020204" pitchFamily="34" charset="0"/>
            </a:endParaRPr>
          </a:p>
        </p:txBody>
      </p:sp>
      <p:sp>
        <p:nvSpPr>
          <p:cNvPr id="61444" name="Text Box 4" descr="Gotas de agua"/>
          <p:cNvSpPr txBox="1">
            <a:spLocks noChangeArrowheads="1"/>
          </p:cNvSpPr>
          <p:nvPr/>
        </p:nvSpPr>
        <p:spPr bwMode="auto">
          <a:xfrm>
            <a:off x="6705600" y="5978525"/>
            <a:ext cx="1981200" cy="387350"/>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r>
              <a:rPr lang="es-MX" altLang="es-ES" sz="1200" b="1">
                <a:latin typeface="Times New Roman" panose="02020603050405020304" pitchFamily="18" charset="0"/>
              </a:rPr>
              <a:t>Ing° Marco Espinoza Rivera</a:t>
            </a:r>
          </a:p>
          <a:p>
            <a:pPr algn="just"/>
            <a:r>
              <a:rPr lang="es-MX" altLang="es-ES" sz="1200" b="1">
                <a:latin typeface="Times New Roman" panose="02020603050405020304" pitchFamily="18" charset="0"/>
                <a:hlinkClick r:id="rId5"/>
              </a:rPr>
              <a:t>mespinoza_pe@yahoo.com</a:t>
            </a:r>
            <a:endParaRPr lang="es-ES" altLang="es-ES" sz="1200" b="1">
              <a:latin typeface="Times New Roman" panose="02020603050405020304" pitchFamily="18" charset="0"/>
            </a:endParaRPr>
          </a:p>
        </p:txBody>
      </p:sp>
      <p:graphicFrame>
        <p:nvGraphicFramePr>
          <p:cNvPr id="61445" name="Object 5" descr="Gotas de agua"/>
          <p:cNvGraphicFramePr>
            <a:graphicFrameLocks noChangeAspect="1"/>
          </p:cNvGraphicFramePr>
          <p:nvPr/>
        </p:nvGraphicFramePr>
        <p:xfrm>
          <a:off x="6019800" y="4038600"/>
          <a:ext cx="1619250" cy="481013"/>
        </p:xfrm>
        <a:graphic>
          <a:graphicData uri="http://schemas.openxmlformats.org/presentationml/2006/ole">
            <mc:AlternateContent xmlns:mc="http://schemas.openxmlformats.org/markup-compatibility/2006">
              <mc:Choice xmlns:v="urn:schemas-microsoft-com:vml" Requires="v">
                <p:oleObj spid="_x0000_s61446" name="Imagen de mapa de bits" r:id="rId6" imgW="3524742" imgH="1047619" progId="Paint.Picture">
                  <p:embed/>
                </p:oleObj>
              </mc:Choice>
              <mc:Fallback>
                <p:oleObj name="Imagen de mapa de bits" r:id="rId6" imgW="3524742" imgH="1047619" progId="Paint.Picture">
                  <p:embed/>
                  <p:pic>
                    <p:nvPicPr>
                      <p:cNvPr id="0" name="Object 5" descr="Gotas de agua"/>
                      <p:cNvPicPr>
                        <a:picLocks noChangeAspect="1" noChangeArrowheads="1"/>
                      </p:cNvPicPr>
                      <p:nvPr/>
                    </p:nvPicPr>
                    <p:blipFill>
                      <a:blip r:embed="rId7">
                        <a:lum contrast="6000"/>
                        <a:extLst>
                          <a:ext uri="{28A0092B-C50C-407E-A947-70E740481C1C}">
                            <a14:useLocalDpi xmlns:a14="http://schemas.microsoft.com/office/drawing/2010/main" val="0"/>
                          </a:ext>
                        </a:extLst>
                      </a:blip>
                      <a:srcRect/>
                      <a:stretch>
                        <a:fillRect/>
                      </a:stretch>
                    </p:blipFill>
                    <p:spPr bwMode="auto">
                      <a:xfrm>
                        <a:off x="6019800" y="4038600"/>
                        <a:ext cx="1619250" cy="481013"/>
                      </a:xfrm>
                      <a:prstGeom prst="rect">
                        <a:avLst/>
                      </a:prstGeom>
                      <a:noFill/>
                      <a:ln>
                        <a:noFill/>
                      </a:ln>
                      <a:effectLst/>
                      <a:extLst>
                        <a:ext uri="{909E8E84-426E-40DD-AFC4-6F175D3DCCD1}">
                          <a14:hiddenFill xmlns:a14="http://schemas.microsoft.com/office/drawing/2010/main">
                            <a:blipFill dpi="0" rotWithShape="0">
                              <a:blip r:embed="rId4">
                                <a:lum contrast="6000"/>
                              </a:blip>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6994" name="Object 2" descr="Gotas de agua"/>
          <p:cNvGraphicFramePr>
            <a:graphicFrameLocks noChangeAspect="1"/>
          </p:cNvGraphicFramePr>
          <p:nvPr/>
        </p:nvGraphicFramePr>
        <p:xfrm>
          <a:off x="990600" y="1371600"/>
          <a:ext cx="4572000" cy="3932238"/>
        </p:xfrm>
        <a:graphic>
          <a:graphicData uri="http://schemas.openxmlformats.org/presentationml/2006/ole">
            <mc:AlternateContent xmlns:mc="http://schemas.openxmlformats.org/markup-compatibility/2006">
              <mc:Choice xmlns:v="urn:schemas-microsoft-com:vml" Requires="v">
                <p:oleObj spid="_x0000_s9223" name="VISIO" r:id="rId4" imgW="6353810" imgH="5467350" progId="Visio.Drawing.6">
                  <p:embed/>
                </p:oleObj>
              </mc:Choice>
              <mc:Fallback>
                <p:oleObj name="VISIO" r:id="rId4" imgW="6353810" imgH="5467350" progId="Visio.Drawing.6">
                  <p:embed/>
                  <p:pic>
                    <p:nvPicPr>
                      <p:cNvPr id="0" name="Object 2" descr="Gotas de agu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371600"/>
                        <a:ext cx="4572000" cy="3932238"/>
                      </a:xfrm>
                      <a:prstGeom prst="rect">
                        <a:avLst/>
                      </a:prstGeom>
                      <a:noFill/>
                      <a:ln>
                        <a:noFill/>
                      </a:ln>
                      <a:effectLst/>
                      <a:extLst>
                        <a:ext uri="{909E8E84-426E-40DD-AFC4-6F175D3DCCD1}">
                          <a14:hiddenFill xmlns:a14="http://schemas.microsoft.com/office/drawing/2010/main">
                            <a:blipFill dpi="0" rotWithShape="0">
                              <a:blip r:embed="rId6"/>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76995" name="AutoShape 3"/>
          <p:cNvSpPr>
            <a:spLocks noChangeArrowheads="1"/>
          </p:cNvSpPr>
          <p:nvPr/>
        </p:nvSpPr>
        <p:spPr bwMode="auto">
          <a:xfrm>
            <a:off x="5410200" y="2006600"/>
            <a:ext cx="2362200" cy="2595563"/>
          </a:xfrm>
          <a:prstGeom prst="wedgeRoundRectCallout">
            <a:avLst>
              <a:gd name="adj1" fmla="val -129236"/>
              <a:gd name="adj2" fmla="val 18745"/>
              <a:gd name="adj3" fmla="val 16667"/>
            </a:avLst>
          </a:prstGeom>
          <a:noFill/>
          <a:ln w="1270">
            <a:solidFill>
              <a:srgbClr val="FFCC99"/>
            </a:solidFill>
            <a:miter lim="800000"/>
            <a:headEnd/>
            <a:tailEnd/>
          </a:ln>
          <a:effectLst>
            <a:prstShdw prst="shdw17" dist="17961" dir="2700000">
              <a:srgbClr val="997A5C"/>
            </a:prstShdw>
          </a:effectLst>
          <a:extLst>
            <a:ext uri="{909E8E84-426E-40DD-AFC4-6F175D3DCCD1}">
              <a14:hiddenFill xmlns:a14="http://schemas.microsoft.com/office/drawing/2010/main">
                <a:solidFill>
                  <a:schemeClr val="bg1"/>
                </a:solidFill>
              </a14:hiddenFill>
            </a:ext>
          </a:extLst>
        </p:spPr>
        <p:txBody>
          <a:bodyPr lIns="0" tIns="36000" rIns="0" bIns="36000">
            <a:spAutoFit/>
          </a:bodyPr>
          <a:lstStyle>
            <a:lvl1pPr marL="198438"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lnSpc>
                <a:spcPct val="85000"/>
              </a:lnSpc>
              <a:buClr>
                <a:srgbClr val="CC3300"/>
              </a:buClr>
              <a:buSzPct val="50000"/>
              <a:buFont typeface="Wingdings" panose="05000000000000000000" pitchFamily="2" charset="2"/>
              <a:buChar char="l"/>
            </a:pPr>
            <a:r>
              <a:rPr kumimoji="0" lang="es-MX" altLang="es-ES" sz="1200"/>
              <a:t>Rational Software</a:t>
            </a:r>
          </a:p>
          <a:p>
            <a:pPr algn="just">
              <a:lnSpc>
                <a:spcPct val="85000"/>
              </a:lnSpc>
              <a:buClr>
                <a:srgbClr val="CC3300"/>
              </a:buClr>
              <a:buSzPct val="50000"/>
              <a:buFont typeface="Wingdings" panose="05000000000000000000" pitchFamily="2" charset="2"/>
              <a:buChar char="l"/>
            </a:pPr>
            <a:r>
              <a:rPr kumimoji="0" lang="es-MX" altLang="es-ES" sz="1200"/>
              <a:t>Digital Equipment</a:t>
            </a:r>
          </a:p>
          <a:p>
            <a:pPr algn="just">
              <a:lnSpc>
                <a:spcPct val="85000"/>
              </a:lnSpc>
              <a:buClr>
                <a:srgbClr val="CC3300"/>
              </a:buClr>
              <a:buSzPct val="50000"/>
              <a:buFont typeface="Wingdings" panose="05000000000000000000" pitchFamily="2" charset="2"/>
              <a:buChar char="l"/>
            </a:pPr>
            <a:r>
              <a:rPr kumimoji="0" lang="es-MX" altLang="es-ES" sz="1200"/>
              <a:t>I-Logic</a:t>
            </a:r>
          </a:p>
          <a:p>
            <a:pPr algn="just">
              <a:lnSpc>
                <a:spcPct val="85000"/>
              </a:lnSpc>
              <a:buClr>
                <a:srgbClr val="CC3300"/>
              </a:buClr>
              <a:buSzPct val="50000"/>
              <a:buFont typeface="Wingdings" panose="05000000000000000000" pitchFamily="2" charset="2"/>
              <a:buChar char="l"/>
            </a:pPr>
            <a:r>
              <a:rPr kumimoji="0" lang="es-MX" altLang="es-ES" sz="1200"/>
              <a:t>Oracle</a:t>
            </a:r>
          </a:p>
          <a:p>
            <a:pPr algn="just">
              <a:lnSpc>
                <a:spcPct val="85000"/>
              </a:lnSpc>
              <a:buClr>
                <a:srgbClr val="CC3300"/>
              </a:buClr>
              <a:buSzPct val="50000"/>
              <a:buFont typeface="Wingdings" panose="05000000000000000000" pitchFamily="2" charset="2"/>
              <a:buChar char="l"/>
            </a:pPr>
            <a:r>
              <a:rPr kumimoji="0" lang="es-MX" altLang="es-ES" sz="1200"/>
              <a:t>IBM</a:t>
            </a:r>
          </a:p>
          <a:p>
            <a:pPr algn="just">
              <a:lnSpc>
                <a:spcPct val="85000"/>
              </a:lnSpc>
              <a:buClr>
                <a:srgbClr val="CC3300"/>
              </a:buClr>
              <a:buSzPct val="50000"/>
              <a:buFont typeface="Wingdings" panose="05000000000000000000" pitchFamily="2" charset="2"/>
              <a:buChar char="l"/>
            </a:pPr>
            <a:r>
              <a:rPr kumimoji="0" lang="es-MX" altLang="es-ES" sz="1200"/>
              <a:t>Hewlet Packard</a:t>
            </a:r>
          </a:p>
          <a:p>
            <a:pPr algn="just">
              <a:lnSpc>
                <a:spcPct val="85000"/>
              </a:lnSpc>
              <a:buClr>
                <a:srgbClr val="CC3300"/>
              </a:buClr>
              <a:buSzPct val="50000"/>
              <a:buFont typeface="Wingdings" panose="05000000000000000000" pitchFamily="2" charset="2"/>
              <a:buChar char="l"/>
            </a:pPr>
            <a:r>
              <a:rPr kumimoji="0" lang="es-MX" altLang="es-ES" sz="1200"/>
              <a:t>Intellficorp &amp; James Martin</a:t>
            </a:r>
          </a:p>
          <a:p>
            <a:pPr algn="just">
              <a:lnSpc>
                <a:spcPct val="85000"/>
              </a:lnSpc>
              <a:buClr>
                <a:srgbClr val="CC3300"/>
              </a:buClr>
              <a:buSzPct val="50000"/>
              <a:buFont typeface="Wingdings" panose="05000000000000000000" pitchFamily="2" charset="2"/>
              <a:buChar char="l"/>
            </a:pPr>
            <a:r>
              <a:rPr kumimoji="0" lang="es-MX" altLang="es-ES" sz="1200"/>
              <a:t>MCI Systemhouse</a:t>
            </a:r>
          </a:p>
          <a:p>
            <a:pPr algn="just">
              <a:lnSpc>
                <a:spcPct val="85000"/>
              </a:lnSpc>
              <a:buClr>
                <a:srgbClr val="CC3300"/>
              </a:buClr>
              <a:buSzPct val="50000"/>
              <a:buFont typeface="Wingdings" panose="05000000000000000000" pitchFamily="2" charset="2"/>
              <a:buChar char="l"/>
            </a:pPr>
            <a:r>
              <a:rPr kumimoji="0" lang="es-MX" altLang="es-ES" sz="1200"/>
              <a:t>Microsoft</a:t>
            </a:r>
          </a:p>
          <a:p>
            <a:pPr algn="just">
              <a:lnSpc>
                <a:spcPct val="85000"/>
              </a:lnSpc>
              <a:buClr>
                <a:srgbClr val="CC3300"/>
              </a:buClr>
              <a:buSzPct val="50000"/>
              <a:buFont typeface="Wingdings" panose="05000000000000000000" pitchFamily="2" charset="2"/>
              <a:buChar char="l"/>
            </a:pPr>
            <a:r>
              <a:rPr kumimoji="0" lang="es-MX" altLang="es-ES" sz="1200"/>
              <a:t>Object Time</a:t>
            </a:r>
          </a:p>
          <a:p>
            <a:pPr algn="just">
              <a:lnSpc>
                <a:spcPct val="85000"/>
              </a:lnSpc>
              <a:buClr>
                <a:srgbClr val="CC3300"/>
              </a:buClr>
              <a:buSzPct val="50000"/>
              <a:buFont typeface="Wingdings" panose="05000000000000000000" pitchFamily="2" charset="2"/>
              <a:buChar char="l"/>
            </a:pPr>
            <a:r>
              <a:rPr kumimoji="0" lang="es-MX" altLang="es-ES" sz="1200"/>
              <a:t>Platinium Technology</a:t>
            </a:r>
          </a:p>
          <a:p>
            <a:pPr algn="just">
              <a:lnSpc>
                <a:spcPct val="85000"/>
              </a:lnSpc>
              <a:buClr>
                <a:srgbClr val="CC3300"/>
              </a:buClr>
              <a:buSzPct val="50000"/>
              <a:buFont typeface="Wingdings" panose="05000000000000000000" pitchFamily="2" charset="2"/>
              <a:buChar char="l"/>
            </a:pPr>
            <a:r>
              <a:rPr kumimoji="0" lang="es-MX" altLang="es-ES" sz="1200"/>
              <a:t>Computer Asociates</a:t>
            </a:r>
          </a:p>
          <a:p>
            <a:pPr algn="just">
              <a:lnSpc>
                <a:spcPct val="85000"/>
              </a:lnSpc>
              <a:buClr>
                <a:srgbClr val="CC3300"/>
              </a:buClr>
              <a:buSzPct val="50000"/>
              <a:buFont typeface="Wingdings" panose="05000000000000000000" pitchFamily="2" charset="2"/>
              <a:buChar char="l"/>
            </a:pPr>
            <a:r>
              <a:rPr kumimoji="0" lang="es-MX" altLang="es-ES" sz="1200"/>
              <a:t>Taskon</a:t>
            </a:r>
          </a:p>
          <a:p>
            <a:pPr algn="just">
              <a:lnSpc>
                <a:spcPct val="85000"/>
              </a:lnSpc>
              <a:buClr>
                <a:srgbClr val="CC3300"/>
              </a:buClr>
              <a:buSzPct val="50000"/>
              <a:buFont typeface="Wingdings" panose="05000000000000000000" pitchFamily="2" charset="2"/>
              <a:buChar char="l"/>
            </a:pPr>
            <a:r>
              <a:rPr kumimoji="0" lang="es-MX" altLang="es-ES" sz="1200"/>
              <a:t>Texas Instruments</a:t>
            </a:r>
          </a:p>
          <a:p>
            <a:pPr algn="just">
              <a:lnSpc>
                <a:spcPct val="85000"/>
              </a:lnSpc>
              <a:buClr>
                <a:srgbClr val="CC3300"/>
              </a:buClr>
              <a:buSzPct val="50000"/>
              <a:buFont typeface="Wingdings" panose="05000000000000000000" pitchFamily="2" charset="2"/>
              <a:buChar char="l"/>
            </a:pPr>
            <a:r>
              <a:rPr kumimoji="0" lang="es-MX" altLang="es-ES" sz="1200"/>
              <a:t>Unisys</a:t>
            </a:r>
            <a:endParaRPr kumimoji="0" lang="es-ES" altLang="es-ES" sz="1200"/>
          </a:p>
        </p:txBody>
      </p:sp>
      <p:sp>
        <p:nvSpPr>
          <p:cNvPr id="9220" name="Rectangle 4"/>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Breve Historia de UML</a:t>
            </a:r>
            <a:endParaRPr kumimoji="0" lang="en-US" altLang="es-ES" sz="3000" b="1"/>
          </a:p>
        </p:txBody>
      </p:sp>
      <p:sp>
        <p:nvSpPr>
          <p:cNvPr id="1876998" name="AutoShape 6"/>
          <p:cNvSpPr>
            <a:spLocks noChangeArrowheads="1"/>
          </p:cNvSpPr>
          <p:nvPr/>
        </p:nvSpPr>
        <p:spPr bwMode="auto">
          <a:xfrm>
            <a:off x="3657600" y="5410200"/>
            <a:ext cx="2438400" cy="865188"/>
          </a:xfrm>
          <a:prstGeom prst="wedgeRoundRectCallout">
            <a:avLst>
              <a:gd name="adj1" fmla="val -93426"/>
              <a:gd name="adj2" fmla="val -85231"/>
              <a:gd name="adj3" fmla="val 16667"/>
            </a:avLst>
          </a:prstGeom>
          <a:noFill/>
          <a:ln w="1270">
            <a:solidFill>
              <a:srgbClr val="FFCC99"/>
            </a:solidFill>
            <a:miter lim="800000"/>
            <a:headEnd/>
            <a:tailEnd/>
          </a:ln>
          <a:effectLst>
            <a:prstShdw prst="shdw17" dist="17961" dir="2700000">
              <a:srgbClr val="997A5C"/>
            </a:prstShdw>
          </a:effectLst>
          <a:extLst>
            <a:ext uri="{909E8E84-426E-40DD-AFC4-6F175D3DCCD1}">
              <a14:hiddenFill xmlns:a14="http://schemas.microsoft.com/office/drawing/2010/main">
                <a:solidFill>
                  <a:schemeClr val="bg1"/>
                </a:solidFill>
              </a14:hiddenFill>
            </a:ext>
          </a:extLst>
        </p:spPr>
        <p:txBody>
          <a:bodyPr lIns="0" tIns="36000" rIns="0" bIns="36000">
            <a:spAutoFit/>
          </a:bodyPr>
          <a:lstStyle>
            <a:lvl1pPr marL="198438"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r>
              <a:rPr kumimoji="0" lang="es-ES" altLang="es-ES" sz="1200"/>
              <a:t>Comenzó como el “Método Unificado”, con la participación de Grady Booch y Jim Rumbaugh. Se presentó en el OOPSLA’95</a:t>
            </a:r>
          </a:p>
        </p:txBody>
      </p:sp>
      <p:sp>
        <p:nvSpPr>
          <p:cNvPr id="1876999" name="AutoShape 7"/>
          <p:cNvSpPr>
            <a:spLocks noChangeArrowheads="1"/>
          </p:cNvSpPr>
          <p:nvPr/>
        </p:nvSpPr>
        <p:spPr bwMode="auto">
          <a:xfrm>
            <a:off x="6172200" y="5078413"/>
            <a:ext cx="2438400" cy="865187"/>
          </a:xfrm>
          <a:prstGeom prst="wedgeRoundRectCallout">
            <a:avLst>
              <a:gd name="adj1" fmla="val -144662"/>
              <a:gd name="adj2" fmla="val -72019"/>
              <a:gd name="adj3" fmla="val 16667"/>
            </a:avLst>
          </a:prstGeom>
          <a:noFill/>
          <a:ln w="1270">
            <a:solidFill>
              <a:srgbClr val="FFCC99"/>
            </a:solidFill>
            <a:miter lim="800000"/>
            <a:headEnd/>
            <a:tailEnd/>
          </a:ln>
          <a:effectLst>
            <a:prstShdw prst="shdw17" dist="17961" dir="2700000">
              <a:srgbClr val="997A5C"/>
            </a:prstShdw>
          </a:effectLst>
          <a:extLst>
            <a:ext uri="{909E8E84-426E-40DD-AFC4-6F175D3DCCD1}">
              <a14:hiddenFill xmlns:a14="http://schemas.microsoft.com/office/drawing/2010/main">
                <a:solidFill>
                  <a:schemeClr val="bg1"/>
                </a:solidFill>
              </a14:hiddenFill>
            </a:ext>
          </a:extLst>
        </p:spPr>
        <p:txBody>
          <a:bodyPr lIns="0" tIns="36000" rIns="0" bIns="36000">
            <a:spAutoFit/>
          </a:bodyPr>
          <a:lstStyle>
            <a:lvl1pPr marL="198438"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just">
              <a:spcAft>
                <a:spcPct val="35000"/>
              </a:spcAft>
              <a:buClr>
                <a:srgbClr val="CC3300"/>
              </a:buClr>
              <a:buSzPct val="50000"/>
              <a:buFont typeface="Wingdings" panose="05000000000000000000" pitchFamily="2" charset="2"/>
              <a:buNone/>
            </a:pPr>
            <a:r>
              <a:rPr kumimoji="0" lang="es-ES" altLang="es-ES" sz="1200"/>
              <a:t>El mismo año se unió Ivar Jacobson. Los “Tres Amigos” son socios en la compañía Rational Software. Herramienta CASE Rational Rose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876994"/>
                                        </p:tgtEl>
                                        <p:attrNameLst>
                                          <p:attrName>style.visibility</p:attrName>
                                        </p:attrNameLst>
                                      </p:cBhvr>
                                      <p:to>
                                        <p:strVal val="visible"/>
                                      </p:to>
                                    </p:set>
                                    <p:animEffect transition="in" filter="dissolve">
                                      <p:cBhvr>
                                        <p:cTn id="7" dur="500"/>
                                        <p:tgtEl>
                                          <p:spTgt spid="1876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1876998"/>
                                        </p:tgtEl>
                                        <p:attrNameLst>
                                          <p:attrName>style.visibility</p:attrName>
                                        </p:attrNameLst>
                                      </p:cBhvr>
                                      <p:to>
                                        <p:strVal val="visible"/>
                                      </p:to>
                                    </p:set>
                                    <p:anim calcmode="lin" valueType="num">
                                      <p:cBhvr>
                                        <p:cTn id="12" dur="500" fill="hold"/>
                                        <p:tgtEl>
                                          <p:spTgt spid="1876998"/>
                                        </p:tgtEl>
                                        <p:attrNameLst>
                                          <p:attrName>ppt_w</p:attrName>
                                        </p:attrNameLst>
                                      </p:cBhvr>
                                      <p:tavLst>
                                        <p:tav tm="0">
                                          <p:val>
                                            <p:strVal val="4/3*#ppt_w"/>
                                          </p:val>
                                        </p:tav>
                                        <p:tav tm="100000">
                                          <p:val>
                                            <p:strVal val="#ppt_w"/>
                                          </p:val>
                                        </p:tav>
                                      </p:tavLst>
                                    </p:anim>
                                    <p:anim calcmode="lin" valueType="num">
                                      <p:cBhvr>
                                        <p:cTn id="13" dur="500" fill="hold"/>
                                        <p:tgtEl>
                                          <p:spTgt spid="1876998"/>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876998"/>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288" fill="hold" grpId="0" nodeType="clickEffect">
                                  <p:stCondLst>
                                    <p:cond delay="0"/>
                                  </p:stCondLst>
                                  <p:childTnLst>
                                    <p:set>
                                      <p:cBhvr>
                                        <p:cTn id="17" dur="1" fill="hold">
                                          <p:stCondLst>
                                            <p:cond delay="0"/>
                                          </p:stCondLst>
                                        </p:cTn>
                                        <p:tgtEl>
                                          <p:spTgt spid="1876999"/>
                                        </p:tgtEl>
                                        <p:attrNameLst>
                                          <p:attrName>style.visibility</p:attrName>
                                        </p:attrNameLst>
                                      </p:cBhvr>
                                      <p:to>
                                        <p:strVal val="visible"/>
                                      </p:to>
                                    </p:set>
                                    <p:anim calcmode="lin" valueType="num">
                                      <p:cBhvr>
                                        <p:cTn id="18" dur="500" fill="hold"/>
                                        <p:tgtEl>
                                          <p:spTgt spid="1876999"/>
                                        </p:tgtEl>
                                        <p:attrNameLst>
                                          <p:attrName>ppt_w</p:attrName>
                                        </p:attrNameLst>
                                      </p:cBhvr>
                                      <p:tavLst>
                                        <p:tav tm="0">
                                          <p:val>
                                            <p:strVal val="4/3*#ppt_w"/>
                                          </p:val>
                                        </p:tav>
                                        <p:tav tm="100000">
                                          <p:val>
                                            <p:strVal val="#ppt_w"/>
                                          </p:val>
                                        </p:tav>
                                      </p:tavLst>
                                    </p:anim>
                                    <p:anim calcmode="lin" valueType="num">
                                      <p:cBhvr>
                                        <p:cTn id="19" dur="500" fill="hold"/>
                                        <p:tgtEl>
                                          <p:spTgt spid="1876999"/>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87699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288" fill="hold" grpId="0" nodeType="clickEffect">
                                  <p:stCondLst>
                                    <p:cond delay="0"/>
                                  </p:stCondLst>
                                  <p:childTnLst>
                                    <p:set>
                                      <p:cBhvr>
                                        <p:cTn id="23" dur="1" fill="hold">
                                          <p:stCondLst>
                                            <p:cond delay="0"/>
                                          </p:stCondLst>
                                        </p:cTn>
                                        <p:tgtEl>
                                          <p:spTgt spid="1876995"/>
                                        </p:tgtEl>
                                        <p:attrNameLst>
                                          <p:attrName>style.visibility</p:attrName>
                                        </p:attrNameLst>
                                      </p:cBhvr>
                                      <p:to>
                                        <p:strVal val="visible"/>
                                      </p:to>
                                    </p:set>
                                    <p:anim calcmode="lin" valueType="num">
                                      <p:cBhvr>
                                        <p:cTn id="24" dur="500" fill="hold"/>
                                        <p:tgtEl>
                                          <p:spTgt spid="1876995"/>
                                        </p:tgtEl>
                                        <p:attrNameLst>
                                          <p:attrName>ppt_w</p:attrName>
                                        </p:attrNameLst>
                                      </p:cBhvr>
                                      <p:tavLst>
                                        <p:tav tm="0">
                                          <p:val>
                                            <p:strVal val="4/3*#ppt_w"/>
                                          </p:val>
                                        </p:tav>
                                        <p:tav tm="100000">
                                          <p:val>
                                            <p:strVal val="#ppt_w"/>
                                          </p:val>
                                        </p:tav>
                                      </p:tavLst>
                                    </p:anim>
                                    <p:anim calcmode="lin" valueType="num">
                                      <p:cBhvr>
                                        <p:cTn id="25" dur="500" fill="hold"/>
                                        <p:tgtEl>
                                          <p:spTgt spid="1876995"/>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187699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6995" grpId="0" animBg="1" autoUpdateAnimBg="0"/>
      <p:bldP spid="1876998" grpId="0" animBg="1" autoUpdateAnimBg="0"/>
      <p:bldP spid="187699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3138" name="Rectangle 2"/>
          <p:cNvSpPr>
            <a:spLocks noChangeArrowheads="1"/>
          </p:cNvSpPr>
          <p:nvPr>
            <p:ph type="body" idx="1"/>
          </p:nvPr>
        </p:nvSpPr>
        <p:spPr bwMode="auto">
          <a:xfrm>
            <a:off x="609600" y="1219200"/>
            <a:ext cx="7924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a:lnSpc>
                <a:spcPct val="100000"/>
              </a:lnSpc>
              <a:spcBef>
                <a:spcPct val="0"/>
              </a:spcBef>
              <a:spcAft>
                <a:spcPct val="35000"/>
              </a:spcAft>
              <a:buClr>
                <a:srgbClr val="CC3300"/>
              </a:buClr>
              <a:buSzPct val="50000"/>
              <a:buFont typeface="Wingdings" panose="05000000000000000000" pitchFamily="2" charset="2"/>
              <a:buChar char="Ö"/>
            </a:pPr>
            <a:r>
              <a:rPr lang="es-ES" altLang="es-ES" b="0" smtClean="0"/>
              <a:t>Definición formal de </a:t>
            </a:r>
            <a:r>
              <a:rPr lang="es-MX" altLang="es-ES" b="0" smtClean="0"/>
              <a:t>un </a:t>
            </a:r>
            <a:r>
              <a:rPr lang="es-MX" altLang="es-ES" i="1" smtClean="0"/>
              <a:t>m</a:t>
            </a:r>
            <a:r>
              <a:rPr lang="es-ES" altLang="es-ES" i="1" smtClean="0"/>
              <a:t>eta</a:t>
            </a:r>
            <a:r>
              <a:rPr lang="es-ES_tradnl" altLang="es-ES" i="1" smtClean="0"/>
              <a:t>m</a:t>
            </a:r>
            <a:r>
              <a:rPr lang="es-ES" altLang="es-ES" i="1" smtClean="0"/>
              <a:t>odelo</a:t>
            </a:r>
            <a:r>
              <a:rPr lang="es-ES_tradnl" altLang="es-ES" b="0" smtClean="0"/>
              <a:t> común para representar su semántica, incluyendo modelos estáticos, modelos de comportamiento, modelo de uso y modelos de arquitectura.</a:t>
            </a:r>
          </a:p>
          <a:p>
            <a:pPr algn="just">
              <a:lnSpc>
                <a:spcPct val="100000"/>
              </a:lnSpc>
              <a:spcBef>
                <a:spcPct val="0"/>
              </a:spcBef>
              <a:spcAft>
                <a:spcPct val="35000"/>
              </a:spcAft>
              <a:buClr>
                <a:srgbClr val="CC3300"/>
              </a:buClr>
              <a:buSzPct val="50000"/>
              <a:buFont typeface="Wingdings" panose="05000000000000000000" pitchFamily="2" charset="2"/>
              <a:buChar char="Ö"/>
            </a:pPr>
            <a:r>
              <a:rPr lang="es-MX" altLang="es-ES" b="0" smtClean="0"/>
              <a:t>La especificación de un </a:t>
            </a:r>
            <a:r>
              <a:rPr lang="es-MX" altLang="es-ES" smtClean="0"/>
              <a:t>IDL</a:t>
            </a:r>
            <a:r>
              <a:rPr lang="es-MX" altLang="es-ES" b="0" smtClean="0"/>
              <a:t> </a:t>
            </a:r>
            <a:r>
              <a:rPr lang="es-MX" altLang="es-ES" sz="2000" b="0" smtClean="0"/>
              <a:t>(Interchange Data Language)</a:t>
            </a:r>
            <a:r>
              <a:rPr lang="es-MX" altLang="es-ES" b="0" smtClean="0"/>
              <a:t> el cual mantiene mecanismos de intercambio entre las distintas herramientas de software que implementan el modelado OO.</a:t>
            </a:r>
          </a:p>
          <a:p>
            <a:pPr algn="just">
              <a:lnSpc>
                <a:spcPct val="100000"/>
              </a:lnSpc>
              <a:spcBef>
                <a:spcPct val="0"/>
              </a:spcBef>
              <a:spcAft>
                <a:spcPct val="35000"/>
              </a:spcAft>
              <a:buClr>
                <a:srgbClr val="CC3300"/>
              </a:buClr>
              <a:buSzPct val="50000"/>
              <a:buFont typeface="Wingdings" panose="05000000000000000000" pitchFamily="2" charset="2"/>
              <a:buChar char="Ö"/>
            </a:pPr>
            <a:r>
              <a:rPr lang="es-MX" altLang="es-ES" b="0" smtClean="0"/>
              <a:t>Incorpora conceptos claves OO y además permite ampliar el lenguaje mediante mecanismos de extensión.</a:t>
            </a:r>
            <a:endParaRPr lang="es-ES" altLang="es-ES" b="0" smtClean="0"/>
          </a:p>
        </p:txBody>
      </p:sp>
      <p:sp>
        <p:nvSpPr>
          <p:cNvPr id="11267"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Aspectos novedosos</a:t>
            </a:r>
            <a:endParaRPr kumimoji="0" lang="en-US" altLang="es-ES" sz="30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3138">
                                            <p:txEl>
                                              <p:pRg st="0" end="0"/>
                                            </p:txEl>
                                          </p:spTgt>
                                        </p:tgtEl>
                                        <p:attrNameLst>
                                          <p:attrName>style.visibility</p:attrName>
                                        </p:attrNameLst>
                                      </p:cBhvr>
                                      <p:to>
                                        <p:strVal val="visible"/>
                                      </p:to>
                                    </p:set>
                                    <p:anim calcmode="lin" valueType="num">
                                      <p:cBhvr additive="base">
                                        <p:cTn id="7" dur="500" fill="hold"/>
                                        <p:tgtEl>
                                          <p:spTgt spid="18831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831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3138">
                                            <p:txEl>
                                              <p:pRg st="1" end="1"/>
                                            </p:txEl>
                                          </p:spTgt>
                                        </p:tgtEl>
                                        <p:attrNameLst>
                                          <p:attrName>style.visibility</p:attrName>
                                        </p:attrNameLst>
                                      </p:cBhvr>
                                      <p:to>
                                        <p:strVal val="visible"/>
                                      </p:to>
                                    </p:set>
                                    <p:anim calcmode="lin" valueType="num">
                                      <p:cBhvr additive="base">
                                        <p:cTn id="13" dur="500" fill="hold"/>
                                        <p:tgtEl>
                                          <p:spTgt spid="18831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831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83138">
                                            <p:txEl>
                                              <p:pRg st="2" end="2"/>
                                            </p:txEl>
                                          </p:spTgt>
                                        </p:tgtEl>
                                        <p:attrNameLst>
                                          <p:attrName>style.visibility</p:attrName>
                                        </p:attrNameLst>
                                      </p:cBhvr>
                                      <p:to>
                                        <p:strVal val="visible"/>
                                      </p:to>
                                    </p:set>
                                    <p:anim calcmode="lin" valueType="num">
                                      <p:cBhvr additive="base">
                                        <p:cTn id="19" dur="500" fill="hold"/>
                                        <p:tgtEl>
                                          <p:spTgt spid="188313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313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3138"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8674" name="Rectangle 2"/>
          <p:cNvSpPr>
            <a:spLocks noChangeArrowheads="1"/>
          </p:cNvSpPr>
          <p:nvPr>
            <p:ph type="body" idx="1"/>
          </p:nvPr>
        </p:nvSpPr>
        <p:spPr bwMode="auto">
          <a:xfrm>
            <a:off x="609600" y="1219200"/>
            <a:ext cx="7924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5750" indent="-285750" algn="just">
              <a:lnSpc>
                <a:spcPct val="85000"/>
              </a:lnSpc>
              <a:spcBef>
                <a:spcPct val="0"/>
              </a:spcBef>
              <a:spcAft>
                <a:spcPct val="25000"/>
              </a:spcAft>
              <a:buClr>
                <a:srgbClr val="CC3300"/>
              </a:buClr>
              <a:buSzPct val="50000"/>
              <a:buFont typeface="Wingdings" panose="05000000000000000000" pitchFamily="2" charset="2"/>
              <a:buAutoNum type="arabicParenR"/>
            </a:pPr>
            <a:r>
              <a:rPr lang="es-MX" altLang="es-ES" b="0" smtClean="0"/>
              <a:t>Provee a los desarrolladores un lenguaje de modelamiento visual listo para utilizar. Consolida un conjunto de conceptos generalmente aceptados por muchos métodos y herramientas</a:t>
            </a:r>
            <a:r>
              <a:rPr lang="es-ES_tradnl" altLang="es-ES" b="0" smtClean="0"/>
              <a:t>.</a:t>
            </a:r>
          </a:p>
          <a:p>
            <a:pPr marL="285750" indent="-285750" algn="just">
              <a:lnSpc>
                <a:spcPct val="85000"/>
              </a:lnSpc>
              <a:spcBef>
                <a:spcPct val="0"/>
              </a:spcBef>
              <a:spcAft>
                <a:spcPct val="25000"/>
              </a:spcAft>
              <a:buClr>
                <a:srgbClr val="CC3300"/>
              </a:buClr>
              <a:buSzPct val="50000"/>
              <a:buFont typeface="Wingdings" panose="05000000000000000000" pitchFamily="2" charset="2"/>
              <a:buAutoNum type="arabicParenR"/>
            </a:pPr>
            <a:r>
              <a:rPr lang="es-MX" altLang="es-ES" b="0" smtClean="0"/>
              <a:t>Proporciona mecanismos de extensión y de especialización para ampliar los conceptos básicos.</a:t>
            </a:r>
          </a:p>
          <a:p>
            <a:pPr marL="285750" indent="-285750" algn="just">
              <a:lnSpc>
                <a:spcPct val="85000"/>
              </a:lnSpc>
              <a:spcBef>
                <a:spcPct val="0"/>
              </a:spcBef>
              <a:spcAft>
                <a:spcPct val="25000"/>
              </a:spcAft>
              <a:buClr>
                <a:srgbClr val="CC3300"/>
              </a:buClr>
              <a:buSzPct val="50000"/>
              <a:buFont typeface="Wingdings" panose="05000000000000000000" pitchFamily="2" charset="2"/>
              <a:buAutoNum type="arabicParenR"/>
            </a:pPr>
            <a:r>
              <a:rPr lang="es-MX" altLang="es-ES" b="0" smtClean="0"/>
              <a:t>Es independiente de los lenguajes de programación y de métodologías de desarrollo de software.</a:t>
            </a:r>
          </a:p>
          <a:p>
            <a:pPr marL="285750" indent="-285750" algn="just">
              <a:lnSpc>
                <a:spcPct val="85000"/>
              </a:lnSpc>
              <a:spcBef>
                <a:spcPct val="0"/>
              </a:spcBef>
              <a:spcAft>
                <a:spcPct val="25000"/>
              </a:spcAft>
              <a:buClr>
                <a:srgbClr val="CC3300"/>
              </a:buClr>
              <a:buSzPct val="50000"/>
              <a:buFont typeface="Wingdings" panose="05000000000000000000" pitchFamily="2" charset="2"/>
              <a:buAutoNum type="arabicParenR"/>
            </a:pPr>
            <a:r>
              <a:rPr lang="es-MX" altLang="es-ES" b="0" smtClean="0"/>
              <a:t>Proporciona una base formal para entender el lenguaje de modelado.</a:t>
            </a:r>
          </a:p>
          <a:p>
            <a:pPr marL="285750" indent="-285750" algn="just">
              <a:lnSpc>
                <a:spcPct val="85000"/>
              </a:lnSpc>
              <a:spcBef>
                <a:spcPct val="0"/>
              </a:spcBef>
              <a:spcAft>
                <a:spcPct val="25000"/>
              </a:spcAft>
              <a:buClr>
                <a:srgbClr val="CC3300"/>
              </a:buClr>
              <a:buSzPct val="50000"/>
              <a:buFont typeface="Wingdings" panose="05000000000000000000" pitchFamily="2" charset="2"/>
              <a:buAutoNum type="arabicParenR"/>
            </a:pPr>
            <a:r>
              <a:rPr lang="es-MX" altLang="es-ES" b="0" smtClean="0"/>
              <a:t>Anima el crecimiento del mercado de las herramientas OO.</a:t>
            </a:r>
          </a:p>
          <a:p>
            <a:pPr marL="285750" indent="-285750" algn="just">
              <a:lnSpc>
                <a:spcPct val="85000"/>
              </a:lnSpc>
              <a:spcBef>
                <a:spcPct val="0"/>
              </a:spcBef>
              <a:spcAft>
                <a:spcPct val="25000"/>
              </a:spcAft>
              <a:buClr>
                <a:srgbClr val="CC3300"/>
              </a:buClr>
              <a:buSzPct val="50000"/>
              <a:buFont typeface="Wingdings" panose="05000000000000000000" pitchFamily="2" charset="2"/>
              <a:buAutoNum type="arabicParenR"/>
            </a:pPr>
            <a:r>
              <a:rPr lang="es-MX" altLang="es-ES" b="0" smtClean="0"/>
              <a:t>Utiliza conceptos de alto nivel de desarrollo tales como colaboraciones, armazones, modelos y componentes.</a:t>
            </a:r>
          </a:p>
          <a:p>
            <a:pPr marL="285750" indent="-285750" algn="just">
              <a:lnSpc>
                <a:spcPct val="85000"/>
              </a:lnSpc>
              <a:spcBef>
                <a:spcPct val="0"/>
              </a:spcBef>
              <a:spcAft>
                <a:spcPct val="25000"/>
              </a:spcAft>
              <a:buClr>
                <a:srgbClr val="CC3300"/>
              </a:buClr>
              <a:buSzPct val="50000"/>
              <a:buFont typeface="Wingdings" panose="05000000000000000000" pitchFamily="2" charset="2"/>
              <a:buAutoNum type="arabicParenR"/>
            </a:pPr>
            <a:r>
              <a:rPr lang="es-MX" altLang="es-ES" b="0" smtClean="0"/>
              <a:t>Integra las mejores prácticas de desarrollo de software.</a:t>
            </a:r>
            <a:endParaRPr lang="es-ES" altLang="es-ES" b="0" smtClean="0"/>
          </a:p>
        </p:txBody>
      </p:sp>
      <p:sp>
        <p:nvSpPr>
          <p:cNvPr id="13315"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Beneficios del UML</a:t>
            </a:r>
            <a:endParaRPr kumimoji="0" lang="en-US" altLang="es-ES" sz="30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8674">
                                            <p:txEl>
                                              <p:pRg st="0" end="0"/>
                                            </p:txEl>
                                          </p:spTgt>
                                        </p:tgtEl>
                                        <p:attrNameLst>
                                          <p:attrName>style.visibility</p:attrName>
                                        </p:attrNameLst>
                                      </p:cBhvr>
                                      <p:to>
                                        <p:strVal val="visible"/>
                                      </p:to>
                                    </p:set>
                                    <p:anim calcmode="lin" valueType="num">
                                      <p:cBhvr additive="base">
                                        <p:cTn id="7" dur="500" fill="hold"/>
                                        <p:tgtEl>
                                          <p:spTgt spid="19486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867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8674">
                                            <p:txEl>
                                              <p:pRg st="1" end="1"/>
                                            </p:txEl>
                                          </p:spTgt>
                                        </p:tgtEl>
                                        <p:attrNameLst>
                                          <p:attrName>style.visibility</p:attrName>
                                        </p:attrNameLst>
                                      </p:cBhvr>
                                      <p:to>
                                        <p:strVal val="visible"/>
                                      </p:to>
                                    </p:set>
                                    <p:anim calcmode="lin" valueType="num">
                                      <p:cBhvr additive="base">
                                        <p:cTn id="13" dur="500" fill="hold"/>
                                        <p:tgtEl>
                                          <p:spTgt spid="19486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86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8674">
                                            <p:txEl>
                                              <p:pRg st="2" end="2"/>
                                            </p:txEl>
                                          </p:spTgt>
                                        </p:tgtEl>
                                        <p:attrNameLst>
                                          <p:attrName>style.visibility</p:attrName>
                                        </p:attrNameLst>
                                      </p:cBhvr>
                                      <p:to>
                                        <p:strVal val="visible"/>
                                      </p:to>
                                    </p:set>
                                    <p:anim calcmode="lin" valueType="num">
                                      <p:cBhvr additive="base">
                                        <p:cTn id="19" dur="500" fill="hold"/>
                                        <p:tgtEl>
                                          <p:spTgt spid="19486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86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8674">
                                            <p:txEl>
                                              <p:pRg st="3" end="3"/>
                                            </p:txEl>
                                          </p:spTgt>
                                        </p:tgtEl>
                                        <p:attrNameLst>
                                          <p:attrName>style.visibility</p:attrName>
                                        </p:attrNameLst>
                                      </p:cBhvr>
                                      <p:to>
                                        <p:strVal val="visible"/>
                                      </p:to>
                                    </p:set>
                                    <p:anim calcmode="lin" valueType="num">
                                      <p:cBhvr additive="base">
                                        <p:cTn id="25" dur="500" fill="hold"/>
                                        <p:tgtEl>
                                          <p:spTgt spid="194867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867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8674">
                                            <p:txEl>
                                              <p:pRg st="4" end="4"/>
                                            </p:txEl>
                                          </p:spTgt>
                                        </p:tgtEl>
                                        <p:attrNameLst>
                                          <p:attrName>style.visibility</p:attrName>
                                        </p:attrNameLst>
                                      </p:cBhvr>
                                      <p:to>
                                        <p:strVal val="visible"/>
                                      </p:to>
                                    </p:set>
                                    <p:anim calcmode="lin" valueType="num">
                                      <p:cBhvr additive="base">
                                        <p:cTn id="31" dur="500" fill="hold"/>
                                        <p:tgtEl>
                                          <p:spTgt spid="194867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867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48674">
                                            <p:txEl>
                                              <p:pRg st="5" end="5"/>
                                            </p:txEl>
                                          </p:spTgt>
                                        </p:tgtEl>
                                        <p:attrNameLst>
                                          <p:attrName>style.visibility</p:attrName>
                                        </p:attrNameLst>
                                      </p:cBhvr>
                                      <p:to>
                                        <p:strVal val="visible"/>
                                      </p:to>
                                    </p:set>
                                    <p:anim calcmode="lin" valueType="num">
                                      <p:cBhvr additive="base">
                                        <p:cTn id="37" dur="500" fill="hold"/>
                                        <p:tgtEl>
                                          <p:spTgt spid="194867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4867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48674">
                                            <p:txEl>
                                              <p:pRg st="6" end="6"/>
                                            </p:txEl>
                                          </p:spTgt>
                                        </p:tgtEl>
                                        <p:attrNameLst>
                                          <p:attrName>style.visibility</p:attrName>
                                        </p:attrNameLst>
                                      </p:cBhvr>
                                      <p:to>
                                        <p:strVal val="visible"/>
                                      </p:to>
                                    </p:set>
                                    <p:anim calcmode="lin" valueType="num">
                                      <p:cBhvr additive="base">
                                        <p:cTn id="43" dur="500" fill="hold"/>
                                        <p:tgtEl>
                                          <p:spTgt spid="194867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4867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674"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7234" name="Rectangle 2"/>
          <p:cNvSpPr>
            <a:spLocks noChangeArrowheads="1"/>
          </p:cNvSpPr>
          <p:nvPr>
            <p:ph type="body" idx="1"/>
          </p:nvPr>
        </p:nvSpPr>
        <p:spPr bwMode="auto">
          <a:xfrm>
            <a:off x="609600" y="1219200"/>
            <a:ext cx="7924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7338" indent="-287338" algn="just">
              <a:lnSpc>
                <a:spcPct val="100000"/>
              </a:lnSpc>
              <a:spcBef>
                <a:spcPct val="0"/>
              </a:spcBef>
              <a:spcAft>
                <a:spcPct val="35000"/>
              </a:spcAft>
              <a:buClr>
                <a:srgbClr val="CC3300"/>
              </a:buClr>
              <a:buSzPct val="50000"/>
              <a:buFont typeface="Wingdings" panose="05000000000000000000" pitchFamily="2" charset="2"/>
              <a:buChar char="Ö"/>
            </a:pPr>
            <a:r>
              <a:rPr lang="es-ES" altLang="es-ES" b="0" smtClean="0"/>
              <a:t>Definición del proceso de desarrollo usando UML. UML no es una metodología</a:t>
            </a:r>
          </a:p>
          <a:p>
            <a:pPr marL="287338" indent="-287338" algn="just">
              <a:lnSpc>
                <a:spcPct val="100000"/>
              </a:lnSpc>
              <a:spcBef>
                <a:spcPct val="0"/>
              </a:spcBef>
              <a:spcAft>
                <a:spcPct val="35000"/>
              </a:spcAft>
              <a:buClr>
                <a:srgbClr val="CC3300"/>
              </a:buClr>
              <a:buSzPct val="50000"/>
              <a:buFont typeface="Wingdings" panose="05000000000000000000" pitchFamily="2" charset="2"/>
              <a:buChar char="Ö"/>
            </a:pPr>
            <a:r>
              <a:rPr lang="es-ES" altLang="es-ES" b="0" smtClean="0"/>
              <a:t>Falta integración con respecto de otras técnicas tales como  patrones de diseño, interfaces de usuario, documentación, etc. </a:t>
            </a:r>
          </a:p>
          <a:p>
            <a:pPr marL="287338" indent="-287338" algn="just">
              <a:lnSpc>
                <a:spcPct val="100000"/>
              </a:lnSpc>
              <a:spcBef>
                <a:spcPct val="0"/>
              </a:spcBef>
              <a:spcAft>
                <a:spcPct val="35000"/>
              </a:spcAft>
              <a:buClr>
                <a:srgbClr val="CC3300"/>
              </a:buClr>
              <a:buSzPct val="50000"/>
              <a:buFont typeface="Wingdings" panose="05000000000000000000" pitchFamily="2" charset="2"/>
              <a:buChar char="Ö"/>
            </a:pPr>
            <a:r>
              <a:rPr lang="es-ES" altLang="es-ES" b="0" smtClean="0"/>
              <a:t>Ejemplos aislados</a:t>
            </a:r>
          </a:p>
          <a:p>
            <a:pPr marL="287338" indent="-287338" algn="just">
              <a:lnSpc>
                <a:spcPct val="100000"/>
              </a:lnSpc>
              <a:spcBef>
                <a:spcPct val="0"/>
              </a:spcBef>
              <a:spcAft>
                <a:spcPct val="35000"/>
              </a:spcAft>
              <a:buClr>
                <a:srgbClr val="CC3300"/>
              </a:buClr>
              <a:buSzPct val="50000"/>
              <a:buFont typeface="Wingdings" panose="05000000000000000000" pitchFamily="2" charset="2"/>
              <a:buChar char="Ö"/>
            </a:pPr>
            <a:r>
              <a:rPr lang="es-ES" altLang="es-ES" b="0" smtClean="0"/>
              <a:t>“Monopolio de conceptos, técnicas y métodos en torno a UML”</a:t>
            </a:r>
          </a:p>
        </p:txBody>
      </p:sp>
      <p:sp>
        <p:nvSpPr>
          <p:cNvPr id="15363"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Inconvenientes en UML</a:t>
            </a:r>
            <a:endParaRPr kumimoji="0" lang="en-US" altLang="es-ES" sz="30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7234">
                                            <p:txEl>
                                              <p:pRg st="0" end="0"/>
                                            </p:txEl>
                                          </p:spTgt>
                                        </p:tgtEl>
                                        <p:attrNameLst>
                                          <p:attrName>style.visibility</p:attrName>
                                        </p:attrNameLst>
                                      </p:cBhvr>
                                      <p:to>
                                        <p:strVal val="visible"/>
                                      </p:to>
                                    </p:set>
                                    <p:anim calcmode="lin" valueType="num">
                                      <p:cBhvr additive="base">
                                        <p:cTn id="7" dur="500" fill="hold"/>
                                        <p:tgtEl>
                                          <p:spTgt spid="18872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872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7234">
                                            <p:txEl>
                                              <p:pRg st="1" end="1"/>
                                            </p:txEl>
                                          </p:spTgt>
                                        </p:tgtEl>
                                        <p:attrNameLst>
                                          <p:attrName>style.visibility</p:attrName>
                                        </p:attrNameLst>
                                      </p:cBhvr>
                                      <p:to>
                                        <p:strVal val="visible"/>
                                      </p:to>
                                    </p:set>
                                    <p:anim calcmode="lin" valueType="num">
                                      <p:cBhvr additive="base">
                                        <p:cTn id="13" dur="500" fill="hold"/>
                                        <p:tgtEl>
                                          <p:spTgt spid="18872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872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87234">
                                            <p:txEl>
                                              <p:pRg st="2" end="2"/>
                                            </p:txEl>
                                          </p:spTgt>
                                        </p:tgtEl>
                                        <p:attrNameLst>
                                          <p:attrName>style.visibility</p:attrName>
                                        </p:attrNameLst>
                                      </p:cBhvr>
                                      <p:to>
                                        <p:strVal val="visible"/>
                                      </p:to>
                                    </p:set>
                                    <p:anim calcmode="lin" valueType="num">
                                      <p:cBhvr additive="base">
                                        <p:cTn id="19" dur="500" fill="hold"/>
                                        <p:tgtEl>
                                          <p:spTgt spid="18872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723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87234">
                                            <p:txEl>
                                              <p:pRg st="3" end="3"/>
                                            </p:txEl>
                                          </p:spTgt>
                                        </p:tgtEl>
                                        <p:attrNameLst>
                                          <p:attrName>style.visibility</p:attrName>
                                        </p:attrNameLst>
                                      </p:cBhvr>
                                      <p:to>
                                        <p:strVal val="visible"/>
                                      </p:to>
                                    </p:set>
                                    <p:anim calcmode="lin" valueType="num">
                                      <p:cBhvr additive="base">
                                        <p:cTn id="25" dur="500" fill="hold"/>
                                        <p:tgtEl>
                                          <p:spTgt spid="18872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8723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723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9282" name="Rectangle 2"/>
          <p:cNvSpPr>
            <a:spLocks noChangeArrowheads="1"/>
          </p:cNvSpPr>
          <p:nvPr>
            <p:ph type="body" idx="1"/>
          </p:nvPr>
        </p:nvSpPr>
        <p:spPr bwMode="auto">
          <a:xfrm>
            <a:off x="609600" y="1219200"/>
            <a:ext cx="7924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7338" indent="-287338">
              <a:lnSpc>
                <a:spcPct val="100000"/>
              </a:lnSpc>
              <a:spcBef>
                <a:spcPct val="0"/>
              </a:spcBef>
              <a:spcAft>
                <a:spcPct val="35000"/>
              </a:spcAft>
              <a:buClr>
                <a:srgbClr val="CC3300"/>
              </a:buClr>
              <a:buSzPct val="50000"/>
              <a:buFont typeface="Wingdings" panose="05000000000000000000" pitchFamily="2" charset="2"/>
              <a:buChar char="Ö"/>
            </a:pPr>
            <a:r>
              <a:rPr lang="es-ES" altLang="es-ES" b="0" smtClean="0"/>
              <a:t>UML será el lenguaje de model</a:t>
            </a:r>
            <a:r>
              <a:rPr lang="es-ES_tradnl" altLang="es-ES" b="0" smtClean="0"/>
              <a:t>ado orientado a </a:t>
            </a:r>
            <a:r>
              <a:rPr lang="es-ES" altLang="es-ES" b="0" smtClean="0"/>
              <a:t>objetos estándar predominante los próximos años</a:t>
            </a:r>
          </a:p>
          <a:p>
            <a:pPr marL="287338" indent="-287338">
              <a:lnSpc>
                <a:spcPct val="100000"/>
              </a:lnSpc>
              <a:spcBef>
                <a:spcPct val="0"/>
              </a:spcBef>
              <a:spcAft>
                <a:spcPct val="35000"/>
              </a:spcAft>
              <a:buClr>
                <a:srgbClr val="CC3300"/>
              </a:buClr>
              <a:buSzPct val="50000"/>
              <a:buFont typeface="Wingdings" panose="05000000000000000000" pitchFamily="2" charset="2"/>
              <a:buChar char="Ö"/>
            </a:pPr>
            <a:r>
              <a:rPr lang="es-ES" altLang="es-ES" b="0" smtClean="0"/>
              <a:t>Razones:</a:t>
            </a:r>
          </a:p>
          <a:p>
            <a:pPr marL="666750" lvl="1" indent="-188913">
              <a:lnSpc>
                <a:spcPct val="100000"/>
              </a:lnSpc>
              <a:spcBef>
                <a:spcPct val="0"/>
              </a:spcBef>
              <a:spcAft>
                <a:spcPct val="35000"/>
              </a:spcAft>
              <a:buClr>
                <a:srgbClr val="CC3300"/>
              </a:buClr>
              <a:buSzPct val="50000"/>
              <a:buFont typeface="Wingdings" panose="05000000000000000000" pitchFamily="2" charset="2"/>
              <a:buChar char="Ö"/>
            </a:pPr>
            <a:r>
              <a:rPr lang="es-ES" altLang="es-ES" sz="2000" smtClean="0"/>
              <a:t>Participación de metodólogos influyentes</a:t>
            </a:r>
          </a:p>
          <a:p>
            <a:pPr marL="666750" lvl="1" indent="-188913">
              <a:lnSpc>
                <a:spcPct val="100000"/>
              </a:lnSpc>
              <a:spcBef>
                <a:spcPct val="0"/>
              </a:spcBef>
              <a:spcAft>
                <a:spcPct val="35000"/>
              </a:spcAft>
              <a:buClr>
                <a:srgbClr val="CC3300"/>
              </a:buClr>
              <a:buSzPct val="50000"/>
              <a:buFont typeface="Wingdings" panose="05000000000000000000" pitchFamily="2" charset="2"/>
              <a:buChar char="Ö"/>
            </a:pPr>
            <a:r>
              <a:rPr lang="es-ES" altLang="es-ES" sz="2000" smtClean="0"/>
              <a:t>Participación de importantes empresas</a:t>
            </a:r>
          </a:p>
          <a:p>
            <a:pPr marL="666750" lvl="1" indent="-188913">
              <a:lnSpc>
                <a:spcPct val="100000"/>
              </a:lnSpc>
              <a:spcBef>
                <a:spcPct val="0"/>
              </a:spcBef>
              <a:spcAft>
                <a:spcPct val="35000"/>
              </a:spcAft>
              <a:buClr>
                <a:srgbClr val="CC3300"/>
              </a:buClr>
              <a:buSzPct val="50000"/>
              <a:buFont typeface="Wingdings" panose="05000000000000000000" pitchFamily="2" charset="2"/>
              <a:buChar char="Ö"/>
            </a:pPr>
            <a:r>
              <a:rPr lang="es-ES" altLang="es-ES" sz="2000" smtClean="0"/>
              <a:t>Aceptación del OMG como notación estándar</a:t>
            </a:r>
          </a:p>
          <a:p>
            <a:pPr marL="287338" indent="-287338">
              <a:lnSpc>
                <a:spcPct val="100000"/>
              </a:lnSpc>
              <a:spcBef>
                <a:spcPct val="0"/>
              </a:spcBef>
              <a:spcAft>
                <a:spcPct val="35000"/>
              </a:spcAft>
              <a:buClr>
                <a:srgbClr val="CC3300"/>
              </a:buClr>
              <a:buSzPct val="50000"/>
              <a:buFont typeface="Wingdings" panose="05000000000000000000" pitchFamily="2" charset="2"/>
              <a:buChar char="Ö"/>
            </a:pPr>
            <a:r>
              <a:rPr lang="es-ES" altLang="es-ES" b="0" smtClean="0"/>
              <a:t>Evidencias:</a:t>
            </a:r>
          </a:p>
          <a:p>
            <a:pPr marL="666750" lvl="1" indent="-188913">
              <a:lnSpc>
                <a:spcPct val="100000"/>
              </a:lnSpc>
              <a:spcBef>
                <a:spcPct val="0"/>
              </a:spcBef>
              <a:spcAft>
                <a:spcPct val="35000"/>
              </a:spcAft>
              <a:buClr>
                <a:srgbClr val="CC3300"/>
              </a:buClr>
              <a:buSzPct val="50000"/>
              <a:buFont typeface="Wingdings" panose="05000000000000000000" pitchFamily="2" charset="2"/>
              <a:buChar char="Ö"/>
            </a:pPr>
            <a:r>
              <a:rPr lang="es-ES" altLang="es-ES" sz="2000" smtClean="0"/>
              <a:t>Herramientas que proveen la notación UML</a:t>
            </a:r>
          </a:p>
          <a:p>
            <a:pPr marL="666750" lvl="1" indent="-188913">
              <a:lnSpc>
                <a:spcPct val="100000"/>
              </a:lnSpc>
              <a:spcBef>
                <a:spcPct val="0"/>
              </a:spcBef>
              <a:spcAft>
                <a:spcPct val="35000"/>
              </a:spcAft>
              <a:buClr>
                <a:srgbClr val="CC3300"/>
              </a:buClr>
              <a:buSzPct val="50000"/>
              <a:buFont typeface="Wingdings" panose="05000000000000000000" pitchFamily="2" charset="2"/>
              <a:buChar char="Ö"/>
            </a:pPr>
            <a:r>
              <a:rPr lang="es-ES" altLang="es-ES" sz="2000" smtClean="0"/>
              <a:t>“Edición” de libros</a:t>
            </a:r>
          </a:p>
          <a:p>
            <a:pPr marL="666750" lvl="1" indent="-188913">
              <a:lnSpc>
                <a:spcPct val="100000"/>
              </a:lnSpc>
              <a:spcBef>
                <a:spcPct val="0"/>
              </a:spcBef>
              <a:spcAft>
                <a:spcPct val="35000"/>
              </a:spcAft>
              <a:buClr>
                <a:srgbClr val="CC3300"/>
              </a:buClr>
              <a:buSzPct val="50000"/>
              <a:buFont typeface="Wingdings" panose="05000000000000000000" pitchFamily="2" charset="2"/>
              <a:buChar char="Ö"/>
            </a:pPr>
            <a:r>
              <a:rPr lang="es-ES" altLang="es-ES" sz="2000" smtClean="0"/>
              <a:t>Congresos, cursos, “camisetas”, etc.</a:t>
            </a:r>
          </a:p>
        </p:txBody>
      </p:sp>
      <p:sp>
        <p:nvSpPr>
          <p:cNvPr id="17411"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Perspectivas de UML</a:t>
            </a:r>
            <a:endParaRPr kumimoji="0" lang="en-US" altLang="es-ES" sz="30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89282">
                                            <p:txEl>
                                              <p:pRg st="0" end="0"/>
                                            </p:txEl>
                                          </p:spTgt>
                                        </p:tgtEl>
                                        <p:attrNameLst>
                                          <p:attrName>style.visibility</p:attrName>
                                        </p:attrNameLst>
                                      </p:cBhvr>
                                      <p:to>
                                        <p:strVal val="visible"/>
                                      </p:to>
                                    </p:set>
                                    <p:anim calcmode="lin" valueType="num">
                                      <p:cBhvr additive="base">
                                        <p:cTn id="7" dur="500" fill="hold"/>
                                        <p:tgtEl>
                                          <p:spTgt spid="18892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892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9282">
                                            <p:txEl>
                                              <p:pRg st="1" end="1"/>
                                            </p:txEl>
                                          </p:spTgt>
                                        </p:tgtEl>
                                        <p:attrNameLst>
                                          <p:attrName>style.visibility</p:attrName>
                                        </p:attrNameLst>
                                      </p:cBhvr>
                                      <p:to>
                                        <p:strVal val="visible"/>
                                      </p:to>
                                    </p:set>
                                    <p:anim calcmode="lin" valueType="num">
                                      <p:cBhvr additive="base">
                                        <p:cTn id="13" dur="500" fill="hold"/>
                                        <p:tgtEl>
                                          <p:spTgt spid="18892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892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89282">
                                            <p:txEl>
                                              <p:pRg st="2" end="2"/>
                                            </p:txEl>
                                          </p:spTgt>
                                        </p:tgtEl>
                                        <p:attrNameLst>
                                          <p:attrName>style.visibility</p:attrName>
                                        </p:attrNameLst>
                                      </p:cBhvr>
                                      <p:to>
                                        <p:strVal val="visible"/>
                                      </p:to>
                                    </p:set>
                                    <p:anim calcmode="lin" valueType="num">
                                      <p:cBhvr additive="base">
                                        <p:cTn id="19" dur="500" fill="hold"/>
                                        <p:tgtEl>
                                          <p:spTgt spid="188928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892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89282">
                                            <p:txEl>
                                              <p:pRg st="3" end="3"/>
                                            </p:txEl>
                                          </p:spTgt>
                                        </p:tgtEl>
                                        <p:attrNameLst>
                                          <p:attrName>style.visibility</p:attrName>
                                        </p:attrNameLst>
                                      </p:cBhvr>
                                      <p:to>
                                        <p:strVal val="visible"/>
                                      </p:to>
                                    </p:set>
                                    <p:anim calcmode="lin" valueType="num">
                                      <p:cBhvr additive="base">
                                        <p:cTn id="25" dur="500" fill="hold"/>
                                        <p:tgtEl>
                                          <p:spTgt spid="188928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892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89282">
                                            <p:txEl>
                                              <p:pRg st="4" end="4"/>
                                            </p:txEl>
                                          </p:spTgt>
                                        </p:tgtEl>
                                        <p:attrNameLst>
                                          <p:attrName>style.visibility</p:attrName>
                                        </p:attrNameLst>
                                      </p:cBhvr>
                                      <p:to>
                                        <p:strVal val="visible"/>
                                      </p:to>
                                    </p:set>
                                    <p:anim calcmode="lin" valueType="num">
                                      <p:cBhvr additive="base">
                                        <p:cTn id="31" dur="500" fill="hold"/>
                                        <p:tgtEl>
                                          <p:spTgt spid="188928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8928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89282">
                                            <p:txEl>
                                              <p:pRg st="5" end="5"/>
                                            </p:txEl>
                                          </p:spTgt>
                                        </p:tgtEl>
                                        <p:attrNameLst>
                                          <p:attrName>style.visibility</p:attrName>
                                        </p:attrNameLst>
                                      </p:cBhvr>
                                      <p:to>
                                        <p:strVal val="visible"/>
                                      </p:to>
                                    </p:set>
                                    <p:anim calcmode="lin" valueType="num">
                                      <p:cBhvr additive="base">
                                        <p:cTn id="37" dur="500" fill="hold"/>
                                        <p:tgtEl>
                                          <p:spTgt spid="188928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8928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89282">
                                            <p:txEl>
                                              <p:pRg st="6" end="6"/>
                                            </p:txEl>
                                          </p:spTgt>
                                        </p:tgtEl>
                                        <p:attrNameLst>
                                          <p:attrName>style.visibility</p:attrName>
                                        </p:attrNameLst>
                                      </p:cBhvr>
                                      <p:to>
                                        <p:strVal val="visible"/>
                                      </p:to>
                                    </p:set>
                                    <p:anim calcmode="lin" valueType="num">
                                      <p:cBhvr additive="base">
                                        <p:cTn id="43" dur="500" fill="hold"/>
                                        <p:tgtEl>
                                          <p:spTgt spid="188928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8928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89282">
                                            <p:txEl>
                                              <p:pRg st="7" end="7"/>
                                            </p:txEl>
                                          </p:spTgt>
                                        </p:tgtEl>
                                        <p:attrNameLst>
                                          <p:attrName>style.visibility</p:attrName>
                                        </p:attrNameLst>
                                      </p:cBhvr>
                                      <p:to>
                                        <p:strVal val="visible"/>
                                      </p:to>
                                    </p:set>
                                    <p:anim calcmode="lin" valueType="num">
                                      <p:cBhvr additive="base">
                                        <p:cTn id="49" dur="500" fill="hold"/>
                                        <p:tgtEl>
                                          <p:spTgt spid="188928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8928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89282">
                                            <p:txEl>
                                              <p:pRg st="8" end="8"/>
                                            </p:txEl>
                                          </p:spTgt>
                                        </p:tgtEl>
                                        <p:attrNameLst>
                                          <p:attrName>style.visibility</p:attrName>
                                        </p:attrNameLst>
                                      </p:cBhvr>
                                      <p:to>
                                        <p:strVal val="visible"/>
                                      </p:to>
                                    </p:set>
                                    <p:anim calcmode="lin" valueType="num">
                                      <p:cBhvr additive="base">
                                        <p:cTn id="55" dur="500" fill="hold"/>
                                        <p:tgtEl>
                                          <p:spTgt spid="188928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8928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9282"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0722" name="Rectangle 2"/>
          <p:cNvSpPr>
            <a:spLocks noChangeArrowheads="1"/>
          </p:cNvSpPr>
          <p:nvPr>
            <p:ph type="body" idx="1"/>
          </p:nvPr>
        </p:nvSpPr>
        <p:spPr bwMode="auto">
          <a:xfrm>
            <a:off x="609600" y="1143000"/>
            <a:ext cx="79248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87338" indent="-287338" algn="just">
              <a:lnSpc>
                <a:spcPct val="85000"/>
              </a:lnSpc>
              <a:spcBef>
                <a:spcPct val="0"/>
              </a:spcBef>
              <a:spcAft>
                <a:spcPct val="25000"/>
              </a:spcAft>
              <a:buClr>
                <a:srgbClr val="CC3300"/>
              </a:buClr>
              <a:buSzPct val="50000"/>
              <a:buFont typeface="Wingdings" panose="05000000000000000000" pitchFamily="2" charset="2"/>
              <a:buChar char="Ö"/>
            </a:pPr>
            <a:r>
              <a:rPr lang="es-MX" altLang="es-ES" b="0" smtClean="0"/>
              <a:t>Los buenos modelos son esenciales para la comunicación entre equipos de poryecto y asegurar validez arquitectónica.</a:t>
            </a:r>
            <a:endParaRPr lang="es-ES" altLang="es-ES" b="0" smtClean="0"/>
          </a:p>
          <a:p>
            <a:pPr marL="287338" indent="-287338" algn="just">
              <a:lnSpc>
                <a:spcPct val="85000"/>
              </a:lnSpc>
              <a:spcBef>
                <a:spcPct val="0"/>
              </a:spcBef>
              <a:spcAft>
                <a:spcPct val="5000"/>
              </a:spcAft>
              <a:buClr>
                <a:srgbClr val="CC3300"/>
              </a:buClr>
              <a:buSzPct val="50000"/>
              <a:buFont typeface="Wingdings" panose="05000000000000000000" pitchFamily="2" charset="2"/>
              <a:buChar char="Ö"/>
            </a:pPr>
            <a:r>
              <a:rPr lang="es-MX" altLang="es-ES" b="0" smtClean="0"/>
              <a:t>Un lenguaje de modelamiento debe incluir</a:t>
            </a:r>
            <a:r>
              <a:rPr lang="es-ES" altLang="es-ES" b="0" smtClean="0"/>
              <a:t>:</a:t>
            </a:r>
          </a:p>
          <a:p>
            <a:pPr marL="666750" lvl="1" indent="-188913" algn="just">
              <a:lnSpc>
                <a:spcPct val="85000"/>
              </a:lnSpc>
              <a:spcBef>
                <a:spcPct val="0"/>
              </a:spcBef>
              <a:spcAft>
                <a:spcPct val="5000"/>
              </a:spcAft>
              <a:buClr>
                <a:srgbClr val="CC3300"/>
              </a:buClr>
              <a:buSzPct val="50000"/>
              <a:buFont typeface="Wingdings" panose="05000000000000000000" pitchFamily="2" charset="2"/>
              <a:buChar char="Ö"/>
            </a:pPr>
            <a:r>
              <a:rPr lang="es-MX" altLang="es-ES" sz="2000" smtClean="0"/>
              <a:t>Elementos fundamentales que modelan conceptos y la semántica.</a:t>
            </a:r>
            <a:endParaRPr lang="es-ES" altLang="es-ES" sz="2000" smtClean="0"/>
          </a:p>
          <a:p>
            <a:pPr marL="666750" lvl="1" indent="-188913" algn="just">
              <a:lnSpc>
                <a:spcPct val="85000"/>
              </a:lnSpc>
              <a:spcBef>
                <a:spcPct val="0"/>
              </a:spcBef>
              <a:spcAft>
                <a:spcPct val="5000"/>
              </a:spcAft>
              <a:buClr>
                <a:srgbClr val="CC3300"/>
              </a:buClr>
              <a:buSzPct val="50000"/>
              <a:buFont typeface="Wingdings" panose="05000000000000000000" pitchFamily="2" charset="2"/>
              <a:buChar char="Ö"/>
            </a:pPr>
            <a:r>
              <a:rPr lang="es-MX" altLang="es-ES" sz="2000" smtClean="0"/>
              <a:t>Notación para la representación visual de los elementos del modelo.</a:t>
            </a:r>
            <a:endParaRPr lang="es-ES" altLang="es-ES" sz="2000" smtClean="0"/>
          </a:p>
          <a:p>
            <a:pPr marL="666750" lvl="1" indent="-188913" algn="just">
              <a:lnSpc>
                <a:spcPct val="85000"/>
              </a:lnSpc>
              <a:spcBef>
                <a:spcPct val="0"/>
              </a:spcBef>
              <a:spcAft>
                <a:spcPct val="25000"/>
              </a:spcAft>
              <a:buClr>
                <a:srgbClr val="CC3300"/>
              </a:buClr>
              <a:buSzPct val="50000"/>
              <a:buFont typeface="Wingdings" panose="05000000000000000000" pitchFamily="2" charset="2"/>
              <a:buChar char="Ö"/>
            </a:pPr>
            <a:r>
              <a:rPr lang="es-MX" altLang="es-ES" sz="2000" smtClean="0"/>
              <a:t>Guías de consulta para el uso de los desarrolladores y educadores.</a:t>
            </a:r>
            <a:endParaRPr lang="es-ES" altLang="es-ES" sz="2000" smtClean="0"/>
          </a:p>
          <a:p>
            <a:pPr marL="287338" indent="-287338" algn="just">
              <a:lnSpc>
                <a:spcPct val="85000"/>
              </a:lnSpc>
              <a:spcBef>
                <a:spcPct val="0"/>
              </a:spcBef>
              <a:spcAft>
                <a:spcPct val="5000"/>
              </a:spcAft>
              <a:buClr>
                <a:srgbClr val="CC3300"/>
              </a:buClr>
              <a:buSzPct val="50000"/>
              <a:buFont typeface="Wingdings" panose="05000000000000000000" pitchFamily="2" charset="2"/>
              <a:buChar char="Ö"/>
            </a:pPr>
            <a:r>
              <a:rPr lang="es-MX" altLang="es-ES" b="0" smtClean="0"/>
              <a:t>Mientras que el valor estratégico del Sw aumenta, la industria busca técnicas para automatizar la producción de Sw, mejorar la calidad, reducir los costos y tiempos;</a:t>
            </a:r>
            <a:endParaRPr lang="es-ES" altLang="es-ES" b="0" smtClean="0"/>
          </a:p>
          <a:p>
            <a:pPr marL="666750" lvl="1" indent="-188913" algn="just">
              <a:lnSpc>
                <a:spcPct val="85000"/>
              </a:lnSpc>
              <a:spcBef>
                <a:spcPct val="0"/>
              </a:spcBef>
              <a:spcAft>
                <a:spcPct val="5000"/>
              </a:spcAft>
              <a:buClr>
                <a:srgbClr val="CC3300"/>
              </a:buClr>
              <a:buSzPct val="50000"/>
              <a:buFont typeface="Wingdings" panose="05000000000000000000" pitchFamily="2" charset="2"/>
              <a:buChar char="Ö"/>
            </a:pPr>
            <a:r>
              <a:rPr lang="es-MX" altLang="es-ES" sz="2000" smtClean="0"/>
              <a:t>Estas técnicas incluyen tecnología de componentes, programación visual, frameworks.</a:t>
            </a:r>
            <a:endParaRPr lang="es-ES" altLang="es-ES" sz="2000" smtClean="0"/>
          </a:p>
          <a:p>
            <a:pPr marL="666750" lvl="1" indent="-188913" algn="just">
              <a:lnSpc>
                <a:spcPct val="85000"/>
              </a:lnSpc>
              <a:spcBef>
                <a:spcPct val="0"/>
              </a:spcBef>
              <a:spcAft>
                <a:spcPct val="25000"/>
              </a:spcAft>
              <a:buClr>
                <a:srgbClr val="CC3300"/>
              </a:buClr>
              <a:buSzPct val="50000"/>
              <a:buFont typeface="Wingdings" panose="05000000000000000000" pitchFamily="2" charset="2"/>
              <a:buChar char="Ö"/>
            </a:pPr>
            <a:r>
              <a:rPr lang="es-MX" altLang="es-ES" sz="2000" smtClean="0"/>
              <a:t>Los negocios requieren a su vez solucionar problemas arquitectónicos que se repiten; distribución física, ejecución simultánea, réplica, seguridad, balance de carga y tolerancia de fallos.</a:t>
            </a:r>
            <a:endParaRPr lang="es-ES" altLang="es-ES" sz="2000" smtClean="0"/>
          </a:p>
          <a:p>
            <a:pPr marL="287338" indent="-287338" algn="just">
              <a:lnSpc>
                <a:spcPct val="85000"/>
              </a:lnSpc>
              <a:spcBef>
                <a:spcPct val="0"/>
              </a:spcBef>
              <a:spcAft>
                <a:spcPct val="25000"/>
              </a:spcAft>
              <a:buClr>
                <a:srgbClr val="CC3300"/>
              </a:buClr>
              <a:buSzPct val="50000"/>
              <a:buFont typeface="Wingdings" panose="05000000000000000000" pitchFamily="2" charset="2"/>
              <a:buNone/>
            </a:pPr>
            <a:r>
              <a:rPr lang="es-MX" altLang="es-ES" sz="2000" b="0" smtClean="0"/>
              <a:t>	</a:t>
            </a:r>
            <a:r>
              <a:rPr lang="es-MX" altLang="es-ES" b="0" i="1" smtClean="0"/>
              <a:t>UML fue diseñado para responder a estas necesidades, y es la respuesta a la necesidad de modelar visualmente sistemas cada vez mas complejos</a:t>
            </a:r>
            <a:r>
              <a:rPr lang="es-MX" altLang="es-ES" b="0" smtClean="0"/>
              <a:t>.</a:t>
            </a:r>
            <a:endParaRPr lang="es-ES" altLang="es-ES" b="0" smtClean="0"/>
          </a:p>
        </p:txBody>
      </p:sp>
      <p:sp>
        <p:nvSpPr>
          <p:cNvPr id="19459" name="Rectangle 3"/>
          <p:cNvSpPr>
            <a:spLocks noChangeArrowheads="1"/>
          </p:cNvSpPr>
          <p:nvPr/>
        </p:nvSpPr>
        <p:spPr bwMode="auto">
          <a:xfrm>
            <a:off x="533400" y="533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kumimoji="1" sz="2400">
                <a:solidFill>
                  <a:schemeClr val="tx1"/>
                </a:solidFill>
                <a:latin typeface="Arial Narrow" panose="020B0606020202030204" pitchFamily="34" charset="0"/>
              </a:defRPr>
            </a:lvl1pPr>
            <a:lvl2pPr marL="742950" indent="-285750" algn="ctr">
              <a:defRPr kumimoji="1" sz="2400">
                <a:solidFill>
                  <a:schemeClr val="tx1"/>
                </a:solidFill>
                <a:latin typeface="Arial Narrow" panose="020B0606020202030204" pitchFamily="34" charset="0"/>
              </a:defRPr>
            </a:lvl2pPr>
            <a:lvl3pPr marL="1143000" indent="-228600" algn="ctr">
              <a:defRPr kumimoji="1" sz="2400">
                <a:solidFill>
                  <a:schemeClr val="tx1"/>
                </a:solidFill>
                <a:latin typeface="Arial Narrow" panose="020B0606020202030204" pitchFamily="34" charset="0"/>
              </a:defRPr>
            </a:lvl3pPr>
            <a:lvl4pPr marL="1600200" indent="-228600" algn="ctr">
              <a:defRPr kumimoji="1" sz="2400">
                <a:solidFill>
                  <a:schemeClr val="tx1"/>
                </a:solidFill>
                <a:latin typeface="Arial Narrow" panose="020B0606020202030204" pitchFamily="34" charset="0"/>
              </a:defRPr>
            </a:lvl4pPr>
            <a:lvl5pPr marL="2057400" indent="-228600" algn="ctr">
              <a:defRPr kumimoji="1" sz="2400">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kumimoji="1" sz="2400">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kumimoji="1" sz="2400">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kumimoji="1" sz="2400">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kumimoji="1" sz="2400">
                <a:solidFill>
                  <a:schemeClr val="tx1"/>
                </a:solidFill>
                <a:latin typeface="Arial Narrow" panose="020B0606020202030204" pitchFamily="34" charset="0"/>
              </a:defRPr>
            </a:lvl9pPr>
          </a:lstStyle>
          <a:p>
            <a:pPr algn="l">
              <a:lnSpc>
                <a:spcPct val="80000"/>
              </a:lnSpc>
              <a:buClr>
                <a:srgbClr val="DC0081"/>
              </a:buClr>
              <a:buFont typeface="Wingdings" panose="05000000000000000000" pitchFamily="2" charset="2"/>
              <a:buNone/>
            </a:pPr>
            <a:r>
              <a:rPr kumimoji="0" lang="es-MX" altLang="es-ES" sz="3000" b="1"/>
              <a:t>La importancia de modelar</a:t>
            </a:r>
            <a:endParaRPr kumimoji="0" lang="en-US" altLang="es-ES" sz="30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50722">
                                            <p:txEl>
                                              <p:pRg st="0" end="0"/>
                                            </p:txEl>
                                          </p:spTgt>
                                        </p:tgtEl>
                                        <p:attrNameLst>
                                          <p:attrName>style.visibility</p:attrName>
                                        </p:attrNameLst>
                                      </p:cBhvr>
                                      <p:to>
                                        <p:strVal val="visible"/>
                                      </p:to>
                                    </p:set>
                                    <p:anim calcmode="lin" valueType="num">
                                      <p:cBhvr additive="base">
                                        <p:cTn id="7" dur="500" fill="hold"/>
                                        <p:tgtEl>
                                          <p:spTgt spid="19507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507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50722">
                                            <p:txEl>
                                              <p:pRg st="1" end="1"/>
                                            </p:txEl>
                                          </p:spTgt>
                                        </p:tgtEl>
                                        <p:attrNameLst>
                                          <p:attrName>style.visibility</p:attrName>
                                        </p:attrNameLst>
                                      </p:cBhvr>
                                      <p:to>
                                        <p:strVal val="visible"/>
                                      </p:to>
                                    </p:set>
                                    <p:anim calcmode="lin" valueType="num">
                                      <p:cBhvr additive="base">
                                        <p:cTn id="13" dur="500" fill="hold"/>
                                        <p:tgtEl>
                                          <p:spTgt spid="195072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507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0722">
                                            <p:txEl>
                                              <p:pRg st="2" end="2"/>
                                            </p:txEl>
                                          </p:spTgt>
                                        </p:tgtEl>
                                        <p:attrNameLst>
                                          <p:attrName>style.visibility</p:attrName>
                                        </p:attrNameLst>
                                      </p:cBhvr>
                                      <p:to>
                                        <p:strVal val="visible"/>
                                      </p:to>
                                    </p:set>
                                    <p:anim calcmode="lin" valueType="num">
                                      <p:cBhvr additive="base">
                                        <p:cTn id="19" dur="500" fill="hold"/>
                                        <p:tgtEl>
                                          <p:spTgt spid="195072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507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50722">
                                            <p:txEl>
                                              <p:pRg st="3" end="3"/>
                                            </p:txEl>
                                          </p:spTgt>
                                        </p:tgtEl>
                                        <p:attrNameLst>
                                          <p:attrName>style.visibility</p:attrName>
                                        </p:attrNameLst>
                                      </p:cBhvr>
                                      <p:to>
                                        <p:strVal val="visible"/>
                                      </p:to>
                                    </p:set>
                                    <p:anim calcmode="lin" valueType="num">
                                      <p:cBhvr additive="base">
                                        <p:cTn id="25" dur="500" fill="hold"/>
                                        <p:tgtEl>
                                          <p:spTgt spid="195072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507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50722">
                                            <p:txEl>
                                              <p:pRg st="4" end="4"/>
                                            </p:txEl>
                                          </p:spTgt>
                                        </p:tgtEl>
                                        <p:attrNameLst>
                                          <p:attrName>style.visibility</p:attrName>
                                        </p:attrNameLst>
                                      </p:cBhvr>
                                      <p:to>
                                        <p:strVal val="visible"/>
                                      </p:to>
                                    </p:set>
                                    <p:anim calcmode="lin" valueType="num">
                                      <p:cBhvr additive="base">
                                        <p:cTn id="31" dur="500" fill="hold"/>
                                        <p:tgtEl>
                                          <p:spTgt spid="195072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5072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50722">
                                            <p:txEl>
                                              <p:pRg st="5" end="5"/>
                                            </p:txEl>
                                          </p:spTgt>
                                        </p:tgtEl>
                                        <p:attrNameLst>
                                          <p:attrName>style.visibility</p:attrName>
                                        </p:attrNameLst>
                                      </p:cBhvr>
                                      <p:to>
                                        <p:strVal val="visible"/>
                                      </p:to>
                                    </p:set>
                                    <p:anim calcmode="lin" valueType="num">
                                      <p:cBhvr additive="base">
                                        <p:cTn id="37" dur="500" fill="hold"/>
                                        <p:tgtEl>
                                          <p:spTgt spid="195072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5072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50722">
                                            <p:txEl>
                                              <p:pRg st="6" end="6"/>
                                            </p:txEl>
                                          </p:spTgt>
                                        </p:tgtEl>
                                        <p:attrNameLst>
                                          <p:attrName>style.visibility</p:attrName>
                                        </p:attrNameLst>
                                      </p:cBhvr>
                                      <p:to>
                                        <p:strVal val="visible"/>
                                      </p:to>
                                    </p:set>
                                    <p:anim calcmode="lin" valueType="num">
                                      <p:cBhvr additive="base">
                                        <p:cTn id="43" dur="500" fill="hold"/>
                                        <p:tgtEl>
                                          <p:spTgt spid="195072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5072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50722">
                                            <p:txEl>
                                              <p:pRg st="7" end="7"/>
                                            </p:txEl>
                                          </p:spTgt>
                                        </p:tgtEl>
                                        <p:attrNameLst>
                                          <p:attrName>style.visibility</p:attrName>
                                        </p:attrNameLst>
                                      </p:cBhvr>
                                      <p:to>
                                        <p:strVal val="visible"/>
                                      </p:to>
                                    </p:set>
                                    <p:anim calcmode="lin" valueType="num">
                                      <p:cBhvr additive="base">
                                        <p:cTn id="49" dur="500" fill="hold"/>
                                        <p:tgtEl>
                                          <p:spTgt spid="195072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95072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50722">
                                            <p:txEl>
                                              <p:pRg st="8" end="8"/>
                                            </p:txEl>
                                          </p:spTgt>
                                        </p:tgtEl>
                                        <p:attrNameLst>
                                          <p:attrName>style.visibility</p:attrName>
                                        </p:attrNameLst>
                                      </p:cBhvr>
                                      <p:to>
                                        <p:strVal val="visible"/>
                                      </p:to>
                                    </p:set>
                                    <p:anim calcmode="lin" valueType="num">
                                      <p:cBhvr additive="base">
                                        <p:cTn id="55" dur="500" fill="hold"/>
                                        <p:tgtEl>
                                          <p:spTgt spid="1950722">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5072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722" grpId="0" build="p" bldLvl="2"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kbkdes">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Wkbkdes">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10800" rIns="36000" bIns="10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altLang="es-ES" sz="2400" b="0" i="0" u="none" strike="noStrike" cap="none" normalizeH="0" baseline="0" smtClean="0">
            <a:ln>
              <a:noFill/>
            </a:ln>
            <a:solidFill>
              <a:schemeClr val="tx1"/>
            </a:solidFill>
            <a:effectLst/>
            <a:latin typeface="Arial Narrow" panose="020B060602020203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10800" rIns="36000" bIns="1080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1" lang="en-US" altLang="es-ES" sz="2400" b="0" i="0" u="none" strike="noStrike" cap="none" normalizeH="0" baseline="0" smtClean="0">
            <a:ln>
              <a:noFill/>
            </a:ln>
            <a:solidFill>
              <a:schemeClr val="tx1"/>
            </a:solidFill>
            <a:effectLst/>
            <a:latin typeface="Arial Narrow" panose="020B0606020202030204" pitchFamily="34" charset="0"/>
          </a:defRPr>
        </a:defPPr>
      </a:lstStyle>
    </a:lnDef>
  </a:objectDefaults>
  <a:extraClrSchemeLst>
    <a:extraClrScheme>
      <a:clrScheme name="Wkbk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kbk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kbk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kbk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kbk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kbk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kbk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c:\tools\template\WKBKDES.POT</Template>
  <TotalTime>8603</TotalTime>
  <Words>2772</Words>
  <Application>Microsoft Office PowerPoint</Application>
  <PresentationFormat>Presentación en pantalla (4:3)</PresentationFormat>
  <Paragraphs>455</Paragraphs>
  <Slides>30</Slides>
  <Notes>27</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2</vt:i4>
      </vt:variant>
      <vt:variant>
        <vt:lpstr>Títulos de diapositiva</vt:lpstr>
      </vt:variant>
      <vt:variant>
        <vt:i4>30</vt:i4>
      </vt:variant>
    </vt:vector>
  </HeadingPairs>
  <TitlesOfParts>
    <vt:vector size="42" baseType="lpstr">
      <vt:lpstr>Arial Narrow</vt:lpstr>
      <vt:lpstr>Arial</vt:lpstr>
      <vt:lpstr>Wingdings</vt:lpstr>
      <vt:lpstr>Times New Roman</vt:lpstr>
      <vt:lpstr>Cooper Black</vt:lpstr>
      <vt:lpstr>Monotype Sorts</vt:lpstr>
      <vt:lpstr>Book Antiqua</vt:lpstr>
      <vt:lpstr>Tahoma</vt:lpstr>
      <vt:lpstr>Arial Black</vt:lpstr>
      <vt:lpstr>Wkbkdes</vt:lpstr>
      <vt:lpstr>Visio 2000 Drawing</vt:lpstr>
      <vt:lpstr>Imagen de mapa de bits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Cosapisoft 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Swebok</dc:title>
  <dc:subject>Propuesta de Contenidos de Asignaturas de Línea</dc:subject>
  <dc:creator>Marco Espinoza</dc:creator>
  <cp:lastModifiedBy>MS01</cp:lastModifiedBy>
  <cp:revision>511</cp:revision>
  <cp:lastPrinted>1999-02-16T20:26:57Z</cp:lastPrinted>
  <dcterms:created xsi:type="dcterms:W3CDTF">1999-01-18T22:23:39Z</dcterms:created>
  <dcterms:modified xsi:type="dcterms:W3CDTF">2019-03-22T19:35:20Z</dcterms:modified>
</cp:coreProperties>
</file>