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wmf"/><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9" r:id="rId1"/>
  </p:sldMasterIdLst>
  <p:notesMasterIdLst>
    <p:notesMasterId r:id="rId16"/>
  </p:notesMasterIdLst>
  <p:handoutMasterIdLst>
    <p:handoutMasterId r:id="rId17"/>
  </p:handoutMasterIdLst>
  <p:sldIdLst>
    <p:sldId id="767" r:id="rId2"/>
    <p:sldId id="753" r:id="rId3"/>
    <p:sldId id="754" r:id="rId4"/>
    <p:sldId id="755" r:id="rId5"/>
    <p:sldId id="756" r:id="rId6"/>
    <p:sldId id="757" r:id="rId7"/>
    <p:sldId id="758" r:id="rId8"/>
    <p:sldId id="759" r:id="rId9"/>
    <p:sldId id="760" r:id="rId10"/>
    <p:sldId id="761" r:id="rId11"/>
    <p:sldId id="762" r:id="rId12"/>
    <p:sldId id="763" r:id="rId13"/>
    <p:sldId id="764" r:id="rId14"/>
    <p:sldId id="768" r:id="rId15"/>
  </p:sldIdLst>
  <p:sldSz cx="9144000" cy="6858000" type="screen4x3"/>
  <p:notesSz cx="6784975" cy="9856788"/>
  <p:defaultTextStyle>
    <a:defPPr>
      <a:defRPr lang="en-US"/>
    </a:defPPr>
    <a:lvl1pPr algn="ctr" rtl="0" eaLnBrk="0" fontAlgn="base" hangingPunct="0">
      <a:spcBef>
        <a:spcPct val="0"/>
      </a:spcBef>
      <a:spcAft>
        <a:spcPct val="0"/>
      </a:spcAft>
      <a:defRPr kumimoji="1" sz="2400" kern="1200">
        <a:solidFill>
          <a:schemeClr val="tx1"/>
        </a:solidFill>
        <a:latin typeface="Arial Narrow" panose="020B0606020202030204" pitchFamily="34" charset="0"/>
        <a:ea typeface="+mn-ea"/>
        <a:cs typeface="+mn-cs"/>
      </a:defRPr>
    </a:lvl1pPr>
    <a:lvl2pPr marL="457200" algn="ctr" rtl="0" eaLnBrk="0" fontAlgn="base" hangingPunct="0">
      <a:spcBef>
        <a:spcPct val="0"/>
      </a:spcBef>
      <a:spcAft>
        <a:spcPct val="0"/>
      </a:spcAft>
      <a:defRPr kumimoji="1" sz="2400" kern="1200">
        <a:solidFill>
          <a:schemeClr val="tx1"/>
        </a:solidFill>
        <a:latin typeface="Arial Narrow" panose="020B0606020202030204" pitchFamily="34" charset="0"/>
        <a:ea typeface="+mn-ea"/>
        <a:cs typeface="+mn-cs"/>
      </a:defRPr>
    </a:lvl2pPr>
    <a:lvl3pPr marL="914400" algn="ctr" rtl="0" eaLnBrk="0" fontAlgn="base" hangingPunct="0">
      <a:spcBef>
        <a:spcPct val="0"/>
      </a:spcBef>
      <a:spcAft>
        <a:spcPct val="0"/>
      </a:spcAft>
      <a:defRPr kumimoji="1" sz="2400" kern="1200">
        <a:solidFill>
          <a:schemeClr val="tx1"/>
        </a:solidFill>
        <a:latin typeface="Arial Narrow" panose="020B0606020202030204" pitchFamily="34" charset="0"/>
        <a:ea typeface="+mn-ea"/>
        <a:cs typeface="+mn-cs"/>
      </a:defRPr>
    </a:lvl3pPr>
    <a:lvl4pPr marL="1371600" algn="ctr" rtl="0" eaLnBrk="0" fontAlgn="base" hangingPunct="0">
      <a:spcBef>
        <a:spcPct val="0"/>
      </a:spcBef>
      <a:spcAft>
        <a:spcPct val="0"/>
      </a:spcAft>
      <a:defRPr kumimoji="1" sz="2400" kern="1200">
        <a:solidFill>
          <a:schemeClr val="tx1"/>
        </a:solidFill>
        <a:latin typeface="Arial Narrow" panose="020B0606020202030204" pitchFamily="34" charset="0"/>
        <a:ea typeface="+mn-ea"/>
        <a:cs typeface="+mn-cs"/>
      </a:defRPr>
    </a:lvl4pPr>
    <a:lvl5pPr marL="1828800" algn="ctr" rtl="0" eaLnBrk="0" fontAlgn="base" hangingPunct="0">
      <a:spcBef>
        <a:spcPct val="0"/>
      </a:spcBef>
      <a:spcAft>
        <a:spcPct val="0"/>
      </a:spcAft>
      <a:defRPr kumimoji="1" sz="2400" kern="1200">
        <a:solidFill>
          <a:schemeClr val="tx1"/>
        </a:solidFill>
        <a:latin typeface="Arial Narrow" panose="020B0606020202030204" pitchFamily="34" charset="0"/>
        <a:ea typeface="+mn-ea"/>
        <a:cs typeface="+mn-cs"/>
      </a:defRPr>
    </a:lvl5pPr>
    <a:lvl6pPr marL="2286000" algn="l" defTabSz="914400" rtl="0" eaLnBrk="1" latinLnBrk="0" hangingPunct="1">
      <a:defRPr kumimoji="1" sz="2400" kern="1200">
        <a:solidFill>
          <a:schemeClr val="tx1"/>
        </a:solidFill>
        <a:latin typeface="Arial Narrow" panose="020B0606020202030204" pitchFamily="34" charset="0"/>
        <a:ea typeface="+mn-ea"/>
        <a:cs typeface="+mn-cs"/>
      </a:defRPr>
    </a:lvl6pPr>
    <a:lvl7pPr marL="2743200" algn="l" defTabSz="914400" rtl="0" eaLnBrk="1" latinLnBrk="0" hangingPunct="1">
      <a:defRPr kumimoji="1" sz="2400" kern="1200">
        <a:solidFill>
          <a:schemeClr val="tx1"/>
        </a:solidFill>
        <a:latin typeface="Arial Narrow" panose="020B0606020202030204" pitchFamily="34" charset="0"/>
        <a:ea typeface="+mn-ea"/>
        <a:cs typeface="+mn-cs"/>
      </a:defRPr>
    </a:lvl7pPr>
    <a:lvl8pPr marL="3200400" algn="l" defTabSz="914400" rtl="0" eaLnBrk="1" latinLnBrk="0" hangingPunct="1">
      <a:defRPr kumimoji="1" sz="2400" kern="1200">
        <a:solidFill>
          <a:schemeClr val="tx1"/>
        </a:solidFill>
        <a:latin typeface="Arial Narrow" panose="020B0606020202030204" pitchFamily="34" charset="0"/>
        <a:ea typeface="+mn-ea"/>
        <a:cs typeface="+mn-cs"/>
      </a:defRPr>
    </a:lvl8pPr>
    <a:lvl9pPr marL="3657600" algn="l" defTabSz="914400" rtl="0" eaLnBrk="1" latinLnBrk="0" hangingPunct="1">
      <a:defRPr kumimoji="1" sz="2400" kern="1200">
        <a:solidFill>
          <a:schemeClr val="tx1"/>
        </a:solidFill>
        <a:latin typeface="Arial Narrow" panose="020B0606020202030204" pitchFamily="34" charset="0"/>
        <a:ea typeface="+mn-ea"/>
        <a:cs typeface="+mn-cs"/>
      </a:defRPr>
    </a:lvl9pPr>
  </p:defaultTextStyle>
  <p:extLst>
    <p:ext uri="{EFAFB233-063F-42B5-8137-9DF3F51BA10A}">
      <p15:sldGuideLst xmlns:p15="http://schemas.microsoft.com/office/powerpoint/2012/main">
        <p15:guide id="1" orient="horz" pos="3888">
          <p15:clr>
            <a:srgbClr val="A4A3A4"/>
          </p15:clr>
        </p15:guide>
        <p15:guide id="2" pos="2880">
          <p15:clr>
            <a:srgbClr val="A4A3A4"/>
          </p15:clr>
        </p15:guide>
      </p15:sldGuideLst>
    </p:ext>
    <p:ext uri="{2D200454-40CA-4A62-9FC3-DE9A4176ACB9}">
      <p15:notesGuideLst xmlns:p15="http://schemas.microsoft.com/office/powerpoint/2012/main">
        <p15:guide id="1" orient="horz" pos="3104">
          <p15:clr>
            <a:srgbClr val="A4A3A4"/>
          </p15:clr>
        </p15:guide>
        <p15:guide id="2" pos="2137">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0E0B2"/>
    <a:srgbClr val="FFCC99"/>
    <a:srgbClr val="FF9900"/>
    <a:srgbClr val="7EA9D4"/>
    <a:srgbClr val="00CC00"/>
    <a:srgbClr val="006600"/>
    <a:srgbClr val="336699"/>
    <a:srgbClr val="FFECD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p:cViewPr varScale="1">
        <p:scale>
          <a:sx n="113" d="100"/>
          <a:sy n="113" d="100"/>
        </p:scale>
        <p:origin x="1476" y="84"/>
      </p:cViewPr>
      <p:guideLst>
        <p:guide orient="horz" pos="3888"/>
        <p:guide pos="2880"/>
      </p:guideLst>
    </p:cSldViewPr>
  </p:slideViewPr>
  <p:outlineViewPr>
    <p:cViewPr>
      <p:scale>
        <a:sx n="33" d="100"/>
        <a:sy n="33" d="100"/>
      </p:scale>
      <p:origin x="0" y="0"/>
    </p:cViewPr>
    <p:sldLst>
      <p:sld r:id="rId1" collapse="1"/>
      <p:sld r:id="rId2" collapse="1"/>
      <p:sld r:id="rId3" collapse="1"/>
    </p:sldLst>
  </p:outlineViewPr>
  <p:notesTextViewPr>
    <p:cViewPr>
      <p:scale>
        <a:sx n="100" d="100"/>
        <a:sy n="100" d="100"/>
      </p:scale>
      <p:origin x="0" y="0"/>
    </p:cViewPr>
  </p:notesTextViewPr>
  <p:sorterViewPr>
    <p:cViewPr varScale="1">
      <p:scale>
        <a:sx n="100" d="100"/>
        <a:sy n="100" d="100"/>
      </p:scale>
      <p:origin x="0" y="0"/>
    </p:cViewPr>
  </p:sorterViewPr>
  <p:notesViewPr>
    <p:cSldViewPr>
      <p:cViewPr varScale="1">
        <p:scale>
          <a:sx n="40" d="100"/>
          <a:sy n="40" d="100"/>
        </p:scale>
        <p:origin x="-1488" y="-96"/>
      </p:cViewPr>
      <p:guideLst>
        <p:guide orient="horz" pos="3104"/>
        <p:guide pos="2137"/>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_rels/viewProps.xml.rels><?xml version="1.0" encoding="UTF-8" standalone="yes"?>
<Relationships xmlns="http://schemas.openxmlformats.org/package/2006/relationships"><Relationship Id="rId3" Type="http://schemas.openxmlformats.org/officeDocument/2006/relationships/slide" Target="slides/slide14.xml"/><Relationship Id="rId2" Type="http://schemas.openxmlformats.org/officeDocument/2006/relationships/slide" Target="slides/slide4.xml"/><Relationship Id="rId1" Type="http://schemas.openxmlformats.org/officeDocument/2006/relationships/slide" Target="slides/slide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0.wmf"/><Relationship Id="rId2" Type="http://schemas.openxmlformats.org/officeDocument/2006/relationships/image" Target="../media/image29.wmf"/><Relationship Id="rId1" Type="http://schemas.openxmlformats.org/officeDocument/2006/relationships/image" Target="../media/image28.wmf"/><Relationship Id="rId6" Type="http://schemas.openxmlformats.org/officeDocument/2006/relationships/image" Target="../media/image33.wmf"/><Relationship Id="rId5" Type="http://schemas.openxmlformats.org/officeDocument/2006/relationships/image" Target="../media/image32.wmf"/><Relationship Id="rId4" Type="http://schemas.openxmlformats.org/officeDocument/2006/relationships/image" Target="../media/image3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4.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22" name="Rectangle 2"/>
          <p:cNvSpPr>
            <a:spLocks noGrp="1" noChangeArrowheads="1"/>
          </p:cNvSpPr>
          <p:nvPr>
            <p:ph type="hdr" sz="quarter"/>
          </p:nvPr>
        </p:nvSpPr>
        <p:spPr bwMode="auto">
          <a:xfrm>
            <a:off x="0" y="0"/>
            <a:ext cx="2940050" cy="492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4339" tIns="47169" rIns="94339" bIns="47169" numCol="1" anchor="t" anchorCtr="0" compatLnSpc="1">
            <a:prstTxWarp prst="textNoShape">
              <a:avLst/>
            </a:prstTxWarp>
          </a:bodyPr>
          <a:lstStyle>
            <a:lvl1pPr algn="l" defTabSz="942975">
              <a:defRPr kumimoji="0" sz="1200">
                <a:latin typeface="Times New Roman" panose="02020603050405020304" pitchFamily="18" charset="0"/>
              </a:defRPr>
            </a:lvl1pPr>
          </a:lstStyle>
          <a:p>
            <a:endParaRPr lang="en-US"/>
          </a:p>
        </p:txBody>
      </p:sp>
      <p:sp>
        <p:nvSpPr>
          <p:cNvPr id="81923" name="Rectangle 3"/>
          <p:cNvSpPr>
            <a:spLocks noGrp="1" noChangeArrowheads="1"/>
          </p:cNvSpPr>
          <p:nvPr>
            <p:ph type="dt" sz="quarter" idx="1"/>
          </p:nvPr>
        </p:nvSpPr>
        <p:spPr bwMode="auto">
          <a:xfrm>
            <a:off x="3844925" y="0"/>
            <a:ext cx="2940050" cy="492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4339" tIns="47169" rIns="94339" bIns="47169" numCol="1" anchor="t" anchorCtr="0" compatLnSpc="1">
            <a:prstTxWarp prst="textNoShape">
              <a:avLst/>
            </a:prstTxWarp>
          </a:bodyPr>
          <a:lstStyle>
            <a:lvl1pPr algn="r" defTabSz="942975">
              <a:defRPr kumimoji="0" sz="1200">
                <a:latin typeface="Times New Roman" panose="02020603050405020304" pitchFamily="18" charset="0"/>
              </a:defRPr>
            </a:lvl1pPr>
          </a:lstStyle>
          <a:p>
            <a:endParaRPr lang="en-US"/>
          </a:p>
        </p:txBody>
      </p:sp>
      <p:sp>
        <p:nvSpPr>
          <p:cNvPr id="81924" name="Rectangle 4"/>
          <p:cNvSpPr>
            <a:spLocks noGrp="1" noChangeArrowheads="1"/>
          </p:cNvSpPr>
          <p:nvPr>
            <p:ph type="ftr" sz="quarter" idx="2"/>
          </p:nvPr>
        </p:nvSpPr>
        <p:spPr bwMode="auto">
          <a:xfrm>
            <a:off x="0" y="9364663"/>
            <a:ext cx="2940050" cy="492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4339" tIns="47169" rIns="94339" bIns="47169" numCol="1" anchor="b" anchorCtr="0" compatLnSpc="1">
            <a:prstTxWarp prst="textNoShape">
              <a:avLst/>
            </a:prstTxWarp>
          </a:bodyPr>
          <a:lstStyle>
            <a:lvl1pPr algn="l" defTabSz="942975">
              <a:defRPr kumimoji="0" sz="1200">
                <a:latin typeface="Times New Roman" panose="02020603050405020304" pitchFamily="18" charset="0"/>
              </a:defRPr>
            </a:lvl1pPr>
          </a:lstStyle>
          <a:p>
            <a:endParaRPr lang="en-US"/>
          </a:p>
        </p:txBody>
      </p:sp>
      <p:sp>
        <p:nvSpPr>
          <p:cNvPr id="81925" name="Rectangle 5"/>
          <p:cNvSpPr>
            <a:spLocks noGrp="1" noChangeArrowheads="1"/>
          </p:cNvSpPr>
          <p:nvPr>
            <p:ph type="sldNum" sz="quarter" idx="3"/>
          </p:nvPr>
        </p:nvSpPr>
        <p:spPr bwMode="auto">
          <a:xfrm>
            <a:off x="3844925" y="9364663"/>
            <a:ext cx="2940050" cy="492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4339" tIns="47169" rIns="94339" bIns="47169" numCol="1" anchor="b" anchorCtr="0" compatLnSpc="1">
            <a:prstTxWarp prst="textNoShape">
              <a:avLst/>
            </a:prstTxWarp>
          </a:bodyPr>
          <a:lstStyle>
            <a:lvl1pPr algn="r" defTabSz="942975">
              <a:defRPr kumimoji="0" sz="1200">
                <a:latin typeface="Times New Roman" panose="02020603050405020304" pitchFamily="18" charset="0"/>
              </a:defRPr>
            </a:lvl1pPr>
          </a:lstStyle>
          <a:p>
            <a:fld id="{F4616495-93F3-4CE6-9F0D-B29ED61C478B}" type="slidenum">
              <a:rPr lang="en-US"/>
              <a:pPr/>
              <a:t>‹Nº›</a:t>
            </a:fld>
            <a:endParaRPr lang="en-US"/>
          </a:p>
        </p:txBody>
      </p:sp>
    </p:spTree>
    <p:extLst>
      <p:ext uri="{BB962C8B-B14F-4D97-AF65-F5344CB8AC3E}">
        <p14:creationId xmlns:p14="http://schemas.microsoft.com/office/powerpoint/2010/main" val="42495919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22" name="Rectangle 2"/>
          <p:cNvSpPr>
            <a:spLocks noGrp="1" noChangeArrowheads="1"/>
          </p:cNvSpPr>
          <p:nvPr>
            <p:ph type="hdr" sz="quarter"/>
          </p:nvPr>
        </p:nvSpPr>
        <p:spPr bwMode="auto">
          <a:xfrm>
            <a:off x="0" y="0"/>
            <a:ext cx="2940050" cy="492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4339" tIns="47169" rIns="94339" bIns="47169" numCol="1" anchor="ctr" anchorCtr="0" compatLnSpc="1">
            <a:prstTxWarp prst="textNoShape">
              <a:avLst/>
            </a:prstTxWarp>
          </a:bodyPr>
          <a:lstStyle>
            <a:lvl1pPr algn="l" defTabSz="942975">
              <a:defRPr kumimoji="0" sz="1200">
                <a:latin typeface="Times New Roman" panose="02020603050405020304" pitchFamily="18" charset="0"/>
              </a:defRPr>
            </a:lvl1pPr>
          </a:lstStyle>
          <a:p>
            <a:endParaRPr lang="en-US"/>
          </a:p>
        </p:txBody>
      </p:sp>
      <p:sp>
        <p:nvSpPr>
          <p:cNvPr id="30723" name="Rectangle 3"/>
          <p:cNvSpPr>
            <a:spLocks noGrp="1" noChangeArrowheads="1"/>
          </p:cNvSpPr>
          <p:nvPr>
            <p:ph type="dt" idx="1"/>
          </p:nvPr>
        </p:nvSpPr>
        <p:spPr bwMode="auto">
          <a:xfrm>
            <a:off x="3844925" y="0"/>
            <a:ext cx="2940050" cy="492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4339" tIns="47169" rIns="94339" bIns="47169" numCol="1" anchor="ctr" anchorCtr="0" compatLnSpc="1">
            <a:prstTxWarp prst="textNoShape">
              <a:avLst/>
            </a:prstTxWarp>
          </a:bodyPr>
          <a:lstStyle>
            <a:lvl1pPr algn="r" defTabSz="942975">
              <a:defRPr kumimoji="0" sz="1200">
                <a:latin typeface="Times New Roman" panose="02020603050405020304" pitchFamily="18" charset="0"/>
              </a:defRPr>
            </a:lvl1pPr>
          </a:lstStyle>
          <a:p>
            <a:endParaRPr lang="en-US"/>
          </a:p>
        </p:txBody>
      </p:sp>
      <p:sp>
        <p:nvSpPr>
          <p:cNvPr id="30724" name="Rectangle 4"/>
          <p:cNvSpPr>
            <a:spLocks noChangeArrowheads="1" noTextEdit="1"/>
          </p:cNvSpPr>
          <p:nvPr>
            <p:ph type="sldImg" idx="2"/>
          </p:nvPr>
        </p:nvSpPr>
        <p:spPr bwMode="auto">
          <a:xfrm>
            <a:off x="928688" y="739775"/>
            <a:ext cx="4927600" cy="36957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0725" name="Rectangle 5"/>
          <p:cNvSpPr>
            <a:spLocks noGrp="1" noChangeArrowheads="1"/>
          </p:cNvSpPr>
          <p:nvPr>
            <p:ph type="body" sz="quarter" idx="3"/>
          </p:nvPr>
        </p:nvSpPr>
        <p:spPr bwMode="auto">
          <a:xfrm>
            <a:off x="904875" y="4681538"/>
            <a:ext cx="4975225" cy="4435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4339" tIns="47169" rIns="94339" bIns="47169" numCol="1" anchor="ctr"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30726" name="Rectangle 6"/>
          <p:cNvSpPr>
            <a:spLocks noGrp="1" noChangeArrowheads="1"/>
          </p:cNvSpPr>
          <p:nvPr>
            <p:ph type="ftr" sz="quarter" idx="4"/>
          </p:nvPr>
        </p:nvSpPr>
        <p:spPr bwMode="auto">
          <a:xfrm>
            <a:off x="0" y="9364663"/>
            <a:ext cx="2940050" cy="492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4339" tIns="47169" rIns="94339" bIns="47169" numCol="1" anchor="b" anchorCtr="0" compatLnSpc="1">
            <a:prstTxWarp prst="textNoShape">
              <a:avLst/>
            </a:prstTxWarp>
          </a:bodyPr>
          <a:lstStyle>
            <a:lvl1pPr algn="l" defTabSz="942975">
              <a:defRPr kumimoji="0" sz="1200">
                <a:latin typeface="Times New Roman" panose="02020603050405020304" pitchFamily="18" charset="0"/>
              </a:defRPr>
            </a:lvl1pPr>
          </a:lstStyle>
          <a:p>
            <a:endParaRPr lang="en-US"/>
          </a:p>
        </p:txBody>
      </p:sp>
      <p:sp>
        <p:nvSpPr>
          <p:cNvPr id="30727" name="Rectangle 7"/>
          <p:cNvSpPr>
            <a:spLocks noGrp="1" noChangeArrowheads="1"/>
          </p:cNvSpPr>
          <p:nvPr>
            <p:ph type="sldNum" sz="quarter" idx="5"/>
          </p:nvPr>
        </p:nvSpPr>
        <p:spPr bwMode="auto">
          <a:xfrm>
            <a:off x="3844925" y="9364663"/>
            <a:ext cx="2940050" cy="492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4339" tIns="47169" rIns="94339" bIns="47169" numCol="1" anchor="b" anchorCtr="0" compatLnSpc="1">
            <a:prstTxWarp prst="textNoShape">
              <a:avLst/>
            </a:prstTxWarp>
          </a:bodyPr>
          <a:lstStyle>
            <a:lvl1pPr algn="r" defTabSz="942975">
              <a:defRPr kumimoji="0" sz="1200">
                <a:latin typeface="Times New Roman" panose="02020603050405020304" pitchFamily="18" charset="0"/>
              </a:defRPr>
            </a:lvl1pPr>
          </a:lstStyle>
          <a:p>
            <a:fld id="{70301496-F928-4CD5-BACF-CD7FF16AA717}" type="slidenum">
              <a:rPr lang="en-US"/>
              <a:pPr/>
              <a:t>‹Nº›</a:t>
            </a:fld>
            <a:endParaRPr lang="en-US"/>
          </a:p>
        </p:txBody>
      </p:sp>
    </p:spTree>
    <p:extLst>
      <p:ext uri="{BB962C8B-B14F-4D97-AF65-F5344CB8AC3E}">
        <p14:creationId xmlns:p14="http://schemas.microsoft.com/office/powerpoint/2010/main" val="422043780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143000" y="1122363"/>
            <a:ext cx="6858000" cy="2387600"/>
          </a:xfrm>
          <a:prstGeom prst="rect">
            <a:avLst/>
          </a:prstGeom>
        </p:spPr>
        <p:txBody>
          <a:bodyPr anchor="b"/>
          <a:lstStyle>
            <a:lvl1pPr algn="ctr">
              <a:defRPr sz="6000"/>
            </a:lvl1pPr>
          </a:lstStyle>
          <a:p>
            <a:r>
              <a:rPr lang="es-ES" smtClean="0"/>
              <a:t>Haga clic para modificar el estilo de título del patrón</a:t>
            </a:r>
            <a:endParaRPr lang="es-PE"/>
          </a:p>
        </p:txBody>
      </p:sp>
      <p:sp>
        <p:nvSpPr>
          <p:cNvPr id="3" name="Subtítulo 2"/>
          <p:cNvSpPr>
            <a:spLocks noGrp="1"/>
          </p:cNvSpPr>
          <p:nvPr>
            <p:ph type="subTitle" idx="1"/>
          </p:nvPr>
        </p:nvSpPr>
        <p:spPr>
          <a:xfrm>
            <a:off x="1143000" y="3602038"/>
            <a:ext cx="6858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modificar el estilo de subtítulo del patrón</a:t>
            </a:r>
            <a:endParaRPr lang="es-PE"/>
          </a:p>
        </p:txBody>
      </p:sp>
    </p:spTree>
    <p:extLst>
      <p:ext uri="{BB962C8B-B14F-4D97-AF65-F5344CB8AC3E}">
        <p14:creationId xmlns:p14="http://schemas.microsoft.com/office/powerpoint/2010/main" val="16656475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a:xfrm>
            <a:off x="628650" y="365125"/>
            <a:ext cx="7886700" cy="1325563"/>
          </a:xfrm>
          <a:prstGeom prst="rect">
            <a:avLst/>
          </a:prstGeom>
        </p:spPr>
        <p:txBody>
          <a:bodyPr/>
          <a:lstStyle/>
          <a:p>
            <a:r>
              <a:rPr lang="es-ES" smtClean="0"/>
              <a:t>Haga clic para modificar el estilo de título del patrón</a:t>
            </a:r>
            <a:endParaRPr lang="es-PE"/>
          </a:p>
        </p:txBody>
      </p:sp>
      <p:sp>
        <p:nvSpPr>
          <p:cNvPr id="3" name="Marcador de texto vertical 2"/>
          <p:cNvSpPr>
            <a:spLocks noGrp="1"/>
          </p:cNvSpPr>
          <p:nvPr>
            <p:ph type="body" orient="vert" idx="1"/>
          </p:nvPr>
        </p:nvSpPr>
        <p:spPr>
          <a:xfrm>
            <a:off x="628650" y="1825625"/>
            <a:ext cx="7886700" cy="4351338"/>
          </a:xfrm>
          <a:prstGeom prst="rect">
            <a:avLst/>
          </a:prstGeo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Tree>
    <p:extLst>
      <p:ext uri="{BB962C8B-B14F-4D97-AF65-F5344CB8AC3E}">
        <p14:creationId xmlns:p14="http://schemas.microsoft.com/office/powerpoint/2010/main" val="39230178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543675" y="365125"/>
            <a:ext cx="1971675" cy="5811838"/>
          </a:xfrm>
          <a:prstGeom prst="rect">
            <a:avLst/>
          </a:prstGeom>
        </p:spPr>
        <p:txBody>
          <a:bodyPr vert="eaVert"/>
          <a:lstStyle/>
          <a:p>
            <a:r>
              <a:rPr lang="es-ES" smtClean="0"/>
              <a:t>Haga clic para modificar el estilo de título del patrón</a:t>
            </a:r>
            <a:endParaRPr lang="es-PE"/>
          </a:p>
        </p:txBody>
      </p:sp>
      <p:sp>
        <p:nvSpPr>
          <p:cNvPr id="3" name="Marcador de texto vertical 2"/>
          <p:cNvSpPr>
            <a:spLocks noGrp="1"/>
          </p:cNvSpPr>
          <p:nvPr>
            <p:ph type="body" orient="vert" idx="1"/>
          </p:nvPr>
        </p:nvSpPr>
        <p:spPr>
          <a:xfrm>
            <a:off x="628650" y="365125"/>
            <a:ext cx="5762625" cy="5811838"/>
          </a:xfrm>
          <a:prstGeom prst="rect">
            <a:avLst/>
          </a:prstGeo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Tree>
    <p:extLst>
      <p:ext uri="{BB962C8B-B14F-4D97-AF65-F5344CB8AC3E}">
        <p14:creationId xmlns:p14="http://schemas.microsoft.com/office/powerpoint/2010/main" val="32397459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a:xfrm>
            <a:off x="628650" y="365125"/>
            <a:ext cx="7886700" cy="1325563"/>
          </a:xfrm>
          <a:prstGeom prst="rect">
            <a:avLst/>
          </a:prstGeom>
        </p:spPr>
        <p:txBody>
          <a:bodyPr/>
          <a:lstStyle/>
          <a:p>
            <a:r>
              <a:rPr lang="es-ES" smtClean="0"/>
              <a:t>Haga clic para modificar el estilo de título del patrón</a:t>
            </a:r>
            <a:endParaRPr lang="es-PE"/>
          </a:p>
        </p:txBody>
      </p:sp>
      <p:sp>
        <p:nvSpPr>
          <p:cNvPr id="3" name="Marcador de contenido 2"/>
          <p:cNvSpPr>
            <a:spLocks noGrp="1"/>
          </p:cNvSpPr>
          <p:nvPr>
            <p:ph idx="1"/>
          </p:nvPr>
        </p:nvSpPr>
        <p:spPr>
          <a:xfrm>
            <a:off x="628650" y="1825625"/>
            <a:ext cx="7886700" cy="4351338"/>
          </a:xfrm>
          <a:prstGeom prst="rect">
            <a:avLst/>
          </a:prstGeo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Tree>
    <p:extLst>
      <p:ext uri="{BB962C8B-B14F-4D97-AF65-F5344CB8AC3E}">
        <p14:creationId xmlns:p14="http://schemas.microsoft.com/office/powerpoint/2010/main" val="32247688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623888" y="1709738"/>
            <a:ext cx="7886700" cy="2852737"/>
          </a:xfrm>
          <a:prstGeom prst="rect">
            <a:avLst/>
          </a:prstGeom>
        </p:spPr>
        <p:txBody>
          <a:bodyPr anchor="b"/>
          <a:lstStyle>
            <a:lvl1pPr>
              <a:defRPr sz="6000"/>
            </a:lvl1pPr>
          </a:lstStyle>
          <a:p>
            <a:r>
              <a:rPr lang="es-ES" smtClean="0"/>
              <a:t>Haga clic para modificar el estilo de título del patrón</a:t>
            </a:r>
            <a:endParaRPr lang="es-PE"/>
          </a:p>
        </p:txBody>
      </p:sp>
      <p:sp>
        <p:nvSpPr>
          <p:cNvPr id="3" name="Marcador de texto 2"/>
          <p:cNvSpPr>
            <a:spLocks noGrp="1"/>
          </p:cNvSpPr>
          <p:nvPr>
            <p:ph type="body" idx="1"/>
          </p:nvPr>
        </p:nvSpPr>
        <p:spPr>
          <a:xfrm>
            <a:off x="623888" y="4589463"/>
            <a:ext cx="7886700" cy="1500187"/>
          </a:xfrm>
          <a:prstGeom prst="rect">
            <a:avLst/>
          </a:prstGeo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s-ES" smtClean="0"/>
              <a:t>Haga clic para modificar el estilo de texto del patrón</a:t>
            </a:r>
          </a:p>
        </p:txBody>
      </p:sp>
    </p:spTree>
    <p:extLst>
      <p:ext uri="{BB962C8B-B14F-4D97-AF65-F5344CB8AC3E}">
        <p14:creationId xmlns:p14="http://schemas.microsoft.com/office/powerpoint/2010/main" val="19246154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a:xfrm>
            <a:off x="628650" y="365125"/>
            <a:ext cx="7886700" cy="1325563"/>
          </a:xfrm>
          <a:prstGeom prst="rect">
            <a:avLst/>
          </a:prstGeom>
        </p:spPr>
        <p:txBody>
          <a:bodyPr/>
          <a:lstStyle/>
          <a:p>
            <a:r>
              <a:rPr lang="es-ES" smtClean="0"/>
              <a:t>Haga clic para modificar el estilo de título del patrón</a:t>
            </a:r>
            <a:endParaRPr lang="es-PE"/>
          </a:p>
        </p:txBody>
      </p:sp>
      <p:sp>
        <p:nvSpPr>
          <p:cNvPr id="3" name="Marcador de contenido 2"/>
          <p:cNvSpPr>
            <a:spLocks noGrp="1"/>
          </p:cNvSpPr>
          <p:nvPr>
            <p:ph sz="half" idx="1"/>
          </p:nvPr>
        </p:nvSpPr>
        <p:spPr>
          <a:xfrm>
            <a:off x="628650" y="1825625"/>
            <a:ext cx="3867150" cy="4351338"/>
          </a:xfrm>
          <a:prstGeom prst="rect">
            <a:avLst/>
          </a:prstGeo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contenido 3"/>
          <p:cNvSpPr>
            <a:spLocks noGrp="1"/>
          </p:cNvSpPr>
          <p:nvPr>
            <p:ph sz="half" idx="2"/>
          </p:nvPr>
        </p:nvSpPr>
        <p:spPr>
          <a:xfrm>
            <a:off x="4648200" y="1825625"/>
            <a:ext cx="3867150" cy="4351338"/>
          </a:xfrm>
          <a:prstGeom prst="rect">
            <a:avLst/>
          </a:prstGeo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Tree>
    <p:extLst>
      <p:ext uri="{BB962C8B-B14F-4D97-AF65-F5344CB8AC3E}">
        <p14:creationId xmlns:p14="http://schemas.microsoft.com/office/powerpoint/2010/main" val="30438005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630238" y="365125"/>
            <a:ext cx="7886700" cy="1325563"/>
          </a:xfrm>
          <a:prstGeom prst="rect">
            <a:avLst/>
          </a:prstGeom>
        </p:spPr>
        <p:txBody>
          <a:bodyPr/>
          <a:lstStyle/>
          <a:p>
            <a:r>
              <a:rPr lang="es-ES" smtClean="0"/>
              <a:t>Haga clic para modificar el estilo de título del patrón</a:t>
            </a:r>
            <a:endParaRPr lang="es-PE"/>
          </a:p>
        </p:txBody>
      </p:sp>
      <p:sp>
        <p:nvSpPr>
          <p:cNvPr id="3" name="Marcador de texto 2"/>
          <p:cNvSpPr>
            <a:spLocks noGrp="1"/>
          </p:cNvSpPr>
          <p:nvPr>
            <p:ph type="body" idx="1"/>
          </p:nvPr>
        </p:nvSpPr>
        <p:spPr>
          <a:xfrm>
            <a:off x="630238" y="1681163"/>
            <a:ext cx="386873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Marcador de contenido 3"/>
          <p:cNvSpPr>
            <a:spLocks noGrp="1"/>
          </p:cNvSpPr>
          <p:nvPr>
            <p:ph sz="half" idx="2"/>
          </p:nvPr>
        </p:nvSpPr>
        <p:spPr>
          <a:xfrm>
            <a:off x="630238" y="2505075"/>
            <a:ext cx="3868737" cy="3684588"/>
          </a:xfrm>
          <a:prstGeom prst="rect">
            <a:avLst/>
          </a:prstGeo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5" name="Marcador de texto 4"/>
          <p:cNvSpPr>
            <a:spLocks noGrp="1"/>
          </p:cNvSpPr>
          <p:nvPr>
            <p:ph type="body" sz="quarter" idx="3"/>
          </p:nvPr>
        </p:nvSpPr>
        <p:spPr>
          <a:xfrm>
            <a:off x="4629150" y="1681163"/>
            <a:ext cx="38877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Marcador de contenido 5"/>
          <p:cNvSpPr>
            <a:spLocks noGrp="1"/>
          </p:cNvSpPr>
          <p:nvPr>
            <p:ph sz="quarter" idx="4"/>
          </p:nvPr>
        </p:nvSpPr>
        <p:spPr>
          <a:xfrm>
            <a:off x="4629150" y="2505075"/>
            <a:ext cx="3887788" cy="3684588"/>
          </a:xfrm>
          <a:prstGeom prst="rect">
            <a:avLst/>
          </a:prstGeo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Tree>
    <p:extLst>
      <p:ext uri="{BB962C8B-B14F-4D97-AF65-F5344CB8AC3E}">
        <p14:creationId xmlns:p14="http://schemas.microsoft.com/office/powerpoint/2010/main" val="7797312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a:xfrm>
            <a:off x="628650" y="365125"/>
            <a:ext cx="7886700" cy="1325563"/>
          </a:xfrm>
          <a:prstGeom prst="rect">
            <a:avLst/>
          </a:prstGeom>
        </p:spPr>
        <p:txBody>
          <a:bodyPr/>
          <a:lstStyle/>
          <a:p>
            <a:r>
              <a:rPr lang="es-ES" smtClean="0"/>
              <a:t>Haga clic para modificar el estilo de título del patrón</a:t>
            </a:r>
            <a:endParaRPr lang="es-PE"/>
          </a:p>
        </p:txBody>
      </p:sp>
    </p:spTree>
    <p:extLst>
      <p:ext uri="{BB962C8B-B14F-4D97-AF65-F5344CB8AC3E}">
        <p14:creationId xmlns:p14="http://schemas.microsoft.com/office/powerpoint/2010/main" val="34671168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Tree>
    <p:extLst>
      <p:ext uri="{BB962C8B-B14F-4D97-AF65-F5344CB8AC3E}">
        <p14:creationId xmlns:p14="http://schemas.microsoft.com/office/powerpoint/2010/main" val="38977816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630238" y="457200"/>
            <a:ext cx="2949575" cy="1600200"/>
          </a:xfrm>
          <a:prstGeom prst="rect">
            <a:avLst/>
          </a:prstGeom>
        </p:spPr>
        <p:txBody>
          <a:bodyPr anchor="b"/>
          <a:lstStyle>
            <a:lvl1pPr>
              <a:defRPr sz="3200"/>
            </a:lvl1pPr>
          </a:lstStyle>
          <a:p>
            <a:r>
              <a:rPr lang="es-ES" smtClean="0"/>
              <a:t>Haga clic para modificar el estilo de título del patrón</a:t>
            </a:r>
            <a:endParaRPr lang="es-PE"/>
          </a:p>
        </p:txBody>
      </p:sp>
      <p:sp>
        <p:nvSpPr>
          <p:cNvPr id="3" name="Marcador de contenido 2"/>
          <p:cNvSpPr>
            <a:spLocks noGrp="1"/>
          </p:cNvSpPr>
          <p:nvPr>
            <p:ph idx="1"/>
          </p:nvPr>
        </p:nvSpPr>
        <p:spPr>
          <a:xfrm>
            <a:off x="3887788" y="987425"/>
            <a:ext cx="462915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texto 3"/>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Tree>
    <p:extLst>
      <p:ext uri="{BB962C8B-B14F-4D97-AF65-F5344CB8AC3E}">
        <p14:creationId xmlns:p14="http://schemas.microsoft.com/office/powerpoint/2010/main" val="14896015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630238" y="457200"/>
            <a:ext cx="2949575" cy="1600200"/>
          </a:xfrm>
          <a:prstGeom prst="rect">
            <a:avLst/>
          </a:prstGeom>
        </p:spPr>
        <p:txBody>
          <a:bodyPr anchor="b"/>
          <a:lstStyle>
            <a:lvl1pPr>
              <a:defRPr sz="3200"/>
            </a:lvl1pPr>
          </a:lstStyle>
          <a:p>
            <a:r>
              <a:rPr lang="es-ES" smtClean="0"/>
              <a:t>Haga clic para modificar el estilo de título del patrón</a:t>
            </a:r>
            <a:endParaRPr lang="es-PE"/>
          </a:p>
        </p:txBody>
      </p:sp>
      <p:sp>
        <p:nvSpPr>
          <p:cNvPr id="3" name="Marcador de posición de imagen 2"/>
          <p:cNvSpPr>
            <a:spLocks noGrp="1"/>
          </p:cNvSpPr>
          <p:nvPr>
            <p:ph type="pic" idx="1"/>
          </p:nvPr>
        </p:nvSpPr>
        <p:spPr>
          <a:xfrm>
            <a:off x="3887788" y="987425"/>
            <a:ext cx="462915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PE"/>
          </a:p>
        </p:txBody>
      </p:sp>
      <p:sp>
        <p:nvSpPr>
          <p:cNvPr id="4" name="Marcador de texto 3"/>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Tree>
    <p:extLst>
      <p:ext uri="{BB962C8B-B14F-4D97-AF65-F5344CB8AC3E}">
        <p14:creationId xmlns:p14="http://schemas.microsoft.com/office/powerpoint/2010/main" val="30821765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tile tx="0" ty="0" sx="100000" sy="100000" flip="none" algn="tl"/>
        </a:blipFill>
        <a:effectLst/>
      </p:bgPr>
    </p:bg>
    <p:spTree>
      <p:nvGrpSpPr>
        <p:cNvPr id="1" name=""/>
        <p:cNvGrpSpPr/>
        <p:nvPr/>
      </p:nvGrpSpPr>
      <p:grpSpPr>
        <a:xfrm>
          <a:off x="0" y="0"/>
          <a:ext cx="0" cy="0"/>
          <a:chOff x="0" y="0"/>
          <a:chExt cx="0" cy="0"/>
        </a:xfrm>
      </p:grpSpPr>
      <p:sp>
        <p:nvSpPr>
          <p:cNvPr id="2050" name="Rectangle 2"/>
          <p:cNvSpPr>
            <a:spLocks noChangeArrowheads="1"/>
          </p:cNvSpPr>
          <p:nvPr/>
        </p:nvSpPr>
        <p:spPr bwMode="auto">
          <a:xfrm>
            <a:off x="457200" y="1004888"/>
            <a:ext cx="8229600" cy="5395912"/>
          </a:xfrm>
          <a:prstGeom prst="rect">
            <a:avLst/>
          </a:prstGeom>
          <a:solidFill>
            <a:srgbClr val="FFFFE5"/>
          </a:solidFill>
          <a:ln w="12700">
            <a:solidFill>
              <a:srgbClr val="009094"/>
            </a:solidFill>
            <a:miter lim="800000"/>
            <a:headEnd/>
            <a:tailEnd/>
          </a:ln>
          <a:effectLst>
            <a:outerShdw dist="107763" dir="2700000" algn="ctr" rotWithShape="0">
              <a:srgbClr val="919191"/>
            </a:outerShdw>
          </a:effectLst>
        </p:spPr>
        <p:txBody>
          <a:bodyPr wrap="none" anchor="ctr"/>
          <a:lstStyle/>
          <a:p>
            <a:pPr>
              <a:lnSpc>
                <a:spcPct val="90000"/>
              </a:lnSpc>
              <a:spcBef>
                <a:spcPct val="60000"/>
              </a:spcBef>
              <a:buClr>
                <a:schemeClr val="tx1"/>
              </a:buClr>
              <a:buSzPct val="75000"/>
              <a:buFontTx/>
              <a:buAutoNum type="arabicParenR"/>
            </a:pPr>
            <a:endParaRPr kumimoji="0" lang="es-ES"/>
          </a:p>
        </p:txBody>
      </p:sp>
      <p:sp>
        <p:nvSpPr>
          <p:cNvPr id="2053" name="Text Box 5"/>
          <p:cNvSpPr txBox="1">
            <a:spLocks noChangeArrowheads="1"/>
          </p:cNvSpPr>
          <p:nvPr userDrawn="1"/>
        </p:nvSpPr>
        <p:spPr bwMode="auto">
          <a:xfrm>
            <a:off x="822325" y="6543675"/>
            <a:ext cx="2378075" cy="420688"/>
          </a:xfrm>
          <a:prstGeom prst="rect">
            <a:avLst/>
          </a:prstGeom>
          <a:noFill/>
          <a:ln>
            <a:noFill/>
          </a:ln>
          <a:effectLst>
            <a:prstShdw prst="shdw17" dist="17961" dir="2700000">
              <a:srgbClr val="FFFFCC">
                <a:gamma/>
                <a:shade val="60000"/>
                <a:invGamma/>
              </a:srgbClr>
            </a:prstShdw>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a:lnSpc>
                <a:spcPct val="90000"/>
              </a:lnSpc>
              <a:spcBef>
                <a:spcPct val="60000"/>
              </a:spcBef>
              <a:buClr>
                <a:schemeClr val="tx1"/>
              </a:buClr>
              <a:buSzPct val="75000"/>
              <a:buFontTx/>
              <a:buAutoNum type="arabicParenR"/>
            </a:pPr>
            <a:endParaRPr kumimoji="0" lang="es-ES"/>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xStyles>
    <p:titleStyle>
      <a:lvl1pPr algn="l" rtl="0" eaLnBrk="0" fontAlgn="base" hangingPunct="0">
        <a:lnSpc>
          <a:spcPct val="80000"/>
        </a:lnSpc>
        <a:spcBef>
          <a:spcPct val="0"/>
        </a:spcBef>
        <a:spcAft>
          <a:spcPct val="0"/>
        </a:spcAft>
        <a:buClr>
          <a:srgbClr val="DC0081"/>
        </a:buClr>
        <a:buFont typeface="Wingdings" panose="05000000000000000000" pitchFamily="2" charset="2"/>
        <a:defRPr sz="3000" b="1" kern="1200">
          <a:solidFill>
            <a:schemeClr val="tx2"/>
          </a:solidFill>
          <a:latin typeface="+mj-lt"/>
          <a:ea typeface="+mj-ea"/>
          <a:cs typeface="+mj-cs"/>
        </a:defRPr>
      </a:lvl1pPr>
      <a:lvl2pPr algn="l" rtl="0" eaLnBrk="0" fontAlgn="base" hangingPunct="0">
        <a:lnSpc>
          <a:spcPct val="80000"/>
        </a:lnSpc>
        <a:spcBef>
          <a:spcPct val="0"/>
        </a:spcBef>
        <a:spcAft>
          <a:spcPct val="0"/>
        </a:spcAft>
        <a:buClr>
          <a:srgbClr val="DC0081"/>
        </a:buClr>
        <a:buFont typeface="Wingdings" panose="05000000000000000000" pitchFamily="2" charset="2"/>
        <a:defRPr sz="3000" b="1">
          <a:solidFill>
            <a:schemeClr val="tx2"/>
          </a:solidFill>
          <a:latin typeface="Arial Narrow" panose="020B0606020202030204" pitchFamily="34" charset="0"/>
        </a:defRPr>
      </a:lvl2pPr>
      <a:lvl3pPr algn="l" rtl="0" eaLnBrk="0" fontAlgn="base" hangingPunct="0">
        <a:lnSpc>
          <a:spcPct val="80000"/>
        </a:lnSpc>
        <a:spcBef>
          <a:spcPct val="0"/>
        </a:spcBef>
        <a:spcAft>
          <a:spcPct val="0"/>
        </a:spcAft>
        <a:buClr>
          <a:srgbClr val="DC0081"/>
        </a:buClr>
        <a:buFont typeface="Wingdings" panose="05000000000000000000" pitchFamily="2" charset="2"/>
        <a:defRPr sz="3000" b="1">
          <a:solidFill>
            <a:schemeClr val="tx2"/>
          </a:solidFill>
          <a:latin typeface="Arial Narrow" panose="020B0606020202030204" pitchFamily="34" charset="0"/>
        </a:defRPr>
      </a:lvl3pPr>
      <a:lvl4pPr algn="l" rtl="0" eaLnBrk="0" fontAlgn="base" hangingPunct="0">
        <a:lnSpc>
          <a:spcPct val="80000"/>
        </a:lnSpc>
        <a:spcBef>
          <a:spcPct val="0"/>
        </a:spcBef>
        <a:spcAft>
          <a:spcPct val="0"/>
        </a:spcAft>
        <a:buClr>
          <a:srgbClr val="DC0081"/>
        </a:buClr>
        <a:buFont typeface="Wingdings" panose="05000000000000000000" pitchFamily="2" charset="2"/>
        <a:defRPr sz="3000" b="1">
          <a:solidFill>
            <a:schemeClr val="tx2"/>
          </a:solidFill>
          <a:latin typeface="Arial Narrow" panose="020B0606020202030204" pitchFamily="34" charset="0"/>
        </a:defRPr>
      </a:lvl4pPr>
      <a:lvl5pPr algn="l" rtl="0" eaLnBrk="0" fontAlgn="base" hangingPunct="0">
        <a:lnSpc>
          <a:spcPct val="80000"/>
        </a:lnSpc>
        <a:spcBef>
          <a:spcPct val="0"/>
        </a:spcBef>
        <a:spcAft>
          <a:spcPct val="0"/>
        </a:spcAft>
        <a:buClr>
          <a:srgbClr val="DC0081"/>
        </a:buClr>
        <a:buFont typeface="Wingdings" panose="05000000000000000000" pitchFamily="2" charset="2"/>
        <a:defRPr sz="3000" b="1">
          <a:solidFill>
            <a:schemeClr val="tx2"/>
          </a:solidFill>
          <a:latin typeface="Arial Narrow" panose="020B0606020202030204" pitchFamily="34" charset="0"/>
        </a:defRPr>
      </a:lvl5pPr>
      <a:lvl6pPr marL="457200" algn="l" rtl="0" eaLnBrk="0" fontAlgn="base" hangingPunct="0">
        <a:lnSpc>
          <a:spcPct val="80000"/>
        </a:lnSpc>
        <a:spcBef>
          <a:spcPct val="0"/>
        </a:spcBef>
        <a:spcAft>
          <a:spcPct val="0"/>
        </a:spcAft>
        <a:buClr>
          <a:srgbClr val="DC0081"/>
        </a:buClr>
        <a:buFont typeface="Wingdings" panose="05000000000000000000" pitchFamily="2" charset="2"/>
        <a:defRPr sz="3000" b="1">
          <a:solidFill>
            <a:schemeClr val="tx2"/>
          </a:solidFill>
          <a:latin typeface="Arial Narrow" panose="020B0606020202030204" pitchFamily="34" charset="0"/>
        </a:defRPr>
      </a:lvl6pPr>
      <a:lvl7pPr marL="914400" algn="l" rtl="0" eaLnBrk="0" fontAlgn="base" hangingPunct="0">
        <a:lnSpc>
          <a:spcPct val="80000"/>
        </a:lnSpc>
        <a:spcBef>
          <a:spcPct val="0"/>
        </a:spcBef>
        <a:spcAft>
          <a:spcPct val="0"/>
        </a:spcAft>
        <a:buClr>
          <a:srgbClr val="DC0081"/>
        </a:buClr>
        <a:buFont typeface="Wingdings" panose="05000000000000000000" pitchFamily="2" charset="2"/>
        <a:defRPr sz="3000" b="1">
          <a:solidFill>
            <a:schemeClr val="tx2"/>
          </a:solidFill>
          <a:latin typeface="Arial Narrow" panose="020B0606020202030204" pitchFamily="34" charset="0"/>
        </a:defRPr>
      </a:lvl7pPr>
      <a:lvl8pPr marL="1371600" algn="l" rtl="0" eaLnBrk="0" fontAlgn="base" hangingPunct="0">
        <a:lnSpc>
          <a:spcPct val="80000"/>
        </a:lnSpc>
        <a:spcBef>
          <a:spcPct val="0"/>
        </a:spcBef>
        <a:spcAft>
          <a:spcPct val="0"/>
        </a:spcAft>
        <a:buClr>
          <a:srgbClr val="DC0081"/>
        </a:buClr>
        <a:buFont typeface="Wingdings" panose="05000000000000000000" pitchFamily="2" charset="2"/>
        <a:defRPr sz="3000" b="1">
          <a:solidFill>
            <a:schemeClr val="tx2"/>
          </a:solidFill>
          <a:latin typeface="Arial Narrow" panose="020B0606020202030204" pitchFamily="34" charset="0"/>
        </a:defRPr>
      </a:lvl8pPr>
      <a:lvl9pPr marL="1828800" algn="l" rtl="0" eaLnBrk="0" fontAlgn="base" hangingPunct="0">
        <a:lnSpc>
          <a:spcPct val="80000"/>
        </a:lnSpc>
        <a:spcBef>
          <a:spcPct val="0"/>
        </a:spcBef>
        <a:spcAft>
          <a:spcPct val="0"/>
        </a:spcAft>
        <a:buClr>
          <a:srgbClr val="DC0081"/>
        </a:buClr>
        <a:buFont typeface="Wingdings" panose="05000000000000000000" pitchFamily="2" charset="2"/>
        <a:defRPr sz="3000" b="1">
          <a:solidFill>
            <a:schemeClr val="tx2"/>
          </a:solidFill>
          <a:latin typeface="Arial Narrow" panose="020B0606020202030204" pitchFamily="34" charset="0"/>
        </a:defRPr>
      </a:lvl9pPr>
    </p:titleStyle>
    <p:bodyStyle>
      <a:lvl1pPr marL="279400" indent="-279400" algn="l" rtl="0" eaLnBrk="0" fontAlgn="base" hangingPunct="0">
        <a:lnSpc>
          <a:spcPct val="90000"/>
        </a:lnSpc>
        <a:spcBef>
          <a:spcPct val="60000"/>
        </a:spcBef>
        <a:spcAft>
          <a:spcPct val="0"/>
        </a:spcAft>
        <a:buClr>
          <a:srgbClr val="D60093"/>
        </a:buClr>
        <a:buSzPct val="70000"/>
        <a:buFont typeface="Wingdings" panose="05000000000000000000" pitchFamily="2" charset="2"/>
        <a:buChar char="n"/>
        <a:defRPr sz="2400" b="1" kern="1200">
          <a:solidFill>
            <a:schemeClr val="tx1"/>
          </a:solidFill>
          <a:latin typeface="+mn-lt"/>
          <a:ea typeface="+mn-ea"/>
          <a:cs typeface="+mn-cs"/>
        </a:defRPr>
      </a:lvl1pPr>
      <a:lvl2pPr marL="690563" indent="-296863" algn="l" rtl="0" eaLnBrk="0" fontAlgn="base" hangingPunct="0">
        <a:lnSpc>
          <a:spcPct val="90000"/>
        </a:lnSpc>
        <a:spcBef>
          <a:spcPct val="60000"/>
        </a:spcBef>
        <a:spcAft>
          <a:spcPct val="0"/>
        </a:spcAft>
        <a:buClr>
          <a:srgbClr val="D60093"/>
        </a:buClr>
        <a:buSzPct val="65000"/>
        <a:buFont typeface="Wingdings" panose="05000000000000000000" pitchFamily="2" charset="2"/>
        <a:buChar char="l"/>
        <a:defRPr sz="2400" kern="1200">
          <a:solidFill>
            <a:schemeClr val="tx1"/>
          </a:solidFill>
          <a:latin typeface="+mn-lt"/>
          <a:ea typeface="+mn-ea"/>
          <a:cs typeface="+mn-cs"/>
        </a:defRPr>
      </a:lvl2pPr>
      <a:lvl3pPr marL="804863" algn="l" rtl="0" eaLnBrk="0" fontAlgn="base" hangingPunct="0">
        <a:spcBef>
          <a:spcPct val="20000"/>
        </a:spcBef>
        <a:spcAft>
          <a:spcPct val="0"/>
        </a:spcAft>
        <a:defRPr sz="2400" kern="1200">
          <a:solidFill>
            <a:schemeClr val="tx1"/>
          </a:solidFill>
          <a:latin typeface="+mn-lt"/>
          <a:ea typeface="+mn-ea"/>
          <a:cs typeface="+mn-cs"/>
        </a:defRPr>
      </a:lvl3pPr>
      <a:lvl4pPr marL="919163" algn="l" rtl="0" eaLnBrk="0" fontAlgn="base" hangingPunct="0">
        <a:spcBef>
          <a:spcPct val="20000"/>
        </a:spcBef>
        <a:spcAft>
          <a:spcPct val="0"/>
        </a:spcAft>
        <a:defRPr sz="2000" kern="1200">
          <a:solidFill>
            <a:schemeClr val="tx1"/>
          </a:solidFill>
          <a:latin typeface="+mn-lt"/>
          <a:ea typeface="+mn-ea"/>
          <a:cs typeface="+mn-cs"/>
        </a:defRPr>
      </a:lvl4pPr>
      <a:lvl5pPr marL="1033463" algn="l" rtl="0" eaLnBrk="0" fontAlgn="base" hangingPunct="0">
        <a:spcBef>
          <a:spcPct val="20000"/>
        </a:spcBef>
        <a:spcAft>
          <a:spcPct val="0"/>
        </a:spcAft>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0.w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27.wmf"/><Relationship Id="rId3" Type="http://schemas.openxmlformats.org/officeDocument/2006/relationships/image" Target="../media/image22.wmf"/><Relationship Id="rId7" Type="http://schemas.openxmlformats.org/officeDocument/2006/relationships/image" Target="../media/image26.wmf"/><Relationship Id="rId2" Type="http://schemas.openxmlformats.org/officeDocument/2006/relationships/image" Target="../media/image21.wmf"/><Relationship Id="rId1" Type="http://schemas.openxmlformats.org/officeDocument/2006/relationships/slideLayout" Target="../slideLayouts/slideLayout2.xml"/><Relationship Id="rId6" Type="http://schemas.openxmlformats.org/officeDocument/2006/relationships/image" Target="../media/image25.wmf"/><Relationship Id="rId5" Type="http://schemas.openxmlformats.org/officeDocument/2006/relationships/image" Target="../media/image24.wmf"/><Relationship Id="rId4" Type="http://schemas.openxmlformats.org/officeDocument/2006/relationships/image" Target="../media/image23.wmf"/></Relationships>
</file>

<file path=ppt/slides/_rels/slide12.xml.rels><?xml version="1.0" encoding="UTF-8" standalone="yes"?>
<Relationships xmlns="http://schemas.openxmlformats.org/package/2006/relationships"><Relationship Id="rId8" Type="http://schemas.openxmlformats.org/officeDocument/2006/relationships/image" Target="../media/image30.wmf"/><Relationship Id="rId13" Type="http://schemas.openxmlformats.org/officeDocument/2006/relationships/oleObject" Target="../embeddings/oleObject6.bin"/><Relationship Id="rId3" Type="http://schemas.openxmlformats.org/officeDocument/2006/relationships/oleObject" Target="../embeddings/oleObject1.bin"/><Relationship Id="rId7" Type="http://schemas.openxmlformats.org/officeDocument/2006/relationships/oleObject" Target="../embeddings/oleObject3.bin"/><Relationship Id="rId12" Type="http://schemas.openxmlformats.org/officeDocument/2006/relationships/image" Target="../media/image32.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29.wmf"/><Relationship Id="rId11" Type="http://schemas.openxmlformats.org/officeDocument/2006/relationships/oleObject" Target="../embeddings/oleObject5.bin"/><Relationship Id="rId5" Type="http://schemas.openxmlformats.org/officeDocument/2006/relationships/oleObject" Target="../embeddings/oleObject2.bin"/><Relationship Id="rId10" Type="http://schemas.openxmlformats.org/officeDocument/2006/relationships/image" Target="../media/image31.wmf"/><Relationship Id="rId4" Type="http://schemas.openxmlformats.org/officeDocument/2006/relationships/image" Target="../media/image28.wmf"/><Relationship Id="rId9" Type="http://schemas.openxmlformats.org/officeDocument/2006/relationships/oleObject" Target="../embeddings/oleObject4.bin"/><Relationship Id="rId14" Type="http://schemas.openxmlformats.org/officeDocument/2006/relationships/image" Target="../media/image33.w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5.wmf"/><Relationship Id="rId7" Type="http://schemas.openxmlformats.org/officeDocument/2006/relationships/image" Target="../media/image34.png"/><Relationship Id="rId2" Type="http://schemas.openxmlformats.org/officeDocument/2006/relationships/slideLayout" Target="../slideLayouts/slideLayout1.xml"/><Relationship Id="rId1" Type="http://schemas.openxmlformats.org/officeDocument/2006/relationships/vmlDrawing" Target="../drawings/vmlDrawing2.vml"/><Relationship Id="rId6" Type="http://schemas.openxmlformats.org/officeDocument/2006/relationships/oleObject" Target="../embeddings/oleObject7.bin"/><Relationship Id="rId5" Type="http://schemas.openxmlformats.org/officeDocument/2006/relationships/hyperlink" Target="mailto:Mespinoza_pe@yahoo.com" TargetMode="External"/><Relationship Id="rId4" Type="http://schemas.openxmlformats.org/officeDocument/2006/relationships/image" Target="../media/image1.jpeg"/></Relationships>
</file>

<file path=ppt/slides/_rels/slide2.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wmf"/><Relationship Id="rId1" Type="http://schemas.openxmlformats.org/officeDocument/2006/relationships/slideLayout" Target="../slideLayouts/slideLayout2.xml"/><Relationship Id="rId4" Type="http://schemas.openxmlformats.org/officeDocument/2006/relationships/image" Target="../media/image6.w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8.wmf"/><Relationship Id="rId1" Type="http://schemas.openxmlformats.org/officeDocument/2006/relationships/slideLayout" Target="../slideLayouts/slideLayout2.xml"/><Relationship Id="rId4" Type="http://schemas.openxmlformats.org/officeDocument/2006/relationships/image" Target="../media/image10.wmf"/></Relationships>
</file>

<file path=ppt/slides/_rels/slide7.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11.wmf"/><Relationship Id="rId1" Type="http://schemas.openxmlformats.org/officeDocument/2006/relationships/slideLayout" Target="../slideLayouts/slideLayout2.xml"/><Relationship Id="rId5" Type="http://schemas.openxmlformats.org/officeDocument/2006/relationships/image" Target="../media/image13.jpeg"/><Relationship Id="rId4" Type="http://schemas.openxmlformats.org/officeDocument/2006/relationships/image" Target="../media/image12.wmf"/></Relationships>
</file>

<file path=ppt/slides/_rels/slide8.x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image" Target="../media/image14.wmf"/><Relationship Id="rId1" Type="http://schemas.openxmlformats.org/officeDocument/2006/relationships/slideLayout" Target="../slideLayouts/slideLayout2.xml"/><Relationship Id="rId6" Type="http://schemas.openxmlformats.org/officeDocument/2006/relationships/image" Target="../media/image18.wmf"/><Relationship Id="rId5" Type="http://schemas.openxmlformats.org/officeDocument/2006/relationships/image" Target="../media/image17.wmf"/><Relationship Id="rId4" Type="http://schemas.openxmlformats.org/officeDocument/2006/relationships/image" Target="../media/image16.wmf"/></Relationships>
</file>

<file path=ppt/slides/_rels/slide9.xml.rels><?xml version="1.0" encoding="UTF-8" standalone="yes"?>
<Relationships xmlns="http://schemas.openxmlformats.org/package/2006/relationships"><Relationship Id="rId2" Type="http://schemas.openxmlformats.org/officeDocument/2006/relationships/image" Target="../media/image19.w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16936" name="Picture 8" descr="rat_uml3.gif (4937 bytes)"/>
          <p:cNvPicPr>
            <a:picLocks noChangeAspect="1" noChangeArrowheads="1"/>
          </p:cNvPicPr>
          <p:nvPr/>
        </p:nvPicPr>
        <p:blipFill>
          <a:blip r:embed="rId2">
            <a:lum contrast="18000"/>
            <a:extLst>
              <a:ext uri="{28A0092B-C50C-407E-A947-70E740481C1C}">
                <a14:useLocalDpi xmlns:a14="http://schemas.microsoft.com/office/drawing/2010/main" val="0"/>
              </a:ext>
            </a:extLst>
          </a:blip>
          <a:srcRect/>
          <a:stretch>
            <a:fillRect/>
          </a:stretch>
        </p:blipFill>
        <p:spPr bwMode="auto">
          <a:xfrm>
            <a:off x="3657600" y="1857375"/>
            <a:ext cx="1752600" cy="1411288"/>
          </a:xfrm>
          <a:prstGeom prst="rect">
            <a:avLst/>
          </a:prstGeom>
          <a:noFill/>
          <a:extLst>
            <a:ext uri="{909E8E84-426E-40DD-AFC4-6F175D3DCCD1}">
              <a14:hiddenFill xmlns:a14="http://schemas.microsoft.com/office/drawing/2010/main">
                <a:solidFill>
                  <a:srgbClr val="FFFFFF"/>
                </a:solidFill>
              </a14:hiddenFill>
            </a:ext>
          </a:extLst>
        </p:spPr>
      </p:pic>
      <p:sp>
        <p:nvSpPr>
          <p:cNvPr id="1916937" name="Text Box 9"/>
          <p:cNvSpPr txBox="1">
            <a:spLocks noChangeArrowheads="1"/>
          </p:cNvSpPr>
          <p:nvPr/>
        </p:nvSpPr>
        <p:spPr bwMode="auto">
          <a:xfrm>
            <a:off x="533400" y="3381375"/>
            <a:ext cx="8153400" cy="119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0" lang="es-PE" sz="3600" b="1">
                <a:solidFill>
                  <a:srgbClr val="336699"/>
                </a:solidFill>
                <a:effectLst>
                  <a:outerShdw blurRad="38100" dist="38100" dir="2700000" algn="tl">
                    <a:srgbClr val="C0C0C0"/>
                  </a:outerShdw>
                </a:effectLst>
                <a:latin typeface="Cooper Black" panose="0208090404030B020404" pitchFamily="18" charset="0"/>
              </a:rPr>
              <a:t>El Paradigma</a:t>
            </a:r>
          </a:p>
          <a:p>
            <a:r>
              <a:rPr kumimoji="0" lang="es-PE" sz="3600" b="1">
                <a:solidFill>
                  <a:srgbClr val="336699"/>
                </a:solidFill>
                <a:effectLst>
                  <a:outerShdw blurRad="38100" dist="38100" dir="2700000" algn="tl">
                    <a:srgbClr val="C0C0C0"/>
                  </a:outerShdw>
                </a:effectLst>
                <a:latin typeface="Cooper Black" panose="0208090404030B020404" pitchFamily="18" charset="0"/>
              </a:rPr>
              <a:t>Orientado a Objetos</a:t>
            </a:r>
            <a:endParaRPr kumimoji="0" lang="es-PE" sz="3200" b="1">
              <a:solidFill>
                <a:srgbClr val="CC3300"/>
              </a:solidFill>
              <a:effectLst>
                <a:outerShdw blurRad="38100" dist="38100" dir="2700000" algn="tl">
                  <a:srgbClr val="C0C0C0"/>
                </a:outerShdw>
              </a:effectLst>
              <a:latin typeface="Arial" panose="020B0604020202020204"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10786" name="Rectangle 2"/>
          <p:cNvSpPr>
            <a:spLocks noChangeArrowheads="1"/>
          </p:cNvSpPr>
          <p:nvPr/>
        </p:nvSpPr>
        <p:spPr bwMode="auto">
          <a:xfrm>
            <a:off x="609600" y="1219200"/>
            <a:ext cx="7924800" cy="868363"/>
          </a:xfrm>
          <a:prstGeom prst="rect">
            <a:avLst/>
          </a:prstGeom>
          <a:noFill/>
          <a:ln>
            <a:noFill/>
          </a:ln>
          <a:effectLst/>
          <a:extLst>
            <a:ext uri="{909E8E84-426E-40DD-AFC4-6F175D3DCCD1}">
              <a14:hiddenFill xmlns:a14="http://schemas.microsoft.com/office/drawing/2010/main">
                <a:solidFill>
                  <a:srgbClr val="EEF4FA"/>
                </a:solidFill>
              </a14:hiddenFill>
            </a:ext>
            <a:ext uri="{91240B29-F687-4F45-9708-019B960494DF}">
              <a14:hiddenLine xmlns:a14="http://schemas.microsoft.com/office/drawing/2010/main" w="12700" cap="sq">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1">
            <a:spAutoFit/>
          </a:bodyPr>
          <a:lstStyle>
            <a:lvl1pPr marL="198438" indent="-198438" algn="l">
              <a:defRPr sz="2400">
                <a:solidFill>
                  <a:schemeClr val="tx1"/>
                </a:solidFill>
                <a:latin typeface="Times New Roman" panose="02020603050405020304" pitchFamily="18" charset="0"/>
              </a:defRPr>
            </a:lvl1pPr>
            <a:lvl2pPr marL="663575" indent="-185738" algn="l">
              <a:defRPr sz="2400">
                <a:solidFill>
                  <a:schemeClr val="tx1"/>
                </a:solidFill>
                <a:latin typeface="Times New Roman" panose="02020603050405020304" pitchFamily="18" charset="0"/>
              </a:defRPr>
            </a:lvl2pPr>
            <a:lvl3pPr algn="l">
              <a:defRPr sz="2400">
                <a:solidFill>
                  <a:schemeClr val="tx1"/>
                </a:solidFill>
                <a:latin typeface="Times New Roman" panose="02020603050405020304" pitchFamily="18" charset="0"/>
              </a:defRPr>
            </a:lvl3pPr>
            <a:lvl4pPr algn="l">
              <a:defRPr sz="2400">
                <a:solidFill>
                  <a:schemeClr val="tx1"/>
                </a:solidFill>
                <a:latin typeface="Times New Roman" panose="02020603050405020304" pitchFamily="18" charset="0"/>
              </a:defRPr>
            </a:lvl4pPr>
            <a:lvl5pPr algn="l">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just">
              <a:lnSpc>
                <a:spcPct val="85000"/>
              </a:lnSpc>
              <a:spcAft>
                <a:spcPct val="35000"/>
              </a:spcAft>
              <a:buClr>
                <a:srgbClr val="CC3300"/>
              </a:buClr>
              <a:buSzPct val="50000"/>
              <a:buFont typeface="Wingdings" panose="05000000000000000000" pitchFamily="2" charset="2"/>
              <a:buChar char="Ö"/>
            </a:pPr>
            <a:r>
              <a:rPr kumimoji="0" lang="es-ES_tradnl" sz="2000">
                <a:solidFill>
                  <a:srgbClr val="000000"/>
                </a:solidFill>
                <a:latin typeface="Arial Narrow" panose="020B0606020202030204" pitchFamily="34" charset="0"/>
              </a:rPr>
              <a:t>En un sistema los objetos trabajan en conjunto, esto se logra mediante el envio de mensajes entre ellos. Un objeto envía  otro un mensaje para realizar una operación, y el otro receptor ejecutará la operación. </a:t>
            </a:r>
          </a:p>
        </p:txBody>
      </p:sp>
      <p:sp>
        <p:nvSpPr>
          <p:cNvPr id="1910787" name="Rectangle 3"/>
          <p:cNvSpPr>
            <a:spLocks noChangeArrowheads="1"/>
          </p:cNvSpPr>
          <p:nvPr>
            <p:ph type="title"/>
          </p:nvPr>
        </p:nvSpPr>
        <p:spPr bwMode="auto">
          <a:xfrm>
            <a:off x="533400" y="533400"/>
            <a:ext cx="80772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s-MX">
                <a:solidFill>
                  <a:schemeClr val="tx1"/>
                </a:solidFill>
              </a:rPr>
              <a:t>Conceptos OO </a:t>
            </a:r>
            <a:r>
              <a:rPr lang="es-MX" sz="2200" i="1">
                <a:solidFill>
                  <a:schemeClr val="tx1"/>
                </a:solidFill>
              </a:rPr>
              <a:t>– Envío de mensajes</a:t>
            </a:r>
            <a:endParaRPr lang="en-US" sz="1600" i="1">
              <a:solidFill>
                <a:schemeClr val="tx1"/>
              </a:solidFill>
            </a:endParaRPr>
          </a:p>
        </p:txBody>
      </p:sp>
      <p:sp>
        <p:nvSpPr>
          <p:cNvPr id="1910788" name="AutoShape 4"/>
          <p:cNvSpPr>
            <a:spLocks noChangeArrowheads="1"/>
          </p:cNvSpPr>
          <p:nvPr/>
        </p:nvSpPr>
        <p:spPr bwMode="auto">
          <a:xfrm>
            <a:off x="4572000" y="2438400"/>
            <a:ext cx="3122613" cy="1036638"/>
          </a:xfrm>
          <a:prstGeom prst="cloudCallout">
            <a:avLst>
              <a:gd name="adj1" fmla="val -94130"/>
              <a:gd name="adj2" fmla="val -6204"/>
            </a:avLst>
          </a:prstGeom>
          <a:solidFill>
            <a:srgbClr val="FFE5FF"/>
          </a:solidFill>
          <a:ln w="12700" cap="sq">
            <a:solidFill>
              <a:schemeClr val="bg2"/>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0800" rIns="18000" bIns="10800" anchor="ctr">
            <a:spAutoFit/>
          </a:bodyPr>
          <a:lstStyle/>
          <a:p>
            <a:pPr algn="just">
              <a:lnSpc>
                <a:spcPct val="85000"/>
              </a:lnSpc>
              <a:buClr>
                <a:schemeClr val="tx1"/>
              </a:buClr>
              <a:buSzPct val="50000"/>
              <a:buFont typeface="Wingdings" panose="05000000000000000000" pitchFamily="2" charset="2"/>
              <a:buNone/>
            </a:pPr>
            <a:r>
              <a:rPr kumimoji="0" lang="es-MX" sz="1000">
                <a:latin typeface="Times New Roman" panose="02020603050405020304" pitchFamily="18" charset="0"/>
              </a:rPr>
              <a:t>El objeto “control remoto” envía un mensaje al objeto “televisión” para encenderse. El objeto “televisión” recibe el mensaje mediante su interfaz, un receptor infrarrojo.</a:t>
            </a:r>
            <a:endParaRPr kumimoji="0" lang="es-ES" sz="1000">
              <a:latin typeface="Times New Roman" panose="02020603050405020304" pitchFamily="18" charset="0"/>
            </a:endParaRPr>
          </a:p>
        </p:txBody>
      </p:sp>
      <p:pic>
        <p:nvPicPr>
          <p:cNvPr id="1910789" name="Picture 5" descr="PE02232_"/>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43000" y="2362200"/>
            <a:ext cx="1871663" cy="1260475"/>
          </a:xfrm>
          <a:prstGeom prst="rect">
            <a:avLst/>
          </a:prstGeom>
          <a:noFill/>
          <a:extLst>
            <a:ext uri="{909E8E84-426E-40DD-AFC4-6F175D3DCCD1}">
              <a14:hiddenFill xmlns:a14="http://schemas.microsoft.com/office/drawing/2010/main">
                <a:solidFill>
                  <a:srgbClr val="FFFFFF"/>
                </a:solidFill>
              </a14:hiddenFill>
            </a:ext>
          </a:extLst>
        </p:spPr>
      </p:pic>
      <p:sp>
        <p:nvSpPr>
          <p:cNvPr id="1910790" name="AutoShape 6"/>
          <p:cNvSpPr>
            <a:spLocks noChangeArrowheads="1"/>
          </p:cNvSpPr>
          <p:nvPr/>
        </p:nvSpPr>
        <p:spPr bwMode="auto">
          <a:xfrm>
            <a:off x="3810000" y="3733800"/>
            <a:ext cx="3122613" cy="1835150"/>
          </a:xfrm>
          <a:prstGeom prst="cloudCallout">
            <a:avLst>
              <a:gd name="adj1" fmla="val -70537"/>
              <a:gd name="adj2" fmla="val -71454"/>
            </a:avLst>
          </a:prstGeom>
          <a:solidFill>
            <a:srgbClr val="EFF7FF"/>
          </a:solidFill>
          <a:ln w="12700" cap="sq">
            <a:solidFill>
              <a:schemeClr val="bg2"/>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0800" rIns="18000" bIns="10800" anchor="ctr">
            <a:spAutoFit/>
          </a:bodyPr>
          <a:lstStyle/>
          <a:p>
            <a:pPr algn="just">
              <a:lnSpc>
                <a:spcPct val="85000"/>
              </a:lnSpc>
              <a:buClr>
                <a:schemeClr val="tx1"/>
              </a:buClr>
              <a:buSzPct val="50000"/>
              <a:buFont typeface="Wingdings" panose="05000000000000000000" pitchFamily="2" charset="2"/>
              <a:buNone/>
            </a:pPr>
            <a:r>
              <a:rPr kumimoji="0" lang="es-MX" sz="1000">
                <a:latin typeface="Times New Roman" panose="02020603050405020304" pitchFamily="18" charset="0"/>
              </a:rPr>
              <a:t>Muchas de las cosas que hace con el control remoto, también las podrá hacer si se levanta de la silla, va a la televisión y presiona los botones correspondientes. La interfaz que la televisión le presenta (botones y perillas) no es, obviamente, la misma que le muestra al control remoto (receptor de rayos infrarrojos).</a:t>
            </a:r>
            <a:endParaRPr kumimoji="0" lang="es-ES" sz="100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910786">
                                            <p:txEl>
                                              <p:pRg st="0" end="0"/>
                                            </p:txEl>
                                          </p:spTgt>
                                        </p:tgtEl>
                                        <p:attrNameLst>
                                          <p:attrName>style.visibility</p:attrName>
                                        </p:attrNameLst>
                                      </p:cBhvr>
                                      <p:to>
                                        <p:strVal val="visible"/>
                                      </p:to>
                                    </p:set>
                                    <p:anim calcmode="lin" valueType="num">
                                      <p:cBhvr additive="base">
                                        <p:cTn id="7" dur="500" fill="hold"/>
                                        <p:tgtEl>
                                          <p:spTgt spid="1910786">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91078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3" presetClass="entr" presetSubtype="288" fill="hold" nodeType="clickEffect">
                                  <p:stCondLst>
                                    <p:cond delay="0"/>
                                  </p:stCondLst>
                                  <p:childTnLst>
                                    <p:set>
                                      <p:cBhvr>
                                        <p:cTn id="12" dur="1" fill="hold">
                                          <p:stCondLst>
                                            <p:cond delay="0"/>
                                          </p:stCondLst>
                                        </p:cTn>
                                        <p:tgtEl>
                                          <p:spTgt spid="1910789"/>
                                        </p:tgtEl>
                                        <p:attrNameLst>
                                          <p:attrName>style.visibility</p:attrName>
                                        </p:attrNameLst>
                                      </p:cBhvr>
                                      <p:to>
                                        <p:strVal val="visible"/>
                                      </p:to>
                                    </p:set>
                                    <p:anim calcmode="lin" valueType="num">
                                      <p:cBhvr>
                                        <p:cTn id="13" dur="500" fill="hold"/>
                                        <p:tgtEl>
                                          <p:spTgt spid="1910789"/>
                                        </p:tgtEl>
                                        <p:attrNameLst>
                                          <p:attrName>ppt_w</p:attrName>
                                        </p:attrNameLst>
                                      </p:cBhvr>
                                      <p:tavLst>
                                        <p:tav tm="0">
                                          <p:val>
                                            <p:strVal val="4/3*#ppt_w"/>
                                          </p:val>
                                        </p:tav>
                                        <p:tav tm="100000">
                                          <p:val>
                                            <p:strVal val="#ppt_w"/>
                                          </p:val>
                                        </p:tav>
                                      </p:tavLst>
                                    </p:anim>
                                    <p:anim calcmode="lin" valueType="num">
                                      <p:cBhvr>
                                        <p:cTn id="14" dur="500" fill="hold"/>
                                        <p:tgtEl>
                                          <p:spTgt spid="1910789"/>
                                        </p:tgtEl>
                                        <p:attrNameLst>
                                          <p:attrName>ppt_h</p:attrName>
                                        </p:attrNameLst>
                                      </p:cBhvr>
                                      <p:tavLst>
                                        <p:tav tm="0">
                                          <p:val>
                                            <p:strVal val="4/3*#ppt_h"/>
                                          </p:val>
                                        </p:tav>
                                        <p:tav tm="100000">
                                          <p:val>
                                            <p:strVal val="#ppt_h"/>
                                          </p:val>
                                        </p:tav>
                                      </p:tavLst>
                                    </p:anim>
                                  </p:childTnLst>
                                </p:cTn>
                              </p:par>
                            </p:childTnLst>
                          </p:cTn>
                        </p:par>
                        <p:par>
                          <p:cTn id="15" fill="hold" nodeType="afterGroup">
                            <p:stCondLst>
                              <p:cond delay="500"/>
                            </p:stCondLst>
                            <p:childTnLst>
                              <p:par>
                                <p:cTn id="16" presetID="9" presetClass="entr" presetSubtype="0" fill="hold" grpId="0" nodeType="afterEffect">
                                  <p:stCondLst>
                                    <p:cond delay="0"/>
                                  </p:stCondLst>
                                  <p:childTnLst>
                                    <p:set>
                                      <p:cBhvr>
                                        <p:cTn id="17" dur="1" fill="hold">
                                          <p:stCondLst>
                                            <p:cond delay="0"/>
                                          </p:stCondLst>
                                        </p:cTn>
                                        <p:tgtEl>
                                          <p:spTgt spid="1910788"/>
                                        </p:tgtEl>
                                        <p:attrNameLst>
                                          <p:attrName>style.visibility</p:attrName>
                                        </p:attrNameLst>
                                      </p:cBhvr>
                                      <p:to>
                                        <p:strVal val="visible"/>
                                      </p:to>
                                    </p:set>
                                    <p:animEffect transition="in" filter="dissolve">
                                      <p:cBhvr>
                                        <p:cTn id="18" dur="500"/>
                                        <p:tgtEl>
                                          <p:spTgt spid="1910788"/>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1910790"/>
                                        </p:tgtEl>
                                        <p:attrNameLst>
                                          <p:attrName>style.visibility</p:attrName>
                                        </p:attrNameLst>
                                      </p:cBhvr>
                                      <p:to>
                                        <p:strVal val="visible"/>
                                      </p:to>
                                    </p:set>
                                    <p:animEffect transition="in" filter="dissolve">
                                      <p:cBhvr>
                                        <p:cTn id="23" dur="500"/>
                                        <p:tgtEl>
                                          <p:spTgt spid="19107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10786" grpId="0" build="p" autoUpdateAnimBg="0"/>
      <p:bldP spid="1910788" grpId="0" animBg="1" autoUpdateAnimBg="0"/>
      <p:bldP spid="1910790" grpId="0" animBg="1"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11810" name="Rectangle 2"/>
          <p:cNvSpPr>
            <a:spLocks noChangeArrowheads="1"/>
          </p:cNvSpPr>
          <p:nvPr/>
        </p:nvSpPr>
        <p:spPr bwMode="auto">
          <a:xfrm>
            <a:off x="609600" y="1219200"/>
            <a:ext cx="7924800" cy="350838"/>
          </a:xfrm>
          <a:prstGeom prst="rect">
            <a:avLst/>
          </a:prstGeom>
          <a:noFill/>
          <a:ln>
            <a:noFill/>
          </a:ln>
          <a:effectLst/>
          <a:extLst>
            <a:ext uri="{909E8E84-426E-40DD-AFC4-6F175D3DCCD1}">
              <a14:hiddenFill xmlns:a14="http://schemas.microsoft.com/office/drawing/2010/main">
                <a:solidFill>
                  <a:srgbClr val="EEF4FA"/>
                </a:solidFill>
              </a14:hiddenFill>
            </a:ext>
            <a:ext uri="{91240B29-F687-4F45-9708-019B960494DF}">
              <a14:hiddenLine xmlns:a14="http://schemas.microsoft.com/office/drawing/2010/main" w="12700" cap="sq">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spAutoFit/>
          </a:bodyPr>
          <a:lstStyle>
            <a:lvl1pPr marL="198438" indent="-198438" algn="l">
              <a:defRPr sz="2400">
                <a:solidFill>
                  <a:schemeClr val="tx1"/>
                </a:solidFill>
                <a:latin typeface="Times New Roman" panose="02020603050405020304" pitchFamily="18" charset="0"/>
              </a:defRPr>
            </a:lvl1pPr>
            <a:lvl2pPr marL="663575" indent="-185738" algn="l">
              <a:defRPr sz="2400">
                <a:solidFill>
                  <a:schemeClr val="tx1"/>
                </a:solidFill>
                <a:latin typeface="Times New Roman" panose="02020603050405020304" pitchFamily="18" charset="0"/>
              </a:defRPr>
            </a:lvl2pPr>
            <a:lvl3pPr algn="l">
              <a:defRPr sz="2400">
                <a:solidFill>
                  <a:schemeClr val="tx1"/>
                </a:solidFill>
                <a:latin typeface="Times New Roman" panose="02020603050405020304" pitchFamily="18" charset="0"/>
              </a:defRPr>
            </a:lvl3pPr>
            <a:lvl4pPr algn="l">
              <a:defRPr sz="2400">
                <a:solidFill>
                  <a:schemeClr val="tx1"/>
                </a:solidFill>
                <a:latin typeface="Times New Roman" panose="02020603050405020304" pitchFamily="18" charset="0"/>
              </a:defRPr>
            </a:lvl4pPr>
            <a:lvl5pPr algn="l">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just">
              <a:lnSpc>
                <a:spcPct val="85000"/>
              </a:lnSpc>
              <a:spcAft>
                <a:spcPct val="35000"/>
              </a:spcAft>
              <a:buClr>
                <a:srgbClr val="CC3300"/>
              </a:buClr>
              <a:buSzPct val="50000"/>
              <a:buFont typeface="Wingdings" panose="05000000000000000000" pitchFamily="2" charset="2"/>
              <a:buChar char="Ö"/>
            </a:pPr>
            <a:r>
              <a:rPr kumimoji="0" lang="es-ES_tradnl" sz="2000">
                <a:solidFill>
                  <a:srgbClr val="000000"/>
                </a:solidFill>
                <a:latin typeface="Arial Narrow" panose="020B0606020202030204" pitchFamily="34" charset="0"/>
              </a:rPr>
              <a:t>Los objetos se relacionan entre sí de alguna forma;</a:t>
            </a:r>
          </a:p>
        </p:txBody>
      </p:sp>
      <p:sp>
        <p:nvSpPr>
          <p:cNvPr id="1911811" name="Rectangle 3"/>
          <p:cNvSpPr>
            <a:spLocks noChangeArrowheads="1"/>
          </p:cNvSpPr>
          <p:nvPr>
            <p:ph type="title"/>
          </p:nvPr>
        </p:nvSpPr>
        <p:spPr bwMode="auto">
          <a:xfrm>
            <a:off x="533400" y="533400"/>
            <a:ext cx="80772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s-MX">
                <a:solidFill>
                  <a:schemeClr val="tx1"/>
                </a:solidFill>
              </a:rPr>
              <a:t>Conceptos OO </a:t>
            </a:r>
            <a:r>
              <a:rPr lang="es-MX" sz="2200" i="1">
                <a:solidFill>
                  <a:schemeClr val="tx1"/>
                </a:solidFill>
              </a:rPr>
              <a:t>– Asociaciones</a:t>
            </a:r>
            <a:endParaRPr lang="en-US" sz="1600" i="1">
              <a:solidFill>
                <a:schemeClr val="tx1"/>
              </a:solidFill>
            </a:endParaRPr>
          </a:p>
        </p:txBody>
      </p:sp>
      <p:grpSp>
        <p:nvGrpSpPr>
          <p:cNvPr id="1911812" name="Group 4"/>
          <p:cNvGrpSpPr>
            <a:grpSpLocks/>
          </p:cNvGrpSpPr>
          <p:nvPr/>
        </p:nvGrpSpPr>
        <p:grpSpPr bwMode="auto">
          <a:xfrm>
            <a:off x="609600" y="1828800"/>
            <a:ext cx="2590800" cy="1676400"/>
            <a:chOff x="384" y="1344"/>
            <a:chExt cx="1632" cy="1056"/>
          </a:xfrm>
        </p:grpSpPr>
        <p:sp>
          <p:nvSpPr>
            <p:cNvPr id="1911813" name="Rectangle 5"/>
            <p:cNvSpPr>
              <a:spLocks noChangeArrowheads="1"/>
            </p:cNvSpPr>
            <p:nvPr/>
          </p:nvSpPr>
          <p:spPr bwMode="auto">
            <a:xfrm>
              <a:off x="384" y="1344"/>
              <a:ext cx="1632" cy="1056"/>
            </a:xfrm>
            <a:prstGeom prst="rect">
              <a:avLst/>
            </a:prstGeom>
            <a:solidFill>
              <a:srgbClr val="FFEAD5"/>
            </a:solidFill>
            <a:ln w="12700">
              <a:solidFill>
                <a:schemeClr val="bg2"/>
              </a:solidFill>
              <a:prstDash val="dash"/>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0800" rIns="18000" bIns="10800" anchor="ctr">
              <a:spAutoFit/>
            </a:bodyPr>
            <a:lstStyle/>
            <a:p>
              <a:endParaRPr lang="es-PE"/>
            </a:p>
          </p:txBody>
        </p:sp>
        <p:grpSp>
          <p:nvGrpSpPr>
            <p:cNvPr id="1911814" name="Group 6"/>
            <p:cNvGrpSpPr>
              <a:grpSpLocks/>
            </p:cNvGrpSpPr>
            <p:nvPr/>
          </p:nvGrpSpPr>
          <p:grpSpPr bwMode="auto">
            <a:xfrm>
              <a:off x="624" y="1632"/>
              <a:ext cx="1104" cy="528"/>
              <a:chOff x="624" y="1632"/>
              <a:chExt cx="1104" cy="528"/>
            </a:xfrm>
          </p:grpSpPr>
          <p:pic>
            <p:nvPicPr>
              <p:cNvPr id="1911815" name="Picture 7" descr="HH00714_"/>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08" y="1680"/>
                <a:ext cx="220" cy="240"/>
              </a:xfrm>
              <a:prstGeom prst="rect">
                <a:avLst/>
              </a:prstGeom>
              <a:noFill/>
              <a:extLst>
                <a:ext uri="{909E8E84-426E-40DD-AFC4-6F175D3DCCD1}">
                  <a14:hiddenFill xmlns:a14="http://schemas.microsoft.com/office/drawing/2010/main">
                    <a:solidFill>
                      <a:srgbClr val="FFFFFF"/>
                    </a:solidFill>
                  </a14:hiddenFill>
                </a:ext>
              </a:extLst>
            </p:spPr>
          </p:pic>
          <p:pic>
            <p:nvPicPr>
              <p:cNvPr id="1911816" name="Picture 8" descr="j007911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4" y="1632"/>
                <a:ext cx="192" cy="528"/>
              </a:xfrm>
              <a:prstGeom prst="rect">
                <a:avLst/>
              </a:prstGeom>
              <a:noFill/>
              <a:extLst>
                <a:ext uri="{909E8E84-426E-40DD-AFC4-6F175D3DCCD1}">
                  <a14:hiddenFill xmlns:a14="http://schemas.microsoft.com/office/drawing/2010/main">
                    <a:solidFill>
                      <a:srgbClr val="FFFFFF"/>
                    </a:solidFill>
                  </a14:hiddenFill>
                </a:ext>
              </a:extLst>
            </p:spPr>
          </p:pic>
          <p:grpSp>
            <p:nvGrpSpPr>
              <p:cNvPr id="1911817" name="Group 9"/>
              <p:cNvGrpSpPr>
                <a:grpSpLocks/>
              </p:cNvGrpSpPr>
              <p:nvPr/>
            </p:nvGrpSpPr>
            <p:grpSpPr bwMode="auto">
              <a:xfrm>
                <a:off x="816" y="1737"/>
                <a:ext cx="672" cy="87"/>
                <a:chOff x="816" y="1737"/>
                <a:chExt cx="672" cy="87"/>
              </a:xfrm>
            </p:grpSpPr>
            <p:sp>
              <p:nvSpPr>
                <p:cNvPr id="1911818" name="Line 10"/>
                <p:cNvSpPr>
                  <a:spLocks noChangeShapeType="1"/>
                </p:cNvSpPr>
                <p:nvPr/>
              </p:nvSpPr>
              <p:spPr bwMode="auto">
                <a:xfrm>
                  <a:off x="816" y="1824"/>
                  <a:ext cx="672" cy="0"/>
                </a:xfrm>
                <a:prstGeom prst="line">
                  <a:avLst/>
                </a:prstGeom>
                <a:noFill/>
                <a:ln w="12700"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0800" rIns="18000" bIns="10800" anchor="ctr">
                  <a:spAutoFit/>
                </a:bodyPr>
                <a:lstStyle/>
                <a:p>
                  <a:endParaRPr lang="es-PE"/>
                </a:p>
              </p:txBody>
            </p:sp>
            <p:sp>
              <p:nvSpPr>
                <p:cNvPr id="1911819" name="Text Box 11"/>
                <p:cNvSpPr txBox="1">
                  <a:spLocks noChangeArrowheads="1"/>
                </p:cNvSpPr>
                <p:nvPr/>
              </p:nvSpPr>
              <p:spPr bwMode="auto">
                <a:xfrm>
                  <a:off x="978" y="1737"/>
                  <a:ext cx="270" cy="87"/>
                </a:xfrm>
                <a:prstGeom prst="rect">
                  <a:avLst/>
                </a:prstGeom>
                <a:noFill/>
                <a:ln>
                  <a:noFill/>
                </a:ln>
                <a:effectLst/>
                <a:extLst>
                  <a:ext uri="{909E8E84-426E-40DD-AFC4-6F175D3DCCD1}">
                    <a14:hiddenFill xmlns:a14="http://schemas.microsoft.com/office/drawing/2010/main">
                      <a:solidFill>
                        <a:srgbClr val="EEF4FA"/>
                      </a:solidFill>
                    </a14:hiddenFill>
                  </a:ext>
                  <a:ext uri="{91240B29-F687-4F45-9708-019B960494DF}">
                    <a14:hiddenLine xmlns:a14="http://schemas.microsoft.com/office/drawing/2010/main" w="12700" cap="sq">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18000" tIns="10800" rIns="18000" bIns="10800">
                  <a:spAutoFit/>
                </a:bodyPr>
                <a:lstStyle/>
                <a:p>
                  <a:pPr algn="just">
                    <a:lnSpc>
                      <a:spcPct val="85000"/>
                    </a:lnSpc>
                    <a:buClr>
                      <a:schemeClr val="tx1"/>
                    </a:buClr>
                    <a:buSzPct val="50000"/>
                    <a:buFont typeface="Wingdings" panose="05000000000000000000" pitchFamily="2" charset="2"/>
                    <a:buNone/>
                  </a:pPr>
                  <a:r>
                    <a:rPr kumimoji="0" lang="es-MX" sz="900"/>
                    <a:t>encender</a:t>
                  </a:r>
                  <a:endParaRPr kumimoji="0" lang="es-ES" sz="900"/>
                </a:p>
              </p:txBody>
            </p:sp>
          </p:grpSp>
        </p:grpSp>
      </p:grpSp>
      <p:grpSp>
        <p:nvGrpSpPr>
          <p:cNvPr id="1911820" name="Group 12"/>
          <p:cNvGrpSpPr>
            <a:grpSpLocks/>
          </p:cNvGrpSpPr>
          <p:nvPr/>
        </p:nvGrpSpPr>
        <p:grpSpPr bwMode="auto">
          <a:xfrm>
            <a:off x="3276600" y="1828800"/>
            <a:ext cx="2590800" cy="1676400"/>
            <a:chOff x="384" y="2688"/>
            <a:chExt cx="1632" cy="1056"/>
          </a:xfrm>
        </p:grpSpPr>
        <p:sp>
          <p:nvSpPr>
            <p:cNvPr id="1911821" name="Rectangle 13"/>
            <p:cNvSpPr>
              <a:spLocks noChangeArrowheads="1"/>
            </p:cNvSpPr>
            <p:nvPr/>
          </p:nvSpPr>
          <p:spPr bwMode="auto">
            <a:xfrm>
              <a:off x="384" y="2688"/>
              <a:ext cx="1632" cy="1056"/>
            </a:xfrm>
            <a:prstGeom prst="rect">
              <a:avLst/>
            </a:prstGeom>
            <a:solidFill>
              <a:srgbClr val="FFEAD5"/>
            </a:solidFill>
            <a:ln w="12700">
              <a:solidFill>
                <a:schemeClr val="bg2"/>
              </a:solidFill>
              <a:prstDash val="dash"/>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0800" rIns="18000" bIns="10800" anchor="ctr">
              <a:spAutoFit/>
            </a:bodyPr>
            <a:lstStyle/>
            <a:p>
              <a:endParaRPr lang="es-PE"/>
            </a:p>
          </p:txBody>
        </p:sp>
        <p:grpSp>
          <p:nvGrpSpPr>
            <p:cNvPr id="1911822" name="Group 14"/>
            <p:cNvGrpSpPr>
              <a:grpSpLocks/>
            </p:cNvGrpSpPr>
            <p:nvPr/>
          </p:nvGrpSpPr>
          <p:grpSpPr bwMode="auto">
            <a:xfrm>
              <a:off x="528" y="2976"/>
              <a:ext cx="1169" cy="480"/>
              <a:chOff x="528" y="2544"/>
              <a:chExt cx="1169" cy="480"/>
            </a:xfrm>
          </p:grpSpPr>
          <p:pic>
            <p:nvPicPr>
              <p:cNvPr id="1911823" name="Picture 15" descr="BD06035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536" y="2544"/>
                <a:ext cx="161" cy="480"/>
              </a:xfrm>
              <a:prstGeom prst="rect">
                <a:avLst/>
              </a:prstGeom>
              <a:noFill/>
              <a:extLst>
                <a:ext uri="{909E8E84-426E-40DD-AFC4-6F175D3DCCD1}">
                  <a14:hiddenFill xmlns:a14="http://schemas.microsoft.com/office/drawing/2010/main">
                    <a:solidFill>
                      <a:srgbClr val="FFFFFF"/>
                    </a:solidFill>
                  </a14:hiddenFill>
                </a:ext>
              </a:extLst>
            </p:spPr>
          </p:pic>
          <p:pic>
            <p:nvPicPr>
              <p:cNvPr id="1911824" name="Picture 16" descr="BD06034_"/>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flipH="1">
                <a:off x="528" y="2544"/>
                <a:ext cx="215" cy="480"/>
              </a:xfrm>
              <a:prstGeom prst="rect">
                <a:avLst/>
              </a:prstGeom>
              <a:noFill/>
              <a:extLst>
                <a:ext uri="{909E8E84-426E-40DD-AFC4-6F175D3DCCD1}">
                  <a14:hiddenFill xmlns:a14="http://schemas.microsoft.com/office/drawing/2010/main">
                    <a:solidFill>
                      <a:srgbClr val="FFFFFF"/>
                    </a:solidFill>
                  </a14:hiddenFill>
                </a:ext>
              </a:extLst>
            </p:spPr>
          </p:pic>
          <p:grpSp>
            <p:nvGrpSpPr>
              <p:cNvPr id="1911825" name="Group 17"/>
              <p:cNvGrpSpPr>
                <a:grpSpLocks/>
              </p:cNvGrpSpPr>
              <p:nvPr/>
            </p:nvGrpSpPr>
            <p:grpSpPr bwMode="auto">
              <a:xfrm>
                <a:off x="768" y="2598"/>
                <a:ext cx="720" cy="90"/>
                <a:chOff x="768" y="2598"/>
                <a:chExt cx="720" cy="90"/>
              </a:xfrm>
            </p:grpSpPr>
            <p:sp>
              <p:nvSpPr>
                <p:cNvPr id="1911826" name="Line 18"/>
                <p:cNvSpPr>
                  <a:spLocks noChangeShapeType="1"/>
                </p:cNvSpPr>
                <p:nvPr/>
              </p:nvSpPr>
              <p:spPr bwMode="auto">
                <a:xfrm>
                  <a:off x="768" y="2688"/>
                  <a:ext cx="720" cy="0"/>
                </a:xfrm>
                <a:prstGeom prst="line">
                  <a:avLst/>
                </a:prstGeom>
                <a:noFill/>
                <a:ln w="12700"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0800" rIns="18000" bIns="10800" anchor="ctr">
                  <a:spAutoFit/>
                </a:bodyPr>
                <a:lstStyle/>
                <a:p>
                  <a:endParaRPr lang="es-PE"/>
                </a:p>
              </p:txBody>
            </p:sp>
            <p:sp>
              <p:nvSpPr>
                <p:cNvPr id="1911827" name="Text Box 19"/>
                <p:cNvSpPr txBox="1">
                  <a:spLocks noChangeArrowheads="1"/>
                </p:cNvSpPr>
                <p:nvPr/>
              </p:nvSpPr>
              <p:spPr bwMode="auto">
                <a:xfrm>
                  <a:off x="847" y="2598"/>
                  <a:ext cx="497" cy="87"/>
                </a:xfrm>
                <a:prstGeom prst="rect">
                  <a:avLst/>
                </a:prstGeom>
                <a:noFill/>
                <a:ln>
                  <a:noFill/>
                </a:ln>
                <a:effectLst/>
                <a:extLst>
                  <a:ext uri="{909E8E84-426E-40DD-AFC4-6F175D3DCCD1}">
                    <a14:hiddenFill xmlns:a14="http://schemas.microsoft.com/office/drawing/2010/main">
                      <a:solidFill>
                        <a:srgbClr val="EEF4FA"/>
                      </a:solidFill>
                    </a14:hiddenFill>
                  </a:ext>
                  <a:ext uri="{91240B29-F687-4F45-9708-019B960494DF}">
                    <a14:hiddenLine xmlns:a14="http://schemas.microsoft.com/office/drawing/2010/main" w="12700" cap="sq">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18000" tIns="10800" rIns="18000" bIns="10800">
                  <a:spAutoFit/>
                </a:bodyPr>
                <a:lstStyle/>
                <a:p>
                  <a:pPr algn="just">
                    <a:lnSpc>
                      <a:spcPct val="85000"/>
                    </a:lnSpc>
                    <a:buClr>
                      <a:schemeClr val="tx1"/>
                    </a:buClr>
                    <a:buSzPct val="50000"/>
                    <a:buFont typeface="Wingdings" panose="05000000000000000000" pitchFamily="2" charset="2"/>
                    <a:buNone/>
                  </a:pPr>
                  <a:r>
                    <a:rPr kumimoji="0" lang="es-MX" sz="900"/>
                    <a:t>es colaborador de</a:t>
                  </a:r>
                  <a:endParaRPr kumimoji="0" lang="es-ES" sz="900"/>
                </a:p>
              </p:txBody>
            </p:sp>
          </p:grpSp>
          <p:sp>
            <p:nvSpPr>
              <p:cNvPr id="1911828" name="Line 20"/>
              <p:cNvSpPr>
                <a:spLocks noChangeShapeType="1"/>
              </p:cNvSpPr>
              <p:nvPr/>
            </p:nvSpPr>
            <p:spPr bwMode="auto">
              <a:xfrm>
                <a:off x="768" y="2832"/>
                <a:ext cx="720" cy="0"/>
              </a:xfrm>
              <a:prstGeom prst="line">
                <a:avLst/>
              </a:prstGeom>
              <a:noFill/>
              <a:ln w="12700"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0800" rIns="18000" bIns="10800" anchor="ctr">
                <a:spAutoFit/>
              </a:bodyPr>
              <a:lstStyle/>
              <a:p>
                <a:endParaRPr lang="es-PE"/>
              </a:p>
            </p:txBody>
          </p:sp>
          <p:sp>
            <p:nvSpPr>
              <p:cNvPr id="1911829" name="Text Box 21"/>
              <p:cNvSpPr txBox="1">
                <a:spLocks noChangeArrowheads="1"/>
              </p:cNvSpPr>
              <p:nvPr/>
            </p:nvSpPr>
            <p:spPr bwMode="auto">
              <a:xfrm>
                <a:off x="864" y="2742"/>
                <a:ext cx="344" cy="87"/>
              </a:xfrm>
              <a:prstGeom prst="rect">
                <a:avLst/>
              </a:prstGeom>
              <a:noFill/>
              <a:ln>
                <a:noFill/>
              </a:ln>
              <a:effectLst/>
              <a:extLst>
                <a:ext uri="{909E8E84-426E-40DD-AFC4-6F175D3DCCD1}">
                  <a14:hiddenFill xmlns:a14="http://schemas.microsoft.com/office/drawing/2010/main">
                    <a:solidFill>
                      <a:srgbClr val="EEF4FA"/>
                    </a:solidFill>
                  </a14:hiddenFill>
                </a:ext>
                <a:ext uri="{91240B29-F687-4F45-9708-019B960494DF}">
                  <a14:hiddenLine xmlns:a14="http://schemas.microsoft.com/office/drawing/2010/main" w="12700" cap="sq">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18000" tIns="10800" rIns="18000" bIns="10800">
                <a:spAutoFit/>
              </a:bodyPr>
              <a:lstStyle/>
              <a:p>
                <a:pPr algn="just">
                  <a:lnSpc>
                    <a:spcPct val="85000"/>
                  </a:lnSpc>
                  <a:buClr>
                    <a:schemeClr val="tx1"/>
                  </a:buClr>
                  <a:buSzPct val="50000"/>
                  <a:buFont typeface="Wingdings" panose="05000000000000000000" pitchFamily="2" charset="2"/>
                  <a:buNone/>
                </a:pPr>
                <a:r>
                  <a:rPr kumimoji="0" lang="es-MX" sz="900"/>
                  <a:t>es amigo de</a:t>
                </a:r>
                <a:endParaRPr kumimoji="0" lang="es-ES" sz="900"/>
              </a:p>
            </p:txBody>
          </p:sp>
        </p:grpSp>
      </p:grpSp>
      <p:grpSp>
        <p:nvGrpSpPr>
          <p:cNvPr id="1911830" name="Group 22"/>
          <p:cNvGrpSpPr>
            <a:grpSpLocks/>
          </p:cNvGrpSpPr>
          <p:nvPr/>
        </p:nvGrpSpPr>
        <p:grpSpPr bwMode="auto">
          <a:xfrm>
            <a:off x="5943600" y="1828800"/>
            <a:ext cx="2590800" cy="1676400"/>
            <a:chOff x="3168" y="1392"/>
            <a:chExt cx="1632" cy="1056"/>
          </a:xfrm>
        </p:grpSpPr>
        <p:sp>
          <p:nvSpPr>
            <p:cNvPr id="1911831" name="Rectangle 23"/>
            <p:cNvSpPr>
              <a:spLocks noChangeArrowheads="1"/>
            </p:cNvSpPr>
            <p:nvPr/>
          </p:nvSpPr>
          <p:spPr bwMode="auto">
            <a:xfrm>
              <a:off x="3168" y="1392"/>
              <a:ext cx="1632" cy="1056"/>
            </a:xfrm>
            <a:prstGeom prst="rect">
              <a:avLst/>
            </a:prstGeom>
            <a:solidFill>
              <a:srgbClr val="FFEAD5"/>
            </a:solidFill>
            <a:ln w="12700">
              <a:solidFill>
                <a:schemeClr val="bg2"/>
              </a:solidFill>
              <a:prstDash val="dash"/>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0800" rIns="18000" bIns="10800" anchor="ctr">
              <a:spAutoFit/>
            </a:bodyPr>
            <a:lstStyle/>
            <a:p>
              <a:endParaRPr lang="es-PE"/>
            </a:p>
          </p:txBody>
        </p:sp>
        <p:grpSp>
          <p:nvGrpSpPr>
            <p:cNvPr id="1911832" name="Group 24"/>
            <p:cNvGrpSpPr>
              <a:grpSpLocks/>
            </p:cNvGrpSpPr>
            <p:nvPr/>
          </p:nvGrpSpPr>
          <p:grpSpPr bwMode="auto">
            <a:xfrm>
              <a:off x="3216" y="1441"/>
              <a:ext cx="1532" cy="936"/>
              <a:chOff x="3216" y="1441"/>
              <a:chExt cx="1532" cy="936"/>
            </a:xfrm>
          </p:grpSpPr>
          <p:pic>
            <p:nvPicPr>
              <p:cNvPr id="1911833" name="Picture 25" descr="BD07128_"/>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216" y="1728"/>
                <a:ext cx="211" cy="480"/>
              </a:xfrm>
              <a:prstGeom prst="rect">
                <a:avLst/>
              </a:prstGeom>
              <a:noFill/>
              <a:extLst>
                <a:ext uri="{909E8E84-426E-40DD-AFC4-6F175D3DCCD1}">
                  <a14:hiddenFill xmlns:a14="http://schemas.microsoft.com/office/drawing/2010/main">
                    <a:solidFill>
                      <a:srgbClr val="FFFFFF"/>
                    </a:solidFill>
                  </a14:hiddenFill>
                </a:ext>
              </a:extLst>
            </p:spPr>
          </p:pic>
          <p:pic>
            <p:nvPicPr>
              <p:cNvPr id="1911834" name="Picture 26" descr="BD07284_"/>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032" y="1849"/>
                <a:ext cx="528" cy="263"/>
              </a:xfrm>
              <a:prstGeom prst="rect">
                <a:avLst/>
              </a:prstGeom>
              <a:noFill/>
              <a:extLst>
                <a:ext uri="{909E8E84-426E-40DD-AFC4-6F175D3DCCD1}">
                  <a14:hiddenFill xmlns:a14="http://schemas.microsoft.com/office/drawing/2010/main">
                    <a:solidFill>
                      <a:srgbClr val="FFFFFF"/>
                    </a:solidFill>
                  </a14:hiddenFill>
                </a:ext>
              </a:extLst>
            </p:spPr>
          </p:pic>
          <p:grpSp>
            <p:nvGrpSpPr>
              <p:cNvPr id="1911835" name="Group 27"/>
              <p:cNvGrpSpPr>
                <a:grpSpLocks/>
              </p:cNvGrpSpPr>
              <p:nvPr/>
            </p:nvGrpSpPr>
            <p:grpSpPr bwMode="auto">
              <a:xfrm>
                <a:off x="3408" y="1872"/>
                <a:ext cx="624" cy="90"/>
                <a:chOff x="3408" y="1926"/>
                <a:chExt cx="624" cy="90"/>
              </a:xfrm>
            </p:grpSpPr>
            <p:sp>
              <p:nvSpPr>
                <p:cNvPr id="1911836" name="Line 28"/>
                <p:cNvSpPr>
                  <a:spLocks noChangeShapeType="1"/>
                </p:cNvSpPr>
                <p:nvPr/>
              </p:nvSpPr>
              <p:spPr bwMode="auto">
                <a:xfrm>
                  <a:off x="3408" y="2016"/>
                  <a:ext cx="624" cy="0"/>
                </a:xfrm>
                <a:prstGeom prst="line">
                  <a:avLst/>
                </a:prstGeom>
                <a:noFill/>
                <a:ln w="12700"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0800" rIns="18000" bIns="10800" anchor="ctr">
                  <a:spAutoFit/>
                </a:bodyPr>
                <a:lstStyle/>
                <a:p>
                  <a:endParaRPr lang="es-PE"/>
                </a:p>
              </p:txBody>
            </p:sp>
            <p:sp>
              <p:nvSpPr>
                <p:cNvPr id="1911837" name="Text Box 29"/>
                <p:cNvSpPr txBox="1">
                  <a:spLocks noChangeArrowheads="1"/>
                </p:cNvSpPr>
                <p:nvPr/>
              </p:nvSpPr>
              <p:spPr bwMode="auto">
                <a:xfrm>
                  <a:off x="3614" y="1926"/>
                  <a:ext cx="226" cy="87"/>
                </a:xfrm>
                <a:prstGeom prst="rect">
                  <a:avLst/>
                </a:prstGeom>
                <a:noFill/>
                <a:ln>
                  <a:noFill/>
                </a:ln>
                <a:effectLst/>
                <a:extLst>
                  <a:ext uri="{909E8E84-426E-40DD-AFC4-6F175D3DCCD1}">
                    <a14:hiddenFill xmlns:a14="http://schemas.microsoft.com/office/drawing/2010/main">
                      <a:solidFill>
                        <a:srgbClr val="EEF4FA"/>
                      </a:solidFill>
                    </a14:hiddenFill>
                  </a:ext>
                  <a:ext uri="{91240B29-F687-4F45-9708-019B960494DF}">
                    <a14:hiddenLine xmlns:a14="http://schemas.microsoft.com/office/drawing/2010/main" w="12700" cap="sq">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18000" tIns="10800" rIns="18000" bIns="10800">
                  <a:spAutoFit/>
                </a:bodyPr>
                <a:lstStyle/>
                <a:p>
                  <a:pPr algn="just">
                    <a:lnSpc>
                      <a:spcPct val="85000"/>
                    </a:lnSpc>
                    <a:buClr>
                      <a:schemeClr val="tx1"/>
                    </a:buClr>
                    <a:buSzPct val="50000"/>
                    <a:buFont typeface="Wingdings" panose="05000000000000000000" pitchFamily="2" charset="2"/>
                    <a:buNone/>
                  </a:pPr>
                  <a:r>
                    <a:rPr kumimoji="0" lang="es-MX" sz="900"/>
                    <a:t>viaja en</a:t>
                  </a:r>
                  <a:endParaRPr kumimoji="0" lang="es-ES" sz="900"/>
                </a:p>
              </p:txBody>
            </p:sp>
          </p:grpSp>
          <p:grpSp>
            <p:nvGrpSpPr>
              <p:cNvPr id="1911838" name="Group 30"/>
              <p:cNvGrpSpPr>
                <a:grpSpLocks/>
              </p:cNvGrpSpPr>
              <p:nvPr/>
            </p:nvGrpSpPr>
            <p:grpSpPr bwMode="auto">
              <a:xfrm>
                <a:off x="4032" y="1441"/>
                <a:ext cx="716" cy="231"/>
                <a:chOff x="4081" y="1441"/>
                <a:chExt cx="716" cy="231"/>
              </a:xfrm>
            </p:grpSpPr>
            <p:sp>
              <p:nvSpPr>
                <p:cNvPr id="1911839" name="Freeform 31"/>
                <p:cNvSpPr>
                  <a:spLocks/>
                </p:cNvSpPr>
                <p:nvPr/>
              </p:nvSpPr>
              <p:spPr bwMode="auto">
                <a:xfrm>
                  <a:off x="4082" y="1442"/>
                  <a:ext cx="714" cy="228"/>
                </a:xfrm>
                <a:custGeom>
                  <a:avLst/>
                  <a:gdLst>
                    <a:gd name="T0" fmla="*/ 1387 w 1429"/>
                    <a:gd name="T1" fmla="*/ 52 h 457"/>
                    <a:gd name="T2" fmla="*/ 1345 w 1429"/>
                    <a:gd name="T3" fmla="*/ 144 h 457"/>
                    <a:gd name="T4" fmla="*/ 1356 w 1429"/>
                    <a:gd name="T5" fmla="*/ 202 h 457"/>
                    <a:gd name="T6" fmla="*/ 1398 w 1429"/>
                    <a:gd name="T7" fmla="*/ 239 h 457"/>
                    <a:gd name="T8" fmla="*/ 1400 w 1429"/>
                    <a:gd name="T9" fmla="*/ 255 h 457"/>
                    <a:gd name="T10" fmla="*/ 1263 w 1429"/>
                    <a:gd name="T11" fmla="*/ 265 h 457"/>
                    <a:gd name="T12" fmla="*/ 1224 w 1429"/>
                    <a:gd name="T13" fmla="*/ 275 h 457"/>
                    <a:gd name="T14" fmla="*/ 1189 w 1429"/>
                    <a:gd name="T15" fmla="*/ 284 h 457"/>
                    <a:gd name="T16" fmla="*/ 1158 w 1429"/>
                    <a:gd name="T17" fmla="*/ 296 h 457"/>
                    <a:gd name="T18" fmla="*/ 1071 w 1429"/>
                    <a:gd name="T19" fmla="*/ 315 h 457"/>
                    <a:gd name="T20" fmla="*/ 1010 w 1429"/>
                    <a:gd name="T21" fmla="*/ 328 h 457"/>
                    <a:gd name="T22" fmla="*/ 961 w 1429"/>
                    <a:gd name="T23" fmla="*/ 338 h 457"/>
                    <a:gd name="T24" fmla="*/ 924 w 1429"/>
                    <a:gd name="T25" fmla="*/ 346 h 457"/>
                    <a:gd name="T26" fmla="*/ 1084 w 1429"/>
                    <a:gd name="T27" fmla="*/ 352 h 457"/>
                    <a:gd name="T28" fmla="*/ 1071 w 1429"/>
                    <a:gd name="T29" fmla="*/ 365 h 457"/>
                    <a:gd name="T30" fmla="*/ 1006 w 1429"/>
                    <a:gd name="T31" fmla="*/ 375 h 457"/>
                    <a:gd name="T32" fmla="*/ 939 w 1429"/>
                    <a:gd name="T33" fmla="*/ 383 h 457"/>
                    <a:gd name="T34" fmla="*/ 842 w 1429"/>
                    <a:gd name="T35" fmla="*/ 393 h 457"/>
                    <a:gd name="T36" fmla="*/ 819 w 1429"/>
                    <a:gd name="T37" fmla="*/ 402 h 457"/>
                    <a:gd name="T38" fmla="*/ 813 w 1429"/>
                    <a:gd name="T39" fmla="*/ 428 h 457"/>
                    <a:gd name="T40" fmla="*/ 768 w 1429"/>
                    <a:gd name="T41" fmla="*/ 441 h 457"/>
                    <a:gd name="T42" fmla="*/ 687 w 1429"/>
                    <a:gd name="T43" fmla="*/ 456 h 457"/>
                    <a:gd name="T44" fmla="*/ 668 w 1429"/>
                    <a:gd name="T45" fmla="*/ 391 h 457"/>
                    <a:gd name="T46" fmla="*/ 673 w 1429"/>
                    <a:gd name="T47" fmla="*/ 381 h 457"/>
                    <a:gd name="T48" fmla="*/ 618 w 1429"/>
                    <a:gd name="T49" fmla="*/ 389 h 457"/>
                    <a:gd name="T50" fmla="*/ 607 w 1429"/>
                    <a:gd name="T51" fmla="*/ 415 h 457"/>
                    <a:gd name="T52" fmla="*/ 574 w 1429"/>
                    <a:gd name="T53" fmla="*/ 428 h 457"/>
                    <a:gd name="T54" fmla="*/ 539 w 1429"/>
                    <a:gd name="T55" fmla="*/ 441 h 457"/>
                    <a:gd name="T56" fmla="*/ 492 w 1429"/>
                    <a:gd name="T57" fmla="*/ 446 h 457"/>
                    <a:gd name="T58" fmla="*/ 458 w 1429"/>
                    <a:gd name="T59" fmla="*/ 435 h 457"/>
                    <a:gd name="T60" fmla="*/ 415 w 1429"/>
                    <a:gd name="T61" fmla="*/ 385 h 457"/>
                    <a:gd name="T62" fmla="*/ 229 w 1429"/>
                    <a:gd name="T63" fmla="*/ 380 h 457"/>
                    <a:gd name="T64" fmla="*/ 142 w 1429"/>
                    <a:gd name="T65" fmla="*/ 370 h 457"/>
                    <a:gd name="T66" fmla="*/ 76 w 1429"/>
                    <a:gd name="T67" fmla="*/ 354 h 457"/>
                    <a:gd name="T68" fmla="*/ 34 w 1429"/>
                    <a:gd name="T69" fmla="*/ 338 h 457"/>
                    <a:gd name="T70" fmla="*/ 0 w 1429"/>
                    <a:gd name="T71" fmla="*/ 310 h 457"/>
                    <a:gd name="T72" fmla="*/ 39 w 1429"/>
                    <a:gd name="T73" fmla="*/ 270 h 457"/>
                    <a:gd name="T74" fmla="*/ 102 w 1429"/>
                    <a:gd name="T75" fmla="*/ 236 h 457"/>
                    <a:gd name="T76" fmla="*/ 157 w 1429"/>
                    <a:gd name="T77" fmla="*/ 210 h 457"/>
                    <a:gd name="T78" fmla="*/ 216 w 1429"/>
                    <a:gd name="T79" fmla="*/ 199 h 457"/>
                    <a:gd name="T80" fmla="*/ 297 w 1429"/>
                    <a:gd name="T81" fmla="*/ 209 h 457"/>
                    <a:gd name="T82" fmla="*/ 328 w 1429"/>
                    <a:gd name="T83" fmla="*/ 207 h 457"/>
                    <a:gd name="T84" fmla="*/ 373 w 1429"/>
                    <a:gd name="T85" fmla="*/ 226 h 457"/>
                    <a:gd name="T86" fmla="*/ 474 w 1429"/>
                    <a:gd name="T87" fmla="*/ 226 h 457"/>
                    <a:gd name="T88" fmla="*/ 573 w 1429"/>
                    <a:gd name="T89" fmla="*/ 212 h 457"/>
                    <a:gd name="T90" fmla="*/ 632 w 1429"/>
                    <a:gd name="T91" fmla="*/ 220 h 457"/>
                    <a:gd name="T92" fmla="*/ 679 w 1429"/>
                    <a:gd name="T93" fmla="*/ 201 h 457"/>
                    <a:gd name="T94" fmla="*/ 739 w 1429"/>
                    <a:gd name="T95" fmla="*/ 180 h 457"/>
                    <a:gd name="T96" fmla="*/ 824 w 1429"/>
                    <a:gd name="T97" fmla="*/ 152 h 457"/>
                    <a:gd name="T98" fmla="*/ 918 w 1429"/>
                    <a:gd name="T99" fmla="*/ 150 h 457"/>
                    <a:gd name="T100" fmla="*/ 890 w 1429"/>
                    <a:gd name="T101" fmla="*/ 160 h 457"/>
                    <a:gd name="T102" fmla="*/ 905 w 1429"/>
                    <a:gd name="T103" fmla="*/ 215 h 457"/>
                    <a:gd name="T104" fmla="*/ 1056 w 1429"/>
                    <a:gd name="T105" fmla="*/ 207 h 457"/>
                    <a:gd name="T106" fmla="*/ 1129 w 1429"/>
                    <a:gd name="T107" fmla="*/ 176 h 457"/>
                    <a:gd name="T108" fmla="*/ 1190 w 1429"/>
                    <a:gd name="T109" fmla="*/ 133 h 457"/>
                    <a:gd name="T110" fmla="*/ 1292 w 1429"/>
                    <a:gd name="T111" fmla="*/ 42 h 457"/>
                    <a:gd name="T112" fmla="*/ 1343 w 1429"/>
                    <a:gd name="T113" fmla="*/ 5 h 4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429" h="457">
                      <a:moveTo>
                        <a:pt x="1405" y="2"/>
                      </a:moveTo>
                      <a:lnTo>
                        <a:pt x="1405" y="12"/>
                      </a:lnTo>
                      <a:lnTo>
                        <a:pt x="1403" y="15"/>
                      </a:lnTo>
                      <a:lnTo>
                        <a:pt x="1402" y="20"/>
                      </a:lnTo>
                      <a:lnTo>
                        <a:pt x="1400" y="23"/>
                      </a:lnTo>
                      <a:lnTo>
                        <a:pt x="1398" y="26"/>
                      </a:lnTo>
                      <a:lnTo>
                        <a:pt x="1397" y="29"/>
                      </a:lnTo>
                      <a:lnTo>
                        <a:pt x="1393" y="33"/>
                      </a:lnTo>
                      <a:lnTo>
                        <a:pt x="1390" y="42"/>
                      </a:lnTo>
                      <a:lnTo>
                        <a:pt x="1387" y="52"/>
                      </a:lnTo>
                      <a:lnTo>
                        <a:pt x="1382" y="62"/>
                      </a:lnTo>
                      <a:lnTo>
                        <a:pt x="1379" y="71"/>
                      </a:lnTo>
                      <a:lnTo>
                        <a:pt x="1374" y="79"/>
                      </a:lnTo>
                      <a:lnTo>
                        <a:pt x="1371" y="89"/>
                      </a:lnTo>
                      <a:lnTo>
                        <a:pt x="1366" y="99"/>
                      </a:lnTo>
                      <a:lnTo>
                        <a:pt x="1361" y="108"/>
                      </a:lnTo>
                      <a:lnTo>
                        <a:pt x="1358" y="117"/>
                      </a:lnTo>
                      <a:lnTo>
                        <a:pt x="1353" y="126"/>
                      </a:lnTo>
                      <a:lnTo>
                        <a:pt x="1348" y="136"/>
                      </a:lnTo>
                      <a:lnTo>
                        <a:pt x="1345" y="144"/>
                      </a:lnTo>
                      <a:lnTo>
                        <a:pt x="1340" y="154"/>
                      </a:lnTo>
                      <a:lnTo>
                        <a:pt x="1335" y="163"/>
                      </a:lnTo>
                      <a:lnTo>
                        <a:pt x="1332" y="173"/>
                      </a:lnTo>
                      <a:lnTo>
                        <a:pt x="1327" y="181"/>
                      </a:lnTo>
                      <a:lnTo>
                        <a:pt x="1329" y="186"/>
                      </a:lnTo>
                      <a:lnTo>
                        <a:pt x="1329" y="197"/>
                      </a:lnTo>
                      <a:lnTo>
                        <a:pt x="1343" y="197"/>
                      </a:lnTo>
                      <a:lnTo>
                        <a:pt x="1348" y="199"/>
                      </a:lnTo>
                      <a:lnTo>
                        <a:pt x="1353" y="201"/>
                      </a:lnTo>
                      <a:lnTo>
                        <a:pt x="1356" y="202"/>
                      </a:lnTo>
                      <a:lnTo>
                        <a:pt x="1363" y="209"/>
                      </a:lnTo>
                      <a:lnTo>
                        <a:pt x="1363" y="223"/>
                      </a:lnTo>
                      <a:lnTo>
                        <a:pt x="1364" y="228"/>
                      </a:lnTo>
                      <a:lnTo>
                        <a:pt x="1363" y="228"/>
                      </a:lnTo>
                      <a:lnTo>
                        <a:pt x="1363" y="236"/>
                      </a:lnTo>
                      <a:lnTo>
                        <a:pt x="1366" y="236"/>
                      </a:lnTo>
                      <a:lnTo>
                        <a:pt x="1369" y="238"/>
                      </a:lnTo>
                      <a:lnTo>
                        <a:pt x="1382" y="238"/>
                      </a:lnTo>
                      <a:lnTo>
                        <a:pt x="1385" y="239"/>
                      </a:lnTo>
                      <a:lnTo>
                        <a:pt x="1398" y="239"/>
                      </a:lnTo>
                      <a:lnTo>
                        <a:pt x="1403" y="241"/>
                      </a:lnTo>
                      <a:lnTo>
                        <a:pt x="1419" y="241"/>
                      </a:lnTo>
                      <a:lnTo>
                        <a:pt x="1424" y="242"/>
                      </a:lnTo>
                      <a:lnTo>
                        <a:pt x="1427" y="242"/>
                      </a:lnTo>
                      <a:lnTo>
                        <a:pt x="1429" y="244"/>
                      </a:lnTo>
                      <a:lnTo>
                        <a:pt x="1429" y="249"/>
                      </a:lnTo>
                      <a:lnTo>
                        <a:pt x="1427" y="251"/>
                      </a:lnTo>
                      <a:lnTo>
                        <a:pt x="1419" y="252"/>
                      </a:lnTo>
                      <a:lnTo>
                        <a:pt x="1410" y="254"/>
                      </a:lnTo>
                      <a:lnTo>
                        <a:pt x="1400" y="255"/>
                      </a:lnTo>
                      <a:lnTo>
                        <a:pt x="1392" y="255"/>
                      </a:lnTo>
                      <a:lnTo>
                        <a:pt x="1382" y="257"/>
                      </a:lnTo>
                      <a:lnTo>
                        <a:pt x="1372" y="257"/>
                      </a:lnTo>
                      <a:lnTo>
                        <a:pt x="1363" y="259"/>
                      </a:lnTo>
                      <a:lnTo>
                        <a:pt x="1343" y="259"/>
                      </a:lnTo>
                      <a:lnTo>
                        <a:pt x="1334" y="260"/>
                      </a:lnTo>
                      <a:lnTo>
                        <a:pt x="1274" y="260"/>
                      </a:lnTo>
                      <a:lnTo>
                        <a:pt x="1271" y="263"/>
                      </a:lnTo>
                      <a:lnTo>
                        <a:pt x="1266" y="265"/>
                      </a:lnTo>
                      <a:lnTo>
                        <a:pt x="1263" y="265"/>
                      </a:lnTo>
                      <a:lnTo>
                        <a:pt x="1258" y="267"/>
                      </a:lnTo>
                      <a:lnTo>
                        <a:pt x="1255" y="267"/>
                      </a:lnTo>
                      <a:lnTo>
                        <a:pt x="1250" y="268"/>
                      </a:lnTo>
                      <a:lnTo>
                        <a:pt x="1247" y="270"/>
                      </a:lnTo>
                      <a:lnTo>
                        <a:pt x="1242" y="270"/>
                      </a:lnTo>
                      <a:lnTo>
                        <a:pt x="1239" y="272"/>
                      </a:lnTo>
                      <a:lnTo>
                        <a:pt x="1234" y="272"/>
                      </a:lnTo>
                      <a:lnTo>
                        <a:pt x="1231" y="273"/>
                      </a:lnTo>
                      <a:lnTo>
                        <a:pt x="1227" y="275"/>
                      </a:lnTo>
                      <a:lnTo>
                        <a:pt x="1224" y="275"/>
                      </a:lnTo>
                      <a:lnTo>
                        <a:pt x="1221" y="276"/>
                      </a:lnTo>
                      <a:lnTo>
                        <a:pt x="1216" y="278"/>
                      </a:lnTo>
                      <a:lnTo>
                        <a:pt x="1213" y="278"/>
                      </a:lnTo>
                      <a:lnTo>
                        <a:pt x="1210" y="280"/>
                      </a:lnTo>
                      <a:lnTo>
                        <a:pt x="1206" y="280"/>
                      </a:lnTo>
                      <a:lnTo>
                        <a:pt x="1202" y="281"/>
                      </a:lnTo>
                      <a:lnTo>
                        <a:pt x="1198" y="281"/>
                      </a:lnTo>
                      <a:lnTo>
                        <a:pt x="1195" y="283"/>
                      </a:lnTo>
                      <a:lnTo>
                        <a:pt x="1192" y="283"/>
                      </a:lnTo>
                      <a:lnTo>
                        <a:pt x="1189" y="284"/>
                      </a:lnTo>
                      <a:lnTo>
                        <a:pt x="1184" y="284"/>
                      </a:lnTo>
                      <a:lnTo>
                        <a:pt x="1182" y="286"/>
                      </a:lnTo>
                      <a:lnTo>
                        <a:pt x="1179" y="288"/>
                      </a:lnTo>
                      <a:lnTo>
                        <a:pt x="1177" y="288"/>
                      </a:lnTo>
                      <a:lnTo>
                        <a:pt x="1176" y="289"/>
                      </a:lnTo>
                      <a:lnTo>
                        <a:pt x="1173" y="289"/>
                      </a:lnTo>
                      <a:lnTo>
                        <a:pt x="1171" y="291"/>
                      </a:lnTo>
                      <a:lnTo>
                        <a:pt x="1168" y="291"/>
                      </a:lnTo>
                      <a:lnTo>
                        <a:pt x="1166" y="293"/>
                      </a:lnTo>
                      <a:lnTo>
                        <a:pt x="1158" y="296"/>
                      </a:lnTo>
                      <a:lnTo>
                        <a:pt x="1150" y="297"/>
                      </a:lnTo>
                      <a:lnTo>
                        <a:pt x="1140" y="301"/>
                      </a:lnTo>
                      <a:lnTo>
                        <a:pt x="1132" y="302"/>
                      </a:lnTo>
                      <a:lnTo>
                        <a:pt x="1123" y="305"/>
                      </a:lnTo>
                      <a:lnTo>
                        <a:pt x="1114" y="307"/>
                      </a:lnTo>
                      <a:lnTo>
                        <a:pt x="1106" y="309"/>
                      </a:lnTo>
                      <a:lnTo>
                        <a:pt x="1097" y="310"/>
                      </a:lnTo>
                      <a:lnTo>
                        <a:pt x="1089" y="312"/>
                      </a:lnTo>
                      <a:lnTo>
                        <a:pt x="1079" y="314"/>
                      </a:lnTo>
                      <a:lnTo>
                        <a:pt x="1071" y="315"/>
                      </a:lnTo>
                      <a:lnTo>
                        <a:pt x="1063" y="317"/>
                      </a:lnTo>
                      <a:lnTo>
                        <a:pt x="1053" y="318"/>
                      </a:lnTo>
                      <a:lnTo>
                        <a:pt x="1045" y="322"/>
                      </a:lnTo>
                      <a:lnTo>
                        <a:pt x="1037" y="323"/>
                      </a:lnTo>
                      <a:lnTo>
                        <a:pt x="1029" y="325"/>
                      </a:lnTo>
                      <a:lnTo>
                        <a:pt x="1024" y="325"/>
                      </a:lnTo>
                      <a:lnTo>
                        <a:pt x="1021" y="326"/>
                      </a:lnTo>
                      <a:lnTo>
                        <a:pt x="1016" y="326"/>
                      </a:lnTo>
                      <a:lnTo>
                        <a:pt x="1013" y="328"/>
                      </a:lnTo>
                      <a:lnTo>
                        <a:pt x="1010" y="328"/>
                      </a:lnTo>
                      <a:lnTo>
                        <a:pt x="1005" y="330"/>
                      </a:lnTo>
                      <a:lnTo>
                        <a:pt x="1002" y="330"/>
                      </a:lnTo>
                      <a:lnTo>
                        <a:pt x="998" y="331"/>
                      </a:lnTo>
                      <a:lnTo>
                        <a:pt x="990" y="331"/>
                      </a:lnTo>
                      <a:lnTo>
                        <a:pt x="987" y="333"/>
                      </a:lnTo>
                      <a:lnTo>
                        <a:pt x="979" y="333"/>
                      </a:lnTo>
                      <a:lnTo>
                        <a:pt x="976" y="335"/>
                      </a:lnTo>
                      <a:lnTo>
                        <a:pt x="968" y="335"/>
                      </a:lnTo>
                      <a:lnTo>
                        <a:pt x="965" y="336"/>
                      </a:lnTo>
                      <a:lnTo>
                        <a:pt x="961" y="338"/>
                      </a:lnTo>
                      <a:lnTo>
                        <a:pt x="958" y="338"/>
                      </a:lnTo>
                      <a:lnTo>
                        <a:pt x="955" y="339"/>
                      </a:lnTo>
                      <a:lnTo>
                        <a:pt x="948" y="339"/>
                      </a:lnTo>
                      <a:lnTo>
                        <a:pt x="945" y="341"/>
                      </a:lnTo>
                      <a:lnTo>
                        <a:pt x="940" y="341"/>
                      </a:lnTo>
                      <a:lnTo>
                        <a:pt x="937" y="343"/>
                      </a:lnTo>
                      <a:lnTo>
                        <a:pt x="934" y="343"/>
                      </a:lnTo>
                      <a:lnTo>
                        <a:pt x="931" y="344"/>
                      </a:lnTo>
                      <a:lnTo>
                        <a:pt x="927" y="344"/>
                      </a:lnTo>
                      <a:lnTo>
                        <a:pt x="924" y="346"/>
                      </a:lnTo>
                      <a:lnTo>
                        <a:pt x="923" y="347"/>
                      </a:lnTo>
                      <a:lnTo>
                        <a:pt x="919" y="349"/>
                      </a:lnTo>
                      <a:lnTo>
                        <a:pt x="929" y="349"/>
                      </a:lnTo>
                      <a:lnTo>
                        <a:pt x="939" y="351"/>
                      </a:lnTo>
                      <a:lnTo>
                        <a:pt x="956" y="351"/>
                      </a:lnTo>
                      <a:lnTo>
                        <a:pt x="966" y="352"/>
                      </a:lnTo>
                      <a:lnTo>
                        <a:pt x="1052" y="352"/>
                      </a:lnTo>
                      <a:lnTo>
                        <a:pt x="1060" y="351"/>
                      </a:lnTo>
                      <a:lnTo>
                        <a:pt x="1082" y="351"/>
                      </a:lnTo>
                      <a:lnTo>
                        <a:pt x="1084" y="352"/>
                      </a:lnTo>
                      <a:lnTo>
                        <a:pt x="1087" y="352"/>
                      </a:lnTo>
                      <a:lnTo>
                        <a:pt x="1089" y="354"/>
                      </a:lnTo>
                      <a:lnTo>
                        <a:pt x="1089" y="359"/>
                      </a:lnTo>
                      <a:lnTo>
                        <a:pt x="1087" y="360"/>
                      </a:lnTo>
                      <a:lnTo>
                        <a:pt x="1085" y="360"/>
                      </a:lnTo>
                      <a:lnTo>
                        <a:pt x="1084" y="362"/>
                      </a:lnTo>
                      <a:lnTo>
                        <a:pt x="1082" y="362"/>
                      </a:lnTo>
                      <a:lnTo>
                        <a:pt x="1081" y="364"/>
                      </a:lnTo>
                      <a:lnTo>
                        <a:pt x="1079" y="364"/>
                      </a:lnTo>
                      <a:lnTo>
                        <a:pt x="1071" y="365"/>
                      </a:lnTo>
                      <a:lnTo>
                        <a:pt x="1065" y="367"/>
                      </a:lnTo>
                      <a:lnTo>
                        <a:pt x="1058" y="367"/>
                      </a:lnTo>
                      <a:lnTo>
                        <a:pt x="1052" y="368"/>
                      </a:lnTo>
                      <a:lnTo>
                        <a:pt x="1045" y="368"/>
                      </a:lnTo>
                      <a:lnTo>
                        <a:pt x="1039" y="370"/>
                      </a:lnTo>
                      <a:lnTo>
                        <a:pt x="1032" y="372"/>
                      </a:lnTo>
                      <a:lnTo>
                        <a:pt x="1026" y="372"/>
                      </a:lnTo>
                      <a:lnTo>
                        <a:pt x="1019" y="373"/>
                      </a:lnTo>
                      <a:lnTo>
                        <a:pt x="1013" y="375"/>
                      </a:lnTo>
                      <a:lnTo>
                        <a:pt x="1006" y="375"/>
                      </a:lnTo>
                      <a:lnTo>
                        <a:pt x="998" y="377"/>
                      </a:lnTo>
                      <a:lnTo>
                        <a:pt x="994" y="377"/>
                      </a:lnTo>
                      <a:lnTo>
                        <a:pt x="985" y="378"/>
                      </a:lnTo>
                      <a:lnTo>
                        <a:pt x="979" y="378"/>
                      </a:lnTo>
                      <a:lnTo>
                        <a:pt x="973" y="380"/>
                      </a:lnTo>
                      <a:lnTo>
                        <a:pt x="966" y="380"/>
                      </a:lnTo>
                      <a:lnTo>
                        <a:pt x="960" y="381"/>
                      </a:lnTo>
                      <a:lnTo>
                        <a:pt x="953" y="381"/>
                      </a:lnTo>
                      <a:lnTo>
                        <a:pt x="947" y="383"/>
                      </a:lnTo>
                      <a:lnTo>
                        <a:pt x="939" y="383"/>
                      </a:lnTo>
                      <a:lnTo>
                        <a:pt x="932" y="385"/>
                      </a:lnTo>
                      <a:lnTo>
                        <a:pt x="919" y="385"/>
                      </a:lnTo>
                      <a:lnTo>
                        <a:pt x="913" y="386"/>
                      </a:lnTo>
                      <a:lnTo>
                        <a:pt x="865" y="386"/>
                      </a:lnTo>
                      <a:lnTo>
                        <a:pt x="861" y="388"/>
                      </a:lnTo>
                      <a:lnTo>
                        <a:pt x="858" y="389"/>
                      </a:lnTo>
                      <a:lnTo>
                        <a:pt x="855" y="389"/>
                      </a:lnTo>
                      <a:lnTo>
                        <a:pt x="852" y="391"/>
                      </a:lnTo>
                      <a:lnTo>
                        <a:pt x="845" y="391"/>
                      </a:lnTo>
                      <a:lnTo>
                        <a:pt x="842" y="393"/>
                      </a:lnTo>
                      <a:lnTo>
                        <a:pt x="839" y="393"/>
                      </a:lnTo>
                      <a:lnTo>
                        <a:pt x="836" y="394"/>
                      </a:lnTo>
                      <a:lnTo>
                        <a:pt x="829" y="394"/>
                      </a:lnTo>
                      <a:lnTo>
                        <a:pt x="826" y="396"/>
                      </a:lnTo>
                      <a:lnTo>
                        <a:pt x="823" y="396"/>
                      </a:lnTo>
                      <a:lnTo>
                        <a:pt x="821" y="398"/>
                      </a:lnTo>
                      <a:lnTo>
                        <a:pt x="818" y="399"/>
                      </a:lnTo>
                      <a:lnTo>
                        <a:pt x="815" y="399"/>
                      </a:lnTo>
                      <a:lnTo>
                        <a:pt x="816" y="401"/>
                      </a:lnTo>
                      <a:lnTo>
                        <a:pt x="819" y="402"/>
                      </a:lnTo>
                      <a:lnTo>
                        <a:pt x="821" y="402"/>
                      </a:lnTo>
                      <a:lnTo>
                        <a:pt x="824" y="406"/>
                      </a:lnTo>
                      <a:lnTo>
                        <a:pt x="824" y="412"/>
                      </a:lnTo>
                      <a:lnTo>
                        <a:pt x="826" y="417"/>
                      </a:lnTo>
                      <a:lnTo>
                        <a:pt x="826" y="420"/>
                      </a:lnTo>
                      <a:lnTo>
                        <a:pt x="824" y="422"/>
                      </a:lnTo>
                      <a:lnTo>
                        <a:pt x="821" y="423"/>
                      </a:lnTo>
                      <a:lnTo>
                        <a:pt x="819" y="425"/>
                      </a:lnTo>
                      <a:lnTo>
                        <a:pt x="816" y="427"/>
                      </a:lnTo>
                      <a:lnTo>
                        <a:pt x="813" y="428"/>
                      </a:lnTo>
                      <a:lnTo>
                        <a:pt x="810" y="430"/>
                      </a:lnTo>
                      <a:lnTo>
                        <a:pt x="805" y="430"/>
                      </a:lnTo>
                      <a:lnTo>
                        <a:pt x="800" y="431"/>
                      </a:lnTo>
                      <a:lnTo>
                        <a:pt x="795" y="431"/>
                      </a:lnTo>
                      <a:lnTo>
                        <a:pt x="790" y="433"/>
                      </a:lnTo>
                      <a:lnTo>
                        <a:pt x="786" y="435"/>
                      </a:lnTo>
                      <a:lnTo>
                        <a:pt x="781" y="435"/>
                      </a:lnTo>
                      <a:lnTo>
                        <a:pt x="776" y="436"/>
                      </a:lnTo>
                      <a:lnTo>
                        <a:pt x="771" y="438"/>
                      </a:lnTo>
                      <a:lnTo>
                        <a:pt x="768" y="441"/>
                      </a:lnTo>
                      <a:lnTo>
                        <a:pt x="763" y="444"/>
                      </a:lnTo>
                      <a:lnTo>
                        <a:pt x="758" y="446"/>
                      </a:lnTo>
                      <a:lnTo>
                        <a:pt x="753" y="448"/>
                      </a:lnTo>
                      <a:lnTo>
                        <a:pt x="748" y="449"/>
                      </a:lnTo>
                      <a:lnTo>
                        <a:pt x="742" y="451"/>
                      </a:lnTo>
                      <a:lnTo>
                        <a:pt x="737" y="452"/>
                      </a:lnTo>
                      <a:lnTo>
                        <a:pt x="732" y="456"/>
                      </a:lnTo>
                      <a:lnTo>
                        <a:pt x="727" y="457"/>
                      </a:lnTo>
                      <a:lnTo>
                        <a:pt x="692" y="457"/>
                      </a:lnTo>
                      <a:lnTo>
                        <a:pt x="687" y="456"/>
                      </a:lnTo>
                      <a:lnTo>
                        <a:pt x="682" y="456"/>
                      </a:lnTo>
                      <a:lnTo>
                        <a:pt x="679" y="454"/>
                      </a:lnTo>
                      <a:lnTo>
                        <a:pt x="674" y="452"/>
                      </a:lnTo>
                      <a:lnTo>
                        <a:pt x="669" y="451"/>
                      </a:lnTo>
                      <a:lnTo>
                        <a:pt x="666" y="449"/>
                      </a:lnTo>
                      <a:lnTo>
                        <a:pt x="661" y="448"/>
                      </a:lnTo>
                      <a:lnTo>
                        <a:pt x="661" y="409"/>
                      </a:lnTo>
                      <a:lnTo>
                        <a:pt x="660" y="396"/>
                      </a:lnTo>
                      <a:lnTo>
                        <a:pt x="663" y="394"/>
                      </a:lnTo>
                      <a:lnTo>
                        <a:pt x="668" y="391"/>
                      </a:lnTo>
                      <a:lnTo>
                        <a:pt x="673" y="389"/>
                      </a:lnTo>
                      <a:lnTo>
                        <a:pt x="677" y="388"/>
                      </a:lnTo>
                      <a:lnTo>
                        <a:pt x="681" y="386"/>
                      </a:lnTo>
                      <a:lnTo>
                        <a:pt x="687" y="385"/>
                      </a:lnTo>
                      <a:lnTo>
                        <a:pt x="690" y="383"/>
                      </a:lnTo>
                      <a:lnTo>
                        <a:pt x="695" y="381"/>
                      </a:lnTo>
                      <a:lnTo>
                        <a:pt x="694" y="380"/>
                      </a:lnTo>
                      <a:lnTo>
                        <a:pt x="676" y="380"/>
                      </a:lnTo>
                      <a:lnTo>
                        <a:pt x="674" y="381"/>
                      </a:lnTo>
                      <a:lnTo>
                        <a:pt x="673" y="381"/>
                      </a:lnTo>
                      <a:lnTo>
                        <a:pt x="669" y="383"/>
                      </a:lnTo>
                      <a:lnTo>
                        <a:pt x="661" y="383"/>
                      </a:lnTo>
                      <a:lnTo>
                        <a:pt x="657" y="385"/>
                      </a:lnTo>
                      <a:lnTo>
                        <a:pt x="645" y="385"/>
                      </a:lnTo>
                      <a:lnTo>
                        <a:pt x="642" y="386"/>
                      </a:lnTo>
                      <a:lnTo>
                        <a:pt x="634" y="386"/>
                      </a:lnTo>
                      <a:lnTo>
                        <a:pt x="629" y="388"/>
                      </a:lnTo>
                      <a:lnTo>
                        <a:pt x="626" y="388"/>
                      </a:lnTo>
                      <a:lnTo>
                        <a:pt x="623" y="389"/>
                      </a:lnTo>
                      <a:lnTo>
                        <a:pt x="618" y="389"/>
                      </a:lnTo>
                      <a:lnTo>
                        <a:pt x="615" y="391"/>
                      </a:lnTo>
                      <a:lnTo>
                        <a:pt x="611" y="393"/>
                      </a:lnTo>
                      <a:lnTo>
                        <a:pt x="616" y="398"/>
                      </a:lnTo>
                      <a:lnTo>
                        <a:pt x="618" y="401"/>
                      </a:lnTo>
                      <a:lnTo>
                        <a:pt x="621" y="404"/>
                      </a:lnTo>
                      <a:lnTo>
                        <a:pt x="621" y="406"/>
                      </a:lnTo>
                      <a:lnTo>
                        <a:pt x="623" y="407"/>
                      </a:lnTo>
                      <a:lnTo>
                        <a:pt x="616" y="414"/>
                      </a:lnTo>
                      <a:lnTo>
                        <a:pt x="611" y="415"/>
                      </a:lnTo>
                      <a:lnTo>
                        <a:pt x="607" y="415"/>
                      </a:lnTo>
                      <a:lnTo>
                        <a:pt x="602" y="417"/>
                      </a:lnTo>
                      <a:lnTo>
                        <a:pt x="597" y="419"/>
                      </a:lnTo>
                      <a:lnTo>
                        <a:pt x="594" y="420"/>
                      </a:lnTo>
                      <a:lnTo>
                        <a:pt x="590" y="423"/>
                      </a:lnTo>
                      <a:lnTo>
                        <a:pt x="587" y="425"/>
                      </a:lnTo>
                      <a:lnTo>
                        <a:pt x="586" y="425"/>
                      </a:lnTo>
                      <a:lnTo>
                        <a:pt x="582" y="427"/>
                      </a:lnTo>
                      <a:lnTo>
                        <a:pt x="581" y="427"/>
                      </a:lnTo>
                      <a:lnTo>
                        <a:pt x="578" y="428"/>
                      </a:lnTo>
                      <a:lnTo>
                        <a:pt x="574" y="428"/>
                      </a:lnTo>
                      <a:lnTo>
                        <a:pt x="573" y="430"/>
                      </a:lnTo>
                      <a:lnTo>
                        <a:pt x="565" y="430"/>
                      </a:lnTo>
                      <a:lnTo>
                        <a:pt x="561" y="431"/>
                      </a:lnTo>
                      <a:lnTo>
                        <a:pt x="557" y="431"/>
                      </a:lnTo>
                      <a:lnTo>
                        <a:pt x="553" y="433"/>
                      </a:lnTo>
                      <a:lnTo>
                        <a:pt x="552" y="433"/>
                      </a:lnTo>
                      <a:lnTo>
                        <a:pt x="548" y="435"/>
                      </a:lnTo>
                      <a:lnTo>
                        <a:pt x="544" y="440"/>
                      </a:lnTo>
                      <a:lnTo>
                        <a:pt x="542" y="440"/>
                      </a:lnTo>
                      <a:lnTo>
                        <a:pt x="539" y="441"/>
                      </a:lnTo>
                      <a:lnTo>
                        <a:pt x="536" y="443"/>
                      </a:lnTo>
                      <a:lnTo>
                        <a:pt x="532" y="443"/>
                      </a:lnTo>
                      <a:lnTo>
                        <a:pt x="529" y="444"/>
                      </a:lnTo>
                      <a:lnTo>
                        <a:pt x="528" y="444"/>
                      </a:lnTo>
                      <a:lnTo>
                        <a:pt x="524" y="446"/>
                      </a:lnTo>
                      <a:lnTo>
                        <a:pt x="508" y="446"/>
                      </a:lnTo>
                      <a:lnTo>
                        <a:pt x="503" y="448"/>
                      </a:lnTo>
                      <a:lnTo>
                        <a:pt x="500" y="448"/>
                      </a:lnTo>
                      <a:lnTo>
                        <a:pt x="497" y="446"/>
                      </a:lnTo>
                      <a:lnTo>
                        <a:pt x="492" y="446"/>
                      </a:lnTo>
                      <a:lnTo>
                        <a:pt x="489" y="444"/>
                      </a:lnTo>
                      <a:lnTo>
                        <a:pt x="484" y="443"/>
                      </a:lnTo>
                      <a:lnTo>
                        <a:pt x="479" y="443"/>
                      </a:lnTo>
                      <a:lnTo>
                        <a:pt x="476" y="441"/>
                      </a:lnTo>
                      <a:lnTo>
                        <a:pt x="473" y="440"/>
                      </a:lnTo>
                      <a:lnTo>
                        <a:pt x="468" y="438"/>
                      </a:lnTo>
                      <a:lnTo>
                        <a:pt x="465" y="438"/>
                      </a:lnTo>
                      <a:lnTo>
                        <a:pt x="463" y="436"/>
                      </a:lnTo>
                      <a:lnTo>
                        <a:pt x="460" y="436"/>
                      </a:lnTo>
                      <a:lnTo>
                        <a:pt x="458" y="435"/>
                      </a:lnTo>
                      <a:lnTo>
                        <a:pt x="457" y="435"/>
                      </a:lnTo>
                      <a:lnTo>
                        <a:pt x="453" y="433"/>
                      </a:lnTo>
                      <a:lnTo>
                        <a:pt x="450" y="430"/>
                      </a:lnTo>
                      <a:lnTo>
                        <a:pt x="449" y="420"/>
                      </a:lnTo>
                      <a:lnTo>
                        <a:pt x="449" y="399"/>
                      </a:lnTo>
                      <a:lnTo>
                        <a:pt x="447" y="389"/>
                      </a:lnTo>
                      <a:lnTo>
                        <a:pt x="439" y="388"/>
                      </a:lnTo>
                      <a:lnTo>
                        <a:pt x="431" y="386"/>
                      </a:lnTo>
                      <a:lnTo>
                        <a:pt x="423" y="386"/>
                      </a:lnTo>
                      <a:lnTo>
                        <a:pt x="415" y="385"/>
                      </a:lnTo>
                      <a:lnTo>
                        <a:pt x="408" y="383"/>
                      </a:lnTo>
                      <a:lnTo>
                        <a:pt x="400" y="383"/>
                      </a:lnTo>
                      <a:lnTo>
                        <a:pt x="392" y="381"/>
                      </a:lnTo>
                      <a:lnTo>
                        <a:pt x="384" y="381"/>
                      </a:lnTo>
                      <a:lnTo>
                        <a:pt x="376" y="380"/>
                      </a:lnTo>
                      <a:lnTo>
                        <a:pt x="328" y="380"/>
                      </a:lnTo>
                      <a:lnTo>
                        <a:pt x="320" y="381"/>
                      </a:lnTo>
                      <a:lnTo>
                        <a:pt x="289" y="381"/>
                      </a:lnTo>
                      <a:lnTo>
                        <a:pt x="282" y="380"/>
                      </a:lnTo>
                      <a:lnTo>
                        <a:pt x="229" y="380"/>
                      </a:lnTo>
                      <a:lnTo>
                        <a:pt x="223" y="378"/>
                      </a:lnTo>
                      <a:lnTo>
                        <a:pt x="208" y="378"/>
                      </a:lnTo>
                      <a:lnTo>
                        <a:pt x="200" y="377"/>
                      </a:lnTo>
                      <a:lnTo>
                        <a:pt x="186" y="377"/>
                      </a:lnTo>
                      <a:lnTo>
                        <a:pt x="178" y="375"/>
                      </a:lnTo>
                      <a:lnTo>
                        <a:pt x="171" y="375"/>
                      </a:lnTo>
                      <a:lnTo>
                        <a:pt x="163" y="373"/>
                      </a:lnTo>
                      <a:lnTo>
                        <a:pt x="157" y="373"/>
                      </a:lnTo>
                      <a:lnTo>
                        <a:pt x="149" y="372"/>
                      </a:lnTo>
                      <a:lnTo>
                        <a:pt x="142" y="370"/>
                      </a:lnTo>
                      <a:lnTo>
                        <a:pt x="134" y="368"/>
                      </a:lnTo>
                      <a:lnTo>
                        <a:pt x="128" y="368"/>
                      </a:lnTo>
                      <a:lnTo>
                        <a:pt x="120" y="365"/>
                      </a:lnTo>
                      <a:lnTo>
                        <a:pt x="113" y="364"/>
                      </a:lnTo>
                      <a:lnTo>
                        <a:pt x="107" y="362"/>
                      </a:lnTo>
                      <a:lnTo>
                        <a:pt x="100" y="360"/>
                      </a:lnTo>
                      <a:lnTo>
                        <a:pt x="92" y="357"/>
                      </a:lnTo>
                      <a:lnTo>
                        <a:pt x="86" y="356"/>
                      </a:lnTo>
                      <a:lnTo>
                        <a:pt x="82" y="354"/>
                      </a:lnTo>
                      <a:lnTo>
                        <a:pt x="76" y="354"/>
                      </a:lnTo>
                      <a:lnTo>
                        <a:pt x="73" y="352"/>
                      </a:lnTo>
                      <a:lnTo>
                        <a:pt x="68" y="351"/>
                      </a:lnTo>
                      <a:lnTo>
                        <a:pt x="63" y="351"/>
                      </a:lnTo>
                      <a:lnTo>
                        <a:pt x="60" y="349"/>
                      </a:lnTo>
                      <a:lnTo>
                        <a:pt x="55" y="347"/>
                      </a:lnTo>
                      <a:lnTo>
                        <a:pt x="50" y="344"/>
                      </a:lnTo>
                      <a:lnTo>
                        <a:pt x="47" y="343"/>
                      </a:lnTo>
                      <a:lnTo>
                        <a:pt x="42" y="341"/>
                      </a:lnTo>
                      <a:lnTo>
                        <a:pt x="39" y="339"/>
                      </a:lnTo>
                      <a:lnTo>
                        <a:pt x="34" y="338"/>
                      </a:lnTo>
                      <a:lnTo>
                        <a:pt x="29" y="335"/>
                      </a:lnTo>
                      <a:lnTo>
                        <a:pt x="26" y="333"/>
                      </a:lnTo>
                      <a:lnTo>
                        <a:pt x="21" y="331"/>
                      </a:lnTo>
                      <a:lnTo>
                        <a:pt x="18" y="330"/>
                      </a:lnTo>
                      <a:lnTo>
                        <a:pt x="15" y="328"/>
                      </a:lnTo>
                      <a:lnTo>
                        <a:pt x="8" y="322"/>
                      </a:lnTo>
                      <a:lnTo>
                        <a:pt x="5" y="320"/>
                      </a:lnTo>
                      <a:lnTo>
                        <a:pt x="2" y="317"/>
                      </a:lnTo>
                      <a:lnTo>
                        <a:pt x="2" y="314"/>
                      </a:lnTo>
                      <a:lnTo>
                        <a:pt x="0" y="310"/>
                      </a:lnTo>
                      <a:lnTo>
                        <a:pt x="0" y="307"/>
                      </a:lnTo>
                      <a:lnTo>
                        <a:pt x="2" y="304"/>
                      </a:lnTo>
                      <a:lnTo>
                        <a:pt x="2" y="299"/>
                      </a:lnTo>
                      <a:lnTo>
                        <a:pt x="3" y="297"/>
                      </a:lnTo>
                      <a:lnTo>
                        <a:pt x="5" y="294"/>
                      </a:lnTo>
                      <a:lnTo>
                        <a:pt x="13" y="286"/>
                      </a:lnTo>
                      <a:lnTo>
                        <a:pt x="20" y="281"/>
                      </a:lnTo>
                      <a:lnTo>
                        <a:pt x="26" y="278"/>
                      </a:lnTo>
                      <a:lnTo>
                        <a:pt x="31" y="273"/>
                      </a:lnTo>
                      <a:lnTo>
                        <a:pt x="39" y="270"/>
                      </a:lnTo>
                      <a:lnTo>
                        <a:pt x="45" y="268"/>
                      </a:lnTo>
                      <a:lnTo>
                        <a:pt x="52" y="265"/>
                      </a:lnTo>
                      <a:lnTo>
                        <a:pt x="57" y="262"/>
                      </a:lnTo>
                      <a:lnTo>
                        <a:pt x="65" y="259"/>
                      </a:lnTo>
                      <a:lnTo>
                        <a:pt x="71" y="255"/>
                      </a:lnTo>
                      <a:lnTo>
                        <a:pt x="78" y="252"/>
                      </a:lnTo>
                      <a:lnTo>
                        <a:pt x="82" y="249"/>
                      </a:lnTo>
                      <a:lnTo>
                        <a:pt x="89" y="244"/>
                      </a:lnTo>
                      <a:lnTo>
                        <a:pt x="95" y="241"/>
                      </a:lnTo>
                      <a:lnTo>
                        <a:pt x="102" y="236"/>
                      </a:lnTo>
                      <a:lnTo>
                        <a:pt x="107" y="231"/>
                      </a:lnTo>
                      <a:lnTo>
                        <a:pt x="111" y="228"/>
                      </a:lnTo>
                      <a:lnTo>
                        <a:pt x="118" y="226"/>
                      </a:lnTo>
                      <a:lnTo>
                        <a:pt x="123" y="223"/>
                      </a:lnTo>
                      <a:lnTo>
                        <a:pt x="128" y="222"/>
                      </a:lnTo>
                      <a:lnTo>
                        <a:pt x="134" y="218"/>
                      </a:lnTo>
                      <a:lnTo>
                        <a:pt x="139" y="217"/>
                      </a:lnTo>
                      <a:lnTo>
                        <a:pt x="145" y="215"/>
                      </a:lnTo>
                      <a:lnTo>
                        <a:pt x="150" y="213"/>
                      </a:lnTo>
                      <a:lnTo>
                        <a:pt x="157" y="210"/>
                      </a:lnTo>
                      <a:lnTo>
                        <a:pt x="161" y="209"/>
                      </a:lnTo>
                      <a:lnTo>
                        <a:pt x="168" y="209"/>
                      </a:lnTo>
                      <a:lnTo>
                        <a:pt x="174" y="207"/>
                      </a:lnTo>
                      <a:lnTo>
                        <a:pt x="179" y="205"/>
                      </a:lnTo>
                      <a:lnTo>
                        <a:pt x="186" y="204"/>
                      </a:lnTo>
                      <a:lnTo>
                        <a:pt x="192" y="204"/>
                      </a:lnTo>
                      <a:lnTo>
                        <a:pt x="199" y="202"/>
                      </a:lnTo>
                      <a:lnTo>
                        <a:pt x="203" y="201"/>
                      </a:lnTo>
                      <a:lnTo>
                        <a:pt x="210" y="201"/>
                      </a:lnTo>
                      <a:lnTo>
                        <a:pt x="216" y="199"/>
                      </a:lnTo>
                      <a:lnTo>
                        <a:pt x="242" y="199"/>
                      </a:lnTo>
                      <a:lnTo>
                        <a:pt x="247" y="201"/>
                      </a:lnTo>
                      <a:lnTo>
                        <a:pt x="253" y="201"/>
                      </a:lnTo>
                      <a:lnTo>
                        <a:pt x="260" y="202"/>
                      </a:lnTo>
                      <a:lnTo>
                        <a:pt x="266" y="202"/>
                      </a:lnTo>
                      <a:lnTo>
                        <a:pt x="271" y="204"/>
                      </a:lnTo>
                      <a:lnTo>
                        <a:pt x="279" y="205"/>
                      </a:lnTo>
                      <a:lnTo>
                        <a:pt x="284" y="205"/>
                      </a:lnTo>
                      <a:lnTo>
                        <a:pt x="290" y="207"/>
                      </a:lnTo>
                      <a:lnTo>
                        <a:pt x="297" y="209"/>
                      </a:lnTo>
                      <a:lnTo>
                        <a:pt x="300" y="207"/>
                      </a:lnTo>
                      <a:lnTo>
                        <a:pt x="305" y="205"/>
                      </a:lnTo>
                      <a:lnTo>
                        <a:pt x="308" y="202"/>
                      </a:lnTo>
                      <a:lnTo>
                        <a:pt x="313" y="201"/>
                      </a:lnTo>
                      <a:lnTo>
                        <a:pt x="316" y="199"/>
                      </a:lnTo>
                      <a:lnTo>
                        <a:pt x="321" y="197"/>
                      </a:lnTo>
                      <a:lnTo>
                        <a:pt x="324" y="197"/>
                      </a:lnTo>
                      <a:lnTo>
                        <a:pt x="329" y="201"/>
                      </a:lnTo>
                      <a:lnTo>
                        <a:pt x="329" y="204"/>
                      </a:lnTo>
                      <a:lnTo>
                        <a:pt x="328" y="207"/>
                      </a:lnTo>
                      <a:lnTo>
                        <a:pt x="328" y="213"/>
                      </a:lnTo>
                      <a:lnTo>
                        <a:pt x="334" y="215"/>
                      </a:lnTo>
                      <a:lnTo>
                        <a:pt x="339" y="215"/>
                      </a:lnTo>
                      <a:lnTo>
                        <a:pt x="344" y="217"/>
                      </a:lnTo>
                      <a:lnTo>
                        <a:pt x="349" y="217"/>
                      </a:lnTo>
                      <a:lnTo>
                        <a:pt x="353" y="218"/>
                      </a:lnTo>
                      <a:lnTo>
                        <a:pt x="358" y="222"/>
                      </a:lnTo>
                      <a:lnTo>
                        <a:pt x="363" y="223"/>
                      </a:lnTo>
                      <a:lnTo>
                        <a:pt x="368" y="225"/>
                      </a:lnTo>
                      <a:lnTo>
                        <a:pt x="373" y="226"/>
                      </a:lnTo>
                      <a:lnTo>
                        <a:pt x="378" y="226"/>
                      </a:lnTo>
                      <a:lnTo>
                        <a:pt x="382" y="228"/>
                      </a:lnTo>
                      <a:lnTo>
                        <a:pt x="387" y="230"/>
                      </a:lnTo>
                      <a:lnTo>
                        <a:pt x="394" y="231"/>
                      </a:lnTo>
                      <a:lnTo>
                        <a:pt x="403" y="231"/>
                      </a:lnTo>
                      <a:lnTo>
                        <a:pt x="410" y="230"/>
                      </a:lnTo>
                      <a:lnTo>
                        <a:pt x="426" y="230"/>
                      </a:lnTo>
                      <a:lnTo>
                        <a:pt x="434" y="228"/>
                      </a:lnTo>
                      <a:lnTo>
                        <a:pt x="466" y="228"/>
                      </a:lnTo>
                      <a:lnTo>
                        <a:pt x="474" y="226"/>
                      </a:lnTo>
                      <a:lnTo>
                        <a:pt x="540" y="226"/>
                      </a:lnTo>
                      <a:lnTo>
                        <a:pt x="545" y="223"/>
                      </a:lnTo>
                      <a:lnTo>
                        <a:pt x="550" y="220"/>
                      </a:lnTo>
                      <a:lnTo>
                        <a:pt x="553" y="217"/>
                      </a:lnTo>
                      <a:lnTo>
                        <a:pt x="557" y="212"/>
                      </a:lnTo>
                      <a:lnTo>
                        <a:pt x="561" y="209"/>
                      </a:lnTo>
                      <a:lnTo>
                        <a:pt x="565" y="205"/>
                      </a:lnTo>
                      <a:lnTo>
                        <a:pt x="569" y="207"/>
                      </a:lnTo>
                      <a:lnTo>
                        <a:pt x="574" y="209"/>
                      </a:lnTo>
                      <a:lnTo>
                        <a:pt x="573" y="212"/>
                      </a:lnTo>
                      <a:lnTo>
                        <a:pt x="573" y="215"/>
                      </a:lnTo>
                      <a:lnTo>
                        <a:pt x="571" y="217"/>
                      </a:lnTo>
                      <a:lnTo>
                        <a:pt x="571" y="220"/>
                      </a:lnTo>
                      <a:lnTo>
                        <a:pt x="574" y="222"/>
                      </a:lnTo>
                      <a:lnTo>
                        <a:pt x="592" y="222"/>
                      </a:lnTo>
                      <a:lnTo>
                        <a:pt x="595" y="223"/>
                      </a:lnTo>
                      <a:lnTo>
                        <a:pt x="626" y="223"/>
                      </a:lnTo>
                      <a:lnTo>
                        <a:pt x="629" y="222"/>
                      </a:lnTo>
                      <a:lnTo>
                        <a:pt x="631" y="220"/>
                      </a:lnTo>
                      <a:lnTo>
                        <a:pt x="632" y="220"/>
                      </a:lnTo>
                      <a:lnTo>
                        <a:pt x="636" y="217"/>
                      </a:lnTo>
                      <a:lnTo>
                        <a:pt x="640" y="217"/>
                      </a:lnTo>
                      <a:lnTo>
                        <a:pt x="642" y="215"/>
                      </a:lnTo>
                      <a:lnTo>
                        <a:pt x="644" y="215"/>
                      </a:lnTo>
                      <a:lnTo>
                        <a:pt x="650" y="212"/>
                      </a:lnTo>
                      <a:lnTo>
                        <a:pt x="655" y="209"/>
                      </a:lnTo>
                      <a:lnTo>
                        <a:pt x="661" y="207"/>
                      </a:lnTo>
                      <a:lnTo>
                        <a:pt x="668" y="205"/>
                      </a:lnTo>
                      <a:lnTo>
                        <a:pt x="673" y="202"/>
                      </a:lnTo>
                      <a:lnTo>
                        <a:pt x="679" y="201"/>
                      </a:lnTo>
                      <a:lnTo>
                        <a:pt x="686" y="199"/>
                      </a:lnTo>
                      <a:lnTo>
                        <a:pt x="692" y="197"/>
                      </a:lnTo>
                      <a:lnTo>
                        <a:pt x="697" y="194"/>
                      </a:lnTo>
                      <a:lnTo>
                        <a:pt x="703" y="192"/>
                      </a:lnTo>
                      <a:lnTo>
                        <a:pt x="710" y="191"/>
                      </a:lnTo>
                      <a:lnTo>
                        <a:pt x="716" y="189"/>
                      </a:lnTo>
                      <a:lnTo>
                        <a:pt x="721" y="186"/>
                      </a:lnTo>
                      <a:lnTo>
                        <a:pt x="727" y="184"/>
                      </a:lnTo>
                      <a:lnTo>
                        <a:pt x="734" y="181"/>
                      </a:lnTo>
                      <a:lnTo>
                        <a:pt x="739" y="180"/>
                      </a:lnTo>
                      <a:lnTo>
                        <a:pt x="748" y="178"/>
                      </a:lnTo>
                      <a:lnTo>
                        <a:pt x="757" y="175"/>
                      </a:lnTo>
                      <a:lnTo>
                        <a:pt x="765" y="171"/>
                      </a:lnTo>
                      <a:lnTo>
                        <a:pt x="773" y="168"/>
                      </a:lnTo>
                      <a:lnTo>
                        <a:pt x="782" y="167"/>
                      </a:lnTo>
                      <a:lnTo>
                        <a:pt x="790" y="163"/>
                      </a:lnTo>
                      <a:lnTo>
                        <a:pt x="798" y="160"/>
                      </a:lnTo>
                      <a:lnTo>
                        <a:pt x="806" y="157"/>
                      </a:lnTo>
                      <a:lnTo>
                        <a:pt x="816" y="154"/>
                      </a:lnTo>
                      <a:lnTo>
                        <a:pt x="824" y="152"/>
                      </a:lnTo>
                      <a:lnTo>
                        <a:pt x="834" y="150"/>
                      </a:lnTo>
                      <a:lnTo>
                        <a:pt x="842" y="149"/>
                      </a:lnTo>
                      <a:lnTo>
                        <a:pt x="852" y="147"/>
                      </a:lnTo>
                      <a:lnTo>
                        <a:pt x="860" y="146"/>
                      </a:lnTo>
                      <a:lnTo>
                        <a:pt x="897" y="146"/>
                      </a:lnTo>
                      <a:lnTo>
                        <a:pt x="900" y="144"/>
                      </a:lnTo>
                      <a:lnTo>
                        <a:pt x="923" y="144"/>
                      </a:lnTo>
                      <a:lnTo>
                        <a:pt x="923" y="147"/>
                      </a:lnTo>
                      <a:lnTo>
                        <a:pt x="919" y="149"/>
                      </a:lnTo>
                      <a:lnTo>
                        <a:pt x="918" y="150"/>
                      </a:lnTo>
                      <a:lnTo>
                        <a:pt x="915" y="152"/>
                      </a:lnTo>
                      <a:lnTo>
                        <a:pt x="913" y="152"/>
                      </a:lnTo>
                      <a:lnTo>
                        <a:pt x="910" y="154"/>
                      </a:lnTo>
                      <a:lnTo>
                        <a:pt x="906" y="154"/>
                      </a:lnTo>
                      <a:lnTo>
                        <a:pt x="905" y="155"/>
                      </a:lnTo>
                      <a:lnTo>
                        <a:pt x="902" y="155"/>
                      </a:lnTo>
                      <a:lnTo>
                        <a:pt x="898" y="157"/>
                      </a:lnTo>
                      <a:lnTo>
                        <a:pt x="897" y="157"/>
                      </a:lnTo>
                      <a:lnTo>
                        <a:pt x="894" y="159"/>
                      </a:lnTo>
                      <a:lnTo>
                        <a:pt x="890" y="160"/>
                      </a:lnTo>
                      <a:lnTo>
                        <a:pt x="889" y="160"/>
                      </a:lnTo>
                      <a:lnTo>
                        <a:pt x="886" y="162"/>
                      </a:lnTo>
                      <a:lnTo>
                        <a:pt x="882" y="163"/>
                      </a:lnTo>
                      <a:lnTo>
                        <a:pt x="829" y="217"/>
                      </a:lnTo>
                      <a:lnTo>
                        <a:pt x="832" y="218"/>
                      </a:lnTo>
                      <a:lnTo>
                        <a:pt x="837" y="218"/>
                      </a:lnTo>
                      <a:lnTo>
                        <a:pt x="844" y="217"/>
                      </a:lnTo>
                      <a:lnTo>
                        <a:pt x="868" y="217"/>
                      </a:lnTo>
                      <a:lnTo>
                        <a:pt x="874" y="215"/>
                      </a:lnTo>
                      <a:lnTo>
                        <a:pt x="905" y="215"/>
                      </a:lnTo>
                      <a:lnTo>
                        <a:pt x="911" y="213"/>
                      </a:lnTo>
                      <a:lnTo>
                        <a:pt x="931" y="213"/>
                      </a:lnTo>
                      <a:lnTo>
                        <a:pt x="937" y="212"/>
                      </a:lnTo>
                      <a:lnTo>
                        <a:pt x="973" y="212"/>
                      </a:lnTo>
                      <a:lnTo>
                        <a:pt x="981" y="210"/>
                      </a:lnTo>
                      <a:lnTo>
                        <a:pt x="1016" y="210"/>
                      </a:lnTo>
                      <a:lnTo>
                        <a:pt x="1023" y="209"/>
                      </a:lnTo>
                      <a:lnTo>
                        <a:pt x="1040" y="209"/>
                      </a:lnTo>
                      <a:lnTo>
                        <a:pt x="1045" y="207"/>
                      </a:lnTo>
                      <a:lnTo>
                        <a:pt x="1056" y="207"/>
                      </a:lnTo>
                      <a:lnTo>
                        <a:pt x="1061" y="205"/>
                      </a:lnTo>
                      <a:lnTo>
                        <a:pt x="1082" y="205"/>
                      </a:lnTo>
                      <a:lnTo>
                        <a:pt x="1085" y="204"/>
                      </a:lnTo>
                      <a:lnTo>
                        <a:pt x="1094" y="204"/>
                      </a:lnTo>
                      <a:lnTo>
                        <a:pt x="1100" y="199"/>
                      </a:lnTo>
                      <a:lnTo>
                        <a:pt x="1105" y="194"/>
                      </a:lnTo>
                      <a:lnTo>
                        <a:pt x="1111" y="191"/>
                      </a:lnTo>
                      <a:lnTo>
                        <a:pt x="1118" y="186"/>
                      </a:lnTo>
                      <a:lnTo>
                        <a:pt x="1123" y="181"/>
                      </a:lnTo>
                      <a:lnTo>
                        <a:pt x="1129" y="176"/>
                      </a:lnTo>
                      <a:lnTo>
                        <a:pt x="1135" y="173"/>
                      </a:lnTo>
                      <a:lnTo>
                        <a:pt x="1142" y="168"/>
                      </a:lnTo>
                      <a:lnTo>
                        <a:pt x="1147" y="163"/>
                      </a:lnTo>
                      <a:lnTo>
                        <a:pt x="1153" y="159"/>
                      </a:lnTo>
                      <a:lnTo>
                        <a:pt x="1160" y="155"/>
                      </a:lnTo>
                      <a:lnTo>
                        <a:pt x="1166" y="150"/>
                      </a:lnTo>
                      <a:lnTo>
                        <a:pt x="1171" y="146"/>
                      </a:lnTo>
                      <a:lnTo>
                        <a:pt x="1177" y="142"/>
                      </a:lnTo>
                      <a:lnTo>
                        <a:pt x="1184" y="138"/>
                      </a:lnTo>
                      <a:lnTo>
                        <a:pt x="1190" y="133"/>
                      </a:lnTo>
                      <a:lnTo>
                        <a:pt x="1205" y="118"/>
                      </a:lnTo>
                      <a:lnTo>
                        <a:pt x="1213" y="112"/>
                      </a:lnTo>
                      <a:lnTo>
                        <a:pt x="1221" y="105"/>
                      </a:lnTo>
                      <a:lnTo>
                        <a:pt x="1243" y="83"/>
                      </a:lnTo>
                      <a:lnTo>
                        <a:pt x="1252" y="76"/>
                      </a:lnTo>
                      <a:lnTo>
                        <a:pt x="1260" y="70"/>
                      </a:lnTo>
                      <a:lnTo>
                        <a:pt x="1266" y="62"/>
                      </a:lnTo>
                      <a:lnTo>
                        <a:pt x="1274" y="55"/>
                      </a:lnTo>
                      <a:lnTo>
                        <a:pt x="1282" y="49"/>
                      </a:lnTo>
                      <a:lnTo>
                        <a:pt x="1292" y="42"/>
                      </a:lnTo>
                      <a:lnTo>
                        <a:pt x="1300" y="36"/>
                      </a:lnTo>
                      <a:lnTo>
                        <a:pt x="1308" y="29"/>
                      </a:lnTo>
                      <a:lnTo>
                        <a:pt x="1316" y="24"/>
                      </a:lnTo>
                      <a:lnTo>
                        <a:pt x="1319" y="20"/>
                      </a:lnTo>
                      <a:lnTo>
                        <a:pt x="1323" y="16"/>
                      </a:lnTo>
                      <a:lnTo>
                        <a:pt x="1327" y="13"/>
                      </a:lnTo>
                      <a:lnTo>
                        <a:pt x="1331" y="10"/>
                      </a:lnTo>
                      <a:lnTo>
                        <a:pt x="1335" y="8"/>
                      </a:lnTo>
                      <a:lnTo>
                        <a:pt x="1339" y="7"/>
                      </a:lnTo>
                      <a:lnTo>
                        <a:pt x="1343" y="5"/>
                      </a:lnTo>
                      <a:lnTo>
                        <a:pt x="1348" y="5"/>
                      </a:lnTo>
                      <a:lnTo>
                        <a:pt x="1353" y="3"/>
                      </a:lnTo>
                      <a:lnTo>
                        <a:pt x="1366" y="3"/>
                      </a:lnTo>
                      <a:lnTo>
                        <a:pt x="1371" y="2"/>
                      </a:lnTo>
                      <a:lnTo>
                        <a:pt x="1381" y="2"/>
                      </a:lnTo>
                      <a:lnTo>
                        <a:pt x="1385" y="0"/>
                      </a:lnTo>
                      <a:lnTo>
                        <a:pt x="1405"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1840" name="Freeform 32"/>
                <p:cNvSpPr>
                  <a:spLocks/>
                </p:cNvSpPr>
                <p:nvPr/>
              </p:nvSpPr>
              <p:spPr bwMode="auto">
                <a:xfrm>
                  <a:off x="4777" y="1442"/>
                  <a:ext cx="8" cy="17"/>
                </a:xfrm>
                <a:custGeom>
                  <a:avLst/>
                  <a:gdLst>
                    <a:gd name="T0" fmla="*/ 3 w 16"/>
                    <a:gd name="T1" fmla="*/ 31 h 32"/>
                    <a:gd name="T2" fmla="*/ 3 w 16"/>
                    <a:gd name="T3" fmla="*/ 32 h 32"/>
                    <a:gd name="T4" fmla="*/ 6 w 16"/>
                    <a:gd name="T5" fmla="*/ 29 h 32"/>
                    <a:gd name="T6" fmla="*/ 8 w 16"/>
                    <a:gd name="T7" fmla="*/ 26 h 32"/>
                    <a:gd name="T8" fmla="*/ 10 w 16"/>
                    <a:gd name="T9" fmla="*/ 21 h 32"/>
                    <a:gd name="T10" fmla="*/ 11 w 16"/>
                    <a:gd name="T11" fmla="*/ 18 h 32"/>
                    <a:gd name="T12" fmla="*/ 13 w 16"/>
                    <a:gd name="T13" fmla="*/ 14 h 32"/>
                    <a:gd name="T14" fmla="*/ 14 w 16"/>
                    <a:gd name="T15" fmla="*/ 10 h 32"/>
                    <a:gd name="T16" fmla="*/ 16 w 16"/>
                    <a:gd name="T17" fmla="*/ 5 h 32"/>
                    <a:gd name="T18" fmla="*/ 14 w 16"/>
                    <a:gd name="T19" fmla="*/ 0 h 32"/>
                    <a:gd name="T20" fmla="*/ 11 w 16"/>
                    <a:gd name="T21" fmla="*/ 0 h 32"/>
                    <a:gd name="T22" fmla="*/ 11 w 16"/>
                    <a:gd name="T23" fmla="*/ 10 h 32"/>
                    <a:gd name="T24" fmla="*/ 10 w 16"/>
                    <a:gd name="T25" fmla="*/ 13 h 32"/>
                    <a:gd name="T26" fmla="*/ 8 w 16"/>
                    <a:gd name="T27" fmla="*/ 16 h 32"/>
                    <a:gd name="T28" fmla="*/ 6 w 16"/>
                    <a:gd name="T29" fmla="*/ 19 h 32"/>
                    <a:gd name="T30" fmla="*/ 5 w 16"/>
                    <a:gd name="T31" fmla="*/ 24 h 32"/>
                    <a:gd name="T32" fmla="*/ 3 w 16"/>
                    <a:gd name="T33" fmla="*/ 27 h 32"/>
                    <a:gd name="T34" fmla="*/ 0 w 16"/>
                    <a:gd name="T35" fmla="*/ 29 h 32"/>
                    <a:gd name="T36" fmla="*/ 3 w 16"/>
                    <a:gd name="T37" fmla="*/ 31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 h="32">
                      <a:moveTo>
                        <a:pt x="3" y="31"/>
                      </a:moveTo>
                      <a:lnTo>
                        <a:pt x="3" y="32"/>
                      </a:lnTo>
                      <a:lnTo>
                        <a:pt x="6" y="29"/>
                      </a:lnTo>
                      <a:lnTo>
                        <a:pt x="8" y="26"/>
                      </a:lnTo>
                      <a:lnTo>
                        <a:pt x="10" y="21"/>
                      </a:lnTo>
                      <a:lnTo>
                        <a:pt x="11" y="18"/>
                      </a:lnTo>
                      <a:lnTo>
                        <a:pt x="13" y="14"/>
                      </a:lnTo>
                      <a:lnTo>
                        <a:pt x="14" y="10"/>
                      </a:lnTo>
                      <a:lnTo>
                        <a:pt x="16" y="5"/>
                      </a:lnTo>
                      <a:lnTo>
                        <a:pt x="14" y="0"/>
                      </a:lnTo>
                      <a:lnTo>
                        <a:pt x="11" y="0"/>
                      </a:lnTo>
                      <a:lnTo>
                        <a:pt x="11" y="10"/>
                      </a:lnTo>
                      <a:lnTo>
                        <a:pt x="10" y="13"/>
                      </a:lnTo>
                      <a:lnTo>
                        <a:pt x="8" y="16"/>
                      </a:lnTo>
                      <a:lnTo>
                        <a:pt x="6" y="19"/>
                      </a:lnTo>
                      <a:lnTo>
                        <a:pt x="5" y="24"/>
                      </a:lnTo>
                      <a:lnTo>
                        <a:pt x="3" y="27"/>
                      </a:lnTo>
                      <a:lnTo>
                        <a:pt x="0" y="29"/>
                      </a:lnTo>
                      <a:lnTo>
                        <a:pt x="3" y="3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1841" name="Freeform 33"/>
                <p:cNvSpPr>
                  <a:spLocks/>
                </p:cNvSpPr>
                <p:nvPr/>
              </p:nvSpPr>
              <p:spPr bwMode="auto">
                <a:xfrm>
                  <a:off x="4744" y="1457"/>
                  <a:ext cx="35" cy="76"/>
                </a:xfrm>
                <a:custGeom>
                  <a:avLst/>
                  <a:gdLst>
                    <a:gd name="T0" fmla="*/ 3 w 69"/>
                    <a:gd name="T1" fmla="*/ 150 h 152"/>
                    <a:gd name="T2" fmla="*/ 3 w 69"/>
                    <a:gd name="T3" fmla="*/ 152 h 152"/>
                    <a:gd name="T4" fmla="*/ 8 w 69"/>
                    <a:gd name="T5" fmla="*/ 142 h 152"/>
                    <a:gd name="T6" fmla="*/ 11 w 69"/>
                    <a:gd name="T7" fmla="*/ 132 h 152"/>
                    <a:gd name="T8" fmla="*/ 16 w 69"/>
                    <a:gd name="T9" fmla="*/ 123 h 152"/>
                    <a:gd name="T10" fmla="*/ 19 w 69"/>
                    <a:gd name="T11" fmla="*/ 115 h 152"/>
                    <a:gd name="T12" fmla="*/ 24 w 69"/>
                    <a:gd name="T13" fmla="*/ 105 h 152"/>
                    <a:gd name="T14" fmla="*/ 29 w 69"/>
                    <a:gd name="T15" fmla="*/ 97 h 152"/>
                    <a:gd name="T16" fmla="*/ 34 w 69"/>
                    <a:gd name="T17" fmla="*/ 87 h 152"/>
                    <a:gd name="T18" fmla="*/ 37 w 69"/>
                    <a:gd name="T19" fmla="*/ 77 h 152"/>
                    <a:gd name="T20" fmla="*/ 42 w 69"/>
                    <a:gd name="T21" fmla="*/ 68 h 152"/>
                    <a:gd name="T22" fmla="*/ 46 w 69"/>
                    <a:gd name="T23" fmla="*/ 58 h 152"/>
                    <a:gd name="T24" fmla="*/ 50 w 69"/>
                    <a:gd name="T25" fmla="*/ 50 h 152"/>
                    <a:gd name="T26" fmla="*/ 55 w 69"/>
                    <a:gd name="T27" fmla="*/ 40 h 152"/>
                    <a:gd name="T28" fmla="*/ 58 w 69"/>
                    <a:gd name="T29" fmla="*/ 31 h 152"/>
                    <a:gd name="T30" fmla="*/ 63 w 69"/>
                    <a:gd name="T31" fmla="*/ 21 h 152"/>
                    <a:gd name="T32" fmla="*/ 66 w 69"/>
                    <a:gd name="T33" fmla="*/ 11 h 152"/>
                    <a:gd name="T34" fmla="*/ 69 w 69"/>
                    <a:gd name="T35" fmla="*/ 2 h 152"/>
                    <a:gd name="T36" fmla="*/ 66 w 69"/>
                    <a:gd name="T37" fmla="*/ 0 h 152"/>
                    <a:gd name="T38" fmla="*/ 63 w 69"/>
                    <a:gd name="T39" fmla="*/ 10 h 152"/>
                    <a:gd name="T40" fmla="*/ 59 w 69"/>
                    <a:gd name="T41" fmla="*/ 19 h 152"/>
                    <a:gd name="T42" fmla="*/ 55 w 69"/>
                    <a:gd name="T43" fmla="*/ 29 h 152"/>
                    <a:gd name="T44" fmla="*/ 51 w 69"/>
                    <a:gd name="T45" fmla="*/ 39 h 152"/>
                    <a:gd name="T46" fmla="*/ 46 w 69"/>
                    <a:gd name="T47" fmla="*/ 48 h 152"/>
                    <a:gd name="T48" fmla="*/ 43 w 69"/>
                    <a:gd name="T49" fmla="*/ 58 h 152"/>
                    <a:gd name="T50" fmla="*/ 38 w 69"/>
                    <a:gd name="T51" fmla="*/ 66 h 152"/>
                    <a:gd name="T52" fmla="*/ 34 w 69"/>
                    <a:gd name="T53" fmla="*/ 76 h 152"/>
                    <a:gd name="T54" fmla="*/ 30 w 69"/>
                    <a:gd name="T55" fmla="*/ 86 h 152"/>
                    <a:gd name="T56" fmla="*/ 26 w 69"/>
                    <a:gd name="T57" fmla="*/ 95 h 152"/>
                    <a:gd name="T58" fmla="*/ 21 w 69"/>
                    <a:gd name="T59" fmla="*/ 103 h 152"/>
                    <a:gd name="T60" fmla="*/ 17 w 69"/>
                    <a:gd name="T61" fmla="*/ 113 h 152"/>
                    <a:gd name="T62" fmla="*/ 13 w 69"/>
                    <a:gd name="T63" fmla="*/ 123 h 152"/>
                    <a:gd name="T64" fmla="*/ 8 w 69"/>
                    <a:gd name="T65" fmla="*/ 132 h 152"/>
                    <a:gd name="T66" fmla="*/ 5 w 69"/>
                    <a:gd name="T67" fmla="*/ 140 h 152"/>
                    <a:gd name="T68" fmla="*/ 0 w 69"/>
                    <a:gd name="T69" fmla="*/ 150 h 152"/>
                    <a:gd name="T70" fmla="*/ 1 w 69"/>
                    <a:gd name="T71" fmla="*/ 152 h 152"/>
                    <a:gd name="T72" fmla="*/ 0 w 69"/>
                    <a:gd name="T73" fmla="*/ 150 h 152"/>
                    <a:gd name="T74" fmla="*/ 1 w 69"/>
                    <a:gd name="T75" fmla="*/ 152 h 152"/>
                    <a:gd name="T76" fmla="*/ 3 w 69"/>
                    <a:gd name="T77" fmla="*/ 150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9" h="152">
                      <a:moveTo>
                        <a:pt x="3" y="150"/>
                      </a:moveTo>
                      <a:lnTo>
                        <a:pt x="3" y="152"/>
                      </a:lnTo>
                      <a:lnTo>
                        <a:pt x="8" y="142"/>
                      </a:lnTo>
                      <a:lnTo>
                        <a:pt x="11" y="132"/>
                      </a:lnTo>
                      <a:lnTo>
                        <a:pt x="16" y="123"/>
                      </a:lnTo>
                      <a:lnTo>
                        <a:pt x="19" y="115"/>
                      </a:lnTo>
                      <a:lnTo>
                        <a:pt x="24" y="105"/>
                      </a:lnTo>
                      <a:lnTo>
                        <a:pt x="29" y="97"/>
                      </a:lnTo>
                      <a:lnTo>
                        <a:pt x="34" y="87"/>
                      </a:lnTo>
                      <a:lnTo>
                        <a:pt x="37" y="77"/>
                      </a:lnTo>
                      <a:lnTo>
                        <a:pt x="42" y="68"/>
                      </a:lnTo>
                      <a:lnTo>
                        <a:pt x="46" y="58"/>
                      </a:lnTo>
                      <a:lnTo>
                        <a:pt x="50" y="50"/>
                      </a:lnTo>
                      <a:lnTo>
                        <a:pt x="55" y="40"/>
                      </a:lnTo>
                      <a:lnTo>
                        <a:pt x="58" y="31"/>
                      </a:lnTo>
                      <a:lnTo>
                        <a:pt x="63" y="21"/>
                      </a:lnTo>
                      <a:lnTo>
                        <a:pt x="66" y="11"/>
                      </a:lnTo>
                      <a:lnTo>
                        <a:pt x="69" y="2"/>
                      </a:lnTo>
                      <a:lnTo>
                        <a:pt x="66" y="0"/>
                      </a:lnTo>
                      <a:lnTo>
                        <a:pt x="63" y="10"/>
                      </a:lnTo>
                      <a:lnTo>
                        <a:pt x="59" y="19"/>
                      </a:lnTo>
                      <a:lnTo>
                        <a:pt x="55" y="29"/>
                      </a:lnTo>
                      <a:lnTo>
                        <a:pt x="51" y="39"/>
                      </a:lnTo>
                      <a:lnTo>
                        <a:pt x="46" y="48"/>
                      </a:lnTo>
                      <a:lnTo>
                        <a:pt x="43" y="58"/>
                      </a:lnTo>
                      <a:lnTo>
                        <a:pt x="38" y="66"/>
                      </a:lnTo>
                      <a:lnTo>
                        <a:pt x="34" y="76"/>
                      </a:lnTo>
                      <a:lnTo>
                        <a:pt x="30" y="86"/>
                      </a:lnTo>
                      <a:lnTo>
                        <a:pt x="26" y="95"/>
                      </a:lnTo>
                      <a:lnTo>
                        <a:pt x="21" y="103"/>
                      </a:lnTo>
                      <a:lnTo>
                        <a:pt x="17" y="113"/>
                      </a:lnTo>
                      <a:lnTo>
                        <a:pt x="13" y="123"/>
                      </a:lnTo>
                      <a:lnTo>
                        <a:pt x="8" y="132"/>
                      </a:lnTo>
                      <a:lnTo>
                        <a:pt x="5" y="140"/>
                      </a:lnTo>
                      <a:lnTo>
                        <a:pt x="0" y="150"/>
                      </a:lnTo>
                      <a:lnTo>
                        <a:pt x="1" y="152"/>
                      </a:lnTo>
                      <a:lnTo>
                        <a:pt x="0" y="150"/>
                      </a:lnTo>
                      <a:lnTo>
                        <a:pt x="1" y="152"/>
                      </a:lnTo>
                      <a:lnTo>
                        <a:pt x="3" y="15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1842" name="Freeform 34"/>
                <p:cNvSpPr>
                  <a:spLocks/>
                </p:cNvSpPr>
                <p:nvPr/>
              </p:nvSpPr>
              <p:spPr bwMode="auto">
                <a:xfrm>
                  <a:off x="4745" y="1532"/>
                  <a:ext cx="3" cy="9"/>
                </a:xfrm>
                <a:custGeom>
                  <a:avLst/>
                  <a:gdLst>
                    <a:gd name="T0" fmla="*/ 2 w 5"/>
                    <a:gd name="T1" fmla="*/ 13 h 18"/>
                    <a:gd name="T2" fmla="*/ 4 w 5"/>
                    <a:gd name="T3" fmla="*/ 16 h 18"/>
                    <a:gd name="T4" fmla="*/ 4 w 5"/>
                    <a:gd name="T5" fmla="*/ 11 h 18"/>
                    <a:gd name="T6" fmla="*/ 5 w 5"/>
                    <a:gd name="T7" fmla="*/ 8 h 18"/>
                    <a:gd name="T8" fmla="*/ 4 w 5"/>
                    <a:gd name="T9" fmla="*/ 3 h 18"/>
                    <a:gd name="T10" fmla="*/ 2 w 5"/>
                    <a:gd name="T11" fmla="*/ 0 h 18"/>
                    <a:gd name="T12" fmla="*/ 0 w 5"/>
                    <a:gd name="T13" fmla="*/ 2 h 18"/>
                    <a:gd name="T14" fmla="*/ 0 w 5"/>
                    <a:gd name="T15" fmla="*/ 15 h 18"/>
                    <a:gd name="T16" fmla="*/ 2 w 5"/>
                    <a:gd name="T17" fmla="*/ 18 h 18"/>
                    <a:gd name="T18" fmla="*/ 0 w 5"/>
                    <a:gd name="T19" fmla="*/ 15 h 18"/>
                    <a:gd name="T20" fmla="*/ 0 w 5"/>
                    <a:gd name="T21" fmla="*/ 18 h 18"/>
                    <a:gd name="T22" fmla="*/ 2 w 5"/>
                    <a:gd name="T23" fmla="*/ 18 h 18"/>
                    <a:gd name="T24" fmla="*/ 2 w 5"/>
                    <a:gd name="T25" fmla="*/ 13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 h="18">
                      <a:moveTo>
                        <a:pt x="2" y="13"/>
                      </a:moveTo>
                      <a:lnTo>
                        <a:pt x="4" y="16"/>
                      </a:lnTo>
                      <a:lnTo>
                        <a:pt x="4" y="11"/>
                      </a:lnTo>
                      <a:lnTo>
                        <a:pt x="5" y="8"/>
                      </a:lnTo>
                      <a:lnTo>
                        <a:pt x="4" y="3"/>
                      </a:lnTo>
                      <a:lnTo>
                        <a:pt x="2" y="0"/>
                      </a:lnTo>
                      <a:lnTo>
                        <a:pt x="0" y="2"/>
                      </a:lnTo>
                      <a:lnTo>
                        <a:pt x="0" y="15"/>
                      </a:lnTo>
                      <a:lnTo>
                        <a:pt x="2" y="18"/>
                      </a:lnTo>
                      <a:lnTo>
                        <a:pt x="0" y="15"/>
                      </a:lnTo>
                      <a:lnTo>
                        <a:pt x="0" y="18"/>
                      </a:lnTo>
                      <a:lnTo>
                        <a:pt x="2" y="18"/>
                      </a:lnTo>
                      <a:lnTo>
                        <a:pt x="2" y="1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1843" name="Freeform 35"/>
                <p:cNvSpPr>
                  <a:spLocks/>
                </p:cNvSpPr>
                <p:nvPr/>
              </p:nvSpPr>
              <p:spPr bwMode="auto">
                <a:xfrm>
                  <a:off x="4746" y="1539"/>
                  <a:ext cx="18" cy="7"/>
                </a:xfrm>
                <a:custGeom>
                  <a:avLst/>
                  <a:gdLst>
                    <a:gd name="T0" fmla="*/ 35 w 35"/>
                    <a:gd name="T1" fmla="*/ 15 h 15"/>
                    <a:gd name="T2" fmla="*/ 35 w 35"/>
                    <a:gd name="T3" fmla="*/ 13 h 15"/>
                    <a:gd name="T4" fmla="*/ 32 w 35"/>
                    <a:gd name="T5" fmla="*/ 10 h 15"/>
                    <a:gd name="T6" fmla="*/ 27 w 35"/>
                    <a:gd name="T7" fmla="*/ 7 h 15"/>
                    <a:gd name="T8" fmla="*/ 24 w 35"/>
                    <a:gd name="T9" fmla="*/ 5 h 15"/>
                    <a:gd name="T10" fmla="*/ 19 w 35"/>
                    <a:gd name="T11" fmla="*/ 3 h 15"/>
                    <a:gd name="T12" fmla="*/ 14 w 35"/>
                    <a:gd name="T13" fmla="*/ 2 h 15"/>
                    <a:gd name="T14" fmla="*/ 5 w 35"/>
                    <a:gd name="T15" fmla="*/ 2 h 15"/>
                    <a:gd name="T16" fmla="*/ 0 w 35"/>
                    <a:gd name="T17" fmla="*/ 0 h 15"/>
                    <a:gd name="T18" fmla="*/ 0 w 35"/>
                    <a:gd name="T19" fmla="*/ 5 h 15"/>
                    <a:gd name="T20" fmla="*/ 14 w 35"/>
                    <a:gd name="T21" fmla="*/ 5 h 15"/>
                    <a:gd name="T22" fmla="*/ 18 w 35"/>
                    <a:gd name="T23" fmla="*/ 7 h 15"/>
                    <a:gd name="T24" fmla="*/ 23 w 35"/>
                    <a:gd name="T25" fmla="*/ 8 h 15"/>
                    <a:gd name="T26" fmla="*/ 26 w 35"/>
                    <a:gd name="T27" fmla="*/ 10 h 15"/>
                    <a:gd name="T28" fmla="*/ 31 w 35"/>
                    <a:gd name="T29" fmla="*/ 13 h 15"/>
                    <a:gd name="T30" fmla="*/ 32 w 35"/>
                    <a:gd name="T31" fmla="*/ 15 h 15"/>
                    <a:gd name="T32" fmla="*/ 35 w 35"/>
                    <a:gd name="T33" fmla="*/ 15 h 15"/>
                    <a:gd name="T34" fmla="*/ 35 w 35"/>
                    <a:gd name="T35" fmla="*/ 13 h 15"/>
                    <a:gd name="T36" fmla="*/ 35 w 35"/>
                    <a:gd name="T37" fmla="*/ 1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 h="15">
                      <a:moveTo>
                        <a:pt x="35" y="15"/>
                      </a:moveTo>
                      <a:lnTo>
                        <a:pt x="35" y="13"/>
                      </a:lnTo>
                      <a:lnTo>
                        <a:pt x="32" y="10"/>
                      </a:lnTo>
                      <a:lnTo>
                        <a:pt x="27" y="7"/>
                      </a:lnTo>
                      <a:lnTo>
                        <a:pt x="24" y="5"/>
                      </a:lnTo>
                      <a:lnTo>
                        <a:pt x="19" y="3"/>
                      </a:lnTo>
                      <a:lnTo>
                        <a:pt x="14" y="2"/>
                      </a:lnTo>
                      <a:lnTo>
                        <a:pt x="5" y="2"/>
                      </a:lnTo>
                      <a:lnTo>
                        <a:pt x="0" y="0"/>
                      </a:lnTo>
                      <a:lnTo>
                        <a:pt x="0" y="5"/>
                      </a:lnTo>
                      <a:lnTo>
                        <a:pt x="14" y="5"/>
                      </a:lnTo>
                      <a:lnTo>
                        <a:pt x="18" y="7"/>
                      </a:lnTo>
                      <a:lnTo>
                        <a:pt x="23" y="8"/>
                      </a:lnTo>
                      <a:lnTo>
                        <a:pt x="26" y="10"/>
                      </a:lnTo>
                      <a:lnTo>
                        <a:pt x="31" y="13"/>
                      </a:lnTo>
                      <a:lnTo>
                        <a:pt x="32" y="15"/>
                      </a:lnTo>
                      <a:lnTo>
                        <a:pt x="35" y="15"/>
                      </a:lnTo>
                      <a:lnTo>
                        <a:pt x="35" y="13"/>
                      </a:lnTo>
                      <a:lnTo>
                        <a:pt x="35" y="1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1844" name="Freeform 36"/>
                <p:cNvSpPr>
                  <a:spLocks/>
                </p:cNvSpPr>
                <p:nvPr/>
              </p:nvSpPr>
              <p:spPr bwMode="auto">
                <a:xfrm>
                  <a:off x="4762" y="1546"/>
                  <a:ext cx="3" cy="10"/>
                </a:xfrm>
                <a:custGeom>
                  <a:avLst/>
                  <a:gdLst>
                    <a:gd name="T0" fmla="*/ 5 w 5"/>
                    <a:gd name="T1" fmla="*/ 21 h 21"/>
                    <a:gd name="T2" fmla="*/ 5 w 5"/>
                    <a:gd name="T3" fmla="*/ 19 h 21"/>
                    <a:gd name="T4" fmla="*/ 3 w 5"/>
                    <a:gd name="T5" fmla="*/ 14 h 21"/>
                    <a:gd name="T6" fmla="*/ 3 w 5"/>
                    <a:gd name="T7" fmla="*/ 0 h 21"/>
                    <a:gd name="T8" fmla="*/ 0 w 5"/>
                    <a:gd name="T9" fmla="*/ 0 h 21"/>
                    <a:gd name="T10" fmla="*/ 0 w 5"/>
                    <a:gd name="T11" fmla="*/ 14 h 21"/>
                    <a:gd name="T12" fmla="*/ 2 w 5"/>
                    <a:gd name="T13" fmla="*/ 19 h 21"/>
                    <a:gd name="T14" fmla="*/ 2 w 5"/>
                    <a:gd name="T15" fmla="*/ 17 h 21"/>
                    <a:gd name="T16" fmla="*/ 5 w 5"/>
                    <a:gd name="T17" fmla="*/ 21 h 21"/>
                    <a:gd name="T18" fmla="*/ 5 w 5"/>
                    <a:gd name="T19" fmla="*/ 19 h 21"/>
                    <a:gd name="T20" fmla="*/ 5 w 5"/>
                    <a:gd name="T21" fmla="*/ 2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 h="21">
                      <a:moveTo>
                        <a:pt x="5" y="21"/>
                      </a:moveTo>
                      <a:lnTo>
                        <a:pt x="5" y="19"/>
                      </a:lnTo>
                      <a:lnTo>
                        <a:pt x="3" y="14"/>
                      </a:lnTo>
                      <a:lnTo>
                        <a:pt x="3" y="0"/>
                      </a:lnTo>
                      <a:lnTo>
                        <a:pt x="0" y="0"/>
                      </a:lnTo>
                      <a:lnTo>
                        <a:pt x="0" y="14"/>
                      </a:lnTo>
                      <a:lnTo>
                        <a:pt x="2" y="19"/>
                      </a:lnTo>
                      <a:lnTo>
                        <a:pt x="2" y="17"/>
                      </a:lnTo>
                      <a:lnTo>
                        <a:pt x="5" y="21"/>
                      </a:lnTo>
                      <a:lnTo>
                        <a:pt x="5" y="19"/>
                      </a:lnTo>
                      <a:lnTo>
                        <a:pt x="5" y="2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1845" name="Freeform 37"/>
                <p:cNvSpPr>
                  <a:spLocks/>
                </p:cNvSpPr>
                <p:nvPr/>
              </p:nvSpPr>
              <p:spPr bwMode="auto">
                <a:xfrm>
                  <a:off x="4762" y="1555"/>
                  <a:ext cx="3" cy="3"/>
                </a:xfrm>
                <a:custGeom>
                  <a:avLst/>
                  <a:gdLst>
                    <a:gd name="T0" fmla="*/ 3 w 5"/>
                    <a:gd name="T1" fmla="*/ 5 h 7"/>
                    <a:gd name="T2" fmla="*/ 3 w 5"/>
                    <a:gd name="T3" fmla="*/ 7 h 7"/>
                    <a:gd name="T4" fmla="*/ 3 w 5"/>
                    <a:gd name="T5" fmla="*/ 4 h 7"/>
                    <a:gd name="T6" fmla="*/ 5 w 5"/>
                    <a:gd name="T7" fmla="*/ 4 h 7"/>
                    <a:gd name="T8" fmla="*/ 2 w 5"/>
                    <a:gd name="T9" fmla="*/ 0 h 7"/>
                    <a:gd name="T10" fmla="*/ 2 w 5"/>
                    <a:gd name="T11" fmla="*/ 2 h 7"/>
                    <a:gd name="T12" fmla="*/ 0 w 5"/>
                    <a:gd name="T13" fmla="*/ 4 h 7"/>
                    <a:gd name="T14" fmla="*/ 0 w 5"/>
                    <a:gd name="T15" fmla="*/ 7 h 7"/>
                    <a:gd name="T16" fmla="*/ 3 w 5"/>
                    <a:gd name="T17"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7">
                      <a:moveTo>
                        <a:pt x="3" y="5"/>
                      </a:moveTo>
                      <a:lnTo>
                        <a:pt x="3" y="7"/>
                      </a:lnTo>
                      <a:lnTo>
                        <a:pt x="3" y="4"/>
                      </a:lnTo>
                      <a:lnTo>
                        <a:pt x="5" y="4"/>
                      </a:lnTo>
                      <a:lnTo>
                        <a:pt x="2" y="0"/>
                      </a:lnTo>
                      <a:lnTo>
                        <a:pt x="2" y="2"/>
                      </a:lnTo>
                      <a:lnTo>
                        <a:pt x="0" y="4"/>
                      </a:lnTo>
                      <a:lnTo>
                        <a:pt x="0" y="7"/>
                      </a:lnTo>
                      <a:lnTo>
                        <a:pt x="3" y="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1846" name="Freeform 38"/>
                <p:cNvSpPr>
                  <a:spLocks/>
                </p:cNvSpPr>
                <p:nvPr/>
              </p:nvSpPr>
              <p:spPr bwMode="auto">
                <a:xfrm>
                  <a:off x="4762" y="1557"/>
                  <a:ext cx="3" cy="2"/>
                </a:xfrm>
                <a:custGeom>
                  <a:avLst/>
                  <a:gdLst>
                    <a:gd name="T0" fmla="*/ 3 w 5"/>
                    <a:gd name="T1" fmla="*/ 3 h 3"/>
                    <a:gd name="T2" fmla="*/ 3 w 5"/>
                    <a:gd name="T3" fmla="*/ 0 h 3"/>
                    <a:gd name="T4" fmla="*/ 0 w 5"/>
                    <a:gd name="T5" fmla="*/ 2 h 3"/>
                    <a:gd name="T6" fmla="*/ 2 w 5"/>
                    <a:gd name="T7" fmla="*/ 3 h 3"/>
                    <a:gd name="T8" fmla="*/ 2 w 5"/>
                    <a:gd name="T9" fmla="*/ 2 h 3"/>
                    <a:gd name="T10" fmla="*/ 3 w 5"/>
                    <a:gd name="T11" fmla="*/ 3 h 3"/>
                    <a:gd name="T12" fmla="*/ 5 w 5"/>
                    <a:gd name="T13" fmla="*/ 3 h 3"/>
                    <a:gd name="T14" fmla="*/ 5 w 5"/>
                    <a:gd name="T15" fmla="*/ 2 h 3"/>
                    <a:gd name="T16" fmla="*/ 3 w 5"/>
                    <a:gd name="T17" fmla="*/ 3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3">
                      <a:moveTo>
                        <a:pt x="3" y="3"/>
                      </a:moveTo>
                      <a:lnTo>
                        <a:pt x="3" y="0"/>
                      </a:lnTo>
                      <a:lnTo>
                        <a:pt x="0" y="2"/>
                      </a:lnTo>
                      <a:lnTo>
                        <a:pt x="2" y="3"/>
                      </a:lnTo>
                      <a:lnTo>
                        <a:pt x="2" y="2"/>
                      </a:lnTo>
                      <a:lnTo>
                        <a:pt x="3" y="3"/>
                      </a:lnTo>
                      <a:lnTo>
                        <a:pt x="5" y="3"/>
                      </a:lnTo>
                      <a:lnTo>
                        <a:pt x="5" y="2"/>
                      </a:lnTo>
                      <a:lnTo>
                        <a:pt x="3"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1847" name="Freeform 39"/>
                <p:cNvSpPr>
                  <a:spLocks/>
                </p:cNvSpPr>
                <p:nvPr/>
              </p:nvSpPr>
              <p:spPr bwMode="auto">
                <a:xfrm>
                  <a:off x="4762" y="1558"/>
                  <a:ext cx="2" cy="2"/>
                </a:xfrm>
                <a:custGeom>
                  <a:avLst/>
                  <a:gdLst>
                    <a:gd name="T0" fmla="*/ 2 w 3"/>
                    <a:gd name="T1" fmla="*/ 1 h 5"/>
                    <a:gd name="T2" fmla="*/ 2 w 3"/>
                    <a:gd name="T3" fmla="*/ 3 h 5"/>
                    <a:gd name="T4" fmla="*/ 3 w 3"/>
                    <a:gd name="T5" fmla="*/ 3 h 5"/>
                    <a:gd name="T6" fmla="*/ 3 w 3"/>
                    <a:gd name="T7" fmla="*/ 1 h 5"/>
                    <a:gd name="T8" fmla="*/ 2 w 3"/>
                    <a:gd name="T9" fmla="*/ 0 h 5"/>
                    <a:gd name="T10" fmla="*/ 0 w 3"/>
                    <a:gd name="T11" fmla="*/ 0 h 5"/>
                    <a:gd name="T12" fmla="*/ 0 w 3"/>
                    <a:gd name="T13" fmla="*/ 5 h 5"/>
                    <a:gd name="T14" fmla="*/ 0 w 3"/>
                    <a:gd name="T15" fmla="*/ 3 h 5"/>
                    <a:gd name="T16" fmla="*/ 0 w 3"/>
                    <a:gd name="T17" fmla="*/ 5 h 5"/>
                    <a:gd name="T18" fmla="*/ 2 w 3"/>
                    <a:gd name="T19" fmla="*/ 1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 h="5">
                      <a:moveTo>
                        <a:pt x="2" y="1"/>
                      </a:moveTo>
                      <a:lnTo>
                        <a:pt x="2" y="3"/>
                      </a:lnTo>
                      <a:lnTo>
                        <a:pt x="3" y="3"/>
                      </a:lnTo>
                      <a:lnTo>
                        <a:pt x="3" y="1"/>
                      </a:lnTo>
                      <a:lnTo>
                        <a:pt x="2" y="0"/>
                      </a:lnTo>
                      <a:lnTo>
                        <a:pt x="0" y="0"/>
                      </a:lnTo>
                      <a:lnTo>
                        <a:pt x="0" y="5"/>
                      </a:lnTo>
                      <a:lnTo>
                        <a:pt x="0" y="3"/>
                      </a:lnTo>
                      <a:lnTo>
                        <a:pt x="0" y="5"/>
                      </a:lnTo>
                      <a:lnTo>
                        <a:pt x="2"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1848" name="Freeform 40"/>
                <p:cNvSpPr>
                  <a:spLocks/>
                </p:cNvSpPr>
                <p:nvPr/>
              </p:nvSpPr>
              <p:spPr bwMode="auto">
                <a:xfrm>
                  <a:off x="4762" y="1559"/>
                  <a:ext cx="34" cy="5"/>
                </a:xfrm>
                <a:custGeom>
                  <a:avLst/>
                  <a:gdLst>
                    <a:gd name="T0" fmla="*/ 66 w 68"/>
                    <a:gd name="T1" fmla="*/ 7 h 10"/>
                    <a:gd name="T2" fmla="*/ 63 w 68"/>
                    <a:gd name="T3" fmla="*/ 7 h 10"/>
                    <a:gd name="T4" fmla="*/ 58 w 68"/>
                    <a:gd name="T5" fmla="*/ 5 h 10"/>
                    <a:gd name="T6" fmla="*/ 42 w 68"/>
                    <a:gd name="T7" fmla="*/ 5 h 10"/>
                    <a:gd name="T8" fmla="*/ 37 w 68"/>
                    <a:gd name="T9" fmla="*/ 4 h 10"/>
                    <a:gd name="T10" fmla="*/ 24 w 68"/>
                    <a:gd name="T11" fmla="*/ 4 h 10"/>
                    <a:gd name="T12" fmla="*/ 21 w 68"/>
                    <a:gd name="T13" fmla="*/ 2 h 10"/>
                    <a:gd name="T14" fmla="*/ 8 w 68"/>
                    <a:gd name="T15" fmla="*/ 2 h 10"/>
                    <a:gd name="T16" fmla="*/ 5 w 68"/>
                    <a:gd name="T17" fmla="*/ 0 h 10"/>
                    <a:gd name="T18" fmla="*/ 2 w 68"/>
                    <a:gd name="T19" fmla="*/ 0 h 10"/>
                    <a:gd name="T20" fmla="*/ 0 w 68"/>
                    <a:gd name="T21" fmla="*/ 4 h 10"/>
                    <a:gd name="T22" fmla="*/ 5 w 68"/>
                    <a:gd name="T23" fmla="*/ 4 h 10"/>
                    <a:gd name="T24" fmla="*/ 8 w 68"/>
                    <a:gd name="T25" fmla="*/ 5 h 10"/>
                    <a:gd name="T26" fmla="*/ 21 w 68"/>
                    <a:gd name="T27" fmla="*/ 5 h 10"/>
                    <a:gd name="T28" fmla="*/ 24 w 68"/>
                    <a:gd name="T29" fmla="*/ 7 h 10"/>
                    <a:gd name="T30" fmla="*/ 37 w 68"/>
                    <a:gd name="T31" fmla="*/ 7 h 10"/>
                    <a:gd name="T32" fmla="*/ 42 w 68"/>
                    <a:gd name="T33" fmla="*/ 8 h 10"/>
                    <a:gd name="T34" fmla="*/ 58 w 68"/>
                    <a:gd name="T35" fmla="*/ 8 h 10"/>
                    <a:gd name="T36" fmla="*/ 63 w 68"/>
                    <a:gd name="T37" fmla="*/ 10 h 10"/>
                    <a:gd name="T38" fmla="*/ 66 w 68"/>
                    <a:gd name="T39" fmla="*/ 10 h 10"/>
                    <a:gd name="T40" fmla="*/ 65 w 68"/>
                    <a:gd name="T41" fmla="*/ 10 h 10"/>
                    <a:gd name="T42" fmla="*/ 68 w 68"/>
                    <a:gd name="T43" fmla="*/ 7 h 10"/>
                    <a:gd name="T44" fmla="*/ 66 w 68"/>
                    <a:gd name="T45" fmla="*/ 7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8" h="10">
                      <a:moveTo>
                        <a:pt x="66" y="7"/>
                      </a:moveTo>
                      <a:lnTo>
                        <a:pt x="63" y="7"/>
                      </a:lnTo>
                      <a:lnTo>
                        <a:pt x="58" y="5"/>
                      </a:lnTo>
                      <a:lnTo>
                        <a:pt x="42" y="5"/>
                      </a:lnTo>
                      <a:lnTo>
                        <a:pt x="37" y="4"/>
                      </a:lnTo>
                      <a:lnTo>
                        <a:pt x="24" y="4"/>
                      </a:lnTo>
                      <a:lnTo>
                        <a:pt x="21" y="2"/>
                      </a:lnTo>
                      <a:lnTo>
                        <a:pt x="8" y="2"/>
                      </a:lnTo>
                      <a:lnTo>
                        <a:pt x="5" y="0"/>
                      </a:lnTo>
                      <a:lnTo>
                        <a:pt x="2" y="0"/>
                      </a:lnTo>
                      <a:lnTo>
                        <a:pt x="0" y="4"/>
                      </a:lnTo>
                      <a:lnTo>
                        <a:pt x="5" y="4"/>
                      </a:lnTo>
                      <a:lnTo>
                        <a:pt x="8" y="5"/>
                      </a:lnTo>
                      <a:lnTo>
                        <a:pt x="21" y="5"/>
                      </a:lnTo>
                      <a:lnTo>
                        <a:pt x="24" y="7"/>
                      </a:lnTo>
                      <a:lnTo>
                        <a:pt x="37" y="7"/>
                      </a:lnTo>
                      <a:lnTo>
                        <a:pt x="42" y="8"/>
                      </a:lnTo>
                      <a:lnTo>
                        <a:pt x="58" y="8"/>
                      </a:lnTo>
                      <a:lnTo>
                        <a:pt x="63" y="10"/>
                      </a:lnTo>
                      <a:lnTo>
                        <a:pt x="66" y="10"/>
                      </a:lnTo>
                      <a:lnTo>
                        <a:pt x="65" y="10"/>
                      </a:lnTo>
                      <a:lnTo>
                        <a:pt x="68" y="7"/>
                      </a:lnTo>
                      <a:lnTo>
                        <a:pt x="66"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1849" name="Freeform 41"/>
                <p:cNvSpPr>
                  <a:spLocks/>
                </p:cNvSpPr>
                <p:nvPr/>
              </p:nvSpPr>
              <p:spPr bwMode="auto">
                <a:xfrm>
                  <a:off x="4794" y="1562"/>
                  <a:ext cx="3" cy="6"/>
                </a:xfrm>
                <a:custGeom>
                  <a:avLst/>
                  <a:gdLst>
                    <a:gd name="T0" fmla="*/ 3 w 5"/>
                    <a:gd name="T1" fmla="*/ 11 h 11"/>
                    <a:gd name="T2" fmla="*/ 3 w 5"/>
                    <a:gd name="T3" fmla="*/ 10 h 11"/>
                    <a:gd name="T4" fmla="*/ 5 w 5"/>
                    <a:gd name="T5" fmla="*/ 8 h 11"/>
                    <a:gd name="T6" fmla="*/ 5 w 5"/>
                    <a:gd name="T7" fmla="*/ 3 h 11"/>
                    <a:gd name="T8" fmla="*/ 1 w 5"/>
                    <a:gd name="T9" fmla="*/ 0 h 11"/>
                    <a:gd name="T10" fmla="*/ 0 w 5"/>
                    <a:gd name="T11" fmla="*/ 3 h 11"/>
                    <a:gd name="T12" fmla="*/ 1 w 5"/>
                    <a:gd name="T13" fmla="*/ 3 h 11"/>
                    <a:gd name="T14" fmla="*/ 1 w 5"/>
                    <a:gd name="T15" fmla="*/ 8 h 11"/>
                    <a:gd name="T16" fmla="*/ 0 w 5"/>
                    <a:gd name="T17" fmla="*/ 10 h 11"/>
                    <a:gd name="T18" fmla="*/ 1 w 5"/>
                    <a:gd name="T19" fmla="*/ 8 h 11"/>
                    <a:gd name="T20" fmla="*/ 3 w 5"/>
                    <a:gd name="T21" fmla="*/ 11 h 11"/>
                    <a:gd name="T22" fmla="*/ 3 w 5"/>
                    <a:gd name="T23" fmla="*/ 10 h 11"/>
                    <a:gd name="T24" fmla="*/ 3 w 5"/>
                    <a:gd name="T25" fmla="*/ 1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 h="11">
                      <a:moveTo>
                        <a:pt x="3" y="11"/>
                      </a:moveTo>
                      <a:lnTo>
                        <a:pt x="3" y="10"/>
                      </a:lnTo>
                      <a:lnTo>
                        <a:pt x="5" y="8"/>
                      </a:lnTo>
                      <a:lnTo>
                        <a:pt x="5" y="3"/>
                      </a:lnTo>
                      <a:lnTo>
                        <a:pt x="1" y="0"/>
                      </a:lnTo>
                      <a:lnTo>
                        <a:pt x="0" y="3"/>
                      </a:lnTo>
                      <a:lnTo>
                        <a:pt x="1" y="3"/>
                      </a:lnTo>
                      <a:lnTo>
                        <a:pt x="1" y="8"/>
                      </a:lnTo>
                      <a:lnTo>
                        <a:pt x="0" y="10"/>
                      </a:lnTo>
                      <a:lnTo>
                        <a:pt x="1" y="8"/>
                      </a:lnTo>
                      <a:lnTo>
                        <a:pt x="3" y="11"/>
                      </a:lnTo>
                      <a:lnTo>
                        <a:pt x="3" y="10"/>
                      </a:lnTo>
                      <a:lnTo>
                        <a:pt x="3"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1850" name="Freeform 42"/>
                <p:cNvSpPr>
                  <a:spLocks/>
                </p:cNvSpPr>
                <p:nvPr/>
              </p:nvSpPr>
              <p:spPr bwMode="auto">
                <a:xfrm>
                  <a:off x="4718" y="1566"/>
                  <a:ext cx="78" cy="6"/>
                </a:xfrm>
                <a:custGeom>
                  <a:avLst/>
                  <a:gdLst>
                    <a:gd name="T0" fmla="*/ 1 w 156"/>
                    <a:gd name="T1" fmla="*/ 13 h 13"/>
                    <a:gd name="T2" fmla="*/ 61 w 156"/>
                    <a:gd name="T3" fmla="*/ 13 h 13"/>
                    <a:gd name="T4" fmla="*/ 70 w 156"/>
                    <a:gd name="T5" fmla="*/ 11 h 13"/>
                    <a:gd name="T6" fmla="*/ 90 w 156"/>
                    <a:gd name="T7" fmla="*/ 11 h 13"/>
                    <a:gd name="T8" fmla="*/ 99 w 156"/>
                    <a:gd name="T9" fmla="*/ 10 h 13"/>
                    <a:gd name="T10" fmla="*/ 109 w 156"/>
                    <a:gd name="T11" fmla="*/ 10 h 13"/>
                    <a:gd name="T12" fmla="*/ 119 w 156"/>
                    <a:gd name="T13" fmla="*/ 8 h 13"/>
                    <a:gd name="T14" fmla="*/ 127 w 156"/>
                    <a:gd name="T15" fmla="*/ 8 h 13"/>
                    <a:gd name="T16" fmla="*/ 137 w 156"/>
                    <a:gd name="T17" fmla="*/ 6 h 13"/>
                    <a:gd name="T18" fmla="*/ 146 w 156"/>
                    <a:gd name="T19" fmla="*/ 5 h 13"/>
                    <a:gd name="T20" fmla="*/ 156 w 156"/>
                    <a:gd name="T21" fmla="*/ 3 h 13"/>
                    <a:gd name="T22" fmla="*/ 154 w 156"/>
                    <a:gd name="T23" fmla="*/ 0 h 13"/>
                    <a:gd name="T24" fmla="*/ 146 w 156"/>
                    <a:gd name="T25" fmla="*/ 2 h 13"/>
                    <a:gd name="T26" fmla="*/ 137 w 156"/>
                    <a:gd name="T27" fmla="*/ 3 h 13"/>
                    <a:gd name="T28" fmla="*/ 127 w 156"/>
                    <a:gd name="T29" fmla="*/ 5 h 13"/>
                    <a:gd name="T30" fmla="*/ 119 w 156"/>
                    <a:gd name="T31" fmla="*/ 5 h 13"/>
                    <a:gd name="T32" fmla="*/ 109 w 156"/>
                    <a:gd name="T33" fmla="*/ 6 h 13"/>
                    <a:gd name="T34" fmla="*/ 99 w 156"/>
                    <a:gd name="T35" fmla="*/ 6 h 13"/>
                    <a:gd name="T36" fmla="*/ 90 w 156"/>
                    <a:gd name="T37" fmla="*/ 8 h 13"/>
                    <a:gd name="T38" fmla="*/ 61 w 156"/>
                    <a:gd name="T39" fmla="*/ 8 h 13"/>
                    <a:gd name="T40" fmla="*/ 51 w 156"/>
                    <a:gd name="T41" fmla="*/ 10 h 13"/>
                    <a:gd name="T42" fmla="*/ 1 w 156"/>
                    <a:gd name="T43" fmla="*/ 10 h 13"/>
                    <a:gd name="T44" fmla="*/ 0 w 156"/>
                    <a:gd name="T45" fmla="*/ 11 h 13"/>
                    <a:gd name="T46" fmla="*/ 1 w 156"/>
                    <a:gd name="T47" fmla="*/ 10 h 13"/>
                    <a:gd name="T48" fmla="*/ 0 w 156"/>
                    <a:gd name="T49" fmla="*/ 11 h 13"/>
                    <a:gd name="T50" fmla="*/ 1 w 156"/>
                    <a:gd name="T51"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56" h="13">
                      <a:moveTo>
                        <a:pt x="1" y="13"/>
                      </a:moveTo>
                      <a:lnTo>
                        <a:pt x="61" y="13"/>
                      </a:lnTo>
                      <a:lnTo>
                        <a:pt x="70" y="11"/>
                      </a:lnTo>
                      <a:lnTo>
                        <a:pt x="90" y="11"/>
                      </a:lnTo>
                      <a:lnTo>
                        <a:pt x="99" y="10"/>
                      </a:lnTo>
                      <a:lnTo>
                        <a:pt x="109" y="10"/>
                      </a:lnTo>
                      <a:lnTo>
                        <a:pt x="119" y="8"/>
                      </a:lnTo>
                      <a:lnTo>
                        <a:pt x="127" y="8"/>
                      </a:lnTo>
                      <a:lnTo>
                        <a:pt x="137" y="6"/>
                      </a:lnTo>
                      <a:lnTo>
                        <a:pt x="146" y="5"/>
                      </a:lnTo>
                      <a:lnTo>
                        <a:pt x="156" y="3"/>
                      </a:lnTo>
                      <a:lnTo>
                        <a:pt x="154" y="0"/>
                      </a:lnTo>
                      <a:lnTo>
                        <a:pt x="146" y="2"/>
                      </a:lnTo>
                      <a:lnTo>
                        <a:pt x="137" y="3"/>
                      </a:lnTo>
                      <a:lnTo>
                        <a:pt x="127" y="5"/>
                      </a:lnTo>
                      <a:lnTo>
                        <a:pt x="119" y="5"/>
                      </a:lnTo>
                      <a:lnTo>
                        <a:pt x="109" y="6"/>
                      </a:lnTo>
                      <a:lnTo>
                        <a:pt x="99" y="6"/>
                      </a:lnTo>
                      <a:lnTo>
                        <a:pt x="90" y="8"/>
                      </a:lnTo>
                      <a:lnTo>
                        <a:pt x="61" y="8"/>
                      </a:lnTo>
                      <a:lnTo>
                        <a:pt x="51" y="10"/>
                      </a:lnTo>
                      <a:lnTo>
                        <a:pt x="1" y="10"/>
                      </a:lnTo>
                      <a:lnTo>
                        <a:pt x="0" y="11"/>
                      </a:lnTo>
                      <a:lnTo>
                        <a:pt x="1" y="10"/>
                      </a:lnTo>
                      <a:lnTo>
                        <a:pt x="0" y="11"/>
                      </a:lnTo>
                      <a:lnTo>
                        <a:pt x="1" y="1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1851" name="Freeform 43"/>
                <p:cNvSpPr>
                  <a:spLocks/>
                </p:cNvSpPr>
                <p:nvPr/>
              </p:nvSpPr>
              <p:spPr bwMode="auto">
                <a:xfrm>
                  <a:off x="4702" y="1572"/>
                  <a:ext cx="17" cy="5"/>
                </a:xfrm>
                <a:custGeom>
                  <a:avLst/>
                  <a:gdLst>
                    <a:gd name="T0" fmla="*/ 0 w 32"/>
                    <a:gd name="T1" fmla="*/ 12 h 12"/>
                    <a:gd name="T2" fmla="*/ 5 w 32"/>
                    <a:gd name="T3" fmla="*/ 10 h 12"/>
                    <a:gd name="T4" fmla="*/ 8 w 32"/>
                    <a:gd name="T5" fmla="*/ 10 h 12"/>
                    <a:gd name="T6" fmla="*/ 13 w 32"/>
                    <a:gd name="T7" fmla="*/ 8 h 12"/>
                    <a:gd name="T8" fmla="*/ 16 w 32"/>
                    <a:gd name="T9" fmla="*/ 8 h 12"/>
                    <a:gd name="T10" fmla="*/ 21 w 32"/>
                    <a:gd name="T11" fmla="*/ 7 h 12"/>
                    <a:gd name="T12" fmla="*/ 24 w 32"/>
                    <a:gd name="T13" fmla="*/ 7 h 12"/>
                    <a:gd name="T14" fmla="*/ 29 w 32"/>
                    <a:gd name="T15" fmla="*/ 5 h 12"/>
                    <a:gd name="T16" fmla="*/ 32 w 32"/>
                    <a:gd name="T17" fmla="*/ 2 h 12"/>
                    <a:gd name="T18" fmla="*/ 31 w 32"/>
                    <a:gd name="T19" fmla="*/ 0 h 12"/>
                    <a:gd name="T20" fmla="*/ 27 w 32"/>
                    <a:gd name="T21" fmla="*/ 2 h 12"/>
                    <a:gd name="T22" fmla="*/ 24 w 32"/>
                    <a:gd name="T23" fmla="*/ 3 h 12"/>
                    <a:gd name="T24" fmla="*/ 21 w 32"/>
                    <a:gd name="T25" fmla="*/ 3 h 12"/>
                    <a:gd name="T26" fmla="*/ 16 w 32"/>
                    <a:gd name="T27" fmla="*/ 5 h 12"/>
                    <a:gd name="T28" fmla="*/ 13 w 32"/>
                    <a:gd name="T29" fmla="*/ 5 h 12"/>
                    <a:gd name="T30" fmla="*/ 8 w 32"/>
                    <a:gd name="T31" fmla="*/ 7 h 12"/>
                    <a:gd name="T32" fmla="*/ 3 w 32"/>
                    <a:gd name="T33" fmla="*/ 8 h 12"/>
                    <a:gd name="T34" fmla="*/ 0 w 32"/>
                    <a:gd name="T35" fmla="*/ 8 h 12"/>
                    <a:gd name="T36" fmla="*/ 0 w 32"/>
                    <a:gd name="T37" fmla="*/ 1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2" h="12">
                      <a:moveTo>
                        <a:pt x="0" y="12"/>
                      </a:moveTo>
                      <a:lnTo>
                        <a:pt x="5" y="10"/>
                      </a:lnTo>
                      <a:lnTo>
                        <a:pt x="8" y="10"/>
                      </a:lnTo>
                      <a:lnTo>
                        <a:pt x="13" y="8"/>
                      </a:lnTo>
                      <a:lnTo>
                        <a:pt x="16" y="8"/>
                      </a:lnTo>
                      <a:lnTo>
                        <a:pt x="21" y="7"/>
                      </a:lnTo>
                      <a:lnTo>
                        <a:pt x="24" y="7"/>
                      </a:lnTo>
                      <a:lnTo>
                        <a:pt x="29" y="5"/>
                      </a:lnTo>
                      <a:lnTo>
                        <a:pt x="32" y="2"/>
                      </a:lnTo>
                      <a:lnTo>
                        <a:pt x="31" y="0"/>
                      </a:lnTo>
                      <a:lnTo>
                        <a:pt x="27" y="2"/>
                      </a:lnTo>
                      <a:lnTo>
                        <a:pt x="24" y="3"/>
                      </a:lnTo>
                      <a:lnTo>
                        <a:pt x="21" y="3"/>
                      </a:lnTo>
                      <a:lnTo>
                        <a:pt x="16" y="5"/>
                      </a:lnTo>
                      <a:lnTo>
                        <a:pt x="13" y="5"/>
                      </a:lnTo>
                      <a:lnTo>
                        <a:pt x="8" y="7"/>
                      </a:lnTo>
                      <a:lnTo>
                        <a:pt x="3" y="8"/>
                      </a:lnTo>
                      <a:lnTo>
                        <a:pt x="0" y="8"/>
                      </a:lnTo>
                      <a:lnTo>
                        <a:pt x="0" y="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1852" name="Freeform 44"/>
                <p:cNvSpPr>
                  <a:spLocks/>
                </p:cNvSpPr>
                <p:nvPr/>
              </p:nvSpPr>
              <p:spPr bwMode="auto">
                <a:xfrm>
                  <a:off x="4673" y="1576"/>
                  <a:ext cx="29" cy="9"/>
                </a:xfrm>
                <a:custGeom>
                  <a:avLst/>
                  <a:gdLst>
                    <a:gd name="T0" fmla="*/ 1 w 58"/>
                    <a:gd name="T1" fmla="*/ 18 h 18"/>
                    <a:gd name="T2" fmla="*/ 5 w 58"/>
                    <a:gd name="T3" fmla="*/ 18 h 18"/>
                    <a:gd name="T4" fmla="*/ 8 w 58"/>
                    <a:gd name="T5" fmla="*/ 16 h 18"/>
                    <a:gd name="T6" fmla="*/ 11 w 58"/>
                    <a:gd name="T7" fmla="*/ 16 h 18"/>
                    <a:gd name="T8" fmla="*/ 14 w 58"/>
                    <a:gd name="T9" fmla="*/ 15 h 18"/>
                    <a:gd name="T10" fmla="*/ 19 w 58"/>
                    <a:gd name="T11" fmla="*/ 15 h 18"/>
                    <a:gd name="T12" fmla="*/ 22 w 58"/>
                    <a:gd name="T13" fmla="*/ 13 h 18"/>
                    <a:gd name="T14" fmla="*/ 26 w 58"/>
                    <a:gd name="T15" fmla="*/ 13 h 18"/>
                    <a:gd name="T16" fmla="*/ 29 w 58"/>
                    <a:gd name="T17" fmla="*/ 12 h 18"/>
                    <a:gd name="T18" fmla="*/ 34 w 58"/>
                    <a:gd name="T19" fmla="*/ 12 h 18"/>
                    <a:gd name="T20" fmla="*/ 37 w 58"/>
                    <a:gd name="T21" fmla="*/ 10 h 18"/>
                    <a:gd name="T22" fmla="*/ 40 w 58"/>
                    <a:gd name="T23" fmla="*/ 8 h 18"/>
                    <a:gd name="T24" fmla="*/ 43 w 58"/>
                    <a:gd name="T25" fmla="*/ 8 h 18"/>
                    <a:gd name="T26" fmla="*/ 47 w 58"/>
                    <a:gd name="T27" fmla="*/ 7 h 18"/>
                    <a:gd name="T28" fmla="*/ 51 w 58"/>
                    <a:gd name="T29" fmla="*/ 5 h 18"/>
                    <a:gd name="T30" fmla="*/ 55 w 58"/>
                    <a:gd name="T31" fmla="*/ 5 h 18"/>
                    <a:gd name="T32" fmla="*/ 58 w 58"/>
                    <a:gd name="T33" fmla="*/ 4 h 18"/>
                    <a:gd name="T34" fmla="*/ 58 w 58"/>
                    <a:gd name="T35" fmla="*/ 0 h 18"/>
                    <a:gd name="T36" fmla="*/ 55 w 58"/>
                    <a:gd name="T37" fmla="*/ 2 h 18"/>
                    <a:gd name="T38" fmla="*/ 50 w 58"/>
                    <a:gd name="T39" fmla="*/ 2 h 18"/>
                    <a:gd name="T40" fmla="*/ 47 w 58"/>
                    <a:gd name="T41" fmla="*/ 4 h 18"/>
                    <a:gd name="T42" fmla="*/ 43 w 58"/>
                    <a:gd name="T43" fmla="*/ 5 h 18"/>
                    <a:gd name="T44" fmla="*/ 40 w 58"/>
                    <a:gd name="T45" fmla="*/ 5 h 18"/>
                    <a:gd name="T46" fmla="*/ 37 w 58"/>
                    <a:gd name="T47" fmla="*/ 7 h 18"/>
                    <a:gd name="T48" fmla="*/ 32 w 58"/>
                    <a:gd name="T49" fmla="*/ 8 h 18"/>
                    <a:gd name="T50" fmla="*/ 29 w 58"/>
                    <a:gd name="T51" fmla="*/ 8 h 18"/>
                    <a:gd name="T52" fmla="*/ 26 w 58"/>
                    <a:gd name="T53" fmla="*/ 10 h 18"/>
                    <a:gd name="T54" fmla="*/ 21 w 58"/>
                    <a:gd name="T55" fmla="*/ 10 h 18"/>
                    <a:gd name="T56" fmla="*/ 18 w 58"/>
                    <a:gd name="T57" fmla="*/ 12 h 18"/>
                    <a:gd name="T58" fmla="*/ 14 w 58"/>
                    <a:gd name="T59" fmla="*/ 12 h 18"/>
                    <a:gd name="T60" fmla="*/ 11 w 58"/>
                    <a:gd name="T61" fmla="*/ 13 h 18"/>
                    <a:gd name="T62" fmla="*/ 8 w 58"/>
                    <a:gd name="T63" fmla="*/ 13 h 18"/>
                    <a:gd name="T64" fmla="*/ 3 w 58"/>
                    <a:gd name="T65" fmla="*/ 15 h 18"/>
                    <a:gd name="T66" fmla="*/ 0 w 58"/>
                    <a:gd name="T67" fmla="*/ 15 h 18"/>
                    <a:gd name="T68" fmla="*/ 1 w 58"/>
                    <a:gd name="T69"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8" h="18">
                      <a:moveTo>
                        <a:pt x="1" y="18"/>
                      </a:moveTo>
                      <a:lnTo>
                        <a:pt x="5" y="18"/>
                      </a:lnTo>
                      <a:lnTo>
                        <a:pt x="8" y="16"/>
                      </a:lnTo>
                      <a:lnTo>
                        <a:pt x="11" y="16"/>
                      </a:lnTo>
                      <a:lnTo>
                        <a:pt x="14" y="15"/>
                      </a:lnTo>
                      <a:lnTo>
                        <a:pt x="19" y="15"/>
                      </a:lnTo>
                      <a:lnTo>
                        <a:pt x="22" y="13"/>
                      </a:lnTo>
                      <a:lnTo>
                        <a:pt x="26" y="13"/>
                      </a:lnTo>
                      <a:lnTo>
                        <a:pt x="29" y="12"/>
                      </a:lnTo>
                      <a:lnTo>
                        <a:pt x="34" y="12"/>
                      </a:lnTo>
                      <a:lnTo>
                        <a:pt x="37" y="10"/>
                      </a:lnTo>
                      <a:lnTo>
                        <a:pt x="40" y="8"/>
                      </a:lnTo>
                      <a:lnTo>
                        <a:pt x="43" y="8"/>
                      </a:lnTo>
                      <a:lnTo>
                        <a:pt x="47" y="7"/>
                      </a:lnTo>
                      <a:lnTo>
                        <a:pt x="51" y="5"/>
                      </a:lnTo>
                      <a:lnTo>
                        <a:pt x="55" y="5"/>
                      </a:lnTo>
                      <a:lnTo>
                        <a:pt x="58" y="4"/>
                      </a:lnTo>
                      <a:lnTo>
                        <a:pt x="58" y="0"/>
                      </a:lnTo>
                      <a:lnTo>
                        <a:pt x="55" y="2"/>
                      </a:lnTo>
                      <a:lnTo>
                        <a:pt x="50" y="2"/>
                      </a:lnTo>
                      <a:lnTo>
                        <a:pt x="47" y="4"/>
                      </a:lnTo>
                      <a:lnTo>
                        <a:pt x="43" y="5"/>
                      </a:lnTo>
                      <a:lnTo>
                        <a:pt x="40" y="5"/>
                      </a:lnTo>
                      <a:lnTo>
                        <a:pt x="37" y="7"/>
                      </a:lnTo>
                      <a:lnTo>
                        <a:pt x="32" y="8"/>
                      </a:lnTo>
                      <a:lnTo>
                        <a:pt x="29" y="8"/>
                      </a:lnTo>
                      <a:lnTo>
                        <a:pt x="26" y="10"/>
                      </a:lnTo>
                      <a:lnTo>
                        <a:pt x="21" y="10"/>
                      </a:lnTo>
                      <a:lnTo>
                        <a:pt x="18" y="12"/>
                      </a:lnTo>
                      <a:lnTo>
                        <a:pt x="14" y="12"/>
                      </a:lnTo>
                      <a:lnTo>
                        <a:pt x="11" y="13"/>
                      </a:lnTo>
                      <a:lnTo>
                        <a:pt x="8" y="13"/>
                      </a:lnTo>
                      <a:lnTo>
                        <a:pt x="3" y="15"/>
                      </a:lnTo>
                      <a:lnTo>
                        <a:pt x="0" y="15"/>
                      </a:lnTo>
                      <a:lnTo>
                        <a:pt x="1"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1853" name="Freeform 45"/>
                <p:cNvSpPr>
                  <a:spLocks/>
                </p:cNvSpPr>
                <p:nvPr/>
              </p:nvSpPr>
              <p:spPr bwMode="auto">
                <a:xfrm>
                  <a:off x="4664" y="1583"/>
                  <a:ext cx="10" cy="6"/>
                </a:xfrm>
                <a:custGeom>
                  <a:avLst/>
                  <a:gdLst>
                    <a:gd name="T0" fmla="*/ 2 w 21"/>
                    <a:gd name="T1" fmla="*/ 11 h 11"/>
                    <a:gd name="T2" fmla="*/ 4 w 21"/>
                    <a:gd name="T3" fmla="*/ 10 h 11"/>
                    <a:gd name="T4" fmla="*/ 7 w 21"/>
                    <a:gd name="T5" fmla="*/ 10 h 11"/>
                    <a:gd name="T6" fmla="*/ 10 w 21"/>
                    <a:gd name="T7" fmla="*/ 8 h 11"/>
                    <a:gd name="T8" fmla="*/ 12 w 21"/>
                    <a:gd name="T9" fmla="*/ 8 h 11"/>
                    <a:gd name="T10" fmla="*/ 13 w 21"/>
                    <a:gd name="T11" fmla="*/ 6 h 11"/>
                    <a:gd name="T12" fmla="*/ 17 w 21"/>
                    <a:gd name="T13" fmla="*/ 5 h 11"/>
                    <a:gd name="T14" fmla="*/ 18 w 21"/>
                    <a:gd name="T15" fmla="*/ 5 h 11"/>
                    <a:gd name="T16" fmla="*/ 21 w 21"/>
                    <a:gd name="T17" fmla="*/ 3 h 11"/>
                    <a:gd name="T18" fmla="*/ 20 w 21"/>
                    <a:gd name="T19" fmla="*/ 0 h 11"/>
                    <a:gd name="T20" fmla="*/ 18 w 21"/>
                    <a:gd name="T21" fmla="*/ 1 h 11"/>
                    <a:gd name="T22" fmla="*/ 15 w 21"/>
                    <a:gd name="T23" fmla="*/ 3 h 11"/>
                    <a:gd name="T24" fmla="*/ 13 w 21"/>
                    <a:gd name="T25" fmla="*/ 3 h 11"/>
                    <a:gd name="T26" fmla="*/ 10 w 21"/>
                    <a:gd name="T27" fmla="*/ 5 h 11"/>
                    <a:gd name="T28" fmla="*/ 9 w 21"/>
                    <a:gd name="T29" fmla="*/ 5 h 11"/>
                    <a:gd name="T30" fmla="*/ 5 w 21"/>
                    <a:gd name="T31" fmla="*/ 6 h 11"/>
                    <a:gd name="T32" fmla="*/ 4 w 21"/>
                    <a:gd name="T33" fmla="*/ 6 h 11"/>
                    <a:gd name="T34" fmla="*/ 2 w 21"/>
                    <a:gd name="T35" fmla="*/ 8 h 11"/>
                    <a:gd name="T36" fmla="*/ 0 w 21"/>
                    <a:gd name="T37" fmla="*/ 8 h 11"/>
                    <a:gd name="T38" fmla="*/ 2 w 21"/>
                    <a:gd name="T39" fmla="*/ 1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1" h="11">
                      <a:moveTo>
                        <a:pt x="2" y="11"/>
                      </a:moveTo>
                      <a:lnTo>
                        <a:pt x="4" y="10"/>
                      </a:lnTo>
                      <a:lnTo>
                        <a:pt x="7" y="10"/>
                      </a:lnTo>
                      <a:lnTo>
                        <a:pt x="10" y="8"/>
                      </a:lnTo>
                      <a:lnTo>
                        <a:pt x="12" y="8"/>
                      </a:lnTo>
                      <a:lnTo>
                        <a:pt x="13" y="6"/>
                      </a:lnTo>
                      <a:lnTo>
                        <a:pt x="17" y="5"/>
                      </a:lnTo>
                      <a:lnTo>
                        <a:pt x="18" y="5"/>
                      </a:lnTo>
                      <a:lnTo>
                        <a:pt x="21" y="3"/>
                      </a:lnTo>
                      <a:lnTo>
                        <a:pt x="20" y="0"/>
                      </a:lnTo>
                      <a:lnTo>
                        <a:pt x="18" y="1"/>
                      </a:lnTo>
                      <a:lnTo>
                        <a:pt x="15" y="3"/>
                      </a:lnTo>
                      <a:lnTo>
                        <a:pt x="13" y="3"/>
                      </a:lnTo>
                      <a:lnTo>
                        <a:pt x="10" y="5"/>
                      </a:lnTo>
                      <a:lnTo>
                        <a:pt x="9" y="5"/>
                      </a:lnTo>
                      <a:lnTo>
                        <a:pt x="5" y="6"/>
                      </a:lnTo>
                      <a:lnTo>
                        <a:pt x="4" y="6"/>
                      </a:lnTo>
                      <a:lnTo>
                        <a:pt x="2" y="8"/>
                      </a:lnTo>
                      <a:lnTo>
                        <a:pt x="0" y="8"/>
                      </a:lnTo>
                      <a:lnTo>
                        <a:pt x="2"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1854" name="Freeform 46"/>
                <p:cNvSpPr>
                  <a:spLocks/>
                </p:cNvSpPr>
                <p:nvPr/>
              </p:nvSpPr>
              <p:spPr bwMode="auto">
                <a:xfrm>
                  <a:off x="4595" y="1587"/>
                  <a:ext cx="70" cy="18"/>
                </a:xfrm>
                <a:custGeom>
                  <a:avLst/>
                  <a:gdLst>
                    <a:gd name="T0" fmla="*/ 2 w 139"/>
                    <a:gd name="T1" fmla="*/ 35 h 35"/>
                    <a:gd name="T2" fmla="*/ 10 w 139"/>
                    <a:gd name="T3" fmla="*/ 34 h 35"/>
                    <a:gd name="T4" fmla="*/ 18 w 139"/>
                    <a:gd name="T5" fmla="*/ 32 h 35"/>
                    <a:gd name="T6" fmla="*/ 26 w 139"/>
                    <a:gd name="T7" fmla="*/ 29 h 35"/>
                    <a:gd name="T8" fmla="*/ 36 w 139"/>
                    <a:gd name="T9" fmla="*/ 27 h 35"/>
                    <a:gd name="T10" fmla="*/ 44 w 139"/>
                    <a:gd name="T11" fmla="*/ 26 h 35"/>
                    <a:gd name="T12" fmla="*/ 52 w 139"/>
                    <a:gd name="T13" fmla="*/ 24 h 35"/>
                    <a:gd name="T14" fmla="*/ 62 w 139"/>
                    <a:gd name="T15" fmla="*/ 23 h 35"/>
                    <a:gd name="T16" fmla="*/ 70 w 139"/>
                    <a:gd name="T17" fmla="*/ 21 h 35"/>
                    <a:gd name="T18" fmla="*/ 79 w 139"/>
                    <a:gd name="T19" fmla="*/ 19 h 35"/>
                    <a:gd name="T20" fmla="*/ 87 w 139"/>
                    <a:gd name="T21" fmla="*/ 18 h 35"/>
                    <a:gd name="T22" fmla="*/ 97 w 139"/>
                    <a:gd name="T23" fmla="*/ 14 h 35"/>
                    <a:gd name="T24" fmla="*/ 105 w 139"/>
                    <a:gd name="T25" fmla="*/ 13 h 35"/>
                    <a:gd name="T26" fmla="*/ 113 w 139"/>
                    <a:gd name="T27" fmla="*/ 11 h 35"/>
                    <a:gd name="T28" fmla="*/ 123 w 139"/>
                    <a:gd name="T29" fmla="*/ 8 h 35"/>
                    <a:gd name="T30" fmla="*/ 131 w 139"/>
                    <a:gd name="T31" fmla="*/ 6 h 35"/>
                    <a:gd name="T32" fmla="*/ 139 w 139"/>
                    <a:gd name="T33" fmla="*/ 3 h 35"/>
                    <a:gd name="T34" fmla="*/ 137 w 139"/>
                    <a:gd name="T35" fmla="*/ 0 h 35"/>
                    <a:gd name="T36" fmla="*/ 129 w 139"/>
                    <a:gd name="T37" fmla="*/ 3 h 35"/>
                    <a:gd name="T38" fmla="*/ 121 w 139"/>
                    <a:gd name="T39" fmla="*/ 6 h 35"/>
                    <a:gd name="T40" fmla="*/ 113 w 139"/>
                    <a:gd name="T41" fmla="*/ 8 h 35"/>
                    <a:gd name="T42" fmla="*/ 105 w 139"/>
                    <a:gd name="T43" fmla="*/ 10 h 35"/>
                    <a:gd name="T44" fmla="*/ 96 w 139"/>
                    <a:gd name="T45" fmla="*/ 13 h 35"/>
                    <a:gd name="T46" fmla="*/ 87 w 139"/>
                    <a:gd name="T47" fmla="*/ 14 h 35"/>
                    <a:gd name="T48" fmla="*/ 78 w 139"/>
                    <a:gd name="T49" fmla="*/ 16 h 35"/>
                    <a:gd name="T50" fmla="*/ 70 w 139"/>
                    <a:gd name="T51" fmla="*/ 18 h 35"/>
                    <a:gd name="T52" fmla="*/ 60 w 139"/>
                    <a:gd name="T53" fmla="*/ 19 h 35"/>
                    <a:gd name="T54" fmla="*/ 52 w 139"/>
                    <a:gd name="T55" fmla="*/ 21 h 35"/>
                    <a:gd name="T56" fmla="*/ 44 w 139"/>
                    <a:gd name="T57" fmla="*/ 23 h 35"/>
                    <a:gd name="T58" fmla="*/ 34 w 139"/>
                    <a:gd name="T59" fmla="*/ 24 h 35"/>
                    <a:gd name="T60" fmla="*/ 26 w 139"/>
                    <a:gd name="T61" fmla="*/ 26 h 35"/>
                    <a:gd name="T62" fmla="*/ 18 w 139"/>
                    <a:gd name="T63" fmla="*/ 29 h 35"/>
                    <a:gd name="T64" fmla="*/ 8 w 139"/>
                    <a:gd name="T65" fmla="*/ 31 h 35"/>
                    <a:gd name="T66" fmla="*/ 0 w 139"/>
                    <a:gd name="T67" fmla="*/ 32 h 35"/>
                    <a:gd name="T68" fmla="*/ 2 w 139"/>
                    <a:gd name="T69" fmla="*/ 35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39" h="35">
                      <a:moveTo>
                        <a:pt x="2" y="35"/>
                      </a:moveTo>
                      <a:lnTo>
                        <a:pt x="10" y="34"/>
                      </a:lnTo>
                      <a:lnTo>
                        <a:pt x="18" y="32"/>
                      </a:lnTo>
                      <a:lnTo>
                        <a:pt x="26" y="29"/>
                      </a:lnTo>
                      <a:lnTo>
                        <a:pt x="36" y="27"/>
                      </a:lnTo>
                      <a:lnTo>
                        <a:pt x="44" y="26"/>
                      </a:lnTo>
                      <a:lnTo>
                        <a:pt x="52" y="24"/>
                      </a:lnTo>
                      <a:lnTo>
                        <a:pt x="62" y="23"/>
                      </a:lnTo>
                      <a:lnTo>
                        <a:pt x="70" y="21"/>
                      </a:lnTo>
                      <a:lnTo>
                        <a:pt x="79" y="19"/>
                      </a:lnTo>
                      <a:lnTo>
                        <a:pt x="87" y="18"/>
                      </a:lnTo>
                      <a:lnTo>
                        <a:pt x="97" y="14"/>
                      </a:lnTo>
                      <a:lnTo>
                        <a:pt x="105" y="13"/>
                      </a:lnTo>
                      <a:lnTo>
                        <a:pt x="113" y="11"/>
                      </a:lnTo>
                      <a:lnTo>
                        <a:pt x="123" y="8"/>
                      </a:lnTo>
                      <a:lnTo>
                        <a:pt x="131" y="6"/>
                      </a:lnTo>
                      <a:lnTo>
                        <a:pt x="139" y="3"/>
                      </a:lnTo>
                      <a:lnTo>
                        <a:pt x="137" y="0"/>
                      </a:lnTo>
                      <a:lnTo>
                        <a:pt x="129" y="3"/>
                      </a:lnTo>
                      <a:lnTo>
                        <a:pt x="121" y="6"/>
                      </a:lnTo>
                      <a:lnTo>
                        <a:pt x="113" y="8"/>
                      </a:lnTo>
                      <a:lnTo>
                        <a:pt x="105" y="10"/>
                      </a:lnTo>
                      <a:lnTo>
                        <a:pt x="96" y="13"/>
                      </a:lnTo>
                      <a:lnTo>
                        <a:pt x="87" y="14"/>
                      </a:lnTo>
                      <a:lnTo>
                        <a:pt x="78" y="16"/>
                      </a:lnTo>
                      <a:lnTo>
                        <a:pt x="70" y="18"/>
                      </a:lnTo>
                      <a:lnTo>
                        <a:pt x="60" y="19"/>
                      </a:lnTo>
                      <a:lnTo>
                        <a:pt x="52" y="21"/>
                      </a:lnTo>
                      <a:lnTo>
                        <a:pt x="44" y="23"/>
                      </a:lnTo>
                      <a:lnTo>
                        <a:pt x="34" y="24"/>
                      </a:lnTo>
                      <a:lnTo>
                        <a:pt x="26" y="26"/>
                      </a:lnTo>
                      <a:lnTo>
                        <a:pt x="18" y="29"/>
                      </a:lnTo>
                      <a:lnTo>
                        <a:pt x="8" y="31"/>
                      </a:lnTo>
                      <a:lnTo>
                        <a:pt x="0" y="32"/>
                      </a:lnTo>
                      <a:lnTo>
                        <a:pt x="2" y="3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1855" name="Freeform 47"/>
                <p:cNvSpPr>
                  <a:spLocks/>
                </p:cNvSpPr>
                <p:nvPr/>
              </p:nvSpPr>
              <p:spPr bwMode="auto">
                <a:xfrm>
                  <a:off x="4565" y="1603"/>
                  <a:ext cx="31" cy="7"/>
                </a:xfrm>
                <a:custGeom>
                  <a:avLst/>
                  <a:gdLst>
                    <a:gd name="T0" fmla="*/ 2 w 63"/>
                    <a:gd name="T1" fmla="*/ 13 h 13"/>
                    <a:gd name="T2" fmla="*/ 10 w 63"/>
                    <a:gd name="T3" fmla="*/ 13 h 13"/>
                    <a:gd name="T4" fmla="*/ 13 w 63"/>
                    <a:gd name="T5" fmla="*/ 12 h 13"/>
                    <a:gd name="T6" fmla="*/ 16 w 63"/>
                    <a:gd name="T7" fmla="*/ 12 h 13"/>
                    <a:gd name="T8" fmla="*/ 21 w 63"/>
                    <a:gd name="T9" fmla="*/ 10 h 13"/>
                    <a:gd name="T10" fmla="*/ 32 w 63"/>
                    <a:gd name="T11" fmla="*/ 10 h 13"/>
                    <a:gd name="T12" fmla="*/ 36 w 63"/>
                    <a:gd name="T13" fmla="*/ 8 h 13"/>
                    <a:gd name="T14" fmla="*/ 40 w 63"/>
                    <a:gd name="T15" fmla="*/ 8 h 13"/>
                    <a:gd name="T16" fmla="*/ 44 w 63"/>
                    <a:gd name="T17" fmla="*/ 7 h 13"/>
                    <a:gd name="T18" fmla="*/ 47 w 63"/>
                    <a:gd name="T19" fmla="*/ 7 h 13"/>
                    <a:gd name="T20" fmla="*/ 52 w 63"/>
                    <a:gd name="T21" fmla="*/ 5 h 13"/>
                    <a:gd name="T22" fmla="*/ 55 w 63"/>
                    <a:gd name="T23" fmla="*/ 5 h 13"/>
                    <a:gd name="T24" fmla="*/ 60 w 63"/>
                    <a:gd name="T25" fmla="*/ 3 h 13"/>
                    <a:gd name="T26" fmla="*/ 63 w 63"/>
                    <a:gd name="T27" fmla="*/ 3 h 13"/>
                    <a:gd name="T28" fmla="*/ 61 w 63"/>
                    <a:gd name="T29" fmla="*/ 0 h 13"/>
                    <a:gd name="T30" fmla="*/ 58 w 63"/>
                    <a:gd name="T31" fmla="*/ 0 h 13"/>
                    <a:gd name="T32" fmla="*/ 55 w 63"/>
                    <a:gd name="T33" fmla="*/ 2 h 13"/>
                    <a:gd name="T34" fmla="*/ 50 w 63"/>
                    <a:gd name="T35" fmla="*/ 2 h 13"/>
                    <a:gd name="T36" fmla="*/ 47 w 63"/>
                    <a:gd name="T37" fmla="*/ 3 h 13"/>
                    <a:gd name="T38" fmla="*/ 44 w 63"/>
                    <a:gd name="T39" fmla="*/ 3 h 13"/>
                    <a:gd name="T40" fmla="*/ 39 w 63"/>
                    <a:gd name="T41" fmla="*/ 5 h 13"/>
                    <a:gd name="T42" fmla="*/ 32 w 63"/>
                    <a:gd name="T43" fmla="*/ 5 h 13"/>
                    <a:gd name="T44" fmla="*/ 28 w 63"/>
                    <a:gd name="T45" fmla="*/ 7 h 13"/>
                    <a:gd name="T46" fmla="*/ 24 w 63"/>
                    <a:gd name="T47" fmla="*/ 7 h 13"/>
                    <a:gd name="T48" fmla="*/ 19 w 63"/>
                    <a:gd name="T49" fmla="*/ 8 h 13"/>
                    <a:gd name="T50" fmla="*/ 16 w 63"/>
                    <a:gd name="T51" fmla="*/ 8 h 13"/>
                    <a:gd name="T52" fmla="*/ 13 w 63"/>
                    <a:gd name="T53" fmla="*/ 10 h 13"/>
                    <a:gd name="T54" fmla="*/ 0 w 63"/>
                    <a:gd name="T55" fmla="*/ 10 h 13"/>
                    <a:gd name="T56" fmla="*/ 2 w 63"/>
                    <a:gd name="T57" fmla="*/ 10 h 13"/>
                    <a:gd name="T58" fmla="*/ 0 w 63"/>
                    <a:gd name="T59" fmla="*/ 10 h 13"/>
                    <a:gd name="T60" fmla="*/ 2 w 63"/>
                    <a:gd name="T61"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63" h="13">
                      <a:moveTo>
                        <a:pt x="2" y="13"/>
                      </a:moveTo>
                      <a:lnTo>
                        <a:pt x="10" y="13"/>
                      </a:lnTo>
                      <a:lnTo>
                        <a:pt x="13" y="12"/>
                      </a:lnTo>
                      <a:lnTo>
                        <a:pt x="16" y="12"/>
                      </a:lnTo>
                      <a:lnTo>
                        <a:pt x="21" y="10"/>
                      </a:lnTo>
                      <a:lnTo>
                        <a:pt x="32" y="10"/>
                      </a:lnTo>
                      <a:lnTo>
                        <a:pt x="36" y="8"/>
                      </a:lnTo>
                      <a:lnTo>
                        <a:pt x="40" y="8"/>
                      </a:lnTo>
                      <a:lnTo>
                        <a:pt x="44" y="7"/>
                      </a:lnTo>
                      <a:lnTo>
                        <a:pt x="47" y="7"/>
                      </a:lnTo>
                      <a:lnTo>
                        <a:pt x="52" y="5"/>
                      </a:lnTo>
                      <a:lnTo>
                        <a:pt x="55" y="5"/>
                      </a:lnTo>
                      <a:lnTo>
                        <a:pt x="60" y="3"/>
                      </a:lnTo>
                      <a:lnTo>
                        <a:pt x="63" y="3"/>
                      </a:lnTo>
                      <a:lnTo>
                        <a:pt x="61" y="0"/>
                      </a:lnTo>
                      <a:lnTo>
                        <a:pt x="58" y="0"/>
                      </a:lnTo>
                      <a:lnTo>
                        <a:pt x="55" y="2"/>
                      </a:lnTo>
                      <a:lnTo>
                        <a:pt x="50" y="2"/>
                      </a:lnTo>
                      <a:lnTo>
                        <a:pt x="47" y="3"/>
                      </a:lnTo>
                      <a:lnTo>
                        <a:pt x="44" y="3"/>
                      </a:lnTo>
                      <a:lnTo>
                        <a:pt x="39" y="5"/>
                      </a:lnTo>
                      <a:lnTo>
                        <a:pt x="32" y="5"/>
                      </a:lnTo>
                      <a:lnTo>
                        <a:pt x="28" y="7"/>
                      </a:lnTo>
                      <a:lnTo>
                        <a:pt x="24" y="7"/>
                      </a:lnTo>
                      <a:lnTo>
                        <a:pt x="19" y="8"/>
                      </a:lnTo>
                      <a:lnTo>
                        <a:pt x="16" y="8"/>
                      </a:lnTo>
                      <a:lnTo>
                        <a:pt x="13" y="10"/>
                      </a:lnTo>
                      <a:lnTo>
                        <a:pt x="0" y="10"/>
                      </a:lnTo>
                      <a:lnTo>
                        <a:pt x="2" y="10"/>
                      </a:lnTo>
                      <a:lnTo>
                        <a:pt x="0" y="10"/>
                      </a:lnTo>
                      <a:lnTo>
                        <a:pt x="2" y="1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1856" name="Freeform 48"/>
                <p:cNvSpPr>
                  <a:spLocks/>
                </p:cNvSpPr>
                <p:nvPr/>
              </p:nvSpPr>
              <p:spPr bwMode="auto">
                <a:xfrm>
                  <a:off x="4538" y="1608"/>
                  <a:ext cx="27" cy="9"/>
                </a:xfrm>
                <a:custGeom>
                  <a:avLst/>
                  <a:gdLst>
                    <a:gd name="T0" fmla="*/ 6 w 55"/>
                    <a:gd name="T1" fmla="*/ 14 h 18"/>
                    <a:gd name="T2" fmla="*/ 6 w 55"/>
                    <a:gd name="T3" fmla="*/ 18 h 18"/>
                    <a:gd name="T4" fmla="*/ 10 w 55"/>
                    <a:gd name="T5" fmla="*/ 16 h 18"/>
                    <a:gd name="T6" fmla="*/ 13 w 55"/>
                    <a:gd name="T7" fmla="*/ 14 h 18"/>
                    <a:gd name="T8" fmla="*/ 14 w 55"/>
                    <a:gd name="T9" fmla="*/ 14 h 18"/>
                    <a:gd name="T10" fmla="*/ 18 w 55"/>
                    <a:gd name="T11" fmla="*/ 13 h 18"/>
                    <a:gd name="T12" fmla="*/ 21 w 55"/>
                    <a:gd name="T13" fmla="*/ 11 h 18"/>
                    <a:gd name="T14" fmla="*/ 24 w 55"/>
                    <a:gd name="T15" fmla="*/ 11 h 18"/>
                    <a:gd name="T16" fmla="*/ 27 w 55"/>
                    <a:gd name="T17" fmla="*/ 10 h 18"/>
                    <a:gd name="T18" fmla="*/ 34 w 55"/>
                    <a:gd name="T19" fmla="*/ 10 h 18"/>
                    <a:gd name="T20" fmla="*/ 37 w 55"/>
                    <a:gd name="T21" fmla="*/ 8 h 18"/>
                    <a:gd name="T22" fmla="*/ 42 w 55"/>
                    <a:gd name="T23" fmla="*/ 8 h 18"/>
                    <a:gd name="T24" fmla="*/ 45 w 55"/>
                    <a:gd name="T25" fmla="*/ 6 h 18"/>
                    <a:gd name="T26" fmla="*/ 48 w 55"/>
                    <a:gd name="T27" fmla="*/ 6 h 18"/>
                    <a:gd name="T28" fmla="*/ 52 w 55"/>
                    <a:gd name="T29" fmla="*/ 5 h 18"/>
                    <a:gd name="T30" fmla="*/ 55 w 55"/>
                    <a:gd name="T31" fmla="*/ 3 h 18"/>
                    <a:gd name="T32" fmla="*/ 53 w 55"/>
                    <a:gd name="T33" fmla="*/ 0 h 18"/>
                    <a:gd name="T34" fmla="*/ 52 w 55"/>
                    <a:gd name="T35" fmla="*/ 2 h 18"/>
                    <a:gd name="T36" fmla="*/ 48 w 55"/>
                    <a:gd name="T37" fmla="*/ 3 h 18"/>
                    <a:gd name="T38" fmla="*/ 45 w 55"/>
                    <a:gd name="T39" fmla="*/ 3 h 18"/>
                    <a:gd name="T40" fmla="*/ 42 w 55"/>
                    <a:gd name="T41" fmla="*/ 5 h 18"/>
                    <a:gd name="T42" fmla="*/ 35 w 55"/>
                    <a:gd name="T43" fmla="*/ 5 h 18"/>
                    <a:gd name="T44" fmla="*/ 32 w 55"/>
                    <a:gd name="T45" fmla="*/ 6 h 18"/>
                    <a:gd name="T46" fmla="*/ 31 w 55"/>
                    <a:gd name="T47" fmla="*/ 6 h 18"/>
                    <a:gd name="T48" fmla="*/ 26 w 55"/>
                    <a:gd name="T49" fmla="*/ 8 h 18"/>
                    <a:gd name="T50" fmla="*/ 21 w 55"/>
                    <a:gd name="T51" fmla="*/ 8 h 18"/>
                    <a:gd name="T52" fmla="*/ 18 w 55"/>
                    <a:gd name="T53" fmla="*/ 10 h 18"/>
                    <a:gd name="T54" fmla="*/ 14 w 55"/>
                    <a:gd name="T55" fmla="*/ 10 h 18"/>
                    <a:gd name="T56" fmla="*/ 11 w 55"/>
                    <a:gd name="T57" fmla="*/ 11 h 18"/>
                    <a:gd name="T58" fmla="*/ 8 w 55"/>
                    <a:gd name="T59" fmla="*/ 13 h 18"/>
                    <a:gd name="T60" fmla="*/ 5 w 55"/>
                    <a:gd name="T61" fmla="*/ 14 h 18"/>
                    <a:gd name="T62" fmla="*/ 6 w 55"/>
                    <a:gd name="T63" fmla="*/ 18 h 18"/>
                    <a:gd name="T64" fmla="*/ 5 w 55"/>
                    <a:gd name="T65" fmla="*/ 14 h 18"/>
                    <a:gd name="T66" fmla="*/ 0 w 55"/>
                    <a:gd name="T67" fmla="*/ 16 h 18"/>
                    <a:gd name="T68" fmla="*/ 6 w 55"/>
                    <a:gd name="T69" fmla="*/ 18 h 18"/>
                    <a:gd name="T70" fmla="*/ 6 w 55"/>
                    <a:gd name="T71" fmla="*/ 14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5" h="18">
                      <a:moveTo>
                        <a:pt x="6" y="14"/>
                      </a:moveTo>
                      <a:lnTo>
                        <a:pt x="6" y="18"/>
                      </a:lnTo>
                      <a:lnTo>
                        <a:pt x="10" y="16"/>
                      </a:lnTo>
                      <a:lnTo>
                        <a:pt x="13" y="14"/>
                      </a:lnTo>
                      <a:lnTo>
                        <a:pt x="14" y="14"/>
                      </a:lnTo>
                      <a:lnTo>
                        <a:pt x="18" y="13"/>
                      </a:lnTo>
                      <a:lnTo>
                        <a:pt x="21" y="11"/>
                      </a:lnTo>
                      <a:lnTo>
                        <a:pt x="24" y="11"/>
                      </a:lnTo>
                      <a:lnTo>
                        <a:pt x="27" y="10"/>
                      </a:lnTo>
                      <a:lnTo>
                        <a:pt x="34" y="10"/>
                      </a:lnTo>
                      <a:lnTo>
                        <a:pt x="37" y="8"/>
                      </a:lnTo>
                      <a:lnTo>
                        <a:pt x="42" y="8"/>
                      </a:lnTo>
                      <a:lnTo>
                        <a:pt x="45" y="6"/>
                      </a:lnTo>
                      <a:lnTo>
                        <a:pt x="48" y="6"/>
                      </a:lnTo>
                      <a:lnTo>
                        <a:pt x="52" y="5"/>
                      </a:lnTo>
                      <a:lnTo>
                        <a:pt x="55" y="3"/>
                      </a:lnTo>
                      <a:lnTo>
                        <a:pt x="53" y="0"/>
                      </a:lnTo>
                      <a:lnTo>
                        <a:pt x="52" y="2"/>
                      </a:lnTo>
                      <a:lnTo>
                        <a:pt x="48" y="3"/>
                      </a:lnTo>
                      <a:lnTo>
                        <a:pt x="45" y="3"/>
                      </a:lnTo>
                      <a:lnTo>
                        <a:pt x="42" y="5"/>
                      </a:lnTo>
                      <a:lnTo>
                        <a:pt x="35" y="5"/>
                      </a:lnTo>
                      <a:lnTo>
                        <a:pt x="32" y="6"/>
                      </a:lnTo>
                      <a:lnTo>
                        <a:pt x="31" y="6"/>
                      </a:lnTo>
                      <a:lnTo>
                        <a:pt x="26" y="8"/>
                      </a:lnTo>
                      <a:lnTo>
                        <a:pt x="21" y="8"/>
                      </a:lnTo>
                      <a:lnTo>
                        <a:pt x="18" y="10"/>
                      </a:lnTo>
                      <a:lnTo>
                        <a:pt x="14" y="10"/>
                      </a:lnTo>
                      <a:lnTo>
                        <a:pt x="11" y="11"/>
                      </a:lnTo>
                      <a:lnTo>
                        <a:pt x="8" y="13"/>
                      </a:lnTo>
                      <a:lnTo>
                        <a:pt x="5" y="14"/>
                      </a:lnTo>
                      <a:lnTo>
                        <a:pt x="6" y="18"/>
                      </a:lnTo>
                      <a:lnTo>
                        <a:pt x="5" y="14"/>
                      </a:lnTo>
                      <a:lnTo>
                        <a:pt x="0" y="16"/>
                      </a:lnTo>
                      <a:lnTo>
                        <a:pt x="6" y="18"/>
                      </a:lnTo>
                      <a:lnTo>
                        <a:pt x="6" y="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1857" name="Freeform 49"/>
                <p:cNvSpPr>
                  <a:spLocks/>
                </p:cNvSpPr>
                <p:nvPr/>
              </p:nvSpPr>
              <p:spPr bwMode="auto">
                <a:xfrm>
                  <a:off x="4541" y="1615"/>
                  <a:ext cx="75" cy="3"/>
                </a:xfrm>
                <a:custGeom>
                  <a:avLst/>
                  <a:gdLst>
                    <a:gd name="T0" fmla="*/ 150 w 150"/>
                    <a:gd name="T1" fmla="*/ 2 h 7"/>
                    <a:gd name="T2" fmla="*/ 141 w 150"/>
                    <a:gd name="T3" fmla="*/ 4 h 7"/>
                    <a:gd name="T4" fmla="*/ 37 w 150"/>
                    <a:gd name="T5" fmla="*/ 4 h 7"/>
                    <a:gd name="T6" fmla="*/ 29 w 150"/>
                    <a:gd name="T7" fmla="*/ 2 h 7"/>
                    <a:gd name="T8" fmla="*/ 20 w 150"/>
                    <a:gd name="T9" fmla="*/ 2 h 7"/>
                    <a:gd name="T10" fmla="*/ 10 w 150"/>
                    <a:gd name="T11" fmla="*/ 0 h 7"/>
                    <a:gd name="T12" fmla="*/ 0 w 150"/>
                    <a:gd name="T13" fmla="*/ 0 h 7"/>
                    <a:gd name="T14" fmla="*/ 0 w 150"/>
                    <a:gd name="T15" fmla="*/ 4 h 7"/>
                    <a:gd name="T16" fmla="*/ 20 w 150"/>
                    <a:gd name="T17" fmla="*/ 4 h 7"/>
                    <a:gd name="T18" fmla="*/ 29 w 150"/>
                    <a:gd name="T19" fmla="*/ 5 h 7"/>
                    <a:gd name="T20" fmla="*/ 37 w 150"/>
                    <a:gd name="T21" fmla="*/ 5 h 7"/>
                    <a:gd name="T22" fmla="*/ 47 w 150"/>
                    <a:gd name="T23" fmla="*/ 7 h 7"/>
                    <a:gd name="T24" fmla="*/ 133 w 150"/>
                    <a:gd name="T25" fmla="*/ 7 h 7"/>
                    <a:gd name="T26" fmla="*/ 141 w 150"/>
                    <a:gd name="T27" fmla="*/ 5 h 7"/>
                    <a:gd name="T28" fmla="*/ 150 w 150"/>
                    <a:gd name="T29" fmla="*/ 5 h 7"/>
                    <a:gd name="T30" fmla="*/ 150 w 150"/>
                    <a:gd name="T31" fmla="*/ 2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50" h="7">
                      <a:moveTo>
                        <a:pt x="150" y="2"/>
                      </a:moveTo>
                      <a:lnTo>
                        <a:pt x="141" y="4"/>
                      </a:lnTo>
                      <a:lnTo>
                        <a:pt x="37" y="4"/>
                      </a:lnTo>
                      <a:lnTo>
                        <a:pt x="29" y="2"/>
                      </a:lnTo>
                      <a:lnTo>
                        <a:pt x="20" y="2"/>
                      </a:lnTo>
                      <a:lnTo>
                        <a:pt x="10" y="0"/>
                      </a:lnTo>
                      <a:lnTo>
                        <a:pt x="0" y="0"/>
                      </a:lnTo>
                      <a:lnTo>
                        <a:pt x="0" y="4"/>
                      </a:lnTo>
                      <a:lnTo>
                        <a:pt x="20" y="4"/>
                      </a:lnTo>
                      <a:lnTo>
                        <a:pt x="29" y="5"/>
                      </a:lnTo>
                      <a:lnTo>
                        <a:pt x="37" y="5"/>
                      </a:lnTo>
                      <a:lnTo>
                        <a:pt x="47" y="7"/>
                      </a:lnTo>
                      <a:lnTo>
                        <a:pt x="133" y="7"/>
                      </a:lnTo>
                      <a:lnTo>
                        <a:pt x="141" y="5"/>
                      </a:lnTo>
                      <a:lnTo>
                        <a:pt x="150" y="5"/>
                      </a:lnTo>
                      <a:lnTo>
                        <a:pt x="150"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1858" name="Freeform 50"/>
                <p:cNvSpPr>
                  <a:spLocks/>
                </p:cNvSpPr>
                <p:nvPr/>
              </p:nvSpPr>
              <p:spPr bwMode="auto">
                <a:xfrm>
                  <a:off x="4616" y="1616"/>
                  <a:ext cx="11" cy="3"/>
                </a:xfrm>
                <a:custGeom>
                  <a:avLst/>
                  <a:gdLst>
                    <a:gd name="T0" fmla="*/ 21 w 21"/>
                    <a:gd name="T1" fmla="*/ 5 h 7"/>
                    <a:gd name="T2" fmla="*/ 21 w 21"/>
                    <a:gd name="T3" fmla="*/ 3 h 7"/>
                    <a:gd name="T4" fmla="*/ 18 w 21"/>
                    <a:gd name="T5" fmla="*/ 2 h 7"/>
                    <a:gd name="T6" fmla="*/ 10 w 21"/>
                    <a:gd name="T7" fmla="*/ 2 h 7"/>
                    <a:gd name="T8" fmla="*/ 8 w 21"/>
                    <a:gd name="T9" fmla="*/ 0 h 7"/>
                    <a:gd name="T10" fmla="*/ 0 w 21"/>
                    <a:gd name="T11" fmla="*/ 0 h 7"/>
                    <a:gd name="T12" fmla="*/ 0 w 21"/>
                    <a:gd name="T13" fmla="*/ 3 h 7"/>
                    <a:gd name="T14" fmla="*/ 13 w 21"/>
                    <a:gd name="T15" fmla="*/ 3 h 7"/>
                    <a:gd name="T16" fmla="*/ 15 w 21"/>
                    <a:gd name="T17" fmla="*/ 5 h 7"/>
                    <a:gd name="T18" fmla="*/ 18 w 21"/>
                    <a:gd name="T19" fmla="*/ 5 h 7"/>
                    <a:gd name="T20" fmla="*/ 20 w 21"/>
                    <a:gd name="T21" fmla="*/ 7 h 7"/>
                    <a:gd name="T22" fmla="*/ 18 w 21"/>
                    <a:gd name="T23" fmla="*/ 5 h 7"/>
                    <a:gd name="T24" fmla="*/ 21 w 21"/>
                    <a:gd name="T25" fmla="*/ 5 h 7"/>
                    <a:gd name="T26" fmla="*/ 21 w 21"/>
                    <a:gd name="T27" fmla="*/ 3 h 7"/>
                    <a:gd name="T28" fmla="*/ 21 w 21"/>
                    <a:gd name="T29"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1" h="7">
                      <a:moveTo>
                        <a:pt x="21" y="5"/>
                      </a:moveTo>
                      <a:lnTo>
                        <a:pt x="21" y="3"/>
                      </a:lnTo>
                      <a:lnTo>
                        <a:pt x="18" y="2"/>
                      </a:lnTo>
                      <a:lnTo>
                        <a:pt x="10" y="2"/>
                      </a:lnTo>
                      <a:lnTo>
                        <a:pt x="8" y="0"/>
                      </a:lnTo>
                      <a:lnTo>
                        <a:pt x="0" y="0"/>
                      </a:lnTo>
                      <a:lnTo>
                        <a:pt x="0" y="3"/>
                      </a:lnTo>
                      <a:lnTo>
                        <a:pt x="13" y="3"/>
                      </a:lnTo>
                      <a:lnTo>
                        <a:pt x="15" y="5"/>
                      </a:lnTo>
                      <a:lnTo>
                        <a:pt x="18" y="5"/>
                      </a:lnTo>
                      <a:lnTo>
                        <a:pt x="20" y="7"/>
                      </a:lnTo>
                      <a:lnTo>
                        <a:pt x="18" y="5"/>
                      </a:lnTo>
                      <a:lnTo>
                        <a:pt x="21" y="5"/>
                      </a:lnTo>
                      <a:lnTo>
                        <a:pt x="21" y="3"/>
                      </a:lnTo>
                      <a:lnTo>
                        <a:pt x="21" y="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1859" name="Freeform 51"/>
                <p:cNvSpPr>
                  <a:spLocks/>
                </p:cNvSpPr>
                <p:nvPr/>
              </p:nvSpPr>
              <p:spPr bwMode="auto">
                <a:xfrm>
                  <a:off x="4620" y="1618"/>
                  <a:ext cx="7" cy="6"/>
                </a:xfrm>
                <a:custGeom>
                  <a:avLst/>
                  <a:gdLst>
                    <a:gd name="T0" fmla="*/ 2 w 13"/>
                    <a:gd name="T1" fmla="*/ 11 h 11"/>
                    <a:gd name="T2" fmla="*/ 4 w 13"/>
                    <a:gd name="T3" fmla="*/ 11 h 11"/>
                    <a:gd name="T4" fmla="*/ 5 w 13"/>
                    <a:gd name="T5" fmla="*/ 10 h 11"/>
                    <a:gd name="T6" fmla="*/ 7 w 13"/>
                    <a:gd name="T7" fmla="*/ 10 h 11"/>
                    <a:gd name="T8" fmla="*/ 10 w 13"/>
                    <a:gd name="T9" fmla="*/ 8 h 11"/>
                    <a:gd name="T10" fmla="*/ 13 w 13"/>
                    <a:gd name="T11" fmla="*/ 5 h 11"/>
                    <a:gd name="T12" fmla="*/ 13 w 13"/>
                    <a:gd name="T13" fmla="*/ 0 h 11"/>
                    <a:gd name="T14" fmla="*/ 10 w 13"/>
                    <a:gd name="T15" fmla="*/ 0 h 11"/>
                    <a:gd name="T16" fmla="*/ 10 w 13"/>
                    <a:gd name="T17" fmla="*/ 5 h 11"/>
                    <a:gd name="T18" fmla="*/ 8 w 13"/>
                    <a:gd name="T19" fmla="*/ 5 h 11"/>
                    <a:gd name="T20" fmla="*/ 7 w 13"/>
                    <a:gd name="T21" fmla="*/ 6 h 11"/>
                    <a:gd name="T22" fmla="*/ 4 w 13"/>
                    <a:gd name="T23" fmla="*/ 6 h 11"/>
                    <a:gd name="T24" fmla="*/ 2 w 13"/>
                    <a:gd name="T25" fmla="*/ 8 h 11"/>
                    <a:gd name="T26" fmla="*/ 0 w 13"/>
                    <a:gd name="T27" fmla="*/ 8 h 11"/>
                    <a:gd name="T28" fmla="*/ 2 w 13"/>
                    <a:gd name="T29" fmla="*/ 1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 h="11">
                      <a:moveTo>
                        <a:pt x="2" y="11"/>
                      </a:moveTo>
                      <a:lnTo>
                        <a:pt x="4" y="11"/>
                      </a:lnTo>
                      <a:lnTo>
                        <a:pt x="5" y="10"/>
                      </a:lnTo>
                      <a:lnTo>
                        <a:pt x="7" y="10"/>
                      </a:lnTo>
                      <a:lnTo>
                        <a:pt x="10" y="8"/>
                      </a:lnTo>
                      <a:lnTo>
                        <a:pt x="13" y="5"/>
                      </a:lnTo>
                      <a:lnTo>
                        <a:pt x="13" y="0"/>
                      </a:lnTo>
                      <a:lnTo>
                        <a:pt x="10" y="0"/>
                      </a:lnTo>
                      <a:lnTo>
                        <a:pt x="10" y="5"/>
                      </a:lnTo>
                      <a:lnTo>
                        <a:pt x="8" y="5"/>
                      </a:lnTo>
                      <a:lnTo>
                        <a:pt x="7" y="6"/>
                      </a:lnTo>
                      <a:lnTo>
                        <a:pt x="4" y="6"/>
                      </a:lnTo>
                      <a:lnTo>
                        <a:pt x="2" y="8"/>
                      </a:lnTo>
                      <a:lnTo>
                        <a:pt x="0" y="8"/>
                      </a:lnTo>
                      <a:lnTo>
                        <a:pt x="2"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1860" name="Freeform 52"/>
                <p:cNvSpPr>
                  <a:spLocks/>
                </p:cNvSpPr>
                <p:nvPr/>
              </p:nvSpPr>
              <p:spPr bwMode="auto">
                <a:xfrm>
                  <a:off x="4514" y="1623"/>
                  <a:ext cx="107" cy="12"/>
                </a:xfrm>
                <a:custGeom>
                  <a:avLst/>
                  <a:gdLst>
                    <a:gd name="T0" fmla="*/ 0 w 214"/>
                    <a:gd name="T1" fmla="*/ 26 h 26"/>
                    <a:gd name="T2" fmla="*/ 40 w 214"/>
                    <a:gd name="T3" fmla="*/ 26 h 26"/>
                    <a:gd name="T4" fmla="*/ 48 w 214"/>
                    <a:gd name="T5" fmla="*/ 24 h 26"/>
                    <a:gd name="T6" fmla="*/ 67 w 214"/>
                    <a:gd name="T7" fmla="*/ 24 h 26"/>
                    <a:gd name="T8" fmla="*/ 74 w 214"/>
                    <a:gd name="T9" fmla="*/ 23 h 26"/>
                    <a:gd name="T10" fmla="*/ 82 w 214"/>
                    <a:gd name="T11" fmla="*/ 23 h 26"/>
                    <a:gd name="T12" fmla="*/ 88 w 214"/>
                    <a:gd name="T13" fmla="*/ 21 h 26"/>
                    <a:gd name="T14" fmla="*/ 95 w 214"/>
                    <a:gd name="T15" fmla="*/ 21 h 26"/>
                    <a:gd name="T16" fmla="*/ 101 w 214"/>
                    <a:gd name="T17" fmla="*/ 19 h 26"/>
                    <a:gd name="T18" fmla="*/ 108 w 214"/>
                    <a:gd name="T19" fmla="*/ 19 h 26"/>
                    <a:gd name="T20" fmla="*/ 114 w 214"/>
                    <a:gd name="T21" fmla="*/ 18 h 26"/>
                    <a:gd name="T22" fmla="*/ 120 w 214"/>
                    <a:gd name="T23" fmla="*/ 18 h 26"/>
                    <a:gd name="T24" fmla="*/ 129 w 214"/>
                    <a:gd name="T25" fmla="*/ 16 h 26"/>
                    <a:gd name="T26" fmla="*/ 133 w 214"/>
                    <a:gd name="T27" fmla="*/ 16 h 26"/>
                    <a:gd name="T28" fmla="*/ 141 w 214"/>
                    <a:gd name="T29" fmla="*/ 15 h 26"/>
                    <a:gd name="T30" fmla="*/ 148 w 214"/>
                    <a:gd name="T31" fmla="*/ 15 h 26"/>
                    <a:gd name="T32" fmla="*/ 154 w 214"/>
                    <a:gd name="T33" fmla="*/ 13 h 26"/>
                    <a:gd name="T34" fmla="*/ 161 w 214"/>
                    <a:gd name="T35" fmla="*/ 11 h 26"/>
                    <a:gd name="T36" fmla="*/ 167 w 214"/>
                    <a:gd name="T37" fmla="*/ 11 h 26"/>
                    <a:gd name="T38" fmla="*/ 174 w 214"/>
                    <a:gd name="T39" fmla="*/ 10 h 26"/>
                    <a:gd name="T40" fmla="*/ 180 w 214"/>
                    <a:gd name="T41" fmla="*/ 8 h 26"/>
                    <a:gd name="T42" fmla="*/ 187 w 214"/>
                    <a:gd name="T43" fmla="*/ 8 h 26"/>
                    <a:gd name="T44" fmla="*/ 195 w 214"/>
                    <a:gd name="T45" fmla="*/ 6 h 26"/>
                    <a:gd name="T46" fmla="*/ 200 w 214"/>
                    <a:gd name="T47" fmla="*/ 6 h 26"/>
                    <a:gd name="T48" fmla="*/ 206 w 214"/>
                    <a:gd name="T49" fmla="*/ 5 h 26"/>
                    <a:gd name="T50" fmla="*/ 214 w 214"/>
                    <a:gd name="T51" fmla="*/ 3 h 26"/>
                    <a:gd name="T52" fmla="*/ 212 w 214"/>
                    <a:gd name="T53" fmla="*/ 0 h 26"/>
                    <a:gd name="T54" fmla="*/ 206 w 214"/>
                    <a:gd name="T55" fmla="*/ 2 h 26"/>
                    <a:gd name="T56" fmla="*/ 200 w 214"/>
                    <a:gd name="T57" fmla="*/ 3 h 26"/>
                    <a:gd name="T58" fmla="*/ 193 w 214"/>
                    <a:gd name="T59" fmla="*/ 3 h 26"/>
                    <a:gd name="T60" fmla="*/ 187 w 214"/>
                    <a:gd name="T61" fmla="*/ 5 h 26"/>
                    <a:gd name="T62" fmla="*/ 180 w 214"/>
                    <a:gd name="T63" fmla="*/ 6 h 26"/>
                    <a:gd name="T64" fmla="*/ 174 w 214"/>
                    <a:gd name="T65" fmla="*/ 6 h 26"/>
                    <a:gd name="T66" fmla="*/ 167 w 214"/>
                    <a:gd name="T67" fmla="*/ 8 h 26"/>
                    <a:gd name="T68" fmla="*/ 161 w 214"/>
                    <a:gd name="T69" fmla="*/ 8 h 26"/>
                    <a:gd name="T70" fmla="*/ 154 w 214"/>
                    <a:gd name="T71" fmla="*/ 10 h 26"/>
                    <a:gd name="T72" fmla="*/ 148 w 214"/>
                    <a:gd name="T73" fmla="*/ 11 h 26"/>
                    <a:gd name="T74" fmla="*/ 141 w 214"/>
                    <a:gd name="T75" fmla="*/ 11 h 26"/>
                    <a:gd name="T76" fmla="*/ 133 w 214"/>
                    <a:gd name="T77" fmla="*/ 13 h 26"/>
                    <a:gd name="T78" fmla="*/ 129 w 214"/>
                    <a:gd name="T79" fmla="*/ 13 h 26"/>
                    <a:gd name="T80" fmla="*/ 120 w 214"/>
                    <a:gd name="T81" fmla="*/ 15 h 26"/>
                    <a:gd name="T82" fmla="*/ 114 w 214"/>
                    <a:gd name="T83" fmla="*/ 15 h 26"/>
                    <a:gd name="T84" fmla="*/ 108 w 214"/>
                    <a:gd name="T85" fmla="*/ 16 h 26"/>
                    <a:gd name="T86" fmla="*/ 101 w 214"/>
                    <a:gd name="T87" fmla="*/ 16 h 26"/>
                    <a:gd name="T88" fmla="*/ 95 w 214"/>
                    <a:gd name="T89" fmla="*/ 18 h 26"/>
                    <a:gd name="T90" fmla="*/ 88 w 214"/>
                    <a:gd name="T91" fmla="*/ 18 h 26"/>
                    <a:gd name="T92" fmla="*/ 82 w 214"/>
                    <a:gd name="T93" fmla="*/ 19 h 26"/>
                    <a:gd name="T94" fmla="*/ 74 w 214"/>
                    <a:gd name="T95" fmla="*/ 19 h 26"/>
                    <a:gd name="T96" fmla="*/ 67 w 214"/>
                    <a:gd name="T97" fmla="*/ 21 h 26"/>
                    <a:gd name="T98" fmla="*/ 54 w 214"/>
                    <a:gd name="T99" fmla="*/ 21 h 26"/>
                    <a:gd name="T100" fmla="*/ 48 w 214"/>
                    <a:gd name="T101" fmla="*/ 23 h 26"/>
                    <a:gd name="T102" fmla="*/ 0 w 214"/>
                    <a:gd name="T103" fmla="*/ 23 h 26"/>
                    <a:gd name="T104" fmla="*/ 0 w 214"/>
                    <a:gd name="T105" fmla="*/ 24 h 26"/>
                    <a:gd name="T106" fmla="*/ 0 w 214"/>
                    <a:gd name="T107" fmla="*/ 23 h 26"/>
                    <a:gd name="T108" fmla="*/ 0 w 214"/>
                    <a:gd name="T109" fmla="*/ 24 h 26"/>
                    <a:gd name="T110" fmla="*/ 0 w 214"/>
                    <a:gd name="T111" fmla="*/ 2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14" h="26">
                      <a:moveTo>
                        <a:pt x="0" y="26"/>
                      </a:moveTo>
                      <a:lnTo>
                        <a:pt x="40" y="26"/>
                      </a:lnTo>
                      <a:lnTo>
                        <a:pt x="48" y="24"/>
                      </a:lnTo>
                      <a:lnTo>
                        <a:pt x="67" y="24"/>
                      </a:lnTo>
                      <a:lnTo>
                        <a:pt x="74" y="23"/>
                      </a:lnTo>
                      <a:lnTo>
                        <a:pt x="82" y="23"/>
                      </a:lnTo>
                      <a:lnTo>
                        <a:pt x="88" y="21"/>
                      </a:lnTo>
                      <a:lnTo>
                        <a:pt x="95" y="21"/>
                      </a:lnTo>
                      <a:lnTo>
                        <a:pt x="101" y="19"/>
                      </a:lnTo>
                      <a:lnTo>
                        <a:pt x="108" y="19"/>
                      </a:lnTo>
                      <a:lnTo>
                        <a:pt x="114" y="18"/>
                      </a:lnTo>
                      <a:lnTo>
                        <a:pt x="120" y="18"/>
                      </a:lnTo>
                      <a:lnTo>
                        <a:pt x="129" y="16"/>
                      </a:lnTo>
                      <a:lnTo>
                        <a:pt x="133" y="16"/>
                      </a:lnTo>
                      <a:lnTo>
                        <a:pt x="141" y="15"/>
                      </a:lnTo>
                      <a:lnTo>
                        <a:pt x="148" y="15"/>
                      </a:lnTo>
                      <a:lnTo>
                        <a:pt x="154" y="13"/>
                      </a:lnTo>
                      <a:lnTo>
                        <a:pt x="161" y="11"/>
                      </a:lnTo>
                      <a:lnTo>
                        <a:pt x="167" y="11"/>
                      </a:lnTo>
                      <a:lnTo>
                        <a:pt x="174" y="10"/>
                      </a:lnTo>
                      <a:lnTo>
                        <a:pt x="180" y="8"/>
                      </a:lnTo>
                      <a:lnTo>
                        <a:pt x="187" y="8"/>
                      </a:lnTo>
                      <a:lnTo>
                        <a:pt x="195" y="6"/>
                      </a:lnTo>
                      <a:lnTo>
                        <a:pt x="200" y="6"/>
                      </a:lnTo>
                      <a:lnTo>
                        <a:pt x="206" y="5"/>
                      </a:lnTo>
                      <a:lnTo>
                        <a:pt x="214" y="3"/>
                      </a:lnTo>
                      <a:lnTo>
                        <a:pt x="212" y="0"/>
                      </a:lnTo>
                      <a:lnTo>
                        <a:pt x="206" y="2"/>
                      </a:lnTo>
                      <a:lnTo>
                        <a:pt x="200" y="3"/>
                      </a:lnTo>
                      <a:lnTo>
                        <a:pt x="193" y="3"/>
                      </a:lnTo>
                      <a:lnTo>
                        <a:pt x="187" y="5"/>
                      </a:lnTo>
                      <a:lnTo>
                        <a:pt x="180" y="6"/>
                      </a:lnTo>
                      <a:lnTo>
                        <a:pt x="174" y="6"/>
                      </a:lnTo>
                      <a:lnTo>
                        <a:pt x="167" y="8"/>
                      </a:lnTo>
                      <a:lnTo>
                        <a:pt x="161" y="8"/>
                      </a:lnTo>
                      <a:lnTo>
                        <a:pt x="154" y="10"/>
                      </a:lnTo>
                      <a:lnTo>
                        <a:pt x="148" y="11"/>
                      </a:lnTo>
                      <a:lnTo>
                        <a:pt x="141" y="11"/>
                      </a:lnTo>
                      <a:lnTo>
                        <a:pt x="133" y="13"/>
                      </a:lnTo>
                      <a:lnTo>
                        <a:pt x="129" y="13"/>
                      </a:lnTo>
                      <a:lnTo>
                        <a:pt x="120" y="15"/>
                      </a:lnTo>
                      <a:lnTo>
                        <a:pt x="114" y="15"/>
                      </a:lnTo>
                      <a:lnTo>
                        <a:pt x="108" y="16"/>
                      </a:lnTo>
                      <a:lnTo>
                        <a:pt x="101" y="16"/>
                      </a:lnTo>
                      <a:lnTo>
                        <a:pt x="95" y="18"/>
                      </a:lnTo>
                      <a:lnTo>
                        <a:pt x="88" y="18"/>
                      </a:lnTo>
                      <a:lnTo>
                        <a:pt x="82" y="19"/>
                      </a:lnTo>
                      <a:lnTo>
                        <a:pt x="74" y="19"/>
                      </a:lnTo>
                      <a:lnTo>
                        <a:pt x="67" y="21"/>
                      </a:lnTo>
                      <a:lnTo>
                        <a:pt x="54" y="21"/>
                      </a:lnTo>
                      <a:lnTo>
                        <a:pt x="48" y="23"/>
                      </a:lnTo>
                      <a:lnTo>
                        <a:pt x="0" y="23"/>
                      </a:lnTo>
                      <a:lnTo>
                        <a:pt x="0" y="24"/>
                      </a:lnTo>
                      <a:lnTo>
                        <a:pt x="0" y="23"/>
                      </a:lnTo>
                      <a:lnTo>
                        <a:pt x="0" y="24"/>
                      </a:lnTo>
                      <a:lnTo>
                        <a:pt x="0" y="2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1861" name="Freeform 53"/>
                <p:cNvSpPr>
                  <a:spLocks/>
                </p:cNvSpPr>
                <p:nvPr/>
              </p:nvSpPr>
              <p:spPr bwMode="auto">
                <a:xfrm>
                  <a:off x="4486" y="1635"/>
                  <a:ext cx="28" cy="7"/>
                </a:xfrm>
                <a:custGeom>
                  <a:avLst/>
                  <a:gdLst>
                    <a:gd name="T0" fmla="*/ 5 w 55"/>
                    <a:gd name="T1" fmla="*/ 12 h 15"/>
                    <a:gd name="T2" fmla="*/ 5 w 55"/>
                    <a:gd name="T3" fmla="*/ 15 h 15"/>
                    <a:gd name="T4" fmla="*/ 8 w 55"/>
                    <a:gd name="T5" fmla="*/ 15 h 15"/>
                    <a:gd name="T6" fmla="*/ 11 w 55"/>
                    <a:gd name="T7" fmla="*/ 13 h 15"/>
                    <a:gd name="T8" fmla="*/ 14 w 55"/>
                    <a:gd name="T9" fmla="*/ 12 h 15"/>
                    <a:gd name="T10" fmla="*/ 17 w 55"/>
                    <a:gd name="T11" fmla="*/ 12 h 15"/>
                    <a:gd name="T12" fmla="*/ 19 w 55"/>
                    <a:gd name="T13" fmla="*/ 10 h 15"/>
                    <a:gd name="T14" fmla="*/ 22 w 55"/>
                    <a:gd name="T15" fmla="*/ 10 h 15"/>
                    <a:gd name="T16" fmla="*/ 27 w 55"/>
                    <a:gd name="T17" fmla="*/ 8 h 15"/>
                    <a:gd name="T18" fmla="*/ 32 w 55"/>
                    <a:gd name="T19" fmla="*/ 8 h 15"/>
                    <a:gd name="T20" fmla="*/ 37 w 55"/>
                    <a:gd name="T21" fmla="*/ 7 h 15"/>
                    <a:gd name="T22" fmla="*/ 42 w 55"/>
                    <a:gd name="T23" fmla="*/ 7 h 15"/>
                    <a:gd name="T24" fmla="*/ 45 w 55"/>
                    <a:gd name="T25" fmla="*/ 5 h 15"/>
                    <a:gd name="T26" fmla="*/ 48 w 55"/>
                    <a:gd name="T27" fmla="*/ 5 h 15"/>
                    <a:gd name="T28" fmla="*/ 51 w 55"/>
                    <a:gd name="T29" fmla="*/ 3 h 15"/>
                    <a:gd name="T30" fmla="*/ 55 w 55"/>
                    <a:gd name="T31" fmla="*/ 2 h 15"/>
                    <a:gd name="T32" fmla="*/ 55 w 55"/>
                    <a:gd name="T33" fmla="*/ 0 h 15"/>
                    <a:gd name="T34" fmla="*/ 51 w 55"/>
                    <a:gd name="T35" fmla="*/ 0 h 15"/>
                    <a:gd name="T36" fmla="*/ 48 w 55"/>
                    <a:gd name="T37" fmla="*/ 2 h 15"/>
                    <a:gd name="T38" fmla="*/ 45 w 55"/>
                    <a:gd name="T39" fmla="*/ 2 h 15"/>
                    <a:gd name="T40" fmla="*/ 42 w 55"/>
                    <a:gd name="T41" fmla="*/ 3 h 15"/>
                    <a:gd name="T42" fmla="*/ 35 w 55"/>
                    <a:gd name="T43" fmla="*/ 3 h 15"/>
                    <a:gd name="T44" fmla="*/ 32 w 55"/>
                    <a:gd name="T45" fmla="*/ 5 h 15"/>
                    <a:gd name="T46" fmla="*/ 29 w 55"/>
                    <a:gd name="T47" fmla="*/ 5 h 15"/>
                    <a:gd name="T48" fmla="*/ 26 w 55"/>
                    <a:gd name="T49" fmla="*/ 7 h 15"/>
                    <a:gd name="T50" fmla="*/ 22 w 55"/>
                    <a:gd name="T51" fmla="*/ 7 h 15"/>
                    <a:gd name="T52" fmla="*/ 19 w 55"/>
                    <a:gd name="T53" fmla="*/ 8 h 15"/>
                    <a:gd name="T54" fmla="*/ 13 w 55"/>
                    <a:gd name="T55" fmla="*/ 8 h 15"/>
                    <a:gd name="T56" fmla="*/ 11 w 55"/>
                    <a:gd name="T57" fmla="*/ 10 h 15"/>
                    <a:gd name="T58" fmla="*/ 8 w 55"/>
                    <a:gd name="T59" fmla="*/ 12 h 15"/>
                    <a:gd name="T60" fmla="*/ 5 w 55"/>
                    <a:gd name="T61" fmla="*/ 12 h 15"/>
                    <a:gd name="T62" fmla="*/ 5 w 55"/>
                    <a:gd name="T63" fmla="*/ 15 h 15"/>
                    <a:gd name="T64" fmla="*/ 5 w 55"/>
                    <a:gd name="T65" fmla="*/ 12 h 15"/>
                    <a:gd name="T66" fmla="*/ 0 w 55"/>
                    <a:gd name="T67" fmla="*/ 13 h 15"/>
                    <a:gd name="T68" fmla="*/ 5 w 55"/>
                    <a:gd name="T69" fmla="*/ 15 h 15"/>
                    <a:gd name="T70" fmla="*/ 5 w 55"/>
                    <a:gd name="T71" fmla="*/ 12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5" h="15">
                      <a:moveTo>
                        <a:pt x="5" y="12"/>
                      </a:moveTo>
                      <a:lnTo>
                        <a:pt x="5" y="15"/>
                      </a:lnTo>
                      <a:lnTo>
                        <a:pt x="8" y="15"/>
                      </a:lnTo>
                      <a:lnTo>
                        <a:pt x="11" y="13"/>
                      </a:lnTo>
                      <a:lnTo>
                        <a:pt x="14" y="12"/>
                      </a:lnTo>
                      <a:lnTo>
                        <a:pt x="17" y="12"/>
                      </a:lnTo>
                      <a:lnTo>
                        <a:pt x="19" y="10"/>
                      </a:lnTo>
                      <a:lnTo>
                        <a:pt x="22" y="10"/>
                      </a:lnTo>
                      <a:lnTo>
                        <a:pt x="27" y="8"/>
                      </a:lnTo>
                      <a:lnTo>
                        <a:pt x="32" y="8"/>
                      </a:lnTo>
                      <a:lnTo>
                        <a:pt x="37" y="7"/>
                      </a:lnTo>
                      <a:lnTo>
                        <a:pt x="42" y="7"/>
                      </a:lnTo>
                      <a:lnTo>
                        <a:pt x="45" y="5"/>
                      </a:lnTo>
                      <a:lnTo>
                        <a:pt x="48" y="5"/>
                      </a:lnTo>
                      <a:lnTo>
                        <a:pt x="51" y="3"/>
                      </a:lnTo>
                      <a:lnTo>
                        <a:pt x="55" y="2"/>
                      </a:lnTo>
                      <a:lnTo>
                        <a:pt x="55" y="0"/>
                      </a:lnTo>
                      <a:lnTo>
                        <a:pt x="51" y="0"/>
                      </a:lnTo>
                      <a:lnTo>
                        <a:pt x="48" y="2"/>
                      </a:lnTo>
                      <a:lnTo>
                        <a:pt x="45" y="2"/>
                      </a:lnTo>
                      <a:lnTo>
                        <a:pt x="42" y="3"/>
                      </a:lnTo>
                      <a:lnTo>
                        <a:pt x="35" y="3"/>
                      </a:lnTo>
                      <a:lnTo>
                        <a:pt x="32" y="5"/>
                      </a:lnTo>
                      <a:lnTo>
                        <a:pt x="29" y="5"/>
                      </a:lnTo>
                      <a:lnTo>
                        <a:pt x="26" y="7"/>
                      </a:lnTo>
                      <a:lnTo>
                        <a:pt x="22" y="7"/>
                      </a:lnTo>
                      <a:lnTo>
                        <a:pt x="19" y="8"/>
                      </a:lnTo>
                      <a:lnTo>
                        <a:pt x="13" y="8"/>
                      </a:lnTo>
                      <a:lnTo>
                        <a:pt x="11" y="10"/>
                      </a:lnTo>
                      <a:lnTo>
                        <a:pt x="8" y="12"/>
                      </a:lnTo>
                      <a:lnTo>
                        <a:pt x="5" y="12"/>
                      </a:lnTo>
                      <a:lnTo>
                        <a:pt x="5" y="15"/>
                      </a:lnTo>
                      <a:lnTo>
                        <a:pt x="5" y="12"/>
                      </a:lnTo>
                      <a:lnTo>
                        <a:pt x="0" y="13"/>
                      </a:lnTo>
                      <a:lnTo>
                        <a:pt x="5" y="15"/>
                      </a:lnTo>
                      <a:lnTo>
                        <a:pt x="5" y="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1862" name="Freeform 54"/>
                <p:cNvSpPr>
                  <a:spLocks/>
                </p:cNvSpPr>
                <p:nvPr/>
              </p:nvSpPr>
              <p:spPr bwMode="auto">
                <a:xfrm>
                  <a:off x="4489" y="1640"/>
                  <a:ext cx="6" cy="8"/>
                </a:xfrm>
                <a:custGeom>
                  <a:avLst/>
                  <a:gdLst>
                    <a:gd name="T0" fmla="*/ 11 w 12"/>
                    <a:gd name="T1" fmla="*/ 14 h 16"/>
                    <a:gd name="T2" fmla="*/ 12 w 12"/>
                    <a:gd name="T3" fmla="*/ 12 h 16"/>
                    <a:gd name="T4" fmla="*/ 11 w 12"/>
                    <a:gd name="T5" fmla="*/ 9 h 16"/>
                    <a:gd name="T6" fmla="*/ 3 w 12"/>
                    <a:gd name="T7" fmla="*/ 1 h 16"/>
                    <a:gd name="T8" fmla="*/ 0 w 12"/>
                    <a:gd name="T9" fmla="*/ 0 h 16"/>
                    <a:gd name="T10" fmla="*/ 0 w 12"/>
                    <a:gd name="T11" fmla="*/ 3 h 16"/>
                    <a:gd name="T12" fmla="*/ 3 w 12"/>
                    <a:gd name="T13" fmla="*/ 6 h 16"/>
                    <a:gd name="T14" fmla="*/ 4 w 12"/>
                    <a:gd name="T15" fmla="*/ 6 h 16"/>
                    <a:gd name="T16" fmla="*/ 8 w 12"/>
                    <a:gd name="T17" fmla="*/ 9 h 16"/>
                    <a:gd name="T18" fmla="*/ 8 w 12"/>
                    <a:gd name="T19" fmla="*/ 16 h 16"/>
                    <a:gd name="T20" fmla="*/ 8 w 12"/>
                    <a:gd name="T21" fmla="*/ 14 h 16"/>
                    <a:gd name="T22" fmla="*/ 8 w 12"/>
                    <a:gd name="T23" fmla="*/ 16 h 16"/>
                    <a:gd name="T24" fmla="*/ 11 w 12"/>
                    <a:gd name="T25" fmla="*/ 14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 h="16">
                      <a:moveTo>
                        <a:pt x="11" y="14"/>
                      </a:moveTo>
                      <a:lnTo>
                        <a:pt x="12" y="12"/>
                      </a:lnTo>
                      <a:lnTo>
                        <a:pt x="11" y="9"/>
                      </a:lnTo>
                      <a:lnTo>
                        <a:pt x="3" y="1"/>
                      </a:lnTo>
                      <a:lnTo>
                        <a:pt x="0" y="0"/>
                      </a:lnTo>
                      <a:lnTo>
                        <a:pt x="0" y="3"/>
                      </a:lnTo>
                      <a:lnTo>
                        <a:pt x="3" y="6"/>
                      </a:lnTo>
                      <a:lnTo>
                        <a:pt x="4" y="6"/>
                      </a:lnTo>
                      <a:lnTo>
                        <a:pt x="8" y="9"/>
                      </a:lnTo>
                      <a:lnTo>
                        <a:pt x="8" y="16"/>
                      </a:lnTo>
                      <a:lnTo>
                        <a:pt x="8" y="14"/>
                      </a:lnTo>
                      <a:lnTo>
                        <a:pt x="8" y="16"/>
                      </a:lnTo>
                      <a:lnTo>
                        <a:pt x="11" y="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1863" name="Freeform 55"/>
                <p:cNvSpPr>
                  <a:spLocks/>
                </p:cNvSpPr>
                <p:nvPr/>
              </p:nvSpPr>
              <p:spPr bwMode="auto">
                <a:xfrm>
                  <a:off x="4486" y="1648"/>
                  <a:ext cx="9" cy="8"/>
                </a:xfrm>
                <a:custGeom>
                  <a:avLst/>
                  <a:gdLst>
                    <a:gd name="T0" fmla="*/ 1 w 17"/>
                    <a:gd name="T1" fmla="*/ 18 h 18"/>
                    <a:gd name="T2" fmla="*/ 3 w 17"/>
                    <a:gd name="T3" fmla="*/ 18 h 18"/>
                    <a:gd name="T4" fmla="*/ 6 w 17"/>
                    <a:gd name="T5" fmla="*/ 16 h 18"/>
                    <a:gd name="T6" fmla="*/ 9 w 17"/>
                    <a:gd name="T7" fmla="*/ 15 h 18"/>
                    <a:gd name="T8" fmla="*/ 13 w 17"/>
                    <a:gd name="T9" fmla="*/ 13 h 18"/>
                    <a:gd name="T10" fmla="*/ 16 w 17"/>
                    <a:gd name="T11" fmla="*/ 11 h 18"/>
                    <a:gd name="T12" fmla="*/ 17 w 17"/>
                    <a:gd name="T13" fmla="*/ 8 h 18"/>
                    <a:gd name="T14" fmla="*/ 17 w 17"/>
                    <a:gd name="T15" fmla="*/ 5 h 18"/>
                    <a:gd name="T16" fmla="*/ 16 w 17"/>
                    <a:gd name="T17" fmla="*/ 0 h 18"/>
                    <a:gd name="T18" fmla="*/ 13 w 17"/>
                    <a:gd name="T19" fmla="*/ 2 h 18"/>
                    <a:gd name="T20" fmla="*/ 14 w 17"/>
                    <a:gd name="T21" fmla="*/ 5 h 18"/>
                    <a:gd name="T22" fmla="*/ 14 w 17"/>
                    <a:gd name="T23" fmla="*/ 7 h 18"/>
                    <a:gd name="T24" fmla="*/ 13 w 17"/>
                    <a:gd name="T25" fmla="*/ 10 h 18"/>
                    <a:gd name="T26" fmla="*/ 11 w 17"/>
                    <a:gd name="T27" fmla="*/ 10 h 18"/>
                    <a:gd name="T28" fmla="*/ 8 w 17"/>
                    <a:gd name="T29" fmla="*/ 11 h 18"/>
                    <a:gd name="T30" fmla="*/ 5 w 17"/>
                    <a:gd name="T31" fmla="*/ 13 h 18"/>
                    <a:gd name="T32" fmla="*/ 1 w 17"/>
                    <a:gd name="T33" fmla="*/ 15 h 18"/>
                    <a:gd name="T34" fmla="*/ 0 w 17"/>
                    <a:gd name="T35" fmla="*/ 16 h 18"/>
                    <a:gd name="T36" fmla="*/ 1 w 17"/>
                    <a:gd name="T37"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 h="18">
                      <a:moveTo>
                        <a:pt x="1" y="18"/>
                      </a:moveTo>
                      <a:lnTo>
                        <a:pt x="3" y="18"/>
                      </a:lnTo>
                      <a:lnTo>
                        <a:pt x="6" y="16"/>
                      </a:lnTo>
                      <a:lnTo>
                        <a:pt x="9" y="15"/>
                      </a:lnTo>
                      <a:lnTo>
                        <a:pt x="13" y="13"/>
                      </a:lnTo>
                      <a:lnTo>
                        <a:pt x="16" y="11"/>
                      </a:lnTo>
                      <a:lnTo>
                        <a:pt x="17" y="8"/>
                      </a:lnTo>
                      <a:lnTo>
                        <a:pt x="17" y="5"/>
                      </a:lnTo>
                      <a:lnTo>
                        <a:pt x="16" y="0"/>
                      </a:lnTo>
                      <a:lnTo>
                        <a:pt x="13" y="2"/>
                      </a:lnTo>
                      <a:lnTo>
                        <a:pt x="14" y="5"/>
                      </a:lnTo>
                      <a:lnTo>
                        <a:pt x="14" y="7"/>
                      </a:lnTo>
                      <a:lnTo>
                        <a:pt x="13" y="10"/>
                      </a:lnTo>
                      <a:lnTo>
                        <a:pt x="11" y="10"/>
                      </a:lnTo>
                      <a:lnTo>
                        <a:pt x="8" y="11"/>
                      </a:lnTo>
                      <a:lnTo>
                        <a:pt x="5" y="13"/>
                      </a:lnTo>
                      <a:lnTo>
                        <a:pt x="1" y="15"/>
                      </a:lnTo>
                      <a:lnTo>
                        <a:pt x="0" y="16"/>
                      </a:lnTo>
                      <a:lnTo>
                        <a:pt x="1"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1864" name="Freeform 56"/>
                <p:cNvSpPr>
                  <a:spLocks/>
                </p:cNvSpPr>
                <p:nvPr/>
              </p:nvSpPr>
              <p:spPr bwMode="auto">
                <a:xfrm>
                  <a:off x="4466" y="1656"/>
                  <a:ext cx="21" cy="5"/>
                </a:xfrm>
                <a:custGeom>
                  <a:avLst/>
                  <a:gdLst>
                    <a:gd name="T0" fmla="*/ 4 w 42"/>
                    <a:gd name="T1" fmla="*/ 10 h 12"/>
                    <a:gd name="T2" fmla="*/ 2 w 42"/>
                    <a:gd name="T3" fmla="*/ 12 h 12"/>
                    <a:gd name="T4" fmla="*/ 7 w 42"/>
                    <a:gd name="T5" fmla="*/ 10 h 12"/>
                    <a:gd name="T6" fmla="*/ 12 w 42"/>
                    <a:gd name="T7" fmla="*/ 8 h 12"/>
                    <a:gd name="T8" fmla="*/ 17 w 42"/>
                    <a:gd name="T9" fmla="*/ 8 h 12"/>
                    <a:gd name="T10" fmla="*/ 21 w 42"/>
                    <a:gd name="T11" fmla="*/ 7 h 12"/>
                    <a:gd name="T12" fmla="*/ 26 w 42"/>
                    <a:gd name="T13" fmla="*/ 5 h 12"/>
                    <a:gd name="T14" fmla="*/ 31 w 42"/>
                    <a:gd name="T15" fmla="*/ 5 h 12"/>
                    <a:gd name="T16" fmla="*/ 36 w 42"/>
                    <a:gd name="T17" fmla="*/ 3 h 12"/>
                    <a:gd name="T18" fmla="*/ 42 w 42"/>
                    <a:gd name="T19" fmla="*/ 2 h 12"/>
                    <a:gd name="T20" fmla="*/ 41 w 42"/>
                    <a:gd name="T21" fmla="*/ 0 h 12"/>
                    <a:gd name="T22" fmla="*/ 36 w 42"/>
                    <a:gd name="T23" fmla="*/ 0 h 12"/>
                    <a:gd name="T24" fmla="*/ 31 w 42"/>
                    <a:gd name="T25" fmla="*/ 2 h 12"/>
                    <a:gd name="T26" fmla="*/ 26 w 42"/>
                    <a:gd name="T27" fmla="*/ 2 h 12"/>
                    <a:gd name="T28" fmla="*/ 21 w 42"/>
                    <a:gd name="T29" fmla="*/ 3 h 12"/>
                    <a:gd name="T30" fmla="*/ 17 w 42"/>
                    <a:gd name="T31" fmla="*/ 5 h 12"/>
                    <a:gd name="T32" fmla="*/ 12 w 42"/>
                    <a:gd name="T33" fmla="*/ 5 h 12"/>
                    <a:gd name="T34" fmla="*/ 7 w 42"/>
                    <a:gd name="T35" fmla="*/ 7 h 12"/>
                    <a:gd name="T36" fmla="*/ 2 w 42"/>
                    <a:gd name="T37" fmla="*/ 8 h 12"/>
                    <a:gd name="T38" fmla="*/ 0 w 42"/>
                    <a:gd name="T39" fmla="*/ 8 h 12"/>
                    <a:gd name="T40" fmla="*/ 2 w 42"/>
                    <a:gd name="T41" fmla="*/ 8 h 12"/>
                    <a:gd name="T42" fmla="*/ 0 w 42"/>
                    <a:gd name="T43" fmla="*/ 8 h 12"/>
                    <a:gd name="T44" fmla="*/ 4 w 42"/>
                    <a:gd name="T45" fmla="*/ 1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2" h="12">
                      <a:moveTo>
                        <a:pt x="4" y="10"/>
                      </a:moveTo>
                      <a:lnTo>
                        <a:pt x="2" y="12"/>
                      </a:lnTo>
                      <a:lnTo>
                        <a:pt x="7" y="10"/>
                      </a:lnTo>
                      <a:lnTo>
                        <a:pt x="12" y="8"/>
                      </a:lnTo>
                      <a:lnTo>
                        <a:pt x="17" y="8"/>
                      </a:lnTo>
                      <a:lnTo>
                        <a:pt x="21" y="7"/>
                      </a:lnTo>
                      <a:lnTo>
                        <a:pt x="26" y="5"/>
                      </a:lnTo>
                      <a:lnTo>
                        <a:pt x="31" y="5"/>
                      </a:lnTo>
                      <a:lnTo>
                        <a:pt x="36" y="3"/>
                      </a:lnTo>
                      <a:lnTo>
                        <a:pt x="42" y="2"/>
                      </a:lnTo>
                      <a:lnTo>
                        <a:pt x="41" y="0"/>
                      </a:lnTo>
                      <a:lnTo>
                        <a:pt x="36" y="0"/>
                      </a:lnTo>
                      <a:lnTo>
                        <a:pt x="31" y="2"/>
                      </a:lnTo>
                      <a:lnTo>
                        <a:pt x="26" y="2"/>
                      </a:lnTo>
                      <a:lnTo>
                        <a:pt x="21" y="3"/>
                      </a:lnTo>
                      <a:lnTo>
                        <a:pt x="17" y="5"/>
                      </a:lnTo>
                      <a:lnTo>
                        <a:pt x="12" y="5"/>
                      </a:lnTo>
                      <a:lnTo>
                        <a:pt x="7" y="7"/>
                      </a:lnTo>
                      <a:lnTo>
                        <a:pt x="2" y="8"/>
                      </a:lnTo>
                      <a:lnTo>
                        <a:pt x="0" y="8"/>
                      </a:lnTo>
                      <a:lnTo>
                        <a:pt x="2" y="8"/>
                      </a:lnTo>
                      <a:lnTo>
                        <a:pt x="0" y="8"/>
                      </a:lnTo>
                      <a:lnTo>
                        <a:pt x="4" y="1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1865" name="Freeform 57"/>
                <p:cNvSpPr>
                  <a:spLocks/>
                </p:cNvSpPr>
                <p:nvPr/>
              </p:nvSpPr>
              <p:spPr bwMode="auto">
                <a:xfrm>
                  <a:off x="4448" y="1660"/>
                  <a:ext cx="20" cy="10"/>
                </a:xfrm>
                <a:custGeom>
                  <a:avLst/>
                  <a:gdLst>
                    <a:gd name="T0" fmla="*/ 0 w 41"/>
                    <a:gd name="T1" fmla="*/ 21 h 21"/>
                    <a:gd name="T2" fmla="*/ 2 w 41"/>
                    <a:gd name="T3" fmla="*/ 21 h 21"/>
                    <a:gd name="T4" fmla="*/ 5 w 41"/>
                    <a:gd name="T5" fmla="*/ 18 h 21"/>
                    <a:gd name="T6" fmla="*/ 10 w 41"/>
                    <a:gd name="T7" fmla="*/ 16 h 21"/>
                    <a:gd name="T8" fmla="*/ 16 w 41"/>
                    <a:gd name="T9" fmla="*/ 15 h 21"/>
                    <a:gd name="T10" fmla="*/ 21 w 41"/>
                    <a:gd name="T11" fmla="*/ 13 h 21"/>
                    <a:gd name="T12" fmla="*/ 26 w 41"/>
                    <a:gd name="T13" fmla="*/ 12 h 21"/>
                    <a:gd name="T14" fmla="*/ 33 w 41"/>
                    <a:gd name="T15" fmla="*/ 10 h 21"/>
                    <a:gd name="T16" fmla="*/ 41 w 41"/>
                    <a:gd name="T17" fmla="*/ 2 h 21"/>
                    <a:gd name="T18" fmla="*/ 37 w 41"/>
                    <a:gd name="T19" fmla="*/ 0 h 21"/>
                    <a:gd name="T20" fmla="*/ 31 w 41"/>
                    <a:gd name="T21" fmla="*/ 7 h 21"/>
                    <a:gd name="T22" fmla="*/ 26 w 41"/>
                    <a:gd name="T23" fmla="*/ 8 h 21"/>
                    <a:gd name="T24" fmla="*/ 20 w 41"/>
                    <a:gd name="T25" fmla="*/ 10 h 21"/>
                    <a:gd name="T26" fmla="*/ 15 w 41"/>
                    <a:gd name="T27" fmla="*/ 12 h 21"/>
                    <a:gd name="T28" fmla="*/ 10 w 41"/>
                    <a:gd name="T29" fmla="*/ 13 h 21"/>
                    <a:gd name="T30" fmla="*/ 5 w 41"/>
                    <a:gd name="T31" fmla="*/ 15 h 21"/>
                    <a:gd name="T32" fmla="*/ 0 w 41"/>
                    <a:gd name="T33" fmla="*/ 18 h 21"/>
                    <a:gd name="T34" fmla="*/ 0 w 41"/>
                    <a:gd name="T35" fmla="*/ 21 h 21"/>
                    <a:gd name="T36" fmla="*/ 2 w 41"/>
                    <a:gd name="T37" fmla="*/ 21 h 21"/>
                    <a:gd name="T38" fmla="*/ 0 w 41"/>
                    <a:gd name="T39" fmla="*/ 2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1" h="21">
                      <a:moveTo>
                        <a:pt x="0" y="21"/>
                      </a:moveTo>
                      <a:lnTo>
                        <a:pt x="2" y="21"/>
                      </a:lnTo>
                      <a:lnTo>
                        <a:pt x="5" y="18"/>
                      </a:lnTo>
                      <a:lnTo>
                        <a:pt x="10" y="16"/>
                      </a:lnTo>
                      <a:lnTo>
                        <a:pt x="16" y="15"/>
                      </a:lnTo>
                      <a:lnTo>
                        <a:pt x="21" y="13"/>
                      </a:lnTo>
                      <a:lnTo>
                        <a:pt x="26" y="12"/>
                      </a:lnTo>
                      <a:lnTo>
                        <a:pt x="33" y="10"/>
                      </a:lnTo>
                      <a:lnTo>
                        <a:pt x="41" y="2"/>
                      </a:lnTo>
                      <a:lnTo>
                        <a:pt x="37" y="0"/>
                      </a:lnTo>
                      <a:lnTo>
                        <a:pt x="31" y="7"/>
                      </a:lnTo>
                      <a:lnTo>
                        <a:pt x="26" y="8"/>
                      </a:lnTo>
                      <a:lnTo>
                        <a:pt x="20" y="10"/>
                      </a:lnTo>
                      <a:lnTo>
                        <a:pt x="15" y="12"/>
                      </a:lnTo>
                      <a:lnTo>
                        <a:pt x="10" y="13"/>
                      </a:lnTo>
                      <a:lnTo>
                        <a:pt x="5" y="15"/>
                      </a:lnTo>
                      <a:lnTo>
                        <a:pt x="0" y="18"/>
                      </a:lnTo>
                      <a:lnTo>
                        <a:pt x="0" y="21"/>
                      </a:lnTo>
                      <a:lnTo>
                        <a:pt x="2" y="21"/>
                      </a:lnTo>
                      <a:lnTo>
                        <a:pt x="0" y="2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1866" name="Freeform 58"/>
                <p:cNvSpPr>
                  <a:spLocks/>
                </p:cNvSpPr>
                <p:nvPr/>
              </p:nvSpPr>
              <p:spPr bwMode="auto">
                <a:xfrm>
                  <a:off x="4411" y="1665"/>
                  <a:ext cx="37" cy="7"/>
                </a:xfrm>
                <a:custGeom>
                  <a:avLst/>
                  <a:gdLst>
                    <a:gd name="T0" fmla="*/ 0 w 72"/>
                    <a:gd name="T1" fmla="*/ 2 h 15"/>
                    <a:gd name="T2" fmla="*/ 1 w 72"/>
                    <a:gd name="T3" fmla="*/ 3 h 15"/>
                    <a:gd name="T4" fmla="*/ 5 w 72"/>
                    <a:gd name="T5" fmla="*/ 5 h 15"/>
                    <a:gd name="T6" fmla="*/ 9 w 72"/>
                    <a:gd name="T7" fmla="*/ 6 h 15"/>
                    <a:gd name="T8" fmla="*/ 13 w 72"/>
                    <a:gd name="T9" fmla="*/ 8 h 15"/>
                    <a:gd name="T10" fmla="*/ 17 w 72"/>
                    <a:gd name="T11" fmla="*/ 10 h 15"/>
                    <a:gd name="T12" fmla="*/ 22 w 72"/>
                    <a:gd name="T13" fmla="*/ 11 h 15"/>
                    <a:gd name="T14" fmla="*/ 30 w 72"/>
                    <a:gd name="T15" fmla="*/ 11 h 15"/>
                    <a:gd name="T16" fmla="*/ 37 w 72"/>
                    <a:gd name="T17" fmla="*/ 13 h 15"/>
                    <a:gd name="T18" fmla="*/ 40 w 72"/>
                    <a:gd name="T19" fmla="*/ 13 h 15"/>
                    <a:gd name="T20" fmla="*/ 45 w 72"/>
                    <a:gd name="T21" fmla="*/ 15 h 15"/>
                    <a:gd name="T22" fmla="*/ 50 w 72"/>
                    <a:gd name="T23" fmla="*/ 15 h 15"/>
                    <a:gd name="T24" fmla="*/ 55 w 72"/>
                    <a:gd name="T25" fmla="*/ 13 h 15"/>
                    <a:gd name="T26" fmla="*/ 63 w 72"/>
                    <a:gd name="T27" fmla="*/ 13 h 15"/>
                    <a:gd name="T28" fmla="*/ 69 w 72"/>
                    <a:gd name="T29" fmla="*/ 11 h 15"/>
                    <a:gd name="T30" fmla="*/ 72 w 72"/>
                    <a:gd name="T31" fmla="*/ 11 h 15"/>
                    <a:gd name="T32" fmla="*/ 72 w 72"/>
                    <a:gd name="T33" fmla="*/ 8 h 15"/>
                    <a:gd name="T34" fmla="*/ 67 w 72"/>
                    <a:gd name="T35" fmla="*/ 10 h 15"/>
                    <a:gd name="T36" fmla="*/ 59 w 72"/>
                    <a:gd name="T37" fmla="*/ 10 h 15"/>
                    <a:gd name="T38" fmla="*/ 55 w 72"/>
                    <a:gd name="T39" fmla="*/ 11 h 15"/>
                    <a:gd name="T40" fmla="*/ 40 w 72"/>
                    <a:gd name="T41" fmla="*/ 11 h 15"/>
                    <a:gd name="T42" fmla="*/ 37 w 72"/>
                    <a:gd name="T43" fmla="*/ 10 h 15"/>
                    <a:gd name="T44" fmla="*/ 32 w 72"/>
                    <a:gd name="T45" fmla="*/ 10 h 15"/>
                    <a:gd name="T46" fmla="*/ 27 w 72"/>
                    <a:gd name="T47" fmla="*/ 8 h 15"/>
                    <a:gd name="T48" fmla="*/ 22 w 72"/>
                    <a:gd name="T49" fmla="*/ 8 h 15"/>
                    <a:gd name="T50" fmla="*/ 19 w 72"/>
                    <a:gd name="T51" fmla="*/ 6 h 15"/>
                    <a:gd name="T52" fmla="*/ 14 w 72"/>
                    <a:gd name="T53" fmla="*/ 5 h 15"/>
                    <a:gd name="T54" fmla="*/ 9 w 72"/>
                    <a:gd name="T55" fmla="*/ 3 h 15"/>
                    <a:gd name="T56" fmla="*/ 6 w 72"/>
                    <a:gd name="T57" fmla="*/ 2 h 15"/>
                    <a:gd name="T58" fmla="*/ 3 w 72"/>
                    <a:gd name="T59" fmla="*/ 0 h 15"/>
                    <a:gd name="T60" fmla="*/ 3 w 72"/>
                    <a:gd name="T61" fmla="*/ 2 h 15"/>
                    <a:gd name="T62" fmla="*/ 0 w 72"/>
                    <a:gd name="T63" fmla="*/ 2 h 15"/>
                    <a:gd name="T64" fmla="*/ 1 w 72"/>
                    <a:gd name="T65" fmla="*/ 3 h 15"/>
                    <a:gd name="T66" fmla="*/ 0 w 72"/>
                    <a:gd name="T67" fmla="*/ 2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2" h="15">
                      <a:moveTo>
                        <a:pt x="0" y="2"/>
                      </a:moveTo>
                      <a:lnTo>
                        <a:pt x="1" y="3"/>
                      </a:lnTo>
                      <a:lnTo>
                        <a:pt x="5" y="5"/>
                      </a:lnTo>
                      <a:lnTo>
                        <a:pt x="9" y="6"/>
                      </a:lnTo>
                      <a:lnTo>
                        <a:pt x="13" y="8"/>
                      </a:lnTo>
                      <a:lnTo>
                        <a:pt x="17" y="10"/>
                      </a:lnTo>
                      <a:lnTo>
                        <a:pt x="22" y="11"/>
                      </a:lnTo>
                      <a:lnTo>
                        <a:pt x="30" y="11"/>
                      </a:lnTo>
                      <a:lnTo>
                        <a:pt x="37" y="13"/>
                      </a:lnTo>
                      <a:lnTo>
                        <a:pt x="40" y="13"/>
                      </a:lnTo>
                      <a:lnTo>
                        <a:pt x="45" y="15"/>
                      </a:lnTo>
                      <a:lnTo>
                        <a:pt x="50" y="15"/>
                      </a:lnTo>
                      <a:lnTo>
                        <a:pt x="55" y="13"/>
                      </a:lnTo>
                      <a:lnTo>
                        <a:pt x="63" y="13"/>
                      </a:lnTo>
                      <a:lnTo>
                        <a:pt x="69" y="11"/>
                      </a:lnTo>
                      <a:lnTo>
                        <a:pt x="72" y="11"/>
                      </a:lnTo>
                      <a:lnTo>
                        <a:pt x="72" y="8"/>
                      </a:lnTo>
                      <a:lnTo>
                        <a:pt x="67" y="10"/>
                      </a:lnTo>
                      <a:lnTo>
                        <a:pt x="59" y="10"/>
                      </a:lnTo>
                      <a:lnTo>
                        <a:pt x="55" y="11"/>
                      </a:lnTo>
                      <a:lnTo>
                        <a:pt x="40" y="11"/>
                      </a:lnTo>
                      <a:lnTo>
                        <a:pt x="37" y="10"/>
                      </a:lnTo>
                      <a:lnTo>
                        <a:pt x="32" y="10"/>
                      </a:lnTo>
                      <a:lnTo>
                        <a:pt x="27" y="8"/>
                      </a:lnTo>
                      <a:lnTo>
                        <a:pt x="22" y="8"/>
                      </a:lnTo>
                      <a:lnTo>
                        <a:pt x="19" y="6"/>
                      </a:lnTo>
                      <a:lnTo>
                        <a:pt x="14" y="5"/>
                      </a:lnTo>
                      <a:lnTo>
                        <a:pt x="9" y="3"/>
                      </a:lnTo>
                      <a:lnTo>
                        <a:pt x="6" y="2"/>
                      </a:lnTo>
                      <a:lnTo>
                        <a:pt x="3" y="0"/>
                      </a:lnTo>
                      <a:lnTo>
                        <a:pt x="3" y="2"/>
                      </a:lnTo>
                      <a:lnTo>
                        <a:pt x="0" y="2"/>
                      </a:lnTo>
                      <a:lnTo>
                        <a:pt x="1" y="3"/>
                      </a:lnTo>
                      <a:lnTo>
                        <a:pt x="0"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1867" name="Freeform 59"/>
                <p:cNvSpPr>
                  <a:spLocks/>
                </p:cNvSpPr>
                <p:nvPr/>
              </p:nvSpPr>
              <p:spPr bwMode="auto">
                <a:xfrm>
                  <a:off x="4411" y="1639"/>
                  <a:ext cx="2" cy="26"/>
                </a:xfrm>
                <a:custGeom>
                  <a:avLst/>
                  <a:gdLst>
                    <a:gd name="T0" fmla="*/ 0 w 5"/>
                    <a:gd name="T1" fmla="*/ 0 h 52"/>
                    <a:gd name="T2" fmla="*/ 2 w 5"/>
                    <a:gd name="T3" fmla="*/ 13 h 52"/>
                    <a:gd name="T4" fmla="*/ 2 w 5"/>
                    <a:gd name="T5" fmla="*/ 52 h 52"/>
                    <a:gd name="T6" fmla="*/ 5 w 5"/>
                    <a:gd name="T7" fmla="*/ 52 h 52"/>
                    <a:gd name="T8" fmla="*/ 5 w 5"/>
                    <a:gd name="T9" fmla="*/ 26 h 52"/>
                    <a:gd name="T10" fmla="*/ 3 w 5"/>
                    <a:gd name="T11" fmla="*/ 13 h 52"/>
                    <a:gd name="T12" fmla="*/ 3 w 5"/>
                    <a:gd name="T13" fmla="*/ 0 h 52"/>
                    <a:gd name="T14" fmla="*/ 3 w 5"/>
                    <a:gd name="T15" fmla="*/ 2 h 52"/>
                    <a:gd name="T16" fmla="*/ 0 w 5"/>
                    <a:gd name="T17"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52">
                      <a:moveTo>
                        <a:pt x="0" y="0"/>
                      </a:moveTo>
                      <a:lnTo>
                        <a:pt x="2" y="13"/>
                      </a:lnTo>
                      <a:lnTo>
                        <a:pt x="2" y="52"/>
                      </a:lnTo>
                      <a:lnTo>
                        <a:pt x="5" y="52"/>
                      </a:lnTo>
                      <a:lnTo>
                        <a:pt x="5" y="26"/>
                      </a:lnTo>
                      <a:lnTo>
                        <a:pt x="3" y="13"/>
                      </a:lnTo>
                      <a:lnTo>
                        <a:pt x="3" y="0"/>
                      </a:lnTo>
                      <a:lnTo>
                        <a:pt x="3" y="2"/>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1868" name="Freeform 60"/>
                <p:cNvSpPr>
                  <a:spLocks/>
                </p:cNvSpPr>
                <p:nvPr/>
              </p:nvSpPr>
              <p:spPr bwMode="auto">
                <a:xfrm>
                  <a:off x="4411" y="1631"/>
                  <a:ext cx="20" cy="9"/>
                </a:xfrm>
                <a:custGeom>
                  <a:avLst/>
                  <a:gdLst>
                    <a:gd name="T0" fmla="*/ 36 w 40"/>
                    <a:gd name="T1" fmla="*/ 3 h 18"/>
                    <a:gd name="T2" fmla="*/ 37 w 40"/>
                    <a:gd name="T3" fmla="*/ 0 h 18"/>
                    <a:gd name="T4" fmla="*/ 32 w 40"/>
                    <a:gd name="T5" fmla="*/ 1 h 18"/>
                    <a:gd name="T6" fmla="*/ 28 w 40"/>
                    <a:gd name="T7" fmla="*/ 3 h 18"/>
                    <a:gd name="T8" fmla="*/ 23 w 40"/>
                    <a:gd name="T9" fmla="*/ 5 h 18"/>
                    <a:gd name="T10" fmla="*/ 18 w 40"/>
                    <a:gd name="T11" fmla="*/ 6 h 18"/>
                    <a:gd name="T12" fmla="*/ 13 w 40"/>
                    <a:gd name="T13" fmla="*/ 8 h 18"/>
                    <a:gd name="T14" fmla="*/ 10 w 40"/>
                    <a:gd name="T15" fmla="*/ 9 h 18"/>
                    <a:gd name="T16" fmla="*/ 5 w 40"/>
                    <a:gd name="T17" fmla="*/ 13 h 18"/>
                    <a:gd name="T18" fmla="*/ 0 w 40"/>
                    <a:gd name="T19" fmla="*/ 16 h 18"/>
                    <a:gd name="T20" fmla="*/ 3 w 40"/>
                    <a:gd name="T21" fmla="*/ 18 h 18"/>
                    <a:gd name="T22" fmla="*/ 7 w 40"/>
                    <a:gd name="T23" fmla="*/ 14 h 18"/>
                    <a:gd name="T24" fmla="*/ 11 w 40"/>
                    <a:gd name="T25" fmla="*/ 13 h 18"/>
                    <a:gd name="T26" fmla="*/ 15 w 40"/>
                    <a:gd name="T27" fmla="*/ 11 h 18"/>
                    <a:gd name="T28" fmla="*/ 19 w 40"/>
                    <a:gd name="T29" fmla="*/ 9 h 18"/>
                    <a:gd name="T30" fmla="*/ 24 w 40"/>
                    <a:gd name="T31" fmla="*/ 8 h 18"/>
                    <a:gd name="T32" fmla="*/ 29 w 40"/>
                    <a:gd name="T33" fmla="*/ 6 h 18"/>
                    <a:gd name="T34" fmla="*/ 32 w 40"/>
                    <a:gd name="T35" fmla="*/ 5 h 18"/>
                    <a:gd name="T36" fmla="*/ 37 w 40"/>
                    <a:gd name="T37" fmla="*/ 3 h 18"/>
                    <a:gd name="T38" fmla="*/ 39 w 40"/>
                    <a:gd name="T39" fmla="*/ 1 h 18"/>
                    <a:gd name="T40" fmla="*/ 37 w 40"/>
                    <a:gd name="T41" fmla="*/ 3 h 18"/>
                    <a:gd name="T42" fmla="*/ 40 w 40"/>
                    <a:gd name="T43" fmla="*/ 3 h 18"/>
                    <a:gd name="T44" fmla="*/ 39 w 40"/>
                    <a:gd name="T45" fmla="*/ 1 h 18"/>
                    <a:gd name="T46" fmla="*/ 36 w 40"/>
                    <a:gd name="T47" fmla="*/ 3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0" h="18">
                      <a:moveTo>
                        <a:pt x="36" y="3"/>
                      </a:moveTo>
                      <a:lnTo>
                        <a:pt x="37" y="0"/>
                      </a:lnTo>
                      <a:lnTo>
                        <a:pt x="32" y="1"/>
                      </a:lnTo>
                      <a:lnTo>
                        <a:pt x="28" y="3"/>
                      </a:lnTo>
                      <a:lnTo>
                        <a:pt x="23" y="5"/>
                      </a:lnTo>
                      <a:lnTo>
                        <a:pt x="18" y="6"/>
                      </a:lnTo>
                      <a:lnTo>
                        <a:pt x="13" y="8"/>
                      </a:lnTo>
                      <a:lnTo>
                        <a:pt x="10" y="9"/>
                      </a:lnTo>
                      <a:lnTo>
                        <a:pt x="5" y="13"/>
                      </a:lnTo>
                      <a:lnTo>
                        <a:pt x="0" y="16"/>
                      </a:lnTo>
                      <a:lnTo>
                        <a:pt x="3" y="18"/>
                      </a:lnTo>
                      <a:lnTo>
                        <a:pt x="7" y="14"/>
                      </a:lnTo>
                      <a:lnTo>
                        <a:pt x="11" y="13"/>
                      </a:lnTo>
                      <a:lnTo>
                        <a:pt x="15" y="11"/>
                      </a:lnTo>
                      <a:lnTo>
                        <a:pt x="19" y="9"/>
                      </a:lnTo>
                      <a:lnTo>
                        <a:pt x="24" y="8"/>
                      </a:lnTo>
                      <a:lnTo>
                        <a:pt x="29" y="6"/>
                      </a:lnTo>
                      <a:lnTo>
                        <a:pt x="32" y="5"/>
                      </a:lnTo>
                      <a:lnTo>
                        <a:pt x="37" y="3"/>
                      </a:lnTo>
                      <a:lnTo>
                        <a:pt x="39" y="1"/>
                      </a:lnTo>
                      <a:lnTo>
                        <a:pt x="37" y="3"/>
                      </a:lnTo>
                      <a:lnTo>
                        <a:pt x="40" y="3"/>
                      </a:lnTo>
                      <a:lnTo>
                        <a:pt x="39" y="1"/>
                      </a:lnTo>
                      <a:lnTo>
                        <a:pt x="36"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1869" name="Freeform 61"/>
                <p:cNvSpPr>
                  <a:spLocks/>
                </p:cNvSpPr>
                <p:nvPr/>
              </p:nvSpPr>
              <p:spPr bwMode="auto">
                <a:xfrm>
                  <a:off x="4424" y="1630"/>
                  <a:ext cx="6" cy="3"/>
                </a:xfrm>
                <a:custGeom>
                  <a:avLst/>
                  <a:gdLst>
                    <a:gd name="T0" fmla="*/ 1 w 11"/>
                    <a:gd name="T1" fmla="*/ 4 h 6"/>
                    <a:gd name="T2" fmla="*/ 8 w 11"/>
                    <a:gd name="T3" fmla="*/ 4 h 6"/>
                    <a:gd name="T4" fmla="*/ 8 w 11"/>
                    <a:gd name="T5" fmla="*/ 6 h 6"/>
                    <a:gd name="T6" fmla="*/ 11 w 11"/>
                    <a:gd name="T7" fmla="*/ 4 h 6"/>
                    <a:gd name="T8" fmla="*/ 8 w 11"/>
                    <a:gd name="T9" fmla="*/ 1 h 6"/>
                    <a:gd name="T10" fmla="*/ 3 w 11"/>
                    <a:gd name="T11" fmla="*/ 1 h 6"/>
                    <a:gd name="T12" fmla="*/ 1 w 11"/>
                    <a:gd name="T13" fmla="*/ 0 h 6"/>
                    <a:gd name="T14" fmla="*/ 0 w 11"/>
                    <a:gd name="T15" fmla="*/ 1 h 6"/>
                    <a:gd name="T16" fmla="*/ 1 w 11"/>
                    <a:gd name="T17" fmla="*/ 4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1" y="4"/>
                      </a:moveTo>
                      <a:lnTo>
                        <a:pt x="8" y="4"/>
                      </a:lnTo>
                      <a:lnTo>
                        <a:pt x="8" y="6"/>
                      </a:lnTo>
                      <a:lnTo>
                        <a:pt x="11" y="4"/>
                      </a:lnTo>
                      <a:lnTo>
                        <a:pt x="8" y="1"/>
                      </a:lnTo>
                      <a:lnTo>
                        <a:pt x="3" y="1"/>
                      </a:lnTo>
                      <a:lnTo>
                        <a:pt x="1" y="0"/>
                      </a:lnTo>
                      <a:lnTo>
                        <a:pt x="0" y="1"/>
                      </a:lnTo>
                      <a:lnTo>
                        <a:pt x="1"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1870" name="Freeform 62"/>
                <p:cNvSpPr>
                  <a:spLocks/>
                </p:cNvSpPr>
                <p:nvPr/>
              </p:nvSpPr>
              <p:spPr bwMode="auto">
                <a:xfrm>
                  <a:off x="4417" y="1630"/>
                  <a:ext cx="8" cy="3"/>
                </a:xfrm>
                <a:custGeom>
                  <a:avLst/>
                  <a:gdLst>
                    <a:gd name="T0" fmla="*/ 2 w 16"/>
                    <a:gd name="T1" fmla="*/ 6 h 6"/>
                    <a:gd name="T2" fmla="*/ 3 w 16"/>
                    <a:gd name="T3" fmla="*/ 6 h 6"/>
                    <a:gd name="T4" fmla="*/ 3 w 16"/>
                    <a:gd name="T5" fmla="*/ 4 h 6"/>
                    <a:gd name="T6" fmla="*/ 16 w 16"/>
                    <a:gd name="T7" fmla="*/ 4 h 6"/>
                    <a:gd name="T8" fmla="*/ 15 w 16"/>
                    <a:gd name="T9" fmla="*/ 1 h 6"/>
                    <a:gd name="T10" fmla="*/ 10 w 16"/>
                    <a:gd name="T11" fmla="*/ 1 h 6"/>
                    <a:gd name="T12" fmla="*/ 8 w 16"/>
                    <a:gd name="T13" fmla="*/ 0 h 6"/>
                    <a:gd name="T14" fmla="*/ 6 w 16"/>
                    <a:gd name="T15" fmla="*/ 1 h 6"/>
                    <a:gd name="T16" fmla="*/ 3 w 16"/>
                    <a:gd name="T17" fmla="*/ 1 h 6"/>
                    <a:gd name="T18" fmla="*/ 0 w 16"/>
                    <a:gd name="T19" fmla="*/ 4 h 6"/>
                    <a:gd name="T20" fmla="*/ 2 w 16"/>
                    <a:gd name="T21" fmla="*/ 3 h 6"/>
                    <a:gd name="T22" fmla="*/ 2 w 16"/>
                    <a:gd name="T23" fmla="*/ 6 h 6"/>
                    <a:gd name="T24" fmla="*/ 3 w 16"/>
                    <a:gd name="T25" fmla="*/ 6 h 6"/>
                    <a:gd name="T26" fmla="*/ 2 w 16"/>
                    <a:gd name="T2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 h="6">
                      <a:moveTo>
                        <a:pt x="2" y="6"/>
                      </a:moveTo>
                      <a:lnTo>
                        <a:pt x="3" y="6"/>
                      </a:lnTo>
                      <a:lnTo>
                        <a:pt x="3" y="4"/>
                      </a:lnTo>
                      <a:lnTo>
                        <a:pt x="16" y="4"/>
                      </a:lnTo>
                      <a:lnTo>
                        <a:pt x="15" y="1"/>
                      </a:lnTo>
                      <a:lnTo>
                        <a:pt x="10" y="1"/>
                      </a:lnTo>
                      <a:lnTo>
                        <a:pt x="8" y="0"/>
                      </a:lnTo>
                      <a:lnTo>
                        <a:pt x="6" y="1"/>
                      </a:lnTo>
                      <a:lnTo>
                        <a:pt x="3" y="1"/>
                      </a:lnTo>
                      <a:lnTo>
                        <a:pt x="0" y="4"/>
                      </a:lnTo>
                      <a:lnTo>
                        <a:pt x="2" y="3"/>
                      </a:lnTo>
                      <a:lnTo>
                        <a:pt x="2" y="6"/>
                      </a:lnTo>
                      <a:lnTo>
                        <a:pt x="3" y="6"/>
                      </a:lnTo>
                      <a:lnTo>
                        <a:pt x="2"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1871" name="Freeform 63"/>
                <p:cNvSpPr>
                  <a:spLocks/>
                </p:cNvSpPr>
                <p:nvPr/>
              </p:nvSpPr>
              <p:spPr bwMode="auto">
                <a:xfrm>
                  <a:off x="4386" y="1631"/>
                  <a:ext cx="32" cy="8"/>
                </a:xfrm>
                <a:custGeom>
                  <a:avLst/>
                  <a:gdLst>
                    <a:gd name="T0" fmla="*/ 5 w 65"/>
                    <a:gd name="T1" fmla="*/ 13 h 14"/>
                    <a:gd name="T2" fmla="*/ 3 w 65"/>
                    <a:gd name="T3" fmla="*/ 14 h 14"/>
                    <a:gd name="T4" fmla="*/ 8 w 65"/>
                    <a:gd name="T5" fmla="*/ 13 h 14"/>
                    <a:gd name="T6" fmla="*/ 11 w 65"/>
                    <a:gd name="T7" fmla="*/ 11 h 14"/>
                    <a:gd name="T8" fmla="*/ 15 w 65"/>
                    <a:gd name="T9" fmla="*/ 11 h 14"/>
                    <a:gd name="T10" fmla="*/ 18 w 65"/>
                    <a:gd name="T11" fmla="*/ 9 h 14"/>
                    <a:gd name="T12" fmla="*/ 23 w 65"/>
                    <a:gd name="T13" fmla="*/ 9 h 14"/>
                    <a:gd name="T14" fmla="*/ 26 w 65"/>
                    <a:gd name="T15" fmla="*/ 8 h 14"/>
                    <a:gd name="T16" fmla="*/ 29 w 65"/>
                    <a:gd name="T17" fmla="*/ 8 h 14"/>
                    <a:gd name="T18" fmla="*/ 34 w 65"/>
                    <a:gd name="T19" fmla="*/ 6 h 14"/>
                    <a:gd name="T20" fmla="*/ 49 w 65"/>
                    <a:gd name="T21" fmla="*/ 6 h 14"/>
                    <a:gd name="T22" fmla="*/ 53 w 65"/>
                    <a:gd name="T23" fmla="*/ 5 h 14"/>
                    <a:gd name="T24" fmla="*/ 61 w 65"/>
                    <a:gd name="T25" fmla="*/ 5 h 14"/>
                    <a:gd name="T26" fmla="*/ 65 w 65"/>
                    <a:gd name="T27" fmla="*/ 3 h 14"/>
                    <a:gd name="T28" fmla="*/ 65 w 65"/>
                    <a:gd name="T29" fmla="*/ 0 h 14"/>
                    <a:gd name="T30" fmla="*/ 61 w 65"/>
                    <a:gd name="T31" fmla="*/ 1 h 14"/>
                    <a:gd name="T32" fmla="*/ 53 w 65"/>
                    <a:gd name="T33" fmla="*/ 1 h 14"/>
                    <a:gd name="T34" fmla="*/ 49 w 65"/>
                    <a:gd name="T35" fmla="*/ 3 h 14"/>
                    <a:gd name="T36" fmla="*/ 37 w 65"/>
                    <a:gd name="T37" fmla="*/ 3 h 14"/>
                    <a:gd name="T38" fmla="*/ 34 w 65"/>
                    <a:gd name="T39" fmla="*/ 5 h 14"/>
                    <a:gd name="T40" fmla="*/ 26 w 65"/>
                    <a:gd name="T41" fmla="*/ 5 h 14"/>
                    <a:gd name="T42" fmla="*/ 21 w 65"/>
                    <a:gd name="T43" fmla="*/ 6 h 14"/>
                    <a:gd name="T44" fmla="*/ 18 w 65"/>
                    <a:gd name="T45" fmla="*/ 6 h 14"/>
                    <a:gd name="T46" fmla="*/ 15 w 65"/>
                    <a:gd name="T47" fmla="*/ 8 h 14"/>
                    <a:gd name="T48" fmla="*/ 10 w 65"/>
                    <a:gd name="T49" fmla="*/ 8 h 14"/>
                    <a:gd name="T50" fmla="*/ 7 w 65"/>
                    <a:gd name="T51" fmla="*/ 9 h 14"/>
                    <a:gd name="T52" fmla="*/ 3 w 65"/>
                    <a:gd name="T53" fmla="*/ 11 h 14"/>
                    <a:gd name="T54" fmla="*/ 2 w 65"/>
                    <a:gd name="T55" fmla="*/ 14 h 14"/>
                    <a:gd name="T56" fmla="*/ 3 w 65"/>
                    <a:gd name="T57" fmla="*/ 11 h 14"/>
                    <a:gd name="T58" fmla="*/ 0 w 65"/>
                    <a:gd name="T59" fmla="*/ 13 h 14"/>
                    <a:gd name="T60" fmla="*/ 2 w 65"/>
                    <a:gd name="T61" fmla="*/ 14 h 14"/>
                    <a:gd name="T62" fmla="*/ 5 w 65"/>
                    <a:gd name="T63" fmla="*/ 1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5" h="14">
                      <a:moveTo>
                        <a:pt x="5" y="13"/>
                      </a:moveTo>
                      <a:lnTo>
                        <a:pt x="3" y="14"/>
                      </a:lnTo>
                      <a:lnTo>
                        <a:pt x="8" y="13"/>
                      </a:lnTo>
                      <a:lnTo>
                        <a:pt x="11" y="11"/>
                      </a:lnTo>
                      <a:lnTo>
                        <a:pt x="15" y="11"/>
                      </a:lnTo>
                      <a:lnTo>
                        <a:pt x="18" y="9"/>
                      </a:lnTo>
                      <a:lnTo>
                        <a:pt x="23" y="9"/>
                      </a:lnTo>
                      <a:lnTo>
                        <a:pt x="26" y="8"/>
                      </a:lnTo>
                      <a:lnTo>
                        <a:pt x="29" y="8"/>
                      </a:lnTo>
                      <a:lnTo>
                        <a:pt x="34" y="6"/>
                      </a:lnTo>
                      <a:lnTo>
                        <a:pt x="49" y="6"/>
                      </a:lnTo>
                      <a:lnTo>
                        <a:pt x="53" y="5"/>
                      </a:lnTo>
                      <a:lnTo>
                        <a:pt x="61" y="5"/>
                      </a:lnTo>
                      <a:lnTo>
                        <a:pt x="65" y="3"/>
                      </a:lnTo>
                      <a:lnTo>
                        <a:pt x="65" y="0"/>
                      </a:lnTo>
                      <a:lnTo>
                        <a:pt x="61" y="1"/>
                      </a:lnTo>
                      <a:lnTo>
                        <a:pt x="53" y="1"/>
                      </a:lnTo>
                      <a:lnTo>
                        <a:pt x="49" y="3"/>
                      </a:lnTo>
                      <a:lnTo>
                        <a:pt x="37" y="3"/>
                      </a:lnTo>
                      <a:lnTo>
                        <a:pt x="34" y="5"/>
                      </a:lnTo>
                      <a:lnTo>
                        <a:pt x="26" y="5"/>
                      </a:lnTo>
                      <a:lnTo>
                        <a:pt x="21" y="6"/>
                      </a:lnTo>
                      <a:lnTo>
                        <a:pt x="18" y="6"/>
                      </a:lnTo>
                      <a:lnTo>
                        <a:pt x="15" y="8"/>
                      </a:lnTo>
                      <a:lnTo>
                        <a:pt x="10" y="8"/>
                      </a:lnTo>
                      <a:lnTo>
                        <a:pt x="7" y="9"/>
                      </a:lnTo>
                      <a:lnTo>
                        <a:pt x="3" y="11"/>
                      </a:lnTo>
                      <a:lnTo>
                        <a:pt x="2" y="14"/>
                      </a:lnTo>
                      <a:lnTo>
                        <a:pt x="3" y="11"/>
                      </a:lnTo>
                      <a:lnTo>
                        <a:pt x="0" y="13"/>
                      </a:lnTo>
                      <a:lnTo>
                        <a:pt x="2" y="14"/>
                      </a:lnTo>
                      <a:lnTo>
                        <a:pt x="5" y="1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1872" name="Freeform 64"/>
                <p:cNvSpPr>
                  <a:spLocks/>
                </p:cNvSpPr>
                <p:nvPr/>
              </p:nvSpPr>
              <p:spPr bwMode="auto">
                <a:xfrm>
                  <a:off x="4386" y="1638"/>
                  <a:ext cx="8" cy="7"/>
                </a:xfrm>
                <a:custGeom>
                  <a:avLst/>
                  <a:gdLst>
                    <a:gd name="T0" fmla="*/ 14 w 14"/>
                    <a:gd name="T1" fmla="*/ 14 h 14"/>
                    <a:gd name="T2" fmla="*/ 13 w 14"/>
                    <a:gd name="T3" fmla="*/ 11 h 14"/>
                    <a:gd name="T4" fmla="*/ 13 w 14"/>
                    <a:gd name="T5" fmla="*/ 9 h 14"/>
                    <a:gd name="T6" fmla="*/ 11 w 14"/>
                    <a:gd name="T7" fmla="*/ 8 h 14"/>
                    <a:gd name="T8" fmla="*/ 8 w 14"/>
                    <a:gd name="T9" fmla="*/ 6 h 14"/>
                    <a:gd name="T10" fmla="*/ 5 w 14"/>
                    <a:gd name="T11" fmla="*/ 3 h 14"/>
                    <a:gd name="T12" fmla="*/ 5 w 14"/>
                    <a:gd name="T13" fmla="*/ 1 h 14"/>
                    <a:gd name="T14" fmla="*/ 3 w 14"/>
                    <a:gd name="T15" fmla="*/ 0 h 14"/>
                    <a:gd name="T16" fmla="*/ 0 w 14"/>
                    <a:gd name="T17" fmla="*/ 1 h 14"/>
                    <a:gd name="T18" fmla="*/ 9 w 14"/>
                    <a:gd name="T19" fmla="*/ 11 h 14"/>
                    <a:gd name="T20" fmla="*/ 9 w 14"/>
                    <a:gd name="T21" fmla="*/ 13 h 14"/>
                    <a:gd name="T22" fmla="*/ 11 w 14"/>
                    <a:gd name="T23" fmla="*/ 14 h 14"/>
                    <a:gd name="T24" fmla="*/ 11 w 14"/>
                    <a:gd name="T25" fmla="*/ 13 h 14"/>
                    <a:gd name="T26" fmla="*/ 14 w 14"/>
                    <a:gd name="T27"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 h="14">
                      <a:moveTo>
                        <a:pt x="14" y="14"/>
                      </a:moveTo>
                      <a:lnTo>
                        <a:pt x="13" y="11"/>
                      </a:lnTo>
                      <a:lnTo>
                        <a:pt x="13" y="9"/>
                      </a:lnTo>
                      <a:lnTo>
                        <a:pt x="11" y="8"/>
                      </a:lnTo>
                      <a:lnTo>
                        <a:pt x="8" y="6"/>
                      </a:lnTo>
                      <a:lnTo>
                        <a:pt x="5" y="3"/>
                      </a:lnTo>
                      <a:lnTo>
                        <a:pt x="5" y="1"/>
                      </a:lnTo>
                      <a:lnTo>
                        <a:pt x="3" y="0"/>
                      </a:lnTo>
                      <a:lnTo>
                        <a:pt x="0" y="1"/>
                      </a:lnTo>
                      <a:lnTo>
                        <a:pt x="9" y="11"/>
                      </a:lnTo>
                      <a:lnTo>
                        <a:pt x="9" y="13"/>
                      </a:lnTo>
                      <a:lnTo>
                        <a:pt x="11" y="14"/>
                      </a:lnTo>
                      <a:lnTo>
                        <a:pt x="11" y="13"/>
                      </a:lnTo>
                      <a:lnTo>
                        <a:pt x="14" y="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1873" name="Freeform 65"/>
                <p:cNvSpPr>
                  <a:spLocks/>
                </p:cNvSpPr>
                <p:nvPr/>
              </p:nvSpPr>
              <p:spPr bwMode="auto">
                <a:xfrm>
                  <a:off x="4376" y="1644"/>
                  <a:ext cx="18" cy="10"/>
                </a:xfrm>
                <a:custGeom>
                  <a:avLst/>
                  <a:gdLst>
                    <a:gd name="T0" fmla="*/ 1 w 35"/>
                    <a:gd name="T1" fmla="*/ 19 h 19"/>
                    <a:gd name="T2" fmla="*/ 3 w 35"/>
                    <a:gd name="T3" fmla="*/ 19 h 19"/>
                    <a:gd name="T4" fmla="*/ 5 w 35"/>
                    <a:gd name="T5" fmla="*/ 16 h 19"/>
                    <a:gd name="T6" fmla="*/ 8 w 35"/>
                    <a:gd name="T7" fmla="*/ 14 h 19"/>
                    <a:gd name="T8" fmla="*/ 13 w 35"/>
                    <a:gd name="T9" fmla="*/ 13 h 19"/>
                    <a:gd name="T10" fmla="*/ 18 w 35"/>
                    <a:gd name="T11" fmla="*/ 11 h 19"/>
                    <a:gd name="T12" fmla="*/ 22 w 35"/>
                    <a:gd name="T13" fmla="*/ 11 h 19"/>
                    <a:gd name="T14" fmla="*/ 27 w 35"/>
                    <a:gd name="T15" fmla="*/ 9 h 19"/>
                    <a:gd name="T16" fmla="*/ 32 w 35"/>
                    <a:gd name="T17" fmla="*/ 6 h 19"/>
                    <a:gd name="T18" fmla="*/ 35 w 35"/>
                    <a:gd name="T19" fmla="*/ 1 h 19"/>
                    <a:gd name="T20" fmla="*/ 32 w 35"/>
                    <a:gd name="T21" fmla="*/ 0 h 19"/>
                    <a:gd name="T22" fmla="*/ 29 w 35"/>
                    <a:gd name="T23" fmla="*/ 4 h 19"/>
                    <a:gd name="T24" fmla="*/ 26 w 35"/>
                    <a:gd name="T25" fmla="*/ 6 h 19"/>
                    <a:gd name="T26" fmla="*/ 22 w 35"/>
                    <a:gd name="T27" fmla="*/ 8 h 19"/>
                    <a:gd name="T28" fmla="*/ 18 w 35"/>
                    <a:gd name="T29" fmla="*/ 8 h 19"/>
                    <a:gd name="T30" fmla="*/ 11 w 35"/>
                    <a:gd name="T31" fmla="*/ 9 h 19"/>
                    <a:gd name="T32" fmla="*/ 8 w 35"/>
                    <a:gd name="T33" fmla="*/ 11 h 19"/>
                    <a:gd name="T34" fmla="*/ 3 w 35"/>
                    <a:gd name="T35" fmla="*/ 13 h 19"/>
                    <a:gd name="T36" fmla="*/ 0 w 35"/>
                    <a:gd name="T37" fmla="*/ 17 h 19"/>
                    <a:gd name="T38" fmla="*/ 1 w 35"/>
                    <a:gd name="T39" fmla="*/ 16 h 19"/>
                    <a:gd name="T40" fmla="*/ 1 w 35"/>
                    <a:gd name="T41" fmla="*/ 19 h 19"/>
                    <a:gd name="T42" fmla="*/ 3 w 35"/>
                    <a:gd name="T43" fmla="*/ 19 h 19"/>
                    <a:gd name="T44" fmla="*/ 1 w 35"/>
                    <a:gd name="T45" fmla="*/ 19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5" h="19">
                      <a:moveTo>
                        <a:pt x="1" y="19"/>
                      </a:moveTo>
                      <a:lnTo>
                        <a:pt x="3" y="19"/>
                      </a:lnTo>
                      <a:lnTo>
                        <a:pt x="5" y="16"/>
                      </a:lnTo>
                      <a:lnTo>
                        <a:pt x="8" y="14"/>
                      </a:lnTo>
                      <a:lnTo>
                        <a:pt x="13" y="13"/>
                      </a:lnTo>
                      <a:lnTo>
                        <a:pt x="18" y="11"/>
                      </a:lnTo>
                      <a:lnTo>
                        <a:pt x="22" y="11"/>
                      </a:lnTo>
                      <a:lnTo>
                        <a:pt x="27" y="9"/>
                      </a:lnTo>
                      <a:lnTo>
                        <a:pt x="32" y="6"/>
                      </a:lnTo>
                      <a:lnTo>
                        <a:pt x="35" y="1"/>
                      </a:lnTo>
                      <a:lnTo>
                        <a:pt x="32" y="0"/>
                      </a:lnTo>
                      <a:lnTo>
                        <a:pt x="29" y="4"/>
                      </a:lnTo>
                      <a:lnTo>
                        <a:pt x="26" y="6"/>
                      </a:lnTo>
                      <a:lnTo>
                        <a:pt x="22" y="8"/>
                      </a:lnTo>
                      <a:lnTo>
                        <a:pt x="18" y="8"/>
                      </a:lnTo>
                      <a:lnTo>
                        <a:pt x="11" y="9"/>
                      </a:lnTo>
                      <a:lnTo>
                        <a:pt x="8" y="11"/>
                      </a:lnTo>
                      <a:lnTo>
                        <a:pt x="3" y="13"/>
                      </a:lnTo>
                      <a:lnTo>
                        <a:pt x="0" y="17"/>
                      </a:lnTo>
                      <a:lnTo>
                        <a:pt x="1" y="16"/>
                      </a:lnTo>
                      <a:lnTo>
                        <a:pt x="1" y="19"/>
                      </a:lnTo>
                      <a:lnTo>
                        <a:pt x="3" y="19"/>
                      </a:lnTo>
                      <a:lnTo>
                        <a:pt x="1" y="1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1874" name="Freeform 66"/>
                <p:cNvSpPr>
                  <a:spLocks/>
                </p:cNvSpPr>
                <p:nvPr/>
              </p:nvSpPr>
              <p:spPr bwMode="auto">
                <a:xfrm>
                  <a:off x="4355" y="1652"/>
                  <a:ext cx="22" cy="8"/>
                </a:xfrm>
                <a:custGeom>
                  <a:avLst/>
                  <a:gdLst>
                    <a:gd name="T0" fmla="*/ 3 w 43"/>
                    <a:gd name="T1" fmla="*/ 13 h 14"/>
                    <a:gd name="T2" fmla="*/ 1 w 43"/>
                    <a:gd name="T3" fmla="*/ 14 h 14"/>
                    <a:gd name="T4" fmla="*/ 5 w 43"/>
                    <a:gd name="T5" fmla="*/ 13 h 14"/>
                    <a:gd name="T6" fmla="*/ 6 w 43"/>
                    <a:gd name="T7" fmla="*/ 13 h 14"/>
                    <a:gd name="T8" fmla="*/ 10 w 43"/>
                    <a:gd name="T9" fmla="*/ 11 h 14"/>
                    <a:gd name="T10" fmla="*/ 14 w 43"/>
                    <a:gd name="T11" fmla="*/ 11 h 14"/>
                    <a:gd name="T12" fmla="*/ 18 w 43"/>
                    <a:gd name="T13" fmla="*/ 9 h 14"/>
                    <a:gd name="T14" fmla="*/ 22 w 43"/>
                    <a:gd name="T15" fmla="*/ 9 h 14"/>
                    <a:gd name="T16" fmla="*/ 26 w 43"/>
                    <a:gd name="T17" fmla="*/ 8 h 14"/>
                    <a:gd name="T18" fmla="*/ 34 w 43"/>
                    <a:gd name="T19" fmla="*/ 8 h 14"/>
                    <a:gd name="T20" fmla="*/ 35 w 43"/>
                    <a:gd name="T21" fmla="*/ 6 h 14"/>
                    <a:gd name="T22" fmla="*/ 39 w 43"/>
                    <a:gd name="T23" fmla="*/ 5 h 14"/>
                    <a:gd name="T24" fmla="*/ 42 w 43"/>
                    <a:gd name="T25" fmla="*/ 5 h 14"/>
                    <a:gd name="T26" fmla="*/ 43 w 43"/>
                    <a:gd name="T27" fmla="*/ 3 h 14"/>
                    <a:gd name="T28" fmla="*/ 43 w 43"/>
                    <a:gd name="T29" fmla="*/ 0 h 14"/>
                    <a:gd name="T30" fmla="*/ 40 w 43"/>
                    <a:gd name="T31" fmla="*/ 1 h 14"/>
                    <a:gd name="T32" fmla="*/ 39 w 43"/>
                    <a:gd name="T33" fmla="*/ 1 h 14"/>
                    <a:gd name="T34" fmla="*/ 35 w 43"/>
                    <a:gd name="T35" fmla="*/ 3 h 14"/>
                    <a:gd name="T36" fmla="*/ 32 w 43"/>
                    <a:gd name="T37" fmla="*/ 3 h 14"/>
                    <a:gd name="T38" fmla="*/ 31 w 43"/>
                    <a:gd name="T39" fmla="*/ 5 h 14"/>
                    <a:gd name="T40" fmla="*/ 26 w 43"/>
                    <a:gd name="T41" fmla="*/ 5 h 14"/>
                    <a:gd name="T42" fmla="*/ 22 w 43"/>
                    <a:gd name="T43" fmla="*/ 6 h 14"/>
                    <a:gd name="T44" fmla="*/ 19 w 43"/>
                    <a:gd name="T45" fmla="*/ 6 h 14"/>
                    <a:gd name="T46" fmla="*/ 16 w 43"/>
                    <a:gd name="T47" fmla="*/ 8 h 14"/>
                    <a:gd name="T48" fmla="*/ 10 w 43"/>
                    <a:gd name="T49" fmla="*/ 8 h 14"/>
                    <a:gd name="T50" fmla="*/ 6 w 43"/>
                    <a:gd name="T51" fmla="*/ 9 h 14"/>
                    <a:gd name="T52" fmla="*/ 5 w 43"/>
                    <a:gd name="T53" fmla="*/ 9 h 14"/>
                    <a:gd name="T54" fmla="*/ 1 w 43"/>
                    <a:gd name="T55" fmla="*/ 11 h 14"/>
                    <a:gd name="T56" fmla="*/ 0 w 43"/>
                    <a:gd name="T57" fmla="*/ 11 h 14"/>
                    <a:gd name="T58" fmla="*/ 1 w 43"/>
                    <a:gd name="T59" fmla="*/ 11 h 14"/>
                    <a:gd name="T60" fmla="*/ 0 w 43"/>
                    <a:gd name="T61" fmla="*/ 11 h 14"/>
                    <a:gd name="T62" fmla="*/ 3 w 43"/>
                    <a:gd name="T63" fmla="*/ 1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3" h="14">
                      <a:moveTo>
                        <a:pt x="3" y="13"/>
                      </a:moveTo>
                      <a:lnTo>
                        <a:pt x="1" y="14"/>
                      </a:lnTo>
                      <a:lnTo>
                        <a:pt x="5" y="13"/>
                      </a:lnTo>
                      <a:lnTo>
                        <a:pt x="6" y="13"/>
                      </a:lnTo>
                      <a:lnTo>
                        <a:pt x="10" y="11"/>
                      </a:lnTo>
                      <a:lnTo>
                        <a:pt x="14" y="11"/>
                      </a:lnTo>
                      <a:lnTo>
                        <a:pt x="18" y="9"/>
                      </a:lnTo>
                      <a:lnTo>
                        <a:pt x="22" y="9"/>
                      </a:lnTo>
                      <a:lnTo>
                        <a:pt x="26" y="8"/>
                      </a:lnTo>
                      <a:lnTo>
                        <a:pt x="34" y="8"/>
                      </a:lnTo>
                      <a:lnTo>
                        <a:pt x="35" y="6"/>
                      </a:lnTo>
                      <a:lnTo>
                        <a:pt x="39" y="5"/>
                      </a:lnTo>
                      <a:lnTo>
                        <a:pt x="42" y="5"/>
                      </a:lnTo>
                      <a:lnTo>
                        <a:pt x="43" y="3"/>
                      </a:lnTo>
                      <a:lnTo>
                        <a:pt x="43" y="0"/>
                      </a:lnTo>
                      <a:lnTo>
                        <a:pt x="40" y="1"/>
                      </a:lnTo>
                      <a:lnTo>
                        <a:pt x="39" y="1"/>
                      </a:lnTo>
                      <a:lnTo>
                        <a:pt x="35" y="3"/>
                      </a:lnTo>
                      <a:lnTo>
                        <a:pt x="32" y="3"/>
                      </a:lnTo>
                      <a:lnTo>
                        <a:pt x="31" y="5"/>
                      </a:lnTo>
                      <a:lnTo>
                        <a:pt x="26" y="5"/>
                      </a:lnTo>
                      <a:lnTo>
                        <a:pt x="22" y="6"/>
                      </a:lnTo>
                      <a:lnTo>
                        <a:pt x="19" y="6"/>
                      </a:lnTo>
                      <a:lnTo>
                        <a:pt x="16" y="8"/>
                      </a:lnTo>
                      <a:lnTo>
                        <a:pt x="10" y="8"/>
                      </a:lnTo>
                      <a:lnTo>
                        <a:pt x="6" y="9"/>
                      </a:lnTo>
                      <a:lnTo>
                        <a:pt x="5" y="9"/>
                      </a:lnTo>
                      <a:lnTo>
                        <a:pt x="1" y="11"/>
                      </a:lnTo>
                      <a:lnTo>
                        <a:pt x="0" y="11"/>
                      </a:lnTo>
                      <a:lnTo>
                        <a:pt x="1" y="11"/>
                      </a:lnTo>
                      <a:lnTo>
                        <a:pt x="0" y="11"/>
                      </a:lnTo>
                      <a:lnTo>
                        <a:pt x="3" y="1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1875" name="Freeform 67"/>
                <p:cNvSpPr>
                  <a:spLocks/>
                </p:cNvSpPr>
                <p:nvPr/>
              </p:nvSpPr>
              <p:spPr bwMode="auto">
                <a:xfrm>
                  <a:off x="4332" y="1658"/>
                  <a:ext cx="25" cy="8"/>
                </a:xfrm>
                <a:custGeom>
                  <a:avLst/>
                  <a:gdLst>
                    <a:gd name="T0" fmla="*/ 0 w 50"/>
                    <a:gd name="T1" fmla="*/ 16 h 16"/>
                    <a:gd name="T2" fmla="*/ 3 w 50"/>
                    <a:gd name="T3" fmla="*/ 15 h 16"/>
                    <a:gd name="T4" fmla="*/ 24 w 50"/>
                    <a:gd name="T5" fmla="*/ 15 h 16"/>
                    <a:gd name="T6" fmla="*/ 28 w 50"/>
                    <a:gd name="T7" fmla="*/ 13 h 16"/>
                    <a:gd name="T8" fmla="*/ 34 w 50"/>
                    <a:gd name="T9" fmla="*/ 13 h 16"/>
                    <a:gd name="T10" fmla="*/ 36 w 50"/>
                    <a:gd name="T11" fmla="*/ 11 h 16"/>
                    <a:gd name="T12" fmla="*/ 39 w 50"/>
                    <a:gd name="T13" fmla="*/ 10 h 16"/>
                    <a:gd name="T14" fmla="*/ 42 w 50"/>
                    <a:gd name="T15" fmla="*/ 8 h 16"/>
                    <a:gd name="T16" fmla="*/ 45 w 50"/>
                    <a:gd name="T17" fmla="*/ 7 h 16"/>
                    <a:gd name="T18" fmla="*/ 50 w 50"/>
                    <a:gd name="T19" fmla="*/ 2 h 16"/>
                    <a:gd name="T20" fmla="*/ 47 w 50"/>
                    <a:gd name="T21" fmla="*/ 0 h 16"/>
                    <a:gd name="T22" fmla="*/ 45 w 50"/>
                    <a:gd name="T23" fmla="*/ 2 h 16"/>
                    <a:gd name="T24" fmla="*/ 44 w 50"/>
                    <a:gd name="T25" fmla="*/ 5 h 16"/>
                    <a:gd name="T26" fmla="*/ 40 w 50"/>
                    <a:gd name="T27" fmla="*/ 7 h 16"/>
                    <a:gd name="T28" fmla="*/ 39 w 50"/>
                    <a:gd name="T29" fmla="*/ 7 h 16"/>
                    <a:gd name="T30" fmla="*/ 36 w 50"/>
                    <a:gd name="T31" fmla="*/ 8 h 16"/>
                    <a:gd name="T32" fmla="*/ 32 w 50"/>
                    <a:gd name="T33" fmla="*/ 8 h 16"/>
                    <a:gd name="T34" fmla="*/ 29 w 50"/>
                    <a:gd name="T35" fmla="*/ 10 h 16"/>
                    <a:gd name="T36" fmla="*/ 24 w 50"/>
                    <a:gd name="T37" fmla="*/ 10 h 16"/>
                    <a:gd name="T38" fmla="*/ 19 w 50"/>
                    <a:gd name="T39" fmla="*/ 11 h 16"/>
                    <a:gd name="T40" fmla="*/ 8 w 50"/>
                    <a:gd name="T41" fmla="*/ 11 h 16"/>
                    <a:gd name="T42" fmla="*/ 3 w 50"/>
                    <a:gd name="T43" fmla="*/ 13 h 16"/>
                    <a:gd name="T44" fmla="*/ 0 w 50"/>
                    <a:gd name="T45" fmla="*/ 13 h 16"/>
                    <a:gd name="T46" fmla="*/ 2 w 50"/>
                    <a:gd name="T47" fmla="*/ 13 h 16"/>
                    <a:gd name="T48" fmla="*/ 0 w 50"/>
                    <a:gd name="T49"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0" h="16">
                      <a:moveTo>
                        <a:pt x="0" y="16"/>
                      </a:moveTo>
                      <a:lnTo>
                        <a:pt x="3" y="15"/>
                      </a:lnTo>
                      <a:lnTo>
                        <a:pt x="24" y="15"/>
                      </a:lnTo>
                      <a:lnTo>
                        <a:pt x="28" y="13"/>
                      </a:lnTo>
                      <a:lnTo>
                        <a:pt x="34" y="13"/>
                      </a:lnTo>
                      <a:lnTo>
                        <a:pt x="36" y="11"/>
                      </a:lnTo>
                      <a:lnTo>
                        <a:pt x="39" y="10"/>
                      </a:lnTo>
                      <a:lnTo>
                        <a:pt x="42" y="8"/>
                      </a:lnTo>
                      <a:lnTo>
                        <a:pt x="45" y="7"/>
                      </a:lnTo>
                      <a:lnTo>
                        <a:pt x="50" y="2"/>
                      </a:lnTo>
                      <a:lnTo>
                        <a:pt x="47" y="0"/>
                      </a:lnTo>
                      <a:lnTo>
                        <a:pt x="45" y="2"/>
                      </a:lnTo>
                      <a:lnTo>
                        <a:pt x="44" y="5"/>
                      </a:lnTo>
                      <a:lnTo>
                        <a:pt x="40" y="7"/>
                      </a:lnTo>
                      <a:lnTo>
                        <a:pt x="39" y="7"/>
                      </a:lnTo>
                      <a:lnTo>
                        <a:pt x="36" y="8"/>
                      </a:lnTo>
                      <a:lnTo>
                        <a:pt x="32" y="8"/>
                      </a:lnTo>
                      <a:lnTo>
                        <a:pt x="29" y="10"/>
                      </a:lnTo>
                      <a:lnTo>
                        <a:pt x="24" y="10"/>
                      </a:lnTo>
                      <a:lnTo>
                        <a:pt x="19" y="11"/>
                      </a:lnTo>
                      <a:lnTo>
                        <a:pt x="8" y="11"/>
                      </a:lnTo>
                      <a:lnTo>
                        <a:pt x="3" y="13"/>
                      </a:lnTo>
                      <a:lnTo>
                        <a:pt x="0" y="13"/>
                      </a:lnTo>
                      <a:lnTo>
                        <a:pt x="2" y="13"/>
                      </a:lnTo>
                      <a:lnTo>
                        <a:pt x="0" y="1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1876" name="Freeform 68"/>
                <p:cNvSpPr>
                  <a:spLocks/>
                </p:cNvSpPr>
                <p:nvPr/>
              </p:nvSpPr>
              <p:spPr bwMode="auto">
                <a:xfrm>
                  <a:off x="4315" y="1660"/>
                  <a:ext cx="17" cy="6"/>
                </a:xfrm>
                <a:custGeom>
                  <a:avLst/>
                  <a:gdLst>
                    <a:gd name="T0" fmla="*/ 2 w 36"/>
                    <a:gd name="T1" fmla="*/ 4 h 13"/>
                    <a:gd name="T2" fmla="*/ 0 w 36"/>
                    <a:gd name="T3" fmla="*/ 4 h 13"/>
                    <a:gd name="T4" fmla="*/ 5 w 36"/>
                    <a:gd name="T5" fmla="*/ 5 h 13"/>
                    <a:gd name="T6" fmla="*/ 8 w 36"/>
                    <a:gd name="T7" fmla="*/ 7 h 13"/>
                    <a:gd name="T8" fmla="*/ 13 w 36"/>
                    <a:gd name="T9" fmla="*/ 8 h 13"/>
                    <a:gd name="T10" fmla="*/ 18 w 36"/>
                    <a:gd name="T11" fmla="*/ 8 h 13"/>
                    <a:gd name="T12" fmla="*/ 23 w 36"/>
                    <a:gd name="T13" fmla="*/ 10 h 13"/>
                    <a:gd name="T14" fmla="*/ 26 w 36"/>
                    <a:gd name="T15" fmla="*/ 12 h 13"/>
                    <a:gd name="T16" fmla="*/ 31 w 36"/>
                    <a:gd name="T17" fmla="*/ 12 h 13"/>
                    <a:gd name="T18" fmla="*/ 34 w 36"/>
                    <a:gd name="T19" fmla="*/ 13 h 13"/>
                    <a:gd name="T20" fmla="*/ 36 w 36"/>
                    <a:gd name="T21" fmla="*/ 10 h 13"/>
                    <a:gd name="T22" fmla="*/ 31 w 36"/>
                    <a:gd name="T23" fmla="*/ 8 h 13"/>
                    <a:gd name="T24" fmla="*/ 26 w 36"/>
                    <a:gd name="T25" fmla="*/ 7 h 13"/>
                    <a:gd name="T26" fmla="*/ 23 w 36"/>
                    <a:gd name="T27" fmla="*/ 7 h 13"/>
                    <a:gd name="T28" fmla="*/ 18 w 36"/>
                    <a:gd name="T29" fmla="*/ 5 h 13"/>
                    <a:gd name="T30" fmla="*/ 15 w 36"/>
                    <a:gd name="T31" fmla="*/ 5 h 13"/>
                    <a:gd name="T32" fmla="*/ 10 w 36"/>
                    <a:gd name="T33" fmla="*/ 4 h 13"/>
                    <a:gd name="T34" fmla="*/ 7 w 36"/>
                    <a:gd name="T35" fmla="*/ 2 h 13"/>
                    <a:gd name="T36" fmla="*/ 2 w 36"/>
                    <a:gd name="T37" fmla="*/ 0 h 13"/>
                    <a:gd name="T38" fmla="*/ 2 w 36"/>
                    <a:gd name="T39" fmla="*/ 4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6" h="13">
                      <a:moveTo>
                        <a:pt x="2" y="4"/>
                      </a:moveTo>
                      <a:lnTo>
                        <a:pt x="0" y="4"/>
                      </a:lnTo>
                      <a:lnTo>
                        <a:pt x="5" y="5"/>
                      </a:lnTo>
                      <a:lnTo>
                        <a:pt x="8" y="7"/>
                      </a:lnTo>
                      <a:lnTo>
                        <a:pt x="13" y="8"/>
                      </a:lnTo>
                      <a:lnTo>
                        <a:pt x="18" y="8"/>
                      </a:lnTo>
                      <a:lnTo>
                        <a:pt x="23" y="10"/>
                      </a:lnTo>
                      <a:lnTo>
                        <a:pt x="26" y="12"/>
                      </a:lnTo>
                      <a:lnTo>
                        <a:pt x="31" y="12"/>
                      </a:lnTo>
                      <a:lnTo>
                        <a:pt x="34" y="13"/>
                      </a:lnTo>
                      <a:lnTo>
                        <a:pt x="36" y="10"/>
                      </a:lnTo>
                      <a:lnTo>
                        <a:pt x="31" y="8"/>
                      </a:lnTo>
                      <a:lnTo>
                        <a:pt x="26" y="7"/>
                      </a:lnTo>
                      <a:lnTo>
                        <a:pt x="23" y="7"/>
                      </a:lnTo>
                      <a:lnTo>
                        <a:pt x="18" y="5"/>
                      </a:lnTo>
                      <a:lnTo>
                        <a:pt x="15" y="5"/>
                      </a:lnTo>
                      <a:lnTo>
                        <a:pt x="10" y="4"/>
                      </a:lnTo>
                      <a:lnTo>
                        <a:pt x="7" y="2"/>
                      </a:lnTo>
                      <a:lnTo>
                        <a:pt x="2" y="0"/>
                      </a:lnTo>
                      <a:lnTo>
                        <a:pt x="2"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1877" name="Freeform 69"/>
                <p:cNvSpPr>
                  <a:spLocks/>
                </p:cNvSpPr>
                <p:nvPr/>
              </p:nvSpPr>
              <p:spPr bwMode="auto">
                <a:xfrm>
                  <a:off x="4306" y="1656"/>
                  <a:ext cx="9" cy="5"/>
                </a:xfrm>
                <a:custGeom>
                  <a:avLst/>
                  <a:gdLst>
                    <a:gd name="T0" fmla="*/ 0 w 19"/>
                    <a:gd name="T1" fmla="*/ 0 h 10"/>
                    <a:gd name="T2" fmla="*/ 1 w 19"/>
                    <a:gd name="T3" fmla="*/ 3 h 10"/>
                    <a:gd name="T4" fmla="*/ 3 w 19"/>
                    <a:gd name="T5" fmla="*/ 5 h 10"/>
                    <a:gd name="T6" fmla="*/ 6 w 19"/>
                    <a:gd name="T7" fmla="*/ 6 h 10"/>
                    <a:gd name="T8" fmla="*/ 9 w 19"/>
                    <a:gd name="T9" fmla="*/ 6 h 10"/>
                    <a:gd name="T10" fmla="*/ 11 w 19"/>
                    <a:gd name="T11" fmla="*/ 8 h 10"/>
                    <a:gd name="T12" fmla="*/ 14 w 19"/>
                    <a:gd name="T13" fmla="*/ 8 h 10"/>
                    <a:gd name="T14" fmla="*/ 16 w 19"/>
                    <a:gd name="T15" fmla="*/ 10 h 10"/>
                    <a:gd name="T16" fmla="*/ 19 w 19"/>
                    <a:gd name="T17" fmla="*/ 10 h 10"/>
                    <a:gd name="T18" fmla="*/ 19 w 19"/>
                    <a:gd name="T19" fmla="*/ 6 h 10"/>
                    <a:gd name="T20" fmla="*/ 17 w 19"/>
                    <a:gd name="T21" fmla="*/ 6 h 10"/>
                    <a:gd name="T22" fmla="*/ 14 w 19"/>
                    <a:gd name="T23" fmla="*/ 5 h 10"/>
                    <a:gd name="T24" fmla="*/ 12 w 19"/>
                    <a:gd name="T25" fmla="*/ 5 h 10"/>
                    <a:gd name="T26" fmla="*/ 9 w 19"/>
                    <a:gd name="T27" fmla="*/ 3 h 10"/>
                    <a:gd name="T28" fmla="*/ 8 w 19"/>
                    <a:gd name="T29" fmla="*/ 3 h 10"/>
                    <a:gd name="T30" fmla="*/ 4 w 19"/>
                    <a:gd name="T31" fmla="*/ 1 h 10"/>
                    <a:gd name="T32" fmla="*/ 3 w 19"/>
                    <a:gd name="T33" fmla="*/ 0 h 10"/>
                    <a:gd name="T34" fmla="*/ 0 w 19"/>
                    <a:gd name="T35"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 h="10">
                      <a:moveTo>
                        <a:pt x="0" y="0"/>
                      </a:moveTo>
                      <a:lnTo>
                        <a:pt x="1" y="3"/>
                      </a:lnTo>
                      <a:lnTo>
                        <a:pt x="3" y="5"/>
                      </a:lnTo>
                      <a:lnTo>
                        <a:pt x="6" y="6"/>
                      </a:lnTo>
                      <a:lnTo>
                        <a:pt x="9" y="6"/>
                      </a:lnTo>
                      <a:lnTo>
                        <a:pt x="11" y="8"/>
                      </a:lnTo>
                      <a:lnTo>
                        <a:pt x="14" y="8"/>
                      </a:lnTo>
                      <a:lnTo>
                        <a:pt x="16" y="10"/>
                      </a:lnTo>
                      <a:lnTo>
                        <a:pt x="19" y="10"/>
                      </a:lnTo>
                      <a:lnTo>
                        <a:pt x="19" y="6"/>
                      </a:lnTo>
                      <a:lnTo>
                        <a:pt x="17" y="6"/>
                      </a:lnTo>
                      <a:lnTo>
                        <a:pt x="14" y="5"/>
                      </a:lnTo>
                      <a:lnTo>
                        <a:pt x="12" y="5"/>
                      </a:lnTo>
                      <a:lnTo>
                        <a:pt x="9" y="3"/>
                      </a:lnTo>
                      <a:lnTo>
                        <a:pt x="8" y="3"/>
                      </a:lnTo>
                      <a:lnTo>
                        <a:pt x="4" y="1"/>
                      </a:lnTo>
                      <a:lnTo>
                        <a:pt x="3"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1878" name="Freeform 70"/>
                <p:cNvSpPr>
                  <a:spLocks/>
                </p:cNvSpPr>
                <p:nvPr/>
              </p:nvSpPr>
              <p:spPr bwMode="auto">
                <a:xfrm>
                  <a:off x="4304" y="1635"/>
                  <a:ext cx="3" cy="21"/>
                </a:xfrm>
                <a:custGeom>
                  <a:avLst/>
                  <a:gdLst>
                    <a:gd name="T0" fmla="*/ 2 w 7"/>
                    <a:gd name="T1" fmla="*/ 3 h 42"/>
                    <a:gd name="T2" fmla="*/ 0 w 7"/>
                    <a:gd name="T3" fmla="*/ 1 h 42"/>
                    <a:gd name="T4" fmla="*/ 2 w 7"/>
                    <a:gd name="T5" fmla="*/ 11 h 42"/>
                    <a:gd name="T6" fmla="*/ 2 w 7"/>
                    <a:gd name="T7" fmla="*/ 32 h 42"/>
                    <a:gd name="T8" fmla="*/ 4 w 7"/>
                    <a:gd name="T9" fmla="*/ 42 h 42"/>
                    <a:gd name="T10" fmla="*/ 7 w 7"/>
                    <a:gd name="T11" fmla="*/ 42 h 42"/>
                    <a:gd name="T12" fmla="*/ 5 w 7"/>
                    <a:gd name="T13" fmla="*/ 32 h 42"/>
                    <a:gd name="T14" fmla="*/ 5 w 7"/>
                    <a:gd name="T15" fmla="*/ 11 h 42"/>
                    <a:gd name="T16" fmla="*/ 4 w 7"/>
                    <a:gd name="T17" fmla="*/ 1 h 42"/>
                    <a:gd name="T18" fmla="*/ 2 w 7"/>
                    <a:gd name="T19" fmla="*/ 0 h 42"/>
                    <a:gd name="T20" fmla="*/ 4 w 7"/>
                    <a:gd name="T21" fmla="*/ 1 h 42"/>
                    <a:gd name="T22" fmla="*/ 2 w 7"/>
                    <a:gd name="T23" fmla="*/ 0 h 42"/>
                    <a:gd name="T24" fmla="*/ 2 w 7"/>
                    <a:gd name="T25" fmla="*/ 3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 h="42">
                      <a:moveTo>
                        <a:pt x="2" y="3"/>
                      </a:moveTo>
                      <a:lnTo>
                        <a:pt x="0" y="1"/>
                      </a:lnTo>
                      <a:lnTo>
                        <a:pt x="2" y="11"/>
                      </a:lnTo>
                      <a:lnTo>
                        <a:pt x="2" y="32"/>
                      </a:lnTo>
                      <a:lnTo>
                        <a:pt x="4" y="42"/>
                      </a:lnTo>
                      <a:lnTo>
                        <a:pt x="7" y="42"/>
                      </a:lnTo>
                      <a:lnTo>
                        <a:pt x="5" y="32"/>
                      </a:lnTo>
                      <a:lnTo>
                        <a:pt x="5" y="11"/>
                      </a:lnTo>
                      <a:lnTo>
                        <a:pt x="4" y="1"/>
                      </a:lnTo>
                      <a:lnTo>
                        <a:pt x="2" y="0"/>
                      </a:lnTo>
                      <a:lnTo>
                        <a:pt x="4" y="1"/>
                      </a:lnTo>
                      <a:lnTo>
                        <a:pt x="2" y="0"/>
                      </a:lnTo>
                      <a:lnTo>
                        <a:pt x="2"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1879" name="Freeform 71"/>
                <p:cNvSpPr>
                  <a:spLocks/>
                </p:cNvSpPr>
                <p:nvPr/>
              </p:nvSpPr>
              <p:spPr bwMode="auto">
                <a:xfrm>
                  <a:off x="4241" y="1630"/>
                  <a:ext cx="64" cy="7"/>
                </a:xfrm>
                <a:custGeom>
                  <a:avLst/>
                  <a:gdLst>
                    <a:gd name="T0" fmla="*/ 0 w 127"/>
                    <a:gd name="T1" fmla="*/ 6 h 14"/>
                    <a:gd name="T2" fmla="*/ 8 w 127"/>
                    <a:gd name="T3" fmla="*/ 4 h 14"/>
                    <a:gd name="T4" fmla="*/ 56 w 127"/>
                    <a:gd name="T5" fmla="*/ 4 h 14"/>
                    <a:gd name="T6" fmla="*/ 64 w 127"/>
                    <a:gd name="T7" fmla="*/ 6 h 14"/>
                    <a:gd name="T8" fmla="*/ 72 w 127"/>
                    <a:gd name="T9" fmla="*/ 6 h 14"/>
                    <a:gd name="T10" fmla="*/ 80 w 127"/>
                    <a:gd name="T11" fmla="*/ 8 h 14"/>
                    <a:gd name="T12" fmla="*/ 88 w 127"/>
                    <a:gd name="T13" fmla="*/ 8 h 14"/>
                    <a:gd name="T14" fmla="*/ 95 w 127"/>
                    <a:gd name="T15" fmla="*/ 9 h 14"/>
                    <a:gd name="T16" fmla="*/ 103 w 127"/>
                    <a:gd name="T17" fmla="*/ 9 h 14"/>
                    <a:gd name="T18" fmla="*/ 111 w 127"/>
                    <a:gd name="T19" fmla="*/ 11 h 14"/>
                    <a:gd name="T20" fmla="*/ 119 w 127"/>
                    <a:gd name="T21" fmla="*/ 12 h 14"/>
                    <a:gd name="T22" fmla="*/ 127 w 127"/>
                    <a:gd name="T23" fmla="*/ 14 h 14"/>
                    <a:gd name="T24" fmla="*/ 127 w 127"/>
                    <a:gd name="T25" fmla="*/ 11 h 14"/>
                    <a:gd name="T26" fmla="*/ 119 w 127"/>
                    <a:gd name="T27" fmla="*/ 9 h 14"/>
                    <a:gd name="T28" fmla="*/ 111 w 127"/>
                    <a:gd name="T29" fmla="*/ 9 h 14"/>
                    <a:gd name="T30" fmla="*/ 103 w 127"/>
                    <a:gd name="T31" fmla="*/ 8 h 14"/>
                    <a:gd name="T32" fmla="*/ 96 w 127"/>
                    <a:gd name="T33" fmla="*/ 6 h 14"/>
                    <a:gd name="T34" fmla="*/ 88 w 127"/>
                    <a:gd name="T35" fmla="*/ 4 h 14"/>
                    <a:gd name="T36" fmla="*/ 80 w 127"/>
                    <a:gd name="T37" fmla="*/ 4 h 14"/>
                    <a:gd name="T38" fmla="*/ 72 w 127"/>
                    <a:gd name="T39" fmla="*/ 3 h 14"/>
                    <a:gd name="T40" fmla="*/ 64 w 127"/>
                    <a:gd name="T41" fmla="*/ 3 h 14"/>
                    <a:gd name="T42" fmla="*/ 56 w 127"/>
                    <a:gd name="T43" fmla="*/ 1 h 14"/>
                    <a:gd name="T44" fmla="*/ 48 w 127"/>
                    <a:gd name="T45" fmla="*/ 1 h 14"/>
                    <a:gd name="T46" fmla="*/ 40 w 127"/>
                    <a:gd name="T47" fmla="*/ 0 h 14"/>
                    <a:gd name="T48" fmla="*/ 32 w 127"/>
                    <a:gd name="T49" fmla="*/ 0 h 14"/>
                    <a:gd name="T50" fmla="*/ 24 w 127"/>
                    <a:gd name="T51" fmla="*/ 1 h 14"/>
                    <a:gd name="T52" fmla="*/ 8 w 127"/>
                    <a:gd name="T53" fmla="*/ 1 h 14"/>
                    <a:gd name="T54" fmla="*/ 0 w 127"/>
                    <a:gd name="T55" fmla="*/ 3 h 14"/>
                    <a:gd name="T56" fmla="*/ 0 w 127"/>
                    <a:gd name="T57"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27" h="14">
                      <a:moveTo>
                        <a:pt x="0" y="6"/>
                      </a:moveTo>
                      <a:lnTo>
                        <a:pt x="8" y="4"/>
                      </a:lnTo>
                      <a:lnTo>
                        <a:pt x="56" y="4"/>
                      </a:lnTo>
                      <a:lnTo>
                        <a:pt x="64" y="6"/>
                      </a:lnTo>
                      <a:lnTo>
                        <a:pt x="72" y="6"/>
                      </a:lnTo>
                      <a:lnTo>
                        <a:pt x="80" y="8"/>
                      </a:lnTo>
                      <a:lnTo>
                        <a:pt x="88" y="8"/>
                      </a:lnTo>
                      <a:lnTo>
                        <a:pt x="95" y="9"/>
                      </a:lnTo>
                      <a:lnTo>
                        <a:pt x="103" y="9"/>
                      </a:lnTo>
                      <a:lnTo>
                        <a:pt x="111" y="11"/>
                      </a:lnTo>
                      <a:lnTo>
                        <a:pt x="119" y="12"/>
                      </a:lnTo>
                      <a:lnTo>
                        <a:pt x="127" y="14"/>
                      </a:lnTo>
                      <a:lnTo>
                        <a:pt x="127" y="11"/>
                      </a:lnTo>
                      <a:lnTo>
                        <a:pt x="119" y="9"/>
                      </a:lnTo>
                      <a:lnTo>
                        <a:pt x="111" y="9"/>
                      </a:lnTo>
                      <a:lnTo>
                        <a:pt x="103" y="8"/>
                      </a:lnTo>
                      <a:lnTo>
                        <a:pt x="96" y="6"/>
                      </a:lnTo>
                      <a:lnTo>
                        <a:pt x="88" y="4"/>
                      </a:lnTo>
                      <a:lnTo>
                        <a:pt x="80" y="4"/>
                      </a:lnTo>
                      <a:lnTo>
                        <a:pt x="72" y="3"/>
                      </a:lnTo>
                      <a:lnTo>
                        <a:pt x="64" y="3"/>
                      </a:lnTo>
                      <a:lnTo>
                        <a:pt x="56" y="1"/>
                      </a:lnTo>
                      <a:lnTo>
                        <a:pt x="48" y="1"/>
                      </a:lnTo>
                      <a:lnTo>
                        <a:pt x="40" y="0"/>
                      </a:lnTo>
                      <a:lnTo>
                        <a:pt x="32" y="0"/>
                      </a:lnTo>
                      <a:lnTo>
                        <a:pt x="24" y="1"/>
                      </a:lnTo>
                      <a:lnTo>
                        <a:pt x="8" y="1"/>
                      </a:lnTo>
                      <a:lnTo>
                        <a:pt x="0" y="3"/>
                      </a:lnTo>
                      <a:lnTo>
                        <a:pt x="0"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1880" name="Freeform 72"/>
                <p:cNvSpPr>
                  <a:spLocks/>
                </p:cNvSpPr>
                <p:nvPr/>
              </p:nvSpPr>
              <p:spPr bwMode="auto">
                <a:xfrm>
                  <a:off x="4124" y="1618"/>
                  <a:ext cx="117" cy="15"/>
                </a:xfrm>
                <a:custGeom>
                  <a:avLst/>
                  <a:gdLst>
                    <a:gd name="T0" fmla="*/ 0 w 234"/>
                    <a:gd name="T1" fmla="*/ 3 h 29"/>
                    <a:gd name="T2" fmla="*/ 6 w 234"/>
                    <a:gd name="T3" fmla="*/ 5 h 29"/>
                    <a:gd name="T4" fmla="*/ 14 w 234"/>
                    <a:gd name="T5" fmla="*/ 8 h 29"/>
                    <a:gd name="T6" fmla="*/ 21 w 234"/>
                    <a:gd name="T7" fmla="*/ 10 h 29"/>
                    <a:gd name="T8" fmla="*/ 27 w 234"/>
                    <a:gd name="T9" fmla="*/ 11 h 29"/>
                    <a:gd name="T10" fmla="*/ 34 w 234"/>
                    <a:gd name="T11" fmla="*/ 13 h 29"/>
                    <a:gd name="T12" fmla="*/ 42 w 234"/>
                    <a:gd name="T13" fmla="*/ 14 h 29"/>
                    <a:gd name="T14" fmla="*/ 48 w 234"/>
                    <a:gd name="T15" fmla="*/ 16 h 29"/>
                    <a:gd name="T16" fmla="*/ 56 w 234"/>
                    <a:gd name="T17" fmla="*/ 18 h 29"/>
                    <a:gd name="T18" fmla="*/ 63 w 234"/>
                    <a:gd name="T19" fmla="*/ 19 h 29"/>
                    <a:gd name="T20" fmla="*/ 71 w 234"/>
                    <a:gd name="T21" fmla="*/ 21 h 29"/>
                    <a:gd name="T22" fmla="*/ 77 w 234"/>
                    <a:gd name="T23" fmla="*/ 21 h 29"/>
                    <a:gd name="T24" fmla="*/ 85 w 234"/>
                    <a:gd name="T25" fmla="*/ 23 h 29"/>
                    <a:gd name="T26" fmla="*/ 92 w 234"/>
                    <a:gd name="T27" fmla="*/ 23 h 29"/>
                    <a:gd name="T28" fmla="*/ 100 w 234"/>
                    <a:gd name="T29" fmla="*/ 24 h 29"/>
                    <a:gd name="T30" fmla="*/ 106 w 234"/>
                    <a:gd name="T31" fmla="*/ 24 h 29"/>
                    <a:gd name="T32" fmla="*/ 114 w 234"/>
                    <a:gd name="T33" fmla="*/ 26 h 29"/>
                    <a:gd name="T34" fmla="*/ 137 w 234"/>
                    <a:gd name="T35" fmla="*/ 26 h 29"/>
                    <a:gd name="T36" fmla="*/ 143 w 234"/>
                    <a:gd name="T37" fmla="*/ 27 h 29"/>
                    <a:gd name="T38" fmla="*/ 182 w 234"/>
                    <a:gd name="T39" fmla="*/ 27 h 29"/>
                    <a:gd name="T40" fmla="*/ 188 w 234"/>
                    <a:gd name="T41" fmla="*/ 29 h 29"/>
                    <a:gd name="T42" fmla="*/ 234 w 234"/>
                    <a:gd name="T43" fmla="*/ 29 h 29"/>
                    <a:gd name="T44" fmla="*/ 234 w 234"/>
                    <a:gd name="T45" fmla="*/ 26 h 29"/>
                    <a:gd name="T46" fmla="*/ 219 w 234"/>
                    <a:gd name="T47" fmla="*/ 26 h 29"/>
                    <a:gd name="T48" fmla="*/ 211 w 234"/>
                    <a:gd name="T49" fmla="*/ 24 h 29"/>
                    <a:gd name="T50" fmla="*/ 151 w 234"/>
                    <a:gd name="T51" fmla="*/ 24 h 29"/>
                    <a:gd name="T52" fmla="*/ 143 w 234"/>
                    <a:gd name="T53" fmla="*/ 23 h 29"/>
                    <a:gd name="T54" fmla="*/ 114 w 234"/>
                    <a:gd name="T55" fmla="*/ 23 h 29"/>
                    <a:gd name="T56" fmla="*/ 106 w 234"/>
                    <a:gd name="T57" fmla="*/ 21 h 29"/>
                    <a:gd name="T58" fmla="*/ 100 w 234"/>
                    <a:gd name="T59" fmla="*/ 21 h 29"/>
                    <a:gd name="T60" fmla="*/ 92 w 234"/>
                    <a:gd name="T61" fmla="*/ 19 h 29"/>
                    <a:gd name="T62" fmla="*/ 85 w 234"/>
                    <a:gd name="T63" fmla="*/ 19 h 29"/>
                    <a:gd name="T64" fmla="*/ 77 w 234"/>
                    <a:gd name="T65" fmla="*/ 18 h 29"/>
                    <a:gd name="T66" fmla="*/ 71 w 234"/>
                    <a:gd name="T67" fmla="*/ 18 h 29"/>
                    <a:gd name="T68" fmla="*/ 63 w 234"/>
                    <a:gd name="T69" fmla="*/ 16 h 29"/>
                    <a:gd name="T70" fmla="*/ 56 w 234"/>
                    <a:gd name="T71" fmla="*/ 14 h 29"/>
                    <a:gd name="T72" fmla="*/ 50 w 234"/>
                    <a:gd name="T73" fmla="*/ 14 h 29"/>
                    <a:gd name="T74" fmla="*/ 42 w 234"/>
                    <a:gd name="T75" fmla="*/ 13 h 29"/>
                    <a:gd name="T76" fmla="*/ 35 w 234"/>
                    <a:gd name="T77" fmla="*/ 10 h 29"/>
                    <a:gd name="T78" fmla="*/ 27 w 234"/>
                    <a:gd name="T79" fmla="*/ 8 h 29"/>
                    <a:gd name="T80" fmla="*/ 21 w 234"/>
                    <a:gd name="T81" fmla="*/ 6 h 29"/>
                    <a:gd name="T82" fmla="*/ 14 w 234"/>
                    <a:gd name="T83" fmla="*/ 5 h 29"/>
                    <a:gd name="T84" fmla="*/ 8 w 234"/>
                    <a:gd name="T85" fmla="*/ 2 h 29"/>
                    <a:gd name="T86" fmla="*/ 1 w 234"/>
                    <a:gd name="T87" fmla="*/ 0 h 29"/>
                    <a:gd name="T88" fmla="*/ 0 w 234"/>
                    <a:gd name="T89" fmla="*/ 0 h 29"/>
                    <a:gd name="T90" fmla="*/ 1 w 234"/>
                    <a:gd name="T91" fmla="*/ 0 h 29"/>
                    <a:gd name="T92" fmla="*/ 0 w 234"/>
                    <a:gd name="T93" fmla="*/ 0 h 29"/>
                    <a:gd name="T94" fmla="*/ 0 w 234"/>
                    <a:gd name="T95" fmla="*/ 3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34" h="29">
                      <a:moveTo>
                        <a:pt x="0" y="3"/>
                      </a:moveTo>
                      <a:lnTo>
                        <a:pt x="6" y="5"/>
                      </a:lnTo>
                      <a:lnTo>
                        <a:pt x="14" y="8"/>
                      </a:lnTo>
                      <a:lnTo>
                        <a:pt x="21" y="10"/>
                      </a:lnTo>
                      <a:lnTo>
                        <a:pt x="27" y="11"/>
                      </a:lnTo>
                      <a:lnTo>
                        <a:pt x="34" y="13"/>
                      </a:lnTo>
                      <a:lnTo>
                        <a:pt x="42" y="14"/>
                      </a:lnTo>
                      <a:lnTo>
                        <a:pt x="48" y="16"/>
                      </a:lnTo>
                      <a:lnTo>
                        <a:pt x="56" y="18"/>
                      </a:lnTo>
                      <a:lnTo>
                        <a:pt x="63" y="19"/>
                      </a:lnTo>
                      <a:lnTo>
                        <a:pt x="71" y="21"/>
                      </a:lnTo>
                      <a:lnTo>
                        <a:pt x="77" y="21"/>
                      </a:lnTo>
                      <a:lnTo>
                        <a:pt x="85" y="23"/>
                      </a:lnTo>
                      <a:lnTo>
                        <a:pt x="92" y="23"/>
                      </a:lnTo>
                      <a:lnTo>
                        <a:pt x="100" y="24"/>
                      </a:lnTo>
                      <a:lnTo>
                        <a:pt x="106" y="24"/>
                      </a:lnTo>
                      <a:lnTo>
                        <a:pt x="114" y="26"/>
                      </a:lnTo>
                      <a:lnTo>
                        <a:pt x="137" y="26"/>
                      </a:lnTo>
                      <a:lnTo>
                        <a:pt x="143" y="27"/>
                      </a:lnTo>
                      <a:lnTo>
                        <a:pt x="182" y="27"/>
                      </a:lnTo>
                      <a:lnTo>
                        <a:pt x="188" y="29"/>
                      </a:lnTo>
                      <a:lnTo>
                        <a:pt x="234" y="29"/>
                      </a:lnTo>
                      <a:lnTo>
                        <a:pt x="234" y="26"/>
                      </a:lnTo>
                      <a:lnTo>
                        <a:pt x="219" y="26"/>
                      </a:lnTo>
                      <a:lnTo>
                        <a:pt x="211" y="24"/>
                      </a:lnTo>
                      <a:lnTo>
                        <a:pt x="151" y="24"/>
                      </a:lnTo>
                      <a:lnTo>
                        <a:pt x="143" y="23"/>
                      </a:lnTo>
                      <a:lnTo>
                        <a:pt x="114" y="23"/>
                      </a:lnTo>
                      <a:lnTo>
                        <a:pt x="106" y="21"/>
                      </a:lnTo>
                      <a:lnTo>
                        <a:pt x="100" y="21"/>
                      </a:lnTo>
                      <a:lnTo>
                        <a:pt x="92" y="19"/>
                      </a:lnTo>
                      <a:lnTo>
                        <a:pt x="85" y="19"/>
                      </a:lnTo>
                      <a:lnTo>
                        <a:pt x="77" y="18"/>
                      </a:lnTo>
                      <a:lnTo>
                        <a:pt x="71" y="18"/>
                      </a:lnTo>
                      <a:lnTo>
                        <a:pt x="63" y="16"/>
                      </a:lnTo>
                      <a:lnTo>
                        <a:pt x="56" y="14"/>
                      </a:lnTo>
                      <a:lnTo>
                        <a:pt x="50" y="14"/>
                      </a:lnTo>
                      <a:lnTo>
                        <a:pt x="42" y="13"/>
                      </a:lnTo>
                      <a:lnTo>
                        <a:pt x="35" y="10"/>
                      </a:lnTo>
                      <a:lnTo>
                        <a:pt x="27" y="8"/>
                      </a:lnTo>
                      <a:lnTo>
                        <a:pt x="21" y="6"/>
                      </a:lnTo>
                      <a:lnTo>
                        <a:pt x="14" y="5"/>
                      </a:lnTo>
                      <a:lnTo>
                        <a:pt x="8" y="2"/>
                      </a:lnTo>
                      <a:lnTo>
                        <a:pt x="1" y="0"/>
                      </a:lnTo>
                      <a:lnTo>
                        <a:pt x="0" y="0"/>
                      </a:lnTo>
                      <a:lnTo>
                        <a:pt x="1" y="0"/>
                      </a:lnTo>
                      <a:lnTo>
                        <a:pt x="0" y="0"/>
                      </a:lnTo>
                      <a:lnTo>
                        <a:pt x="0"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1881" name="Freeform 73"/>
                <p:cNvSpPr>
                  <a:spLocks/>
                </p:cNvSpPr>
                <p:nvPr/>
              </p:nvSpPr>
              <p:spPr bwMode="auto">
                <a:xfrm>
                  <a:off x="4090" y="1606"/>
                  <a:ext cx="34" cy="14"/>
                </a:xfrm>
                <a:custGeom>
                  <a:avLst/>
                  <a:gdLst>
                    <a:gd name="T0" fmla="*/ 0 w 70"/>
                    <a:gd name="T1" fmla="*/ 3 h 29"/>
                    <a:gd name="T2" fmla="*/ 5 w 70"/>
                    <a:gd name="T3" fmla="*/ 5 h 29"/>
                    <a:gd name="T4" fmla="*/ 10 w 70"/>
                    <a:gd name="T5" fmla="*/ 7 h 29"/>
                    <a:gd name="T6" fmla="*/ 13 w 70"/>
                    <a:gd name="T7" fmla="*/ 8 h 29"/>
                    <a:gd name="T8" fmla="*/ 18 w 70"/>
                    <a:gd name="T9" fmla="*/ 11 h 29"/>
                    <a:gd name="T10" fmla="*/ 21 w 70"/>
                    <a:gd name="T11" fmla="*/ 13 h 29"/>
                    <a:gd name="T12" fmla="*/ 26 w 70"/>
                    <a:gd name="T13" fmla="*/ 15 h 29"/>
                    <a:gd name="T14" fmla="*/ 31 w 70"/>
                    <a:gd name="T15" fmla="*/ 16 h 29"/>
                    <a:gd name="T16" fmla="*/ 34 w 70"/>
                    <a:gd name="T17" fmla="*/ 18 h 29"/>
                    <a:gd name="T18" fmla="*/ 39 w 70"/>
                    <a:gd name="T19" fmla="*/ 21 h 29"/>
                    <a:gd name="T20" fmla="*/ 42 w 70"/>
                    <a:gd name="T21" fmla="*/ 23 h 29"/>
                    <a:gd name="T22" fmla="*/ 47 w 70"/>
                    <a:gd name="T23" fmla="*/ 23 h 29"/>
                    <a:gd name="T24" fmla="*/ 52 w 70"/>
                    <a:gd name="T25" fmla="*/ 24 h 29"/>
                    <a:gd name="T26" fmla="*/ 57 w 70"/>
                    <a:gd name="T27" fmla="*/ 26 h 29"/>
                    <a:gd name="T28" fmla="*/ 60 w 70"/>
                    <a:gd name="T29" fmla="*/ 28 h 29"/>
                    <a:gd name="T30" fmla="*/ 65 w 70"/>
                    <a:gd name="T31" fmla="*/ 28 h 29"/>
                    <a:gd name="T32" fmla="*/ 70 w 70"/>
                    <a:gd name="T33" fmla="*/ 29 h 29"/>
                    <a:gd name="T34" fmla="*/ 70 w 70"/>
                    <a:gd name="T35" fmla="*/ 26 h 29"/>
                    <a:gd name="T36" fmla="*/ 66 w 70"/>
                    <a:gd name="T37" fmla="*/ 24 h 29"/>
                    <a:gd name="T38" fmla="*/ 62 w 70"/>
                    <a:gd name="T39" fmla="*/ 24 h 29"/>
                    <a:gd name="T40" fmla="*/ 57 w 70"/>
                    <a:gd name="T41" fmla="*/ 23 h 29"/>
                    <a:gd name="T42" fmla="*/ 52 w 70"/>
                    <a:gd name="T43" fmla="*/ 23 h 29"/>
                    <a:gd name="T44" fmla="*/ 49 w 70"/>
                    <a:gd name="T45" fmla="*/ 21 h 29"/>
                    <a:gd name="T46" fmla="*/ 44 w 70"/>
                    <a:gd name="T47" fmla="*/ 19 h 29"/>
                    <a:gd name="T48" fmla="*/ 41 w 70"/>
                    <a:gd name="T49" fmla="*/ 16 h 29"/>
                    <a:gd name="T50" fmla="*/ 36 w 70"/>
                    <a:gd name="T51" fmla="*/ 15 h 29"/>
                    <a:gd name="T52" fmla="*/ 31 w 70"/>
                    <a:gd name="T53" fmla="*/ 13 h 29"/>
                    <a:gd name="T54" fmla="*/ 28 w 70"/>
                    <a:gd name="T55" fmla="*/ 11 h 29"/>
                    <a:gd name="T56" fmla="*/ 23 w 70"/>
                    <a:gd name="T57" fmla="*/ 10 h 29"/>
                    <a:gd name="T58" fmla="*/ 18 w 70"/>
                    <a:gd name="T59" fmla="*/ 8 h 29"/>
                    <a:gd name="T60" fmla="*/ 15 w 70"/>
                    <a:gd name="T61" fmla="*/ 5 h 29"/>
                    <a:gd name="T62" fmla="*/ 10 w 70"/>
                    <a:gd name="T63" fmla="*/ 5 h 29"/>
                    <a:gd name="T64" fmla="*/ 5 w 70"/>
                    <a:gd name="T65" fmla="*/ 2 h 29"/>
                    <a:gd name="T66" fmla="*/ 2 w 70"/>
                    <a:gd name="T67" fmla="*/ 0 h 29"/>
                    <a:gd name="T68" fmla="*/ 0 w 70"/>
                    <a:gd name="T69" fmla="*/ 3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70" h="29">
                      <a:moveTo>
                        <a:pt x="0" y="3"/>
                      </a:moveTo>
                      <a:lnTo>
                        <a:pt x="5" y="5"/>
                      </a:lnTo>
                      <a:lnTo>
                        <a:pt x="10" y="7"/>
                      </a:lnTo>
                      <a:lnTo>
                        <a:pt x="13" y="8"/>
                      </a:lnTo>
                      <a:lnTo>
                        <a:pt x="18" y="11"/>
                      </a:lnTo>
                      <a:lnTo>
                        <a:pt x="21" y="13"/>
                      </a:lnTo>
                      <a:lnTo>
                        <a:pt x="26" y="15"/>
                      </a:lnTo>
                      <a:lnTo>
                        <a:pt x="31" y="16"/>
                      </a:lnTo>
                      <a:lnTo>
                        <a:pt x="34" y="18"/>
                      </a:lnTo>
                      <a:lnTo>
                        <a:pt x="39" y="21"/>
                      </a:lnTo>
                      <a:lnTo>
                        <a:pt x="42" y="23"/>
                      </a:lnTo>
                      <a:lnTo>
                        <a:pt x="47" y="23"/>
                      </a:lnTo>
                      <a:lnTo>
                        <a:pt x="52" y="24"/>
                      </a:lnTo>
                      <a:lnTo>
                        <a:pt x="57" y="26"/>
                      </a:lnTo>
                      <a:lnTo>
                        <a:pt x="60" y="28"/>
                      </a:lnTo>
                      <a:lnTo>
                        <a:pt x="65" y="28"/>
                      </a:lnTo>
                      <a:lnTo>
                        <a:pt x="70" y="29"/>
                      </a:lnTo>
                      <a:lnTo>
                        <a:pt x="70" y="26"/>
                      </a:lnTo>
                      <a:lnTo>
                        <a:pt x="66" y="24"/>
                      </a:lnTo>
                      <a:lnTo>
                        <a:pt x="62" y="24"/>
                      </a:lnTo>
                      <a:lnTo>
                        <a:pt x="57" y="23"/>
                      </a:lnTo>
                      <a:lnTo>
                        <a:pt x="52" y="23"/>
                      </a:lnTo>
                      <a:lnTo>
                        <a:pt x="49" y="21"/>
                      </a:lnTo>
                      <a:lnTo>
                        <a:pt x="44" y="19"/>
                      </a:lnTo>
                      <a:lnTo>
                        <a:pt x="41" y="16"/>
                      </a:lnTo>
                      <a:lnTo>
                        <a:pt x="36" y="15"/>
                      </a:lnTo>
                      <a:lnTo>
                        <a:pt x="31" y="13"/>
                      </a:lnTo>
                      <a:lnTo>
                        <a:pt x="28" y="11"/>
                      </a:lnTo>
                      <a:lnTo>
                        <a:pt x="23" y="10"/>
                      </a:lnTo>
                      <a:lnTo>
                        <a:pt x="18" y="8"/>
                      </a:lnTo>
                      <a:lnTo>
                        <a:pt x="15" y="5"/>
                      </a:lnTo>
                      <a:lnTo>
                        <a:pt x="10" y="5"/>
                      </a:lnTo>
                      <a:lnTo>
                        <a:pt x="5" y="2"/>
                      </a:lnTo>
                      <a:lnTo>
                        <a:pt x="2" y="0"/>
                      </a:lnTo>
                      <a:lnTo>
                        <a:pt x="0"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1882" name="Freeform 74"/>
                <p:cNvSpPr>
                  <a:spLocks/>
                </p:cNvSpPr>
                <p:nvPr/>
              </p:nvSpPr>
              <p:spPr bwMode="auto">
                <a:xfrm>
                  <a:off x="4082" y="1599"/>
                  <a:ext cx="8" cy="8"/>
                </a:xfrm>
                <a:custGeom>
                  <a:avLst/>
                  <a:gdLst>
                    <a:gd name="T0" fmla="*/ 0 w 18"/>
                    <a:gd name="T1" fmla="*/ 3 h 16"/>
                    <a:gd name="T2" fmla="*/ 2 w 18"/>
                    <a:gd name="T3" fmla="*/ 3 h 16"/>
                    <a:gd name="T4" fmla="*/ 7 w 18"/>
                    <a:gd name="T5" fmla="*/ 8 h 16"/>
                    <a:gd name="T6" fmla="*/ 8 w 18"/>
                    <a:gd name="T7" fmla="*/ 8 h 16"/>
                    <a:gd name="T8" fmla="*/ 16 w 18"/>
                    <a:gd name="T9" fmla="*/ 16 h 16"/>
                    <a:gd name="T10" fmla="*/ 18 w 18"/>
                    <a:gd name="T11" fmla="*/ 13 h 16"/>
                    <a:gd name="T12" fmla="*/ 15 w 18"/>
                    <a:gd name="T13" fmla="*/ 10 h 16"/>
                    <a:gd name="T14" fmla="*/ 12 w 18"/>
                    <a:gd name="T15" fmla="*/ 8 h 16"/>
                    <a:gd name="T16" fmla="*/ 12 w 18"/>
                    <a:gd name="T17" fmla="*/ 7 h 16"/>
                    <a:gd name="T18" fmla="*/ 8 w 18"/>
                    <a:gd name="T19" fmla="*/ 5 h 16"/>
                    <a:gd name="T20" fmla="*/ 5 w 18"/>
                    <a:gd name="T21" fmla="*/ 2 h 16"/>
                    <a:gd name="T22" fmla="*/ 2 w 18"/>
                    <a:gd name="T23" fmla="*/ 0 h 16"/>
                    <a:gd name="T24" fmla="*/ 3 w 18"/>
                    <a:gd name="T25" fmla="*/ 2 h 16"/>
                    <a:gd name="T26" fmla="*/ 0 w 18"/>
                    <a:gd name="T27" fmla="*/ 3 h 16"/>
                    <a:gd name="T28" fmla="*/ 2 w 18"/>
                    <a:gd name="T29" fmla="*/ 3 h 16"/>
                    <a:gd name="T30" fmla="*/ 0 w 18"/>
                    <a:gd name="T31" fmla="*/ 3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8" h="16">
                      <a:moveTo>
                        <a:pt x="0" y="3"/>
                      </a:moveTo>
                      <a:lnTo>
                        <a:pt x="2" y="3"/>
                      </a:lnTo>
                      <a:lnTo>
                        <a:pt x="7" y="8"/>
                      </a:lnTo>
                      <a:lnTo>
                        <a:pt x="8" y="8"/>
                      </a:lnTo>
                      <a:lnTo>
                        <a:pt x="16" y="16"/>
                      </a:lnTo>
                      <a:lnTo>
                        <a:pt x="18" y="13"/>
                      </a:lnTo>
                      <a:lnTo>
                        <a:pt x="15" y="10"/>
                      </a:lnTo>
                      <a:lnTo>
                        <a:pt x="12" y="8"/>
                      </a:lnTo>
                      <a:lnTo>
                        <a:pt x="12" y="7"/>
                      </a:lnTo>
                      <a:lnTo>
                        <a:pt x="8" y="5"/>
                      </a:lnTo>
                      <a:lnTo>
                        <a:pt x="5" y="2"/>
                      </a:lnTo>
                      <a:lnTo>
                        <a:pt x="2" y="0"/>
                      </a:lnTo>
                      <a:lnTo>
                        <a:pt x="3" y="2"/>
                      </a:lnTo>
                      <a:lnTo>
                        <a:pt x="0" y="3"/>
                      </a:lnTo>
                      <a:lnTo>
                        <a:pt x="2" y="3"/>
                      </a:lnTo>
                      <a:lnTo>
                        <a:pt x="0"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1883" name="Freeform 75"/>
                <p:cNvSpPr>
                  <a:spLocks/>
                </p:cNvSpPr>
                <p:nvPr/>
              </p:nvSpPr>
              <p:spPr bwMode="auto">
                <a:xfrm>
                  <a:off x="4081" y="1586"/>
                  <a:ext cx="5" cy="15"/>
                </a:xfrm>
                <a:custGeom>
                  <a:avLst/>
                  <a:gdLst>
                    <a:gd name="T0" fmla="*/ 8 w 11"/>
                    <a:gd name="T1" fmla="*/ 0 h 29"/>
                    <a:gd name="T2" fmla="*/ 4 w 11"/>
                    <a:gd name="T3" fmla="*/ 4 h 29"/>
                    <a:gd name="T4" fmla="*/ 3 w 11"/>
                    <a:gd name="T5" fmla="*/ 7 h 29"/>
                    <a:gd name="T6" fmla="*/ 1 w 11"/>
                    <a:gd name="T7" fmla="*/ 10 h 29"/>
                    <a:gd name="T8" fmla="*/ 0 w 11"/>
                    <a:gd name="T9" fmla="*/ 13 h 29"/>
                    <a:gd name="T10" fmla="*/ 0 w 11"/>
                    <a:gd name="T11" fmla="*/ 25 h 29"/>
                    <a:gd name="T12" fmla="*/ 1 w 11"/>
                    <a:gd name="T13" fmla="*/ 29 h 29"/>
                    <a:gd name="T14" fmla="*/ 4 w 11"/>
                    <a:gd name="T15" fmla="*/ 28 h 29"/>
                    <a:gd name="T16" fmla="*/ 4 w 11"/>
                    <a:gd name="T17" fmla="*/ 12 h 29"/>
                    <a:gd name="T18" fmla="*/ 6 w 11"/>
                    <a:gd name="T19" fmla="*/ 8 h 29"/>
                    <a:gd name="T20" fmla="*/ 8 w 11"/>
                    <a:gd name="T21" fmla="*/ 5 h 29"/>
                    <a:gd name="T22" fmla="*/ 11 w 11"/>
                    <a:gd name="T23" fmla="*/ 4 h 29"/>
                    <a:gd name="T24" fmla="*/ 8 w 11"/>
                    <a:gd name="T25"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 h="29">
                      <a:moveTo>
                        <a:pt x="8" y="0"/>
                      </a:moveTo>
                      <a:lnTo>
                        <a:pt x="4" y="4"/>
                      </a:lnTo>
                      <a:lnTo>
                        <a:pt x="3" y="7"/>
                      </a:lnTo>
                      <a:lnTo>
                        <a:pt x="1" y="10"/>
                      </a:lnTo>
                      <a:lnTo>
                        <a:pt x="0" y="13"/>
                      </a:lnTo>
                      <a:lnTo>
                        <a:pt x="0" y="25"/>
                      </a:lnTo>
                      <a:lnTo>
                        <a:pt x="1" y="29"/>
                      </a:lnTo>
                      <a:lnTo>
                        <a:pt x="4" y="28"/>
                      </a:lnTo>
                      <a:lnTo>
                        <a:pt x="4" y="12"/>
                      </a:lnTo>
                      <a:lnTo>
                        <a:pt x="6" y="8"/>
                      </a:lnTo>
                      <a:lnTo>
                        <a:pt x="8" y="5"/>
                      </a:lnTo>
                      <a:lnTo>
                        <a:pt x="11" y="4"/>
                      </a:lnTo>
                      <a:lnTo>
                        <a:pt x="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1884" name="Freeform 76"/>
                <p:cNvSpPr>
                  <a:spLocks/>
                </p:cNvSpPr>
                <p:nvPr/>
              </p:nvSpPr>
              <p:spPr bwMode="auto">
                <a:xfrm>
                  <a:off x="4085" y="1556"/>
                  <a:ext cx="51" cy="32"/>
                </a:xfrm>
                <a:custGeom>
                  <a:avLst/>
                  <a:gdLst>
                    <a:gd name="T0" fmla="*/ 100 w 101"/>
                    <a:gd name="T1" fmla="*/ 0 h 63"/>
                    <a:gd name="T2" fmla="*/ 93 w 101"/>
                    <a:gd name="T3" fmla="*/ 4 h 63"/>
                    <a:gd name="T4" fmla="*/ 87 w 101"/>
                    <a:gd name="T5" fmla="*/ 9 h 63"/>
                    <a:gd name="T6" fmla="*/ 82 w 101"/>
                    <a:gd name="T7" fmla="*/ 14 h 63"/>
                    <a:gd name="T8" fmla="*/ 75 w 101"/>
                    <a:gd name="T9" fmla="*/ 17 h 63"/>
                    <a:gd name="T10" fmla="*/ 69 w 101"/>
                    <a:gd name="T11" fmla="*/ 21 h 63"/>
                    <a:gd name="T12" fmla="*/ 63 w 101"/>
                    <a:gd name="T13" fmla="*/ 24 h 63"/>
                    <a:gd name="T14" fmla="*/ 56 w 101"/>
                    <a:gd name="T15" fmla="*/ 27 h 63"/>
                    <a:gd name="T16" fmla="*/ 50 w 101"/>
                    <a:gd name="T17" fmla="*/ 30 h 63"/>
                    <a:gd name="T18" fmla="*/ 43 w 101"/>
                    <a:gd name="T19" fmla="*/ 32 h 63"/>
                    <a:gd name="T20" fmla="*/ 37 w 101"/>
                    <a:gd name="T21" fmla="*/ 37 h 63"/>
                    <a:gd name="T22" fmla="*/ 30 w 101"/>
                    <a:gd name="T23" fmla="*/ 40 h 63"/>
                    <a:gd name="T24" fmla="*/ 24 w 101"/>
                    <a:gd name="T25" fmla="*/ 42 h 63"/>
                    <a:gd name="T26" fmla="*/ 17 w 101"/>
                    <a:gd name="T27" fmla="*/ 46 h 63"/>
                    <a:gd name="T28" fmla="*/ 13 w 101"/>
                    <a:gd name="T29" fmla="*/ 50 h 63"/>
                    <a:gd name="T30" fmla="*/ 6 w 101"/>
                    <a:gd name="T31" fmla="*/ 54 h 63"/>
                    <a:gd name="T32" fmla="*/ 0 w 101"/>
                    <a:gd name="T33" fmla="*/ 59 h 63"/>
                    <a:gd name="T34" fmla="*/ 3 w 101"/>
                    <a:gd name="T35" fmla="*/ 63 h 63"/>
                    <a:gd name="T36" fmla="*/ 8 w 101"/>
                    <a:gd name="T37" fmla="*/ 58 h 63"/>
                    <a:gd name="T38" fmla="*/ 14 w 101"/>
                    <a:gd name="T39" fmla="*/ 53 h 63"/>
                    <a:gd name="T40" fmla="*/ 19 w 101"/>
                    <a:gd name="T41" fmla="*/ 50 h 63"/>
                    <a:gd name="T42" fmla="*/ 25 w 101"/>
                    <a:gd name="T43" fmla="*/ 45 h 63"/>
                    <a:gd name="T44" fmla="*/ 32 w 101"/>
                    <a:gd name="T45" fmla="*/ 42 h 63"/>
                    <a:gd name="T46" fmla="*/ 38 w 101"/>
                    <a:gd name="T47" fmla="*/ 40 h 63"/>
                    <a:gd name="T48" fmla="*/ 45 w 101"/>
                    <a:gd name="T49" fmla="*/ 37 h 63"/>
                    <a:gd name="T50" fmla="*/ 51 w 101"/>
                    <a:gd name="T51" fmla="*/ 32 h 63"/>
                    <a:gd name="T52" fmla="*/ 58 w 101"/>
                    <a:gd name="T53" fmla="*/ 30 h 63"/>
                    <a:gd name="T54" fmla="*/ 64 w 101"/>
                    <a:gd name="T55" fmla="*/ 27 h 63"/>
                    <a:gd name="T56" fmla="*/ 71 w 101"/>
                    <a:gd name="T57" fmla="*/ 24 h 63"/>
                    <a:gd name="T58" fmla="*/ 77 w 101"/>
                    <a:gd name="T59" fmla="*/ 21 h 63"/>
                    <a:gd name="T60" fmla="*/ 84 w 101"/>
                    <a:gd name="T61" fmla="*/ 16 h 63"/>
                    <a:gd name="T62" fmla="*/ 90 w 101"/>
                    <a:gd name="T63" fmla="*/ 12 h 63"/>
                    <a:gd name="T64" fmla="*/ 95 w 101"/>
                    <a:gd name="T65" fmla="*/ 8 h 63"/>
                    <a:gd name="T66" fmla="*/ 101 w 101"/>
                    <a:gd name="T67" fmla="*/ 3 h 63"/>
                    <a:gd name="T68" fmla="*/ 100 w 101"/>
                    <a:gd name="T69" fmla="*/ 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01" h="63">
                      <a:moveTo>
                        <a:pt x="100" y="0"/>
                      </a:moveTo>
                      <a:lnTo>
                        <a:pt x="93" y="4"/>
                      </a:lnTo>
                      <a:lnTo>
                        <a:pt x="87" y="9"/>
                      </a:lnTo>
                      <a:lnTo>
                        <a:pt x="82" y="14"/>
                      </a:lnTo>
                      <a:lnTo>
                        <a:pt x="75" y="17"/>
                      </a:lnTo>
                      <a:lnTo>
                        <a:pt x="69" y="21"/>
                      </a:lnTo>
                      <a:lnTo>
                        <a:pt x="63" y="24"/>
                      </a:lnTo>
                      <a:lnTo>
                        <a:pt x="56" y="27"/>
                      </a:lnTo>
                      <a:lnTo>
                        <a:pt x="50" y="30"/>
                      </a:lnTo>
                      <a:lnTo>
                        <a:pt x="43" y="32"/>
                      </a:lnTo>
                      <a:lnTo>
                        <a:pt x="37" y="37"/>
                      </a:lnTo>
                      <a:lnTo>
                        <a:pt x="30" y="40"/>
                      </a:lnTo>
                      <a:lnTo>
                        <a:pt x="24" y="42"/>
                      </a:lnTo>
                      <a:lnTo>
                        <a:pt x="17" y="46"/>
                      </a:lnTo>
                      <a:lnTo>
                        <a:pt x="13" y="50"/>
                      </a:lnTo>
                      <a:lnTo>
                        <a:pt x="6" y="54"/>
                      </a:lnTo>
                      <a:lnTo>
                        <a:pt x="0" y="59"/>
                      </a:lnTo>
                      <a:lnTo>
                        <a:pt x="3" y="63"/>
                      </a:lnTo>
                      <a:lnTo>
                        <a:pt x="8" y="58"/>
                      </a:lnTo>
                      <a:lnTo>
                        <a:pt x="14" y="53"/>
                      </a:lnTo>
                      <a:lnTo>
                        <a:pt x="19" y="50"/>
                      </a:lnTo>
                      <a:lnTo>
                        <a:pt x="25" y="45"/>
                      </a:lnTo>
                      <a:lnTo>
                        <a:pt x="32" y="42"/>
                      </a:lnTo>
                      <a:lnTo>
                        <a:pt x="38" y="40"/>
                      </a:lnTo>
                      <a:lnTo>
                        <a:pt x="45" y="37"/>
                      </a:lnTo>
                      <a:lnTo>
                        <a:pt x="51" y="32"/>
                      </a:lnTo>
                      <a:lnTo>
                        <a:pt x="58" y="30"/>
                      </a:lnTo>
                      <a:lnTo>
                        <a:pt x="64" y="27"/>
                      </a:lnTo>
                      <a:lnTo>
                        <a:pt x="71" y="24"/>
                      </a:lnTo>
                      <a:lnTo>
                        <a:pt x="77" y="21"/>
                      </a:lnTo>
                      <a:lnTo>
                        <a:pt x="84" y="16"/>
                      </a:lnTo>
                      <a:lnTo>
                        <a:pt x="90" y="12"/>
                      </a:lnTo>
                      <a:lnTo>
                        <a:pt x="95" y="8"/>
                      </a:lnTo>
                      <a:lnTo>
                        <a:pt x="101" y="3"/>
                      </a:lnTo>
                      <a:lnTo>
                        <a:pt x="10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1885" name="Freeform 77"/>
                <p:cNvSpPr>
                  <a:spLocks/>
                </p:cNvSpPr>
                <p:nvPr/>
              </p:nvSpPr>
              <p:spPr bwMode="auto">
                <a:xfrm>
                  <a:off x="4135" y="1542"/>
                  <a:ext cx="46" cy="16"/>
                </a:xfrm>
                <a:custGeom>
                  <a:avLst/>
                  <a:gdLst>
                    <a:gd name="T0" fmla="*/ 90 w 92"/>
                    <a:gd name="T1" fmla="*/ 0 h 32"/>
                    <a:gd name="T2" fmla="*/ 92 w 92"/>
                    <a:gd name="T3" fmla="*/ 0 h 32"/>
                    <a:gd name="T4" fmla="*/ 84 w 92"/>
                    <a:gd name="T5" fmla="*/ 1 h 32"/>
                    <a:gd name="T6" fmla="*/ 79 w 92"/>
                    <a:gd name="T7" fmla="*/ 1 h 32"/>
                    <a:gd name="T8" fmla="*/ 72 w 92"/>
                    <a:gd name="T9" fmla="*/ 3 h 32"/>
                    <a:gd name="T10" fmla="*/ 66 w 92"/>
                    <a:gd name="T11" fmla="*/ 4 h 32"/>
                    <a:gd name="T12" fmla="*/ 61 w 92"/>
                    <a:gd name="T13" fmla="*/ 6 h 32"/>
                    <a:gd name="T14" fmla="*/ 54 w 92"/>
                    <a:gd name="T15" fmla="*/ 8 h 32"/>
                    <a:gd name="T16" fmla="*/ 50 w 92"/>
                    <a:gd name="T17" fmla="*/ 8 h 32"/>
                    <a:gd name="T18" fmla="*/ 43 w 92"/>
                    <a:gd name="T19" fmla="*/ 11 h 32"/>
                    <a:gd name="T20" fmla="*/ 38 w 92"/>
                    <a:gd name="T21" fmla="*/ 12 h 32"/>
                    <a:gd name="T22" fmla="*/ 32 w 92"/>
                    <a:gd name="T23" fmla="*/ 14 h 32"/>
                    <a:gd name="T24" fmla="*/ 27 w 92"/>
                    <a:gd name="T25" fmla="*/ 16 h 32"/>
                    <a:gd name="T26" fmla="*/ 21 w 92"/>
                    <a:gd name="T27" fmla="*/ 19 h 32"/>
                    <a:gd name="T28" fmla="*/ 16 w 92"/>
                    <a:gd name="T29" fmla="*/ 21 h 32"/>
                    <a:gd name="T30" fmla="*/ 9 w 92"/>
                    <a:gd name="T31" fmla="*/ 24 h 32"/>
                    <a:gd name="T32" fmla="*/ 4 w 92"/>
                    <a:gd name="T33" fmla="*/ 25 h 32"/>
                    <a:gd name="T34" fmla="*/ 0 w 92"/>
                    <a:gd name="T35" fmla="*/ 29 h 32"/>
                    <a:gd name="T36" fmla="*/ 1 w 92"/>
                    <a:gd name="T37" fmla="*/ 32 h 32"/>
                    <a:gd name="T38" fmla="*/ 6 w 92"/>
                    <a:gd name="T39" fmla="*/ 29 h 32"/>
                    <a:gd name="T40" fmla="*/ 11 w 92"/>
                    <a:gd name="T41" fmla="*/ 25 h 32"/>
                    <a:gd name="T42" fmla="*/ 16 w 92"/>
                    <a:gd name="T43" fmla="*/ 24 h 32"/>
                    <a:gd name="T44" fmla="*/ 22 w 92"/>
                    <a:gd name="T45" fmla="*/ 22 h 32"/>
                    <a:gd name="T46" fmla="*/ 27 w 92"/>
                    <a:gd name="T47" fmla="*/ 19 h 32"/>
                    <a:gd name="T48" fmla="*/ 34 w 92"/>
                    <a:gd name="T49" fmla="*/ 17 h 32"/>
                    <a:gd name="T50" fmla="*/ 38 w 92"/>
                    <a:gd name="T51" fmla="*/ 16 h 32"/>
                    <a:gd name="T52" fmla="*/ 45 w 92"/>
                    <a:gd name="T53" fmla="*/ 14 h 32"/>
                    <a:gd name="T54" fmla="*/ 50 w 92"/>
                    <a:gd name="T55" fmla="*/ 11 h 32"/>
                    <a:gd name="T56" fmla="*/ 56 w 92"/>
                    <a:gd name="T57" fmla="*/ 9 h 32"/>
                    <a:gd name="T58" fmla="*/ 61 w 92"/>
                    <a:gd name="T59" fmla="*/ 8 h 32"/>
                    <a:gd name="T60" fmla="*/ 67 w 92"/>
                    <a:gd name="T61" fmla="*/ 8 h 32"/>
                    <a:gd name="T62" fmla="*/ 74 w 92"/>
                    <a:gd name="T63" fmla="*/ 6 h 32"/>
                    <a:gd name="T64" fmla="*/ 79 w 92"/>
                    <a:gd name="T65" fmla="*/ 4 h 32"/>
                    <a:gd name="T66" fmla="*/ 85 w 92"/>
                    <a:gd name="T67" fmla="*/ 4 h 32"/>
                    <a:gd name="T68" fmla="*/ 92 w 92"/>
                    <a:gd name="T69" fmla="*/ 3 h 32"/>
                    <a:gd name="T70" fmla="*/ 90 w 92"/>
                    <a:gd name="T71"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92" h="32">
                      <a:moveTo>
                        <a:pt x="90" y="0"/>
                      </a:moveTo>
                      <a:lnTo>
                        <a:pt x="92" y="0"/>
                      </a:lnTo>
                      <a:lnTo>
                        <a:pt x="84" y="1"/>
                      </a:lnTo>
                      <a:lnTo>
                        <a:pt x="79" y="1"/>
                      </a:lnTo>
                      <a:lnTo>
                        <a:pt x="72" y="3"/>
                      </a:lnTo>
                      <a:lnTo>
                        <a:pt x="66" y="4"/>
                      </a:lnTo>
                      <a:lnTo>
                        <a:pt x="61" y="6"/>
                      </a:lnTo>
                      <a:lnTo>
                        <a:pt x="54" y="8"/>
                      </a:lnTo>
                      <a:lnTo>
                        <a:pt x="50" y="8"/>
                      </a:lnTo>
                      <a:lnTo>
                        <a:pt x="43" y="11"/>
                      </a:lnTo>
                      <a:lnTo>
                        <a:pt x="38" y="12"/>
                      </a:lnTo>
                      <a:lnTo>
                        <a:pt x="32" y="14"/>
                      </a:lnTo>
                      <a:lnTo>
                        <a:pt x="27" y="16"/>
                      </a:lnTo>
                      <a:lnTo>
                        <a:pt x="21" y="19"/>
                      </a:lnTo>
                      <a:lnTo>
                        <a:pt x="16" y="21"/>
                      </a:lnTo>
                      <a:lnTo>
                        <a:pt x="9" y="24"/>
                      </a:lnTo>
                      <a:lnTo>
                        <a:pt x="4" y="25"/>
                      </a:lnTo>
                      <a:lnTo>
                        <a:pt x="0" y="29"/>
                      </a:lnTo>
                      <a:lnTo>
                        <a:pt x="1" y="32"/>
                      </a:lnTo>
                      <a:lnTo>
                        <a:pt x="6" y="29"/>
                      </a:lnTo>
                      <a:lnTo>
                        <a:pt x="11" y="25"/>
                      </a:lnTo>
                      <a:lnTo>
                        <a:pt x="16" y="24"/>
                      </a:lnTo>
                      <a:lnTo>
                        <a:pt x="22" y="22"/>
                      </a:lnTo>
                      <a:lnTo>
                        <a:pt x="27" y="19"/>
                      </a:lnTo>
                      <a:lnTo>
                        <a:pt x="34" y="17"/>
                      </a:lnTo>
                      <a:lnTo>
                        <a:pt x="38" y="16"/>
                      </a:lnTo>
                      <a:lnTo>
                        <a:pt x="45" y="14"/>
                      </a:lnTo>
                      <a:lnTo>
                        <a:pt x="50" y="11"/>
                      </a:lnTo>
                      <a:lnTo>
                        <a:pt x="56" y="9"/>
                      </a:lnTo>
                      <a:lnTo>
                        <a:pt x="61" y="8"/>
                      </a:lnTo>
                      <a:lnTo>
                        <a:pt x="67" y="8"/>
                      </a:lnTo>
                      <a:lnTo>
                        <a:pt x="74" y="6"/>
                      </a:lnTo>
                      <a:lnTo>
                        <a:pt x="79" y="4"/>
                      </a:lnTo>
                      <a:lnTo>
                        <a:pt x="85" y="4"/>
                      </a:lnTo>
                      <a:lnTo>
                        <a:pt x="92" y="3"/>
                      </a:lnTo>
                      <a:lnTo>
                        <a:pt x="9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1886" name="Freeform 78"/>
                <p:cNvSpPr>
                  <a:spLocks/>
                </p:cNvSpPr>
                <p:nvPr/>
              </p:nvSpPr>
              <p:spPr bwMode="auto">
                <a:xfrm>
                  <a:off x="4180" y="1540"/>
                  <a:ext cx="50" cy="6"/>
                </a:xfrm>
                <a:custGeom>
                  <a:avLst/>
                  <a:gdLst>
                    <a:gd name="T0" fmla="*/ 100 w 100"/>
                    <a:gd name="T1" fmla="*/ 10 h 12"/>
                    <a:gd name="T2" fmla="*/ 93 w 100"/>
                    <a:gd name="T3" fmla="*/ 8 h 12"/>
                    <a:gd name="T4" fmla="*/ 87 w 100"/>
                    <a:gd name="T5" fmla="*/ 7 h 12"/>
                    <a:gd name="T6" fmla="*/ 82 w 100"/>
                    <a:gd name="T7" fmla="*/ 7 h 12"/>
                    <a:gd name="T8" fmla="*/ 76 w 100"/>
                    <a:gd name="T9" fmla="*/ 5 h 12"/>
                    <a:gd name="T10" fmla="*/ 69 w 100"/>
                    <a:gd name="T11" fmla="*/ 4 h 12"/>
                    <a:gd name="T12" fmla="*/ 63 w 100"/>
                    <a:gd name="T13" fmla="*/ 4 h 12"/>
                    <a:gd name="T14" fmla="*/ 56 w 100"/>
                    <a:gd name="T15" fmla="*/ 2 h 12"/>
                    <a:gd name="T16" fmla="*/ 45 w 100"/>
                    <a:gd name="T17" fmla="*/ 2 h 12"/>
                    <a:gd name="T18" fmla="*/ 39 w 100"/>
                    <a:gd name="T19" fmla="*/ 0 h 12"/>
                    <a:gd name="T20" fmla="*/ 26 w 100"/>
                    <a:gd name="T21" fmla="*/ 0 h 12"/>
                    <a:gd name="T22" fmla="*/ 19 w 100"/>
                    <a:gd name="T23" fmla="*/ 2 h 12"/>
                    <a:gd name="T24" fmla="*/ 6 w 100"/>
                    <a:gd name="T25" fmla="*/ 2 h 12"/>
                    <a:gd name="T26" fmla="*/ 0 w 100"/>
                    <a:gd name="T27" fmla="*/ 4 h 12"/>
                    <a:gd name="T28" fmla="*/ 2 w 100"/>
                    <a:gd name="T29" fmla="*/ 7 h 12"/>
                    <a:gd name="T30" fmla="*/ 8 w 100"/>
                    <a:gd name="T31" fmla="*/ 5 h 12"/>
                    <a:gd name="T32" fmla="*/ 13 w 100"/>
                    <a:gd name="T33" fmla="*/ 5 h 12"/>
                    <a:gd name="T34" fmla="*/ 19 w 100"/>
                    <a:gd name="T35" fmla="*/ 4 h 12"/>
                    <a:gd name="T36" fmla="*/ 45 w 100"/>
                    <a:gd name="T37" fmla="*/ 4 h 12"/>
                    <a:gd name="T38" fmla="*/ 50 w 100"/>
                    <a:gd name="T39" fmla="*/ 5 h 12"/>
                    <a:gd name="T40" fmla="*/ 56 w 100"/>
                    <a:gd name="T41" fmla="*/ 5 h 12"/>
                    <a:gd name="T42" fmla="*/ 63 w 100"/>
                    <a:gd name="T43" fmla="*/ 7 h 12"/>
                    <a:gd name="T44" fmla="*/ 69 w 100"/>
                    <a:gd name="T45" fmla="*/ 7 h 12"/>
                    <a:gd name="T46" fmla="*/ 74 w 100"/>
                    <a:gd name="T47" fmla="*/ 8 h 12"/>
                    <a:gd name="T48" fmla="*/ 81 w 100"/>
                    <a:gd name="T49" fmla="*/ 10 h 12"/>
                    <a:gd name="T50" fmla="*/ 87 w 100"/>
                    <a:gd name="T51" fmla="*/ 10 h 12"/>
                    <a:gd name="T52" fmla="*/ 93 w 100"/>
                    <a:gd name="T53" fmla="*/ 12 h 12"/>
                    <a:gd name="T54" fmla="*/ 100 w 100"/>
                    <a:gd name="T55" fmla="*/ 12 h 12"/>
                    <a:gd name="T56" fmla="*/ 100 w 100"/>
                    <a:gd name="T57" fmla="*/ 1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00" h="12">
                      <a:moveTo>
                        <a:pt x="100" y="10"/>
                      </a:moveTo>
                      <a:lnTo>
                        <a:pt x="93" y="8"/>
                      </a:lnTo>
                      <a:lnTo>
                        <a:pt x="87" y="7"/>
                      </a:lnTo>
                      <a:lnTo>
                        <a:pt x="82" y="7"/>
                      </a:lnTo>
                      <a:lnTo>
                        <a:pt x="76" y="5"/>
                      </a:lnTo>
                      <a:lnTo>
                        <a:pt x="69" y="4"/>
                      </a:lnTo>
                      <a:lnTo>
                        <a:pt x="63" y="4"/>
                      </a:lnTo>
                      <a:lnTo>
                        <a:pt x="56" y="2"/>
                      </a:lnTo>
                      <a:lnTo>
                        <a:pt x="45" y="2"/>
                      </a:lnTo>
                      <a:lnTo>
                        <a:pt x="39" y="0"/>
                      </a:lnTo>
                      <a:lnTo>
                        <a:pt x="26" y="0"/>
                      </a:lnTo>
                      <a:lnTo>
                        <a:pt x="19" y="2"/>
                      </a:lnTo>
                      <a:lnTo>
                        <a:pt x="6" y="2"/>
                      </a:lnTo>
                      <a:lnTo>
                        <a:pt x="0" y="4"/>
                      </a:lnTo>
                      <a:lnTo>
                        <a:pt x="2" y="7"/>
                      </a:lnTo>
                      <a:lnTo>
                        <a:pt x="8" y="5"/>
                      </a:lnTo>
                      <a:lnTo>
                        <a:pt x="13" y="5"/>
                      </a:lnTo>
                      <a:lnTo>
                        <a:pt x="19" y="4"/>
                      </a:lnTo>
                      <a:lnTo>
                        <a:pt x="45" y="4"/>
                      </a:lnTo>
                      <a:lnTo>
                        <a:pt x="50" y="5"/>
                      </a:lnTo>
                      <a:lnTo>
                        <a:pt x="56" y="5"/>
                      </a:lnTo>
                      <a:lnTo>
                        <a:pt x="63" y="7"/>
                      </a:lnTo>
                      <a:lnTo>
                        <a:pt x="69" y="7"/>
                      </a:lnTo>
                      <a:lnTo>
                        <a:pt x="74" y="8"/>
                      </a:lnTo>
                      <a:lnTo>
                        <a:pt x="81" y="10"/>
                      </a:lnTo>
                      <a:lnTo>
                        <a:pt x="87" y="10"/>
                      </a:lnTo>
                      <a:lnTo>
                        <a:pt x="93" y="12"/>
                      </a:lnTo>
                      <a:lnTo>
                        <a:pt x="100" y="12"/>
                      </a:lnTo>
                      <a:lnTo>
                        <a:pt x="100" y="1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1887" name="Freeform 79"/>
                <p:cNvSpPr>
                  <a:spLocks/>
                </p:cNvSpPr>
                <p:nvPr/>
              </p:nvSpPr>
              <p:spPr bwMode="auto">
                <a:xfrm>
                  <a:off x="4230" y="1539"/>
                  <a:ext cx="17" cy="7"/>
                </a:xfrm>
                <a:custGeom>
                  <a:avLst/>
                  <a:gdLst>
                    <a:gd name="T0" fmla="*/ 34 w 34"/>
                    <a:gd name="T1" fmla="*/ 3 h 13"/>
                    <a:gd name="T2" fmla="*/ 29 w 34"/>
                    <a:gd name="T3" fmla="*/ 0 h 13"/>
                    <a:gd name="T4" fmla="*/ 19 w 34"/>
                    <a:gd name="T5" fmla="*/ 0 h 13"/>
                    <a:gd name="T6" fmla="*/ 14 w 34"/>
                    <a:gd name="T7" fmla="*/ 3 h 13"/>
                    <a:gd name="T8" fmla="*/ 11 w 34"/>
                    <a:gd name="T9" fmla="*/ 6 h 13"/>
                    <a:gd name="T10" fmla="*/ 6 w 34"/>
                    <a:gd name="T11" fmla="*/ 8 h 13"/>
                    <a:gd name="T12" fmla="*/ 3 w 34"/>
                    <a:gd name="T13" fmla="*/ 9 h 13"/>
                    <a:gd name="T14" fmla="*/ 0 w 34"/>
                    <a:gd name="T15" fmla="*/ 11 h 13"/>
                    <a:gd name="T16" fmla="*/ 0 w 34"/>
                    <a:gd name="T17" fmla="*/ 13 h 13"/>
                    <a:gd name="T18" fmla="*/ 3 w 34"/>
                    <a:gd name="T19" fmla="*/ 13 h 13"/>
                    <a:gd name="T20" fmla="*/ 8 w 34"/>
                    <a:gd name="T21" fmla="*/ 11 h 13"/>
                    <a:gd name="T22" fmla="*/ 13 w 34"/>
                    <a:gd name="T23" fmla="*/ 8 h 13"/>
                    <a:gd name="T24" fmla="*/ 16 w 34"/>
                    <a:gd name="T25" fmla="*/ 6 h 13"/>
                    <a:gd name="T26" fmla="*/ 19 w 34"/>
                    <a:gd name="T27" fmla="*/ 3 h 13"/>
                    <a:gd name="T28" fmla="*/ 27 w 34"/>
                    <a:gd name="T29" fmla="*/ 3 h 13"/>
                    <a:gd name="T30" fmla="*/ 31 w 34"/>
                    <a:gd name="T31" fmla="*/ 5 h 13"/>
                    <a:gd name="T32" fmla="*/ 34 w 34"/>
                    <a:gd name="T33" fmla="*/ 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4" h="13">
                      <a:moveTo>
                        <a:pt x="34" y="3"/>
                      </a:moveTo>
                      <a:lnTo>
                        <a:pt x="29" y="0"/>
                      </a:lnTo>
                      <a:lnTo>
                        <a:pt x="19" y="0"/>
                      </a:lnTo>
                      <a:lnTo>
                        <a:pt x="14" y="3"/>
                      </a:lnTo>
                      <a:lnTo>
                        <a:pt x="11" y="6"/>
                      </a:lnTo>
                      <a:lnTo>
                        <a:pt x="6" y="8"/>
                      </a:lnTo>
                      <a:lnTo>
                        <a:pt x="3" y="9"/>
                      </a:lnTo>
                      <a:lnTo>
                        <a:pt x="0" y="11"/>
                      </a:lnTo>
                      <a:lnTo>
                        <a:pt x="0" y="13"/>
                      </a:lnTo>
                      <a:lnTo>
                        <a:pt x="3" y="13"/>
                      </a:lnTo>
                      <a:lnTo>
                        <a:pt x="8" y="11"/>
                      </a:lnTo>
                      <a:lnTo>
                        <a:pt x="13" y="8"/>
                      </a:lnTo>
                      <a:lnTo>
                        <a:pt x="16" y="6"/>
                      </a:lnTo>
                      <a:lnTo>
                        <a:pt x="19" y="3"/>
                      </a:lnTo>
                      <a:lnTo>
                        <a:pt x="27" y="3"/>
                      </a:lnTo>
                      <a:lnTo>
                        <a:pt x="31" y="5"/>
                      </a:lnTo>
                      <a:lnTo>
                        <a:pt x="34"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1888" name="Freeform 80"/>
                <p:cNvSpPr>
                  <a:spLocks/>
                </p:cNvSpPr>
                <p:nvPr/>
              </p:nvSpPr>
              <p:spPr bwMode="auto">
                <a:xfrm>
                  <a:off x="4244" y="1541"/>
                  <a:ext cx="3" cy="8"/>
                </a:xfrm>
                <a:custGeom>
                  <a:avLst/>
                  <a:gdLst>
                    <a:gd name="T0" fmla="*/ 2 w 5"/>
                    <a:gd name="T1" fmla="*/ 13 h 16"/>
                    <a:gd name="T2" fmla="*/ 3 w 5"/>
                    <a:gd name="T3" fmla="*/ 13 h 16"/>
                    <a:gd name="T4" fmla="*/ 3 w 5"/>
                    <a:gd name="T5" fmla="*/ 10 h 16"/>
                    <a:gd name="T6" fmla="*/ 5 w 5"/>
                    <a:gd name="T7" fmla="*/ 5 h 16"/>
                    <a:gd name="T8" fmla="*/ 5 w 5"/>
                    <a:gd name="T9" fmla="*/ 0 h 16"/>
                    <a:gd name="T10" fmla="*/ 2 w 5"/>
                    <a:gd name="T11" fmla="*/ 2 h 16"/>
                    <a:gd name="T12" fmla="*/ 2 w 5"/>
                    <a:gd name="T13" fmla="*/ 5 h 16"/>
                    <a:gd name="T14" fmla="*/ 0 w 5"/>
                    <a:gd name="T15" fmla="*/ 8 h 16"/>
                    <a:gd name="T16" fmla="*/ 0 w 5"/>
                    <a:gd name="T17" fmla="*/ 11 h 16"/>
                    <a:gd name="T18" fmla="*/ 2 w 5"/>
                    <a:gd name="T19" fmla="*/ 16 h 16"/>
                    <a:gd name="T20" fmla="*/ 2 w 5"/>
                    <a:gd name="T21" fmla="*/ 13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 h="16">
                      <a:moveTo>
                        <a:pt x="2" y="13"/>
                      </a:moveTo>
                      <a:lnTo>
                        <a:pt x="3" y="13"/>
                      </a:lnTo>
                      <a:lnTo>
                        <a:pt x="3" y="10"/>
                      </a:lnTo>
                      <a:lnTo>
                        <a:pt x="5" y="5"/>
                      </a:lnTo>
                      <a:lnTo>
                        <a:pt x="5" y="0"/>
                      </a:lnTo>
                      <a:lnTo>
                        <a:pt x="2" y="2"/>
                      </a:lnTo>
                      <a:lnTo>
                        <a:pt x="2" y="5"/>
                      </a:lnTo>
                      <a:lnTo>
                        <a:pt x="0" y="8"/>
                      </a:lnTo>
                      <a:lnTo>
                        <a:pt x="0" y="11"/>
                      </a:lnTo>
                      <a:lnTo>
                        <a:pt x="2" y="16"/>
                      </a:lnTo>
                      <a:lnTo>
                        <a:pt x="2" y="1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1889" name="Freeform 81"/>
                <p:cNvSpPr>
                  <a:spLocks/>
                </p:cNvSpPr>
                <p:nvPr/>
              </p:nvSpPr>
              <p:spPr bwMode="auto">
                <a:xfrm>
                  <a:off x="4245" y="1547"/>
                  <a:ext cx="41" cy="11"/>
                </a:xfrm>
                <a:custGeom>
                  <a:avLst/>
                  <a:gdLst>
                    <a:gd name="T0" fmla="*/ 82 w 82"/>
                    <a:gd name="T1" fmla="*/ 16 h 21"/>
                    <a:gd name="T2" fmla="*/ 59 w 82"/>
                    <a:gd name="T3" fmla="*/ 16 h 21"/>
                    <a:gd name="T4" fmla="*/ 54 w 82"/>
                    <a:gd name="T5" fmla="*/ 14 h 21"/>
                    <a:gd name="T6" fmla="*/ 50 w 82"/>
                    <a:gd name="T7" fmla="*/ 14 h 21"/>
                    <a:gd name="T8" fmla="*/ 45 w 82"/>
                    <a:gd name="T9" fmla="*/ 13 h 21"/>
                    <a:gd name="T10" fmla="*/ 40 w 82"/>
                    <a:gd name="T11" fmla="*/ 11 h 21"/>
                    <a:gd name="T12" fmla="*/ 35 w 82"/>
                    <a:gd name="T13" fmla="*/ 10 h 21"/>
                    <a:gd name="T14" fmla="*/ 30 w 82"/>
                    <a:gd name="T15" fmla="*/ 8 h 21"/>
                    <a:gd name="T16" fmla="*/ 25 w 82"/>
                    <a:gd name="T17" fmla="*/ 5 h 21"/>
                    <a:gd name="T18" fmla="*/ 21 w 82"/>
                    <a:gd name="T19" fmla="*/ 5 h 21"/>
                    <a:gd name="T20" fmla="*/ 16 w 82"/>
                    <a:gd name="T21" fmla="*/ 3 h 21"/>
                    <a:gd name="T22" fmla="*/ 11 w 82"/>
                    <a:gd name="T23" fmla="*/ 1 h 21"/>
                    <a:gd name="T24" fmla="*/ 6 w 82"/>
                    <a:gd name="T25" fmla="*/ 0 h 21"/>
                    <a:gd name="T26" fmla="*/ 0 w 82"/>
                    <a:gd name="T27" fmla="*/ 0 h 21"/>
                    <a:gd name="T28" fmla="*/ 0 w 82"/>
                    <a:gd name="T29" fmla="*/ 3 h 21"/>
                    <a:gd name="T30" fmla="*/ 6 w 82"/>
                    <a:gd name="T31" fmla="*/ 5 h 21"/>
                    <a:gd name="T32" fmla="*/ 11 w 82"/>
                    <a:gd name="T33" fmla="*/ 5 h 21"/>
                    <a:gd name="T34" fmla="*/ 16 w 82"/>
                    <a:gd name="T35" fmla="*/ 6 h 21"/>
                    <a:gd name="T36" fmla="*/ 21 w 82"/>
                    <a:gd name="T37" fmla="*/ 6 h 21"/>
                    <a:gd name="T38" fmla="*/ 25 w 82"/>
                    <a:gd name="T39" fmla="*/ 8 h 21"/>
                    <a:gd name="T40" fmla="*/ 30 w 82"/>
                    <a:gd name="T41" fmla="*/ 11 h 21"/>
                    <a:gd name="T42" fmla="*/ 35 w 82"/>
                    <a:gd name="T43" fmla="*/ 13 h 21"/>
                    <a:gd name="T44" fmla="*/ 40 w 82"/>
                    <a:gd name="T45" fmla="*/ 14 h 21"/>
                    <a:gd name="T46" fmla="*/ 45 w 82"/>
                    <a:gd name="T47" fmla="*/ 14 h 21"/>
                    <a:gd name="T48" fmla="*/ 50 w 82"/>
                    <a:gd name="T49" fmla="*/ 16 h 21"/>
                    <a:gd name="T50" fmla="*/ 54 w 82"/>
                    <a:gd name="T51" fmla="*/ 18 h 21"/>
                    <a:gd name="T52" fmla="*/ 59 w 82"/>
                    <a:gd name="T53" fmla="*/ 19 h 21"/>
                    <a:gd name="T54" fmla="*/ 66 w 82"/>
                    <a:gd name="T55" fmla="*/ 21 h 21"/>
                    <a:gd name="T56" fmla="*/ 75 w 82"/>
                    <a:gd name="T57" fmla="*/ 21 h 21"/>
                    <a:gd name="T58" fmla="*/ 82 w 82"/>
                    <a:gd name="T59" fmla="*/ 19 h 21"/>
                    <a:gd name="T60" fmla="*/ 82 w 82"/>
                    <a:gd name="T61" fmla="*/ 16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82" h="21">
                      <a:moveTo>
                        <a:pt x="82" y="16"/>
                      </a:moveTo>
                      <a:lnTo>
                        <a:pt x="59" y="16"/>
                      </a:lnTo>
                      <a:lnTo>
                        <a:pt x="54" y="14"/>
                      </a:lnTo>
                      <a:lnTo>
                        <a:pt x="50" y="14"/>
                      </a:lnTo>
                      <a:lnTo>
                        <a:pt x="45" y="13"/>
                      </a:lnTo>
                      <a:lnTo>
                        <a:pt x="40" y="11"/>
                      </a:lnTo>
                      <a:lnTo>
                        <a:pt x="35" y="10"/>
                      </a:lnTo>
                      <a:lnTo>
                        <a:pt x="30" y="8"/>
                      </a:lnTo>
                      <a:lnTo>
                        <a:pt x="25" y="5"/>
                      </a:lnTo>
                      <a:lnTo>
                        <a:pt x="21" y="5"/>
                      </a:lnTo>
                      <a:lnTo>
                        <a:pt x="16" y="3"/>
                      </a:lnTo>
                      <a:lnTo>
                        <a:pt x="11" y="1"/>
                      </a:lnTo>
                      <a:lnTo>
                        <a:pt x="6" y="0"/>
                      </a:lnTo>
                      <a:lnTo>
                        <a:pt x="0" y="0"/>
                      </a:lnTo>
                      <a:lnTo>
                        <a:pt x="0" y="3"/>
                      </a:lnTo>
                      <a:lnTo>
                        <a:pt x="6" y="5"/>
                      </a:lnTo>
                      <a:lnTo>
                        <a:pt x="11" y="5"/>
                      </a:lnTo>
                      <a:lnTo>
                        <a:pt x="16" y="6"/>
                      </a:lnTo>
                      <a:lnTo>
                        <a:pt x="21" y="6"/>
                      </a:lnTo>
                      <a:lnTo>
                        <a:pt x="25" y="8"/>
                      </a:lnTo>
                      <a:lnTo>
                        <a:pt x="30" y="11"/>
                      </a:lnTo>
                      <a:lnTo>
                        <a:pt x="35" y="13"/>
                      </a:lnTo>
                      <a:lnTo>
                        <a:pt x="40" y="14"/>
                      </a:lnTo>
                      <a:lnTo>
                        <a:pt x="45" y="14"/>
                      </a:lnTo>
                      <a:lnTo>
                        <a:pt x="50" y="16"/>
                      </a:lnTo>
                      <a:lnTo>
                        <a:pt x="54" y="18"/>
                      </a:lnTo>
                      <a:lnTo>
                        <a:pt x="59" y="19"/>
                      </a:lnTo>
                      <a:lnTo>
                        <a:pt x="66" y="21"/>
                      </a:lnTo>
                      <a:lnTo>
                        <a:pt x="75" y="21"/>
                      </a:lnTo>
                      <a:lnTo>
                        <a:pt x="82" y="19"/>
                      </a:lnTo>
                      <a:lnTo>
                        <a:pt x="82" y="1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1890" name="Freeform 82"/>
                <p:cNvSpPr>
                  <a:spLocks/>
                </p:cNvSpPr>
                <p:nvPr/>
              </p:nvSpPr>
              <p:spPr bwMode="auto">
                <a:xfrm>
                  <a:off x="4286" y="1553"/>
                  <a:ext cx="67" cy="4"/>
                </a:xfrm>
                <a:custGeom>
                  <a:avLst/>
                  <a:gdLst>
                    <a:gd name="T0" fmla="*/ 130 w 132"/>
                    <a:gd name="T1" fmla="*/ 2 h 8"/>
                    <a:gd name="T2" fmla="*/ 130 w 132"/>
                    <a:gd name="T3" fmla="*/ 0 h 8"/>
                    <a:gd name="T4" fmla="*/ 122 w 132"/>
                    <a:gd name="T5" fmla="*/ 0 h 8"/>
                    <a:gd name="T6" fmla="*/ 114 w 132"/>
                    <a:gd name="T7" fmla="*/ 2 h 8"/>
                    <a:gd name="T8" fmla="*/ 72 w 132"/>
                    <a:gd name="T9" fmla="*/ 2 h 8"/>
                    <a:gd name="T10" fmla="*/ 64 w 132"/>
                    <a:gd name="T11" fmla="*/ 3 h 8"/>
                    <a:gd name="T12" fmla="*/ 24 w 132"/>
                    <a:gd name="T13" fmla="*/ 3 h 8"/>
                    <a:gd name="T14" fmla="*/ 16 w 132"/>
                    <a:gd name="T15" fmla="*/ 5 h 8"/>
                    <a:gd name="T16" fmla="*/ 0 w 132"/>
                    <a:gd name="T17" fmla="*/ 5 h 8"/>
                    <a:gd name="T18" fmla="*/ 0 w 132"/>
                    <a:gd name="T19" fmla="*/ 8 h 8"/>
                    <a:gd name="T20" fmla="*/ 24 w 132"/>
                    <a:gd name="T21" fmla="*/ 8 h 8"/>
                    <a:gd name="T22" fmla="*/ 32 w 132"/>
                    <a:gd name="T23" fmla="*/ 7 h 8"/>
                    <a:gd name="T24" fmla="*/ 56 w 132"/>
                    <a:gd name="T25" fmla="*/ 7 h 8"/>
                    <a:gd name="T26" fmla="*/ 64 w 132"/>
                    <a:gd name="T27" fmla="*/ 5 h 8"/>
                    <a:gd name="T28" fmla="*/ 114 w 132"/>
                    <a:gd name="T29" fmla="*/ 5 h 8"/>
                    <a:gd name="T30" fmla="*/ 122 w 132"/>
                    <a:gd name="T31" fmla="*/ 3 h 8"/>
                    <a:gd name="T32" fmla="*/ 132 w 132"/>
                    <a:gd name="T33" fmla="*/ 3 h 8"/>
                    <a:gd name="T34" fmla="*/ 130 w 132"/>
                    <a:gd name="T35" fmla="*/ 3 h 8"/>
                    <a:gd name="T36" fmla="*/ 132 w 132"/>
                    <a:gd name="T37" fmla="*/ 3 h 8"/>
                    <a:gd name="T38" fmla="*/ 130 w 132"/>
                    <a:gd name="T39" fmla="*/ 2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32" h="8">
                      <a:moveTo>
                        <a:pt x="130" y="2"/>
                      </a:moveTo>
                      <a:lnTo>
                        <a:pt x="130" y="0"/>
                      </a:lnTo>
                      <a:lnTo>
                        <a:pt x="122" y="0"/>
                      </a:lnTo>
                      <a:lnTo>
                        <a:pt x="114" y="2"/>
                      </a:lnTo>
                      <a:lnTo>
                        <a:pt x="72" y="2"/>
                      </a:lnTo>
                      <a:lnTo>
                        <a:pt x="64" y="3"/>
                      </a:lnTo>
                      <a:lnTo>
                        <a:pt x="24" y="3"/>
                      </a:lnTo>
                      <a:lnTo>
                        <a:pt x="16" y="5"/>
                      </a:lnTo>
                      <a:lnTo>
                        <a:pt x="0" y="5"/>
                      </a:lnTo>
                      <a:lnTo>
                        <a:pt x="0" y="8"/>
                      </a:lnTo>
                      <a:lnTo>
                        <a:pt x="24" y="8"/>
                      </a:lnTo>
                      <a:lnTo>
                        <a:pt x="32" y="7"/>
                      </a:lnTo>
                      <a:lnTo>
                        <a:pt x="56" y="7"/>
                      </a:lnTo>
                      <a:lnTo>
                        <a:pt x="64" y="5"/>
                      </a:lnTo>
                      <a:lnTo>
                        <a:pt x="114" y="5"/>
                      </a:lnTo>
                      <a:lnTo>
                        <a:pt x="122" y="3"/>
                      </a:lnTo>
                      <a:lnTo>
                        <a:pt x="132" y="3"/>
                      </a:lnTo>
                      <a:lnTo>
                        <a:pt x="130" y="3"/>
                      </a:lnTo>
                      <a:lnTo>
                        <a:pt x="132" y="3"/>
                      </a:lnTo>
                      <a:lnTo>
                        <a:pt x="130"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1891" name="Freeform 83"/>
                <p:cNvSpPr>
                  <a:spLocks/>
                </p:cNvSpPr>
                <p:nvPr/>
              </p:nvSpPr>
              <p:spPr bwMode="auto">
                <a:xfrm>
                  <a:off x="4352" y="1543"/>
                  <a:ext cx="17" cy="12"/>
                </a:xfrm>
                <a:custGeom>
                  <a:avLst/>
                  <a:gdLst>
                    <a:gd name="T0" fmla="*/ 36 w 36"/>
                    <a:gd name="T1" fmla="*/ 5 h 22"/>
                    <a:gd name="T2" fmla="*/ 34 w 36"/>
                    <a:gd name="T3" fmla="*/ 5 h 22"/>
                    <a:gd name="T4" fmla="*/ 29 w 36"/>
                    <a:gd name="T5" fmla="*/ 1 h 22"/>
                    <a:gd name="T6" fmla="*/ 25 w 36"/>
                    <a:gd name="T7" fmla="*/ 0 h 22"/>
                    <a:gd name="T8" fmla="*/ 20 w 36"/>
                    <a:gd name="T9" fmla="*/ 3 h 22"/>
                    <a:gd name="T10" fmla="*/ 15 w 36"/>
                    <a:gd name="T11" fmla="*/ 6 h 22"/>
                    <a:gd name="T12" fmla="*/ 12 w 36"/>
                    <a:gd name="T13" fmla="*/ 11 h 22"/>
                    <a:gd name="T14" fmla="*/ 5 w 36"/>
                    <a:gd name="T15" fmla="*/ 18 h 22"/>
                    <a:gd name="T16" fmla="*/ 0 w 36"/>
                    <a:gd name="T17" fmla="*/ 21 h 22"/>
                    <a:gd name="T18" fmla="*/ 2 w 36"/>
                    <a:gd name="T19" fmla="*/ 22 h 22"/>
                    <a:gd name="T20" fmla="*/ 5 w 36"/>
                    <a:gd name="T21" fmla="*/ 21 h 22"/>
                    <a:gd name="T22" fmla="*/ 10 w 36"/>
                    <a:gd name="T23" fmla="*/ 18 h 22"/>
                    <a:gd name="T24" fmla="*/ 15 w 36"/>
                    <a:gd name="T25" fmla="*/ 13 h 22"/>
                    <a:gd name="T26" fmla="*/ 18 w 36"/>
                    <a:gd name="T27" fmla="*/ 8 h 22"/>
                    <a:gd name="T28" fmla="*/ 21 w 36"/>
                    <a:gd name="T29" fmla="*/ 5 h 22"/>
                    <a:gd name="T30" fmla="*/ 25 w 36"/>
                    <a:gd name="T31" fmla="*/ 3 h 22"/>
                    <a:gd name="T32" fmla="*/ 29 w 36"/>
                    <a:gd name="T33" fmla="*/ 5 h 22"/>
                    <a:gd name="T34" fmla="*/ 33 w 36"/>
                    <a:gd name="T35" fmla="*/ 6 h 22"/>
                    <a:gd name="T36" fmla="*/ 33 w 36"/>
                    <a:gd name="T37" fmla="*/ 5 h 22"/>
                    <a:gd name="T38" fmla="*/ 36 w 36"/>
                    <a:gd name="T39" fmla="*/ 5 h 22"/>
                    <a:gd name="T40" fmla="*/ 34 w 36"/>
                    <a:gd name="T41" fmla="*/ 5 h 22"/>
                    <a:gd name="T42" fmla="*/ 36 w 36"/>
                    <a:gd name="T43" fmla="*/ 5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6" h="22">
                      <a:moveTo>
                        <a:pt x="36" y="5"/>
                      </a:moveTo>
                      <a:lnTo>
                        <a:pt x="34" y="5"/>
                      </a:lnTo>
                      <a:lnTo>
                        <a:pt x="29" y="1"/>
                      </a:lnTo>
                      <a:lnTo>
                        <a:pt x="25" y="0"/>
                      </a:lnTo>
                      <a:lnTo>
                        <a:pt x="20" y="3"/>
                      </a:lnTo>
                      <a:lnTo>
                        <a:pt x="15" y="6"/>
                      </a:lnTo>
                      <a:lnTo>
                        <a:pt x="12" y="11"/>
                      </a:lnTo>
                      <a:lnTo>
                        <a:pt x="5" y="18"/>
                      </a:lnTo>
                      <a:lnTo>
                        <a:pt x="0" y="21"/>
                      </a:lnTo>
                      <a:lnTo>
                        <a:pt x="2" y="22"/>
                      </a:lnTo>
                      <a:lnTo>
                        <a:pt x="5" y="21"/>
                      </a:lnTo>
                      <a:lnTo>
                        <a:pt x="10" y="18"/>
                      </a:lnTo>
                      <a:lnTo>
                        <a:pt x="15" y="13"/>
                      </a:lnTo>
                      <a:lnTo>
                        <a:pt x="18" y="8"/>
                      </a:lnTo>
                      <a:lnTo>
                        <a:pt x="21" y="5"/>
                      </a:lnTo>
                      <a:lnTo>
                        <a:pt x="25" y="3"/>
                      </a:lnTo>
                      <a:lnTo>
                        <a:pt x="29" y="5"/>
                      </a:lnTo>
                      <a:lnTo>
                        <a:pt x="33" y="6"/>
                      </a:lnTo>
                      <a:lnTo>
                        <a:pt x="33" y="5"/>
                      </a:lnTo>
                      <a:lnTo>
                        <a:pt x="36" y="5"/>
                      </a:lnTo>
                      <a:lnTo>
                        <a:pt x="34" y="5"/>
                      </a:lnTo>
                      <a:lnTo>
                        <a:pt x="36" y="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1892" name="Freeform 84"/>
                <p:cNvSpPr>
                  <a:spLocks/>
                </p:cNvSpPr>
                <p:nvPr/>
              </p:nvSpPr>
              <p:spPr bwMode="auto">
                <a:xfrm>
                  <a:off x="4366" y="1546"/>
                  <a:ext cx="3" cy="6"/>
                </a:xfrm>
                <a:custGeom>
                  <a:avLst/>
                  <a:gdLst>
                    <a:gd name="T0" fmla="*/ 2 w 7"/>
                    <a:gd name="T1" fmla="*/ 9 h 13"/>
                    <a:gd name="T2" fmla="*/ 4 w 7"/>
                    <a:gd name="T3" fmla="*/ 11 h 13"/>
                    <a:gd name="T4" fmla="*/ 4 w 7"/>
                    <a:gd name="T5" fmla="*/ 8 h 13"/>
                    <a:gd name="T6" fmla="*/ 5 w 7"/>
                    <a:gd name="T7" fmla="*/ 4 h 13"/>
                    <a:gd name="T8" fmla="*/ 7 w 7"/>
                    <a:gd name="T9" fmla="*/ 0 h 13"/>
                    <a:gd name="T10" fmla="*/ 4 w 7"/>
                    <a:gd name="T11" fmla="*/ 0 h 13"/>
                    <a:gd name="T12" fmla="*/ 4 w 7"/>
                    <a:gd name="T13" fmla="*/ 3 h 13"/>
                    <a:gd name="T14" fmla="*/ 2 w 7"/>
                    <a:gd name="T15" fmla="*/ 6 h 13"/>
                    <a:gd name="T16" fmla="*/ 0 w 7"/>
                    <a:gd name="T17" fmla="*/ 8 h 13"/>
                    <a:gd name="T18" fmla="*/ 0 w 7"/>
                    <a:gd name="T19" fmla="*/ 11 h 13"/>
                    <a:gd name="T20" fmla="*/ 2 w 7"/>
                    <a:gd name="T21" fmla="*/ 13 h 13"/>
                    <a:gd name="T22" fmla="*/ 0 w 7"/>
                    <a:gd name="T23" fmla="*/ 11 h 13"/>
                    <a:gd name="T24" fmla="*/ 0 w 7"/>
                    <a:gd name="T25" fmla="*/ 13 h 13"/>
                    <a:gd name="T26" fmla="*/ 2 w 7"/>
                    <a:gd name="T27" fmla="*/ 13 h 13"/>
                    <a:gd name="T28" fmla="*/ 2 w 7"/>
                    <a:gd name="T29" fmla="*/ 9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 h="13">
                      <a:moveTo>
                        <a:pt x="2" y="9"/>
                      </a:moveTo>
                      <a:lnTo>
                        <a:pt x="4" y="11"/>
                      </a:lnTo>
                      <a:lnTo>
                        <a:pt x="4" y="8"/>
                      </a:lnTo>
                      <a:lnTo>
                        <a:pt x="5" y="4"/>
                      </a:lnTo>
                      <a:lnTo>
                        <a:pt x="7" y="0"/>
                      </a:lnTo>
                      <a:lnTo>
                        <a:pt x="4" y="0"/>
                      </a:lnTo>
                      <a:lnTo>
                        <a:pt x="4" y="3"/>
                      </a:lnTo>
                      <a:lnTo>
                        <a:pt x="2" y="6"/>
                      </a:lnTo>
                      <a:lnTo>
                        <a:pt x="0" y="8"/>
                      </a:lnTo>
                      <a:lnTo>
                        <a:pt x="0" y="11"/>
                      </a:lnTo>
                      <a:lnTo>
                        <a:pt x="2" y="13"/>
                      </a:lnTo>
                      <a:lnTo>
                        <a:pt x="0" y="11"/>
                      </a:lnTo>
                      <a:lnTo>
                        <a:pt x="0" y="13"/>
                      </a:lnTo>
                      <a:lnTo>
                        <a:pt x="2" y="13"/>
                      </a:lnTo>
                      <a:lnTo>
                        <a:pt x="2" y="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1893" name="Freeform 85"/>
                <p:cNvSpPr>
                  <a:spLocks/>
                </p:cNvSpPr>
                <p:nvPr/>
              </p:nvSpPr>
              <p:spPr bwMode="auto">
                <a:xfrm>
                  <a:off x="4367" y="1551"/>
                  <a:ext cx="29" cy="3"/>
                </a:xfrm>
                <a:custGeom>
                  <a:avLst/>
                  <a:gdLst>
                    <a:gd name="T0" fmla="*/ 57 w 58"/>
                    <a:gd name="T1" fmla="*/ 4 h 7"/>
                    <a:gd name="T2" fmla="*/ 58 w 58"/>
                    <a:gd name="T3" fmla="*/ 2 h 7"/>
                    <a:gd name="T4" fmla="*/ 55 w 58"/>
                    <a:gd name="T5" fmla="*/ 4 h 7"/>
                    <a:gd name="T6" fmla="*/ 24 w 58"/>
                    <a:gd name="T7" fmla="*/ 4 h 7"/>
                    <a:gd name="T8" fmla="*/ 21 w 58"/>
                    <a:gd name="T9" fmla="*/ 2 h 7"/>
                    <a:gd name="T10" fmla="*/ 3 w 58"/>
                    <a:gd name="T11" fmla="*/ 2 h 7"/>
                    <a:gd name="T12" fmla="*/ 0 w 58"/>
                    <a:gd name="T13" fmla="*/ 0 h 7"/>
                    <a:gd name="T14" fmla="*/ 0 w 58"/>
                    <a:gd name="T15" fmla="*/ 4 h 7"/>
                    <a:gd name="T16" fmla="*/ 3 w 58"/>
                    <a:gd name="T17" fmla="*/ 5 h 7"/>
                    <a:gd name="T18" fmla="*/ 21 w 58"/>
                    <a:gd name="T19" fmla="*/ 5 h 7"/>
                    <a:gd name="T20" fmla="*/ 24 w 58"/>
                    <a:gd name="T21" fmla="*/ 7 h 7"/>
                    <a:gd name="T22" fmla="*/ 55 w 58"/>
                    <a:gd name="T23" fmla="*/ 7 h 7"/>
                    <a:gd name="T24" fmla="*/ 58 w 58"/>
                    <a:gd name="T25" fmla="*/ 5 h 7"/>
                    <a:gd name="T26" fmla="*/ 57 w 58"/>
                    <a:gd name="T27" fmla="*/ 4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8" h="7">
                      <a:moveTo>
                        <a:pt x="57" y="4"/>
                      </a:moveTo>
                      <a:lnTo>
                        <a:pt x="58" y="2"/>
                      </a:lnTo>
                      <a:lnTo>
                        <a:pt x="55" y="4"/>
                      </a:lnTo>
                      <a:lnTo>
                        <a:pt x="24" y="4"/>
                      </a:lnTo>
                      <a:lnTo>
                        <a:pt x="21" y="2"/>
                      </a:lnTo>
                      <a:lnTo>
                        <a:pt x="3" y="2"/>
                      </a:lnTo>
                      <a:lnTo>
                        <a:pt x="0" y="0"/>
                      </a:lnTo>
                      <a:lnTo>
                        <a:pt x="0" y="4"/>
                      </a:lnTo>
                      <a:lnTo>
                        <a:pt x="3" y="5"/>
                      </a:lnTo>
                      <a:lnTo>
                        <a:pt x="21" y="5"/>
                      </a:lnTo>
                      <a:lnTo>
                        <a:pt x="24" y="7"/>
                      </a:lnTo>
                      <a:lnTo>
                        <a:pt x="55" y="7"/>
                      </a:lnTo>
                      <a:lnTo>
                        <a:pt x="58" y="5"/>
                      </a:lnTo>
                      <a:lnTo>
                        <a:pt x="57"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1894" name="Freeform 86"/>
                <p:cNvSpPr>
                  <a:spLocks/>
                </p:cNvSpPr>
                <p:nvPr/>
              </p:nvSpPr>
              <p:spPr bwMode="auto">
                <a:xfrm>
                  <a:off x="4395" y="1548"/>
                  <a:ext cx="9" cy="5"/>
                </a:xfrm>
                <a:custGeom>
                  <a:avLst/>
                  <a:gdLst>
                    <a:gd name="T0" fmla="*/ 16 w 17"/>
                    <a:gd name="T1" fmla="*/ 0 h 10"/>
                    <a:gd name="T2" fmla="*/ 14 w 17"/>
                    <a:gd name="T3" fmla="*/ 0 h 10"/>
                    <a:gd name="T4" fmla="*/ 11 w 17"/>
                    <a:gd name="T5" fmla="*/ 2 h 10"/>
                    <a:gd name="T6" fmla="*/ 9 w 17"/>
                    <a:gd name="T7" fmla="*/ 2 h 10"/>
                    <a:gd name="T8" fmla="*/ 8 w 17"/>
                    <a:gd name="T9" fmla="*/ 4 h 10"/>
                    <a:gd name="T10" fmla="*/ 6 w 17"/>
                    <a:gd name="T11" fmla="*/ 4 h 10"/>
                    <a:gd name="T12" fmla="*/ 3 w 17"/>
                    <a:gd name="T13" fmla="*/ 5 h 10"/>
                    <a:gd name="T14" fmla="*/ 0 w 17"/>
                    <a:gd name="T15" fmla="*/ 9 h 10"/>
                    <a:gd name="T16" fmla="*/ 1 w 17"/>
                    <a:gd name="T17" fmla="*/ 10 h 10"/>
                    <a:gd name="T18" fmla="*/ 4 w 17"/>
                    <a:gd name="T19" fmla="*/ 7 h 10"/>
                    <a:gd name="T20" fmla="*/ 6 w 17"/>
                    <a:gd name="T21" fmla="*/ 7 h 10"/>
                    <a:gd name="T22" fmla="*/ 8 w 17"/>
                    <a:gd name="T23" fmla="*/ 5 h 10"/>
                    <a:gd name="T24" fmla="*/ 11 w 17"/>
                    <a:gd name="T25" fmla="*/ 5 h 10"/>
                    <a:gd name="T26" fmla="*/ 12 w 17"/>
                    <a:gd name="T27" fmla="*/ 4 h 10"/>
                    <a:gd name="T28" fmla="*/ 17 w 17"/>
                    <a:gd name="T29" fmla="*/ 4 h 10"/>
                    <a:gd name="T30" fmla="*/ 16 w 17"/>
                    <a:gd name="T31" fmla="*/ 4 h 10"/>
                    <a:gd name="T32" fmla="*/ 16 w 17"/>
                    <a:gd name="T33"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7" h="10">
                      <a:moveTo>
                        <a:pt x="16" y="0"/>
                      </a:moveTo>
                      <a:lnTo>
                        <a:pt x="14" y="0"/>
                      </a:lnTo>
                      <a:lnTo>
                        <a:pt x="11" y="2"/>
                      </a:lnTo>
                      <a:lnTo>
                        <a:pt x="9" y="2"/>
                      </a:lnTo>
                      <a:lnTo>
                        <a:pt x="8" y="4"/>
                      </a:lnTo>
                      <a:lnTo>
                        <a:pt x="6" y="4"/>
                      </a:lnTo>
                      <a:lnTo>
                        <a:pt x="3" y="5"/>
                      </a:lnTo>
                      <a:lnTo>
                        <a:pt x="0" y="9"/>
                      </a:lnTo>
                      <a:lnTo>
                        <a:pt x="1" y="10"/>
                      </a:lnTo>
                      <a:lnTo>
                        <a:pt x="4" y="7"/>
                      </a:lnTo>
                      <a:lnTo>
                        <a:pt x="6" y="7"/>
                      </a:lnTo>
                      <a:lnTo>
                        <a:pt x="8" y="5"/>
                      </a:lnTo>
                      <a:lnTo>
                        <a:pt x="11" y="5"/>
                      </a:lnTo>
                      <a:lnTo>
                        <a:pt x="12" y="4"/>
                      </a:lnTo>
                      <a:lnTo>
                        <a:pt x="17" y="4"/>
                      </a:lnTo>
                      <a:lnTo>
                        <a:pt x="16" y="4"/>
                      </a:lnTo>
                      <a:lnTo>
                        <a:pt x="1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1895" name="Freeform 87"/>
                <p:cNvSpPr>
                  <a:spLocks/>
                </p:cNvSpPr>
                <p:nvPr/>
              </p:nvSpPr>
              <p:spPr bwMode="auto">
                <a:xfrm>
                  <a:off x="4403" y="1530"/>
                  <a:ext cx="49" cy="20"/>
                </a:xfrm>
                <a:custGeom>
                  <a:avLst/>
                  <a:gdLst>
                    <a:gd name="T0" fmla="*/ 95 w 96"/>
                    <a:gd name="T1" fmla="*/ 0 h 39"/>
                    <a:gd name="T2" fmla="*/ 88 w 96"/>
                    <a:gd name="T3" fmla="*/ 3 h 39"/>
                    <a:gd name="T4" fmla="*/ 83 w 96"/>
                    <a:gd name="T5" fmla="*/ 5 h 39"/>
                    <a:gd name="T6" fmla="*/ 77 w 96"/>
                    <a:gd name="T7" fmla="*/ 6 h 39"/>
                    <a:gd name="T8" fmla="*/ 71 w 96"/>
                    <a:gd name="T9" fmla="*/ 10 h 39"/>
                    <a:gd name="T10" fmla="*/ 66 w 96"/>
                    <a:gd name="T11" fmla="*/ 11 h 39"/>
                    <a:gd name="T12" fmla="*/ 59 w 96"/>
                    <a:gd name="T13" fmla="*/ 13 h 39"/>
                    <a:gd name="T14" fmla="*/ 53 w 96"/>
                    <a:gd name="T15" fmla="*/ 14 h 39"/>
                    <a:gd name="T16" fmla="*/ 46 w 96"/>
                    <a:gd name="T17" fmla="*/ 18 h 39"/>
                    <a:gd name="T18" fmla="*/ 42 w 96"/>
                    <a:gd name="T19" fmla="*/ 19 h 39"/>
                    <a:gd name="T20" fmla="*/ 35 w 96"/>
                    <a:gd name="T21" fmla="*/ 21 h 39"/>
                    <a:gd name="T22" fmla="*/ 29 w 96"/>
                    <a:gd name="T23" fmla="*/ 23 h 39"/>
                    <a:gd name="T24" fmla="*/ 24 w 96"/>
                    <a:gd name="T25" fmla="*/ 26 h 39"/>
                    <a:gd name="T26" fmla="*/ 17 w 96"/>
                    <a:gd name="T27" fmla="*/ 27 h 39"/>
                    <a:gd name="T28" fmla="*/ 11 w 96"/>
                    <a:gd name="T29" fmla="*/ 31 h 39"/>
                    <a:gd name="T30" fmla="*/ 4 w 96"/>
                    <a:gd name="T31" fmla="*/ 32 h 39"/>
                    <a:gd name="T32" fmla="*/ 0 w 96"/>
                    <a:gd name="T33" fmla="*/ 35 h 39"/>
                    <a:gd name="T34" fmla="*/ 0 w 96"/>
                    <a:gd name="T35" fmla="*/ 39 h 39"/>
                    <a:gd name="T36" fmla="*/ 6 w 96"/>
                    <a:gd name="T37" fmla="*/ 35 h 39"/>
                    <a:gd name="T38" fmla="*/ 13 w 96"/>
                    <a:gd name="T39" fmla="*/ 32 h 39"/>
                    <a:gd name="T40" fmla="*/ 17 w 96"/>
                    <a:gd name="T41" fmla="*/ 31 h 39"/>
                    <a:gd name="T42" fmla="*/ 24 w 96"/>
                    <a:gd name="T43" fmla="*/ 29 h 39"/>
                    <a:gd name="T44" fmla="*/ 30 w 96"/>
                    <a:gd name="T45" fmla="*/ 26 h 39"/>
                    <a:gd name="T46" fmla="*/ 35 w 96"/>
                    <a:gd name="T47" fmla="*/ 24 h 39"/>
                    <a:gd name="T48" fmla="*/ 42 w 96"/>
                    <a:gd name="T49" fmla="*/ 23 h 39"/>
                    <a:gd name="T50" fmla="*/ 48 w 96"/>
                    <a:gd name="T51" fmla="*/ 21 h 39"/>
                    <a:gd name="T52" fmla="*/ 54 w 96"/>
                    <a:gd name="T53" fmla="*/ 18 h 39"/>
                    <a:gd name="T54" fmla="*/ 61 w 96"/>
                    <a:gd name="T55" fmla="*/ 16 h 39"/>
                    <a:gd name="T56" fmla="*/ 66 w 96"/>
                    <a:gd name="T57" fmla="*/ 14 h 39"/>
                    <a:gd name="T58" fmla="*/ 72 w 96"/>
                    <a:gd name="T59" fmla="*/ 13 h 39"/>
                    <a:gd name="T60" fmla="*/ 79 w 96"/>
                    <a:gd name="T61" fmla="*/ 10 h 39"/>
                    <a:gd name="T62" fmla="*/ 83 w 96"/>
                    <a:gd name="T63" fmla="*/ 8 h 39"/>
                    <a:gd name="T64" fmla="*/ 90 w 96"/>
                    <a:gd name="T65" fmla="*/ 5 h 39"/>
                    <a:gd name="T66" fmla="*/ 96 w 96"/>
                    <a:gd name="T67" fmla="*/ 3 h 39"/>
                    <a:gd name="T68" fmla="*/ 95 w 96"/>
                    <a:gd name="T69" fmla="*/ 3 h 39"/>
                    <a:gd name="T70" fmla="*/ 95 w 96"/>
                    <a:gd name="T71" fmla="*/ 0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96" h="39">
                      <a:moveTo>
                        <a:pt x="95" y="0"/>
                      </a:moveTo>
                      <a:lnTo>
                        <a:pt x="88" y="3"/>
                      </a:lnTo>
                      <a:lnTo>
                        <a:pt x="83" y="5"/>
                      </a:lnTo>
                      <a:lnTo>
                        <a:pt x="77" y="6"/>
                      </a:lnTo>
                      <a:lnTo>
                        <a:pt x="71" y="10"/>
                      </a:lnTo>
                      <a:lnTo>
                        <a:pt x="66" y="11"/>
                      </a:lnTo>
                      <a:lnTo>
                        <a:pt x="59" y="13"/>
                      </a:lnTo>
                      <a:lnTo>
                        <a:pt x="53" y="14"/>
                      </a:lnTo>
                      <a:lnTo>
                        <a:pt x="46" y="18"/>
                      </a:lnTo>
                      <a:lnTo>
                        <a:pt x="42" y="19"/>
                      </a:lnTo>
                      <a:lnTo>
                        <a:pt x="35" y="21"/>
                      </a:lnTo>
                      <a:lnTo>
                        <a:pt x="29" y="23"/>
                      </a:lnTo>
                      <a:lnTo>
                        <a:pt x="24" y="26"/>
                      </a:lnTo>
                      <a:lnTo>
                        <a:pt x="17" y="27"/>
                      </a:lnTo>
                      <a:lnTo>
                        <a:pt x="11" y="31"/>
                      </a:lnTo>
                      <a:lnTo>
                        <a:pt x="4" y="32"/>
                      </a:lnTo>
                      <a:lnTo>
                        <a:pt x="0" y="35"/>
                      </a:lnTo>
                      <a:lnTo>
                        <a:pt x="0" y="39"/>
                      </a:lnTo>
                      <a:lnTo>
                        <a:pt x="6" y="35"/>
                      </a:lnTo>
                      <a:lnTo>
                        <a:pt x="13" y="32"/>
                      </a:lnTo>
                      <a:lnTo>
                        <a:pt x="17" y="31"/>
                      </a:lnTo>
                      <a:lnTo>
                        <a:pt x="24" y="29"/>
                      </a:lnTo>
                      <a:lnTo>
                        <a:pt x="30" y="26"/>
                      </a:lnTo>
                      <a:lnTo>
                        <a:pt x="35" y="24"/>
                      </a:lnTo>
                      <a:lnTo>
                        <a:pt x="42" y="23"/>
                      </a:lnTo>
                      <a:lnTo>
                        <a:pt x="48" y="21"/>
                      </a:lnTo>
                      <a:lnTo>
                        <a:pt x="54" y="18"/>
                      </a:lnTo>
                      <a:lnTo>
                        <a:pt x="61" y="16"/>
                      </a:lnTo>
                      <a:lnTo>
                        <a:pt x="66" y="14"/>
                      </a:lnTo>
                      <a:lnTo>
                        <a:pt x="72" y="13"/>
                      </a:lnTo>
                      <a:lnTo>
                        <a:pt x="79" y="10"/>
                      </a:lnTo>
                      <a:lnTo>
                        <a:pt x="83" y="8"/>
                      </a:lnTo>
                      <a:lnTo>
                        <a:pt x="90" y="5"/>
                      </a:lnTo>
                      <a:lnTo>
                        <a:pt x="96" y="3"/>
                      </a:lnTo>
                      <a:lnTo>
                        <a:pt x="95" y="3"/>
                      </a:lnTo>
                      <a:lnTo>
                        <a:pt x="9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1896" name="Freeform 88"/>
                <p:cNvSpPr>
                  <a:spLocks/>
                </p:cNvSpPr>
                <p:nvPr/>
              </p:nvSpPr>
              <p:spPr bwMode="auto">
                <a:xfrm>
                  <a:off x="4451" y="1513"/>
                  <a:ext cx="70" cy="19"/>
                </a:xfrm>
                <a:custGeom>
                  <a:avLst/>
                  <a:gdLst>
                    <a:gd name="T0" fmla="*/ 140 w 140"/>
                    <a:gd name="T1" fmla="*/ 2 h 37"/>
                    <a:gd name="T2" fmla="*/ 130 w 140"/>
                    <a:gd name="T3" fmla="*/ 0 h 37"/>
                    <a:gd name="T4" fmla="*/ 121 w 140"/>
                    <a:gd name="T5" fmla="*/ 2 h 37"/>
                    <a:gd name="T6" fmla="*/ 103 w 140"/>
                    <a:gd name="T7" fmla="*/ 2 h 37"/>
                    <a:gd name="T8" fmla="*/ 93 w 140"/>
                    <a:gd name="T9" fmla="*/ 5 h 37"/>
                    <a:gd name="T10" fmla="*/ 85 w 140"/>
                    <a:gd name="T11" fmla="*/ 6 h 37"/>
                    <a:gd name="T12" fmla="*/ 77 w 140"/>
                    <a:gd name="T13" fmla="*/ 10 h 37"/>
                    <a:gd name="T14" fmla="*/ 67 w 140"/>
                    <a:gd name="T15" fmla="*/ 11 h 37"/>
                    <a:gd name="T16" fmla="*/ 59 w 140"/>
                    <a:gd name="T17" fmla="*/ 15 h 37"/>
                    <a:gd name="T18" fmla="*/ 51 w 140"/>
                    <a:gd name="T19" fmla="*/ 18 h 37"/>
                    <a:gd name="T20" fmla="*/ 42 w 140"/>
                    <a:gd name="T21" fmla="*/ 21 h 37"/>
                    <a:gd name="T22" fmla="*/ 34 w 140"/>
                    <a:gd name="T23" fmla="*/ 23 h 37"/>
                    <a:gd name="T24" fmla="*/ 26 w 140"/>
                    <a:gd name="T25" fmla="*/ 26 h 37"/>
                    <a:gd name="T26" fmla="*/ 18 w 140"/>
                    <a:gd name="T27" fmla="*/ 29 h 37"/>
                    <a:gd name="T28" fmla="*/ 9 w 140"/>
                    <a:gd name="T29" fmla="*/ 32 h 37"/>
                    <a:gd name="T30" fmla="*/ 0 w 140"/>
                    <a:gd name="T31" fmla="*/ 34 h 37"/>
                    <a:gd name="T32" fmla="*/ 0 w 140"/>
                    <a:gd name="T33" fmla="*/ 37 h 37"/>
                    <a:gd name="T34" fmla="*/ 9 w 140"/>
                    <a:gd name="T35" fmla="*/ 36 h 37"/>
                    <a:gd name="T36" fmla="*/ 18 w 140"/>
                    <a:gd name="T37" fmla="*/ 32 h 37"/>
                    <a:gd name="T38" fmla="*/ 27 w 140"/>
                    <a:gd name="T39" fmla="*/ 29 h 37"/>
                    <a:gd name="T40" fmla="*/ 35 w 140"/>
                    <a:gd name="T41" fmla="*/ 26 h 37"/>
                    <a:gd name="T42" fmla="*/ 43 w 140"/>
                    <a:gd name="T43" fmla="*/ 24 h 37"/>
                    <a:gd name="T44" fmla="*/ 51 w 140"/>
                    <a:gd name="T45" fmla="*/ 21 h 37"/>
                    <a:gd name="T46" fmla="*/ 61 w 140"/>
                    <a:gd name="T47" fmla="*/ 18 h 37"/>
                    <a:gd name="T48" fmla="*/ 69 w 140"/>
                    <a:gd name="T49" fmla="*/ 15 h 37"/>
                    <a:gd name="T50" fmla="*/ 77 w 140"/>
                    <a:gd name="T51" fmla="*/ 11 h 37"/>
                    <a:gd name="T52" fmla="*/ 85 w 140"/>
                    <a:gd name="T53" fmla="*/ 10 h 37"/>
                    <a:gd name="T54" fmla="*/ 95 w 140"/>
                    <a:gd name="T55" fmla="*/ 8 h 37"/>
                    <a:gd name="T56" fmla="*/ 103 w 140"/>
                    <a:gd name="T57" fmla="*/ 6 h 37"/>
                    <a:gd name="T58" fmla="*/ 113 w 140"/>
                    <a:gd name="T59" fmla="*/ 5 h 37"/>
                    <a:gd name="T60" fmla="*/ 121 w 140"/>
                    <a:gd name="T61" fmla="*/ 3 h 37"/>
                    <a:gd name="T62" fmla="*/ 130 w 140"/>
                    <a:gd name="T63" fmla="*/ 3 h 37"/>
                    <a:gd name="T64" fmla="*/ 140 w 140"/>
                    <a:gd name="T65" fmla="*/ 5 h 37"/>
                    <a:gd name="T66" fmla="*/ 140 w 140"/>
                    <a:gd name="T67" fmla="*/ 2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40" h="37">
                      <a:moveTo>
                        <a:pt x="140" y="2"/>
                      </a:moveTo>
                      <a:lnTo>
                        <a:pt x="130" y="0"/>
                      </a:lnTo>
                      <a:lnTo>
                        <a:pt x="121" y="2"/>
                      </a:lnTo>
                      <a:lnTo>
                        <a:pt x="103" y="2"/>
                      </a:lnTo>
                      <a:lnTo>
                        <a:pt x="93" y="5"/>
                      </a:lnTo>
                      <a:lnTo>
                        <a:pt x="85" y="6"/>
                      </a:lnTo>
                      <a:lnTo>
                        <a:pt x="77" y="10"/>
                      </a:lnTo>
                      <a:lnTo>
                        <a:pt x="67" y="11"/>
                      </a:lnTo>
                      <a:lnTo>
                        <a:pt x="59" y="15"/>
                      </a:lnTo>
                      <a:lnTo>
                        <a:pt x="51" y="18"/>
                      </a:lnTo>
                      <a:lnTo>
                        <a:pt x="42" y="21"/>
                      </a:lnTo>
                      <a:lnTo>
                        <a:pt x="34" y="23"/>
                      </a:lnTo>
                      <a:lnTo>
                        <a:pt x="26" y="26"/>
                      </a:lnTo>
                      <a:lnTo>
                        <a:pt x="18" y="29"/>
                      </a:lnTo>
                      <a:lnTo>
                        <a:pt x="9" y="32"/>
                      </a:lnTo>
                      <a:lnTo>
                        <a:pt x="0" y="34"/>
                      </a:lnTo>
                      <a:lnTo>
                        <a:pt x="0" y="37"/>
                      </a:lnTo>
                      <a:lnTo>
                        <a:pt x="9" y="36"/>
                      </a:lnTo>
                      <a:lnTo>
                        <a:pt x="18" y="32"/>
                      </a:lnTo>
                      <a:lnTo>
                        <a:pt x="27" y="29"/>
                      </a:lnTo>
                      <a:lnTo>
                        <a:pt x="35" y="26"/>
                      </a:lnTo>
                      <a:lnTo>
                        <a:pt x="43" y="24"/>
                      </a:lnTo>
                      <a:lnTo>
                        <a:pt x="51" y="21"/>
                      </a:lnTo>
                      <a:lnTo>
                        <a:pt x="61" y="18"/>
                      </a:lnTo>
                      <a:lnTo>
                        <a:pt x="69" y="15"/>
                      </a:lnTo>
                      <a:lnTo>
                        <a:pt x="77" y="11"/>
                      </a:lnTo>
                      <a:lnTo>
                        <a:pt x="85" y="10"/>
                      </a:lnTo>
                      <a:lnTo>
                        <a:pt x="95" y="8"/>
                      </a:lnTo>
                      <a:lnTo>
                        <a:pt x="103" y="6"/>
                      </a:lnTo>
                      <a:lnTo>
                        <a:pt x="113" y="5"/>
                      </a:lnTo>
                      <a:lnTo>
                        <a:pt x="121" y="3"/>
                      </a:lnTo>
                      <a:lnTo>
                        <a:pt x="130" y="3"/>
                      </a:lnTo>
                      <a:lnTo>
                        <a:pt x="140" y="5"/>
                      </a:lnTo>
                      <a:lnTo>
                        <a:pt x="140"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1897" name="Freeform 89"/>
                <p:cNvSpPr>
                  <a:spLocks/>
                </p:cNvSpPr>
                <p:nvPr/>
              </p:nvSpPr>
              <p:spPr bwMode="auto">
                <a:xfrm>
                  <a:off x="4521" y="1512"/>
                  <a:ext cx="22" cy="4"/>
                </a:xfrm>
                <a:custGeom>
                  <a:avLst/>
                  <a:gdLst>
                    <a:gd name="T0" fmla="*/ 44 w 44"/>
                    <a:gd name="T1" fmla="*/ 1 h 8"/>
                    <a:gd name="T2" fmla="*/ 21 w 44"/>
                    <a:gd name="T3" fmla="*/ 1 h 8"/>
                    <a:gd name="T4" fmla="*/ 18 w 44"/>
                    <a:gd name="T5" fmla="*/ 3 h 8"/>
                    <a:gd name="T6" fmla="*/ 5 w 44"/>
                    <a:gd name="T7" fmla="*/ 3 h 8"/>
                    <a:gd name="T8" fmla="*/ 3 w 44"/>
                    <a:gd name="T9" fmla="*/ 5 h 8"/>
                    <a:gd name="T10" fmla="*/ 0 w 44"/>
                    <a:gd name="T11" fmla="*/ 5 h 8"/>
                    <a:gd name="T12" fmla="*/ 0 w 44"/>
                    <a:gd name="T13" fmla="*/ 8 h 8"/>
                    <a:gd name="T14" fmla="*/ 3 w 44"/>
                    <a:gd name="T15" fmla="*/ 6 h 8"/>
                    <a:gd name="T16" fmla="*/ 13 w 44"/>
                    <a:gd name="T17" fmla="*/ 6 h 8"/>
                    <a:gd name="T18" fmla="*/ 16 w 44"/>
                    <a:gd name="T19" fmla="*/ 5 h 8"/>
                    <a:gd name="T20" fmla="*/ 42 w 44"/>
                    <a:gd name="T21" fmla="*/ 5 h 8"/>
                    <a:gd name="T22" fmla="*/ 40 w 44"/>
                    <a:gd name="T23" fmla="*/ 3 h 8"/>
                    <a:gd name="T24" fmla="*/ 44 w 44"/>
                    <a:gd name="T25" fmla="*/ 1 h 8"/>
                    <a:gd name="T26" fmla="*/ 42 w 44"/>
                    <a:gd name="T27" fmla="*/ 0 h 8"/>
                    <a:gd name="T28" fmla="*/ 42 w 44"/>
                    <a:gd name="T29" fmla="*/ 1 h 8"/>
                    <a:gd name="T30" fmla="*/ 44 w 44"/>
                    <a:gd name="T31" fmla="*/ 1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4" h="8">
                      <a:moveTo>
                        <a:pt x="44" y="1"/>
                      </a:moveTo>
                      <a:lnTo>
                        <a:pt x="21" y="1"/>
                      </a:lnTo>
                      <a:lnTo>
                        <a:pt x="18" y="3"/>
                      </a:lnTo>
                      <a:lnTo>
                        <a:pt x="5" y="3"/>
                      </a:lnTo>
                      <a:lnTo>
                        <a:pt x="3" y="5"/>
                      </a:lnTo>
                      <a:lnTo>
                        <a:pt x="0" y="5"/>
                      </a:lnTo>
                      <a:lnTo>
                        <a:pt x="0" y="8"/>
                      </a:lnTo>
                      <a:lnTo>
                        <a:pt x="3" y="6"/>
                      </a:lnTo>
                      <a:lnTo>
                        <a:pt x="13" y="6"/>
                      </a:lnTo>
                      <a:lnTo>
                        <a:pt x="16" y="5"/>
                      </a:lnTo>
                      <a:lnTo>
                        <a:pt x="42" y="5"/>
                      </a:lnTo>
                      <a:lnTo>
                        <a:pt x="40" y="3"/>
                      </a:lnTo>
                      <a:lnTo>
                        <a:pt x="44" y="1"/>
                      </a:lnTo>
                      <a:lnTo>
                        <a:pt x="42" y="0"/>
                      </a:lnTo>
                      <a:lnTo>
                        <a:pt x="42" y="1"/>
                      </a:lnTo>
                      <a:lnTo>
                        <a:pt x="44"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1898" name="Freeform 90"/>
                <p:cNvSpPr>
                  <a:spLocks/>
                </p:cNvSpPr>
                <p:nvPr/>
              </p:nvSpPr>
              <p:spPr bwMode="auto">
                <a:xfrm>
                  <a:off x="4541" y="1513"/>
                  <a:ext cx="3" cy="3"/>
                </a:xfrm>
                <a:custGeom>
                  <a:avLst/>
                  <a:gdLst>
                    <a:gd name="T0" fmla="*/ 4 w 5"/>
                    <a:gd name="T1" fmla="*/ 7 h 7"/>
                    <a:gd name="T2" fmla="*/ 5 w 5"/>
                    <a:gd name="T3" fmla="*/ 5 h 7"/>
                    <a:gd name="T4" fmla="*/ 5 w 5"/>
                    <a:gd name="T5" fmla="*/ 4 h 7"/>
                    <a:gd name="T6" fmla="*/ 4 w 5"/>
                    <a:gd name="T7" fmla="*/ 2 h 7"/>
                    <a:gd name="T8" fmla="*/ 4 w 5"/>
                    <a:gd name="T9" fmla="*/ 0 h 7"/>
                    <a:gd name="T10" fmla="*/ 0 w 5"/>
                    <a:gd name="T11" fmla="*/ 2 h 7"/>
                    <a:gd name="T12" fmla="*/ 2 w 5"/>
                    <a:gd name="T13" fmla="*/ 4 h 7"/>
                    <a:gd name="T14" fmla="*/ 2 w 5"/>
                    <a:gd name="T15" fmla="*/ 5 h 7"/>
                    <a:gd name="T16" fmla="*/ 2 w 5"/>
                    <a:gd name="T17" fmla="*/ 4 h 7"/>
                    <a:gd name="T18" fmla="*/ 4 w 5"/>
                    <a:gd name="T19" fmla="*/ 7 h 7"/>
                    <a:gd name="T20" fmla="*/ 5 w 5"/>
                    <a:gd name="T21" fmla="*/ 7 h 7"/>
                    <a:gd name="T22" fmla="*/ 5 w 5"/>
                    <a:gd name="T23" fmla="*/ 5 h 7"/>
                    <a:gd name="T24" fmla="*/ 4 w 5"/>
                    <a:gd name="T25"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 h="7">
                      <a:moveTo>
                        <a:pt x="4" y="7"/>
                      </a:moveTo>
                      <a:lnTo>
                        <a:pt x="5" y="5"/>
                      </a:lnTo>
                      <a:lnTo>
                        <a:pt x="5" y="4"/>
                      </a:lnTo>
                      <a:lnTo>
                        <a:pt x="4" y="2"/>
                      </a:lnTo>
                      <a:lnTo>
                        <a:pt x="4" y="0"/>
                      </a:lnTo>
                      <a:lnTo>
                        <a:pt x="0" y="2"/>
                      </a:lnTo>
                      <a:lnTo>
                        <a:pt x="2" y="4"/>
                      </a:lnTo>
                      <a:lnTo>
                        <a:pt x="2" y="5"/>
                      </a:lnTo>
                      <a:lnTo>
                        <a:pt x="2" y="4"/>
                      </a:lnTo>
                      <a:lnTo>
                        <a:pt x="4" y="7"/>
                      </a:lnTo>
                      <a:lnTo>
                        <a:pt x="5" y="7"/>
                      </a:lnTo>
                      <a:lnTo>
                        <a:pt x="5" y="5"/>
                      </a:lnTo>
                      <a:lnTo>
                        <a:pt x="4"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1899" name="Freeform 91"/>
                <p:cNvSpPr>
                  <a:spLocks/>
                </p:cNvSpPr>
                <p:nvPr/>
              </p:nvSpPr>
              <p:spPr bwMode="auto">
                <a:xfrm>
                  <a:off x="4521" y="1514"/>
                  <a:ext cx="22" cy="11"/>
                </a:xfrm>
                <a:custGeom>
                  <a:avLst/>
                  <a:gdLst>
                    <a:gd name="T0" fmla="*/ 3 w 44"/>
                    <a:gd name="T1" fmla="*/ 21 h 21"/>
                    <a:gd name="T2" fmla="*/ 7 w 44"/>
                    <a:gd name="T3" fmla="*/ 17 h 21"/>
                    <a:gd name="T4" fmla="*/ 10 w 44"/>
                    <a:gd name="T5" fmla="*/ 16 h 21"/>
                    <a:gd name="T6" fmla="*/ 13 w 44"/>
                    <a:gd name="T7" fmla="*/ 16 h 21"/>
                    <a:gd name="T8" fmla="*/ 15 w 44"/>
                    <a:gd name="T9" fmla="*/ 14 h 21"/>
                    <a:gd name="T10" fmla="*/ 18 w 44"/>
                    <a:gd name="T11" fmla="*/ 13 h 21"/>
                    <a:gd name="T12" fmla="*/ 19 w 44"/>
                    <a:gd name="T13" fmla="*/ 13 h 21"/>
                    <a:gd name="T14" fmla="*/ 23 w 44"/>
                    <a:gd name="T15" fmla="*/ 11 h 21"/>
                    <a:gd name="T16" fmla="*/ 26 w 44"/>
                    <a:gd name="T17" fmla="*/ 11 h 21"/>
                    <a:gd name="T18" fmla="*/ 29 w 44"/>
                    <a:gd name="T19" fmla="*/ 9 h 21"/>
                    <a:gd name="T20" fmla="*/ 31 w 44"/>
                    <a:gd name="T21" fmla="*/ 9 h 21"/>
                    <a:gd name="T22" fmla="*/ 34 w 44"/>
                    <a:gd name="T23" fmla="*/ 8 h 21"/>
                    <a:gd name="T24" fmla="*/ 37 w 44"/>
                    <a:gd name="T25" fmla="*/ 8 h 21"/>
                    <a:gd name="T26" fmla="*/ 39 w 44"/>
                    <a:gd name="T27" fmla="*/ 6 h 21"/>
                    <a:gd name="T28" fmla="*/ 42 w 44"/>
                    <a:gd name="T29" fmla="*/ 4 h 21"/>
                    <a:gd name="T30" fmla="*/ 44 w 44"/>
                    <a:gd name="T31" fmla="*/ 3 h 21"/>
                    <a:gd name="T32" fmla="*/ 42 w 44"/>
                    <a:gd name="T33" fmla="*/ 0 h 21"/>
                    <a:gd name="T34" fmla="*/ 39 w 44"/>
                    <a:gd name="T35" fmla="*/ 3 h 21"/>
                    <a:gd name="T36" fmla="*/ 36 w 44"/>
                    <a:gd name="T37" fmla="*/ 4 h 21"/>
                    <a:gd name="T38" fmla="*/ 32 w 44"/>
                    <a:gd name="T39" fmla="*/ 4 h 21"/>
                    <a:gd name="T40" fmla="*/ 31 w 44"/>
                    <a:gd name="T41" fmla="*/ 6 h 21"/>
                    <a:gd name="T42" fmla="*/ 27 w 44"/>
                    <a:gd name="T43" fmla="*/ 8 h 21"/>
                    <a:gd name="T44" fmla="*/ 23 w 44"/>
                    <a:gd name="T45" fmla="*/ 8 h 21"/>
                    <a:gd name="T46" fmla="*/ 19 w 44"/>
                    <a:gd name="T47" fmla="*/ 9 h 21"/>
                    <a:gd name="T48" fmla="*/ 16 w 44"/>
                    <a:gd name="T49" fmla="*/ 9 h 21"/>
                    <a:gd name="T50" fmla="*/ 13 w 44"/>
                    <a:gd name="T51" fmla="*/ 11 h 21"/>
                    <a:gd name="T52" fmla="*/ 11 w 44"/>
                    <a:gd name="T53" fmla="*/ 13 h 21"/>
                    <a:gd name="T54" fmla="*/ 8 w 44"/>
                    <a:gd name="T55" fmla="*/ 13 h 21"/>
                    <a:gd name="T56" fmla="*/ 5 w 44"/>
                    <a:gd name="T57" fmla="*/ 14 h 21"/>
                    <a:gd name="T58" fmla="*/ 3 w 44"/>
                    <a:gd name="T59" fmla="*/ 16 h 21"/>
                    <a:gd name="T60" fmla="*/ 0 w 44"/>
                    <a:gd name="T61" fmla="*/ 17 h 21"/>
                    <a:gd name="T62" fmla="*/ 3 w 44"/>
                    <a:gd name="T63" fmla="*/ 2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4" h="21">
                      <a:moveTo>
                        <a:pt x="3" y="21"/>
                      </a:moveTo>
                      <a:lnTo>
                        <a:pt x="7" y="17"/>
                      </a:lnTo>
                      <a:lnTo>
                        <a:pt x="10" y="16"/>
                      </a:lnTo>
                      <a:lnTo>
                        <a:pt x="13" y="16"/>
                      </a:lnTo>
                      <a:lnTo>
                        <a:pt x="15" y="14"/>
                      </a:lnTo>
                      <a:lnTo>
                        <a:pt x="18" y="13"/>
                      </a:lnTo>
                      <a:lnTo>
                        <a:pt x="19" y="13"/>
                      </a:lnTo>
                      <a:lnTo>
                        <a:pt x="23" y="11"/>
                      </a:lnTo>
                      <a:lnTo>
                        <a:pt x="26" y="11"/>
                      </a:lnTo>
                      <a:lnTo>
                        <a:pt x="29" y="9"/>
                      </a:lnTo>
                      <a:lnTo>
                        <a:pt x="31" y="9"/>
                      </a:lnTo>
                      <a:lnTo>
                        <a:pt x="34" y="8"/>
                      </a:lnTo>
                      <a:lnTo>
                        <a:pt x="37" y="8"/>
                      </a:lnTo>
                      <a:lnTo>
                        <a:pt x="39" y="6"/>
                      </a:lnTo>
                      <a:lnTo>
                        <a:pt x="42" y="4"/>
                      </a:lnTo>
                      <a:lnTo>
                        <a:pt x="44" y="3"/>
                      </a:lnTo>
                      <a:lnTo>
                        <a:pt x="42" y="0"/>
                      </a:lnTo>
                      <a:lnTo>
                        <a:pt x="39" y="3"/>
                      </a:lnTo>
                      <a:lnTo>
                        <a:pt x="36" y="4"/>
                      </a:lnTo>
                      <a:lnTo>
                        <a:pt x="32" y="4"/>
                      </a:lnTo>
                      <a:lnTo>
                        <a:pt x="31" y="6"/>
                      </a:lnTo>
                      <a:lnTo>
                        <a:pt x="27" y="8"/>
                      </a:lnTo>
                      <a:lnTo>
                        <a:pt x="23" y="8"/>
                      </a:lnTo>
                      <a:lnTo>
                        <a:pt x="19" y="9"/>
                      </a:lnTo>
                      <a:lnTo>
                        <a:pt x="16" y="9"/>
                      </a:lnTo>
                      <a:lnTo>
                        <a:pt x="13" y="11"/>
                      </a:lnTo>
                      <a:lnTo>
                        <a:pt x="11" y="13"/>
                      </a:lnTo>
                      <a:lnTo>
                        <a:pt x="8" y="13"/>
                      </a:lnTo>
                      <a:lnTo>
                        <a:pt x="5" y="14"/>
                      </a:lnTo>
                      <a:lnTo>
                        <a:pt x="3" y="16"/>
                      </a:lnTo>
                      <a:lnTo>
                        <a:pt x="0" y="17"/>
                      </a:lnTo>
                      <a:lnTo>
                        <a:pt x="3" y="2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1900" name="Freeform 92"/>
                <p:cNvSpPr>
                  <a:spLocks/>
                </p:cNvSpPr>
                <p:nvPr/>
              </p:nvSpPr>
              <p:spPr bwMode="auto">
                <a:xfrm>
                  <a:off x="4495" y="1523"/>
                  <a:ext cx="28" cy="27"/>
                </a:xfrm>
                <a:custGeom>
                  <a:avLst/>
                  <a:gdLst>
                    <a:gd name="T0" fmla="*/ 4 w 55"/>
                    <a:gd name="T1" fmla="*/ 52 h 54"/>
                    <a:gd name="T2" fmla="*/ 4 w 55"/>
                    <a:gd name="T3" fmla="*/ 54 h 54"/>
                    <a:gd name="T4" fmla="*/ 55 w 55"/>
                    <a:gd name="T5" fmla="*/ 4 h 54"/>
                    <a:gd name="T6" fmla="*/ 52 w 55"/>
                    <a:gd name="T7" fmla="*/ 0 h 54"/>
                    <a:gd name="T8" fmla="*/ 2 w 55"/>
                    <a:gd name="T9" fmla="*/ 52 h 54"/>
                    <a:gd name="T10" fmla="*/ 2 w 55"/>
                    <a:gd name="T11" fmla="*/ 54 h 54"/>
                    <a:gd name="T12" fmla="*/ 2 w 55"/>
                    <a:gd name="T13" fmla="*/ 52 h 54"/>
                    <a:gd name="T14" fmla="*/ 0 w 55"/>
                    <a:gd name="T15" fmla="*/ 54 h 54"/>
                    <a:gd name="T16" fmla="*/ 2 w 55"/>
                    <a:gd name="T17" fmla="*/ 54 h 54"/>
                    <a:gd name="T18" fmla="*/ 4 w 55"/>
                    <a:gd name="T19" fmla="*/ 52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5" h="54">
                      <a:moveTo>
                        <a:pt x="4" y="52"/>
                      </a:moveTo>
                      <a:lnTo>
                        <a:pt x="4" y="54"/>
                      </a:lnTo>
                      <a:lnTo>
                        <a:pt x="55" y="4"/>
                      </a:lnTo>
                      <a:lnTo>
                        <a:pt x="52" y="0"/>
                      </a:lnTo>
                      <a:lnTo>
                        <a:pt x="2" y="52"/>
                      </a:lnTo>
                      <a:lnTo>
                        <a:pt x="2" y="54"/>
                      </a:lnTo>
                      <a:lnTo>
                        <a:pt x="2" y="52"/>
                      </a:lnTo>
                      <a:lnTo>
                        <a:pt x="0" y="54"/>
                      </a:lnTo>
                      <a:lnTo>
                        <a:pt x="2" y="54"/>
                      </a:lnTo>
                      <a:lnTo>
                        <a:pt x="4" y="5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1901" name="Freeform 93"/>
                <p:cNvSpPr>
                  <a:spLocks/>
                </p:cNvSpPr>
                <p:nvPr/>
              </p:nvSpPr>
              <p:spPr bwMode="auto">
                <a:xfrm>
                  <a:off x="4496" y="1549"/>
                  <a:ext cx="2" cy="2"/>
                </a:xfrm>
                <a:custGeom>
                  <a:avLst/>
                  <a:gdLst>
                    <a:gd name="T0" fmla="*/ 3 w 3"/>
                    <a:gd name="T1" fmla="*/ 2 h 5"/>
                    <a:gd name="T2" fmla="*/ 2 w 3"/>
                    <a:gd name="T3" fmla="*/ 0 h 5"/>
                    <a:gd name="T4" fmla="*/ 0 w 3"/>
                    <a:gd name="T5" fmla="*/ 2 h 5"/>
                    <a:gd name="T6" fmla="*/ 3 w 3"/>
                    <a:gd name="T7" fmla="*/ 5 h 5"/>
                    <a:gd name="T8" fmla="*/ 2 w 3"/>
                    <a:gd name="T9" fmla="*/ 3 h 5"/>
                    <a:gd name="T10" fmla="*/ 2 w 3"/>
                    <a:gd name="T11" fmla="*/ 5 h 5"/>
                    <a:gd name="T12" fmla="*/ 3 w 3"/>
                    <a:gd name="T13" fmla="*/ 5 h 5"/>
                    <a:gd name="T14" fmla="*/ 3 w 3"/>
                    <a:gd name="T15" fmla="*/ 2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5">
                      <a:moveTo>
                        <a:pt x="3" y="2"/>
                      </a:moveTo>
                      <a:lnTo>
                        <a:pt x="2" y="0"/>
                      </a:lnTo>
                      <a:lnTo>
                        <a:pt x="0" y="2"/>
                      </a:lnTo>
                      <a:lnTo>
                        <a:pt x="3" y="5"/>
                      </a:lnTo>
                      <a:lnTo>
                        <a:pt x="2" y="3"/>
                      </a:lnTo>
                      <a:lnTo>
                        <a:pt x="2" y="5"/>
                      </a:lnTo>
                      <a:lnTo>
                        <a:pt x="3" y="5"/>
                      </a:lnTo>
                      <a:lnTo>
                        <a:pt x="3"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1902" name="Freeform 94"/>
                <p:cNvSpPr>
                  <a:spLocks/>
                </p:cNvSpPr>
                <p:nvPr/>
              </p:nvSpPr>
              <p:spPr bwMode="auto">
                <a:xfrm>
                  <a:off x="4498" y="1546"/>
                  <a:ext cx="98" cy="5"/>
                </a:xfrm>
                <a:custGeom>
                  <a:avLst/>
                  <a:gdLst>
                    <a:gd name="T0" fmla="*/ 197 w 197"/>
                    <a:gd name="T1" fmla="*/ 0 h 11"/>
                    <a:gd name="T2" fmla="*/ 149 w 197"/>
                    <a:gd name="T3" fmla="*/ 0 h 11"/>
                    <a:gd name="T4" fmla="*/ 141 w 197"/>
                    <a:gd name="T5" fmla="*/ 1 h 11"/>
                    <a:gd name="T6" fmla="*/ 105 w 197"/>
                    <a:gd name="T7" fmla="*/ 1 h 11"/>
                    <a:gd name="T8" fmla="*/ 99 w 197"/>
                    <a:gd name="T9" fmla="*/ 3 h 11"/>
                    <a:gd name="T10" fmla="*/ 73 w 197"/>
                    <a:gd name="T11" fmla="*/ 3 h 11"/>
                    <a:gd name="T12" fmla="*/ 66 w 197"/>
                    <a:gd name="T13" fmla="*/ 4 h 11"/>
                    <a:gd name="T14" fmla="*/ 42 w 197"/>
                    <a:gd name="T15" fmla="*/ 4 h 11"/>
                    <a:gd name="T16" fmla="*/ 36 w 197"/>
                    <a:gd name="T17" fmla="*/ 6 h 11"/>
                    <a:gd name="T18" fmla="*/ 18 w 197"/>
                    <a:gd name="T19" fmla="*/ 6 h 11"/>
                    <a:gd name="T20" fmla="*/ 12 w 197"/>
                    <a:gd name="T21" fmla="*/ 8 h 11"/>
                    <a:gd name="T22" fmla="*/ 0 w 197"/>
                    <a:gd name="T23" fmla="*/ 8 h 11"/>
                    <a:gd name="T24" fmla="*/ 0 w 197"/>
                    <a:gd name="T25" fmla="*/ 11 h 11"/>
                    <a:gd name="T26" fmla="*/ 5 w 197"/>
                    <a:gd name="T27" fmla="*/ 11 h 11"/>
                    <a:gd name="T28" fmla="*/ 12 w 197"/>
                    <a:gd name="T29" fmla="*/ 9 h 11"/>
                    <a:gd name="T30" fmla="*/ 31 w 197"/>
                    <a:gd name="T31" fmla="*/ 9 h 11"/>
                    <a:gd name="T32" fmla="*/ 36 w 197"/>
                    <a:gd name="T33" fmla="*/ 8 h 11"/>
                    <a:gd name="T34" fmla="*/ 73 w 197"/>
                    <a:gd name="T35" fmla="*/ 8 h 11"/>
                    <a:gd name="T36" fmla="*/ 79 w 197"/>
                    <a:gd name="T37" fmla="*/ 6 h 11"/>
                    <a:gd name="T38" fmla="*/ 105 w 197"/>
                    <a:gd name="T39" fmla="*/ 6 h 11"/>
                    <a:gd name="T40" fmla="*/ 110 w 197"/>
                    <a:gd name="T41" fmla="*/ 4 h 11"/>
                    <a:gd name="T42" fmla="*/ 141 w 197"/>
                    <a:gd name="T43" fmla="*/ 4 h 11"/>
                    <a:gd name="T44" fmla="*/ 149 w 197"/>
                    <a:gd name="T45" fmla="*/ 3 h 11"/>
                    <a:gd name="T46" fmla="*/ 184 w 197"/>
                    <a:gd name="T47" fmla="*/ 3 h 11"/>
                    <a:gd name="T48" fmla="*/ 191 w 197"/>
                    <a:gd name="T49" fmla="*/ 1 h 11"/>
                    <a:gd name="T50" fmla="*/ 197 w 197"/>
                    <a:gd name="T51" fmla="*/ 1 h 11"/>
                    <a:gd name="T52" fmla="*/ 197 w 197"/>
                    <a:gd name="T53"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7" h="11">
                      <a:moveTo>
                        <a:pt x="197" y="0"/>
                      </a:moveTo>
                      <a:lnTo>
                        <a:pt x="149" y="0"/>
                      </a:lnTo>
                      <a:lnTo>
                        <a:pt x="141" y="1"/>
                      </a:lnTo>
                      <a:lnTo>
                        <a:pt x="105" y="1"/>
                      </a:lnTo>
                      <a:lnTo>
                        <a:pt x="99" y="3"/>
                      </a:lnTo>
                      <a:lnTo>
                        <a:pt x="73" y="3"/>
                      </a:lnTo>
                      <a:lnTo>
                        <a:pt x="66" y="4"/>
                      </a:lnTo>
                      <a:lnTo>
                        <a:pt x="42" y="4"/>
                      </a:lnTo>
                      <a:lnTo>
                        <a:pt x="36" y="6"/>
                      </a:lnTo>
                      <a:lnTo>
                        <a:pt x="18" y="6"/>
                      </a:lnTo>
                      <a:lnTo>
                        <a:pt x="12" y="8"/>
                      </a:lnTo>
                      <a:lnTo>
                        <a:pt x="0" y="8"/>
                      </a:lnTo>
                      <a:lnTo>
                        <a:pt x="0" y="11"/>
                      </a:lnTo>
                      <a:lnTo>
                        <a:pt x="5" y="11"/>
                      </a:lnTo>
                      <a:lnTo>
                        <a:pt x="12" y="9"/>
                      </a:lnTo>
                      <a:lnTo>
                        <a:pt x="31" y="9"/>
                      </a:lnTo>
                      <a:lnTo>
                        <a:pt x="36" y="8"/>
                      </a:lnTo>
                      <a:lnTo>
                        <a:pt x="73" y="8"/>
                      </a:lnTo>
                      <a:lnTo>
                        <a:pt x="79" y="6"/>
                      </a:lnTo>
                      <a:lnTo>
                        <a:pt x="105" y="6"/>
                      </a:lnTo>
                      <a:lnTo>
                        <a:pt x="110" y="4"/>
                      </a:lnTo>
                      <a:lnTo>
                        <a:pt x="141" y="4"/>
                      </a:lnTo>
                      <a:lnTo>
                        <a:pt x="149" y="3"/>
                      </a:lnTo>
                      <a:lnTo>
                        <a:pt x="184" y="3"/>
                      </a:lnTo>
                      <a:lnTo>
                        <a:pt x="191" y="1"/>
                      </a:lnTo>
                      <a:lnTo>
                        <a:pt x="197" y="1"/>
                      </a:lnTo>
                      <a:lnTo>
                        <a:pt x="19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1903" name="Freeform 95"/>
                <p:cNvSpPr>
                  <a:spLocks/>
                </p:cNvSpPr>
                <p:nvPr/>
              </p:nvSpPr>
              <p:spPr bwMode="auto">
                <a:xfrm>
                  <a:off x="4596" y="1543"/>
                  <a:ext cx="33" cy="4"/>
                </a:xfrm>
                <a:custGeom>
                  <a:avLst/>
                  <a:gdLst>
                    <a:gd name="T0" fmla="*/ 63 w 66"/>
                    <a:gd name="T1" fmla="*/ 0 h 8"/>
                    <a:gd name="T2" fmla="*/ 65 w 66"/>
                    <a:gd name="T3" fmla="*/ 0 h 8"/>
                    <a:gd name="T4" fmla="*/ 56 w 66"/>
                    <a:gd name="T5" fmla="*/ 0 h 8"/>
                    <a:gd name="T6" fmla="*/ 53 w 66"/>
                    <a:gd name="T7" fmla="*/ 2 h 8"/>
                    <a:gd name="T8" fmla="*/ 32 w 66"/>
                    <a:gd name="T9" fmla="*/ 2 h 8"/>
                    <a:gd name="T10" fmla="*/ 27 w 66"/>
                    <a:gd name="T11" fmla="*/ 3 h 8"/>
                    <a:gd name="T12" fmla="*/ 16 w 66"/>
                    <a:gd name="T13" fmla="*/ 3 h 8"/>
                    <a:gd name="T14" fmla="*/ 11 w 66"/>
                    <a:gd name="T15" fmla="*/ 5 h 8"/>
                    <a:gd name="T16" fmla="*/ 3 w 66"/>
                    <a:gd name="T17" fmla="*/ 5 h 8"/>
                    <a:gd name="T18" fmla="*/ 0 w 66"/>
                    <a:gd name="T19" fmla="*/ 7 h 8"/>
                    <a:gd name="T20" fmla="*/ 0 w 66"/>
                    <a:gd name="T21" fmla="*/ 8 h 8"/>
                    <a:gd name="T22" fmla="*/ 6 w 66"/>
                    <a:gd name="T23" fmla="*/ 8 h 8"/>
                    <a:gd name="T24" fmla="*/ 11 w 66"/>
                    <a:gd name="T25" fmla="*/ 7 h 8"/>
                    <a:gd name="T26" fmla="*/ 27 w 66"/>
                    <a:gd name="T27" fmla="*/ 7 h 8"/>
                    <a:gd name="T28" fmla="*/ 32 w 66"/>
                    <a:gd name="T29" fmla="*/ 5 h 8"/>
                    <a:gd name="T30" fmla="*/ 53 w 66"/>
                    <a:gd name="T31" fmla="*/ 5 h 8"/>
                    <a:gd name="T32" fmla="*/ 56 w 66"/>
                    <a:gd name="T33" fmla="*/ 3 h 8"/>
                    <a:gd name="T34" fmla="*/ 66 w 66"/>
                    <a:gd name="T35" fmla="*/ 3 h 8"/>
                    <a:gd name="T36" fmla="*/ 65 w 66"/>
                    <a:gd name="T37" fmla="*/ 3 h 8"/>
                    <a:gd name="T38" fmla="*/ 66 w 66"/>
                    <a:gd name="T39" fmla="*/ 3 h 8"/>
                    <a:gd name="T40" fmla="*/ 63 w 66"/>
                    <a:gd name="T41"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6" h="8">
                      <a:moveTo>
                        <a:pt x="63" y="0"/>
                      </a:moveTo>
                      <a:lnTo>
                        <a:pt x="65" y="0"/>
                      </a:lnTo>
                      <a:lnTo>
                        <a:pt x="56" y="0"/>
                      </a:lnTo>
                      <a:lnTo>
                        <a:pt x="53" y="2"/>
                      </a:lnTo>
                      <a:lnTo>
                        <a:pt x="32" y="2"/>
                      </a:lnTo>
                      <a:lnTo>
                        <a:pt x="27" y="3"/>
                      </a:lnTo>
                      <a:lnTo>
                        <a:pt x="16" y="3"/>
                      </a:lnTo>
                      <a:lnTo>
                        <a:pt x="11" y="5"/>
                      </a:lnTo>
                      <a:lnTo>
                        <a:pt x="3" y="5"/>
                      </a:lnTo>
                      <a:lnTo>
                        <a:pt x="0" y="7"/>
                      </a:lnTo>
                      <a:lnTo>
                        <a:pt x="0" y="8"/>
                      </a:lnTo>
                      <a:lnTo>
                        <a:pt x="6" y="8"/>
                      </a:lnTo>
                      <a:lnTo>
                        <a:pt x="11" y="7"/>
                      </a:lnTo>
                      <a:lnTo>
                        <a:pt x="27" y="7"/>
                      </a:lnTo>
                      <a:lnTo>
                        <a:pt x="32" y="5"/>
                      </a:lnTo>
                      <a:lnTo>
                        <a:pt x="53" y="5"/>
                      </a:lnTo>
                      <a:lnTo>
                        <a:pt x="56" y="3"/>
                      </a:lnTo>
                      <a:lnTo>
                        <a:pt x="66" y="3"/>
                      </a:lnTo>
                      <a:lnTo>
                        <a:pt x="65" y="3"/>
                      </a:lnTo>
                      <a:lnTo>
                        <a:pt x="66" y="3"/>
                      </a:lnTo>
                      <a:lnTo>
                        <a:pt x="6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1904" name="Freeform 96"/>
                <p:cNvSpPr>
                  <a:spLocks/>
                </p:cNvSpPr>
                <p:nvPr/>
              </p:nvSpPr>
              <p:spPr bwMode="auto">
                <a:xfrm>
                  <a:off x="4627" y="1507"/>
                  <a:ext cx="50" cy="37"/>
                </a:xfrm>
                <a:custGeom>
                  <a:avLst/>
                  <a:gdLst>
                    <a:gd name="T0" fmla="*/ 97 w 98"/>
                    <a:gd name="T1" fmla="*/ 0 h 74"/>
                    <a:gd name="T2" fmla="*/ 90 w 98"/>
                    <a:gd name="T3" fmla="*/ 5 h 74"/>
                    <a:gd name="T4" fmla="*/ 84 w 98"/>
                    <a:gd name="T5" fmla="*/ 10 h 74"/>
                    <a:gd name="T6" fmla="*/ 79 w 98"/>
                    <a:gd name="T7" fmla="*/ 15 h 74"/>
                    <a:gd name="T8" fmla="*/ 72 w 98"/>
                    <a:gd name="T9" fmla="*/ 18 h 74"/>
                    <a:gd name="T10" fmla="*/ 66 w 98"/>
                    <a:gd name="T11" fmla="*/ 23 h 74"/>
                    <a:gd name="T12" fmla="*/ 60 w 98"/>
                    <a:gd name="T13" fmla="*/ 28 h 74"/>
                    <a:gd name="T14" fmla="*/ 55 w 98"/>
                    <a:gd name="T15" fmla="*/ 32 h 74"/>
                    <a:gd name="T16" fmla="*/ 48 w 98"/>
                    <a:gd name="T17" fmla="*/ 36 h 74"/>
                    <a:gd name="T18" fmla="*/ 42 w 98"/>
                    <a:gd name="T19" fmla="*/ 40 h 74"/>
                    <a:gd name="T20" fmla="*/ 37 w 98"/>
                    <a:gd name="T21" fmla="*/ 45 h 74"/>
                    <a:gd name="T22" fmla="*/ 31 w 98"/>
                    <a:gd name="T23" fmla="*/ 49 h 74"/>
                    <a:gd name="T24" fmla="*/ 24 w 98"/>
                    <a:gd name="T25" fmla="*/ 53 h 74"/>
                    <a:gd name="T26" fmla="*/ 18 w 98"/>
                    <a:gd name="T27" fmla="*/ 58 h 74"/>
                    <a:gd name="T28" fmla="*/ 13 w 98"/>
                    <a:gd name="T29" fmla="*/ 63 h 74"/>
                    <a:gd name="T30" fmla="*/ 6 w 98"/>
                    <a:gd name="T31" fmla="*/ 68 h 74"/>
                    <a:gd name="T32" fmla="*/ 0 w 98"/>
                    <a:gd name="T33" fmla="*/ 71 h 74"/>
                    <a:gd name="T34" fmla="*/ 3 w 98"/>
                    <a:gd name="T35" fmla="*/ 74 h 74"/>
                    <a:gd name="T36" fmla="*/ 8 w 98"/>
                    <a:gd name="T37" fmla="*/ 70 h 74"/>
                    <a:gd name="T38" fmla="*/ 14 w 98"/>
                    <a:gd name="T39" fmla="*/ 65 h 74"/>
                    <a:gd name="T40" fmla="*/ 21 w 98"/>
                    <a:gd name="T41" fmla="*/ 60 h 74"/>
                    <a:gd name="T42" fmla="*/ 26 w 98"/>
                    <a:gd name="T43" fmla="*/ 57 h 74"/>
                    <a:gd name="T44" fmla="*/ 32 w 98"/>
                    <a:gd name="T45" fmla="*/ 52 h 74"/>
                    <a:gd name="T46" fmla="*/ 39 w 98"/>
                    <a:gd name="T47" fmla="*/ 47 h 74"/>
                    <a:gd name="T48" fmla="*/ 43 w 98"/>
                    <a:gd name="T49" fmla="*/ 42 h 74"/>
                    <a:gd name="T50" fmla="*/ 50 w 98"/>
                    <a:gd name="T51" fmla="*/ 39 h 74"/>
                    <a:gd name="T52" fmla="*/ 56 w 98"/>
                    <a:gd name="T53" fmla="*/ 34 h 74"/>
                    <a:gd name="T54" fmla="*/ 63 w 98"/>
                    <a:gd name="T55" fmla="*/ 29 h 74"/>
                    <a:gd name="T56" fmla="*/ 68 w 98"/>
                    <a:gd name="T57" fmla="*/ 24 h 74"/>
                    <a:gd name="T58" fmla="*/ 74 w 98"/>
                    <a:gd name="T59" fmla="*/ 21 h 74"/>
                    <a:gd name="T60" fmla="*/ 81 w 98"/>
                    <a:gd name="T61" fmla="*/ 16 h 74"/>
                    <a:gd name="T62" fmla="*/ 87 w 98"/>
                    <a:gd name="T63" fmla="*/ 11 h 74"/>
                    <a:gd name="T64" fmla="*/ 93 w 98"/>
                    <a:gd name="T65" fmla="*/ 8 h 74"/>
                    <a:gd name="T66" fmla="*/ 98 w 98"/>
                    <a:gd name="T67" fmla="*/ 3 h 74"/>
                    <a:gd name="T68" fmla="*/ 97 w 98"/>
                    <a:gd name="T69" fmla="*/ 0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98" h="74">
                      <a:moveTo>
                        <a:pt x="97" y="0"/>
                      </a:moveTo>
                      <a:lnTo>
                        <a:pt x="90" y="5"/>
                      </a:lnTo>
                      <a:lnTo>
                        <a:pt x="84" y="10"/>
                      </a:lnTo>
                      <a:lnTo>
                        <a:pt x="79" y="15"/>
                      </a:lnTo>
                      <a:lnTo>
                        <a:pt x="72" y="18"/>
                      </a:lnTo>
                      <a:lnTo>
                        <a:pt x="66" y="23"/>
                      </a:lnTo>
                      <a:lnTo>
                        <a:pt x="60" y="28"/>
                      </a:lnTo>
                      <a:lnTo>
                        <a:pt x="55" y="32"/>
                      </a:lnTo>
                      <a:lnTo>
                        <a:pt x="48" y="36"/>
                      </a:lnTo>
                      <a:lnTo>
                        <a:pt x="42" y="40"/>
                      </a:lnTo>
                      <a:lnTo>
                        <a:pt x="37" y="45"/>
                      </a:lnTo>
                      <a:lnTo>
                        <a:pt x="31" y="49"/>
                      </a:lnTo>
                      <a:lnTo>
                        <a:pt x="24" y="53"/>
                      </a:lnTo>
                      <a:lnTo>
                        <a:pt x="18" y="58"/>
                      </a:lnTo>
                      <a:lnTo>
                        <a:pt x="13" y="63"/>
                      </a:lnTo>
                      <a:lnTo>
                        <a:pt x="6" y="68"/>
                      </a:lnTo>
                      <a:lnTo>
                        <a:pt x="0" y="71"/>
                      </a:lnTo>
                      <a:lnTo>
                        <a:pt x="3" y="74"/>
                      </a:lnTo>
                      <a:lnTo>
                        <a:pt x="8" y="70"/>
                      </a:lnTo>
                      <a:lnTo>
                        <a:pt x="14" y="65"/>
                      </a:lnTo>
                      <a:lnTo>
                        <a:pt x="21" y="60"/>
                      </a:lnTo>
                      <a:lnTo>
                        <a:pt x="26" y="57"/>
                      </a:lnTo>
                      <a:lnTo>
                        <a:pt x="32" y="52"/>
                      </a:lnTo>
                      <a:lnTo>
                        <a:pt x="39" y="47"/>
                      </a:lnTo>
                      <a:lnTo>
                        <a:pt x="43" y="42"/>
                      </a:lnTo>
                      <a:lnTo>
                        <a:pt x="50" y="39"/>
                      </a:lnTo>
                      <a:lnTo>
                        <a:pt x="56" y="34"/>
                      </a:lnTo>
                      <a:lnTo>
                        <a:pt x="63" y="29"/>
                      </a:lnTo>
                      <a:lnTo>
                        <a:pt x="68" y="24"/>
                      </a:lnTo>
                      <a:lnTo>
                        <a:pt x="74" y="21"/>
                      </a:lnTo>
                      <a:lnTo>
                        <a:pt x="81" y="16"/>
                      </a:lnTo>
                      <a:lnTo>
                        <a:pt x="87" y="11"/>
                      </a:lnTo>
                      <a:lnTo>
                        <a:pt x="93" y="8"/>
                      </a:lnTo>
                      <a:lnTo>
                        <a:pt x="98" y="3"/>
                      </a:lnTo>
                      <a:lnTo>
                        <a:pt x="9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1905" name="Freeform 97"/>
                <p:cNvSpPr>
                  <a:spLocks/>
                </p:cNvSpPr>
                <p:nvPr/>
              </p:nvSpPr>
              <p:spPr bwMode="auto">
                <a:xfrm>
                  <a:off x="4676" y="1453"/>
                  <a:ext cx="64" cy="56"/>
                </a:xfrm>
                <a:custGeom>
                  <a:avLst/>
                  <a:gdLst>
                    <a:gd name="T0" fmla="*/ 125 w 129"/>
                    <a:gd name="T1" fmla="*/ 0 h 111"/>
                    <a:gd name="T2" fmla="*/ 117 w 129"/>
                    <a:gd name="T3" fmla="*/ 6 h 111"/>
                    <a:gd name="T4" fmla="*/ 109 w 129"/>
                    <a:gd name="T5" fmla="*/ 11 h 111"/>
                    <a:gd name="T6" fmla="*/ 101 w 129"/>
                    <a:gd name="T7" fmla="*/ 18 h 111"/>
                    <a:gd name="T8" fmla="*/ 93 w 129"/>
                    <a:gd name="T9" fmla="*/ 24 h 111"/>
                    <a:gd name="T10" fmla="*/ 85 w 129"/>
                    <a:gd name="T11" fmla="*/ 31 h 111"/>
                    <a:gd name="T12" fmla="*/ 77 w 129"/>
                    <a:gd name="T13" fmla="*/ 39 h 111"/>
                    <a:gd name="T14" fmla="*/ 69 w 129"/>
                    <a:gd name="T15" fmla="*/ 45 h 111"/>
                    <a:gd name="T16" fmla="*/ 61 w 129"/>
                    <a:gd name="T17" fmla="*/ 52 h 111"/>
                    <a:gd name="T18" fmla="*/ 46 w 129"/>
                    <a:gd name="T19" fmla="*/ 66 h 111"/>
                    <a:gd name="T20" fmla="*/ 38 w 129"/>
                    <a:gd name="T21" fmla="*/ 73 h 111"/>
                    <a:gd name="T22" fmla="*/ 30 w 129"/>
                    <a:gd name="T23" fmla="*/ 81 h 111"/>
                    <a:gd name="T24" fmla="*/ 22 w 129"/>
                    <a:gd name="T25" fmla="*/ 87 h 111"/>
                    <a:gd name="T26" fmla="*/ 8 w 129"/>
                    <a:gd name="T27" fmla="*/ 102 h 111"/>
                    <a:gd name="T28" fmla="*/ 0 w 129"/>
                    <a:gd name="T29" fmla="*/ 108 h 111"/>
                    <a:gd name="T30" fmla="*/ 1 w 129"/>
                    <a:gd name="T31" fmla="*/ 111 h 111"/>
                    <a:gd name="T32" fmla="*/ 9 w 129"/>
                    <a:gd name="T33" fmla="*/ 105 h 111"/>
                    <a:gd name="T34" fmla="*/ 32 w 129"/>
                    <a:gd name="T35" fmla="*/ 82 h 111"/>
                    <a:gd name="T36" fmla="*/ 40 w 129"/>
                    <a:gd name="T37" fmla="*/ 76 h 111"/>
                    <a:gd name="T38" fmla="*/ 48 w 129"/>
                    <a:gd name="T39" fmla="*/ 69 h 111"/>
                    <a:gd name="T40" fmla="*/ 56 w 129"/>
                    <a:gd name="T41" fmla="*/ 61 h 111"/>
                    <a:gd name="T42" fmla="*/ 64 w 129"/>
                    <a:gd name="T43" fmla="*/ 55 h 111"/>
                    <a:gd name="T44" fmla="*/ 79 w 129"/>
                    <a:gd name="T45" fmla="*/ 40 h 111"/>
                    <a:gd name="T46" fmla="*/ 87 w 129"/>
                    <a:gd name="T47" fmla="*/ 34 h 111"/>
                    <a:gd name="T48" fmla="*/ 95 w 129"/>
                    <a:gd name="T49" fmla="*/ 27 h 111"/>
                    <a:gd name="T50" fmla="*/ 103 w 129"/>
                    <a:gd name="T51" fmla="*/ 21 h 111"/>
                    <a:gd name="T52" fmla="*/ 111 w 129"/>
                    <a:gd name="T53" fmla="*/ 14 h 111"/>
                    <a:gd name="T54" fmla="*/ 121 w 129"/>
                    <a:gd name="T55" fmla="*/ 8 h 111"/>
                    <a:gd name="T56" fmla="*/ 129 w 129"/>
                    <a:gd name="T57" fmla="*/ 1 h 111"/>
                    <a:gd name="T58" fmla="*/ 125 w 129"/>
                    <a:gd name="T59" fmla="*/ 0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29" h="111">
                      <a:moveTo>
                        <a:pt x="125" y="0"/>
                      </a:moveTo>
                      <a:lnTo>
                        <a:pt x="117" y="6"/>
                      </a:lnTo>
                      <a:lnTo>
                        <a:pt x="109" y="11"/>
                      </a:lnTo>
                      <a:lnTo>
                        <a:pt x="101" y="18"/>
                      </a:lnTo>
                      <a:lnTo>
                        <a:pt x="93" y="24"/>
                      </a:lnTo>
                      <a:lnTo>
                        <a:pt x="85" y="31"/>
                      </a:lnTo>
                      <a:lnTo>
                        <a:pt x="77" y="39"/>
                      </a:lnTo>
                      <a:lnTo>
                        <a:pt x="69" y="45"/>
                      </a:lnTo>
                      <a:lnTo>
                        <a:pt x="61" y="52"/>
                      </a:lnTo>
                      <a:lnTo>
                        <a:pt x="46" y="66"/>
                      </a:lnTo>
                      <a:lnTo>
                        <a:pt x="38" y="73"/>
                      </a:lnTo>
                      <a:lnTo>
                        <a:pt x="30" y="81"/>
                      </a:lnTo>
                      <a:lnTo>
                        <a:pt x="22" y="87"/>
                      </a:lnTo>
                      <a:lnTo>
                        <a:pt x="8" y="102"/>
                      </a:lnTo>
                      <a:lnTo>
                        <a:pt x="0" y="108"/>
                      </a:lnTo>
                      <a:lnTo>
                        <a:pt x="1" y="111"/>
                      </a:lnTo>
                      <a:lnTo>
                        <a:pt x="9" y="105"/>
                      </a:lnTo>
                      <a:lnTo>
                        <a:pt x="32" y="82"/>
                      </a:lnTo>
                      <a:lnTo>
                        <a:pt x="40" y="76"/>
                      </a:lnTo>
                      <a:lnTo>
                        <a:pt x="48" y="69"/>
                      </a:lnTo>
                      <a:lnTo>
                        <a:pt x="56" y="61"/>
                      </a:lnTo>
                      <a:lnTo>
                        <a:pt x="64" y="55"/>
                      </a:lnTo>
                      <a:lnTo>
                        <a:pt x="79" y="40"/>
                      </a:lnTo>
                      <a:lnTo>
                        <a:pt x="87" y="34"/>
                      </a:lnTo>
                      <a:lnTo>
                        <a:pt x="95" y="27"/>
                      </a:lnTo>
                      <a:lnTo>
                        <a:pt x="103" y="21"/>
                      </a:lnTo>
                      <a:lnTo>
                        <a:pt x="111" y="14"/>
                      </a:lnTo>
                      <a:lnTo>
                        <a:pt x="121" y="8"/>
                      </a:lnTo>
                      <a:lnTo>
                        <a:pt x="129" y="1"/>
                      </a:lnTo>
                      <a:lnTo>
                        <a:pt x="12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1906" name="Freeform 98"/>
                <p:cNvSpPr>
                  <a:spLocks/>
                </p:cNvSpPr>
                <p:nvPr/>
              </p:nvSpPr>
              <p:spPr bwMode="auto">
                <a:xfrm>
                  <a:off x="4739" y="1441"/>
                  <a:ext cx="35" cy="13"/>
                </a:xfrm>
                <a:custGeom>
                  <a:avLst/>
                  <a:gdLst>
                    <a:gd name="T0" fmla="*/ 71 w 71"/>
                    <a:gd name="T1" fmla="*/ 0 h 25"/>
                    <a:gd name="T2" fmla="*/ 67 w 71"/>
                    <a:gd name="T3" fmla="*/ 1 h 25"/>
                    <a:gd name="T4" fmla="*/ 57 w 71"/>
                    <a:gd name="T5" fmla="*/ 1 h 25"/>
                    <a:gd name="T6" fmla="*/ 52 w 71"/>
                    <a:gd name="T7" fmla="*/ 3 h 25"/>
                    <a:gd name="T8" fmla="*/ 39 w 71"/>
                    <a:gd name="T9" fmla="*/ 3 h 25"/>
                    <a:gd name="T10" fmla="*/ 33 w 71"/>
                    <a:gd name="T11" fmla="*/ 4 h 25"/>
                    <a:gd name="T12" fmla="*/ 29 w 71"/>
                    <a:gd name="T13" fmla="*/ 4 h 25"/>
                    <a:gd name="T14" fmla="*/ 25 w 71"/>
                    <a:gd name="T15" fmla="*/ 6 h 25"/>
                    <a:gd name="T16" fmla="*/ 20 w 71"/>
                    <a:gd name="T17" fmla="*/ 8 h 25"/>
                    <a:gd name="T18" fmla="*/ 15 w 71"/>
                    <a:gd name="T19" fmla="*/ 9 h 25"/>
                    <a:gd name="T20" fmla="*/ 9 w 71"/>
                    <a:gd name="T21" fmla="*/ 16 h 25"/>
                    <a:gd name="T22" fmla="*/ 4 w 71"/>
                    <a:gd name="T23" fmla="*/ 19 h 25"/>
                    <a:gd name="T24" fmla="*/ 0 w 71"/>
                    <a:gd name="T25" fmla="*/ 24 h 25"/>
                    <a:gd name="T26" fmla="*/ 4 w 71"/>
                    <a:gd name="T27" fmla="*/ 25 h 25"/>
                    <a:gd name="T28" fmla="*/ 10 w 71"/>
                    <a:gd name="T29" fmla="*/ 19 h 25"/>
                    <a:gd name="T30" fmla="*/ 13 w 71"/>
                    <a:gd name="T31" fmla="*/ 14 h 25"/>
                    <a:gd name="T32" fmla="*/ 17 w 71"/>
                    <a:gd name="T33" fmla="*/ 13 h 25"/>
                    <a:gd name="T34" fmla="*/ 21 w 71"/>
                    <a:gd name="T35" fmla="*/ 11 h 25"/>
                    <a:gd name="T36" fmla="*/ 25 w 71"/>
                    <a:gd name="T37" fmla="*/ 9 h 25"/>
                    <a:gd name="T38" fmla="*/ 29 w 71"/>
                    <a:gd name="T39" fmla="*/ 8 h 25"/>
                    <a:gd name="T40" fmla="*/ 34 w 71"/>
                    <a:gd name="T41" fmla="*/ 8 h 25"/>
                    <a:gd name="T42" fmla="*/ 39 w 71"/>
                    <a:gd name="T43" fmla="*/ 6 h 25"/>
                    <a:gd name="T44" fmla="*/ 47 w 71"/>
                    <a:gd name="T45" fmla="*/ 6 h 25"/>
                    <a:gd name="T46" fmla="*/ 52 w 71"/>
                    <a:gd name="T47" fmla="*/ 4 h 25"/>
                    <a:gd name="T48" fmla="*/ 67 w 71"/>
                    <a:gd name="T49" fmla="*/ 4 h 25"/>
                    <a:gd name="T50" fmla="*/ 71 w 71"/>
                    <a:gd name="T51" fmla="*/ 3 h 25"/>
                    <a:gd name="T52" fmla="*/ 71 w 71"/>
                    <a:gd name="T53"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71" h="25">
                      <a:moveTo>
                        <a:pt x="71" y="0"/>
                      </a:moveTo>
                      <a:lnTo>
                        <a:pt x="67" y="1"/>
                      </a:lnTo>
                      <a:lnTo>
                        <a:pt x="57" y="1"/>
                      </a:lnTo>
                      <a:lnTo>
                        <a:pt x="52" y="3"/>
                      </a:lnTo>
                      <a:lnTo>
                        <a:pt x="39" y="3"/>
                      </a:lnTo>
                      <a:lnTo>
                        <a:pt x="33" y="4"/>
                      </a:lnTo>
                      <a:lnTo>
                        <a:pt x="29" y="4"/>
                      </a:lnTo>
                      <a:lnTo>
                        <a:pt x="25" y="6"/>
                      </a:lnTo>
                      <a:lnTo>
                        <a:pt x="20" y="8"/>
                      </a:lnTo>
                      <a:lnTo>
                        <a:pt x="15" y="9"/>
                      </a:lnTo>
                      <a:lnTo>
                        <a:pt x="9" y="16"/>
                      </a:lnTo>
                      <a:lnTo>
                        <a:pt x="4" y="19"/>
                      </a:lnTo>
                      <a:lnTo>
                        <a:pt x="0" y="24"/>
                      </a:lnTo>
                      <a:lnTo>
                        <a:pt x="4" y="25"/>
                      </a:lnTo>
                      <a:lnTo>
                        <a:pt x="10" y="19"/>
                      </a:lnTo>
                      <a:lnTo>
                        <a:pt x="13" y="14"/>
                      </a:lnTo>
                      <a:lnTo>
                        <a:pt x="17" y="13"/>
                      </a:lnTo>
                      <a:lnTo>
                        <a:pt x="21" y="11"/>
                      </a:lnTo>
                      <a:lnTo>
                        <a:pt x="25" y="9"/>
                      </a:lnTo>
                      <a:lnTo>
                        <a:pt x="29" y="8"/>
                      </a:lnTo>
                      <a:lnTo>
                        <a:pt x="34" y="8"/>
                      </a:lnTo>
                      <a:lnTo>
                        <a:pt x="39" y="6"/>
                      </a:lnTo>
                      <a:lnTo>
                        <a:pt x="47" y="6"/>
                      </a:lnTo>
                      <a:lnTo>
                        <a:pt x="52" y="4"/>
                      </a:lnTo>
                      <a:lnTo>
                        <a:pt x="67" y="4"/>
                      </a:lnTo>
                      <a:lnTo>
                        <a:pt x="71" y="3"/>
                      </a:lnTo>
                      <a:lnTo>
                        <a:pt x="7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1907" name="Freeform 99"/>
                <p:cNvSpPr>
                  <a:spLocks/>
                </p:cNvSpPr>
                <p:nvPr/>
              </p:nvSpPr>
              <p:spPr bwMode="auto">
                <a:xfrm>
                  <a:off x="4774" y="1441"/>
                  <a:ext cx="11" cy="2"/>
                </a:xfrm>
                <a:custGeom>
                  <a:avLst/>
                  <a:gdLst>
                    <a:gd name="T0" fmla="*/ 21 w 21"/>
                    <a:gd name="T1" fmla="*/ 3 h 4"/>
                    <a:gd name="T2" fmla="*/ 20 w 21"/>
                    <a:gd name="T3" fmla="*/ 1 h 4"/>
                    <a:gd name="T4" fmla="*/ 0 w 21"/>
                    <a:gd name="T5" fmla="*/ 0 h 4"/>
                    <a:gd name="T6" fmla="*/ 0 w 21"/>
                    <a:gd name="T7" fmla="*/ 3 h 4"/>
                    <a:gd name="T8" fmla="*/ 20 w 21"/>
                    <a:gd name="T9" fmla="*/ 4 h 4"/>
                    <a:gd name="T10" fmla="*/ 18 w 21"/>
                    <a:gd name="T11" fmla="*/ 3 h 4"/>
                    <a:gd name="T12" fmla="*/ 21 w 21"/>
                    <a:gd name="T13" fmla="*/ 3 h 4"/>
                    <a:gd name="T14" fmla="*/ 21 w 21"/>
                    <a:gd name="T15" fmla="*/ 1 h 4"/>
                    <a:gd name="T16" fmla="*/ 20 w 21"/>
                    <a:gd name="T17" fmla="*/ 1 h 4"/>
                    <a:gd name="T18" fmla="*/ 21 w 21"/>
                    <a:gd name="T19" fmla="*/ 3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 h="4">
                      <a:moveTo>
                        <a:pt x="21" y="3"/>
                      </a:moveTo>
                      <a:lnTo>
                        <a:pt x="20" y="1"/>
                      </a:lnTo>
                      <a:lnTo>
                        <a:pt x="0" y="0"/>
                      </a:lnTo>
                      <a:lnTo>
                        <a:pt x="0" y="3"/>
                      </a:lnTo>
                      <a:lnTo>
                        <a:pt x="20" y="4"/>
                      </a:lnTo>
                      <a:lnTo>
                        <a:pt x="18" y="3"/>
                      </a:lnTo>
                      <a:lnTo>
                        <a:pt x="21" y="3"/>
                      </a:lnTo>
                      <a:lnTo>
                        <a:pt x="21" y="1"/>
                      </a:lnTo>
                      <a:lnTo>
                        <a:pt x="20" y="1"/>
                      </a:lnTo>
                      <a:lnTo>
                        <a:pt x="21"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1908" name="Freeform 100"/>
                <p:cNvSpPr>
                  <a:spLocks/>
                </p:cNvSpPr>
                <p:nvPr/>
              </p:nvSpPr>
              <p:spPr bwMode="auto">
                <a:xfrm>
                  <a:off x="4092" y="1446"/>
                  <a:ext cx="689" cy="170"/>
                </a:xfrm>
                <a:custGeom>
                  <a:avLst/>
                  <a:gdLst>
                    <a:gd name="T0" fmla="*/ 1366 w 1377"/>
                    <a:gd name="T1" fmla="*/ 20 h 341"/>
                    <a:gd name="T2" fmla="*/ 1335 w 1377"/>
                    <a:gd name="T3" fmla="*/ 94 h 341"/>
                    <a:gd name="T4" fmla="*/ 1303 w 1377"/>
                    <a:gd name="T5" fmla="*/ 165 h 341"/>
                    <a:gd name="T6" fmla="*/ 1255 w 1377"/>
                    <a:gd name="T7" fmla="*/ 162 h 341"/>
                    <a:gd name="T8" fmla="*/ 1285 w 1377"/>
                    <a:gd name="T9" fmla="*/ 102 h 341"/>
                    <a:gd name="T10" fmla="*/ 1322 w 1377"/>
                    <a:gd name="T11" fmla="*/ 49 h 341"/>
                    <a:gd name="T12" fmla="*/ 1340 w 1377"/>
                    <a:gd name="T13" fmla="*/ 31 h 341"/>
                    <a:gd name="T14" fmla="*/ 1364 w 1377"/>
                    <a:gd name="T15" fmla="*/ 20 h 341"/>
                    <a:gd name="T16" fmla="*/ 1335 w 1377"/>
                    <a:gd name="T17" fmla="*/ 28 h 341"/>
                    <a:gd name="T18" fmla="*/ 1308 w 1377"/>
                    <a:gd name="T19" fmla="*/ 60 h 341"/>
                    <a:gd name="T20" fmla="*/ 1272 w 1377"/>
                    <a:gd name="T21" fmla="*/ 112 h 341"/>
                    <a:gd name="T22" fmla="*/ 1252 w 1377"/>
                    <a:gd name="T23" fmla="*/ 155 h 341"/>
                    <a:gd name="T24" fmla="*/ 1256 w 1377"/>
                    <a:gd name="T25" fmla="*/ 175 h 341"/>
                    <a:gd name="T26" fmla="*/ 1297 w 1377"/>
                    <a:gd name="T27" fmla="*/ 181 h 341"/>
                    <a:gd name="T28" fmla="*/ 1331 w 1377"/>
                    <a:gd name="T29" fmla="*/ 199 h 341"/>
                    <a:gd name="T30" fmla="*/ 1282 w 1377"/>
                    <a:gd name="T31" fmla="*/ 223 h 341"/>
                    <a:gd name="T32" fmla="*/ 1211 w 1377"/>
                    <a:gd name="T33" fmla="*/ 223 h 341"/>
                    <a:gd name="T34" fmla="*/ 1174 w 1377"/>
                    <a:gd name="T35" fmla="*/ 231 h 341"/>
                    <a:gd name="T36" fmla="*/ 1152 w 1377"/>
                    <a:gd name="T37" fmla="*/ 243 h 341"/>
                    <a:gd name="T38" fmla="*/ 1189 w 1377"/>
                    <a:gd name="T39" fmla="*/ 257 h 341"/>
                    <a:gd name="T40" fmla="*/ 1176 w 1377"/>
                    <a:gd name="T41" fmla="*/ 268 h 341"/>
                    <a:gd name="T42" fmla="*/ 1126 w 1377"/>
                    <a:gd name="T43" fmla="*/ 283 h 341"/>
                    <a:gd name="T44" fmla="*/ 1077 w 1377"/>
                    <a:gd name="T45" fmla="*/ 297 h 341"/>
                    <a:gd name="T46" fmla="*/ 1027 w 1377"/>
                    <a:gd name="T47" fmla="*/ 307 h 341"/>
                    <a:gd name="T48" fmla="*/ 955 w 1377"/>
                    <a:gd name="T49" fmla="*/ 320 h 341"/>
                    <a:gd name="T50" fmla="*/ 882 w 1377"/>
                    <a:gd name="T51" fmla="*/ 336 h 341"/>
                    <a:gd name="T52" fmla="*/ 823 w 1377"/>
                    <a:gd name="T53" fmla="*/ 331 h 341"/>
                    <a:gd name="T54" fmla="*/ 760 w 1377"/>
                    <a:gd name="T55" fmla="*/ 325 h 341"/>
                    <a:gd name="T56" fmla="*/ 748 w 1377"/>
                    <a:gd name="T57" fmla="*/ 310 h 341"/>
                    <a:gd name="T58" fmla="*/ 713 w 1377"/>
                    <a:gd name="T59" fmla="*/ 309 h 341"/>
                    <a:gd name="T60" fmla="*/ 750 w 1377"/>
                    <a:gd name="T61" fmla="*/ 315 h 341"/>
                    <a:gd name="T62" fmla="*/ 705 w 1377"/>
                    <a:gd name="T63" fmla="*/ 320 h 341"/>
                    <a:gd name="T64" fmla="*/ 618 w 1377"/>
                    <a:gd name="T65" fmla="*/ 314 h 341"/>
                    <a:gd name="T66" fmla="*/ 586 w 1377"/>
                    <a:gd name="T67" fmla="*/ 268 h 341"/>
                    <a:gd name="T68" fmla="*/ 577 w 1377"/>
                    <a:gd name="T69" fmla="*/ 309 h 341"/>
                    <a:gd name="T70" fmla="*/ 474 w 1377"/>
                    <a:gd name="T71" fmla="*/ 302 h 341"/>
                    <a:gd name="T72" fmla="*/ 416 w 1377"/>
                    <a:gd name="T73" fmla="*/ 315 h 341"/>
                    <a:gd name="T74" fmla="*/ 387 w 1377"/>
                    <a:gd name="T75" fmla="*/ 331 h 341"/>
                    <a:gd name="T76" fmla="*/ 376 w 1377"/>
                    <a:gd name="T77" fmla="*/ 322 h 341"/>
                    <a:gd name="T78" fmla="*/ 373 w 1377"/>
                    <a:gd name="T79" fmla="*/ 320 h 341"/>
                    <a:gd name="T80" fmla="*/ 350 w 1377"/>
                    <a:gd name="T81" fmla="*/ 333 h 341"/>
                    <a:gd name="T82" fmla="*/ 124 w 1377"/>
                    <a:gd name="T83" fmla="*/ 339 h 341"/>
                    <a:gd name="T84" fmla="*/ 42 w 1377"/>
                    <a:gd name="T85" fmla="*/ 335 h 341"/>
                    <a:gd name="T86" fmla="*/ 2 w 1377"/>
                    <a:gd name="T87" fmla="*/ 280 h 341"/>
                    <a:gd name="T88" fmla="*/ 32 w 1377"/>
                    <a:gd name="T89" fmla="*/ 262 h 341"/>
                    <a:gd name="T90" fmla="*/ 55 w 1377"/>
                    <a:gd name="T91" fmla="*/ 252 h 341"/>
                    <a:gd name="T92" fmla="*/ 82 w 1377"/>
                    <a:gd name="T93" fmla="*/ 233 h 341"/>
                    <a:gd name="T94" fmla="*/ 140 w 1377"/>
                    <a:gd name="T95" fmla="*/ 209 h 341"/>
                    <a:gd name="T96" fmla="*/ 255 w 1377"/>
                    <a:gd name="T97" fmla="*/ 201 h 341"/>
                    <a:gd name="T98" fmla="*/ 295 w 1377"/>
                    <a:gd name="T99" fmla="*/ 207 h 341"/>
                    <a:gd name="T100" fmla="*/ 323 w 1377"/>
                    <a:gd name="T101" fmla="*/ 214 h 341"/>
                    <a:gd name="T102" fmla="*/ 355 w 1377"/>
                    <a:gd name="T103" fmla="*/ 225 h 341"/>
                    <a:gd name="T104" fmla="*/ 487 w 1377"/>
                    <a:gd name="T105" fmla="*/ 225 h 341"/>
                    <a:gd name="T106" fmla="*/ 560 w 1377"/>
                    <a:gd name="T107" fmla="*/ 220 h 341"/>
                    <a:gd name="T108" fmla="*/ 787 w 1377"/>
                    <a:gd name="T109" fmla="*/ 217 h 341"/>
                    <a:gd name="T110" fmla="*/ 911 w 1377"/>
                    <a:gd name="T111" fmla="*/ 210 h 341"/>
                    <a:gd name="T112" fmla="*/ 1035 w 1377"/>
                    <a:gd name="T113" fmla="*/ 204 h 341"/>
                    <a:gd name="T114" fmla="*/ 1100 w 1377"/>
                    <a:gd name="T115" fmla="*/ 184 h 341"/>
                    <a:gd name="T116" fmla="*/ 1152 w 1377"/>
                    <a:gd name="T117" fmla="*/ 146 h 341"/>
                    <a:gd name="T118" fmla="*/ 1208 w 1377"/>
                    <a:gd name="T119" fmla="*/ 97 h 341"/>
                    <a:gd name="T120" fmla="*/ 1271 w 1377"/>
                    <a:gd name="T121" fmla="*/ 44 h 341"/>
                    <a:gd name="T122" fmla="*/ 1313 w 1377"/>
                    <a:gd name="T123" fmla="*/ 8 h 3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377" h="341">
                      <a:moveTo>
                        <a:pt x="1377" y="0"/>
                      </a:moveTo>
                      <a:lnTo>
                        <a:pt x="1377" y="5"/>
                      </a:lnTo>
                      <a:lnTo>
                        <a:pt x="1376" y="8"/>
                      </a:lnTo>
                      <a:lnTo>
                        <a:pt x="1374" y="12"/>
                      </a:lnTo>
                      <a:lnTo>
                        <a:pt x="1372" y="13"/>
                      </a:lnTo>
                      <a:lnTo>
                        <a:pt x="1371" y="16"/>
                      </a:lnTo>
                      <a:lnTo>
                        <a:pt x="1369" y="18"/>
                      </a:lnTo>
                      <a:lnTo>
                        <a:pt x="1366" y="20"/>
                      </a:lnTo>
                      <a:lnTo>
                        <a:pt x="1364" y="31"/>
                      </a:lnTo>
                      <a:lnTo>
                        <a:pt x="1360" y="39"/>
                      </a:lnTo>
                      <a:lnTo>
                        <a:pt x="1356" y="49"/>
                      </a:lnTo>
                      <a:lnTo>
                        <a:pt x="1351" y="58"/>
                      </a:lnTo>
                      <a:lnTo>
                        <a:pt x="1348" y="67"/>
                      </a:lnTo>
                      <a:lnTo>
                        <a:pt x="1343" y="76"/>
                      </a:lnTo>
                      <a:lnTo>
                        <a:pt x="1340" y="84"/>
                      </a:lnTo>
                      <a:lnTo>
                        <a:pt x="1335" y="94"/>
                      </a:lnTo>
                      <a:lnTo>
                        <a:pt x="1332" y="102"/>
                      </a:lnTo>
                      <a:lnTo>
                        <a:pt x="1327" y="112"/>
                      </a:lnTo>
                      <a:lnTo>
                        <a:pt x="1324" y="120"/>
                      </a:lnTo>
                      <a:lnTo>
                        <a:pt x="1319" y="130"/>
                      </a:lnTo>
                      <a:lnTo>
                        <a:pt x="1316" y="139"/>
                      </a:lnTo>
                      <a:lnTo>
                        <a:pt x="1311" y="147"/>
                      </a:lnTo>
                      <a:lnTo>
                        <a:pt x="1306" y="157"/>
                      </a:lnTo>
                      <a:lnTo>
                        <a:pt x="1303" y="165"/>
                      </a:lnTo>
                      <a:lnTo>
                        <a:pt x="1298" y="175"/>
                      </a:lnTo>
                      <a:lnTo>
                        <a:pt x="1269" y="175"/>
                      </a:lnTo>
                      <a:lnTo>
                        <a:pt x="1266" y="172"/>
                      </a:lnTo>
                      <a:lnTo>
                        <a:pt x="1263" y="172"/>
                      </a:lnTo>
                      <a:lnTo>
                        <a:pt x="1261" y="170"/>
                      </a:lnTo>
                      <a:lnTo>
                        <a:pt x="1255" y="170"/>
                      </a:lnTo>
                      <a:lnTo>
                        <a:pt x="1252" y="168"/>
                      </a:lnTo>
                      <a:lnTo>
                        <a:pt x="1255" y="162"/>
                      </a:lnTo>
                      <a:lnTo>
                        <a:pt x="1258" y="154"/>
                      </a:lnTo>
                      <a:lnTo>
                        <a:pt x="1261" y="146"/>
                      </a:lnTo>
                      <a:lnTo>
                        <a:pt x="1264" y="138"/>
                      </a:lnTo>
                      <a:lnTo>
                        <a:pt x="1269" y="131"/>
                      </a:lnTo>
                      <a:lnTo>
                        <a:pt x="1272" y="125"/>
                      </a:lnTo>
                      <a:lnTo>
                        <a:pt x="1277" y="117"/>
                      </a:lnTo>
                      <a:lnTo>
                        <a:pt x="1281" y="109"/>
                      </a:lnTo>
                      <a:lnTo>
                        <a:pt x="1285" y="102"/>
                      </a:lnTo>
                      <a:lnTo>
                        <a:pt x="1290" y="94"/>
                      </a:lnTo>
                      <a:lnTo>
                        <a:pt x="1295" y="88"/>
                      </a:lnTo>
                      <a:lnTo>
                        <a:pt x="1300" y="79"/>
                      </a:lnTo>
                      <a:lnTo>
                        <a:pt x="1305" y="73"/>
                      </a:lnTo>
                      <a:lnTo>
                        <a:pt x="1310" y="65"/>
                      </a:lnTo>
                      <a:lnTo>
                        <a:pt x="1314" y="58"/>
                      </a:lnTo>
                      <a:lnTo>
                        <a:pt x="1319" y="50"/>
                      </a:lnTo>
                      <a:lnTo>
                        <a:pt x="1322" y="49"/>
                      </a:lnTo>
                      <a:lnTo>
                        <a:pt x="1324" y="46"/>
                      </a:lnTo>
                      <a:lnTo>
                        <a:pt x="1326" y="44"/>
                      </a:lnTo>
                      <a:lnTo>
                        <a:pt x="1327" y="41"/>
                      </a:lnTo>
                      <a:lnTo>
                        <a:pt x="1329" y="37"/>
                      </a:lnTo>
                      <a:lnTo>
                        <a:pt x="1332" y="36"/>
                      </a:lnTo>
                      <a:lnTo>
                        <a:pt x="1334" y="34"/>
                      </a:lnTo>
                      <a:lnTo>
                        <a:pt x="1337" y="34"/>
                      </a:lnTo>
                      <a:lnTo>
                        <a:pt x="1340" y="31"/>
                      </a:lnTo>
                      <a:lnTo>
                        <a:pt x="1343" y="29"/>
                      </a:lnTo>
                      <a:lnTo>
                        <a:pt x="1348" y="28"/>
                      </a:lnTo>
                      <a:lnTo>
                        <a:pt x="1351" y="26"/>
                      </a:lnTo>
                      <a:lnTo>
                        <a:pt x="1360" y="26"/>
                      </a:lnTo>
                      <a:lnTo>
                        <a:pt x="1363" y="25"/>
                      </a:lnTo>
                      <a:lnTo>
                        <a:pt x="1366" y="23"/>
                      </a:lnTo>
                      <a:lnTo>
                        <a:pt x="1366" y="21"/>
                      </a:lnTo>
                      <a:lnTo>
                        <a:pt x="1364" y="20"/>
                      </a:lnTo>
                      <a:lnTo>
                        <a:pt x="1361" y="20"/>
                      </a:lnTo>
                      <a:lnTo>
                        <a:pt x="1360" y="21"/>
                      </a:lnTo>
                      <a:lnTo>
                        <a:pt x="1350" y="21"/>
                      </a:lnTo>
                      <a:lnTo>
                        <a:pt x="1347" y="23"/>
                      </a:lnTo>
                      <a:lnTo>
                        <a:pt x="1343" y="23"/>
                      </a:lnTo>
                      <a:lnTo>
                        <a:pt x="1340" y="25"/>
                      </a:lnTo>
                      <a:lnTo>
                        <a:pt x="1339" y="26"/>
                      </a:lnTo>
                      <a:lnTo>
                        <a:pt x="1335" y="28"/>
                      </a:lnTo>
                      <a:lnTo>
                        <a:pt x="1332" y="31"/>
                      </a:lnTo>
                      <a:lnTo>
                        <a:pt x="1329" y="31"/>
                      </a:lnTo>
                      <a:lnTo>
                        <a:pt x="1322" y="37"/>
                      </a:lnTo>
                      <a:lnTo>
                        <a:pt x="1322" y="39"/>
                      </a:lnTo>
                      <a:lnTo>
                        <a:pt x="1321" y="41"/>
                      </a:lnTo>
                      <a:lnTo>
                        <a:pt x="1316" y="47"/>
                      </a:lnTo>
                      <a:lnTo>
                        <a:pt x="1313" y="54"/>
                      </a:lnTo>
                      <a:lnTo>
                        <a:pt x="1308" y="60"/>
                      </a:lnTo>
                      <a:lnTo>
                        <a:pt x="1303" y="67"/>
                      </a:lnTo>
                      <a:lnTo>
                        <a:pt x="1298" y="73"/>
                      </a:lnTo>
                      <a:lnTo>
                        <a:pt x="1295" y="79"/>
                      </a:lnTo>
                      <a:lnTo>
                        <a:pt x="1290" y="86"/>
                      </a:lnTo>
                      <a:lnTo>
                        <a:pt x="1285" y="92"/>
                      </a:lnTo>
                      <a:lnTo>
                        <a:pt x="1281" y="99"/>
                      </a:lnTo>
                      <a:lnTo>
                        <a:pt x="1276" y="105"/>
                      </a:lnTo>
                      <a:lnTo>
                        <a:pt x="1272" y="112"/>
                      </a:lnTo>
                      <a:lnTo>
                        <a:pt x="1269" y="118"/>
                      </a:lnTo>
                      <a:lnTo>
                        <a:pt x="1264" y="125"/>
                      </a:lnTo>
                      <a:lnTo>
                        <a:pt x="1261" y="131"/>
                      </a:lnTo>
                      <a:lnTo>
                        <a:pt x="1260" y="138"/>
                      </a:lnTo>
                      <a:lnTo>
                        <a:pt x="1256" y="146"/>
                      </a:lnTo>
                      <a:lnTo>
                        <a:pt x="1255" y="149"/>
                      </a:lnTo>
                      <a:lnTo>
                        <a:pt x="1253" y="152"/>
                      </a:lnTo>
                      <a:lnTo>
                        <a:pt x="1252" y="155"/>
                      </a:lnTo>
                      <a:lnTo>
                        <a:pt x="1250" y="159"/>
                      </a:lnTo>
                      <a:lnTo>
                        <a:pt x="1248" y="162"/>
                      </a:lnTo>
                      <a:lnTo>
                        <a:pt x="1247" y="165"/>
                      </a:lnTo>
                      <a:lnTo>
                        <a:pt x="1245" y="168"/>
                      </a:lnTo>
                      <a:lnTo>
                        <a:pt x="1243" y="173"/>
                      </a:lnTo>
                      <a:lnTo>
                        <a:pt x="1247" y="173"/>
                      </a:lnTo>
                      <a:lnTo>
                        <a:pt x="1250" y="175"/>
                      </a:lnTo>
                      <a:lnTo>
                        <a:pt x="1256" y="175"/>
                      </a:lnTo>
                      <a:lnTo>
                        <a:pt x="1258" y="176"/>
                      </a:lnTo>
                      <a:lnTo>
                        <a:pt x="1261" y="176"/>
                      </a:lnTo>
                      <a:lnTo>
                        <a:pt x="1264" y="178"/>
                      </a:lnTo>
                      <a:lnTo>
                        <a:pt x="1266" y="181"/>
                      </a:lnTo>
                      <a:lnTo>
                        <a:pt x="1271" y="180"/>
                      </a:lnTo>
                      <a:lnTo>
                        <a:pt x="1276" y="180"/>
                      </a:lnTo>
                      <a:lnTo>
                        <a:pt x="1279" y="181"/>
                      </a:lnTo>
                      <a:lnTo>
                        <a:pt x="1297" y="181"/>
                      </a:lnTo>
                      <a:lnTo>
                        <a:pt x="1300" y="178"/>
                      </a:lnTo>
                      <a:lnTo>
                        <a:pt x="1302" y="183"/>
                      </a:lnTo>
                      <a:lnTo>
                        <a:pt x="1302" y="193"/>
                      </a:lnTo>
                      <a:lnTo>
                        <a:pt x="1305" y="196"/>
                      </a:lnTo>
                      <a:lnTo>
                        <a:pt x="1319" y="196"/>
                      </a:lnTo>
                      <a:lnTo>
                        <a:pt x="1324" y="197"/>
                      </a:lnTo>
                      <a:lnTo>
                        <a:pt x="1327" y="197"/>
                      </a:lnTo>
                      <a:lnTo>
                        <a:pt x="1331" y="199"/>
                      </a:lnTo>
                      <a:lnTo>
                        <a:pt x="1334" y="201"/>
                      </a:lnTo>
                      <a:lnTo>
                        <a:pt x="1335" y="209"/>
                      </a:lnTo>
                      <a:lnTo>
                        <a:pt x="1335" y="222"/>
                      </a:lnTo>
                      <a:lnTo>
                        <a:pt x="1334" y="226"/>
                      </a:lnTo>
                      <a:lnTo>
                        <a:pt x="1308" y="226"/>
                      </a:lnTo>
                      <a:lnTo>
                        <a:pt x="1298" y="225"/>
                      </a:lnTo>
                      <a:lnTo>
                        <a:pt x="1290" y="225"/>
                      </a:lnTo>
                      <a:lnTo>
                        <a:pt x="1282" y="223"/>
                      </a:lnTo>
                      <a:lnTo>
                        <a:pt x="1272" y="223"/>
                      </a:lnTo>
                      <a:lnTo>
                        <a:pt x="1264" y="222"/>
                      </a:lnTo>
                      <a:lnTo>
                        <a:pt x="1255" y="222"/>
                      </a:lnTo>
                      <a:lnTo>
                        <a:pt x="1245" y="220"/>
                      </a:lnTo>
                      <a:lnTo>
                        <a:pt x="1237" y="220"/>
                      </a:lnTo>
                      <a:lnTo>
                        <a:pt x="1229" y="222"/>
                      </a:lnTo>
                      <a:lnTo>
                        <a:pt x="1219" y="222"/>
                      </a:lnTo>
                      <a:lnTo>
                        <a:pt x="1211" y="223"/>
                      </a:lnTo>
                      <a:lnTo>
                        <a:pt x="1202" y="225"/>
                      </a:lnTo>
                      <a:lnTo>
                        <a:pt x="1193" y="226"/>
                      </a:lnTo>
                      <a:lnTo>
                        <a:pt x="1190" y="226"/>
                      </a:lnTo>
                      <a:lnTo>
                        <a:pt x="1187" y="228"/>
                      </a:lnTo>
                      <a:lnTo>
                        <a:pt x="1184" y="228"/>
                      </a:lnTo>
                      <a:lnTo>
                        <a:pt x="1181" y="230"/>
                      </a:lnTo>
                      <a:lnTo>
                        <a:pt x="1177" y="230"/>
                      </a:lnTo>
                      <a:lnTo>
                        <a:pt x="1174" y="231"/>
                      </a:lnTo>
                      <a:lnTo>
                        <a:pt x="1171" y="233"/>
                      </a:lnTo>
                      <a:lnTo>
                        <a:pt x="1168" y="233"/>
                      </a:lnTo>
                      <a:lnTo>
                        <a:pt x="1166" y="234"/>
                      </a:lnTo>
                      <a:lnTo>
                        <a:pt x="1163" y="236"/>
                      </a:lnTo>
                      <a:lnTo>
                        <a:pt x="1160" y="238"/>
                      </a:lnTo>
                      <a:lnTo>
                        <a:pt x="1156" y="239"/>
                      </a:lnTo>
                      <a:lnTo>
                        <a:pt x="1153" y="241"/>
                      </a:lnTo>
                      <a:lnTo>
                        <a:pt x="1152" y="243"/>
                      </a:lnTo>
                      <a:lnTo>
                        <a:pt x="1148" y="244"/>
                      </a:lnTo>
                      <a:lnTo>
                        <a:pt x="1145" y="246"/>
                      </a:lnTo>
                      <a:lnTo>
                        <a:pt x="1145" y="249"/>
                      </a:lnTo>
                      <a:lnTo>
                        <a:pt x="1148" y="252"/>
                      </a:lnTo>
                      <a:lnTo>
                        <a:pt x="1148" y="254"/>
                      </a:lnTo>
                      <a:lnTo>
                        <a:pt x="1153" y="259"/>
                      </a:lnTo>
                      <a:lnTo>
                        <a:pt x="1184" y="259"/>
                      </a:lnTo>
                      <a:lnTo>
                        <a:pt x="1189" y="257"/>
                      </a:lnTo>
                      <a:lnTo>
                        <a:pt x="1218" y="257"/>
                      </a:lnTo>
                      <a:lnTo>
                        <a:pt x="1211" y="259"/>
                      </a:lnTo>
                      <a:lnTo>
                        <a:pt x="1206" y="260"/>
                      </a:lnTo>
                      <a:lnTo>
                        <a:pt x="1200" y="262"/>
                      </a:lnTo>
                      <a:lnTo>
                        <a:pt x="1193" y="264"/>
                      </a:lnTo>
                      <a:lnTo>
                        <a:pt x="1187" y="265"/>
                      </a:lnTo>
                      <a:lnTo>
                        <a:pt x="1181" y="267"/>
                      </a:lnTo>
                      <a:lnTo>
                        <a:pt x="1176" y="268"/>
                      </a:lnTo>
                      <a:lnTo>
                        <a:pt x="1169" y="270"/>
                      </a:lnTo>
                      <a:lnTo>
                        <a:pt x="1163" y="272"/>
                      </a:lnTo>
                      <a:lnTo>
                        <a:pt x="1156" y="275"/>
                      </a:lnTo>
                      <a:lnTo>
                        <a:pt x="1152" y="276"/>
                      </a:lnTo>
                      <a:lnTo>
                        <a:pt x="1145" y="278"/>
                      </a:lnTo>
                      <a:lnTo>
                        <a:pt x="1139" y="280"/>
                      </a:lnTo>
                      <a:lnTo>
                        <a:pt x="1132" y="281"/>
                      </a:lnTo>
                      <a:lnTo>
                        <a:pt x="1126" y="283"/>
                      </a:lnTo>
                      <a:lnTo>
                        <a:pt x="1121" y="285"/>
                      </a:lnTo>
                      <a:lnTo>
                        <a:pt x="1114" y="286"/>
                      </a:lnTo>
                      <a:lnTo>
                        <a:pt x="1108" y="289"/>
                      </a:lnTo>
                      <a:lnTo>
                        <a:pt x="1102" y="289"/>
                      </a:lnTo>
                      <a:lnTo>
                        <a:pt x="1095" y="291"/>
                      </a:lnTo>
                      <a:lnTo>
                        <a:pt x="1090" y="293"/>
                      </a:lnTo>
                      <a:lnTo>
                        <a:pt x="1084" y="296"/>
                      </a:lnTo>
                      <a:lnTo>
                        <a:pt x="1077" y="297"/>
                      </a:lnTo>
                      <a:lnTo>
                        <a:pt x="1071" y="297"/>
                      </a:lnTo>
                      <a:lnTo>
                        <a:pt x="1064" y="299"/>
                      </a:lnTo>
                      <a:lnTo>
                        <a:pt x="1058" y="301"/>
                      </a:lnTo>
                      <a:lnTo>
                        <a:pt x="1052" y="302"/>
                      </a:lnTo>
                      <a:lnTo>
                        <a:pt x="1045" y="304"/>
                      </a:lnTo>
                      <a:lnTo>
                        <a:pt x="1040" y="306"/>
                      </a:lnTo>
                      <a:lnTo>
                        <a:pt x="1032" y="306"/>
                      </a:lnTo>
                      <a:lnTo>
                        <a:pt x="1027" y="307"/>
                      </a:lnTo>
                      <a:lnTo>
                        <a:pt x="1021" y="307"/>
                      </a:lnTo>
                      <a:lnTo>
                        <a:pt x="1011" y="309"/>
                      </a:lnTo>
                      <a:lnTo>
                        <a:pt x="1002" y="310"/>
                      </a:lnTo>
                      <a:lnTo>
                        <a:pt x="992" y="312"/>
                      </a:lnTo>
                      <a:lnTo>
                        <a:pt x="982" y="315"/>
                      </a:lnTo>
                      <a:lnTo>
                        <a:pt x="974" y="317"/>
                      </a:lnTo>
                      <a:lnTo>
                        <a:pt x="964" y="318"/>
                      </a:lnTo>
                      <a:lnTo>
                        <a:pt x="955" y="320"/>
                      </a:lnTo>
                      <a:lnTo>
                        <a:pt x="947" y="323"/>
                      </a:lnTo>
                      <a:lnTo>
                        <a:pt x="937" y="325"/>
                      </a:lnTo>
                      <a:lnTo>
                        <a:pt x="927" y="327"/>
                      </a:lnTo>
                      <a:lnTo>
                        <a:pt x="919" y="328"/>
                      </a:lnTo>
                      <a:lnTo>
                        <a:pt x="910" y="331"/>
                      </a:lnTo>
                      <a:lnTo>
                        <a:pt x="900" y="333"/>
                      </a:lnTo>
                      <a:lnTo>
                        <a:pt x="892" y="335"/>
                      </a:lnTo>
                      <a:lnTo>
                        <a:pt x="882" y="336"/>
                      </a:lnTo>
                      <a:lnTo>
                        <a:pt x="873" y="338"/>
                      </a:lnTo>
                      <a:lnTo>
                        <a:pt x="866" y="336"/>
                      </a:lnTo>
                      <a:lnTo>
                        <a:pt x="858" y="336"/>
                      </a:lnTo>
                      <a:lnTo>
                        <a:pt x="852" y="335"/>
                      </a:lnTo>
                      <a:lnTo>
                        <a:pt x="844" y="335"/>
                      </a:lnTo>
                      <a:lnTo>
                        <a:pt x="837" y="333"/>
                      </a:lnTo>
                      <a:lnTo>
                        <a:pt x="831" y="333"/>
                      </a:lnTo>
                      <a:lnTo>
                        <a:pt x="823" y="331"/>
                      </a:lnTo>
                      <a:lnTo>
                        <a:pt x="816" y="331"/>
                      </a:lnTo>
                      <a:lnTo>
                        <a:pt x="810" y="330"/>
                      </a:lnTo>
                      <a:lnTo>
                        <a:pt x="802" y="330"/>
                      </a:lnTo>
                      <a:lnTo>
                        <a:pt x="795" y="328"/>
                      </a:lnTo>
                      <a:lnTo>
                        <a:pt x="789" y="327"/>
                      </a:lnTo>
                      <a:lnTo>
                        <a:pt x="782" y="327"/>
                      </a:lnTo>
                      <a:lnTo>
                        <a:pt x="774" y="325"/>
                      </a:lnTo>
                      <a:lnTo>
                        <a:pt x="760" y="325"/>
                      </a:lnTo>
                      <a:lnTo>
                        <a:pt x="761" y="322"/>
                      </a:lnTo>
                      <a:lnTo>
                        <a:pt x="761" y="315"/>
                      </a:lnTo>
                      <a:lnTo>
                        <a:pt x="760" y="315"/>
                      </a:lnTo>
                      <a:lnTo>
                        <a:pt x="756" y="314"/>
                      </a:lnTo>
                      <a:lnTo>
                        <a:pt x="755" y="312"/>
                      </a:lnTo>
                      <a:lnTo>
                        <a:pt x="753" y="312"/>
                      </a:lnTo>
                      <a:lnTo>
                        <a:pt x="752" y="310"/>
                      </a:lnTo>
                      <a:lnTo>
                        <a:pt x="748" y="310"/>
                      </a:lnTo>
                      <a:lnTo>
                        <a:pt x="745" y="307"/>
                      </a:lnTo>
                      <a:lnTo>
                        <a:pt x="740" y="307"/>
                      </a:lnTo>
                      <a:lnTo>
                        <a:pt x="736" y="306"/>
                      </a:lnTo>
                      <a:lnTo>
                        <a:pt x="731" y="304"/>
                      </a:lnTo>
                      <a:lnTo>
                        <a:pt x="711" y="304"/>
                      </a:lnTo>
                      <a:lnTo>
                        <a:pt x="706" y="306"/>
                      </a:lnTo>
                      <a:lnTo>
                        <a:pt x="710" y="307"/>
                      </a:lnTo>
                      <a:lnTo>
                        <a:pt x="713" y="309"/>
                      </a:lnTo>
                      <a:lnTo>
                        <a:pt x="731" y="309"/>
                      </a:lnTo>
                      <a:lnTo>
                        <a:pt x="734" y="310"/>
                      </a:lnTo>
                      <a:lnTo>
                        <a:pt x="737" y="312"/>
                      </a:lnTo>
                      <a:lnTo>
                        <a:pt x="739" y="312"/>
                      </a:lnTo>
                      <a:lnTo>
                        <a:pt x="742" y="314"/>
                      </a:lnTo>
                      <a:lnTo>
                        <a:pt x="745" y="314"/>
                      </a:lnTo>
                      <a:lnTo>
                        <a:pt x="747" y="315"/>
                      </a:lnTo>
                      <a:lnTo>
                        <a:pt x="750" y="315"/>
                      </a:lnTo>
                      <a:lnTo>
                        <a:pt x="752" y="317"/>
                      </a:lnTo>
                      <a:lnTo>
                        <a:pt x="755" y="318"/>
                      </a:lnTo>
                      <a:lnTo>
                        <a:pt x="755" y="323"/>
                      </a:lnTo>
                      <a:lnTo>
                        <a:pt x="745" y="323"/>
                      </a:lnTo>
                      <a:lnTo>
                        <a:pt x="736" y="322"/>
                      </a:lnTo>
                      <a:lnTo>
                        <a:pt x="724" y="322"/>
                      </a:lnTo>
                      <a:lnTo>
                        <a:pt x="716" y="320"/>
                      </a:lnTo>
                      <a:lnTo>
                        <a:pt x="705" y="320"/>
                      </a:lnTo>
                      <a:lnTo>
                        <a:pt x="695" y="318"/>
                      </a:lnTo>
                      <a:lnTo>
                        <a:pt x="686" y="318"/>
                      </a:lnTo>
                      <a:lnTo>
                        <a:pt x="676" y="317"/>
                      </a:lnTo>
                      <a:lnTo>
                        <a:pt x="666" y="317"/>
                      </a:lnTo>
                      <a:lnTo>
                        <a:pt x="656" y="315"/>
                      </a:lnTo>
                      <a:lnTo>
                        <a:pt x="637" y="315"/>
                      </a:lnTo>
                      <a:lnTo>
                        <a:pt x="627" y="314"/>
                      </a:lnTo>
                      <a:lnTo>
                        <a:pt x="618" y="314"/>
                      </a:lnTo>
                      <a:lnTo>
                        <a:pt x="608" y="312"/>
                      </a:lnTo>
                      <a:lnTo>
                        <a:pt x="598" y="312"/>
                      </a:lnTo>
                      <a:lnTo>
                        <a:pt x="603" y="307"/>
                      </a:lnTo>
                      <a:lnTo>
                        <a:pt x="603" y="273"/>
                      </a:lnTo>
                      <a:lnTo>
                        <a:pt x="600" y="272"/>
                      </a:lnTo>
                      <a:lnTo>
                        <a:pt x="597" y="270"/>
                      </a:lnTo>
                      <a:lnTo>
                        <a:pt x="587" y="270"/>
                      </a:lnTo>
                      <a:lnTo>
                        <a:pt x="586" y="268"/>
                      </a:lnTo>
                      <a:lnTo>
                        <a:pt x="582" y="268"/>
                      </a:lnTo>
                      <a:lnTo>
                        <a:pt x="577" y="272"/>
                      </a:lnTo>
                      <a:lnTo>
                        <a:pt x="574" y="275"/>
                      </a:lnTo>
                      <a:lnTo>
                        <a:pt x="574" y="288"/>
                      </a:lnTo>
                      <a:lnTo>
                        <a:pt x="576" y="293"/>
                      </a:lnTo>
                      <a:lnTo>
                        <a:pt x="576" y="304"/>
                      </a:lnTo>
                      <a:lnTo>
                        <a:pt x="577" y="306"/>
                      </a:lnTo>
                      <a:lnTo>
                        <a:pt x="577" y="309"/>
                      </a:lnTo>
                      <a:lnTo>
                        <a:pt x="560" y="309"/>
                      </a:lnTo>
                      <a:lnTo>
                        <a:pt x="550" y="307"/>
                      </a:lnTo>
                      <a:lnTo>
                        <a:pt x="540" y="307"/>
                      </a:lnTo>
                      <a:lnTo>
                        <a:pt x="532" y="306"/>
                      </a:lnTo>
                      <a:lnTo>
                        <a:pt x="523" y="306"/>
                      </a:lnTo>
                      <a:lnTo>
                        <a:pt x="513" y="304"/>
                      </a:lnTo>
                      <a:lnTo>
                        <a:pt x="503" y="302"/>
                      </a:lnTo>
                      <a:lnTo>
                        <a:pt x="474" y="302"/>
                      </a:lnTo>
                      <a:lnTo>
                        <a:pt x="465" y="304"/>
                      </a:lnTo>
                      <a:lnTo>
                        <a:pt x="457" y="306"/>
                      </a:lnTo>
                      <a:lnTo>
                        <a:pt x="447" y="307"/>
                      </a:lnTo>
                      <a:lnTo>
                        <a:pt x="437" y="309"/>
                      </a:lnTo>
                      <a:lnTo>
                        <a:pt x="429" y="312"/>
                      </a:lnTo>
                      <a:lnTo>
                        <a:pt x="424" y="312"/>
                      </a:lnTo>
                      <a:lnTo>
                        <a:pt x="421" y="314"/>
                      </a:lnTo>
                      <a:lnTo>
                        <a:pt x="416" y="315"/>
                      </a:lnTo>
                      <a:lnTo>
                        <a:pt x="413" y="315"/>
                      </a:lnTo>
                      <a:lnTo>
                        <a:pt x="408" y="318"/>
                      </a:lnTo>
                      <a:lnTo>
                        <a:pt x="405" y="320"/>
                      </a:lnTo>
                      <a:lnTo>
                        <a:pt x="402" y="323"/>
                      </a:lnTo>
                      <a:lnTo>
                        <a:pt x="398" y="325"/>
                      </a:lnTo>
                      <a:lnTo>
                        <a:pt x="394" y="327"/>
                      </a:lnTo>
                      <a:lnTo>
                        <a:pt x="390" y="328"/>
                      </a:lnTo>
                      <a:lnTo>
                        <a:pt x="387" y="331"/>
                      </a:lnTo>
                      <a:lnTo>
                        <a:pt x="382" y="331"/>
                      </a:lnTo>
                      <a:lnTo>
                        <a:pt x="379" y="333"/>
                      </a:lnTo>
                      <a:lnTo>
                        <a:pt x="361" y="333"/>
                      </a:lnTo>
                      <a:lnTo>
                        <a:pt x="360" y="331"/>
                      </a:lnTo>
                      <a:lnTo>
                        <a:pt x="365" y="328"/>
                      </a:lnTo>
                      <a:lnTo>
                        <a:pt x="368" y="327"/>
                      </a:lnTo>
                      <a:lnTo>
                        <a:pt x="371" y="323"/>
                      </a:lnTo>
                      <a:lnTo>
                        <a:pt x="376" y="322"/>
                      </a:lnTo>
                      <a:lnTo>
                        <a:pt x="379" y="320"/>
                      </a:lnTo>
                      <a:lnTo>
                        <a:pt x="384" y="318"/>
                      </a:lnTo>
                      <a:lnTo>
                        <a:pt x="389" y="317"/>
                      </a:lnTo>
                      <a:lnTo>
                        <a:pt x="392" y="315"/>
                      </a:lnTo>
                      <a:lnTo>
                        <a:pt x="382" y="315"/>
                      </a:lnTo>
                      <a:lnTo>
                        <a:pt x="379" y="317"/>
                      </a:lnTo>
                      <a:lnTo>
                        <a:pt x="376" y="318"/>
                      </a:lnTo>
                      <a:lnTo>
                        <a:pt x="373" y="320"/>
                      </a:lnTo>
                      <a:lnTo>
                        <a:pt x="371" y="322"/>
                      </a:lnTo>
                      <a:lnTo>
                        <a:pt x="368" y="323"/>
                      </a:lnTo>
                      <a:lnTo>
                        <a:pt x="365" y="325"/>
                      </a:lnTo>
                      <a:lnTo>
                        <a:pt x="361" y="327"/>
                      </a:lnTo>
                      <a:lnTo>
                        <a:pt x="358" y="328"/>
                      </a:lnTo>
                      <a:lnTo>
                        <a:pt x="357" y="330"/>
                      </a:lnTo>
                      <a:lnTo>
                        <a:pt x="353" y="331"/>
                      </a:lnTo>
                      <a:lnTo>
                        <a:pt x="350" y="333"/>
                      </a:lnTo>
                      <a:lnTo>
                        <a:pt x="347" y="333"/>
                      </a:lnTo>
                      <a:lnTo>
                        <a:pt x="344" y="335"/>
                      </a:lnTo>
                      <a:lnTo>
                        <a:pt x="284" y="335"/>
                      </a:lnTo>
                      <a:lnTo>
                        <a:pt x="276" y="336"/>
                      </a:lnTo>
                      <a:lnTo>
                        <a:pt x="211" y="336"/>
                      </a:lnTo>
                      <a:lnTo>
                        <a:pt x="203" y="338"/>
                      </a:lnTo>
                      <a:lnTo>
                        <a:pt x="132" y="338"/>
                      </a:lnTo>
                      <a:lnTo>
                        <a:pt x="124" y="339"/>
                      </a:lnTo>
                      <a:lnTo>
                        <a:pt x="84" y="339"/>
                      </a:lnTo>
                      <a:lnTo>
                        <a:pt x="79" y="341"/>
                      </a:lnTo>
                      <a:lnTo>
                        <a:pt x="61" y="341"/>
                      </a:lnTo>
                      <a:lnTo>
                        <a:pt x="57" y="339"/>
                      </a:lnTo>
                      <a:lnTo>
                        <a:pt x="53" y="338"/>
                      </a:lnTo>
                      <a:lnTo>
                        <a:pt x="49" y="338"/>
                      </a:lnTo>
                      <a:lnTo>
                        <a:pt x="45" y="336"/>
                      </a:lnTo>
                      <a:lnTo>
                        <a:pt x="42" y="335"/>
                      </a:lnTo>
                      <a:lnTo>
                        <a:pt x="37" y="333"/>
                      </a:lnTo>
                      <a:lnTo>
                        <a:pt x="34" y="333"/>
                      </a:lnTo>
                      <a:lnTo>
                        <a:pt x="31" y="331"/>
                      </a:lnTo>
                      <a:lnTo>
                        <a:pt x="26" y="330"/>
                      </a:lnTo>
                      <a:lnTo>
                        <a:pt x="23" y="328"/>
                      </a:lnTo>
                      <a:lnTo>
                        <a:pt x="0" y="315"/>
                      </a:lnTo>
                      <a:lnTo>
                        <a:pt x="2" y="309"/>
                      </a:lnTo>
                      <a:lnTo>
                        <a:pt x="2" y="280"/>
                      </a:lnTo>
                      <a:lnTo>
                        <a:pt x="5" y="275"/>
                      </a:lnTo>
                      <a:lnTo>
                        <a:pt x="10" y="270"/>
                      </a:lnTo>
                      <a:lnTo>
                        <a:pt x="20" y="268"/>
                      </a:lnTo>
                      <a:lnTo>
                        <a:pt x="21" y="267"/>
                      </a:lnTo>
                      <a:lnTo>
                        <a:pt x="24" y="265"/>
                      </a:lnTo>
                      <a:lnTo>
                        <a:pt x="26" y="264"/>
                      </a:lnTo>
                      <a:lnTo>
                        <a:pt x="29" y="264"/>
                      </a:lnTo>
                      <a:lnTo>
                        <a:pt x="32" y="262"/>
                      </a:lnTo>
                      <a:lnTo>
                        <a:pt x="36" y="260"/>
                      </a:lnTo>
                      <a:lnTo>
                        <a:pt x="37" y="260"/>
                      </a:lnTo>
                      <a:lnTo>
                        <a:pt x="41" y="259"/>
                      </a:lnTo>
                      <a:lnTo>
                        <a:pt x="44" y="257"/>
                      </a:lnTo>
                      <a:lnTo>
                        <a:pt x="47" y="255"/>
                      </a:lnTo>
                      <a:lnTo>
                        <a:pt x="49" y="254"/>
                      </a:lnTo>
                      <a:lnTo>
                        <a:pt x="52" y="254"/>
                      </a:lnTo>
                      <a:lnTo>
                        <a:pt x="55" y="252"/>
                      </a:lnTo>
                      <a:lnTo>
                        <a:pt x="57" y="251"/>
                      </a:lnTo>
                      <a:lnTo>
                        <a:pt x="60" y="249"/>
                      </a:lnTo>
                      <a:lnTo>
                        <a:pt x="63" y="247"/>
                      </a:lnTo>
                      <a:lnTo>
                        <a:pt x="68" y="247"/>
                      </a:lnTo>
                      <a:lnTo>
                        <a:pt x="73" y="246"/>
                      </a:lnTo>
                      <a:lnTo>
                        <a:pt x="78" y="243"/>
                      </a:lnTo>
                      <a:lnTo>
                        <a:pt x="79" y="238"/>
                      </a:lnTo>
                      <a:lnTo>
                        <a:pt x="82" y="233"/>
                      </a:lnTo>
                      <a:lnTo>
                        <a:pt x="87" y="230"/>
                      </a:lnTo>
                      <a:lnTo>
                        <a:pt x="90" y="226"/>
                      </a:lnTo>
                      <a:lnTo>
                        <a:pt x="97" y="223"/>
                      </a:lnTo>
                      <a:lnTo>
                        <a:pt x="105" y="220"/>
                      </a:lnTo>
                      <a:lnTo>
                        <a:pt x="113" y="217"/>
                      </a:lnTo>
                      <a:lnTo>
                        <a:pt x="123" y="214"/>
                      </a:lnTo>
                      <a:lnTo>
                        <a:pt x="132" y="210"/>
                      </a:lnTo>
                      <a:lnTo>
                        <a:pt x="140" y="209"/>
                      </a:lnTo>
                      <a:lnTo>
                        <a:pt x="150" y="205"/>
                      </a:lnTo>
                      <a:lnTo>
                        <a:pt x="160" y="204"/>
                      </a:lnTo>
                      <a:lnTo>
                        <a:pt x="170" y="202"/>
                      </a:lnTo>
                      <a:lnTo>
                        <a:pt x="178" y="201"/>
                      </a:lnTo>
                      <a:lnTo>
                        <a:pt x="187" y="199"/>
                      </a:lnTo>
                      <a:lnTo>
                        <a:pt x="236" y="199"/>
                      </a:lnTo>
                      <a:lnTo>
                        <a:pt x="245" y="201"/>
                      </a:lnTo>
                      <a:lnTo>
                        <a:pt x="255" y="201"/>
                      </a:lnTo>
                      <a:lnTo>
                        <a:pt x="258" y="202"/>
                      </a:lnTo>
                      <a:lnTo>
                        <a:pt x="261" y="202"/>
                      </a:lnTo>
                      <a:lnTo>
                        <a:pt x="265" y="204"/>
                      </a:lnTo>
                      <a:lnTo>
                        <a:pt x="269" y="204"/>
                      </a:lnTo>
                      <a:lnTo>
                        <a:pt x="274" y="205"/>
                      </a:lnTo>
                      <a:lnTo>
                        <a:pt x="276" y="205"/>
                      </a:lnTo>
                      <a:lnTo>
                        <a:pt x="279" y="207"/>
                      </a:lnTo>
                      <a:lnTo>
                        <a:pt x="295" y="207"/>
                      </a:lnTo>
                      <a:lnTo>
                        <a:pt x="299" y="209"/>
                      </a:lnTo>
                      <a:lnTo>
                        <a:pt x="302" y="209"/>
                      </a:lnTo>
                      <a:lnTo>
                        <a:pt x="303" y="210"/>
                      </a:lnTo>
                      <a:lnTo>
                        <a:pt x="307" y="210"/>
                      </a:lnTo>
                      <a:lnTo>
                        <a:pt x="310" y="212"/>
                      </a:lnTo>
                      <a:lnTo>
                        <a:pt x="315" y="212"/>
                      </a:lnTo>
                      <a:lnTo>
                        <a:pt x="318" y="214"/>
                      </a:lnTo>
                      <a:lnTo>
                        <a:pt x="323" y="214"/>
                      </a:lnTo>
                      <a:lnTo>
                        <a:pt x="326" y="215"/>
                      </a:lnTo>
                      <a:lnTo>
                        <a:pt x="331" y="215"/>
                      </a:lnTo>
                      <a:lnTo>
                        <a:pt x="334" y="217"/>
                      </a:lnTo>
                      <a:lnTo>
                        <a:pt x="336" y="218"/>
                      </a:lnTo>
                      <a:lnTo>
                        <a:pt x="339" y="218"/>
                      </a:lnTo>
                      <a:lnTo>
                        <a:pt x="344" y="222"/>
                      </a:lnTo>
                      <a:lnTo>
                        <a:pt x="348" y="223"/>
                      </a:lnTo>
                      <a:lnTo>
                        <a:pt x="355" y="225"/>
                      </a:lnTo>
                      <a:lnTo>
                        <a:pt x="360" y="226"/>
                      </a:lnTo>
                      <a:lnTo>
                        <a:pt x="373" y="226"/>
                      </a:lnTo>
                      <a:lnTo>
                        <a:pt x="378" y="228"/>
                      </a:lnTo>
                      <a:lnTo>
                        <a:pt x="390" y="228"/>
                      </a:lnTo>
                      <a:lnTo>
                        <a:pt x="397" y="226"/>
                      </a:lnTo>
                      <a:lnTo>
                        <a:pt x="439" y="226"/>
                      </a:lnTo>
                      <a:lnTo>
                        <a:pt x="445" y="225"/>
                      </a:lnTo>
                      <a:lnTo>
                        <a:pt x="487" y="225"/>
                      </a:lnTo>
                      <a:lnTo>
                        <a:pt x="494" y="223"/>
                      </a:lnTo>
                      <a:lnTo>
                        <a:pt x="529" y="223"/>
                      </a:lnTo>
                      <a:lnTo>
                        <a:pt x="532" y="222"/>
                      </a:lnTo>
                      <a:lnTo>
                        <a:pt x="537" y="220"/>
                      </a:lnTo>
                      <a:lnTo>
                        <a:pt x="548" y="220"/>
                      </a:lnTo>
                      <a:lnTo>
                        <a:pt x="552" y="218"/>
                      </a:lnTo>
                      <a:lnTo>
                        <a:pt x="555" y="218"/>
                      </a:lnTo>
                      <a:lnTo>
                        <a:pt x="560" y="220"/>
                      </a:lnTo>
                      <a:lnTo>
                        <a:pt x="577" y="220"/>
                      </a:lnTo>
                      <a:lnTo>
                        <a:pt x="581" y="222"/>
                      </a:lnTo>
                      <a:lnTo>
                        <a:pt x="687" y="222"/>
                      </a:lnTo>
                      <a:lnTo>
                        <a:pt x="700" y="220"/>
                      </a:lnTo>
                      <a:lnTo>
                        <a:pt x="737" y="220"/>
                      </a:lnTo>
                      <a:lnTo>
                        <a:pt x="750" y="218"/>
                      </a:lnTo>
                      <a:lnTo>
                        <a:pt x="774" y="218"/>
                      </a:lnTo>
                      <a:lnTo>
                        <a:pt x="787" y="217"/>
                      </a:lnTo>
                      <a:lnTo>
                        <a:pt x="800" y="217"/>
                      </a:lnTo>
                      <a:lnTo>
                        <a:pt x="811" y="215"/>
                      </a:lnTo>
                      <a:lnTo>
                        <a:pt x="837" y="215"/>
                      </a:lnTo>
                      <a:lnTo>
                        <a:pt x="850" y="214"/>
                      </a:lnTo>
                      <a:lnTo>
                        <a:pt x="861" y="214"/>
                      </a:lnTo>
                      <a:lnTo>
                        <a:pt x="874" y="212"/>
                      </a:lnTo>
                      <a:lnTo>
                        <a:pt x="898" y="212"/>
                      </a:lnTo>
                      <a:lnTo>
                        <a:pt x="911" y="210"/>
                      </a:lnTo>
                      <a:lnTo>
                        <a:pt x="935" y="210"/>
                      </a:lnTo>
                      <a:lnTo>
                        <a:pt x="948" y="209"/>
                      </a:lnTo>
                      <a:lnTo>
                        <a:pt x="1002" y="209"/>
                      </a:lnTo>
                      <a:lnTo>
                        <a:pt x="1005" y="207"/>
                      </a:lnTo>
                      <a:lnTo>
                        <a:pt x="1016" y="207"/>
                      </a:lnTo>
                      <a:lnTo>
                        <a:pt x="1021" y="205"/>
                      </a:lnTo>
                      <a:lnTo>
                        <a:pt x="1031" y="205"/>
                      </a:lnTo>
                      <a:lnTo>
                        <a:pt x="1035" y="204"/>
                      </a:lnTo>
                      <a:lnTo>
                        <a:pt x="1044" y="204"/>
                      </a:lnTo>
                      <a:lnTo>
                        <a:pt x="1047" y="202"/>
                      </a:lnTo>
                      <a:lnTo>
                        <a:pt x="1073" y="202"/>
                      </a:lnTo>
                      <a:lnTo>
                        <a:pt x="1077" y="201"/>
                      </a:lnTo>
                      <a:lnTo>
                        <a:pt x="1082" y="197"/>
                      </a:lnTo>
                      <a:lnTo>
                        <a:pt x="1085" y="193"/>
                      </a:lnTo>
                      <a:lnTo>
                        <a:pt x="1092" y="189"/>
                      </a:lnTo>
                      <a:lnTo>
                        <a:pt x="1100" y="184"/>
                      </a:lnTo>
                      <a:lnTo>
                        <a:pt x="1106" y="180"/>
                      </a:lnTo>
                      <a:lnTo>
                        <a:pt x="1113" y="175"/>
                      </a:lnTo>
                      <a:lnTo>
                        <a:pt x="1119" y="170"/>
                      </a:lnTo>
                      <a:lnTo>
                        <a:pt x="1126" y="165"/>
                      </a:lnTo>
                      <a:lnTo>
                        <a:pt x="1132" y="160"/>
                      </a:lnTo>
                      <a:lnTo>
                        <a:pt x="1139" y="155"/>
                      </a:lnTo>
                      <a:lnTo>
                        <a:pt x="1145" y="151"/>
                      </a:lnTo>
                      <a:lnTo>
                        <a:pt x="1152" y="146"/>
                      </a:lnTo>
                      <a:lnTo>
                        <a:pt x="1158" y="141"/>
                      </a:lnTo>
                      <a:lnTo>
                        <a:pt x="1164" y="134"/>
                      </a:lnTo>
                      <a:lnTo>
                        <a:pt x="1171" y="130"/>
                      </a:lnTo>
                      <a:lnTo>
                        <a:pt x="1177" y="125"/>
                      </a:lnTo>
                      <a:lnTo>
                        <a:pt x="1184" y="118"/>
                      </a:lnTo>
                      <a:lnTo>
                        <a:pt x="1190" y="113"/>
                      </a:lnTo>
                      <a:lnTo>
                        <a:pt x="1202" y="102"/>
                      </a:lnTo>
                      <a:lnTo>
                        <a:pt x="1208" y="97"/>
                      </a:lnTo>
                      <a:lnTo>
                        <a:pt x="1214" y="92"/>
                      </a:lnTo>
                      <a:lnTo>
                        <a:pt x="1232" y="75"/>
                      </a:lnTo>
                      <a:lnTo>
                        <a:pt x="1239" y="70"/>
                      </a:lnTo>
                      <a:lnTo>
                        <a:pt x="1245" y="65"/>
                      </a:lnTo>
                      <a:lnTo>
                        <a:pt x="1252" y="58"/>
                      </a:lnTo>
                      <a:lnTo>
                        <a:pt x="1258" y="54"/>
                      </a:lnTo>
                      <a:lnTo>
                        <a:pt x="1264" y="49"/>
                      </a:lnTo>
                      <a:lnTo>
                        <a:pt x="1271" y="44"/>
                      </a:lnTo>
                      <a:lnTo>
                        <a:pt x="1277" y="37"/>
                      </a:lnTo>
                      <a:lnTo>
                        <a:pt x="1284" y="33"/>
                      </a:lnTo>
                      <a:lnTo>
                        <a:pt x="1289" y="28"/>
                      </a:lnTo>
                      <a:lnTo>
                        <a:pt x="1290" y="28"/>
                      </a:lnTo>
                      <a:lnTo>
                        <a:pt x="1295" y="21"/>
                      </a:lnTo>
                      <a:lnTo>
                        <a:pt x="1303" y="13"/>
                      </a:lnTo>
                      <a:lnTo>
                        <a:pt x="1308" y="12"/>
                      </a:lnTo>
                      <a:lnTo>
                        <a:pt x="1313" y="8"/>
                      </a:lnTo>
                      <a:lnTo>
                        <a:pt x="1318" y="5"/>
                      </a:lnTo>
                      <a:lnTo>
                        <a:pt x="1324" y="4"/>
                      </a:lnTo>
                      <a:lnTo>
                        <a:pt x="1329" y="2"/>
                      </a:lnTo>
                      <a:lnTo>
                        <a:pt x="1335" y="2"/>
                      </a:lnTo>
                      <a:lnTo>
                        <a:pt x="1340" y="0"/>
                      </a:lnTo>
                      <a:lnTo>
                        <a:pt x="1377" y="0"/>
                      </a:lnTo>
                      <a:close/>
                    </a:path>
                  </a:pathLst>
                </a:custGeom>
                <a:solidFill>
                  <a:srgbClr val="0099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1909" name="Freeform 101"/>
                <p:cNvSpPr>
                  <a:spLocks/>
                </p:cNvSpPr>
                <p:nvPr/>
              </p:nvSpPr>
              <p:spPr bwMode="auto">
                <a:xfrm>
                  <a:off x="4774" y="1446"/>
                  <a:ext cx="7" cy="10"/>
                </a:xfrm>
                <a:custGeom>
                  <a:avLst/>
                  <a:gdLst>
                    <a:gd name="T0" fmla="*/ 4 w 15"/>
                    <a:gd name="T1" fmla="*/ 20 h 21"/>
                    <a:gd name="T2" fmla="*/ 4 w 15"/>
                    <a:gd name="T3" fmla="*/ 21 h 21"/>
                    <a:gd name="T4" fmla="*/ 5 w 15"/>
                    <a:gd name="T5" fmla="*/ 20 h 21"/>
                    <a:gd name="T6" fmla="*/ 8 w 15"/>
                    <a:gd name="T7" fmla="*/ 18 h 21"/>
                    <a:gd name="T8" fmla="*/ 10 w 15"/>
                    <a:gd name="T9" fmla="*/ 15 h 21"/>
                    <a:gd name="T10" fmla="*/ 12 w 15"/>
                    <a:gd name="T11" fmla="*/ 12 h 21"/>
                    <a:gd name="T12" fmla="*/ 13 w 15"/>
                    <a:gd name="T13" fmla="*/ 8 h 21"/>
                    <a:gd name="T14" fmla="*/ 13 w 15"/>
                    <a:gd name="T15" fmla="*/ 5 h 21"/>
                    <a:gd name="T16" fmla="*/ 15 w 15"/>
                    <a:gd name="T17" fmla="*/ 4 h 21"/>
                    <a:gd name="T18" fmla="*/ 15 w 15"/>
                    <a:gd name="T19" fmla="*/ 0 h 21"/>
                    <a:gd name="T20" fmla="*/ 12 w 15"/>
                    <a:gd name="T21" fmla="*/ 0 h 21"/>
                    <a:gd name="T22" fmla="*/ 12 w 15"/>
                    <a:gd name="T23" fmla="*/ 5 h 21"/>
                    <a:gd name="T24" fmla="*/ 10 w 15"/>
                    <a:gd name="T25" fmla="*/ 8 h 21"/>
                    <a:gd name="T26" fmla="*/ 8 w 15"/>
                    <a:gd name="T27" fmla="*/ 10 h 21"/>
                    <a:gd name="T28" fmla="*/ 7 w 15"/>
                    <a:gd name="T29" fmla="*/ 13 h 21"/>
                    <a:gd name="T30" fmla="*/ 0 w 15"/>
                    <a:gd name="T31" fmla="*/ 20 h 21"/>
                    <a:gd name="T32" fmla="*/ 2 w 15"/>
                    <a:gd name="T33" fmla="*/ 18 h 21"/>
                    <a:gd name="T34" fmla="*/ 0 w 15"/>
                    <a:gd name="T35" fmla="*/ 20 h 21"/>
                    <a:gd name="T36" fmla="*/ 4 w 15"/>
                    <a:gd name="T37" fmla="*/ 2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21">
                      <a:moveTo>
                        <a:pt x="4" y="20"/>
                      </a:moveTo>
                      <a:lnTo>
                        <a:pt x="4" y="21"/>
                      </a:lnTo>
                      <a:lnTo>
                        <a:pt x="5" y="20"/>
                      </a:lnTo>
                      <a:lnTo>
                        <a:pt x="8" y="18"/>
                      </a:lnTo>
                      <a:lnTo>
                        <a:pt x="10" y="15"/>
                      </a:lnTo>
                      <a:lnTo>
                        <a:pt x="12" y="12"/>
                      </a:lnTo>
                      <a:lnTo>
                        <a:pt x="13" y="8"/>
                      </a:lnTo>
                      <a:lnTo>
                        <a:pt x="13" y="5"/>
                      </a:lnTo>
                      <a:lnTo>
                        <a:pt x="15" y="4"/>
                      </a:lnTo>
                      <a:lnTo>
                        <a:pt x="15" y="0"/>
                      </a:lnTo>
                      <a:lnTo>
                        <a:pt x="12" y="0"/>
                      </a:lnTo>
                      <a:lnTo>
                        <a:pt x="12" y="5"/>
                      </a:lnTo>
                      <a:lnTo>
                        <a:pt x="10" y="8"/>
                      </a:lnTo>
                      <a:lnTo>
                        <a:pt x="8" y="10"/>
                      </a:lnTo>
                      <a:lnTo>
                        <a:pt x="7" y="13"/>
                      </a:lnTo>
                      <a:lnTo>
                        <a:pt x="0" y="20"/>
                      </a:lnTo>
                      <a:lnTo>
                        <a:pt x="2" y="18"/>
                      </a:lnTo>
                      <a:lnTo>
                        <a:pt x="0" y="20"/>
                      </a:lnTo>
                      <a:lnTo>
                        <a:pt x="4" y="20"/>
                      </a:lnTo>
                      <a:close/>
                    </a:path>
                  </a:pathLst>
                </a:cu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1910" name="Freeform 102"/>
                <p:cNvSpPr>
                  <a:spLocks/>
                </p:cNvSpPr>
                <p:nvPr/>
              </p:nvSpPr>
              <p:spPr bwMode="auto">
                <a:xfrm>
                  <a:off x="4773" y="1455"/>
                  <a:ext cx="3" cy="6"/>
                </a:xfrm>
                <a:custGeom>
                  <a:avLst/>
                  <a:gdLst>
                    <a:gd name="T0" fmla="*/ 3 w 5"/>
                    <a:gd name="T1" fmla="*/ 11 h 11"/>
                    <a:gd name="T2" fmla="*/ 5 w 5"/>
                    <a:gd name="T3" fmla="*/ 0 h 11"/>
                    <a:gd name="T4" fmla="*/ 1 w 5"/>
                    <a:gd name="T5" fmla="*/ 0 h 11"/>
                    <a:gd name="T6" fmla="*/ 0 w 5"/>
                    <a:gd name="T7" fmla="*/ 11 h 11"/>
                    <a:gd name="T8" fmla="*/ 3 w 5"/>
                    <a:gd name="T9" fmla="*/ 11 h 11"/>
                  </a:gdLst>
                  <a:ahLst/>
                  <a:cxnLst>
                    <a:cxn ang="0">
                      <a:pos x="T0" y="T1"/>
                    </a:cxn>
                    <a:cxn ang="0">
                      <a:pos x="T2" y="T3"/>
                    </a:cxn>
                    <a:cxn ang="0">
                      <a:pos x="T4" y="T5"/>
                    </a:cxn>
                    <a:cxn ang="0">
                      <a:pos x="T6" y="T7"/>
                    </a:cxn>
                    <a:cxn ang="0">
                      <a:pos x="T8" y="T9"/>
                    </a:cxn>
                  </a:cxnLst>
                  <a:rect l="0" t="0" r="r" b="b"/>
                  <a:pathLst>
                    <a:path w="5" h="11">
                      <a:moveTo>
                        <a:pt x="3" y="11"/>
                      </a:moveTo>
                      <a:lnTo>
                        <a:pt x="5" y="0"/>
                      </a:lnTo>
                      <a:lnTo>
                        <a:pt x="1" y="0"/>
                      </a:lnTo>
                      <a:lnTo>
                        <a:pt x="0" y="11"/>
                      </a:lnTo>
                      <a:lnTo>
                        <a:pt x="3" y="11"/>
                      </a:lnTo>
                      <a:close/>
                    </a:path>
                  </a:pathLst>
                </a:cu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1911" name="Freeform 103"/>
                <p:cNvSpPr>
                  <a:spLocks/>
                </p:cNvSpPr>
                <p:nvPr/>
              </p:nvSpPr>
              <p:spPr bwMode="auto">
                <a:xfrm>
                  <a:off x="4741" y="1461"/>
                  <a:ext cx="34" cy="73"/>
                </a:xfrm>
                <a:custGeom>
                  <a:avLst/>
                  <a:gdLst>
                    <a:gd name="T0" fmla="*/ 0 w 68"/>
                    <a:gd name="T1" fmla="*/ 145 h 145"/>
                    <a:gd name="T2" fmla="*/ 2 w 68"/>
                    <a:gd name="T3" fmla="*/ 144 h 145"/>
                    <a:gd name="T4" fmla="*/ 7 w 68"/>
                    <a:gd name="T5" fmla="*/ 136 h 145"/>
                    <a:gd name="T6" fmla="*/ 10 w 68"/>
                    <a:gd name="T7" fmla="*/ 126 h 145"/>
                    <a:gd name="T8" fmla="*/ 15 w 68"/>
                    <a:gd name="T9" fmla="*/ 116 h 145"/>
                    <a:gd name="T10" fmla="*/ 18 w 68"/>
                    <a:gd name="T11" fmla="*/ 108 h 145"/>
                    <a:gd name="T12" fmla="*/ 23 w 68"/>
                    <a:gd name="T13" fmla="*/ 99 h 145"/>
                    <a:gd name="T14" fmla="*/ 26 w 68"/>
                    <a:gd name="T15" fmla="*/ 90 h 145"/>
                    <a:gd name="T16" fmla="*/ 31 w 68"/>
                    <a:gd name="T17" fmla="*/ 82 h 145"/>
                    <a:gd name="T18" fmla="*/ 36 w 68"/>
                    <a:gd name="T19" fmla="*/ 73 h 145"/>
                    <a:gd name="T20" fmla="*/ 39 w 68"/>
                    <a:gd name="T21" fmla="*/ 63 h 145"/>
                    <a:gd name="T22" fmla="*/ 44 w 68"/>
                    <a:gd name="T23" fmla="*/ 55 h 145"/>
                    <a:gd name="T24" fmla="*/ 47 w 68"/>
                    <a:gd name="T25" fmla="*/ 45 h 145"/>
                    <a:gd name="T26" fmla="*/ 52 w 68"/>
                    <a:gd name="T27" fmla="*/ 37 h 145"/>
                    <a:gd name="T28" fmla="*/ 55 w 68"/>
                    <a:gd name="T29" fmla="*/ 27 h 145"/>
                    <a:gd name="T30" fmla="*/ 60 w 68"/>
                    <a:gd name="T31" fmla="*/ 18 h 145"/>
                    <a:gd name="T32" fmla="*/ 63 w 68"/>
                    <a:gd name="T33" fmla="*/ 10 h 145"/>
                    <a:gd name="T34" fmla="*/ 68 w 68"/>
                    <a:gd name="T35" fmla="*/ 0 h 145"/>
                    <a:gd name="T36" fmla="*/ 65 w 68"/>
                    <a:gd name="T37" fmla="*/ 0 h 145"/>
                    <a:gd name="T38" fmla="*/ 62 w 68"/>
                    <a:gd name="T39" fmla="*/ 8 h 145"/>
                    <a:gd name="T40" fmla="*/ 57 w 68"/>
                    <a:gd name="T41" fmla="*/ 18 h 145"/>
                    <a:gd name="T42" fmla="*/ 53 w 68"/>
                    <a:gd name="T43" fmla="*/ 26 h 145"/>
                    <a:gd name="T44" fmla="*/ 49 w 68"/>
                    <a:gd name="T45" fmla="*/ 36 h 145"/>
                    <a:gd name="T46" fmla="*/ 44 w 68"/>
                    <a:gd name="T47" fmla="*/ 45 h 145"/>
                    <a:gd name="T48" fmla="*/ 41 w 68"/>
                    <a:gd name="T49" fmla="*/ 53 h 145"/>
                    <a:gd name="T50" fmla="*/ 36 w 68"/>
                    <a:gd name="T51" fmla="*/ 63 h 145"/>
                    <a:gd name="T52" fmla="*/ 33 w 68"/>
                    <a:gd name="T53" fmla="*/ 71 h 145"/>
                    <a:gd name="T54" fmla="*/ 28 w 68"/>
                    <a:gd name="T55" fmla="*/ 81 h 145"/>
                    <a:gd name="T56" fmla="*/ 24 w 68"/>
                    <a:gd name="T57" fmla="*/ 89 h 145"/>
                    <a:gd name="T58" fmla="*/ 20 w 68"/>
                    <a:gd name="T59" fmla="*/ 99 h 145"/>
                    <a:gd name="T60" fmla="*/ 16 w 68"/>
                    <a:gd name="T61" fmla="*/ 107 h 145"/>
                    <a:gd name="T62" fmla="*/ 12 w 68"/>
                    <a:gd name="T63" fmla="*/ 116 h 145"/>
                    <a:gd name="T64" fmla="*/ 8 w 68"/>
                    <a:gd name="T65" fmla="*/ 124 h 145"/>
                    <a:gd name="T66" fmla="*/ 4 w 68"/>
                    <a:gd name="T67" fmla="*/ 134 h 145"/>
                    <a:gd name="T68" fmla="*/ 0 w 68"/>
                    <a:gd name="T69" fmla="*/ 144 h 145"/>
                    <a:gd name="T70" fmla="*/ 0 w 68"/>
                    <a:gd name="T71" fmla="*/ 142 h 145"/>
                    <a:gd name="T72" fmla="*/ 0 w 68"/>
                    <a:gd name="T73" fmla="*/ 145 h 145"/>
                    <a:gd name="T74" fmla="*/ 2 w 68"/>
                    <a:gd name="T75" fmla="*/ 145 h 145"/>
                    <a:gd name="T76" fmla="*/ 2 w 68"/>
                    <a:gd name="T77" fmla="*/ 144 h 145"/>
                    <a:gd name="T78" fmla="*/ 0 w 68"/>
                    <a:gd name="T79" fmla="*/ 145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8" h="145">
                      <a:moveTo>
                        <a:pt x="0" y="145"/>
                      </a:moveTo>
                      <a:lnTo>
                        <a:pt x="2" y="144"/>
                      </a:lnTo>
                      <a:lnTo>
                        <a:pt x="7" y="136"/>
                      </a:lnTo>
                      <a:lnTo>
                        <a:pt x="10" y="126"/>
                      </a:lnTo>
                      <a:lnTo>
                        <a:pt x="15" y="116"/>
                      </a:lnTo>
                      <a:lnTo>
                        <a:pt x="18" y="108"/>
                      </a:lnTo>
                      <a:lnTo>
                        <a:pt x="23" y="99"/>
                      </a:lnTo>
                      <a:lnTo>
                        <a:pt x="26" y="90"/>
                      </a:lnTo>
                      <a:lnTo>
                        <a:pt x="31" y="82"/>
                      </a:lnTo>
                      <a:lnTo>
                        <a:pt x="36" y="73"/>
                      </a:lnTo>
                      <a:lnTo>
                        <a:pt x="39" y="63"/>
                      </a:lnTo>
                      <a:lnTo>
                        <a:pt x="44" y="55"/>
                      </a:lnTo>
                      <a:lnTo>
                        <a:pt x="47" y="45"/>
                      </a:lnTo>
                      <a:lnTo>
                        <a:pt x="52" y="37"/>
                      </a:lnTo>
                      <a:lnTo>
                        <a:pt x="55" y="27"/>
                      </a:lnTo>
                      <a:lnTo>
                        <a:pt x="60" y="18"/>
                      </a:lnTo>
                      <a:lnTo>
                        <a:pt x="63" y="10"/>
                      </a:lnTo>
                      <a:lnTo>
                        <a:pt x="68" y="0"/>
                      </a:lnTo>
                      <a:lnTo>
                        <a:pt x="65" y="0"/>
                      </a:lnTo>
                      <a:lnTo>
                        <a:pt x="62" y="8"/>
                      </a:lnTo>
                      <a:lnTo>
                        <a:pt x="57" y="18"/>
                      </a:lnTo>
                      <a:lnTo>
                        <a:pt x="53" y="26"/>
                      </a:lnTo>
                      <a:lnTo>
                        <a:pt x="49" y="36"/>
                      </a:lnTo>
                      <a:lnTo>
                        <a:pt x="44" y="45"/>
                      </a:lnTo>
                      <a:lnTo>
                        <a:pt x="41" y="53"/>
                      </a:lnTo>
                      <a:lnTo>
                        <a:pt x="36" y="63"/>
                      </a:lnTo>
                      <a:lnTo>
                        <a:pt x="33" y="71"/>
                      </a:lnTo>
                      <a:lnTo>
                        <a:pt x="28" y="81"/>
                      </a:lnTo>
                      <a:lnTo>
                        <a:pt x="24" y="89"/>
                      </a:lnTo>
                      <a:lnTo>
                        <a:pt x="20" y="99"/>
                      </a:lnTo>
                      <a:lnTo>
                        <a:pt x="16" y="107"/>
                      </a:lnTo>
                      <a:lnTo>
                        <a:pt x="12" y="116"/>
                      </a:lnTo>
                      <a:lnTo>
                        <a:pt x="8" y="124"/>
                      </a:lnTo>
                      <a:lnTo>
                        <a:pt x="4" y="134"/>
                      </a:lnTo>
                      <a:lnTo>
                        <a:pt x="0" y="144"/>
                      </a:lnTo>
                      <a:lnTo>
                        <a:pt x="0" y="142"/>
                      </a:lnTo>
                      <a:lnTo>
                        <a:pt x="0" y="145"/>
                      </a:lnTo>
                      <a:lnTo>
                        <a:pt x="2" y="145"/>
                      </a:lnTo>
                      <a:lnTo>
                        <a:pt x="2" y="144"/>
                      </a:lnTo>
                      <a:lnTo>
                        <a:pt x="0" y="145"/>
                      </a:lnTo>
                      <a:close/>
                    </a:path>
                  </a:pathLst>
                </a:cu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1912" name="Freeform 104"/>
                <p:cNvSpPr>
                  <a:spLocks/>
                </p:cNvSpPr>
                <p:nvPr/>
              </p:nvSpPr>
              <p:spPr bwMode="auto">
                <a:xfrm>
                  <a:off x="4726" y="1532"/>
                  <a:ext cx="15" cy="2"/>
                </a:xfrm>
                <a:custGeom>
                  <a:avLst/>
                  <a:gdLst>
                    <a:gd name="T0" fmla="*/ 0 w 30"/>
                    <a:gd name="T1" fmla="*/ 2 h 3"/>
                    <a:gd name="T2" fmla="*/ 1 w 30"/>
                    <a:gd name="T3" fmla="*/ 3 h 3"/>
                    <a:gd name="T4" fmla="*/ 30 w 30"/>
                    <a:gd name="T5" fmla="*/ 3 h 3"/>
                    <a:gd name="T6" fmla="*/ 30 w 30"/>
                    <a:gd name="T7" fmla="*/ 0 h 3"/>
                    <a:gd name="T8" fmla="*/ 1 w 30"/>
                    <a:gd name="T9" fmla="*/ 0 h 3"/>
                    <a:gd name="T10" fmla="*/ 3 w 30"/>
                    <a:gd name="T11" fmla="*/ 0 h 3"/>
                    <a:gd name="T12" fmla="*/ 0 w 30"/>
                    <a:gd name="T13" fmla="*/ 2 h 3"/>
                    <a:gd name="T14" fmla="*/ 1 w 30"/>
                    <a:gd name="T15" fmla="*/ 3 h 3"/>
                    <a:gd name="T16" fmla="*/ 0 w 30"/>
                    <a:gd name="T17" fmla="*/ 2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3">
                      <a:moveTo>
                        <a:pt x="0" y="2"/>
                      </a:moveTo>
                      <a:lnTo>
                        <a:pt x="1" y="3"/>
                      </a:lnTo>
                      <a:lnTo>
                        <a:pt x="30" y="3"/>
                      </a:lnTo>
                      <a:lnTo>
                        <a:pt x="30" y="0"/>
                      </a:lnTo>
                      <a:lnTo>
                        <a:pt x="1" y="0"/>
                      </a:lnTo>
                      <a:lnTo>
                        <a:pt x="3" y="0"/>
                      </a:lnTo>
                      <a:lnTo>
                        <a:pt x="0" y="2"/>
                      </a:lnTo>
                      <a:lnTo>
                        <a:pt x="1" y="3"/>
                      </a:lnTo>
                      <a:lnTo>
                        <a:pt x="0" y="2"/>
                      </a:lnTo>
                      <a:close/>
                    </a:path>
                  </a:pathLst>
                </a:cu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1913" name="Freeform 105"/>
                <p:cNvSpPr>
                  <a:spLocks/>
                </p:cNvSpPr>
                <p:nvPr/>
              </p:nvSpPr>
              <p:spPr bwMode="auto">
                <a:xfrm>
                  <a:off x="4717" y="1529"/>
                  <a:ext cx="10" cy="4"/>
                </a:xfrm>
                <a:custGeom>
                  <a:avLst/>
                  <a:gdLst>
                    <a:gd name="T0" fmla="*/ 0 w 21"/>
                    <a:gd name="T1" fmla="*/ 1 h 8"/>
                    <a:gd name="T2" fmla="*/ 3 w 21"/>
                    <a:gd name="T3" fmla="*/ 5 h 8"/>
                    <a:gd name="T4" fmla="*/ 11 w 21"/>
                    <a:gd name="T5" fmla="*/ 5 h 8"/>
                    <a:gd name="T6" fmla="*/ 13 w 21"/>
                    <a:gd name="T7" fmla="*/ 6 h 8"/>
                    <a:gd name="T8" fmla="*/ 14 w 21"/>
                    <a:gd name="T9" fmla="*/ 6 h 8"/>
                    <a:gd name="T10" fmla="*/ 16 w 21"/>
                    <a:gd name="T11" fmla="*/ 8 h 8"/>
                    <a:gd name="T12" fmla="*/ 18 w 21"/>
                    <a:gd name="T13" fmla="*/ 8 h 8"/>
                    <a:gd name="T14" fmla="*/ 21 w 21"/>
                    <a:gd name="T15" fmla="*/ 6 h 8"/>
                    <a:gd name="T16" fmla="*/ 19 w 21"/>
                    <a:gd name="T17" fmla="*/ 5 h 8"/>
                    <a:gd name="T18" fmla="*/ 16 w 21"/>
                    <a:gd name="T19" fmla="*/ 3 h 8"/>
                    <a:gd name="T20" fmla="*/ 14 w 21"/>
                    <a:gd name="T21" fmla="*/ 3 h 8"/>
                    <a:gd name="T22" fmla="*/ 11 w 21"/>
                    <a:gd name="T23" fmla="*/ 1 h 8"/>
                    <a:gd name="T24" fmla="*/ 5 w 21"/>
                    <a:gd name="T25" fmla="*/ 1 h 8"/>
                    <a:gd name="T26" fmla="*/ 3 w 21"/>
                    <a:gd name="T27" fmla="*/ 0 h 8"/>
                    <a:gd name="T28" fmla="*/ 3 w 21"/>
                    <a:gd name="T29" fmla="*/ 3 h 8"/>
                    <a:gd name="T30" fmla="*/ 0 w 21"/>
                    <a:gd name="T31" fmla="*/ 1 h 8"/>
                    <a:gd name="T32" fmla="*/ 0 w 21"/>
                    <a:gd name="T33" fmla="*/ 3 h 8"/>
                    <a:gd name="T34" fmla="*/ 2 w 21"/>
                    <a:gd name="T35" fmla="*/ 3 h 8"/>
                    <a:gd name="T36" fmla="*/ 0 w 21"/>
                    <a:gd name="T37" fmla="*/ 1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1" h="8">
                      <a:moveTo>
                        <a:pt x="0" y="1"/>
                      </a:moveTo>
                      <a:lnTo>
                        <a:pt x="3" y="5"/>
                      </a:lnTo>
                      <a:lnTo>
                        <a:pt x="11" y="5"/>
                      </a:lnTo>
                      <a:lnTo>
                        <a:pt x="13" y="6"/>
                      </a:lnTo>
                      <a:lnTo>
                        <a:pt x="14" y="6"/>
                      </a:lnTo>
                      <a:lnTo>
                        <a:pt x="16" y="8"/>
                      </a:lnTo>
                      <a:lnTo>
                        <a:pt x="18" y="8"/>
                      </a:lnTo>
                      <a:lnTo>
                        <a:pt x="21" y="6"/>
                      </a:lnTo>
                      <a:lnTo>
                        <a:pt x="19" y="5"/>
                      </a:lnTo>
                      <a:lnTo>
                        <a:pt x="16" y="3"/>
                      </a:lnTo>
                      <a:lnTo>
                        <a:pt x="14" y="3"/>
                      </a:lnTo>
                      <a:lnTo>
                        <a:pt x="11" y="1"/>
                      </a:lnTo>
                      <a:lnTo>
                        <a:pt x="5" y="1"/>
                      </a:lnTo>
                      <a:lnTo>
                        <a:pt x="3" y="0"/>
                      </a:lnTo>
                      <a:lnTo>
                        <a:pt x="3" y="3"/>
                      </a:lnTo>
                      <a:lnTo>
                        <a:pt x="0" y="1"/>
                      </a:lnTo>
                      <a:lnTo>
                        <a:pt x="0" y="3"/>
                      </a:lnTo>
                      <a:lnTo>
                        <a:pt x="2" y="3"/>
                      </a:lnTo>
                      <a:lnTo>
                        <a:pt x="0" y="1"/>
                      </a:lnTo>
                      <a:close/>
                    </a:path>
                  </a:pathLst>
                </a:cu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1914" name="Freeform 106"/>
                <p:cNvSpPr>
                  <a:spLocks/>
                </p:cNvSpPr>
                <p:nvPr/>
              </p:nvSpPr>
              <p:spPr bwMode="auto">
                <a:xfrm>
                  <a:off x="4717" y="1471"/>
                  <a:ext cx="35" cy="59"/>
                </a:xfrm>
                <a:custGeom>
                  <a:avLst/>
                  <a:gdLst>
                    <a:gd name="T0" fmla="*/ 68 w 71"/>
                    <a:gd name="T1" fmla="*/ 0 h 120"/>
                    <a:gd name="T2" fmla="*/ 64 w 71"/>
                    <a:gd name="T3" fmla="*/ 7 h 120"/>
                    <a:gd name="T4" fmla="*/ 58 w 71"/>
                    <a:gd name="T5" fmla="*/ 15 h 120"/>
                    <a:gd name="T6" fmla="*/ 53 w 71"/>
                    <a:gd name="T7" fmla="*/ 21 h 120"/>
                    <a:gd name="T8" fmla="*/ 48 w 71"/>
                    <a:gd name="T9" fmla="*/ 29 h 120"/>
                    <a:gd name="T10" fmla="*/ 43 w 71"/>
                    <a:gd name="T11" fmla="*/ 36 h 120"/>
                    <a:gd name="T12" fmla="*/ 39 w 71"/>
                    <a:gd name="T13" fmla="*/ 44 h 120"/>
                    <a:gd name="T14" fmla="*/ 34 w 71"/>
                    <a:gd name="T15" fmla="*/ 50 h 120"/>
                    <a:gd name="T16" fmla="*/ 31 w 71"/>
                    <a:gd name="T17" fmla="*/ 59 h 120"/>
                    <a:gd name="T18" fmla="*/ 26 w 71"/>
                    <a:gd name="T19" fmla="*/ 65 h 120"/>
                    <a:gd name="T20" fmla="*/ 21 w 71"/>
                    <a:gd name="T21" fmla="*/ 73 h 120"/>
                    <a:gd name="T22" fmla="*/ 18 w 71"/>
                    <a:gd name="T23" fmla="*/ 81 h 120"/>
                    <a:gd name="T24" fmla="*/ 13 w 71"/>
                    <a:gd name="T25" fmla="*/ 88 h 120"/>
                    <a:gd name="T26" fmla="*/ 10 w 71"/>
                    <a:gd name="T27" fmla="*/ 96 h 120"/>
                    <a:gd name="T28" fmla="*/ 6 w 71"/>
                    <a:gd name="T29" fmla="*/ 104 h 120"/>
                    <a:gd name="T30" fmla="*/ 3 w 71"/>
                    <a:gd name="T31" fmla="*/ 110 h 120"/>
                    <a:gd name="T32" fmla="*/ 0 w 71"/>
                    <a:gd name="T33" fmla="*/ 118 h 120"/>
                    <a:gd name="T34" fmla="*/ 3 w 71"/>
                    <a:gd name="T35" fmla="*/ 120 h 120"/>
                    <a:gd name="T36" fmla="*/ 6 w 71"/>
                    <a:gd name="T37" fmla="*/ 112 h 120"/>
                    <a:gd name="T38" fmla="*/ 10 w 71"/>
                    <a:gd name="T39" fmla="*/ 104 h 120"/>
                    <a:gd name="T40" fmla="*/ 13 w 71"/>
                    <a:gd name="T41" fmla="*/ 97 h 120"/>
                    <a:gd name="T42" fmla="*/ 16 w 71"/>
                    <a:gd name="T43" fmla="*/ 89 h 120"/>
                    <a:gd name="T44" fmla="*/ 21 w 71"/>
                    <a:gd name="T45" fmla="*/ 83 h 120"/>
                    <a:gd name="T46" fmla="*/ 24 w 71"/>
                    <a:gd name="T47" fmla="*/ 75 h 120"/>
                    <a:gd name="T48" fmla="*/ 29 w 71"/>
                    <a:gd name="T49" fmla="*/ 67 h 120"/>
                    <a:gd name="T50" fmla="*/ 32 w 71"/>
                    <a:gd name="T51" fmla="*/ 60 h 120"/>
                    <a:gd name="T52" fmla="*/ 37 w 71"/>
                    <a:gd name="T53" fmla="*/ 52 h 120"/>
                    <a:gd name="T54" fmla="*/ 42 w 71"/>
                    <a:gd name="T55" fmla="*/ 46 h 120"/>
                    <a:gd name="T56" fmla="*/ 47 w 71"/>
                    <a:gd name="T57" fmla="*/ 38 h 120"/>
                    <a:gd name="T58" fmla="*/ 52 w 71"/>
                    <a:gd name="T59" fmla="*/ 31 h 120"/>
                    <a:gd name="T60" fmla="*/ 56 w 71"/>
                    <a:gd name="T61" fmla="*/ 23 h 120"/>
                    <a:gd name="T62" fmla="*/ 61 w 71"/>
                    <a:gd name="T63" fmla="*/ 17 h 120"/>
                    <a:gd name="T64" fmla="*/ 66 w 71"/>
                    <a:gd name="T65" fmla="*/ 8 h 120"/>
                    <a:gd name="T66" fmla="*/ 71 w 71"/>
                    <a:gd name="T67" fmla="*/ 2 h 120"/>
                    <a:gd name="T68" fmla="*/ 68 w 71"/>
                    <a:gd name="T69" fmla="*/ 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71" h="120">
                      <a:moveTo>
                        <a:pt x="68" y="0"/>
                      </a:moveTo>
                      <a:lnTo>
                        <a:pt x="64" y="7"/>
                      </a:lnTo>
                      <a:lnTo>
                        <a:pt x="58" y="15"/>
                      </a:lnTo>
                      <a:lnTo>
                        <a:pt x="53" y="21"/>
                      </a:lnTo>
                      <a:lnTo>
                        <a:pt x="48" y="29"/>
                      </a:lnTo>
                      <a:lnTo>
                        <a:pt x="43" y="36"/>
                      </a:lnTo>
                      <a:lnTo>
                        <a:pt x="39" y="44"/>
                      </a:lnTo>
                      <a:lnTo>
                        <a:pt x="34" y="50"/>
                      </a:lnTo>
                      <a:lnTo>
                        <a:pt x="31" y="59"/>
                      </a:lnTo>
                      <a:lnTo>
                        <a:pt x="26" y="65"/>
                      </a:lnTo>
                      <a:lnTo>
                        <a:pt x="21" y="73"/>
                      </a:lnTo>
                      <a:lnTo>
                        <a:pt x="18" y="81"/>
                      </a:lnTo>
                      <a:lnTo>
                        <a:pt x="13" y="88"/>
                      </a:lnTo>
                      <a:lnTo>
                        <a:pt x="10" y="96"/>
                      </a:lnTo>
                      <a:lnTo>
                        <a:pt x="6" y="104"/>
                      </a:lnTo>
                      <a:lnTo>
                        <a:pt x="3" y="110"/>
                      </a:lnTo>
                      <a:lnTo>
                        <a:pt x="0" y="118"/>
                      </a:lnTo>
                      <a:lnTo>
                        <a:pt x="3" y="120"/>
                      </a:lnTo>
                      <a:lnTo>
                        <a:pt x="6" y="112"/>
                      </a:lnTo>
                      <a:lnTo>
                        <a:pt x="10" y="104"/>
                      </a:lnTo>
                      <a:lnTo>
                        <a:pt x="13" y="97"/>
                      </a:lnTo>
                      <a:lnTo>
                        <a:pt x="16" y="89"/>
                      </a:lnTo>
                      <a:lnTo>
                        <a:pt x="21" y="83"/>
                      </a:lnTo>
                      <a:lnTo>
                        <a:pt x="24" y="75"/>
                      </a:lnTo>
                      <a:lnTo>
                        <a:pt x="29" y="67"/>
                      </a:lnTo>
                      <a:lnTo>
                        <a:pt x="32" y="60"/>
                      </a:lnTo>
                      <a:lnTo>
                        <a:pt x="37" y="52"/>
                      </a:lnTo>
                      <a:lnTo>
                        <a:pt x="42" y="46"/>
                      </a:lnTo>
                      <a:lnTo>
                        <a:pt x="47" y="38"/>
                      </a:lnTo>
                      <a:lnTo>
                        <a:pt x="52" y="31"/>
                      </a:lnTo>
                      <a:lnTo>
                        <a:pt x="56" y="23"/>
                      </a:lnTo>
                      <a:lnTo>
                        <a:pt x="61" y="17"/>
                      </a:lnTo>
                      <a:lnTo>
                        <a:pt x="66" y="8"/>
                      </a:lnTo>
                      <a:lnTo>
                        <a:pt x="71" y="2"/>
                      </a:lnTo>
                      <a:lnTo>
                        <a:pt x="68" y="0"/>
                      </a:lnTo>
                      <a:close/>
                    </a:path>
                  </a:pathLst>
                </a:cu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1915" name="Freeform 107"/>
                <p:cNvSpPr>
                  <a:spLocks/>
                </p:cNvSpPr>
                <p:nvPr/>
              </p:nvSpPr>
              <p:spPr bwMode="auto">
                <a:xfrm>
                  <a:off x="4751" y="1462"/>
                  <a:ext cx="10" cy="9"/>
                </a:xfrm>
                <a:custGeom>
                  <a:avLst/>
                  <a:gdLst>
                    <a:gd name="T0" fmla="*/ 19 w 21"/>
                    <a:gd name="T1" fmla="*/ 0 h 19"/>
                    <a:gd name="T2" fmla="*/ 16 w 21"/>
                    <a:gd name="T3" fmla="*/ 0 h 19"/>
                    <a:gd name="T4" fmla="*/ 13 w 21"/>
                    <a:gd name="T5" fmla="*/ 1 h 19"/>
                    <a:gd name="T6" fmla="*/ 11 w 21"/>
                    <a:gd name="T7" fmla="*/ 4 h 19"/>
                    <a:gd name="T8" fmla="*/ 8 w 21"/>
                    <a:gd name="T9" fmla="*/ 6 h 19"/>
                    <a:gd name="T10" fmla="*/ 6 w 21"/>
                    <a:gd name="T11" fmla="*/ 9 h 19"/>
                    <a:gd name="T12" fmla="*/ 4 w 21"/>
                    <a:gd name="T13" fmla="*/ 13 h 19"/>
                    <a:gd name="T14" fmla="*/ 0 w 21"/>
                    <a:gd name="T15" fmla="*/ 17 h 19"/>
                    <a:gd name="T16" fmla="*/ 3 w 21"/>
                    <a:gd name="T17" fmla="*/ 19 h 19"/>
                    <a:gd name="T18" fmla="*/ 4 w 21"/>
                    <a:gd name="T19" fmla="*/ 16 h 19"/>
                    <a:gd name="T20" fmla="*/ 9 w 21"/>
                    <a:gd name="T21" fmla="*/ 11 h 19"/>
                    <a:gd name="T22" fmla="*/ 11 w 21"/>
                    <a:gd name="T23" fmla="*/ 8 h 19"/>
                    <a:gd name="T24" fmla="*/ 13 w 21"/>
                    <a:gd name="T25" fmla="*/ 6 h 19"/>
                    <a:gd name="T26" fmla="*/ 16 w 21"/>
                    <a:gd name="T27" fmla="*/ 4 h 19"/>
                    <a:gd name="T28" fmla="*/ 17 w 21"/>
                    <a:gd name="T29" fmla="*/ 3 h 19"/>
                    <a:gd name="T30" fmla="*/ 19 w 21"/>
                    <a:gd name="T31" fmla="*/ 3 h 19"/>
                    <a:gd name="T32" fmla="*/ 21 w 21"/>
                    <a:gd name="T33" fmla="*/ 1 h 19"/>
                    <a:gd name="T34" fmla="*/ 19 w 21"/>
                    <a:gd name="T35" fmla="*/ 3 h 19"/>
                    <a:gd name="T36" fmla="*/ 21 w 21"/>
                    <a:gd name="T37" fmla="*/ 3 h 19"/>
                    <a:gd name="T38" fmla="*/ 21 w 21"/>
                    <a:gd name="T39" fmla="*/ 1 h 19"/>
                    <a:gd name="T40" fmla="*/ 19 w 21"/>
                    <a:gd name="T41"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 h="19">
                      <a:moveTo>
                        <a:pt x="19" y="0"/>
                      </a:moveTo>
                      <a:lnTo>
                        <a:pt x="16" y="0"/>
                      </a:lnTo>
                      <a:lnTo>
                        <a:pt x="13" y="1"/>
                      </a:lnTo>
                      <a:lnTo>
                        <a:pt x="11" y="4"/>
                      </a:lnTo>
                      <a:lnTo>
                        <a:pt x="8" y="6"/>
                      </a:lnTo>
                      <a:lnTo>
                        <a:pt x="6" y="9"/>
                      </a:lnTo>
                      <a:lnTo>
                        <a:pt x="4" y="13"/>
                      </a:lnTo>
                      <a:lnTo>
                        <a:pt x="0" y="17"/>
                      </a:lnTo>
                      <a:lnTo>
                        <a:pt x="3" y="19"/>
                      </a:lnTo>
                      <a:lnTo>
                        <a:pt x="4" y="16"/>
                      </a:lnTo>
                      <a:lnTo>
                        <a:pt x="9" y="11"/>
                      </a:lnTo>
                      <a:lnTo>
                        <a:pt x="11" y="8"/>
                      </a:lnTo>
                      <a:lnTo>
                        <a:pt x="13" y="6"/>
                      </a:lnTo>
                      <a:lnTo>
                        <a:pt x="16" y="4"/>
                      </a:lnTo>
                      <a:lnTo>
                        <a:pt x="17" y="3"/>
                      </a:lnTo>
                      <a:lnTo>
                        <a:pt x="19" y="3"/>
                      </a:lnTo>
                      <a:lnTo>
                        <a:pt x="21" y="1"/>
                      </a:lnTo>
                      <a:lnTo>
                        <a:pt x="19" y="3"/>
                      </a:lnTo>
                      <a:lnTo>
                        <a:pt x="21" y="3"/>
                      </a:lnTo>
                      <a:lnTo>
                        <a:pt x="21" y="1"/>
                      </a:lnTo>
                      <a:lnTo>
                        <a:pt x="19" y="0"/>
                      </a:lnTo>
                      <a:close/>
                    </a:path>
                  </a:pathLst>
                </a:cu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1916" name="Freeform 108"/>
                <p:cNvSpPr>
                  <a:spLocks/>
                </p:cNvSpPr>
                <p:nvPr/>
              </p:nvSpPr>
              <p:spPr bwMode="auto">
                <a:xfrm>
                  <a:off x="4760" y="1456"/>
                  <a:ext cx="16" cy="7"/>
                </a:xfrm>
                <a:custGeom>
                  <a:avLst/>
                  <a:gdLst>
                    <a:gd name="T0" fmla="*/ 27 w 31"/>
                    <a:gd name="T1" fmla="*/ 2 h 13"/>
                    <a:gd name="T2" fmla="*/ 29 w 31"/>
                    <a:gd name="T3" fmla="*/ 0 h 13"/>
                    <a:gd name="T4" fmla="*/ 26 w 31"/>
                    <a:gd name="T5" fmla="*/ 2 h 13"/>
                    <a:gd name="T6" fmla="*/ 21 w 31"/>
                    <a:gd name="T7" fmla="*/ 4 h 13"/>
                    <a:gd name="T8" fmla="*/ 14 w 31"/>
                    <a:gd name="T9" fmla="*/ 4 h 13"/>
                    <a:gd name="T10" fmla="*/ 11 w 31"/>
                    <a:gd name="T11" fmla="*/ 5 h 13"/>
                    <a:gd name="T12" fmla="*/ 6 w 31"/>
                    <a:gd name="T13" fmla="*/ 7 h 13"/>
                    <a:gd name="T14" fmla="*/ 3 w 31"/>
                    <a:gd name="T15" fmla="*/ 8 h 13"/>
                    <a:gd name="T16" fmla="*/ 0 w 31"/>
                    <a:gd name="T17" fmla="*/ 12 h 13"/>
                    <a:gd name="T18" fmla="*/ 2 w 31"/>
                    <a:gd name="T19" fmla="*/ 13 h 13"/>
                    <a:gd name="T20" fmla="*/ 5 w 31"/>
                    <a:gd name="T21" fmla="*/ 12 h 13"/>
                    <a:gd name="T22" fmla="*/ 8 w 31"/>
                    <a:gd name="T23" fmla="*/ 10 h 13"/>
                    <a:gd name="T24" fmla="*/ 11 w 31"/>
                    <a:gd name="T25" fmla="*/ 8 h 13"/>
                    <a:gd name="T26" fmla="*/ 14 w 31"/>
                    <a:gd name="T27" fmla="*/ 7 h 13"/>
                    <a:gd name="T28" fmla="*/ 23 w 31"/>
                    <a:gd name="T29" fmla="*/ 7 h 13"/>
                    <a:gd name="T30" fmla="*/ 26 w 31"/>
                    <a:gd name="T31" fmla="*/ 5 h 13"/>
                    <a:gd name="T32" fmla="*/ 31 w 31"/>
                    <a:gd name="T33" fmla="*/ 4 h 13"/>
                    <a:gd name="T34" fmla="*/ 31 w 31"/>
                    <a:gd name="T35" fmla="*/ 2 h 13"/>
                    <a:gd name="T36" fmla="*/ 31 w 31"/>
                    <a:gd name="T37" fmla="*/ 4 h 13"/>
                    <a:gd name="T38" fmla="*/ 31 w 31"/>
                    <a:gd name="T39" fmla="*/ 2 h 13"/>
                    <a:gd name="T40" fmla="*/ 27 w 31"/>
                    <a:gd name="T41"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1" h="13">
                      <a:moveTo>
                        <a:pt x="27" y="2"/>
                      </a:moveTo>
                      <a:lnTo>
                        <a:pt x="29" y="0"/>
                      </a:lnTo>
                      <a:lnTo>
                        <a:pt x="26" y="2"/>
                      </a:lnTo>
                      <a:lnTo>
                        <a:pt x="21" y="4"/>
                      </a:lnTo>
                      <a:lnTo>
                        <a:pt x="14" y="4"/>
                      </a:lnTo>
                      <a:lnTo>
                        <a:pt x="11" y="5"/>
                      </a:lnTo>
                      <a:lnTo>
                        <a:pt x="6" y="7"/>
                      </a:lnTo>
                      <a:lnTo>
                        <a:pt x="3" y="8"/>
                      </a:lnTo>
                      <a:lnTo>
                        <a:pt x="0" y="12"/>
                      </a:lnTo>
                      <a:lnTo>
                        <a:pt x="2" y="13"/>
                      </a:lnTo>
                      <a:lnTo>
                        <a:pt x="5" y="12"/>
                      </a:lnTo>
                      <a:lnTo>
                        <a:pt x="8" y="10"/>
                      </a:lnTo>
                      <a:lnTo>
                        <a:pt x="11" y="8"/>
                      </a:lnTo>
                      <a:lnTo>
                        <a:pt x="14" y="7"/>
                      </a:lnTo>
                      <a:lnTo>
                        <a:pt x="23" y="7"/>
                      </a:lnTo>
                      <a:lnTo>
                        <a:pt x="26" y="5"/>
                      </a:lnTo>
                      <a:lnTo>
                        <a:pt x="31" y="4"/>
                      </a:lnTo>
                      <a:lnTo>
                        <a:pt x="31" y="2"/>
                      </a:lnTo>
                      <a:lnTo>
                        <a:pt x="31" y="4"/>
                      </a:lnTo>
                      <a:lnTo>
                        <a:pt x="31" y="2"/>
                      </a:lnTo>
                      <a:lnTo>
                        <a:pt x="27" y="2"/>
                      </a:lnTo>
                      <a:close/>
                    </a:path>
                  </a:pathLst>
                </a:cu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1917" name="Freeform 109"/>
                <p:cNvSpPr>
                  <a:spLocks/>
                </p:cNvSpPr>
                <p:nvPr/>
              </p:nvSpPr>
              <p:spPr bwMode="auto">
                <a:xfrm>
                  <a:off x="4769" y="1455"/>
                  <a:ext cx="7" cy="2"/>
                </a:xfrm>
                <a:custGeom>
                  <a:avLst/>
                  <a:gdLst>
                    <a:gd name="T0" fmla="*/ 0 w 13"/>
                    <a:gd name="T1" fmla="*/ 5 h 5"/>
                    <a:gd name="T2" fmla="*/ 3 w 13"/>
                    <a:gd name="T3" fmla="*/ 5 h 5"/>
                    <a:gd name="T4" fmla="*/ 5 w 13"/>
                    <a:gd name="T5" fmla="*/ 3 h 5"/>
                    <a:gd name="T6" fmla="*/ 9 w 13"/>
                    <a:gd name="T7" fmla="*/ 3 h 5"/>
                    <a:gd name="T8" fmla="*/ 9 w 13"/>
                    <a:gd name="T9" fmla="*/ 5 h 5"/>
                    <a:gd name="T10" fmla="*/ 13 w 13"/>
                    <a:gd name="T11" fmla="*/ 5 h 5"/>
                    <a:gd name="T12" fmla="*/ 13 w 13"/>
                    <a:gd name="T13" fmla="*/ 3 h 5"/>
                    <a:gd name="T14" fmla="*/ 11 w 13"/>
                    <a:gd name="T15" fmla="*/ 2 h 5"/>
                    <a:gd name="T16" fmla="*/ 8 w 13"/>
                    <a:gd name="T17" fmla="*/ 0 h 5"/>
                    <a:gd name="T18" fmla="*/ 6 w 13"/>
                    <a:gd name="T19" fmla="*/ 0 h 5"/>
                    <a:gd name="T20" fmla="*/ 5 w 13"/>
                    <a:gd name="T21" fmla="*/ 2 h 5"/>
                    <a:gd name="T22" fmla="*/ 0 w 13"/>
                    <a:gd name="T23" fmla="*/ 2 h 5"/>
                    <a:gd name="T24" fmla="*/ 1 w 13"/>
                    <a:gd name="T25" fmla="*/ 2 h 5"/>
                    <a:gd name="T26" fmla="*/ 0 w 13"/>
                    <a:gd name="T27" fmla="*/ 2 h 5"/>
                    <a:gd name="T28" fmla="*/ 0 w 13"/>
                    <a:gd name="T29"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 h="5">
                      <a:moveTo>
                        <a:pt x="0" y="5"/>
                      </a:moveTo>
                      <a:lnTo>
                        <a:pt x="3" y="5"/>
                      </a:lnTo>
                      <a:lnTo>
                        <a:pt x="5" y="3"/>
                      </a:lnTo>
                      <a:lnTo>
                        <a:pt x="9" y="3"/>
                      </a:lnTo>
                      <a:lnTo>
                        <a:pt x="9" y="5"/>
                      </a:lnTo>
                      <a:lnTo>
                        <a:pt x="13" y="5"/>
                      </a:lnTo>
                      <a:lnTo>
                        <a:pt x="13" y="3"/>
                      </a:lnTo>
                      <a:lnTo>
                        <a:pt x="11" y="2"/>
                      </a:lnTo>
                      <a:lnTo>
                        <a:pt x="8" y="0"/>
                      </a:lnTo>
                      <a:lnTo>
                        <a:pt x="6" y="0"/>
                      </a:lnTo>
                      <a:lnTo>
                        <a:pt x="5" y="2"/>
                      </a:lnTo>
                      <a:lnTo>
                        <a:pt x="0" y="2"/>
                      </a:lnTo>
                      <a:lnTo>
                        <a:pt x="1" y="2"/>
                      </a:lnTo>
                      <a:lnTo>
                        <a:pt x="0" y="2"/>
                      </a:lnTo>
                      <a:lnTo>
                        <a:pt x="0" y="5"/>
                      </a:lnTo>
                      <a:close/>
                    </a:path>
                  </a:pathLst>
                </a:cu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1918" name="Freeform 110"/>
                <p:cNvSpPr>
                  <a:spLocks/>
                </p:cNvSpPr>
                <p:nvPr/>
              </p:nvSpPr>
              <p:spPr bwMode="auto">
                <a:xfrm>
                  <a:off x="4758" y="1455"/>
                  <a:ext cx="11" cy="6"/>
                </a:xfrm>
                <a:custGeom>
                  <a:avLst/>
                  <a:gdLst>
                    <a:gd name="T0" fmla="*/ 2 w 23"/>
                    <a:gd name="T1" fmla="*/ 11 h 11"/>
                    <a:gd name="T2" fmla="*/ 3 w 23"/>
                    <a:gd name="T3" fmla="*/ 11 h 11"/>
                    <a:gd name="T4" fmla="*/ 7 w 23"/>
                    <a:gd name="T5" fmla="*/ 8 h 11"/>
                    <a:gd name="T6" fmla="*/ 10 w 23"/>
                    <a:gd name="T7" fmla="*/ 6 h 11"/>
                    <a:gd name="T8" fmla="*/ 11 w 23"/>
                    <a:gd name="T9" fmla="*/ 5 h 11"/>
                    <a:gd name="T10" fmla="*/ 15 w 23"/>
                    <a:gd name="T11" fmla="*/ 5 h 11"/>
                    <a:gd name="T12" fmla="*/ 18 w 23"/>
                    <a:gd name="T13" fmla="*/ 3 h 11"/>
                    <a:gd name="T14" fmla="*/ 23 w 23"/>
                    <a:gd name="T15" fmla="*/ 3 h 11"/>
                    <a:gd name="T16" fmla="*/ 23 w 23"/>
                    <a:gd name="T17" fmla="*/ 0 h 11"/>
                    <a:gd name="T18" fmla="*/ 19 w 23"/>
                    <a:gd name="T19" fmla="*/ 0 h 11"/>
                    <a:gd name="T20" fmla="*/ 16 w 23"/>
                    <a:gd name="T21" fmla="*/ 1 h 11"/>
                    <a:gd name="T22" fmla="*/ 10 w 23"/>
                    <a:gd name="T23" fmla="*/ 1 h 11"/>
                    <a:gd name="T24" fmla="*/ 8 w 23"/>
                    <a:gd name="T25" fmla="*/ 3 h 11"/>
                    <a:gd name="T26" fmla="*/ 5 w 23"/>
                    <a:gd name="T27" fmla="*/ 5 h 11"/>
                    <a:gd name="T28" fmla="*/ 2 w 23"/>
                    <a:gd name="T29" fmla="*/ 6 h 11"/>
                    <a:gd name="T30" fmla="*/ 0 w 23"/>
                    <a:gd name="T31" fmla="*/ 9 h 11"/>
                    <a:gd name="T32" fmla="*/ 2 w 23"/>
                    <a:gd name="T33" fmla="*/ 8 h 11"/>
                    <a:gd name="T34" fmla="*/ 2 w 23"/>
                    <a:gd name="T35" fmla="*/ 11 h 11"/>
                    <a:gd name="T36" fmla="*/ 3 w 23"/>
                    <a:gd name="T37" fmla="*/ 11 h 11"/>
                    <a:gd name="T38" fmla="*/ 2 w 23"/>
                    <a:gd name="T39" fmla="*/ 1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 h="11">
                      <a:moveTo>
                        <a:pt x="2" y="11"/>
                      </a:moveTo>
                      <a:lnTo>
                        <a:pt x="3" y="11"/>
                      </a:lnTo>
                      <a:lnTo>
                        <a:pt x="7" y="8"/>
                      </a:lnTo>
                      <a:lnTo>
                        <a:pt x="10" y="6"/>
                      </a:lnTo>
                      <a:lnTo>
                        <a:pt x="11" y="5"/>
                      </a:lnTo>
                      <a:lnTo>
                        <a:pt x="15" y="5"/>
                      </a:lnTo>
                      <a:lnTo>
                        <a:pt x="18" y="3"/>
                      </a:lnTo>
                      <a:lnTo>
                        <a:pt x="23" y="3"/>
                      </a:lnTo>
                      <a:lnTo>
                        <a:pt x="23" y="0"/>
                      </a:lnTo>
                      <a:lnTo>
                        <a:pt x="19" y="0"/>
                      </a:lnTo>
                      <a:lnTo>
                        <a:pt x="16" y="1"/>
                      </a:lnTo>
                      <a:lnTo>
                        <a:pt x="10" y="1"/>
                      </a:lnTo>
                      <a:lnTo>
                        <a:pt x="8" y="3"/>
                      </a:lnTo>
                      <a:lnTo>
                        <a:pt x="5" y="5"/>
                      </a:lnTo>
                      <a:lnTo>
                        <a:pt x="2" y="6"/>
                      </a:lnTo>
                      <a:lnTo>
                        <a:pt x="0" y="9"/>
                      </a:lnTo>
                      <a:lnTo>
                        <a:pt x="2" y="8"/>
                      </a:lnTo>
                      <a:lnTo>
                        <a:pt x="2" y="11"/>
                      </a:lnTo>
                      <a:lnTo>
                        <a:pt x="3" y="11"/>
                      </a:lnTo>
                      <a:lnTo>
                        <a:pt x="2" y="11"/>
                      </a:lnTo>
                      <a:close/>
                    </a:path>
                  </a:pathLst>
                </a:cu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1919" name="Freeform 111"/>
                <p:cNvSpPr>
                  <a:spLocks/>
                </p:cNvSpPr>
                <p:nvPr/>
              </p:nvSpPr>
              <p:spPr bwMode="auto">
                <a:xfrm>
                  <a:off x="4752" y="1459"/>
                  <a:ext cx="7" cy="8"/>
                </a:xfrm>
                <a:custGeom>
                  <a:avLst/>
                  <a:gdLst>
                    <a:gd name="T0" fmla="*/ 3 w 15"/>
                    <a:gd name="T1" fmla="*/ 14 h 14"/>
                    <a:gd name="T2" fmla="*/ 5 w 15"/>
                    <a:gd name="T3" fmla="*/ 11 h 14"/>
                    <a:gd name="T4" fmla="*/ 5 w 15"/>
                    <a:gd name="T5" fmla="*/ 9 h 14"/>
                    <a:gd name="T6" fmla="*/ 7 w 15"/>
                    <a:gd name="T7" fmla="*/ 8 h 14"/>
                    <a:gd name="T8" fmla="*/ 7 w 15"/>
                    <a:gd name="T9" fmla="*/ 6 h 14"/>
                    <a:gd name="T10" fmla="*/ 10 w 15"/>
                    <a:gd name="T11" fmla="*/ 5 h 14"/>
                    <a:gd name="T12" fmla="*/ 12 w 15"/>
                    <a:gd name="T13" fmla="*/ 5 h 14"/>
                    <a:gd name="T14" fmla="*/ 13 w 15"/>
                    <a:gd name="T15" fmla="*/ 3 h 14"/>
                    <a:gd name="T16" fmla="*/ 15 w 15"/>
                    <a:gd name="T17" fmla="*/ 3 h 14"/>
                    <a:gd name="T18" fmla="*/ 15 w 15"/>
                    <a:gd name="T19" fmla="*/ 0 h 14"/>
                    <a:gd name="T20" fmla="*/ 12 w 15"/>
                    <a:gd name="T21" fmla="*/ 1 h 14"/>
                    <a:gd name="T22" fmla="*/ 10 w 15"/>
                    <a:gd name="T23" fmla="*/ 1 h 14"/>
                    <a:gd name="T24" fmla="*/ 7 w 15"/>
                    <a:gd name="T25" fmla="*/ 3 h 14"/>
                    <a:gd name="T26" fmla="*/ 2 w 15"/>
                    <a:gd name="T27" fmla="*/ 8 h 14"/>
                    <a:gd name="T28" fmla="*/ 2 w 15"/>
                    <a:gd name="T29" fmla="*/ 11 h 14"/>
                    <a:gd name="T30" fmla="*/ 0 w 15"/>
                    <a:gd name="T31" fmla="*/ 11 h 14"/>
                    <a:gd name="T32" fmla="*/ 3 w 15"/>
                    <a:gd name="T33"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5" h="14">
                      <a:moveTo>
                        <a:pt x="3" y="14"/>
                      </a:moveTo>
                      <a:lnTo>
                        <a:pt x="5" y="11"/>
                      </a:lnTo>
                      <a:lnTo>
                        <a:pt x="5" y="9"/>
                      </a:lnTo>
                      <a:lnTo>
                        <a:pt x="7" y="8"/>
                      </a:lnTo>
                      <a:lnTo>
                        <a:pt x="7" y="6"/>
                      </a:lnTo>
                      <a:lnTo>
                        <a:pt x="10" y="5"/>
                      </a:lnTo>
                      <a:lnTo>
                        <a:pt x="12" y="5"/>
                      </a:lnTo>
                      <a:lnTo>
                        <a:pt x="13" y="3"/>
                      </a:lnTo>
                      <a:lnTo>
                        <a:pt x="15" y="3"/>
                      </a:lnTo>
                      <a:lnTo>
                        <a:pt x="15" y="0"/>
                      </a:lnTo>
                      <a:lnTo>
                        <a:pt x="12" y="1"/>
                      </a:lnTo>
                      <a:lnTo>
                        <a:pt x="10" y="1"/>
                      </a:lnTo>
                      <a:lnTo>
                        <a:pt x="7" y="3"/>
                      </a:lnTo>
                      <a:lnTo>
                        <a:pt x="2" y="8"/>
                      </a:lnTo>
                      <a:lnTo>
                        <a:pt x="2" y="11"/>
                      </a:lnTo>
                      <a:lnTo>
                        <a:pt x="0" y="11"/>
                      </a:lnTo>
                      <a:lnTo>
                        <a:pt x="3" y="14"/>
                      </a:lnTo>
                      <a:close/>
                    </a:path>
                  </a:pathLst>
                </a:cu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1920" name="Freeform 112"/>
                <p:cNvSpPr>
                  <a:spLocks/>
                </p:cNvSpPr>
                <p:nvPr/>
              </p:nvSpPr>
              <p:spPr bwMode="auto">
                <a:xfrm>
                  <a:off x="4719" y="1465"/>
                  <a:ext cx="34" cy="53"/>
                </a:xfrm>
                <a:custGeom>
                  <a:avLst/>
                  <a:gdLst>
                    <a:gd name="T0" fmla="*/ 3 w 67"/>
                    <a:gd name="T1" fmla="*/ 107 h 107"/>
                    <a:gd name="T2" fmla="*/ 6 w 67"/>
                    <a:gd name="T3" fmla="*/ 100 h 107"/>
                    <a:gd name="T4" fmla="*/ 8 w 67"/>
                    <a:gd name="T5" fmla="*/ 94 h 107"/>
                    <a:gd name="T6" fmla="*/ 11 w 67"/>
                    <a:gd name="T7" fmla="*/ 87 h 107"/>
                    <a:gd name="T8" fmla="*/ 16 w 67"/>
                    <a:gd name="T9" fmla="*/ 79 h 107"/>
                    <a:gd name="T10" fmla="*/ 19 w 67"/>
                    <a:gd name="T11" fmla="*/ 73 h 107"/>
                    <a:gd name="T12" fmla="*/ 22 w 67"/>
                    <a:gd name="T13" fmla="*/ 66 h 107"/>
                    <a:gd name="T14" fmla="*/ 27 w 67"/>
                    <a:gd name="T15" fmla="*/ 60 h 107"/>
                    <a:gd name="T16" fmla="*/ 32 w 67"/>
                    <a:gd name="T17" fmla="*/ 53 h 107"/>
                    <a:gd name="T18" fmla="*/ 35 w 67"/>
                    <a:gd name="T19" fmla="*/ 47 h 107"/>
                    <a:gd name="T20" fmla="*/ 42 w 67"/>
                    <a:gd name="T21" fmla="*/ 42 h 107"/>
                    <a:gd name="T22" fmla="*/ 45 w 67"/>
                    <a:gd name="T23" fmla="*/ 36 h 107"/>
                    <a:gd name="T24" fmla="*/ 50 w 67"/>
                    <a:gd name="T25" fmla="*/ 29 h 107"/>
                    <a:gd name="T26" fmla="*/ 55 w 67"/>
                    <a:gd name="T27" fmla="*/ 23 h 107"/>
                    <a:gd name="T28" fmla="*/ 59 w 67"/>
                    <a:gd name="T29" fmla="*/ 16 h 107"/>
                    <a:gd name="T30" fmla="*/ 63 w 67"/>
                    <a:gd name="T31" fmla="*/ 10 h 107"/>
                    <a:gd name="T32" fmla="*/ 67 w 67"/>
                    <a:gd name="T33" fmla="*/ 3 h 107"/>
                    <a:gd name="T34" fmla="*/ 64 w 67"/>
                    <a:gd name="T35" fmla="*/ 0 h 107"/>
                    <a:gd name="T36" fmla="*/ 61 w 67"/>
                    <a:gd name="T37" fmla="*/ 8 h 107"/>
                    <a:gd name="T38" fmla="*/ 56 w 67"/>
                    <a:gd name="T39" fmla="*/ 15 h 107"/>
                    <a:gd name="T40" fmla="*/ 51 w 67"/>
                    <a:gd name="T41" fmla="*/ 21 h 107"/>
                    <a:gd name="T42" fmla="*/ 47 w 67"/>
                    <a:gd name="T43" fmla="*/ 28 h 107"/>
                    <a:gd name="T44" fmla="*/ 43 w 67"/>
                    <a:gd name="T45" fmla="*/ 32 h 107"/>
                    <a:gd name="T46" fmla="*/ 38 w 67"/>
                    <a:gd name="T47" fmla="*/ 39 h 107"/>
                    <a:gd name="T48" fmla="*/ 34 w 67"/>
                    <a:gd name="T49" fmla="*/ 45 h 107"/>
                    <a:gd name="T50" fmla="*/ 29 w 67"/>
                    <a:gd name="T51" fmla="*/ 52 h 107"/>
                    <a:gd name="T52" fmla="*/ 24 w 67"/>
                    <a:gd name="T53" fmla="*/ 58 h 107"/>
                    <a:gd name="T54" fmla="*/ 21 w 67"/>
                    <a:gd name="T55" fmla="*/ 65 h 107"/>
                    <a:gd name="T56" fmla="*/ 16 w 67"/>
                    <a:gd name="T57" fmla="*/ 71 h 107"/>
                    <a:gd name="T58" fmla="*/ 13 w 67"/>
                    <a:gd name="T59" fmla="*/ 78 h 107"/>
                    <a:gd name="T60" fmla="*/ 8 w 67"/>
                    <a:gd name="T61" fmla="*/ 86 h 107"/>
                    <a:gd name="T62" fmla="*/ 5 w 67"/>
                    <a:gd name="T63" fmla="*/ 92 h 107"/>
                    <a:gd name="T64" fmla="*/ 3 w 67"/>
                    <a:gd name="T65" fmla="*/ 99 h 107"/>
                    <a:gd name="T66" fmla="*/ 0 w 67"/>
                    <a:gd name="T67" fmla="*/ 107 h 107"/>
                    <a:gd name="T68" fmla="*/ 3 w 67"/>
                    <a:gd name="T69" fmla="*/ 107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7" h="107">
                      <a:moveTo>
                        <a:pt x="3" y="107"/>
                      </a:moveTo>
                      <a:lnTo>
                        <a:pt x="6" y="100"/>
                      </a:lnTo>
                      <a:lnTo>
                        <a:pt x="8" y="94"/>
                      </a:lnTo>
                      <a:lnTo>
                        <a:pt x="11" y="87"/>
                      </a:lnTo>
                      <a:lnTo>
                        <a:pt x="16" y="79"/>
                      </a:lnTo>
                      <a:lnTo>
                        <a:pt x="19" y="73"/>
                      </a:lnTo>
                      <a:lnTo>
                        <a:pt x="22" y="66"/>
                      </a:lnTo>
                      <a:lnTo>
                        <a:pt x="27" y="60"/>
                      </a:lnTo>
                      <a:lnTo>
                        <a:pt x="32" y="53"/>
                      </a:lnTo>
                      <a:lnTo>
                        <a:pt x="35" y="47"/>
                      </a:lnTo>
                      <a:lnTo>
                        <a:pt x="42" y="42"/>
                      </a:lnTo>
                      <a:lnTo>
                        <a:pt x="45" y="36"/>
                      </a:lnTo>
                      <a:lnTo>
                        <a:pt x="50" y="29"/>
                      </a:lnTo>
                      <a:lnTo>
                        <a:pt x="55" y="23"/>
                      </a:lnTo>
                      <a:lnTo>
                        <a:pt x="59" y="16"/>
                      </a:lnTo>
                      <a:lnTo>
                        <a:pt x="63" y="10"/>
                      </a:lnTo>
                      <a:lnTo>
                        <a:pt x="67" y="3"/>
                      </a:lnTo>
                      <a:lnTo>
                        <a:pt x="64" y="0"/>
                      </a:lnTo>
                      <a:lnTo>
                        <a:pt x="61" y="8"/>
                      </a:lnTo>
                      <a:lnTo>
                        <a:pt x="56" y="15"/>
                      </a:lnTo>
                      <a:lnTo>
                        <a:pt x="51" y="21"/>
                      </a:lnTo>
                      <a:lnTo>
                        <a:pt x="47" y="28"/>
                      </a:lnTo>
                      <a:lnTo>
                        <a:pt x="43" y="32"/>
                      </a:lnTo>
                      <a:lnTo>
                        <a:pt x="38" y="39"/>
                      </a:lnTo>
                      <a:lnTo>
                        <a:pt x="34" y="45"/>
                      </a:lnTo>
                      <a:lnTo>
                        <a:pt x="29" y="52"/>
                      </a:lnTo>
                      <a:lnTo>
                        <a:pt x="24" y="58"/>
                      </a:lnTo>
                      <a:lnTo>
                        <a:pt x="21" y="65"/>
                      </a:lnTo>
                      <a:lnTo>
                        <a:pt x="16" y="71"/>
                      </a:lnTo>
                      <a:lnTo>
                        <a:pt x="13" y="78"/>
                      </a:lnTo>
                      <a:lnTo>
                        <a:pt x="8" y="86"/>
                      </a:lnTo>
                      <a:lnTo>
                        <a:pt x="5" y="92"/>
                      </a:lnTo>
                      <a:lnTo>
                        <a:pt x="3" y="99"/>
                      </a:lnTo>
                      <a:lnTo>
                        <a:pt x="0" y="107"/>
                      </a:lnTo>
                      <a:lnTo>
                        <a:pt x="3" y="107"/>
                      </a:lnTo>
                      <a:close/>
                    </a:path>
                  </a:pathLst>
                </a:cu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1921" name="Freeform 113"/>
                <p:cNvSpPr>
                  <a:spLocks/>
                </p:cNvSpPr>
                <p:nvPr/>
              </p:nvSpPr>
              <p:spPr bwMode="auto">
                <a:xfrm>
                  <a:off x="4713" y="1518"/>
                  <a:ext cx="8" cy="14"/>
                </a:xfrm>
                <a:custGeom>
                  <a:avLst/>
                  <a:gdLst>
                    <a:gd name="T0" fmla="*/ 3 w 16"/>
                    <a:gd name="T1" fmla="*/ 26 h 27"/>
                    <a:gd name="T2" fmla="*/ 3 w 16"/>
                    <a:gd name="T3" fmla="*/ 27 h 27"/>
                    <a:gd name="T4" fmla="*/ 5 w 16"/>
                    <a:gd name="T5" fmla="*/ 24 h 27"/>
                    <a:gd name="T6" fmla="*/ 6 w 16"/>
                    <a:gd name="T7" fmla="*/ 19 h 27"/>
                    <a:gd name="T8" fmla="*/ 8 w 16"/>
                    <a:gd name="T9" fmla="*/ 17 h 27"/>
                    <a:gd name="T10" fmla="*/ 10 w 16"/>
                    <a:gd name="T11" fmla="*/ 14 h 27"/>
                    <a:gd name="T12" fmla="*/ 11 w 16"/>
                    <a:gd name="T13" fmla="*/ 9 h 27"/>
                    <a:gd name="T14" fmla="*/ 13 w 16"/>
                    <a:gd name="T15" fmla="*/ 8 h 27"/>
                    <a:gd name="T16" fmla="*/ 14 w 16"/>
                    <a:gd name="T17" fmla="*/ 3 h 27"/>
                    <a:gd name="T18" fmla="*/ 16 w 16"/>
                    <a:gd name="T19" fmla="*/ 0 h 27"/>
                    <a:gd name="T20" fmla="*/ 13 w 16"/>
                    <a:gd name="T21" fmla="*/ 0 h 27"/>
                    <a:gd name="T22" fmla="*/ 11 w 16"/>
                    <a:gd name="T23" fmla="*/ 1 h 27"/>
                    <a:gd name="T24" fmla="*/ 10 w 16"/>
                    <a:gd name="T25" fmla="*/ 6 h 27"/>
                    <a:gd name="T26" fmla="*/ 8 w 16"/>
                    <a:gd name="T27" fmla="*/ 9 h 27"/>
                    <a:gd name="T28" fmla="*/ 6 w 16"/>
                    <a:gd name="T29" fmla="*/ 13 h 27"/>
                    <a:gd name="T30" fmla="*/ 5 w 16"/>
                    <a:gd name="T31" fmla="*/ 16 h 27"/>
                    <a:gd name="T32" fmla="*/ 3 w 16"/>
                    <a:gd name="T33" fmla="*/ 19 h 27"/>
                    <a:gd name="T34" fmla="*/ 1 w 16"/>
                    <a:gd name="T35" fmla="*/ 22 h 27"/>
                    <a:gd name="T36" fmla="*/ 1 w 16"/>
                    <a:gd name="T37" fmla="*/ 27 h 27"/>
                    <a:gd name="T38" fmla="*/ 1 w 16"/>
                    <a:gd name="T39" fmla="*/ 26 h 27"/>
                    <a:gd name="T40" fmla="*/ 0 w 16"/>
                    <a:gd name="T41" fmla="*/ 27 h 27"/>
                    <a:gd name="T42" fmla="*/ 1 w 16"/>
                    <a:gd name="T43" fmla="*/ 27 h 27"/>
                    <a:gd name="T44" fmla="*/ 3 w 16"/>
                    <a:gd name="T45" fmla="*/ 26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6" h="27">
                      <a:moveTo>
                        <a:pt x="3" y="26"/>
                      </a:moveTo>
                      <a:lnTo>
                        <a:pt x="3" y="27"/>
                      </a:lnTo>
                      <a:lnTo>
                        <a:pt x="5" y="24"/>
                      </a:lnTo>
                      <a:lnTo>
                        <a:pt x="6" y="19"/>
                      </a:lnTo>
                      <a:lnTo>
                        <a:pt x="8" y="17"/>
                      </a:lnTo>
                      <a:lnTo>
                        <a:pt x="10" y="14"/>
                      </a:lnTo>
                      <a:lnTo>
                        <a:pt x="11" y="9"/>
                      </a:lnTo>
                      <a:lnTo>
                        <a:pt x="13" y="8"/>
                      </a:lnTo>
                      <a:lnTo>
                        <a:pt x="14" y="3"/>
                      </a:lnTo>
                      <a:lnTo>
                        <a:pt x="16" y="0"/>
                      </a:lnTo>
                      <a:lnTo>
                        <a:pt x="13" y="0"/>
                      </a:lnTo>
                      <a:lnTo>
                        <a:pt x="11" y="1"/>
                      </a:lnTo>
                      <a:lnTo>
                        <a:pt x="10" y="6"/>
                      </a:lnTo>
                      <a:lnTo>
                        <a:pt x="8" y="9"/>
                      </a:lnTo>
                      <a:lnTo>
                        <a:pt x="6" y="13"/>
                      </a:lnTo>
                      <a:lnTo>
                        <a:pt x="5" y="16"/>
                      </a:lnTo>
                      <a:lnTo>
                        <a:pt x="3" y="19"/>
                      </a:lnTo>
                      <a:lnTo>
                        <a:pt x="1" y="22"/>
                      </a:lnTo>
                      <a:lnTo>
                        <a:pt x="1" y="27"/>
                      </a:lnTo>
                      <a:lnTo>
                        <a:pt x="1" y="26"/>
                      </a:lnTo>
                      <a:lnTo>
                        <a:pt x="0" y="27"/>
                      </a:lnTo>
                      <a:lnTo>
                        <a:pt x="1" y="27"/>
                      </a:lnTo>
                      <a:lnTo>
                        <a:pt x="3" y="26"/>
                      </a:lnTo>
                      <a:close/>
                    </a:path>
                  </a:pathLst>
                </a:cu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1922" name="Freeform 114"/>
                <p:cNvSpPr>
                  <a:spLocks/>
                </p:cNvSpPr>
                <p:nvPr/>
              </p:nvSpPr>
              <p:spPr bwMode="auto">
                <a:xfrm>
                  <a:off x="4714" y="1531"/>
                  <a:ext cx="12" cy="6"/>
                </a:xfrm>
                <a:custGeom>
                  <a:avLst/>
                  <a:gdLst>
                    <a:gd name="T0" fmla="*/ 23 w 25"/>
                    <a:gd name="T1" fmla="*/ 8 h 11"/>
                    <a:gd name="T2" fmla="*/ 25 w 25"/>
                    <a:gd name="T3" fmla="*/ 8 h 11"/>
                    <a:gd name="T4" fmla="*/ 23 w 25"/>
                    <a:gd name="T5" fmla="*/ 4 h 11"/>
                    <a:gd name="T6" fmla="*/ 18 w 25"/>
                    <a:gd name="T7" fmla="*/ 3 h 11"/>
                    <a:gd name="T8" fmla="*/ 17 w 25"/>
                    <a:gd name="T9" fmla="*/ 3 h 11"/>
                    <a:gd name="T10" fmla="*/ 13 w 25"/>
                    <a:gd name="T11" fmla="*/ 1 h 11"/>
                    <a:gd name="T12" fmla="*/ 4 w 25"/>
                    <a:gd name="T13" fmla="*/ 1 h 11"/>
                    <a:gd name="T14" fmla="*/ 2 w 25"/>
                    <a:gd name="T15" fmla="*/ 0 h 11"/>
                    <a:gd name="T16" fmla="*/ 0 w 25"/>
                    <a:gd name="T17" fmla="*/ 1 h 11"/>
                    <a:gd name="T18" fmla="*/ 4 w 25"/>
                    <a:gd name="T19" fmla="*/ 3 h 11"/>
                    <a:gd name="T20" fmla="*/ 7 w 25"/>
                    <a:gd name="T21" fmla="*/ 4 h 11"/>
                    <a:gd name="T22" fmla="*/ 13 w 25"/>
                    <a:gd name="T23" fmla="*/ 4 h 11"/>
                    <a:gd name="T24" fmla="*/ 15 w 25"/>
                    <a:gd name="T25" fmla="*/ 6 h 11"/>
                    <a:gd name="T26" fmla="*/ 18 w 25"/>
                    <a:gd name="T27" fmla="*/ 6 h 11"/>
                    <a:gd name="T28" fmla="*/ 21 w 25"/>
                    <a:gd name="T29" fmla="*/ 9 h 11"/>
                    <a:gd name="T30" fmla="*/ 25 w 25"/>
                    <a:gd name="T31" fmla="*/ 11 h 11"/>
                    <a:gd name="T32" fmla="*/ 21 w 25"/>
                    <a:gd name="T33" fmla="*/ 9 h 11"/>
                    <a:gd name="T34" fmla="*/ 23 w 25"/>
                    <a:gd name="T35" fmla="*/ 11 h 11"/>
                    <a:gd name="T36" fmla="*/ 25 w 25"/>
                    <a:gd name="T37" fmla="*/ 11 h 11"/>
                    <a:gd name="T38" fmla="*/ 23 w 25"/>
                    <a:gd name="T39" fmla="*/ 8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5" h="11">
                      <a:moveTo>
                        <a:pt x="23" y="8"/>
                      </a:moveTo>
                      <a:lnTo>
                        <a:pt x="25" y="8"/>
                      </a:lnTo>
                      <a:lnTo>
                        <a:pt x="23" y="4"/>
                      </a:lnTo>
                      <a:lnTo>
                        <a:pt x="18" y="3"/>
                      </a:lnTo>
                      <a:lnTo>
                        <a:pt x="17" y="3"/>
                      </a:lnTo>
                      <a:lnTo>
                        <a:pt x="13" y="1"/>
                      </a:lnTo>
                      <a:lnTo>
                        <a:pt x="4" y="1"/>
                      </a:lnTo>
                      <a:lnTo>
                        <a:pt x="2" y="0"/>
                      </a:lnTo>
                      <a:lnTo>
                        <a:pt x="0" y="1"/>
                      </a:lnTo>
                      <a:lnTo>
                        <a:pt x="4" y="3"/>
                      </a:lnTo>
                      <a:lnTo>
                        <a:pt x="7" y="4"/>
                      </a:lnTo>
                      <a:lnTo>
                        <a:pt x="13" y="4"/>
                      </a:lnTo>
                      <a:lnTo>
                        <a:pt x="15" y="6"/>
                      </a:lnTo>
                      <a:lnTo>
                        <a:pt x="18" y="6"/>
                      </a:lnTo>
                      <a:lnTo>
                        <a:pt x="21" y="9"/>
                      </a:lnTo>
                      <a:lnTo>
                        <a:pt x="25" y="11"/>
                      </a:lnTo>
                      <a:lnTo>
                        <a:pt x="21" y="9"/>
                      </a:lnTo>
                      <a:lnTo>
                        <a:pt x="23" y="11"/>
                      </a:lnTo>
                      <a:lnTo>
                        <a:pt x="25" y="11"/>
                      </a:lnTo>
                      <a:lnTo>
                        <a:pt x="23" y="8"/>
                      </a:lnTo>
                      <a:close/>
                    </a:path>
                  </a:pathLst>
                </a:cu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1923" name="Freeform 115"/>
                <p:cNvSpPr>
                  <a:spLocks/>
                </p:cNvSpPr>
                <p:nvPr/>
              </p:nvSpPr>
              <p:spPr bwMode="auto">
                <a:xfrm>
                  <a:off x="4725" y="1534"/>
                  <a:ext cx="18" cy="3"/>
                </a:xfrm>
                <a:custGeom>
                  <a:avLst/>
                  <a:gdLst>
                    <a:gd name="T0" fmla="*/ 36 w 36"/>
                    <a:gd name="T1" fmla="*/ 2 h 7"/>
                    <a:gd name="T2" fmla="*/ 32 w 36"/>
                    <a:gd name="T3" fmla="*/ 0 h 7"/>
                    <a:gd name="T4" fmla="*/ 31 w 36"/>
                    <a:gd name="T5" fmla="*/ 4 h 7"/>
                    <a:gd name="T6" fmla="*/ 13 w 36"/>
                    <a:gd name="T7" fmla="*/ 4 h 7"/>
                    <a:gd name="T8" fmla="*/ 10 w 36"/>
                    <a:gd name="T9" fmla="*/ 2 h 7"/>
                    <a:gd name="T10" fmla="*/ 5 w 36"/>
                    <a:gd name="T11" fmla="*/ 2 h 7"/>
                    <a:gd name="T12" fmla="*/ 0 w 36"/>
                    <a:gd name="T13" fmla="*/ 4 h 7"/>
                    <a:gd name="T14" fmla="*/ 2 w 36"/>
                    <a:gd name="T15" fmla="*/ 7 h 7"/>
                    <a:gd name="T16" fmla="*/ 5 w 36"/>
                    <a:gd name="T17" fmla="*/ 5 h 7"/>
                    <a:gd name="T18" fmla="*/ 10 w 36"/>
                    <a:gd name="T19" fmla="*/ 5 h 7"/>
                    <a:gd name="T20" fmla="*/ 13 w 36"/>
                    <a:gd name="T21" fmla="*/ 7 h 7"/>
                    <a:gd name="T22" fmla="*/ 31 w 36"/>
                    <a:gd name="T23" fmla="*/ 7 h 7"/>
                    <a:gd name="T24" fmla="*/ 36 w 36"/>
                    <a:gd name="T25" fmla="*/ 4 h 7"/>
                    <a:gd name="T26" fmla="*/ 32 w 36"/>
                    <a:gd name="T27" fmla="*/ 4 h 7"/>
                    <a:gd name="T28" fmla="*/ 36 w 36"/>
                    <a:gd name="T29" fmla="*/ 2 h 7"/>
                    <a:gd name="T30" fmla="*/ 34 w 36"/>
                    <a:gd name="T31" fmla="*/ 0 h 7"/>
                    <a:gd name="T32" fmla="*/ 32 w 36"/>
                    <a:gd name="T33" fmla="*/ 0 h 7"/>
                    <a:gd name="T34" fmla="*/ 36 w 36"/>
                    <a:gd name="T35" fmla="*/ 2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 h="7">
                      <a:moveTo>
                        <a:pt x="36" y="2"/>
                      </a:moveTo>
                      <a:lnTo>
                        <a:pt x="32" y="0"/>
                      </a:lnTo>
                      <a:lnTo>
                        <a:pt x="31" y="4"/>
                      </a:lnTo>
                      <a:lnTo>
                        <a:pt x="13" y="4"/>
                      </a:lnTo>
                      <a:lnTo>
                        <a:pt x="10" y="2"/>
                      </a:lnTo>
                      <a:lnTo>
                        <a:pt x="5" y="2"/>
                      </a:lnTo>
                      <a:lnTo>
                        <a:pt x="0" y="4"/>
                      </a:lnTo>
                      <a:lnTo>
                        <a:pt x="2" y="7"/>
                      </a:lnTo>
                      <a:lnTo>
                        <a:pt x="5" y="5"/>
                      </a:lnTo>
                      <a:lnTo>
                        <a:pt x="10" y="5"/>
                      </a:lnTo>
                      <a:lnTo>
                        <a:pt x="13" y="7"/>
                      </a:lnTo>
                      <a:lnTo>
                        <a:pt x="31" y="7"/>
                      </a:lnTo>
                      <a:lnTo>
                        <a:pt x="36" y="4"/>
                      </a:lnTo>
                      <a:lnTo>
                        <a:pt x="32" y="4"/>
                      </a:lnTo>
                      <a:lnTo>
                        <a:pt x="36" y="2"/>
                      </a:lnTo>
                      <a:lnTo>
                        <a:pt x="34" y="0"/>
                      </a:lnTo>
                      <a:lnTo>
                        <a:pt x="32" y="0"/>
                      </a:lnTo>
                      <a:lnTo>
                        <a:pt x="36" y="2"/>
                      </a:lnTo>
                      <a:close/>
                    </a:path>
                  </a:pathLst>
                </a:cu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1924" name="Freeform 116"/>
                <p:cNvSpPr>
                  <a:spLocks/>
                </p:cNvSpPr>
                <p:nvPr/>
              </p:nvSpPr>
              <p:spPr bwMode="auto">
                <a:xfrm>
                  <a:off x="4741" y="1534"/>
                  <a:ext cx="3" cy="11"/>
                </a:xfrm>
                <a:custGeom>
                  <a:avLst/>
                  <a:gdLst>
                    <a:gd name="T0" fmla="*/ 7 w 7"/>
                    <a:gd name="T1" fmla="*/ 16 h 21"/>
                    <a:gd name="T2" fmla="*/ 7 w 7"/>
                    <a:gd name="T3" fmla="*/ 18 h 21"/>
                    <a:gd name="T4" fmla="*/ 5 w 7"/>
                    <a:gd name="T5" fmla="*/ 15 h 21"/>
                    <a:gd name="T6" fmla="*/ 5 w 7"/>
                    <a:gd name="T7" fmla="*/ 5 h 21"/>
                    <a:gd name="T8" fmla="*/ 4 w 7"/>
                    <a:gd name="T9" fmla="*/ 0 h 21"/>
                    <a:gd name="T10" fmla="*/ 0 w 7"/>
                    <a:gd name="T11" fmla="*/ 2 h 21"/>
                    <a:gd name="T12" fmla="*/ 2 w 7"/>
                    <a:gd name="T13" fmla="*/ 5 h 21"/>
                    <a:gd name="T14" fmla="*/ 2 w 7"/>
                    <a:gd name="T15" fmla="*/ 15 h 21"/>
                    <a:gd name="T16" fmla="*/ 5 w 7"/>
                    <a:gd name="T17" fmla="*/ 19 h 21"/>
                    <a:gd name="T18" fmla="*/ 7 w 7"/>
                    <a:gd name="T19" fmla="*/ 19 h 21"/>
                    <a:gd name="T20" fmla="*/ 5 w 7"/>
                    <a:gd name="T21" fmla="*/ 19 h 21"/>
                    <a:gd name="T22" fmla="*/ 7 w 7"/>
                    <a:gd name="T23" fmla="*/ 21 h 21"/>
                    <a:gd name="T24" fmla="*/ 7 w 7"/>
                    <a:gd name="T25" fmla="*/ 19 h 21"/>
                    <a:gd name="T26" fmla="*/ 7 w 7"/>
                    <a:gd name="T27" fmla="*/ 16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21">
                      <a:moveTo>
                        <a:pt x="7" y="16"/>
                      </a:moveTo>
                      <a:lnTo>
                        <a:pt x="7" y="18"/>
                      </a:lnTo>
                      <a:lnTo>
                        <a:pt x="5" y="15"/>
                      </a:lnTo>
                      <a:lnTo>
                        <a:pt x="5" y="5"/>
                      </a:lnTo>
                      <a:lnTo>
                        <a:pt x="4" y="0"/>
                      </a:lnTo>
                      <a:lnTo>
                        <a:pt x="0" y="2"/>
                      </a:lnTo>
                      <a:lnTo>
                        <a:pt x="2" y="5"/>
                      </a:lnTo>
                      <a:lnTo>
                        <a:pt x="2" y="15"/>
                      </a:lnTo>
                      <a:lnTo>
                        <a:pt x="5" y="19"/>
                      </a:lnTo>
                      <a:lnTo>
                        <a:pt x="7" y="19"/>
                      </a:lnTo>
                      <a:lnTo>
                        <a:pt x="5" y="19"/>
                      </a:lnTo>
                      <a:lnTo>
                        <a:pt x="7" y="21"/>
                      </a:lnTo>
                      <a:lnTo>
                        <a:pt x="7" y="19"/>
                      </a:lnTo>
                      <a:lnTo>
                        <a:pt x="7" y="16"/>
                      </a:lnTo>
                      <a:close/>
                    </a:path>
                  </a:pathLst>
                </a:cu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1925" name="Freeform 117"/>
                <p:cNvSpPr>
                  <a:spLocks/>
                </p:cNvSpPr>
                <p:nvPr/>
              </p:nvSpPr>
              <p:spPr bwMode="auto">
                <a:xfrm>
                  <a:off x="4744" y="1543"/>
                  <a:ext cx="16" cy="4"/>
                </a:xfrm>
                <a:custGeom>
                  <a:avLst/>
                  <a:gdLst>
                    <a:gd name="T0" fmla="*/ 30 w 30"/>
                    <a:gd name="T1" fmla="*/ 7 h 8"/>
                    <a:gd name="T2" fmla="*/ 27 w 30"/>
                    <a:gd name="T3" fmla="*/ 3 h 8"/>
                    <a:gd name="T4" fmla="*/ 22 w 30"/>
                    <a:gd name="T5" fmla="*/ 2 h 8"/>
                    <a:gd name="T6" fmla="*/ 19 w 30"/>
                    <a:gd name="T7" fmla="*/ 2 h 8"/>
                    <a:gd name="T8" fmla="*/ 14 w 30"/>
                    <a:gd name="T9" fmla="*/ 0 h 8"/>
                    <a:gd name="T10" fmla="*/ 0 w 30"/>
                    <a:gd name="T11" fmla="*/ 0 h 8"/>
                    <a:gd name="T12" fmla="*/ 0 w 30"/>
                    <a:gd name="T13" fmla="*/ 3 h 8"/>
                    <a:gd name="T14" fmla="*/ 14 w 30"/>
                    <a:gd name="T15" fmla="*/ 3 h 8"/>
                    <a:gd name="T16" fmla="*/ 19 w 30"/>
                    <a:gd name="T17" fmla="*/ 5 h 8"/>
                    <a:gd name="T18" fmla="*/ 21 w 30"/>
                    <a:gd name="T19" fmla="*/ 5 h 8"/>
                    <a:gd name="T20" fmla="*/ 26 w 30"/>
                    <a:gd name="T21" fmla="*/ 7 h 8"/>
                    <a:gd name="T22" fmla="*/ 29 w 30"/>
                    <a:gd name="T23" fmla="*/ 8 h 8"/>
                    <a:gd name="T24" fmla="*/ 27 w 30"/>
                    <a:gd name="T25" fmla="*/ 7 h 8"/>
                    <a:gd name="T26" fmla="*/ 30 w 30"/>
                    <a:gd name="T27" fmla="*/ 7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0" h="8">
                      <a:moveTo>
                        <a:pt x="30" y="7"/>
                      </a:moveTo>
                      <a:lnTo>
                        <a:pt x="27" y="3"/>
                      </a:lnTo>
                      <a:lnTo>
                        <a:pt x="22" y="2"/>
                      </a:lnTo>
                      <a:lnTo>
                        <a:pt x="19" y="2"/>
                      </a:lnTo>
                      <a:lnTo>
                        <a:pt x="14" y="0"/>
                      </a:lnTo>
                      <a:lnTo>
                        <a:pt x="0" y="0"/>
                      </a:lnTo>
                      <a:lnTo>
                        <a:pt x="0" y="3"/>
                      </a:lnTo>
                      <a:lnTo>
                        <a:pt x="14" y="3"/>
                      </a:lnTo>
                      <a:lnTo>
                        <a:pt x="19" y="5"/>
                      </a:lnTo>
                      <a:lnTo>
                        <a:pt x="21" y="5"/>
                      </a:lnTo>
                      <a:lnTo>
                        <a:pt x="26" y="7"/>
                      </a:lnTo>
                      <a:lnTo>
                        <a:pt x="29" y="8"/>
                      </a:lnTo>
                      <a:lnTo>
                        <a:pt x="27" y="7"/>
                      </a:lnTo>
                      <a:lnTo>
                        <a:pt x="30" y="7"/>
                      </a:lnTo>
                      <a:close/>
                    </a:path>
                  </a:pathLst>
                </a:cu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1926" name="Freeform 118"/>
                <p:cNvSpPr>
                  <a:spLocks/>
                </p:cNvSpPr>
                <p:nvPr/>
              </p:nvSpPr>
              <p:spPr bwMode="auto">
                <a:xfrm>
                  <a:off x="4758" y="1546"/>
                  <a:ext cx="2" cy="14"/>
                </a:xfrm>
                <a:custGeom>
                  <a:avLst/>
                  <a:gdLst>
                    <a:gd name="T0" fmla="*/ 2 w 5"/>
                    <a:gd name="T1" fmla="*/ 27 h 27"/>
                    <a:gd name="T2" fmla="*/ 3 w 5"/>
                    <a:gd name="T3" fmla="*/ 25 h 27"/>
                    <a:gd name="T4" fmla="*/ 5 w 5"/>
                    <a:gd name="T5" fmla="*/ 21 h 27"/>
                    <a:gd name="T6" fmla="*/ 5 w 5"/>
                    <a:gd name="T7" fmla="*/ 8 h 27"/>
                    <a:gd name="T8" fmla="*/ 3 w 5"/>
                    <a:gd name="T9" fmla="*/ 0 h 27"/>
                    <a:gd name="T10" fmla="*/ 0 w 5"/>
                    <a:gd name="T11" fmla="*/ 0 h 27"/>
                    <a:gd name="T12" fmla="*/ 2 w 5"/>
                    <a:gd name="T13" fmla="*/ 8 h 27"/>
                    <a:gd name="T14" fmla="*/ 2 w 5"/>
                    <a:gd name="T15" fmla="*/ 21 h 27"/>
                    <a:gd name="T16" fmla="*/ 0 w 5"/>
                    <a:gd name="T17" fmla="*/ 25 h 27"/>
                    <a:gd name="T18" fmla="*/ 2 w 5"/>
                    <a:gd name="T19" fmla="*/ 25 h 27"/>
                    <a:gd name="T20" fmla="*/ 2 w 5"/>
                    <a:gd name="T21" fmla="*/ 27 h 27"/>
                    <a:gd name="T22" fmla="*/ 3 w 5"/>
                    <a:gd name="T23" fmla="*/ 27 h 27"/>
                    <a:gd name="T24" fmla="*/ 3 w 5"/>
                    <a:gd name="T25" fmla="*/ 25 h 27"/>
                    <a:gd name="T26" fmla="*/ 2 w 5"/>
                    <a:gd name="T2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 h="27">
                      <a:moveTo>
                        <a:pt x="2" y="27"/>
                      </a:moveTo>
                      <a:lnTo>
                        <a:pt x="3" y="25"/>
                      </a:lnTo>
                      <a:lnTo>
                        <a:pt x="5" y="21"/>
                      </a:lnTo>
                      <a:lnTo>
                        <a:pt x="5" y="8"/>
                      </a:lnTo>
                      <a:lnTo>
                        <a:pt x="3" y="0"/>
                      </a:lnTo>
                      <a:lnTo>
                        <a:pt x="0" y="0"/>
                      </a:lnTo>
                      <a:lnTo>
                        <a:pt x="2" y="8"/>
                      </a:lnTo>
                      <a:lnTo>
                        <a:pt x="2" y="21"/>
                      </a:lnTo>
                      <a:lnTo>
                        <a:pt x="0" y="25"/>
                      </a:lnTo>
                      <a:lnTo>
                        <a:pt x="2" y="25"/>
                      </a:lnTo>
                      <a:lnTo>
                        <a:pt x="2" y="27"/>
                      </a:lnTo>
                      <a:lnTo>
                        <a:pt x="3" y="27"/>
                      </a:lnTo>
                      <a:lnTo>
                        <a:pt x="3" y="25"/>
                      </a:lnTo>
                      <a:lnTo>
                        <a:pt x="2" y="27"/>
                      </a:lnTo>
                      <a:close/>
                    </a:path>
                  </a:pathLst>
                </a:cu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1927" name="Freeform 119"/>
                <p:cNvSpPr>
                  <a:spLocks/>
                </p:cNvSpPr>
                <p:nvPr/>
              </p:nvSpPr>
              <p:spPr bwMode="auto">
                <a:xfrm>
                  <a:off x="4689" y="1555"/>
                  <a:ext cx="70" cy="5"/>
                </a:xfrm>
                <a:custGeom>
                  <a:avLst/>
                  <a:gdLst>
                    <a:gd name="T0" fmla="*/ 0 w 141"/>
                    <a:gd name="T1" fmla="*/ 10 h 10"/>
                    <a:gd name="T2" fmla="*/ 9 w 141"/>
                    <a:gd name="T3" fmla="*/ 8 h 10"/>
                    <a:gd name="T4" fmla="*/ 18 w 141"/>
                    <a:gd name="T5" fmla="*/ 7 h 10"/>
                    <a:gd name="T6" fmla="*/ 26 w 141"/>
                    <a:gd name="T7" fmla="*/ 5 h 10"/>
                    <a:gd name="T8" fmla="*/ 71 w 141"/>
                    <a:gd name="T9" fmla="*/ 5 h 10"/>
                    <a:gd name="T10" fmla="*/ 79 w 141"/>
                    <a:gd name="T11" fmla="*/ 7 h 10"/>
                    <a:gd name="T12" fmla="*/ 89 w 141"/>
                    <a:gd name="T13" fmla="*/ 7 h 10"/>
                    <a:gd name="T14" fmla="*/ 97 w 141"/>
                    <a:gd name="T15" fmla="*/ 8 h 10"/>
                    <a:gd name="T16" fmla="*/ 115 w 141"/>
                    <a:gd name="T17" fmla="*/ 8 h 10"/>
                    <a:gd name="T18" fmla="*/ 123 w 141"/>
                    <a:gd name="T19" fmla="*/ 10 h 10"/>
                    <a:gd name="T20" fmla="*/ 141 w 141"/>
                    <a:gd name="T21" fmla="*/ 10 h 10"/>
                    <a:gd name="T22" fmla="*/ 141 w 141"/>
                    <a:gd name="T23" fmla="*/ 8 h 10"/>
                    <a:gd name="T24" fmla="*/ 133 w 141"/>
                    <a:gd name="T25" fmla="*/ 7 h 10"/>
                    <a:gd name="T26" fmla="*/ 115 w 141"/>
                    <a:gd name="T27" fmla="*/ 7 h 10"/>
                    <a:gd name="T28" fmla="*/ 105 w 141"/>
                    <a:gd name="T29" fmla="*/ 5 h 10"/>
                    <a:gd name="T30" fmla="*/ 97 w 141"/>
                    <a:gd name="T31" fmla="*/ 5 h 10"/>
                    <a:gd name="T32" fmla="*/ 89 w 141"/>
                    <a:gd name="T33" fmla="*/ 4 h 10"/>
                    <a:gd name="T34" fmla="*/ 79 w 141"/>
                    <a:gd name="T35" fmla="*/ 2 h 10"/>
                    <a:gd name="T36" fmla="*/ 62 w 141"/>
                    <a:gd name="T37" fmla="*/ 2 h 10"/>
                    <a:gd name="T38" fmla="*/ 52 w 141"/>
                    <a:gd name="T39" fmla="*/ 0 h 10"/>
                    <a:gd name="T40" fmla="*/ 44 w 141"/>
                    <a:gd name="T41" fmla="*/ 0 h 10"/>
                    <a:gd name="T42" fmla="*/ 36 w 141"/>
                    <a:gd name="T43" fmla="*/ 2 h 10"/>
                    <a:gd name="T44" fmla="*/ 26 w 141"/>
                    <a:gd name="T45" fmla="*/ 2 h 10"/>
                    <a:gd name="T46" fmla="*/ 18 w 141"/>
                    <a:gd name="T47" fmla="*/ 4 h 10"/>
                    <a:gd name="T48" fmla="*/ 9 w 141"/>
                    <a:gd name="T49" fmla="*/ 5 h 10"/>
                    <a:gd name="T50" fmla="*/ 0 w 141"/>
                    <a:gd name="T51" fmla="*/ 7 h 10"/>
                    <a:gd name="T52" fmla="*/ 0 w 141"/>
                    <a:gd name="T53"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41" h="10">
                      <a:moveTo>
                        <a:pt x="0" y="10"/>
                      </a:moveTo>
                      <a:lnTo>
                        <a:pt x="9" y="8"/>
                      </a:lnTo>
                      <a:lnTo>
                        <a:pt x="18" y="7"/>
                      </a:lnTo>
                      <a:lnTo>
                        <a:pt x="26" y="5"/>
                      </a:lnTo>
                      <a:lnTo>
                        <a:pt x="71" y="5"/>
                      </a:lnTo>
                      <a:lnTo>
                        <a:pt x="79" y="7"/>
                      </a:lnTo>
                      <a:lnTo>
                        <a:pt x="89" y="7"/>
                      </a:lnTo>
                      <a:lnTo>
                        <a:pt x="97" y="8"/>
                      </a:lnTo>
                      <a:lnTo>
                        <a:pt x="115" y="8"/>
                      </a:lnTo>
                      <a:lnTo>
                        <a:pt x="123" y="10"/>
                      </a:lnTo>
                      <a:lnTo>
                        <a:pt x="141" y="10"/>
                      </a:lnTo>
                      <a:lnTo>
                        <a:pt x="141" y="8"/>
                      </a:lnTo>
                      <a:lnTo>
                        <a:pt x="133" y="7"/>
                      </a:lnTo>
                      <a:lnTo>
                        <a:pt x="115" y="7"/>
                      </a:lnTo>
                      <a:lnTo>
                        <a:pt x="105" y="5"/>
                      </a:lnTo>
                      <a:lnTo>
                        <a:pt x="97" y="5"/>
                      </a:lnTo>
                      <a:lnTo>
                        <a:pt x="89" y="4"/>
                      </a:lnTo>
                      <a:lnTo>
                        <a:pt x="79" y="2"/>
                      </a:lnTo>
                      <a:lnTo>
                        <a:pt x="62" y="2"/>
                      </a:lnTo>
                      <a:lnTo>
                        <a:pt x="52" y="0"/>
                      </a:lnTo>
                      <a:lnTo>
                        <a:pt x="44" y="0"/>
                      </a:lnTo>
                      <a:lnTo>
                        <a:pt x="36" y="2"/>
                      </a:lnTo>
                      <a:lnTo>
                        <a:pt x="26" y="2"/>
                      </a:lnTo>
                      <a:lnTo>
                        <a:pt x="18" y="4"/>
                      </a:lnTo>
                      <a:lnTo>
                        <a:pt x="9" y="5"/>
                      </a:lnTo>
                      <a:lnTo>
                        <a:pt x="0" y="7"/>
                      </a:lnTo>
                      <a:lnTo>
                        <a:pt x="0" y="10"/>
                      </a:lnTo>
                      <a:close/>
                    </a:path>
                  </a:pathLst>
                </a:cu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1928" name="Freeform 120"/>
                <p:cNvSpPr>
                  <a:spLocks/>
                </p:cNvSpPr>
                <p:nvPr/>
              </p:nvSpPr>
              <p:spPr bwMode="auto">
                <a:xfrm>
                  <a:off x="4664" y="1558"/>
                  <a:ext cx="25" cy="11"/>
                </a:xfrm>
                <a:custGeom>
                  <a:avLst/>
                  <a:gdLst>
                    <a:gd name="T0" fmla="*/ 4 w 50"/>
                    <a:gd name="T1" fmla="*/ 21 h 22"/>
                    <a:gd name="T2" fmla="*/ 4 w 50"/>
                    <a:gd name="T3" fmla="*/ 22 h 22"/>
                    <a:gd name="T4" fmla="*/ 7 w 50"/>
                    <a:gd name="T5" fmla="*/ 21 h 22"/>
                    <a:gd name="T6" fmla="*/ 9 w 50"/>
                    <a:gd name="T7" fmla="*/ 19 h 22"/>
                    <a:gd name="T8" fmla="*/ 12 w 50"/>
                    <a:gd name="T9" fmla="*/ 18 h 22"/>
                    <a:gd name="T10" fmla="*/ 13 w 50"/>
                    <a:gd name="T11" fmla="*/ 16 h 22"/>
                    <a:gd name="T12" fmla="*/ 17 w 50"/>
                    <a:gd name="T13" fmla="*/ 14 h 22"/>
                    <a:gd name="T14" fmla="*/ 20 w 50"/>
                    <a:gd name="T15" fmla="*/ 13 h 22"/>
                    <a:gd name="T16" fmla="*/ 23 w 50"/>
                    <a:gd name="T17" fmla="*/ 11 h 22"/>
                    <a:gd name="T18" fmla="*/ 26 w 50"/>
                    <a:gd name="T19" fmla="*/ 9 h 22"/>
                    <a:gd name="T20" fmla="*/ 30 w 50"/>
                    <a:gd name="T21" fmla="*/ 9 h 22"/>
                    <a:gd name="T22" fmla="*/ 31 w 50"/>
                    <a:gd name="T23" fmla="*/ 8 h 22"/>
                    <a:gd name="T24" fmla="*/ 34 w 50"/>
                    <a:gd name="T25" fmla="*/ 6 h 22"/>
                    <a:gd name="T26" fmla="*/ 38 w 50"/>
                    <a:gd name="T27" fmla="*/ 6 h 22"/>
                    <a:gd name="T28" fmla="*/ 41 w 50"/>
                    <a:gd name="T29" fmla="*/ 5 h 22"/>
                    <a:gd name="T30" fmla="*/ 44 w 50"/>
                    <a:gd name="T31" fmla="*/ 5 h 22"/>
                    <a:gd name="T32" fmla="*/ 47 w 50"/>
                    <a:gd name="T33" fmla="*/ 3 h 22"/>
                    <a:gd name="T34" fmla="*/ 50 w 50"/>
                    <a:gd name="T35" fmla="*/ 3 h 22"/>
                    <a:gd name="T36" fmla="*/ 50 w 50"/>
                    <a:gd name="T37" fmla="*/ 0 h 22"/>
                    <a:gd name="T38" fmla="*/ 47 w 50"/>
                    <a:gd name="T39" fmla="*/ 0 h 22"/>
                    <a:gd name="T40" fmla="*/ 44 w 50"/>
                    <a:gd name="T41" fmla="*/ 1 h 22"/>
                    <a:gd name="T42" fmla="*/ 41 w 50"/>
                    <a:gd name="T43" fmla="*/ 1 h 22"/>
                    <a:gd name="T44" fmla="*/ 38 w 50"/>
                    <a:gd name="T45" fmla="*/ 3 h 22"/>
                    <a:gd name="T46" fmla="*/ 34 w 50"/>
                    <a:gd name="T47" fmla="*/ 3 h 22"/>
                    <a:gd name="T48" fmla="*/ 31 w 50"/>
                    <a:gd name="T49" fmla="*/ 5 h 22"/>
                    <a:gd name="T50" fmla="*/ 28 w 50"/>
                    <a:gd name="T51" fmla="*/ 6 h 22"/>
                    <a:gd name="T52" fmla="*/ 25 w 50"/>
                    <a:gd name="T53" fmla="*/ 6 h 22"/>
                    <a:gd name="T54" fmla="*/ 21 w 50"/>
                    <a:gd name="T55" fmla="*/ 8 h 22"/>
                    <a:gd name="T56" fmla="*/ 18 w 50"/>
                    <a:gd name="T57" fmla="*/ 9 h 22"/>
                    <a:gd name="T58" fmla="*/ 15 w 50"/>
                    <a:gd name="T59" fmla="*/ 11 h 22"/>
                    <a:gd name="T60" fmla="*/ 12 w 50"/>
                    <a:gd name="T61" fmla="*/ 13 h 22"/>
                    <a:gd name="T62" fmla="*/ 10 w 50"/>
                    <a:gd name="T63" fmla="*/ 14 h 22"/>
                    <a:gd name="T64" fmla="*/ 7 w 50"/>
                    <a:gd name="T65" fmla="*/ 16 h 22"/>
                    <a:gd name="T66" fmla="*/ 4 w 50"/>
                    <a:gd name="T67" fmla="*/ 18 h 22"/>
                    <a:gd name="T68" fmla="*/ 2 w 50"/>
                    <a:gd name="T69" fmla="*/ 19 h 22"/>
                    <a:gd name="T70" fmla="*/ 0 w 50"/>
                    <a:gd name="T71" fmla="*/ 19 h 22"/>
                    <a:gd name="T72" fmla="*/ 2 w 50"/>
                    <a:gd name="T73" fmla="*/ 19 h 22"/>
                    <a:gd name="T74" fmla="*/ 0 w 50"/>
                    <a:gd name="T75" fmla="*/ 19 h 22"/>
                    <a:gd name="T76" fmla="*/ 4 w 50"/>
                    <a:gd name="T77" fmla="*/ 2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0" h="22">
                      <a:moveTo>
                        <a:pt x="4" y="21"/>
                      </a:moveTo>
                      <a:lnTo>
                        <a:pt x="4" y="22"/>
                      </a:lnTo>
                      <a:lnTo>
                        <a:pt x="7" y="21"/>
                      </a:lnTo>
                      <a:lnTo>
                        <a:pt x="9" y="19"/>
                      </a:lnTo>
                      <a:lnTo>
                        <a:pt x="12" y="18"/>
                      </a:lnTo>
                      <a:lnTo>
                        <a:pt x="13" y="16"/>
                      </a:lnTo>
                      <a:lnTo>
                        <a:pt x="17" y="14"/>
                      </a:lnTo>
                      <a:lnTo>
                        <a:pt x="20" y="13"/>
                      </a:lnTo>
                      <a:lnTo>
                        <a:pt x="23" y="11"/>
                      </a:lnTo>
                      <a:lnTo>
                        <a:pt x="26" y="9"/>
                      </a:lnTo>
                      <a:lnTo>
                        <a:pt x="30" y="9"/>
                      </a:lnTo>
                      <a:lnTo>
                        <a:pt x="31" y="8"/>
                      </a:lnTo>
                      <a:lnTo>
                        <a:pt x="34" y="6"/>
                      </a:lnTo>
                      <a:lnTo>
                        <a:pt x="38" y="6"/>
                      </a:lnTo>
                      <a:lnTo>
                        <a:pt x="41" y="5"/>
                      </a:lnTo>
                      <a:lnTo>
                        <a:pt x="44" y="5"/>
                      </a:lnTo>
                      <a:lnTo>
                        <a:pt x="47" y="3"/>
                      </a:lnTo>
                      <a:lnTo>
                        <a:pt x="50" y="3"/>
                      </a:lnTo>
                      <a:lnTo>
                        <a:pt x="50" y="0"/>
                      </a:lnTo>
                      <a:lnTo>
                        <a:pt x="47" y="0"/>
                      </a:lnTo>
                      <a:lnTo>
                        <a:pt x="44" y="1"/>
                      </a:lnTo>
                      <a:lnTo>
                        <a:pt x="41" y="1"/>
                      </a:lnTo>
                      <a:lnTo>
                        <a:pt x="38" y="3"/>
                      </a:lnTo>
                      <a:lnTo>
                        <a:pt x="34" y="3"/>
                      </a:lnTo>
                      <a:lnTo>
                        <a:pt x="31" y="5"/>
                      </a:lnTo>
                      <a:lnTo>
                        <a:pt x="28" y="6"/>
                      </a:lnTo>
                      <a:lnTo>
                        <a:pt x="25" y="6"/>
                      </a:lnTo>
                      <a:lnTo>
                        <a:pt x="21" y="8"/>
                      </a:lnTo>
                      <a:lnTo>
                        <a:pt x="18" y="9"/>
                      </a:lnTo>
                      <a:lnTo>
                        <a:pt x="15" y="11"/>
                      </a:lnTo>
                      <a:lnTo>
                        <a:pt x="12" y="13"/>
                      </a:lnTo>
                      <a:lnTo>
                        <a:pt x="10" y="14"/>
                      </a:lnTo>
                      <a:lnTo>
                        <a:pt x="7" y="16"/>
                      </a:lnTo>
                      <a:lnTo>
                        <a:pt x="4" y="18"/>
                      </a:lnTo>
                      <a:lnTo>
                        <a:pt x="2" y="19"/>
                      </a:lnTo>
                      <a:lnTo>
                        <a:pt x="0" y="19"/>
                      </a:lnTo>
                      <a:lnTo>
                        <a:pt x="2" y="19"/>
                      </a:lnTo>
                      <a:lnTo>
                        <a:pt x="0" y="19"/>
                      </a:lnTo>
                      <a:lnTo>
                        <a:pt x="4" y="21"/>
                      </a:lnTo>
                      <a:close/>
                    </a:path>
                  </a:pathLst>
                </a:cu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1929" name="Freeform 121"/>
                <p:cNvSpPr>
                  <a:spLocks/>
                </p:cNvSpPr>
                <p:nvPr/>
              </p:nvSpPr>
              <p:spPr bwMode="auto">
                <a:xfrm>
                  <a:off x="4664" y="1568"/>
                  <a:ext cx="3" cy="5"/>
                </a:xfrm>
                <a:custGeom>
                  <a:avLst/>
                  <a:gdLst>
                    <a:gd name="T0" fmla="*/ 7 w 7"/>
                    <a:gd name="T1" fmla="*/ 10 h 11"/>
                    <a:gd name="T2" fmla="*/ 7 w 7"/>
                    <a:gd name="T3" fmla="*/ 7 h 11"/>
                    <a:gd name="T4" fmla="*/ 4 w 7"/>
                    <a:gd name="T5" fmla="*/ 5 h 11"/>
                    <a:gd name="T6" fmla="*/ 4 w 7"/>
                    <a:gd name="T7" fmla="*/ 2 h 11"/>
                    <a:gd name="T8" fmla="*/ 0 w 7"/>
                    <a:gd name="T9" fmla="*/ 0 h 11"/>
                    <a:gd name="T10" fmla="*/ 0 w 7"/>
                    <a:gd name="T11" fmla="*/ 5 h 11"/>
                    <a:gd name="T12" fmla="*/ 2 w 7"/>
                    <a:gd name="T13" fmla="*/ 8 h 11"/>
                    <a:gd name="T14" fmla="*/ 4 w 7"/>
                    <a:gd name="T15" fmla="*/ 8 h 11"/>
                    <a:gd name="T16" fmla="*/ 4 w 7"/>
                    <a:gd name="T17" fmla="*/ 10 h 11"/>
                    <a:gd name="T18" fmla="*/ 5 w 7"/>
                    <a:gd name="T19" fmla="*/ 11 h 11"/>
                    <a:gd name="T20" fmla="*/ 4 w 7"/>
                    <a:gd name="T21" fmla="*/ 10 h 11"/>
                    <a:gd name="T22" fmla="*/ 5 w 7"/>
                    <a:gd name="T23" fmla="*/ 11 h 11"/>
                    <a:gd name="T24" fmla="*/ 7 w 7"/>
                    <a:gd name="T25" fmla="*/ 1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 h="11">
                      <a:moveTo>
                        <a:pt x="7" y="10"/>
                      </a:moveTo>
                      <a:lnTo>
                        <a:pt x="7" y="7"/>
                      </a:lnTo>
                      <a:lnTo>
                        <a:pt x="4" y="5"/>
                      </a:lnTo>
                      <a:lnTo>
                        <a:pt x="4" y="2"/>
                      </a:lnTo>
                      <a:lnTo>
                        <a:pt x="0" y="0"/>
                      </a:lnTo>
                      <a:lnTo>
                        <a:pt x="0" y="5"/>
                      </a:lnTo>
                      <a:lnTo>
                        <a:pt x="2" y="8"/>
                      </a:lnTo>
                      <a:lnTo>
                        <a:pt x="4" y="8"/>
                      </a:lnTo>
                      <a:lnTo>
                        <a:pt x="4" y="10"/>
                      </a:lnTo>
                      <a:lnTo>
                        <a:pt x="5" y="11"/>
                      </a:lnTo>
                      <a:lnTo>
                        <a:pt x="4" y="10"/>
                      </a:lnTo>
                      <a:lnTo>
                        <a:pt x="5" y="11"/>
                      </a:lnTo>
                      <a:lnTo>
                        <a:pt x="7" y="10"/>
                      </a:lnTo>
                      <a:close/>
                    </a:path>
                  </a:pathLst>
                </a:cu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1930" name="Freeform 122"/>
                <p:cNvSpPr>
                  <a:spLocks/>
                </p:cNvSpPr>
                <p:nvPr/>
              </p:nvSpPr>
              <p:spPr bwMode="auto">
                <a:xfrm>
                  <a:off x="4666" y="1572"/>
                  <a:ext cx="3" cy="4"/>
                </a:xfrm>
                <a:custGeom>
                  <a:avLst/>
                  <a:gdLst>
                    <a:gd name="T0" fmla="*/ 5 w 7"/>
                    <a:gd name="T1" fmla="*/ 3 h 6"/>
                    <a:gd name="T2" fmla="*/ 7 w 7"/>
                    <a:gd name="T3" fmla="*/ 3 h 6"/>
                    <a:gd name="T4" fmla="*/ 2 w 7"/>
                    <a:gd name="T5" fmla="*/ 0 h 6"/>
                    <a:gd name="T6" fmla="*/ 0 w 7"/>
                    <a:gd name="T7" fmla="*/ 1 h 6"/>
                    <a:gd name="T8" fmla="*/ 5 w 7"/>
                    <a:gd name="T9" fmla="*/ 5 h 6"/>
                    <a:gd name="T10" fmla="*/ 5 w 7"/>
                    <a:gd name="T11" fmla="*/ 6 h 6"/>
                    <a:gd name="T12" fmla="*/ 5 w 7"/>
                    <a:gd name="T13" fmla="*/ 5 h 6"/>
                    <a:gd name="T14" fmla="*/ 5 w 7"/>
                    <a:gd name="T15" fmla="*/ 6 h 6"/>
                    <a:gd name="T16" fmla="*/ 5 w 7"/>
                    <a:gd name="T17" fmla="*/ 3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6">
                      <a:moveTo>
                        <a:pt x="5" y="3"/>
                      </a:moveTo>
                      <a:lnTo>
                        <a:pt x="7" y="3"/>
                      </a:lnTo>
                      <a:lnTo>
                        <a:pt x="2" y="0"/>
                      </a:lnTo>
                      <a:lnTo>
                        <a:pt x="0" y="1"/>
                      </a:lnTo>
                      <a:lnTo>
                        <a:pt x="5" y="5"/>
                      </a:lnTo>
                      <a:lnTo>
                        <a:pt x="5" y="6"/>
                      </a:lnTo>
                      <a:lnTo>
                        <a:pt x="5" y="5"/>
                      </a:lnTo>
                      <a:lnTo>
                        <a:pt x="5" y="6"/>
                      </a:lnTo>
                      <a:lnTo>
                        <a:pt x="5" y="3"/>
                      </a:lnTo>
                      <a:close/>
                    </a:path>
                  </a:pathLst>
                </a:cu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1931" name="Freeform 123"/>
                <p:cNvSpPr>
                  <a:spLocks/>
                </p:cNvSpPr>
                <p:nvPr/>
              </p:nvSpPr>
              <p:spPr bwMode="auto">
                <a:xfrm>
                  <a:off x="4669" y="1572"/>
                  <a:ext cx="37" cy="4"/>
                </a:xfrm>
                <a:custGeom>
                  <a:avLst/>
                  <a:gdLst>
                    <a:gd name="T0" fmla="*/ 65 w 74"/>
                    <a:gd name="T1" fmla="*/ 5 h 6"/>
                    <a:gd name="T2" fmla="*/ 65 w 74"/>
                    <a:gd name="T3" fmla="*/ 1 h 6"/>
                    <a:gd name="T4" fmla="*/ 60 w 74"/>
                    <a:gd name="T5" fmla="*/ 1 h 6"/>
                    <a:gd name="T6" fmla="*/ 57 w 74"/>
                    <a:gd name="T7" fmla="*/ 0 h 6"/>
                    <a:gd name="T8" fmla="*/ 49 w 74"/>
                    <a:gd name="T9" fmla="*/ 0 h 6"/>
                    <a:gd name="T10" fmla="*/ 44 w 74"/>
                    <a:gd name="T11" fmla="*/ 1 h 6"/>
                    <a:gd name="T12" fmla="*/ 36 w 74"/>
                    <a:gd name="T13" fmla="*/ 1 h 6"/>
                    <a:gd name="T14" fmla="*/ 31 w 74"/>
                    <a:gd name="T15" fmla="*/ 3 h 6"/>
                    <a:gd name="T16" fmla="*/ 0 w 74"/>
                    <a:gd name="T17" fmla="*/ 3 h 6"/>
                    <a:gd name="T18" fmla="*/ 0 w 74"/>
                    <a:gd name="T19" fmla="*/ 6 h 6"/>
                    <a:gd name="T20" fmla="*/ 31 w 74"/>
                    <a:gd name="T21" fmla="*/ 6 h 6"/>
                    <a:gd name="T22" fmla="*/ 36 w 74"/>
                    <a:gd name="T23" fmla="*/ 5 h 6"/>
                    <a:gd name="T24" fmla="*/ 65 w 74"/>
                    <a:gd name="T25" fmla="*/ 5 h 6"/>
                    <a:gd name="T26" fmla="*/ 65 w 74"/>
                    <a:gd name="T27" fmla="*/ 1 h 6"/>
                    <a:gd name="T28" fmla="*/ 65 w 74"/>
                    <a:gd name="T29" fmla="*/ 5 h 6"/>
                    <a:gd name="T30" fmla="*/ 74 w 74"/>
                    <a:gd name="T31" fmla="*/ 3 h 6"/>
                    <a:gd name="T32" fmla="*/ 65 w 74"/>
                    <a:gd name="T33" fmla="*/ 1 h 6"/>
                    <a:gd name="T34" fmla="*/ 65 w 74"/>
                    <a:gd name="T35" fmla="*/ 5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4" h="6">
                      <a:moveTo>
                        <a:pt x="65" y="5"/>
                      </a:moveTo>
                      <a:lnTo>
                        <a:pt x="65" y="1"/>
                      </a:lnTo>
                      <a:lnTo>
                        <a:pt x="60" y="1"/>
                      </a:lnTo>
                      <a:lnTo>
                        <a:pt x="57" y="0"/>
                      </a:lnTo>
                      <a:lnTo>
                        <a:pt x="49" y="0"/>
                      </a:lnTo>
                      <a:lnTo>
                        <a:pt x="44" y="1"/>
                      </a:lnTo>
                      <a:lnTo>
                        <a:pt x="36" y="1"/>
                      </a:lnTo>
                      <a:lnTo>
                        <a:pt x="31" y="3"/>
                      </a:lnTo>
                      <a:lnTo>
                        <a:pt x="0" y="3"/>
                      </a:lnTo>
                      <a:lnTo>
                        <a:pt x="0" y="6"/>
                      </a:lnTo>
                      <a:lnTo>
                        <a:pt x="31" y="6"/>
                      </a:lnTo>
                      <a:lnTo>
                        <a:pt x="36" y="5"/>
                      </a:lnTo>
                      <a:lnTo>
                        <a:pt x="65" y="5"/>
                      </a:lnTo>
                      <a:lnTo>
                        <a:pt x="65" y="1"/>
                      </a:lnTo>
                      <a:lnTo>
                        <a:pt x="65" y="5"/>
                      </a:lnTo>
                      <a:lnTo>
                        <a:pt x="74" y="3"/>
                      </a:lnTo>
                      <a:lnTo>
                        <a:pt x="65" y="1"/>
                      </a:lnTo>
                      <a:lnTo>
                        <a:pt x="65" y="5"/>
                      </a:lnTo>
                      <a:close/>
                    </a:path>
                  </a:pathLst>
                </a:cu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1932" name="Freeform 124"/>
                <p:cNvSpPr>
                  <a:spLocks/>
                </p:cNvSpPr>
                <p:nvPr/>
              </p:nvSpPr>
              <p:spPr bwMode="auto">
                <a:xfrm>
                  <a:off x="4602" y="1573"/>
                  <a:ext cx="99" cy="27"/>
                </a:xfrm>
                <a:custGeom>
                  <a:avLst/>
                  <a:gdLst>
                    <a:gd name="T0" fmla="*/ 6 w 197"/>
                    <a:gd name="T1" fmla="*/ 54 h 54"/>
                    <a:gd name="T2" fmla="*/ 19 w 197"/>
                    <a:gd name="T3" fmla="*/ 52 h 54"/>
                    <a:gd name="T4" fmla="*/ 32 w 197"/>
                    <a:gd name="T5" fmla="*/ 49 h 54"/>
                    <a:gd name="T6" fmla="*/ 43 w 197"/>
                    <a:gd name="T7" fmla="*/ 46 h 54"/>
                    <a:gd name="T8" fmla="*/ 56 w 197"/>
                    <a:gd name="T9" fmla="*/ 42 h 54"/>
                    <a:gd name="T10" fmla="*/ 69 w 197"/>
                    <a:gd name="T11" fmla="*/ 39 h 54"/>
                    <a:gd name="T12" fmla="*/ 81 w 197"/>
                    <a:gd name="T13" fmla="*/ 36 h 54"/>
                    <a:gd name="T14" fmla="*/ 93 w 197"/>
                    <a:gd name="T15" fmla="*/ 34 h 54"/>
                    <a:gd name="T16" fmla="*/ 106 w 197"/>
                    <a:gd name="T17" fmla="*/ 30 h 54"/>
                    <a:gd name="T18" fmla="*/ 118 w 197"/>
                    <a:gd name="T19" fmla="*/ 26 h 54"/>
                    <a:gd name="T20" fmla="*/ 131 w 197"/>
                    <a:gd name="T21" fmla="*/ 23 h 54"/>
                    <a:gd name="T22" fmla="*/ 142 w 197"/>
                    <a:gd name="T23" fmla="*/ 18 h 54"/>
                    <a:gd name="T24" fmla="*/ 155 w 197"/>
                    <a:gd name="T25" fmla="*/ 15 h 54"/>
                    <a:gd name="T26" fmla="*/ 166 w 197"/>
                    <a:gd name="T27" fmla="*/ 12 h 54"/>
                    <a:gd name="T28" fmla="*/ 179 w 197"/>
                    <a:gd name="T29" fmla="*/ 9 h 54"/>
                    <a:gd name="T30" fmla="*/ 190 w 197"/>
                    <a:gd name="T31" fmla="*/ 5 h 54"/>
                    <a:gd name="T32" fmla="*/ 197 w 197"/>
                    <a:gd name="T33" fmla="*/ 0 h 54"/>
                    <a:gd name="T34" fmla="*/ 184 w 197"/>
                    <a:gd name="T35" fmla="*/ 4 h 54"/>
                    <a:gd name="T36" fmla="*/ 172 w 197"/>
                    <a:gd name="T37" fmla="*/ 7 h 54"/>
                    <a:gd name="T38" fmla="*/ 160 w 197"/>
                    <a:gd name="T39" fmla="*/ 10 h 54"/>
                    <a:gd name="T40" fmla="*/ 148 w 197"/>
                    <a:gd name="T41" fmla="*/ 13 h 54"/>
                    <a:gd name="T42" fmla="*/ 135 w 197"/>
                    <a:gd name="T43" fmla="*/ 18 h 54"/>
                    <a:gd name="T44" fmla="*/ 124 w 197"/>
                    <a:gd name="T45" fmla="*/ 21 h 54"/>
                    <a:gd name="T46" fmla="*/ 111 w 197"/>
                    <a:gd name="T47" fmla="*/ 25 h 54"/>
                    <a:gd name="T48" fmla="*/ 98 w 197"/>
                    <a:gd name="T49" fmla="*/ 28 h 54"/>
                    <a:gd name="T50" fmla="*/ 87 w 197"/>
                    <a:gd name="T51" fmla="*/ 31 h 54"/>
                    <a:gd name="T52" fmla="*/ 74 w 197"/>
                    <a:gd name="T53" fmla="*/ 34 h 54"/>
                    <a:gd name="T54" fmla="*/ 63 w 197"/>
                    <a:gd name="T55" fmla="*/ 39 h 54"/>
                    <a:gd name="T56" fmla="*/ 50 w 197"/>
                    <a:gd name="T57" fmla="*/ 41 h 54"/>
                    <a:gd name="T58" fmla="*/ 37 w 197"/>
                    <a:gd name="T59" fmla="*/ 44 h 54"/>
                    <a:gd name="T60" fmla="*/ 24 w 197"/>
                    <a:gd name="T61" fmla="*/ 47 h 54"/>
                    <a:gd name="T62" fmla="*/ 11 w 197"/>
                    <a:gd name="T63" fmla="*/ 49 h 54"/>
                    <a:gd name="T64" fmla="*/ 0 w 197"/>
                    <a:gd name="T65" fmla="*/ 52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97" h="54">
                      <a:moveTo>
                        <a:pt x="0" y="54"/>
                      </a:moveTo>
                      <a:lnTo>
                        <a:pt x="6" y="54"/>
                      </a:lnTo>
                      <a:lnTo>
                        <a:pt x="13" y="52"/>
                      </a:lnTo>
                      <a:lnTo>
                        <a:pt x="19" y="52"/>
                      </a:lnTo>
                      <a:lnTo>
                        <a:pt x="26" y="51"/>
                      </a:lnTo>
                      <a:lnTo>
                        <a:pt x="32" y="49"/>
                      </a:lnTo>
                      <a:lnTo>
                        <a:pt x="37" y="47"/>
                      </a:lnTo>
                      <a:lnTo>
                        <a:pt x="43" y="46"/>
                      </a:lnTo>
                      <a:lnTo>
                        <a:pt x="50" y="44"/>
                      </a:lnTo>
                      <a:lnTo>
                        <a:pt x="56" y="42"/>
                      </a:lnTo>
                      <a:lnTo>
                        <a:pt x="63" y="42"/>
                      </a:lnTo>
                      <a:lnTo>
                        <a:pt x="69" y="39"/>
                      </a:lnTo>
                      <a:lnTo>
                        <a:pt x="74" y="38"/>
                      </a:lnTo>
                      <a:lnTo>
                        <a:pt x="81" y="36"/>
                      </a:lnTo>
                      <a:lnTo>
                        <a:pt x="87" y="34"/>
                      </a:lnTo>
                      <a:lnTo>
                        <a:pt x="93" y="34"/>
                      </a:lnTo>
                      <a:lnTo>
                        <a:pt x="100" y="31"/>
                      </a:lnTo>
                      <a:lnTo>
                        <a:pt x="106" y="30"/>
                      </a:lnTo>
                      <a:lnTo>
                        <a:pt x="111" y="28"/>
                      </a:lnTo>
                      <a:lnTo>
                        <a:pt x="118" y="26"/>
                      </a:lnTo>
                      <a:lnTo>
                        <a:pt x="124" y="25"/>
                      </a:lnTo>
                      <a:lnTo>
                        <a:pt x="131" y="23"/>
                      </a:lnTo>
                      <a:lnTo>
                        <a:pt x="135" y="21"/>
                      </a:lnTo>
                      <a:lnTo>
                        <a:pt x="142" y="18"/>
                      </a:lnTo>
                      <a:lnTo>
                        <a:pt x="148" y="17"/>
                      </a:lnTo>
                      <a:lnTo>
                        <a:pt x="155" y="15"/>
                      </a:lnTo>
                      <a:lnTo>
                        <a:pt x="161" y="13"/>
                      </a:lnTo>
                      <a:lnTo>
                        <a:pt x="166" y="12"/>
                      </a:lnTo>
                      <a:lnTo>
                        <a:pt x="172" y="10"/>
                      </a:lnTo>
                      <a:lnTo>
                        <a:pt x="179" y="9"/>
                      </a:lnTo>
                      <a:lnTo>
                        <a:pt x="185" y="7"/>
                      </a:lnTo>
                      <a:lnTo>
                        <a:pt x="190" y="5"/>
                      </a:lnTo>
                      <a:lnTo>
                        <a:pt x="197" y="4"/>
                      </a:lnTo>
                      <a:lnTo>
                        <a:pt x="197" y="0"/>
                      </a:lnTo>
                      <a:lnTo>
                        <a:pt x="190" y="2"/>
                      </a:lnTo>
                      <a:lnTo>
                        <a:pt x="184" y="4"/>
                      </a:lnTo>
                      <a:lnTo>
                        <a:pt x="179" y="5"/>
                      </a:lnTo>
                      <a:lnTo>
                        <a:pt x="172" y="7"/>
                      </a:lnTo>
                      <a:lnTo>
                        <a:pt x="166" y="9"/>
                      </a:lnTo>
                      <a:lnTo>
                        <a:pt x="160" y="10"/>
                      </a:lnTo>
                      <a:lnTo>
                        <a:pt x="153" y="12"/>
                      </a:lnTo>
                      <a:lnTo>
                        <a:pt x="148" y="13"/>
                      </a:lnTo>
                      <a:lnTo>
                        <a:pt x="142" y="17"/>
                      </a:lnTo>
                      <a:lnTo>
                        <a:pt x="135" y="18"/>
                      </a:lnTo>
                      <a:lnTo>
                        <a:pt x="129" y="20"/>
                      </a:lnTo>
                      <a:lnTo>
                        <a:pt x="124" y="21"/>
                      </a:lnTo>
                      <a:lnTo>
                        <a:pt x="118" y="23"/>
                      </a:lnTo>
                      <a:lnTo>
                        <a:pt x="111" y="25"/>
                      </a:lnTo>
                      <a:lnTo>
                        <a:pt x="105" y="26"/>
                      </a:lnTo>
                      <a:lnTo>
                        <a:pt x="98" y="28"/>
                      </a:lnTo>
                      <a:lnTo>
                        <a:pt x="93" y="30"/>
                      </a:lnTo>
                      <a:lnTo>
                        <a:pt x="87" y="31"/>
                      </a:lnTo>
                      <a:lnTo>
                        <a:pt x="81" y="34"/>
                      </a:lnTo>
                      <a:lnTo>
                        <a:pt x="74" y="34"/>
                      </a:lnTo>
                      <a:lnTo>
                        <a:pt x="68" y="36"/>
                      </a:lnTo>
                      <a:lnTo>
                        <a:pt x="63" y="39"/>
                      </a:lnTo>
                      <a:lnTo>
                        <a:pt x="56" y="41"/>
                      </a:lnTo>
                      <a:lnTo>
                        <a:pt x="50" y="41"/>
                      </a:lnTo>
                      <a:lnTo>
                        <a:pt x="43" y="42"/>
                      </a:lnTo>
                      <a:lnTo>
                        <a:pt x="37" y="44"/>
                      </a:lnTo>
                      <a:lnTo>
                        <a:pt x="31" y="46"/>
                      </a:lnTo>
                      <a:lnTo>
                        <a:pt x="24" y="47"/>
                      </a:lnTo>
                      <a:lnTo>
                        <a:pt x="19" y="47"/>
                      </a:lnTo>
                      <a:lnTo>
                        <a:pt x="11" y="49"/>
                      </a:lnTo>
                      <a:lnTo>
                        <a:pt x="5" y="51"/>
                      </a:lnTo>
                      <a:lnTo>
                        <a:pt x="0" y="52"/>
                      </a:lnTo>
                      <a:lnTo>
                        <a:pt x="0" y="54"/>
                      </a:lnTo>
                      <a:close/>
                    </a:path>
                  </a:pathLst>
                </a:cu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1933" name="Freeform 125"/>
                <p:cNvSpPr>
                  <a:spLocks/>
                </p:cNvSpPr>
                <p:nvPr/>
              </p:nvSpPr>
              <p:spPr bwMode="auto">
                <a:xfrm>
                  <a:off x="4528" y="1599"/>
                  <a:ext cx="74" cy="16"/>
                </a:xfrm>
                <a:custGeom>
                  <a:avLst/>
                  <a:gdLst>
                    <a:gd name="T0" fmla="*/ 0 w 148"/>
                    <a:gd name="T1" fmla="*/ 32 h 32"/>
                    <a:gd name="T2" fmla="*/ 9 w 148"/>
                    <a:gd name="T3" fmla="*/ 31 h 32"/>
                    <a:gd name="T4" fmla="*/ 19 w 148"/>
                    <a:gd name="T5" fmla="*/ 29 h 32"/>
                    <a:gd name="T6" fmla="*/ 27 w 148"/>
                    <a:gd name="T7" fmla="*/ 28 h 32"/>
                    <a:gd name="T8" fmla="*/ 37 w 148"/>
                    <a:gd name="T9" fmla="*/ 26 h 32"/>
                    <a:gd name="T10" fmla="*/ 46 w 148"/>
                    <a:gd name="T11" fmla="*/ 23 h 32"/>
                    <a:gd name="T12" fmla="*/ 56 w 148"/>
                    <a:gd name="T13" fmla="*/ 21 h 32"/>
                    <a:gd name="T14" fmla="*/ 64 w 148"/>
                    <a:gd name="T15" fmla="*/ 20 h 32"/>
                    <a:gd name="T16" fmla="*/ 74 w 148"/>
                    <a:gd name="T17" fmla="*/ 18 h 32"/>
                    <a:gd name="T18" fmla="*/ 83 w 148"/>
                    <a:gd name="T19" fmla="*/ 15 h 32"/>
                    <a:gd name="T20" fmla="*/ 91 w 148"/>
                    <a:gd name="T21" fmla="*/ 13 h 32"/>
                    <a:gd name="T22" fmla="*/ 101 w 148"/>
                    <a:gd name="T23" fmla="*/ 11 h 32"/>
                    <a:gd name="T24" fmla="*/ 111 w 148"/>
                    <a:gd name="T25" fmla="*/ 8 h 32"/>
                    <a:gd name="T26" fmla="*/ 119 w 148"/>
                    <a:gd name="T27" fmla="*/ 7 h 32"/>
                    <a:gd name="T28" fmla="*/ 129 w 148"/>
                    <a:gd name="T29" fmla="*/ 5 h 32"/>
                    <a:gd name="T30" fmla="*/ 138 w 148"/>
                    <a:gd name="T31" fmla="*/ 3 h 32"/>
                    <a:gd name="T32" fmla="*/ 148 w 148"/>
                    <a:gd name="T33" fmla="*/ 2 h 32"/>
                    <a:gd name="T34" fmla="*/ 148 w 148"/>
                    <a:gd name="T35" fmla="*/ 0 h 32"/>
                    <a:gd name="T36" fmla="*/ 138 w 148"/>
                    <a:gd name="T37" fmla="*/ 0 h 32"/>
                    <a:gd name="T38" fmla="*/ 129 w 148"/>
                    <a:gd name="T39" fmla="*/ 2 h 32"/>
                    <a:gd name="T40" fmla="*/ 119 w 148"/>
                    <a:gd name="T41" fmla="*/ 3 h 32"/>
                    <a:gd name="T42" fmla="*/ 109 w 148"/>
                    <a:gd name="T43" fmla="*/ 7 h 32"/>
                    <a:gd name="T44" fmla="*/ 101 w 148"/>
                    <a:gd name="T45" fmla="*/ 8 h 32"/>
                    <a:gd name="T46" fmla="*/ 91 w 148"/>
                    <a:gd name="T47" fmla="*/ 10 h 32"/>
                    <a:gd name="T48" fmla="*/ 82 w 148"/>
                    <a:gd name="T49" fmla="*/ 11 h 32"/>
                    <a:gd name="T50" fmla="*/ 74 w 148"/>
                    <a:gd name="T51" fmla="*/ 15 h 32"/>
                    <a:gd name="T52" fmla="*/ 64 w 148"/>
                    <a:gd name="T53" fmla="*/ 16 h 32"/>
                    <a:gd name="T54" fmla="*/ 54 w 148"/>
                    <a:gd name="T55" fmla="*/ 18 h 32"/>
                    <a:gd name="T56" fmla="*/ 45 w 148"/>
                    <a:gd name="T57" fmla="*/ 20 h 32"/>
                    <a:gd name="T58" fmla="*/ 37 w 148"/>
                    <a:gd name="T59" fmla="*/ 23 h 32"/>
                    <a:gd name="T60" fmla="*/ 27 w 148"/>
                    <a:gd name="T61" fmla="*/ 24 h 32"/>
                    <a:gd name="T62" fmla="*/ 17 w 148"/>
                    <a:gd name="T63" fmla="*/ 26 h 32"/>
                    <a:gd name="T64" fmla="*/ 8 w 148"/>
                    <a:gd name="T65" fmla="*/ 28 h 32"/>
                    <a:gd name="T66" fmla="*/ 0 w 148"/>
                    <a:gd name="T67" fmla="*/ 29 h 32"/>
                    <a:gd name="T68" fmla="*/ 0 w 148"/>
                    <a:gd name="T69" fmla="*/ 32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48" h="32">
                      <a:moveTo>
                        <a:pt x="0" y="32"/>
                      </a:moveTo>
                      <a:lnTo>
                        <a:pt x="9" y="31"/>
                      </a:lnTo>
                      <a:lnTo>
                        <a:pt x="19" y="29"/>
                      </a:lnTo>
                      <a:lnTo>
                        <a:pt x="27" y="28"/>
                      </a:lnTo>
                      <a:lnTo>
                        <a:pt x="37" y="26"/>
                      </a:lnTo>
                      <a:lnTo>
                        <a:pt x="46" y="23"/>
                      </a:lnTo>
                      <a:lnTo>
                        <a:pt x="56" y="21"/>
                      </a:lnTo>
                      <a:lnTo>
                        <a:pt x="64" y="20"/>
                      </a:lnTo>
                      <a:lnTo>
                        <a:pt x="74" y="18"/>
                      </a:lnTo>
                      <a:lnTo>
                        <a:pt x="83" y="15"/>
                      </a:lnTo>
                      <a:lnTo>
                        <a:pt x="91" y="13"/>
                      </a:lnTo>
                      <a:lnTo>
                        <a:pt x="101" y="11"/>
                      </a:lnTo>
                      <a:lnTo>
                        <a:pt x="111" y="8"/>
                      </a:lnTo>
                      <a:lnTo>
                        <a:pt x="119" y="7"/>
                      </a:lnTo>
                      <a:lnTo>
                        <a:pt x="129" y="5"/>
                      </a:lnTo>
                      <a:lnTo>
                        <a:pt x="138" y="3"/>
                      </a:lnTo>
                      <a:lnTo>
                        <a:pt x="148" y="2"/>
                      </a:lnTo>
                      <a:lnTo>
                        <a:pt x="148" y="0"/>
                      </a:lnTo>
                      <a:lnTo>
                        <a:pt x="138" y="0"/>
                      </a:lnTo>
                      <a:lnTo>
                        <a:pt x="129" y="2"/>
                      </a:lnTo>
                      <a:lnTo>
                        <a:pt x="119" y="3"/>
                      </a:lnTo>
                      <a:lnTo>
                        <a:pt x="109" y="7"/>
                      </a:lnTo>
                      <a:lnTo>
                        <a:pt x="101" y="8"/>
                      </a:lnTo>
                      <a:lnTo>
                        <a:pt x="91" y="10"/>
                      </a:lnTo>
                      <a:lnTo>
                        <a:pt x="82" y="11"/>
                      </a:lnTo>
                      <a:lnTo>
                        <a:pt x="74" y="15"/>
                      </a:lnTo>
                      <a:lnTo>
                        <a:pt x="64" y="16"/>
                      </a:lnTo>
                      <a:lnTo>
                        <a:pt x="54" y="18"/>
                      </a:lnTo>
                      <a:lnTo>
                        <a:pt x="45" y="20"/>
                      </a:lnTo>
                      <a:lnTo>
                        <a:pt x="37" y="23"/>
                      </a:lnTo>
                      <a:lnTo>
                        <a:pt x="27" y="24"/>
                      </a:lnTo>
                      <a:lnTo>
                        <a:pt x="17" y="26"/>
                      </a:lnTo>
                      <a:lnTo>
                        <a:pt x="8" y="28"/>
                      </a:lnTo>
                      <a:lnTo>
                        <a:pt x="0" y="29"/>
                      </a:lnTo>
                      <a:lnTo>
                        <a:pt x="0" y="32"/>
                      </a:lnTo>
                      <a:close/>
                    </a:path>
                  </a:pathLst>
                </a:cu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1934" name="Freeform 126"/>
                <p:cNvSpPr>
                  <a:spLocks/>
                </p:cNvSpPr>
                <p:nvPr/>
              </p:nvSpPr>
              <p:spPr bwMode="auto">
                <a:xfrm>
                  <a:off x="4471" y="1607"/>
                  <a:ext cx="57" cy="8"/>
                </a:xfrm>
                <a:custGeom>
                  <a:avLst/>
                  <a:gdLst>
                    <a:gd name="T0" fmla="*/ 0 w 115"/>
                    <a:gd name="T1" fmla="*/ 2 h 16"/>
                    <a:gd name="T2" fmla="*/ 2 w 115"/>
                    <a:gd name="T3" fmla="*/ 2 h 16"/>
                    <a:gd name="T4" fmla="*/ 10 w 115"/>
                    <a:gd name="T5" fmla="*/ 4 h 16"/>
                    <a:gd name="T6" fmla="*/ 16 w 115"/>
                    <a:gd name="T7" fmla="*/ 4 h 16"/>
                    <a:gd name="T8" fmla="*/ 24 w 115"/>
                    <a:gd name="T9" fmla="*/ 5 h 16"/>
                    <a:gd name="T10" fmla="*/ 31 w 115"/>
                    <a:gd name="T11" fmla="*/ 5 h 16"/>
                    <a:gd name="T12" fmla="*/ 37 w 115"/>
                    <a:gd name="T13" fmla="*/ 7 h 16"/>
                    <a:gd name="T14" fmla="*/ 44 w 115"/>
                    <a:gd name="T15" fmla="*/ 8 h 16"/>
                    <a:gd name="T16" fmla="*/ 52 w 115"/>
                    <a:gd name="T17" fmla="*/ 8 h 16"/>
                    <a:gd name="T18" fmla="*/ 58 w 115"/>
                    <a:gd name="T19" fmla="*/ 10 h 16"/>
                    <a:gd name="T20" fmla="*/ 65 w 115"/>
                    <a:gd name="T21" fmla="*/ 10 h 16"/>
                    <a:gd name="T22" fmla="*/ 73 w 115"/>
                    <a:gd name="T23" fmla="*/ 12 h 16"/>
                    <a:gd name="T24" fmla="*/ 79 w 115"/>
                    <a:gd name="T25" fmla="*/ 12 h 16"/>
                    <a:gd name="T26" fmla="*/ 86 w 115"/>
                    <a:gd name="T27" fmla="*/ 13 h 16"/>
                    <a:gd name="T28" fmla="*/ 94 w 115"/>
                    <a:gd name="T29" fmla="*/ 13 h 16"/>
                    <a:gd name="T30" fmla="*/ 100 w 115"/>
                    <a:gd name="T31" fmla="*/ 15 h 16"/>
                    <a:gd name="T32" fmla="*/ 108 w 115"/>
                    <a:gd name="T33" fmla="*/ 16 h 16"/>
                    <a:gd name="T34" fmla="*/ 115 w 115"/>
                    <a:gd name="T35" fmla="*/ 16 h 16"/>
                    <a:gd name="T36" fmla="*/ 115 w 115"/>
                    <a:gd name="T37" fmla="*/ 13 h 16"/>
                    <a:gd name="T38" fmla="*/ 108 w 115"/>
                    <a:gd name="T39" fmla="*/ 12 h 16"/>
                    <a:gd name="T40" fmla="*/ 100 w 115"/>
                    <a:gd name="T41" fmla="*/ 12 h 16"/>
                    <a:gd name="T42" fmla="*/ 94 w 115"/>
                    <a:gd name="T43" fmla="*/ 10 h 16"/>
                    <a:gd name="T44" fmla="*/ 79 w 115"/>
                    <a:gd name="T45" fmla="*/ 10 h 16"/>
                    <a:gd name="T46" fmla="*/ 73 w 115"/>
                    <a:gd name="T47" fmla="*/ 8 h 16"/>
                    <a:gd name="T48" fmla="*/ 66 w 115"/>
                    <a:gd name="T49" fmla="*/ 7 h 16"/>
                    <a:gd name="T50" fmla="*/ 58 w 115"/>
                    <a:gd name="T51" fmla="*/ 7 h 16"/>
                    <a:gd name="T52" fmla="*/ 52 w 115"/>
                    <a:gd name="T53" fmla="*/ 5 h 16"/>
                    <a:gd name="T54" fmla="*/ 44 w 115"/>
                    <a:gd name="T55" fmla="*/ 5 h 16"/>
                    <a:gd name="T56" fmla="*/ 37 w 115"/>
                    <a:gd name="T57" fmla="*/ 4 h 16"/>
                    <a:gd name="T58" fmla="*/ 31 w 115"/>
                    <a:gd name="T59" fmla="*/ 2 h 16"/>
                    <a:gd name="T60" fmla="*/ 16 w 115"/>
                    <a:gd name="T61" fmla="*/ 2 h 16"/>
                    <a:gd name="T62" fmla="*/ 10 w 115"/>
                    <a:gd name="T63" fmla="*/ 0 h 16"/>
                    <a:gd name="T64" fmla="*/ 2 w 115"/>
                    <a:gd name="T65" fmla="*/ 0 h 16"/>
                    <a:gd name="T66" fmla="*/ 3 w 115"/>
                    <a:gd name="T67" fmla="*/ 2 h 16"/>
                    <a:gd name="T68" fmla="*/ 0 w 115"/>
                    <a:gd name="T69" fmla="*/ 2 h 16"/>
                    <a:gd name="T70" fmla="*/ 2 w 115"/>
                    <a:gd name="T71" fmla="*/ 2 h 16"/>
                    <a:gd name="T72" fmla="*/ 0 w 115"/>
                    <a:gd name="T73" fmla="*/ 2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15" h="16">
                      <a:moveTo>
                        <a:pt x="0" y="2"/>
                      </a:moveTo>
                      <a:lnTo>
                        <a:pt x="2" y="2"/>
                      </a:lnTo>
                      <a:lnTo>
                        <a:pt x="10" y="4"/>
                      </a:lnTo>
                      <a:lnTo>
                        <a:pt x="16" y="4"/>
                      </a:lnTo>
                      <a:lnTo>
                        <a:pt x="24" y="5"/>
                      </a:lnTo>
                      <a:lnTo>
                        <a:pt x="31" y="5"/>
                      </a:lnTo>
                      <a:lnTo>
                        <a:pt x="37" y="7"/>
                      </a:lnTo>
                      <a:lnTo>
                        <a:pt x="44" y="8"/>
                      </a:lnTo>
                      <a:lnTo>
                        <a:pt x="52" y="8"/>
                      </a:lnTo>
                      <a:lnTo>
                        <a:pt x="58" y="10"/>
                      </a:lnTo>
                      <a:lnTo>
                        <a:pt x="65" y="10"/>
                      </a:lnTo>
                      <a:lnTo>
                        <a:pt x="73" y="12"/>
                      </a:lnTo>
                      <a:lnTo>
                        <a:pt x="79" y="12"/>
                      </a:lnTo>
                      <a:lnTo>
                        <a:pt x="86" y="13"/>
                      </a:lnTo>
                      <a:lnTo>
                        <a:pt x="94" y="13"/>
                      </a:lnTo>
                      <a:lnTo>
                        <a:pt x="100" y="15"/>
                      </a:lnTo>
                      <a:lnTo>
                        <a:pt x="108" y="16"/>
                      </a:lnTo>
                      <a:lnTo>
                        <a:pt x="115" y="16"/>
                      </a:lnTo>
                      <a:lnTo>
                        <a:pt x="115" y="13"/>
                      </a:lnTo>
                      <a:lnTo>
                        <a:pt x="108" y="12"/>
                      </a:lnTo>
                      <a:lnTo>
                        <a:pt x="100" y="12"/>
                      </a:lnTo>
                      <a:lnTo>
                        <a:pt x="94" y="10"/>
                      </a:lnTo>
                      <a:lnTo>
                        <a:pt x="79" y="10"/>
                      </a:lnTo>
                      <a:lnTo>
                        <a:pt x="73" y="8"/>
                      </a:lnTo>
                      <a:lnTo>
                        <a:pt x="66" y="7"/>
                      </a:lnTo>
                      <a:lnTo>
                        <a:pt x="58" y="7"/>
                      </a:lnTo>
                      <a:lnTo>
                        <a:pt x="52" y="5"/>
                      </a:lnTo>
                      <a:lnTo>
                        <a:pt x="44" y="5"/>
                      </a:lnTo>
                      <a:lnTo>
                        <a:pt x="37" y="4"/>
                      </a:lnTo>
                      <a:lnTo>
                        <a:pt x="31" y="2"/>
                      </a:lnTo>
                      <a:lnTo>
                        <a:pt x="16" y="2"/>
                      </a:lnTo>
                      <a:lnTo>
                        <a:pt x="10" y="0"/>
                      </a:lnTo>
                      <a:lnTo>
                        <a:pt x="2" y="0"/>
                      </a:lnTo>
                      <a:lnTo>
                        <a:pt x="3" y="2"/>
                      </a:lnTo>
                      <a:lnTo>
                        <a:pt x="0" y="2"/>
                      </a:lnTo>
                      <a:lnTo>
                        <a:pt x="2" y="2"/>
                      </a:lnTo>
                      <a:lnTo>
                        <a:pt x="0" y="2"/>
                      </a:lnTo>
                      <a:close/>
                    </a:path>
                  </a:pathLst>
                </a:cu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1935" name="Freeform 127"/>
                <p:cNvSpPr>
                  <a:spLocks/>
                </p:cNvSpPr>
                <p:nvPr/>
              </p:nvSpPr>
              <p:spPr bwMode="auto">
                <a:xfrm>
                  <a:off x="4471" y="1603"/>
                  <a:ext cx="2" cy="5"/>
                </a:xfrm>
                <a:custGeom>
                  <a:avLst/>
                  <a:gdLst>
                    <a:gd name="T0" fmla="*/ 2 w 5"/>
                    <a:gd name="T1" fmla="*/ 2 h 10"/>
                    <a:gd name="T2" fmla="*/ 2 w 5"/>
                    <a:gd name="T3" fmla="*/ 7 h 10"/>
                    <a:gd name="T4" fmla="*/ 0 w 5"/>
                    <a:gd name="T5" fmla="*/ 10 h 10"/>
                    <a:gd name="T6" fmla="*/ 3 w 5"/>
                    <a:gd name="T7" fmla="*/ 10 h 10"/>
                    <a:gd name="T8" fmla="*/ 5 w 5"/>
                    <a:gd name="T9" fmla="*/ 8 h 10"/>
                    <a:gd name="T10" fmla="*/ 5 w 5"/>
                    <a:gd name="T11" fmla="*/ 0 h 10"/>
                    <a:gd name="T12" fmla="*/ 2 w 5"/>
                    <a:gd name="T13" fmla="*/ 2 h 10"/>
                  </a:gdLst>
                  <a:ahLst/>
                  <a:cxnLst>
                    <a:cxn ang="0">
                      <a:pos x="T0" y="T1"/>
                    </a:cxn>
                    <a:cxn ang="0">
                      <a:pos x="T2" y="T3"/>
                    </a:cxn>
                    <a:cxn ang="0">
                      <a:pos x="T4" y="T5"/>
                    </a:cxn>
                    <a:cxn ang="0">
                      <a:pos x="T6" y="T7"/>
                    </a:cxn>
                    <a:cxn ang="0">
                      <a:pos x="T8" y="T9"/>
                    </a:cxn>
                    <a:cxn ang="0">
                      <a:pos x="T10" y="T11"/>
                    </a:cxn>
                    <a:cxn ang="0">
                      <a:pos x="T12" y="T13"/>
                    </a:cxn>
                  </a:cxnLst>
                  <a:rect l="0" t="0" r="r" b="b"/>
                  <a:pathLst>
                    <a:path w="5" h="10">
                      <a:moveTo>
                        <a:pt x="2" y="2"/>
                      </a:moveTo>
                      <a:lnTo>
                        <a:pt x="2" y="7"/>
                      </a:lnTo>
                      <a:lnTo>
                        <a:pt x="0" y="10"/>
                      </a:lnTo>
                      <a:lnTo>
                        <a:pt x="3" y="10"/>
                      </a:lnTo>
                      <a:lnTo>
                        <a:pt x="5" y="8"/>
                      </a:lnTo>
                      <a:lnTo>
                        <a:pt x="5" y="0"/>
                      </a:lnTo>
                      <a:lnTo>
                        <a:pt x="2" y="2"/>
                      </a:lnTo>
                      <a:close/>
                    </a:path>
                  </a:pathLst>
                </a:cu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1936" name="Freeform 128"/>
                <p:cNvSpPr>
                  <a:spLocks/>
                </p:cNvSpPr>
                <p:nvPr/>
              </p:nvSpPr>
              <p:spPr bwMode="auto">
                <a:xfrm>
                  <a:off x="4464" y="1599"/>
                  <a:ext cx="9" cy="5"/>
                </a:xfrm>
                <a:custGeom>
                  <a:avLst/>
                  <a:gdLst>
                    <a:gd name="T0" fmla="*/ 0 w 19"/>
                    <a:gd name="T1" fmla="*/ 2 h 10"/>
                    <a:gd name="T2" fmla="*/ 3 w 19"/>
                    <a:gd name="T3" fmla="*/ 3 h 10"/>
                    <a:gd name="T4" fmla="*/ 4 w 19"/>
                    <a:gd name="T5" fmla="*/ 5 h 10"/>
                    <a:gd name="T6" fmla="*/ 6 w 19"/>
                    <a:gd name="T7" fmla="*/ 5 h 10"/>
                    <a:gd name="T8" fmla="*/ 9 w 19"/>
                    <a:gd name="T9" fmla="*/ 7 h 10"/>
                    <a:gd name="T10" fmla="*/ 11 w 19"/>
                    <a:gd name="T11" fmla="*/ 7 h 10"/>
                    <a:gd name="T12" fmla="*/ 12 w 19"/>
                    <a:gd name="T13" fmla="*/ 8 h 10"/>
                    <a:gd name="T14" fmla="*/ 14 w 19"/>
                    <a:gd name="T15" fmla="*/ 8 h 10"/>
                    <a:gd name="T16" fmla="*/ 16 w 19"/>
                    <a:gd name="T17" fmla="*/ 10 h 10"/>
                    <a:gd name="T18" fmla="*/ 19 w 19"/>
                    <a:gd name="T19" fmla="*/ 8 h 10"/>
                    <a:gd name="T20" fmla="*/ 17 w 19"/>
                    <a:gd name="T21" fmla="*/ 7 h 10"/>
                    <a:gd name="T22" fmla="*/ 14 w 19"/>
                    <a:gd name="T23" fmla="*/ 5 h 10"/>
                    <a:gd name="T24" fmla="*/ 11 w 19"/>
                    <a:gd name="T25" fmla="*/ 3 h 10"/>
                    <a:gd name="T26" fmla="*/ 9 w 19"/>
                    <a:gd name="T27" fmla="*/ 3 h 10"/>
                    <a:gd name="T28" fmla="*/ 8 w 19"/>
                    <a:gd name="T29" fmla="*/ 2 h 10"/>
                    <a:gd name="T30" fmla="*/ 4 w 19"/>
                    <a:gd name="T31" fmla="*/ 2 h 10"/>
                    <a:gd name="T32" fmla="*/ 3 w 19"/>
                    <a:gd name="T33" fmla="*/ 0 h 10"/>
                    <a:gd name="T34" fmla="*/ 1 w 19"/>
                    <a:gd name="T35" fmla="*/ 0 h 10"/>
                    <a:gd name="T36" fmla="*/ 0 w 19"/>
                    <a:gd name="T37" fmla="*/ 2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9" h="10">
                      <a:moveTo>
                        <a:pt x="0" y="2"/>
                      </a:moveTo>
                      <a:lnTo>
                        <a:pt x="3" y="3"/>
                      </a:lnTo>
                      <a:lnTo>
                        <a:pt x="4" y="5"/>
                      </a:lnTo>
                      <a:lnTo>
                        <a:pt x="6" y="5"/>
                      </a:lnTo>
                      <a:lnTo>
                        <a:pt x="9" y="7"/>
                      </a:lnTo>
                      <a:lnTo>
                        <a:pt x="11" y="7"/>
                      </a:lnTo>
                      <a:lnTo>
                        <a:pt x="12" y="8"/>
                      </a:lnTo>
                      <a:lnTo>
                        <a:pt x="14" y="8"/>
                      </a:lnTo>
                      <a:lnTo>
                        <a:pt x="16" y="10"/>
                      </a:lnTo>
                      <a:lnTo>
                        <a:pt x="19" y="8"/>
                      </a:lnTo>
                      <a:lnTo>
                        <a:pt x="17" y="7"/>
                      </a:lnTo>
                      <a:lnTo>
                        <a:pt x="14" y="5"/>
                      </a:lnTo>
                      <a:lnTo>
                        <a:pt x="11" y="3"/>
                      </a:lnTo>
                      <a:lnTo>
                        <a:pt x="9" y="3"/>
                      </a:lnTo>
                      <a:lnTo>
                        <a:pt x="8" y="2"/>
                      </a:lnTo>
                      <a:lnTo>
                        <a:pt x="4" y="2"/>
                      </a:lnTo>
                      <a:lnTo>
                        <a:pt x="3" y="0"/>
                      </a:lnTo>
                      <a:lnTo>
                        <a:pt x="1" y="0"/>
                      </a:lnTo>
                      <a:lnTo>
                        <a:pt x="0" y="2"/>
                      </a:lnTo>
                      <a:close/>
                    </a:path>
                  </a:pathLst>
                </a:cu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1937" name="Freeform 129"/>
                <p:cNvSpPr>
                  <a:spLocks/>
                </p:cNvSpPr>
                <p:nvPr/>
              </p:nvSpPr>
              <p:spPr bwMode="auto">
                <a:xfrm>
                  <a:off x="4444" y="1597"/>
                  <a:ext cx="21" cy="3"/>
                </a:xfrm>
                <a:custGeom>
                  <a:avLst/>
                  <a:gdLst>
                    <a:gd name="T0" fmla="*/ 5 w 42"/>
                    <a:gd name="T1" fmla="*/ 2 h 7"/>
                    <a:gd name="T2" fmla="*/ 5 w 42"/>
                    <a:gd name="T3" fmla="*/ 5 h 7"/>
                    <a:gd name="T4" fmla="*/ 8 w 42"/>
                    <a:gd name="T5" fmla="*/ 4 h 7"/>
                    <a:gd name="T6" fmla="*/ 28 w 42"/>
                    <a:gd name="T7" fmla="*/ 4 h 7"/>
                    <a:gd name="T8" fmla="*/ 33 w 42"/>
                    <a:gd name="T9" fmla="*/ 5 h 7"/>
                    <a:gd name="T10" fmla="*/ 37 w 42"/>
                    <a:gd name="T11" fmla="*/ 5 h 7"/>
                    <a:gd name="T12" fmla="*/ 41 w 42"/>
                    <a:gd name="T13" fmla="*/ 7 h 7"/>
                    <a:gd name="T14" fmla="*/ 42 w 42"/>
                    <a:gd name="T15" fmla="*/ 5 h 7"/>
                    <a:gd name="T16" fmla="*/ 37 w 42"/>
                    <a:gd name="T17" fmla="*/ 4 h 7"/>
                    <a:gd name="T18" fmla="*/ 33 w 42"/>
                    <a:gd name="T19" fmla="*/ 2 h 7"/>
                    <a:gd name="T20" fmla="*/ 28 w 42"/>
                    <a:gd name="T21" fmla="*/ 0 h 7"/>
                    <a:gd name="T22" fmla="*/ 8 w 42"/>
                    <a:gd name="T23" fmla="*/ 0 h 7"/>
                    <a:gd name="T24" fmla="*/ 3 w 42"/>
                    <a:gd name="T25" fmla="*/ 2 h 7"/>
                    <a:gd name="T26" fmla="*/ 3 w 42"/>
                    <a:gd name="T27" fmla="*/ 5 h 7"/>
                    <a:gd name="T28" fmla="*/ 3 w 42"/>
                    <a:gd name="T29" fmla="*/ 2 h 7"/>
                    <a:gd name="T30" fmla="*/ 0 w 42"/>
                    <a:gd name="T31" fmla="*/ 2 h 7"/>
                    <a:gd name="T32" fmla="*/ 3 w 42"/>
                    <a:gd name="T33" fmla="*/ 5 h 7"/>
                    <a:gd name="T34" fmla="*/ 5 w 42"/>
                    <a:gd name="T35" fmla="*/ 2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2" h="7">
                      <a:moveTo>
                        <a:pt x="5" y="2"/>
                      </a:moveTo>
                      <a:lnTo>
                        <a:pt x="5" y="5"/>
                      </a:lnTo>
                      <a:lnTo>
                        <a:pt x="8" y="4"/>
                      </a:lnTo>
                      <a:lnTo>
                        <a:pt x="28" y="4"/>
                      </a:lnTo>
                      <a:lnTo>
                        <a:pt x="33" y="5"/>
                      </a:lnTo>
                      <a:lnTo>
                        <a:pt x="37" y="5"/>
                      </a:lnTo>
                      <a:lnTo>
                        <a:pt x="41" y="7"/>
                      </a:lnTo>
                      <a:lnTo>
                        <a:pt x="42" y="5"/>
                      </a:lnTo>
                      <a:lnTo>
                        <a:pt x="37" y="4"/>
                      </a:lnTo>
                      <a:lnTo>
                        <a:pt x="33" y="2"/>
                      </a:lnTo>
                      <a:lnTo>
                        <a:pt x="28" y="0"/>
                      </a:lnTo>
                      <a:lnTo>
                        <a:pt x="8" y="0"/>
                      </a:lnTo>
                      <a:lnTo>
                        <a:pt x="3" y="2"/>
                      </a:lnTo>
                      <a:lnTo>
                        <a:pt x="3" y="5"/>
                      </a:lnTo>
                      <a:lnTo>
                        <a:pt x="3" y="2"/>
                      </a:lnTo>
                      <a:lnTo>
                        <a:pt x="0" y="2"/>
                      </a:lnTo>
                      <a:lnTo>
                        <a:pt x="3" y="5"/>
                      </a:lnTo>
                      <a:lnTo>
                        <a:pt x="5" y="2"/>
                      </a:lnTo>
                      <a:close/>
                    </a:path>
                  </a:pathLst>
                </a:cu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1938" name="Freeform 130"/>
                <p:cNvSpPr>
                  <a:spLocks/>
                </p:cNvSpPr>
                <p:nvPr/>
              </p:nvSpPr>
              <p:spPr bwMode="auto">
                <a:xfrm>
                  <a:off x="4445" y="1597"/>
                  <a:ext cx="14" cy="5"/>
                </a:xfrm>
                <a:custGeom>
                  <a:avLst/>
                  <a:gdLst>
                    <a:gd name="T0" fmla="*/ 28 w 28"/>
                    <a:gd name="T1" fmla="*/ 5 h 8"/>
                    <a:gd name="T2" fmla="*/ 25 w 28"/>
                    <a:gd name="T3" fmla="*/ 3 h 8"/>
                    <a:gd name="T4" fmla="*/ 7 w 28"/>
                    <a:gd name="T5" fmla="*/ 3 h 8"/>
                    <a:gd name="T6" fmla="*/ 5 w 28"/>
                    <a:gd name="T7" fmla="*/ 2 h 8"/>
                    <a:gd name="T8" fmla="*/ 2 w 28"/>
                    <a:gd name="T9" fmla="*/ 0 h 8"/>
                    <a:gd name="T10" fmla="*/ 0 w 28"/>
                    <a:gd name="T11" fmla="*/ 3 h 8"/>
                    <a:gd name="T12" fmla="*/ 4 w 28"/>
                    <a:gd name="T13" fmla="*/ 5 h 8"/>
                    <a:gd name="T14" fmla="*/ 7 w 28"/>
                    <a:gd name="T15" fmla="*/ 6 h 8"/>
                    <a:gd name="T16" fmla="*/ 25 w 28"/>
                    <a:gd name="T17" fmla="*/ 6 h 8"/>
                    <a:gd name="T18" fmla="*/ 26 w 28"/>
                    <a:gd name="T19" fmla="*/ 8 h 8"/>
                    <a:gd name="T20" fmla="*/ 28 w 28"/>
                    <a:gd name="T2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8" h="8">
                      <a:moveTo>
                        <a:pt x="28" y="5"/>
                      </a:moveTo>
                      <a:lnTo>
                        <a:pt x="25" y="3"/>
                      </a:lnTo>
                      <a:lnTo>
                        <a:pt x="7" y="3"/>
                      </a:lnTo>
                      <a:lnTo>
                        <a:pt x="5" y="2"/>
                      </a:lnTo>
                      <a:lnTo>
                        <a:pt x="2" y="0"/>
                      </a:lnTo>
                      <a:lnTo>
                        <a:pt x="0" y="3"/>
                      </a:lnTo>
                      <a:lnTo>
                        <a:pt x="4" y="5"/>
                      </a:lnTo>
                      <a:lnTo>
                        <a:pt x="7" y="6"/>
                      </a:lnTo>
                      <a:lnTo>
                        <a:pt x="25" y="6"/>
                      </a:lnTo>
                      <a:lnTo>
                        <a:pt x="26" y="8"/>
                      </a:lnTo>
                      <a:lnTo>
                        <a:pt x="28" y="5"/>
                      </a:lnTo>
                      <a:close/>
                    </a:path>
                  </a:pathLst>
                </a:cu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1939" name="Freeform 131"/>
                <p:cNvSpPr>
                  <a:spLocks/>
                </p:cNvSpPr>
                <p:nvPr/>
              </p:nvSpPr>
              <p:spPr bwMode="auto">
                <a:xfrm>
                  <a:off x="4458" y="1600"/>
                  <a:ext cx="12" cy="6"/>
                </a:xfrm>
                <a:custGeom>
                  <a:avLst/>
                  <a:gdLst>
                    <a:gd name="T0" fmla="*/ 24 w 24"/>
                    <a:gd name="T1" fmla="*/ 9 h 11"/>
                    <a:gd name="T2" fmla="*/ 21 w 24"/>
                    <a:gd name="T3" fmla="*/ 6 h 11"/>
                    <a:gd name="T4" fmla="*/ 18 w 24"/>
                    <a:gd name="T5" fmla="*/ 6 h 11"/>
                    <a:gd name="T6" fmla="*/ 15 w 24"/>
                    <a:gd name="T7" fmla="*/ 5 h 11"/>
                    <a:gd name="T8" fmla="*/ 13 w 24"/>
                    <a:gd name="T9" fmla="*/ 3 h 11"/>
                    <a:gd name="T10" fmla="*/ 10 w 24"/>
                    <a:gd name="T11" fmla="*/ 3 h 11"/>
                    <a:gd name="T12" fmla="*/ 7 w 24"/>
                    <a:gd name="T13" fmla="*/ 1 h 11"/>
                    <a:gd name="T14" fmla="*/ 5 w 24"/>
                    <a:gd name="T15" fmla="*/ 1 h 11"/>
                    <a:gd name="T16" fmla="*/ 2 w 24"/>
                    <a:gd name="T17" fmla="*/ 0 h 11"/>
                    <a:gd name="T18" fmla="*/ 0 w 24"/>
                    <a:gd name="T19" fmla="*/ 3 h 11"/>
                    <a:gd name="T20" fmla="*/ 4 w 24"/>
                    <a:gd name="T21" fmla="*/ 5 h 11"/>
                    <a:gd name="T22" fmla="*/ 7 w 24"/>
                    <a:gd name="T23" fmla="*/ 5 h 11"/>
                    <a:gd name="T24" fmla="*/ 8 w 24"/>
                    <a:gd name="T25" fmla="*/ 6 h 11"/>
                    <a:gd name="T26" fmla="*/ 12 w 24"/>
                    <a:gd name="T27" fmla="*/ 6 h 11"/>
                    <a:gd name="T28" fmla="*/ 15 w 24"/>
                    <a:gd name="T29" fmla="*/ 8 h 11"/>
                    <a:gd name="T30" fmla="*/ 16 w 24"/>
                    <a:gd name="T31" fmla="*/ 8 h 11"/>
                    <a:gd name="T32" fmla="*/ 20 w 24"/>
                    <a:gd name="T33" fmla="*/ 9 h 11"/>
                    <a:gd name="T34" fmla="*/ 23 w 24"/>
                    <a:gd name="T35" fmla="*/ 11 h 11"/>
                    <a:gd name="T36" fmla="*/ 21 w 24"/>
                    <a:gd name="T37" fmla="*/ 9 h 11"/>
                    <a:gd name="T38" fmla="*/ 24 w 24"/>
                    <a:gd name="T39" fmla="*/ 9 h 11"/>
                    <a:gd name="T40" fmla="*/ 23 w 24"/>
                    <a:gd name="T41" fmla="*/ 8 h 11"/>
                    <a:gd name="T42" fmla="*/ 24 w 24"/>
                    <a:gd name="T43" fmla="*/ 9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 h="11">
                      <a:moveTo>
                        <a:pt x="24" y="9"/>
                      </a:moveTo>
                      <a:lnTo>
                        <a:pt x="21" y="6"/>
                      </a:lnTo>
                      <a:lnTo>
                        <a:pt x="18" y="6"/>
                      </a:lnTo>
                      <a:lnTo>
                        <a:pt x="15" y="5"/>
                      </a:lnTo>
                      <a:lnTo>
                        <a:pt x="13" y="3"/>
                      </a:lnTo>
                      <a:lnTo>
                        <a:pt x="10" y="3"/>
                      </a:lnTo>
                      <a:lnTo>
                        <a:pt x="7" y="1"/>
                      </a:lnTo>
                      <a:lnTo>
                        <a:pt x="5" y="1"/>
                      </a:lnTo>
                      <a:lnTo>
                        <a:pt x="2" y="0"/>
                      </a:lnTo>
                      <a:lnTo>
                        <a:pt x="0" y="3"/>
                      </a:lnTo>
                      <a:lnTo>
                        <a:pt x="4" y="5"/>
                      </a:lnTo>
                      <a:lnTo>
                        <a:pt x="7" y="5"/>
                      </a:lnTo>
                      <a:lnTo>
                        <a:pt x="8" y="6"/>
                      </a:lnTo>
                      <a:lnTo>
                        <a:pt x="12" y="6"/>
                      </a:lnTo>
                      <a:lnTo>
                        <a:pt x="15" y="8"/>
                      </a:lnTo>
                      <a:lnTo>
                        <a:pt x="16" y="8"/>
                      </a:lnTo>
                      <a:lnTo>
                        <a:pt x="20" y="9"/>
                      </a:lnTo>
                      <a:lnTo>
                        <a:pt x="23" y="11"/>
                      </a:lnTo>
                      <a:lnTo>
                        <a:pt x="21" y="9"/>
                      </a:lnTo>
                      <a:lnTo>
                        <a:pt x="24" y="9"/>
                      </a:lnTo>
                      <a:lnTo>
                        <a:pt x="23" y="8"/>
                      </a:lnTo>
                      <a:lnTo>
                        <a:pt x="24" y="9"/>
                      </a:lnTo>
                      <a:close/>
                    </a:path>
                  </a:pathLst>
                </a:cu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1940" name="Freeform 132"/>
                <p:cNvSpPr>
                  <a:spLocks/>
                </p:cNvSpPr>
                <p:nvPr/>
              </p:nvSpPr>
              <p:spPr bwMode="auto">
                <a:xfrm>
                  <a:off x="4469" y="1605"/>
                  <a:ext cx="1" cy="3"/>
                </a:xfrm>
                <a:custGeom>
                  <a:avLst/>
                  <a:gdLst>
                    <a:gd name="T0" fmla="*/ 2 w 3"/>
                    <a:gd name="T1" fmla="*/ 7 h 7"/>
                    <a:gd name="T2" fmla="*/ 2 w 3"/>
                    <a:gd name="T3" fmla="*/ 5 h 7"/>
                    <a:gd name="T4" fmla="*/ 3 w 3"/>
                    <a:gd name="T5" fmla="*/ 0 h 7"/>
                    <a:gd name="T6" fmla="*/ 0 w 3"/>
                    <a:gd name="T7" fmla="*/ 0 h 7"/>
                    <a:gd name="T8" fmla="*/ 0 w 3"/>
                    <a:gd name="T9" fmla="*/ 5 h 7"/>
                    <a:gd name="T10" fmla="*/ 2 w 3"/>
                    <a:gd name="T11" fmla="*/ 4 h 7"/>
                    <a:gd name="T12" fmla="*/ 2 w 3"/>
                    <a:gd name="T13" fmla="*/ 7 h 7"/>
                    <a:gd name="T14" fmla="*/ 2 w 3"/>
                    <a:gd name="T15" fmla="*/ 5 h 7"/>
                    <a:gd name="T16" fmla="*/ 2 w 3"/>
                    <a:gd name="T17"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7">
                      <a:moveTo>
                        <a:pt x="2" y="7"/>
                      </a:moveTo>
                      <a:lnTo>
                        <a:pt x="2" y="5"/>
                      </a:lnTo>
                      <a:lnTo>
                        <a:pt x="3" y="0"/>
                      </a:lnTo>
                      <a:lnTo>
                        <a:pt x="0" y="0"/>
                      </a:lnTo>
                      <a:lnTo>
                        <a:pt x="0" y="5"/>
                      </a:lnTo>
                      <a:lnTo>
                        <a:pt x="2" y="4"/>
                      </a:lnTo>
                      <a:lnTo>
                        <a:pt x="2" y="7"/>
                      </a:lnTo>
                      <a:lnTo>
                        <a:pt x="2" y="5"/>
                      </a:lnTo>
                      <a:lnTo>
                        <a:pt x="2" y="7"/>
                      </a:lnTo>
                      <a:close/>
                    </a:path>
                  </a:pathLst>
                </a:cu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1941" name="Freeform 133"/>
                <p:cNvSpPr>
                  <a:spLocks/>
                </p:cNvSpPr>
                <p:nvPr/>
              </p:nvSpPr>
              <p:spPr bwMode="auto">
                <a:xfrm>
                  <a:off x="4386" y="1601"/>
                  <a:ext cx="83" cy="7"/>
                </a:xfrm>
                <a:custGeom>
                  <a:avLst/>
                  <a:gdLst>
                    <a:gd name="T0" fmla="*/ 9 w 166"/>
                    <a:gd name="T1" fmla="*/ 0 h 15"/>
                    <a:gd name="T2" fmla="*/ 9 w 166"/>
                    <a:gd name="T3" fmla="*/ 4 h 15"/>
                    <a:gd name="T4" fmla="*/ 19 w 166"/>
                    <a:gd name="T5" fmla="*/ 4 h 15"/>
                    <a:gd name="T6" fmla="*/ 29 w 166"/>
                    <a:gd name="T7" fmla="*/ 5 h 15"/>
                    <a:gd name="T8" fmla="*/ 48 w 166"/>
                    <a:gd name="T9" fmla="*/ 5 h 15"/>
                    <a:gd name="T10" fmla="*/ 59 w 166"/>
                    <a:gd name="T11" fmla="*/ 7 h 15"/>
                    <a:gd name="T12" fmla="*/ 67 w 166"/>
                    <a:gd name="T13" fmla="*/ 7 h 15"/>
                    <a:gd name="T14" fmla="*/ 77 w 166"/>
                    <a:gd name="T15" fmla="*/ 8 h 15"/>
                    <a:gd name="T16" fmla="*/ 87 w 166"/>
                    <a:gd name="T17" fmla="*/ 8 h 15"/>
                    <a:gd name="T18" fmla="*/ 97 w 166"/>
                    <a:gd name="T19" fmla="*/ 10 h 15"/>
                    <a:gd name="T20" fmla="*/ 106 w 166"/>
                    <a:gd name="T21" fmla="*/ 10 h 15"/>
                    <a:gd name="T22" fmla="*/ 116 w 166"/>
                    <a:gd name="T23" fmla="*/ 12 h 15"/>
                    <a:gd name="T24" fmla="*/ 127 w 166"/>
                    <a:gd name="T25" fmla="*/ 12 h 15"/>
                    <a:gd name="T26" fmla="*/ 135 w 166"/>
                    <a:gd name="T27" fmla="*/ 13 h 15"/>
                    <a:gd name="T28" fmla="*/ 147 w 166"/>
                    <a:gd name="T29" fmla="*/ 13 h 15"/>
                    <a:gd name="T30" fmla="*/ 156 w 166"/>
                    <a:gd name="T31" fmla="*/ 15 h 15"/>
                    <a:gd name="T32" fmla="*/ 166 w 166"/>
                    <a:gd name="T33" fmla="*/ 15 h 15"/>
                    <a:gd name="T34" fmla="*/ 166 w 166"/>
                    <a:gd name="T35" fmla="*/ 12 h 15"/>
                    <a:gd name="T36" fmla="*/ 156 w 166"/>
                    <a:gd name="T37" fmla="*/ 10 h 15"/>
                    <a:gd name="T38" fmla="*/ 135 w 166"/>
                    <a:gd name="T39" fmla="*/ 10 h 15"/>
                    <a:gd name="T40" fmla="*/ 127 w 166"/>
                    <a:gd name="T41" fmla="*/ 8 h 15"/>
                    <a:gd name="T42" fmla="*/ 116 w 166"/>
                    <a:gd name="T43" fmla="*/ 8 h 15"/>
                    <a:gd name="T44" fmla="*/ 106 w 166"/>
                    <a:gd name="T45" fmla="*/ 7 h 15"/>
                    <a:gd name="T46" fmla="*/ 97 w 166"/>
                    <a:gd name="T47" fmla="*/ 7 h 15"/>
                    <a:gd name="T48" fmla="*/ 87 w 166"/>
                    <a:gd name="T49" fmla="*/ 5 h 15"/>
                    <a:gd name="T50" fmla="*/ 67 w 166"/>
                    <a:gd name="T51" fmla="*/ 5 h 15"/>
                    <a:gd name="T52" fmla="*/ 59 w 166"/>
                    <a:gd name="T53" fmla="*/ 4 h 15"/>
                    <a:gd name="T54" fmla="*/ 48 w 166"/>
                    <a:gd name="T55" fmla="*/ 4 h 15"/>
                    <a:gd name="T56" fmla="*/ 38 w 166"/>
                    <a:gd name="T57" fmla="*/ 2 h 15"/>
                    <a:gd name="T58" fmla="*/ 29 w 166"/>
                    <a:gd name="T59" fmla="*/ 2 h 15"/>
                    <a:gd name="T60" fmla="*/ 19 w 166"/>
                    <a:gd name="T61" fmla="*/ 0 h 15"/>
                    <a:gd name="T62" fmla="*/ 9 w 166"/>
                    <a:gd name="T63" fmla="*/ 0 h 15"/>
                    <a:gd name="T64" fmla="*/ 11 w 166"/>
                    <a:gd name="T65" fmla="*/ 4 h 15"/>
                    <a:gd name="T66" fmla="*/ 9 w 166"/>
                    <a:gd name="T67" fmla="*/ 0 h 15"/>
                    <a:gd name="T68" fmla="*/ 0 w 166"/>
                    <a:gd name="T69" fmla="*/ 2 h 15"/>
                    <a:gd name="T70" fmla="*/ 9 w 166"/>
                    <a:gd name="T71" fmla="*/ 4 h 15"/>
                    <a:gd name="T72" fmla="*/ 9 w 166"/>
                    <a:gd name="T73"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6" h="15">
                      <a:moveTo>
                        <a:pt x="9" y="0"/>
                      </a:moveTo>
                      <a:lnTo>
                        <a:pt x="9" y="4"/>
                      </a:lnTo>
                      <a:lnTo>
                        <a:pt x="19" y="4"/>
                      </a:lnTo>
                      <a:lnTo>
                        <a:pt x="29" y="5"/>
                      </a:lnTo>
                      <a:lnTo>
                        <a:pt x="48" y="5"/>
                      </a:lnTo>
                      <a:lnTo>
                        <a:pt x="59" y="7"/>
                      </a:lnTo>
                      <a:lnTo>
                        <a:pt x="67" y="7"/>
                      </a:lnTo>
                      <a:lnTo>
                        <a:pt x="77" y="8"/>
                      </a:lnTo>
                      <a:lnTo>
                        <a:pt x="87" y="8"/>
                      </a:lnTo>
                      <a:lnTo>
                        <a:pt x="97" y="10"/>
                      </a:lnTo>
                      <a:lnTo>
                        <a:pt x="106" y="10"/>
                      </a:lnTo>
                      <a:lnTo>
                        <a:pt x="116" y="12"/>
                      </a:lnTo>
                      <a:lnTo>
                        <a:pt x="127" y="12"/>
                      </a:lnTo>
                      <a:lnTo>
                        <a:pt x="135" y="13"/>
                      </a:lnTo>
                      <a:lnTo>
                        <a:pt x="147" y="13"/>
                      </a:lnTo>
                      <a:lnTo>
                        <a:pt x="156" y="15"/>
                      </a:lnTo>
                      <a:lnTo>
                        <a:pt x="166" y="15"/>
                      </a:lnTo>
                      <a:lnTo>
                        <a:pt x="166" y="12"/>
                      </a:lnTo>
                      <a:lnTo>
                        <a:pt x="156" y="10"/>
                      </a:lnTo>
                      <a:lnTo>
                        <a:pt x="135" y="10"/>
                      </a:lnTo>
                      <a:lnTo>
                        <a:pt x="127" y="8"/>
                      </a:lnTo>
                      <a:lnTo>
                        <a:pt x="116" y="8"/>
                      </a:lnTo>
                      <a:lnTo>
                        <a:pt x="106" y="7"/>
                      </a:lnTo>
                      <a:lnTo>
                        <a:pt x="97" y="7"/>
                      </a:lnTo>
                      <a:lnTo>
                        <a:pt x="87" y="5"/>
                      </a:lnTo>
                      <a:lnTo>
                        <a:pt x="67" y="5"/>
                      </a:lnTo>
                      <a:lnTo>
                        <a:pt x="59" y="4"/>
                      </a:lnTo>
                      <a:lnTo>
                        <a:pt x="48" y="4"/>
                      </a:lnTo>
                      <a:lnTo>
                        <a:pt x="38" y="2"/>
                      </a:lnTo>
                      <a:lnTo>
                        <a:pt x="29" y="2"/>
                      </a:lnTo>
                      <a:lnTo>
                        <a:pt x="19" y="0"/>
                      </a:lnTo>
                      <a:lnTo>
                        <a:pt x="9" y="0"/>
                      </a:lnTo>
                      <a:lnTo>
                        <a:pt x="11" y="4"/>
                      </a:lnTo>
                      <a:lnTo>
                        <a:pt x="9" y="0"/>
                      </a:lnTo>
                      <a:lnTo>
                        <a:pt x="0" y="2"/>
                      </a:lnTo>
                      <a:lnTo>
                        <a:pt x="9" y="4"/>
                      </a:lnTo>
                      <a:lnTo>
                        <a:pt x="9" y="0"/>
                      </a:lnTo>
                      <a:close/>
                    </a:path>
                  </a:pathLst>
                </a:cu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1942" name="Freeform 134"/>
                <p:cNvSpPr>
                  <a:spLocks/>
                </p:cNvSpPr>
                <p:nvPr/>
              </p:nvSpPr>
              <p:spPr bwMode="auto">
                <a:xfrm>
                  <a:off x="4391" y="1599"/>
                  <a:ext cx="3" cy="3"/>
                </a:xfrm>
                <a:custGeom>
                  <a:avLst/>
                  <a:gdLst>
                    <a:gd name="T0" fmla="*/ 4 w 7"/>
                    <a:gd name="T1" fmla="*/ 0 h 7"/>
                    <a:gd name="T2" fmla="*/ 2 w 7"/>
                    <a:gd name="T3" fmla="*/ 0 h 7"/>
                    <a:gd name="T4" fmla="*/ 2 w 7"/>
                    <a:gd name="T5" fmla="*/ 2 h 7"/>
                    <a:gd name="T6" fmla="*/ 0 w 7"/>
                    <a:gd name="T7" fmla="*/ 3 h 7"/>
                    <a:gd name="T8" fmla="*/ 2 w 7"/>
                    <a:gd name="T9" fmla="*/ 7 h 7"/>
                    <a:gd name="T10" fmla="*/ 5 w 7"/>
                    <a:gd name="T11" fmla="*/ 3 h 7"/>
                    <a:gd name="T12" fmla="*/ 5 w 7"/>
                    <a:gd name="T13" fmla="*/ 0 h 7"/>
                    <a:gd name="T14" fmla="*/ 7 w 7"/>
                    <a:gd name="T15" fmla="*/ 0 h 7"/>
                    <a:gd name="T16" fmla="*/ 5 w 7"/>
                    <a:gd name="T17" fmla="*/ 0 h 7"/>
                    <a:gd name="T18" fmla="*/ 7 w 7"/>
                    <a:gd name="T19" fmla="*/ 0 h 7"/>
                    <a:gd name="T20" fmla="*/ 4 w 7"/>
                    <a:gd name="T21"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 h="7">
                      <a:moveTo>
                        <a:pt x="4" y="0"/>
                      </a:moveTo>
                      <a:lnTo>
                        <a:pt x="2" y="0"/>
                      </a:lnTo>
                      <a:lnTo>
                        <a:pt x="2" y="2"/>
                      </a:lnTo>
                      <a:lnTo>
                        <a:pt x="0" y="3"/>
                      </a:lnTo>
                      <a:lnTo>
                        <a:pt x="2" y="7"/>
                      </a:lnTo>
                      <a:lnTo>
                        <a:pt x="5" y="3"/>
                      </a:lnTo>
                      <a:lnTo>
                        <a:pt x="5" y="0"/>
                      </a:lnTo>
                      <a:lnTo>
                        <a:pt x="7" y="0"/>
                      </a:lnTo>
                      <a:lnTo>
                        <a:pt x="5" y="0"/>
                      </a:lnTo>
                      <a:lnTo>
                        <a:pt x="7" y="0"/>
                      </a:lnTo>
                      <a:lnTo>
                        <a:pt x="4" y="0"/>
                      </a:lnTo>
                      <a:close/>
                    </a:path>
                  </a:pathLst>
                </a:cu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1943" name="Freeform 135"/>
                <p:cNvSpPr>
                  <a:spLocks/>
                </p:cNvSpPr>
                <p:nvPr/>
              </p:nvSpPr>
              <p:spPr bwMode="auto">
                <a:xfrm>
                  <a:off x="4392" y="1581"/>
                  <a:ext cx="2" cy="18"/>
                </a:xfrm>
                <a:custGeom>
                  <a:avLst/>
                  <a:gdLst>
                    <a:gd name="T0" fmla="*/ 2 w 5"/>
                    <a:gd name="T1" fmla="*/ 1 h 35"/>
                    <a:gd name="T2" fmla="*/ 2 w 5"/>
                    <a:gd name="T3" fmla="*/ 17 h 35"/>
                    <a:gd name="T4" fmla="*/ 0 w 5"/>
                    <a:gd name="T5" fmla="*/ 25 h 35"/>
                    <a:gd name="T6" fmla="*/ 2 w 5"/>
                    <a:gd name="T7" fmla="*/ 35 h 35"/>
                    <a:gd name="T8" fmla="*/ 5 w 5"/>
                    <a:gd name="T9" fmla="*/ 35 h 35"/>
                    <a:gd name="T10" fmla="*/ 5 w 5"/>
                    <a:gd name="T11" fmla="*/ 1 h 35"/>
                    <a:gd name="T12" fmla="*/ 3 w 5"/>
                    <a:gd name="T13" fmla="*/ 0 h 35"/>
                    <a:gd name="T14" fmla="*/ 5 w 5"/>
                    <a:gd name="T15" fmla="*/ 1 h 35"/>
                    <a:gd name="T16" fmla="*/ 5 w 5"/>
                    <a:gd name="T17" fmla="*/ 0 h 35"/>
                    <a:gd name="T18" fmla="*/ 3 w 5"/>
                    <a:gd name="T19" fmla="*/ 0 h 35"/>
                    <a:gd name="T20" fmla="*/ 2 w 5"/>
                    <a:gd name="T21" fmla="*/ 1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 h="35">
                      <a:moveTo>
                        <a:pt x="2" y="1"/>
                      </a:moveTo>
                      <a:lnTo>
                        <a:pt x="2" y="17"/>
                      </a:lnTo>
                      <a:lnTo>
                        <a:pt x="0" y="25"/>
                      </a:lnTo>
                      <a:lnTo>
                        <a:pt x="2" y="35"/>
                      </a:lnTo>
                      <a:lnTo>
                        <a:pt x="5" y="35"/>
                      </a:lnTo>
                      <a:lnTo>
                        <a:pt x="5" y="1"/>
                      </a:lnTo>
                      <a:lnTo>
                        <a:pt x="3" y="0"/>
                      </a:lnTo>
                      <a:lnTo>
                        <a:pt x="5" y="1"/>
                      </a:lnTo>
                      <a:lnTo>
                        <a:pt x="5" y="0"/>
                      </a:lnTo>
                      <a:lnTo>
                        <a:pt x="3" y="0"/>
                      </a:lnTo>
                      <a:lnTo>
                        <a:pt x="2" y="1"/>
                      </a:lnTo>
                      <a:close/>
                    </a:path>
                  </a:pathLst>
                </a:cu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1944" name="Freeform 136"/>
                <p:cNvSpPr>
                  <a:spLocks/>
                </p:cNvSpPr>
                <p:nvPr/>
              </p:nvSpPr>
              <p:spPr bwMode="auto">
                <a:xfrm>
                  <a:off x="4382" y="1579"/>
                  <a:ext cx="12" cy="3"/>
                </a:xfrm>
                <a:custGeom>
                  <a:avLst/>
                  <a:gdLst>
                    <a:gd name="T0" fmla="*/ 1 w 22"/>
                    <a:gd name="T1" fmla="*/ 3 h 6"/>
                    <a:gd name="T2" fmla="*/ 3 w 22"/>
                    <a:gd name="T3" fmla="*/ 3 h 6"/>
                    <a:gd name="T4" fmla="*/ 6 w 22"/>
                    <a:gd name="T5" fmla="*/ 5 h 6"/>
                    <a:gd name="T6" fmla="*/ 16 w 22"/>
                    <a:gd name="T7" fmla="*/ 5 h 6"/>
                    <a:gd name="T8" fmla="*/ 19 w 22"/>
                    <a:gd name="T9" fmla="*/ 6 h 6"/>
                    <a:gd name="T10" fmla="*/ 21 w 22"/>
                    <a:gd name="T11" fmla="*/ 6 h 6"/>
                    <a:gd name="T12" fmla="*/ 22 w 22"/>
                    <a:gd name="T13" fmla="*/ 5 h 6"/>
                    <a:gd name="T14" fmla="*/ 19 w 22"/>
                    <a:gd name="T15" fmla="*/ 3 h 6"/>
                    <a:gd name="T16" fmla="*/ 17 w 22"/>
                    <a:gd name="T17" fmla="*/ 1 h 6"/>
                    <a:gd name="T18" fmla="*/ 11 w 22"/>
                    <a:gd name="T19" fmla="*/ 1 h 6"/>
                    <a:gd name="T20" fmla="*/ 9 w 22"/>
                    <a:gd name="T21" fmla="*/ 0 h 6"/>
                    <a:gd name="T22" fmla="*/ 6 w 22"/>
                    <a:gd name="T23" fmla="*/ 1 h 6"/>
                    <a:gd name="T24" fmla="*/ 5 w 22"/>
                    <a:gd name="T25" fmla="*/ 0 h 6"/>
                    <a:gd name="T26" fmla="*/ 0 w 22"/>
                    <a:gd name="T27" fmla="*/ 0 h 6"/>
                    <a:gd name="T28" fmla="*/ 1 w 22"/>
                    <a:gd name="T29" fmla="*/ 0 h 6"/>
                    <a:gd name="T30" fmla="*/ 0 w 22"/>
                    <a:gd name="T31" fmla="*/ 0 h 6"/>
                    <a:gd name="T32" fmla="*/ 1 w 22"/>
                    <a:gd name="T33" fmla="*/ 3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2" h="6">
                      <a:moveTo>
                        <a:pt x="1" y="3"/>
                      </a:moveTo>
                      <a:lnTo>
                        <a:pt x="3" y="3"/>
                      </a:lnTo>
                      <a:lnTo>
                        <a:pt x="6" y="5"/>
                      </a:lnTo>
                      <a:lnTo>
                        <a:pt x="16" y="5"/>
                      </a:lnTo>
                      <a:lnTo>
                        <a:pt x="19" y="6"/>
                      </a:lnTo>
                      <a:lnTo>
                        <a:pt x="21" y="6"/>
                      </a:lnTo>
                      <a:lnTo>
                        <a:pt x="22" y="5"/>
                      </a:lnTo>
                      <a:lnTo>
                        <a:pt x="19" y="3"/>
                      </a:lnTo>
                      <a:lnTo>
                        <a:pt x="17" y="1"/>
                      </a:lnTo>
                      <a:lnTo>
                        <a:pt x="11" y="1"/>
                      </a:lnTo>
                      <a:lnTo>
                        <a:pt x="9" y="0"/>
                      </a:lnTo>
                      <a:lnTo>
                        <a:pt x="6" y="1"/>
                      </a:lnTo>
                      <a:lnTo>
                        <a:pt x="5" y="0"/>
                      </a:lnTo>
                      <a:lnTo>
                        <a:pt x="0" y="0"/>
                      </a:lnTo>
                      <a:lnTo>
                        <a:pt x="1" y="0"/>
                      </a:lnTo>
                      <a:lnTo>
                        <a:pt x="0" y="0"/>
                      </a:lnTo>
                      <a:lnTo>
                        <a:pt x="1" y="3"/>
                      </a:lnTo>
                      <a:close/>
                    </a:path>
                  </a:pathLst>
                </a:cu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1945" name="Freeform 137"/>
                <p:cNvSpPr>
                  <a:spLocks/>
                </p:cNvSpPr>
                <p:nvPr/>
              </p:nvSpPr>
              <p:spPr bwMode="auto">
                <a:xfrm>
                  <a:off x="4378" y="1579"/>
                  <a:ext cx="5" cy="18"/>
                </a:xfrm>
                <a:custGeom>
                  <a:avLst/>
                  <a:gdLst>
                    <a:gd name="T0" fmla="*/ 4 w 9"/>
                    <a:gd name="T1" fmla="*/ 35 h 35"/>
                    <a:gd name="T2" fmla="*/ 4 w 9"/>
                    <a:gd name="T3" fmla="*/ 26 h 35"/>
                    <a:gd name="T4" fmla="*/ 3 w 9"/>
                    <a:gd name="T5" fmla="*/ 21 h 35"/>
                    <a:gd name="T6" fmla="*/ 3 w 9"/>
                    <a:gd name="T7" fmla="*/ 8 h 35"/>
                    <a:gd name="T8" fmla="*/ 4 w 9"/>
                    <a:gd name="T9" fmla="*/ 5 h 35"/>
                    <a:gd name="T10" fmla="*/ 9 w 9"/>
                    <a:gd name="T11" fmla="*/ 3 h 35"/>
                    <a:gd name="T12" fmla="*/ 8 w 9"/>
                    <a:gd name="T13" fmla="*/ 0 h 35"/>
                    <a:gd name="T14" fmla="*/ 3 w 9"/>
                    <a:gd name="T15" fmla="*/ 3 h 35"/>
                    <a:gd name="T16" fmla="*/ 0 w 9"/>
                    <a:gd name="T17" fmla="*/ 6 h 35"/>
                    <a:gd name="T18" fmla="*/ 0 w 9"/>
                    <a:gd name="T19" fmla="*/ 22 h 35"/>
                    <a:gd name="T20" fmla="*/ 1 w 9"/>
                    <a:gd name="T21" fmla="*/ 26 h 35"/>
                    <a:gd name="T22" fmla="*/ 1 w 9"/>
                    <a:gd name="T23" fmla="*/ 35 h 35"/>
                    <a:gd name="T24" fmla="*/ 4 w 9"/>
                    <a:gd name="T25" fmla="*/ 35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 h="35">
                      <a:moveTo>
                        <a:pt x="4" y="35"/>
                      </a:moveTo>
                      <a:lnTo>
                        <a:pt x="4" y="26"/>
                      </a:lnTo>
                      <a:lnTo>
                        <a:pt x="3" y="21"/>
                      </a:lnTo>
                      <a:lnTo>
                        <a:pt x="3" y="8"/>
                      </a:lnTo>
                      <a:lnTo>
                        <a:pt x="4" y="5"/>
                      </a:lnTo>
                      <a:lnTo>
                        <a:pt x="9" y="3"/>
                      </a:lnTo>
                      <a:lnTo>
                        <a:pt x="8" y="0"/>
                      </a:lnTo>
                      <a:lnTo>
                        <a:pt x="3" y="3"/>
                      </a:lnTo>
                      <a:lnTo>
                        <a:pt x="0" y="6"/>
                      </a:lnTo>
                      <a:lnTo>
                        <a:pt x="0" y="22"/>
                      </a:lnTo>
                      <a:lnTo>
                        <a:pt x="1" y="26"/>
                      </a:lnTo>
                      <a:lnTo>
                        <a:pt x="1" y="35"/>
                      </a:lnTo>
                      <a:lnTo>
                        <a:pt x="4" y="35"/>
                      </a:lnTo>
                      <a:close/>
                    </a:path>
                  </a:pathLst>
                </a:cu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1946" name="Freeform 138"/>
                <p:cNvSpPr>
                  <a:spLocks/>
                </p:cNvSpPr>
                <p:nvPr/>
              </p:nvSpPr>
              <p:spPr bwMode="auto">
                <a:xfrm>
                  <a:off x="4379" y="1597"/>
                  <a:ext cx="3" cy="5"/>
                </a:xfrm>
                <a:custGeom>
                  <a:avLst/>
                  <a:gdLst>
                    <a:gd name="T0" fmla="*/ 3 w 5"/>
                    <a:gd name="T1" fmla="*/ 8 h 10"/>
                    <a:gd name="T2" fmla="*/ 5 w 5"/>
                    <a:gd name="T3" fmla="*/ 8 h 10"/>
                    <a:gd name="T4" fmla="*/ 5 w 5"/>
                    <a:gd name="T5" fmla="*/ 4 h 10"/>
                    <a:gd name="T6" fmla="*/ 3 w 5"/>
                    <a:gd name="T7" fmla="*/ 2 h 10"/>
                    <a:gd name="T8" fmla="*/ 3 w 5"/>
                    <a:gd name="T9" fmla="*/ 0 h 10"/>
                    <a:gd name="T10" fmla="*/ 0 w 5"/>
                    <a:gd name="T11" fmla="*/ 0 h 10"/>
                    <a:gd name="T12" fmla="*/ 0 w 5"/>
                    <a:gd name="T13" fmla="*/ 4 h 10"/>
                    <a:gd name="T14" fmla="*/ 2 w 5"/>
                    <a:gd name="T15" fmla="*/ 5 h 10"/>
                    <a:gd name="T16" fmla="*/ 2 w 5"/>
                    <a:gd name="T17" fmla="*/ 7 h 10"/>
                    <a:gd name="T18" fmla="*/ 3 w 5"/>
                    <a:gd name="T19" fmla="*/ 5 h 10"/>
                    <a:gd name="T20" fmla="*/ 3 w 5"/>
                    <a:gd name="T21" fmla="*/ 8 h 10"/>
                    <a:gd name="T22" fmla="*/ 5 w 5"/>
                    <a:gd name="T23" fmla="*/ 10 h 10"/>
                    <a:gd name="T24" fmla="*/ 5 w 5"/>
                    <a:gd name="T25" fmla="*/ 8 h 10"/>
                    <a:gd name="T26" fmla="*/ 3 w 5"/>
                    <a:gd name="T27" fmla="*/ 8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 h="10">
                      <a:moveTo>
                        <a:pt x="3" y="8"/>
                      </a:moveTo>
                      <a:lnTo>
                        <a:pt x="5" y="8"/>
                      </a:lnTo>
                      <a:lnTo>
                        <a:pt x="5" y="4"/>
                      </a:lnTo>
                      <a:lnTo>
                        <a:pt x="3" y="2"/>
                      </a:lnTo>
                      <a:lnTo>
                        <a:pt x="3" y="0"/>
                      </a:lnTo>
                      <a:lnTo>
                        <a:pt x="0" y="0"/>
                      </a:lnTo>
                      <a:lnTo>
                        <a:pt x="0" y="4"/>
                      </a:lnTo>
                      <a:lnTo>
                        <a:pt x="2" y="5"/>
                      </a:lnTo>
                      <a:lnTo>
                        <a:pt x="2" y="7"/>
                      </a:lnTo>
                      <a:lnTo>
                        <a:pt x="3" y="5"/>
                      </a:lnTo>
                      <a:lnTo>
                        <a:pt x="3" y="8"/>
                      </a:lnTo>
                      <a:lnTo>
                        <a:pt x="5" y="10"/>
                      </a:lnTo>
                      <a:lnTo>
                        <a:pt x="5" y="8"/>
                      </a:lnTo>
                      <a:lnTo>
                        <a:pt x="3" y="8"/>
                      </a:lnTo>
                      <a:close/>
                    </a:path>
                  </a:pathLst>
                </a:cu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1947" name="Freeform 139"/>
                <p:cNvSpPr>
                  <a:spLocks/>
                </p:cNvSpPr>
                <p:nvPr/>
              </p:nvSpPr>
              <p:spPr bwMode="auto">
                <a:xfrm>
                  <a:off x="4307" y="1596"/>
                  <a:ext cx="74" cy="6"/>
                </a:xfrm>
                <a:custGeom>
                  <a:avLst/>
                  <a:gdLst>
                    <a:gd name="T0" fmla="*/ 0 w 148"/>
                    <a:gd name="T1" fmla="*/ 13 h 13"/>
                    <a:gd name="T2" fmla="*/ 10 w 148"/>
                    <a:gd name="T3" fmla="*/ 9 h 13"/>
                    <a:gd name="T4" fmla="*/ 18 w 148"/>
                    <a:gd name="T5" fmla="*/ 6 h 13"/>
                    <a:gd name="T6" fmla="*/ 28 w 148"/>
                    <a:gd name="T7" fmla="*/ 6 h 13"/>
                    <a:gd name="T8" fmla="*/ 36 w 148"/>
                    <a:gd name="T9" fmla="*/ 5 h 13"/>
                    <a:gd name="T10" fmla="*/ 45 w 148"/>
                    <a:gd name="T11" fmla="*/ 3 h 13"/>
                    <a:gd name="T12" fmla="*/ 55 w 148"/>
                    <a:gd name="T13" fmla="*/ 3 h 13"/>
                    <a:gd name="T14" fmla="*/ 65 w 148"/>
                    <a:gd name="T15" fmla="*/ 5 h 13"/>
                    <a:gd name="T16" fmla="*/ 84 w 148"/>
                    <a:gd name="T17" fmla="*/ 5 h 13"/>
                    <a:gd name="T18" fmla="*/ 94 w 148"/>
                    <a:gd name="T19" fmla="*/ 6 h 13"/>
                    <a:gd name="T20" fmla="*/ 103 w 148"/>
                    <a:gd name="T21" fmla="*/ 6 h 13"/>
                    <a:gd name="T22" fmla="*/ 111 w 148"/>
                    <a:gd name="T23" fmla="*/ 8 h 13"/>
                    <a:gd name="T24" fmla="*/ 121 w 148"/>
                    <a:gd name="T25" fmla="*/ 8 h 13"/>
                    <a:gd name="T26" fmla="*/ 131 w 148"/>
                    <a:gd name="T27" fmla="*/ 9 h 13"/>
                    <a:gd name="T28" fmla="*/ 148 w 148"/>
                    <a:gd name="T29" fmla="*/ 9 h 13"/>
                    <a:gd name="T30" fmla="*/ 148 w 148"/>
                    <a:gd name="T31" fmla="*/ 6 h 13"/>
                    <a:gd name="T32" fmla="*/ 131 w 148"/>
                    <a:gd name="T33" fmla="*/ 6 h 13"/>
                    <a:gd name="T34" fmla="*/ 121 w 148"/>
                    <a:gd name="T35" fmla="*/ 5 h 13"/>
                    <a:gd name="T36" fmla="*/ 111 w 148"/>
                    <a:gd name="T37" fmla="*/ 5 h 13"/>
                    <a:gd name="T38" fmla="*/ 103 w 148"/>
                    <a:gd name="T39" fmla="*/ 3 h 13"/>
                    <a:gd name="T40" fmla="*/ 94 w 148"/>
                    <a:gd name="T41" fmla="*/ 1 h 13"/>
                    <a:gd name="T42" fmla="*/ 84 w 148"/>
                    <a:gd name="T43" fmla="*/ 1 h 13"/>
                    <a:gd name="T44" fmla="*/ 74 w 148"/>
                    <a:gd name="T45" fmla="*/ 0 h 13"/>
                    <a:gd name="T46" fmla="*/ 45 w 148"/>
                    <a:gd name="T47" fmla="*/ 0 h 13"/>
                    <a:gd name="T48" fmla="*/ 36 w 148"/>
                    <a:gd name="T49" fmla="*/ 1 h 13"/>
                    <a:gd name="T50" fmla="*/ 26 w 148"/>
                    <a:gd name="T51" fmla="*/ 1 h 13"/>
                    <a:gd name="T52" fmla="*/ 18 w 148"/>
                    <a:gd name="T53" fmla="*/ 5 h 13"/>
                    <a:gd name="T54" fmla="*/ 8 w 148"/>
                    <a:gd name="T55" fmla="*/ 6 h 13"/>
                    <a:gd name="T56" fmla="*/ 0 w 148"/>
                    <a:gd name="T57" fmla="*/ 9 h 13"/>
                    <a:gd name="T58" fmla="*/ 0 w 148"/>
                    <a:gd name="T59"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48" h="13">
                      <a:moveTo>
                        <a:pt x="0" y="13"/>
                      </a:moveTo>
                      <a:lnTo>
                        <a:pt x="10" y="9"/>
                      </a:lnTo>
                      <a:lnTo>
                        <a:pt x="18" y="6"/>
                      </a:lnTo>
                      <a:lnTo>
                        <a:pt x="28" y="6"/>
                      </a:lnTo>
                      <a:lnTo>
                        <a:pt x="36" y="5"/>
                      </a:lnTo>
                      <a:lnTo>
                        <a:pt x="45" y="3"/>
                      </a:lnTo>
                      <a:lnTo>
                        <a:pt x="55" y="3"/>
                      </a:lnTo>
                      <a:lnTo>
                        <a:pt x="65" y="5"/>
                      </a:lnTo>
                      <a:lnTo>
                        <a:pt x="84" y="5"/>
                      </a:lnTo>
                      <a:lnTo>
                        <a:pt x="94" y="6"/>
                      </a:lnTo>
                      <a:lnTo>
                        <a:pt x="103" y="6"/>
                      </a:lnTo>
                      <a:lnTo>
                        <a:pt x="111" y="8"/>
                      </a:lnTo>
                      <a:lnTo>
                        <a:pt x="121" y="8"/>
                      </a:lnTo>
                      <a:lnTo>
                        <a:pt x="131" y="9"/>
                      </a:lnTo>
                      <a:lnTo>
                        <a:pt x="148" y="9"/>
                      </a:lnTo>
                      <a:lnTo>
                        <a:pt x="148" y="6"/>
                      </a:lnTo>
                      <a:lnTo>
                        <a:pt x="131" y="6"/>
                      </a:lnTo>
                      <a:lnTo>
                        <a:pt x="121" y="5"/>
                      </a:lnTo>
                      <a:lnTo>
                        <a:pt x="111" y="5"/>
                      </a:lnTo>
                      <a:lnTo>
                        <a:pt x="103" y="3"/>
                      </a:lnTo>
                      <a:lnTo>
                        <a:pt x="94" y="1"/>
                      </a:lnTo>
                      <a:lnTo>
                        <a:pt x="84" y="1"/>
                      </a:lnTo>
                      <a:lnTo>
                        <a:pt x="74" y="0"/>
                      </a:lnTo>
                      <a:lnTo>
                        <a:pt x="45" y="0"/>
                      </a:lnTo>
                      <a:lnTo>
                        <a:pt x="36" y="1"/>
                      </a:lnTo>
                      <a:lnTo>
                        <a:pt x="26" y="1"/>
                      </a:lnTo>
                      <a:lnTo>
                        <a:pt x="18" y="5"/>
                      </a:lnTo>
                      <a:lnTo>
                        <a:pt x="8" y="6"/>
                      </a:lnTo>
                      <a:lnTo>
                        <a:pt x="0" y="9"/>
                      </a:lnTo>
                      <a:lnTo>
                        <a:pt x="0" y="13"/>
                      </a:lnTo>
                      <a:close/>
                    </a:path>
                  </a:pathLst>
                </a:cu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1948" name="Freeform 140"/>
                <p:cNvSpPr>
                  <a:spLocks/>
                </p:cNvSpPr>
                <p:nvPr/>
              </p:nvSpPr>
              <p:spPr bwMode="auto">
                <a:xfrm>
                  <a:off x="4274" y="1601"/>
                  <a:ext cx="33" cy="12"/>
                </a:xfrm>
                <a:custGeom>
                  <a:avLst/>
                  <a:gdLst>
                    <a:gd name="T0" fmla="*/ 0 w 64"/>
                    <a:gd name="T1" fmla="*/ 25 h 25"/>
                    <a:gd name="T2" fmla="*/ 14 w 64"/>
                    <a:gd name="T3" fmla="*/ 25 h 25"/>
                    <a:gd name="T4" fmla="*/ 17 w 64"/>
                    <a:gd name="T5" fmla="*/ 23 h 25"/>
                    <a:gd name="T6" fmla="*/ 22 w 64"/>
                    <a:gd name="T7" fmla="*/ 23 h 25"/>
                    <a:gd name="T8" fmla="*/ 25 w 64"/>
                    <a:gd name="T9" fmla="*/ 20 h 25"/>
                    <a:gd name="T10" fmla="*/ 30 w 64"/>
                    <a:gd name="T11" fmla="*/ 18 h 25"/>
                    <a:gd name="T12" fmla="*/ 33 w 64"/>
                    <a:gd name="T13" fmla="*/ 17 h 25"/>
                    <a:gd name="T14" fmla="*/ 37 w 64"/>
                    <a:gd name="T15" fmla="*/ 15 h 25"/>
                    <a:gd name="T16" fmla="*/ 42 w 64"/>
                    <a:gd name="T17" fmla="*/ 12 h 25"/>
                    <a:gd name="T18" fmla="*/ 45 w 64"/>
                    <a:gd name="T19" fmla="*/ 10 h 25"/>
                    <a:gd name="T20" fmla="*/ 48 w 64"/>
                    <a:gd name="T21" fmla="*/ 7 h 25"/>
                    <a:gd name="T22" fmla="*/ 53 w 64"/>
                    <a:gd name="T23" fmla="*/ 5 h 25"/>
                    <a:gd name="T24" fmla="*/ 56 w 64"/>
                    <a:gd name="T25" fmla="*/ 5 h 25"/>
                    <a:gd name="T26" fmla="*/ 61 w 64"/>
                    <a:gd name="T27" fmla="*/ 4 h 25"/>
                    <a:gd name="T28" fmla="*/ 64 w 64"/>
                    <a:gd name="T29" fmla="*/ 4 h 25"/>
                    <a:gd name="T30" fmla="*/ 64 w 64"/>
                    <a:gd name="T31" fmla="*/ 0 h 25"/>
                    <a:gd name="T32" fmla="*/ 59 w 64"/>
                    <a:gd name="T33" fmla="*/ 0 h 25"/>
                    <a:gd name="T34" fmla="*/ 54 w 64"/>
                    <a:gd name="T35" fmla="*/ 2 h 25"/>
                    <a:gd name="T36" fmla="*/ 51 w 64"/>
                    <a:gd name="T37" fmla="*/ 4 h 25"/>
                    <a:gd name="T38" fmla="*/ 46 w 64"/>
                    <a:gd name="T39" fmla="*/ 5 h 25"/>
                    <a:gd name="T40" fmla="*/ 43 w 64"/>
                    <a:gd name="T41" fmla="*/ 7 h 25"/>
                    <a:gd name="T42" fmla="*/ 40 w 64"/>
                    <a:gd name="T43" fmla="*/ 8 h 25"/>
                    <a:gd name="T44" fmla="*/ 35 w 64"/>
                    <a:gd name="T45" fmla="*/ 12 h 25"/>
                    <a:gd name="T46" fmla="*/ 32 w 64"/>
                    <a:gd name="T47" fmla="*/ 13 h 25"/>
                    <a:gd name="T48" fmla="*/ 29 w 64"/>
                    <a:gd name="T49" fmla="*/ 15 h 25"/>
                    <a:gd name="T50" fmla="*/ 25 w 64"/>
                    <a:gd name="T51" fmla="*/ 17 h 25"/>
                    <a:gd name="T52" fmla="*/ 21 w 64"/>
                    <a:gd name="T53" fmla="*/ 20 h 25"/>
                    <a:gd name="T54" fmla="*/ 17 w 64"/>
                    <a:gd name="T55" fmla="*/ 20 h 25"/>
                    <a:gd name="T56" fmla="*/ 13 w 64"/>
                    <a:gd name="T57" fmla="*/ 21 h 25"/>
                    <a:gd name="T58" fmla="*/ 0 w 64"/>
                    <a:gd name="T59" fmla="*/ 21 h 25"/>
                    <a:gd name="T60" fmla="*/ 0 w 64"/>
                    <a:gd name="T61" fmla="*/ 2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64" h="25">
                      <a:moveTo>
                        <a:pt x="0" y="25"/>
                      </a:moveTo>
                      <a:lnTo>
                        <a:pt x="14" y="25"/>
                      </a:lnTo>
                      <a:lnTo>
                        <a:pt x="17" y="23"/>
                      </a:lnTo>
                      <a:lnTo>
                        <a:pt x="22" y="23"/>
                      </a:lnTo>
                      <a:lnTo>
                        <a:pt x="25" y="20"/>
                      </a:lnTo>
                      <a:lnTo>
                        <a:pt x="30" y="18"/>
                      </a:lnTo>
                      <a:lnTo>
                        <a:pt x="33" y="17"/>
                      </a:lnTo>
                      <a:lnTo>
                        <a:pt x="37" y="15"/>
                      </a:lnTo>
                      <a:lnTo>
                        <a:pt x="42" y="12"/>
                      </a:lnTo>
                      <a:lnTo>
                        <a:pt x="45" y="10"/>
                      </a:lnTo>
                      <a:lnTo>
                        <a:pt x="48" y="7"/>
                      </a:lnTo>
                      <a:lnTo>
                        <a:pt x="53" y="5"/>
                      </a:lnTo>
                      <a:lnTo>
                        <a:pt x="56" y="5"/>
                      </a:lnTo>
                      <a:lnTo>
                        <a:pt x="61" y="4"/>
                      </a:lnTo>
                      <a:lnTo>
                        <a:pt x="64" y="4"/>
                      </a:lnTo>
                      <a:lnTo>
                        <a:pt x="64" y="0"/>
                      </a:lnTo>
                      <a:lnTo>
                        <a:pt x="59" y="0"/>
                      </a:lnTo>
                      <a:lnTo>
                        <a:pt x="54" y="2"/>
                      </a:lnTo>
                      <a:lnTo>
                        <a:pt x="51" y="4"/>
                      </a:lnTo>
                      <a:lnTo>
                        <a:pt x="46" y="5"/>
                      </a:lnTo>
                      <a:lnTo>
                        <a:pt x="43" y="7"/>
                      </a:lnTo>
                      <a:lnTo>
                        <a:pt x="40" y="8"/>
                      </a:lnTo>
                      <a:lnTo>
                        <a:pt x="35" y="12"/>
                      </a:lnTo>
                      <a:lnTo>
                        <a:pt x="32" y="13"/>
                      </a:lnTo>
                      <a:lnTo>
                        <a:pt x="29" y="15"/>
                      </a:lnTo>
                      <a:lnTo>
                        <a:pt x="25" y="17"/>
                      </a:lnTo>
                      <a:lnTo>
                        <a:pt x="21" y="20"/>
                      </a:lnTo>
                      <a:lnTo>
                        <a:pt x="17" y="20"/>
                      </a:lnTo>
                      <a:lnTo>
                        <a:pt x="13" y="21"/>
                      </a:lnTo>
                      <a:lnTo>
                        <a:pt x="0" y="21"/>
                      </a:lnTo>
                      <a:lnTo>
                        <a:pt x="0" y="25"/>
                      </a:lnTo>
                      <a:close/>
                    </a:path>
                  </a:pathLst>
                </a:cu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1949" name="Freeform 141"/>
                <p:cNvSpPr>
                  <a:spLocks/>
                </p:cNvSpPr>
                <p:nvPr/>
              </p:nvSpPr>
              <p:spPr bwMode="auto">
                <a:xfrm>
                  <a:off x="4271" y="1611"/>
                  <a:ext cx="3" cy="2"/>
                </a:xfrm>
                <a:custGeom>
                  <a:avLst/>
                  <a:gdLst>
                    <a:gd name="T0" fmla="*/ 2 w 7"/>
                    <a:gd name="T1" fmla="*/ 0 h 4"/>
                    <a:gd name="T2" fmla="*/ 0 w 7"/>
                    <a:gd name="T3" fmla="*/ 2 h 4"/>
                    <a:gd name="T4" fmla="*/ 2 w 7"/>
                    <a:gd name="T5" fmla="*/ 2 h 4"/>
                    <a:gd name="T6" fmla="*/ 5 w 7"/>
                    <a:gd name="T7" fmla="*/ 4 h 4"/>
                    <a:gd name="T8" fmla="*/ 7 w 7"/>
                    <a:gd name="T9" fmla="*/ 4 h 4"/>
                    <a:gd name="T10" fmla="*/ 7 w 7"/>
                    <a:gd name="T11" fmla="*/ 0 h 4"/>
                    <a:gd name="T12" fmla="*/ 3 w 7"/>
                    <a:gd name="T13" fmla="*/ 0 h 4"/>
                    <a:gd name="T14" fmla="*/ 3 w 7"/>
                    <a:gd name="T15" fmla="*/ 2 h 4"/>
                    <a:gd name="T16" fmla="*/ 2 w 7"/>
                    <a:gd name="T17" fmla="*/ 0 h 4"/>
                    <a:gd name="T18" fmla="*/ 0 w 7"/>
                    <a:gd name="T19" fmla="*/ 0 h 4"/>
                    <a:gd name="T20" fmla="*/ 0 w 7"/>
                    <a:gd name="T21" fmla="*/ 2 h 4"/>
                    <a:gd name="T22" fmla="*/ 2 w 7"/>
                    <a:gd name="T23"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 h="4">
                      <a:moveTo>
                        <a:pt x="2" y="0"/>
                      </a:moveTo>
                      <a:lnTo>
                        <a:pt x="0" y="2"/>
                      </a:lnTo>
                      <a:lnTo>
                        <a:pt x="2" y="2"/>
                      </a:lnTo>
                      <a:lnTo>
                        <a:pt x="5" y="4"/>
                      </a:lnTo>
                      <a:lnTo>
                        <a:pt x="7" y="4"/>
                      </a:lnTo>
                      <a:lnTo>
                        <a:pt x="7" y="0"/>
                      </a:lnTo>
                      <a:lnTo>
                        <a:pt x="3" y="0"/>
                      </a:lnTo>
                      <a:lnTo>
                        <a:pt x="3" y="2"/>
                      </a:lnTo>
                      <a:lnTo>
                        <a:pt x="2" y="0"/>
                      </a:lnTo>
                      <a:lnTo>
                        <a:pt x="0" y="0"/>
                      </a:lnTo>
                      <a:lnTo>
                        <a:pt x="0" y="2"/>
                      </a:lnTo>
                      <a:lnTo>
                        <a:pt x="2" y="0"/>
                      </a:lnTo>
                      <a:close/>
                    </a:path>
                  </a:pathLst>
                </a:cu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1950" name="Freeform 142"/>
                <p:cNvSpPr>
                  <a:spLocks/>
                </p:cNvSpPr>
                <p:nvPr/>
              </p:nvSpPr>
              <p:spPr bwMode="auto">
                <a:xfrm>
                  <a:off x="4272" y="1602"/>
                  <a:ext cx="20" cy="10"/>
                </a:xfrm>
                <a:custGeom>
                  <a:avLst/>
                  <a:gdLst>
                    <a:gd name="T0" fmla="*/ 32 w 40"/>
                    <a:gd name="T1" fmla="*/ 3 h 19"/>
                    <a:gd name="T2" fmla="*/ 32 w 40"/>
                    <a:gd name="T3" fmla="*/ 0 h 19"/>
                    <a:gd name="T4" fmla="*/ 27 w 40"/>
                    <a:gd name="T5" fmla="*/ 1 h 19"/>
                    <a:gd name="T6" fmla="*/ 22 w 40"/>
                    <a:gd name="T7" fmla="*/ 3 h 19"/>
                    <a:gd name="T8" fmla="*/ 19 w 40"/>
                    <a:gd name="T9" fmla="*/ 4 h 19"/>
                    <a:gd name="T10" fmla="*/ 14 w 40"/>
                    <a:gd name="T11" fmla="*/ 6 h 19"/>
                    <a:gd name="T12" fmla="*/ 11 w 40"/>
                    <a:gd name="T13" fmla="*/ 8 h 19"/>
                    <a:gd name="T14" fmla="*/ 6 w 40"/>
                    <a:gd name="T15" fmla="*/ 11 h 19"/>
                    <a:gd name="T16" fmla="*/ 3 w 40"/>
                    <a:gd name="T17" fmla="*/ 13 h 19"/>
                    <a:gd name="T18" fmla="*/ 0 w 40"/>
                    <a:gd name="T19" fmla="*/ 17 h 19"/>
                    <a:gd name="T20" fmla="*/ 1 w 40"/>
                    <a:gd name="T21" fmla="*/ 19 h 19"/>
                    <a:gd name="T22" fmla="*/ 8 w 40"/>
                    <a:gd name="T23" fmla="*/ 13 h 19"/>
                    <a:gd name="T24" fmla="*/ 13 w 40"/>
                    <a:gd name="T25" fmla="*/ 11 h 19"/>
                    <a:gd name="T26" fmla="*/ 16 w 40"/>
                    <a:gd name="T27" fmla="*/ 9 h 19"/>
                    <a:gd name="T28" fmla="*/ 21 w 40"/>
                    <a:gd name="T29" fmla="*/ 8 h 19"/>
                    <a:gd name="T30" fmla="*/ 24 w 40"/>
                    <a:gd name="T31" fmla="*/ 6 h 19"/>
                    <a:gd name="T32" fmla="*/ 29 w 40"/>
                    <a:gd name="T33" fmla="*/ 4 h 19"/>
                    <a:gd name="T34" fmla="*/ 32 w 40"/>
                    <a:gd name="T35" fmla="*/ 3 h 19"/>
                    <a:gd name="T36" fmla="*/ 32 w 40"/>
                    <a:gd name="T37" fmla="*/ 0 h 19"/>
                    <a:gd name="T38" fmla="*/ 32 w 40"/>
                    <a:gd name="T39" fmla="*/ 3 h 19"/>
                    <a:gd name="T40" fmla="*/ 40 w 40"/>
                    <a:gd name="T41" fmla="*/ 1 h 19"/>
                    <a:gd name="T42" fmla="*/ 32 w 40"/>
                    <a:gd name="T43" fmla="*/ 0 h 19"/>
                    <a:gd name="T44" fmla="*/ 32 w 40"/>
                    <a:gd name="T45" fmla="*/ 3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0" h="19">
                      <a:moveTo>
                        <a:pt x="32" y="3"/>
                      </a:moveTo>
                      <a:lnTo>
                        <a:pt x="32" y="0"/>
                      </a:lnTo>
                      <a:lnTo>
                        <a:pt x="27" y="1"/>
                      </a:lnTo>
                      <a:lnTo>
                        <a:pt x="22" y="3"/>
                      </a:lnTo>
                      <a:lnTo>
                        <a:pt x="19" y="4"/>
                      </a:lnTo>
                      <a:lnTo>
                        <a:pt x="14" y="6"/>
                      </a:lnTo>
                      <a:lnTo>
                        <a:pt x="11" y="8"/>
                      </a:lnTo>
                      <a:lnTo>
                        <a:pt x="6" y="11"/>
                      </a:lnTo>
                      <a:lnTo>
                        <a:pt x="3" y="13"/>
                      </a:lnTo>
                      <a:lnTo>
                        <a:pt x="0" y="17"/>
                      </a:lnTo>
                      <a:lnTo>
                        <a:pt x="1" y="19"/>
                      </a:lnTo>
                      <a:lnTo>
                        <a:pt x="8" y="13"/>
                      </a:lnTo>
                      <a:lnTo>
                        <a:pt x="13" y="11"/>
                      </a:lnTo>
                      <a:lnTo>
                        <a:pt x="16" y="9"/>
                      </a:lnTo>
                      <a:lnTo>
                        <a:pt x="21" y="8"/>
                      </a:lnTo>
                      <a:lnTo>
                        <a:pt x="24" y="6"/>
                      </a:lnTo>
                      <a:lnTo>
                        <a:pt x="29" y="4"/>
                      </a:lnTo>
                      <a:lnTo>
                        <a:pt x="32" y="3"/>
                      </a:lnTo>
                      <a:lnTo>
                        <a:pt x="32" y="0"/>
                      </a:lnTo>
                      <a:lnTo>
                        <a:pt x="32" y="3"/>
                      </a:lnTo>
                      <a:lnTo>
                        <a:pt x="40" y="1"/>
                      </a:lnTo>
                      <a:lnTo>
                        <a:pt x="32" y="0"/>
                      </a:lnTo>
                      <a:lnTo>
                        <a:pt x="32" y="3"/>
                      </a:lnTo>
                      <a:close/>
                    </a:path>
                  </a:pathLst>
                </a:cu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1951" name="Freeform 143"/>
                <p:cNvSpPr>
                  <a:spLocks/>
                </p:cNvSpPr>
                <p:nvPr/>
              </p:nvSpPr>
              <p:spPr bwMode="auto">
                <a:xfrm>
                  <a:off x="4264" y="1602"/>
                  <a:ext cx="24" cy="12"/>
                </a:xfrm>
                <a:custGeom>
                  <a:avLst/>
                  <a:gdLst>
                    <a:gd name="T0" fmla="*/ 0 w 48"/>
                    <a:gd name="T1" fmla="*/ 22 h 22"/>
                    <a:gd name="T2" fmla="*/ 3 w 48"/>
                    <a:gd name="T3" fmla="*/ 21 h 22"/>
                    <a:gd name="T4" fmla="*/ 6 w 48"/>
                    <a:gd name="T5" fmla="*/ 21 h 22"/>
                    <a:gd name="T6" fmla="*/ 9 w 48"/>
                    <a:gd name="T7" fmla="*/ 19 h 22"/>
                    <a:gd name="T8" fmla="*/ 13 w 48"/>
                    <a:gd name="T9" fmla="*/ 17 h 22"/>
                    <a:gd name="T10" fmla="*/ 16 w 48"/>
                    <a:gd name="T11" fmla="*/ 16 h 22"/>
                    <a:gd name="T12" fmla="*/ 19 w 48"/>
                    <a:gd name="T13" fmla="*/ 14 h 22"/>
                    <a:gd name="T14" fmla="*/ 21 w 48"/>
                    <a:gd name="T15" fmla="*/ 13 h 22"/>
                    <a:gd name="T16" fmla="*/ 24 w 48"/>
                    <a:gd name="T17" fmla="*/ 11 h 22"/>
                    <a:gd name="T18" fmla="*/ 27 w 48"/>
                    <a:gd name="T19" fmla="*/ 9 h 22"/>
                    <a:gd name="T20" fmla="*/ 30 w 48"/>
                    <a:gd name="T21" fmla="*/ 8 h 22"/>
                    <a:gd name="T22" fmla="*/ 34 w 48"/>
                    <a:gd name="T23" fmla="*/ 6 h 22"/>
                    <a:gd name="T24" fmla="*/ 35 w 48"/>
                    <a:gd name="T25" fmla="*/ 4 h 22"/>
                    <a:gd name="T26" fmla="*/ 38 w 48"/>
                    <a:gd name="T27" fmla="*/ 3 h 22"/>
                    <a:gd name="T28" fmla="*/ 48 w 48"/>
                    <a:gd name="T29" fmla="*/ 3 h 22"/>
                    <a:gd name="T30" fmla="*/ 48 w 48"/>
                    <a:gd name="T31" fmla="*/ 0 h 22"/>
                    <a:gd name="T32" fmla="*/ 42 w 48"/>
                    <a:gd name="T33" fmla="*/ 0 h 22"/>
                    <a:gd name="T34" fmla="*/ 38 w 48"/>
                    <a:gd name="T35" fmla="*/ 1 h 22"/>
                    <a:gd name="T36" fmla="*/ 35 w 48"/>
                    <a:gd name="T37" fmla="*/ 1 h 22"/>
                    <a:gd name="T38" fmla="*/ 32 w 48"/>
                    <a:gd name="T39" fmla="*/ 3 h 22"/>
                    <a:gd name="T40" fmla="*/ 29 w 48"/>
                    <a:gd name="T41" fmla="*/ 4 h 22"/>
                    <a:gd name="T42" fmla="*/ 25 w 48"/>
                    <a:gd name="T43" fmla="*/ 6 h 22"/>
                    <a:gd name="T44" fmla="*/ 22 w 48"/>
                    <a:gd name="T45" fmla="*/ 8 h 22"/>
                    <a:gd name="T46" fmla="*/ 21 w 48"/>
                    <a:gd name="T47" fmla="*/ 11 h 22"/>
                    <a:gd name="T48" fmla="*/ 17 w 48"/>
                    <a:gd name="T49" fmla="*/ 11 h 22"/>
                    <a:gd name="T50" fmla="*/ 14 w 48"/>
                    <a:gd name="T51" fmla="*/ 13 h 22"/>
                    <a:gd name="T52" fmla="*/ 11 w 48"/>
                    <a:gd name="T53" fmla="*/ 14 h 22"/>
                    <a:gd name="T54" fmla="*/ 8 w 48"/>
                    <a:gd name="T55" fmla="*/ 16 h 22"/>
                    <a:gd name="T56" fmla="*/ 4 w 48"/>
                    <a:gd name="T57" fmla="*/ 17 h 22"/>
                    <a:gd name="T58" fmla="*/ 3 w 48"/>
                    <a:gd name="T59" fmla="*/ 19 h 22"/>
                    <a:gd name="T60" fmla="*/ 0 w 48"/>
                    <a:gd name="T61" fmla="*/ 19 h 22"/>
                    <a:gd name="T62" fmla="*/ 0 w 48"/>
                    <a:gd name="T63"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8" h="22">
                      <a:moveTo>
                        <a:pt x="0" y="22"/>
                      </a:moveTo>
                      <a:lnTo>
                        <a:pt x="3" y="21"/>
                      </a:lnTo>
                      <a:lnTo>
                        <a:pt x="6" y="21"/>
                      </a:lnTo>
                      <a:lnTo>
                        <a:pt x="9" y="19"/>
                      </a:lnTo>
                      <a:lnTo>
                        <a:pt x="13" y="17"/>
                      </a:lnTo>
                      <a:lnTo>
                        <a:pt x="16" y="16"/>
                      </a:lnTo>
                      <a:lnTo>
                        <a:pt x="19" y="14"/>
                      </a:lnTo>
                      <a:lnTo>
                        <a:pt x="21" y="13"/>
                      </a:lnTo>
                      <a:lnTo>
                        <a:pt x="24" y="11"/>
                      </a:lnTo>
                      <a:lnTo>
                        <a:pt x="27" y="9"/>
                      </a:lnTo>
                      <a:lnTo>
                        <a:pt x="30" y="8"/>
                      </a:lnTo>
                      <a:lnTo>
                        <a:pt x="34" y="6"/>
                      </a:lnTo>
                      <a:lnTo>
                        <a:pt x="35" y="4"/>
                      </a:lnTo>
                      <a:lnTo>
                        <a:pt x="38" y="3"/>
                      </a:lnTo>
                      <a:lnTo>
                        <a:pt x="48" y="3"/>
                      </a:lnTo>
                      <a:lnTo>
                        <a:pt x="48" y="0"/>
                      </a:lnTo>
                      <a:lnTo>
                        <a:pt x="42" y="0"/>
                      </a:lnTo>
                      <a:lnTo>
                        <a:pt x="38" y="1"/>
                      </a:lnTo>
                      <a:lnTo>
                        <a:pt x="35" y="1"/>
                      </a:lnTo>
                      <a:lnTo>
                        <a:pt x="32" y="3"/>
                      </a:lnTo>
                      <a:lnTo>
                        <a:pt x="29" y="4"/>
                      </a:lnTo>
                      <a:lnTo>
                        <a:pt x="25" y="6"/>
                      </a:lnTo>
                      <a:lnTo>
                        <a:pt x="22" y="8"/>
                      </a:lnTo>
                      <a:lnTo>
                        <a:pt x="21" y="11"/>
                      </a:lnTo>
                      <a:lnTo>
                        <a:pt x="17" y="11"/>
                      </a:lnTo>
                      <a:lnTo>
                        <a:pt x="14" y="13"/>
                      </a:lnTo>
                      <a:lnTo>
                        <a:pt x="11" y="14"/>
                      </a:lnTo>
                      <a:lnTo>
                        <a:pt x="8" y="16"/>
                      </a:lnTo>
                      <a:lnTo>
                        <a:pt x="4" y="17"/>
                      </a:lnTo>
                      <a:lnTo>
                        <a:pt x="3" y="19"/>
                      </a:lnTo>
                      <a:lnTo>
                        <a:pt x="0" y="19"/>
                      </a:lnTo>
                      <a:lnTo>
                        <a:pt x="0" y="22"/>
                      </a:lnTo>
                      <a:close/>
                    </a:path>
                  </a:pathLst>
                </a:cu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1952" name="Freeform 144"/>
                <p:cNvSpPr>
                  <a:spLocks/>
                </p:cNvSpPr>
                <p:nvPr/>
              </p:nvSpPr>
              <p:spPr bwMode="auto">
                <a:xfrm>
                  <a:off x="4133" y="1612"/>
                  <a:ext cx="131" cy="4"/>
                </a:xfrm>
                <a:custGeom>
                  <a:avLst/>
                  <a:gdLst>
                    <a:gd name="T0" fmla="*/ 2 w 262"/>
                    <a:gd name="T1" fmla="*/ 8 h 8"/>
                    <a:gd name="T2" fmla="*/ 58 w 262"/>
                    <a:gd name="T3" fmla="*/ 8 h 8"/>
                    <a:gd name="T4" fmla="*/ 67 w 262"/>
                    <a:gd name="T5" fmla="*/ 6 h 8"/>
                    <a:gd name="T6" fmla="*/ 146 w 262"/>
                    <a:gd name="T7" fmla="*/ 6 h 8"/>
                    <a:gd name="T8" fmla="*/ 154 w 262"/>
                    <a:gd name="T9" fmla="*/ 5 h 8"/>
                    <a:gd name="T10" fmla="*/ 212 w 262"/>
                    <a:gd name="T11" fmla="*/ 5 h 8"/>
                    <a:gd name="T12" fmla="*/ 220 w 262"/>
                    <a:gd name="T13" fmla="*/ 3 h 8"/>
                    <a:gd name="T14" fmla="*/ 262 w 262"/>
                    <a:gd name="T15" fmla="*/ 3 h 8"/>
                    <a:gd name="T16" fmla="*/ 262 w 262"/>
                    <a:gd name="T17" fmla="*/ 0 h 8"/>
                    <a:gd name="T18" fmla="*/ 202 w 262"/>
                    <a:gd name="T19" fmla="*/ 0 h 8"/>
                    <a:gd name="T20" fmla="*/ 194 w 262"/>
                    <a:gd name="T21" fmla="*/ 2 h 8"/>
                    <a:gd name="T22" fmla="*/ 113 w 262"/>
                    <a:gd name="T23" fmla="*/ 2 h 8"/>
                    <a:gd name="T24" fmla="*/ 105 w 262"/>
                    <a:gd name="T25" fmla="*/ 3 h 8"/>
                    <a:gd name="T26" fmla="*/ 2 w 262"/>
                    <a:gd name="T27" fmla="*/ 3 h 8"/>
                    <a:gd name="T28" fmla="*/ 0 w 262"/>
                    <a:gd name="T29" fmla="*/ 5 h 8"/>
                    <a:gd name="T30" fmla="*/ 2 w 262"/>
                    <a:gd name="T31" fmla="*/ 3 h 8"/>
                    <a:gd name="T32" fmla="*/ 0 w 262"/>
                    <a:gd name="T33" fmla="*/ 5 h 8"/>
                    <a:gd name="T34" fmla="*/ 2 w 262"/>
                    <a:gd name="T35"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62" h="8">
                      <a:moveTo>
                        <a:pt x="2" y="8"/>
                      </a:moveTo>
                      <a:lnTo>
                        <a:pt x="58" y="8"/>
                      </a:lnTo>
                      <a:lnTo>
                        <a:pt x="67" y="6"/>
                      </a:lnTo>
                      <a:lnTo>
                        <a:pt x="146" y="6"/>
                      </a:lnTo>
                      <a:lnTo>
                        <a:pt x="154" y="5"/>
                      </a:lnTo>
                      <a:lnTo>
                        <a:pt x="212" y="5"/>
                      </a:lnTo>
                      <a:lnTo>
                        <a:pt x="220" y="3"/>
                      </a:lnTo>
                      <a:lnTo>
                        <a:pt x="262" y="3"/>
                      </a:lnTo>
                      <a:lnTo>
                        <a:pt x="262" y="0"/>
                      </a:lnTo>
                      <a:lnTo>
                        <a:pt x="202" y="0"/>
                      </a:lnTo>
                      <a:lnTo>
                        <a:pt x="194" y="2"/>
                      </a:lnTo>
                      <a:lnTo>
                        <a:pt x="113" y="2"/>
                      </a:lnTo>
                      <a:lnTo>
                        <a:pt x="105" y="3"/>
                      </a:lnTo>
                      <a:lnTo>
                        <a:pt x="2" y="3"/>
                      </a:lnTo>
                      <a:lnTo>
                        <a:pt x="0" y="5"/>
                      </a:lnTo>
                      <a:lnTo>
                        <a:pt x="2" y="3"/>
                      </a:lnTo>
                      <a:lnTo>
                        <a:pt x="0" y="5"/>
                      </a:lnTo>
                      <a:lnTo>
                        <a:pt x="2" y="8"/>
                      </a:lnTo>
                      <a:close/>
                    </a:path>
                  </a:pathLst>
                </a:cu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1953" name="Freeform 145"/>
                <p:cNvSpPr>
                  <a:spLocks/>
                </p:cNvSpPr>
                <p:nvPr/>
              </p:nvSpPr>
              <p:spPr bwMode="auto">
                <a:xfrm>
                  <a:off x="4103" y="1609"/>
                  <a:ext cx="31" cy="8"/>
                </a:xfrm>
                <a:custGeom>
                  <a:avLst/>
                  <a:gdLst>
                    <a:gd name="T0" fmla="*/ 0 w 61"/>
                    <a:gd name="T1" fmla="*/ 3 h 16"/>
                    <a:gd name="T2" fmla="*/ 3 w 61"/>
                    <a:gd name="T3" fmla="*/ 4 h 16"/>
                    <a:gd name="T4" fmla="*/ 6 w 61"/>
                    <a:gd name="T5" fmla="*/ 6 h 16"/>
                    <a:gd name="T6" fmla="*/ 11 w 61"/>
                    <a:gd name="T7" fmla="*/ 6 h 16"/>
                    <a:gd name="T8" fmla="*/ 14 w 61"/>
                    <a:gd name="T9" fmla="*/ 8 h 16"/>
                    <a:gd name="T10" fmla="*/ 18 w 61"/>
                    <a:gd name="T11" fmla="*/ 9 h 16"/>
                    <a:gd name="T12" fmla="*/ 22 w 61"/>
                    <a:gd name="T13" fmla="*/ 11 h 16"/>
                    <a:gd name="T14" fmla="*/ 26 w 61"/>
                    <a:gd name="T15" fmla="*/ 12 h 16"/>
                    <a:gd name="T16" fmla="*/ 30 w 61"/>
                    <a:gd name="T17" fmla="*/ 12 h 16"/>
                    <a:gd name="T18" fmla="*/ 34 w 61"/>
                    <a:gd name="T19" fmla="*/ 14 h 16"/>
                    <a:gd name="T20" fmla="*/ 37 w 61"/>
                    <a:gd name="T21" fmla="*/ 16 h 16"/>
                    <a:gd name="T22" fmla="*/ 56 w 61"/>
                    <a:gd name="T23" fmla="*/ 16 h 16"/>
                    <a:gd name="T24" fmla="*/ 61 w 61"/>
                    <a:gd name="T25" fmla="*/ 14 h 16"/>
                    <a:gd name="T26" fmla="*/ 59 w 61"/>
                    <a:gd name="T27" fmla="*/ 11 h 16"/>
                    <a:gd name="T28" fmla="*/ 56 w 61"/>
                    <a:gd name="T29" fmla="*/ 12 h 16"/>
                    <a:gd name="T30" fmla="*/ 38 w 61"/>
                    <a:gd name="T31" fmla="*/ 12 h 16"/>
                    <a:gd name="T32" fmla="*/ 34 w 61"/>
                    <a:gd name="T33" fmla="*/ 11 h 16"/>
                    <a:gd name="T34" fmla="*/ 30 w 61"/>
                    <a:gd name="T35" fmla="*/ 9 h 16"/>
                    <a:gd name="T36" fmla="*/ 27 w 61"/>
                    <a:gd name="T37" fmla="*/ 9 h 16"/>
                    <a:gd name="T38" fmla="*/ 22 w 61"/>
                    <a:gd name="T39" fmla="*/ 8 h 16"/>
                    <a:gd name="T40" fmla="*/ 19 w 61"/>
                    <a:gd name="T41" fmla="*/ 6 h 16"/>
                    <a:gd name="T42" fmla="*/ 16 w 61"/>
                    <a:gd name="T43" fmla="*/ 4 h 16"/>
                    <a:gd name="T44" fmla="*/ 11 w 61"/>
                    <a:gd name="T45" fmla="*/ 4 h 16"/>
                    <a:gd name="T46" fmla="*/ 8 w 61"/>
                    <a:gd name="T47" fmla="*/ 3 h 16"/>
                    <a:gd name="T48" fmla="*/ 5 w 61"/>
                    <a:gd name="T49" fmla="*/ 1 h 16"/>
                    <a:gd name="T50" fmla="*/ 0 w 61"/>
                    <a:gd name="T51" fmla="*/ 0 h 16"/>
                    <a:gd name="T52" fmla="*/ 1 w 61"/>
                    <a:gd name="T53" fmla="*/ 0 h 16"/>
                    <a:gd name="T54" fmla="*/ 0 w 61"/>
                    <a:gd name="T55" fmla="*/ 3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1" h="16">
                      <a:moveTo>
                        <a:pt x="0" y="3"/>
                      </a:moveTo>
                      <a:lnTo>
                        <a:pt x="3" y="4"/>
                      </a:lnTo>
                      <a:lnTo>
                        <a:pt x="6" y="6"/>
                      </a:lnTo>
                      <a:lnTo>
                        <a:pt x="11" y="6"/>
                      </a:lnTo>
                      <a:lnTo>
                        <a:pt x="14" y="8"/>
                      </a:lnTo>
                      <a:lnTo>
                        <a:pt x="18" y="9"/>
                      </a:lnTo>
                      <a:lnTo>
                        <a:pt x="22" y="11"/>
                      </a:lnTo>
                      <a:lnTo>
                        <a:pt x="26" y="12"/>
                      </a:lnTo>
                      <a:lnTo>
                        <a:pt x="30" y="12"/>
                      </a:lnTo>
                      <a:lnTo>
                        <a:pt x="34" y="14"/>
                      </a:lnTo>
                      <a:lnTo>
                        <a:pt x="37" y="16"/>
                      </a:lnTo>
                      <a:lnTo>
                        <a:pt x="56" y="16"/>
                      </a:lnTo>
                      <a:lnTo>
                        <a:pt x="61" y="14"/>
                      </a:lnTo>
                      <a:lnTo>
                        <a:pt x="59" y="11"/>
                      </a:lnTo>
                      <a:lnTo>
                        <a:pt x="56" y="12"/>
                      </a:lnTo>
                      <a:lnTo>
                        <a:pt x="38" y="12"/>
                      </a:lnTo>
                      <a:lnTo>
                        <a:pt x="34" y="11"/>
                      </a:lnTo>
                      <a:lnTo>
                        <a:pt x="30" y="9"/>
                      </a:lnTo>
                      <a:lnTo>
                        <a:pt x="27" y="9"/>
                      </a:lnTo>
                      <a:lnTo>
                        <a:pt x="22" y="8"/>
                      </a:lnTo>
                      <a:lnTo>
                        <a:pt x="19" y="6"/>
                      </a:lnTo>
                      <a:lnTo>
                        <a:pt x="16" y="4"/>
                      </a:lnTo>
                      <a:lnTo>
                        <a:pt x="11" y="4"/>
                      </a:lnTo>
                      <a:lnTo>
                        <a:pt x="8" y="3"/>
                      </a:lnTo>
                      <a:lnTo>
                        <a:pt x="5" y="1"/>
                      </a:lnTo>
                      <a:lnTo>
                        <a:pt x="0" y="0"/>
                      </a:lnTo>
                      <a:lnTo>
                        <a:pt x="1" y="0"/>
                      </a:lnTo>
                      <a:lnTo>
                        <a:pt x="0" y="3"/>
                      </a:lnTo>
                      <a:close/>
                    </a:path>
                  </a:pathLst>
                </a:cu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1954" name="Freeform 146"/>
                <p:cNvSpPr>
                  <a:spLocks/>
                </p:cNvSpPr>
                <p:nvPr/>
              </p:nvSpPr>
              <p:spPr bwMode="auto">
                <a:xfrm>
                  <a:off x="4091" y="1602"/>
                  <a:ext cx="13" cy="8"/>
                </a:xfrm>
                <a:custGeom>
                  <a:avLst/>
                  <a:gdLst>
                    <a:gd name="T0" fmla="*/ 0 w 25"/>
                    <a:gd name="T1" fmla="*/ 1 h 16"/>
                    <a:gd name="T2" fmla="*/ 1 w 25"/>
                    <a:gd name="T3" fmla="*/ 3 h 16"/>
                    <a:gd name="T4" fmla="*/ 24 w 25"/>
                    <a:gd name="T5" fmla="*/ 16 h 16"/>
                    <a:gd name="T6" fmla="*/ 25 w 25"/>
                    <a:gd name="T7" fmla="*/ 13 h 16"/>
                    <a:gd name="T8" fmla="*/ 1 w 25"/>
                    <a:gd name="T9" fmla="*/ 0 h 16"/>
                    <a:gd name="T10" fmla="*/ 3 w 25"/>
                    <a:gd name="T11" fmla="*/ 1 h 16"/>
                    <a:gd name="T12" fmla="*/ 0 w 25"/>
                    <a:gd name="T13" fmla="*/ 1 h 16"/>
                    <a:gd name="T14" fmla="*/ 1 w 25"/>
                    <a:gd name="T15" fmla="*/ 3 h 16"/>
                    <a:gd name="T16" fmla="*/ 0 w 25"/>
                    <a:gd name="T17" fmla="*/ 1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16">
                      <a:moveTo>
                        <a:pt x="0" y="1"/>
                      </a:moveTo>
                      <a:lnTo>
                        <a:pt x="1" y="3"/>
                      </a:lnTo>
                      <a:lnTo>
                        <a:pt x="24" y="16"/>
                      </a:lnTo>
                      <a:lnTo>
                        <a:pt x="25" y="13"/>
                      </a:lnTo>
                      <a:lnTo>
                        <a:pt x="1" y="0"/>
                      </a:lnTo>
                      <a:lnTo>
                        <a:pt x="3" y="1"/>
                      </a:lnTo>
                      <a:lnTo>
                        <a:pt x="0" y="1"/>
                      </a:lnTo>
                      <a:lnTo>
                        <a:pt x="1" y="3"/>
                      </a:lnTo>
                      <a:lnTo>
                        <a:pt x="0" y="1"/>
                      </a:lnTo>
                      <a:close/>
                    </a:path>
                  </a:pathLst>
                </a:cu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1955" name="Freeform 147"/>
                <p:cNvSpPr>
                  <a:spLocks/>
                </p:cNvSpPr>
                <p:nvPr/>
              </p:nvSpPr>
              <p:spPr bwMode="auto">
                <a:xfrm>
                  <a:off x="4091" y="1579"/>
                  <a:ext cx="11" cy="24"/>
                </a:xfrm>
                <a:custGeom>
                  <a:avLst/>
                  <a:gdLst>
                    <a:gd name="T0" fmla="*/ 19 w 21"/>
                    <a:gd name="T1" fmla="*/ 0 h 48"/>
                    <a:gd name="T2" fmla="*/ 21 w 21"/>
                    <a:gd name="T3" fmla="*/ 0 h 48"/>
                    <a:gd name="T4" fmla="*/ 11 w 21"/>
                    <a:gd name="T5" fmla="*/ 1 h 48"/>
                    <a:gd name="T6" fmla="*/ 4 w 21"/>
                    <a:gd name="T7" fmla="*/ 6 h 48"/>
                    <a:gd name="T8" fmla="*/ 1 w 21"/>
                    <a:gd name="T9" fmla="*/ 13 h 48"/>
                    <a:gd name="T10" fmla="*/ 1 w 21"/>
                    <a:gd name="T11" fmla="*/ 42 h 48"/>
                    <a:gd name="T12" fmla="*/ 0 w 21"/>
                    <a:gd name="T13" fmla="*/ 48 h 48"/>
                    <a:gd name="T14" fmla="*/ 3 w 21"/>
                    <a:gd name="T15" fmla="*/ 48 h 48"/>
                    <a:gd name="T16" fmla="*/ 4 w 21"/>
                    <a:gd name="T17" fmla="*/ 42 h 48"/>
                    <a:gd name="T18" fmla="*/ 4 w 21"/>
                    <a:gd name="T19" fmla="*/ 13 h 48"/>
                    <a:gd name="T20" fmla="*/ 8 w 21"/>
                    <a:gd name="T21" fmla="*/ 8 h 48"/>
                    <a:gd name="T22" fmla="*/ 11 w 21"/>
                    <a:gd name="T23" fmla="*/ 5 h 48"/>
                    <a:gd name="T24" fmla="*/ 21 w 21"/>
                    <a:gd name="T25" fmla="*/ 3 h 48"/>
                    <a:gd name="T26" fmla="*/ 19 w 21"/>
                    <a:gd name="T27"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1" h="48">
                      <a:moveTo>
                        <a:pt x="19" y="0"/>
                      </a:moveTo>
                      <a:lnTo>
                        <a:pt x="21" y="0"/>
                      </a:lnTo>
                      <a:lnTo>
                        <a:pt x="11" y="1"/>
                      </a:lnTo>
                      <a:lnTo>
                        <a:pt x="4" y="6"/>
                      </a:lnTo>
                      <a:lnTo>
                        <a:pt x="1" y="13"/>
                      </a:lnTo>
                      <a:lnTo>
                        <a:pt x="1" y="42"/>
                      </a:lnTo>
                      <a:lnTo>
                        <a:pt x="0" y="48"/>
                      </a:lnTo>
                      <a:lnTo>
                        <a:pt x="3" y="48"/>
                      </a:lnTo>
                      <a:lnTo>
                        <a:pt x="4" y="42"/>
                      </a:lnTo>
                      <a:lnTo>
                        <a:pt x="4" y="13"/>
                      </a:lnTo>
                      <a:lnTo>
                        <a:pt x="8" y="8"/>
                      </a:lnTo>
                      <a:lnTo>
                        <a:pt x="11" y="5"/>
                      </a:lnTo>
                      <a:lnTo>
                        <a:pt x="21" y="3"/>
                      </a:lnTo>
                      <a:lnTo>
                        <a:pt x="19" y="0"/>
                      </a:lnTo>
                      <a:close/>
                    </a:path>
                  </a:pathLst>
                </a:cu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1956" name="Freeform 148"/>
                <p:cNvSpPr>
                  <a:spLocks/>
                </p:cNvSpPr>
                <p:nvPr/>
              </p:nvSpPr>
              <p:spPr bwMode="auto">
                <a:xfrm>
                  <a:off x="4101" y="1568"/>
                  <a:ext cx="23" cy="13"/>
                </a:xfrm>
                <a:custGeom>
                  <a:avLst/>
                  <a:gdLst>
                    <a:gd name="T0" fmla="*/ 45 w 45"/>
                    <a:gd name="T1" fmla="*/ 2 h 26"/>
                    <a:gd name="T2" fmla="*/ 43 w 45"/>
                    <a:gd name="T3" fmla="*/ 2 h 26"/>
                    <a:gd name="T4" fmla="*/ 42 w 45"/>
                    <a:gd name="T5" fmla="*/ 3 h 26"/>
                    <a:gd name="T6" fmla="*/ 39 w 45"/>
                    <a:gd name="T7" fmla="*/ 5 h 26"/>
                    <a:gd name="T8" fmla="*/ 35 w 45"/>
                    <a:gd name="T9" fmla="*/ 7 h 26"/>
                    <a:gd name="T10" fmla="*/ 34 w 45"/>
                    <a:gd name="T11" fmla="*/ 8 h 26"/>
                    <a:gd name="T12" fmla="*/ 31 w 45"/>
                    <a:gd name="T13" fmla="*/ 10 h 26"/>
                    <a:gd name="T14" fmla="*/ 27 w 45"/>
                    <a:gd name="T15" fmla="*/ 10 h 26"/>
                    <a:gd name="T16" fmla="*/ 26 w 45"/>
                    <a:gd name="T17" fmla="*/ 11 h 26"/>
                    <a:gd name="T18" fmla="*/ 23 w 45"/>
                    <a:gd name="T19" fmla="*/ 13 h 26"/>
                    <a:gd name="T20" fmla="*/ 19 w 45"/>
                    <a:gd name="T21" fmla="*/ 15 h 26"/>
                    <a:gd name="T22" fmla="*/ 18 w 45"/>
                    <a:gd name="T23" fmla="*/ 15 h 26"/>
                    <a:gd name="T24" fmla="*/ 14 w 45"/>
                    <a:gd name="T25" fmla="*/ 16 h 26"/>
                    <a:gd name="T26" fmla="*/ 11 w 45"/>
                    <a:gd name="T27" fmla="*/ 18 h 26"/>
                    <a:gd name="T28" fmla="*/ 8 w 45"/>
                    <a:gd name="T29" fmla="*/ 18 h 26"/>
                    <a:gd name="T30" fmla="*/ 6 w 45"/>
                    <a:gd name="T31" fmla="*/ 20 h 26"/>
                    <a:gd name="T32" fmla="*/ 3 w 45"/>
                    <a:gd name="T33" fmla="*/ 21 h 26"/>
                    <a:gd name="T34" fmla="*/ 0 w 45"/>
                    <a:gd name="T35" fmla="*/ 23 h 26"/>
                    <a:gd name="T36" fmla="*/ 2 w 45"/>
                    <a:gd name="T37" fmla="*/ 26 h 26"/>
                    <a:gd name="T38" fmla="*/ 5 w 45"/>
                    <a:gd name="T39" fmla="*/ 24 h 26"/>
                    <a:gd name="T40" fmla="*/ 8 w 45"/>
                    <a:gd name="T41" fmla="*/ 23 h 26"/>
                    <a:gd name="T42" fmla="*/ 10 w 45"/>
                    <a:gd name="T43" fmla="*/ 21 h 26"/>
                    <a:gd name="T44" fmla="*/ 13 w 45"/>
                    <a:gd name="T45" fmla="*/ 21 h 26"/>
                    <a:gd name="T46" fmla="*/ 16 w 45"/>
                    <a:gd name="T47" fmla="*/ 20 h 26"/>
                    <a:gd name="T48" fmla="*/ 18 w 45"/>
                    <a:gd name="T49" fmla="*/ 18 h 26"/>
                    <a:gd name="T50" fmla="*/ 21 w 45"/>
                    <a:gd name="T51" fmla="*/ 18 h 26"/>
                    <a:gd name="T52" fmla="*/ 24 w 45"/>
                    <a:gd name="T53" fmla="*/ 16 h 26"/>
                    <a:gd name="T54" fmla="*/ 26 w 45"/>
                    <a:gd name="T55" fmla="*/ 15 h 26"/>
                    <a:gd name="T56" fmla="*/ 29 w 45"/>
                    <a:gd name="T57" fmla="*/ 13 h 26"/>
                    <a:gd name="T58" fmla="*/ 32 w 45"/>
                    <a:gd name="T59" fmla="*/ 11 h 26"/>
                    <a:gd name="T60" fmla="*/ 35 w 45"/>
                    <a:gd name="T61" fmla="*/ 10 h 26"/>
                    <a:gd name="T62" fmla="*/ 37 w 45"/>
                    <a:gd name="T63" fmla="*/ 10 h 26"/>
                    <a:gd name="T64" fmla="*/ 40 w 45"/>
                    <a:gd name="T65" fmla="*/ 8 h 26"/>
                    <a:gd name="T66" fmla="*/ 43 w 45"/>
                    <a:gd name="T67" fmla="*/ 7 h 26"/>
                    <a:gd name="T68" fmla="*/ 45 w 45"/>
                    <a:gd name="T69" fmla="*/ 3 h 26"/>
                    <a:gd name="T70" fmla="*/ 43 w 45"/>
                    <a:gd name="T71" fmla="*/ 5 h 26"/>
                    <a:gd name="T72" fmla="*/ 45 w 45"/>
                    <a:gd name="T73" fmla="*/ 2 h 26"/>
                    <a:gd name="T74" fmla="*/ 43 w 45"/>
                    <a:gd name="T75" fmla="*/ 0 h 26"/>
                    <a:gd name="T76" fmla="*/ 43 w 45"/>
                    <a:gd name="T77" fmla="*/ 2 h 26"/>
                    <a:gd name="T78" fmla="*/ 45 w 45"/>
                    <a:gd name="T79" fmla="*/ 2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5" h="26">
                      <a:moveTo>
                        <a:pt x="45" y="2"/>
                      </a:moveTo>
                      <a:lnTo>
                        <a:pt x="43" y="2"/>
                      </a:lnTo>
                      <a:lnTo>
                        <a:pt x="42" y="3"/>
                      </a:lnTo>
                      <a:lnTo>
                        <a:pt x="39" y="5"/>
                      </a:lnTo>
                      <a:lnTo>
                        <a:pt x="35" y="7"/>
                      </a:lnTo>
                      <a:lnTo>
                        <a:pt x="34" y="8"/>
                      </a:lnTo>
                      <a:lnTo>
                        <a:pt x="31" y="10"/>
                      </a:lnTo>
                      <a:lnTo>
                        <a:pt x="27" y="10"/>
                      </a:lnTo>
                      <a:lnTo>
                        <a:pt x="26" y="11"/>
                      </a:lnTo>
                      <a:lnTo>
                        <a:pt x="23" y="13"/>
                      </a:lnTo>
                      <a:lnTo>
                        <a:pt x="19" y="15"/>
                      </a:lnTo>
                      <a:lnTo>
                        <a:pt x="18" y="15"/>
                      </a:lnTo>
                      <a:lnTo>
                        <a:pt x="14" y="16"/>
                      </a:lnTo>
                      <a:lnTo>
                        <a:pt x="11" y="18"/>
                      </a:lnTo>
                      <a:lnTo>
                        <a:pt x="8" y="18"/>
                      </a:lnTo>
                      <a:lnTo>
                        <a:pt x="6" y="20"/>
                      </a:lnTo>
                      <a:lnTo>
                        <a:pt x="3" y="21"/>
                      </a:lnTo>
                      <a:lnTo>
                        <a:pt x="0" y="23"/>
                      </a:lnTo>
                      <a:lnTo>
                        <a:pt x="2" y="26"/>
                      </a:lnTo>
                      <a:lnTo>
                        <a:pt x="5" y="24"/>
                      </a:lnTo>
                      <a:lnTo>
                        <a:pt x="8" y="23"/>
                      </a:lnTo>
                      <a:lnTo>
                        <a:pt x="10" y="21"/>
                      </a:lnTo>
                      <a:lnTo>
                        <a:pt x="13" y="21"/>
                      </a:lnTo>
                      <a:lnTo>
                        <a:pt x="16" y="20"/>
                      </a:lnTo>
                      <a:lnTo>
                        <a:pt x="18" y="18"/>
                      </a:lnTo>
                      <a:lnTo>
                        <a:pt x="21" y="18"/>
                      </a:lnTo>
                      <a:lnTo>
                        <a:pt x="24" y="16"/>
                      </a:lnTo>
                      <a:lnTo>
                        <a:pt x="26" y="15"/>
                      </a:lnTo>
                      <a:lnTo>
                        <a:pt x="29" y="13"/>
                      </a:lnTo>
                      <a:lnTo>
                        <a:pt x="32" y="11"/>
                      </a:lnTo>
                      <a:lnTo>
                        <a:pt x="35" y="10"/>
                      </a:lnTo>
                      <a:lnTo>
                        <a:pt x="37" y="10"/>
                      </a:lnTo>
                      <a:lnTo>
                        <a:pt x="40" y="8"/>
                      </a:lnTo>
                      <a:lnTo>
                        <a:pt x="43" y="7"/>
                      </a:lnTo>
                      <a:lnTo>
                        <a:pt x="45" y="3"/>
                      </a:lnTo>
                      <a:lnTo>
                        <a:pt x="43" y="5"/>
                      </a:lnTo>
                      <a:lnTo>
                        <a:pt x="45" y="2"/>
                      </a:lnTo>
                      <a:lnTo>
                        <a:pt x="43" y="0"/>
                      </a:lnTo>
                      <a:lnTo>
                        <a:pt x="43" y="2"/>
                      </a:lnTo>
                      <a:lnTo>
                        <a:pt x="45" y="2"/>
                      </a:lnTo>
                      <a:close/>
                    </a:path>
                  </a:pathLst>
                </a:cu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1957" name="Freeform 149"/>
                <p:cNvSpPr>
                  <a:spLocks/>
                </p:cNvSpPr>
                <p:nvPr/>
              </p:nvSpPr>
              <p:spPr bwMode="auto">
                <a:xfrm>
                  <a:off x="4123" y="1556"/>
                  <a:ext cx="17" cy="14"/>
                </a:xfrm>
                <a:custGeom>
                  <a:avLst/>
                  <a:gdLst>
                    <a:gd name="T0" fmla="*/ 34 w 36"/>
                    <a:gd name="T1" fmla="*/ 0 h 27"/>
                    <a:gd name="T2" fmla="*/ 36 w 36"/>
                    <a:gd name="T3" fmla="*/ 0 h 27"/>
                    <a:gd name="T4" fmla="*/ 29 w 36"/>
                    <a:gd name="T5" fmla="*/ 3 h 27"/>
                    <a:gd name="T6" fmla="*/ 25 w 36"/>
                    <a:gd name="T7" fmla="*/ 6 h 27"/>
                    <a:gd name="T8" fmla="*/ 21 w 36"/>
                    <a:gd name="T9" fmla="*/ 11 h 27"/>
                    <a:gd name="T10" fmla="*/ 18 w 36"/>
                    <a:gd name="T11" fmla="*/ 14 h 27"/>
                    <a:gd name="T12" fmla="*/ 15 w 36"/>
                    <a:gd name="T13" fmla="*/ 19 h 27"/>
                    <a:gd name="T14" fmla="*/ 12 w 36"/>
                    <a:gd name="T15" fmla="*/ 22 h 27"/>
                    <a:gd name="T16" fmla="*/ 7 w 36"/>
                    <a:gd name="T17" fmla="*/ 24 h 27"/>
                    <a:gd name="T18" fmla="*/ 2 w 36"/>
                    <a:gd name="T19" fmla="*/ 24 h 27"/>
                    <a:gd name="T20" fmla="*/ 0 w 36"/>
                    <a:gd name="T21" fmla="*/ 27 h 27"/>
                    <a:gd name="T22" fmla="*/ 9 w 36"/>
                    <a:gd name="T23" fmla="*/ 27 h 27"/>
                    <a:gd name="T24" fmla="*/ 13 w 36"/>
                    <a:gd name="T25" fmla="*/ 24 h 27"/>
                    <a:gd name="T26" fmla="*/ 18 w 36"/>
                    <a:gd name="T27" fmla="*/ 21 h 27"/>
                    <a:gd name="T28" fmla="*/ 20 w 36"/>
                    <a:gd name="T29" fmla="*/ 17 h 27"/>
                    <a:gd name="T30" fmla="*/ 23 w 36"/>
                    <a:gd name="T31" fmla="*/ 12 h 27"/>
                    <a:gd name="T32" fmla="*/ 26 w 36"/>
                    <a:gd name="T33" fmla="*/ 8 h 27"/>
                    <a:gd name="T34" fmla="*/ 31 w 36"/>
                    <a:gd name="T35" fmla="*/ 4 h 27"/>
                    <a:gd name="T36" fmla="*/ 36 w 36"/>
                    <a:gd name="T37" fmla="*/ 3 h 27"/>
                    <a:gd name="T38" fmla="*/ 34 w 36"/>
                    <a:gd name="T39"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6" h="27">
                      <a:moveTo>
                        <a:pt x="34" y="0"/>
                      </a:moveTo>
                      <a:lnTo>
                        <a:pt x="36" y="0"/>
                      </a:lnTo>
                      <a:lnTo>
                        <a:pt x="29" y="3"/>
                      </a:lnTo>
                      <a:lnTo>
                        <a:pt x="25" y="6"/>
                      </a:lnTo>
                      <a:lnTo>
                        <a:pt x="21" y="11"/>
                      </a:lnTo>
                      <a:lnTo>
                        <a:pt x="18" y="14"/>
                      </a:lnTo>
                      <a:lnTo>
                        <a:pt x="15" y="19"/>
                      </a:lnTo>
                      <a:lnTo>
                        <a:pt x="12" y="22"/>
                      </a:lnTo>
                      <a:lnTo>
                        <a:pt x="7" y="24"/>
                      </a:lnTo>
                      <a:lnTo>
                        <a:pt x="2" y="24"/>
                      </a:lnTo>
                      <a:lnTo>
                        <a:pt x="0" y="27"/>
                      </a:lnTo>
                      <a:lnTo>
                        <a:pt x="9" y="27"/>
                      </a:lnTo>
                      <a:lnTo>
                        <a:pt x="13" y="24"/>
                      </a:lnTo>
                      <a:lnTo>
                        <a:pt x="18" y="21"/>
                      </a:lnTo>
                      <a:lnTo>
                        <a:pt x="20" y="17"/>
                      </a:lnTo>
                      <a:lnTo>
                        <a:pt x="23" y="12"/>
                      </a:lnTo>
                      <a:lnTo>
                        <a:pt x="26" y="8"/>
                      </a:lnTo>
                      <a:lnTo>
                        <a:pt x="31" y="4"/>
                      </a:lnTo>
                      <a:lnTo>
                        <a:pt x="36" y="3"/>
                      </a:lnTo>
                      <a:lnTo>
                        <a:pt x="34" y="0"/>
                      </a:lnTo>
                      <a:close/>
                    </a:path>
                  </a:pathLst>
                </a:cu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1958" name="Freeform 150"/>
                <p:cNvSpPr>
                  <a:spLocks/>
                </p:cNvSpPr>
                <p:nvPr/>
              </p:nvSpPr>
              <p:spPr bwMode="auto">
                <a:xfrm>
                  <a:off x="4140" y="1543"/>
                  <a:ext cx="75" cy="15"/>
                </a:xfrm>
                <a:custGeom>
                  <a:avLst/>
                  <a:gdLst>
                    <a:gd name="T0" fmla="*/ 150 w 150"/>
                    <a:gd name="T1" fmla="*/ 3 h 29"/>
                    <a:gd name="T2" fmla="*/ 141 w 150"/>
                    <a:gd name="T3" fmla="*/ 1 h 29"/>
                    <a:gd name="T4" fmla="*/ 131 w 150"/>
                    <a:gd name="T5" fmla="*/ 1 h 29"/>
                    <a:gd name="T6" fmla="*/ 121 w 150"/>
                    <a:gd name="T7" fmla="*/ 0 h 29"/>
                    <a:gd name="T8" fmla="*/ 112 w 150"/>
                    <a:gd name="T9" fmla="*/ 0 h 29"/>
                    <a:gd name="T10" fmla="*/ 102 w 150"/>
                    <a:gd name="T11" fmla="*/ 1 h 29"/>
                    <a:gd name="T12" fmla="*/ 92 w 150"/>
                    <a:gd name="T13" fmla="*/ 1 h 29"/>
                    <a:gd name="T14" fmla="*/ 83 w 150"/>
                    <a:gd name="T15" fmla="*/ 3 h 29"/>
                    <a:gd name="T16" fmla="*/ 73 w 150"/>
                    <a:gd name="T17" fmla="*/ 5 h 29"/>
                    <a:gd name="T18" fmla="*/ 65 w 150"/>
                    <a:gd name="T19" fmla="*/ 6 h 29"/>
                    <a:gd name="T20" fmla="*/ 55 w 150"/>
                    <a:gd name="T21" fmla="*/ 8 h 29"/>
                    <a:gd name="T22" fmla="*/ 45 w 150"/>
                    <a:gd name="T23" fmla="*/ 11 h 29"/>
                    <a:gd name="T24" fmla="*/ 36 w 150"/>
                    <a:gd name="T25" fmla="*/ 13 h 29"/>
                    <a:gd name="T26" fmla="*/ 28 w 150"/>
                    <a:gd name="T27" fmla="*/ 16 h 29"/>
                    <a:gd name="T28" fmla="*/ 18 w 150"/>
                    <a:gd name="T29" fmla="*/ 19 h 29"/>
                    <a:gd name="T30" fmla="*/ 10 w 150"/>
                    <a:gd name="T31" fmla="*/ 22 h 29"/>
                    <a:gd name="T32" fmla="*/ 0 w 150"/>
                    <a:gd name="T33" fmla="*/ 26 h 29"/>
                    <a:gd name="T34" fmla="*/ 2 w 150"/>
                    <a:gd name="T35" fmla="*/ 29 h 29"/>
                    <a:gd name="T36" fmla="*/ 10 w 150"/>
                    <a:gd name="T37" fmla="*/ 26 h 29"/>
                    <a:gd name="T38" fmla="*/ 20 w 150"/>
                    <a:gd name="T39" fmla="*/ 22 h 29"/>
                    <a:gd name="T40" fmla="*/ 28 w 150"/>
                    <a:gd name="T41" fmla="*/ 19 h 29"/>
                    <a:gd name="T42" fmla="*/ 37 w 150"/>
                    <a:gd name="T43" fmla="*/ 16 h 29"/>
                    <a:gd name="T44" fmla="*/ 45 w 150"/>
                    <a:gd name="T45" fmla="*/ 14 h 29"/>
                    <a:gd name="T46" fmla="*/ 55 w 150"/>
                    <a:gd name="T47" fmla="*/ 11 h 29"/>
                    <a:gd name="T48" fmla="*/ 65 w 150"/>
                    <a:gd name="T49" fmla="*/ 9 h 29"/>
                    <a:gd name="T50" fmla="*/ 75 w 150"/>
                    <a:gd name="T51" fmla="*/ 8 h 29"/>
                    <a:gd name="T52" fmla="*/ 83 w 150"/>
                    <a:gd name="T53" fmla="*/ 6 h 29"/>
                    <a:gd name="T54" fmla="*/ 92 w 150"/>
                    <a:gd name="T55" fmla="*/ 5 h 29"/>
                    <a:gd name="T56" fmla="*/ 141 w 150"/>
                    <a:gd name="T57" fmla="*/ 5 h 29"/>
                    <a:gd name="T58" fmla="*/ 150 w 150"/>
                    <a:gd name="T59" fmla="*/ 6 h 29"/>
                    <a:gd name="T60" fmla="*/ 150 w 150"/>
                    <a:gd name="T61" fmla="*/ 3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50" h="29">
                      <a:moveTo>
                        <a:pt x="150" y="3"/>
                      </a:moveTo>
                      <a:lnTo>
                        <a:pt x="141" y="1"/>
                      </a:lnTo>
                      <a:lnTo>
                        <a:pt x="131" y="1"/>
                      </a:lnTo>
                      <a:lnTo>
                        <a:pt x="121" y="0"/>
                      </a:lnTo>
                      <a:lnTo>
                        <a:pt x="112" y="0"/>
                      </a:lnTo>
                      <a:lnTo>
                        <a:pt x="102" y="1"/>
                      </a:lnTo>
                      <a:lnTo>
                        <a:pt x="92" y="1"/>
                      </a:lnTo>
                      <a:lnTo>
                        <a:pt x="83" y="3"/>
                      </a:lnTo>
                      <a:lnTo>
                        <a:pt x="73" y="5"/>
                      </a:lnTo>
                      <a:lnTo>
                        <a:pt x="65" y="6"/>
                      </a:lnTo>
                      <a:lnTo>
                        <a:pt x="55" y="8"/>
                      </a:lnTo>
                      <a:lnTo>
                        <a:pt x="45" y="11"/>
                      </a:lnTo>
                      <a:lnTo>
                        <a:pt x="36" y="13"/>
                      </a:lnTo>
                      <a:lnTo>
                        <a:pt x="28" y="16"/>
                      </a:lnTo>
                      <a:lnTo>
                        <a:pt x="18" y="19"/>
                      </a:lnTo>
                      <a:lnTo>
                        <a:pt x="10" y="22"/>
                      </a:lnTo>
                      <a:lnTo>
                        <a:pt x="0" y="26"/>
                      </a:lnTo>
                      <a:lnTo>
                        <a:pt x="2" y="29"/>
                      </a:lnTo>
                      <a:lnTo>
                        <a:pt x="10" y="26"/>
                      </a:lnTo>
                      <a:lnTo>
                        <a:pt x="20" y="22"/>
                      </a:lnTo>
                      <a:lnTo>
                        <a:pt x="28" y="19"/>
                      </a:lnTo>
                      <a:lnTo>
                        <a:pt x="37" y="16"/>
                      </a:lnTo>
                      <a:lnTo>
                        <a:pt x="45" y="14"/>
                      </a:lnTo>
                      <a:lnTo>
                        <a:pt x="55" y="11"/>
                      </a:lnTo>
                      <a:lnTo>
                        <a:pt x="65" y="9"/>
                      </a:lnTo>
                      <a:lnTo>
                        <a:pt x="75" y="8"/>
                      </a:lnTo>
                      <a:lnTo>
                        <a:pt x="83" y="6"/>
                      </a:lnTo>
                      <a:lnTo>
                        <a:pt x="92" y="5"/>
                      </a:lnTo>
                      <a:lnTo>
                        <a:pt x="141" y="5"/>
                      </a:lnTo>
                      <a:lnTo>
                        <a:pt x="150" y="6"/>
                      </a:lnTo>
                      <a:lnTo>
                        <a:pt x="150" y="3"/>
                      </a:lnTo>
                      <a:close/>
                    </a:path>
                  </a:pathLst>
                </a:cu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1959" name="Freeform 151"/>
                <p:cNvSpPr>
                  <a:spLocks/>
                </p:cNvSpPr>
                <p:nvPr/>
              </p:nvSpPr>
              <p:spPr bwMode="auto">
                <a:xfrm>
                  <a:off x="4215" y="1545"/>
                  <a:ext cx="25" cy="5"/>
                </a:xfrm>
                <a:custGeom>
                  <a:avLst/>
                  <a:gdLst>
                    <a:gd name="T0" fmla="*/ 52 w 52"/>
                    <a:gd name="T1" fmla="*/ 6 h 10"/>
                    <a:gd name="T2" fmla="*/ 37 w 52"/>
                    <a:gd name="T3" fmla="*/ 6 h 10"/>
                    <a:gd name="T4" fmla="*/ 34 w 52"/>
                    <a:gd name="T5" fmla="*/ 5 h 10"/>
                    <a:gd name="T6" fmla="*/ 29 w 52"/>
                    <a:gd name="T7" fmla="*/ 5 h 10"/>
                    <a:gd name="T8" fmla="*/ 26 w 52"/>
                    <a:gd name="T9" fmla="*/ 3 h 10"/>
                    <a:gd name="T10" fmla="*/ 20 w 52"/>
                    <a:gd name="T11" fmla="*/ 3 h 10"/>
                    <a:gd name="T12" fmla="*/ 16 w 52"/>
                    <a:gd name="T13" fmla="*/ 2 h 10"/>
                    <a:gd name="T14" fmla="*/ 10 w 52"/>
                    <a:gd name="T15" fmla="*/ 2 h 10"/>
                    <a:gd name="T16" fmla="*/ 7 w 52"/>
                    <a:gd name="T17" fmla="*/ 0 h 10"/>
                    <a:gd name="T18" fmla="*/ 0 w 52"/>
                    <a:gd name="T19" fmla="*/ 0 h 10"/>
                    <a:gd name="T20" fmla="*/ 0 w 52"/>
                    <a:gd name="T21" fmla="*/ 3 h 10"/>
                    <a:gd name="T22" fmla="*/ 10 w 52"/>
                    <a:gd name="T23" fmla="*/ 3 h 10"/>
                    <a:gd name="T24" fmla="*/ 13 w 52"/>
                    <a:gd name="T25" fmla="*/ 5 h 10"/>
                    <a:gd name="T26" fmla="*/ 16 w 52"/>
                    <a:gd name="T27" fmla="*/ 5 h 10"/>
                    <a:gd name="T28" fmla="*/ 20 w 52"/>
                    <a:gd name="T29" fmla="*/ 6 h 10"/>
                    <a:gd name="T30" fmla="*/ 21 w 52"/>
                    <a:gd name="T31" fmla="*/ 6 h 10"/>
                    <a:gd name="T32" fmla="*/ 24 w 52"/>
                    <a:gd name="T33" fmla="*/ 8 h 10"/>
                    <a:gd name="T34" fmla="*/ 31 w 52"/>
                    <a:gd name="T35" fmla="*/ 8 h 10"/>
                    <a:gd name="T36" fmla="*/ 34 w 52"/>
                    <a:gd name="T37" fmla="*/ 10 h 10"/>
                    <a:gd name="T38" fmla="*/ 50 w 52"/>
                    <a:gd name="T39" fmla="*/ 10 h 10"/>
                    <a:gd name="T40" fmla="*/ 52 w 52"/>
                    <a:gd name="T41" fmla="*/ 6 h 10"/>
                    <a:gd name="T42" fmla="*/ 52 w 52"/>
                    <a:gd name="T43" fmla="*/ 5 h 10"/>
                    <a:gd name="T44" fmla="*/ 50 w 52"/>
                    <a:gd name="T45" fmla="*/ 6 h 10"/>
                    <a:gd name="T46" fmla="*/ 52 w 52"/>
                    <a:gd name="T47" fmla="*/ 6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2" h="10">
                      <a:moveTo>
                        <a:pt x="52" y="6"/>
                      </a:moveTo>
                      <a:lnTo>
                        <a:pt x="37" y="6"/>
                      </a:lnTo>
                      <a:lnTo>
                        <a:pt x="34" y="5"/>
                      </a:lnTo>
                      <a:lnTo>
                        <a:pt x="29" y="5"/>
                      </a:lnTo>
                      <a:lnTo>
                        <a:pt x="26" y="3"/>
                      </a:lnTo>
                      <a:lnTo>
                        <a:pt x="20" y="3"/>
                      </a:lnTo>
                      <a:lnTo>
                        <a:pt x="16" y="2"/>
                      </a:lnTo>
                      <a:lnTo>
                        <a:pt x="10" y="2"/>
                      </a:lnTo>
                      <a:lnTo>
                        <a:pt x="7" y="0"/>
                      </a:lnTo>
                      <a:lnTo>
                        <a:pt x="0" y="0"/>
                      </a:lnTo>
                      <a:lnTo>
                        <a:pt x="0" y="3"/>
                      </a:lnTo>
                      <a:lnTo>
                        <a:pt x="10" y="3"/>
                      </a:lnTo>
                      <a:lnTo>
                        <a:pt x="13" y="5"/>
                      </a:lnTo>
                      <a:lnTo>
                        <a:pt x="16" y="5"/>
                      </a:lnTo>
                      <a:lnTo>
                        <a:pt x="20" y="6"/>
                      </a:lnTo>
                      <a:lnTo>
                        <a:pt x="21" y="6"/>
                      </a:lnTo>
                      <a:lnTo>
                        <a:pt x="24" y="8"/>
                      </a:lnTo>
                      <a:lnTo>
                        <a:pt x="31" y="8"/>
                      </a:lnTo>
                      <a:lnTo>
                        <a:pt x="34" y="10"/>
                      </a:lnTo>
                      <a:lnTo>
                        <a:pt x="50" y="10"/>
                      </a:lnTo>
                      <a:lnTo>
                        <a:pt x="52" y="6"/>
                      </a:lnTo>
                      <a:lnTo>
                        <a:pt x="52" y="5"/>
                      </a:lnTo>
                      <a:lnTo>
                        <a:pt x="50" y="6"/>
                      </a:lnTo>
                      <a:lnTo>
                        <a:pt x="52" y="6"/>
                      </a:lnTo>
                      <a:close/>
                    </a:path>
                  </a:pathLst>
                </a:cu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1960" name="Freeform 152"/>
                <p:cNvSpPr>
                  <a:spLocks/>
                </p:cNvSpPr>
                <p:nvPr/>
              </p:nvSpPr>
              <p:spPr bwMode="auto">
                <a:xfrm>
                  <a:off x="4240" y="1548"/>
                  <a:ext cx="21" cy="7"/>
                </a:xfrm>
                <a:custGeom>
                  <a:avLst/>
                  <a:gdLst>
                    <a:gd name="T0" fmla="*/ 44 w 44"/>
                    <a:gd name="T1" fmla="*/ 12 h 15"/>
                    <a:gd name="T2" fmla="*/ 42 w 44"/>
                    <a:gd name="T3" fmla="*/ 12 h 15"/>
                    <a:gd name="T4" fmla="*/ 39 w 44"/>
                    <a:gd name="T5" fmla="*/ 10 h 15"/>
                    <a:gd name="T6" fmla="*/ 36 w 44"/>
                    <a:gd name="T7" fmla="*/ 9 h 15"/>
                    <a:gd name="T8" fmla="*/ 31 w 44"/>
                    <a:gd name="T9" fmla="*/ 9 h 15"/>
                    <a:gd name="T10" fmla="*/ 28 w 44"/>
                    <a:gd name="T11" fmla="*/ 7 h 15"/>
                    <a:gd name="T12" fmla="*/ 23 w 44"/>
                    <a:gd name="T13" fmla="*/ 7 h 15"/>
                    <a:gd name="T14" fmla="*/ 20 w 44"/>
                    <a:gd name="T15" fmla="*/ 5 h 15"/>
                    <a:gd name="T16" fmla="*/ 15 w 44"/>
                    <a:gd name="T17" fmla="*/ 5 h 15"/>
                    <a:gd name="T18" fmla="*/ 12 w 44"/>
                    <a:gd name="T19" fmla="*/ 4 h 15"/>
                    <a:gd name="T20" fmla="*/ 8 w 44"/>
                    <a:gd name="T21" fmla="*/ 4 h 15"/>
                    <a:gd name="T22" fmla="*/ 7 w 44"/>
                    <a:gd name="T23" fmla="*/ 2 h 15"/>
                    <a:gd name="T24" fmla="*/ 4 w 44"/>
                    <a:gd name="T25" fmla="*/ 2 h 15"/>
                    <a:gd name="T26" fmla="*/ 2 w 44"/>
                    <a:gd name="T27" fmla="*/ 0 h 15"/>
                    <a:gd name="T28" fmla="*/ 0 w 44"/>
                    <a:gd name="T29" fmla="*/ 4 h 15"/>
                    <a:gd name="T30" fmla="*/ 2 w 44"/>
                    <a:gd name="T31" fmla="*/ 4 h 15"/>
                    <a:gd name="T32" fmla="*/ 5 w 44"/>
                    <a:gd name="T33" fmla="*/ 5 h 15"/>
                    <a:gd name="T34" fmla="*/ 8 w 44"/>
                    <a:gd name="T35" fmla="*/ 7 h 15"/>
                    <a:gd name="T36" fmla="*/ 12 w 44"/>
                    <a:gd name="T37" fmla="*/ 7 h 15"/>
                    <a:gd name="T38" fmla="*/ 13 w 44"/>
                    <a:gd name="T39" fmla="*/ 9 h 15"/>
                    <a:gd name="T40" fmla="*/ 20 w 44"/>
                    <a:gd name="T41" fmla="*/ 9 h 15"/>
                    <a:gd name="T42" fmla="*/ 21 w 44"/>
                    <a:gd name="T43" fmla="*/ 10 h 15"/>
                    <a:gd name="T44" fmla="*/ 28 w 44"/>
                    <a:gd name="T45" fmla="*/ 10 h 15"/>
                    <a:gd name="T46" fmla="*/ 31 w 44"/>
                    <a:gd name="T47" fmla="*/ 12 h 15"/>
                    <a:gd name="T48" fmla="*/ 36 w 44"/>
                    <a:gd name="T49" fmla="*/ 12 h 15"/>
                    <a:gd name="T50" fmla="*/ 37 w 44"/>
                    <a:gd name="T51" fmla="*/ 13 h 15"/>
                    <a:gd name="T52" fmla="*/ 41 w 44"/>
                    <a:gd name="T53" fmla="*/ 13 h 15"/>
                    <a:gd name="T54" fmla="*/ 42 w 44"/>
                    <a:gd name="T55" fmla="*/ 15 h 15"/>
                    <a:gd name="T56" fmla="*/ 44 w 44"/>
                    <a:gd name="T57" fmla="*/ 12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4" h="15">
                      <a:moveTo>
                        <a:pt x="44" y="12"/>
                      </a:moveTo>
                      <a:lnTo>
                        <a:pt x="42" y="12"/>
                      </a:lnTo>
                      <a:lnTo>
                        <a:pt x="39" y="10"/>
                      </a:lnTo>
                      <a:lnTo>
                        <a:pt x="36" y="9"/>
                      </a:lnTo>
                      <a:lnTo>
                        <a:pt x="31" y="9"/>
                      </a:lnTo>
                      <a:lnTo>
                        <a:pt x="28" y="7"/>
                      </a:lnTo>
                      <a:lnTo>
                        <a:pt x="23" y="7"/>
                      </a:lnTo>
                      <a:lnTo>
                        <a:pt x="20" y="5"/>
                      </a:lnTo>
                      <a:lnTo>
                        <a:pt x="15" y="5"/>
                      </a:lnTo>
                      <a:lnTo>
                        <a:pt x="12" y="4"/>
                      </a:lnTo>
                      <a:lnTo>
                        <a:pt x="8" y="4"/>
                      </a:lnTo>
                      <a:lnTo>
                        <a:pt x="7" y="2"/>
                      </a:lnTo>
                      <a:lnTo>
                        <a:pt x="4" y="2"/>
                      </a:lnTo>
                      <a:lnTo>
                        <a:pt x="2" y="0"/>
                      </a:lnTo>
                      <a:lnTo>
                        <a:pt x="0" y="4"/>
                      </a:lnTo>
                      <a:lnTo>
                        <a:pt x="2" y="4"/>
                      </a:lnTo>
                      <a:lnTo>
                        <a:pt x="5" y="5"/>
                      </a:lnTo>
                      <a:lnTo>
                        <a:pt x="8" y="7"/>
                      </a:lnTo>
                      <a:lnTo>
                        <a:pt x="12" y="7"/>
                      </a:lnTo>
                      <a:lnTo>
                        <a:pt x="13" y="9"/>
                      </a:lnTo>
                      <a:lnTo>
                        <a:pt x="20" y="9"/>
                      </a:lnTo>
                      <a:lnTo>
                        <a:pt x="21" y="10"/>
                      </a:lnTo>
                      <a:lnTo>
                        <a:pt x="28" y="10"/>
                      </a:lnTo>
                      <a:lnTo>
                        <a:pt x="31" y="12"/>
                      </a:lnTo>
                      <a:lnTo>
                        <a:pt x="36" y="12"/>
                      </a:lnTo>
                      <a:lnTo>
                        <a:pt x="37" y="13"/>
                      </a:lnTo>
                      <a:lnTo>
                        <a:pt x="41" y="13"/>
                      </a:lnTo>
                      <a:lnTo>
                        <a:pt x="42" y="15"/>
                      </a:lnTo>
                      <a:lnTo>
                        <a:pt x="44" y="12"/>
                      </a:lnTo>
                      <a:close/>
                    </a:path>
                  </a:pathLst>
                </a:cu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1961" name="Freeform 153"/>
                <p:cNvSpPr>
                  <a:spLocks/>
                </p:cNvSpPr>
                <p:nvPr/>
              </p:nvSpPr>
              <p:spPr bwMode="auto">
                <a:xfrm>
                  <a:off x="4261" y="1554"/>
                  <a:ext cx="48" cy="6"/>
                </a:xfrm>
                <a:custGeom>
                  <a:avLst/>
                  <a:gdLst>
                    <a:gd name="T0" fmla="*/ 97 w 97"/>
                    <a:gd name="T1" fmla="*/ 8 h 13"/>
                    <a:gd name="T2" fmla="*/ 73 w 97"/>
                    <a:gd name="T3" fmla="*/ 8 h 13"/>
                    <a:gd name="T4" fmla="*/ 66 w 97"/>
                    <a:gd name="T5" fmla="*/ 9 h 13"/>
                    <a:gd name="T6" fmla="*/ 29 w 97"/>
                    <a:gd name="T7" fmla="*/ 9 h 13"/>
                    <a:gd name="T8" fmla="*/ 23 w 97"/>
                    <a:gd name="T9" fmla="*/ 8 h 13"/>
                    <a:gd name="T10" fmla="*/ 18 w 97"/>
                    <a:gd name="T11" fmla="*/ 6 h 13"/>
                    <a:gd name="T12" fmla="*/ 11 w 97"/>
                    <a:gd name="T13" fmla="*/ 5 h 13"/>
                    <a:gd name="T14" fmla="*/ 7 w 97"/>
                    <a:gd name="T15" fmla="*/ 3 h 13"/>
                    <a:gd name="T16" fmla="*/ 2 w 97"/>
                    <a:gd name="T17" fmla="*/ 0 h 13"/>
                    <a:gd name="T18" fmla="*/ 0 w 97"/>
                    <a:gd name="T19" fmla="*/ 3 h 13"/>
                    <a:gd name="T20" fmla="*/ 5 w 97"/>
                    <a:gd name="T21" fmla="*/ 6 h 13"/>
                    <a:gd name="T22" fmla="*/ 11 w 97"/>
                    <a:gd name="T23" fmla="*/ 8 h 13"/>
                    <a:gd name="T24" fmla="*/ 16 w 97"/>
                    <a:gd name="T25" fmla="*/ 9 h 13"/>
                    <a:gd name="T26" fmla="*/ 23 w 97"/>
                    <a:gd name="T27" fmla="*/ 11 h 13"/>
                    <a:gd name="T28" fmla="*/ 36 w 97"/>
                    <a:gd name="T29" fmla="*/ 11 h 13"/>
                    <a:gd name="T30" fmla="*/ 41 w 97"/>
                    <a:gd name="T31" fmla="*/ 13 h 13"/>
                    <a:gd name="T32" fmla="*/ 53 w 97"/>
                    <a:gd name="T33" fmla="*/ 13 h 13"/>
                    <a:gd name="T34" fmla="*/ 60 w 97"/>
                    <a:gd name="T35" fmla="*/ 11 h 13"/>
                    <a:gd name="T36" fmla="*/ 97 w 97"/>
                    <a:gd name="T37" fmla="*/ 11 h 13"/>
                    <a:gd name="T38" fmla="*/ 97 w 97"/>
                    <a:gd name="T39" fmla="*/ 8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7" h="13">
                      <a:moveTo>
                        <a:pt x="97" y="8"/>
                      </a:moveTo>
                      <a:lnTo>
                        <a:pt x="73" y="8"/>
                      </a:lnTo>
                      <a:lnTo>
                        <a:pt x="66" y="9"/>
                      </a:lnTo>
                      <a:lnTo>
                        <a:pt x="29" y="9"/>
                      </a:lnTo>
                      <a:lnTo>
                        <a:pt x="23" y="8"/>
                      </a:lnTo>
                      <a:lnTo>
                        <a:pt x="18" y="6"/>
                      </a:lnTo>
                      <a:lnTo>
                        <a:pt x="11" y="5"/>
                      </a:lnTo>
                      <a:lnTo>
                        <a:pt x="7" y="3"/>
                      </a:lnTo>
                      <a:lnTo>
                        <a:pt x="2" y="0"/>
                      </a:lnTo>
                      <a:lnTo>
                        <a:pt x="0" y="3"/>
                      </a:lnTo>
                      <a:lnTo>
                        <a:pt x="5" y="6"/>
                      </a:lnTo>
                      <a:lnTo>
                        <a:pt x="11" y="8"/>
                      </a:lnTo>
                      <a:lnTo>
                        <a:pt x="16" y="9"/>
                      </a:lnTo>
                      <a:lnTo>
                        <a:pt x="23" y="11"/>
                      </a:lnTo>
                      <a:lnTo>
                        <a:pt x="36" y="11"/>
                      </a:lnTo>
                      <a:lnTo>
                        <a:pt x="41" y="13"/>
                      </a:lnTo>
                      <a:lnTo>
                        <a:pt x="53" y="13"/>
                      </a:lnTo>
                      <a:lnTo>
                        <a:pt x="60" y="11"/>
                      </a:lnTo>
                      <a:lnTo>
                        <a:pt x="97" y="11"/>
                      </a:lnTo>
                      <a:lnTo>
                        <a:pt x="97" y="8"/>
                      </a:lnTo>
                      <a:close/>
                    </a:path>
                  </a:pathLst>
                </a:cu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1962" name="Freeform 154"/>
                <p:cNvSpPr>
                  <a:spLocks/>
                </p:cNvSpPr>
                <p:nvPr/>
              </p:nvSpPr>
              <p:spPr bwMode="auto">
                <a:xfrm>
                  <a:off x="4309" y="1556"/>
                  <a:ext cx="48" cy="4"/>
                </a:xfrm>
                <a:custGeom>
                  <a:avLst/>
                  <a:gdLst>
                    <a:gd name="T0" fmla="*/ 95 w 97"/>
                    <a:gd name="T1" fmla="*/ 0 h 6"/>
                    <a:gd name="T2" fmla="*/ 47 w 97"/>
                    <a:gd name="T3" fmla="*/ 0 h 6"/>
                    <a:gd name="T4" fmla="*/ 42 w 97"/>
                    <a:gd name="T5" fmla="*/ 1 h 6"/>
                    <a:gd name="T6" fmla="*/ 11 w 97"/>
                    <a:gd name="T7" fmla="*/ 1 h 6"/>
                    <a:gd name="T8" fmla="*/ 5 w 97"/>
                    <a:gd name="T9" fmla="*/ 3 h 6"/>
                    <a:gd name="T10" fmla="*/ 0 w 97"/>
                    <a:gd name="T11" fmla="*/ 3 h 6"/>
                    <a:gd name="T12" fmla="*/ 0 w 97"/>
                    <a:gd name="T13" fmla="*/ 6 h 6"/>
                    <a:gd name="T14" fmla="*/ 5 w 97"/>
                    <a:gd name="T15" fmla="*/ 4 h 6"/>
                    <a:gd name="T16" fmla="*/ 66 w 97"/>
                    <a:gd name="T17" fmla="*/ 4 h 6"/>
                    <a:gd name="T18" fmla="*/ 73 w 97"/>
                    <a:gd name="T19" fmla="*/ 3 h 6"/>
                    <a:gd name="T20" fmla="*/ 97 w 97"/>
                    <a:gd name="T21" fmla="*/ 3 h 6"/>
                    <a:gd name="T22" fmla="*/ 95 w 97"/>
                    <a:gd name="T23" fmla="*/ 3 h 6"/>
                    <a:gd name="T24" fmla="*/ 97 w 97"/>
                    <a:gd name="T25" fmla="*/ 3 h 6"/>
                    <a:gd name="T26" fmla="*/ 95 w 97"/>
                    <a:gd name="T2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7" h="6">
                      <a:moveTo>
                        <a:pt x="95" y="0"/>
                      </a:moveTo>
                      <a:lnTo>
                        <a:pt x="47" y="0"/>
                      </a:lnTo>
                      <a:lnTo>
                        <a:pt x="42" y="1"/>
                      </a:lnTo>
                      <a:lnTo>
                        <a:pt x="11" y="1"/>
                      </a:lnTo>
                      <a:lnTo>
                        <a:pt x="5" y="3"/>
                      </a:lnTo>
                      <a:lnTo>
                        <a:pt x="0" y="3"/>
                      </a:lnTo>
                      <a:lnTo>
                        <a:pt x="0" y="6"/>
                      </a:lnTo>
                      <a:lnTo>
                        <a:pt x="5" y="4"/>
                      </a:lnTo>
                      <a:lnTo>
                        <a:pt x="66" y="4"/>
                      </a:lnTo>
                      <a:lnTo>
                        <a:pt x="73" y="3"/>
                      </a:lnTo>
                      <a:lnTo>
                        <a:pt x="97" y="3"/>
                      </a:lnTo>
                      <a:lnTo>
                        <a:pt x="95" y="3"/>
                      </a:lnTo>
                      <a:lnTo>
                        <a:pt x="97" y="3"/>
                      </a:lnTo>
                      <a:lnTo>
                        <a:pt x="95" y="0"/>
                      </a:lnTo>
                      <a:close/>
                    </a:path>
                  </a:pathLst>
                </a:cu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1963" name="Freeform 155"/>
                <p:cNvSpPr>
                  <a:spLocks/>
                </p:cNvSpPr>
                <p:nvPr/>
              </p:nvSpPr>
              <p:spPr bwMode="auto">
                <a:xfrm>
                  <a:off x="4357" y="1555"/>
                  <a:ext cx="29" cy="3"/>
                </a:xfrm>
                <a:custGeom>
                  <a:avLst/>
                  <a:gdLst>
                    <a:gd name="T0" fmla="*/ 60 w 60"/>
                    <a:gd name="T1" fmla="*/ 2 h 7"/>
                    <a:gd name="T2" fmla="*/ 57 w 60"/>
                    <a:gd name="T3" fmla="*/ 0 h 7"/>
                    <a:gd name="T4" fmla="*/ 8 w 60"/>
                    <a:gd name="T5" fmla="*/ 0 h 7"/>
                    <a:gd name="T6" fmla="*/ 3 w 60"/>
                    <a:gd name="T7" fmla="*/ 2 h 7"/>
                    <a:gd name="T8" fmla="*/ 0 w 60"/>
                    <a:gd name="T9" fmla="*/ 4 h 7"/>
                    <a:gd name="T10" fmla="*/ 2 w 60"/>
                    <a:gd name="T11" fmla="*/ 7 h 7"/>
                    <a:gd name="T12" fmla="*/ 5 w 60"/>
                    <a:gd name="T13" fmla="*/ 5 h 7"/>
                    <a:gd name="T14" fmla="*/ 8 w 60"/>
                    <a:gd name="T15" fmla="*/ 5 h 7"/>
                    <a:gd name="T16" fmla="*/ 11 w 60"/>
                    <a:gd name="T17" fmla="*/ 4 h 7"/>
                    <a:gd name="T18" fmla="*/ 45 w 60"/>
                    <a:gd name="T19" fmla="*/ 4 h 7"/>
                    <a:gd name="T20" fmla="*/ 48 w 60"/>
                    <a:gd name="T21" fmla="*/ 5 h 7"/>
                    <a:gd name="T22" fmla="*/ 60 w 60"/>
                    <a:gd name="T23" fmla="*/ 5 h 7"/>
                    <a:gd name="T24" fmla="*/ 60 w 60"/>
                    <a:gd name="T25" fmla="*/ 2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0" h="7">
                      <a:moveTo>
                        <a:pt x="60" y="2"/>
                      </a:moveTo>
                      <a:lnTo>
                        <a:pt x="57" y="0"/>
                      </a:lnTo>
                      <a:lnTo>
                        <a:pt x="8" y="0"/>
                      </a:lnTo>
                      <a:lnTo>
                        <a:pt x="3" y="2"/>
                      </a:lnTo>
                      <a:lnTo>
                        <a:pt x="0" y="4"/>
                      </a:lnTo>
                      <a:lnTo>
                        <a:pt x="2" y="7"/>
                      </a:lnTo>
                      <a:lnTo>
                        <a:pt x="5" y="5"/>
                      </a:lnTo>
                      <a:lnTo>
                        <a:pt x="8" y="5"/>
                      </a:lnTo>
                      <a:lnTo>
                        <a:pt x="11" y="4"/>
                      </a:lnTo>
                      <a:lnTo>
                        <a:pt x="45" y="4"/>
                      </a:lnTo>
                      <a:lnTo>
                        <a:pt x="48" y="5"/>
                      </a:lnTo>
                      <a:lnTo>
                        <a:pt x="60" y="5"/>
                      </a:lnTo>
                      <a:lnTo>
                        <a:pt x="60" y="2"/>
                      </a:lnTo>
                      <a:close/>
                    </a:path>
                  </a:pathLst>
                </a:cu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1964" name="Freeform 156"/>
                <p:cNvSpPr>
                  <a:spLocks/>
                </p:cNvSpPr>
                <p:nvPr/>
              </p:nvSpPr>
              <p:spPr bwMode="auto">
                <a:xfrm>
                  <a:off x="4386" y="1549"/>
                  <a:ext cx="199" cy="8"/>
                </a:xfrm>
                <a:custGeom>
                  <a:avLst/>
                  <a:gdLst>
                    <a:gd name="T0" fmla="*/ 396 w 396"/>
                    <a:gd name="T1" fmla="*/ 0 h 16"/>
                    <a:gd name="T2" fmla="*/ 372 w 396"/>
                    <a:gd name="T3" fmla="*/ 0 h 16"/>
                    <a:gd name="T4" fmla="*/ 359 w 396"/>
                    <a:gd name="T5" fmla="*/ 2 h 16"/>
                    <a:gd name="T6" fmla="*/ 322 w 396"/>
                    <a:gd name="T7" fmla="*/ 2 h 16"/>
                    <a:gd name="T8" fmla="*/ 309 w 396"/>
                    <a:gd name="T9" fmla="*/ 3 h 16"/>
                    <a:gd name="T10" fmla="*/ 285 w 396"/>
                    <a:gd name="T11" fmla="*/ 3 h 16"/>
                    <a:gd name="T12" fmla="*/ 272 w 396"/>
                    <a:gd name="T13" fmla="*/ 5 h 16"/>
                    <a:gd name="T14" fmla="*/ 261 w 396"/>
                    <a:gd name="T15" fmla="*/ 5 h 16"/>
                    <a:gd name="T16" fmla="*/ 248 w 396"/>
                    <a:gd name="T17" fmla="*/ 7 h 16"/>
                    <a:gd name="T18" fmla="*/ 222 w 396"/>
                    <a:gd name="T19" fmla="*/ 7 h 16"/>
                    <a:gd name="T20" fmla="*/ 211 w 396"/>
                    <a:gd name="T21" fmla="*/ 8 h 16"/>
                    <a:gd name="T22" fmla="*/ 198 w 396"/>
                    <a:gd name="T23" fmla="*/ 8 h 16"/>
                    <a:gd name="T24" fmla="*/ 185 w 396"/>
                    <a:gd name="T25" fmla="*/ 10 h 16"/>
                    <a:gd name="T26" fmla="*/ 174 w 396"/>
                    <a:gd name="T27" fmla="*/ 10 h 16"/>
                    <a:gd name="T28" fmla="*/ 161 w 396"/>
                    <a:gd name="T29" fmla="*/ 11 h 16"/>
                    <a:gd name="T30" fmla="*/ 98 w 396"/>
                    <a:gd name="T31" fmla="*/ 11 h 16"/>
                    <a:gd name="T32" fmla="*/ 87 w 396"/>
                    <a:gd name="T33" fmla="*/ 13 h 16"/>
                    <a:gd name="T34" fmla="*/ 0 w 396"/>
                    <a:gd name="T35" fmla="*/ 13 h 16"/>
                    <a:gd name="T36" fmla="*/ 0 w 396"/>
                    <a:gd name="T37" fmla="*/ 16 h 16"/>
                    <a:gd name="T38" fmla="*/ 111 w 396"/>
                    <a:gd name="T39" fmla="*/ 16 h 16"/>
                    <a:gd name="T40" fmla="*/ 124 w 396"/>
                    <a:gd name="T41" fmla="*/ 15 h 16"/>
                    <a:gd name="T42" fmla="*/ 148 w 396"/>
                    <a:gd name="T43" fmla="*/ 15 h 16"/>
                    <a:gd name="T44" fmla="*/ 161 w 396"/>
                    <a:gd name="T45" fmla="*/ 13 h 16"/>
                    <a:gd name="T46" fmla="*/ 174 w 396"/>
                    <a:gd name="T47" fmla="*/ 13 h 16"/>
                    <a:gd name="T48" fmla="*/ 185 w 396"/>
                    <a:gd name="T49" fmla="*/ 11 h 16"/>
                    <a:gd name="T50" fmla="*/ 211 w 396"/>
                    <a:gd name="T51" fmla="*/ 11 h 16"/>
                    <a:gd name="T52" fmla="*/ 222 w 396"/>
                    <a:gd name="T53" fmla="*/ 10 h 16"/>
                    <a:gd name="T54" fmla="*/ 248 w 396"/>
                    <a:gd name="T55" fmla="*/ 10 h 16"/>
                    <a:gd name="T56" fmla="*/ 261 w 396"/>
                    <a:gd name="T57" fmla="*/ 8 h 16"/>
                    <a:gd name="T58" fmla="*/ 272 w 396"/>
                    <a:gd name="T59" fmla="*/ 8 h 16"/>
                    <a:gd name="T60" fmla="*/ 285 w 396"/>
                    <a:gd name="T61" fmla="*/ 7 h 16"/>
                    <a:gd name="T62" fmla="*/ 309 w 396"/>
                    <a:gd name="T63" fmla="*/ 7 h 16"/>
                    <a:gd name="T64" fmla="*/ 322 w 396"/>
                    <a:gd name="T65" fmla="*/ 5 h 16"/>
                    <a:gd name="T66" fmla="*/ 346 w 396"/>
                    <a:gd name="T67" fmla="*/ 5 h 16"/>
                    <a:gd name="T68" fmla="*/ 359 w 396"/>
                    <a:gd name="T69" fmla="*/ 3 h 16"/>
                    <a:gd name="T70" fmla="*/ 396 w 396"/>
                    <a:gd name="T71" fmla="*/ 3 h 16"/>
                    <a:gd name="T72" fmla="*/ 396 w 396"/>
                    <a:gd name="T73"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96" h="16">
                      <a:moveTo>
                        <a:pt x="396" y="0"/>
                      </a:moveTo>
                      <a:lnTo>
                        <a:pt x="372" y="0"/>
                      </a:lnTo>
                      <a:lnTo>
                        <a:pt x="359" y="2"/>
                      </a:lnTo>
                      <a:lnTo>
                        <a:pt x="322" y="2"/>
                      </a:lnTo>
                      <a:lnTo>
                        <a:pt x="309" y="3"/>
                      </a:lnTo>
                      <a:lnTo>
                        <a:pt x="285" y="3"/>
                      </a:lnTo>
                      <a:lnTo>
                        <a:pt x="272" y="5"/>
                      </a:lnTo>
                      <a:lnTo>
                        <a:pt x="261" y="5"/>
                      </a:lnTo>
                      <a:lnTo>
                        <a:pt x="248" y="7"/>
                      </a:lnTo>
                      <a:lnTo>
                        <a:pt x="222" y="7"/>
                      </a:lnTo>
                      <a:lnTo>
                        <a:pt x="211" y="8"/>
                      </a:lnTo>
                      <a:lnTo>
                        <a:pt x="198" y="8"/>
                      </a:lnTo>
                      <a:lnTo>
                        <a:pt x="185" y="10"/>
                      </a:lnTo>
                      <a:lnTo>
                        <a:pt x="174" y="10"/>
                      </a:lnTo>
                      <a:lnTo>
                        <a:pt x="161" y="11"/>
                      </a:lnTo>
                      <a:lnTo>
                        <a:pt x="98" y="11"/>
                      </a:lnTo>
                      <a:lnTo>
                        <a:pt x="87" y="13"/>
                      </a:lnTo>
                      <a:lnTo>
                        <a:pt x="0" y="13"/>
                      </a:lnTo>
                      <a:lnTo>
                        <a:pt x="0" y="16"/>
                      </a:lnTo>
                      <a:lnTo>
                        <a:pt x="111" y="16"/>
                      </a:lnTo>
                      <a:lnTo>
                        <a:pt x="124" y="15"/>
                      </a:lnTo>
                      <a:lnTo>
                        <a:pt x="148" y="15"/>
                      </a:lnTo>
                      <a:lnTo>
                        <a:pt x="161" y="13"/>
                      </a:lnTo>
                      <a:lnTo>
                        <a:pt x="174" y="13"/>
                      </a:lnTo>
                      <a:lnTo>
                        <a:pt x="185" y="11"/>
                      </a:lnTo>
                      <a:lnTo>
                        <a:pt x="211" y="11"/>
                      </a:lnTo>
                      <a:lnTo>
                        <a:pt x="222" y="10"/>
                      </a:lnTo>
                      <a:lnTo>
                        <a:pt x="248" y="10"/>
                      </a:lnTo>
                      <a:lnTo>
                        <a:pt x="261" y="8"/>
                      </a:lnTo>
                      <a:lnTo>
                        <a:pt x="272" y="8"/>
                      </a:lnTo>
                      <a:lnTo>
                        <a:pt x="285" y="7"/>
                      </a:lnTo>
                      <a:lnTo>
                        <a:pt x="309" y="7"/>
                      </a:lnTo>
                      <a:lnTo>
                        <a:pt x="322" y="5"/>
                      </a:lnTo>
                      <a:lnTo>
                        <a:pt x="346" y="5"/>
                      </a:lnTo>
                      <a:lnTo>
                        <a:pt x="359" y="3"/>
                      </a:lnTo>
                      <a:lnTo>
                        <a:pt x="396" y="3"/>
                      </a:lnTo>
                      <a:lnTo>
                        <a:pt x="396" y="0"/>
                      </a:lnTo>
                      <a:close/>
                    </a:path>
                  </a:pathLst>
                </a:cu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1965" name="Freeform 157"/>
                <p:cNvSpPr>
                  <a:spLocks/>
                </p:cNvSpPr>
                <p:nvPr/>
              </p:nvSpPr>
              <p:spPr bwMode="auto">
                <a:xfrm>
                  <a:off x="4585" y="1546"/>
                  <a:ext cx="30" cy="5"/>
                </a:xfrm>
                <a:custGeom>
                  <a:avLst/>
                  <a:gdLst>
                    <a:gd name="T0" fmla="*/ 62 w 62"/>
                    <a:gd name="T1" fmla="*/ 0 h 9"/>
                    <a:gd name="T2" fmla="*/ 59 w 62"/>
                    <a:gd name="T3" fmla="*/ 1 h 9"/>
                    <a:gd name="T4" fmla="*/ 50 w 62"/>
                    <a:gd name="T5" fmla="*/ 1 h 9"/>
                    <a:gd name="T6" fmla="*/ 46 w 62"/>
                    <a:gd name="T7" fmla="*/ 3 h 9"/>
                    <a:gd name="T8" fmla="*/ 36 w 62"/>
                    <a:gd name="T9" fmla="*/ 3 h 9"/>
                    <a:gd name="T10" fmla="*/ 31 w 62"/>
                    <a:gd name="T11" fmla="*/ 4 h 9"/>
                    <a:gd name="T12" fmla="*/ 20 w 62"/>
                    <a:gd name="T13" fmla="*/ 4 h 9"/>
                    <a:gd name="T14" fmla="*/ 17 w 62"/>
                    <a:gd name="T15" fmla="*/ 6 h 9"/>
                    <a:gd name="T16" fmla="*/ 0 w 62"/>
                    <a:gd name="T17" fmla="*/ 6 h 9"/>
                    <a:gd name="T18" fmla="*/ 0 w 62"/>
                    <a:gd name="T19" fmla="*/ 9 h 9"/>
                    <a:gd name="T20" fmla="*/ 9 w 62"/>
                    <a:gd name="T21" fmla="*/ 9 h 9"/>
                    <a:gd name="T22" fmla="*/ 12 w 62"/>
                    <a:gd name="T23" fmla="*/ 8 h 9"/>
                    <a:gd name="T24" fmla="*/ 31 w 62"/>
                    <a:gd name="T25" fmla="*/ 8 h 9"/>
                    <a:gd name="T26" fmla="*/ 36 w 62"/>
                    <a:gd name="T27" fmla="*/ 6 h 9"/>
                    <a:gd name="T28" fmla="*/ 46 w 62"/>
                    <a:gd name="T29" fmla="*/ 6 h 9"/>
                    <a:gd name="T30" fmla="*/ 50 w 62"/>
                    <a:gd name="T31" fmla="*/ 4 h 9"/>
                    <a:gd name="T32" fmla="*/ 59 w 62"/>
                    <a:gd name="T33" fmla="*/ 4 h 9"/>
                    <a:gd name="T34" fmla="*/ 62 w 62"/>
                    <a:gd name="T35" fmla="*/ 3 h 9"/>
                    <a:gd name="T36" fmla="*/ 62 w 62"/>
                    <a:gd name="T37"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2" h="9">
                      <a:moveTo>
                        <a:pt x="62" y="0"/>
                      </a:moveTo>
                      <a:lnTo>
                        <a:pt x="59" y="1"/>
                      </a:lnTo>
                      <a:lnTo>
                        <a:pt x="50" y="1"/>
                      </a:lnTo>
                      <a:lnTo>
                        <a:pt x="46" y="3"/>
                      </a:lnTo>
                      <a:lnTo>
                        <a:pt x="36" y="3"/>
                      </a:lnTo>
                      <a:lnTo>
                        <a:pt x="31" y="4"/>
                      </a:lnTo>
                      <a:lnTo>
                        <a:pt x="20" y="4"/>
                      </a:lnTo>
                      <a:lnTo>
                        <a:pt x="17" y="6"/>
                      </a:lnTo>
                      <a:lnTo>
                        <a:pt x="0" y="6"/>
                      </a:lnTo>
                      <a:lnTo>
                        <a:pt x="0" y="9"/>
                      </a:lnTo>
                      <a:lnTo>
                        <a:pt x="9" y="9"/>
                      </a:lnTo>
                      <a:lnTo>
                        <a:pt x="12" y="8"/>
                      </a:lnTo>
                      <a:lnTo>
                        <a:pt x="31" y="8"/>
                      </a:lnTo>
                      <a:lnTo>
                        <a:pt x="36" y="6"/>
                      </a:lnTo>
                      <a:lnTo>
                        <a:pt x="46" y="6"/>
                      </a:lnTo>
                      <a:lnTo>
                        <a:pt x="50" y="4"/>
                      </a:lnTo>
                      <a:lnTo>
                        <a:pt x="59" y="4"/>
                      </a:lnTo>
                      <a:lnTo>
                        <a:pt x="62" y="3"/>
                      </a:lnTo>
                      <a:lnTo>
                        <a:pt x="62" y="0"/>
                      </a:lnTo>
                      <a:close/>
                    </a:path>
                  </a:pathLst>
                </a:cu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1966" name="Freeform 158"/>
                <p:cNvSpPr>
                  <a:spLocks/>
                </p:cNvSpPr>
                <p:nvPr/>
              </p:nvSpPr>
              <p:spPr bwMode="auto">
                <a:xfrm>
                  <a:off x="4615" y="1541"/>
                  <a:ext cx="21" cy="6"/>
                </a:xfrm>
                <a:custGeom>
                  <a:avLst/>
                  <a:gdLst>
                    <a:gd name="T0" fmla="*/ 37 w 40"/>
                    <a:gd name="T1" fmla="*/ 0 h 13"/>
                    <a:gd name="T2" fmla="*/ 37 w 40"/>
                    <a:gd name="T3" fmla="*/ 2 h 13"/>
                    <a:gd name="T4" fmla="*/ 30 w 40"/>
                    <a:gd name="T5" fmla="*/ 8 h 13"/>
                    <a:gd name="T6" fmla="*/ 26 w 40"/>
                    <a:gd name="T7" fmla="*/ 10 h 13"/>
                    <a:gd name="T8" fmla="*/ 0 w 40"/>
                    <a:gd name="T9" fmla="*/ 10 h 13"/>
                    <a:gd name="T10" fmla="*/ 0 w 40"/>
                    <a:gd name="T11" fmla="*/ 13 h 13"/>
                    <a:gd name="T12" fmla="*/ 27 w 40"/>
                    <a:gd name="T13" fmla="*/ 13 h 13"/>
                    <a:gd name="T14" fmla="*/ 32 w 40"/>
                    <a:gd name="T15" fmla="*/ 11 h 13"/>
                    <a:gd name="T16" fmla="*/ 37 w 40"/>
                    <a:gd name="T17" fmla="*/ 8 h 13"/>
                    <a:gd name="T18" fmla="*/ 40 w 40"/>
                    <a:gd name="T19" fmla="*/ 3 h 13"/>
                    <a:gd name="T20" fmla="*/ 38 w 40"/>
                    <a:gd name="T21" fmla="*/ 3 h 13"/>
                    <a:gd name="T22" fmla="*/ 37 w 40"/>
                    <a:gd name="T23" fmla="*/ 0 h 13"/>
                    <a:gd name="T24" fmla="*/ 37 w 40"/>
                    <a:gd name="T25" fmla="*/ 2 h 13"/>
                    <a:gd name="T26" fmla="*/ 37 w 40"/>
                    <a:gd name="T27"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 h="13">
                      <a:moveTo>
                        <a:pt x="37" y="0"/>
                      </a:moveTo>
                      <a:lnTo>
                        <a:pt x="37" y="2"/>
                      </a:lnTo>
                      <a:lnTo>
                        <a:pt x="30" y="8"/>
                      </a:lnTo>
                      <a:lnTo>
                        <a:pt x="26" y="10"/>
                      </a:lnTo>
                      <a:lnTo>
                        <a:pt x="0" y="10"/>
                      </a:lnTo>
                      <a:lnTo>
                        <a:pt x="0" y="13"/>
                      </a:lnTo>
                      <a:lnTo>
                        <a:pt x="27" y="13"/>
                      </a:lnTo>
                      <a:lnTo>
                        <a:pt x="32" y="11"/>
                      </a:lnTo>
                      <a:lnTo>
                        <a:pt x="37" y="8"/>
                      </a:lnTo>
                      <a:lnTo>
                        <a:pt x="40" y="3"/>
                      </a:lnTo>
                      <a:lnTo>
                        <a:pt x="38" y="3"/>
                      </a:lnTo>
                      <a:lnTo>
                        <a:pt x="37" y="0"/>
                      </a:lnTo>
                      <a:lnTo>
                        <a:pt x="37" y="2"/>
                      </a:lnTo>
                      <a:lnTo>
                        <a:pt x="37" y="0"/>
                      </a:lnTo>
                      <a:close/>
                    </a:path>
                  </a:pathLst>
                </a:cu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1967" name="Freeform 159"/>
                <p:cNvSpPr>
                  <a:spLocks/>
                </p:cNvSpPr>
                <p:nvPr/>
              </p:nvSpPr>
              <p:spPr bwMode="auto">
                <a:xfrm>
                  <a:off x="4634" y="1459"/>
                  <a:ext cx="103" cy="84"/>
                </a:xfrm>
                <a:custGeom>
                  <a:avLst/>
                  <a:gdLst>
                    <a:gd name="T0" fmla="*/ 205 w 206"/>
                    <a:gd name="T1" fmla="*/ 0 h 168"/>
                    <a:gd name="T2" fmla="*/ 192 w 206"/>
                    <a:gd name="T3" fmla="*/ 11 h 168"/>
                    <a:gd name="T4" fmla="*/ 179 w 206"/>
                    <a:gd name="T5" fmla="*/ 21 h 168"/>
                    <a:gd name="T6" fmla="*/ 166 w 206"/>
                    <a:gd name="T7" fmla="*/ 31 h 168"/>
                    <a:gd name="T8" fmla="*/ 153 w 206"/>
                    <a:gd name="T9" fmla="*/ 42 h 168"/>
                    <a:gd name="T10" fmla="*/ 142 w 206"/>
                    <a:gd name="T11" fmla="*/ 53 h 168"/>
                    <a:gd name="T12" fmla="*/ 129 w 206"/>
                    <a:gd name="T13" fmla="*/ 65 h 168"/>
                    <a:gd name="T14" fmla="*/ 111 w 206"/>
                    <a:gd name="T15" fmla="*/ 81 h 168"/>
                    <a:gd name="T16" fmla="*/ 98 w 206"/>
                    <a:gd name="T17" fmla="*/ 92 h 168"/>
                    <a:gd name="T18" fmla="*/ 85 w 206"/>
                    <a:gd name="T19" fmla="*/ 102 h 168"/>
                    <a:gd name="T20" fmla="*/ 72 w 206"/>
                    <a:gd name="T21" fmla="*/ 113 h 168"/>
                    <a:gd name="T22" fmla="*/ 61 w 206"/>
                    <a:gd name="T23" fmla="*/ 123 h 168"/>
                    <a:gd name="T24" fmla="*/ 47 w 206"/>
                    <a:gd name="T25" fmla="*/ 134 h 168"/>
                    <a:gd name="T26" fmla="*/ 35 w 206"/>
                    <a:gd name="T27" fmla="*/ 144 h 168"/>
                    <a:gd name="T28" fmla="*/ 21 w 206"/>
                    <a:gd name="T29" fmla="*/ 152 h 168"/>
                    <a:gd name="T30" fmla="*/ 8 w 206"/>
                    <a:gd name="T31" fmla="*/ 162 h 168"/>
                    <a:gd name="T32" fmla="*/ 1 w 206"/>
                    <a:gd name="T33" fmla="*/ 168 h 168"/>
                    <a:gd name="T34" fmla="*/ 16 w 206"/>
                    <a:gd name="T35" fmla="*/ 160 h 168"/>
                    <a:gd name="T36" fmla="*/ 29 w 206"/>
                    <a:gd name="T37" fmla="*/ 150 h 168"/>
                    <a:gd name="T38" fmla="*/ 43 w 206"/>
                    <a:gd name="T39" fmla="*/ 141 h 168"/>
                    <a:gd name="T40" fmla="*/ 56 w 206"/>
                    <a:gd name="T41" fmla="*/ 131 h 168"/>
                    <a:gd name="T42" fmla="*/ 69 w 206"/>
                    <a:gd name="T43" fmla="*/ 121 h 168"/>
                    <a:gd name="T44" fmla="*/ 82 w 206"/>
                    <a:gd name="T45" fmla="*/ 110 h 168"/>
                    <a:gd name="T46" fmla="*/ 100 w 206"/>
                    <a:gd name="T47" fmla="*/ 94 h 168"/>
                    <a:gd name="T48" fmla="*/ 113 w 206"/>
                    <a:gd name="T49" fmla="*/ 84 h 168"/>
                    <a:gd name="T50" fmla="*/ 132 w 206"/>
                    <a:gd name="T51" fmla="*/ 66 h 168"/>
                    <a:gd name="T52" fmla="*/ 143 w 206"/>
                    <a:gd name="T53" fmla="*/ 57 h 168"/>
                    <a:gd name="T54" fmla="*/ 156 w 206"/>
                    <a:gd name="T55" fmla="*/ 45 h 168"/>
                    <a:gd name="T56" fmla="*/ 169 w 206"/>
                    <a:gd name="T57" fmla="*/ 34 h 168"/>
                    <a:gd name="T58" fmla="*/ 187 w 206"/>
                    <a:gd name="T59" fmla="*/ 18 h 168"/>
                    <a:gd name="T60" fmla="*/ 200 w 206"/>
                    <a:gd name="T61" fmla="*/ 8 h 168"/>
                    <a:gd name="T62" fmla="*/ 205 w 206"/>
                    <a:gd name="T63" fmla="*/ 2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06" h="168">
                      <a:moveTo>
                        <a:pt x="205" y="2"/>
                      </a:moveTo>
                      <a:lnTo>
                        <a:pt x="205" y="0"/>
                      </a:lnTo>
                      <a:lnTo>
                        <a:pt x="198" y="5"/>
                      </a:lnTo>
                      <a:lnTo>
                        <a:pt x="192" y="11"/>
                      </a:lnTo>
                      <a:lnTo>
                        <a:pt x="185" y="16"/>
                      </a:lnTo>
                      <a:lnTo>
                        <a:pt x="179" y="21"/>
                      </a:lnTo>
                      <a:lnTo>
                        <a:pt x="172" y="26"/>
                      </a:lnTo>
                      <a:lnTo>
                        <a:pt x="166" y="31"/>
                      </a:lnTo>
                      <a:lnTo>
                        <a:pt x="159" y="37"/>
                      </a:lnTo>
                      <a:lnTo>
                        <a:pt x="153" y="42"/>
                      </a:lnTo>
                      <a:lnTo>
                        <a:pt x="148" y="49"/>
                      </a:lnTo>
                      <a:lnTo>
                        <a:pt x="142" y="53"/>
                      </a:lnTo>
                      <a:lnTo>
                        <a:pt x="135" y="58"/>
                      </a:lnTo>
                      <a:lnTo>
                        <a:pt x="129" y="65"/>
                      </a:lnTo>
                      <a:lnTo>
                        <a:pt x="122" y="70"/>
                      </a:lnTo>
                      <a:lnTo>
                        <a:pt x="111" y="81"/>
                      </a:lnTo>
                      <a:lnTo>
                        <a:pt x="105" y="86"/>
                      </a:lnTo>
                      <a:lnTo>
                        <a:pt x="98" y="92"/>
                      </a:lnTo>
                      <a:lnTo>
                        <a:pt x="92" y="97"/>
                      </a:lnTo>
                      <a:lnTo>
                        <a:pt x="85" y="102"/>
                      </a:lnTo>
                      <a:lnTo>
                        <a:pt x="79" y="108"/>
                      </a:lnTo>
                      <a:lnTo>
                        <a:pt x="72" y="113"/>
                      </a:lnTo>
                      <a:lnTo>
                        <a:pt x="68" y="118"/>
                      </a:lnTo>
                      <a:lnTo>
                        <a:pt x="61" y="123"/>
                      </a:lnTo>
                      <a:lnTo>
                        <a:pt x="53" y="129"/>
                      </a:lnTo>
                      <a:lnTo>
                        <a:pt x="47" y="134"/>
                      </a:lnTo>
                      <a:lnTo>
                        <a:pt x="42" y="137"/>
                      </a:lnTo>
                      <a:lnTo>
                        <a:pt x="35" y="144"/>
                      </a:lnTo>
                      <a:lnTo>
                        <a:pt x="27" y="147"/>
                      </a:lnTo>
                      <a:lnTo>
                        <a:pt x="21" y="152"/>
                      </a:lnTo>
                      <a:lnTo>
                        <a:pt x="14" y="157"/>
                      </a:lnTo>
                      <a:lnTo>
                        <a:pt x="8" y="162"/>
                      </a:lnTo>
                      <a:lnTo>
                        <a:pt x="0" y="165"/>
                      </a:lnTo>
                      <a:lnTo>
                        <a:pt x="1" y="168"/>
                      </a:lnTo>
                      <a:lnTo>
                        <a:pt x="9" y="165"/>
                      </a:lnTo>
                      <a:lnTo>
                        <a:pt x="16" y="160"/>
                      </a:lnTo>
                      <a:lnTo>
                        <a:pt x="22" y="155"/>
                      </a:lnTo>
                      <a:lnTo>
                        <a:pt x="29" y="150"/>
                      </a:lnTo>
                      <a:lnTo>
                        <a:pt x="37" y="146"/>
                      </a:lnTo>
                      <a:lnTo>
                        <a:pt x="43" y="141"/>
                      </a:lnTo>
                      <a:lnTo>
                        <a:pt x="50" y="136"/>
                      </a:lnTo>
                      <a:lnTo>
                        <a:pt x="56" y="131"/>
                      </a:lnTo>
                      <a:lnTo>
                        <a:pt x="63" y="126"/>
                      </a:lnTo>
                      <a:lnTo>
                        <a:pt x="69" y="121"/>
                      </a:lnTo>
                      <a:lnTo>
                        <a:pt x="76" y="116"/>
                      </a:lnTo>
                      <a:lnTo>
                        <a:pt x="82" y="110"/>
                      </a:lnTo>
                      <a:lnTo>
                        <a:pt x="89" y="105"/>
                      </a:lnTo>
                      <a:lnTo>
                        <a:pt x="100" y="94"/>
                      </a:lnTo>
                      <a:lnTo>
                        <a:pt x="106" y="89"/>
                      </a:lnTo>
                      <a:lnTo>
                        <a:pt x="113" y="84"/>
                      </a:lnTo>
                      <a:lnTo>
                        <a:pt x="124" y="73"/>
                      </a:lnTo>
                      <a:lnTo>
                        <a:pt x="132" y="66"/>
                      </a:lnTo>
                      <a:lnTo>
                        <a:pt x="137" y="62"/>
                      </a:lnTo>
                      <a:lnTo>
                        <a:pt x="143" y="57"/>
                      </a:lnTo>
                      <a:lnTo>
                        <a:pt x="150" y="50"/>
                      </a:lnTo>
                      <a:lnTo>
                        <a:pt x="156" y="45"/>
                      </a:lnTo>
                      <a:lnTo>
                        <a:pt x="161" y="39"/>
                      </a:lnTo>
                      <a:lnTo>
                        <a:pt x="169" y="34"/>
                      </a:lnTo>
                      <a:lnTo>
                        <a:pt x="180" y="23"/>
                      </a:lnTo>
                      <a:lnTo>
                        <a:pt x="187" y="18"/>
                      </a:lnTo>
                      <a:lnTo>
                        <a:pt x="193" y="13"/>
                      </a:lnTo>
                      <a:lnTo>
                        <a:pt x="200" y="8"/>
                      </a:lnTo>
                      <a:lnTo>
                        <a:pt x="206" y="3"/>
                      </a:lnTo>
                      <a:lnTo>
                        <a:pt x="205" y="2"/>
                      </a:lnTo>
                      <a:close/>
                    </a:path>
                  </a:pathLst>
                </a:cu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1968" name="Freeform 160"/>
                <p:cNvSpPr>
                  <a:spLocks/>
                </p:cNvSpPr>
                <p:nvPr/>
              </p:nvSpPr>
              <p:spPr bwMode="auto">
                <a:xfrm>
                  <a:off x="4736" y="1459"/>
                  <a:ext cx="2" cy="1"/>
                </a:xfrm>
                <a:custGeom>
                  <a:avLst/>
                  <a:gdLst>
                    <a:gd name="T0" fmla="*/ 0 w 3"/>
                    <a:gd name="T1" fmla="*/ 0 h 3"/>
                    <a:gd name="T2" fmla="*/ 0 w 3"/>
                    <a:gd name="T3" fmla="*/ 2 h 3"/>
                    <a:gd name="T4" fmla="*/ 1 w 3"/>
                    <a:gd name="T5" fmla="*/ 3 h 3"/>
                    <a:gd name="T6" fmla="*/ 3 w 3"/>
                    <a:gd name="T7" fmla="*/ 2 h 3"/>
                    <a:gd name="T8" fmla="*/ 0 w 3"/>
                    <a:gd name="T9" fmla="*/ 0 h 3"/>
                  </a:gdLst>
                  <a:ahLst/>
                  <a:cxnLst>
                    <a:cxn ang="0">
                      <a:pos x="T0" y="T1"/>
                    </a:cxn>
                    <a:cxn ang="0">
                      <a:pos x="T2" y="T3"/>
                    </a:cxn>
                    <a:cxn ang="0">
                      <a:pos x="T4" y="T5"/>
                    </a:cxn>
                    <a:cxn ang="0">
                      <a:pos x="T6" y="T7"/>
                    </a:cxn>
                    <a:cxn ang="0">
                      <a:pos x="T8" y="T9"/>
                    </a:cxn>
                  </a:cxnLst>
                  <a:rect l="0" t="0" r="r" b="b"/>
                  <a:pathLst>
                    <a:path w="3" h="3">
                      <a:moveTo>
                        <a:pt x="0" y="0"/>
                      </a:moveTo>
                      <a:lnTo>
                        <a:pt x="0" y="2"/>
                      </a:lnTo>
                      <a:lnTo>
                        <a:pt x="1" y="3"/>
                      </a:lnTo>
                      <a:lnTo>
                        <a:pt x="3" y="2"/>
                      </a:lnTo>
                      <a:lnTo>
                        <a:pt x="0" y="0"/>
                      </a:lnTo>
                      <a:close/>
                    </a:path>
                  </a:pathLst>
                </a:cu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1969" name="Freeform 161"/>
                <p:cNvSpPr>
                  <a:spLocks/>
                </p:cNvSpPr>
                <p:nvPr/>
              </p:nvSpPr>
              <p:spPr bwMode="auto">
                <a:xfrm>
                  <a:off x="4736" y="1445"/>
                  <a:ext cx="45" cy="14"/>
                </a:xfrm>
                <a:custGeom>
                  <a:avLst/>
                  <a:gdLst>
                    <a:gd name="T0" fmla="*/ 90 w 90"/>
                    <a:gd name="T1" fmla="*/ 1 h 29"/>
                    <a:gd name="T2" fmla="*/ 88 w 90"/>
                    <a:gd name="T3" fmla="*/ 0 h 29"/>
                    <a:gd name="T4" fmla="*/ 51 w 90"/>
                    <a:gd name="T5" fmla="*/ 0 h 29"/>
                    <a:gd name="T6" fmla="*/ 46 w 90"/>
                    <a:gd name="T7" fmla="*/ 1 h 29"/>
                    <a:gd name="T8" fmla="*/ 40 w 90"/>
                    <a:gd name="T9" fmla="*/ 1 h 29"/>
                    <a:gd name="T10" fmla="*/ 35 w 90"/>
                    <a:gd name="T11" fmla="*/ 3 h 29"/>
                    <a:gd name="T12" fmla="*/ 29 w 90"/>
                    <a:gd name="T13" fmla="*/ 5 h 29"/>
                    <a:gd name="T14" fmla="*/ 24 w 90"/>
                    <a:gd name="T15" fmla="*/ 8 h 29"/>
                    <a:gd name="T16" fmla="*/ 17 w 90"/>
                    <a:gd name="T17" fmla="*/ 11 h 29"/>
                    <a:gd name="T18" fmla="*/ 13 w 90"/>
                    <a:gd name="T19" fmla="*/ 14 h 29"/>
                    <a:gd name="T20" fmla="*/ 0 w 90"/>
                    <a:gd name="T21" fmla="*/ 27 h 29"/>
                    <a:gd name="T22" fmla="*/ 3 w 90"/>
                    <a:gd name="T23" fmla="*/ 29 h 29"/>
                    <a:gd name="T24" fmla="*/ 19 w 90"/>
                    <a:gd name="T25" fmla="*/ 13 h 29"/>
                    <a:gd name="T26" fmla="*/ 25 w 90"/>
                    <a:gd name="T27" fmla="*/ 11 h 29"/>
                    <a:gd name="T28" fmla="*/ 30 w 90"/>
                    <a:gd name="T29" fmla="*/ 8 h 29"/>
                    <a:gd name="T30" fmla="*/ 35 w 90"/>
                    <a:gd name="T31" fmla="*/ 6 h 29"/>
                    <a:gd name="T32" fmla="*/ 40 w 90"/>
                    <a:gd name="T33" fmla="*/ 5 h 29"/>
                    <a:gd name="T34" fmla="*/ 46 w 90"/>
                    <a:gd name="T35" fmla="*/ 5 h 29"/>
                    <a:gd name="T36" fmla="*/ 51 w 90"/>
                    <a:gd name="T37" fmla="*/ 3 h 29"/>
                    <a:gd name="T38" fmla="*/ 88 w 90"/>
                    <a:gd name="T39" fmla="*/ 3 h 29"/>
                    <a:gd name="T40" fmla="*/ 87 w 90"/>
                    <a:gd name="T41" fmla="*/ 1 h 29"/>
                    <a:gd name="T42" fmla="*/ 90 w 90"/>
                    <a:gd name="T43" fmla="*/ 1 h 29"/>
                    <a:gd name="T44" fmla="*/ 90 w 90"/>
                    <a:gd name="T45" fmla="*/ 0 h 29"/>
                    <a:gd name="T46" fmla="*/ 88 w 90"/>
                    <a:gd name="T47" fmla="*/ 0 h 29"/>
                    <a:gd name="T48" fmla="*/ 90 w 90"/>
                    <a:gd name="T49" fmla="*/ 1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0" h="29">
                      <a:moveTo>
                        <a:pt x="90" y="1"/>
                      </a:moveTo>
                      <a:lnTo>
                        <a:pt x="88" y="0"/>
                      </a:lnTo>
                      <a:lnTo>
                        <a:pt x="51" y="0"/>
                      </a:lnTo>
                      <a:lnTo>
                        <a:pt x="46" y="1"/>
                      </a:lnTo>
                      <a:lnTo>
                        <a:pt x="40" y="1"/>
                      </a:lnTo>
                      <a:lnTo>
                        <a:pt x="35" y="3"/>
                      </a:lnTo>
                      <a:lnTo>
                        <a:pt x="29" y="5"/>
                      </a:lnTo>
                      <a:lnTo>
                        <a:pt x="24" y="8"/>
                      </a:lnTo>
                      <a:lnTo>
                        <a:pt x="17" y="11"/>
                      </a:lnTo>
                      <a:lnTo>
                        <a:pt x="13" y="14"/>
                      </a:lnTo>
                      <a:lnTo>
                        <a:pt x="0" y="27"/>
                      </a:lnTo>
                      <a:lnTo>
                        <a:pt x="3" y="29"/>
                      </a:lnTo>
                      <a:lnTo>
                        <a:pt x="19" y="13"/>
                      </a:lnTo>
                      <a:lnTo>
                        <a:pt x="25" y="11"/>
                      </a:lnTo>
                      <a:lnTo>
                        <a:pt x="30" y="8"/>
                      </a:lnTo>
                      <a:lnTo>
                        <a:pt x="35" y="6"/>
                      </a:lnTo>
                      <a:lnTo>
                        <a:pt x="40" y="5"/>
                      </a:lnTo>
                      <a:lnTo>
                        <a:pt x="46" y="5"/>
                      </a:lnTo>
                      <a:lnTo>
                        <a:pt x="51" y="3"/>
                      </a:lnTo>
                      <a:lnTo>
                        <a:pt x="88" y="3"/>
                      </a:lnTo>
                      <a:lnTo>
                        <a:pt x="87" y="1"/>
                      </a:lnTo>
                      <a:lnTo>
                        <a:pt x="90" y="1"/>
                      </a:lnTo>
                      <a:lnTo>
                        <a:pt x="90" y="0"/>
                      </a:lnTo>
                      <a:lnTo>
                        <a:pt x="88" y="0"/>
                      </a:lnTo>
                      <a:lnTo>
                        <a:pt x="90" y="1"/>
                      </a:lnTo>
                      <a:close/>
                    </a:path>
                  </a:pathLst>
                </a:cu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1970" name="Freeform 162"/>
                <p:cNvSpPr>
                  <a:spLocks/>
                </p:cNvSpPr>
                <p:nvPr/>
              </p:nvSpPr>
              <p:spPr bwMode="auto">
                <a:xfrm>
                  <a:off x="4736" y="1509"/>
                  <a:ext cx="8" cy="2"/>
                </a:xfrm>
                <a:custGeom>
                  <a:avLst/>
                  <a:gdLst>
                    <a:gd name="T0" fmla="*/ 14 w 14"/>
                    <a:gd name="T1" fmla="*/ 5 h 5"/>
                    <a:gd name="T2" fmla="*/ 1 w 14"/>
                    <a:gd name="T3" fmla="*/ 5 h 5"/>
                    <a:gd name="T4" fmla="*/ 0 w 14"/>
                    <a:gd name="T5" fmla="*/ 4 h 5"/>
                    <a:gd name="T6" fmla="*/ 0 w 14"/>
                    <a:gd name="T7" fmla="*/ 0 h 5"/>
                    <a:gd name="T8" fmla="*/ 8 w 14"/>
                    <a:gd name="T9" fmla="*/ 0 h 5"/>
                    <a:gd name="T10" fmla="*/ 9 w 14"/>
                    <a:gd name="T11" fmla="*/ 2 h 5"/>
                    <a:gd name="T12" fmla="*/ 11 w 14"/>
                    <a:gd name="T13" fmla="*/ 2 h 5"/>
                    <a:gd name="T14" fmla="*/ 14 w 14"/>
                    <a:gd name="T15" fmla="*/ 5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 h="5">
                      <a:moveTo>
                        <a:pt x="14" y="5"/>
                      </a:moveTo>
                      <a:lnTo>
                        <a:pt x="1" y="5"/>
                      </a:lnTo>
                      <a:lnTo>
                        <a:pt x="0" y="4"/>
                      </a:lnTo>
                      <a:lnTo>
                        <a:pt x="0" y="0"/>
                      </a:lnTo>
                      <a:lnTo>
                        <a:pt x="8" y="0"/>
                      </a:lnTo>
                      <a:lnTo>
                        <a:pt x="9" y="2"/>
                      </a:lnTo>
                      <a:lnTo>
                        <a:pt x="11" y="2"/>
                      </a:lnTo>
                      <a:lnTo>
                        <a:pt x="14" y="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1971" name="Freeform 163"/>
                <p:cNvSpPr>
                  <a:spLocks/>
                </p:cNvSpPr>
                <p:nvPr/>
              </p:nvSpPr>
              <p:spPr bwMode="auto">
                <a:xfrm>
                  <a:off x="4735" y="1509"/>
                  <a:ext cx="9" cy="3"/>
                </a:xfrm>
                <a:custGeom>
                  <a:avLst/>
                  <a:gdLst>
                    <a:gd name="T0" fmla="*/ 0 w 18"/>
                    <a:gd name="T1" fmla="*/ 2 h 5"/>
                    <a:gd name="T2" fmla="*/ 2 w 18"/>
                    <a:gd name="T3" fmla="*/ 3 h 5"/>
                    <a:gd name="T4" fmla="*/ 4 w 18"/>
                    <a:gd name="T5" fmla="*/ 3 h 5"/>
                    <a:gd name="T6" fmla="*/ 5 w 18"/>
                    <a:gd name="T7" fmla="*/ 5 h 5"/>
                    <a:gd name="T8" fmla="*/ 17 w 18"/>
                    <a:gd name="T9" fmla="*/ 5 h 5"/>
                    <a:gd name="T10" fmla="*/ 18 w 18"/>
                    <a:gd name="T11" fmla="*/ 2 h 5"/>
                    <a:gd name="T12" fmla="*/ 7 w 18"/>
                    <a:gd name="T13" fmla="*/ 2 h 5"/>
                    <a:gd name="T14" fmla="*/ 5 w 18"/>
                    <a:gd name="T15" fmla="*/ 0 h 5"/>
                    <a:gd name="T16" fmla="*/ 4 w 18"/>
                    <a:gd name="T17" fmla="*/ 0 h 5"/>
                    <a:gd name="T18" fmla="*/ 4 w 18"/>
                    <a:gd name="T19" fmla="*/ 2 h 5"/>
                    <a:gd name="T20" fmla="*/ 0 w 18"/>
                    <a:gd name="T21" fmla="*/ 2 h 5"/>
                    <a:gd name="T22" fmla="*/ 2 w 18"/>
                    <a:gd name="T23" fmla="*/ 3 h 5"/>
                    <a:gd name="T24" fmla="*/ 0 w 18"/>
                    <a:gd name="T25"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 h="5">
                      <a:moveTo>
                        <a:pt x="0" y="2"/>
                      </a:moveTo>
                      <a:lnTo>
                        <a:pt x="2" y="3"/>
                      </a:lnTo>
                      <a:lnTo>
                        <a:pt x="4" y="3"/>
                      </a:lnTo>
                      <a:lnTo>
                        <a:pt x="5" y="5"/>
                      </a:lnTo>
                      <a:lnTo>
                        <a:pt x="17" y="5"/>
                      </a:lnTo>
                      <a:lnTo>
                        <a:pt x="18" y="2"/>
                      </a:lnTo>
                      <a:lnTo>
                        <a:pt x="7" y="2"/>
                      </a:lnTo>
                      <a:lnTo>
                        <a:pt x="5" y="0"/>
                      </a:lnTo>
                      <a:lnTo>
                        <a:pt x="4" y="0"/>
                      </a:lnTo>
                      <a:lnTo>
                        <a:pt x="4" y="2"/>
                      </a:lnTo>
                      <a:lnTo>
                        <a:pt x="0" y="2"/>
                      </a:lnTo>
                      <a:lnTo>
                        <a:pt x="2" y="3"/>
                      </a:lnTo>
                      <a:lnTo>
                        <a:pt x="0"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1972" name="Freeform 164"/>
                <p:cNvSpPr>
                  <a:spLocks/>
                </p:cNvSpPr>
                <p:nvPr/>
              </p:nvSpPr>
              <p:spPr bwMode="auto">
                <a:xfrm>
                  <a:off x="4735" y="1507"/>
                  <a:ext cx="1" cy="3"/>
                </a:xfrm>
                <a:custGeom>
                  <a:avLst/>
                  <a:gdLst>
                    <a:gd name="T0" fmla="*/ 4 w 4"/>
                    <a:gd name="T1" fmla="*/ 2 h 7"/>
                    <a:gd name="T2" fmla="*/ 0 w 4"/>
                    <a:gd name="T3" fmla="*/ 3 h 7"/>
                    <a:gd name="T4" fmla="*/ 0 w 4"/>
                    <a:gd name="T5" fmla="*/ 7 h 7"/>
                    <a:gd name="T6" fmla="*/ 4 w 4"/>
                    <a:gd name="T7" fmla="*/ 7 h 7"/>
                    <a:gd name="T8" fmla="*/ 4 w 4"/>
                    <a:gd name="T9" fmla="*/ 3 h 7"/>
                    <a:gd name="T10" fmla="*/ 2 w 4"/>
                    <a:gd name="T11" fmla="*/ 5 h 7"/>
                    <a:gd name="T12" fmla="*/ 4 w 4"/>
                    <a:gd name="T13" fmla="*/ 2 h 7"/>
                    <a:gd name="T14" fmla="*/ 0 w 4"/>
                    <a:gd name="T15" fmla="*/ 0 h 7"/>
                    <a:gd name="T16" fmla="*/ 0 w 4"/>
                    <a:gd name="T17" fmla="*/ 3 h 7"/>
                    <a:gd name="T18" fmla="*/ 4 w 4"/>
                    <a:gd name="T19" fmla="*/ 2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 h="7">
                      <a:moveTo>
                        <a:pt x="4" y="2"/>
                      </a:moveTo>
                      <a:lnTo>
                        <a:pt x="0" y="3"/>
                      </a:lnTo>
                      <a:lnTo>
                        <a:pt x="0" y="7"/>
                      </a:lnTo>
                      <a:lnTo>
                        <a:pt x="4" y="7"/>
                      </a:lnTo>
                      <a:lnTo>
                        <a:pt x="4" y="3"/>
                      </a:lnTo>
                      <a:lnTo>
                        <a:pt x="2" y="5"/>
                      </a:lnTo>
                      <a:lnTo>
                        <a:pt x="4" y="2"/>
                      </a:lnTo>
                      <a:lnTo>
                        <a:pt x="0" y="0"/>
                      </a:lnTo>
                      <a:lnTo>
                        <a:pt x="0" y="3"/>
                      </a:lnTo>
                      <a:lnTo>
                        <a:pt x="4"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1973" name="Freeform 165"/>
                <p:cNvSpPr>
                  <a:spLocks/>
                </p:cNvSpPr>
                <p:nvPr/>
              </p:nvSpPr>
              <p:spPr bwMode="auto">
                <a:xfrm>
                  <a:off x="4735" y="1508"/>
                  <a:ext cx="9" cy="4"/>
                </a:xfrm>
                <a:custGeom>
                  <a:avLst/>
                  <a:gdLst>
                    <a:gd name="T0" fmla="*/ 15 w 18"/>
                    <a:gd name="T1" fmla="*/ 8 h 8"/>
                    <a:gd name="T2" fmla="*/ 18 w 18"/>
                    <a:gd name="T3" fmla="*/ 6 h 8"/>
                    <a:gd name="T4" fmla="*/ 16 w 18"/>
                    <a:gd name="T5" fmla="*/ 3 h 8"/>
                    <a:gd name="T6" fmla="*/ 15 w 18"/>
                    <a:gd name="T7" fmla="*/ 1 h 8"/>
                    <a:gd name="T8" fmla="*/ 11 w 18"/>
                    <a:gd name="T9" fmla="*/ 1 h 8"/>
                    <a:gd name="T10" fmla="*/ 10 w 18"/>
                    <a:gd name="T11" fmla="*/ 0 h 8"/>
                    <a:gd name="T12" fmla="*/ 2 w 18"/>
                    <a:gd name="T13" fmla="*/ 0 h 8"/>
                    <a:gd name="T14" fmla="*/ 0 w 18"/>
                    <a:gd name="T15" fmla="*/ 3 h 8"/>
                    <a:gd name="T16" fmla="*/ 11 w 18"/>
                    <a:gd name="T17" fmla="*/ 3 h 8"/>
                    <a:gd name="T18" fmla="*/ 15 w 18"/>
                    <a:gd name="T19" fmla="*/ 6 h 8"/>
                    <a:gd name="T20" fmla="*/ 16 w 18"/>
                    <a:gd name="T21" fmla="*/ 5 h 8"/>
                    <a:gd name="T22" fmla="*/ 15 w 18"/>
                    <a:gd name="T23" fmla="*/ 8 h 8"/>
                    <a:gd name="T24" fmla="*/ 18 w 18"/>
                    <a:gd name="T25" fmla="*/ 8 h 8"/>
                    <a:gd name="T26" fmla="*/ 18 w 18"/>
                    <a:gd name="T27" fmla="*/ 6 h 8"/>
                    <a:gd name="T28" fmla="*/ 15 w 18"/>
                    <a:gd name="T29"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 h="8">
                      <a:moveTo>
                        <a:pt x="15" y="8"/>
                      </a:moveTo>
                      <a:lnTo>
                        <a:pt x="18" y="6"/>
                      </a:lnTo>
                      <a:lnTo>
                        <a:pt x="16" y="3"/>
                      </a:lnTo>
                      <a:lnTo>
                        <a:pt x="15" y="1"/>
                      </a:lnTo>
                      <a:lnTo>
                        <a:pt x="11" y="1"/>
                      </a:lnTo>
                      <a:lnTo>
                        <a:pt x="10" y="0"/>
                      </a:lnTo>
                      <a:lnTo>
                        <a:pt x="2" y="0"/>
                      </a:lnTo>
                      <a:lnTo>
                        <a:pt x="0" y="3"/>
                      </a:lnTo>
                      <a:lnTo>
                        <a:pt x="11" y="3"/>
                      </a:lnTo>
                      <a:lnTo>
                        <a:pt x="15" y="6"/>
                      </a:lnTo>
                      <a:lnTo>
                        <a:pt x="16" y="5"/>
                      </a:lnTo>
                      <a:lnTo>
                        <a:pt x="15" y="8"/>
                      </a:lnTo>
                      <a:lnTo>
                        <a:pt x="18" y="8"/>
                      </a:lnTo>
                      <a:lnTo>
                        <a:pt x="18" y="6"/>
                      </a:lnTo>
                      <a:lnTo>
                        <a:pt x="15"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1974" name="Freeform 166"/>
                <p:cNvSpPr>
                  <a:spLocks/>
                </p:cNvSpPr>
                <p:nvPr/>
              </p:nvSpPr>
              <p:spPr bwMode="auto">
                <a:xfrm>
                  <a:off x="4403" y="1518"/>
                  <a:ext cx="125" cy="34"/>
                </a:xfrm>
                <a:custGeom>
                  <a:avLst/>
                  <a:gdLst>
                    <a:gd name="T0" fmla="*/ 246 w 250"/>
                    <a:gd name="T1" fmla="*/ 2 h 70"/>
                    <a:gd name="T2" fmla="*/ 240 w 250"/>
                    <a:gd name="T3" fmla="*/ 3 h 70"/>
                    <a:gd name="T4" fmla="*/ 233 w 250"/>
                    <a:gd name="T5" fmla="*/ 7 h 70"/>
                    <a:gd name="T6" fmla="*/ 227 w 250"/>
                    <a:gd name="T7" fmla="*/ 11 h 70"/>
                    <a:gd name="T8" fmla="*/ 212 w 250"/>
                    <a:gd name="T9" fmla="*/ 13 h 70"/>
                    <a:gd name="T10" fmla="*/ 206 w 250"/>
                    <a:gd name="T11" fmla="*/ 16 h 70"/>
                    <a:gd name="T12" fmla="*/ 198 w 250"/>
                    <a:gd name="T13" fmla="*/ 19 h 70"/>
                    <a:gd name="T14" fmla="*/ 192 w 250"/>
                    <a:gd name="T15" fmla="*/ 24 h 70"/>
                    <a:gd name="T16" fmla="*/ 182 w 250"/>
                    <a:gd name="T17" fmla="*/ 32 h 70"/>
                    <a:gd name="T18" fmla="*/ 175 w 250"/>
                    <a:gd name="T19" fmla="*/ 37 h 70"/>
                    <a:gd name="T20" fmla="*/ 169 w 250"/>
                    <a:gd name="T21" fmla="*/ 40 h 70"/>
                    <a:gd name="T22" fmla="*/ 159 w 250"/>
                    <a:gd name="T23" fmla="*/ 47 h 70"/>
                    <a:gd name="T24" fmla="*/ 151 w 250"/>
                    <a:gd name="T25" fmla="*/ 53 h 70"/>
                    <a:gd name="T26" fmla="*/ 142 w 250"/>
                    <a:gd name="T27" fmla="*/ 60 h 70"/>
                    <a:gd name="T28" fmla="*/ 132 w 250"/>
                    <a:gd name="T29" fmla="*/ 65 h 70"/>
                    <a:gd name="T30" fmla="*/ 108 w 250"/>
                    <a:gd name="T31" fmla="*/ 68 h 70"/>
                    <a:gd name="T32" fmla="*/ 0 w 250"/>
                    <a:gd name="T33" fmla="*/ 70 h 70"/>
                    <a:gd name="T34" fmla="*/ 9 w 250"/>
                    <a:gd name="T35" fmla="*/ 65 h 70"/>
                    <a:gd name="T36" fmla="*/ 19 w 250"/>
                    <a:gd name="T37" fmla="*/ 60 h 70"/>
                    <a:gd name="T38" fmla="*/ 30 w 250"/>
                    <a:gd name="T39" fmla="*/ 57 h 70"/>
                    <a:gd name="T40" fmla="*/ 42 w 250"/>
                    <a:gd name="T41" fmla="*/ 53 h 70"/>
                    <a:gd name="T42" fmla="*/ 51 w 250"/>
                    <a:gd name="T43" fmla="*/ 49 h 70"/>
                    <a:gd name="T44" fmla="*/ 63 w 250"/>
                    <a:gd name="T45" fmla="*/ 45 h 70"/>
                    <a:gd name="T46" fmla="*/ 72 w 250"/>
                    <a:gd name="T47" fmla="*/ 40 h 70"/>
                    <a:gd name="T48" fmla="*/ 83 w 250"/>
                    <a:gd name="T49" fmla="*/ 37 h 70"/>
                    <a:gd name="T50" fmla="*/ 100 w 250"/>
                    <a:gd name="T51" fmla="*/ 32 h 70"/>
                    <a:gd name="T52" fmla="*/ 116 w 250"/>
                    <a:gd name="T53" fmla="*/ 28 h 70"/>
                    <a:gd name="T54" fmla="*/ 132 w 250"/>
                    <a:gd name="T55" fmla="*/ 21 h 70"/>
                    <a:gd name="T56" fmla="*/ 148 w 250"/>
                    <a:gd name="T57" fmla="*/ 16 h 70"/>
                    <a:gd name="T58" fmla="*/ 166 w 250"/>
                    <a:gd name="T59" fmla="*/ 11 h 70"/>
                    <a:gd name="T60" fmla="*/ 182 w 250"/>
                    <a:gd name="T61" fmla="*/ 7 h 70"/>
                    <a:gd name="T62" fmla="*/ 198 w 250"/>
                    <a:gd name="T63" fmla="*/ 3 h 70"/>
                    <a:gd name="T64" fmla="*/ 229 w 250"/>
                    <a:gd name="T65" fmla="*/ 2 h 70"/>
                    <a:gd name="T66" fmla="*/ 250 w 250"/>
                    <a:gd name="T67"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50" h="70">
                      <a:moveTo>
                        <a:pt x="250" y="0"/>
                      </a:moveTo>
                      <a:lnTo>
                        <a:pt x="246" y="2"/>
                      </a:lnTo>
                      <a:lnTo>
                        <a:pt x="243" y="2"/>
                      </a:lnTo>
                      <a:lnTo>
                        <a:pt x="240" y="3"/>
                      </a:lnTo>
                      <a:lnTo>
                        <a:pt x="237" y="5"/>
                      </a:lnTo>
                      <a:lnTo>
                        <a:pt x="233" y="7"/>
                      </a:lnTo>
                      <a:lnTo>
                        <a:pt x="230" y="10"/>
                      </a:lnTo>
                      <a:lnTo>
                        <a:pt x="227" y="11"/>
                      </a:lnTo>
                      <a:lnTo>
                        <a:pt x="224" y="13"/>
                      </a:lnTo>
                      <a:lnTo>
                        <a:pt x="212" y="13"/>
                      </a:lnTo>
                      <a:lnTo>
                        <a:pt x="209" y="15"/>
                      </a:lnTo>
                      <a:lnTo>
                        <a:pt x="206" y="16"/>
                      </a:lnTo>
                      <a:lnTo>
                        <a:pt x="203" y="18"/>
                      </a:lnTo>
                      <a:lnTo>
                        <a:pt x="198" y="19"/>
                      </a:lnTo>
                      <a:lnTo>
                        <a:pt x="195" y="21"/>
                      </a:lnTo>
                      <a:lnTo>
                        <a:pt x="192" y="24"/>
                      </a:lnTo>
                      <a:lnTo>
                        <a:pt x="188" y="26"/>
                      </a:lnTo>
                      <a:lnTo>
                        <a:pt x="182" y="32"/>
                      </a:lnTo>
                      <a:lnTo>
                        <a:pt x="179" y="34"/>
                      </a:lnTo>
                      <a:lnTo>
                        <a:pt x="175" y="37"/>
                      </a:lnTo>
                      <a:lnTo>
                        <a:pt x="172" y="39"/>
                      </a:lnTo>
                      <a:lnTo>
                        <a:pt x="169" y="40"/>
                      </a:lnTo>
                      <a:lnTo>
                        <a:pt x="164" y="44"/>
                      </a:lnTo>
                      <a:lnTo>
                        <a:pt x="159" y="47"/>
                      </a:lnTo>
                      <a:lnTo>
                        <a:pt x="156" y="50"/>
                      </a:lnTo>
                      <a:lnTo>
                        <a:pt x="151" y="53"/>
                      </a:lnTo>
                      <a:lnTo>
                        <a:pt x="146" y="57"/>
                      </a:lnTo>
                      <a:lnTo>
                        <a:pt x="142" y="60"/>
                      </a:lnTo>
                      <a:lnTo>
                        <a:pt x="137" y="63"/>
                      </a:lnTo>
                      <a:lnTo>
                        <a:pt x="132" y="65"/>
                      </a:lnTo>
                      <a:lnTo>
                        <a:pt x="132" y="68"/>
                      </a:lnTo>
                      <a:lnTo>
                        <a:pt x="108" y="68"/>
                      </a:lnTo>
                      <a:lnTo>
                        <a:pt x="100" y="70"/>
                      </a:lnTo>
                      <a:lnTo>
                        <a:pt x="0" y="70"/>
                      </a:lnTo>
                      <a:lnTo>
                        <a:pt x="4" y="66"/>
                      </a:lnTo>
                      <a:lnTo>
                        <a:pt x="9" y="65"/>
                      </a:lnTo>
                      <a:lnTo>
                        <a:pt x="14" y="63"/>
                      </a:lnTo>
                      <a:lnTo>
                        <a:pt x="19" y="60"/>
                      </a:lnTo>
                      <a:lnTo>
                        <a:pt x="25" y="58"/>
                      </a:lnTo>
                      <a:lnTo>
                        <a:pt x="30" y="57"/>
                      </a:lnTo>
                      <a:lnTo>
                        <a:pt x="35" y="55"/>
                      </a:lnTo>
                      <a:lnTo>
                        <a:pt x="42" y="53"/>
                      </a:lnTo>
                      <a:lnTo>
                        <a:pt x="46" y="50"/>
                      </a:lnTo>
                      <a:lnTo>
                        <a:pt x="51" y="49"/>
                      </a:lnTo>
                      <a:lnTo>
                        <a:pt x="58" y="47"/>
                      </a:lnTo>
                      <a:lnTo>
                        <a:pt x="63" y="45"/>
                      </a:lnTo>
                      <a:lnTo>
                        <a:pt x="67" y="44"/>
                      </a:lnTo>
                      <a:lnTo>
                        <a:pt x="72" y="40"/>
                      </a:lnTo>
                      <a:lnTo>
                        <a:pt x="79" y="39"/>
                      </a:lnTo>
                      <a:lnTo>
                        <a:pt x="83" y="37"/>
                      </a:lnTo>
                      <a:lnTo>
                        <a:pt x="92" y="34"/>
                      </a:lnTo>
                      <a:lnTo>
                        <a:pt x="100" y="32"/>
                      </a:lnTo>
                      <a:lnTo>
                        <a:pt x="108" y="29"/>
                      </a:lnTo>
                      <a:lnTo>
                        <a:pt x="116" y="28"/>
                      </a:lnTo>
                      <a:lnTo>
                        <a:pt x="124" y="24"/>
                      </a:lnTo>
                      <a:lnTo>
                        <a:pt x="132" y="21"/>
                      </a:lnTo>
                      <a:lnTo>
                        <a:pt x="140" y="19"/>
                      </a:lnTo>
                      <a:lnTo>
                        <a:pt x="148" y="16"/>
                      </a:lnTo>
                      <a:lnTo>
                        <a:pt x="158" y="13"/>
                      </a:lnTo>
                      <a:lnTo>
                        <a:pt x="166" y="11"/>
                      </a:lnTo>
                      <a:lnTo>
                        <a:pt x="174" y="8"/>
                      </a:lnTo>
                      <a:lnTo>
                        <a:pt x="182" y="7"/>
                      </a:lnTo>
                      <a:lnTo>
                        <a:pt x="190" y="5"/>
                      </a:lnTo>
                      <a:lnTo>
                        <a:pt x="198" y="3"/>
                      </a:lnTo>
                      <a:lnTo>
                        <a:pt x="208" y="2"/>
                      </a:lnTo>
                      <a:lnTo>
                        <a:pt x="229" y="2"/>
                      </a:lnTo>
                      <a:lnTo>
                        <a:pt x="233" y="0"/>
                      </a:lnTo>
                      <a:lnTo>
                        <a:pt x="250" y="0"/>
                      </a:lnTo>
                      <a:close/>
                    </a:path>
                  </a:pathLst>
                </a:custGeom>
                <a:solidFill>
                  <a:srgbClr val="E5E5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1975" name="Freeform 167"/>
                <p:cNvSpPr>
                  <a:spLocks/>
                </p:cNvSpPr>
                <p:nvPr/>
              </p:nvSpPr>
              <p:spPr bwMode="auto">
                <a:xfrm>
                  <a:off x="4515" y="1517"/>
                  <a:ext cx="13" cy="9"/>
                </a:xfrm>
                <a:custGeom>
                  <a:avLst/>
                  <a:gdLst>
                    <a:gd name="T0" fmla="*/ 0 w 26"/>
                    <a:gd name="T1" fmla="*/ 17 h 18"/>
                    <a:gd name="T2" fmla="*/ 1 w 26"/>
                    <a:gd name="T3" fmla="*/ 17 h 18"/>
                    <a:gd name="T4" fmla="*/ 5 w 26"/>
                    <a:gd name="T5" fmla="*/ 15 h 18"/>
                    <a:gd name="T6" fmla="*/ 6 w 26"/>
                    <a:gd name="T7" fmla="*/ 12 h 18"/>
                    <a:gd name="T8" fmla="*/ 9 w 26"/>
                    <a:gd name="T9" fmla="*/ 10 h 18"/>
                    <a:gd name="T10" fmla="*/ 14 w 26"/>
                    <a:gd name="T11" fmla="*/ 9 h 18"/>
                    <a:gd name="T12" fmla="*/ 16 w 26"/>
                    <a:gd name="T13" fmla="*/ 7 h 18"/>
                    <a:gd name="T14" fmla="*/ 19 w 26"/>
                    <a:gd name="T15" fmla="*/ 5 h 18"/>
                    <a:gd name="T16" fmla="*/ 22 w 26"/>
                    <a:gd name="T17" fmla="*/ 5 h 18"/>
                    <a:gd name="T18" fmla="*/ 26 w 26"/>
                    <a:gd name="T19" fmla="*/ 4 h 18"/>
                    <a:gd name="T20" fmla="*/ 24 w 26"/>
                    <a:gd name="T21" fmla="*/ 0 h 18"/>
                    <a:gd name="T22" fmla="*/ 22 w 26"/>
                    <a:gd name="T23" fmla="*/ 2 h 18"/>
                    <a:gd name="T24" fmla="*/ 19 w 26"/>
                    <a:gd name="T25" fmla="*/ 4 h 18"/>
                    <a:gd name="T26" fmla="*/ 14 w 26"/>
                    <a:gd name="T27" fmla="*/ 4 h 18"/>
                    <a:gd name="T28" fmla="*/ 13 w 26"/>
                    <a:gd name="T29" fmla="*/ 5 h 18"/>
                    <a:gd name="T30" fmla="*/ 8 w 26"/>
                    <a:gd name="T31" fmla="*/ 7 h 18"/>
                    <a:gd name="T32" fmla="*/ 6 w 26"/>
                    <a:gd name="T33" fmla="*/ 10 h 18"/>
                    <a:gd name="T34" fmla="*/ 3 w 26"/>
                    <a:gd name="T35" fmla="*/ 12 h 18"/>
                    <a:gd name="T36" fmla="*/ 0 w 26"/>
                    <a:gd name="T37" fmla="*/ 15 h 18"/>
                    <a:gd name="T38" fmla="*/ 1 w 26"/>
                    <a:gd name="T39" fmla="*/ 13 h 18"/>
                    <a:gd name="T40" fmla="*/ 0 w 26"/>
                    <a:gd name="T41" fmla="*/ 17 h 18"/>
                    <a:gd name="T42" fmla="*/ 1 w 26"/>
                    <a:gd name="T43" fmla="*/ 18 h 18"/>
                    <a:gd name="T44" fmla="*/ 1 w 26"/>
                    <a:gd name="T45" fmla="*/ 17 h 18"/>
                    <a:gd name="T46" fmla="*/ 0 w 26"/>
                    <a:gd name="T47" fmla="*/ 17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6" h="18">
                      <a:moveTo>
                        <a:pt x="0" y="17"/>
                      </a:moveTo>
                      <a:lnTo>
                        <a:pt x="1" y="17"/>
                      </a:lnTo>
                      <a:lnTo>
                        <a:pt x="5" y="15"/>
                      </a:lnTo>
                      <a:lnTo>
                        <a:pt x="6" y="12"/>
                      </a:lnTo>
                      <a:lnTo>
                        <a:pt x="9" y="10"/>
                      </a:lnTo>
                      <a:lnTo>
                        <a:pt x="14" y="9"/>
                      </a:lnTo>
                      <a:lnTo>
                        <a:pt x="16" y="7"/>
                      </a:lnTo>
                      <a:lnTo>
                        <a:pt x="19" y="5"/>
                      </a:lnTo>
                      <a:lnTo>
                        <a:pt x="22" y="5"/>
                      </a:lnTo>
                      <a:lnTo>
                        <a:pt x="26" y="4"/>
                      </a:lnTo>
                      <a:lnTo>
                        <a:pt x="24" y="0"/>
                      </a:lnTo>
                      <a:lnTo>
                        <a:pt x="22" y="2"/>
                      </a:lnTo>
                      <a:lnTo>
                        <a:pt x="19" y="4"/>
                      </a:lnTo>
                      <a:lnTo>
                        <a:pt x="14" y="4"/>
                      </a:lnTo>
                      <a:lnTo>
                        <a:pt x="13" y="5"/>
                      </a:lnTo>
                      <a:lnTo>
                        <a:pt x="8" y="7"/>
                      </a:lnTo>
                      <a:lnTo>
                        <a:pt x="6" y="10"/>
                      </a:lnTo>
                      <a:lnTo>
                        <a:pt x="3" y="12"/>
                      </a:lnTo>
                      <a:lnTo>
                        <a:pt x="0" y="15"/>
                      </a:lnTo>
                      <a:lnTo>
                        <a:pt x="1" y="13"/>
                      </a:lnTo>
                      <a:lnTo>
                        <a:pt x="0" y="17"/>
                      </a:lnTo>
                      <a:lnTo>
                        <a:pt x="1" y="18"/>
                      </a:lnTo>
                      <a:lnTo>
                        <a:pt x="1" y="17"/>
                      </a:lnTo>
                      <a:lnTo>
                        <a:pt x="0" y="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1976" name="Freeform 168"/>
                <p:cNvSpPr>
                  <a:spLocks/>
                </p:cNvSpPr>
                <p:nvPr/>
              </p:nvSpPr>
              <p:spPr bwMode="auto">
                <a:xfrm>
                  <a:off x="4487" y="1523"/>
                  <a:ext cx="29" cy="16"/>
                </a:xfrm>
                <a:custGeom>
                  <a:avLst/>
                  <a:gdLst>
                    <a:gd name="T0" fmla="*/ 2 w 58"/>
                    <a:gd name="T1" fmla="*/ 31 h 31"/>
                    <a:gd name="T2" fmla="*/ 7 w 58"/>
                    <a:gd name="T3" fmla="*/ 29 h 31"/>
                    <a:gd name="T4" fmla="*/ 10 w 58"/>
                    <a:gd name="T5" fmla="*/ 28 h 31"/>
                    <a:gd name="T6" fmla="*/ 13 w 58"/>
                    <a:gd name="T7" fmla="*/ 25 h 31"/>
                    <a:gd name="T8" fmla="*/ 16 w 58"/>
                    <a:gd name="T9" fmla="*/ 23 h 31"/>
                    <a:gd name="T10" fmla="*/ 23 w 58"/>
                    <a:gd name="T11" fmla="*/ 17 h 31"/>
                    <a:gd name="T12" fmla="*/ 26 w 58"/>
                    <a:gd name="T13" fmla="*/ 15 h 31"/>
                    <a:gd name="T14" fmla="*/ 29 w 58"/>
                    <a:gd name="T15" fmla="*/ 12 h 31"/>
                    <a:gd name="T16" fmla="*/ 33 w 58"/>
                    <a:gd name="T17" fmla="*/ 10 h 31"/>
                    <a:gd name="T18" fmla="*/ 36 w 58"/>
                    <a:gd name="T19" fmla="*/ 8 h 31"/>
                    <a:gd name="T20" fmla="*/ 39 w 58"/>
                    <a:gd name="T21" fmla="*/ 7 h 31"/>
                    <a:gd name="T22" fmla="*/ 42 w 58"/>
                    <a:gd name="T23" fmla="*/ 5 h 31"/>
                    <a:gd name="T24" fmla="*/ 45 w 58"/>
                    <a:gd name="T25" fmla="*/ 4 h 31"/>
                    <a:gd name="T26" fmla="*/ 57 w 58"/>
                    <a:gd name="T27" fmla="*/ 4 h 31"/>
                    <a:gd name="T28" fmla="*/ 58 w 58"/>
                    <a:gd name="T29" fmla="*/ 0 h 31"/>
                    <a:gd name="T30" fmla="*/ 45 w 58"/>
                    <a:gd name="T31" fmla="*/ 0 h 31"/>
                    <a:gd name="T32" fmla="*/ 42 w 58"/>
                    <a:gd name="T33" fmla="*/ 2 h 31"/>
                    <a:gd name="T34" fmla="*/ 37 w 58"/>
                    <a:gd name="T35" fmla="*/ 4 h 31"/>
                    <a:gd name="T36" fmla="*/ 34 w 58"/>
                    <a:gd name="T37" fmla="*/ 5 h 31"/>
                    <a:gd name="T38" fmla="*/ 31 w 58"/>
                    <a:gd name="T39" fmla="*/ 7 h 31"/>
                    <a:gd name="T40" fmla="*/ 28 w 58"/>
                    <a:gd name="T41" fmla="*/ 8 h 31"/>
                    <a:gd name="T42" fmla="*/ 21 w 58"/>
                    <a:gd name="T43" fmla="*/ 15 h 31"/>
                    <a:gd name="T44" fmla="*/ 18 w 58"/>
                    <a:gd name="T45" fmla="*/ 17 h 31"/>
                    <a:gd name="T46" fmla="*/ 15 w 58"/>
                    <a:gd name="T47" fmla="*/ 20 h 31"/>
                    <a:gd name="T48" fmla="*/ 10 w 58"/>
                    <a:gd name="T49" fmla="*/ 23 h 31"/>
                    <a:gd name="T50" fmla="*/ 5 w 58"/>
                    <a:gd name="T51" fmla="*/ 28 h 31"/>
                    <a:gd name="T52" fmla="*/ 0 w 58"/>
                    <a:gd name="T53" fmla="*/ 28 h 31"/>
                    <a:gd name="T54" fmla="*/ 2 w 58"/>
                    <a:gd name="T55" fmla="*/ 28 h 31"/>
                    <a:gd name="T56" fmla="*/ 2 w 58"/>
                    <a:gd name="T57" fmla="*/ 3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8" h="31">
                      <a:moveTo>
                        <a:pt x="2" y="31"/>
                      </a:moveTo>
                      <a:lnTo>
                        <a:pt x="7" y="29"/>
                      </a:lnTo>
                      <a:lnTo>
                        <a:pt x="10" y="28"/>
                      </a:lnTo>
                      <a:lnTo>
                        <a:pt x="13" y="25"/>
                      </a:lnTo>
                      <a:lnTo>
                        <a:pt x="16" y="23"/>
                      </a:lnTo>
                      <a:lnTo>
                        <a:pt x="23" y="17"/>
                      </a:lnTo>
                      <a:lnTo>
                        <a:pt x="26" y="15"/>
                      </a:lnTo>
                      <a:lnTo>
                        <a:pt x="29" y="12"/>
                      </a:lnTo>
                      <a:lnTo>
                        <a:pt x="33" y="10"/>
                      </a:lnTo>
                      <a:lnTo>
                        <a:pt x="36" y="8"/>
                      </a:lnTo>
                      <a:lnTo>
                        <a:pt x="39" y="7"/>
                      </a:lnTo>
                      <a:lnTo>
                        <a:pt x="42" y="5"/>
                      </a:lnTo>
                      <a:lnTo>
                        <a:pt x="45" y="4"/>
                      </a:lnTo>
                      <a:lnTo>
                        <a:pt x="57" y="4"/>
                      </a:lnTo>
                      <a:lnTo>
                        <a:pt x="58" y="0"/>
                      </a:lnTo>
                      <a:lnTo>
                        <a:pt x="45" y="0"/>
                      </a:lnTo>
                      <a:lnTo>
                        <a:pt x="42" y="2"/>
                      </a:lnTo>
                      <a:lnTo>
                        <a:pt x="37" y="4"/>
                      </a:lnTo>
                      <a:lnTo>
                        <a:pt x="34" y="5"/>
                      </a:lnTo>
                      <a:lnTo>
                        <a:pt x="31" y="7"/>
                      </a:lnTo>
                      <a:lnTo>
                        <a:pt x="28" y="8"/>
                      </a:lnTo>
                      <a:lnTo>
                        <a:pt x="21" y="15"/>
                      </a:lnTo>
                      <a:lnTo>
                        <a:pt x="18" y="17"/>
                      </a:lnTo>
                      <a:lnTo>
                        <a:pt x="15" y="20"/>
                      </a:lnTo>
                      <a:lnTo>
                        <a:pt x="10" y="23"/>
                      </a:lnTo>
                      <a:lnTo>
                        <a:pt x="5" y="28"/>
                      </a:lnTo>
                      <a:lnTo>
                        <a:pt x="0" y="28"/>
                      </a:lnTo>
                      <a:lnTo>
                        <a:pt x="2" y="28"/>
                      </a:lnTo>
                      <a:lnTo>
                        <a:pt x="2" y="3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1977" name="Freeform 169"/>
                <p:cNvSpPr>
                  <a:spLocks/>
                </p:cNvSpPr>
                <p:nvPr/>
              </p:nvSpPr>
              <p:spPr bwMode="auto">
                <a:xfrm>
                  <a:off x="4469" y="1537"/>
                  <a:ext cx="19" cy="14"/>
                </a:xfrm>
                <a:custGeom>
                  <a:avLst/>
                  <a:gdLst>
                    <a:gd name="T0" fmla="*/ 3 w 39"/>
                    <a:gd name="T1" fmla="*/ 26 h 27"/>
                    <a:gd name="T2" fmla="*/ 3 w 39"/>
                    <a:gd name="T3" fmla="*/ 27 h 27"/>
                    <a:gd name="T4" fmla="*/ 8 w 39"/>
                    <a:gd name="T5" fmla="*/ 26 h 27"/>
                    <a:gd name="T6" fmla="*/ 13 w 39"/>
                    <a:gd name="T7" fmla="*/ 21 h 27"/>
                    <a:gd name="T8" fmla="*/ 18 w 39"/>
                    <a:gd name="T9" fmla="*/ 18 h 27"/>
                    <a:gd name="T10" fmla="*/ 21 w 39"/>
                    <a:gd name="T11" fmla="*/ 14 h 27"/>
                    <a:gd name="T12" fmla="*/ 26 w 39"/>
                    <a:gd name="T13" fmla="*/ 11 h 27"/>
                    <a:gd name="T14" fmla="*/ 31 w 39"/>
                    <a:gd name="T15" fmla="*/ 8 h 27"/>
                    <a:gd name="T16" fmla="*/ 36 w 39"/>
                    <a:gd name="T17" fmla="*/ 6 h 27"/>
                    <a:gd name="T18" fmla="*/ 39 w 39"/>
                    <a:gd name="T19" fmla="*/ 3 h 27"/>
                    <a:gd name="T20" fmla="*/ 39 w 39"/>
                    <a:gd name="T21" fmla="*/ 0 h 27"/>
                    <a:gd name="T22" fmla="*/ 34 w 39"/>
                    <a:gd name="T23" fmla="*/ 3 h 27"/>
                    <a:gd name="T24" fmla="*/ 29 w 39"/>
                    <a:gd name="T25" fmla="*/ 6 h 27"/>
                    <a:gd name="T26" fmla="*/ 24 w 39"/>
                    <a:gd name="T27" fmla="*/ 10 h 27"/>
                    <a:gd name="T28" fmla="*/ 20 w 39"/>
                    <a:gd name="T29" fmla="*/ 13 h 27"/>
                    <a:gd name="T30" fmla="*/ 15 w 39"/>
                    <a:gd name="T31" fmla="*/ 16 h 27"/>
                    <a:gd name="T32" fmla="*/ 12 w 39"/>
                    <a:gd name="T33" fmla="*/ 19 h 27"/>
                    <a:gd name="T34" fmla="*/ 7 w 39"/>
                    <a:gd name="T35" fmla="*/ 22 h 27"/>
                    <a:gd name="T36" fmla="*/ 2 w 39"/>
                    <a:gd name="T37" fmla="*/ 24 h 27"/>
                    <a:gd name="T38" fmla="*/ 0 w 39"/>
                    <a:gd name="T39" fmla="*/ 26 h 27"/>
                    <a:gd name="T40" fmla="*/ 2 w 39"/>
                    <a:gd name="T41" fmla="*/ 24 h 27"/>
                    <a:gd name="T42" fmla="*/ 0 w 39"/>
                    <a:gd name="T43" fmla="*/ 26 h 27"/>
                    <a:gd name="T44" fmla="*/ 3 w 39"/>
                    <a:gd name="T45" fmla="*/ 26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9" h="27">
                      <a:moveTo>
                        <a:pt x="3" y="26"/>
                      </a:moveTo>
                      <a:lnTo>
                        <a:pt x="3" y="27"/>
                      </a:lnTo>
                      <a:lnTo>
                        <a:pt x="8" y="26"/>
                      </a:lnTo>
                      <a:lnTo>
                        <a:pt x="13" y="21"/>
                      </a:lnTo>
                      <a:lnTo>
                        <a:pt x="18" y="18"/>
                      </a:lnTo>
                      <a:lnTo>
                        <a:pt x="21" y="14"/>
                      </a:lnTo>
                      <a:lnTo>
                        <a:pt x="26" y="11"/>
                      </a:lnTo>
                      <a:lnTo>
                        <a:pt x="31" y="8"/>
                      </a:lnTo>
                      <a:lnTo>
                        <a:pt x="36" y="6"/>
                      </a:lnTo>
                      <a:lnTo>
                        <a:pt x="39" y="3"/>
                      </a:lnTo>
                      <a:lnTo>
                        <a:pt x="39" y="0"/>
                      </a:lnTo>
                      <a:lnTo>
                        <a:pt x="34" y="3"/>
                      </a:lnTo>
                      <a:lnTo>
                        <a:pt x="29" y="6"/>
                      </a:lnTo>
                      <a:lnTo>
                        <a:pt x="24" y="10"/>
                      </a:lnTo>
                      <a:lnTo>
                        <a:pt x="20" y="13"/>
                      </a:lnTo>
                      <a:lnTo>
                        <a:pt x="15" y="16"/>
                      </a:lnTo>
                      <a:lnTo>
                        <a:pt x="12" y="19"/>
                      </a:lnTo>
                      <a:lnTo>
                        <a:pt x="7" y="22"/>
                      </a:lnTo>
                      <a:lnTo>
                        <a:pt x="2" y="24"/>
                      </a:lnTo>
                      <a:lnTo>
                        <a:pt x="0" y="26"/>
                      </a:lnTo>
                      <a:lnTo>
                        <a:pt x="2" y="24"/>
                      </a:lnTo>
                      <a:lnTo>
                        <a:pt x="0" y="26"/>
                      </a:lnTo>
                      <a:lnTo>
                        <a:pt x="3" y="2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1978" name="Freeform 170"/>
                <p:cNvSpPr>
                  <a:spLocks/>
                </p:cNvSpPr>
                <p:nvPr/>
              </p:nvSpPr>
              <p:spPr bwMode="auto">
                <a:xfrm>
                  <a:off x="4469" y="1550"/>
                  <a:ext cx="1" cy="2"/>
                </a:xfrm>
                <a:custGeom>
                  <a:avLst/>
                  <a:gdLst>
                    <a:gd name="T0" fmla="*/ 2 w 3"/>
                    <a:gd name="T1" fmla="*/ 5 h 5"/>
                    <a:gd name="T2" fmla="*/ 3 w 3"/>
                    <a:gd name="T3" fmla="*/ 3 h 5"/>
                    <a:gd name="T4" fmla="*/ 3 w 3"/>
                    <a:gd name="T5" fmla="*/ 0 h 5"/>
                    <a:gd name="T6" fmla="*/ 0 w 3"/>
                    <a:gd name="T7" fmla="*/ 0 h 5"/>
                    <a:gd name="T8" fmla="*/ 0 w 3"/>
                    <a:gd name="T9" fmla="*/ 3 h 5"/>
                    <a:gd name="T10" fmla="*/ 2 w 3"/>
                    <a:gd name="T11" fmla="*/ 1 h 5"/>
                    <a:gd name="T12" fmla="*/ 2 w 3"/>
                    <a:gd name="T13" fmla="*/ 5 h 5"/>
                    <a:gd name="T14" fmla="*/ 3 w 3"/>
                    <a:gd name="T15" fmla="*/ 5 h 5"/>
                    <a:gd name="T16" fmla="*/ 3 w 3"/>
                    <a:gd name="T17" fmla="*/ 3 h 5"/>
                    <a:gd name="T18" fmla="*/ 2 w 3"/>
                    <a:gd name="T19"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 h="5">
                      <a:moveTo>
                        <a:pt x="2" y="5"/>
                      </a:moveTo>
                      <a:lnTo>
                        <a:pt x="3" y="3"/>
                      </a:lnTo>
                      <a:lnTo>
                        <a:pt x="3" y="0"/>
                      </a:lnTo>
                      <a:lnTo>
                        <a:pt x="0" y="0"/>
                      </a:lnTo>
                      <a:lnTo>
                        <a:pt x="0" y="3"/>
                      </a:lnTo>
                      <a:lnTo>
                        <a:pt x="2" y="1"/>
                      </a:lnTo>
                      <a:lnTo>
                        <a:pt x="2" y="5"/>
                      </a:lnTo>
                      <a:lnTo>
                        <a:pt x="3" y="5"/>
                      </a:lnTo>
                      <a:lnTo>
                        <a:pt x="3" y="3"/>
                      </a:lnTo>
                      <a:lnTo>
                        <a:pt x="2" y="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1979" name="Freeform 171"/>
                <p:cNvSpPr>
                  <a:spLocks/>
                </p:cNvSpPr>
                <p:nvPr/>
              </p:nvSpPr>
              <p:spPr bwMode="auto">
                <a:xfrm>
                  <a:off x="4399" y="1551"/>
                  <a:ext cx="70" cy="3"/>
                </a:xfrm>
                <a:custGeom>
                  <a:avLst/>
                  <a:gdLst>
                    <a:gd name="T0" fmla="*/ 8 w 140"/>
                    <a:gd name="T1" fmla="*/ 2 h 7"/>
                    <a:gd name="T2" fmla="*/ 8 w 140"/>
                    <a:gd name="T3" fmla="*/ 5 h 7"/>
                    <a:gd name="T4" fmla="*/ 32 w 140"/>
                    <a:gd name="T5" fmla="*/ 5 h 7"/>
                    <a:gd name="T6" fmla="*/ 40 w 140"/>
                    <a:gd name="T7" fmla="*/ 7 h 7"/>
                    <a:gd name="T8" fmla="*/ 66 w 140"/>
                    <a:gd name="T9" fmla="*/ 7 h 7"/>
                    <a:gd name="T10" fmla="*/ 74 w 140"/>
                    <a:gd name="T11" fmla="*/ 5 h 7"/>
                    <a:gd name="T12" fmla="*/ 108 w 140"/>
                    <a:gd name="T13" fmla="*/ 5 h 7"/>
                    <a:gd name="T14" fmla="*/ 116 w 140"/>
                    <a:gd name="T15" fmla="*/ 4 h 7"/>
                    <a:gd name="T16" fmla="*/ 140 w 140"/>
                    <a:gd name="T17" fmla="*/ 4 h 7"/>
                    <a:gd name="T18" fmla="*/ 140 w 140"/>
                    <a:gd name="T19" fmla="*/ 0 h 7"/>
                    <a:gd name="T20" fmla="*/ 108 w 140"/>
                    <a:gd name="T21" fmla="*/ 0 h 7"/>
                    <a:gd name="T22" fmla="*/ 100 w 140"/>
                    <a:gd name="T23" fmla="*/ 2 h 7"/>
                    <a:gd name="T24" fmla="*/ 8 w 140"/>
                    <a:gd name="T25" fmla="*/ 2 h 7"/>
                    <a:gd name="T26" fmla="*/ 8 w 140"/>
                    <a:gd name="T27" fmla="*/ 5 h 7"/>
                    <a:gd name="T28" fmla="*/ 8 w 140"/>
                    <a:gd name="T29" fmla="*/ 2 h 7"/>
                    <a:gd name="T30" fmla="*/ 0 w 140"/>
                    <a:gd name="T31" fmla="*/ 5 h 7"/>
                    <a:gd name="T32" fmla="*/ 8 w 140"/>
                    <a:gd name="T33" fmla="*/ 5 h 7"/>
                    <a:gd name="T34" fmla="*/ 8 w 140"/>
                    <a:gd name="T35" fmla="*/ 2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0" h="7">
                      <a:moveTo>
                        <a:pt x="8" y="2"/>
                      </a:moveTo>
                      <a:lnTo>
                        <a:pt x="8" y="5"/>
                      </a:lnTo>
                      <a:lnTo>
                        <a:pt x="32" y="5"/>
                      </a:lnTo>
                      <a:lnTo>
                        <a:pt x="40" y="7"/>
                      </a:lnTo>
                      <a:lnTo>
                        <a:pt x="66" y="7"/>
                      </a:lnTo>
                      <a:lnTo>
                        <a:pt x="74" y="5"/>
                      </a:lnTo>
                      <a:lnTo>
                        <a:pt x="108" y="5"/>
                      </a:lnTo>
                      <a:lnTo>
                        <a:pt x="116" y="4"/>
                      </a:lnTo>
                      <a:lnTo>
                        <a:pt x="140" y="4"/>
                      </a:lnTo>
                      <a:lnTo>
                        <a:pt x="140" y="0"/>
                      </a:lnTo>
                      <a:lnTo>
                        <a:pt x="108" y="0"/>
                      </a:lnTo>
                      <a:lnTo>
                        <a:pt x="100" y="2"/>
                      </a:lnTo>
                      <a:lnTo>
                        <a:pt x="8" y="2"/>
                      </a:lnTo>
                      <a:lnTo>
                        <a:pt x="8" y="5"/>
                      </a:lnTo>
                      <a:lnTo>
                        <a:pt x="8" y="2"/>
                      </a:lnTo>
                      <a:lnTo>
                        <a:pt x="0" y="5"/>
                      </a:lnTo>
                      <a:lnTo>
                        <a:pt x="8" y="5"/>
                      </a:lnTo>
                      <a:lnTo>
                        <a:pt x="8"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1980" name="Freeform 172"/>
                <p:cNvSpPr>
                  <a:spLocks/>
                </p:cNvSpPr>
                <p:nvPr/>
              </p:nvSpPr>
              <p:spPr bwMode="auto">
                <a:xfrm>
                  <a:off x="4403" y="1535"/>
                  <a:ext cx="42" cy="18"/>
                </a:xfrm>
                <a:custGeom>
                  <a:avLst/>
                  <a:gdLst>
                    <a:gd name="T0" fmla="*/ 83 w 83"/>
                    <a:gd name="T1" fmla="*/ 0 h 35"/>
                    <a:gd name="T2" fmla="*/ 82 w 83"/>
                    <a:gd name="T3" fmla="*/ 0 h 35"/>
                    <a:gd name="T4" fmla="*/ 77 w 83"/>
                    <a:gd name="T5" fmla="*/ 1 h 35"/>
                    <a:gd name="T6" fmla="*/ 72 w 83"/>
                    <a:gd name="T7" fmla="*/ 3 h 35"/>
                    <a:gd name="T8" fmla="*/ 67 w 83"/>
                    <a:gd name="T9" fmla="*/ 6 h 35"/>
                    <a:gd name="T10" fmla="*/ 61 w 83"/>
                    <a:gd name="T11" fmla="*/ 8 h 35"/>
                    <a:gd name="T12" fmla="*/ 56 w 83"/>
                    <a:gd name="T13" fmla="*/ 9 h 35"/>
                    <a:gd name="T14" fmla="*/ 51 w 83"/>
                    <a:gd name="T15" fmla="*/ 11 h 35"/>
                    <a:gd name="T16" fmla="*/ 46 w 83"/>
                    <a:gd name="T17" fmla="*/ 13 h 35"/>
                    <a:gd name="T18" fmla="*/ 40 w 83"/>
                    <a:gd name="T19" fmla="*/ 16 h 35"/>
                    <a:gd name="T20" fmla="*/ 35 w 83"/>
                    <a:gd name="T21" fmla="*/ 17 h 35"/>
                    <a:gd name="T22" fmla="*/ 30 w 83"/>
                    <a:gd name="T23" fmla="*/ 19 h 35"/>
                    <a:gd name="T24" fmla="*/ 25 w 83"/>
                    <a:gd name="T25" fmla="*/ 21 h 35"/>
                    <a:gd name="T26" fmla="*/ 19 w 83"/>
                    <a:gd name="T27" fmla="*/ 22 h 35"/>
                    <a:gd name="T28" fmla="*/ 14 w 83"/>
                    <a:gd name="T29" fmla="*/ 25 h 35"/>
                    <a:gd name="T30" fmla="*/ 9 w 83"/>
                    <a:gd name="T31" fmla="*/ 27 h 35"/>
                    <a:gd name="T32" fmla="*/ 4 w 83"/>
                    <a:gd name="T33" fmla="*/ 29 h 35"/>
                    <a:gd name="T34" fmla="*/ 0 w 83"/>
                    <a:gd name="T35" fmla="*/ 32 h 35"/>
                    <a:gd name="T36" fmla="*/ 0 w 83"/>
                    <a:gd name="T37" fmla="*/ 35 h 35"/>
                    <a:gd name="T38" fmla="*/ 4 w 83"/>
                    <a:gd name="T39" fmla="*/ 32 h 35"/>
                    <a:gd name="T40" fmla="*/ 9 w 83"/>
                    <a:gd name="T41" fmla="*/ 30 h 35"/>
                    <a:gd name="T42" fmla="*/ 16 w 83"/>
                    <a:gd name="T43" fmla="*/ 29 h 35"/>
                    <a:gd name="T44" fmla="*/ 21 w 83"/>
                    <a:gd name="T45" fmla="*/ 27 h 35"/>
                    <a:gd name="T46" fmla="*/ 25 w 83"/>
                    <a:gd name="T47" fmla="*/ 24 h 35"/>
                    <a:gd name="T48" fmla="*/ 30 w 83"/>
                    <a:gd name="T49" fmla="*/ 22 h 35"/>
                    <a:gd name="T50" fmla="*/ 37 w 83"/>
                    <a:gd name="T51" fmla="*/ 21 h 35"/>
                    <a:gd name="T52" fmla="*/ 42 w 83"/>
                    <a:gd name="T53" fmla="*/ 19 h 35"/>
                    <a:gd name="T54" fmla="*/ 46 w 83"/>
                    <a:gd name="T55" fmla="*/ 16 h 35"/>
                    <a:gd name="T56" fmla="*/ 53 w 83"/>
                    <a:gd name="T57" fmla="*/ 14 h 35"/>
                    <a:gd name="T58" fmla="*/ 58 w 83"/>
                    <a:gd name="T59" fmla="*/ 13 h 35"/>
                    <a:gd name="T60" fmla="*/ 63 w 83"/>
                    <a:gd name="T61" fmla="*/ 11 h 35"/>
                    <a:gd name="T62" fmla="*/ 67 w 83"/>
                    <a:gd name="T63" fmla="*/ 9 h 35"/>
                    <a:gd name="T64" fmla="*/ 74 w 83"/>
                    <a:gd name="T65" fmla="*/ 6 h 35"/>
                    <a:gd name="T66" fmla="*/ 79 w 83"/>
                    <a:gd name="T67" fmla="*/ 4 h 35"/>
                    <a:gd name="T68" fmla="*/ 83 w 83"/>
                    <a:gd name="T69" fmla="*/ 3 h 35"/>
                    <a:gd name="T70" fmla="*/ 83 w 83"/>
                    <a:gd name="T71"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83" h="35">
                      <a:moveTo>
                        <a:pt x="83" y="0"/>
                      </a:moveTo>
                      <a:lnTo>
                        <a:pt x="82" y="0"/>
                      </a:lnTo>
                      <a:lnTo>
                        <a:pt x="77" y="1"/>
                      </a:lnTo>
                      <a:lnTo>
                        <a:pt x="72" y="3"/>
                      </a:lnTo>
                      <a:lnTo>
                        <a:pt x="67" y="6"/>
                      </a:lnTo>
                      <a:lnTo>
                        <a:pt x="61" y="8"/>
                      </a:lnTo>
                      <a:lnTo>
                        <a:pt x="56" y="9"/>
                      </a:lnTo>
                      <a:lnTo>
                        <a:pt x="51" y="11"/>
                      </a:lnTo>
                      <a:lnTo>
                        <a:pt x="46" y="13"/>
                      </a:lnTo>
                      <a:lnTo>
                        <a:pt x="40" y="16"/>
                      </a:lnTo>
                      <a:lnTo>
                        <a:pt x="35" y="17"/>
                      </a:lnTo>
                      <a:lnTo>
                        <a:pt x="30" y="19"/>
                      </a:lnTo>
                      <a:lnTo>
                        <a:pt x="25" y="21"/>
                      </a:lnTo>
                      <a:lnTo>
                        <a:pt x="19" y="22"/>
                      </a:lnTo>
                      <a:lnTo>
                        <a:pt x="14" y="25"/>
                      </a:lnTo>
                      <a:lnTo>
                        <a:pt x="9" y="27"/>
                      </a:lnTo>
                      <a:lnTo>
                        <a:pt x="4" y="29"/>
                      </a:lnTo>
                      <a:lnTo>
                        <a:pt x="0" y="32"/>
                      </a:lnTo>
                      <a:lnTo>
                        <a:pt x="0" y="35"/>
                      </a:lnTo>
                      <a:lnTo>
                        <a:pt x="4" y="32"/>
                      </a:lnTo>
                      <a:lnTo>
                        <a:pt x="9" y="30"/>
                      </a:lnTo>
                      <a:lnTo>
                        <a:pt x="16" y="29"/>
                      </a:lnTo>
                      <a:lnTo>
                        <a:pt x="21" y="27"/>
                      </a:lnTo>
                      <a:lnTo>
                        <a:pt x="25" y="24"/>
                      </a:lnTo>
                      <a:lnTo>
                        <a:pt x="30" y="22"/>
                      </a:lnTo>
                      <a:lnTo>
                        <a:pt x="37" y="21"/>
                      </a:lnTo>
                      <a:lnTo>
                        <a:pt x="42" y="19"/>
                      </a:lnTo>
                      <a:lnTo>
                        <a:pt x="46" y="16"/>
                      </a:lnTo>
                      <a:lnTo>
                        <a:pt x="53" y="14"/>
                      </a:lnTo>
                      <a:lnTo>
                        <a:pt x="58" y="13"/>
                      </a:lnTo>
                      <a:lnTo>
                        <a:pt x="63" y="11"/>
                      </a:lnTo>
                      <a:lnTo>
                        <a:pt x="67" y="9"/>
                      </a:lnTo>
                      <a:lnTo>
                        <a:pt x="74" y="6"/>
                      </a:lnTo>
                      <a:lnTo>
                        <a:pt x="79" y="4"/>
                      </a:lnTo>
                      <a:lnTo>
                        <a:pt x="83" y="3"/>
                      </a:lnTo>
                      <a:lnTo>
                        <a:pt x="8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1981" name="Freeform 173"/>
                <p:cNvSpPr>
                  <a:spLocks/>
                </p:cNvSpPr>
                <p:nvPr/>
              </p:nvSpPr>
              <p:spPr bwMode="auto">
                <a:xfrm>
                  <a:off x="4445" y="1518"/>
                  <a:ext cx="66" cy="19"/>
                </a:xfrm>
                <a:custGeom>
                  <a:avLst/>
                  <a:gdLst>
                    <a:gd name="T0" fmla="*/ 133 w 133"/>
                    <a:gd name="T1" fmla="*/ 0 h 39"/>
                    <a:gd name="T2" fmla="*/ 125 w 133"/>
                    <a:gd name="T3" fmla="*/ 2 h 39"/>
                    <a:gd name="T4" fmla="*/ 115 w 133"/>
                    <a:gd name="T5" fmla="*/ 2 h 39"/>
                    <a:gd name="T6" fmla="*/ 107 w 133"/>
                    <a:gd name="T7" fmla="*/ 3 h 39"/>
                    <a:gd name="T8" fmla="*/ 99 w 133"/>
                    <a:gd name="T9" fmla="*/ 5 h 39"/>
                    <a:gd name="T10" fmla="*/ 91 w 133"/>
                    <a:gd name="T11" fmla="*/ 7 h 39"/>
                    <a:gd name="T12" fmla="*/ 81 w 133"/>
                    <a:gd name="T13" fmla="*/ 10 h 39"/>
                    <a:gd name="T14" fmla="*/ 73 w 133"/>
                    <a:gd name="T15" fmla="*/ 11 h 39"/>
                    <a:gd name="T16" fmla="*/ 65 w 133"/>
                    <a:gd name="T17" fmla="*/ 15 h 39"/>
                    <a:gd name="T18" fmla="*/ 57 w 133"/>
                    <a:gd name="T19" fmla="*/ 18 h 39"/>
                    <a:gd name="T20" fmla="*/ 49 w 133"/>
                    <a:gd name="T21" fmla="*/ 19 h 39"/>
                    <a:gd name="T22" fmla="*/ 41 w 133"/>
                    <a:gd name="T23" fmla="*/ 23 h 39"/>
                    <a:gd name="T24" fmla="*/ 33 w 133"/>
                    <a:gd name="T25" fmla="*/ 26 h 39"/>
                    <a:gd name="T26" fmla="*/ 25 w 133"/>
                    <a:gd name="T27" fmla="*/ 28 h 39"/>
                    <a:gd name="T28" fmla="*/ 17 w 133"/>
                    <a:gd name="T29" fmla="*/ 31 h 39"/>
                    <a:gd name="T30" fmla="*/ 9 w 133"/>
                    <a:gd name="T31" fmla="*/ 32 h 39"/>
                    <a:gd name="T32" fmla="*/ 0 w 133"/>
                    <a:gd name="T33" fmla="*/ 36 h 39"/>
                    <a:gd name="T34" fmla="*/ 0 w 133"/>
                    <a:gd name="T35" fmla="*/ 39 h 39"/>
                    <a:gd name="T36" fmla="*/ 9 w 133"/>
                    <a:gd name="T37" fmla="*/ 36 h 39"/>
                    <a:gd name="T38" fmla="*/ 17 w 133"/>
                    <a:gd name="T39" fmla="*/ 34 h 39"/>
                    <a:gd name="T40" fmla="*/ 25 w 133"/>
                    <a:gd name="T41" fmla="*/ 31 h 39"/>
                    <a:gd name="T42" fmla="*/ 33 w 133"/>
                    <a:gd name="T43" fmla="*/ 29 h 39"/>
                    <a:gd name="T44" fmla="*/ 41 w 133"/>
                    <a:gd name="T45" fmla="*/ 26 h 39"/>
                    <a:gd name="T46" fmla="*/ 49 w 133"/>
                    <a:gd name="T47" fmla="*/ 23 h 39"/>
                    <a:gd name="T48" fmla="*/ 59 w 133"/>
                    <a:gd name="T49" fmla="*/ 19 h 39"/>
                    <a:gd name="T50" fmla="*/ 67 w 133"/>
                    <a:gd name="T51" fmla="*/ 18 h 39"/>
                    <a:gd name="T52" fmla="*/ 75 w 133"/>
                    <a:gd name="T53" fmla="*/ 15 h 39"/>
                    <a:gd name="T54" fmla="*/ 83 w 133"/>
                    <a:gd name="T55" fmla="*/ 13 h 39"/>
                    <a:gd name="T56" fmla="*/ 91 w 133"/>
                    <a:gd name="T57" fmla="*/ 10 h 39"/>
                    <a:gd name="T58" fmla="*/ 99 w 133"/>
                    <a:gd name="T59" fmla="*/ 8 h 39"/>
                    <a:gd name="T60" fmla="*/ 107 w 133"/>
                    <a:gd name="T61" fmla="*/ 7 h 39"/>
                    <a:gd name="T62" fmla="*/ 115 w 133"/>
                    <a:gd name="T63" fmla="*/ 5 h 39"/>
                    <a:gd name="T64" fmla="*/ 125 w 133"/>
                    <a:gd name="T65" fmla="*/ 3 h 39"/>
                    <a:gd name="T66" fmla="*/ 133 w 133"/>
                    <a:gd name="T67" fmla="*/ 3 h 39"/>
                    <a:gd name="T68" fmla="*/ 133 w 133"/>
                    <a:gd name="T69" fmla="*/ 0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33" h="39">
                      <a:moveTo>
                        <a:pt x="133" y="0"/>
                      </a:moveTo>
                      <a:lnTo>
                        <a:pt x="125" y="2"/>
                      </a:lnTo>
                      <a:lnTo>
                        <a:pt x="115" y="2"/>
                      </a:lnTo>
                      <a:lnTo>
                        <a:pt x="107" y="3"/>
                      </a:lnTo>
                      <a:lnTo>
                        <a:pt x="99" y="5"/>
                      </a:lnTo>
                      <a:lnTo>
                        <a:pt x="91" y="7"/>
                      </a:lnTo>
                      <a:lnTo>
                        <a:pt x="81" y="10"/>
                      </a:lnTo>
                      <a:lnTo>
                        <a:pt x="73" y="11"/>
                      </a:lnTo>
                      <a:lnTo>
                        <a:pt x="65" y="15"/>
                      </a:lnTo>
                      <a:lnTo>
                        <a:pt x="57" y="18"/>
                      </a:lnTo>
                      <a:lnTo>
                        <a:pt x="49" y="19"/>
                      </a:lnTo>
                      <a:lnTo>
                        <a:pt x="41" y="23"/>
                      </a:lnTo>
                      <a:lnTo>
                        <a:pt x="33" y="26"/>
                      </a:lnTo>
                      <a:lnTo>
                        <a:pt x="25" y="28"/>
                      </a:lnTo>
                      <a:lnTo>
                        <a:pt x="17" y="31"/>
                      </a:lnTo>
                      <a:lnTo>
                        <a:pt x="9" y="32"/>
                      </a:lnTo>
                      <a:lnTo>
                        <a:pt x="0" y="36"/>
                      </a:lnTo>
                      <a:lnTo>
                        <a:pt x="0" y="39"/>
                      </a:lnTo>
                      <a:lnTo>
                        <a:pt x="9" y="36"/>
                      </a:lnTo>
                      <a:lnTo>
                        <a:pt x="17" y="34"/>
                      </a:lnTo>
                      <a:lnTo>
                        <a:pt x="25" y="31"/>
                      </a:lnTo>
                      <a:lnTo>
                        <a:pt x="33" y="29"/>
                      </a:lnTo>
                      <a:lnTo>
                        <a:pt x="41" y="26"/>
                      </a:lnTo>
                      <a:lnTo>
                        <a:pt x="49" y="23"/>
                      </a:lnTo>
                      <a:lnTo>
                        <a:pt x="59" y="19"/>
                      </a:lnTo>
                      <a:lnTo>
                        <a:pt x="67" y="18"/>
                      </a:lnTo>
                      <a:lnTo>
                        <a:pt x="75" y="15"/>
                      </a:lnTo>
                      <a:lnTo>
                        <a:pt x="83" y="13"/>
                      </a:lnTo>
                      <a:lnTo>
                        <a:pt x="91" y="10"/>
                      </a:lnTo>
                      <a:lnTo>
                        <a:pt x="99" y="8"/>
                      </a:lnTo>
                      <a:lnTo>
                        <a:pt x="107" y="7"/>
                      </a:lnTo>
                      <a:lnTo>
                        <a:pt x="115" y="5"/>
                      </a:lnTo>
                      <a:lnTo>
                        <a:pt x="125" y="3"/>
                      </a:lnTo>
                      <a:lnTo>
                        <a:pt x="133" y="3"/>
                      </a:lnTo>
                      <a:lnTo>
                        <a:pt x="13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1982" name="Freeform 174"/>
                <p:cNvSpPr>
                  <a:spLocks/>
                </p:cNvSpPr>
                <p:nvPr/>
              </p:nvSpPr>
              <p:spPr bwMode="auto">
                <a:xfrm>
                  <a:off x="4511" y="1517"/>
                  <a:ext cx="21" cy="2"/>
                </a:xfrm>
                <a:custGeom>
                  <a:avLst/>
                  <a:gdLst>
                    <a:gd name="T0" fmla="*/ 34 w 42"/>
                    <a:gd name="T1" fmla="*/ 4 h 5"/>
                    <a:gd name="T2" fmla="*/ 34 w 42"/>
                    <a:gd name="T3" fmla="*/ 0 h 5"/>
                    <a:gd name="T4" fmla="*/ 17 w 42"/>
                    <a:gd name="T5" fmla="*/ 0 h 5"/>
                    <a:gd name="T6" fmla="*/ 13 w 42"/>
                    <a:gd name="T7" fmla="*/ 2 h 5"/>
                    <a:gd name="T8" fmla="*/ 0 w 42"/>
                    <a:gd name="T9" fmla="*/ 2 h 5"/>
                    <a:gd name="T10" fmla="*/ 0 w 42"/>
                    <a:gd name="T11" fmla="*/ 5 h 5"/>
                    <a:gd name="T12" fmla="*/ 5 w 42"/>
                    <a:gd name="T13" fmla="*/ 5 h 5"/>
                    <a:gd name="T14" fmla="*/ 8 w 42"/>
                    <a:gd name="T15" fmla="*/ 4 h 5"/>
                    <a:gd name="T16" fmla="*/ 34 w 42"/>
                    <a:gd name="T17" fmla="*/ 4 h 5"/>
                    <a:gd name="T18" fmla="*/ 32 w 42"/>
                    <a:gd name="T19" fmla="*/ 0 h 5"/>
                    <a:gd name="T20" fmla="*/ 34 w 42"/>
                    <a:gd name="T21" fmla="*/ 4 h 5"/>
                    <a:gd name="T22" fmla="*/ 42 w 42"/>
                    <a:gd name="T23" fmla="*/ 0 h 5"/>
                    <a:gd name="T24" fmla="*/ 34 w 42"/>
                    <a:gd name="T25" fmla="*/ 0 h 5"/>
                    <a:gd name="T26" fmla="*/ 34 w 42"/>
                    <a:gd name="T27" fmla="*/ 4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2" h="5">
                      <a:moveTo>
                        <a:pt x="34" y="4"/>
                      </a:moveTo>
                      <a:lnTo>
                        <a:pt x="34" y="0"/>
                      </a:lnTo>
                      <a:lnTo>
                        <a:pt x="17" y="0"/>
                      </a:lnTo>
                      <a:lnTo>
                        <a:pt x="13" y="2"/>
                      </a:lnTo>
                      <a:lnTo>
                        <a:pt x="0" y="2"/>
                      </a:lnTo>
                      <a:lnTo>
                        <a:pt x="0" y="5"/>
                      </a:lnTo>
                      <a:lnTo>
                        <a:pt x="5" y="5"/>
                      </a:lnTo>
                      <a:lnTo>
                        <a:pt x="8" y="4"/>
                      </a:lnTo>
                      <a:lnTo>
                        <a:pt x="34" y="4"/>
                      </a:lnTo>
                      <a:lnTo>
                        <a:pt x="32" y="0"/>
                      </a:lnTo>
                      <a:lnTo>
                        <a:pt x="34" y="4"/>
                      </a:lnTo>
                      <a:lnTo>
                        <a:pt x="42" y="0"/>
                      </a:lnTo>
                      <a:lnTo>
                        <a:pt x="34" y="0"/>
                      </a:lnTo>
                      <a:lnTo>
                        <a:pt x="34"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1983" name="Freeform 175"/>
                <p:cNvSpPr>
                  <a:spLocks/>
                </p:cNvSpPr>
                <p:nvPr/>
              </p:nvSpPr>
              <p:spPr bwMode="auto">
                <a:xfrm>
                  <a:off x="4473" y="1527"/>
                  <a:ext cx="40" cy="24"/>
                </a:xfrm>
                <a:custGeom>
                  <a:avLst/>
                  <a:gdLst>
                    <a:gd name="T0" fmla="*/ 81 w 81"/>
                    <a:gd name="T1" fmla="*/ 0 h 49"/>
                    <a:gd name="T2" fmla="*/ 78 w 81"/>
                    <a:gd name="T3" fmla="*/ 4 h 49"/>
                    <a:gd name="T4" fmla="*/ 74 w 81"/>
                    <a:gd name="T5" fmla="*/ 5 h 49"/>
                    <a:gd name="T6" fmla="*/ 73 w 81"/>
                    <a:gd name="T7" fmla="*/ 9 h 49"/>
                    <a:gd name="T8" fmla="*/ 70 w 81"/>
                    <a:gd name="T9" fmla="*/ 12 h 49"/>
                    <a:gd name="T10" fmla="*/ 68 w 81"/>
                    <a:gd name="T11" fmla="*/ 15 h 49"/>
                    <a:gd name="T12" fmla="*/ 65 w 81"/>
                    <a:gd name="T13" fmla="*/ 18 h 49"/>
                    <a:gd name="T14" fmla="*/ 62 w 81"/>
                    <a:gd name="T15" fmla="*/ 20 h 49"/>
                    <a:gd name="T16" fmla="*/ 58 w 81"/>
                    <a:gd name="T17" fmla="*/ 23 h 49"/>
                    <a:gd name="T18" fmla="*/ 57 w 81"/>
                    <a:gd name="T19" fmla="*/ 26 h 49"/>
                    <a:gd name="T20" fmla="*/ 50 w 81"/>
                    <a:gd name="T21" fmla="*/ 33 h 49"/>
                    <a:gd name="T22" fmla="*/ 49 w 81"/>
                    <a:gd name="T23" fmla="*/ 36 h 49"/>
                    <a:gd name="T24" fmla="*/ 45 w 81"/>
                    <a:gd name="T25" fmla="*/ 38 h 49"/>
                    <a:gd name="T26" fmla="*/ 42 w 81"/>
                    <a:gd name="T27" fmla="*/ 41 h 49"/>
                    <a:gd name="T28" fmla="*/ 41 w 81"/>
                    <a:gd name="T29" fmla="*/ 44 h 49"/>
                    <a:gd name="T30" fmla="*/ 37 w 81"/>
                    <a:gd name="T31" fmla="*/ 46 h 49"/>
                    <a:gd name="T32" fmla="*/ 0 w 81"/>
                    <a:gd name="T33" fmla="*/ 49 h 49"/>
                    <a:gd name="T34" fmla="*/ 8 w 81"/>
                    <a:gd name="T35" fmla="*/ 41 h 49"/>
                    <a:gd name="T36" fmla="*/ 13 w 81"/>
                    <a:gd name="T37" fmla="*/ 38 h 49"/>
                    <a:gd name="T38" fmla="*/ 18 w 81"/>
                    <a:gd name="T39" fmla="*/ 36 h 49"/>
                    <a:gd name="T40" fmla="*/ 21 w 81"/>
                    <a:gd name="T41" fmla="*/ 33 h 49"/>
                    <a:gd name="T42" fmla="*/ 26 w 81"/>
                    <a:gd name="T43" fmla="*/ 30 h 49"/>
                    <a:gd name="T44" fmla="*/ 31 w 81"/>
                    <a:gd name="T45" fmla="*/ 26 h 49"/>
                    <a:gd name="T46" fmla="*/ 36 w 81"/>
                    <a:gd name="T47" fmla="*/ 23 h 49"/>
                    <a:gd name="T48" fmla="*/ 41 w 81"/>
                    <a:gd name="T49" fmla="*/ 20 h 49"/>
                    <a:gd name="T50" fmla="*/ 45 w 81"/>
                    <a:gd name="T51" fmla="*/ 17 h 49"/>
                    <a:gd name="T52" fmla="*/ 50 w 81"/>
                    <a:gd name="T53" fmla="*/ 15 h 49"/>
                    <a:gd name="T54" fmla="*/ 55 w 81"/>
                    <a:gd name="T55" fmla="*/ 12 h 49"/>
                    <a:gd name="T56" fmla="*/ 58 w 81"/>
                    <a:gd name="T57" fmla="*/ 9 h 49"/>
                    <a:gd name="T58" fmla="*/ 63 w 81"/>
                    <a:gd name="T59" fmla="*/ 5 h 49"/>
                    <a:gd name="T60" fmla="*/ 68 w 81"/>
                    <a:gd name="T61" fmla="*/ 4 h 49"/>
                    <a:gd name="T62" fmla="*/ 73 w 81"/>
                    <a:gd name="T63" fmla="*/ 0 h 49"/>
                    <a:gd name="T64" fmla="*/ 81 w 81"/>
                    <a:gd name="T65"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81" h="49">
                      <a:moveTo>
                        <a:pt x="81" y="0"/>
                      </a:moveTo>
                      <a:lnTo>
                        <a:pt x="78" y="4"/>
                      </a:lnTo>
                      <a:lnTo>
                        <a:pt x="74" y="5"/>
                      </a:lnTo>
                      <a:lnTo>
                        <a:pt x="73" y="9"/>
                      </a:lnTo>
                      <a:lnTo>
                        <a:pt x="70" y="12"/>
                      </a:lnTo>
                      <a:lnTo>
                        <a:pt x="68" y="15"/>
                      </a:lnTo>
                      <a:lnTo>
                        <a:pt x="65" y="18"/>
                      </a:lnTo>
                      <a:lnTo>
                        <a:pt x="62" y="20"/>
                      </a:lnTo>
                      <a:lnTo>
                        <a:pt x="58" y="23"/>
                      </a:lnTo>
                      <a:lnTo>
                        <a:pt x="57" y="26"/>
                      </a:lnTo>
                      <a:lnTo>
                        <a:pt x="50" y="33"/>
                      </a:lnTo>
                      <a:lnTo>
                        <a:pt x="49" y="36"/>
                      </a:lnTo>
                      <a:lnTo>
                        <a:pt x="45" y="38"/>
                      </a:lnTo>
                      <a:lnTo>
                        <a:pt x="42" y="41"/>
                      </a:lnTo>
                      <a:lnTo>
                        <a:pt x="41" y="44"/>
                      </a:lnTo>
                      <a:lnTo>
                        <a:pt x="37" y="46"/>
                      </a:lnTo>
                      <a:lnTo>
                        <a:pt x="0" y="49"/>
                      </a:lnTo>
                      <a:lnTo>
                        <a:pt x="8" y="41"/>
                      </a:lnTo>
                      <a:lnTo>
                        <a:pt x="13" y="38"/>
                      </a:lnTo>
                      <a:lnTo>
                        <a:pt x="18" y="36"/>
                      </a:lnTo>
                      <a:lnTo>
                        <a:pt x="21" y="33"/>
                      </a:lnTo>
                      <a:lnTo>
                        <a:pt x="26" y="30"/>
                      </a:lnTo>
                      <a:lnTo>
                        <a:pt x="31" y="26"/>
                      </a:lnTo>
                      <a:lnTo>
                        <a:pt x="36" y="23"/>
                      </a:lnTo>
                      <a:lnTo>
                        <a:pt x="41" y="20"/>
                      </a:lnTo>
                      <a:lnTo>
                        <a:pt x="45" y="17"/>
                      </a:lnTo>
                      <a:lnTo>
                        <a:pt x="50" y="15"/>
                      </a:lnTo>
                      <a:lnTo>
                        <a:pt x="55" y="12"/>
                      </a:lnTo>
                      <a:lnTo>
                        <a:pt x="58" y="9"/>
                      </a:lnTo>
                      <a:lnTo>
                        <a:pt x="63" y="5"/>
                      </a:lnTo>
                      <a:lnTo>
                        <a:pt x="68" y="4"/>
                      </a:lnTo>
                      <a:lnTo>
                        <a:pt x="73" y="0"/>
                      </a:lnTo>
                      <a:lnTo>
                        <a:pt x="81" y="0"/>
                      </a:lnTo>
                      <a:close/>
                    </a:path>
                  </a:pathLst>
                </a:custGeom>
                <a:solidFill>
                  <a:srgbClr val="E5E5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1984" name="Freeform 176"/>
                <p:cNvSpPr>
                  <a:spLocks/>
                </p:cNvSpPr>
                <p:nvPr/>
              </p:nvSpPr>
              <p:spPr bwMode="auto">
                <a:xfrm>
                  <a:off x="4491" y="1527"/>
                  <a:ext cx="23" cy="24"/>
                </a:xfrm>
                <a:custGeom>
                  <a:avLst/>
                  <a:gdLst>
                    <a:gd name="T0" fmla="*/ 0 w 46"/>
                    <a:gd name="T1" fmla="*/ 47 h 47"/>
                    <a:gd name="T2" fmla="*/ 2 w 46"/>
                    <a:gd name="T3" fmla="*/ 47 h 47"/>
                    <a:gd name="T4" fmla="*/ 4 w 46"/>
                    <a:gd name="T5" fmla="*/ 44 h 47"/>
                    <a:gd name="T6" fmla="*/ 7 w 46"/>
                    <a:gd name="T7" fmla="*/ 41 h 47"/>
                    <a:gd name="T8" fmla="*/ 10 w 46"/>
                    <a:gd name="T9" fmla="*/ 39 h 47"/>
                    <a:gd name="T10" fmla="*/ 12 w 46"/>
                    <a:gd name="T11" fmla="*/ 36 h 47"/>
                    <a:gd name="T12" fmla="*/ 37 w 46"/>
                    <a:gd name="T13" fmla="*/ 10 h 47"/>
                    <a:gd name="T14" fmla="*/ 39 w 46"/>
                    <a:gd name="T15" fmla="*/ 7 h 47"/>
                    <a:gd name="T16" fmla="*/ 42 w 46"/>
                    <a:gd name="T17" fmla="*/ 4 h 47"/>
                    <a:gd name="T18" fmla="*/ 46 w 46"/>
                    <a:gd name="T19" fmla="*/ 2 h 47"/>
                    <a:gd name="T20" fmla="*/ 42 w 46"/>
                    <a:gd name="T21" fmla="*/ 0 h 47"/>
                    <a:gd name="T22" fmla="*/ 39 w 46"/>
                    <a:gd name="T23" fmla="*/ 2 h 47"/>
                    <a:gd name="T24" fmla="*/ 37 w 46"/>
                    <a:gd name="T25" fmla="*/ 5 h 47"/>
                    <a:gd name="T26" fmla="*/ 34 w 46"/>
                    <a:gd name="T27" fmla="*/ 9 h 47"/>
                    <a:gd name="T28" fmla="*/ 31 w 46"/>
                    <a:gd name="T29" fmla="*/ 10 h 47"/>
                    <a:gd name="T30" fmla="*/ 29 w 46"/>
                    <a:gd name="T31" fmla="*/ 13 h 47"/>
                    <a:gd name="T32" fmla="*/ 23 w 46"/>
                    <a:gd name="T33" fmla="*/ 20 h 47"/>
                    <a:gd name="T34" fmla="*/ 21 w 46"/>
                    <a:gd name="T35" fmla="*/ 23 h 47"/>
                    <a:gd name="T36" fmla="*/ 18 w 46"/>
                    <a:gd name="T37" fmla="*/ 25 h 47"/>
                    <a:gd name="T38" fmla="*/ 15 w 46"/>
                    <a:gd name="T39" fmla="*/ 28 h 47"/>
                    <a:gd name="T40" fmla="*/ 13 w 46"/>
                    <a:gd name="T41" fmla="*/ 31 h 47"/>
                    <a:gd name="T42" fmla="*/ 2 w 46"/>
                    <a:gd name="T43" fmla="*/ 42 h 47"/>
                    <a:gd name="T44" fmla="*/ 0 w 46"/>
                    <a:gd name="T45" fmla="*/ 46 h 47"/>
                    <a:gd name="T46" fmla="*/ 0 w 46"/>
                    <a:gd name="T47" fmla="*/ 44 h 47"/>
                    <a:gd name="T48" fmla="*/ 0 w 46"/>
                    <a:gd name="T49" fmla="*/ 47 h 47"/>
                    <a:gd name="T50" fmla="*/ 2 w 46"/>
                    <a:gd name="T51" fmla="*/ 47 h 47"/>
                    <a:gd name="T52" fmla="*/ 0 w 46"/>
                    <a:gd name="T53" fmla="*/ 4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6" h="47">
                      <a:moveTo>
                        <a:pt x="0" y="47"/>
                      </a:moveTo>
                      <a:lnTo>
                        <a:pt x="2" y="47"/>
                      </a:lnTo>
                      <a:lnTo>
                        <a:pt x="4" y="44"/>
                      </a:lnTo>
                      <a:lnTo>
                        <a:pt x="7" y="41"/>
                      </a:lnTo>
                      <a:lnTo>
                        <a:pt x="10" y="39"/>
                      </a:lnTo>
                      <a:lnTo>
                        <a:pt x="12" y="36"/>
                      </a:lnTo>
                      <a:lnTo>
                        <a:pt x="37" y="10"/>
                      </a:lnTo>
                      <a:lnTo>
                        <a:pt x="39" y="7"/>
                      </a:lnTo>
                      <a:lnTo>
                        <a:pt x="42" y="4"/>
                      </a:lnTo>
                      <a:lnTo>
                        <a:pt x="46" y="2"/>
                      </a:lnTo>
                      <a:lnTo>
                        <a:pt x="42" y="0"/>
                      </a:lnTo>
                      <a:lnTo>
                        <a:pt x="39" y="2"/>
                      </a:lnTo>
                      <a:lnTo>
                        <a:pt x="37" y="5"/>
                      </a:lnTo>
                      <a:lnTo>
                        <a:pt x="34" y="9"/>
                      </a:lnTo>
                      <a:lnTo>
                        <a:pt x="31" y="10"/>
                      </a:lnTo>
                      <a:lnTo>
                        <a:pt x="29" y="13"/>
                      </a:lnTo>
                      <a:lnTo>
                        <a:pt x="23" y="20"/>
                      </a:lnTo>
                      <a:lnTo>
                        <a:pt x="21" y="23"/>
                      </a:lnTo>
                      <a:lnTo>
                        <a:pt x="18" y="25"/>
                      </a:lnTo>
                      <a:lnTo>
                        <a:pt x="15" y="28"/>
                      </a:lnTo>
                      <a:lnTo>
                        <a:pt x="13" y="31"/>
                      </a:lnTo>
                      <a:lnTo>
                        <a:pt x="2" y="42"/>
                      </a:lnTo>
                      <a:lnTo>
                        <a:pt x="0" y="46"/>
                      </a:lnTo>
                      <a:lnTo>
                        <a:pt x="0" y="44"/>
                      </a:lnTo>
                      <a:lnTo>
                        <a:pt x="0" y="47"/>
                      </a:lnTo>
                      <a:lnTo>
                        <a:pt x="2" y="47"/>
                      </a:lnTo>
                      <a:lnTo>
                        <a:pt x="0" y="4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1985" name="Freeform 177"/>
                <p:cNvSpPr>
                  <a:spLocks/>
                </p:cNvSpPr>
                <p:nvPr/>
              </p:nvSpPr>
              <p:spPr bwMode="auto">
                <a:xfrm>
                  <a:off x="4469" y="1549"/>
                  <a:ext cx="22" cy="3"/>
                </a:xfrm>
                <a:custGeom>
                  <a:avLst/>
                  <a:gdLst>
                    <a:gd name="T0" fmla="*/ 5 w 43"/>
                    <a:gd name="T1" fmla="*/ 3 h 7"/>
                    <a:gd name="T2" fmla="*/ 6 w 43"/>
                    <a:gd name="T3" fmla="*/ 7 h 7"/>
                    <a:gd name="T4" fmla="*/ 43 w 43"/>
                    <a:gd name="T5" fmla="*/ 3 h 7"/>
                    <a:gd name="T6" fmla="*/ 43 w 43"/>
                    <a:gd name="T7" fmla="*/ 0 h 7"/>
                    <a:gd name="T8" fmla="*/ 6 w 43"/>
                    <a:gd name="T9" fmla="*/ 3 h 7"/>
                    <a:gd name="T10" fmla="*/ 8 w 43"/>
                    <a:gd name="T11" fmla="*/ 5 h 7"/>
                    <a:gd name="T12" fmla="*/ 5 w 43"/>
                    <a:gd name="T13" fmla="*/ 3 h 7"/>
                    <a:gd name="T14" fmla="*/ 0 w 43"/>
                    <a:gd name="T15" fmla="*/ 7 h 7"/>
                    <a:gd name="T16" fmla="*/ 6 w 43"/>
                    <a:gd name="T17" fmla="*/ 7 h 7"/>
                    <a:gd name="T18" fmla="*/ 5 w 43"/>
                    <a:gd name="T19"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 h="7">
                      <a:moveTo>
                        <a:pt x="5" y="3"/>
                      </a:moveTo>
                      <a:lnTo>
                        <a:pt x="6" y="7"/>
                      </a:lnTo>
                      <a:lnTo>
                        <a:pt x="43" y="3"/>
                      </a:lnTo>
                      <a:lnTo>
                        <a:pt x="43" y="0"/>
                      </a:lnTo>
                      <a:lnTo>
                        <a:pt x="6" y="3"/>
                      </a:lnTo>
                      <a:lnTo>
                        <a:pt x="8" y="5"/>
                      </a:lnTo>
                      <a:lnTo>
                        <a:pt x="5" y="3"/>
                      </a:lnTo>
                      <a:lnTo>
                        <a:pt x="0" y="7"/>
                      </a:lnTo>
                      <a:lnTo>
                        <a:pt x="6" y="7"/>
                      </a:lnTo>
                      <a:lnTo>
                        <a:pt x="5"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1986" name="Freeform 178"/>
                <p:cNvSpPr>
                  <a:spLocks/>
                </p:cNvSpPr>
                <p:nvPr/>
              </p:nvSpPr>
              <p:spPr bwMode="auto">
                <a:xfrm>
                  <a:off x="4472" y="1526"/>
                  <a:ext cx="38" cy="25"/>
                </a:xfrm>
                <a:custGeom>
                  <a:avLst/>
                  <a:gdLst>
                    <a:gd name="T0" fmla="*/ 74 w 75"/>
                    <a:gd name="T1" fmla="*/ 0 h 50"/>
                    <a:gd name="T2" fmla="*/ 69 w 75"/>
                    <a:gd name="T3" fmla="*/ 3 h 50"/>
                    <a:gd name="T4" fmla="*/ 64 w 75"/>
                    <a:gd name="T5" fmla="*/ 5 h 50"/>
                    <a:gd name="T6" fmla="*/ 59 w 75"/>
                    <a:gd name="T7" fmla="*/ 8 h 50"/>
                    <a:gd name="T8" fmla="*/ 55 w 75"/>
                    <a:gd name="T9" fmla="*/ 11 h 50"/>
                    <a:gd name="T10" fmla="*/ 50 w 75"/>
                    <a:gd name="T11" fmla="*/ 14 h 50"/>
                    <a:gd name="T12" fmla="*/ 45 w 75"/>
                    <a:gd name="T13" fmla="*/ 18 h 50"/>
                    <a:gd name="T14" fmla="*/ 40 w 75"/>
                    <a:gd name="T15" fmla="*/ 19 h 50"/>
                    <a:gd name="T16" fmla="*/ 37 w 75"/>
                    <a:gd name="T17" fmla="*/ 22 h 50"/>
                    <a:gd name="T18" fmla="*/ 32 w 75"/>
                    <a:gd name="T19" fmla="*/ 26 h 50"/>
                    <a:gd name="T20" fmla="*/ 27 w 75"/>
                    <a:gd name="T21" fmla="*/ 29 h 50"/>
                    <a:gd name="T22" fmla="*/ 22 w 75"/>
                    <a:gd name="T23" fmla="*/ 32 h 50"/>
                    <a:gd name="T24" fmla="*/ 17 w 75"/>
                    <a:gd name="T25" fmla="*/ 35 h 50"/>
                    <a:gd name="T26" fmla="*/ 13 w 75"/>
                    <a:gd name="T27" fmla="*/ 39 h 50"/>
                    <a:gd name="T28" fmla="*/ 9 w 75"/>
                    <a:gd name="T29" fmla="*/ 42 h 50"/>
                    <a:gd name="T30" fmla="*/ 5 w 75"/>
                    <a:gd name="T31" fmla="*/ 45 h 50"/>
                    <a:gd name="T32" fmla="*/ 0 w 75"/>
                    <a:gd name="T33" fmla="*/ 48 h 50"/>
                    <a:gd name="T34" fmla="*/ 3 w 75"/>
                    <a:gd name="T35" fmla="*/ 50 h 50"/>
                    <a:gd name="T36" fmla="*/ 6 w 75"/>
                    <a:gd name="T37" fmla="*/ 47 h 50"/>
                    <a:gd name="T38" fmla="*/ 11 w 75"/>
                    <a:gd name="T39" fmla="*/ 43 h 50"/>
                    <a:gd name="T40" fmla="*/ 16 w 75"/>
                    <a:gd name="T41" fmla="*/ 40 h 50"/>
                    <a:gd name="T42" fmla="*/ 19 w 75"/>
                    <a:gd name="T43" fmla="*/ 39 h 50"/>
                    <a:gd name="T44" fmla="*/ 24 w 75"/>
                    <a:gd name="T45" fmla="*/ 34 h 50"/>
                    <a:gd name="T46" fmla="*/ 29 w 75"/>
                    <a:gd name="T47" fmla="*/ 31 h 50"/>
                    <a:gd name="T48" fmla="*/ 34 w 75"/>
                    <a:gd name="T49" fmla="*/ 29 h 50"/>
                    <a:gd name="T50" fmla="*/ 38 w 75"/>
                    <a:gd name="T51" fmla="*/ 26 h 50"/>
                    <a:gd name="T52" fmla="*/ 42 w 75"/>
                    <a:gd name="T53" fmla="*/ 22 h 50"/>
                    <a:gd name="T54" fmla="*/ 46 w 75"/>
                    <a:gd name="T55" fmla="*/ 19 h 50"/>
                    <a:gd name="T56" fmla="*/ 51 w 75"/>
                    <a:gd name="T57" fmla="*/ 16 h 50"/>
                    <a:gd name="T58" fmla="*/ 56 w 75"/>
                    <a:gd name="T59" fmla="*/ 14 h 50"/>
                    <a:gd name="T60" fmla="*/ 61 w 75"/>
                    <a:gd name="T61" fmla="*/ 11 h 50"/>
                    <a:gd name="T62" fmla="*/ 66 w 75"/>
                    <a:gd name="T63" fmla="*/ 8 h 50"/>
                    <a:gd name="T64" fmla="*/ 71 w 75"/>
                    <a:gd name="T65" fmla="*/ 6 h 50"/>
                    <a:gd name="T66" fmla="*/ 75 w 75"/>
                    <a:gd name="T67" fmla="*/ 3 h 50"/>
                    <a:gd name="T68" fmla="*/ 74 w 75"/>
                    <a:gd name="T69" fmla="*/ 3 h 50"/>
                    <a:gd name="T70" fmla="*/ 74 w 75"/>
                    <a:gd name="T71"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5" h="50">
                      <a:moveTo>
                        <a:pt x="74" y="0"/>
                      </a:moveTo>
                      <a:lnTo>
                        <a:pt x="69" y="3"/>
                      </a:lnTo>
                      <a:lnTo>
                        <a:pt x="64" y="5"/>
                      </a:lnTo>
                      <a:lnTo>
                        <a:pt x="59" y="8"/>
                      </a:lnTo>
                      <a:lnTo>
                        <a:pt x="55" y="11"/>
                      </a:lnTo>
                      <a:lnTo>
                        <a:pt x="50" y="14"/>
                      </a:lnTo>
                      <a:lnTo>
                        <a:pt x="45" y="18"/>
                      </a:lnTo>
                      <a:lnTo>
                        <a:pt x="40" y="19"/>
                      </a:lnTo>
                      <a:lnTo>
                        <a:pt x="37" y="22"/>
                      </a:lnTo>
                      <a:lnTo>
                        <a:pt x="32" y="26"/>
                      </a:lnTo>
                      <a:lnTo>
                        <a:pt x="27" y="29"/>
                      </a:lnTo>
                      <a:lnTo>
                        <a:pt x="22" y="32"/>
                      </a:lnTo>
                      <a:lnTo>
                        <a:pt x="17" y="35"/>
                      </a:lnTo>
                      <a:lnTo>
                        <a:pt x="13" y="39"/>
                      </a:lnTo>
                      <a:lnTo>
                        <a:pt x="9" y="42"/>
                      </a:lnTo>
                      <a:lnTo>
                        <a:pt x="5" y="45"/>
                      </a:lnTo>
                      <a:lnTo>
                        <a:pt x="0" y="48"/>
                      </a:lnTo>
                      <a:lnTo>
                        <a:pt x="3" y="50"/>
                      </a:lnTo>
                      <a:lnTo>
                        <a:pt x="6" y="47"/>
                      </a:lnTo>
                      <a:lnTo>
                        <a:pt x="11" y="43"/>
                      </a:lnTo>
                      <a:lnTo>
                        <a:pt x="16" y="40"/>
                      </a:lnTo>
                      <a:lnTo>
                        <a:pt x="19" y="39"/>
                      </a:lnTo>
                      <a:lnTo>
                        <a:pt x="24" y="34"/>
                      </a:lnTo>
                      <a:lnTo>
                        <a:pt x="29" y="31"/>
                      </a:lnTo>
                      <a:lnTo>
                        <a:pt x="34" y="29"/>
                      </a:lnTo>
                      <a:lnTo>
                        <a:pt x="38" y="26"/>
                      </a:lnTo>
                      <a:lnTo>
                        <a:pt x="42" y="22"/>
                      </a:lnTo>
                      <a:lnTo>
                        <a:pt x="46" y="19"/>
                      </a:lnTo>
                      <a:lnTo>
                        <a:pt x="51" y="16"/>
                      </a:lnTo>
                      <a:lnTo>
                        <a:pt x="56" y="14"/>
                      </a:lnTo>
                      <a:lnTo>
                        <a:pt x="61" y="11"/>
                      </a:lnTo>
                      <a:lnTo>
                        <a:pt x="66" y="8"/>
                      </a:lnTo>
                      <a:lnTo>
                        <a:pt x="71" y="6"/>
                      </a:lnTo>
                      <a:lnTo>
                        <a:pt x="75" y="3"/>
                      </a:lnTo>
                      <a:lnTo>
                        <a:pt x="74" y="3"/>
                      </a:lnTo>
                      <a:lnTo>
                        <a:pt x="7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1987" name="Freeform 179"/>
                <p:cNvSpPr>
                  <a:spLocks/>
                </p:cNvSpPr>
                <p:nvPr/>
              </p:nvSpPr>
              <p:spPr bwMode="auto">
                <a:xfrm>
                  <a:off x="4509" y="1526"/>
                  <a:ext cx="6" cy="2"/>
                </a:xfrm>
                <a:custGeom>
                  <a:avLst/>
                  <a:gdLst>
                    <a:gd name="T0" fmla="*/ 10 w 11"/>
                    <a:gd name="T1" fmla="*/ 3 h 3"/>
                    <a:gd name="T2" fmla="*/ 8 w 11"/>
                    <a:gd name="T3" fmla="*/ 0 h 3"/>
                    <a:gd name="T4" fmla="*/ 0 w 11"/>
                    <a:gd name="T5" fmla="*/ 0 h 3"/>
                    <a:gd name="T6" fmla="*/ 0 w 11"/>
                    <a:gd name="T7" fmla="*/ 3 h 3"/>
                    <a:gd name="T8" fmla="*/ 8 w 11"/>
                    <a:gd name="T9" fmla="*/ 3 h 3"/>
                    <a:gd name="T10" fmla="*/ 6 w 11"/>
                    <a:gd name="T11" fmla="*/ 1 h 3"/>
                    <a:gd name="T12" fmla="*/ 10 w 11"/>
                    <a:gd name="T13" fmla="*/ 3 h 3"/>
                    <a:gd name="T14" fmla="*/ 11 w 11"/>
                    <a:gd name="T15" fmla="*/ 0 h 3"/>
                    <a:gd name="T16" fmla="*/ 8 w 11"/>
                    <a:gd name="T17" fmla="*/ 0 h 3"/>
                    <a:gd name="T18" fmla="*/ 10 w 11"/>
                    <a:gd name="T19" fmla="*/ 3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 h="3">
                      <a:moveTo>
                        <a:pt x="10" y="3"/>
                      </a:moveTo>
                      <a:lnTo>
                        <a:pt x="8" y="0"/>
                      </a:lnTo>
                      <a:lnTo>
                        <a:pt x="0" y="0"/>
                      </a:lnTo>
                      <a:lnTo>
                        <a:pt x="0" y="3"/>
                      </a:lnTo>
                      <a:lnTo>
                        <a:pt x="8" y="3"/>
                      </a:lnTo>
                      <a:lnTo>
                        <a:pt x="6" y="1"/>
                      </a:lnTo>
                      <a:lnTo>
                        <a:pt x="10" y="3"/>
                      </a:lnTo>
                      <a:lnTo>
                        <a:pt x="11" y="0"/>
                      </a:lnTo>
                      <a:lnTo>
                        <a:pt x="8" y="0"/>
                      </a:lnTo>
                      <a:lnTo>
                        <a:pt x="10"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1988" name="Freeform 180"/>
                <p:cNvSpPr>
                  <a:spLocks/>
                </p:cNvSpPr>
                <p:nvPr/>
              </p:nvSpPr>
              <p:spPr bwMode="auto">
                <a:xfrm>
                  <a:off x="4236" y="1543"/>
                  <a:ext cx="7" cy="4"/>
                </a:xfrm>
                <a:custGeom>
                  <a:avLst/>
                  <a:gdLst>
                    <a:gd name="T0" fmla="*/ 13 w 13"/>
                    <a:gd name="T1" fmla="*/ 0 h 6"/>
                    <a:gd name="T2" fmla="*/ 13 w 13"/>
                    <a:gd name="T3" fmla="*/ 5 h 6"/>
                    <a:gd name="T4" fmla="*/ 11 w 13"/>
                    <a:gd name="T5" fmla="*/ 5 h 6"/>
                    <a:gd name="T6" fmla="*/ 10 w 13"/>
                    <a:gd name="T7" fmla="*/ 6 h 6"/>
                    <a:gd name="T8" fmla="*/ 3 w 13"/>
                    <a:gd name="T9" fmla="*/ 6 h 6"/>
                    <a:gd name="T10" fmla="*/ 0 w 13"/>
                    <a:gd name="T11" fmla="*/ 5 h 6"/>
                    <a:gd name="T12" fmla="*/ 1 w 13"/>
                    <a:gd name="T13" fmla="*/ 5 h 6"/>
                    <a:gd name="T14" fmla="*/ 5 w 13"/>
                    <a:gd name="T15" fmla="*/ 1 h 6"/>
                    <a:gd name="T16" fmla="*/ 6 w 13"/>
                    <a:gd name="T17" fmla="*/ 1 h 6"/>
                    <a:gd name="T18" fmla="*/ 8 w 13"/>
                    <a:gd name="T19" fmla="*/ 0 h 6"/>
                    <a:gd name="T20" fmla="*/ 13 w 13"/>
                    <a:gd name="T21"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 h="6">
                      <a:moveTo>
                        <a:pt x="13" y="0"/>
                      </a:moveTo>
                      <a:lnTo>
                        <a:pt x="13" y="5"/>
                      </a:lnTo>
                      <a:lnTo>
                        <a:pt x="11" y="5"/>
                      </a:lnTo>
                      <a:lnTo>
                        <a:pt x="10" y="6"/>
                      </a:lnTo>
                      <a:lnTo>
                        <a:pt x="3" y="6"/>
                      </a:lnTo>
                      <a:lnTo>
                        <a:pt x="0" y="5"/>
                      </a:lnTo>
                      <a:lnTo>
                        <a:pt x="1" y="5"/>
                      </a:lnTo>
                      <a:lnTo>
                        <a:pt x="5" y="1"/>
                      </a:lnTo>
                      <a:lnTo>
                        <a:pt x="6" y="1"/>
                      </a:lnTo>
                      <a:lnTo>
                        <a:pt x="8" y="0"/>
                      </a:lnTo>
                      <a:lnTo>
                        <a:pt x="1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1989" name="Freeform 181"/>
                <p:cNvSpPr>
                  <a:spLocks/>
                </p:cNvSpPr>
                <p:nvPr/>
              </p:nvSpPr>
              <p:spPr bwMode="auto">
                <a:xfrm>
                  <a:off x="4235" y="1543"/>
                  <a:ext cx="9" cy="4"/>
                </a:xfrm>
                <a:custGeom>
                  <a:avLst/>
                  <a:gdLst>
                    <a:gd name="T0" fmla="*/ 3 w 17"/>
                    <a:gd name="T1" fmla="*/ 5 h 8"/>
                    <a:gd name="T2" fmla="*/ 3 w 17"/>
                    <a:gd name="T3" fmla="*/ 6 h 8"/>
                    <a:gd name="T4" fmla="*/ 6 w 17"/>
                    <a:gd name="T5" fmla="*/ 8 h 8"/>
                    <a:gd name="T6" fmla="*/ 13 w 17"/>
                    <a:gd name="T7" fmla="*/ 8 h 8"/>
                    <a:gd name="T8" fmla="*/ 17 w 17"/>
                    <a:gd name="T9" fmla="*/ 3 h 8"/>
                    <a:gd name="T10" fmla="*/ 17 w 17"/>
                    <a:gd name="T11" fmla="*/ 0 h 8"/>
                    <a:gd name="T12" fmla="*/ 14 w 17"/>
                    <a:gd name="T13" fmla="*/ 0 h 8"/>
                    <a:gd name="T14" fmla="*/ 14 w 17"/>
                    <a:gd name="T15" fmla="*/ 3 h 8"/>
                    <a:gd name="T16" fmla="*/ 13 w 17"/>
                    <a:gd name="T17" fmla="*/ 3 h 8"/>
                    <a:gd name="T18" fmla="*/ 11 w 17"/>
                    <a:gd name="T19" fmla="*/ 5 h 8"/>
                    <a:gd name="T20" fmla="*/ 4 w 17"/>
                    <a:gd name="T21" fmla="*/ 5 h 8"/>
                    <a:gd name="T22" fmla="*/ 4 w 17"/>
                    <a:gd name="T23" fmla="*/ 6 h 8"/>
                    <a:gd name="T24" fmla="*/ 3 w 17"/>
                    <a:gd name="T25" fmla="*/ 5 h 8"/>
                    <a:gd name="T26" fmla="*/ 0 w 17"/>
                    <a:gd name="T27" fmla="*/ 6 h 8"/>
                    <a:gd name="T28" fmla="*/ 3 w 17"/>
                    <a:gd name="T29" fmla="*/ 6 h 8"/>
                    <a:gd name="T30" fmla="*/ 3 w 17"/>
                    <a:gd name="T3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7" h="8">
                      <a:moveTo>
                        <a:pt x="3" y="5"/>
                      </a:moveTo>
                      <a:lnTo>
                        <a:pt x="3" y="6"/>
                      </a:lnTo>
                      <a:lnTo>
                        <a:pt x="6" y="8"/>
                      </a:lnTo>
                      <a:lnTo>
                        <a:pt x="13" y="8"/>
                      </a:lnTo>
                      <a:lnTo>
                        <a:pt x="17" y="3"/>
                      </a:lnTo>
                      <a:lnTo>
                        <a:pt x="17" y="0"/>
                      </a:lnTo>
                      <a:lnTo>
                        <a:pt x="14" y="0"/>
                      </a:lnTo>
                      <a:lnTo>
                        <a:pt x="14" y="3"/>
                      </a:lnTo>
                      <a:lnTo>
                        <a:pt x="13" y="3"/>
                      </a:lnTo>
                      <a:lnTo>
                        <a:pt x="11" y="5"/>
                      </a:lnTo>
                      <a:lnTo>
                        <a:pt x="4" y="5"/>
                      </a:lnTo>
                      <a:lnTo>
                        <a:pt x="4" y="6"/>
                      </a:lnTo>
                      <a:lnTo>
                        <a:pt x="3" y="5"/>
                      </a:lnTo>
                      <a:lnTo>
                        <a:pt x="0" y="6"/>
                      </a:lnTo>
                      <a:lnTo>
                        <a:pt x="3" y="6"/>
                      </a:lnTo>
                      <a:lnTo>
                        <a:pt x="3" y="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1990" name="Freeform 182"/>
                <p:cNvSpPr>
                  <a:spLocks/>
                </p:cNvSpPr>
                <p:nvPr/>
              </p:nvSpPr>
              <p:spPr bwMode="auto">
                <a:xfrm>
                  <a:off x="4236" y="1543"/>
                  <a:ext cx="8" cy="4"/>
                </a:xfrm>
                <a:custGeom>
                  <a:avLst/>
                  <a:gdLst>
                    <a:gd name="T0" fmla="*/ 14 w 14"/>
                    <a:gd name="T1" fmla="*/ 2 h 8"/>
                    <a:gd name="T2" fmla="*/ 13 w 14"/>
                    <a:gd name="T3" fmla="*/ 0 h 8"/>
                    <a:gd name="T4" fmla="*/ 8 w 14"/>
                    <a:gd name="T5" fmla="*/ 0 h 8"/>
                    <a:gd name="T6" fmla="*/ 5 w 14"/>
                    <a:gd name="T7" fmla="*/ 2 h 8"/>
                    <a:gd name="T8" fmla="*/ 0 w 14"/>
                    <a:gd name="T9" fmla="*/ 7 h 8"/>
                    <a:gd name="T10" fmla="*/ 1 w 14"/>
                    <a:gd name="T11" fmla="*/ 8 h 8"/>
                    <a:gd name="T12" fmla="*/ 3 w 14"/>
                    <a:gd name="T13" fmla="*/ 7 h 8"/>
                    <a:gd name="T14" fmla="*/ 5 w 14"/>
                    <a:gd name="T15" fmla="*/ 7 h 8"/>
                    <a:gd name="T16" fmla="*/ 5 w 14"/>
                    <a:gd name="T17" fmla="*/ 5 h 8"/>
                    <a:gd name="T18" fmla="*/ 6 w 14"/>
                    <a:gd name="T19" fmla="*/ 5 h 8"/>
                    <a:gd name="T20" fmla="*/ 8 w 14"/>
                    <a:gd name="T21" fmla="*/ 3 h 8"/>
                    <a:gd name="T22" fmla="*/ 13 w 14"/>
                    <a:gd name="T23" fmla="*/ 3 h 8"/>
                    <a:gd name="T24" fmla="*/ 11 w 14"/>
                    <a:gd name="T25" fmla="*/ 2 h 8"/>
                    <a:gd name="T26" fmla="*/ 14 w 14"/>
                    <a:gd name="T27" fmla="*/ 2 h 8"/>
                    <a:gd name="T28" fmla="*/ 14 w 14"/>
                    <a:gd name="T29" fmla="*/ 0 h 8"/>
                    <a:gd name="T30" fmla="*/ 13 w 14"/>
                    <a:gd name="T31" fmla="*/ 0 h 8"/>
                    <a:gd name="T32" fmla="*/ 14 w 14"/>
                    <a:gd name="T33" fmla="*/ 2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 h="8">
                      <a:moveTo>
                        <a:pt x="14" y="2"/>
                      </a:moveTo>
                      <a:lnTo>
                        <a:pt x="13" y="0"/>
                      </a:lnTo>
                      <a:lnTo>
                        <a:pt x="8" y="0"/>
                      </a:lnTo>
                      <a:lnTo>
                        <a:pt x="5" y="2"/>
                      </a:lnTo>
                      <a:lnTo>
                        <a:pt x="0" y="7"/>
                      </a:lnTo>
                      <a:lnTo>
                        <a:pt x="1" y="8"/>
                      </a:lnTo>
                      <a:lnTo>
                        <a:pt x="3" y="7"/>
                      </a:lnTo>
                      <a:lnTo>
                        <a:pt x="5" y="7"/>
                      </a:lnTo>
                      <a:lnTo>
                        <a:pt x="5" y="5"/>
                      </a:lnTo>
                      <a:lnTo>
                        <a:pt x="6" y="5"/>
                      </a:lnTo>
                      <a:lnTo>
                        <a:pt x="8" y="3"/>
                      </a:lnTo>
                      <a:lnTo>
                        <a:pt x="13" y="3"/>
                      </a:lnTo>
                      <a:lnTo>
                        <a:pt x="11" y="2"/>
                      </a:lnTo>
                      <a:lnTo>
                        <a:pt x="14" y="2"/>
                      </a:lnTo>
                      <a:lnTo>
                        <a:pt x="14" y="0"/>
                      </a:lnTo>
                      <a:lnTo>
                        <a:pt x="13" y="0"/>
                      </a:lnTo>
                      <a:lnTo>
                        <a:pt x="14"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1991" name="Freeform 183"/>
                <p:cNvSpPr>
                  <a:spLocks/>
                </p:cNvSpPr>
                <p:nvPr/>
              </p:nvSpPr>
              <p:spPr bwMode="auto">
                <a:xfrm>
                  <a:off x="4639" y="1545"/>
                  <a:ext cx="103" cy="3"/>
                </a:xfrm>
                <a:custGeom>
                  <a:avLst/>
                  <a:gdLst>
                    <a:gd name="T0" fmla="*/ 207 w 207"/>
                    <a:gd name="T1" fmla="*/ 0 h 6"/>
                    <a:gd name="T2" fmla="*/ 205 w 207"/>
                    <a:gd name="T3" fmla="*/ 2 h 6"/>
                    <a:gd name="T4" fmla="*/ 199 w 207"/>
                    <a:gd name="T5" fmla="*/ 3 h 6"/>
                    <a:gd name="T6" fmla="*/ 183 w 207"/>
                    <a:gd name="T7" fmla="*/ 3 h 6"/>
                    <a:gd name="T8" fmla="*/ 178 w 207"/>
                    <a:gd name="T9" fmla="*/ 5 h 6"/>
                    <a:gd name="T10" fmla="*/ 105 w 207"/>
                    <a:gd name="T11" fmla="*/ 5 h 6"/>
                    <a:gd name="T12" fmla="*/ 100 w 207"/>
                    <a:gd name="T13" fmla="*/ 3 h 6"/>
                    <a:gd name="T14" fmla="*/ 71 w 207"/>
                    <a:gd name="T15" fmla="*/ 3 h 6"/>
                    <a:gd name="T16" fmla="*/ 67 w 207"/>
                    <a:gd name="T17" fmla="*/ 5 h 6"/>
                    <a:gd name="T18" fmla="*/ 39 w 207"/>
                    <a:gd name="T19" fmla="*/ 5 h 6"/>
                    <a:gd name="T20" fmla="*/ 33 w 207"/>
                    <a:gd name="T21" fmla="*/ 6 h 6"/>
                    <a:gd name="T22" fmla="*/ 0 w 207"/>
                    <a:gd name="T23" fmla="*/ 6 h 6"/>
                    <a:gd name="T24" fmla="*/ 0 w 207"/>
                    <a:gd name="T25" fmla="*/ 3 h 6"/>
                    <a:gd name="T26" fmla="*/ 13 w 207"/>
                    <a:gd name="T27" fmla="*/ 3 h 6"/>
                    <a:gd name="T28" fmla="*/ 18 w 207"/>
                    <a:gd name="T29" fmla="*/ 2 h 6"/>
                    <a:gd name="T30" fmla="*/ 60 w 207"/>
                    <a:gd name="T31" fmla="*/ 2 h 6"/>
                    <a:gd name="T32" fmla="*/ 67 w 207"/>
                    <a:gd name="T33" fmla="*/ 0 h 6"/>
                    <a:gd name="T34" fmla="*/ 120 w 207"/>
                    <a:gd name="T35" fmla="*/ 0 h 6"/>
                    <a:gd name="T36" fmla="*/ 126 w 207"/>
                    <a:gd name="T37" fmla="*/ 2 h 6"/>
                    <a:gd name="T38" fmla="*/ 192 w 207"/>
                    <a:gd name="T39" fmla="*/ 2 h 6"/>
                    <a:gd name="T40" fmla="*/ 194 w 207"/>
                    <a:gd name="T41" fmla="*/ 0 h 6"/>
                    <a:gd name="T42" fmla="*/ 207 w 207"/>
                    <a:gd name="T43"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07" h="6">
                      <a:moveTo>
                        <a:pt x="207" y="0"/>
                      </a:moveTo>
                      <a:lnTo>
                        <a:pt x="205" y="2"/>
                      </a:lnTo>
                      <a:lnTo>
                        <a:pt x="199" y="3"/>
                      </a:lnTo>
                      <a:lnTo>
                        <a:pt x="183" y="3"/>
                      </a:lnTo>
                      <a:lnTo>
                        <a:pt x="178" y="5"/>
                      </a:lnTo>
                      <a:lnTo>
                        <a:pt x="105" y="5"/>
                      </a:lnTo>
                      <a:lnTo>
                        <a:pt x="100" y="3"/>
                      </a:lnTo>
                      <a:lnTo>
                        <a:pt x="71" y="3"/>
                      </a:lnTo>
                      <a:lnTo>
                        <a:pt x="67" y="5"/>
                      </a:lnTo>
                      <a:lnTo>
                        <a:pt x="39" y="5"/>
                      </a:lnTo>
                      <a:lnTo>
                        <a:pt x="33" y="6"/>
                      </a:lnTo>
                      <a:lnTo>
                        <a:pt x="0" y="6"/>
                      </a:lnTo>
                      <a:lnTo>
                        <a:pt x="0" y="3"/>
                      </a:lnTo>
                      <a:lnTo>
                        <a:pt x="13" y="3"/>
                      </a:lnTo>
                      <a:lnTo>
                        <a:pt x="18" y="2"/>
                      </a:lnTo>
                      <a:lnTo>
                        <a:pt x="60" y="2"/>
                      </a:lnTo>
                      <a:lnTo>
                        <a:pt x="67" y="0"/>
                      </a:lnTo>
                      <a:lnTo>
                        <a:pt x="120" y="0"/>
                      </a:lnTo>
                      <a:lnTo>
                        <a:pt x="126" y="2"/>
                      </a:lnTo>
                      <a:lnTo>
                        <a:pt x="192" y="2"/>
                      </a:lnTo>
                      <a:lnTo>
                        <a:pt x="194" y="0"/>
                      </a:lnTo>
                      <a:lnTo>
                        <a:pt x="20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1992" name="Freeform 184"/>
                <p:cNvSpPr>
                  <a:spLocks/>
                </p:cNvSpPr>
                <p:nvPr/>
              </p:nvSpPr>
              <p:spPr bwMode="auto">
                <a:xfrm>
                  <a:off x="4740" y="1544"/>
                  <a:ext cx="3" cy="2"/>
                </a:xfrm>
                <a:custGeom>
                  <a:avLst/>
                  <a:gdLst>
                    <a:gd name="T0" fmla="*/ 3 w 7"/>
                    <a:gd name="T1" fmla="*/ 2 h 4"/>
                    <a:gd name="T2" fmla="*/ 3 w 7"/>
                    <a:gd name="T3" fmla="*/ 4 h 4"/>
                    <a:gd name="T4" fmla="*/ 7 w 7"/>
                    <a:gd name="T5" fmla="*/ 2 h 4"/>
                    <a:gd name="T6" fmla="*/ 3 w 7"/>
                    <a:gd name="T7" fmla="*/ 0 h 4"/>
                    <a:gd name="T8" fmla="*/ 2 w 7"/>
                    <a:gd name="T9" fmla="*/ 2 h 4"/>
                    <a:gd name="T10" fmla="*/ 2 w 7"/>
                    <a:gd name="T11" fmla="*/ 4 h 4"/>
                    <a:gd name="T12" fmla="*/ 2 w 7"/>
                    <a:gd name="T13" fmla="*/ 2 h 4"/>
                    <a:gd name="T14" fmla="*/ 0 w 7"/>
                    <a:gd name="T15" fmla="*/ 4 h 4"/>
                    <a:gd name="T16" fmla="*/ 2 w 7"/>
                    <a:gd name="T17" fmla="*/ 4 h 4"/>
                    <a:gd name="T18" fmla="*/ 3 w 7"/>
                    <a:gd name="T19" fmla="*/ 2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4">
                      <a:moveTo>
                        <a:pt x="3" y="2"/>
                      </a:moveTo>
                      <a:lnTo>
                        <a:pt x="3" y="4"/>
                      </a:lnTo>
                      <a:lnTo>
                        <a:pt x="7" y="2"/>
                      </a:lnTo>
                      <a:lnTo>
                        <a:pt x="3" y="0"/>
                      </a:lnTo>
                      <a:lnTo>
                        <a:pt x="2" y="2"/>
                      </a:lnTo>
                      <a:lnTo>
                        <a:pt x="2" y="4"/>
                      </a:lnTo>
                      <a:lnTo>
                        <a:pt x="2" y="2"/>
                      </a:lnTo>
                      <a:lnTo>
                        <a:pt x="0" y="4"/>
                      </a:lnTo>
                      <a:lnTo>
                        <a:pt x="2" y="4"/>
                      </a:lnTo>
                      <a:lnTo>
                        <a:pt x="3"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1993" name="Freeform 185"/>
                <p:cNvSpPr>
                  <a:spLocks/>
                </p:cNvSpPr>
                <p:nvPr/>
              </p:nvSpPr>
              <p:spPr bwMode="auto">
                <a:xfrm>
                  <a:off x="4740" y="1545"/>
                  <a:ext cx="3" cy="2"/>
                </a:xfrm>
                <a:custGeom>
                  <a:avLst/>
                  <a:gdLst>
                    <a:gd name="T0" fmla="*/ 1 w 5"/>
                    <a:gd name="T1" fmla="*/ 3 h 3"/>
                    <a:gd name="T2" fmla="*/ 3 w 5"/>
                    <a:gd name="T3" fmla="*/ 2 h 3"/>
                    <a:gd name="T4" fmla="*/ 1 w 5"/>
                    <a:gd name="T5" fmla="*/ 0 h 3"/>
                    <a:gd name="T6" fmla="*/ 0 w 5"/>
                    <a:gd name="T7" fmla="*/ 2 h 3"/>
                    <a:gd name="T8" fmla="*/ 0 w 5"/>
                    <a:gd name="T9" fmla="*/ 3 h 3"/>
                    <a:gd name="T10" fmla="*/ 1 w 5"/>
                    <a:gd name="T11" fmla="*/ 2 h 3"/>
                    <a:gd name="T12" fmla="*/ 1 w 5"/>
                    <a:gd name="T13" fmla="*/ 3 h 3"/>
                    <a:gd name="T14" fmla="*/ 5 w 5"/>
                    <a:gd name="T15" fmla="*/ 3 h 3"/>
                    <a:gd name="T16" fmla="*/ 3 w 5"/>
                    <a:gd name="T17" fmla="*/ 2 h 3"/>
                    <a:gd name="T18" fmla="*/ 1 w 5"/>
                    <a:gd name="T19" fmla="*/ 3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 h="3">
                      <a:moveTo>
                        <a:pt x="1" y="3"/>
                      </a:moveTo>
                      <a:lnTo>
                        <a:pt x="3" y="2"/>
                      </a:lnTo>
                      <a:lnTo>
                        <a:pt x="1" y="0"/>
                      </a:lnTo>
                      <a:lnTo>
                        <a:pt x="0" y="2"/>
                      </a:lnTo>
                      <a:lnTo>
                        <a:pt x="0" y="3"/>
                      </a:lnTo>
                      <a:lnTo>
                        <a:pt x="1" y="2"/>
                      </a:lnTo>
                      <a:lnTo>
                        <a:pt x="1" y="3"/>
                      </a:lnTo>
                      <a:lnTo>
                        <a:pt x="5" y="3"/>
                      </a:lnTo>
                      <a:lnTo>
                        <a:pt x="3" y="2"/>
                      </a:lnTo>
                      <a:lnTo>
                        <a:pt x="1"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1994" name="Freeform 186"/>
                <p:cNvSpPr>
                  <a:spLocks/>
                </p:cNvSpPr>
                <p:nvPr/>
              </p:nvSpPr>
              <p:spPr bwMode="auto">
                <a:xfrm>
                  <a:off x="4652" y="1546"/>
                  <a:ext cx="89" cy="3"/>
                </a:xfrm>
                <a:custGeom>
                  <a:avLst/>
                  <a:gdLst>
                    <a:gd name="T0" fmla="*/ 0 w 177"/>
                    <a:gd name="T1" fmla="*/ 6 h 6"/>
                    <a:gd name="T2" fmla="*/ 11 w 177"/>
                    <a:gd name="T3" fmla="*/ 6 h 6"/>
                    <a:gd name="T4" fmla="*/ 16 w 177"/>
                    <a:gd name="T5" fmla="*/ 4 h 6"/>
                    <a:gd name="T6" fmla="*/ 150 w 177"/>
                    <a:gd name="T7" fmla="*/ 4 h 6"/>
                    <a:gd name="T8" fmla="*/ 155 w 177"/>
                    <a:gd name="T9" fmla="*/ 3 h 6"/>
                    <a:gd name="T10" fmla="*/ 171 w 177"/>
                    <a:gd name="T11" fmla="*/ 3 h 6"/>
                    <a:gd name="T12" fmla="*/ 177 w 177"/>
                    <a:gd name="T13" fmla="*/ 1 h 6"/>
                    <a:gd name="T14" fmla="*/ 177 w 177"/>
                    <a:gd name="T15" fmla="*/ 0 h 6"/>
                    <a:gd name="T16" fmla="*/ 155 w 177"/>
                    <a:gd name="T17" fmla="*/ 0 h 6"/>
                    <a:gd name="T18" fmla="*/ 150 w 177"/>
                    <a:gd name="T19" fmla="*/ 1 h 6"/>
                    <a:gd name="T20" fmla="*/ 93 w 177"/>
                    <a:gd name="T21" fmla="*/ 1 h 6"/>
                    <a:gd name="T22" fmla="*/ 89 w 177"/>
                    <a:gd name="T23" fmla="*/ 0 h 6"/>
                    <a:gd name="T24" fmla="*/ 34 w 177"/>
                    <a:gd name="T25" fmla="*/ 0 h 6"/>
                    <a:gd name="T26" fmla="*/ 27 w 177"/>
                    <a:gd name="T27" fmla="*/ 1 h 6"/>
                    <a:gd name="T28" fmla="*/ 11 w 177"/>
                    <a:gd name="T29" fmla="*/ 1 h 6"/>
                    <a:gd name="T30" fmla="*/ 5 w 177"/>
                    <a:gd name="T31" fmla="*/ 3 h 6"/>
                    <a:gd name="T32" fmla="*/ 0 w 177"/>
                    <a:gd name="T33" fmla="*/ 3 h 6"/>
                    <a:gd name="T34" fmla="*/ 0 w 177"/>
                    <a:gd name="T35"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7" h="6">
                      <a:moveTo>
                        <a:pt x="0" y="6"/>
                      </a:moveTo>
                      <a:lnTo>
                        <a:pt x="11" y="6"/>
                      </a:lnTo>
                      <a:lnTo>
                        <a:pt x="16" y="4"/>
                      </a:lnTo>
                      <a:lnTo>
                        <a:pt x="150" y="4"/>
                      </a:lnTo>
                      <a:lnTo>
                        <a:pt x="155" y="3"/>
                      </a:lnTo>
                      <a:lnTo>
                        <a:pt x="171" y="3"/>
                      </a:lnTo>
                      <a:lnTo>
                        <a:pt x="177" y="1"/>
                      </a:lnTo>
                      <a:lnTo>
                        <a:pt x="177" y="0"/>
                      </a:lnTo>
                      <a:lnTo>
                        <a:pt x="155" y="0"/>
                      </a:lnTo>
                      <a:lnTo>
                        <a:pt x="150" y="1"/>
                      </a:lnTo>
                      <a:lnTo>
                        <a:pt x="93" y="1"/>
                      </a:lnTo>
                      <a:lnTo>
                        <a:pt x="89" y="0"/>
                      </a:lnTo>
                      <a:lnTo>
                        <a:pt x="34" y="0"/>
                      </a:lnTo>
                      <a:lnTo>
                        <a:pt x="27" y="1"/>
                      </a:lnTo>
                      <a:lnTo>
                        <a:pt x="11" y="1"/>
                      </a:lnTo>
                      <a:lnTo>
                        <a:pt x="5" y="3"/>
                      </a:lnTo>
                      <a:lnTo>
                        <a:pt x="0" y="3"/>
                      </a:lnTo>
                      <a:lnTo>
                        <a:pt x="0"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1995" name="Freeform 187"/>
                <p:cNvSpPr>
                  <a:spLocks/>
                </p:cNvSpPr>
                <p:nvPr/>
              </p:nvSpPr>
              <p:spPr bwMode="auto">
                <a:xfrm>
                  <a:off x="4638" y="1547"/>
                  <a:ext cx="14" cy="2"/>
                </a:xfrm>
                <a:custGeom>
                  <a:avLst/>
                  <a:gdLst>
                    <a:gd name="T0" fmla="*/ 0 w 29"/>
                    <a:gd name="T1" fmla="*/ 1 h 3"/>
                    <a:gd name="T2" fmla="*/ 1 w 29"/>
                    <a:gd name="T3" fmla="*/ 3 h 3"/>
                    <a:gd name="T4" fmla="*/ 29 w 29"/>
                    <a:gd name="T5" fmla="*/ 3 h 3"/>
                    <a:gd name="T6" fmla="*/ 29 w 29"/>
                    <a:gd name="T7" fmla="*/ 0 h 3"/>
                    <a:gd name="T8" fmla="*/ 1 w 29"/>
                    <a:gd name="T9" fmla="*/ 0 h 3"/>
                    <a:gd name="T10" fmla="*/ 3 w 29"/>
                    <a:gd name="T11" fmla="*/ 1 h 3"/>
                    <a:gd name="T12" fmla="*/ 0 w 29"/>
                    <a:gd name="T13" fmla="*/ 1 h 3"/>
                    <a:gd name="T14" fmla="*/ 0 w 29"/>
                    <a:gd name="T15" fmla="*/ 3 h 3"/>
                    <a:gd name="T16" fmla="*/ 1 w 29"/>
                    <a:gd name="T17" fmla="*/ 3 h 3"/>
                    <a:gd name="T18" fmla="*/ 0 w 29"/>
                    <a:gd name="T19" fmla="*/ 1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 h="3">
                      <a:moveTo>
                        <a:pt x="0" y="1"/>
                      </a:moveTo>
                      <a:lnTo>
                        <a:pt x="1" y="3"/>
                      </a:lnTo>
                      <a:lnTo>
                        <a:pt x="29" y="3"/>
                      </a:lnTo>
                      <a:lnTo>
                        <a:pt x="29" y="0"/>
                      </a:lnTo>
                      <a:lnTo>
                        <a:pt x="1" y="0"/>
                      </a:lnTo>
                      <a:lnTo>
                        <a:pt x="3" y="1"/>
                      </a:lnTo>
                      <a:lnTo>
                        <a:pt x="0" y="1"/>
                      </a:lnTo>
                      <a:lnTo>
                        <a:pt x="0" y="3"/>
                      </a:lnTo>
                      <a:lnTo>
                        <a:pt x="1" y="3"/>
                      </a:lnTo>
                      <a:lnTo>
                        <a:pt x="0"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1996" name="Freeform 188"/>
                <p:cNvSpPr>
                  <a:spLocks/>
                </p:cNvSpPr>
                <p:nvPr/>
              </p:nvSpPr>
              <p:spPr bwMode="auto">
                <a:xfrm>
                  <a:off x="4638" y="1546"/>
                  <a:ext cx="2" cy="2"/>
                </a:xfrm>
                <a:custGeom>
                  <a:avLst/>
                  <a:gdLst>
                    <a:gd name="T0" fmla="*/ 1 w 3"/>
                    <a:gd name="T1" fmla="*/ 0 h 4"/>
                    <a:gd name="T2" fmla="*/ 0 w 3"/>
                    <a:gd name="T3" fmla="*/ 1 h 4"/>
                    <a:gd name="T4" fmla="*/ 0 w 3"/>
                    <a:gd name="T5" fmla="*/ 4 h 4"/>
                    <a:gd name="T6" fmla="*/ 3 w 3"/>
                    <a:gd name="T7" fmla="*/ 4 h 4"/>
                    <a:gd name="T8" fmla="*/ 3 w 3"/>
                    <a:gd name="T9" fmla="*/ 1 h 4"/>
                    <a:gd name="T10" fmla="*/ 1 w 3"/>
                    <a:gd name="T11" fmla="*/ 3 h 4"/>
                    <a:gd name="T12" fmla="*/ 1 w 3"/>
                    <a:gd name="T13" fmla="*/ 0 h 4"/>
                    <a:gd name="T14" fmla="*/ 0 w 3"/>
                    <a:gd name="T15" fmla="*/ 0 h 4"/>
                    <a:gd name="T16" fmla="*/ 0 w 3"/>
                    <a:gd name="T17" fmla="*/ 1 h 4"/>
                    <a:gd name="T18" fmla="*/ 1 w 3"/>
                    <a:gd name="T19"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 h="4">
                      <a:moveTo>
                        <a:pt x="1" y="0"/>
                      </a:moveTo>
                      <a:lnTo>
                        <a:pt x="0" y="1"/>
                      </a:lnTo>
                      <a:lnTo>
                        <a:pt x="0" y="4"/>
                      </a:lnTo>
                      <a:lnTo>
                        <a:pt x="3" y="4"/>
                      </a:lnTo>
                      <a:lnTo>
                        <a:pt x="3" y="1"/>
                      </a:lnTo>
                      <a:lnTo>
                        <a:pt x="1" y="3"/>
                      </a:lnTo>
                      <a:lnTo>
                        <a:pt x="1" y="0"/>
                      </a:lnTo>
                      <a:lnTo>
                        <a:pt x="0" y="0"/>
                      </a:lnTo>
                      <a:lnTo>
                        <a:pt x="0" y="1"/>
                      </a:lnTo>
                      <a:lnTo>
                        <a:pt x="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1997" name="Freeform 189"/>
                <p:cNvSpPr>
                  <a:spLocks/>
                </p:cNvSpPr>
                <p:nvPr/>
              </p:nvSpPr>
              <p:spPr bwMode="auto">
                <a:xfrm>
                  <a:off x="4639" y="1544"/>
                  <a:ext cx="96" cy="3"/>
                </a:xfrm>
                <a:custGeom>
                  <a:avLst/>
                  <a:gdLst>
                    <a:gd name="T0" fmla="*/ 192 w 192"/>
                    <a:gd name="T1" fmla="*/ 2 h 7"/>
                    <a:gd name="T2" fmla="*/ 186 w 192"/>
                    <a:gd name="T3" fmla="*/ 0 h 7"/>
                    <a:gd name="T4" fmla="*/ 179 w 192"/>
                    <a:gd name="T5" fmla="*/ 2 h 7"/>
                    <a:gd name="T6" fmla="*/ 157 w 192"/>
                    <a:gd name="T7" fmla="*/ 2 h 7"/>
                    <a:gd name="T8" fmla="*/ 150 w 192"/>
                    <a:gd name="T9" fmla="*/ 0 h 7"/>
                    <a:gd name="T10" fmla="*/ 54 w 192"/>
                    <a:gd name="T11" fmla="*/ 0 h 7"/>
                    <a:gd name="T12" fmla="*/ 49 w 192"/>
                    <a:gd name="T13" fmla="*/ 2 h 7"/>
                    <a:gd name="T14" fmla="*/ 25 w 192"/>
                    <a:gd name="T15" fmla="*/ 2 h 7"/>
                    <a:gd name="T16" fmla="*/ 18 w 192"/>
                    <a:gd name="T17" fmla="*/ 4 h 7"/>
                    <a:gd name="T18" fmla="*/ 0 w 192"/>
                    <a:gd name="T19" fmla="*/ 4 h 7"/>
                    <a:gd name="T20" fmla="*/ 0 w 192"/>
                    <a:gd name="T21" fmla="*/ 7 h 7"/>
                    <a:gd name="T22" fmla="*/ 13 w 192"/>
                    <a:gd name="T23" fmla="*/ 7 h 7"/>
                    <a:gd name="T24" fmla="*/ 18 w 192"/>
                    <a:gd name="T25" fmla="*/ 5 h 7"/>
                    <a:gd name="T26" fmla="*/ 42 w 192"/>
                    <a:gd name="T27" fmla="*/ 5 h 7"/>
                    <a:gd name="T28" fmla="*/ 49 w 192"/>
                    <a:gd name="T29" fmla="*/ 4 h 7"/>
                    <a:gd name="T30" fmla="*/ 150 w 192"/>
                    <a:gd name="T31" fmla="*/ 4 h 7"/>
                    <a:gd name="T32" fmla="*/ 157 w 192"/>
                    <a:gd name="T33" fmla="*/ 5 h 7"/>
                    <a:gd name="T34" fmla="*/ 179 w 192"/>
                    <a:gd name="T35" fmla="*/ 5 h 7"/>
                    <a:gd name="T36" fmla="*/ 186 w 192"/>
                    <a:gd name="T37" fmla="*/ 4 h 7"/>
                    <a:gd name="T38" fmla="*/ 192 w 192"/>
                    <a:gd name="T39" fmla="*/ 4 h 7"/>
                    <a:gd name="T40" fmla="*/ 192 w 192"/>
                    <a:gd name="T41" fmla="*/ 2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2" h="7">
                      <a:moveTo>
                        <a:pt x="192" y="2"/>
                      </a:moveTo>
                      <a:lnTo>
                        <a:pt x="186" y="0"/>
                      </a:lnTo>
                      <a:lnTo>
                        <a:pt x="179" y="2"/>
                      </a:lnTo>
                      <a:lnTo>
                        <a:pt x="157" y="2"/>
                      </a:lnTo>
                      <a:lnTo>
                        <a:pt x="150" y="0"/>
                      </a:lnTo>
                      <a:lnTo>
                        <a:pt x="54" y="0"/>
                      </a:lnTo>
                      <a:lnTo>
                        <a:pt x="49" y="2"/>
                      </a:lnTo>
                      <a:lnTo>
                        <a:pt x="25" y="2"/>
                      </a:lnTo>
                      <a:lnTo>
                        <a:pt x="18" y="4"/>
                      </a:lnTo>
                      <a:lnTo>
                        <a:pt x="0" y="4"/>
                      </a:lnTo>
                      <a:lnTo>
                        <a:pt x="0" y="7"/>
                      </a:lnTo>
                      <a:lnTo>
                        <a:pt x="13" y="7"/>
                      </a:lnTo>
                      <a:lnTo>
                        <a:pt x="18" y="5"/>
                      </a:lnTo>
                      <a:lnTo>
                        <a:pt x="42" y="5"/>
                      </a:lnTo>
                      <a:lnTo>
                        <a:pt x="49" y="4"/>
                      </a:lnTo>
                      <a:lnTo>
                        <a:pt x="150" y="4"/>
                      </a:lnTo>
                      <a:lnTo>
                        <a:pt x="157" y="5"/>
                      </a:lnTo>
                      <a:lnTo>
                        <a:pt x="179" y="5"/>
                      </a:lnTo>
                      <a:lnTo>
                        <a:pt x="186" y="4"/>
                      </a:lnTo>
                      <a:lnTo>
                        <a:pt x="192" y="4"/>
                      </a:lnTo>
                      <a:lnTo>
                        <a:pt x="192"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1998" name="Freeform 190"/>
                <p:cNvSpPr>
                  <a:spLocks/>
                </p:cNvSpPr>
                <p:nvPr/>
              </p:nvSpPr>
              <p:spPr bwMode="auto">
                <a:xfrm>
                  <a:off x="4735" y="1543"/>
                  <a:ext cx="9" cy="3"/>
                </a:xfrm>
                <a:custGeom>
                  <a:avLst/>
                  <a:gdLst>
                    <a:gd name="T0" fmla="*/ 17 w 20"/>
                    <a:gd name="T1" fmla="*/ 3 h 5"/>
                    <a:gd name="T2" fmla="*/ 13 w 20"/>
                    <a:gd name="T3" fmla="*/ 0 h 5"/>
                    <a:gd name="T4" fmla="*/ 12 w 20"/>
                    <a:gd name="T5" fmla="*/ 0 h 5"/>
                    <a:gd name="T6" fmla="*/ 10 w 20"/>
                    <a:gd name="T7" fmla="*/ 1 h 5"/>
                    <a:gd name="T8" fmla="*/ 2 w 20"/>
                    <a:gd name="T9" fmla="*/ 1 h 5"/>
                    <a:gd name="T10" fmla="*/ 0 w 20"/>
                    <a:gd name="T11" fmla="*/ 3 h 5"/>
                    <a:gd name="T12" fmla="*/ 0 w 20"/>
                    <a:gd name="T13" fmla="*/ 5 h 5"/>
                    <a:gd name="T14" fmla="*/ 15 w 20"/>
                    <a:gd name="T15" fmla="*/ 5 h 5"/>
                    <a:gd name="T16" fmla="*/ 13 w 20"/>
                    <a:gd name="T17" fmla="*/ 1 h 5"/>
                    <a:gd name="T18" fmla="*/ 17 w 20"/>
                    <a:gd name="T19" fmla="*/ 3 h 5"/>
                    <a:gd name="T20" fmla="*/ 20 w 20"/>
                    <a:gd name="T21" fmla="*/ 1 h 5"/>
                    <a:gd name="T22" fmla="*/ 15 w 20"/>
                    <a:gd name="T23" fmla="*/ 1 h 5"/>
                    <a:gd name="T24" fmla="*/ 17 w 20"/>
                    <a:gd name="T25" fmla="*/ 3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 h="5">
                      <a:moveTo>
                        <a:pt x="17" y="3"/>
                      </a:moveTo>
                      <a:lnTo>
                        <a:pt x="13" y="0"/>
                      </a:lnTo>
                      <a:lnTo>
                        <a:pt x="12" y="0"/>
                      </a:lnTo>
                      <a:lnTo>
                        <a:pt x="10" y="1"/>
                      </a:lnTo>
                      <a:lnTo>
                        <a:pt x="2" y="1"/>
                      </a:lnTo>
                      <a:lnTo>
                        <a:pt x="0" y="3"/>
                      </a:lnTo>
                      <a:lnTo>
                        <a:pt x="0" y="5"/>
                      </a:lnTo>
                      <a:lnTo>
                        <a:pt x="15" y="5"/>
                      </a:lnTo>
                      <a:lnTo>
                        <a:pt x="13" y="1"/>
                      </a:lnTo>
                      <a:lnTo>
                        <a:pt x="17" y="3"/>
                      </a:lnTo>
                      <a:lnTo>
                        <a:pt x="20" y="1"/>
                      </a:lnTo>
                      <a:lnTo>
                        <a:pt x="15" y="1"/>
                      </a:lnTo>
                      <a:lnTo>
                        <a:pt x="17"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1999" name="Freeform 191"/>
                <p:cNvSpPr>
                  <a:spLocks/>
                </p:cNvSpPr>
                <p:nvPr/>
              </p:nvSpPr>
              <p:spPr bwMode="auto">
                <a:xfrm>
                  <a:off x="4358" y="1547"/>
                  <a:ext cx="7" cy="7"/>
                </a:xfrm>
                <a:custGeom>
                  <a:avLst/>
                  <a:gdLst>
                    <a:gd name="T0" fmla="*/ 13 w 13"/>
                    <a:gd name="T1" fmla="*/ 0 h 13"/>
                    <a:gd name="T2" fmla="*/ 12 w 13"/>
                    <a:gd name="T3" fmla="*/ 3 h 13"/>
                    <a:gd name="T4" fmla="*/ 12 w 13"/>
                    <a:gd name="T5" fmla="*/ 5 h 13"/>
                    <a:gd name="T6" fmla="*/ 10 w 13"/>
                    <a:gd name="T7" fmla="*/ 6 h 13"/>
                    <a:gd name="T8" fmla="*/ 10 w 13"/>
                    <a:gd name="T9" fmla="*/ 10 h 13"/>
                    <a:gd name="T10" fmla="*/ 8 w 13"/>
                    <a:gd name="T11" fmla="*/ 11 h 13"/>
                    <a:gd name="T12" fmla="*/ 7 w 13"/>
                    <a:gd name="T13" fmla="*/ 11 h 13"/>
                    <a:gd name="T14" fmla="*/ 4 w 13"/>
                    <a:gd name="T15" fmla="*/ 13 h 13"/>
                    <a:gd name="T16" fmla="*/ 0 w 13"/>
                    <a:gd name="T17" fmla="*/ 11 h 13"/>
                    <a:gd name="T18" fmla="*/ 7 w 13"/>
                    <a:gd name="T19" fmla="*/ 5 h 13"/>
                    <a:gd name="T20" fmla="*/ 8 w 13"/>
                    <a:gd name="T21" fmla="*/ 5 h 13"/>
                    <a:gd name="T22" fmla="*/ 13 w 13"/>
                    <a:gd name="T23"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 h="13">
                      <a:moveTo>
                        <a:pt x="13" y="0"/>
                      </a:moveTo>
                      <a:lnTo>
                        <a:pt x="12" y="3"/>
                      </a:lnTo>
                      <a:lnTo>
                        <a:pt x="12" y="5"/>
                      </a:lnTo>
                      <a:lnTo>
                        <a:pt x="10" y="6"/>
                      </a:lnTo>
                      <a:lnTo>
                        <a:pt x="10" y="10"/>
                      </a:lnTo>
                      <a:lnTo>
                        <a:pt x="8" y="11"/>
                      </a:lnTo>
                      <a:lnTo>
                        <a:pt x="7" y="11"/>
                      </a:lnTo>
                      <a:lnTo>
                        <a:pt x="4" y="13"/>
                      </a:lnTo>
                      <a:lnTo>
                        <a:pt x="0" y="11"/>
                      </a:lnTo>
                      <a:lnTo>
                        <a:pt x="7" y="5"/>
                      </a:lnTo>
                      <a:lnTo>
                        <a:pt x="8" y="5"/>
                      </a:lnTo>
                      <a:lnTo>
                        <a:pt x="1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2000" name="Freeform 192"/>
                <p:cNvSpPr>
                  <a:spLocks/>
                </p:cNvSpPr>
                <p:nvPr/>
              </p:nvSpPr>
              <p:spPr bwMode="auto">
                <a:xfrm>
                  <a:off x="4357" y="1547"/>
                  <a:ext cx="8" cy="8"/>
                </a:xfrm>
                <a:custGeom>
                  <a:avLst/>
                  <a:gdLst>
                    <a:gd name="T0" fmla="*/ 3 w 18"/>
                    <a:gd name="T1" fmla="*/ 11 h 14"/>
                    <a:gd name="T2" fmla="*/ 3 w 18"/>
                    <a:gd name="T3" fmla="*/ 13 h 14"/>
                    <a:gd name="T4" fmla="*/ 7 w 18"/>
                    <a:gd name="T5" fmla="*/ 14 h 14"/>
                    <a:gd name="T6" fmla="*/ 10 w 18"/>
                    <a:gd name="T7" fmla="*/ 13 h 14"/>
                    <a:gd name="T8" fmla="*/ 15 w 18"/>
                    <a:gd name="T9" fmla="*/ 8 h 14"/>
                    <a:gd name="T10" fmla="*/ 16 w 18"/>
                    <a:gd name="T11" fmla="*/ 5 h 14"/>
                    <a:gd name="T12" fmla="*/ 16 w 18"/>
                    <a:gd name="T13" fmla="*/ 3 h 14"/>
                    <a:gd name="T14" fmla="*/ 18 w 18"/>
                    <a:gd name="T15" fmla="*/ 1 h 14"/>
                    <a:gd name="T16" fmla="*/ 15 w 18"/>
                    <a:gd name="T17" fmla="*/ 0 h 14"/>
                    <a:gd name="T18" fmla="*/ 13 w 18"/>
                    <a:gd name="T19" fmla="*/ 3 h 14"/>
                    <a:gd name="T20" fmla="*/ 13 w 18"/>
                    <a:gd name="T21" fmla="*/ 5 h 14"/>
                    <a:gd name="T22" fmla="*/ 11 w 18"/>
                    <a:gd name="T23" fmla="*/ 6 h 14"/>
                    <a:gd name="T24" fmla="*/ 11 w 18"/>
                    <a:gd name="T25" fmla="*/ 8 h 14"/>
                    <a:gd name="T26" fmla="*/ 10 w 18"/>
                    <a:gd name="T27" fmla="*/ 10 h 14"/>
                    <a:gd name="T28" fmla="*/ 3 w 18"/>
                    <a:gd name="T29" fmla="*/ 10 h 14"/>
                    <a:gd name="T30" fmla="*/ 5 w 18"/>
                    <a:gd name="T31" fmla="*/ 13 h 14"/>
                    <a:gd name="T32" fmla="*/ 3 w 18"/>
                    <a:gd name="T33" fmla="*/ 11 h 14"/>
                    <a:gd name="T34" fmla="*/ 0 w 18"/>
                    <a:gd name="T35" fmla="*/ 13 h 14"/>
                    <a:gd name="T36" fmla="*/ 3 w 18"/>
                    <a:gd name="T37" fmla="*/ 13 h 14"/>
                    <a:gd name="T38" fmla="*/ 3 w 18"/>
                    <a:gd name="T39" fmla="*/ 11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8" h="14">
                      <a:moveTo>
                        <a:pt x="3" y="11"/>
                      </a:moveTo>
                      <a:lnTo>
                        <a:pt x="3" y="13"/>
                      </a:lnTo>
                      <a:lnTo>
                        <a:pt x="7" y="14"/>
                      </a:lnTo>
                      <a:lnTo>
                        <a:pt x="10" y="13"/>
                      </a:lnTo>
                      <a:lnTo>
                        <a:pt x="15" y="8"/>
                      </a:lnTo>
                      <a:lnTo>
                        <a:pt x="16" y="5"/>
                      </a:lnTo>
                      <a:lnTo>
                        <a:pt x="16" y="3"/>
                      </a:lnTo>
                      <a:lnTo>
                        <a:pt x="18" y="1"/>
                      </a:lnTo>
                      <a:lnTo>
                        <a:pt x="15" y="0"/>
                      </a:lnTo>
                      <a:lnTo>
                        <a:pt x="13" y="3"/>
                      </a:lnTo>
                      <a:lnTo>
                        <a:pt x="13" y="5"/>
                      </a:lnTo>
                      <a:lnTo>
                        <a:pt x="11" y="6"/>
                      </a:lnTo>
                      <a:lnTo>
                        <a:pt x="11" y="8"/>
                      </a:lnTo>
                      <a:lnTo>
                        <a:pt x="10" y="10"/>
                      </a:lnTo>
                      <a:lnTo>
                        <a:pt x="3" y="10"/>
                      </a:lnTo>
                      <a:lnTo>
                        <a:pt x="5" y="13"/>
                      </a:lnTo>
                      <a:lnTo>
                        <a:pt x="3" y="11"/>
                      </a:lnTo>
                      <a:lnTo>
                        <a:pt x="0" y="13"/>
                      </a:lnTo>
                      <a:lnTo>
                        <a:pt x="3" y="13"/>
                      </a:lnTo>
                      <a:lnTo>
                        <a:pt x="3"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2001" name="Freeform 193"/>
                <p:cNvSpPr>
                  <a:spLocks/>
                </p:cNvSpPr>
                <p:nvPr/>
              </p:nvSpPr>
              <p:spPr bwMode="auto">
                <a:xfrm>
                  <a:off x="4358" y="1546"/>
                  <a:ext cx="8" cy="8"/>
                </a:xfrm>
                <a:custGeom>
                  <a:avLst/>
                  <a:gdLst>
                    <a:gd name="T0" fmla="*/ 15 w 16"/>
                    <a:gd name="T1" fmla="*/ 4 h 16"/>
                    <a:gd name="T2" fmla="*/ 12 w 16"/>
                    <a:gd name="T3" fmla="*/ 1 h 16"/>
                    <a:gd name="T4" fmla="*/ 0 w 16"/>
                    <a:gd name="T5" fmla="*/ 13 h 16"/>
                    <a:gd name="T6" fmla="*/ 0 w 16"/>
                    <a:gd name="T7" fmla="*/ 14 h 16"/>
                    <a:gd name="T8" fmla="*/ 2 w 16"/>
                    <a:gd name="T9" fmla="*/ 16 h 16"/>
                    <a:gd name="T10" fmla="*/ 7 w 16"/>
                    <a:gd name="T11" fmla="*/ 11 h 16"/>
                    <a:gd name="T12" fmla="*/ 7 w 16"/>
                    <a:gd name="T13" fmla="*/ 9 h 16"/>
                    <a:gd name="T14" fmla="*/ 8 w 16"/>
                    <a:gd name="T15" fmla="*/ 8 h 16"/>
                    <a:gd name="T16" fmla="*/ 10 w 16"/>
                    <a:gd name="T17" fmla="*/ 8 h 16"/>
                    <a:gd name="T18" fmla="*/ 12 w 16"/>
                    <a:gd name="T19" fmla="*/ 6 h 16"/>
                    <a:gd name="T20" fmla="*/ 13 w 16"/>
                    <a:gd name="T21" fmla="*/ 6 h 16"/>
                    <a:gd name="T22" fmla="*/ 12 w 16"/>
                    <a:gd name="T23" fmla="*/ 3 h 16"/>
                    <a:gd name="T24" fmla="*/ 15 w 16"/>
                    <a:gd name="T25" fmla="*/ 4 h 16"/>
                    <a:gd name="T26" fmla="*/ 16 w 16"/>
                    <a:gd name="T27" fmla="*/ 0 h 16"/>
                    <a:gd name="T28" fmla="*/ 12 w 16"/>
                    <a:gd name="T29" fmla="*/ 1 h 16"/>
                    <a:gd name="T30" fmla="*/ 15 w 16"/>
                    <a:gd name="T31" fmla="*/ 4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 h="16">
                      <a:moveTo>
                        <a:pt x="15" y="4"/>
                      </a:moveTo>
                      <a:lnTo>
                        <a:pt x="12" y="1"/>
                      </a:lnTo>
                      <a:lnTo>
                        <a:pt x="0" y="13"/>
                      </a:lnTo>
                      <a:lnTo>
                        <a:pt x="0" y="14"/>
                      </a:lnTo>
                      <a:lnTo>
                        <a:pt x="2" y="16"/>
                      </a:lnTo>
                      <a:lnTo>
                        <a:pt x="7" y="11"/>
                      </a:lnTo>
                      <a:lnTo>
                        <a:pt x="7" y="9"/>
                      </a:lnTo>
                      <a:lnTo>
                        <a:pt x="8" y="8"/>
                      </a:lnTo>
                      <a:lnTo>
                        <a:pt x="10" y="8"/>
                      </a:lnTo>
                      <a:lnTo>
                        <a:pt x="12" y="6"/>
                      </a:lnTo>
                      <a:lnTo>
                        <a:pt x="13" y="6"/>
                      </a:lnTo>
                      <a:lnTo>
                        <a:pt x="12" y="3"/>
                      </a:lnTo>
                      <a:lnTo>
                        <a:pt x="15" y="4"/>
                      </a:lnTo>
                      <a:lnTo>
                        <a:pt x="16" y="0"/>
                      </a:lnTo>
                      <a:lnTo>
                        <a:pt x="12" y="1"/>
                      </a:lnTo>
                      <a:lnTo>
                        <a:pt x="15"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2002" name="Freeform 194"/>
                <p:cNvSpPr>
                  <a:spLocks/>
                </p:cNvSpPr>
                <p:nvPr/>
              </p:nvSpPr>
              <p:spPr bwMode="auto">
                <a:xfrm>
                  <a:off x="4669" y="1560"/>
                  <a:ext cx="119" cy="11"/>
                </a:xfrm>
                <a:custGeom>
                  <a:avLst/>
                  <a:gdLst>
                    <a:gd name="T0" fmla="*/ 239 w 239"/>
                    <a:gd name="T1" fmla="*/ 10 h 23"/>
                    <a:gd name="T2" fmla="*/ 236 w 239"/>
                    <a:gd name="T3" fmla="*/ 11 h 23"/>
                    <a:gd name="T4" fmla="*/ 232 w 239"/>
                    <a:gd name="T5" fmla="*/ 13 h 23"/>
                    <a:gd name="T6" fmla="*/ 228 w 239"/>
                    <a:gd name="T7" fmla="*/ 13 h 23"/>
                    <a:gd name="T8" fmla="*/ 224 w 239"/>
                    <a:gd name="T9" fmla="*/ 15 h 23"/>
                    <a:gd name="T10" fmla="*/ 208 w 239"/>
                    <a:gd name="T11" fmla="*/ 15 h 23"/>
                    <a:gd name="T12" fmla="*/ 205 w 239"/>
                    <a:gd name="T13" fmla="*/ 16 h 23"/>
                    <a:gd name="T14" fmla="*/ 149 w 239"/>
                    <a:gd name="T15" fmla="*/ 16 h 23"/>
                    <a:gd name="T16" fmla="*/ 144 w 239"/>
                    <a:gd name="T17" fmla="*/ 18 h 23"/>
                    <a:gd name="T18" fmla="*/ 121 w 239"/>
                    <a:gd name="T19" fmla="*/ 18 h 23"/>
                    <a:gd name="T20" fmla="*/ 116 w 239"/>
                    <a:gd name="T21" fmla="*/ 19 h 23"/>
                    <a:gd name="T22" fmla="*/ 99 w 239"/>
                    <a:gd name="T23" fmla="*/ 19 h 23"/>
                    <a:gd name="T24" fmla="*/ 94 w 239"/>
                    <a:gd name="T25" fmla="*/ 21 h 23"/>
                    <a:gd name="T26" fmla="*/ 73 w 239"/>
                    <a:gd name="T27" fmla="*/ 21 h 23"/>
                    <a:gd name="T28" fmla="*/ 66 w 239"/>
                    <a:gd name="T29" fmla="*/ 23 h 23"/>
                    <a:gd name="T30" fmla="*/ 7 w 239"/>
                    <a:gd name="T31" fmla="*/ 23 h 23"/>
                    <a:gd name="T32" fmla="*/ 0 w 239"/>
                    <a:gd name="T33" fmla="*/ 21 h 23"/>
                    <a:gd name="T34" fmla="*/ 3 w 239"/>
                    <a:gd name="T35" fmla="*/ 19 h 23"/>
                    <a:gd name="T36" fmla="*/ 7 w 239"/>
                    <a:gd name="T37" fmla="*/ 16 h 23"/>
                    <a:gd name="T38" fmla="*/ 11 w 239"/>
                    <a:gd name="T39" fmla="*/ 15 h 23"/>
                    <a:gd name="T40" fmla="*/ 15 w 239"/>
                    <a:gd name="T41" fmla="*/ 13 h 23"/>
                    <a:gd name="T42" fmla="*/ 18 w 239"/>
                    <a:gd name="T43" fmla="*/ 11 h 23"/>
                    <a:gd name="T44" fmla="*/ 23 w 239"/>
                    <a:gd name="T45" fmla="*/ 10 h 23"/>
                    <a:gd name="T46" fmla="*/ 26 w 239"/>
                    <a:gd name="T47" fmla="*/ 8 h 23"/>
                    <a:gd name="T48" fmla="*/ 31 w 239"/>
                    <a:gd name="T49" fmla="*/ 8 h 23"/>
                    <a:gd name="T50" fmla="*/ 36 w 239"/>
                    <a:gd name="T51" fmla="*/ 6 h 23"/>
                    <a:gd name="T52" fmla="*/ 39 w 239"/>
                    <a:gd name="T53" fmla="*/ 5 h 23"/>
                    <a:gd name="T54" fmla="*/ 44 w 239"/>
                    <a:gd name="T55" fmla="*/ 5 h 23"/>
                    <a:gd name="T56" fmla="*/ 49 w 239"/>
                    <a:gd name="T57" fmla="*/ 3 h 23"/>
                    <a:gd name="T58" fmla="*/ 52 w 239"/>
                    <a:gd name="T59" fmla="*/ 2 h 23"/>
                    <a:gd name="T60" fmla="*/ 57 w 239"/>
                    <a:gd name="T61" fmla="*/ 2 h 23"/>
                    <a:gd name="T62" fmla="*/ 61 w 239"/>
                    <a:gd name="T63" fmla="*/ 0 h 23"/>
                    <a:gd name="T64" fmla="*/ 87 w 239"/>
                    <a:gd name="T65" fmla="*/ 0 h 23"/>
                    <a:gd name="T66" fmla="*/ 94 w 239"/>
                    <a:gd name="T67" fmla="*/ 2 h 23"/>
                    <a:gd name="T68" fmla="*/ 121 w 239"/>
                    <a:gd name="T69" fmla="*/ 2 h 23"/>
                    <a:gd name="T70" fmla="*/ 126 w 239"/>
                    <a:gd name="T71" fmla="*/ 3 h 23"/>
                    <a:gd name="T72" fmla="*/ 149 w 239"/>
                    <a:gd name="T73" fmla="*/ 3 h 23"/>
                    <a:gd name="T74" fmla="*/ 153 w 239"/>
                    <a:gd name="T75" fmla="*/ 5 h 23"/>
                    <a:gd name="T76" fmla="*/ 174 w 239"/>
                    <a:gd name="T77" fmla="*/ 5 h 23"/>
                    <a:gd name="T78" fmla="*/ 181 w 239"/>
                    <a:gd name="T79" fmla="*/ 6 h 23"/>
                    <a:gd name="T80" fmla="*/ 197 w 239"/>
                    <a:gd name="T81" fmla="*/ 6 h 23"/>
                    <a:gd name="T82" fmla="*/ 202 w 239"/>
                    <a:gd name="T83" fmla="*/ 8 h 23"/>
                    <a:gd name="T84" fmla="*/ 223 w 239"/>
                    <a:gd name="T85" fmla="*/ 8 h 23"/>
                    <a:gd name="T86" fmla="*/ 228 w 239"/>
                    <a:gd name="T87" fmla="*/ 10 h 23"/>
                    <a:gd name="T88" fmla="*/ 239 w 239"/>
                    <a:gd name="T89" fmla="*/ 1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39" h="23">
                      <a:moveTo>
                        <a:pt x="239" y="10"/>
                      </a:moveTo>
                      <a:lnTo>
                        <a:pt x="236" y="11"/>
                      </a:lnTo>
                      <a:lnTo>
                        <a:pt x="232" y="13"/>
                      </a:lnTo>
                      <a:lnTo>
                        <a:pt x="228" y="13"/>
                      </a:lnTo>
                      <a:lnTo>
                        <a:pt x="224" y="15"/>
                      </a:lnTo>
                      <a:lnTo>
                        <a:pt x="208" y="15"/>
                      </a:lnTo>
                      <a:lnTo>
                        <a:pt x="205" y="16"/>
                      </a:lnTo>
                      <a:lnTo>
                        <a:pt x="149" y="16"/>
                      </a:lnTo>
                      <a:lnTo>
                        <a:pt x="144" y="18"/>
                      </a:lnTo>
                      <a:lnTo>
                        <a:pt x="121" y="18"/>
                      </a:lnTo>
                      <a:lnTo>
                        <a:pt x="116" y="19"/>
                      </a:lnTo>
                      <a:lnTo>
                        <a:pt x="99" y="19"/>
                      </a:lnTo>
                      <a:lnTo>
                        <a:pt x="94" y="21"/>
                      </a:lnTo>
                      <a:lnTo>
                        <a:pt x="73" y="21"/>
                      </a:lnTo>
                      <a:lnTo>
                        <a:pt x="66" y="23"/>
                      </a:lnTo>
                      <a:lnTo>
                        <a:pt x="7" y="23"/>
                      </a:lnTo>
                      <a:lnTo>
                        <a:pt x="0" y="21"/>
                      </a:lnTo>
                      <a:lnTo>
                        <a:pt x="3" y="19"/>
                      </a:lnTo>
                      <a:lnTo>
                        <a:pt x="7" y="16"/>
                      </a:lnTo>
                      <a:lnTo>
                        <a:pt x="11" y="15"/>
                      </a:lnTo>
                      <a:lnTo>
                        <a:pt x="15" y="13"/>
                      </a:lnTo>
                      <a:lnTo>
                        <a:pt x="18" y="11"/>
                      </a:lnTo>
                      <a:lnTo>
                        <a:pt x="23" y="10"/>
                      </a:lnTo>
                      <a:lnTo>
                        <a:pt x="26" y="8"/>
                      </a:lnTo>
                      <a:lnTo>
                        <a:pt x="31" y="8"/>
                      </a:lnTo>
                      <a:lnTo>
                        <a:pt x="36" y="6"/>
                      </a:lnTo>
                      <a:lnTo>
                        <a:pt x="39" y="5"/>
                      </a:lnTo>
                      <a:lnTo>
                        <a:pt x="44" y="5"/>
                      </a:lnTo>
                      <a:lnTo>
                        <a:pt x="49" y="3"/>
                      </a:lnTo>
                      <a:lnTo>
                        <a:pt x="52" y="2"/>
                      </a:lnTo>
                      <a:lnTo>
                        <a:pt x="57" y="2"/>
                      </a:lnTo>
                      <a:lnTo>
                        <a:pt x="61" y="0"/>
                      </a:lnTo>
                      <a:lnTo>
                        <a:pt x="87" y="0"/>
                      </a:lnTo>
                      <a:lnTo>
                        <a:pt x="94" y="2"/>
                      </a:lnTo>
                      <a:lnTo>
                        <a:pt x="121" y="2"/>
                      </a:lnTo>
                      <a:lnTo>
                        <a:pt x="126" y="3"/>
                      </a:lnTo>
                      <a:lnTo>
                        <a:pt x="149" y="3"/>
                      </a:lnTo>
                      <a:lnTo>
                        <a:pt x="153" y="5"/>
                      </a:lnTo>
                      <a:lnTo>
                        <a:pt x="174" y="5"/>
                      </a:lnTo>
                      <a:lnTo>
                        <a:pt x="181" y="6"/>
                      </a:lnTo>
                      <a:lnTo>
                        <a:pt x="197" y="6"/>
                      </a:lnTo>
                      <a:lnTo>
                        <a:pt x="202" y="8"/>
                      </a:lnTo>
                      <a:lnTo>
                        <a:pt x="223" y="8"/>
                      </a:lnTo>
                      <a:lnTo>
                        <a:pt x="228" y="10"/>
                      </a:lnTo>
                      <a:lnTo>
                        <a:pt x="239" y="10"/>
                      </a:lnTo>
                      <a:close/>
                    </a:path>
                  </a:pathLst>
                </a:custGeom>
                <a:solidFill>
                  <a:srgbClr val="0099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2003" name="Freeform 195"/>
                <p:cNvSpPr>
                  <a:spLocks/>
                </p:cNvSpPr>
                <p:nvPr/>
              </p:nvSpPr>
              <p:spPr bwMode="auto">
                <a:xfrm>
                  <a:off x="4757" y="1564"/>
                  <a:ext cx="31" cy="4"/>
                </a:xfrm>
                <a:custGeom>
                  <a:avLst/>
                  <a:gdLst>
                    <a:gd name="T0" fmla="*/ 0 w 61"/>
                    <a:gd name="T1" fmla="*/ 10 h 10"/>
                    <a:gd name="T2" fmla="*/ 19 w 61"/>
                    <a:gd name="T3" fmla="*/ 10 h 10"/>
                    <a:gd name="T4" fmla="*/ 22 w 61"/>
                    <a:gd name="T5" fmla="*/ 8 h 10"/>
                    <a:gd name="T6" fmla="*/ 46 w 61"/>
                    <a:gd name="T7" fmla="*/ 8 h 10"/>
                    <a:gd name="T8" fmla="*/ 51 w 61"/>
                    <a:gd name="T9" fmla="*/ 7 h 10"/>
                    <a:gd name="T10" fmla="*/ 54 w 61"/>
                    <a:gd name="T11" fmla="*/ 7 h 10"/>
                    <a:gd name="T12" fmla="*/ 58 w 61"/>
                    <a:gd name="T13" fmla="*/ 5 h 10"/>
                    <a:gd name="T14" fmla="*/ 61 w 61"/>
                    <a:gd name="T15" fmla="*/ 3 h 10"/>
                    <a:gd name="T16" fmla="*/ 61 w 61"/>
                    <a:gd name="T17" fmla="*/ 0 h 10"/>
                    <a:gd name="T18" fmla="*/ 56 w 61"/>
                    <a:gd name="T19" fmla="*/ 2 h 10"/>
                    <a:gd name="T20" fmla="*/ 54 w 61"/>
                    <a:gd name="T21" fmla="*/ 3 h 10"/>
                    <a:gd name="T22" fmla="*/ 50 w 61"/>
                    <a:gd name="T23" fmla="*/ 3 h 10"/>
                    <a:gd name="T24" fmla="*/ 46 w 61"/>
                    <a:gd name="T25" fmla="*/ 5 h 10"/>
                    <a:gd name="T26" fmla="*/ 22 w 61"/>
                    <a:gd name="T27" fmla="*/ 5 h 10"/>
                    <a:gd name="T28" fmla="*/ 19 w 61"/>
                    <a:gd name="T29" fmla="*/ 7 h 10"/>
                    <a:gd name="T30" fmla="*/ 0 w 61"/>
                    <a:gd name="T31" fmla="*/ 7 h 10"/>
                    <a:gd name="T32" fmla="*/ 0 w 61"/>
                    <a:gd name="T33"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1" h="10">
                      <a:moveTo>
                        <a:pt x="0" y="10"/>
                      </a:moveTo>
                      <a:lnTo>
                        <a:pt x="19" y="10"/>
                      </a:lnTo>
                      <a:lnTo>
                        <a:pt x="22" y="8"/>
                      </a:lnTo>
                      <a:lnTo>
                        <a:pt x="46" y="8"/>
                      </a:lnTo>
                      <a:lnTo>
                        <a:pt x="51" y="7"/>
                      </a:lnTo>
                      <a:lnTo>
                        <a:pt x="54" y="7"/>
                      </a:lnTo>
                      <a:lnTo>
                        <a:pt x="58" y="5"/>
                      </a:lnTo>
                      <a:lnTo>
                        <a:pt x="61" y="3"/>
                      </a:lnTo>
                      <a:lnTo>
                        <a:pt x="61" y="0"/>
                      </a:lnTo>
                      <a:lnTo>
                        <a:pt x="56" y="2"/>
                      </a:lnTo>
                      <a:lnTo>
                        <a:pt x="54" y="3"/>
                      </a:lnTo>
                      <a:lnTo>
                        <a:pt x="50" y="3"/>
                      </a:lnTo>
                      <a:lnTo>
                        <a:pt x="46" y="5"/>
                      </a:lnTo>
                      <a:lnTo>
                        <a:pt x="22" y="5"/>
                      </a:lnTo>
                      <a:lnTo>
                        <a:pt x="19" y="7"/>
                      </a:lnTo>
                      <a:lnTo>
                        <a:pt x="0" y="7"/>
                      </a:lnTo>
                      <a:lnTo>
                        <a:pt x="0" y="1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2004" name="Freeform 196"/>
                <p:cNvSpPr>
                  <a:spLocks/>
                </p:cNvSpPr>
                <p:nvPr/>
              </p:nvSpPr>
              <p:spPr bwMode="auto">
                <a:xfrm>
                  <a:off x="4666" y="1567"/>
                  <a:ext cx="91" cy="5"/>
                </a:xfrm>
                <a:custGeom>
                  <a:avLst/>
                  <a:gdLst>
                    <a:gd name="T0" fmla="*/ 5 w 183"/>
                    <a:gd name="T1" fmla="*/ 4 h 9"/>
                    <a:gd name="T2" fmla="*/ 5 w 183"/>
                    <a:gd name="T3" fmla="*/ 8 h 9"/>
                    <a:gd name="T4" fmla="*/ 12 w 183"/>
                    <a:gd name="T5" fmla="*/ 9 h 9"/>
                    <a:gd name="T6" fmla="*/ 71 w 183"/>
                    <a:gd name="T7" fmla="*/ 9 h 9"/>
                    <a:gd name="T8" fmla="*/ 78 w 183"/>
                    <a:gd name="T9" fmla="*/ 8 h 9"/>
                    <a:gd name="T10" fmla="*/ 99 w 183"/>
                    <a:gd name="T11" fmla="*/ 8 h 9"/>
                    <a:gd name="T12" fmla="*/ 104 w 183"/>
                    <a:gd name="T13" fmla="*/ 6 h 9"/>
                    <a:gd name="T14" fmla="*/ 121 w 183"/>
                    <a:gd name="T15" fmla="*/ 6 h 9"/>
                    <a:gd name="T16" fmla="*/ 126 w 183"/>
                    <a:gd name="T17" fmla="*/ 4 h 9"/>
                    <a:gd name="T18" fmla="*/ 149 w 183"/>
                    <a:gd name="T19" fmla="*/ 4 h 9"/>
                    <a:gd name="T20" fmla="*/ 154 w 183"/>
                    <a:gd name="T21" fmla="*/ 3 h 9"/>
                    <a:gd name="T22" fmla="*/ 183 w 183"/>
                    <a:gd name="T23" fmla="*/ 3 h 9"/>
                    <a:gd name="T24" fmla="*/ 183 w 183"/>
                    <a:gd name="T25" fmla="*/ 0 h 9"/>
                    <a:gd name="T26" fmla="*/ 165 w 183"/>
                    <a:gd name="T27" fmla="*/ 0 h 9"/>
                    <a:gd name="T28" fmla="*/ 158 w 183"/>
                    <a:gd name="T29" fmla="*/ 1 h 9"/>
                    <a:gd name="T30" fmla="*/ 126 w 183"/>
                    <a:gd name="T31" fmla="*/ 1 h 9"/>
                    <a:gd name="T32" fmla="*/ 121 w 183"/>
                    <a:gd name="T33" fmla="*/ 3 h 9"/>
                    <a:gd name="T34" fmla="*/ 104 w 183"/>
                    <a:gd name="T35" fmla="*/ 3 h 9"/>
                    <a:gd name="T36" fmla="*/ 99 w 183"/>
                    <a:gd name="T37" fmla="*/ 4 h 9"/>
                    <a:gd name="T38" fmla="*/ 78 w 183"/>
                    <a:gd name="T39" fmla="*/ 4 h 9"/>
                    <a:gd name="T40" fmla="*/ 71 w 183"/>
                    <a:gd name="T41" fmla="*/ 6 h 9"/>
                    <a:gd name="T42" fmla="*/ 12 w 183"/>
                    <a:gd name="T43" fmla="*/ 6 h 9"/>
                    <a:gd name="T44" fmla="*/ 5 w 183"/>
                    <a:gd name="T45" fmla="*/ 4 h 9"/>
                    <a:gd name="T46" fmla="*/ 7 w 183"/>
                    <a:gd name="T47" fmla="*/ 8 h 9"/>
                    <a:gd name="T48" fmla="*/ 5 w 183"/>
                    <a:gd name="T49" fmla="*/ 4 h 9"/>
                    <a:gd name="T50" fmla="*/ 0 w 183"/>
                    <a:gd name="T51" fmla="*/ 8 h 9"/>
                    <a:gd name="T52" fmla="*/ 5 w 183"/>
                    <a:gd name="T53" fmla="*/ 8 h 9"/>
                    <a:gd name="T54" fmla="*/ 5 w 183"/>
                    <a:gd name="T55" fmla="*/ 4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83" h="9">
                      <a:moveTo>
                        <a:pt x="5" y="4"/>
                      </a:moveTo>
                      <a:lnTo>
                        <a:pt x="5" y="8"/>
                      </a:lnTo>
                      <a:lnTo>
                        <a:pt x="12" y="9"/>
                      </a:lnTo>
                      <a:lnTo>
                        <a:pt x="71" y="9"/>
                      </a:lnTo>
                      <a:lnTo>
                        <a:pt x="78" y="8"/>
                      </a:lnTo>
                      <a:lnTo>
                        <a:pt x="99" y="8"/>
                      </a:lnTo>
                      <a:lnTo>
                        <a:pt x="104" y="6"/>
                      </a:lnTo>
                      <a:lnTo>
                        <a:pt x="121" y="6"/>
                      </a:lnTo>
                      <a:lnTo>
                        <a:pt x="126" y="4"/>
                      </a:lnTo>
                      <a:lnTo>
                        <a:pt x="149" y="4"/>
                      </a:lnTo>
                      <a:lnTo>
                        <a:pt x="154" y="3"/>
                      </a:lnTo>
                      <a:lnTo>
                        <a:pt x="183" y="3"/>
                      </a:lnTo>
                      <a:lnTo>
                        <a:pt x="183" y="0"/>
                      </a:lnTo>
                      <a:lnTo>
                        <a:pt x="165" y="0"/>
                      </a:lnTo>
                      <a:lnTo>
                        <a:pt x="158" y="1"/>
                      </a:lnTo>
                      <a:lnTo>
                        <a:pt x="126" y="1"/>
                      </a:lnTo>
                      <a:lnTo>
                        <a:pt x="121" y="3"/>
                      </a:lnTo>
                      <a:lnTo>
                        <a:pt x="104" y="3"/>
                      </a:lnTo>
                      <a:lnTo>
                        <a:pt x="99" y="4"/>
                      </a:lnTo>
                      <a:lnTo>
                        <a:pt x="78" y="4"/>
                      </a:lnTo>
                      <a:lnTo>
                        <a:pt x="71" y="6"/>
                      </a:lnTo>
                      <a:lnTo>
                        <a:pt x="12" y="6"/>
                      </a:lnTo>
                      <a:lnTo>
                        <a:pt x="5" y="4"/>
                      </a:lnTo>
                      <a:lnTo>
                        <a:pt x="7" y="8"/>
                      </a:lnTo>
                      <a:lnTo>
                        <a:pt x="5" y="4"/>
                      </a:lnTo>
                      <a:lnTo>
                        <a:pt x="0" y="8"/>
                      </a:lnTo>
                      <a:lnTo>
                        <a:pt x="5" y="8"/>
                      </a:lnTo>
                      <a:lnTo>
                        <a:pt x="5"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2005" name="Freeform 197"/>
                <p:cNvSpPr>
                  <a:spLocks/>
                </p:cNvSpPr>
                <p:nvPr/>
              </p:nvSpPr>
              <p:spPr bwMode="auto">
                <a:xfrm>
                  <a:off x="4669" y="1559"/>
                  <a:ext cx="32" cy="12"/>
                </a:xfrm>
                <a:custGeom>
                  <a:avLst/>
                  <a:gdLst>
                    <a:gd name="T0" fmla="*/ 65 w 65"/>
                    <a:gd name="T1" fmla="*/ 0 h 25"/>
                    <a:gd name="T2" fmla="*/ 60 w 65"/>
                    <a:gd name="T3" fmla="*/ 0 h 25"/>
                    <a:gd name="T4" fmla="*/ 57 w 65"/>
                    <a:gd name="T5" fmla="*/ 2 h 25"/>
                    <a:gd name="T6" fmla="*/ 52 w 65"/>
                    <a:gd name="T7" fmla="*/ 2 h 25"/>
                    <a:gd name="T8" fmla="*/ 47 w 65"/>
                    <a:gd name="T9" fmla="*/ 4 h 25"/>
                    <a:gd name="T10" fmla="*/ 44 w 65"/>
                    <a:gd name="T11" fmla="*/ 5 h 25"/>
                    <a:gd name="T12" fmla="*/ 39 w 65"/>
                    <a:gd name="T13" fmla="*/ 5 h 25"/>
                    <a:gd name="T14" fmla="*/ 34 w 65"/>
                    <a:gd name="T15" fmla="*/ 7 h 25"/>
                    <a:gd name="T16" fmla="*/ 29 w 65"/>
                    <a:gd name="T17" fmla="*/ 8 h 25"/>
                    <a:gd name="T18" fmla="*/ 26 w 65"/>
                    <a:gd name="T19" fmla="*/ 10 h 25"/>
                    <a:gd name="T20" fmla="*/ 21 w 65"/>
                    <a:gd name="T21" fmla="*/ 10 h 25"/>
                    <a:gd name="T22" fmla="*/ 18 w 65"/>
                    <a:gd name="T23" fmla="*/ 12 h 25"/>
                    <a:gd name="T24" fmla="*/ 13 w 65"/>
                    <a:gd name="T25" fmla="*/ 13 h 25"/>
                    <a:gd name="T26" fmla="*/ 10 w 65"/>
                    <a:gd name="T27" fmla="*/ 15 h 25"/>
                    <a:gd name="T28" fmla="*/ 7 w 65"/>
                    <a:gd name="T29" fmla="*/ 18 h 25"/>
                    <a:gd name="T30" fmla="*/ 3 w 65"/>
                    <a:gd name="T31" fmla="*/ 20 h 25"/>
                    <a:gd name="T32" fmla="*/ 0 w 65"/>
                    <a:gd name="T33" fmla="*/ 21 h 25"/>
                    <a:gd name="T34" fmla="*/ 2 w 65"/>
                    <a:gd name="T35" fmla="*/ 25 h 25"/>
                    <a:gd name="T36" fmla="*/ 5 w 65"/>
                    <a:gd name="T37" fmla="*/ 23 h 25"/>
                    <a:gd name="T38" fmla="*/ 8 w 65"/>
                    <a:gd name="T39" fmla="*/ 20 h 25"/>
                    <a:gd name="T40" fmla="*/ 11 w 65"/>
                    <a:gd name="T41" fmla="*/ 18 h 25"/>
                    <a:gd name="T42" fmla="*/ 15 w 65"/>
                    <a:gd name="T43" fmla="*/ 17 h 25"/>
                    <a:gd name="T44" fmla="*/ 20 w 65"/>
                    <a:gd name="T45" fmla="*/ 15 h 25"/>
                    <a:gd name="T46" fmla="*/ 23 w 65"/>
                    <a:gd name="T47" fmla="*/ 13 h 25"/>
                    <a:gd name="T48" fmla="*/ 28 w 65"/>
                    <a:gd name="T49" fmla="*/ 12 h 25"/>
                    <a:gd name="T50" fmla="*/ 31 w 65"/>
                    <a:gd name="T51" fmla="*/ 10 h 25"/>
                    <a:gd name="T52" fmla="*/ 36 w 65"/>
                    <a:gd name="T53" fmla="*/ 10 h 25"/>
                    <a:gd name="T54" fmla="*/ 39 w 65"/>
                    <a:gd name="T55" fmla="*/ 8 h 25"/>
                    <a:gd name="T56" fmla="*/ 44 w 65"/>
                    <a:gd name="T57" fmla="*/ 8 h 25"/>
                    <a:gd name="T58" fmla="*/ 49 w 65"/>
                    <a:gd name="T59" fmla="*/ 7 h 25"/>
                    <a:gd name="T60" fmla="*/ 53 w 65"/>
                    <a:gd name="T61" fmla="*/ 5 h 25"/>
                    <a:gd name="T62" fmla="*/ 57 w 65"/>
                    <a:gd name="T63" fmla="*/ 5 h 25"/>
                    <a:gd name="T64" fmla="*/ 61 w 65"/>
                    <a:gd name="T65" fmla="*/ 4 h 25"/>
                    <a:gd name="T66" fmla="*/ 65 w 65"/>
                    <a:gd name="T67" fmla="*/ 4 h 25"/>
                    <a:gd name="T68" fmla="*/ 65 w 65"/>
                    <a:gd name="T69"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5" h="25">
                      <a:moveTo>
                        <a:pt x="65" y="0"/>
                      </a:moveTo>
                      <a:lnTo>
                        <a:pt x="60" y="0"/>
                      </a:lnTo>
                      <a:lnTo>
                        <a:pt x="57" y="2"/>
                      </a:lnTo>
                      <a:lnTo>
                        <a:pt x="52" y="2"/>
                      </a:lnTo>
                      <a:lnTo>
                        <a:pt x="47" y="4"/>
                      </a:lnTo>
                      <a:lnTo>
                        <a:pt x="44" y="5"/>
                      </a:lnTo>
                      <a:lnTo>
                        <a:pt x="39" y="5"/>
                      </a:lnTo>
                      <a:lnTo>
                        <a:pt x="34" y="7"/>
                      </a:lnTo>
                      <a:lnTo>
                        <a:pt x="29" y="8"/>
                      </a:lnTo>
                      <a:lnTo>
                        <a:pt x="26" y="10"/>
                      </a:lnTo>
                      <a:lnTo>
                        <a:pt x="21" y="10"/>
                      </a:lnTo>
                      <a:lnTo>
                        <a:pt x="18" y="12"/>
                      </a:lnTo>
                      <a:lnTo>
                        <a:pt x="13" y="13"/>
                      </a:lnTo>
                      <a:lnTo>
                        <a:pt x="10" y="15"/>
                      </a:lnTo>
                      <a:lnTo>
                        <a:pt x="7" y="18"/>
                      </a:lnTo>
                      <a:lnTo>
                        <a:pt x="3" y="20"/>
                      </a:lnTo>
                      <a:lnTo>
                        <a:pt x="0" y="21"/>
                      </a:lnTo>
                      <a:lnTo>
                        <a:pt x="2" y="25"/>
                      </a:lnTo>
                      <a:lnTo>
                        <a:pt x="5" y="23"/>
                      </a:lnTo>
                      <a:lnTo>
                        <a:pt x="8" y="20"/>
                      </a:lnTo>
                      <a:lnTo>
                        <a:pt x="11" y="18"/>
                      </a:lnTo>
                      <a:lnTo>
                        <a:pt x="15" y="17"/>
                      </a:lnTo>
                      <a:lnTo>
                        <a:pt x="20" y="15"/>
                      </a:lnTo>
                      <a:lnTo>
                        <a:pt x="23" y="13"/>
                      </a:lnTo>
                      <a:lnTo>
                        <a:pt x="28" y="12"/>
                      </a:lnTo>
                      <a:lnTo>
                        <a:pt x="31" y="10"/>
                      </a:lnTo>
                      <a:lnTo>
                        <a:pt x="36" y="10"/>
                      </a:lnTo>
                      <a:lnTo>
                        <a:pt x="39" y="8"/>
                      </a:lnTo>
                      <a:lnTo>
                        <a:pt x="44" y="8"/>
                      </a:lnTo>
                      <a:lnTo>
                        <a:pt x="49" y="7"/>
                      </a:lnTo>
                      <a:lnTo>
                        <a:pt x="53" y="5"/>
                      </a:lnTo>
                      <a:lnTo>
                        <a:pt x="57" y="5"/>
                      </a:lnTo>
                      <a:lnTo>
                        <a:pt x="61" y="4"/>
                      </a:lnTo>
                      <a:lnTo>
                        <a:pt x="65" y="4"/>
                      </a:lnTo>
                      <a:lnTo>
                        <a:pt x="6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2006" name="Freeform 198"/>
                <p:cNvSpPr>
                  <a:spLocks/>
                </p:cNvSpPr>
                <p:nvPr/>
              </p:nvSpPr>
              <p:spPr bwMode="auto">
                <a:xfrm>
                  <a:off x="4701" y="1559"/>
                  <a:ext cx="91" cy="6"/>
                </a:xfrm>
                <a:custGeom>
                  <a:avLst/>
                  <a:gdLst>
                    <a:gd name="T0" fmla="*/ 174 w 182"/>
                    <a:gd name="T1" fmla="*/ 13 h 13"/>
                    <a:gd name="T2" fmla="*/ 174 w 182"/>
                    <a:gd name="T3" fmla="*/ 10 h 13"/>
                    <a:gd name="T4" fmla="*/ 158 w 182"/>
                    <a:gd name="T5" fmla="*/ 10 h 13"/>
                    <a:gd name="T6" fmla="*/ 153 w 182"/>
                    <a:gd name="T7" fmla="*/ 8 h 13"/>
                    <a:gd name="T8" fmla="*/ 137 w 182"/>
                    <a:gd name="T9" fmla="*/ 8 h 13"/>
                    <a:gd name="T10" fmla="*/ 132 w 182"/>
                    <a:gd name="T11" fmla="*/ 7 h 13"/>
                    <a:gd name="T12" fmla="*/ 116 w 182"/>
                    <a:gd name="T13" fmla="*/ 7 h 13"/>
                    <a:gd name="T14" fmla="*/ 109 w 182"/>
                    <a:gd name="T15" fmla="*/ 5 h 13"/>
                    <a:gd name="T16" fmla="*/ 88 w 182"/>
                    <a:gd name="T17" fmla="*/ 5 h 13"/>
                    <a:gd name="T18" fmla="*/ 84 w 182"/>
                    <a:gd name="T19" fmla="*/ 4 h 13"/>
                    <a:gd name="T20" fmla="*/ 61 w 182"/>
                    <a:gd name="T21" fmla="*/ 4 h 13"/>
                    <a:gd name="T22" fmla="*/ 56 w 182"/>
                    <a:gd name="T23" fmla="*/ 2 h 13"/>
                    <a:gd name="T24" fmla="*/ 40 w 182"/>
                    <a:gd name="T25" fmla="*/ 2 h 13"/>
                    <a:gd name="T26" fmla="*/ 34 w 182"/>
                    <a:gd name="T27" fmla="*/ 0 h 13"/>
                    <a:gd name="T28" fmla="*/ 0 w 182"/>
                    <a:gd name="T29" fmla="*/ 0 h 13"/>
                    <a:gd name="T30" fmla="*/ 0 w 182"/>
                    <a:gd name="T31" fmla="*/ 4 h 13"/>
                    <a:gd name="T32" fmla="*/ 22 w 182"/>
                    <a:gd name="T33" fmla="*/ 4 h 13"/>
                    <a:gd name="T34" fmla="*/ 29 w 182"/>
                    <a:gd name="T35" fmla="*/ 5 h 13"/>
                    <a:gd name="T36" fmla="*/ 56 w 182"/>
                    <a:gd name="T37" fmla="*/ 5 h 13"/>
                    <a:gd name="T38" fmla="*/ 61 w 182"/>
                    <a:gd name="T39" fmla="*/ 7 h 13"/>
                    <a:gd name="T40" fmla="*/ 84 w 182"/>
                    <a:gd name="T41" fmla="*/ 7 h 13"/>
                    <a:gd name="T42" fmla="*/ 88 w 182"/>
                    <a:gd name="T43" fmla="*/ 8 h 13"/>
                    <a:gd name="T44" fmla="*/ 109 w 182"/>
                    <a:gd name="T45" fmla="*/ 8 h 13"/>
                    <a:gd name="T46" fmla="*/ 116 w 182"/>
                    <a:gd name="T47" fmla="*/ 10 h 13"/>
                    <a:gd name="T48" fmla="*/ 142 w 182"/>
                    <a:gd name="T49" fmla="*/ 10 h 13"/>
                    <a:gd name="T50" fmla="*/ 146 w 182"/>
                    <a:gd name="T51" fmla="*/ 12 h 13"/>
                    <a:gd name="T52" fmla="*/ 158 w 182"/>
                    <a:gd name="T53" fmla="*/ 12 h 13"/>
                    <a:gd name="T54" fmla="*/ 163 w 182"/>
                    <a:gd name="T55" fmla="*/ 13 h 13"/>
                    <a:gd name="T56" fmla="*/ 174 w 182"/>
                    <a:gd name="T57" fmla="*/ 13 h 13"/>
                    <a:gd name="T58" fmla="*/ 174 w 182"/>
                    <a:gd name="T59" fmla="*/ 10 h 13"/>
                    <a:gd name="T60" fmla="*/ 174 w 182"/>
                    <a:gd name="T61" fmla="*/ 13 h 13"/>
                    <a:gd name="T62" fmla="*/ 182 w 182"/>
                    <a:gd name="T63" fmla="*/ 10 h 13"/>
                    <a:gd name="T64" fmla="*/ 174 w 182"/>
                    <a:gd name="T65" fmla="*/ 10 h 13"/>
                    <a:gd name="T66" fmla="*/ 174 w 182"/>
                    <a:gd name="T67"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82" h="13">
                      <a:moveTo>
                        <a:pt x="174" y="13"/>
                      </a:moveTo>
                      <a:lnTo>
                        <a:pt x="174" y="10"/>
                      </a:lnTo>
                      <a:lnTo>
                        <a:pt x="158" y="10"/>
                      </a:lnTo>
                      <a:lnTo>
                        <a:pt x="153" y="8"/>
                      </a:lnTo>
                      <a:lnTo>
                        <a:pt x="137" y="8"/>
                      </a:lnTo>
                      <a:lnTo>
                        <a:pt x="132" y="7"/>
                      </a:lnTo>
                      <a:lnTo>
                        <a:pt x="116" y="7"/>
                      </a:lnTo>
                      <a:lnTo>
                        <a:pt x="109" y="5"/>
                      </a:lnTo>
                      <a:lnTo>
                        <a:pt x="88" y="5"/>
                      </a:lnTo>
                      <a:lnTo>
                        <a:pt x="84" y="4"/>
                      </a:lnTo>
                      <a:lnTo>
                        <a:pt x="61" y="4"/>
                      </a:lnTo>
                      <a:lnTo>
                        <a:pt x="56" y="2"/>
                      </a:lnTo>
                      <a:lnTo>
                        <a:pt x="40" y="2"/>
                      </a:lnTo>
                      <a:lnTo>
                        <a:pt x="34" y="0"/>
                      </a:lnTo>
                      <a:lnTo>
                        <a:pt x="0" y="0"/>
                      </a:lnTo>
                      <a:lnTo>
                        <a:pt x="0" y="4"/>
                      </a:lnTo>
                      <a:lnTo>
                        <a:pt x="22" y="4"/>
                      </a:lnTo>
                      <a:lnTo>
                        <a:pt x="29" y="5"/>
                      </a:lnTo>
                      <a:lnTo>
                        <a:pt x="56" y="5"/>
                      </a:lnTo>
                      <a:lnTo>
                        <a:pt x="61" y="7"/>
                      </a:lnTo>
                      <a:lnTo>
                        <a:pt x="84" y="7"/>
                      </a:lnTo>
                      <a:lnTo>
                        <a:pt x="88" y="8"/>
                      </a:lnTo>
                      <a:lnTo>
                        <a:pt x="109" y="8"/>
                      </a:lnTo>
                      <a:lnTo>
                        <a:pt x="116" y="10"/>
                      </a:lnTo>
                      <a:lnTo>
                        <a:pt x="142" y="10"/>
                      </a:lnTo>
                      <a:lnTo>
                        <a:pt x="146" y="12"/>
                      </a:lnTo>
                      <a:lnTo>
                        <a:pt x="158" y="12"/>
                      </a:lnTo>
                      <a:lnTo>
                        <a:pt x="163" y="13"/>
                      </a:lnTo>
                      <a:lnTo>
                        <a:pt x="174" y="13"/>
                      </a:lnTo>
                      <a:lnTo>
                        <a:pt x="174" y="10"/>
                      </a:lnTo>
                      <a:lnTo>
                        <a:pt x="174" y="13"/>
                      </a:lnTo>
                      <a:lnTo>
                        <a:pt x="182" y="10"/>
                      </a:lnTo>
                      <a:lnTo>
                        <a:pt x="174" y="10"/>
                      </a:lnTo>
                      <a:lnTo>
                        <a:pt x="174" y="1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2007" name="Freeform 199"/>
                <p:cNvSpPr>
                  <a:spLocks/>
                </p:cNvSpPr>
                <p:nvPr/>
              </p:nvSpPr>
              <p:spPr bwMode="auto">
                <a:xfrm>
                  <a:off x="4153" y="1560"/>
                  <a:ext cx="10" cy="16"/>
                </a:xfrm>
                <a:custGeom>
                  <a:avLst/>
                  <a:gdLst>
                    <a:gd name="T0" fmla="*/ 19 w 19"/>
                    <a:gd name="T1" fmla="*/ 3 h 30"/>
                    <a:gd name="T2" fmla="*/ 19 w 19"/>
                    <a:gd name="T3" fmla="*/ 9 h 30"/>
                    <a:gd name="T4" fmla="*/ 17 w 19"/>
                    <a:gd name="T5" fmla="*/ 16 h 30"/>
                    <a:gd name="T6" fmla="*/ 17 w 19"/>
                    <a:gd name="T7" fmla="*/ 29 h 30"/>
                    <a:gd name="T8" fmla="*/ 14 w 19"/>
                    <a:gd name="T9" fmla="*/ 30 h 30"/>
                    <a:gd name="T10" fmla="*/ 3 w 19"/>
                    <a:gd name="T11" fmla="*/ 30 h 30"/>
                    <a:gd name="T12" fmla="*/ 1 w 19"/>
                    <a:gd name="T13" fmla="*/ 29 h 30"/>
                    <a:gd name="T14" fmla="*/ 0 w 19"/>
                    <a:gd name="T15" fmla="*/ 29 h 30"/>
                    <a:gd name="T16" fmla="*/ 0 w 19"/>
                    <a:gd name="T17" fmla="*/ 14 h 30"/>
                    <a:gd name="T18" fmla="*/ 1 w 19"/>
                    <a:gd name="T19" fmla="*/ 8 h 30"/>
                    <a:gd name="T20" fmla="*/ 1 w 19"/>
                    <a:gd name="T21" fmla="*/ 3 h 30"/>
                    <a:gd name="T22" fmla="*/ 3 w 19"/>
                    <a:gd name="T23" fmla="*/ 1 h 30"/>
                    <a:gd name="T24" fmla="*/ 6 w 19"/>
                    <a:gd name="T25" fmla="*/ 1 h 30"/>
                    <a:gd name="T26" fmla="*/ 8 w 19"/>
                    <a:gd name="T27" fmla="*/ 0 h 30"/>
                    <a:gd name="T28" fmla="*/ 11 w 19"/>
                    <a:gd name="T29" fmla="*/ 1 h 30"/>
                    <a:gd name="T30" fmla="*/ 14 w 19"/>
                    <a:gd name="T31" fmla="*/ 1 h 30"/>
                    <a:gd name="T32" fmla="*/ 17 w 19"/>
                    <a:gd name="T33" fmla="*/ 3 h 30"/>
                    <a:gd name="T34" fmla="*/ 19 w 19"/>
                    <a:gd name="T35" fmla="*/ 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 h="30">
                      <a:moveTo>
                        <a:pt x="19" y="3"/>
                      </a:moveTo>
                      <a:lnTo>
                        <a:pt x="19" y="9"/>
                      </a:lnTo>
                      <a:lnTo>
                        <a:pt x="17" y="16"/>
                      </a:lnTo>
                      <a:lnTo>
                        <a:pt x="17" y="29"/>
                      </a:lnTo>
                      <a:lnTo>
                        <a:pt x="14" y="30"/>
                      </a:lnTo>
                      <a:lnTo>
                        <a:pt x="3" y="30"/>
                      </a:lnTo>
                      <a:lnTo>
                        <a:pt x="1" y="29"/>
                      </a:lnTo>
                      <a:lnTo>
                        <a:pt x="0" y="29"/>
                      </a:lnTo>
                      <a:lnTo>
                        <a:pt x="0" y="14"/>
                      </a:lnTo>
                      <a:lnTo>
                        <a:pt x="1" y="8"/>
                      </a:lnTo>
                      <a:lnTo>
                        <a:pt x="1" y="3"/>
                      </a:lnTo>
                      <a:lnTo>
                        <a:pt x="3" y="1"/>
                      </a:lnTo>
                      <a:lnTo>
                        <a:pt x="6" y="1"/>
                      </a:lnTo>
                      <a:lnTo>
                        <a:pt x="8" y="0"/>
                      </a:lnTo>
                      <a:lnTo>
                        <a:pt x="11" y="1"/>
                      </a:lnTo>
                      <a:lnTo>
                        <a:pt x="14" y="1"/>
                      </a:lnTo>
                      <a:lnTo>
                        <a:pt x="17" y="3"/>
                      </a:lnTo>
                      <a:lnTo>
                        <a:pt x="19"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2008" name="Freeform 200"/>
                <p:cNvSpPr>
                  <a:spLocks/>
                </p:cNvSpPr>
                <p:nvPr/>
              </p:nvSpPr>
              <p:spPr bwMode="auto">
                <a:xfrm>
                  <a:off x="4161" y="1562"/>
                  <a:ext cx="3" cy="14"/>
                </a:xfrm>
                <a:custGeom>
                  <a:avLst/>
                  <a:gdLst>
                    <a:gd name="T0" fmla="*/ 1 w 5"/>
                    <a:gd name="T1" fmla="*/ 27 h 27"/>
                    <a:gd name="T2" fmla="*/ 3 w 5"/>
                    <a:gd name="T3" fmla="*/ 26 h 27"/>
                    <a:gd name="T4" fmla="*/ 3 w 5"/>
                    <a:gd name="T5" fmla="*/ 13 h 27"/>
                    <a:gd name="T6" fmla="*/ 5 w 5"/>
                    <a:gd name="T7" fmla="*/ 6 h 27"/>
                    <a:gd name="T8" fmla="*/ 5 w 5"/>
                    <a:gd name="T9" fmla="*/ 0 h 27"/>
                    <a:gd name="T10" fmla="*/ 1 w 5"/>
                    <a:gd name="T11" fmla="*/ 0 h 27"/>
                    <a:gd name="T12" fmla="*/ 1 w 5"/>
                    <a:gd name="T13" fmla="*/ 6 h 27"/>
                    <a:gd name="T14" fmla="*/ 0 w 5"/>
                    <a:gd name="T15" fmla="*/ 13 h 27"/>
                    <a:gd name="T16" fmla="*/ 0 w 5"/>
                    <a:gd name="T17" fmla="*/ 26 h 27"/>
                    <a:gd name="T18" fmla="*/ 0 w 5"/>
                    <a:gd name="T19" fmla="*/ 24 h 27"/>
                    <a:gd name="T20" fmla="*/ 1 w 5"/>
                    <a:gd name="T21" fmla="*/ 27 h 27"/>
                    <a:gd name="T22" fmla="*/ 3 w 5"/>
                    <a:gd name="T23" fmla="*/ 27 h 27"/>
                    <a:gd name="T24" fmla="*/ 3 w 5"/>
                    <a:gd name="T25" fmla="*/ 26 h 27"/>
                    <a:gd name="T26" fmla="*/ 1 w 5"/>
                    <a:gd name="T2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 h="27">
                      <a:moveTo>
                        <a:pt x="1" y="27"/>
                      </a:moveTo>
                      <a:lnTo>
                        <a:pt x="3" y="26"/>
                      </a:lnTo>
                      <a:lnTo>
                        <a:pt x="3" y="13"/>
                      </a:lnTo>
                      <a:lnTo>
                        <a:pt x="5" y="6"/>
                      </a:lnTo>
                      <a:lnTo>
                        <a:pt x="5" y="0"/>
                      </a:lnTo>
                      <a:lnTo>
                        <a:pt x="1" y="0"/>
                      </a:lnTo>
                      <a:lnTo>
                        <a:pt x="1" y="6"/>
                      </a:lnTo>
                      <a:lnTo>
                        <a:pt x="0" y="13"/>
                      </a:lnTo>
                      <a:lnTo>
                        <a:pt x="0" y="26"/>
                      </a:lnTo>
                      <a:lnTo>
                        <a:pt x="0" y="24"/>
                      </a:lnTo>
                      <a:lnTo>
                        <a:pt x="1" y="27"/>
                      </a:lnTo>
                      <a:lnTo>
                        <a:pt x="3" y="27"/>
                      </a:lnTo>
                      <a:lnTo>
                        <a:pt x="3" y="26"/>
                      </a:lnTo>
                      <a:lnTo>
                        <a:pt x="1" y="2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2009" name="Freeform 201"/>
                <p:cNvSpPr>
                  <a:spLocks/>
                </p:cNvSpPr>
                <p:nvPr/>
              </p:nvSpPr>
              <p:spPr bwMode="auto">
                <a:xfrm>
                  <a:off x="4153" y="1574"/>
                  <a:ext cx="9" cy="2"/>
                </a:xfrm>
                <a:custGeom>
                  <a:avLst/>
                  <a:gdLst>
                    <a:gd name="T0" fmla="*/ 0 w 19"/>
                    <a:gd name="T1" fmla="*/ 2 h 5"/>
                    <a:gd name="T2" fmla="*/ 2 w 19"/>
                    <a:gd name="T3" fmla="*/ 3 h 5"/>
                    <a:gd name="T4" fmla="*/ 3 w 19"/>
                    <a:gd name="T5" fmla="*/ 3 h 5"/>
                    <a:gd name="T6" fmla="*/ 5 w 19"/>
                    <a:gd name="T7" fmla="*/ 5 h 5"/>
                    <a:gd name="T8" fmla="*/ 18 w 19"/>
                    <a:gd name="T9" fmla="*/ 5 h 5"/>
                    <a:gd name="T10" fmla="*/ 19 w 19"/>
                    <a:gd name="T11" fmla="*/ 3 h 5"/>
                    <a:gd name="T12" fmla="*/ 18 w 19"/>
                    <a:gd name="T13" fmla="*/ 0 h 5"/>
                    <a:gd name="T14" fmla="*/ 16 w 19"/>
                    <a:gd name="T15" fmla="*/ 2 h 5"/>
                    <a:gd name="T16" fmla="*/ 7 w 19"/>
                    <a:gd name="T17" fmla="*/ 2 h 5"/>
                    <a:gd name="T18" fmla="*/ 3 w 19"/>
                    <a:gd name="T19" fmla="*/ 0 h 5"/>
                    <a:gd name="T20" fmla="*/ 2 w 19"/>
                    <a:gd name="T21" fmla="*/ 0 h 5"/>
                    <a:gd name="T22" fmla="*/ 3 w 19"/>
                    <a:gd name="T23" fmla="*/ 0 h 5"/>
                    <a:gd name="T24" fmla="*/ 0 w 19"/>
                    <a:gd name="T25" fmla="*/ 2 h 5"/>
                    <a:gd name="T26" fmla="*/ 2 w 19"/>
                    <a:gd name="T27" fmla="*/ 3 h 5"/>
                    <a:gd name="T28" fmla="*/ 0 w 19"/>
                    <a:gd name="T29"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5">
                      <a:moveTo>
                        <a:pt x="0" y="2"/>
                      </a:moveTo>
                      <a:lnTo>
                        <a:pt x="2" y="3"/>
                      </a:lnTo>
                      <a:lnTo>
                        <a:pt x="3" y="3"/>
                      </a:lnTo>
                      <a:lnTo>
                        <a:pt x="5" y="5"/>
                      </a:lnTo>
                      <a:lnTo>
                        <a:pt x="18" y="5"/>
                      </a:lnTo>
                      <a:lnTo>
                        <a:pt x="19" y="3"/>
                      </a:lnTo>
                      <a:lnTo>
                        <a:pt x="18" y="0"/>
                      </a:lnTo>
                      <a:lnTo>
                        <a:pt x="16" y="2"/>
                      </a:lnTo>
                      <a:lnTo>
                        <a:pt x="7" y="2"/>
                      </a:lnTo>
                      <a:lnTo>
                        <a:pt x="3" y="0"/>
                      </a:lnTo>
                      <a:lnTo>
                        <a:pt x="2" y="0"/>
                      </a:lnTo>
                      <a:lnTo>
                        <a:pt x="3" y="0"/>
                      </a:lnTo>
                      <a:lnTo>
                        <a:pt x="0" y="2"/>
                      </a:lnTo>
                      <a:lnTo>
                        <a:pt x="2" y="3"/>
                      </a:lnTo>
                      <a:lnTo>
                        <a:pt x="0"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2010" name="Freeform 202"/>
                <p:cNvSpPr>
                  <a:spLocks/>
                </p:cNvSpPr>
                <p:nvPr/>
              </p:nvSpPr>
              <p:spPr bwMode="auto">
                <a:xfrm>
                  <a:off x="4153" y="1561"/>
                  <a:ext cx="2" cy="14"/>
                </a:xfrm>
                <a:custGeom>
                  <a:avLst/>
                  <a:gdLst>
                    <a:gd name="T0" fmla="*/ 3 w 5"/>
                    <a:gd name="T1" fmla="*/ 0 h 28"/>
                    <a:gd name="T2" fmla="*/ 2 w 5"/>
                    <a:gd name="T3" fmla="*/ 2 h 28"/>
                    <a:gd name="T4" fmla="*/ 2 w 5"/>
                    <a:gd name="T5" fmla="*/ 7 h 28"/>
                    <a:gd name="T6" fmla="*/ 0 w 5"/>
                    <a:gd name="T7" fmla="*/ 13 h 28"/>
                    <a:gd name="T8" fmla="*/ 0 w 5"/>
                    <a:gd name="T9" fmla="*/ 28 h 28"/>
                    <a:gd name="T10" fmla="*/ 3 w 5"/>
                    <a:gd name="T11" fmla="*/ 26 h 28"/>
                    <a:gd name="T12" fmla="*/ 3 w 5"/>
                    <a:gd name="T13" fmla="*/ 13 h 28"/>
                    <a:gd name="T14" fmla="*/ 5 w 5"/>
                    <a:gd name="T15" fmla="*/ 7 h 28"/>
                    <a:gd name="T16" fmla="*/ 5 w 5"/>
                    <a:gd name="T17" fmla="*/ 2 h 28"/>
                    <a:gd name="T18" fmla="*/ 3 w 5"/>
                    <a:gd name="T19" fmla="*/ 2 h 28"/>
                    <a:gd name="T20" fmla="*/ 3 w 5"/>
                    <a:gd name="T21" fmla="*/ 0 h 28"/>
                    <a:gd name="T22" fmla="*/ 2 w 5"/>
                    <a:gd name="T23" fmla="*/ 0 h 28"/>
                    <a:gd name="T24" fmla="*/ 2 w 5"/>
                    <a:gd name="T25" fmla="*/ 2 h 28"/>
                    <a:gd name="T26" fmla="*/ 3 w 5"/>
                    <a:gd name="T27"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 h="28">
                      <a:moveTo>
                        <a:pt x="3" y="0"/>
                      </a:moveTo>
                      <a:lnTo>
                        <a:pt x="2" y="2"/>
                      </a:lnTo>
                      <a:lnTo>
                        <a:pt x="2" y="7"/>
                      </a:lnTo>
                      <a:lnTo>
                        <a:pt x="0" y="13"/>
                      </a:lnTo>
                      <a:lnTo>
                        <a:pt x="0" y="28"/>
                      </a:lnTo>
                      <a:lnTo>
                        <a:pt x="3" y="26"/>
                      </a:lnTo>
                      <a:lnTo>
                        <a:pt x="3" y="13"/>
                      </a:lnTo>
                      <a:lnTo>
                        <a:pt x="5" y="7"/>
                      </a:lnTo>
                      <a:lnTo>
                        <a:pt x="5" y="2"/>
                      </a:lnTo>
                      <a:lnTo>
                        <a:pt x="3" y="2"/>
                      </a:lnTo>
                      <a:lnTo>
                        <a:pt x="3" y="0"/>
                      </a:lnTo>
                      <a:lnTo>
                        <a:pt x="2" y="0"/>
                      </a:lnTo>
                      <a:lnTo>
                        <a:pt x="2" y="2"/>
                      </a:lnTo>
                      <a:lnTo>
                        <a:pt x="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2011" name="Freeform 203"/>
                <p:cNvSpPr>
                  <a:spLocks/>
                </p:cNvSpPr>
                <p:nvPr/>
              </p:nvSpPr>
              <p:spPr bwMode="auto">
                <a:xfrm>
                  <a:off x="4154" y="1560"/>
                  <a:ext cx="10" cy="3"/>
                </a:xfrm>
                <a:custGeom>
                  <a:avLst/>
                  <a:gdLst>
                    <a:gd name="T0" fmla="*/ 20 w 20"/>
                    <a:gd name="T1" fmla="*/ 5 h 6"/>
                    <a:gd name="T2" fmla="*/ 18 w 20"/>
                    <a:gd name="T3" fmla="*/ 3 h 6"/>
                    <a:gd name="T4" fmla="*/ 16 w 20"/>
                    <a:gd name="T5" fmla="*/ 3 h 6"/>
                    <a:gd name="T6" fmla="*/ 15 w 20"/>
                    <a:gd name="T7" fmla="*/ 2 h 6"/>
                    <a:gd name="T8" fmla="*/ 10 w 20"/>
                    <a:gd name="T9" fmla="*/ 2 h 6"/>
                    <a:gd name="T10" fmla="*/ 7 w 20"/>
                    <a:gd name="T11" fmla="*/ 0 h 6"/>
                    <a:gd name="T12" fmla="*/ 5 w 20"/>
                    <a:gd name="T13" fmla="*/ 2 h 6"/>
                    <a:gd name="T14" fmla="*/ 2 w 20"/>
                    <a:gd name="T15" fmla="*/ 2 h 6"/>
                    <a:gd name="T16" fmla="*/ 0 w 20"/>
                    <a:gd name="T17" fmla="*/ 3 h 6"/>
                    <a:gd name="T18" fmla="*/ 0 w 20"/>
                    <a:gd name="T19" fmla="*/ 5 h 6"/>
                    <a:gd name="T20" fmla="*/ 13 w 20"/>
                    <a:gd name="T21" fmla="*/ 5 h 6"/>
                    <a:gd name="T22" fmla="*/ 16 w 20"/>
                    <a:gd name="T23" fmla="*/ 6 h 6"/>
                    <a:gd name="T24" fmla="*/ 18 w 20"/>
                    <a:gd name="T25" fmla="*/ 6 h 6"/>
                    <a:gd name="T26" fmla="*/ 16 w 20"/>
                    <a:gd name="T27" fmla="*/ 5 h 6"/>
                    <a:gd name="T28" fmla="*/ 20 w 20"/>
                    <a:gd name="T29" fmla="*/ 5 h 6"/>
                    <a:gd name="T30" fmla="*/ 20 w 20"/>
                    <a:gd name="T31" fmla="*/ 3 h 6"/>
                    <a:gd name="T32" fmla="*/ 18 w 20"/>
                    <a:gd name="T33" fmla="*/ 3 h 6"/>
                    <a:gd name="T34" fmla="*/ 20 w 20"/>
                    <a:gd name="T35" fmla="*/ 5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0" h="6">
                      <a:moveTo>
                        <a:pt x="20" y="5"/>
                      </a:moveTo>
                      <a:lnTo>
                        <a:pt x="18" y="3"/>
                      </a:lnTo>
                      <a:lnTo>
                        <a:pt x="16" y="3"/>
                      </a:lnTo>
                      <a:lnTo>
                        <a:pt x="15" y="2"/>
                      </a:lnTo>
                      <a:lnTo>
                        <a:pt x="10" y="2"/>
                      </a:lnTo>
                      <a:lnTo>
                        <a:pt x="7" y="0"/>
                      </a:lnTo>
                      <a:lnTo>
                        <a:pt x="5" y="2"/>
                      </a:lnTo>
                      <a:lnTo>
                        <a:pt x="2" y="2"/>
                      </a:lnTo>
                      <a:lnTo>
                        <a:pt x="0" y="3"/>
                      </a:lnTo>
                      <a:lnTo>
                        <a:pt x="0" y="5"/>
                      </a:lnTo>
                      <a:lnTo>
                        <a:pt x="13" y="5"/>
                      </a:lnTo>
                      <a:lnTo>
                        <a:pt x="16" y="6"/>
                      </a:lnTo>
                      <a:lnTo>
                        <a:pt x="18" y="6"/>
                      </a:lnTo>
                      <a:lnTo>
                        <a:pt x="16" y="5"/>
                      </a:lnTo>
                      <a:lnTo>
                        <a:pt x="20" y="5"/>
                      </a:lnTo>
                      <a:lnTo>
                        <a:pt x="20" y="3"/>
                      </a:lnTo>
                      <a:lnTo>
                        <a:pt x="18" y="3"/>
                      </a:lnTo>
                      <a:lnTo>
                        <a:pt x="20" y="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2012" name="Freeform 204"/>
                <p:cNvSpPr>
                  <a:spLocks/>
                </p:cNvSpPr>
                <p:nvPr/>
              </p:nvSpPr>
              <p:spPr bwMode="auto">
                <a:xfrm>
                  <a:off x="4132" y="1561"/>
                  <a:ext cx="6" cy="7"/>
                </a:xfrm>
                <a:custGeom>
                  <a:avLst/>
                  <a:gdLst>
                    <a:gd name="T0" fmla="*/ 13 w 13"/>
                    <a:gd name="T1" fmla="*/ 2 h 13"/>
                    <a:gd name="T2" fmla="*/ 10 w 13"/>
                    <a:gd name="T3" fmla="*/ 5 h 13"/>
                    <a:gd name="T4" fmla="*/ 10 w 13"/>
                    <a:gd name="T5" fmla="*/ 8 h 13"/>
                    <a:gd name="T6" fmla="*/ 8 w 13"/>
                    <a:gd name="T7" fmla="*/ 10 h 13"/>
                    <a:gd name="T8" fmla="*/ 8 w 13"/>
                    <a:gd name="T9" fmla="*/ 12 h 13"/>
                    <a:gd name="T10" fmla="*/ 7 w 13"/>
                    <a:gd name="T11" fmla="*/ 13 h 13"/>
                    <a:gd name="T12" fmla="*/ 2 w 13"/>
                    <a:gd name="T13" fmla="*/ 13 h 13"/>
                    <a:gd name="T14" fmla="*/ 0 w 13"/>
                    <a:gd name="T15" fmla="*/ 12 h 13"/>
                    <a:gd name="T16" fmla="*/ 0 w 13"/>
                    <a:gd name="T17" fmla="*/ 8 h 13"/>
                    <a:gd name="T18" fmla="*/ 8 w 13"/>
                    <a:gd name="T19" fmla="*/ 0 h 13"/>
                    <a:gd name="T20" fmla="*/ 11 w 13"/>
                    <a:gd name="T21" fmla="*/ 0 h 13"/>
                    <a:gd name="T22" fmla="*/ 13 w 13"/>
                    <a:gd name="T23"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 h="13">
                      <a:moveTo>
                        <a:pt x="13" y="2"/>
                      </a:moveTo>
                      <a:lnTo>
                        <a:pt x="10" y="5"/>
                      </a:lnTo>
                      <a:lnTo>
                        <a:pt x="10" y="8"/>
                      </a:lnTo>
                      <a:lnTo>
                        <a:pt x="8" y="10"/>
                      </a:lnTo>
                      <a:lnTo>
                        <a:pt x="8" y="12"/>
                      </a:lnTo>
                      <a:lnTo>
                        <a:pt x="7" y="13"/>
                      </a:lnTo>
                      <a:lnTo>
                        <a:pt x="2" y="13"/>
                      </a:lnTo>
                      <a:lnTo>
                        <a:pt x="0" y="12"/>
                      </a:lnTo>
                      <a:lnTo>
                        <a:pt x="0" y="8"/>
                      </a:lnTo>
                      <a:lnTo>
                        <a:pt x="8" y="0"/>
                      </a:lnTo>
                      <a:lnTo>
                        <a:pt x="11" y="0"/>
                      </a:lnTo>
                      <a:lnTo>
                        <a:pt x="13"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2013" name="Freeform 205"/>
                <p:cNvSpPr>
                  <a:spLocks/>
                </p:cNvSpPr>
                <p:nvPr/>
              </p:nvSpPr>
              <p:spPr bwMode="auto">
                <a:xfrm>
                  <a:off x="4133" y="1561"/>
                  <a:ext cx="6" cy="7"/>
                </a:xfrm>
                <a:custGeom>
                  <a:avLst/>
                  <a:gdLst>
                    <a:gd name="T0" fmla="*/ 2 w 12"/>
                    <a:gd name="T1" fmla="*/ 15 h 15"/>
                    <a:gd name="T2" fmla="*/ 4 w 12"/>
                    <a:gd name="T3" fmla="*/ 13 h 15"/>
                    <a:gd name="T4" fmla="*/ 5 w 12"/>
                    <a:gd name="T5" fmla="*/ 13 h 15"/>
                    <a:gd name="T6" fmla="*/ 7 w 12"/>
                    <a:gd name="T7" fmla="*/ 10 h 15"/>
                    <a:gd name="T8" fmla="*/ 7 w 12"/>
                    <a:gd name="T9" fmla="*/ 8 h 15"/>
                    <a:gd name="T10" fmla="*/ 8 w 12"/>
                    <a:gd name="T11" fmla="*/ 7 h 15"/>
                    <a:gd name="T12" fmla="*/ 8 w 12"/>
                    <a:gd name="T13" fmla="*/ 5 h 15"/>
                    <a:gd name="T14" fmla="*/ 12 w 12"/>
                    <a:gd name="T15" fmla="*/ 2 h 15"/>
                    <a:gd name="T16" fmla="*/ 8 w 12"/>
                    <a:gd name="T17" fmla="*/ 0 h 15"/>
                    <a:gd name="T18" fmla="*/ 7 w 12"/>
                    <a:gd name="T19" fmla="*/ 2 h 15"/>
                    <a:gd name="T20" fmla="*/ 7 w 12"/>
                    <a:gd name="T21" fmla="*/ 3 h 15"/>
                    <a:gd name="T22" fmla="*/ 5 w 12"/>
                    <a:gd name="T23" fmla="*/ 5 h 15"/>
                    <a:gd name="T24" fmla="*/ 5 w 12"/>
                    <a:gd name="T25" fmla="*/ 7 h 15"/>
                    <a:gd name="T26" fmla="*/ 4 w 12"/>
                    <a:gd name="T27" fmla="*/ 8 h 15"/>
                    <a:gd name="T28" fmla="*/ 4 w 12"/>
                    <a:gd name="T29" fmla="*/ 10 h 15"/>
                    <a:gd name="T30" fmla="*/ 2 w 12"/>
                    <a:gd name="T31" fmla="*/ 12 h 15"/>
                    <a:gd name="T32" fmla="*/ 0 w 12"/>
                    <a:gd name="T33" fmla="*/ 12 h 15"/>
                    <a:gd name="T34" fmla="*/ 2 w 12"/>
                    <a:gd name="T35" fmla="*/ 12 h 15"/>
                    <a:gd name="T36" fmla="*/ 2 w 12"/>
                    <a:gd name="T37" fmla="*/ 1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 h="15">
                      <a:moveTo>
                        <a:pt x="2" y="15"/>
                      </a:moveTo>
                      <a:lnTo>
                        <a:pt x="4" y="13"/>
                      </a:lnTo>
                      <a:lnTo>
                        <a:pt x="5" y="13"/>
                      </a:lnTo>
                      <a:lnTo>
                        <a:pt x="7" y="10"/>
                      </a:lnTo>
                      <a:lnTo>
                        <a:pt x="7" y="8"/>
                      </a:lnTo>
                      <a:lnTo>
                        <a:pt x="8" y="7"/>
                      </a:lnTo>
                      <a:lnTo>
                        <a:pt x="8" y="5"/>
                      </a:lnTo>
                      <a:lnTo>
                        <a:pt x="12" y="2"/>
                      </a:lnTo>
                      <a:lnTo>
                        <a:pt x="8" y="0"/>
                      </a:lnTo>
                      <a:lnTo>
                        <a:pt x="7" y="2"/>
                      </a:lnTo>
                      <a:lnTo>
                        <a:pt x="7" y="3"/>
                      </a:lnTo>
                      <a:lnTo>
                        <a:pt x="5" y="5"/>
                      </a:lnTo>
                      <a:lnTo>
                        <a:pt x="5" y="7"/>
                      </a:lnTo>
                      <a:lnTo>
                        <a:pt x="4" y="8"/>
                      </a:lnTo>
                      <a:lnTo>
                        <a:pt x="4" y="10"/>
                      </a:lnTo>
                      <a:lnTo>
                        <a:pt x="2" y="12"/>
                      </a:lnTo>
                      <a:lnTo>
                        <a:pt x="0" y="12"/>
                      </a:lnTo>
                      <a:lnTo>
                        <a:pt x="2" y="12"/>
                      </a:lnTo>
                      <a:lnTo>
                        <a:pt x="2" y="1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2014" name="Freeform 206"/>
                <p:cNvSpPr>
                  <a:spLocks/>
                </p:cNvSpPr>
                <p:nvPr/>
              </p:nvSpPr>
              <p:spPr bwMode="auto">
                <a:xfrm>
                  <a:off x="4132" y="1564"/>
                  <a:ext cx="2" cy="4"/>
                </a:xfrm>
                <a:custGeom>
                  <a:avLst/>
                  <a:gdLst>
                    <a:gd name="T0" fmla="*/ 0 w 5"/>
                    <a:gd name="T1" fmla="*/ 0 h 10"/>
                    <a:gd name="T2" fmla="*/ 0 w 5"/>
                    <a:gd name="T3" fmla="*/ 7 h 10"/>
                    <a:gd name="T4" fmla="*/ 2 w 5"/>
                    <a:gd name="T5" fmla="*/ 8 h 10"/>
                    <a:gd name="T6" fmla="*/ 5 w 5"/>
                    <a:gd name="T7" fmla="*/ 10 h 10"/>
                    <a:gd name="T8" fmla="*/ 5 w 5"/>
                    <a:gd name="T9" fmla="*/ 7 h 10"/>
                    <a:gd name="T10" fmla="*/ 3 w 5"/>
                    <a:gd name="T11" fmla="*/ 7 h 10"/>
                    <a:gd name="T12" fmla="*/ 2 w 5"/>
                    <a:gd name="T13" fmla="*/ 5 h 10"/>
                    <a:gd name="T14" fmla="*/ 3 w 5"/>
                    <a:gd name="T15" fmla="*/ 3 h 10"/>
                    <a:gd name="T16" fmla="*/ 0 w 5"/>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10">
                      <a:moveTo>
                        <a:pt x="0" y="0"/>
                      </a:moveTo>
                      <a:lnTo>
                        <a:pt x="0" y="7"/>
                      </a:lnTo>
                      <a:lnTo>
                        <a:pt x="2" y="8"/>
                      </a:lnTo>
                      <a:lnTo>
                        <a:pt x="5" y="10"/>
                      </a:lnTo>
                      <a:lnTo>
                        <a:pt x="5" y="7"/>
                      </a:lnTo>
                      <a:lnTo>
                        <a:pt x="3" y="7"/>
                      </a:lnTo>
                      <a:lnTo>
                        <a:pt x="2" y="5"/>
                      </a:lnTo>
                      <a:lnTo>
                        <a:pt x="3" y="3"/>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2015" name="Freeform 207"/>
                <p:cNvSpPr>
                  <a:spLocks/>
                </p:cNvSpPr>
                <p:nvPr/>
              </p:nvSpPr>
              <p:spPr bwMode="auto">
                <a:xfrm>
                  <a:off x="4132" y="1560"/>
                  <a:ext cx="8" cy="5"/>
                </a:xfrm>
                <a:custGeom>
                  <a:avLst/>
                  <a:gdLst>
                    <a:gd name="T0" fmla="*/ 15 w 16"/>
                    <a:gd name="T1" fmla="*/ 3 h 9"/>
                    <a:gd name="T2" fmla="*/ 15 w 16"/>
                    <a:gd name="T3" fmla="*/ 1 h 9"/>
                    <a:gd name="T4" fmla="*/ 11 w 16"/>
                    <a:gd name="T5" fmla="*/ 0 h 9"/>
                    <a:gd name="T6" fmla="*/ 7 w 16"/>
                    <a:gd name="T7" fmla="*/ 0 h 9"/>
                    <a:gd name="T8" fmla="*/ 2 w 16"/>
                    <a:gd name="T9" fmla="*/ 4 h 9"/>
                    <a:gd name="T10" fmla="*/ 2 w 16"/>
                    <a:gd name="T11" fmla="*/ 6 h 9"/>
                    <a:gd name="T12" fmla="*/ 0 w 16"/>
                    <a:gd name="T13" fmla="*/ 6 h 9"/>
                    <a:gd name="T14" fmla="*/ 3 w 16"/>
                    <a:gd name="T15" fmla="*/ 9 h 9"/>
                    <a:gd name="T16" fmla="*/ 3 w 16"/>
                    <a:gd name="T17" fmla="*/ 8 h 9"/>
                    <a:gd name="T18" fmla="*/ 5 w 16"/>
                    <a:gd name="T19" fmla="*/ 6 h 9"/>
                    <a:gd name="T20" fmla="*/ 7 w 16"/>
                    <a:gd name="T21" fmla="*/ 6 h 9"/>
                    <a:gd name="T22" fmla="*/ 7 w 16"/>
                    <a:gd name="T23" fmla="*/ 4 h 9"/>
                    <a:gd name="T24" fmla="*/ 8 w 16"/>
                    <a:gd name="T25" fmla="*/ 3 h 9"/>
                    <a:gd name="T26" fmla="*/ 11 w 16"/>
                    <a:gd name="T27" fmla="*/ 3 h 9"/>
                    <a:gd name="T28" fmla="*/ 11 w 16"/>
                    <a:gd name="T29" fmla="*/ 1 h 9"/>
                    <a:gd name="T30" fmla="*/ 15 w 16"/>
                    <a:gd name="T31" fmla="*/ 3 h 9"/>
                    <a:gd name="T32" fmla="*/ 16 w 16"/>
                    <a:gd name="T33" fmla="*/ 1 h 9"/>
                    <a:gd name="T34" fmla="*/ 15 w 16"/>
                    <a:gd name="T35" fmla="*/ 1 h 9"/>
                    <a:gd name="T36" fmla="*/ 15 w 16"/>
                    <a:gd name="T37" fmla="*/ 3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 h="9">
                      <a:moveTo>
                        <a:pt x="15" y="3"/>
                      </a:moveTo>
                      <a:lnTo>
                        <a:pt x="15" y="1"/>
                      </a:lnTo>
                      <a:lnTo>
                        <a:pt x="11" y="0"/>
                      </a:lnTo>
                      <a:lnTo>
                        <a:pt x="7" y="0"/>
                      </a:lnTo>
                      <a:lnTo>
                        <a:pt x="2" y="4"/>
                      </a:lnTo>
                      <a:lnTo>
                        <a:pt x="2" y="6"/>
                      </a:lnTo>
                      <a:lnTo>
                        <a:pt x="0" y="6"/>
                      </a:lnTo>
                      <a:lnTo>
                        <a:pt x="3" y="9"/>
                      </a:lnTo>
                      <a:lnTo>
                        <a:pt x="3" y="8"/>
                      </a:lnTo>
                      <a:lnTo>
                        <a:pt x="5" y="6"/>
                      </a:lnTo>
                      <a:lnTo>
                        <a:pt x="7" y="6"/>
                      </a:lnTo>
                      <a:lnTo>
                        <a:pt x="7" y="4"/>
                      </a:lnTo>
                      <a:lnTo>
                        <a:pt x="8" y="3"/>
                      </a:lnTo>
                      <a:lnTo>
                        <a:pt x="11" y="3"/>
                      </a:lnTo>
                      <a:lnTo>
                        <a:pt x="11" y="1"/>
                      </a:lnTo>
                      <a:lnTo>
                        <a:pt x="15" y="3"/>
                      </a:lnTo>
                      <a:lnTo>
                        <a:pt x="16" y="1"/>
                      </a:lnTo>
                      <a:lnTo>
                        <a:pt x="15" y="1"/>
                      </a:lnTo>
                      <a:lnTo>
                        <a:pt x="15"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2016" name="Freeform 208"/>
                <p:cNvSpPr>
                  <a:spLocks/>
                </p:cNvSpPr>
                <p:nvPr/>
              </p:nvSpPr>
              <p:spPr bwMode="auto">
                <a:xfrm>
                  <a:off x="4138" y="1562"/>
                  <a:ext cx="7" cy="6"/>
                </a:xfrm>
                <a:custGeom>
                  <a:avLst/>
                  <a:gdLst>
                    <a:gd name="T0" fmla="*/ 13 w 13"/>
                    <a:gd name="T1" fmla="*/ 1 h 11"/>
                    <a:gd name="T2" fmla="*/ 13 w 13"/>
                    <a:gd name="T3" fmla="*/ 6 h 11"/>
                    <a:gd name="T4" fmla="*/ 10 w 13"/>
                    <a:gd name="T5" fmla="*/ 10 h 11"/>
                    <a:gd name="T6" fmla="*/ 5 w 13"/>
                    <a:gd name="T7" fmla="*/ 10 h 11"/>
                    <a:gd name="T8" fmla="*/ 5 w 13"/>
                    <a:gd name="T9" fmla="*/ 11 h 11"/>
                    <a:gd name="T10" fmla="*/ 0 w 13"/>
                    <a:gd name="T11" fmla="*/ 11 h 11"/>
                    <a:gd name="T12" fmla="*/ 2 w 13"/>
                    <a:gd name="T13" fmla="*/ 8 h 11"/>
                    <a:gd name="T14" fmla="*/ 3 w 13"/>
                    <a:gd name="T15" fmla="*/ 3 h 11"/>
                    <a:gd name="T16" fmla="*/ 7 w 13"/>
                    <a:gd name="T17" fmla="*/ 0 h 11"/>
                    <a:gd name="T18" fmla="*/ 13 w 13"/>
                    <a:gd name="T19" fmla="*/ 0 h 11"/>
                    <a:gd name="T20" fmla="*/ 13 w 13"/>
                    <a:gd name="T21" fmla="*/ 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 h="11">
                      <a:moveTo>
                        <a:pt x="13" y="1"/>
                      </a:moveTo>
                      <a:lnTo>
                        <a:pt x="13" y="6"/>
                      </a:lnTo>
                      <a:lnTo>
                        <a:pt x="10" y="10"/>
                      </a:lnTo>
                      <a:lnTo>
                        <a:pt x="5" y="10"/>
                      </a:lnTo>
                      <a:lnTo>
                        <a:pt x="5" y="11"/>
                      </a:lnTo>
                      <a:lnTo>
                        <a:pt x="0" y="11"/>
                      </a:lnTo>
                      <a:lnTo>
                        <a:pt x="2" y="8"/>
                      </a:lnTo>
                      <a:lnTo>
                        <a:pt x="3" y="3"/>
                      </a:lnTo>
                      <a:lnTo>
                        <a:pt x="7" y="0"/>
                      </a:lnTo>
                      <a:lnTo>
                        <a:pt x="13" y="0"/>
                      </a:lnTo>
                      <a:lnTo>
                        <a:pt x="13"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2017" name="Freeform 209"/>
                <p:cNvSpPr>
                  <a:spLocks/>
                </p:cNvSpPr>
                <p:nvPr/>
              </p:nvSpPr>
              <p:spPr bwMode="auto">
                <a:xfrm>
                  <a:off x="4144" y="1563"/>
                  <a:ext cx="1" cy="4"/>
                </a:xfrm>
                <a:custGeom>
                  <a:avLst/>
                  <a:gdLst>
                    <a:gd name="T0" fmla="*/ 0 w 4"/>
                    <a:gd name="T1" fmla="*/ 9 h 9"/>
                    <a:gd name="T2" fmla="*/ 2 w 4"/>
                    <a:gd name="T3" fmla="*/ 9 h 9"/>
                    <a:gd name="T4" fmla="*/ 4 w 4"/>
                    <a:gd name="T5" fmla="*/ 7 h 9"/>
                    <a:gd name="T6" fmla="*/ 4 w 4"/>
                    <a:gd name="T7" fmla="*/ 0 h 9"/>
                    <a:gd name="T8" fmla="*/ 0 w 4"/>
                    <a:gd name="T9" fmla="*/ 0 h 9"/>
                    <a:gd name="T10" fmla="*/ 0 w 4"/>
                    <a:gd name="T11" fmla="*/ 7 h 9"/>
                    <a:gd name="T12" fmla="*/ 0 w 4"/>
                    <a:gd name="T13" fmla="*/ 5 h 9"/>
                    <a:gd name="T14" fmla="*/ 0 w 4"/>
                    <a:gd name="T15" fmla="*/ 9 h 9"/>
                    <a:gd name="T16" fmla="*/ 2 w 4"/>
                    <a:gd name="T17" fmla="*/ 9 h 9"/>
                    <a:gd name="T18" fmla="*/ 0 w 4"/>
                    <a:gd name="T19"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 h="9">
                      <a:moveTo>
                        <a:pt x="0" y="9"/>
                      </a:moveTo>
                      <a:lnTo>
                        <a:pt x="2" y="9"/>
                      </a:lnTo>
                      <a:lnTo>
                        <a:pt x="4" y="7"/>
                      </a:lnTo>
                      <a:lnTo>
                        <a:pt x="4" y="0"/>
                      </a:lnTo>
                      <a:lnTo>
                        <a:pt x="0" y="0"/>
                      </a:lnTo>
                      <a:lnTo>
                        <a:pt x="0" y="7"/>
                      </a:lnTo>
                      <a:lnTo>
                        <a:pt x="0" y="5"/>
                      </a:lnTo>
                      <a:lnTo>
                        <a:pt x="0" y="9"/>
                      </a:lnTo>
                      <a:lnTo>
                        <a:pt x="2" y="9"/>
                      </a:lnTo>
                      <a:lnTo>
                        <a:pt x="0" y="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2018" name="Freeform 210"/>
                <p:cNvSpPr>
                  <a:spLocks/>
                </p:cNvSpPr>
                <p:nvPr/>
              </p:nvSpPr>
              <p:spPr bwMode="auto">
                <a:xfrm>
                  <a:off x="4136" y="1565"/>
                  <a:ext cx="8" cy="3"/>
                </a:xfrm>
                <a:custGeom>
                  <a:avLst/>
                  <a:gdLst>
                    <a:gd name="T0" fmla="*/ 1 w 14"/>
                    <a:gd name="T1" fmla="*/ 4 h 5"/>
                    <a:gd name="T2" fmla="*/ 3 w 14"/>
                    <a:gd name="T3" fmla="*/ 5 h 5"/>
                    <a:gd name="T4" fmla="*/ 14 w 14"/>
                    <a:gd name="T5" fmla="*/ 5 h 5"/>
                    <a:gd name="T6" fmla="*/ 14 w 14"/>
                    <a:gd name="T7" fmla="*/ 0 h 5"/>
                    <a:gd name="T8" fmla="*/ 13 w 14"/>
                    <a:gd name="T9" fmla="*/ 2 h 5"/>
                    <a:gd name="T10" fmla="*/ 8 w 14"/>
                    <a:gd name="T11" fmla="*/ 2 h 5"/>
                    <a:gd name="T12" fmla="*/ 8 w 14"/>
                    <a:gd name="T13" fmla="*/ 4 h 5"/>
                    <a:gd name="T14" fmla="*/ 3 w 14"/>
                    <a:gd name="T15" fmla="*/ 4 h 5"/>
                    <a:gd name="T16" fmla="*/ 5 w 14"/>
                    <a:gd name="T17" fmla="*/ 5 h 5"/>
                    <a:gd name="T18" fmla="*/ 1 w 14"/>
                    <a:gd name="T19" fmla="*/ 4 h 5"/>
                    <a:gd name="T20" fmla="*/ 0 w 14"/>
                    <a:gd name="T21" fmla="*/ 5 h 5"/>
                    <a:gd name="T22" fmla="*/ 3 w 14"/>
                    <a:gd name="T23" fmla="*/ 5 h 5"/>
                    <a:gd name="T24" fmla="*/ 1 w 14"/>
                    <a:gd name="T25" fmla="*/ 4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 h="5">
                      <a:moveTo>
                        <a:pt x="1" y="4"/>
                      </a:moveTo>
                      <a:lnTo>
                        <a:pt x="3" y="5"/>
                      </a:lnTo>
                      <a:lnTo>
                        <a:pt x="14" y="5"/>
                      </a:lnTo>
                      <a:lnTo>
                        <a:pt x="14" y="0"/>
                      </a:lnTo>
                      <a:lnTo>
                        <a:pt x="13" y="2"/>
                      </a:lnTo>
                      <a:lnTo>
                        <a:pt x="8" y="2"/>
                      </a:lnTo>
                      <a:lnTo>
                        <a:pt x="8" y="4"/>
                      </a:lnTo>
                      <a:lnTo>
                        <a:pt x="3" y="4"/>
                      </a:lnTo>
                      <a:lnTo>
                        <a:pt x="5" y="5"/>
                      </a:lnTo>
                      <a:lnTo>
                        <a:pt x="1" y="4"/>
                      </a:lnTo>
                      <a:lnTo>
                        <a:pt x="0" y="5"/>
                      </a:lnTo>
                      <a:lnTo>
                        <a:pt x="3" y="5"/>
                      </a:lnTo>
                      <a:lnTo>
                        <a:pt x="1"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2019" name="Freeform 211"/>
                <p:cNvSpPr>
                  <a:spLocks/>
                </p:cNvSpPr>
                <p:nvPr/>
              </p:nvSpPr>
              <p:spPr bwMode="auto">
                <a:xfrm>
                  <a:off x="4137" y="1560"/>
                  <a:ext cx="5" cy="8"/>
                </a:xfrm>
                <a:custGeom>
                  <a:avLst/>
                  <a:gdLst>
                    <a:gd name="T0" fmla="*/ 9 w 10"/>
                    <a:gd name="T1" fmla="*/ 1 h 14"/>
                    <a:gd name="T2" fmla="*/ 5 w 10"/>
                    <a:gd name="T3" fmla="*/ 3 h 14"/>
                    <a:gd name="T4" fmla="*/ 4 w 10"/>
                    <a:gd name="T5" fmla="*/ 6 h 14"/>
                    <a:gd name="T6" fmla="*/ 2 w 10"/>
                    <a:gd name="T7" fmla="*/ 9 h 14"/>
                    <a:gd name="T8" fmla="*/ 0 w 10"/>
                    <a:gd name="T9" fmla="*/ 13 h 14"/>
                    <a:gd name="T10" fmla="*/ 4 w 10"/>
                    <a:gd name="T11" fmla="*/ 14 h 14"/>
                    <a:gd name="T12" fmla="*/ 5 w 10"/>
                    <a:gd name="T13" fmla="*/ 11 h 14"/>
                    <a:gd name="T14" fmla="*/ 7 w 10"/>
                    <a:gd name="T15" fmla="*/ 8 h 14"/>
                    <a:gd name="T16" fmla="*/ 7 w 10"/>
                    <a:gd name="T17" fmla="*/ 4 h 14"/>
                    <a:gd name="T18" fmla="*/ 10 w 10"/>
                    <a:gd name="T19" fmla="*/ 4 h 14"/>
                    <a:gd name="T20" fmla="*/ 9 w 10"/>
                    <a:gd name="T21" fmla="*/ 4 h 14"/>
                    <a:gd name="T22" fmla="*/ 9 w 10"/>
                    <a:gd name="T23" fmla="*/ 0 h 14"/>
                    <a:gd name="T24" fmla="*/ 9 w 10"/>
                    <a:gd name="T25" fmla="*/ 1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 h="14">
                      <a:moveTo>
                        <a:pt x="9" y="1"/>
                      </a:moveTo>
                      <a:lnTo>
                        <a:pt x="5" y="3"/>
                      </a:lnTo>
                      <a:lnTo>
                        <a:pt x="4" y="6"/>
                      </a:lnTo>
                      <a:lnTo>
                        <a:pt x="2" y="9"/>
                      </a:lnTo>
                      <a:lnTo>
                        <a:pt x="0" y="13"/>
                      </a:lnTo>
                      <a:lnTo>
                        <a:pt x="4" y="14"/>
                      </a:lnTo>
                      <a:lnTo>
                        <a:pt x="5" y="11"/>
                      </a:lnTo>
                      <a:lnTo>
                        <a:pt x="7" y="8"/>
                      </a:lnTo>
                      <a:lnTo>
                        <a:pt x="7" y="4"/>
                      </a:lnTo>
                      <a:lnTo>
                        <a:pt x="10" y="4"/>
                      </a:lnTo>
                      <a:lnTo>
                        <a:pt x="9" y="4"/>
                      </a:lnTo>
                      <a:lnTo>
                        <a:pt x="9" y="0"/>
                      </a:lnTo>
                      <a:lnTo>
                        <a:pt x="9"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2020" name="Freeform 212"/>
                <p:cNvSpPr>
                  <a:spLocks/>
                </p:cNvSpPr>
                <p:nvPr/>
              </p:nvSpPr>
              <p:spPr bwMode="auto">
                <a:xfrm>
                  <a:off x="4141" y="1560"/>
                  <a:ext cx="4" cy="3"/>
                </a:xfrm>
                <a:custGeom>
                  <a:avLst/>
                  <a:gdLst>
                    <a:gd name="T0" fmla="*/ 8 w 8"/>
                    <a:gd name="T1" fmla="*/ 4 h 4"/>
                    <a:gd name="T2" fmla="*/ 8 w 8"/>
                    <a:gd name="T3" fmla="*/ 3 h 4"/>
                    <a:gd name="T4" fmla="*/ 6 w 8"/>
                    <a:gd name="T5" fmla="*/ 1 h 4"/>
                    <a:gd name="T6" fmla="*/ 4 w 8"/>
                    <a:gd name="T7" fmla="*/ 1 h 4"/>
                    <a:gd name="T8" fmla="*/ 3 w 8"/>
                    <a:gd name="T9" fmla="*/ 0 h 4"/>
                    <a:gd name="T10" fmla="*/ 0 w 8"/>
                    <a:gd name="T11" fmla="*/ 1 h 4"/>
                    <a:gd name="T12" fmla="*/ 0 w 8"/>
                    <a:gd name="T13" fmla="*/ 4 h 4"/>
                    <a:gd name="T14" fmla="*/ 8 w 8"/>
                    <a:gd name="T15" fmla="*/ 4 h 4"/>
                    <a:gd name="T16" fmla="*/ 8 w 8"/>
                    <a:gd name="T17" fmla="*/ 3 h 4"/>
                    <a:gd name="T18" fmla="*/ 8 w 8"/>
                    <a:gd name="T19"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 h="4">
                      <a:moveTo>
                        <a:pt x="8" y="4"/>
                      </a:moveTo>
                      <a:lnTo>
                        <a:pt x="8" y="3"/>
                      </a:lnTo>
                      <a:lnTo>
                        <a:pt x="6" y="1"/>
                      </a:lnTo>
                      <a:lnTo>
                        <a:pt x="4" y="1"/>
                      </a:lnTo>
                      <a:lnTo>
                        <a:pt x="3" y="0"/>
                      </a:lnTo>
                      <a:lnTo>
                        <a:pt x="0" y="1"/>
                      </a:lnTo>
                      <a:lnTo>
                        <a:pt x="0" y="4"/>
                      </a:lnTo>
                      <a:lnTo>
                        <a:pt x="8" y="4"/>
                      </a:lnTo>
                      <a:lnTo>
                        <a:pt x="8" y="3"/>
                      </a:lnTo>
                      <a:lnTo>
                        <a:pt x="8"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2021" name="Freeform 213"/>
                <p:cNvSpPr>
                  <a:spLocks/>
                </p:cNvSpPr>
                <p:nvPr/>
              </p:nvSpPr>
              <p:spPr bwMode="auto">
                <a:xfrm>
                  <a:off x="4155" y="1563"/>
                  <a:ext cx="6" cy="11"/>
                </a:xfrm>
                <a:custGeom>
                  <a:avLst/>
                  <a:gdLst>
                    <a:gd name="T0" fmla="*/ 11 w 11"/>
                    <a:gd name="T1" fmla="*/ 2 h 23"/>
                    <a:gd name="T2" fmla="*/ 11 w 11"/>
                    <a:gd name="T3" fmla="*/ 12 h 23"/>
                    <a:gd name="T4" fmla="*/ 10 w 11"/>
                    <a:gd name="T5" fmla="*/ 17 h 23"/>
                    <a:gd name="T6" fmla="*/ 11 w 11"/>
                    <a:gd name="T7" fmla="*/ 21 h 23"/>
                    <a:gd name="T8" fmla="*/ 8 w 11"/>
                    <a:gd name="T9" fmla="*/ 21 h 23"/>
                    <a:gd name="T10" fmla="*/ 6 w 11"/>
                    <a:gd name="T11" fmla="*/ 23 h 23"/>
                    <a:gd name="T12" fmla="*/ 5 w 11"/>
                    <a:gd name="T13" fmla="*/ 23 h 23"/>
                    <a:gd name="T14" fmla="*/ 5 w 11"/>
                    <a:gd name="T15" fmla="*/ 21 h 23"/>
                    <a:gd name="T16" fmla="*/ 2 w 11"/>
                    <a:gd name="T17" fmla="*/ 21 h 23"/>
                    <a:gd name="T18" fmla="*/ 0 w 11"/>
                    <a:gd name="T19" fmla="*/ 20 h 23"/>
                    <a:gd name="T20" fmla="*/ 0 w 11"/>
                    <a:gd name="T21" fmla="*/ 18 h 23"/>
                    <a:gd name="T22" fmla="*/ 2 w 11"/>
                    <a:gd name="T23" fmla="*/ 17 h 23"/>
                    <a:gd name="T24" fmla="*/ 3 w 11"/>
                    <a:gd name="T25" fmla="*/ 0 h 23"/>
                    <a:gd name="T26" fmla="*/ 10 w 11"/>
                    <a:gd name="T27" fmla="*/ 0 h 23"/>
                    <a:gd name="T28" fmla="*/ 10 w 11"/>
                    <a:gd name="T29" fmla="*/ 2 h 23"/>
                    <a:gd name="T30" fmla="*/ 11 w 11"/>
                    <a:gd name="T31" fmla="*/ 2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 h="23">
                      <a:moveTo>
                        <a:pt x="11" y="2"/>
                      </a:moveTo>
                      <a:lnTo>
                        <a:pt x="11" y="12"/>
                      </a:lnTo>
                      <a:lnTo>
                        <a:pt x="10" y="17"/>
                      </a:lnTo>
                      <a:lnTo>
                        <a:pt x="11" y="21"/>
                      </a:lnTo>
                      <a:lnTo>
                        <a:pt x="8" y="21"/>
                      </a:lnTo>
                      <a:lnTo>
                        <a:pt x="6" y="23"/>
                      </a:lnTo>
                      <a:lnTo>
                        <a:pt x="5" y="23"/>
                      </a:lnTo>
                      <a:lnTo>
                        <a:pt x="5" y="21"/>
                      </a:lnTo>
                      <a:lnTo>
                        <a:pt x="2" y="21"/>
                      </a:lnTo>
                      <a:lnTo>
                        <a:pt x="0" y="20"/>
                      </a:lnTo>
                      <a:lnTo>
                        <a:pt x="0" y="18"/>
                      </a:lnTo>
                      <a:lnTo>
                        <a:pt x="2" y="17"/>
                      </a:lnTo>
                      <a:lnTo>
                        <a:pt x="3" y="0"/>
                      </a:lnTo>
                      <a:lnTo>
                        <a:pt x="10" y="0"/>
                      </a:lnTo>
                      <a:lnTo>
                        <a:pt x="10" y="2"/>
                      </a:lnTo>
                      <a:lnTo>
                        <a:pt x="11" y="2"/>
                      </a:lnTo>
                      <a:close/>
                    </a:path>
                  </a:pathLst>
                </a:custGeom>
                <a:solidFill>
                  <a:srgbClr val="FFF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2022" name="Freeform 214"/>
                <p:cNvSpPr>
                  <a:spLocks/>
                </p:cNvSpPr>
                <p:nvPr/>
              </p:nvSpPr>
              <p:spPr bwMode="auto">
                <a:xfrm>
                  <a:off x="4159" y="1564"/>
                  <a:ext cx="2" cy="10"/>
                </a:xfrm>
                <a:custGeom>
                  <a:avLst/>
                  <a:gdLst>
                    <a:gd name="T0" fmla="*/ 3 w 5"/>
                    <a:gd name="T1" fmla="*/ 21 h 21"/>
                    <a:gd name="T2" fmla="*/ 5 w 5"/>
                    <a:gd name="T3" fmla="*/ 19 h 21"/>
                    <a:gd name="T4" fmla="*/ 5 w 5"/>
                    <a:gd name="T5" fmla="*/ 0 h 21"/>
                    <a:gd name="T6" fmla="*/ 2 w 5"/>
                    <a:gd name="T7" fmla="*/ 0 h 21"/>
                    <a:gd name="T8" fmla="*/ 2 w 5"/>
                    <a:gd name="T9" fmla="*/ 10 h 21"/>
                    <a:gd name="T10" fmla="*/ 0 w 5"/>
                    <a:gd name="T11" fmla="*/ 15 h 21"/>
                    <a:gd name="T12" fmla="*/ 2 w 5"/>
                    <a:gd name="T13" fmla="*/ 19 h 21"/>
                    <a:gd name="T14" fmla="*/ 2 w 5"/>
                    <a:gd name="T15" fmla="*/ 18 h 21"/>
                    <a:gd name="T16" fmla="*/ 3 w 5"/>
                    <a:gd name="T17" fmla="*/ 21 h 21"/>
                    <a:gd name="T18" fmla="*/ 5 w 5"/>
                    <a:gd name="T19" fmla="*/ 19 h 21"/>
                    <a:gd name="T20" fmla="*/ 3 w 5"/>
                    <a:gd name="T21" fmla="*/ 2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 h="21">
                      <a:moveTo>
                        <a:pt x="3" y="21"/>
                      </a:moveTo>
                      <a:lnTo>
                        <a:pt x="5" y="19"/>
                      </a:lnTo>
                      <a:lnTo>
                        <a:pt x="5" y="0"/>
                      </a:lnTo>
                      <a:lnTo>
                        <a:pt x="2" y="0"/>
                      </a:lnTo>
                      <a:lnTo>
                        <a:pt x="2" y="10"/>
                      </a:lnTo>
                      <a:lnTo>
                        <a:pt x="0" y="15"/>
                      </a:lnTo>
                      <a:lnTo>
                        <a:pt x="2" y="19"/>
                      </a:lnTo>
                      <a:lnTo>
                        <a:pt x="2" y="18"/>
                      </a:lnTo>
                      <a:lnTo>
                        <a:pt x="3" y="21"/>
                      </a:lnTo>
                      <a:lnTo>
                        <a:pt x="5" y="19"/>
                      </a:lnTo>
                      <a:lnTo>
                        <a:pt x="3" y="2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2023" name="Freeform 215"/>
                <p:cNvSpPr>
                  <a:spLocks/>
                </p:cNvSpPr>
                <p:nvPr/>
              </p:nvSpPr>
              <p:spPr bwMode="auto">
                <a:xfrm>
                  <a:off x="4156" y="1572"/>
                  <a:ext cx="5" cy="3"/>
                </a:xfrm>
                <a:custGeom>
                  <a:avLst/>
                  <a:gdLst>
                    <a:gd name="T0" fmla="*/ 0 w 9"/>
                    <a:gd name="T1" fmla="*/ 3 h 5"/>
                    <a:gd name="T2" fmla="*/ 0 w 9"/>
                    <a:gd name="T3" fmla="*/ 5 h 5"/>
                    <a:gd name="T4" fmla="*/ 1 w 9"/>
                    <a:gd name="T5" fmla="*/ 5 h 5"/>
                    <a:gd name="T6" fmla="*/ 3 w 9"/>
                    <a:gd name="T7" fmla="*/ 3 h 5"/>
                    <a:gd name="T8" fmla="*/ 3 w 9"/>
                    <a:gd name="T9" fmla="*/ 5 h 5"/>
                    <a:gd name="T10" fmla="*/ 4 w 9"/>
                    <a:gd name="T11" fmla="*/ 5 h 5"/>
                    <a:gd name="T12" fmla="*/ 6 w 9"/>
                    <a:gd name="T13" fmla="*/ 3 h 5"/>
                    <a:gd name="T14" fmla="*/ 9 w 9"/>
                    <a:gd name="T15" fmla="*/ 3 h 5"/>
                    <a:gd name="T16" fmla="*/ 8 w 9"/>
                    <a:gd name="T17" fmla="*/ 0 h 5"/>
                    <a:gd name="T18" fmla="*/ 0 w 9"/>
                    <a:gd name="T19" fmla="*/ 0 h 5"/>
                    <a:gd name="T20" fmla="*/ 1 w 9"/>
                    <a:gd name="T21" fmla="*/ 0 h 5"/>
                    <a:gd name="T22" fmla="*/ 0 w 9"/>
                    <a:gd name="T23" fmla="*/ 3 h 5"/>
                    <a:gd name="T24" fmla="*/ 0 w 9"/>
                    <a:gd name="T25" fmla="*/ 5 h 5"/>
                    <a:gd name="T26" fmla="*/ 0 w 9"/>
                    <a:gd name="T27" fmla="*/ 3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5">
                      <a:moveTo>
                        <a:pt x="0" y="3"/>
                      </a:moveTo>
                      <a:lnTo>
                        <a:pt x="0" y="5"/>
                      </a:lnTo>
                      <a:lnTo>
                        <a:pt x="1" y="5"/>
                      </a:lnTo>
                      <a:lnTo>
                        <a:pt x="3" y="3"/>
                      </a:lnTo>
                      <a:lnTo>
                        <a:pt x="3" y="5"/>
                      </a:lnTo>
                      <a:lnTo>
                        <a:pt x="4" y="5"/>
                      </a:lnTo>
                      <a:lnTo>
                        <a:pt x="6" y="3"/>
                      </a:lnTo>
                      <a:lnTo>
                        <a:pt x="9" y="3"/>
                      </a:lnTo>
                      <a:lnTo>
                        <a:pt x="8" y="0"/>
                      </a:lnTo>
                      <a:lnTo>
                        <a:pt x="0" y="0"/>
                      </a:lnTo>
                      <a:lnTo>
                        <a:pt x="1" y="0"/>
                      </a:lnTo>
                      <a:lnTo>
                        <a:pt x="0" y="3"/>
                      </a:lnTo>
                      <a:lnTo>
                        <a:pt x="0" y="5"/>
                      </a:lnTo>
                      <a:lnTo>
                        <a:pt x="0"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2024" name="Freeform 216"/>
                <p:cNvSpPr>
                  <a:spLocks/>
                </p:cNvSpPr>
                <p:nvPr/>
              </p:nvSpPr>
              <p:spPr bwMode="auto">
                <a:xfrm>
                  <a:off x="4154" y="1571"/>
                  <a:ext cx="3" cy="3"/>
                </a:xfrm>
                <a:custGeom>
                  <a:avLst/>
                  <a:gdLst>
                    <a:gd name="T0" fmla="*/ 2 w 5"/>
                    <a:gd name="T1" fmla="*/ 0 h 6"/>
                    <a:gd name="T2" fmla="*/ 0 w 5"/>
                    <a:gd name="T3" fmla="*/ 1 h 6"/>
                    <a:gd name="T4" fmla="*/ 0 w 5"/>
                    <a:gd name="T5" fmla="*/ 3 h 6"/>
                    <a:gd name="T6" fmla="*/ 4 w 5"/>
                    <a:gd name="T7" fmla="*/ 6 h 6"/>
                    <a:gd name="T8" fmla="*/ 5 w 5"/>
                    <a:gd name="T9" fmla="*/ 3 h 6"/>
                    <a:gd name="T10" fmla="*/ 4 w 5"/>
                    <a:gd name="T11" fmla="*/ 3 h 6"/>
                    <a:gd name="T12" fmla="*/ 4 w 5"/>
                    <a:gd name="T13" fmla="*/ 1 h 6"/>
                    <a:gd name="T14" fmla="*/ 5 w 5"/>
                    <a:gd name="T15" fmla="*/ 0 h 6"/>
                    <a:gd name="T16" fmla="*/ 4 w 5"/>
                    <a:gd name="T17" fmla="*/ 1 h 6"/>
                    <a:gd name="T18" fmla="*/ 5 w 5"/>
                    <a:gd name="T19" fmla="*/ 1 h 6"/>
                    <a:gd name="T20" fmla="*/ 5 w 5"/>
                    <a:gd name="T21" fmla="*/ 0 h 6"/>
                    <a:gd name="T22" fmla="*/ 2 w 5"/>
                    <a:gd name="T23"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 h="6">
                      <a:moveTo>
                        <a:pt x="2" y="0"/>
                      </a:moveTo>
                      <a:lnTo>
                        <a:pt x="0" y="1"/>
                      </a:lnTo>
                      <a:lnTo>
                        <a:pt x="0" y="3"/>
                      </a:lnTo>
                      <a:lnTo>
                        <a:pt x="4" y="6"/>
                      </a:lnTo>
                      <a:lnTo>
                        <a:pt x="5" y="3"/>
                      </a:lnTo>
                      <a:lnTo>
                        <a:pt x="4" y="3"/>
                      </a:lnTo>
                      <a:lnTo>
                        <a:pt x="4" y="1"/>
                      </a:lnTo>
                      <a:lnTo>
                        <a:pt x="5" y="0"/>
                      </a:lnTo>
                      <a:lnTo>
                        <a:pt x="4" y="1"/>
                      </a:lnTo>
                      <a:lnTo>
                        <a:pt x="5" y="1"/>
                      </a:lnTo>
                      <a:lnTo>
                        <a:pt x="5" y="0"/>
                      </a:lnTo>
                      <a:lnTo>
                        <a:pt x="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2025" name="Freeform 217"/>
                <p:cNvSpPr>
                  <a:spLocks/>
                </p:cNvSpPr>
                <p:nvPr/>
              </p:nvSpPr>
              <p:spPr bwMode="auto">
                <a:xfrm>
                  <a:off x="4155" y="1562"/>
                  <a:ext cx="2" cy="9"/>
                </a:xfrm>
                <a:custGeom>
                  <a:avLst/>
                  <a:gdLst>
                    <a:gd name="T0" fmla="*/ 3 w 5"/>
                    <a:gd name="T1" fmla="*/ 0 h 18"/>
                    <a:gd name="T2" fmla="*/ 2 w 5"/>
                    <a:gd name="T3" fmla="*/ 1 h 18"/>
                    <a:gd name="T4" fmla="*/ 0 w 5"/>
                    <a:gd name="T5" fmla="*/ 18 h 18"/>
                    <a:gd name="T6" fmla="*/ 3 w 5"/>
                    <a:gd name="T7" fmla="*/ 18 h 18"/>
                    <a:gd name="T8" fmla="*/ 5 w 5"/>
                    <a:gd name="T9" fmla="*/ 1 h 18"/>
                    <a:gd name="T10" fmla="*/ 3 w 5"/>
                    <a:gd name="T11" fmla="*/ 3 h 18"/>
                    <a:gd name="T12" fmla="*/ 3 w 5"/>
                    <a:gd name="T13" fmla="*/ 0 h 18"/>
                    <a:gd name="T14" fmla="*/ 2 w 5"/>
                    <a:gd name="T15" fmla="*/ 0 h 18"/>
                    <a:gd name="T16" fmla="*/ 2 w 5"/>
                    <a:gd name="T17" fmla="*/ 1 h 18"/>
                    <a:gd name="T18" fmla="*/ 3 w 5"/>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 h="18">
                      <a:moveTo>
                        <a:pt x="3" y="0"/>
                      </a:moveTo>
                      <a:lnTo>
                        <a:pt x="2" y="1"/>
                      </a:lnTo>
                      <a:lnTo>
                        <a:pt x="0" y="18"/>
                      </a:lnTo>
                      <a:lnTo>
                        <a:pt x="3" y="18"/>
                      </a:lnTo>
                      <a:lnTo>
                        <a:pt x="5" y="1"/>
                      </a:lnTo>
                      <a:lnTo>
                        <a:pt x="3" y="3"/>
                      </a:lnTo>
                      <a:lnTo>
                        <a:pt x="3" y="0"/>
                      </a:lnTo>
                      <a:lnTo>
                        <a:pt x="2" y="0"/>
                      </a:lnTo>
                      <a:lnTo>
                        <a:pt x="2" y="1"/>
                      </a:lnTo>
                      <a:lnTo>
                        <a:pt x="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2026" name="Freeform 218"/>
                <p:cNvSpPr>
                  <a:spLocks/>
                </p:cNvSpPr>
                <p:nvPr/>
              </p:nvSpPr>
              <p:spPr bwMode="auto">
                <a:xfrm>
                  <a:off x="4157" y="1562"/>
                  <a:ext cx="4" cy="2"/>
                </a:xfrm>
                <a:custGeom>
                  <a:avLst/>
                  <a:gdLst>
                    <a:gd name="T0" fmla="*/ 10 w 10"/>
                    <a:gd name="T1" fmla="*/ 3 h 5"/>
                    <a:gd name="T2" fmla="*/ 7 w 10"/>
                    <a:gd name="T3" fmla="*/ 0 h 5"/>
                    <a:gd name="T4" fmla="*/ 0 w 10"/>
                    <a:gd name="T5" fmla="*/ 0 h 5"/>
                    <a:gd name="T6" fmla="*/ 0 w 10"/>
                    <a:gd name="T7" fmla="*/ 3 h 5"/>
                    <a:gd name="T8" fmla="*/ 7 w 10"/>
                    <a:gd name="T9" fmla="*/ 3 h 5"/>
                    <a:gd name="T10" fmla="*/ 7 w 10"/>
                    <a:gd name="T11" fmla="*/ 5 h 5"/>
                    <a:gd name="T12" fmla="*/ 7 w 10"/>
                    <a:gd name="T13" fmla="*/ 3 h 5"/>
                    <a:gd name="T14" fmla="*/ 10 w 10"/>
                    <a:gd name="T15" fmla="*/ 3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5">
                      <a:moveTo>
                        <a:pt x="10" y="3"/>
                      </a:moveTo>
                      <a:lnTo>
                        <a:pt x="7" y="0"/>
                      </a:lnTo>
                      <a:lnTo>
                        <a:pt x="0" y="0"/>
                      </a:lnTo>
                      <a:lnTo>
                        <a:pt x="0" y="3"/>
                      </a:lnTo>
                      <a:lnTo>
                        <a:pt x="7" y="3"/>
                      </a:lnTo>
                      <a:lnTo>
                        <a:pt x="7" y="5"/>
                      </a:lnTo>
                      <a:lnTo>
                        <a:pt x="7" y="3"/>
                      </a:lnTo>
                      <a:lnTo>
                        <a:pt x="10"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2027" name="Freeform 219"/>
                <p:cNvSpPr>
                  <a:spLocks/>
                </p:cNvSpPr>
                <p:nvPr/>
              </p:nvSpPr>
              <p:spPr bwMode="auto">
                <a:xfrm>
                  <a:off x="4157" y="1564"/>
                  <a:ext cx="2" cy="4"/>
                </a:xfrm>
                <a:custGeom>
                  <a:avLst/>
                  <a:gdLst>
                    <a:gd name="T0" fmla="*/ 5 w 5"/>
                    <a:gd name="T1" fmla="*/ 8 h 8"/>
                    <a:gd name="T2" fmla="*/ 3 w 5"/>
                    <a:gd name="T3" fmla="*/ 8 h 8"/>
                    <a:gd name="T4" fmla="*/ 0 w 5"/>
                    <a:gd name="T5" fmla="*/ 5 h 8"/>
                    <a:gd name="T6" fmla="*/ 2 w 5"/>
                    <a:gd name="T7" fmla="*/ 3 h 8"/>
                    <a:gd name="T8" fmla="*/ 2 w 5"/>
                    <a:gd name="T9" fmla="*/ 2 h 8"/>
                    <a:gd name="T10" fmla="*/ 3 w 5"/>
                    <a:gd name="T11" fmla="*/ 0 h 8"/>
                    <a:gd name="T12" fmla="*/ 5 w 5"/>
                    <a:gd name="T13" fmla="*/ 0 h 8"/>
                    <a:gd name="T14" fmla="*/ 5 w 5"/>
                    <a:gd name="T15" fmla="*/ 8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8">
                      <a:moveTo>
                        <a:pt x="5" y="8"/>
                      </a:moveTo>
                      <a:lnTo>
                        <a:pt x="3" y="8"/>
                      </a:lnTo>
                      <a:lnTo>
                        <a:pt x="0" y="5"/>
                      </a:lnTo>
                      <a:lnTo>
                        <a:pt x="2" y="3"/>
                      </a:lnTo>
                      <a:lnTo>
                        <a:pt x="2" y="2"/>
                      </a:lnTo>
                      <a:lnTo>
                        <a:pt x="3" y="0"/>
                      </a:lnTo>
                      <a:lnTo>
                        <a:pt x="5" y="0"/>
                      </a:lnTo>
                      <a:lnTo>
                        <a:pt x="5"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2028" name="Freeform 220"/>
                <p:cNvSpPr>
                  <a:spLocks/>
                </p:cNvSpPr>
                <p:nvPr/>
              </p:nvSpPr>
              <p:spPr bwMode="auto">
                <a:xfrm>
                  <a:off x="4156" y="1565"/>
                  <a:ext cx="3" cy="3"/>
                </a:xfrm>
                <a:custGeom>
                  <a:avLst/>
                  <a:gdLst>
                    <a:gd name="T0" fmla="*/ 0 w 6"/>
                    <a:gd name="T1" fmla="*/ 0 h 5"/>
                    <a:gd name="T2" fmla="*/ 0 w 6"/>
                    <a:gd name="T3" fmla="*/ 2 h 5"/>
                    <a:gd name="T4" fmla="*/ 3 w 6"/>
                    <a:gd name="T5" fmla="*/ 5 h 5"/>
                    <a:gd name="T6" fmla="*/ 6 w 6"/>
                    <a:gd name="T7" fmla="*/ 5 h 5"/>
                    <a:gd name="T8" fmla="*/ 4 w 6"/>
                    <a:gd name="T9" fmla="*/ 4 h 5"/>
                    <a:gd name="T10" fmla="*/ 4 w 6"/>
                    <a:gd name="T11" fmla="*/ 2 h 5"/>
                    <a:gd name="T12" fmla="*/ 3 w 6"/>
                    <a:gd name="T13" fmla="*/ 2 h 5"/>
                    <a:gd name="T14" fmla="*/ 0 w 6"/>
                    <a:gd name="T15" fmla="*/ 0 h 5"/>
                    <a:gd name="T16" fmla="*/ 0 w 6"/>
                    <a:gd name="T17" fmla="*/ 2 h 5"/>
                    <a:gd name="T18" fmla="*/ 0 w 6"/>
                    <a:gd name="T19"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5">
                      <a:moveTo>
                        <a:pt x="0" y="0"/>
                      </a:moveTo>
                      <a:lnTo>
                        <a:pt x="0" y="2"/>
                      </a:lnTo>
                      <a:lnTo>
                        <a:pt x="3" y="5"/>
                      </a:lnTo>
                      <a:lnTo>
                        <a:pt x="6" y="5"/>
                      </a:lnTo>
                      <a:lnTo>
                        <a:pt x="4" y="4"/>
                      </a:lnTo>
                      <a:lnTo>
                        <a:pt x="4" y="2"/>
                      </a:lnTo>
                      <a:lnTo>
                        <a:pt x="3" y="2"/>
                      </a:lnTo>
                      <a:lnTo>
                        <a:pt x="0" y="0"/>
                      </a:lnTo>
                      <a:lnTo>
                        <a:pt x="0" y="2"/>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2029" name="Freeform 221"/>
                <p:cNvSpPr>
                  <a:spLocks/>
                </p:cNvSpPr>
                <p:nvPr/>
              </p:nvSpPr>
              <p:spPr bwMode="auto">
                <a:xfrm>
                  <a:off x="4156" y="1563"/>
                  <a:ext cx="4" cy="3"/>
                </a:xfrm>
                <a:custGeom>
                  <a:avLst/>
                  <a:gdLst>
                    <a:gd name="T0" fmla="*/ 8 w 8"/>
                    <a:gd name="T1" fmla="*/ 2 h 7"/>
                    <a:gd name="T2" fmla="*/ 6 w 8"/>
                    <a:gd name="T3" fmla="*/ 0 h 7"/>
                    <a:gd name="T4" fmla="*/ 4 w 8"/>
                    <a:gd name="T5" fmla="*/ 0 h 7"/>
                    <a:gd name="T6" fmla="*/ 1 w 8"/>
                    <a:gd name="T7" fmla="*/ 2 h 7"/>
                    <a:gd name="T8" fmla="*/ 1 w 8"/>
                    <a:gd name="T9" fmla="*/ 4 h 7"/>
                    <a:gd name="T10" fmla="*/ 0 w 8"/>
                    <a:gd name="T11" fmla="*/ 5 h 7"/>
                    <a:gd name="T12" fmla="*/ 3 w 8"/>
                    <a:gd name="T13" fmla="*/ 7 h 7"/>
                    <a:gd name="T14" fmla="*/ 4 w 8"/>
                    <a:gd name="T15" fmla="*/ 5 h 7"/>
                    <a:gd name="T16" fmla="*/ 4 w 8"/>
                    <a:gd name="T17" fmla="*/ 4 h 7"/>
                    <a:gd name="T18" fmla="*/ 6 w 8"/>
                    <a:gd name="T19" fmla="*/ 4 h 7"/>
                    <a:gd name="T20" fmla="*/ 4 w 8"/>
                    <a:gd name="T21" fmla="*/ 2 h 7"/>
                    <a:gd name="T22" fmla="*/ 8 w 8"/>
                    <a:gd name="T23" fmla="*/ 2 h 7"/>
                    <a:gd name="T24" fmla="*/ 6 w 8"/>
                    <a:gd name="T25" fmla="*/ 0 h 7"/>
                    <a:gd name="T26" fmla="*/ 8 w 8"/>
                    <a:gd name="T27" fmla="*/ 2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 h="7">
                      <a:moveTo>
                        <a:pt x="8" y="2"/>
                      </a:moveTo>
                      <a:lnTo>
                        <a:pt x="6" y="0"/>
                      </a:lnTo>
                      <a:lnTo>
                        <a:pt x="4" y="0"/>
                      </a:lnTo>
                      <a:lnTo>
                        <a:pt x="1" y="2"/>
                      </a:lnTo>
                      <a:lnTo>
                        <a:pt x="1" y="4"/>
                      </a:lnTo>
                      <a:lnTo>
                        <a:pt x="0" y="5"/>
                      </a:lnTo>
                      <a:lnTo>
                        <a:pt x="3" y="7"/>
                      </a:lnTo>
                      <a:lnTo>
                        <a:pt x="4" y="5"/>
                      </a:lnTo>
                      <a:lnTo>
                        <a:pt x="4" y="4"/>
                      </a:lnTo>
                      <a:lnTo>
                        <a:pt x="6" y="4"/>
                      </a:lnTo>
                      <a:lnTo>
                        <a:pt x="4" y="2"/>
                      </a:lnTo>
                      <a:lnTo>
                        <a:pt x="8" y="2"/>
                      </a:lnTo>
                      <a:lnTo>
                        <a:pt x="6" y="0"/>
                      </a:lnTo>
                      <a:lnTo>
                        <a:pt x="8"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2030" name="Freeform 222"/>
                <p:cNvSpPr>
                  <a:spLocks/>
                </p:cNvSpPr>
                <p:nvPr/>
              </p:nvSpPr>
              <p:spPr bwMode="auto">
                <a:xfrm>
                  <a:off x="4158" y="1564"/>
                  <a:ext cx="2" cy="4"/>
                </a:xfrm>
                <a:custGeom>
                  <a:avLst/>
                  <a:gdLst>
                    <a:gd name="T0" fmla="*/ 2 w 4"/>
                    <a:gd name="T1" fmla="*/ 8 h 8"/>
                    <a:gd name="T2" fmla="*/ 4 w 4"/>
                    <a:gd name="T3" fmla="*/ 8 h 8"/>
                    <a:gd name="T4" fmla="*/ 4 w 4"/>
                    <a:gd name="T5" fmla="*/ 0 h 8"/>
                    <a:gd name="T6" fmla="*/ 0 w 4"/>
                    <a:gd name="T7" fmla="*/ 0 h 8"/>
                    <a:gd name="T8" fmla="*/ 0 w 4"/>
                    <a:gd name="T9" fmla="*/ 8 h 8"/>
                    <a:gd name="T10" fmla="*/ 0 w 4"/>
                    <a:gd name="T11" fmla="*/ 7 h 8"/>
                    <a:gd name="T12" fmla="*/ 2 w 4"/>
                    <a:gd name="T13" fmla="*/ 8 h 8"/>
                    <a:gd name="T14" fmla="*/ 4 w 4"/>
                    <a:gd name="T15" fmla="*/ 8 h 8"/>
                    <a:gd name="T16" fmla="*/ 2 w 4"/>
                    <a:gd name="T17"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8">
                      <a:moveTo>
                        <a:pt x="2" y="8"/>
                      </a:moveTo>
                      <a:lnTo>
                        <a:pt x="4" y="8"/>
                      </a:lnTo>
                      <a:lnTo>
                        <a:pt x="4" y="0"/>
                      </a:lnTo>
                      <a:lnTo>
                        <a:pt x="0" y="0"/>
                      </a:lnTo>
                      <a:lnTo>
                        <a:pt x="0" y="8"/>
                      </a:lnTo>
                      <a:lnTo>
                        <a:pt x="0" y="7"/>
                      </a:lnTo>
                      <a:lnTo>
                        <a:pt x="2" y="8"/>
                      </a:lnTo>
                      <a:lnTo>
                        <a:pt x="4" y="8"/>
                      </a:lnTo>
                      <a:lnTo>
                        <a:pt x="2"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2031" name="Freeform 223"/>
                <p:cNvSpPr>
                  <a:spLocks/>
                </p:cNvSpPr>
                <p:nvPr/>
              </p:nvSpPr>
              <p:spPr bwMode="auto">
                <a:xfrm>
                  <a:off x="4234" y="1564"/>
                  <a:ext cx="3" cy="4"/>
                </a:xfrm>
                <a:custGeom>
                  <a:avLst/>
                  <a:gdLst>
                    <a:gd name="T0" fmla="*/ 6 w 6"/>
                    <a:gd name="T1" fmla="*/ 3 h 8"/>
                    <a:gd name="T2" fmla="*/ 6 w 6"/>
                    <a:gd name="T3" fmla="*/ 6 h 8"/>
                    <a:gd name="T4" fmla="*/ 5 w 6"/>
                    <a:gd name="T5" fmla="*/ 6 h 8"/>
                    <a:gd name="T6" fmla="*/ 3 w 6"/>
                    <a:gd name="T7" fmla="*/ 8 h 8"/>
                    <a:gd name="T8" fmla="*/ 0 w 6"/>
                    <a:gd name="T9" fmla="*/ 5 h 8"/>
                    <a:gd name="T10" fmla="*/ 0 w 6"/>
                    <a:gd name="T11" fmla="*/ 1 h 8"/>
                    <a:gd name="T12" fmla="*/ 2 w 6"/>
                    <a:gd name="T13" fmla="*/ 0 h 8"/>
                    <a:gd name="T14" fmla="*/ 3 w 6"/>
                    <a:gd name="T15" fmla="*/ 0 h 8"/>
                    <a:gd name="T16" fmla="*/ 6 w 6"/>
                    <a:gd name="T17" fmla="*/ 3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8">
                      <a:moveTo>
                        <a:pt x="6" y="3"/>
                      </a:moveTo>
                      <a:lnTo>
                        <a:pt x="6" y="6"/>
                      </a:lnTo>
                      <a:lnTo>
                        <a:pt x="5" y="6"/>
                      </a:lnTo>
                      <a:lnTo>
                        <a:pt x="3" y="8"/>
                      </a:lnTo>
                      <a:lnTo>
                        <a:pt x="0" y="5"/>
                      </a:lnTo>
                      <a:lnTo>
                        <a:pt x="0" y="1"/>
                      </a:lnTo>
                      <a:lnTo>
                        <a:pt x="2" y="0"/>
                      </a:lnTo>
                      <a:lnTo>
                        <a:pt x="3" y="0"/>
                      </a:lnTo>
                      <a:lnTo>
                        <a:pt x="6"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2032" name="Freeform 224"/>
                <p:cNvSpPr>
                  <a:spLocks/>
                </p:cNvSpPr>
                <p:nvPr/>
              </p:nvSpPr>
              <p:spPr bwMode="auto">
                <a:xfrm>
                  <a:off x="4234" y="1566"/>
                  <a:ext cx="4" cy="3"/>
                </a:xfrm>
                <a:custGeom>
                  <a:avLst/>
                  <a:gdLst>
                    <a:gd name="T0" fmla="*/ 0 w 8"/>
                    <a:gd name="T1" fmla="*/ 5 h 6"/>
                    <a:gd name="T2" fmla="*/ 3 w 8"/>
                    <a:gd name="T3" fmla="*/ 6 h 6"/>
                    <a:gd name="T4" fmla="*/ 6 w 8"/>
                    <a:gd name="T5" fmla="*/ 5 h 6"/>
                    <a:gd name="T6" fmla="*/ 8 w 8"/>
                    <a:gd name="T7" fmla="*/ 3 h 6"/>
                    <a:gd name="T8" fmla="*/ 8 w 8"/>
                    <a:gd name="T9" fmla="*/ 2 h 6"/>
                    <a:gd name="T10" fmla="*/ 5 w 8"/>
                    <a:gd name="T11" fmla="*/ 0 h 6"/>
                    <a:gd name="T12" fmla="*/ 5 w 8"/>
                    <a:gd name="T13" fmla="*/ 2 h 6"/>
                    <a:gd name="T14" fmla="*/ 3 w 8"/>
                    <a:gd name="T15" fmla="*/ 3 h 6"/>
                    <a:gd name="T16" fmla="*/ 0 w 8"/>
                    <a:gd name="T17" fmla="*/ 5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6">
                      <a:moveTo>
                        <a:pt x="0" y="5"/>
                      </a:moveTo>
                      <a:lnTo>
                        <a:pt x="3" y="6"/>
                      </a:lnTo>
                      <a:lnTo>
                        <a:pt x="6" y="5"/>
                      </a:lnTo>
                      <a:lnTo>
                        <a:pt x="8" y="3"/>
                      </a:lnTo>
                      <a:lnTo>
                        <a:pt x="8" y="2"/>
                      </a:lnTo>
                      <a:lnTo>
                        <a:pt x="5" y="0"/>
                      </a:lnTo>
                      <a:lnTo>
                        <a:pt x="5" y="2"/>
                      </a:lnTo>
                      <a:lnTo>
                        <a:pt x="3" y="3"/>
                      </a:lnTo>
                      <a:lnTo>
                        <a:pt x="0" y="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2033" name="Freeform 225"/>
                <p:cNvSpPr>
                  <a:spLocks/>
                </p:cNvSpPr>
                <p:nvPr/>
              </p:nvSpPr>
              <p:spPr bwMode="auto">
                <a:xfrm>
                  <a:off x="4233" y="1565"/>
                  <a:ext cx="3" cy="3"/>
                </a:xfrm>
                <a:custGeom>
                  <a:avLst/>
                  <a:gdLst>
                    <a:gd name="T0" fmla="*/ 0 w 5"/>
                    <a:gd name="T1" fmla="*/ 0 h 7"/>
                    <a:gd name="T2" fmla="*/ 0 w 5"/>
                    <a:gd name="T3" fmla="*/ 5 h 7"/>
                    <a:gd name="T4" fmla="*/ 2 w 5"/>
                    <a:gd name="T5" fmla="*/ 5 h 7"/>
                    <a:gd name="T6" fmla="*/ 2 w 5"/>
                    <a:gd name="T7" fmla="*/ 7 h 7"/>
                    <a:gd name="T8" fmla="*/ 5 w 5"/>
                    <a:gd name="T9" fmla="*/ 5 h 7"/>
                    <a:gd name="T10" fmla="*/ 5 w 5"/>
                    <a:gd name="T11" fmla="*/ 4 h 7"/>
                    <a:gd name="T12" fmla="*/ 4 w 5"/>
                    <a:gd name="T13" fmla="*/ 4 h 7"/>
                    <a:gd name="T14" fmla="*/ 4 w 5"/>
                    <a:gd name="T15" fmla="*/ 0 h 7"/>
                    <a:gd name="T16" fmla="*/ 4 w 5"/>
                    <a:gd name="T17" fmla="*/ 2 h 7"/>
                    <a:gd name="T18" fmla="*/ 0 w 5"/>
                    <a:gd name="T19"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 h="7">
                      <a:moveTo>
                        <a:pt x="0" y="0"/>
                      </a:moveTo>
                      <a:lnTo>
                        <a:pt x="0" y="5"/>
                      </a:lnTo>
                      <a:lnTo>
                        <a:pt x="2" y="5"/>
                      </a:lnTo>
                      <a:lnTo>
                        <a:pt x="2" y="7"/>
                      </a:lnTo>
                      <a:lnTo>
                        <a:pt x="5" y="5"/>
                      </a:lnTo>
                      <a:lnTo>
                        <a:pt x="5" y="4"/>
                      </a:lnTo>
                      <a:lnTo>
                        <a:pt x="4" y="4"/>
                      </a:lnTo>
                      <a:lnTo>
                        <a:pt x="4" y="0"/>
                      </a:lnTo>
                      <a:lnTo>
                        <a:pt x="4" y="2"/>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2034" name="Freeform 226"/>
                <p:cNvSpPr>
                  <a:spLocks/>
                </p:cNvSpPr>
                <p:nvPr/>
              </p:nvSpPr>
              <p:spPr bwMode="auto">
                <a:xfrm>
                  <a:off x="4233" y="1564"/>
                  <a:ext cx="5" cy="3"/>
                </a:xfrm>
                <a:custGeom>
                  <a:avLst/>
                  <a:gdLst>
                    <a:gd name="T0" fmla="*/ 10 w 10"/>
                    <a:gd name="T1" fmla="*/ 7 h 7"/>
                    <a:gd name="T2" fmla="*/ 10 w 10"/>
                    <a:gd name="T3" fmla="*/ 5 h 7"/>
                    <a:gd name="T4" fmla="*/ 8 w 10"/>
                    <a:gd name="T5" fmla="*/ 3 h 7"/>
                    <a:gd name="T6" fmla="*/ 7 w 10"/>
                    <a:gd name="T7" fmla="*/ 0 h 7"/>
                    <a:gd name="T8" fmla="*/ 2 w 10"/>
                    <a:gd name="T9" fmla="*/ 0 h 7"/>
                    <a:gd name="T10" fmla="*/ 0 w 10"/>
                    <a:gd name="T11" fmla="*/ 3 h 7"/>
                    <a:gd name="T12" fmla="*/ 4 w 10"/>
                    <a:gd name="T13" fmla="*/ 5 h 7"/>
                    <a:gd name="T14" fmla="*/ 4 w 10"/>
                    <a:gd name="T15" fmla="*/ 3 h 7"/>
                    <a:gd name="T16" fmla="*/ 5 w 10"/>
                    <a:gd name="T17" fmla="*/ 3 h 7"/>
                    <a:gd name="T18" fmla="*/ 5 w 10"/>
                    <a:gd name="T19" fmla="*/ 5 h 7"/>
                    <a:gd name="T20" fmla="*/ 7 w 10"/>
                    <a:gd name="T21" fmla="*/ 7 h 7"/>
                    <a:gd name="T22" fmla="*/ 7 w 10"/>
                    <a:gd name="T23" fmla="*/ 5 h 7"/>
                    <a:gd name="T24" fmla="*/ 10 w 10"/>
                    <a:gd name="T25" fmla="*/ 7 h 7"/>
                    <a:gd name="T26" fmla="*/ 10 w 10"/>
                    <a:gd name="T27" fmla="*/ 5 h 7"/>
                    <a:gd name="T28" fmla="*/ 10 w 10"/>
                    <a:gd name="T29"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 h="7">
                      <a:moveTo>
                        <a:pt x="10" y="7"/>
                      </a:moveTo>
                      <a:lnTo>
                        <a:pt x="10" y="5"/>
                      </a:lnTo>
                      <a:lnTo>
                        <a:pt x="8" y="3"/>
                      </a:lnTo>
                      <a:lnTo>
                        <a:pt x="7" y="0"/>
                      </a:lnTo>
                      <a:lnTo>
                        <a:pt x="2" y="0"/>
                      </a:lnTo>
                      <a:lnTo>
                        <a:pt x="0" y="3"/>
                      </a:lnTo>
                      <a:lnTo>
                        <a:pt x="4" y="5"/>
                      </a:lnTo>
                      <a:lnTo>
                        <a:pt x="4" y="3"/>
                      </a:lnTo>
                      <a:lnTo>
                        <a:pt x="5" y="3"/>
                      </a:lnTo>
                      <a:lnTo>
                        <a:pt x="5" y="5"/>
                      </a:lnTo>
                      <a:lnTo>
                        <a:pt x="7" y="7"/>
                      </a:lnTo>
                      <a:lnTo>
                        <a:pt x="7" y="5"/>
                      </a:lnTo>
                      <a:lnTo>
                        <a:pt x="10" y="7"/>
                      </a:lnTo>
                      <a:lnTo>
                        <a:pt x="10" y="5"/>
                      </a:lnTo>
                      <a:lnTo>
                        <a:pt x="10"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2035" name="Freeform 227"/>
                <p:cNvSpPr>
                  <a:spLocks/>
                </p:cNvSpPr>
                <p:nvPr/>
              </p:nvSpPr>
              <p:spPr bwMode="auto">
                <a:xfrm>
                  <a:off x="4240" y="1564"/>
                  <a:ext cx="3" cy="4"/>
                </a:xfrm>
                <a:custGeom>
                  <a:avLst/>
                  <a:gdLst>
                    <a:gd name="T0" fmla="*/ 5 w 5"/>
                    <a:gd name="T1" fmla="*/ 3 h 6"/>
                    <a:gd name="T2" fmla="*/ 5 w 5"/>
                    <a:gd name="T3" fmla="*/ 6 h 6"/>
                    <a:gd name="T4" fmla="*/ 2 w 5"/>
                    <a:gd name="T5" fmla="*/ 6 h 6"/>
                    <a:gd name="T6" fmla="*/ 2 w 5"/>
                    <a:gd name="T7" fmla="*/ 5 h 6"/>
                    <a:gd name="T8" fmla="*/ 0 w 5"/>
                    <a:gd name="T9" fmla="*/ 3 h 6"/>
                    <a:gd name="T10" fmla="*/ 0 w 5"/>
                    <a:gd name="T11" fmla="*/ 1 h 6"/>
                    <a:gd name="T12" fmla="*/ 2 w 5"/>
                    <a:gd name="T13" fmla="*/ 0 h 6"/>
                    <a:gd name="T14" fmla="*/ 3 w 5"/>
                    <a:gd name="T15" fmla="*/ 0 h 6"/>
                    <a:gd name="T16" fmla="*/ 5 w 5"/>
                    <a:gd name="T17" fmla="*/ 1 h 6"/>
                    <a:gd name="T18" fmla="*/ 5 w 5"/>
                    <a:gd name="T19" fmla="*/ 3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 h="6">
                      <a:moveTo>
                        <a:pt x="5" y="3"/>
                      </a:moveTo>
                      <a:lnTo>
                        <a:pt x="5" y="6"/>
                      </a:lnTo>
                      <a:lnTo>
                        <a:pt x="2" y="6"/>
                      </a:lnTo>
                      <a:lnTo>
                        <a:pt x="2" y="5"/>
                      </a:lnTo>
                      <a:lnTo>
                        <a:pt x="0" y="3"/>
                      </a:lnTo>
                      <a:lnTo>
                        <a:pt x="0" y="1"/>
                      </a:lnTo>
                      <a:lnTo>
                        <a:pt x="2" y="0"/>
                      </a:lnTo>
                      <a:lnTo>
                        <a:pt x="3" y="0"/>
                      </a:lnTo>
                      <a:lnTo>
                        <a:pt x="5" y="1"/>
                      </a:lnTo>
                      <a:lnTo>
                        <a:pt x="5"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2036" name="Freeform 228"/>
                <p:cNvSpPr>
                  <a:spLocks/>
                </p:cNvSpPr>
                <p:nvPr/>
              </p:nvSpPr>
              <p:spPr bwMode="auto">
                <a:xfrm>
                  <a:off x="4242" y="1565"/>
                  <a:ext cx="2" cy="3"/>
                </a:xfrm>
                <a:custGeom>
                  <a:avLst/>
                  <a:gdLst>
                    <a:gd name="T0" fmla="*/ 2 w 3"/>
                    <a:gd name="T1" fmla="*/ 7 h 7"/>
                    <a:gd name="T2" fmla="*/ 3 w 3"/>
                    <a:gd name="T3" fmla="*/ 5 h 7"/>
                    <a:gd name="T4" fmla="*/ 3 w 3"/>
                    <a:gd name="T5" fmla="*/ 2 h 7"/>
                    <a:gd name="T6" fmla="*/ 0 w 3"/>
                    <a:gd name="T7" fmla="*/ 0 h 7"/>
                    <a:gd name="T8" fmla="*/ 0 w 3"/>
                    <a:gd name="T9" fmla="*/ 4 h 7"/>
                    <a:gd name="T10" fmla="*/ 2 w 3"/>
                    <a:gd name="T11" fmla="*/ 7 h 7"/>
                  </a:gdLst>
                  <a:ahLst/>
                  <a:cxnLst>
                    <a:cxn ang="0">
                      <a:pos x="T0" y="T1"/>
                    </a:cxn>
                    <a:cxn ang="0">
                      <a:pos x="T2" y="T3"/>
                    </a:cxn>
                    <a:cxn ang="0">
                      <a:pos x="T4" y="T5"/>
                    </a:cxn>
                    <a:cxn ang="0">
                      <a:pos x="T6" y="T7"/>
                    </a:cxn>
                    <a:cxn ang="0">
                      <a:pos x="T8" y="T9"/>
                    </a:cxn>
                    <a:cxn ang="0">
                      <a:pos x="T10" y="T11"/>
                    </a:cxn>
                  </a:cxnLst>
                  <a:rect l="0" t="0" r="r" b="b"/>
                  <a:pathLst>
                    <a:path w="3" h="7">
                      <a:moveTo>
                        <a:pt x="2" y="7"/>
                      </a:moveTo>
                      <a:lnTo>
                        <a:pt x="3" y="5"/>
                      </a:lnTo>
                      <a:lnTo>
                        <a:pt x="3" y="2"/>
                      </a:lnTo>
                      <a:lnTo>
                        <a:pt x="0" y="0"/>
                      </a:lnTo>
                      <a:lnTo>
                        <a:pt x="0" y="4"/>
                      </a:lnTo>
                      <a:lnTo>
                        <a:pt x="2"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2037" name="Freeform 229"/>
                <p:cNvSpPr>
                  <a:spLocks/>
                </p:cNvSpPr>
                <p:nvPr/>
              </p:nvSpPr>
              <p:spPr bwMode="auto">
                <a:xfrm>
                  <a:off x="4240" y="1565"/>
                  <a:ext cx="3" cy="3"/>
                </a:xfrm>
                <a:custGeom>
                  <a:avLst/>
                  <a:gdLst>
                    <a:gd name="T0" fmla="*/ 0 w 7"/>
                    <a:gd name="T1" fmla="*/ 4 h 7"/>
                    <a:gd name="T2" fmla="*/ 2 w 7"/>
                    <a:gd name="T3" fmla="*/ 5 h 7"/>
                    <a:gd name="T4" fmla="*/ 4 w 7"/>
                    <a:gd name="T5" fmla="*/ 5 h 7"/>
                    <a:gd name="T6" fmla="*/ 5 w 7"/>
                    <a:gd name="T7" fmla="*/ 7 h 7"/>
                    <a:gd name="T8" fmla="*/ 7 w 7"/>
                    <a:gd name="T9" fmla="*/ 7 h 7"/>
                    <a:gd name="T10" fmla="*/ 5 w 7"/>
                    <a:gd name="T11" fmla="*/ 4 h 7"/>
                    <a:gd name="T12" fmla="*/ 2 w 7"/>
                    <a:gd name="T13" fmla="*/ 0 h 7"/>
                    <a:gd name="T14" fmla="*/ 4 w 7"/>
                    <a:gd name="T15" fmla="*/ 2 h 7"/>
                    <a:gd name="T16" fmla="*/ 0 w 7"/>
                    <a:gd name="T17" fmla="*/ 4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7">
                      <a:moveTo>
                        <a:pt x="0" y="4"/>
                      </a:moveTo>
                      <a:lnTo>
                        <a:pt x="2" y="5"/>
                      </a:lnTo>
                      <a:lnTo>
                        <a:pt x="4" y="5"/>
                      </a:lnTo>
                      <a:lnTo>
                        <a:pt x="5" y="7"/>
                      </a:lnTo>
                      <a:lnTo>
                        <a:pt x="7" y="7"/>
                      </a:lnTo>
                      <a:lnTo>
                        <a:pt x="5" y="4"/>
                      </a:lnTo>
                      <a:lnTo>
                        <a:pt x="2" y="0"/>
                      </a:lnTo>
                      <a:lnTo>
                        <a:pt x="4" y="2"/>
                      </a:lnTo>
                      <a:lnTo>
                        <a:pt x="0"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2038" name="Freeform 230"/>
                <p:cNvSpPr>
                  <a:spLocks/>
                </p:cNvSpPr>
                <p:nvPr/>
              </p:nvSpPr>
              <p:spPr bwMode="auto">
                <a:xfrm>
                  <a:off x="4240" y="1564"/>
                  <a:ext cx="4" cy="3"/>
                </a:xfrm>
                <a:custGeom>
                  <a:avLst/>
                  <a:gdLst>
                    <a:gd name="T0" fmla="*/ 8 w 8"/>
                    <a:gd name="T1" fmla="*/ 5 h 7"/>
                    <a:gd name="T2" fmla="*/ 8 w 8"/>
                    <a:gd name="T3" fmla="*/ 3 h 7"/>
                    <a:gd name="T4" fmla="*/ 7 w 8"/>
                    <a:gd name="T5" fmla="*/ 2 h 7"/>
                    <a:gd name="T6" fmla="*/ 7 w 8"/>
                    <a:gd name="T7" fmla="*/ 0 h 7"/>
                    <a:gd name="T8" fmla="*/ 2 w 8"/>
                    <a:gd name="T9" fmla="*/ 0 h 7"/>
                    <a:gd name="T10" fmla="*/ 0 w 8"/>
                    <a:gd name="T11" fmla="*/ 2 h 7"/>
                    <a:gd name="T12" fmla="*/ 0 w 8"/>
                    <a:gd name="T13" fmla="*/ 7 h 7"/>
                    <a:gd name="T14" fmla="*/ 4 w 8"/>
                    <a:gd name="T15" fmla="*/ 5 h 7"/>
                    <a:gd name="T16" fmla="*/ 4 w 8"/>
                    <a:gd name="T17" fmla="*/ 3 h 7"/>
                    <a:gd name="T18" fmla="*/ 5 w 8"/>
                    <a:gd name="T19" fmla="*/ 3 h 7"/>
                    <a:gd name="T20" fmla="*/ 5 w 8"/>
                    <a:gd name="T21" fmla="*/ 5 h 7"/>
                    <a:gd name="T22" fmla="*/ 5 w 8"/>
                    <a:gd name="T23" fmla="*/ 3 h 7"/>
                    <a:gd name="T24" fmla="*/ 8 w 8"/>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 h="7">
                      <a:moveTo>
                        <a:pt x="8" y="5"/>
                      </a:moveTo>
                      <a:lnTo>
                        <a:pt x="8" y="3"/>
                      </a:lnTo>
                      <a:lnTo>
                        <a:pt x="7" y="2"/>
                      </a:lnTo>
                      <a:lnTo>
                        <a:pt x="7" y="0"/>
                      </a:lnTo>
                      <a:lnTo>
                        <a:pt x="2" y="0"/>
                      </a:lnTo>
                      <a:lnTo>
                        <a:pt x="0" y="2"/>
                      </a:lnTo>
                      <a:lnTo>
                        <a:pt x="0" y="7"/>
                      </a:lnTo>
                      <a:lnTo>
                        <a:pt x="4" y="5"/>
                      </a:lnTo>
                      <a:lnTo>
                        <a:pt x="4" y="3"/>
                      </a:lnTo>
                      <a:lnTo>
                        <a:pt x="5" y="3"/>
                      </a:lnTo>
                      <a:lnTo>
                        <a:pt x="5" y="5"/>
                      </a:lnTo>
                      <a:lnTo>
                        <a:pt x="5" y="3"/>
                      </a:lnTo>
                      <a:lnTo>
                        <a:pt x="8" y="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grpSp>
              <p:nvGrpSpPr>
                <p:cNvPr id="1912039" name="Group 231"/>
                <p:cNvGrpSpPr>
                  <a:grpSpLocks/>
                </p:cNvGrpSpPr>
                <p:nvPr/>
              </p:nvGrpSpPr>
              <p:grpSpPr bwMode="auto">
                <a:xfrm>
                  <a:off x="4083" y="1564"/>
                  <a:ext cx="578" cy="42"/>
                  <a:chOff x="4083" y="1564"/>
                  <a:chExt cx="578" cy="42"/>
                </a:xfrm>
              </p:grpSpPr>
              <p:sp>
                <p:nvSpPr>
                  <p:cNvPr id="1912040" name="Freeform 232"/>
                  <p:cNvSpPr>
                    <a:spLocks/>
                  </p:cNvSpPr>
                  <p:nvPr/>
                </p:nvSpPr>
                <p:spPr bwMode="auto">
                  <a:xfrm>
                    <a:off x="4219" y="1565"/>
                    <a:ext cx="3" cy="4"/>
                  </a:xfrm>
                  <a:custGeom>
                    <a:avLst/>
                    <a:gdLst>
                      <a:gd name="T0" fmla="*/ 7 w 7"/>
                      <a:gd name="T1" fmla="*/ 5 h 8"/>
                      <a:gd name="T2" fmla="*/ 5 w 7"/>
                      <a:gd name="T3" fmla="*/ 7 h 8"/>
                      <a:gd name="T4" fmla="*/ 5 w 7"/>
                      <a:gd name="T5" fmla="*/ 8 h 8"/>
                      <a:gd name="T6" fmla="*/ 4 w 7"/>
                      <a:gd name="T7" fmla="*/ 8 h 8"/>
                      <a:gd name="T8" fmla="*/ 0 w 7"/>
                      <a:gd name="T9" fmla="*/ 5 h 8"/>
                      <a:gd name="T10" fmla="*/ 0 w 7"/>
                      <a:gd name="T11" fmla="*/ 2 h 8"/>
                      <a:gd name="T12" fmla="*/ 4 w 7"/>
                      <a:gd name="T13" fmla="*/ 0 h 8"/>
                      <a:gd name="T14" fmla="*/ 5 w 7"/>
                      <a:gd name="T15" fmla="*/ 2 h 8"/>
                      <a:gd name="T16" fmla="*/ 7 w 7"/>
                      <a:gd name="T1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8">
                        <a:moveTo>
                          <a:pt x="7" y="5"/>
                        </a:moveTo>
                        <a:lnTo>
                          <a:pt x="5" y="7"/>
                        </a:lnTo>
                        <a:lnTo>
                          <a:pt x="5" y="8"/>
                        </a:lnTo>
                        <a:lnTo>
                          <a:pt x="4" y="8"/>
                        </a:lnTo>
                        <a:lnTo>
                          <a:pt x="0" y="5"/>
                        </a:lnTo>
                        <a:lnTo>
                          <a:pt x="0" y="2"/>
                        </a:lnTo>
                        <a:lnTo>
                          <a:pt x="4" y="0"/>
                        </a:lnTo>
                        <a:lnTo>
                          <a:pt x="5" y="2"/>
                        </a:lnTo>
                        <a:lnTo>
                          <a:pt x="7" y="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2041" name="Freeform 233"/>
                  <p:cNvSpPr>
                    <a:spLocks/>
                  </p:cNvSpPr>
                  <p:nvPr/>
                </p:nvSpPr>
                <p:spPr bwMode="auto">
                  <a:xfrm>
                    <a:off x="4221" y="1567"/>
                    <a:ext cx="2" cy="3"/>
                  </a:xfrm>
                  <a:custGeom>
                    <a:avLst/>
                    <a:gdLst>
                      <a:gd name="T0" fmla="*/ 0 w 3"/>
                      <a:gd name="T1" fmla="*/ 6 h 6"/>
                      <a:gd name="T2" fmla="*/ 2 w 3"/>
                      <a:gd name="T3" fmla="*/ 4 h 6"/>
                      <a:gd name="T4" fmla="*/ 3 w 3"/>
                      <a:gd name="T5" fmla="*/ 1 h 6"/>
                      <a:gd name="T6" fmla="*/ 0 w 3"/>
                      <a:gd name="T7" fmla="*/ 0 h 6"/>
                      <a:gd name="T8" fmla="*/ 0 w 3"/>
                      <a:gd name="T9" fmla="*/ 3 h 6"/>
                      <a:gd name="T10" fmla="*/ 0 w 3"/>
                      <a:gd name="T11" fmla="*/ 6 h 6"/>
                    </a:gdLst>
                    <a:ahLst/>
                    <a:cxnLst>
                      <a:cxn ang="0">
                        <a:pos x="T0" y="T1"/>
                      </a:cxn>
                      <a:cxn ang="0">
                        <a:pos x="T2" y="T3"/>
                      </a:cxn>
                      <a:cxn ang="0">
                        <a:pos x="T4" y="T5"/>
                      </a:cxn>
                      <a:cxn ang="0">
                        <a:pos x="T6" y="T7"/>
                      </a:cxn>
                      <a:cxn ang="0">
                        <a:pos x="T8" y="T9"/>
                      </a:cxn>
                      <a:cxn ang="0">
                        <a:pos x="T10" y="T11"/>
                      </a:cxn>
                    </a:cxnLst>
                    <a:rect l="0" t="0" r="r" b="b"/>
                    <a:pathLst>
                      <a:path w="3" h="6">
                        <a:moveTo>
                          <a:pt x="0" y="6"/>
                        </a:moveTo>
                        <a:lnTo>
                          <a:pt x="2" y="4"/>
                        </a:lnTo>
                        <a:lnTo>
                          <a:pt x="3" y="1"/>
                        </a:lnTo>
                        <a:lnTo>
                          <a:pt x="0" y="0"/>
                        </a:lnTo>
                        <a:lnTo>
                          <a:pt x="0" y="3"/>
                        </a:lnTo>
                        <a:lnTo>
                          <a:pt x="0"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2042" name="Freeform 234"/>
                  <p:cNvSpPr>
                    <a:spLocks/>
                  </p:cNvSpPr>
                  <p:nvPr/>
                </p:nvSpPr>
                <p:spPr bwMode="auto">
                  <a:xfrm>
                    <a:off x="4218" y="1567"/>
                    <a:ext cx="3" cy="3"/>
                  </a:xfrm>
                  <a:custGeom>
                    <a:avLst/>
                    <a:gdLst>
                      <a:gd name="T0" fmla="*/ 0 w 6"/>
                      <a:gd name="T1" fmla="*/ 0 h 6"/>
                      <a:gd name="T2" fmla="*/ 0 w 6"/>
                      <a:gd name="T3" fmla="*/ 1 h 6"/>
                      <a:gd name="T4" fmla="*/ 1 w 6"/>
                      <a:gd name="T5" fmla="*/ 4 h 6"/>
                      <a:gd name="T6" fmla="*/ 5 w 6"/>
                      <a:gd name="T7" fmla="*/ 6 h 6"/>
                      <a:gd name="T8" fmla="*/ 6 w 6"/>
                      <a:gd name="T9" fmla="*/ 6 h 6"/>
                      <a:gd name="T10" fmla="*/ 6 w 6"/>
                      <a:gd name="T11" fmla="*/ 3 h 6"/>
                      <a:gd name="T12" fmla="*/ 5 w 6"/>
                      <a:gd name="T13" fmla="*/ 3 h 6"/>
                      <a:gd name="T14" fmla="*/ 5 w 6"/>
                      <a:gd name="T15" fmla="*/ 1 h 6"/>
                      <a:gd name="T16" fmla="*/ 3 w 6"/>
                      <a:gd name="T17" fmla="*/ 1 h 6"/>
                      <a:gd name="T18" fmla="*/ 3 w 6"/>
                      <a:gd name="T19" fmla="*/ 0 h 6"/>
                      <a:gd name="T20" fmla="*/ 0 w 6"/>
                      <a:gd name="T21"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 h="6">
                        <a:moveTo>
                          <a:pt x="0" y="0"/>
                        </a:moveTo>
                        <a:lnTo>
                          <a:pt x="0" y="1"/>
                        </a:lnTo>
                        <a:lnTo>
                          <a:pt x="1" y="4"/>
                        </a:lnTo>
                        <a:lnTo>
                          <a:pt x="5" y="6"/>
                        </a:lnTo>
                        <a:lnTo>
                          <a:pt x="6" y="6"/>
                        </a:lnTo>
                        <a:lnTo>
                          <a:pt x="6" y="3"/>
                        </a:lnTo>
                        <a:lnTo>
                          <a:pt x="5" y="3"/>
                        </a:lnTo>
                        <a:lnTo>
                          <a:pt x="5" y="1"/>
                        </a:lnTo>
                        <a:lnTo>
                          <a:pt x="3" y="1"/>
                        </a:lnTo>
                        <a:lnTo>
                          <a:pt x="3"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2043" name="Freeform 235"/>
                  <p:cNvSpPr>
                    <a:spLocks/>
                  </p:cNvSpPr>
                  <p:nvPr/>
                </p:nvSpPr>
                <p:spPr bwMode="auto">
                  <a:xfrm>
                    <a:off x="4218" y="1564"/>
                    <a:ext cx="5" cy="4"/>
                  </a:xfrm>
                  <a:custGeom>
                    <a:avLst/>
                    <a:gdLst>
                      <a:gd name="T0" fmla="*/ 9 w 9"/>
                      <a:gd name="T1" fmla="*/ 6 h 6"/>
                      <a:gd name="T2" fmla="*/ 8 w 9"/>
                      <a:gd name="T3" fmla="*/ 1 h 6"/>
                      <a:gd name="T4" fmla="*/ 5 w 9"/>
                      <a:gd name="T5" fmla="*/ 0 h 6"/>
                      <a:gd name="T6" fmla="*/ 1 w 9"/>
                      <a:gd name="T7" fmla="*/ 1 h 6"/>
                      <a:gd name="T8" fmla="*/ 0 w 9"/>
                      <a:gd name="T9" fmla="*/ 5 h 6"/>
                      <a:gd name="T10" fmla="*/ 3 w 9"/>
                      <a:gd name="T11" fmla="*/ 5 h 6"/>
                      <a:gd name="T12" fmla="*/ 3 w 9"/>
                      <a:gd name="T13" fmla="*/ 3 h 6"/>
                      <a:gd name="T14" fmla="*/ 6 w 9"/>
                      <a:gd name="T15" fmla="*/ 3 h 6"/>
                      <a:gd name="T16" fmla="*/ 6 w 9"/>
                      <a:gd name="T17" fmla="*/ 5 h 6"/>
                      <a:gd name="T18" fmla="*/ 9 w 9"/>
                      <a:gd name="T19"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6">
                        <a:moveTo>
                          <a:pt x="9" y="6"/>
                        </a:moveTo>
                        <a:lnTo>
                          <a:pt x="8" y="1"/>
                        </a:lnTo>
                        <a:lnTo>
                          <a:pt x="5" y="0"/>
                        </a:lnTo>
                        <a:lnTo>
                          <a:pt x="1" y="1"/>
                        </a:lnTo>
                        <a:lnTo>
                          <a:pt x="0" y="5"/>
                        </a:lnTo>
                        <a:lnTo>
                          <a:pt x="3" y="5"/>
                        </a:lnTo>
                        <a:lnTo>
                          <a:pt x="3" y="3"/>
                        </a:lnTo>
                        <a:lnTo>
                          <a:pt x="6" y="3"/>
                        </a:lnTo>
                        <a:lnTo>
                          <a:pt x="6" y="5"/>
                        </a:lnTo>
                        <a:lnTo>
                          <a:pt x="9"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2044" name="Freeform 236"/>
                  <p:cNvSpPr>
                    <a:spLocks/>
                  </p:cNvSpPr>
                  <p:nvPr/>
                </p:nvSpPr>
                <p:spPr bwMode="auto">
                  <a:xfrm>
                    <a:off x="4224" y="1565"/>
                    <a:ext cx="3" cy="4"/>
                  </a:xfrm>
                  <a:custGeom>
                    <a:avLst/>
                    <a:gdLst>
                      <a:gd name="T0" fmla="*/ 3 w 4"/>
                      <a:gd name="T1" fmla="*/ 0 h 8"/>
                      <a:gd name="T2" fmla="*/ 4 w 4"/>
                      <a:gd name="T3" fmla="*/ 2 h 8"/>
                      <a:gd name="T4" fmla="*/ 4 w 4"/>
                      <a:gd name="T5" fmla="*/ 7 h 8"/>
                      <a:gd name="T6" fmla="*/ 3 w 4"/>
                      <a:gd name="T7" fmla="*/ 8 h 8"/>
                      <a:gd name="T8" fmla="*/ 1 w 4"/>
                      <a:gd name="T9" fmla="*/ 8 h 8"/>
                      <a:gd name="T10" fmla="*/ 0 w 4"/>
                      <a:gd name="T11" fmla="*/ 7 h 8"/>
                      <a:gd name="T12" fmla="*/ 1 w 4"/>
                      <a:gd name="T13" fmla="*/ 0 h 8"/>
                      <a:gd name="T14" fmla="*/ 3 w 4"/>
                      <a:gd name="T15" fmla="*/ 0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8">
                        <a:moveTo>
                          <a:pt x="3" y="0"/>
                        </a:moveTo>
                        <a:lnTo>
                          <a:pt x="4" y="2"/>
                        </a:lnTo>
                        <a:lnTo>
                          <a:pt x="4" y="7"/>
                        </a:lnTo>
                        <a:lnTo>
                          <a:pt x="3" y="8"/>
                        </a:lnTo>
                        <a:lnTo>
                          <a:pt x="1" y="8"/>
                        </a:lnTo>
                        <a:lnTo>
                          <a:pt x="0" y="7"/>
                        </a:lnTo>
                        <a:lnTo>
                          <a:pt x="1" y="0"/>
                        </a:lnTo>
                        <a:lnTo>
                          <a:pt x="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2045" name="Freeform 237"/>
                  <p:cNvSpPr>
                    <a:spLocks/>
                  </p:cNvSpPr>
                  <p:nvPr/>
                </p:nvSpPr>
                <p:spPr bwMode="auto">
                  <a:xfrm>
                    <a:off x="4225" y="1564"/>
                    <a:ext cx="3" cy="6"/>
                  </a:xfrm>
                  <a:custGeom>
                    <a:avLst/>
                    <a:gdLst>
                      <a:gd name="T0" fmla="*/ 2 w 5"/>
                      <a:gd name="T1" fmla="*/ 11 h 11"/>
                      <a:gd name="T2" fmla="*/ 5 w 5"/>
                      <a:gd name="T3" fmla="*/ 8 h 11"/>
                      <a:gd name="T4" fmla="*/ 5 w 5"/>
                      <a:gd name="T5" fmla="*/ 3 h 11"/>
                      <a:gd name="T6" fmla="*/ 3 w 5"/>
                      <a:gd name="T7" fmla="*/ 0 h 11"/>
                      <a:gd name="T8" fmla="*/ 0 w 5"/>
                      <a:gd name="T9" fmla="*/ 1 h 11"/>
                      <a:gd name="T10" fmla="*/ 2 w 5"/>
                      <a:gd name="T11" fmla="*/ 3 h 11"/>
                      <a:gd name="T12" fmla="*/ 2 w 5"/>
                      <a:gd name="T13" fmla="*/ 6 h 11"/>
                      <a:gd name="T14" fmla="*/ 0 w 5"/>
                      <a:gd name="T15" fmla="*/ 8 h 11"/>
                      <a:gd name="T16" fmla="*/ 2 w 5"/>
                      <a:gd name="T17" fmla="*/ 1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11">
                        <a:moveTo>
                          <a:pt x="2" y="11"/>
                        </a:moveTo>
                        <a:lnTo>
                          <a:pt x="5" y="8"/>
                        </a:lnTo>
                        <a:lnTo>
                          <a:pt x="5" y="3"/>
                        </a:lnTo>
                        <a:lnTo>
                          <a:pt x="3" y="0"/>
                        </a:lnTo>
                        <a:lnTo>
                          <a:pt x="0" y="1"/>
                        </a:lnTo>
                        <a:lnTo>
                          <a:pt x="2" y="3"/>
                        </a:lnTo>
                        <a:lnTo>
                          <a:pt x="2" y="6"/>
                        </a:lnTo>
                        <a:lnTo>
                          <a:pt x="0" y="8"/>
                        </a:lnTo>
                        <a:lnTo>
                          <a:pt x="2"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2046" name="Freeform 238"/>
                  <p:cNvSpPr>
                    <a:spLocks/>
                  </p:cNvSpPr>
                  <p:nvPr/>
                </p:nvSpPr>
                <p:spPr bwMode="auto">
                  <a:xfrm>
                    <a:off x="4224" y="1568"/>
                    <a:ext cx="2" cy="2"/>
                  </a:xfrm>
                  <a:custGeom>
                    <a:avLst/>
                    <a:gdLst>
                      <a:gd name="T0" fmla="*/ 0 w 5"/>
                      <a:gd name="T1" fmla="*/ 2 h 5"/>
                      <a:gd name="T2" fmla="*/ 0 w 5"/>
                      <a:gd name="T3" fmla="*/ 3 h 5"/>
                      <a:gd name="T4" fmla="*/ 2 w 5"/>
                      <a:gd name="T5" fmla="*/ 3 h 5"/>
                      <a:gd name="T6" fmla="*/ 2 w 5"/>
                      <a:gd name="T7" fmla="*/ 5 h 5"/>
                      <a:gd name="T8" fmla="*/ 5 w 5"/>
                      <a:gd name="T9" fmla="*/ 5 h 5"/>
                      <a:gd name="T10" fmla="*/ 3 w 5"/>
                      <a:gd name="T11" fmla="*/ 2 h 5"/>
                      <a:gd name="T12" fmla="*/ 3 w 5"/>
                      <a:gd name="T13" fmla="*/ 0 h 5"/>
                      <a:gd name="T14" fmla="*/ 3 w 5"/>
                      <a:gd name="T15" fmla="*/ 2 h 5"/>
                      <a:gd name="T16" fmla="*/ 0 w 5"/>
                      <a:gd name="T17" fmla="*/ 2 h 5"/>
                      <a:gd name="T18" fmla="*/ 0 w 5"/>
                      <a:gd name="T19" fmla="*/ 3 h 5"/>
                      <a:gd name="T20" fmla="*/ 0 w 5"/>
                      <a:gd name="T21"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 h="5">
                        <a:moveTo>
                          <a:pt x="0" y="2"/>
                        </a:moveTo>
                        <a:lnTo>
                          <a:pt x="0" y="3"/>
                        </a:lnTo>
                        <a:lnTo>
                          <a:pt x="2" y="3"/>
                        </a:lnTo>
                        <a:lnTo>
                          <a:pt x="2" y="5"/>
                        </a:lnTo>
                        <a:lnTo>
                          <a:pt x="5" y="5"/>
                        </a:lnTo>
                        <a:lnTo>
                          <a:pt x="3" y="2"/>
                        </a:lnTo>
                        <a:lnTo>
                          <a:pt x="3" y="0"/>
                        </a:lnTo>
                        <a:lnTo>
                          <a:pt x="3" y="2"/>
                        </a:lnTo>
                        <a:lnTo>
                          <a:pt x="0" y="2"/>
                        </a:lnTo>
                        <a:lnTo>
                          <a:pt x="0" y="3"/>
                        </a:lnTo>
                        <a:lnTo>
                          <a:pt x="0"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2047" name="Freeform 239"/>
                  <p:cNvSpPr>
                    <a:spLocks/>
                  </p:cNvSpPr>
                  <p:nvPr/>
                </p:nvSpPr>
                <p:spPr bwMode="auto">
                  <a:xfrm>
                    <a:off x="4224" y="1564"/>
                    <a:ext cx="1" cy="4"/>
                  </a:xfrm>
                  <a:custGeom>
                    <a:avLst/>
                    <a:gdLst>
                      <a:gd name="T0" fmla="*/ 3 w 3"/>
                      <a:gd name="T1" fmla="*/ 0 h 10"/>
                      <a:gd name="T2" fmla="*/ 2 w 3"/>
                      <a:gd name="T3" fmla="*/ 3 h 10"/>
                      <a:gd name="T4" fmla="*/ 0 w 3"/>
                      <a:gd name="T5" fmla="*/ 10 h 10"/>
                      <a:gd name="T6" fmla="*/ 3 w 3"/>
                      <a:gd name="T7" fmla="*/ 10 h 10"/>
                      <a:gd name="T8" fmla="*/ 3 w 3"/>
                      <a:gd name="T9" fmla="*/ 3 h 10"/>
                      <a:gd name="T10" fmla="*/ 3 w 3"/>
                      <a:gd name="T11" fmla="*/ 5 h 10"/>
                      <a:gd name="T12" fmla="*/ 3 w 3"/>
                      <a:gd name="T13" fmla="*/ 0 h 10"/>
                      <a:gd name="T14" fmla="*/ 2 w 3"/>
                      <a:gd name="T15" fmla="*/ 2 h 10"/>
                      <a:gd name="T16" fmla="*/ 2 w 3"/>
                      <a:gd name="T17" fmla="*/ 3 h 10"/>
                      <a:gd name="T18" fmla="*/ 3 w 3"/>
                      <a:gd name="T19"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 h="10">
                        <a:moveTo>
                          <a:pt x="3" y="0"/>
                        </a:moveTo>
                        <a:lnTo>
                          <a:pt x="2" y="3"/>
                        </a:lnTo>
                        <a:lnTo>
                          <a:pt x="0" y="10"/>
                        </a:lnTo>
                        <a:lnTo>
                          <a:pt x="3" y="10"/>
                        </a:lnTo>
                        <a:lnTo>
                          <a:pt x="3" y="3"/>
                        </a:lnTo>
                        <a:lnTo>
                          <a:pt x="3" y="5"/>
                        </a:lnTo>
                        <a:lnTo>
                          <a:pt x="3" y="0"/>
                        </a:lnTo>
                        <a:lnTo>
                          <a:pt x="2" y="2"/>
                        </a:lnTo>
                        <a:lnTo>
                          <a:pt x="2" y="3"/>
                        </a:lnTo>
                        <a:lnTo>
                          <a:pt x="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2048" name="Freeform 240"/>
                  <p:cNvSpPr>
                    <a:spLocks/>
                  </p:cNvSpPr>
                  <p:nvPr/>
                </p:nvSpPr>
                <p:spPr bwMode="auto">
                  <a:xfrm>
                    <a:off x="4225" y="1564"/>
                    <a:ext cx="2" cy="2"/>
                  </a:xfrm>
                  <a:custGeom>
                    <a:avLst/>
                    <a:gdLst>
                      <a:gd name="T0" fmla="*/ 3 w 3"/>
                      <a:gd name="T1" fmla="*/ 2 h 5"/>
                      <a:gd name="T2" fmla="*/ 2 w 3"/>
                      <a:gd name="T3" fmla="*/ 0 h 5"/>
                      <a:gd name="T4" fmla="*/ 0 w 3"/>
                      <a:gd name="T5" fmla="*/ 0 h 5"/>
                      <a:gd name="T6" fmla="*/ 0 w 3"/>
                      <a:gd name="T7" fmla="*/ 5 h 5"/>
                      <a:gd name="T8" fmla="*/ 2 w 3"/>
                      <a:gd name="T9" fmla="*/ 5 h 5"/>
                      <a:gd name="T10" fmla="*/ 0 w 3"/>
                      <a:gd name="T11" fmla="*/ 3 h 5"/>
                      <a:gd name="T12" fmla="*/ 3 w 3"/>
                      <a:gd name="T13" fmla="*/ 2 h 5"/>
                      <a:gd name="T14" fmla="*/ 2 w 3"/>
                      <a:gd name="T15" fmla="*/ 0 h 5"/>
                      <a:gd name="T16" fmla="*/ 3 w 3"/>
                      <a:gd name="T17"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5">
                        <a:moveTo>
                          <a:pt x="3" y="2"/>
                        </a:moveTo>
                        <a:lnTo>
                          <a:pt x="2" y="0"/>
                        </a:lnTo>
                        <a:lnTo>
                          <a:pt x="0" y="0"/>
                        </a:lnTo>
                        <a:lnTo>
                          <a:pt x="0" y="5"/>
                        </a:lnTo>
                        <a:lnTo>
                          <a:pt x="2" y="5"/>
                        </a:lnTo>
                        <a:lnTo>
                          <a:pt x="0" y="3"/>
                        </a:lnTo>
                        <a:lnTo>
                          <a:pt x="3" y="2"/>
                        </a:lnTo>
                        <a:lnTo>
                          <a:pt x="2" y="0"/>
                        </a:lnTo>
                        <a:lnTo>
                          <a:pt x="3"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2049" name="Freeform 241"/>
                  <p:cNvSpPr>
                    <a:spLocks/>
                  </p:cNvSpPr>
                  <p:nvPr/>
                </p:nvSpPr>
                <p:spPr bwMode="auto">
                  <a:xfrm>
                    <a:off x="4193" y="1565"/>
                    <a:ext cx="2" cy="5"/>
                  </a:xfrm>
                  <a:custGeom>
                    <a:avLst/>
                    <a:gdLst>
                      <a:gd name="T0" fmla="*/ 5 w 5"/>
                      <a:gd name="T1" fmla="*/ 8 h 10"/>
                      <a:gd name="T2" fmla="*/ 3 w 5"/>
                      <a:gd name="T3" fmla="*/ 10 h 10"/>
                      <a:gd name="T4" fmla="*/ 0 w 5"/>
                      <a:gd name="T5" fmla="*/ 10 h 10"/>
                      <a:gd name="T6" fmla="*/ 0 w 5"/>
                      <a:gd name="T7" fmla="*/ 4 h 10"/>
                      <a:gd name="T8" fmla="*/ 1 w 5"/>
                      <a:gd name="T9" fmla="*/ 0 h 10"/>
                      <a:gd name="T10" fmla="*/ 5 w 5"/>
                      <a:gd name="T11" fmla="*/ 2 h 10"/>
                      <a:gd name="T12" fmla="*/ 5 w 5"/>
                      <a:gd name="T13" fmla="*/ 8 h 10"/>
                    </a:gdLst>
                    <a:ahLst/>
                    <a:cxnLst>
                      <a:cxn ang="0">
                        <a:pos x="T0" y="T1"/>
                      </a:cxn>
                      <a:cxn ang="0">
                        <a:pos x="T2" y="T3"/>
                      </a:cxn>
                      <a:cxn ang="0">
                        <a:pos x="T4" y="T5"/>
                      </a:cxn>
                      <a:cxn ang="0">
                        <a:pos x="T6" y="T7"/>
                      </a:cxn>
                      <a:cxn ang="0">
                        <a:pos x="T8" y="T9"/>
                      </a:cxn>
                      <a:cxn ang="0">
                        <a:pos x="T10" y="T11"/>
                      </a:cxn>
                      <a:cxn ang="0">
                        <a:pos x="T12" y="T13"/>
                      </a:cxn>
                    </a:cxnLst>
                    <a:rect l="0" t="0" r="r" b="b"/>
                    <a:pathLst>
                      <a:path w="5" h="10">
                        <a:moveTo>
                          <a:pt x="5" y="8"/>
                        </a:moveTo>
                        <a:lnTo>
                          <a:pt x="3" y="10"/>
                        </a:lnTo>
                        <a:lnTo>
                          <a:pt x="0" y="10"/>
                        </a:lnTo>
                        <a:lnTo>
                          <a:pt x="0" y="4"/>
                        </a:lnTo>
                        <a:lnTo>
                          <a:pt x="1" y="0"/>
                        </a:lnTo>
                        <a:lnTo>
                          <a:pt x="5" y="2"/>
                        </a:lnTo>
                        <a:lnTo>
                          <a:pt x="5"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2050" name="Freeform 242"/>
                  <p:cNvSpPr>
                    <a:spLocks/>
                  </p:cNvSpPr>
                  <p:nvPr/>
                </p:nvSpPr>
                <p:spPr bwMode="auto">
                  <a:xfrm>
                    <a:off x="4192" y="1569"/>
                    <a:ext cx="4" cy="2"/>
                  </a:xfrm>
                  <a:custGeom>
                    <a:avLst/>
                    <a:gdLst>
                      <a:gd name="T0" fmla="*/ 0 w 8"/>
                      <a:gd name="T1" fmla="*/ 2 h 4"/>
                      <a:gd name="T2" fmla="*/ 2 w 8"/>
                      <a:gd name="T3" fmla="*/ 4 h 4"/>
                      <a:gd name="T4" fmla="*/ 7 w 8"/>
                      <a:gd name="T5" fmla="*/ 4 h 4"/>
                      <a:gd name="T6" fmla="*/ 8 w 8"/>
                      <a:gd name="T7" fmla="*/ 2 h 4"/>
                      <a:gd name="T8" fmla="*/ 5 w 8"/>
                      <a:gd name="T9" fmla="*/ 0 h 4"/>
                      <a:gd name="T10" fmla="*/ 3 w 8"/>
                      <a:gd name="T11" fmla="*/ 0 h 4"/>
                      <a:gd name="T12" fmla="*/ 0 w 8"/>
                      <a:gd name="T13" fmla="*/ 2 h 4"/>
                      <a:gd name="T14" fmla="*/ 2 w 8"/>
                      <a:gd name="T15" fmla="*/ 2 h 4"/>
                      <a:gd name="T16" fmla="*/ 2 w 8"/>
                      <a:gd name="T17" fmla="*/ 4 h 4"/>
                      <a:gd name="T18" fmla="*/ 0 w 8"/>
                      <a:gd name="T19" fmla="*/ 2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 h="4">
                        <a:moveTo>
                          <a:pt x="0" y="2"/>
                        </a:moveTo>
                        <a:lnTo>
                          <a:pt x="2" y="4"/>
                        </a:lnTo>
                        <a:lnTo>
                          <a:pt x="7" y="4"/>
                        </a:lnTo>
                        <a:lnTo>
                          <a:pt x="8" y="2"/>
                        </a:lnTo>
                        <a:lnTo>
                          <a:pt x="5" y="0"/>
                        </a:lnTo>
                        <a:lnTo>
                          <a:pt x="3" y="0"/>
                        </a:lnTo>
                        <a:lnTo>
                          <a:pt x="0" y="2"/>
                        </a:lnTo>
                        <a:lnTo>
                          <a:pt x="2" y="2"/>
                        </a:lnTo>
                        <a:lnTo>
                          <a:pt x="2" y="4"/>
                        </a:lnTo>
                        <a:lnTo>
                          <a:pt x="0"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2051" name="Freeform 243"/>
                  <p:cNvSpPr>
                    <a:spLocks/>
                  </p:cNvSpPr>
                  <p:nvPr/>
                </p:nvSpPr>
                <p:spPr bwMode="auto">
                  <a:xfrm>
                    <a:off x="4192" y="1564"/>
                    <a:ext cx="2" cy="6"/>
                  </a:xfrm>
                  <a:custGeom>
                    <a:avLst/>
                    <a:gdLst>
                      <a:gd name="T0" fmla="*/ 3 w 5"/>
                      <a:gd name="T1" fmla="*/ 0 h 11"/>
                      <a:gd name="T2" fmla="*/ 3 w 5"/>
                      <a:gd name="T3" fmla="*/ 1 h 11"/>
                      <a:gd name="T4" fmla="*/ 0 w 5"/>
                      <a:gd name="T5" fmla="*/ 3 h 11"/>
                      <a:gd name="T6" fmla="*/ 0 w 5"/>
                      <a:gd name="T7" fmla="*/ 11 h 11"/>
                      <a:gd name="T8" fmla="*/ 3 w 5"/>
                      <a:gd name="T9" fmla="*/ 9 h 11"/>
                      <a:gd name="T10" fmla="*/ 3 w 5"/>
                      <a:gd name="T11" fmla="*/ 5 h 11"/>
                      <a:gd name="T12" fmla="*/ 5 w 5"/>
                      <a:gd name="T13" fmla="*/ 3 h 11"/>
                      <a:gd name="T14" fmla="*/ 3 w 5"/>
                      <a:gd name="T15" fmla="*/ 3 h 11"/>
                      <a:gd name="T16" fmla="*/ 3 w 5"/>
                      <a:gd name="T17" fmla="*/ 0 h 11"/>
                      <a:gd name="T18" fmla="*/ 3 w 5"/>
                      <a:gd name="T19" fmla="*/ 1 h 11"/>
                      <a:gd name="T20" fmla="*/ 3 w 5"/>
                      <a:gd name="T21"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 h="11">
                        <a:moveTo>
                          <a:pt x="3" y="0"/>
                        </a:moveTo>
                        <a:lnTo>
                          <a:pt x="3" y="1"/>
                        </a:lnTo>
                        <a:lnTo>
                          <a:pt x="0" y="3"/>
                        </a:lnTo>
                        <a:lnTo>
                          <a:pt x="0" y="11"/>
                        </a:lnTo>
                        <a:lnTo>
                          <a:pt x="3" y="9"/>
                        </a:lnTo>
                        <a:lnTo>
                          <a:pt x="3" y="5"/>
                        </a:lnTo>
                        <a:lnTo>
                          <a:pt x="5" y="3"/>
                        </a:lnTo>
                        <a:lnTo>
                          <a:pt x="3" y="3"/>
                        </a:lnTo>
                        <a:lnTo>
                          <a:pt x="3" y="0"/>
                        </a:lnTo>
                        <a:lnTo>
                          <a:pt x="3" y="1"/>
                        </a:lnTo>
                        <a:lnTo>
                          <a:pt x="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2052" name="Freeform 244"/>
                  <p:cNvSpPr>
                    <a:spLocks/>
                  </p:cNvSpPr>
                  <p:nvPr/>
                </p:nvSpPr>
                <p:spPr bwMode="auto">
                  <a:xfrm>
                    <a:off x="4194" y="1564"/>
                    <a:ext cx="2" cy="6"/>
                  </a:xfrm>
                  <a:custGeom>
                    <a:avLst/>
                    <a:gdLst>
                      <a:gd name="T0" fmla="*/ 5 w 5"/>
                      <a:gd name="T1" fmla="*/ 11 h 11"/>
                      <a:gd name="T2" fmla="*/ 5 w 5"/>
                      <a:gd name="T3" fmla="*/ 5 h 11"/>
                      <a:gd name="T4" fmla="*/ 4 w 5"/>
                      <a:gd name="T5" fmla="*/ 1 h 11"/>
                      <a:gd name="T6" fmla="*/ 0 w 5"/>
                      <a:gd name="T7" fmla="*/ 0 h 11"/>
                      <a:gd name="T8" fmla="*/ 0 w 5"/>
                      <a:gd name="T9" fmla="*/ 3 h 11"/>
                      <a:gd name="T10" fmla="*/ 2 w 5"/>
                      <a:gd name="T11" fmla="*/ 3 h 11"/>
                      <a:gd name="T12" fmla="*/ 2 w 5"/>
                      <a:gd name="T13" fmla="*/ 9 h 11"/>
                      <a:gd name="T14" fmla="*/ 5 w 5"/>
                      <a:gd name="T15" fmla="*/ 11 h 11"/>
                      <a:gd name="T16" fmla="*/ 5 w 5"/>
                      <a:gd name="T17" fmla="*/ 9 h 11"/>
                      <a:gd name="T18" fmla="*/ 5 w 5"/>
                      <a:gd name="T19" fmla="*/ 1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 h="11">
                        <a:moveTo>
                          <a:pt x="5" y="11"/>
                        </a:moveTo>
                        <a:lnTo>
                          <a:pt x="5" y="5"/>
                        </a:lnTo>
                        <a:lnTo>
                          <a:pt x="4" y="1"/>
                        </a:lnTo>
                        <a:lnTo>
                          <a:pt x="0" y="0"/>
                        </a:lnTo>
                        <a:lnTo>
                          <a:pt x="0" y="3"/>
                        </a:lnTo>
                        <a:lnTo>
                          <a:pt x="2" y="3"/>
                        </a:lnTo>
                        <a:lnTo>
                          <a:pt x="2" y="9"/>
                        </a:lnTo>
                        <a:lnTo>
                          <a:pt x="5" y="11"/>
                        </a:lnTo>
                        <a:lnTo>
                          <a:pt x="5" y="9"/>
                        </a:lnTo>
                        <a:lnTo>
                          <a:pt x="5"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2053" name="Freeform 245"/>
                  <p:cNvSpPr>
                    <a:spLocks/>
                  </p:cNvSpPr>
                  <p:nvPr/>
                </p:nvSpPr>
                <p:spPr bwMode="auto">
                  <a:xfrm>
                    <a:off x="4199" y="1565"/>
                    <a:ext cx="3" cy="4"/>
                  </a:xfrm>
                  <a:custGeom>
                    <a:avLst/>
                    <a:gdLst>
                      <a:gd name="T0" fmla="*/ 5 w 6"/>
                      <a:gd name="T1" fmla="*/ 8 h 8"/>
                      <a:gd name="T2" fmla="*/ 0 w 6"/>
                      <a:gd name="T3" fmla="*/ 8 h 8"/>
                      <a:gd name="T4" fmla="*/ 0 w 6"/>
                      <a:gd name="T5" fmla="*/ 0 h 8"/>
                      <a:gd name="T6" fmla="*/ 3 w 6"/>
                      <a:gd name="T7" fmla="*/ 2 h 8"/>
                      <a:gd name="T8" fmla="*/ 6 w 6"/>
                      <a:gd name="T9" fmla="*/ 5 h 8"/>
                      <a:gd name="T10" fmla="*/ 5 w 6"/>
                      <a:gd name="T11" fmla="*/ 8 h 8"/>
                    </a:gdLst>
                    <a:ahLst/>
                    <a:cxnLst>
                      <a:cxn ang="0">
                        <a:pos x="T0" y="T1"/>
                      </a:cxn>
                      <a:cxn ang="0">
                        <a:pos x="T2" y="T3"/>
                      </a:cxn>
                      <a:cxn ang="0">
                        <a:pos x="T4" y="T5"/>
                      </a:cxn>
                      <a:cxn ang="0">
                        <a:pos x="T6" y="T7"/>
                      </a:cxn>
                      <a:cxn ang="0">
                        <a:pos x="T8" y="T9"/>
                      </a:cxn>
                      <a:cxn ang="0">
                        <a:pos x="T10" y="T11"/>
                      </a:cxn>
                    </a:cxnLst>
                    <a:rect l="0" t="0" r="r" b="b"/>
                    <a:pathLst>
                      <a:path w="6" h="8">
                        <a:moveTo>
                          <a:pt x="5" y="8"/>
                        </a:moveTo>
                        <a:lnTo>
                          <a:pt x="0" y="8"/>
                        </a:lnTo>
                        <a:lnTo>
                          <a:pt x="0" y="0"/>
                        </a:lnTo>
                        <a:lnTo>
                          <a:pt x="3" y="2"/>
                        </a:lnTo>
                        <a:lnTo>
                          <a:pt x="6" y="5"/>
                        </a:lnTo>
                        <a:lnTo>
                          <a:pt x="5"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2054" name="Freeform 246"/>
                  <p:cNvSpPr>
                    <a:spLocks/>
                  </p:cNvSpPr>
                  <p:nvPr/>
                </p:nvSpPr>
                <p:spPr bwMode="auto">
                  <a:xfrm>
                    <a:off x="4198" y="1568"/>
                    <a:ext cx="4" cy="2"/>
                  </a:xfrm>
                  <a:custGeom>
                    <a:avLst/>
                    <a:gdLst>
                      <a:gd name="T0" fmla="*/ 0 w 8"/>
                      <a:gd name="T1" fmla="*/ 0 h 3"/>
                      <a:gd name="T2" fmla="*/ 2 w 8"/>
                      <a:gd name="T3" fmla="*/ 3 h 3"/>
                      <a:gd name="T4" fmla="*/ 7 w 8"/>
                      <a:gd name="T5" fmla="*/ 3 h 3"/>
                      <a:gd name="T6" fmla="*/ 8 w 8"/>
                      <a:gd name="T7" fmla="*/ 0 h 3"/>
                      <a:gd name="T8" fmla="*/ 0 w 8"/>
                      <a:gd name="T9" fmla="*/ 0 h 3"/>
                    </a:gdLst>
                    <a:ahLst/>
                    <a:cxnLst>
                      <a:cxn ang="0">
                        <a:pos x="T0" y="T1"/>
                      </a:cxn>
                      <a:cxn ang="0">
                        <a:pos x="T2" y="T3"/>
                      </a:cxn>
                      <a:cxn ang="0">
                        <a:pos x="T4" y="T5"/>
                      </a:cxn>
                      <a:cxn ang="0">
                        <a:pos x="T6" y="T7"/>
                      </a:cxn>
                      <a:cxn ang="0">
                        <a:pos x="T8" y="T9"/>
                      </a:cxn>
                    </a:cxnLst>
                    <a:rect l="0" t="0" r="r" b="b"/>
                    <a:pathLst>
                      <a:path w="8" h="3">
                        <a:moveTo>
                          <a:pt x="0" y="0"/>
                        </a:moveTo>
                        <a:lnTo>
                          <a:pt x="2" y="3"/>
                        </a:lnTo>
                        <a:lnTo>
                          <a:pt x="7" y="3"/>
                        </a:lnTo>
                        <a:lnTo>
                          <a:pt x="8"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2055" name="Freeform 247"/>
                  <p:cNvSpPr>
                    <a:spLocks/>
                  </p:cNvSpPr>
                  <p:nvPr/>
                </p:nvSpPr>
                <p:spPr bwMode="auto">
                  <a:xfrm>
                    <a:off x="4198" y="1564"/>
                    <a:ext cx="1" cy="4"/>
                  </a:xfrm>
                  <a:custGeom>
                    <a:avLst/>
                    <a:gdLst>
                      <a:gd name="T0" fmla="*/ 2 w 4"/>
                      <a:gd name="T1" fmla="*/ 0 h 8"/>
                      <a:gd name="T2" fmla="*/ 2 w 4"/>
                      <a:gd name="T3" fmla="*/ 1 h 8"/>
                      <a:gd name="T4" fmla="*/ 0 w 4"/>
                      <a:gd name="T5" fmla="*/ 8 h 8"/>
                      <a:gd name="T6" fmla="*/ 4 w 4"/>
                      <a:gd name="T7" fmla="*/ 8 h 8"/>
                      <a:gd name="T8" fmla="*/ 4 w 4"/>
                      <a:gd name="T9" fmla="*/ 3 h 8"/>
                      <a:gd name="T10" fmla="*/ 2 w 4"/>
                      <a:gd name="T11" fmla="*/ 0 h 8"/>
                      <a:gd name="T12" fmla="*/ 2 w 4"/>
                      <a:gd name="T13" fmla="*/ 1 h 8"/>
                      <a:gd name="T14" fmla="*/ 2 w 4"/>
                      <a:gd name="T15" fmla="*/ 0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8">
                        <a:moveTo>
                          <a:pt x="2" y="0"/>
                        </a:moveTo>
                        <a:lnTo>
                          <a:pt x="2" y="1"/>
                        </a:lnTo>
                        <a:lnTo>
                          <a:pt x="0" y="8"/>
                        </a:lnTo>
                        <a:lnTo>
                          <a:pt x="4" y="8"/>
                        </a:lnTo>
                        <a:lnTo>
                          <a:pt x="4" y="3"/>
                        </a:lnTo>
                        <a:lnTo>
                          <a:pt x="2" y="0"/>
                        </a:lnTo>
                        <a:lnTo>
                          <a:pt x="2" y="1"/>
                        </a:lnTo>
                        <a:lnTo>
                          <a:pt x="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2056" name="Freeform 248"/>
                  <p:cNvSpPr>
                    <a:spLocks/>
                  </p:cNvSpPr>
                  <p:nvPr/>
                </p:nvSpPr>
                <p:spPr bwMode="auto">
                  <a:xfrm>
                    <a:off x="4199" y="1564"/>
                    <a:ext cx="4" cy="7"/>
                  </a:xfrm>
                  <a:custGeom>
                    <a:avLst/>
                    <a:gdLst>
                      <a:gd name="T0" fmla="*/ 5 w 8"/>
                      <a:gd name="T1" fmla="*/ 11 h 13"/>
                      <a:gd name="T2" fmla="*/ 6 w 8"/>
                      <a:gd name="T3" fmla="*/ 9 h 13"/>
                      <a:gd name="T4" fmla="*/ 8 w 8"/>
                      <a:gd name="T5" fmla="*/ 6 h 13"/>
                      <a:gd name="T6" fmla="*/ 6 w 8"/>
                      <a:gd name="T7" fmla="*/ 5 h 13"/>
                      <a:gd name="T8" fmla="*/ 5 w 8"/>
                      <a:gd name="T9" fmla="*/ 1 h 13"/>
                      <a:gd name="T10" fmla="*/ 0 w 8"/>
                      <a:gd name="T11" fmla="*/ 0 h 13"/>
                      <a:gd name="T12" fmla="*/ 2 w 8"/>
                      <a:gd name="T13" fmla="*/ 3 h 13"/>
                      <a:gd name="T14" fmla="*/ 3 w 8"/>
                      <a:gd name="T15" fmla="*/ 5 h 13"/>
                      <a:gd name="T16" fmla="*/ 3 w 8"/>
                      <a:gd name="T17" fmla="*/ 9 h 13"/>
                      <a:gd name="T18" fmla="*/ 6 w 8"/>
                      <a:gd name="T19" fmla="*/ 8 h 13"/>
                      <a:gd name="T20" fmla="*/ 5 w 8"/>
                      <a:gd name="T21" fmla="*/ 11 h 13"/>
                      <a:gd name="T22" fmla="*/ 6 w 8"/>
                      <a:gd name="T23" fmla="*/ 13 h 13"/>
                      <a:gd name="T24" fmla="*/ 6 w 8"/>
                      <a:gd name="T25" fmla="*/ 9 h 13"/>
                      <a:gd name="T26" fmla="*/ 5 w 8"/>
                      <a:gd name="T27" fmla="*/ 1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 h="13">
                        <a:moveTo>
                          <a:pt x="5" y="11"/>
                        </a:moveTo>
                        <a:lnTo>
                          <a:pt x="6" y="9"/>
                        </a:lnTo>
                        <a:lnTo>
                          <a:pt x="8" y="6"/>
                        </a:lnTo>
                        <a:lnTo>
                          <a:pt x="6" y="5"/>
                        </a:lnTo>
                        <a:lnTo>
                          <a:pt x="5" y="1"/>
                        </a:lnTo>
                        <a:lnTo>
                          <a:pt x="0" y="0"/>
                        </a:lnTo>
                        <a:lnTo>
                          <a:pt x="2" y="3"/>
                        </a:lnTo>
                        <a:lnTo>
                          <a:pt x="3" y="5"/>
                        </a:lnTo>
                        <a:lnTo>
                          <a:pt x="3" y="9"/>
                        </a:lnTo>
                        <a:lnTo>
                          <a:pt x="6" y="8"/>
                        </a:lnTo>
                        <a:lnTo>
                          <a:pt x="5" y="11"/>
                        </a:lnTo>
                        <a:lnTo>
                          <a:pt x="6" y="13"/>
                        </a:lnTo>
                        <a:lnTo>
                          <a:pt x="6" y="9"/>
                        </a:lnTo>
                        <a:lnTo>
                          <a:pt x="5"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2057" name="Freeform 249"/>
                  <p:cNvSpPr>
                    <a:spLocks/>
                  </p:cNvSpPr>
                  <p:nvPr/>
                </p:nvSpPr>
                <p:spPr bwMode="auto">
                  <a:xfrm>
                    <a:off x="4230" y="1565"/>
                    <a:ext cx="2" cy="4"/>
                  </a:xfrm>
                  <a:custGeom>
                    <a:avLst/>
                    <a:gdLst>
                      <a:gd name="T0" fmla="*/ 5 w 5"/>
                      <a:gd name="T1" fmla="*/ 2 h 8"/>
                      <a:gd name="T2" fmla="*/ 5 w 5"/>
                      <a:gd name="T3" fmla="*/ 7 h 8"/>
                      <a:gd name="T4" fmla="*/ 3 w 5"/>
                      <a:gd name="T5" fmla="*/ 8 h 8"/>
                      <a:gd name="T6" fmla="*/ 2 w 5"/>
                      <a:gd name="T7" fmla="*/ 8 h 8"/>
                      <a:gd name="T8" fmla="*/ 2 w 5"/>
                      <a:gd name="T9" fmla="*/ 7 h 8"/>
                      <a:gd name="T10" fmla="*/ 0 w 5"/>
                      <a:gd name="T11" fmla="*/ 5 h 8"/>
                      <a:gd name="T12" fmla="*/ 0 w 5"/>
                      <a:gd name="T13" fmla="*/ 2 h 8"/>
                      <a:gd name="T14" fmla="*/ 2 w 5"/>
                      <a:gd name="T15" fmla="*/ 0 h 8"/>
                      <a:gd name="T16" fmla="*/ 3 w 5"/>
                      <a:gd name="T17" fmla="*/ 0 h 8"/>
                      <a:gd name="T18" fmla="*/ 5 w 5"/>
                      <a:gd name="T19" fmla="*/ 2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 h="8">
                        <a:moveTo>
                          <a:pt x="5" y="2"/>
                        </a:moveTo>
                        <a:lnTo>
                          <a:pt x="5" y="7"/>
                        </a:lnTo>
                        <a:lnTo>
                          <a:pt x="3" y="8"/>
                        </a:lnTo>
                        <a:lnTo>
                          <a:pt x="2" y="8"/>
                        </a:lnTo>
                        <a:lnTo>
                          <a:pt x="2" y="7"/>
                        </a:lnTo>
                        <a:lnTo>
                          <a:pt x="0" y="5"/>
                        </a:lnTo>
                        <a:lnTo>
                          <a:pt x="0" y="2"/>
                        </a:lnTo>
                        <a:lnTo>
                          <a:pt x="2" y="0"/>
                        </a:lnTo>
                        <a:lnTo>
                          <a:pt x="3" y="0"/>
                        </a:lnTo>
                        <a:lnTo>
                          <a:pt x="5"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2058" name="Freeform 250"/>
                  <p:cNvSpPr>
                    <a:spLocks/>
                  </p:cNvSpPr>
                  <p:nvPr/>
                </p:nvSpPr>
                <p:spPr bwMode="auto">
                  <a:xfrm>
                    <a:off x="4232" y="1566"/>
                    <a:ext cx="1" cy="4"/>
                  </a:xfrm>
                  <a:custGeom>
                    <a:avLst/>
                    <a:gdLst>
                      <a:gd name="T0" fmla="*/ 2 w 3"/>
                      <a:gd name="T1" fmla="*/ 8 h 8"/>
                      <a:gd name="T2" fmla="*/ 2 w 3"/>
                      <a:gd name="T3" fmla="*/ 6 h 8"/>
                      <a:gd name="T4" fmla="*/ 3 w 3"/>
                      <a:gd name="T5" fmla="*/ 5 h 8"/>
                      <a:gd name="T6" fmla="*/ 3 w 3"/>
                      <a:gd name="T7" fmla="*/ 0 h 8"/>
                      <a:gd name="T8" fmla="*/ 0 w 3"/>
                      <a:gd name="T9" fmla="*/ 0 h 8"/>
                      <a:gd name="T10" fmla="*/ 0 w 3"/>
                      <a:gd name="T11" fmla="*/ 5 h 8"/>
                      <a:gd name="T12" fmla="*/ 2 w 3"/>
                      <a:gd name="T13" fmla="*/ 8 h 8"/>
                      <a:gd name="T14" fmla="*/ 2 w 3"/>
                      <a:gd name="T15" fmla="*/ 6 h 8"/>
                      <a:gd name="T16" fmla="*/ 2 w 3"/>
                      <a:gd name="T17"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8">
                        <a:moveTo>
                          <a:pt x="2" y="8"/>
                        </a:moveTo>
                        <a:lnTo>
                          <a:pt x="2" y="6"/>
                        </a:lnTo>
                        <a:lnTo>
                          <a:pt x="3" y="5"/>
                        </a:lnTo>
                        <a:lnTo>
                          <a:pt x="3" y="0"/>
                        </a:lnTo>
                        <a:lnTo>
                          <a:pt x="0" y="0"/>
                        </a:lnTo>
                        <a:lnTo>
                          <a:pt x="0" y="5"/>
                        </a:lnTo>
                        <a:lnTo>
                          <a:pt x="2" y="8"/>
                        </a:lnTo>
                        <a:lnTo>
                          <a:pt x="2" y="6"/>
                        </a:lnTo>
                        <a:lnTo>
                          <a:pt x="2"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2059" name="Freeform 251"/>
                  <p:cNvSpPr>
                    <a:spLocks/>
                  </p:cNvSpPr>
                  <p:nvPr/>
                </p:nvSpPr>
                <p:spPr bwMode="auto">
                  <a:xfrm>
                    <a:off x="4229" y="1567"/>
                    <a:ext cx="3" cy="3"/>
                  </a:xfrm>
                  <a:custGeom>
                    <a:avLst/>
                    <a:gdLst>
                      <a:gd name="T0" fmla="*/ 0 w 7"/>
                      <a:gd name="T1" fmla="*/ 1 h 6"/>
                      <a:gd name="T2" fmla="*/ 0 w 7"/>
                      <a:gd name="T3" fmla="*/ 3 h 6"/>
                      <a:gd name="T4" fmla="*/ 4 w 7"/>
                      <a:gd name="T5" fmla="*/ 6 h 6"/>
                      <a:gd name="T6" fmla="*/ 7 w 7"/>
                      <a:gd name="T7" fmla="*/ 6 h 6"/>
                      <a:gd name="T8" fmla="*/ 5 w 7"/>
                      <a:gd name="T9" fmla="*/ 3 h 6"/>
                      <a:gd name="T10" fmla="*/ 4 w 7"/>
                      <a:gd name="T11" fmla="*/ 1 h 6"/>
                      <a:gd name="T12" fmla="*/ 4 w 7"/>
                      <a:gd name="T13" fmla="*/ 0 h 6"/>
                      <a:gd name="T14" fmla="*/ 4 w 7"/>
                      <a:gd name="T15" fmla="*/ 1 h 6"/>
                      <a:gd name="T16" fmla="*/ 0 w 7"/>
                      <a:gd name="T17" fmla="*/ 1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6">
                        <a:moveTo>
                          <a:pt x="0" y="1"/>
                        </a:moveTo>
                        <a:lnTo>
                          <a:pt x="0" y="3"/>
                        </a:lnTo>
                        <a:lnTo>
                          <a:pt x="4" y="6"/>
                        </a:lnTo>
                        <a:lnTo>
                          <a:pt x="7" y="6"/>
                        </a:lnTo>
                        <a:lnTo>
                          <a:pt x="5" y="3"/>
                        </a:lnTo>
                        <a:lnTo>
                          <a:pt x="4" y="1"/>
                        </a:lnTo>
                        <a:lnTo>
                          <a:pt x="4" y="0"/>
                        </a:lnTo>
                        <a:lnTo>
                          <a:pt x="4" y="1"/>
                        </a:lnTo>
                        <a:lnTo>
                          <a:pt x="0"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2060" name="Freeform 252"/>
                  <p:cNvSpPr>
                    <a:spLocks/>
                  </p:cNvSpPr>
                  <p:nvPr/>
                </p:nvSpPr>
                <p:spPr bwMode="auto">
                  <a:xfrm>
                    <a:off x="4229" y="1564"/>
                    <a:ext cx="4" cy="4"/>
                  </a:xfrm>
                  <a:custGeom>
                    <a:avLst/>
                    <a:gdLst>
                      <a:gd name="T0" fmla="*/ 8 w 8"/>
                      <a:gd name="T1" fmla="*/ 3 h 6"/>
                      <a:gd name="T2" fmla="*/ 5 w 8"/>
                      <a:gd name="T3" fmla="*/ 0 h 6"/>
                      <a:gd name="T4" fmla="*/ 2 w 8"/>
                      <a:gd name="T5" fmla="*/ 0 h 6"/>
                      <a:gd name="T6" fmla="*/ 0 w 8"/>
                      <a:gd name="T7" fmla="*/ 3 h 6"/>
                      <a:gd name="T8" fmla="*/ 0 w 8"/>
                      <a:gd name="T9" fmla="*/ 6 h 6"/>
                      <a:gd name="T10" fmla="*/ 4 w 8"/>
                      <a:gd name="T11" fmla="*/ 6 h 6"/>
                      <a:gd name="T12" fmla="*/ 4 w 8"/>
                      <a:gd name="T13" fmla="*/ 3 h 6"/>
                      <a:gd name="T14" fmla="*/ 5 w 8"/>
                      <a:gd name="T15" fmla="*/ 3 h 6"/>
                      <a:gd name="T16" fmla="*/ 5 w 8"/>
                      <a:gd name="T17" fmla="*/ 5 h 6"/>
                      <a:gd name="T18" fmla="*/ 5 w 8"/>
                      <a:gd name="T19" fmla="*/ 3 h 6"/>
                      <a:gd name="T20" fmla="*/ 8 w 8"/>
                      <a:gd name="T21" fmla="*/ 3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 h="6">
                        <a:moveTo>
                          <a:pt x="8" y="3"/>
                        </a:moveTo>
                        <a:lnTo>
                          <a:pt x="5" y="0"/>
                        </a:lnTo>
                        <a:lnTo>
                          <a:pt x="2" y="0"/>
                        </a:lnTo>
                        <a:lnTo>
                          <a:pt x="0" y="3"/>
                        </a:lnTo>
                        <a:lnTo>
                          <a:pt x="0" y="6"/>
                        </a:lnTo>
                        <a:lnTo>
                          <a:pt x="4" y="6"/>
                        </a:lnTo>
                        <a:lnTo>
                          <a:pt x="4" y="3"/>
                        </a:lnTo>
                        <a:lnTo>
                          <a:pt x="5" y="3"/>
                        </a:lnTo>
                        <a:lnTo>
                          <a:pt x="5" y="5"/>
                        </a:lnTo>
                        <a:lnTo>
                          <a:pt x="5" y="3"/>
                        </a:lnTo>
                        <a:lnTo>
                          <a:pt x="8"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2061" name="Freeform 253"/>
                  <p:cNvSpPr>
                    <a:spLocks/>
                  </p:cNvSpPr>
                  <p:nvPr/>
                </p:nvSpPr>
                <p:spPr bwMode="auto">
                  <a:xfrm>
                    <a:off x="4203" y="1566"/>
                    <a:ext cx="3" cy="4"/>
                  </a:xfrm>
                  <a:custGeom>
                    <a:avLst/>
                    <a:gdLst>
                      <a:gd name="T0" fmla="*/ 5 w 5"/>
                      <a:gd name="T1" fmla="*/ 8 h 8"/>
                      <a:gd name="T2" fmla="*/ 1 w 5"/>
                      <a:gd name="T3" fmla="*/ 8 h 8"/>
                      <a:gd name="T4" fmla="*/ 0 w 5"/>
                      <a:gd name="T5" fmla="*/ 6 h 8"/>
                      <a:gd name="T6" fmla="*/ 0 w 5"/>
                      <a:gd name="T7" fmla="*/ 2 h 8"/>
                      <a:gd name="T8" fmla="*/ 1 w 5"/>
                      <a:gd name="T9" fmla="*/ 0 h 8"/>
                      <a:gd name="T10" fmla="*/ 5 w 5"/>
                      <a:gd name="T11" fmla="*/ 2 h 8"/>
                      <a:gd name="T12" fmla="*/ 5 w 5"/>
                      <a:gd name="T13" fmla="*/ 8 h 8"/>
                    </a:gdLst>
                    <a:ahLst/>
                    <a:cxnLst>
                      <a:cxn ang="0">
                        <a:pos x="T0" y="T1"/>
                      </a:cxn>
                      <a:cxn ang="0">
                        <a:pos x="T2" y="T3"/>
                      </a:cxn>
                      <a:cxn ang="0">
                        <a:pos x="T4" y="T5"/>
                      </a:cxn>
                      <a:cxn ang="0">
                        <a:pos x="T6" y="T7"/>
                      </a:cxn>
                      <a:cxn ang="0">
                        <a:pos x="T8" y="T9"/>
                      </a:cxn>
                      <a:cxn ang="0">
                        <a:pos x="T10" y="T11"/>
                      </a:cxn>
                      <a:cxn ang="0">
                        <a:pos x="T12" y="T13"/>
                      </a:cxn>
                    </a:cxnLst>
                    <a:rect l="0" t="0" r="r" b="b"/>
                    <a:pathLst>
                      <a:path w="5" h="8">
                        <a:moveTo>
                          <a:pt x="5" y="8"/>
                        </a:moveTo>
                        <a:lnTo>
                          <a:pt x="1" y="8"/>
                        </a:lnTo>
                        <a:lnTo>
                          <a:pt x="0" y="6"/>
                        </a:lnTo>
                        <a:lnTo>
                          <a:pt x="0" y="2"/>
                        </a:lnTo>
                        <a:lnTo>
                          <a:pt x="1" y="0"/>
                        </a:lnTo>
                        <a:lnTo>
                          <a:pt x="5" y="2"/>
                        </a:lnTo>
                        <a:lnTo>
                          <a:pt x="5"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2062" name="Freeform 254"/>
                  <p:cNvSpPr>
                    <a:spLocks/>
                  </p:cNvSpPr>
                  <p:nvPr/>
                </p:nvSpPr>
                <p:spPr bwMode="auto">
                  <a:xfrm>
                    <a:off x="4203" y="1568"/>
                    <a:ext cx="3" cy="3"/>
                  </a:xfrm>
                  <a:custGeom>
                    <a:avLst/>
                    <a:gdLst>
                      <a:gd name="T0" fmla="*/ 0 w 7"/>
                      <a:gd name="T1" fmla="*/ 2 h 7"/>
                      <a:gd name="T2" fmla="*/ 0 w 7"/>
                      <a:gd name="T3" fmla="*/ 0 h 7"/>
                      <a:gd name="T4" fmla="*/ 0 w 7"/>
                      <a:gd name="T5" fmla="*/ 3 h 7"/>
                      <a:gd name="T6" fmla="*/ 3 w 7"/>
                      <a:gd name="T7" fmla="*/ 7 h 7"/>
                      <a:gd name="T8" fmla="*/ 7 w 7"/>
                      <a:gd name="T9" fmla="*/ 7 h 7"/>
                      <a:gd name="T10" fmla="*/ 7 w 7"/>
                      <a:gd name="T11" fmla="*/ 3 h 7"/>
                      <a:gd name="T12" fmla="*/ 3 w 7"/>
                      <a:gd name="T13" fmla="*/ 3 h 7"/>
                      <a:gd name="T14" fmla="*/ 3 w 7"/>
                      <a:gd name="T15" fmla="*/ 0 h 7"/>
                      <a:gd name="T16" fmla="*/ 3 w 7"/>
                      <a:gd name="T17" fmla="*/ 2 h 7"/>
                      <a:gd name="T18" fmla="*/ 3 w 7"/>
                      <a:gd name="T19" fmla="*/ 0 h 7"/>
                      <a:gd name="T20" fmla="*/ 0 w 7"/>
                      <a:gd name="T21" fmla="*/ 2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 h="7">
                        <a:moveTo>
                          <a:pt x="0" y="2"/>
                        </a:moveTo>
                        <a:lnTo>
                          <a:pt x="0" y="0"/>
                        </a:lnTo>
                        <a:lnTo>
                          <a:pt x="0" y="3"/>
                        </a:lnTo>
                        <a:lnTo>
                          <a:pt x="3" y="7"/>
                        </a:lnTo>
                        <a:lnTo>
                          <a:pt x="7" y="7"/>
                        </a:lnTo>
                        <a:lnTo>
                          <a:pt x="7" y="3"/>
                        </a:lnTo>
                        <a:lnTo>
                          <a:pt x="3" y="3"/>
                        </a:lnTo>
                        <a:lnTo>
                          <a:pt x="3" y="0"/>
                        </a:lnTo>
                        <a:lnTo>
                          <a:pt x="3" y="2"/>
                        </a:lnTo>
                        <a:lnTo>
                          <a:pt x="3" y="0"/>
                        </a:lnTo>
                        <a:lnTo>
                          <a:pt x="0"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2063" name="Freeform 255"/>
                  <p:cNvSpPr>
                    <a:spLocks/>
                  </p:cNvSpPr>
                  <p:nvPr/>
                </p:nvSpPr>
                <p:spPr bwMode="auto">
                  <a:xfrm>
                    <a:off x="4203" y="1565"/>
                    <a:ext cx="2" cy="3"/>
                  </a:xfrm>
                  <a:custGeom>
                    <a:avLst/>
                    <a:gdLst>
                      <a:gd name="T0" fmla="*/ 5 w 5"/>
                      <a:gd name="T1" fmla="*/ 0 h 7"/>
                      <a:gd name="T2" fmla="*/ 3 w 5"/>
                      <a:gd name="T3" fmla="*/ 0 h 7"/>
                      <a:gd name="T4" fmla="*/ 2 w 5"/>
                      <a:gd name="T5" fmla="*/ 2 h 7"/>
                      <a:gd name="T6" fmla="*/ 2 w 5"/>
                      <a:gd name="T7" fmla="*/ 4 h 7"/>
                      <a:gd name="T8" fmla="*/ 0 w 5"/>
                      <a:gd name="T9" fmla="*/ 5 h 7"/>
                      <a:gd name="T10" fmla="*/ 0 w 5"/>
                      <a:gd name="T11" fmla="*/ 7 h 7"/>
                      <a:gd name="T12" fmla="*/ 3 w 5"/>
                      <a:gd name="T13" fmla="*/ 5 h 7"/>
                      <a:gd name="T14" fmla="*/ 3 w 5"/>
                      <a:gd name="T15" fmla="*/ 4 h 7"/>
                      <a:gd name="T16" fmla="*/ 5 w 5"/>
                      <a:gd name="T17" fmla="*/ 4 h 7"/>
                      <a:gd name="T18" fmla="*/ 3 w 5"/>
                      <a:gd name="T19" fmla="*/ 4 h 7"/>
                      <a:gd name="T20" fmla="*/ 5 w 5"/>
                      <a:gd name="T21" fmla="*/ 0 h 7"/>
                      <a:gd name="T22" fmla="*/ 3 w 5"/>
                      <a:gd name="T23" fmla="*/ 0 h 7"/>
                      <a:gd name="T24" fmla="*/ 5 w 5"/>
                      <a:gd name="T25"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 h="7">
                        <a:moveTo>
                          <a:pt x="5" y="0"/>
                        </a:moveTo>
                        <a:lnTo>
                          <a:pt x="3" y="0"/>
                        </a:lnTo>
                        <a:lnTo>
                          <a:pt x="2" y="2"/>
                        </a:lnTo>
                        <a:lnTo>
                          <a:pt x="2" y="4"/>
                        </a:lnTo>
                        <a:lnTo>
                          <a:pt x="0" y="5"/>
                        </a:lnTo>
                        <a:lnTo>
                          <a:pt x="0" y="7"/>
                        </a:lnTo>
                        <a:lnTo>
                          <a:pt x="3" y="5"/>
                        </a:lnTo>
                        <a:lnTo>
                          <a:pt x="3" y="4"/>
                        </a:lnTo>
                        <a:lnTo>
                          <a:pt x="5" y="4"/>
                        </a:lnTo>
                        <a:lnTo>
                          <a:pt x="3" y="4"/>
                        </a:lnTo>
                        <a:lnTo>
                          <a:pt x="5" y="0"/>
                        </a:lnTo>
                        <a:lnTo>
                          <a:pt x="3" y="0"/>
                        </a:lnTo>
                        <a:lnTo>
                          <a:pt x="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2064" name="Freeform 256"/>
                  <p:cNvSpPr>
                    <a:spLocks/>
                  </p:cNvSpPr>
                  <p:nvPr/>
                </p:nvSpPr>
                <p:spPr bwMode="auto">
                  <a:xfrm>
                    <a:off x="4204" y="1565"/>
                    <a:ext cx="3" cy="6"/>
                  </a:xfrm>
                  <a:custGeom>
                    <a:avLst/>
                    <a:gdLst>
                      <a:gd name="T0" fmla="*/ 4 w 5"/>
                      <a:gd name="T1" fmla="*/ 12 h 12"/>
                      <a:gd name="T2" fmla="*/ 5 w 5"/>
                      <a:gd name="T3" fmla="*/ 12 h 12"/>
                      <a:gd name="T4" fmla="*/ 5 w 5"/>
                      <a:gd name="T5" fmla="*/ 5 h 12"/>
                      <a:gd name="T6" fmla="*/ 4 w 5"/>
                      <a:gd name="T7" fmla="*/ 2 h 12"/>
                      <a:gd name="T8" fmla="*/ 2 w 5"/>
                      <a:gd name="T9" fmla="*/ 0 h 12"/>
                      <a:gd name="T10" fmla="*/ 0 w 5"/>
                      <a:gd name="T11" fmla="*/ 4 h 12"/>
                      <a:gd name="T12" fmla="*/ 2 w 5"/>
                      <a:gd name="T13" fmla="*/ 4 h 12"/>
                      <a:gd name="T14" fmla="*/ 2 w 5"/>
                      <a:gd name="T15" fmla="*/ 10 h 12"/>
                      <a:gd name="T16" fmla="*/ 4 w 5"/>
                      <a:gd name="T17" fmla="*/ 8 h 12"/>
                      <a:gd name="T18" fmla="*/ 4 w 5"/>
                      <a:gd name="T19" fmla="*/ 12 h 12"/>
                      <a:gd name="T20" fmla="*/ 5 w 5"/>
                      <a:gd name="T21" fmla="*/ 12 h 12"/>
                      <a:gd name="T22" fmla="*/ 4 w 5"/>
                      <a:gd name="T23" fmla="*/ 1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 h="12">
                        <a:moveTo>
                          <a:pt x="4" y="12"/>
                        </a:moveTo>
                        <a:lnTo>
                          <a:pt x="5" y="12"/>
                        </a:lnTo>
                        <a:lnTo>
                          <a:pt x="5" y="5"/>
                        </a:lnTo>
                        <a:lnTo>
                          <a:pt x="4" y="2"/>
                        </a:lnTo>
                        <a:lnTo>
                          <a:pt x="2" y="0"/>
                        </a:lnTo>
                        <a:lnTo>
                          <a:pt x="0" y="4"/>
                        </a:lnTo>
                        <a:lnTo>
                          <a:pt x="2" y="4"/>
                        </a:lnTo>
                        <a:lnTo>
                          <a:pt x="2" y="10"/>
                        </a:lnTo>
                        <a:lnTo>
                          <a:pt x="4" y="8"/>
                        </a:lnTo>
                        <a:lnTo>
                          <a:pt x="4" y="12"/>
                        </a:lnTo>
                        <a:lnTo>
                          <a:pt x="5" y="12"/>
                        </a:lnTo>
                        <a:lnTo>
                          <a:pt x="4" y="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2065" name="Freeform 257"/>
                  <p:cNvSpPr>
                    <a:spLocks/>
                  </p:cNvSpPr>
                  <p:nvPr/>
                </p:nvSpPr>
                <p:spPr bwMode="auto">
                  <a:xfrm>
                    <a:off x="4208" y="1566"/>
                    <a:ext cx="3" cy="3"/>
                  </a:xfrm>
                  <a:custGeom>
                    <a:avLst/>
                    <a:gdLst>
                      <a:gd name="T0" fmla="*/ 5 w 5"/>
                      <a:gd name="T1" fmla="*/ 3 h 6"/>
                      <a:gd name="T2" fmla="*/ 5 w 5"/>
                      <a:gd name="T3" fmla="*/ 5 h 6"/>
                      <a:gd name="T4" fmla="*/ 4 w 5"/>
                      <a:gd name="T5" fmla="*/ 6 h 6"/>
                      <a:gd name="T6" fmla="*/ 2 w 5"/>
                      <a:gd name="T7" fmla="*/ 6 h 6"/>
                      <a:gd name="T8" fmla="*/ 0 w 5"/>
                      <a:gd name="T9" fmla="*/ 5 h 6"/>
                      <a:gd name="T10" fmla="*/ 0 w 5"/>
                      <a:gd name="T11" fmla="*/ 2 h 6"/>
                      <a:gd name="T12" fmla="*/ 2 w 5"/>
                      <a:gd name="T13" fmla="*/ 0 h 6"/>
                      <a:gd name="T14" fmla="*/ 4 w 5"/>
                      <a:gd name="T15" fmla="*/ 0 h 6"/>
                      <a:gd name="T16" fmla="*/ 5 w 5"/>
                      <a:gd name="T17" fmla="*/ 2 h 6"/>
                      <a:gd name="T18" fmla="*/ 5 w 5"/>
                      <a:gd name="T19" fmla="*/ 3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 h="6">
                        <a:moveTo>
                          <a:pt x="5" y="3"/>
                        </a:moveTo>
                        <a:lnTo>
                          <a:pt x="5" y="5"/>
                        </a:lnTo>
                        <a:lnTo>
                          <a:pt x="4" y="6"/>
                        </a:lnTo>
                        <a:lnTo>
                          <a:pt x="2" y="6"/>
                        </a:lnTo>
                        <a:lnTo>
                          <a:pt x="0" y="5"/>
                        </a:lnTo>
                        <a:lnTo>
                          <a:pt x="0" y="2"/>
                        </a:lnTo>
                        <a:lnTo>
                          <a:pt x="2" y="0"/>
                        </a:lnTo>
                        <a:lnTo>
                          <a:pt x="4" y="0"/>
                        </a:lnTo>
                        <a:lnTo>
                          <a:pt x="5" y="2"/>
                        </a:lnTo>
                        <a:lnTo>
                          <a:pt x="5"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2066" name="Freeform 258"/>
                  <p:cNvSpPr>
                    <a:spLocks/>
                  </p:cNvSpPr>
                  <p:nvPr/>
                </p:nvSpPr>
                <p:spPr bwMode="auto">
                  <a:xfrm>
                    <a:off x="4208" y="1567"/>
                    <a:ext cx="3" cy="3"/>
                  </a:xfrm>
                  <a:custGeom>
                    <a:avLst/>
                    <a:gdLst>
                      <a:gd name="T0" fmla="*/ 0 w 7"/>
                      <a:gd name="T1" fmla="*/ 6 h 6"/>
                      <a:gd name="T2" fmla="*/ 4 w 7"/>
                      <a:gd name="T3" fmla="*/ 6 h 6"/>
                      <a:gd name="T4" fmla="*/ 7 w 7"/>
                      <a:gd name="T5" fmla="*/ 4 h 6"/>
                      <a:gd name="T6" fmla="*/ 7 w 7"/>
                      <a:gd name="T7" fmla="*/ 3 h 6"/>
                      <a:gd name="T8" fmla="*/ 5 w 7"/>
                      <a:gd name="T9" fmla="*/ 0 h 6"/>
                      <a:gd name="T10" fmla="*/ 4 w 7"/>
                      <a:gd name="T11" fmla="*/ 1 h 6"/>
                      <a:gd name="T12" fmla="*/ 4 w 7"/>
                      <a:gd name="T13" fmla="*/ 3 h 6"/>
                      <a:gd name="T14" fmla="*/ 2 w 7"/>
                      <a:gd name="T15" fmla="*/ 3 h 6"/>
                      <a:gd name="T16" fmla="*/ 4 w 7"/>
                      <a:gd name="T17" fmla="*/ 3 h 6"/>
                      <a:gd name="T18" fmla="*/ 0 w 7"/>
                      <a:gd name="T19" fmla="*/ 6 h 6"/>
                      <a:gd name="T20" fmla="*/ 2 w 7"/>
                      <a:gd name="T21" fmla="*/ 6 h 6"/>
                      <a:gd name="T22" fmla="*/ 0 w 7"/>
                      <a:gd name="T23"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 h="6">
                        <a:moveTo>
                          <a:pt x="0" y="6"/>
                        </a:moveTo>
                        <a:lnTo>
                          <a:pt x="4" y="6"/>
                        </a:lnTo>
                        <a:lnTo>
                          <a:pt x="7" y="4"/>
                        </a:lnTo>
                        <a:lnTo>
                          <a:pt x="7" y="3"/>
                        </a:lnTo>
                        <a:lnTo>
                          <a:pt x="5" y="0"/>
                        </a:lnTo>
                        <a:lnTo>
                          <a:pt x="4" y="1"/>
                        </a:lnTo>
                        <a:lnTo>
                          <a:pt x="4" y="3"/>
                        </a:lnTo>
                        <a:lnTo>
                          <a:pt x="2" y="3"/>
                        </a:lnTo>
                        <a:lnTo>
                          <a:pt x="4" y="3"/>
                        </a:lnTo>
                        <a:lnTo>
                          <a:pt x="0" y="6"/>
                        </a:lnTo>
                        <a:lnTo>
                          <a:pt x="2" y="6"/>
                        </a:lnTo>
                        <a:lnTo>
                          <a:pt x="0"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2067" name="Freeform 259"/>
                  <p:cNvSpPr>
                    <a:spLocks/>
                  </p:cNvSpPr>
                  <p:nvPr/>
                </p:nvSpPr>
                <p:spPr bwMode="auto">
                  <a:xfrm>
                    <a:off x="4207" y="1565"/>
                    <a:ext cx="3" cy="5"/>
                  </a:xfrm>
                  <a:custGeom>
                    <a:avLst/>
                    <a:gdLst>
                      <a:gd name="T0" fmla="*/ 1 w 5"/>
                      <a:gd name="T1" fmla="*/ 0 h 10"/>
                      <a:gd name="T2" fmla="*/ 0 w 5"/>
                      <a:gd name="T3" fmla="*/ 4 h 10"/>
                      <a:gd name="T4" fmla="*/ 0 w 5"/>
                      <a:gd name="T5" fmla="*/ 8 h 10"/>
                      <a:gd name="T6" fmla="*/ 1 w 5"/>
                      <a:gd name="T7" fmla="*/ 10 h 10"/>
                      <a:gd name="T8" fmla="*/ 5 w 5"/>
                      <a:gd name="T9" fmla="*/ 7 h 10"/>
                      <a:gd name="T10" fmla="*/ 3 w 5"/>
                      <a:gd name="T11" fmla="*/ 7 h 10"/>
                      <a:gd name="T12" fmla="*/ 3 w 5"/>
                      <a:gd name="T13" fmla="*/ 4 h 10"/>
                      <a:gd name="T14" fmla="*/ 1 w 5"/>
                      <a:gd name="T15" fmla="*/ 0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10">
                        <a:moveTo>
                          <a:pt x="1" y="0"/>
                        </a:moveTo>
                        <a:lnTo>
                          <a:pt x="0" y="4"/>
                        </a:lnTo>
                        <a:lnTo>
                          <a:pt x="0" y="8"/>
                        </a:lnTo>
                        <a:lnTo>
                          <a:pt x="1" y="10"/>
                        </a:lnTo>
                        <a:lnTo>
                          <a:pt x="5" y="7"/>
                        </a:lnTo>
                        <a:lnTo>
                          <a:pt x="3" y="7"/>
                        </a:lnTo>
                        <a:lnTo>
                          <a:pt x="3" y="4"/>
                        </a:lnTo>
                        <a:lnTo>
                          <a:pt x="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2068" name="Freeform 260"/>
                  <p:cNvSpPr>
                    <a:spLocks/>
                  </p:cNvSpPr>
                  <p:nvPr/>
                </p:nvSpPr>
                <p:spPr bwMode="auto">
                  <a:xfrm>
                    <a:off x="4208" y="1565"/>
                    <a:ext cx="4" cy="3"/>
                  </a:xfrm>
                  <a:custGeom>
                    <a:avLst/>
                    <a:gdLst>
                      <a:gd name="T0" fmla="*/ 7 w 8"/>
                      <a:gd name="T1" fmla="*/ 7 h 7"/>
                      <a:gd name="T2" fmla="*/ 8 w 8"/>
                      <a:gd name="T3" fmla="*/ 5 h 7"/>
                      <a:gd name="T4" fmla="*/ 4 w 8"/>
                      <a:gd name="T5" fmla="*/ 0 h 7"/>
                      <a:gd name="T6" fmla="*/ 0 w 8"/>
                      <a:gd name="T7" fmla="*/ 0 h 7"/>
                      <a:gd name="T8" fmla="*/ 2 w 8"/>
                      <a:gd name="T9" fmla="*/ 4 h 7"/>
                      <a:gd name="T10" fmla="*/ 4 w 8"/>
                      <a:gd name="T11" fmla="*/ 4 h 7"/>
                      <a:gd name="T12" fmla="*/ 4 w 8"/>
                      <a:gd name="T13" fmla="*/ 5 h 7"/>
                      <a:gd name="T14" fmla="*/ 5 w 8"/>
                      <a:gd name="T15" fmla="*/ 4 h 7"/>
                      <a:gd name="T16" fmla="*/ 7 w 8"/>
                      <a:gd name="T17" fmla="*/ 7 h 7"/>
                      <a:gd name="T18" fmla="*/ 8 w 8"/>
                      <a:gd name="T19" fmla="*/ 5 h 7"/>
                      <a:gd name="T20" fmla="*/ 7 w 8"/>
                      <a:gd name="T21"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 h="7">
                        <a:moveTo>
                          <a:pt x="7" y="7"/>
                        </a:moveTo>
                        <a:lnTo>
                          <a:pt x="8" y="5"/>
                        </a:lnTo>
                        <a:lnTo>
                          <a:pt x="4" y="0"/>
                        </a:lnTo>
                        <a:lnTo>
                          <a:pt x="0" y="0"/>
                        </a:lnTo>
                        <a:lnTo>
                          <a:pt x="2" y="4"/>
                        </a:lnTo>
                        <a:lnTo>
                          <a:pt x="4" y="4"/>
                        </a:lnTo>
                        <a:lnTo>
                          <a:pt x="4" y="5"/>
                        </a:lnTo>
                        <a:lnTo>
                          <a:pt x="5" y="4"/>
                        </a:lnTo>
                        <a:lnTo>
                          <a:pt x="7" y="7"/>
                        </a:lnTo>
                        <a:lnTo>
                          <a:pt x="8" y="5"/>
                        </a:lnTo>
                        <a:lnTo>
                          <a:pt x="7"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2069" name="Freeform 261"/>
                  <p:cNvSpPr>
                    <a:spLocks/>
                  </p:cNvSpPr>
                  <p:nvPr/>
                </p:nvSpPr>
                <p:spPr bwMode="auto">
                  <a:xfrm>
                    <a:off x="4213" y="1566"/>
                    <a:ext cx="2" cy="3"/>
                  </a:xfrm>
                  <a:custGeom>
                    <a:avLst/>
                    <a:gdLst>
                      <a:gd name="T0" fmla="*/ 5 w 5"/>
                      <a:gd name="T1" fmla="*/ 6 h 6"/>
                      <a:gd name="T2" fmla="*/ 3 w 5"/>
                      <a:gd name="T3" fmla="*/ 6 h 6"/>
                      <a:gd name="T4" fmla="*/ 0 w 5"/>
                      <a:gd name="T5" fmla="*/ 3 h 6"/>
                      <a:gd name="T6" fmla="*/ 0 w 5"/>
                      <a:gd name="T7" fmla="*/ 0 h 6"/>
                      <a:gd name="T8" fmla="*/ 5 w 5"/>
                      <a:gd name="T9" fmla="*/ 0 h 6"/>
                      <a:gd name="T10" fmla="*/ 5 w 5"/>
                      <a:gd name="T11" fmla="*/ 6 h 6"/>
                    </a:gdLst>
                    <a:ahLst/>
                    <a:cxnLst>
                      <a:cxn ang="0">
                        <a:pos x="T0" y="T1"/>
                      </a:cxn>
                      <a:cxn ang="0">
                        <a:pos x="T2" y="T3"/>
                      </a:cxn>
                      <a:cxn ang="0">
                        <a:pos x="T4" y="T5"/>
                      </a:cxn>
                      <a:cxn ang="0">
                        <a:pos x="T6" y="T7"/>
                      </a:cxn>
                      <a:cxn ang="0">
                        <a:pos x="T8" y="T9"/>
                      </a:cxn>
                      <a:cxn ang="0">
                        <a:pos x="T10" y="T11"/>
                      </a:cxn>
                    </a:cxnLst>
                    <a:rect l="0" t="0" r="r" b="b"/>
                    <a:pathLst>
                      <a:path w="5" h="6">
                        <a:moveTo>
                          <a:pt x="5" y="6"/>
                        </a:moveTo>
                        <a:lnTo>
                          <a:pt x="3" y="6"/>
                        </a:lnTo>
                        <a:lnTo>
                          <a:pt x="0" y="3"/>
                        </a:lnTo>
                        <a:lnTo>
                          <a:pt x="0" y="0"/>
                        </a:lnTo>
                        <a:lnTo>
                          <a:pt x="5" y="0"/>
                        </a:lnTo>
                        <a:lnTo>
                          <a:pt x="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2070" name="Freeform 262"/>
                  <p:cNvSpPr>
                    <a:spLocks/>
                  </p:cNvSpPr>
                  <p:nvPr/>
                </p:nvSpPr>
                <p:spPr bwMode="auto">
                  <a:xfrm>
                    <a:off x="4212" y="1568"/>
                    <a:ext cx="3" cy="2"/>
                  </a:xfrm>
                  <a:custGeom>
                    <a:avLst/>
                    <a:gdLst>
                      <a:gd name="T0" fmla="*/ 0 w 7"/>
                      <a:gd name="T1" fmla="*/ 0 h 5"/>
                      <a:gd name="T2" fmla="*/ 0 w 7"/>
                      <a:gd name="T3" fmla="*/ 2 h 5"/>
                      <a:gd name="T4" fmla="*/ 2 w 7"/>
                      <a:gd name="T5" fmla="*/ 3 h 5"/>
                      <a:gd name="T6" fmla="*/ 4 w 7"/>
                      <a:gd name="T7" fmla="*/ 3 h 5"/>
                      <a:gd name="T8" fmla="*/ 5 w 7"/>
                      <a:gd name="T9" fmla="*/ 5 h 5"/>
                      <a:gd name="T10" fmla="*/ 7 w 7"/>
                      <a:gd name="T11" fmla="*/ 5 h 5"/>
                      <a:gd name="T12" fmla="*/ 7 w 7"/>
                      <a:gd name="T13" fmla="*/ 0 h 5"/>
                      <a:gd name="T14" fmla="*/ 5 w 7"/>
                      <a:gd name="T15" fmla="*/ 2 h 5"/>
                      <a:gd name="T16" fmla="*/ 5 w 7"/>
                      <a:gd name="T17" fmla="*/ 0 h 5"/>
                      <a:gd name="T18" fmla="*/ 0 w 7"/>
                      <a:gd name="T19" fmla="*/ 0 h 5"/>
                      <a:gd name="T20" fmla="*/ 0 w 7"/>
                      <a:gd name="T21" fmla="*/ 2 h 5"/>
                      <a:gd name="T22" fmla="*/ 0 w 7"/>
                      <a:gd name="T23"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 h="5">
                        <a:moveTo>
                          <a:pt x="0" y="0"/>
                        </a:moveTo>
                        <a:lnTo>
                          <a:pt x="0" y="2"/>
                        </a:lnTo>
                        <a:lnTo>
                          <a:pt x="2" y="3"/>
                        </a:lnTo>
                        <a:lnTo>
                          <a:pt x="4" y="3"/>
                        </a:lnTo>
                        <a:lnTo>
                          <a:pt x="5" y="5"/>
                        </a:lnTo>
                        <a:lnTo>
                          <a:pt x="7" y="5"/>
                        </a:lnTo>
                        <a:lnTo>
                          <a:pt x="7" y="0"/>
                        </a:lnTo>
                        <a:lnTo>
                          <a:pt x="5" y="2"/>
                        </a:lnTo>
                        <a:lnTo>
                          <a:pt x="5" y="0"/>
                        </a:lnTo>
                        <a:lnTo>
                          <a:pt x="0" y="0"/>
                        </a:lnTo>
                        <a:lnTo>
                          <a:pt x="0" y="2"/>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2071" name="Freeform 263"/>
                  <p:cNvSpPr>
                    <a:spLocks/>
                  </p:cNvSpPr>
                  <p:nvPr/>
                </p:nvSpPr>
                <p:spPr bwMode="auto">
                  <a:xfrm>
                    <a:off x="4212" y="1565"/>
                    <a:ext cx="2" cy="3"/>
                  </a:xfrm>
                  <a:custGeom>
                    <a:avLst/>
                    <a:gdLst>
                      <a:gd name="T0" fmla="*/ 2 w 4"/>
                      <a:gd name="T1" fmla="*/ 0 h 5"/>
                      <a:gd name="T2" fmla="*/ 0 w 4"/>
                      <a:gd name="T3" fmla="*/ 2 h 5"/>
                      <a:gd name="T4" fmla="*/ 0 w 4"/>
                      <a:gd name="T5" fmla="*/ 5 h 5"/>
                      <a:gd name="T6" fmla="*/ 4 w 4"/>
                      <a:gd name="T7" fmla="*/ 5 h 5"/>
                      <a:gd name="T8" fmla="*/ 4 w 4"/>
                      <a:gd name="T9" fmla="*/ 2 h 5"/>
                      <a:gd name="T10" fmla="*/ 2 w 4"/>
                      <a:gd name="T11" fmla="*/ 4 h 5"/>
                      <a:gd name="T12" fmla="*/ 2 w 4"/>
                      <a:gd name="T13" fmla="*/ 0 h 5"/>
                      <a:gd name="T14" fmla="*/ 0 w 4"/>
                      <a:gd name="T15" fmla="*/ 0 h 5"/>
                      <a:gd name="T16" fmla="*/ 0 w 4"/>
                      <a:gd name="T17" fmla="*/ 2 h 5"/>
                      <a:gd name="T18" fmla="*/ 2 w 4"/>
                      <a:gd name="T19"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 h="5">
                        <a:moveTo>
                          <a:pt x="2" y="0"/>
                        </a:moveTo>
                        <a:lnTo>
                          <a:pt x="0" y="2"/>
                        </a:lnTo>
                        <a:lnTo>
                          <a:pt x="0" y="5"/>
                        </a:lnTo>
                        <a:lnTo>
                          <a:pt x="4" y="5"/>
                        </a:lnTo>
                        <a:lnTo>
                          <a:pt x="4" y="2"/>
                        </a:lnTo>
                        <a:lnTo>
                          <a:pt x="2" y="4"/>
                        </a:lnTo>
                        <a:lnTo>
                          <a:pt x="2" y="0"/>
                        </a:lnTo>
                        <a:lnTo>
                          <a:pt x="0" y="0"/>
                        </a:lnTo>
                        <a:lnTo>
                          <a:pt x="0" y="2"/>
                        </a:lnTo>
                        <a:lnTo>
                          <a:pt x="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2072" name="Freeform 264"/>
                  <p:cNvSpPr>
                    <a:spLocks/>
                  </p:cNvSpPr>
                  <p:nvPr/>
                </p:nvSpPr>
                <p:spPr bwMode="auto">
                  <a:xfrm>
                    <a:off x="4213" y="1565"/>
                    <a:ext cx="3" cy="2"/>
                  </a:xfrm>
                  <a:custGeom>
                    <a:avLst/>
                    <a:gdLst>
                      <a:gd name="T0" fmla="*/ 7 w 7"/>
                      <a:gd name="T1" fmla="*/ 2 h 4"/>
                      <a:gd name="T2" fmla="*/ 5 w 7"/>
                      <a:gd name="T3" fmla="*/ 0 h 4"/>
                      <a:gd name="T4" fmla="*/ 0 w 7"/>
                      <a:gd name="T5" fmla="*/ 0 h 4"/>
                      <a:gd name="T6" fmla="*/ 0 w 7"/>
                      <a:gd name="T7" fmla="*/ 4 h 4"/>
                      <a:gd name="T8" fmla="*/ 5 w 7"/>
                      <a:gd name="T9" fmla="*/ 4 h 4"/>
                      <a:gd name="T10" fmla="*/ 3 w 7"/>
                      <a:gd name="T11" fmla="*/ 2 h 4"/>
                      <a:gd name="T12" fmla="*/ 7 w 7"/>
                      <a:gd name="T13" fmla="*/ 2 h 4"/>
                      <a:gd name="T14" fmla="*/ 7 w 7"/>
                      <a:gd name="T15" fmla="*/ 0 h 4"/>
                      <a:gd name="T16" fmla="*/ 5 w 7"/>
                      <a:gd name="T17" fmla="*/ 0 h 4"/>
                      <a:gd name="T18" fmla="*/ 7 w 7"/>
                      <a:gd name="T19" fmla="*/ 2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4">
                        <a:moveTo>
                          <a:pt x="7" y="2"/>
                        </a:moveTo>
                        <a:lnTo>
                          <a:pt x="5" y="0"/>
                        </a:lnTo>
                        <a:lnTo>
                          <a:pt x="0" y="0"/>
                        </a:lnTo>
                        <a:lnTo>
                          <a:pt x="0" y="4"/>
                        </a:lnTo>
                        <a:lnTo>
                          <a:pt x="5" y="4"/>
                        </a:lnTo>
                        <a:lnTo>
                          <a:pt x="3" y="2"/>
                        </a:lnTo>
                        <a:lnTo>
                          <a:pt x="7" y="2"/>
                        </a:lnTo>
                        <a:lnTo>
                          <a:pt x="7" y="0"/>
                        </a:lnTo>
                        <a:lnTo>
                          <a:pt x="5" y="0"/>
                        </a:lnTo>
                        <a:lnTo>
                          <a:pt x="7"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2073" name="Freeform 265"/>
                  <p:cNvSpPr>
                    <a:spLocks/>
                  </p:cNvSpPr>
                  <p:nvPr/>
                </p:nvSpPr>
                <p:spPr bwMode="auto">
                  <a:xfrm>
                    <a:off x="4215" y="1566"/>
                    <a:ext cx="1" cy="4"/>
                  </a:xfrm>
                  <a:custGeom>
                    <a:avLst/>
                    <a:gdLst>
                      <a:gd name="T0" fmla="*/ 2 w 4"/>
                      <a:gd name="T1" fmla="*/ 8 h 8"/>
                      <a:gd name="T2" fmla="*/ 4 w 4"/>
                      <a:gd name="T3" fmla="*/ 6 h 8"/>
                      <a:gd name="T4" fmla="*/ 4 w 4"/>
                      <a:gd name="T5" fmla="*/ 0 h 8"/>
                      <a:gd name="T6" fmla="*/ 0 w 4"/>
                      <a:gd name="T7" fmla="*/ 0 h 8"/>
                      <a:gd name="T8" fmla="*/ 0 w 4"/>
                      <a:gd name="T9" fmla="*/ 6 h 8"/>
                      <a:gd name="T10" fmla="*/ 2 w 4"/>
                      <a:gd name="T11" fmla="*/ 3 h 8"/>
                      <a:gd name="T12" fmla="*/ 2 w 4"/>
                      <a:gd name="T13" fmla="*/ 8 h 8"/>
                      <a:gd name="T14" fmla="*/ 4 w 4"/>
                      <a:gd name="T15" fmla="*/ 8 h 8"/>
                      <a:gd name="T16" fmla="*/ 4 w 4"/>
                      <a:gd name="T17" fmla="*/ 6 h 8"/>
                      <a:gd name="T18" fmla="*/ 2 w 4"/>
                      <a:gd name="T19"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 h="8">
                        <a:moveTo>
                          <a:pt x="2" y="8"/>
                        </a:moveTo>
                        <a:lnTo>
                          <a:pt x="4" y="6"/>
                        </a:lnTo>
                        <a:lnTo>
                          <a:pt x="4" y="0"/>
                        </a:lnTo>
                        <a:lnTo>
                          <a:pt x="0" y="0"/>
                        </a:lnTo>
                        <a:lnTo>
                          <a:pt x="0" y="6"/>
                        </a:lnTo>
                        <a:lnTo>
                          <a:pt x="2" y="3"/>
                        </a:lnTo>
                        <a:lnTo>
                          <a:pt x="2" y="8"/>
                        </a:lnTo>
                        <a:lnTo>
                          <a:pt x="4" y="8"/>
                        </a:lnTo>
                        <a:lnTo>
                          <a:pt x="4" y="6"/>
                        </a:lnTo>
                        <a:lnTo>
                          <a:pt x="2"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2074" name="Freeform 266"/>
                  <p:cNvSpPr>
                    <a:spLocks/>
                  </p:cNvSpPr>
                  <p:nvPr/>
                </p:nvSpPr>
                <p:spPr bwMode="auto">
                  <a:xfrm>
                    <a:off x="4630" y="1570"/>
                    <a:ext cx="13" cy="19"/>
                  </a:xfrm>
                  <a:custGeom>
                    <a:avLst/>
                    <a:gdLst>
                      <a:gd name="T0" fmla="*/ 24 w 26"/>
                      <a:gd name="T1" fmla="*/ 11 h 39"/>
                      <a:gd name="T2" fmla="*/ 24 w 26"/>
                      <a:gd name="T3" fmla="*/ 32 h 39"/>
                      <a:gd name="T4" fmla="*/ 22 w 26"/>
                      <a:gd name="T5" fmla="*/ 36 h 39"/>
                      <a:gd name="T6" fmla="*/ 19 w 26"/>
                      <a:gd name="T7" fmla="*/ 37 h 39"/>
                      <a:gd name="T8" fmla="*/ 14 w 26"/>
                      <a:gd name="T9" fmla="*/ 37 h 39"/>
                      <a:gd name="T10" fmla="*/ 11 w 26"/>
                      <a:gd name="T11" fmla="*/ 39 h 39"/>
                      <a:gd name="T12" fmla="*/ 5 w 26"/>
                      <a:gd name="T13" fmla="*/ 39 h 39"/>
                      <a:gd name="T14" fmla="*/ 1 w 26"/>
                      <a:gd name="T15" fmla="*/ 36 h 39"/>
                      <a:gd name="T16" fmla="*/ 0 w 26"/>
                      <a:gd name="T17" fmla="*/ 32 h 39"/>
                      <a:gd name="T18" fmla="*/ 1 w 26"/>
                      <a:gd name="T19" fmla="*/ 29 h 39"/>
                      <a:gd name="T20" fmla="*/ 1 w 26"/>
                      <a:gd name="T21" fmla="*/ 24 h 39"/>
                      <a:gd name="T22" fmla="*/ 0 w 26"/>
                      <a:gd name="T23" fmla="*/ 21 h 39"/>
                      <a:gd name="T24" fmla="*/ 0 w 26"/>
                      <a:gd name="T25" fmla="*/ 3 h 39"/>
                      <a:gd name="T26" fmla="*/ 1 w 26"/>
                      <a:gd name="T27" fmla="*/ 0 h 39"/>
                      <a:gd name="T28" fmla="*/ 17 w 26"/>
                      <a:gd name="T29" fmla="*/ 0 h 39"/>
                      <a:gd name="T30" fmla="*/ 21 w 26"/>
                      <a:gd name="T31" fmla="*/ 2 h 39"/>
                      <a:gd name="T32" fmla="*/ 24 w 26"/>
                      <a:gd name="T33" fmla="*/ 3 h 39"/>
                      <a:gd name="T34" fmla="*/ 26 w 26"/>
                      <a:gd name="T35" fmla="*/ 5 h 39"/>
                      <a:gd name="T36" fmla="*/ 24 w 26"/>
                      <a:gd name="T37" fmla="*/ 11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6" h="39">
                        <a:moveTo>
                          <a:pt x="24" y="11"/>
                        </a:moveTo>
                        <a:lnTo>
                          <a:pt x="24" y="32"/>
                        </a:lnTo>
                        <a:lnTo>
                          <a:pt x="22" y="36"/>
                        </a:lnTo>
                        <a:lnTo>
                          <a:pt x="19" y="37"/>
                        </a:lnTo>
                        <a:lnTo>
                          <a:pt x="14" y="37"/>
                        </a:lnTo>
                        <a:lnTo>
                          <a:pt x="11" y="39"/>
                        </a:lnTo>
                        <a:lnTo>
                          <a:pt x="5" y="39"/>
                        </a:lnTo>
                        <a:lnTo>
                          <a:pt x="1" y="36"/>
                        </a:lnTo>
                        <a:lnTo>
                          <a:pt x="0" y="32"/>
                        </a:lnTo>
                        <a:lnTo>
                          <a:pt x="1" y="29"/>
                        </a:lnTo>
                        <a:lnTo>
                          <a:pt x="1" y="24"/>
                        </a:lnTo>
                        <a:lnTo>
                          <a:pt x="0" y="21"/>
                        </a:lnTo>
                        <a:lnTo>
                          <a:pt x="0" y="3"/>
                        </a:lnTo>
                        <a:lnTo>
                          <a:pt x="1" y="0"/>
                        </a:lnTo>
                        <a:lnTo>
                          <a:pt x="17" y="0"/>
                        </a:lnTo>
                        <a:lnTo>
                          <a:pt x="21" y="2"/>
                        </a:lnTo>
                        <a:lnTo>
                          <a:pt x="24" y="3"/>
                        </a:lnTo>
                        <a:lnTo>
                          <a:pt x="26" y="5"/>
                        </a:lnTo>
                        <a:lnTo>
                          <a:pt x="24"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2075" name="Freeform 267"/>
                  <p:cNvSpPr>
                    <a:spLocks/>
                  </p:cNvSpPr>
                  <p:nvPr/>
                </p:nvSpPr>
                <p:spPr bwMode="auto">
                  <a:xfrm>
                    <a:off x="4640" y="1576"/>
                    <a:ext cx="3" cy="13"/>
                  </a:xfrm>
                  <a:custGeom>
                    <a:avLst/>
                    <a:gdLst>
                      <a:gd name="T0" fmla="*/ 0 w 7"/>
                      <a:gd name="T1" fmla="*/ 28 h 28"/>
                      <a:gd name="T2" fmla="*/ 2 w 7"/>
                      <a:gd name="T3" fmla="*/ 28 h 28"/>
                      <a:gd name="T4" fmla="*/ 5 w 7"/>
                      <a:gd name="T5" fmla="*/ 25 h 28"/>
                      <a:gd name="T6" fmla="*/ 7 w 7"/>
                      <a:gd name="T7" fmla="*/ 21 h 28"/>
                      <a:gd name="T8" fmla="*/ 7 w 7"/>
                      <a:gd name="T9" fmla="*/ 0 h 28"/>
                      <a:gd name="T10" fmla="*/ 3 w 7"/>
                      <a:gd name="T11" fmla="*/ 0 h 28"/>
                      <a:gd name="T12" fmla="*/ 3 w 7"/>
                      <a:gd name="T13" fmla="*/ 20 h 28"/>
                      <a:gd name="T14" fmla="*/ 2 w 7"/>
                      <a:gd name="T15" fmla="*/ 23 h 28"/>
                      <a:gd name="T16" fmla="*/ 0 w 7"/>
                      <a:gd name="T17" fmla="*/ 25 h 28"/>
                      <a:gd name="T18" fmla="*/ 0 w 7"/>
                      <a:gd name="T19" fmla="*/ 28 h 28"/>
                      <a:gd name="T20" fmla="*/ 2 w 7"/>
                      <a:gd name="T21" fmla="*/ 28 h 28"/>
                      <a:gd name="T22" fmla="*/ 0 w 7"/>
                      <a:gd name="T23"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 h="28">
                        <a:moveTo>
                          <a:pt x="0" y="28"/>
                        </a:moveTo>
                        <a:lnTo>
                          <a:pt x="2" y="28"/>
                        </a:lnTo>
                        <a:lnTo>
                          <a:pt x="5" y="25"/>
                        </a:lnTo>
                        <a:lnTo>
                          <a:pt x="7" y="21"/>
                        </a:lnTo>
                        <a:lnTo>
                          <a:pt x="7" y="0"/>
                        </a:lnTo>
                        <a:lnTo>
                          <a:pt x="3" y="0"/>
                        </a:lnTo>
                        <a:lnTo>
                          <a:pt x="3" y="20"/>
                        </a:lnTo>
                        <a:lnTo>
                          <a:pt x="2" y="23"/>
                        </a:lnTo>
                        <a:lnTo>
                          <a:pt x="0" y="25"/>
                        </a:lnTo>
                        <a:lnTo>
                          <a:pt x="0" y="28"/>
                        </a:lnTo>
                        <a:lnTo>
                          <a:pt x="2" y="28"/>
                        </a:lnTo>
                        <a:lnTo>
                          <a:pt x="0"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2076" name="Freeform 268"/>
                  <p:cNvSpPr>
                    <a:spLocks/>
                  </p:cNvSpPr>
                  <p:nvPr/>
                </p:nvSpPr>
                <p:spPr bwMode="auto">
                  <a:xfrm>
                    <a:off x="4629" y="1586"/>
                    <a:ext cx="11" cy="4"/>
                  </a:xfrm>
                  <a:custGeom>
                    <a:avLst/>
                    <a:gdLst>
                      <a:gd name="T0" fmla="*/ 0 w 21"/>
                      <a:gd name="T1" fmla="*/ 0 h 8"/>
                      <a:gd name="T2" fmla="*/ 2 w 21"/>
                      <a:gd name="T3" fmla="*/ 5 h 8"/>
                      <a:gd name="T4" fmla="*/ 3 w 21"/>
                      <a:gd name="T5" fmla="*/ 7 h 8"/>
                      <a:gd name="T6" fmla="*/ 7 w 21"/>
                      <a:gd name="T7" fmla="*/ 8 h 8"/>
                      <a:gd name="T8" fmla="*/ 16 w 21"/>
                      <a:gd name="T9" fmla="*/ 8 h 8"/>
                      <a:gd name="T10" fmla="*/ 19 w 21"/>
                      <a:gd name="T11" fmla="*/ 7 h 8"/>
                      <a:gd name="T12" fmla="*/ 21 w 21"/>
                      <a:gd name="T13" fmla="*/ 7 h 8"/>
                      <a:gd name="T14" fmla="*/ 21 w 21"/>
                      <a:gd name="T15" fmla="*/ 4 h 8"/>
                      <a:gd name="T16" fmla="*/ 16 w 21"/>
                      <a:gd name="T17" fmla="*/ 4 h 8"/>
                      <a:gd name="T18" fmla="*/ 13 w 21"/>
                      <a:gd name="T19" fmla="*/ 5 h 8"/>
                      <a:gd name="T20" fmla="*/ 7 w 21"/>
                      <a:gd name="T21" fmla="*/ 5 h 8"/>
                      <a:gd name="T22" fmla="*/ 5 w 21"/>
                      <a:gd name="T23" fmla="*/ 4 h 8"/>
                      <a:gd name="T24" fmla="*/ 3 w 21"/>
                      <a:gd name="T25" fmla="*/ 0 h 8"/>
                      <a:gd name="T26" fmla="*/ 3 w 21"/>
                      <a:gd name="T27" fmla="*/ 2 h 8"/>
                      <a:gd name="T28" fmla="*/ 0 w 21"/>
                      <a:gd name="T29"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1" h="8">
                        <a:moveTo>
                          <a:pt x="0" y="0"/>
                        </a:moveTo>
                        <a:lnTo>
                          <a:pt x="2" y="5"/>
                        </a:lnTo>
                        <a:lnTo>
                          <a:pt x="3" y="7"/>
                        </a:lnTo>
                        <a:lnTo>
                          <a:pt x="7" y="8"/>
                        </a:lnTo>
                        <a:lnTo>
                          <a:pt x="16" y="8"/>
                        </a:lnTo>
                        <a:lnTo>
                          <a:pt x="19" y="7"/>
                        </a:lnTo>
                        <a:lnTo>
                          <a:pt x="21" y="7"/>
                        </a:lnTo>
                        <a:lnTo>
                          <a:pt x="21" y="4"/>
                        </a:lnTo>
                        <a:lnTo>
                          <a:pt x="16" y="4"/>
                        </a:lnTo>
                        <a:lnTo>
                          <a:pt x="13" y="5"/>
                        </a:lnTo>
                        <a:lnTo>
                          <a:pt x="7" y="5"/>
                        </a:lnTo>
                        <a:lnTo>
                          <a:pt x="5" y="4"/>
                        </a:lnTo>
                        <a:lnTo>
                          <a:pt x="3" y="0"/>
                        </a:lnTo>
                        <a:lnTo>
                          <a:pt x="3" y="2"/>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2077" name="Freeform 269"/>
                  <p:cNvSpPr>
                    <a:spLocks/>
                  </p:cNvSpPr>
                  <p:nvPr/>
                </p:nvSpPr>
                <p:spPr bwMode="auto">
                  <a:xfrm>
                    <a:off x="4629" y="1568"/>
                    <a:ext cx="2" cy="19"/>
                  </a:xfrm>
                  <a:custGeom>
                    <a:avLst/>
                    <a:gdLst>
                      <a:gd name="T0" fmla="*/ 3 w 5"/>
                      <a:gd name="T1" fmla="*/ 1 h 37"/>
                      <a:gd name="T2" fmla="*/ 2 w 5"/>
                      <a:gd name="T3" fmla="*/ 1 h 37"/>
                      <a:gd name="T4" fmla="*/ 0 w 5"/>
                      <a:gd name="T5" fmla="*/ 6 h 37"/>
                      <a:gd name="T6" fmla="*/ 0 w 5"/>
                      <a:gd name="T7" fmla="*/ 19 h 37"/>
                      <a:gd name="T8" fmla="*/ 2 w 5"/>
                      <a:gd name="T9" fmla="*/ 24 h 37"/>
                      <a:gd name="T10" fmla="*/ 2 w 5"/>
                      <a:gd name="T11" fmla="*/ 32 h 37"/>
                      <a:gd name="T12" fmla="*/ 0 w 5"/>
                      <a:gd name="T13" fmla="*/ 35 h 37"/>
                      <a:gd name="T14" fmla="*/ 3 w 5"/>
                      <a:gd name="T15" fmla="*/ 37 h 37"/>
                      <a:gd name="T16" fmla="*/ 5 w 5"/>
                      <a:gd name="T17" fmla="*/ 32 h 37"/>
                      <a:gd name="T18" fmla="*/ 5 w 5"/>
                      <a:gd name="T19" fmla="*/ 27 h 37"/>
                      <a:gd name="T20" fmla="*/ 3 w 5"/>
                      <a:gd name="T21" fmla="*/ 22 h 37"/>
                      <a:gd name="T22" fmla="*/ 3 w 5"/>
                      <a:gd name="T23" fmla="*/ 19 h 37"/>
                      <a:gd name="T24" fmla="*/ 2 w 5"/>
                      <a:gd name="T25" fmla="*/ 14 h 37"/>
                      <a:gd name="T26" fmla="*/ 2 w 5"/>
                      <a:gd name="T27" fmla="*/ 11 h 37"/>
                      <a:gd name="T28" fmla="*/ 3 w 5"/>
                      <a:gd name="T29" fmla="*/ 6 h 37"/>
                      <a:gd name="T30" fmla="*/ 5 w 5"/>
                      <a:gd name="T31" fmla="*/ 3 h 37"/>
                      <a:gd name="T32" fmla="*/ 2 w 5"/>
                      <a:gd name="T33" fmla="*/ 5 h 37"/>
                      <a:gd name="T34" fmla="*/ 3 w 5"/>
                      <a:gd name="T35" fmla="*/ 1 h 37"/>
                      <a:gd name="T36" fmla="*/ 3 w 5"/>
                      <a:gd name="T37" fmla="*/ 0 h 37"/>
                      <a:gd name="T38" fmla="*/ 2 w 5"/>
                      <a:gd name="T39" fmla="*/ 1 h 37"/>
                      <a:gd name="T40" fmla="*/ 3 w 5"/>
                      <a:gd name="T41" fmla="*/ 1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 h="37">
                        <a:moveTo>
                          <a:pt x="3" y="1"/>
                        </a:moveTo>
                        <a:lnTo>
                          <a:pt x="2" y="1"/>
                        </a:lnTo>
                        <a:lnTo>
                          <a:pt x="0" y="6"/>
                        </a:lnTo>
                        <a:lnTo>
                          <a:pt x="0" y="19"/>
                        </a:lnTo>
                        <a:lnTo>
                          <a:pt x="2" y="24"/>
                        </a:lnTo>
                        <a:lnTo>
                          <a:pt x="2" y="32"/>
                        </a:lnTo>
                        <a:lnTo>
                          <a:pt x="0" y="35"/>
                        </a:lnTo>
                        <a:lnTo>
                          <a:pt x="3" y="37"/>
                        </a:lnTo>
                        <a:lnTo>
                          <a:pt x="5" y="32"/>
                        </a:lnTo>
                        <a:lnTo>
                          <a:pt x="5" y="27"/>
                        </a:lnTo>
                        <a:lnTo>
                          <a:pt x="3" y="22"/>
                        </a:lnTo>
                        <a:lnTo>
                          <a:pt x="3" y="19"/>
                        </a:lnTo>
                        <a:lnTo>
                          <a:pt x="2" y="14"/>
                        </a:lnTo>
                        <a:lnTo>
                          <a:pt x="2" y="11"/>
                        </a:lnTo>
                        <a:lnTo>
                          <a:pt x="3" y="6"/>
                        </a:lnTo>
                        <a:lnTo>
                          <a:pt x="5" y="3"/>
                        </a:lnTo>
                        <a:lnTo>
                          <a:pt x="2" y="5"/>
                        </a:lnTo>
                        <a:lnTo>
                          <a:pt x="3" y="1"/>
                        </a:lnTo>
                        <a:lnTo>
                          <a:pt x="3" y="0"/>
                        </a:lnTo>
                        <a:lnTo>
                          <a:pt x="2" y="1"/>
                        </a:lnTo>
                        <a:lnTo>
                          <a:pt x="3"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2078" name="Freeform 270"/>
                  <p:cNvSpPr>
                    <a:spLocks/>
                  </p:cNvSpPr>
                  <p:nvPr/>
                </p:nvSpPr>
                <p:spPr bwMode="auto">
                  <a:xfrm>
                    <a:off x="4630" y="1569"/>
                    <a:ext cx="13" cy="7"/>
                  </a:xfrm>
                  <a:custGeom>
                    <a:avLst/>
                    <a:gdLst>
                      <a:gd name="T0" fmla="*/ 26 w 26"/>
                      <a:gd name="T1" fmla="*/ 13 h 13"/>
                      <a:gd name="T2" fmla="*/ 26 w 26"/>
                      <a:gd name="T3" fmla="*/ 4 h 13"/>
                      <a:gd name="T4" fmla="*/ 21 w 26"/>
                      <a:gd name="T5" fmla="*/ 2 h 13"/>
                      <a:gd name="T6" fmla="*/ 17 w 26"/>
                      <a:gd name="T7" fmla="*/ 0 h 13"/>
                      <a:gd name="T8" fmla="*/ 1 w 26"/>
                      <a:gd name="T9" fmla="*/ 0 h 13"/>
                      <a:gd name="T10" fmla="*/ 0 w 26"/>
                      <a:gd name="T11" fmla="*/ 4 h 13"/>
                      <a:gd name="T12" fmla="*/ 5 w 26"/>
                      <a:gd name="T13" fmla="*/ 4 h 13"/>
                      <a:gd name="T14" fmla="*/ 9 w 26"/>
                      <a:gd name="T15" fmla="*/ 5 h 13"/>
                      <a:gd name="T16" fmla="*/ 13 w 26"/>
                      <a:gd name="T17" fmla="*/ 4 h 13"/>
                      <a:gd name="T18" fmla="*/ 17 w 26"/>
                      <a:gd name="T19" fmla="*/ 4 h 13"/>
                      <a:gd name="T20" fmla="*/ 21 w 26"/>
                      <a:gd name="T21" fmla="*/ 5 h 13"/>
                      <a:gd name="T22" fmla="*/ 22 w 26"/>
                      <a:gd name="T23" fmla="*/ 5 h 13"/>
                      <a:gd name="T24" fmla="*/ 24 w 26"/>
                      <a:gd name="T25" fmla="*/ 7 h 13"/>
                      <a:gd name="T26" fmla="*/ 22 w 26"/>
                      <a:gd name="T27" fmla="*/ 13 h 13"/>
                      <a:gd name="T28" fmla="*/ 26 w 26"/>
                      <a:gd name="T29"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6" h="13">
                        <a:moveTo>
                          <a:pt x="26" y="13"/>
                        </a:moveTo>
                        <a:lnTo>
                          <a:pt x="26" y="4"/>
                        </a:lnTo>
                        <a:lnTo>
                          <a:pt x="21" y="2"/>
                        </a:lnTo>
                        <a:lnTo>
                          <a:pt x="17" y="0"/>
                        </a:lnTo>
                        <a:lnTo>
                          <a:pt x="1" y="0"/>
                        </a:lnTo>
                        <a:lnTo>
                          <a:pt x="0" y="4"/>
                        </a:lnTo>
                        <a:lnTo>
                          <a:pt x="5" y="4"/>
                        </a:lnTo>
                        <a:lnTo>
                          <a:pt x="9" y="5"/>
                        </a:lnTo>
                        <a:lnTo>
                          <a:pt x="13" y="4"/>
                        </a:lnTo>
                        <a:lnTo>
                          <a:pt x="17" y="4"/>
                        </a:lnTo>
                        <a:lnTo>
                          <a:pt x="21" y="5"/>
                        </a:lnTo>
                        <a:lnTo>
                          <a:pt x="22" y="5"/>
                        </a:lnTo>
                        <a:lnTo>
                          <a:pt x="24" y="7"/>
                        </a:lnTo>
                        <a:lnTo>
                          <a:pt x="22" y="13"/>
                        </a:lnTo>
                        <a:lnTo>
                          <a:pt x="26" y="1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2079" name="Freeform 271"/>
                  <p:cNvSpPr>
                    <a:spLocks/>
                  </p:cNvSpPr>
                  <p:nvPr/>
                </p:nvSpPr>
                <p:spPr bwMode="auto">
                  <a:xfrm>
                    <a:off x="4632" y="1572"/>
                    <a:ext cx="8" cy="15"/>
                  </a:xfrm>
                  <a:custGeom>
                    <a:avLst/>
                    <a:gdLst>
                      <a:gd name="T0" fmla="*/ 14 w 16"/>
                      <a:gd name="T1" fmla="*/ 5 h 31"/>
                      <a:gd name="T2" fmla="*/ 14 w 16"/>
                      <a:gd name="T3" fmla="*/ 18 h 31"/>
                      <a:gd name="T4" fmla="*/ 16 w 16"/>
                      <a:gd name="T5" fmla="*/ 23 h 31"/>
                      <a:gd name="T6" fmla="*/ 14 w 16"/>
                      <a:gd name="T7" fmla="*/ 26 h 31"/>
                      <a:gd name="T8" fmla="*/ 14 w 16"/>
                      <a:gd name="T9" fmla="*/ 29 h 31"/>
                      <a:gd name="T10" fmla="*/ 11 w 16"/>
                      <a:gd name="T11" fmla="*/ 31 h 31"/>
                      <a:gd name="T12" fmla="*/ 4 w 16"/>
                      <a:gd name="T13" fmla="*/ 31 h 31"/>
                      <a:gd name="T14" fmla="*/ 0 w 16"/>
                      <a:gd name="T15" fmla="*/ 29 h 31"/>
                      <a:gd name="T16" fmla="*/ 0 w 16"/>
                      <a:gd name="T17" fmla="*/ 2 h 31"/>
                      <a:gd name="T18" fmla="*/ 1 w 16"/>
                      <a:gd name="T19" fmla="*/ 2 h 31"/>
                      <a:gd name="T20" fmla="*/ 3 w 16"/>
                      <a:gd name="T21" fmla="*/ 0 h 31"/>
                      <a:gd name="T22" fmla="*/ 6 w 16"/>
                      <a:gd name="T23" fmla="*/ 0 h 31"/>
                      <a:gd name="T24" fmla="*/ 8 w 16"/>
                      <a:gd name="T25" fmla="*/ 2 h 31"/>
                      <a:gd name="T26" fmla="*/ 12 w 16"/>
                      <a:gd name="T27" fmla="*/ 2 h 31"/>
                      <a:gd name="T28" fmla="*/ 14 w 16"/>
                      <a:gd name="T29" fmla="*/ 3 h 31"/>
                      <a:gd name="T30" fmla="*/ 14 w 16"/>
                      <a:gd name="T31" fmla="*/ 5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 h="31">
                        <a:moveTo>
                          <a:pt x="14" y="5"/>
                        </a:moveTo>
                        <a:lnTo>
                          <a:pt x="14" y="18"/>
                        </a:lnTo>
                        <a:lnTo>
                          <a:pt x="16" y="23"/>
                        </a:lnTo>
                        <a:lnTo>
                          <a:pt x="14" y="26"/>
                        </a:lnTo>
                        <a:lnTo>
                          <a:pt x="14" y="29"/>
                        </a:lnTo>
                        <a:lnTo>
                          <a:pt x="11" y="31"/>
                        </a:lnTo>
                        <a:lnTo>
                          <a:pt x="4" y="31"/>
                        </a:lnTo>
                        <a:lnTo>
                          <a:pt x="0" y="29"/>
                        </a:lnTo>
                        <a:lnTo>
                          <a:pt x="0" y="2"/>
                        </a:lnTo>
                        <a:lnTo>
                          <a:pt x="1" y="2"/>
                        </a:lnTo>
                        <a:lnTo>
                          <a:pt x="3" y="0"/>
                        </a:lnTo>
                        <a:lnTo>
                          <a:pt x="6" y="0"/>
                        </a:lnTo>
                        <a:lnTo>
                          <a:pt x="8" y="2"/>
                        </a:lnTo>
                        <a:lnTo>
                          <a:pt x="12" y="2"/>
                        </a:lnTo>
                        <a:lnTo>
                          <a:pt x="14" y="3"/>
                        </a:lnTo>
                        <a:lnTo>
                          <a:pt x="14" y="5"/>
                        </a:lnTo>
                        <a:close/>
                      </a:path>
                    </a:pathLst>
                  </a:custGeom>
                  <a:solidFill>
                    <a:srgbClr val="FFF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2080" name="Freeform 272"/>
                  <p:cNvSpPr>
                    <a:spLocks/>
                  </p:cNvSpPr>
                  <p:nvPr/>
                </p:nvSpPr>
                <p:spPr bwMode="auto">
                  <a:xfrm>
                    <a:off x="4635" y="1574"/>
                    <a:ext cx="6" cy="14"/>
                  </a:xfrm>
                  <a:custGeom>
                    <a:avLst/>
                    <a:gdLst>
                      <a:gd name="T0" fmla="*/ 0 w 13"/>
                      <a:gd name="T1" fmla="*/ 28 h 28"/>
                      <a:gd name="T2" fmla="*/ 7 w 13"/>
                      <a:gd name="T3" fmla="*/ 28 h 28"/>
                      <a:gd name="T4" fmla="*/ 10 w 13"/>
                      <a:gd name="T5" fmla="*/ 26 h 28"/>
                      <a:gd name="T6" fmla="*/ 12 w 13"/>
                      <a:gd name="T7" fmla="*/ 23 h 28"/>
                      <a:gd name="T8" fmla="*/ 13 w 13"/>
                      <a:gd name="T9" fmla="*/ 18 h 28"/>
                      <a:gd name="T10" fmla="*/ 12 w 13"/>
                      <a:gd name="T11" fmla="*/ 13 h 28"/>
                      <a:gd name="T12" fmla="*/ 12 w 13"/>
                      <a:gd name="T13" fmla="*/ 0 h 28"/>
                      <a:gd name="T14" fmla="*/ 8 w 13"/>
                      <a:gd name="T15" fmla="*/ 0 h 28"/>
                      <a:gd name="T16" fmla="*/ 8 w 13"/>
                      <a:gd name="T17" fmla="*/ 13 h 28"/>
                      <a:gd name="T18" fmla="*/ 10 w 13"/>
                      <a:gd name="T19" fmla="*/ 18 h 28"/>
                      <a:gd name="T20" fmla="*/ 8 w 13"/>
                      <a:gd name="T21" fmla="*/ 21 h 28"/>
                      <a:gd name="T22" fmla="*/ 8 w 13"/>
                      <a:gd name="T23" fmla="*/ 23 h 28"/>
                      <a:gd name="T24" fmla="*/ 7 w 13"/>
                      <a:gd name="T25" fmla="*/ 24 h 28"/>
                      <a:gd name="T26" fmla="*/ 2 w 13"/>
                      <a:gd name="T27" fmla="*/ 24 h 28"/>
                      <a:gd name="T28" fmla="*/ 0 w 13"/>
                      <a:gd name="T29"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 h="28">
                        <a:moveTo>
                          <a:pt x="0" y="28"/>
                        </a:moveTo>
                        <a:lnTo>
                          <a:pt x="7" y="28"/>
                        </a:lnTo>
                        <a:lnTo>
                          <a:pt x="10" y="26"/>
                        </a:lnTo>
                        <a:lnTo>
                          <a:pt x="12" y="23"/>
                        </a:lnTo>
                        <a:lnTo>
                          <a:pt x="13" y="18"/>
                        </a:lnTo>
                        <a:lnTo>
                          <a:pt x="12" y="13"/>
                        </a:lnTo>
                        <a:lnTo>
                          <a:pt x="12" y="0"/>
                        </a:lnTo>
                        <a:lnTo>
                          <a:pt x="8" y="0"/>
                        </a:lnTo>
                        <a:lnTo>
                          <a:pt x="8" y="13"/>
                        </a:lnTo>
                        <a:lnTo>
                          <a:pt x="10" y="18"/>
                        </a:lnTo>
                        <a:lnTo>
                          <a:pt x="8" y="21"/>
                        </a:lnTo>
                        <a:lnTo>
                          <a:pt x="8" y="23"/>
                        </a:lnTo>
                        <a:lnTo>
                          <a:pt x="7" y="24"/>
                        </a:lnTo>
                        <a:lnTo>
                          <a:pt x="2" y="24"/>
                        </a:lnTo>
                        <a:lnTo>
                          <a:pt x="0"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2081" name="Freeform 273"/>
                  <p:cNvSpPr>
                    <a:spLocks/>
                  </p:cNvSpPr>
                  <p:nvPr/>
                </p:nvSpPr>
                <p:spPr bwMode="auto">
                  <a:xfrm>
                    <a:off x="4631" y="1585"/>
                    <a:ext cx="5" cy="3"/>
                  </a:xfrm>
                  <a:custGeom>
                    <a:avLst/>
                    <a:gdLst>
                      <a:gd name="T0" fmla="*/ 0 w 8"/>
                      <a:gd name="T1" fmla="*/ 1 h 5"/>
                      <a:gd name="T2" fmla="*/ 2 w 8"/>
                      <a:gd name="T3" fmla="*/ 3 h 5"/>
                      <a:gd name="T4" fmla="*/ 6 w 8"/>
                      <a:gd name="T5" fmla="*/ 5 h 5"/>
                      <a:gd name="T6" fmla="*/ 8 w 8"/>
                      <a:gd name="T7" fmla="*/ 1 h 5"/>
                      <a:gd name="T8" fmla="*/ 2 w 8"/>
                      <a:gd name="T9" fmla="*/ 0 h 5"/>
                      <a:gd name="T10" fmla="*/ 3 w 8"/>
                      <a:gd name="T11" fmla="*/ 1 h 5"/>
                      <a:gd name="T12" fmla="*/ 0 w 8"/>
                      <a:gd name="T13" fmla="*/ 1 h 5"/>
                      <a:gd name="T14" fmla="*/ 0 w 8"/>
                      <a:gd name="T15" fmla="*/ 3 h 5"/>
                      <a:gd name="T16" fmla="*/ 2 w 8"/>
                      <a:gd name="T17" fmla="*/ 3 h 5"/>
                      <a:gd name="T18" fmla="*/ 0 w 8"/>
                      <a:gd name="T19" fmla="*/ 1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 h="5">
                        <a:moveTo>
                          <a:pt x="0" y="1"/>
                        </a:moveTo>
                        <a:lnTo>
                          <a:pt x="2" y="3"/>
                        </a:lnTo>
                        <a:lnTo>
                          <a:pt x="6" y="5"/>
                        </a:lnTo>
                        <a:lnTo>
                          <a:pt x="8" y="1"/>
                        </a:lnTo>
                        <a:lnTo>
                          <a:pt x="2" y="0"/>
                        </a:lnTo>
                        <a:lnTo>
                          <a:pt x="3" y="1"/>
                        </a:lnTo>
                        <a:lnTo>
                          <a:pt x="0" y="1"/>
                        </a:lnTo>
                        <a:lnTo>
                          <a:pt x="0" y="3"/>
                        </a:lnTo>
                        <a:lnTo>
                          <a:pt x="2" y="3"/>
                        </a:lnTo>
                        <a:lnTo>
                          <a:pt x="0"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2082" name="Freeform 274"/>
                  <p:cNvSpPr>
                    <a:spLocks/>
                  </p:cNvSpPr>
                  <p:nvPr/>
                </p:nvSpPr>
                <p:spPr bwMode="auto">
                  <a:xfrm>
                    <a:off x="4631" y="1572"/>
                    <a:ext cx="2" cy="14"/>
                  </a:xfrm>
                  <a:custGeom>
                    <a:avLst/>
                    <a:gdLst>
                      <a:gd name="T0" fmla="*/ 2 w 3"/>
                      <a:gd name="T1" fmla="*/ 0 h 29"/>
                      <a:gd name="T2" fmla="*/ 0 w 3"/>
                      <a:gd name="T3" fmla="*/ 2 h 29"/>
                      <a:gd name="T4" fmla="*/ 0 w 3"/>
                      <a:gd name="T5" fmla="*/ 29 h 29"/>
                      <a:gd name="T6" fmla="*/ 3 w 3"/>
                      <a:gd name="T7" fmla="*/ 29 h 29"/>
                      <a:gd name="T8" fmla="*/ 3 w 3"/>
                      <a:gd name="T9" fmla="*/ 2 h 29"/>
                      <a:gd name="T10" fmla="*/ 2 w 3"/>
                      <a:gd name="T11" fmla="*/ 3 h 29"/>
                      <a:gd name="T12" fmla="*/ 2 w 3"/>
                      <a:gd name="T13" fmla="*/ 0 h 29"/>
                      <a:gd name="T14" fmla="*/ 0 w 3"/>
                      <a:gd name="T15" fmla="*/ 0 h 29"/>
                      <a:gd name="T16" fmla="*/ 0 w 3"/>
                      <a:gd name="T17" fmla="*/ 2 h 29"/>
                      <a:gd name="T18" fmla="*/ 2 w 3"/>
                      <a:gd name="T19"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 h="29">
                        <a:moveTo>
                          <a:pt x="2" y="0"/>
                        </a:moveTo>
                        <a:lnTo>
                          <a:pt x="0" y="2"/>
                        </a:lnTo>
                        <a:lnTo>
                          <a:pt x="0" y="29"/>
                        </a:lnTo>
                        <a:lnTo>
                          <a:pt x="3" y="29"/>
                        </a:lnTo>
                        <a:lnTo>
                          <a:pt x="3" y="2"/>
                        </a:lnTo>
                        <a:lnTo>
                          <a:pt x="2" y="3"/>
                        </a:lnTo>
                        <a:lnTo>
                          <a:pt x="2" y="0"/>
                        </a:lnTo>
                        <a:lnTo>
                          <a:pt x="0" y="0"/>
                        </a:lnTo>
                        <a:lnTo>
                          <a:pt x="0" y="2"/>
                        </a:lnTo>
                        <a:lnTo>
                          <a:pt x="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2083" name="Freeform 275"/>
                  <p:cNvSpPr>
                    <a:spLocks/>
                  </p:cNvSpPr>
                  <p:nvPr/>
                </p:nvSpPr>
                <p:spPr bwMode="auto">
                  <a:xfrm>
                    <a:off x="4632" y="1571"/>
                    <a:ext cx="8" cy="3"/>
                  </a:xfrm>
                  <a:custGeom>
                    <a:avLst/>
                    <a:gdLst>
                      <a:gd name="T0" fmla="*/ 16 w 16"/>
                      <a:gd name="T1" fmla="*/ 6 h 6"/>
                      <a:gd name="T2" fmla="*/ 14 w 16"/>
                      <a:gd name="T3" fmla="*/ 3 h 6"/>
                      <a:gd name="T4" fmla="*/ 12 w 16"/>
                      <a:gd name="T5" fmla="*/ 3 h 6"/>
                      <a:gd name="T6" fmla="*/ 11 w 16"/>
                      <a:gd name="T7" fmla="*/ 1 h 6"/>
                      <a:gd name="T8" fmla="*/ 9 w 16"/>
                      <a:gd name="T9" fmla="*/ 1 h 6"/>
                      <a:gd name="T10" fmla="*/ 6 w 16"/>
                      <a:gd name="T11" fmla="*/ 0 h 6"/>
                      <a:gd name="T12" fmla="*/ 3 w 16"/>
                      <a:gd name="T13" fmla="*/ 0 h 6"/>
                      <a:gd name="T14" fmla="*/ 1 w 16"/>
                      <a:gd name="T15" fmla="*/ 1 h 6"/>
                      <a:gd name="T16" fmla="*/ 0 w 16"/>
                      <a:gd name="T17" fmla="*/ 1 h 6"/>
                      <a:gd name="T18" fmla="*/ 0 w 16"/>
                      <a:gd name="T19" fmla="*/ 4 h 6"/>
                      <a:gd name="T20" fmla="*/ 1 w 16"/>
                      <a:gd name="T21" fmla="*/ 3 h 6"/>
                      <a:gd name="T22" fmla="*/ 8 w 16"/>
                      <a:gd name="T23" fmla="*/ 3 h 6"/>
                      <a:gd name="T24" fmla="*/ 9 w 16"/>
                      <a:gd name="T25" fmla="*/ 4 h 6"/>
                      <a:gd name="T26" fmla="*/ 11 w 16"/>
                      <a:gd name="T27" fmla="*/ 4 h 6"/>
                      <a:gd name="T28" fmla="*/ 12 w 16"/>
                      <a:gd name="T29" fmla="*/ 6 h 6"/>
                      <a:gd name="T30" fmla="*/ 16 w 16"/>
                      <a:gd name="T31"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 h="6">
                        <a:moveTo>
                          <a:pt x="16" y="6"/>
                        </a:moveTo>
                        <a:lnTo>
                          <a:pt x="14" y="3"/>
                        </a:lnTo>
                        <a:lnTo>
                          <a:pt x="12" y="3"/>
                        </a:lnTo>
                        <a:lnTo>
                          <a:pt x="11" y="1"/>
                        </a:lnTo>
                        <a:lnTo>
                          <a:pt x="9" y="1"/>
                        </a:lnTo>
                        <a:lnTo>
                          <a:pt x="6" y="0"/>
                        </a:lnTo>
                        <a:lnTo>
                          <a:pt x="3" y="0"/>
                        </a:lnTo>
                        <a:lnTo>
                          <a:pt x="1" y="1"/>
                        </a:lnTo>
                        <a:lnTo>
                          <a:pt x="0" y="1"/>
                        </a:lnTo>
                        <a:lnTo>
                          <a:pt x="0" y="4"/>
                        </a:lnTo>
                        <a:lnTo>
                          <a:pt x="1" y="3"/>
                        </a:lnTo>
                        <a:lnTo>
                          <a:pt x="8" y="3"/>
                        </a:lnTo>
                        <a:lnTo>
                          <a:pt x="9" y="4"/>
                        </a:lnTo>
                        <a:lnTo>
                          <a:pt x="11" y="4"/>
                        </a:lnTo>
                        <a:lnTo>
                          <a:pt x="12" y="6"/>
                        </a:lnTo>
                        <a:lnTo>
                          <a:pt x="16"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2084" name="Freeform 276"/>
                  <p:cNvSpPr>
                    <a:spLocks/>
                  </p:cNvSpPr>
                  <p:nvPr/>
                </p:nvSpPr>
                <p:spPr bwMode="auto">
                  <a:xfrm>
                    <a:off x="4635" y="1575"/>
                    <a:ext cx="3" cy="3"/>
                  </a:xfrm>
                  <a:custGeom>
                    <a:avLst/>
                    <a:gdLst>
                      <a:gd name="T0" fmla="*/ 7 w 7"/>
                      <a:gd name="T1" fmla="*/ 1 h 6"/>
                      <a:gd name="T2" fmla="*/ 7 w 7"/>
                      <a:gd name="T3" fmla="*/ 6 h 6"/>
                      <a:gd name="T4" fmla="*/ 0 w 7"/>
                      <a:gd name="T5" fmla="*/ 6 h 6"/>
                      <a:gd name="T6" fmla="*/ 0 w 7"/>
                      <a:gd name="T7" fmla="*/ 0 h 6"/>
                      <a:gd name="T8" fmla="*/ 5 w 7"/>
                      <a:gd name="T9" fmla="*/ 0 h 6"/>
                      <a:gd name="T10" fmla="*/ 7 w 7"/>
                      <a:gd name="T11" fmla="*/ 1 h 6"/>
                    </a:gdLst>
                    <a:ahLst/>
                    <a:cxnLst>
                      <a:cxn ang="0">
                        <a:pos x="T0" y="T1"/>
                      </a:cxn>
                      <a:cxn ang="0">
                        <a:pos x="T2" y="T3"/>
                      </a:cxn>
                      <a:cxn ang="0">
                        <a:pos x="T4" y="T5"/>
                      </a:cxn>
                      <a:cxn ang="0">
                        <a:pos x="T6" y="T7"/>
                      </a:cxn>
                      <a:cxn ang="0">
                        <a:pos x="T8" y="T9"/>
                      </a:cxn>
                      <a:cxn ang="0">
                        <a:pos x="T10" y="T11"/>
                      </a:cxn>
                    </a:cxnLst>
                    <a:rect l="0" t="0" r="r" b="b"/>
                    <a:pathLst>
                      <a:path w="7" h="6">
                        <a:moveTo>
                          <a:pt x="7" y="1"/>
                        </a:moveTo>
                        <a:lnTo>
                          <a:pt x="7" y="6"/>
                        </a:lnTo>
                        <a:lnTo>
                          <a:pt x="0" y="6"/>
                        </a:lnTo>
                        <a:lnTo>
                          <a:pt x="0" y="0"/>
                        </a:lnTo>
                        <a:lnTo>
                          <a:pt x="5" y="0"/>
                        </a:lnTo>
                        <a:lnTo>
                          <a:pt x="7"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2085" name="Freeform 277"/>
                  <p:cNvSpPr>
                    <a:spLocks/>
                  </p:cNvSpPr>
                  <p:nvPr/>
                </p:nvSpPr>
                <p:spPr bwMode="auto">
                  <a:xfrm>
                    <a:off x="4637" y="1575"/>
                    <a:ext cx="2" cy="4"/>
                  </a:xfrm>
                  <a:custGeom>
                    <a:avLst/>
                    <a:gdLst>
                      <a:gd name="T0" fmla="*/ 2 w 3"/>
                      <a:gd name="T1" fmla="*/ 8 h 8"/>
                      <a:gd name="T2" fmla="*/ 3 w 3"/>
                      <a:gd name="T3" fmla="*/ 6 h 8"/>
                      <a:gd name="T4" fmla="*/ 3 w 3"/>
                      <a:gd name="T5" fmla="*/ 1 h 8"/>
                      <a:gd name="T6" fmla="*/ 2 w 3"/>
                      <a:gd name="T7" fmla="*/ 0 h 8"/>
                      <a:gd name="T8" fmla="*/ 2 w 3"/>
                      <a:gd name="T9" fmla="*/ 3 h 8"/>
                      <a:gd name="T10" fmla="*/ 0 w 3"/>
                      <a:gd name="T11" fmla="*/ 3 h 8"/>
                      <a:gd name="T12" fmla="*/ 0 w 3"/>
                      <a:gd name="T13" fmla="*/ 6 h 8"/>
                      <a:gd name="T14" fmla="*/ 2 w 3"/>
                      <a:gd name="T15" fmla="*/ 5 h 8"/>
                      <a:gd name="T16" fmla="*/ 2 w 3"/>
                      <a:gd name="T17" fmla="*/ 8 h 8"/>
                      <a:gd name="T18" fmla="*/ 3 w 3"/>
                      <a:gd name="T19" fmla="*/ 8 h 8"/>
                      <a:gd name="T20" fmla="*/ 3 w 3"/>
                      <a:gd name="T21" fmla="*/ 6 h 8"/>
                      <a:gd name="T22" fmla="*/ 2 w 3"/>
                      <a:gd name="T23"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 h="8">
                        <a:moveTo>
                          <a:pt x="2" y="8"/>
                        </a:moveTo>
                        <a:lnTo>
                          <a:pt x="3" y="6"/>
                        </a:lnTo>
                        <a:lnTo>
                          <a:pt x="3" y="1"/>
                        </a:lnTo>
                        <a:lnTo>
                          <a:pt x="2" y="0"/>
                        </a:lnTo>
                        <a:lnTo>
                          <a:pt x="2" y="3"/>
                        </a:lnTo>
                        <a:lnTo>
                          <a:pt x="0" y="3"/>
                        </a:lnTo>
                        <a:lnTo>
                          <a:pt x="0" y="6"/>
                        </a:lnTo>
                        <a:lnTo>
                          <a:pt x="2" y="5"/>
                        </a:lnTo>
                        <a:lnTo>
                          <a:pt x="2" y="8"/>
                        </a:lnTo>
                        <a:lnTo>
                          <a:pt x="3" y="8"/>
                        </a:lnTo>
                        <a:lnTo>
                          <a:pt x="3" y="6"/>
                        </a:lnTo>
                        <a:lnTo>
                          <a:pt x="2"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2086" name="Freeform 278"/>
                  <p:cNvSpPr>
                    <a:spLocks/>
                  </p:cNvSpPr>
                  <p:nvPr/>
                </p:nvSpPr>
                <p:spPr bwMode="auto">
                  <a:xfrm>
                    <a:off x="4634" y="1577"/>
                    <a:ext cx="4" cy="2"/>
                  </a:xfrm>
                  <a:custGeom>
                    <a:avLst/>
                    <a:gdLst>
                      <a:gd name="T0" fmla="*/ 0 w 8"/>
                      <a:gd name="T1" fmla="*/ 1 h 3"/>
                      <a:gd name="T2" fmla="*/ 1 w 8"/>
                      <a:gd name="T3" fmla="*/ 3 h 3"/>
                      <a:gd name="T4" fmla="*/ 8 w 8"/>
                      <a:gd name="T5" fmla="*/ 3 h 3"/>
                      <a:gd name="T6" fmla="*/ 8 w 8"/>
                      <a:gd name="T7" fmla="*/ 0 h 3"/>
                      <a:gd name="T8" fmla="*/ 3 w 8"/>
                      <a:gd name="T9" fmla="*/ 0 h 3"/>
                      <a:gd name="T10" fmla="*/ 5 w 8"/>
                      <a:gd name="T11" fmla="*/ 1 h 3"/>
                      <a:gd name="T12" fmla="*/ 0 w 8"/>
                      <a:gd name="T13" fmla="*/ 1 h 3"/>
                      <a:gd name="T14" fmla="*/ 1 w 8"/>
                      <a:gd name="T15" fmla="*/ 3 h 3"/>
                      <a:gd name="T16" fmla="*/ 0 w 8"/>
                      <a:gd name="T17" fmla="*/ 1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3">
                        <a:moveTo>
                          <a:pt x="0" y="1"/>
                        </a:moveTo>
                        <a:lnTo>
                          <a:pt x="1" y="3"/>
                        </a:lnTo>
                        <a:lnTo>
                          <a:pt x="8" y="3"/>
                        </a:lnTo>
                        <a:lnTo>
                          <a:pt x="8" y="0"/>
                        </a:lnTo>
                        <a:lnTo>
                          <a:pt x="3" y="0"/>
                        </a:lnTo>
                        <a:lnTo>
                          <a:pt x="5" y="1"/>
                        </a:lnTo>
                        <a:lnTo>
                          <a:pt x="0" y="1"/>
                        </a:lnTo>
                        <a:lnTo>
                          <a:pt x="1" y="3"/>
                        </a:lnTo>
                        <a:lnTo>
                          <a:pt x="0"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2087" name="Freeform 279"/>
                  <p:cNvSpPr>
                    <a:spLocks/>
                  </p:cNvSpPr>
                  <p:nvPr/>
                </p:nvSpPr>
                <p:spPr bwMode="auto">
                  <a:xfrm>
                    <a:off x="4634" y="1574"/>
                    <a:ext cx="2" cy="4"/>
                  </a:xfrm>
                  <a:custGeom>
                    <a:avLst/>
                    <a:gdLst>
                      <a:gd name="T0" fmla="*/ 1 w 5"/>
                      <a:gd name="T1" fmla="*/ 0 h 8"/>
                      <a:gd name="T2" fmla="*/ 0 w 5"/>
                      <a:gd name="T3" fmla="*/ 2 h 8"/>
                      <a:gd name="T4" fmla="*/ 0 w 5"/>
                      <a:gd name="T5" fmla="*/ 8 h 8"/>
                      <a:gd name="T6" fmla="*/ 5 w 5"/>
                      <a:gd name="T7" fmla="*/ 8 h 8"/>
                      <a:gd name="T8" fmla="*/ 5 w 5"/>
                      <a:gd name="T9" fmla="*/ 2 h 8"/>
                      <a:gd name="T10" fmla="*/ 1 w 5"/>
                      <a:gd name="T11" fmla="*/ 3 h 8"/>
                      <a:gd name="T12" fmla="*/ 1 w 5"/>
                      <a:gd name="T13" fmla="*/ 0 h 8"/>
                      <a:gd name="T14" fmla="*/ 0 w 5"/>
                      <a:gd name="T15" fmla="*/ 0 h 8"/>
                      <a:gd name="T16" fmla="*/ 0 w 5"/>
                      <a:gd name="T17" fmla="*/ 2 h 8"/>
                      <a:gd name="T18" fmla="*/ 1 w 5"/>
                      <a:gd name="T19"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 h="8">
                        <a:moveTo>
                          <a:pt x="1" y="0"/>
                        </a:moveTo>
                        <a:lnTo>
                          <a:pt x="0" y="2"/>
                        </a:lnTo>
                        <a:lnTo>
                          <a:pt x="0" y="8"/>
                        </a:lnTo>
                        <a:lnTo>
                          <a:pt x="5" y="8"/>
                        </a:lnTo>
                        <a:lnTo>
                          <a:pt x="5" y="2"/>
                        </a:lnTo>
                        <a:lnTo>
                          <a:pt x="1" y="3"/>
                        </a:lnTo>
                        <a:lnTo>
                          <a:pt x="1" y="0"/>
                        </a:lnTo>
                        <a:lnTo>
                          <a:pt x="0" y="0"/>
                        </a:lnTo>
                        <a:lnTo>
                          <a:pt x="0" y="2"/>
                        </a:lnTo>
                        <a:lnTo>
                          <a:pt x="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2088" name="Freeform 280"/>
                  <p:cNvSpPr>
                    <a:spLocks/>
                  </p:cNvSpPr>
                  <p:nvPr/>
                </p:nvSpPr>
                <p:spPr bwMode="auto">
                  <a:xfrm>
                    <a:off x="4635" y="1574"/>
                    <a:ext cx="4" cy="2"/>
                  </a:xfrm>
                  <a:custGeom>
                    <a:avLst/>
                    <a:gdLst>
                      <a:gd name="T0" fmla="*/ 7 w 8"/>
                      <a:gd name="T1" fmla="*/ 2 h 5"/>
                      <a:gd name="T2" fmla="*/ 8 w 8"/>
                      <a:gd name="T3" fmla="*/ 3 h 5"/>
                      <a:gd name="T4" fmla="*/ 5 w 8"/>
                      <a:gd name="T5" fmla="*/ 0 h 5"/>
                      <a:gd name="T6" fmla="*/ 0 w 8"/>
                      <a:gd name="T7" fmla="*/ 0 h 5"/>
                      <a:gd name="T8" fmla="*/ 0 w 8"/>
                      <a:gd name="T9" fmla="*/ 3 h 5"/>
                      <a:gd name="T10" fmla="*/ 4 w 8"/>
                      <a:gd name="T11" fmla="*/ 3 h 5"/>
                      <a:gd name="T12" fmla="*/ 5 w 8"/>
                      <a:gd name="T13" fmla="*/ 5 h 5"/>
                      <a:gd name="T14" fmla="*/ 7 w 8"/>
                      <a:gd name="T15" fmla="*/ 5 h 5"/>
                      <a:gd name="T16" fmla="*/ 5 w 8"/>
                      <a:gd name="T17" fmla="*/ 5 h 5"/>
                      <a:gd name="T18" fmla="*/ 7 w 8"/>
                      <a:gd name="T19" fmla="*/ 5 h 5"/>
                      <a:gd name="T20" fmla="*/ 7 w 8"/>
                      <a:gd name="T21"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 h="5">
                        <a:moveTo>
                          <a:pt x="7" y="2"/>
                        </a:moveTo>
                        <a:lnTo>
                          <a:pt x="8" y="3"/>
                        </a:lnTo>
                        <a:lnTo>
                          <a:pt x="5" y="0"/>
                        </a:lnTo>
                        <a:lnTo>
                          <a:pt x="0" y="0"/>
                        </a:lnTo>
                        <a:lnTo>
                          <a:pt x="0" y="3"/>
                        </a:lnTo>
                        <a:lnTo>
                          <a:pt x="4" y="3"/>
                        </a:lnTo>
                        <a:lnTo>
                          <a:pt x="5" y="5"/>
                        </a:lnTo>
                        <a:lnTo>
                          <a:pt x="7" y="5"/>
                        </a:lnTo>
                        <a:lnTo>
                          <a:pt x="5" y="5"/>
                        </a:lnTo>
                        <a:lnTo>
                          <a:pt x="7" y="5"/>
                        </a:lnTo>
                        <a:lnTo>
                          <a:pt x="7"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2089" name="Freeform 281"/>
                  <p:cNvSpPr>
                    <a:spLocks/>
                  </p:cNvSpPr>
                  <p:nvPr/>
                </p:nvSpPr>
                <p:spPr bwMode="auto">
                  <a:xfrm>
                    <a:off x="4483" y="1576"/>
                    <a:ext cx="15" cy="21"/>
                  </a:xfrm>
                  <a:custGeom>
                    <a:avLst/>
                    <a:gdLst>
                      <a:gd name="T0" fmla="*/ 26 w 29"/>
                      <a:gd name="T1" fmla="*/ 0 h 42"/>
                      <a:gd name="T2" fmla="*/ 28 w 29"/>
                      <a:gd name="T3" fmla="*/ 11 h 42"/>
                      <a:gd name="T4" fmla="*/ 28 w 29"/>
                      <a:gd name="T5" fmla="*/ 19 h 42"/>
                      <a:gd name="T6" fmla="*/ 29 w 29"/>
                      <a:gd name="T7" fmla="*/ 29 h 42"/>
                      <a:gd name="T8" fmla="*/ 26 w 29"/>
                      <a:gd name="T9" fmla="*/ 39 h 42"/>
                      <a:gd name="T10" fmla="*/ 24 w 29"/>
                      <a:gd name="T11" fmla="*/ 40 h 42"/>
                      <a:gd name="T12" fmla="*/ 21 w 29"/>
                      <a:gd name="T13" fmla="*/ 40 h 42"/>
                      <a:gd name="T14" fmla="*/ 20 w 29"/>
                      <a:gd name="T15" fmla="*/ 42 h 42"/>
                      <a:gd name="T16" fmla="*/ 5 w 29"/>
                      <a:gd name="T17" fmla="*/ 42 h 42"/>
                      <a:gd name="T18" fmla="*/ 3 w 29"/>
                      <a:gd name="T19" fmla="*/ 32 h 42"/>
                      <a:gd name="T20" fmla="*/ 2 w 29"/>
                      <a:gd name="T21" fmla="*/ 23 h 42"/>
                      <a:gd name="T22" fmla="*/ 2 w 29"/>
                      <a:gd name="T23" fmla="*/ 13 h 42"/>
                      <a:gd name="T24" fmla="*/ 0 w 29"/>
                      <a:gd name="T25" fmla="*/ 3 h 42"/>
                      <a:gd name="T26" fmla="*/ 3 w 29"/>
                      <a:gd name="T27" fmla="*/ 2 h 42"/>
                      <a:gd name="T28" fmla="*/ 7 w 29"/>
                      <a:gd name="T29" fmla="*/ 0 h 42"/>
                      <a:gd name="T30" fmla="*/ 26 w 29"/>
                      <a:gd name="T31" fmla="*/ 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9" h="42">
                        <a:moveTo>
                          <a:pt x="26" y="0"/>
                        </a:moveTo>
                        <a:lnTo>
                          <a:pt x="28" y="11"/>
                        </a:lnTo>
                        <a:lnTo>
                          <a:pt x="28" y="19"/>
                        </a:lnTo>
                        <a:lnTo>
                          <a:pt x="29" y="29"/>
                        </a:lnTo>
                        <a:lnTo>
                          <a:pt x="26" y="39"/>
                        </a:lnTo>
                        <a:lnTo>
                          <a:pt x="24" y="40"/>
                        </a:lnTo>
                        <a:lnTo>
                          <a:pt x="21" y="40"/>
                        </a:lnTo>
                        <a:lnTo>
                          <a:pt x="20" y="42"/>
                        </a:lnTo>
                        <a:lnTo>
                          <a:pt x="5" y="42"/>
                        </a:lnTo>
                        <a:lnTo>
                          <a:pt x="3" y="32"/>
                        </a:lnTo>
                        <a:lnTo>
                          <a:pt x="2" y="23"/>
                        </a:lnTo>
                        <a:lnTo>
                          <a:pt x="2" y="13"/>
                        </a:lnTo>
                        <a:lnTo>
                          <a:pt x="0" y="3"/>
                        </a:lnTo>
                        <a:lnTo>
                          <a:pt x="3" y="2"/>
                        </a:lnTo>
                        <a:lnTo>
                          <a:pt x="7" y="0"/>
                        </a:lnTo>
                        <a:lnTo>
                          <a:pt x="2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2090" name="Freeform 282"/>
                  <p:cNvSpPr>
                    <a:spLocks/>
                  </p:cNvSpPr>
                  <p:nvPr/>
                </p:nvSpPr>
                <p:spPr bwMode="auto">
                  <a:xfrm>
                    <a:off x="4495" y="1576"/>
                    <a:ext cx="3" cy="21"/>
                  </a:xfrm>
                  <a:custGeom>
                    <a:avLst/>
                    <a:gdLst>
                      <a:gd name="T0" fmla="*/ 4 w 7"/>
                      <a:gd name="T1" fmla="*/ 40 h 40"/>
                      <a:gd name="T2" fmla="*/ 4 w 7"/>
                      <a:gd name="T3" fmla="*/ 39 h 40"/>
                      <a:gd name="T4" fmla="*/ 7 w 7"/>
                      <a:gd name="T5" fmla="*/ 29 h 40"/>
                      <a:gd name="T6" fmla="*/ 5 w 7"/>
                      <a:gd name="T7" fmla="*/ 19 h 40"/>
                      <a:gd name="T8" fmla="*/ 5 w 7"/>
                      <a:gd name="T9" fmla="*/ 0 h 40"/>
                      <a:gd name="T10" fmla="*/ 0 w 7"/>
                      <a:gd name="T11" fmla="*/ 0 h 40"/>
                      <a:gd name="T12" fmla="*/ 2 w 7"/>
                      <a:gd name="T13" fmla="*/ 11 h 40"/>
                      <a:gd name="T14" fmla="*/ 2 w 7"/>
                      <a:gd name="T15" fmla="*/ 19 h 40"/>
                      <a:gd name="T16" fmla="*/ 4 w 7"/>
                      <a:gd name="T17" fmla="*/ 29 h 40"/>
                      <a:gd name="T18" fmla="*/ 2 w 7"/>
                      <a:gd name="T19" fmla="*/ 39 h 40"/>
                      <a:gd name="T20" fmla="*/ 2 w 7"/>
                      <a:gd name="T21" fmla="*/ 37 h 40"/>
                      <a:gd name="T22" fmla="*/ 4 w 7"/>
                      <a:gd name="T23" fmla="*/ 40 h 40"/>
                      <a:gd name="T24" fmla="*/ 4 w 7"/>
                      <a:gd name="T25" fmla="*/ 39 h 40"/>
                      <a:gd name="T26" fmla="*/ 4 w 7"/>
                      <a:gd name="T27" fmla="*/ 4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40">
                        <a:moveTo>
                          <a:pt x="4" y="40"/>
                        </a:moveTo>
                        <a:lnTo>
                          <a:pt x="4" y="39"/>
                        </a:lnTo>
                        <a:lnTo>
                          <a:pt x="7" y="29"/>
                        </a:lnTo>
                        <a:lnTo>
                          <a:pt x="5" y="19"/>
                        </a:lnTo>
                        <a:lnTo>
                          <a:pt x="5" y="0"/>
                        </a:lnTo>
                        <a:lnTo>
                          <a:pt x="0" y="0"/>
                        </a:lnTo>
                        <a:lnTo>
                          <a:pt x="2" y="11"/>
                        </a:lnTo>
                        <a:lnTo>
                          <a:pt x="2" y="19"/>
                        </a:lnTo>
                        <a:lnTo>
                          <a:pt x="4" y="29"/>
                        </a:lnTo>
                        <a:lnTo>
                          <a:pt x="2" y="39"/>
                        </a:lnTo>
                        <a:lnTo>
                          <a:pt x="2" y="37"/>
                        </a:lnTo>
                        <a:lnTo>
                          <a:pt x="4" y="40"/>
                        </a:lnTo>
                        <a:lnTo>
                          <a:pt x="4" y="39"/>
                        </a:lnTo>
                        <a:lnTo>
                          <a:pt x="4" y="4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2091" name="Freeform 283"/>
                  <p:cNvSpPr>
                    <a:spLocks/>
                  </p:cNvSpPr>
                  <p:nvPr/>
                </p:nvSpPr>
                <p:spPr bwMode="auto">
                  <a:xfrm>
                    <a:off x="4485" y="1595"/>
                    <a:ext cx="12" cy="3"/>
                  </a:xfrm>
                  <a:custGeom>
                    <a:avLst/>
                    <a:gdLst>
                      <a:gd name="T0" fmla="*/ 0 w 25"/>
                      <a:gd name="T1" fmla="*/ 5 h 7"/>
                      <a:gd name="T2" fmla="*/ 2 w 25"/>
                      <a:gd name="T3" fmla="*/ 7 h 7"/>
                      <a:gd name="T4" fmla="*/ 20 w 25"/>
                      <a:gd name="T5" fmla="*/ 7 h 7"/>
                      <a:gd name="T6" fmla="*/ 21 w 25"/>
                      <a:gd name="T7" fmla="*/ 5 h 7"/>
                      <a:gd name="T8" fmla="*/ 25 w 25"/>
                      <a:gd name="T9" fmla="*/ 3 h 7"/>
                      <a:gd name="T10" fmla="*/ 23 w 25"/>
                      <a:gd name="T11" fmla="*/ 0 h 7"/>
                      <a:gd name="T12" fmla="*/ 21 w 25"/>
                      <a:gd name="T13" fmla="*/ 2 h 7"/>
                      <a:gd name="T14" fmla="*/ 18 w 25"/>
                      <a:gd name="T15" fmla="*/ 2 h 7"/>
                      <a:gd name="T16" fmla="*/ 17 w 25"/>
                      <a:gd name="T17" fmla="*/ 3 h 7"/>
                      <a:gd name="T18" fmla="*/ 7 w 25"/>
                      <a:gd name="T19" fmla="*/ 3 h 7"/>
                      <a:gd name="T20" fmla="*/ 5 w 25"/>
                      <a:gd name="T21" fmla="*/ 2 h 7"/>
                      <a:gd name="T22" fmla="*/ 2 w 25"/>
                      <a:gd name="T23" fmla="*/ 2 h 7"/>
                      <a:gd name="T24" fmla="*/ 4 w 25"/>
                      <a:gd name="T25" fmla="*/ 3 h 7"/>
                      <a:gd name="T26" fmla="*/ 0 w 25"/>
                      <a:gd name="T27" fmla="*/ 5 h 7"/>
                      <a:gd name="T28" fmla="*/ 0 w 25"/>
                      <a:gd name="T29" fmla="*/ 7 h 7"/>
                      <a:gd name="T30" fmla="*/ 2 w 25"/>
                      <a:gd name="T31" fmla="*/ 7 h 7"/>
                      <a:gd name="T32" fmla="*/ 0 w 25"/>
                      <a:gd name="T33"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5" h="7">
                        <a:moveTo>
                          <a:pt x="0" y="5"/>
                        </a:moveTo>
                        <a:lnTo>
                          <a:pt x="2" y="7"/>
                        </a:lnTo>
                        <a:lnTo>
                          <a:pt x="20" y="7"/>
                        </a:lnTo>
                        <a:lnTo>
                          <a:pt x="21" y="5"/>
                        </a:lnTo>
                        <a:lnTo>
                          <a:pt x="25" y="3"/>
                        </a:lnTo>
                        <a:lnTo>
                          <a:pt x="23" y="0"/>
                        </a:lnTo>
                        <a:lnTo>
                          <a:pt x="21" y="2"/>
                        </a:lnTo>
                        <a:lnTo>
                          <a:pt x="18" y="2"/>
                        </a:lnTo>
                        <a:lnTo>
                          <a:pt x="17" y="3"/>
                        </a:lnTo>
                        <a:lnTo>
                          <a:pt x="7" y="3"/>
                        </a:lnTo>
                        <a:lnTo>
                          <a:pt x="5" y="2"/>
                        </a:lnTo>
                        <a:lnTo>
                          <a:pt x="2" y="2"/>
                        </a:lnTo>
                        <a:lnTo>
                          <a:pt x="4" y="3"/>
                        </a:lnTo>
                        <a:lnTo>
                          <a:pt x="0" y="5"/>
                        </a:lnTo>
                        <a:lnTo>
                          <a:pt x="0" y="7"/>
                        </a:lnTo>
                        <a:lnTo>
                          <a:pt x="2" y="7"/>
                        </a:lnTo>
                        <a:lnTo>
                          <a:pt x="0" y="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2092" name="Freeform 284"/>
                  <p:cNvSpPr>
                    <a:spLocks/>
                  </p:cNvSpPr>
                  <p:nvPr/>
                </p:nvSpPr>
                <p:spPr bwMode="auto">
                  <a:xfrm>
                    <a:off x="4483" y="1577"/>
                    <a:ext cx="3" cy="20"/>
                  </a:xfrm>
                  <a:custGeom>
                    <a:avLst/>
                    <a:gdLst>
                      <a:gd name="T0" fmla="*/ 0 w 7"/>
                      <a:gd name="T1" fmla="*/ 0 h 40"/>
                      <a:gd name="T2" fmla="*/ 0 w 7"/>
                      <a:gd name="T3" fmla="*/ 21 h 40"/>
                      <a:gd name="T4" fmla="*/ 2 w 7"/>
                      <a:gd name="T5" fmla="*/ 30 h 40"/>
                      <a:gd name="T6" fmla="*/ 3 w 7"/>
                      <a:gd name="T7" fmla="*/ 40 h 40"/>
                      <a:gd name="T8" fmla="*/ 7 w 7"/>
                      <a:gd name="T9" fmla="*/ 38 h 40"/>
                      <a:gd name="T10" fmla="*/ 5 w 7"/>
                      <a:gd name="T11" fmla="*/ 30 h 40"/>
                      <a:gd name="T12" fmla="*/ 3 w 7"/>
                      <a:gd name="T13" fmla="*/ 21 h 40"/>
                      <a:gd name="T14" fmla="*/ 3 w 7"/>
                      <a:gd name="T15" fmla="*/ 11 h 40"/>
                      <a:gd name="T16" fmla="*/ 2 w 7"/>
                      <a:gd name="T17" fmla="*/ 1 h 40"/>
                      <a:gd name="T18" fmla="*/ 2 w 7"/>
                      <a:gd name="T19" fmla="*/ 3 h 40"/>
                      <a:gd name="T20" fmla="*/ 0 w 7"/>
                      <a:gd name="T21" fmla="*/ 0 h 40"/>
                      <a:gd name="T22" fmla="*/ 0 w 7"/>
                      <a:gd name="T23" fmla="*/ 1 h 40"/>
                      <a:gd name="T24" fmla="*/ 0 w 7"/>
                      <a:gd name="T25"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 h="40">
                        <a:moveTo>
                          <a:pt x="0" y="0"/>
                        </a:moveTo>
                        <a:lnTo>
                          <a:pt x="0" y="21"/>
                        </a:lnTo>
                        <a:lnTo>
                          <a:pt x="2" y="30"/>
                        </a:lnTo>
                        <a:lnTo>
                          <a:pt x="3" y="40"/>
                        </a:lnTo>
                        <a:lnTo>
                          <a:pt x="7" y="38"/>
                        </a:lnTo>
                        <a:lnTo>
                          <a:pt x="5" y="30"/>
                        </a:lnTo>
                        <a:lnTo>
                          <a:pt x="3" y="21"/>
                        </a:lnTo>
                        <a:lnTo>
                          <a:pt x="3" y="11"/>
                        </a:lnTo>
                        <a:lnTo>
                          <a:pt x="2" y="1"/>
                        </a:lnTo>
                        <a:lnTo>
                          <a:pt x="2" y="3"/>
                        </a:lnTo>
                        <a:lnTo>
                          <a:pt x="0" y="0"/>
                        </a:lnTo>
                        <a:lnTo>
                          <a:pt x="0" y="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2093" name="Freeform 285"/>
                  <p:cNvSpPr>
                    <a:spLocks/>
                  </p:cNvSpPr>
                  <p:nvPr/>
                </p:nvSpPr>
                <p:spPr bwMode="auto">
                  <a:xfrm>
                    <a:off x="4483" y="1576"/>
                    <a:ext cx="15" cy="3"/>
                  </a:xfrm>
                  <a:custGeom>
                    <a:avLst/>
                    <a:gdLst>
                      <a:gd name="T0" fmla="*/ 29 w 29"/>
                      <a:gd name="T1" fmla="*/ 2 h 7"/>
                      <a:gd name="T2" fmla="*/ 23 w 29"/>
                      <a:gd name="T3" fmla="*/ 2 h 7"/>
                      <a:gd name="T4" fmla="*/ 20 w 29"/>
                      <a:gd name="T5" fmla="*/ 0 h 7"/>
                      <a:gd name="T6" fmla="*/ 10 w 29"/>
                      <a:gd name="T7" fmla="*/ 0 h 7"/>
                      <a:gd name="T8" fmla="*/ 7 w 29"/>
                      <a:gd name="T9" fmla="*/ 2 h 7"/>
                      <a:gd name="T10" fmla="*/ 3 w 29"/>
                      <a:gd name="T11" fmla="*/ 2 h 7"/>
                      <a:gd name="T12" fmla="*/ 0 w 29"/>
                      <a:gd name="T13" fmla="*/ 4 h 7"/>
                      <a:gd name="T14" fmla="*/ 2 w 29"/>
                      <a:gd name="T15" fmla="*/ 7 h 7"/>
                      <a:gd name="T16" fmla="*/ 5 w 29"/>
                      <a:gd name="T17" fmla="*/ 5 h 7"/>
                      <a:gd name="T18" fmla="*/ 7 w 29"/>
                      <a:gd name="T19" fmla="*/ 4 h 7"/>
                      <a:gd name="T20" fmla="*/ 26 w 29"/>
                      <a:gd name="T21" fmla="*/ 4 h 7"/>
                      <a:gd name="T22" fmla="*/ 24 w 29"/>
                      <a:gd name="T23" fmla="*/ 2 h 7"/>
                      <a:gd name="T24" fmla="*/ 29 w 29"/>
                      <a:gd name="T25" fmla="*/ 2 h 7"/>
                      <a:gd name="T26" fmla="*/ 26 w 29"/>
                      <a:gd name="T27" fmla="*/ 2 h 7"/>
                      <a:gd name="T28" fmla="*/ 29 w 29"/>
                      <a:gd name="T29" fmla="*/ 2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9" h="7">
                        <a:moveTo>
                          <a:pt x="29" y="2"/>
                        </a:moveTo>
                        <a:lnTo>
                          <a:pt x="23" y="2"/>
                        </a:lnTo>
                        <a:lnTo>
                          <a:pt x="20" y="0"/>
                        </a:lnTo>
                        <a:lnTo>
                          <a:pt x="10" y="0"/>
                        </a:lnTo>
                        <a:lnTo>
                          <a:pt x="7" y="2"/>
                        </a:lnTo>
                        <a:lnTo>
                          <a:pt x="3" y="2"/>
                        </a:lnTo>
                        <a:lnTo>
                          <a:pt x="0" y="4"/>
                        </a:lnTo>
                        <a:lnTo>
                          <a:pt x="2" y="7"/>
                        </a:lnTo>
                        <a:lnTo>
                          <a:pt x="5" y="5"/>
                        </a:lnTo>
                        <a:lnTo>
                          <a:pt x="7" y="4"/>
                        </a:lnTo>
                        <a:lnTo>
                          <a:pt x="26" y="4"/>
                        </a:lnTo>
                        <a:lnTo>
                          <a:pt x="24" y="2"/>
                        </a:lnTo>
                        <a:lnTo>
                          <a:pt x="29" y="2"/>
                        </a:lnTo>
                        <a:lnTo>
                          <a:pt x="26" y="2"/>
                        </a:lnTo>
                        <a:lnTo>
                          <a:pt x="29"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2094" name="Freeform 286"/>
                  <p:cNvSpPr>
                    <a:spLocks/>
                  </p:cNvSpPr>
                  <p:nvPr/>
                </p:nvSpPr>
                <p:spPr bwMode="auto">
                  <a:xfrm>
                    <a:off x="4652" y="1576"/>
                    <a:ext cx="3" cy="4"/>
                  </a:xfrm>
                  <a:custGeom>
                    <a:avLst/>
                    <a:gdLst>
                      <a:gd name="T0" fmla="*/ 7 w 7"/>
                      <a:gd name="T1" fmla="*/ 2 h 6"/>
                      <a:gd name="T2" fmla="*/ 7 w 7"/>
                      <a:gd name="T3" fmla="*/ 6 h 6"/>
                      <a:gd name="T4" fmla="*/ 2 w 7"/>
                      <a:gd name="T5" fmla="*/ 6 h 6"/>
                      <a:gd name="T6" fmla="*/ 0 w 7"/>
                      <a:gd name="T7" fmla="*/ 5 h 6"/>
                      <a:gd name="T8" fmla="*/ 0 w 7"/>
                      <a:gd name="T9" fmla="*/ 0 h 6"/>
                      <a:gd name="T10" fmla="*/ 5 w 7"/>
                      <a:gd name="T11" fmla="*/ 0 h 6"/>
                      <a:gd name="T12" fmla="*/ 7 w 7"/>
                      <a:gd name="T13" fmla="*/ 2 h 6"/>
                    </a:gdLst>
                    <a:ahLst/>
                    <a:cxnLst>
                      <a:cxn ang="0">
                        <a:pos x="T0" y="T1"/>
                      </a:cxn>
                      <a:cxn ang="0">
                        <a:pos x="T2" y="T3"/>
                      </a:cxn>
                      <a:cxn ang="0">
                        <a:pos x="T4" y="T5"/>
                      </a:cxn>
                      <a:cxn ang="0">
                        <a:pos x="T6" y="T7"/>
                      </a:cxn>
                      <a:cxn ang="0">
                        <a:pos x="T8" y="T9"/>
                      </a:cxn>
                      <a:cxn ang="0">
                        <a:pos x="T10" y="T11"/>
                      </a:cxn>
                      <a:cxn ang="0">
                        <a:pos x="T12" y="T13"/>
                      </a:cxn>
                    </a:cxnLst>
                    <a:rect l="0" t="0" r="r" b="b"/>
                    <a:pathLst>
                      <a:path w="7" h="6">
                        <a:moveTo>
                          <a:pt x="7" y="2"/>
                        </a:moveTo>
                        <a:lnTo>
                          <a:pt x="7" y="6"/>
                        </a:lnTo>
                        <a:lnTo>
                          <a:pt x="2" y="6"/>
                        </a:lnTo>
                        <a:lnTo>
                          <a:pt x="0" y="5"/>
                        </a:lnTo>
                        <a:lnTo>
                          <a:pt x="0" y="0"/>
                        </a:lnTo>
                        <a:lnTo>
                          <a:pt x="5" y="0"/>
                        </a:lnTo>
                        <a:lnTo>
                          <a:pt x="7"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2095" name="Freeform 287"/>
                  <p:cNvSpPr>
                    <a:spLocks/>
                  </p:cNvSpPr>
                  <p:nvPr/>
                </p:nvSpPr>
                <p:spPr bwMode="auto">
                  <a:xfrm>
                    <a:off x="4654" y="1577"/>
                    <a:ext cx="2" cy="4"/>
                  </a:xfrm>
                  <a:custGeom>
                    <a:avLst/>
                    <a:gdLst>
                      <a:gd name="T0" fmla="*/ 2 w 3"/>
                      <a:gd name="T1" fmla="*/ 6 h 6"/>
                      <a:gd name="T2" fmla="*/ 3 w 3"/>
                      <a:gd name="T3" fmla="*/ 4 h 6"/>
                      <a:gd name="T4" fmla="*/ 3 w 3"/>
                      <a:gd name="T5" fmla="*/ 0 h 6"/>
                      <a:gd name="T6" fmla="*/ 0 w 3"/>
                      <a:gd name="T7" fmla="*/ 0 h 6"/>
                      <a:gd name="T8" fmla="*/ 0 w 3"/>
                      <a:gd name="T9" fmla="*/ 4 h 6"/>
                      <a:gd name="T10" fmla="*/ 2 w 3"/>
                      <a:gd name="T11" fmla="*/ 3 h 6"/>
                      <a:gd name="T12" fmla="*/ 2 w 3"/>
                      <a:gd name="T13" fmla="*/ 6 h 6"/>
                      <a:gd name="T14" fmla="*/ 3 w 3"/>
                      <a:gd name="T15" fmla="*/ 6 h 6"/>
                      <a:gd name="T16" fmla="*/ 3 w 3"/>
                      <a:gd name="T17" fmla="*/ 4 h 6"/>
                      <a:gd name="T18" fmla="*/ 2 w 3"/>
                      <a:gd name="T19"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 h="6">
                        <a:moveTo>
                          <a:pt x="2" y="6"/>
                        </a:moveTo>
                        <a:lnTo>
                          <a:pt x="3" y="4"/>
                        </a:lnTo>
                        <a:lnTo>
                          <a:pt x="3" y="0"/>
                        </a:lnTo>
                        <a:lnTo>
                          <a:pt x="0" y="0"/>
                        </a:lnTo>
                        <a:lnTo>
                          <a:pt x="0" y="4"/>
                        </a:lnTo>
                        <a:lnTo>
                          <a:pt x="2" y="3"/>
                        </a:lnTo>
                        <a:lnTo>
                          <a:pt x="2" y="6"/>
                        </a:lnTo>
                        <a:lnTo>
                          <a:pt x="3" y="6"/>
                        </a:lnTo>
                        <a:lnTo>
                          <a:pt x="3" y="4"/>
                        </a:lnTo>
                        <a:lnTo>
                          <a:pt x="2"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2096" name="Freeform 288"/>
                  <p:cNvSpPr>
                    <a:spLocks/>
                  </p:cNvSpPr>
                  <p:nvPr/>
                </p:nvSpPr>
                <p:spPr bwMode="auto">
                  <a:xfrm>
                    <a:off x="4651" y="1577"/>
                    <a:ext cx="4" cy="4"/>
                  </a:xfrm>
                  <a:custGeom>
                    <a:avLst/>
                    <a:gdLst>
                      <a:gd name="T0" fmla="*/ 0 w 8"/>
                      <a:gd name="T1" fmla="*/ 0 h 6"/>
                      <a:gd name="T2" fmla="*/ 1 w 8"/>
                      <a:gd name="T3" fmla="*/ 3 h 6"/>
                      <a:gd name="T4" fmla="*/ 3 w 8"/>
                      <a:gd name="T5" fmla="*/ 4 h 6"/>
                      <a:gd name="T6" fmla="*/ 6 w 8"/>
                      <a:gd name="T7" fmla="*/ 6 h 6"/>
                      <a:gd name="T8" fmla="*/ 8 w 8"/>
                      <a:gd name="T9" fmla="*/ 6 h 6"/>
                      <a:gd name="T10" fmla="*/ 8 w 8"/>
                      <a:gd name="T11" fmla="*/ 3 h 6"/>
                      <a:gd name="T12" fmla="*/ 5 w 8"/>
                      <a:gd name="T13" fmla="*/ 3 h 6"/>
                      <a:gd name="T14" fmla="*/ 3 w 8"/>
                      <a:gd name="T15" fmla="*/ 1 h 6"/>
                      <a:gd name="T16" fmla="*/ 3 w 8"/>
                      <a:gd name="T17" fmla="*/ 0 h 6"/>
                      <a:gd name="T18" fmla="*/ 0 w 8"/>
                      <a:gd name="T19"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 h="6">
                        <a:moveTo>
                          <a:pt x="0" y="0"/>
                        </a:moveTo>
                        <a:lnTo>
                          <a:pt x="1" y="3"/>
                        </a:lnTo>
                        <a:lnTo>
                          <a:pt x="3" y="4"/>
                        </a:lnTo>
                        <a:lnTo>
                          <a:pt x="6" y="6"/>
                        </a:lnTo>
                        <a:lnTo>
                          <a:pt x="8" y="6"/>
                        </a:lnTo>
                        <a:lnTo>
                          <a:pt x="8" y="3"/>
                        </a:lnTo>
                        <a:lnTo>
                          <a:pt x="5" y="3"/>
                        </a:lnTo>
                        <a:lnTo>
                          <a:pt x="3" y="1"/>
                        </a:lnTo>
                        <a:lnTo>
                          <a:pt x="3"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2097" name="Freeform 289"/>
                  <p:cNvSpPr>
                    <a:spLocks/>
                  </p:cNvSpPr>
                  <p:nvPr/>
                </p:nvSpPr>
                <p:spPr bwMode="auto">
                  <a:xfrm>
                    <a:off x="4651" y="1576"/>
                    <a:ext cx="5" cy="1"/>
                  </a:xfrm>
                  <a:custGeom>
                    <a:avLst/>
                    <a:gdLst>
                      <a:gd name="T0" fmla="*/ 9 w 9"/>
                      <a:gd name="T1" fmla="*/ 4 h 4"/>
                      <a:gd name="T2" fmla="*/ 8 w 9"/>
                      <a:gd name="T3" fmla="*/ 0 h 4"/>
                      <a:gd name="T4" fmla="*/ 1 w 9"/>
                      <a:gd name="T5" fmla="*/ 0 h 4"/>
                      <a:gd name="T6" fmla="*/ 0 w 9"/>
                      <a:gd name="T7" fmla="*/ 4 h 4"/>
                      <a:gd name="T8" fmla="*/ 3 w 9"/>
                      <a:gd name="T9" fmla="*/ 4 h 4"/>
                      <a:gd name="T10" fmla="*/ 3 w 9"/>
                      <a:gd name="T11" fmla="*/ 2 h 4"/>
                      <a:gd name="T12" fmla="*/ 5 w 9"/>
                      <a:gd name="T13" fmla="*/ 4 h 4"/>
                      <a:gd name="T14" fmla="*/ 6 w 9"/>
                      <a:gd name="T15" fmla="*/ 4 h 4"/>
                      <a:gd name="T16" fmla="*/ 9 w 9"/>
                      <a:gd name="T17"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4">
                        <a:moveTo>
                          <a:pt x="9" y="4"/>
                        </a:moveTo>
                        <a:lnTo>
                          <a:pt x="8" y="0"/>
                        </a:lnTo>
                        <a:lnTo>
                          <a:pt x="1" y="0"/>
                        </a:lnTo>
                        <a:lnTo>
                          <a:pt x="0" y="4"/>
                        </a:lnTo>
                        <a:lnTo>
                          <a:pt x="3" y="4"/>
                        </a:lnTo>
                        <a:lnTo>
                          <a:pt x="3" y="2"/>
                        </a:lnTo>
                        <a:lnTo>
                          <a:pt x="5" y="4"/>
                        </a:lnTo>
                        <a:lnTo>
                          <a:pt x="6" y="4"/>
                        </a:lnTo>
                        <a:lnTo>
                          <a:pt x="9"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2098" name="Freeform 290"/>
                  <p:cNvSpPr>
                    <a:spLocks/>
                  </p:cNvSpPr>
                  <p:nvPr/>
                </p:nvSpPr>
                <p:spPr bwMode="auto">
                  <a:xfrm>
                    <a:off x="4658" y="1576"/>
                    <a:ext cx="3" cy="3"/>
                  </a:xfrm>
                  <a:custGeom>
                    <a:avLst/>
                    <a:gdLst>
                      <a:gd name="T0" fmla="*/ 5 w 5"/>
                      <a:gd name="T1" fmla="*/ 0 h 5"/>
                      <a:gd name="T2" fmla="*/ 5 w 5"/>
                      <a:gd name="T3" fmla="*/ 3 h 5"/>
                      <a:gd name="T4" fmla="*/ 3 w 5"/>
                      <a:gd name="T5" fmla="*/ 3 h 5"/>
                      <a:gd name="T6" fmla="*/ 3 w 5"/>
                      <a:gd name="T7" fmla="*/ 5 h 5"/>
                      <a:gd name="T8" fmla="*/ 2 w 5"/>
                      <a:gd name="T9" fmla="*/ 3 h 5"/>
                      <a:gd name="T10" fmla="*/ 0 w 5"/>
                      <a:gd name="T11" fmla="*/ 3 h 5"/>
                      <a:gd name="T12" fmla="*/ 0 w 5"/>
                      <a:gd name="T13" fmla="*/ 0 h 5"/>
                      <a:gd name="T14" fmla="*/ 5 w 5"/>
                      <a:gd name="T15" fmla="*/ 0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5">
                        <a:moveTo>
                          <a:pt x="5" y="0"/>
                        </a:moveTo>
                        <a:lnTo>
                          <a:pt x="5" y="3"/>
                        </a:lnTo>
                        <a:lnTo>
                          <a:pt x="3" y="3"/>
                        </a:lnTo>
                        <a:lnTo>
                          <a:pt x="3" y="5"/>
                        </a:lnTo>
                        <a:lnTo>
                          <a:pt x="2" y="3"/>
                        </a:lnTo>
                        <a:lnTo>
                          <a:pt x="0" y="3"/>
                        </a:lnTo>
                        <a:lnTo>
                          <a:pt x="0" y="0"/>
                        </a:lnTo>
                        <a:lnTo>
                          <a:pt x="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2099" name="Freeform 291"/>
                  <p:cNvSpPr>
                    <a:spLocks/>
                  </p:cNvSpPr>
                  <p:nvPr/>
                </p:nvSpPr>
                <p:spPr bwMode="auto">
                  <a:xfrm>
                    <a:off x="4659" y="1576"/>
                    <a:ext cx="2" cy="4"/>
                  </a:xfrm>
                  <a:custGeom>
                    <a:avLst/>
                    <a:gdLst>
                      <a:gd name="T0" fmla="*/ 1 w 5"/>
                      <a:gd name="T1" fmla="*/ 6 h 6"/>
                      <a:gd name="T2" fmla="*/ 3 w 5"/>
                      <a:gd name="T3" fmla="*/ 5 h 6"/>
                      <a:gd name="T4" fmla="*/ 3 w 5"/>
                      <a:gd name="T5" fmla="*/ 3 h 6"/>
                      <a:gd name="T6" fmla="*/ 5 w 5"/>
                      <a:gd name="T7" fmla="*/ 2 h 6"/>
                      <a:gd name="T8" fmla="*/ 5 w 5"/>
                      <a:gd name="T9" fmla="*/ 0 h 6"/>
                      <a:gd name="T10" fmla="*/ 1 w 5"/>
                      <a:gd name="T11" fmla="*/ 2 h 6"/>
                      <a:gd name="T12" fmla="*/ 1 w 5"/>
                      <a:gd name="T13" fmla="*/ 3 h 6"/>
                      <a:gd name="T14" fmla="*/ 0 w 5"/>
                      <a:gd name="T15" fmla="*/ 3 h 6"/>
                      <a:gd name="T16" fmla="*/ 1 w 5"/>
                      <a:gd name="T17" fmla="*/ 3 h 6"/>
                      <a:gd name="T18" fmla="*/ 1 w 5"/>
                      <a:gd name="T19" fmla="*/ 6 h 6"/>
                      <a:gd name="T20" fmla="*/ 3 w 5"/>
                      <a:gd name="T21" fmla="*/ 5 h 6"/>
                      <a:gd name="T22" fmla="*/ 1 w 5"/>
                      <a:gd name="T23"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 h="6">
                        <a:moveTo>
                          <a:pt x="1" y="6"/>
                        </a:moveTo>
                        <a:lnTo>
                          <a:pt x="3" y="5"/>
                        </a:lnTo>
                        <a:lnTo>
                          <a:pt x="3" y="3"/>
                        </a:lnTo>
                        <a:lnTo>
                          <a:pt x="5" y="2"/>
                        </a:lnTo>
                        <a:lnTo>
                          <a:pt x="5" y="0"/>
                        </a:lnTo>
                        <a:lnTo>
                          <a:pt x="1" y="2"/>
                        </a:lnTo>
                        <a:lnTo>
                          <a:pt x="1" y="3"/>
                        </a:lnTo>
                        <a:lnTo>
                          <a:pt x="0" y="3"/>
                        </a:lnTo>
                        <a:lnTo>
                          <a:pt x="1" y="3"/>
                        </a:lnTo>
                        <a:lnTo>
                          <a:pt x="1" y="6"/>
                        </a:lnTo>
                        <a:lnTo>
                          <a:pt x="3" y="5"/>
                        </a:lnTo>
                        <a:lnTo>
                          <a:pt x="1"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2100" name="Freeform 292"/>
                  <p:cNvSpPr>
                    <a:spLocks/>
                  </p:cNvSpPr>
                  <p:nvPr/>
                </p:nvSpPr>
                <p:spPr bwMode="auto">
                  <a:xfrm>
                    <a:off x="4657" y="1576"/>
                    <a:ext cx="3" cy="4"/>
                  </a:xfrm>
                  <a:custGeom>
                    <a:avLst/>
                    <a:gdLst>
                      <a:gd name="T0" fmla="*/ 1 w 4"/>
                      <a:gd name="T1" fmla="*/ 0 h 8"/>
                      <a:gd name="T2" fmla="*/ 0 w 4"/>
                      <a:gd name="T3" fmla="*/ 0 h 8"/>
                      <a:gd name="T4" fmla="*/ 0 w 4"/>
                      <a:gd name="T5" fmla="*/ 5 h 8"/>
                      <a:gd name="T6" fmla="*/ 1 w 4"/>
                      <a:gd name="T7" fmla="*/ 7 h 8"/>
                      <a:gd name="T8" fmla="*/ 4 w 4"/>
                      <a:gd name="T9" fmla="*/ 8 h 8"/>
                      <a:gd name="T10" fmla="*/ 4 w 4"/>
                      <a:gd name="T11" fmla="*/ 5 h 8"/>
                      <a:gd name="T12" fmla="*/ 3 w 4"/>
                      <a:gd name="T13" fmla="*/ 4 h 8"/>
                      <a:gd name="T14" fmla="*/ 3 w 4"/>
                      <a:gd name="T15" fmla="*/ 2 h 8"/>
                      <a:gd name="T16" fmla="*/ 1 w 4"/>
                      <a:gd name="T17" fmla="*/ 4 h 8"/>
                      <a:gd name="T18" fmla="*/ 1 w 4"/>
                      <a:gd name="T19" fmla="*/ 0 h 8"/>
                      <a:gd name="T20" fmla="*/ 0 w 4"/>
                      <a:gd name="T21" fmla="*/ 0 h 8"/>
                      <a:gd name="T22" fmla="*/ 1 w 4"/>
                      <a:gd name="T23"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 h="8">
                        <a:moveTo>
                          <a:pt x="1" y="0"/>
                        </a:moveTo>
                        <a:lnTo>
                          <a:pt x="0" y="0"/>
                        </a:lnTo>
                        <a:lnTo>
                          <a:pt x="0" y="5"/>
                        </a:lnTo>
                        <a:lnTo>
                          <a:pt x="1" y="7"/>
                        </a:lnTo>
                        <a:lnTo>
                          <a:pt x="4" y="8"/>
                        </a:lnTo>
                        <a:lnTo>
                          <a:pt x="4" y="5"/>
                        </a:lnTo>
                        <a:lnTo>
                          <a:pt x="3" y="4"/>
                        </a:lnTo>
                        <a:lnTo>
                          <a:pt x="3" y="2"/>
                        </a:lnTo>
                        <a:lnTo>
                          <a:pt x="1" y="4"/>
                        </a:lnTo>
                        <a:lnTo>
                          <a:pt x="1" y="0"/>
                        </a:lnTo>
                        <a:lnTo>
                          <a:pt x="0" y="0"/>
                        </a:lnTo>
                        <a:lnTo>
                          <a:pt x="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2101" name="Freeform 293"/>
                  <p:cNvSpPr>
                    <a:spLocks/>
                  </p:cNvSpPr>
                  <p:nvPr/>
                </p:nvSpPr>
                <p:spPr bwMode="auto">
                  <a:xfrm>
                    <a:off x="4658" y="1576"/>
                    <a:ext cx="3" cy="1"/>
                  </a:xfrm>
                  <a:custGeom>
                    <a:avLst/>
                    <a:gdLst>
                      <a:gd name="T0" fmla="*/ 7 w 7"/>
                      <a:gd name="T1" fmla="*/ 2 h 4"/>
                      <a:gd name="T2" fmla="*/ 5 w 7"/>
                      <a:gd name="T3" fmla="*/ 0 h 4"/>
                      <a:gd name="T4" fmla="*/ 0 w 7"/>
                      <a:gd name="T5" fmla="*/ 0 h 4"/>
                      <a:gd name="T6" fmla="*/ 0 w 7"/>
                      <a:gd name="T7" fmla="*/ 4 h 4"/>
                      <a:gd name="T8" fmla="*/ 3 w 7"/>
                      <a:gd name="T9" fmla="*/ 4 h 4"/>
                      <a:gd name="T10" fmla="*/ 7 w 7"/>
                      <a:gd name="T11" fmla="*/ 2 h 4"/>
                    </a:gdLst>
                    <a:ahLst/>
                    <a:cxnLst>
                      <a:cxn ang="0">
                        <a:pos x="T0" y="T1"/>
                      </a:cxn>
                      <a:cxn ang="0">
                        <a:pos x="T2" y="T3"/>
                      </a:cxn>
                      <a:cxn ang="0">
                        <a:pos x="T4" y="T5"/>
                      </a:cxn>
                      <a:cxn ang="0">
                        <a:pos x="T6" y="T7"/>
                      </a:cxn>
                      <a:cxn ang="0">
                        <a:pos x="T8" y="T9"/>
                      </a:cxn>
                      <a:cxn ang="0">
                        <a:pos x="T10" y="T11"/>
                      </a:cxn>
                    </a:cxnLst>
                    <a:rect l="0" t="0" r="r" b="b"/>
                    <a:pathLst>
                      <a:path w="7" h="4">
                        <a:moveTo>
                          <a:pt x="7" y="2"/>
                        </a:moveTo>
                        <a:lnTo>
                          <a:pt x="5" y="0"/>
                        </a:lnTo>
                        <a:lnTo>
                          <a:pt x="0" y="0"/>
                        </a:lnTo>
                        <a:lnTo>
                          <a:pt x="0" y="4"/>
                        </a:lnTo>
                        <a:lnTo>
                          <a:pt x="3" y="4"/>
                        </a:lnTo>
                        <a:lnTo>
                          <a:pt x="7"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2102" name="Freeform 294"/>
                  <p:cNvSpPr>
                    <a:spLocks/>
                  </p:cNvSpPr>
                  <p:nvPr/>
                </p:nvSpPr>
                <p:spPr bwMode="auto">
                  <a:xfrm>
                    <a:off x="4645" y="1577"/>
                    <a:ext cx="3" cy="4"/>
                  </a:xfrm>
                  <a:custGeom>
                    <a:avLst/>
                    <a:gdLst>
                      <a:gd name="T0" fmla="*/ 5 w 5"/>
                      <a:gd name="T1" fmla="*/ 3 h 6"/>
                      <a:gd name="T2" fmla="*/ 5 w 5"/>
                      <a:gd name="T3" fmla="*/ 4 h 6"/>
                      <a:gd name="T4" fmla="*/ 4 w 5"/>
                      <a:gd name="T5" fmla="*/ 6 h 6"/>
                      <a:gd name="T6" fmla="*/ 2 w 5"/>
                      <a:gd name="T7" fmla="*/ 4 h 6"/>
                      <a:gd name="T8" fmla="*/ 2 w 5"/>
                      <a:gd name="T9" fmla="*/ 3 h 6"/>
                      <a:gd name="T10" fmla="*/ 0 w 5"/>
                      <a:gd name="T11" fmla="*/ 1 h 6"/>
                      <a:gd name="T12" fmla="*/ 2 w 5"/>
                      <a:gd name="T13" fmla="*/ 0 h 6"/>
                      <a:gd name="T14" fmla="*/ 5 w 5"/>
                      <a:gd name="T15" fmla="*/ 0 h 6"/>
                      <a:gd name="T16" fmla="*/ 5 w 5"/>
                      <a:gd name="T17" fmla="*/ 3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6">
                        <a:moveTo>
                          <a:pt x="5" y="3"/>
                        </a:moveTo>
                        <a:lnTo>
                          <a:pt x="5" y="4"/>
                        </a:lnTo>
                        <a:lnTo>
                          <a:pt x="4" y="6"/>
                        </a:lnTo>
                        <a:lnTo>
                          <a:pt x="2" y="4"/>
                        </a:lnTo>
                        <a:lnTo>
                          <a:pt x="2" y="3"/>
                        </a:lnTo>
                        <a:lnTo>
                          <a:pt x="0" y="1"/>
                        </a:lnTo>
                        <a:lnTo>
                          <a:pt x="2" y="0"/>
                        </a:lnTo>
                        <a:lnTo>
                          <a:pt x="5" y="0"/>
                        </a:lnTo>
                        <a:lnTo>
                          <a:pt x="5"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2103" name="Freeform 295"/>
                  <p:cNvSpPr>
                    <a:spLocks/>
                  </p:cNvSpPr>
                  <p:nvPr/>
                </p:nvSpPr>
                <p:spPr bwMode="auto">
                  <a:xfrm>
                    <a:off x="4647" y="1579"/>
                    <a:ext cx="1" cy="2"/>
                  </a:xfrm>
                  <a:custGeom>
                    <a:avLst/>
                    <a:gdLst>
                      <a:gd name="T0" fmla="*/ 3 w 3"/>
                      <a:gd name="T1" fmla="*/ 3 h 3"/>
                      <a:gd name="T2" fmla="*/ 3 w 3"/>
                      <a:gd name="T3" fmla="*/ 0 h 3"/>
                      <a:gd name="T4" fmla="*/ 0 w 3"/>
                      <a:gd name="T5" fmla="*/ 0 h 3"/>
                      <a:gd name="T6" fmla="*/ 0 w 3"/>
                      <a:gd name="T7" fmla="*/ 1 h 3"/>
                      <a:gd name="T8" fmla="*/ 1 w 3"/>
                      <a:gd name="T9" fmla="*/ 0 h 3"/>
                      <a:gd name="T10" fmla="*/ 3 w 3"/>
                      <a:gd name="T11" fmla="*/ 3 h 3"/>
                      <a:gd name="T12" fmla="*/ 3 w 3"/>
                      <a:gd name="T13" fmla="*/ 1 h 3"/>
                      <a:gd name="T14" fmla="*/ 3 w 3"/>
                      <a:gd name="T15" fmla="*/ 3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3">
                        <a:moveTo>
                          <a:pt x="3" y="3"/>
                        </a:moveTo>
                        <a:lnTo>
                          <a:pt x="3" y="0"/>
                        </a:lnTo>
                        <a:lnTo>
                          <a:pt x="0" y="0"/>
                        </a:lnTo>
                        <a:lnTo>
                          <a:pt x="0" y="1"/>
                        </a:lnTo>
                        <a:lnTo>
                          <a:pt x="1" y="0"/>
                        </a:lnTo>
                        <a:lnTo>
                          <a:pt x="3" y="3"/>
                        </a:lnTo>
                        <a:lnTo>
                          <a:pt x="3" y="1"/>
                        </a:lnTo>
                        <a:lnTo>
                          <a:pt x="3"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2104" name="Freeform 296"/>
                  <p:cNvSpPr>
                    <a:spLocks/>
                  </p:cNvSpPr>
                  <p:nvPr/>
                </p:nvSpPr>
                <p:spPr bwMode="auto">
                  <a:xfrm>
                    <a:off x="4644" y="1577"/>
                    <a:ext cx="4" cy="4"/>
                  </a:xfrm>
                  <a:custGeom>
                    <a:avLst/>
                    <a:gdLst>
                      <a:gd name="T0" fmla="*/ 0 w 8"/>
                      <a:gd name="T1" fmla="*/ 0 h 8"/>
                      <a:gd name="T2" fmla="*/ 0 w 8"/>
                      <a:gd name="T3" fmla="*/ 1 h 8"/>
                      <a:gd name="T4" fmla="*/ 1 w 8"/>
                      <a:gd name="T5" fmla="*/ 3 h 8"/>
                      <a:gd name="T6" fmla="*/ 3 w 8"/>
                      <a:gd name="T7" fmla="*/ 6 h 8"/>
                      <a:gd name="T8" fmla="*/ 5 w 8"/>
                      <a:gd name="T9" fmla="*/ 8 h 8"/>
                      <a:gd name="T10" fmla="*/ 8 w 8"/>
                      <a:gd name="T11" fmla="*/ 6 h 8"/>
                      <a:gd name="T12" fmla="*/ 6 w 8"/>
                      <a:gd name="T13" fmla="*/ 3 h 8"/>
                      <a:gd name="T14" fmla="*/ 6 w 8"/>
                      <a:gd name="T15" fmla="*/ 4 h 8"/>
                      <a:gd name="T16" fmla="*/ 5 w 8"/>
                      <a:gd name="T17" fmla="*/ 3 h 8"/>
                      <a:gd name="T18" fmla="*/ 5 w 8"/>
                      <a:gd name="T19" fmla="*/ 1 h 8"/>
                      <a:gd name="T20" fmla="*/ 3 w 8"/>
                      <a:gd name="T21" fmla="*/ 0 h 8"/>
                      <a:gd name="T22" fmla="*/ 3 w 8"/>
                      <a:gd name="T23" fmla="*/ 1 h 8"/>
                      <a:gd name="T24" fmla="*/ 0 w 8"/>
                      <a:gd name="T25" fmla="*/ 0 h 8"/>
                      <a:gd name="T26" fmla="*/ 0 w 8"/>
                      <a:gd name="T27" fmla="*/ 1 h 8"/>
                      <a:gd name="T28" fmla="*/ 0 w 8"/>
                      <a:gd name="T29"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 h="8">
                        <a:moveTo>
                          <a:pt x="0" y="0"/>
                        </a:moveTo>
                        <a:lnTo>
                          <a:pt x="0" y="1"/>
                        </a:lnTo>
                        <a:lnTo>
                          <a:pt x="1" y="3"/>
                        </a:lnTo>
                        <a:lnTo>
                          <a:pt x="3" y="6"/>
                        </a:lnTo>
                        <a:lnTo>
                          <a:pt x="5" y="8"/>
                        </a:lnTo>
                        <a:lnTo>
                          <a:pt x="8" y="6"/>
                        </a:lnTo>
                        <a:lnTo>
                          <a:pt x="6" y="3"/>
                        </a:lnTo>
                        <a:lnTo>
                          <a:pt x="6" y="4"/>
                        </a:lnTo>
                        <a:lnTo>
                          <a:pt x="5" y="3"/>
                        </a:lnTo>
                        <a:lnTo>
                          <a:pt x="5" y="1"/>
                        </a:lnTo>
                        <a:lnTo>
                          <a:pt x="3" y="0"/>
                        </a:lnTo>
                        <a:lnTo>
                          <a:pt x="3" y="1"/>
                        </a:lnTo>
                        <a:lnTo>
                          <a:pt x="0" y="0"/>
                        </a:lnTo>
                        <a:lnTo>
                          <a:pt x="0" y="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2105" name="Freeform 297"/>
                  <p:cNvSpPr>
                    <a:spLocks/>
                  </p:cNvSpPr>
                  <p:nvPr/>
                </p:nvSpPr>
                <p:spPr bwMode="auto">
                  <a:xfrm>
                    <a:off x="4644" y="1576"/>
                    <a:ext cx="4" cy="3"/>
                  </a:xfrm>
                  <a:custGeom>
                    <a:avLst/>
                    <a:gdLst>
                      <a:gd name="T0" fmla="*/ 8 w 8"/>
                      <a:gd name="T1" fmla="*/ 5 h 5"/>
                      <a:gd name="T2" fmla="*/ 8 w 8"/>
                      <a:gd name="T3" fmla="*/ 2 h 5"/>
                      <a:gd name="T4" fmla="*/ 6 w 8"/>
                      <a:gd name="T5" fmla="*/ 0 h 5"/>
                      <a:gd name="T6" fmla="*/ 3 w 8"/>
                      <a:gd name="T7" fmla="*/ 0 h 5"/>
                      <a:gd name="T8" fmla="*/ 0 w 8"/>
                      <a:gd name="T9" fmla="*/ 2 h 5"/>
                      <a:gd name="T10" fmla="*/ 3 w 8"/>
                      <a:gd name="T11" fmla="*/ 3 h 5"/>
                      <a:gd name="T12" fmla="*/ 6 w 8"/>
                      <a:gd name="T13" fmla="*/ 3 h 5"/>
                      <a:gd name="T14" fmla="*/ 5 w 8"/>
                      <a:gd name="T15" fmla="*/ 5 h 5"/>
                      <a:gd name="T16" fmla="*/ 6 w 8"/>
                      <a:gd name="T17" fmla="*/ 3 h 5"/>
                      <a:gd name="T18" fmla="*/ 5 w 8"/>
                      <a:gd name="T19" fmla="*/ 5 h 5"/>
                      <a:gd name="T20" fmla="*/ 8 w 8"/>
                      <a:gd name="T21"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 h="5">
                        <a:moveTo>
                          <a:pt x="8" y="5"/>
                        </a:moveTo>
                        <a:lnTo>
                          <a:pt x="8" y="2"/>
                        </a:lnTo>
                        <a:lnTo>
                          <a:pt x="6" y="0"/>
                        </a:lnTo>
                        <a:lnTo>
                          <a:pt x="3" y="0"/>
                        </a:lnTo>
                        <a:lnTo>
                          <a:pt x="0" y="2"/>
                        </a:lnTo>
                        <a:lnTo>
                          <a:pt x="3" y="3"/>
                        </a:lnTo>
                        <a:lnTo>
                          <a:pt x="6" y="3"/>
                        </a:lnTo>
                        <a:lnTo>
                          <a:pt x="5" y="5"/>
                        </a:lnTo>
                        <a:lnTo>
                          <a:pt x="6" y="3"/>
                        </a:lnTo>
                        <a:lnTo>
                          <a:pt x="5" y="5"/>
                        </a:lnTo>
                        <a:lnTo>
                          <a:pt x="8" y="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2106" name="Freeform 298"/>
                  <p:cNvSpPr>
                    <a:spLocks/>
                  </p:cNvSpPr>
                  <p:nvPr/>
                </p:nvSpPr>
                <p:spPr bwMode="auto">
                  <a:xfrm>
                    <a:off x="4486" y="1579"/>
                    <a:ext cx="9" cy="15"/>
                  </a:xfrm>
                  <a:custGeom>
                    <a:avLst/>
                    <a:gdLst>
                      <a:gd name="T0" fmla="*/ 19 w 19"/>
                      <a:gd name="T1" fmla="*/ 11 h 30"/>
                      <a:gd name="T2" fmla="*/ 19 w 19"/>
                      <a:gd name="T3" fmla="*/ 30 h 30"/>
                      <a:gd name="T4" fmla="*/ 2 w 19"/>
                      <a:gd name="T5" fmla="*/ 30 h 30"/>
                      <a:gd name="T6" fmla="*/ 3 w 19"/>
                      <a:gd name="T7" fmla="*/ 24 h 30"/>
                      <a:gd name="T8" fmla="*/ 2 w 19"/>
                      <a:gd name="T9" fmla="*/ 16 h 30"/>
                      <a:gd name="T10" fmla="*/ 2 w 19"/>
                      <a:gd name="T11" fmla="*/ 8 h 30"/>
                      <a:gd name="T12" fmla="*/ 0 w 19"/>
                      <a:gd name="T13" fmla="*/ 0 h 30"/>
                      <a:gd name="T14" fmla="*/ 18 w 19"/>
                      <a:gd name="T15" fmla="*/ 0 h 30"/>
                      <a:gd name="T16" fmla="*/ 19 w 19"/>
                      <a:gd name="T17" fmla="*/ 11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30">
                        <a:moveTo>
                          <a:pt x="19" y="11"/>
                        </a:moveTo>
                        <a:lnTo>
                          <a:pt x="19" y="30"/>
                        </a:lnTo>
                        <a:lnTo>
                          <a:pt x="2" y="30"/>
                        </a:lnTo>
                        <a:lnTo>
                          <a:pt x="3" y="24"/>
                        </a:lnTo>
                        <a:lnTo>
                          <a:pt x="2" y="16"/>
                        </a:lnTo>
                        <a:lnTo>
                          <a:pt x="2" y="8"/>
                        </a:lnTo>
                        <a:lnTo>
                          <a:pt x="0" y="0"/>
                        </a:lnTo>
                        <a:lnTo>
                          <a:pt x="18" y="0"/>
                        </a:lnTo>
                        <a:lnTo>
                          <a:pt x="19" y="11"/>
                        </a:lnTo>
                        <a:close/>
                      </a:path>
                    </a:pathLst>
                  </a:custGeom>
                  <a:solidFill>
                    <a:srgbClr val="FFF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2107" name="Freeform 299"/>
                  <p:cNvSpPr>
                    <a:spLocks/>
                  </p:cNvSpPr>
                  <p:nvPr/>
                </p:nvSpPr>
                <p:spPr bwMode="auto">
                  <a:xfrm>
                    <a:off x="4494" y="1585"/>
                    <a:ext cx="2" cy="11"/>
                  </a:xfrm>
                  <a:custGeom>
                    <a:avLst/>
                    <a:gdLst>
                      <a:gd name="T0" fmla="*/ 1 w 3"/>
                      <a:gd name="T1" fmla="*/ 23 h 23"/>
                      <a:gd name="T2" fmla="*/ 3 w 3"/>
                      <a:gd name="T3" fmla="*/ 19 h 23"/>
                      <a:gd name="T4" fmla="*/ 3 w 3"/>
                      <a:gd name="T5" fmla="*/ 0 h 23"/>
                      <a:gd name="T6" fmla="*/ 0 w 3"/>
                      <a:gd name="T7" fmla="*/ 0 h 23"/>
                      <a:gd name="T8" fmla="*/ 0 w 3"/>
                      <a:gd name="T9" fmla="*/ 19 h 23"/>
                      <a:gd name="T10" fmla="*/ 1 w 3"/>
                      <a:gd name="T11" fmla="*/ 19 h 23"/>
                      <a:gd name="T12" fmla="*/ 1 w 3"/>
                      <a:gd name="T13" fmla="*/ 23 h 23"/>
                      <a:gd name="T14" fmla="*/ 3 w 3"/>
                      <a:gd name="T15" fmla="*/ 23 h 23"/>
                      <a:gd name="T16" fmla="*/ 3 w 3"/>
                      <a:gd name="T17" fmla="*/ 19 h 23"/>
                      <a:gd name="T18" fmla="*/ 1 w 3"/>
                      <a:gd name="T19"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 h="23">
                        <a:moveTo>
                          <a:pt x="1" y="23"/>
                        </a:moveTo>
                        <a:lnTo>
                          <a:pt x="3" y="19"/>
                        </a:lnTo>
                        <a:lnTo>
                          <a:pt x="3" y="0"/>
                        </a:lnTo>
                        <a:lnTo>
                          <a:pt x="0" y="0"/>
                        </a:lnTo>
                        <a:lnTo>
                          <a:pt x="0" y="19"/>
                        </a:lnTo>
                        <a:lnTo>
                          <a:pt x="1" y="19"/>
                        </a:lnTo>
                        <a:lnTo>
                          <a:pt x="1" y="23"/>
                        </a:lnTo>
                        <a:lnTo>
                          <a:pt x="3" y="23"/>
                        </a:lnTo>
                        <a:lnTo>
                          <a:pt x="3" y="19"/>
                        </a:lnTo>
                        <a:lnTo>
                          <a:pt x="1"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2108" name="Freeform 300"/>
                  <p:cNvSpPr>
                    <a:spLocks/>
                  </p:cNvSpPr>
                  <p:nvPr/>
                </p:nvSpPr>
                <p:spPr bwMode="auto">
                  <a:xfrm>
                    <a:off x="4486" y="1594"/>
                    <a:ext cx="9" cy="2"/>
                  </a:xfrm>
                  <a:custGeom>
                    <a:avLst/>
                    <a:gdLst>
                      <a:gd name="T0" fmla="*/ 0 w 19"/>
                      <a:gd name="T1" fmla="*/ 0 h 4"/>
                      <a:gd name="T2" fmla="*/ 2 w 19"/>
                      <a:gd name="T3" fmla="*/ 4 h 4"/>
                      <a:gd name="T4" fmla="*/ 19 w 19"/>
                      <a:gd name="T5" fmla="*/ 4 h 4"/>
                      <a:gd name="T6" fmla="*/ 19 w 19"/>
                      <a:gd name="T7" fmla="*/ 0 h 4"/>
                      <a:gd name="T8" fmla="*/ 2 w 19"/>
                      <a:gd name="T9" fmla="*/ 0 h 4"/>
                      <a:gd name="T10" fmla="*/ 3 w 19"/>
                      <a:gd name="T11" fmla="*/ 0 h 4"/>
                      <a:gd name="T12" fmla="*/ 0 w 19"/>
                      <a:gd name="T13" fmla="*/ 0 h 4"/>
                      <a:gd name="T14" fmla="*/ 0 w 19"/>
                      <a:gd name="T15" fmla="*/ 4 h 4"/>
                      <a:gd name="T16" fmla="*/ 2 w 19"/>
                      <a:gd name="T17" fmla="*/ 4 h 4"/>
                      <a:gd name="T18" fmla="*/ 0 w 19"/>
                      <a:gd name="T19"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 h="4">
                        <a:moveTo>
                          <a:pt x="0" y="0"/>
                        </a:moveTo>
                        <a:lnTo>
                          <a:pt x="2" y="4"/>
                        </a:lnTo>
                        <a:lnTo>
                          <a:pt x="19" y="4"/>
                        </a:lnTo>
                        <a:lnTo>
                          <a:pt x="19" y="0"/>
                        </a:lnTo>
                        <a:lnTo>
                          <a:pt x="2" y="0"/>
                        </a:lnTo>
                        <a:lnTo>
                          <a:pt x="3" y="0"/>
                        </a:lnTo>
                        <a:lnTo>
                          <a:pt x="0" y="0"/>
                        </a:lnTo>
                        <a:lnTo>
                          <a:pt x="0" y="4"/>
                        </a:lnTo>
                        <a:lnTo>
                          <a:pt x="2" y="4"/>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2109" name="Freeform 301"/>
                  <p:cNvSpPr>
                    <a:spLocks/>
                  </p:cNvSpPr>
                  <p:nvPr/>
                </p:nvSpPr>
                <p:spPr bwMode="auto">
                  <a:xfrm>
                    <a:off x="4485" y="1578"/>
                    <a:ext cx="3" cy="16"/>
                  </a:xfrm>
                  <a:custGeom>
                    <a:avLst/>
                    <a:gdLst>
                      <a:gd name="T0" fmla="*/ 2 w 7"/>
                      <a:gd name="T1" fmla="*/ 0 h 32"/>
                      <a:gd name="T2" fmla="*/ 0 w 7"/>
                      <a:gd name="T3" fmla="*/ 2 h 32"/>
                      <a:gd name="T4" fmla="*/ 2 w 7"/>
                      <a:gd name="T5" fmla="*/ 10 h 32"/>
                      <a:gd name="T6" fmla="*/ 2 w 7"/>
                      <a:gd name="T7" fmla="*/ 32 h 32"/>
                      <a:gd name="T8" fmla="*/ 5 w 7"/>
                      <a:gd name="T9" fmla="*/ 32 h 32"/>
                      <a:gd name="T10" fmla="*/ 7 w 7"/>
                      <a:gd name="T11" fmla="*/ 26 h 32"/>
                      <a:gd name="T12" fmla="*/ 5 w 7"/>
                      <a:gd name="T13" fmla="*/ 18 h 32"/>
                      <a:gd name="T14" fmla="*/ 5 w 7"/>
                      <a:gd name="T15" fmla="*/ 10 h 32"/>
                      <a:gd name="T16" fmla="*/ 4 w 7"/>
                      <a:gd name="T17" fmla="*/ 2 h 32"/>
                      <a:gd name="T18" fmla="*/ 2 w 7"/>
                      <a:gd name="T19" fmla="*/ 3 h 32"/>
                      <a:gd name="T20" fmla="*/ 2 w 7"/>
                      <a:gd name="T21" fmla="*/ 0 h 32"/>
                      <a:gd name="T22" fmla="*/ 0 w 7"/>
                      <a:gd name="T23" fmla="*/ 0 h 32"/>
                      <a:gd name="T24" fmla="*/ 0 w 7"/>
                      <a:gd name="T25" fmla="*/ 2 h 32"/>
                      <a:gd name="T26" fmla="*/ 2 w 7"/>
                      <a:gd name="T27"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32">
                        <a:moveTo>
                          <a:pt x="2" y="0"/>
                        </a:moveTo>
                        <a:lnTo>
                          <a:pt x="0" y="2"/>
                        </a:lnTo>
                        <a:lnTo>
                          <a:pt x="2" y="10"/>
                        </a:lnTo>
                        <a:lnTo>
                          <a:pt x="2" y="32"/>
                        </a:lnTo>
                        <a:lnTo>
                          <a:pt x="5" y="32"/>
                        </a:lnTo>
                        <a:lnTo>
                          <a:pt x="7" y="26"/>
                        </a:lnTo>
                        <a:lnTo>
                          <a:pt x="5" y="18"/>
                        </a:lnTo>
                        <a:lnTo>
                          <a:pt x="5" y="10"/>
                        </a:lnTo>
                        <a:lnTo>
                          <a:pt x="4" y="2"/>
                        </a:lnTo>
                        <a:lnTo>
                          <a:pt x="2" y="3"/>
                        </a:lnTo>
                        <a:lnTo>
                          <a:pt x="2" y="0"/>
                        </a:lnTo>
                        <a:lnTo>
                          <a:pt x="0" y="0"/>
                        </a:lnTo>
                        <a:lnTo>
                          <a:pt x="0" y="2"/>
                        </a:lnTo>
                        <a:lnTo>
                          <a:pt x="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2110" name="Freeform 302"/>
                  <p:cNvSpPr>
                    <a:spLocks/>
                  </p:cNvSpPr>
                  <p:nvPr/>
                </p:nvSpPr>
                <p:spPr bwMode="auto">
                  <a:xfrm>
                    <a:off x="4486" y="1578"/>
                    <a:ext cx="9" cy="2"/>
                  </a:xfrm>
                  <a:custGeom>
                    <a:avLst/>
                    <a:gdLst>
                      <a:gd name="T0" fmla="*/ 19 w 19"/>
                      <a:gd name="T1" fmla="*/ 2 h 3"/>
                      <a:gd name="T2" fmla="*/ 18 w 19"/>
                      <a:gd name="T3" fmla="*/ 0 h 3"/>
                      <a:gd name="T4" fmla="*/ 0 w 19"/>
                      <a:gd name="T5" fmla="*/ 0 h 3"/>
                      <a:gd name="T6" fmla="*/ 0 w 19"/>
                      <a:gd name="T7" fmla="*/ 3 h 3"/>
                      <a:gd name="T8" fmla="*/ 18 w 19"/>
                      <a:gd name="T9" fmla="*/ 3 h 3"/>
                      <a:gd name="T10" fmla="*/ 16 w 19"/>
                      <a:gd name="T11" fmla="*/ 2 h 3"/>
                      <a:gd name="T12" fmla="*/ 19 w 19"/>
                      <a:gd name="T13" fmla="*/ 2 h 3"/>
                      <a:gd name="T14" fmla="*/ 19 w 19"/>
                      <a:gd name="T15" fmla="*/ 0 h 3"/>
                      <a:gd name="T16" fmla="*/ 18 w 19"/>
                      <a:gd name="T17" fmla="*/ 0 h 3"/>
                      <a:gd name="T18" fmla="*/ 19 w 19"/>
                      <a:gd name="T19" fmla="*/ 2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 h="3">
                        <a:moveTo>
                          <a:pt x="19" y="2"/>
                        </a:moveTo>
                        <a:lnTo>
                          <a:pt x="18" y="0"/>
                        </a:lnTo>
                        <a:lnTo>
                          <a:pt x="0" y="0"/>
                        </a:lnTo>
                        <a:lnTo>
                          <a:pt x="0" y="3"/>
                        </a:lnTo>
                        <a:lnTo>
                          <a:pt x="18" y="3"/>
                        </a:lnTo>
                        <a:lnTo>
                          <a:pt x="16" y="2"/>
                        </a:lnTo>
                        <a:lnTo>
                          <a:pt x="19" y="2"/>
                        </a:lnTo>
                        <a:lnTo>
                          <a:pt x="19" y="0"/>
                        </a:lnTo>
                        <a:lnTo>
                          <a:pt x="18" y="0"/>
                        </a:lnTo>
                        <a:lnTo>
                          <a:pt x="19"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2111" name="Freeform 303"/>
                  <p:cNvSpPr>
                    <a:spLocks/>
                  </p:cNvSpPr>
                  <p:nvPr/>
                </p:nvSpPr>
                <p:spPr bwMode="auto">
                  <a:xfrm>
                    <a:off x="4494" y="1579"/>
                    <a:ext cx="2" cy="6"/>
                  </a:xfrm>
                  <a:custGeom>
                    <a:avLst/>
                    <a:gdLst>
                      <a:gd name="T0" fmla="*/ 5 w 5"/>
                      <a:gd name="T1" fmla="*/ 11 h 11"/>
                      <a:gd name="T2" fmla="*/ 3 w 5"/>
                      <a:gd name="T3" fmla="*/ 0 h 11"/>
                      <a:gd name="T4" fmla="*/ 0 w 5"/>
                      <a:gd name="T5" fmla="*/ 0 h 11"/>
                      <a:gd name="T6" fmla="*/ 2 w 5"/>
                      <a:gd name="T7" fmla="*/ 11 h 11"/>
                      <a:gd name="T8" fmla="*/ 5 w 5"/>
                      <a:gd name="T9" fmla="*/ 11 h 11"/>
                    </a:gdLst>
                    <a:ahLst/>
                    <a:cxnLst>
                      <a:cxn ang="0">
                        <a:pos x="T0" y="T1"/>
                      </a:cxn>
                      <a:cxn ang="0">
                        <a:pos x="T2" y="T3"/>
                      </a:cxn>
                      <a:cxn ang="0">
                        <a:pos x="T4" y="T5"/>
                      </a:cxn>
                      <a:cxn ang="0">
                        <a:pos x="T6" y="T7"/>
                      </a:cxn>
                      <a:cxn ang="0">
                        <a:pos x="T8" y="T9"/>
                      </a:cxn>
                    </a:cxnLst>
                    <a:rect l="0" t="0" r="r" b="b"/>
                    <a:pathLst>
                      <a:path w="5" h="11">
                        <a:moveTo>
                          <a:pt x="5" y="11"/>
                        </a:moveTo>
                        <a:lnTo>
                          <a:pt x="3" y="0"/>
                        </a:lnTo>
                        <a:lnTo>
                          <a:pt x="0" y="0"/>
                        </a:lnTo>
                        <a:lnTo>
                          <a:pt x="2" y="11"/>
                        </a:lnTo>
                        <a:lnTo>
                          <a:pt x="5"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2112" name="Freeform 304"/>
                  <p:cNvSpPr>
                    <a:spLocks/>
                  </p:cNvSpPr>
                  <p:nvPr/>
                </p:nvSpPr>
                <p:spPr bwMode="auto">
                  <a:xfrm>
                    <a:off x="4615" y="1579"/>
                    <a:ext cx="3" cy="4"/>
                  </a:xfrm>
                  <a:custGeom>
                    <a:avLst/>
                    <a:gdLst>
                      <a:gd name="T0" fmla="*/ 5 w 5"/>
                      <a:gd name="T1" fmla="*/ 6 h 8"/>
                      <a:gd name="T2" fmla="*/ 3 w 5"/>
                      <a:gd name="T3" fmla="*/ 8 h 8"/>
                      <a:gd name="T4" fmla="*/ 1 w 5"/>
                      <a:gd name="T5" fmla="*/ 8 h 8"/>
                      <a:gd name="T6" fmla="*/ 0 w 5"/>
                      <a:gd name="T7" fmla="*/ 5 h 8"/>
                      <a:gd name="T8" fmla="*/ 0 w 5"/>
                      <a:gd name="T9" fmla="*/ 1 h 8"/>
                      <a:gd name="T10" fmla="*/ 1 w 5"/>
                      <a:gd name="T11" fmla="*/ 0 h 8"/>
                      <a:gd name="T12" fmla="*/ 5 w 5"/>
                      <a:gd name="T13" fmla="*/ 3 h 8"/>
                      <a:gd name="T14" fmla="*/ 5 w 5"/>
                      <a:gd name="T15" fmla="*/ 6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8">
                        <a:moveTo>
                          <a:pt x="5" y="6"/>
                        </a:moveTo>
                        <a:lnTo>
                          <a:pt x="3" y="8"/>
                        </a:lnTo>
                        <a:lnTo>
                          <a:pt x="1" y="8"/>
                        </a:lnTo>
                        <a:lnTo>
                          <a:pt x="0" y="5"/>
                        </a:lnTo>
                        <a:lnTo>
                          <a:pt x="0" y="1"/>
                        </a:lnTo>
                        <a:lnTo>
                          <a:pt x="1" y="0"/>
                        </a:lnTo>
                        <a:lnTo>
                          <a:pt x="5" y="3"/>
                        </a:lnTo>
                        <a:lnTo>
                          <a:pt x="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2113" name="Freeform 305"/>
                  <p:cNvSpPr>
                    <a:spLocks/>
                  </p:cNvSpPr>
                  <p:nvPr/>
                </p:nvSpPr>
                <p:spPr bwMode="auto">
                  <a:xfrm>
                    <a:off x="4616" y="1581"/>
                    <a:ext cx="3" cy="3"/>
                  </a:xfrm>
                  <a:custGeom>
                    <a:avLst/>
                    <a:gdLst>
                      <a:gd name="T0" fmla="*/ 2 w 5"/>
                      <a:gd name="T1" fmla="*/ 4 h 4"/>
                      <a:gd name="T2" fmla="*/ 4 w 5"/>
                      <a:gd name="T3" fmla="*/ 4 h 4"/>
                      <a:gd name="T4" fmla="*/ 5 w 5"/>
                      <a:gd name="T5" fmla="*/ 3 h 4"/>
                      <a:gd name="T6" fmla="*/ 2 w 5"/>
                      <a:gd name="T7" fmla="*/ 0 h 4"/>
                      <a:gd name="T8" fmla="*/ 0 w 5"/>
                      <a:gd name="T9" fmla="*/ 3 h 4"/>
                      <a:gd name="T10" fmla="*/ 2 w 5"/>
                      <a:gd name="T11" fmla="*/ 1 h 4"/>
                      <a:gd name="T12" fmla="*/ 2 w 5"/>
                      <a:gd name="T13" fmla="*/ 4 h 4"/>
                      <a:gd name="T14" fmla="*/ 4 w 5"/>
                      <a:gd name="T15" fmla="*/ 4 h 4"/>
                      <a:gd name="T16" fmla="*/ 2 w 5"/>
                      <a:gd name="T17"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4">
                        <a:moveTo>
                          <a:pt x="2" y="4"/>
                        </a:moveTo>
                        <a:lnTo>
                          <a:pt x="4" y="4"/>
                        </a:lnTo>
                        <a:lnTo>
                          <a:pt x="5" y="3"/>
                        </a:lnTo>
                        <a:lnTo>
                          <a:pt x="2" y="0"/>
                        </a:lnTo>
                        <a:lnTo>
                          <a:pt x="0" y="3"/>
                        </a:lnTo>
                        <a:lnTo>
                          <a:pt x="2" y="1"/>
                        </a:lnTo>
                        <a:lnTo>
                          <a:pt x="2" y="4"/>
                        </a:lnTo>
                        <a:lnTo>
                          <a:pt x="4" y="4"/>
                        </a:lnTo>
                        <a:lnTo>
                          <a:pt x="2"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2114" name="Freeform 306"/>
                  <p:cNvSpPr>
                    <a:spLocks/>
                  </p:cNvSpPr>
                  <p:nvPr/>
                </p:nvSpPr>
                <p:spPr bwMode="auto">
                  <a:xfrm>
                    <a:off x="4615" y="1579"/>
                    <a:ext cx="2" cy="5"/>
                  </a:xfrm>
                  <a:custGeom>
                    <a:avLst/>
                    <a:gdLst>
                      <a:gd name="T0" fmla="*/ 0 w 5"/>
                      <a:gd name="T1" fmla="*/ 0 h 9"/>
                      <a:gd name="T2" fmla="*/ 0 w 5"/>
                      <a:gd name="T3" fmla="*/ 6 h 9"/>
                      <a:gd name="T4" fmla="*/ 2 w 5"/>
                      <a:gd name="T5" fmla="*/ 8 h 9"/>
                      <a:gd name="T6" fmla="*/ 5 w 5"/>
                      <a:gd name="T7" fmla="*/ 9 h 9"/>
                      <a:gd name="T8" fmla="*/ 5 w 5"/>
                      <a:gd name="T9" fmla="*/ 6 h 9"/>
                      <a:gd name="T10" fmla="*/ 3 w 5"/>
                      <a:gd name="T11" fmla="*/ 6 h 9"/>
                      <a:gd name="T12" fmla="*/ 3 w 5"/>
                      <a:gd name="T13" fmla="*/ 1 h 9"/>
                      <a:gd name="T14" fmla="*/ 0 w 5"/>
                      <a:gd name="T15" fmla="*/ 0 h 9"/>
                      <a:gd name="T16" fmla="*/ 0 w 5"/>
                      <a:gd name="T17" fmla="*/ 1 h 9"/>
                      <a:gd name="T18" fmla="*/ 0 w 5"/>
                      <a:gd name="T19"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 h="9">
                        <a:moveTo>
                          <a:pt x="0" y="0"/>
                        </a:moveTo>
                        <a:lnTo>
                          <a:pt x="0" y="6"/>
                        </a:lnTo>
                        <a:lnTo>
                          <a:pt x="2" y="8"/>
                        </a:lnTo>
                        <a:lnTo>
                          <a:pt x="5" y="9"/>
                        </a:lnTo>
                        <a:lnTo>
                          <a:pt x="5" y="6"/>
                        </a:lnTo>
                        <a:lnTo>
                          <a:pt x="3" y="6"/>
                        </a:lnTo>
                        <a:lnTo>
                          <a:pt x="3" y="1"/>
                        </a:lnTo>
                        <a:lnTo>
                          <a:pt x="0" y="0"/>
                        </a:lnTo>
                        <a:lnTo>
                          <a:pt x="0" y="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2115" name="Freeform 307"/>
                  <p:cNvSpPr>
                    <a:spLocks/>
                  </p:cNvSpPr>
                  <p:nvPr/>
                </p:nvSpPr>
                <p:spPr bwMode="auto">
                  <a:xfrm>
                    <a:off x="4615" y="1578"/>
                    <a:ext cx="4" cy="5"/>
                  </a:xfrm>
                  <a:custGeom>
                    <a:avLst/>
                    <a:gdLst>
                      <a:gd name="T0" fmla="*/ 8 w 8"/>
                      <a:gd name="T1" fmla="*/ 10 h 10"/>
                      <a:gd name="T2" fmla="*/ 8 w 8"/>
                      <a:gd name="T3" fmla="*/ 5 h 10"/>
                      <a:gd name="T4" fmla="*/ 7 w 8"/>
                      <a:gd name="T5" fmla="*/ 2 h 10"/>
                      <a:gd name="T6" fmla="*/ 3 w 8"/>
                      <a:gd name="T7" fmla="*/ 0 h 10"/>
                      <a:gd name="T8" fmla="*/ 0 w 8"/>
                      <a:gd name="T9" fmla="*/ 2 h 10"/>
                      <a:gd name="T10" fmla="*/ 3 w 8"/>
                      <a:gd name="T11" fmla="*/ 3 h 10"/>
                      <a:gd name="T12" fmla="*/ 5 w 8"/>
                      <a:gd name="T13" fmla="*/ 3 h 10"/>
                      <a:gd name="T14" fmla="*/ 5 w 8"/>
                      <a:gd name="T15" fmla="*/ 8 h 10"/>
                      <a:gd name="T16" fmla="*/ 5 w 8"/>
                      <a:gd name="T17" fmla="*/ 7 h 10"/>
                      <a:gd name="T18" fmla="*/ 8 w 8"/>
                      <a:gd name="T19" fmla="*/ 10 h 10"/>
                      <a:gd name="T20" fmla="*/ 8 w 8"/>
                      <a:gd name="T21" fmla="*/ 8 h 10"/>
                      <a:gd name="T22" fmla="*/ 8 w 8"/>
                      <a:gd name="T23"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 h="10">
                        <a:moveTo>
                          <a:pt x="8" y="10"/>
                        </a:moveTo>
                        <a:lnTo>
                          <a:pt x="8" y="5"/>
                        </a:lnTo>
                        <a:lnTo>
                          <a:pt x="7" y="2"/>
                        </a:lnTo>
                        <a:lnTo>
                          <a:pt x="3" y="0"/>
                        </a:lnTo>
                        <a:lnTo>
                          <a:pt x="0" y="2"/>
                        </a:lnTo>
                        <a:lnTo>
                          <a:pt x="3" y="3"/>
                        </a:lnTo>
                        <a:lnTo>
                          <a:pt x="5" y="3"/>
                        </a:lnTo>
                        <a:lnTo>
                          <a:pt x="5" y="8"/>
                        </a:lnTo>
                        <a:lnTo>
                          <a:pt x="5" y="7"/>
                        </a:lnTo>
                        <a:lnTo>
                          <a:pt x="8" y="10"/>
                        </a:lnTo>
                        <a:lnTo>
                          <a:pt x="8" y="8"/>
                        </a:lnTo>
                        <a:lnTo>
                          <a:pt x="8" y="1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2116" name="Freeform 308"/>
                  <p:cNvSpPr>
                    <a:spLocks/>
                  </p:cNvSpPr>
                  <p:nvPr/>
                </p:nvSpPr>
                <p:spPr bwMode="auto">
                  <a:xfrm>
                    <a:off x="4623" y="1579"/>
                    <a:ext cx="2" cy="3"/>
                  </a:xfrm>
                  <a:custGeom>
                    <a:avLst/>
                    <a:gdLst>
                      <a:gd name="T0" fmla="*/ 5 w 5"/>
                      <a:gd name="T1" fmla="*/ 6 h 6"/>
                      <a:gd name="T2" fmla="*/ 2 w 5"/>
                      <a:gd name="T3" fmla="*/ 6 h 6"/>
                      <a:gd name="T4" fmla="*/ 0 w 5"/>
                      <a:gd name="T5" fmla="*/ 5 h 6"/>
                      <a:gd name="T6" fmla="*/ 0 w 5"/>
                      <a:gd name="T7" fmla="*/ 1 h 6"/>
                      <a:gd name="T8" fmla="*/ 2 w 5"/>
                      <a:gd name="T9" fmla="*/ 0 h 6"/>
                      <a:gd name="T10" fmla="*/ 3 w 5"/>
                      <a:gd name="T11" fmla="*/ 0 h 6"/>
                      <a:gd name="T12" fmla="*/ 5 w 5"/>
                      <a:gd name="T13" fmla="*/ 1 h 6"/>
                      <a:gd name="T14" fmla="*/ 5 w 5"/>
                      <a:gd name="T15" fmla="*/ 6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6">
                        <a:moveTo>
                          <a:pt x="5" y="6"/>
                        </a:moveTo>
                        <a:lnTo>
                          <a:pt x="2" y="6"/>
                        </a:lnTo>
                        <a:lnTo>
                          <a:pt x="0" y="5"/>
                        </a:lnTo>
                        <a:lnTo>
                          <a:pt x="0" y="1"/>
                        </a:lnTo>
                        <a:lnTo>
                          <a:pt x="2" y="0"/>
                        </a:lnTo>
                        <a:lnTo>
                          <a:pt x="3" y="0"/>
                        </a:lnTo>
                        <a:lnTo>
                          <a:pt x="5" y="1"/>
                        </a:lnTo>
                        <a:lnTo>
                          <a:pt x="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2117" name="Freeform 309"/>
                  <p:cNvSpPr>
                    <a:spLocks/>
                  </p:cNvSpPr>
                  <p:nvPr/>
                </p:nvSpPr>
                <p:spPr bwMode="auto">
                  <a:xfrm>
                    <a:off x="4623" y="1581"/>
                    <a:ext cx="2" cy="2"/>
                  </a:xfrm>
                  <a:custGeom>
                    <a:avLst/>
                    <a:gdLst>
                      <a:gd name="T0" fmla="*/ 0 w 3"/>
                      <a:gd name="T1" fmla="*/ 3 h 3"/>
                      <a:gd name="T2" fmla="*/ 3 w 3"/>
                      <a:gd name="T3" fmla="*/ 3 h 3"/>
                      <a:gd name="T4" fmla="*/ 3 w 3"/>
                      <a:gd name="T5" fmla="*/ 1 h 3"/>
                      <a:gd name="T6" fmla="*/ 1 w 3"/>
                      <a:gd name="T7" fmla="*/ 0 h 3"/>
                      <a:gd name="T8" fmla="*/ 0 w 3"/>
                      <a:gd name="T9" fmla="*/ 0 h 3"/>
                      <a:gd name="T10" fmla="*/ 1 w 3"/>
                      <a:gd name="T11" fmla="*/ 0 h 3"/>
                      <a:gd name="T12" fmla="*/ 0 w 3"/>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3" h="3">
                        <a:moveTo>
                          <a:pt x="0" y="3"/>
                        </a:moveTo>
                        <a:lnTo>
                          <a:pt x="3" y="3"/>
                        </a:lnTo>
                        <a:lnTo>
                          <a:pt x="3" y="1"/>
                        </a:lnTo>
                        <a:lnTo>
                          <a:pt x="1" y="0"/>
                        </a:lnTo>
                        <a:lnTo>
                          <a:pt x="0" y="0"/>
                        </a:lnTo>
                        <a:lnTo>
                          <a:pt x="1" y="0"/>
                        </a:lnTo>
                        <a:lnTo>
                          <a:pt x="0"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2118" name="Freeform 310"/>
                  <p:cNvSpPr>
                    <a:spLocks/>
                  </p:cNvSpPr>
                  <p:nvPr/>
                </p:nvSpPr>
                <p:spPr bwMode="auto">
                  <a:xfrm>
                    <a:off x="4622" y="1578"/>
                    <a:ext cx="2" cy="5"/>
                  </a:xfrm>
                  <a:custGeom>
                    <a:avLst/>
                    <a:gdLst>
                      <a:gd name="T0" fmla="*/ 3 w 4"/>
                      <a:gd name="T1" fmla="*/ 0 h 10"/>
                      <a:gd name="T2" fmla="*/ 1 w 4"/>
                      <a:gd name="T3" fmla="*/ 0 h 10"/>
                      <a:gd name="T4" fmla="*/ 0 w 4"/>
                      <a:gd name="T5" fmla="*/ 3 h 10"/>
                      <a:gd name="T6" fmla="*/ 0 w 4"/>
                      <a:gd name="T7" fmla="*/ 8 h 10"/>
                      <a:gd name="T8" fmla="*/ 3 w 4"/>
                      <a:gd name="T9" fmla="*/ 10 h 10"/>
                      <a:gd name="T10" fmla="*/ 4 w 4"/>
                      <a:gd name="T11" fmla="*/ 7 h 10"/>
                      <a:gd name="T12" fmla="*/ 3 w 4"/>
                      <a:gd name="T13" fmla="*/ 7 h 10"/>
                      <a:gd name="T14" fmla="*/ 3 w 4"/>
                      <a:gd name="T15" fmla="*/ 2 h 10"/>
                      <a:gd name="T16" fmla="*/ 3 w 4"/>
                      <a:gd name="T17" fmla="*/ 3 h 10"/>
                      <a:gd name="T18" fmla="*/ 3 w 4"/>
                      <a:gd name="T19" fmla="*/ 0 h 10"/>
                      <a:gd name="T20" fmla="*/ 1 w 4"/>
                      <a:gd name="T21" fmla="*/ 0 h 10"/>
                      <a:gd name="T22" fmla="*/ 3 w 4"/>
                      <a:gd name="T23"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 h="10">
                        <a:moveTo>
                          <a:pt x="3" y="0"/>
                        </a:moveTo>
                        <a:lnTo>
                          <a:pt x="1" y="0"/>
                        </a:lnTo>
                        <a:lnTo>
                          <a:pt x="0" y="3"/>
                        </a:lnTo>
                        <a:lnTo>
                          <a:pt x="0" y="8"/>
                        </a:lnTo>
                        <a:lnTo>
                          <a:pt x="3" y="10"/>
                        </a:lnTo>
                        <a:lnTo>
                          <a:pt x="4" y="7"/>
                        </a:lnTo>
                        <a:lnTo>
                          <a:pt x="3" y="7"/>
                        </a:lnTo>
                        <a:lnTo>
                          <a:pt x="3" y="2"/>
                        </a:lnTo>
                        <a:lnTo>
                          <a:pt x="3" y="3"/>
                        </a:lnTo>
                        <a:lnTo>
                          <a:pt x="3" y="0"/>
                        </a:lnTo>
                        <a:lnTo>
                          <a:pt x="1" y="0"/>
                        </a:lnTo>
                        <a:lnTo>
                          <a:pt x="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2119" name="Freeform 311"/>
                  <p:cNvSpPr>
                    <a:spLocks/>
                  </p:cNvSpPr>
                  <p:nvPr/>
                </p:nvSpPr>
                <p:spPr bwMode="auto">
                  <a:xfrm>
                    <a:off x="4623" y="1578"/>
                    <a:ext cx="3" cy="4"/>
                  </a:xfrm>
                  <a:custGeom>
                    <a:avLst/>
                    <a:gdLst>
                      <a:gd name="T0" fmla="*/ 3 w 5"/>
                      <a:gd name="T1" fmla="*/ 8 h 8"/>
                      <a:gd name="T2" fmla="*/ 5 w 5"/>
                      <a:gd name="T3" fmla="*/ 5 h 8"/>
                      <a:gd name="T4" fmla="*/ 5 w 5"/>
                      <a:gd name="T5" fmla="*/ 3 h 8"/>
                      <a:gd name="T6" fmla="*/ 3 w 5"/>
                      <a:gd name="T7" fmla="*/ 0 h 8"/>
                      <a:gd name="T8" fmla="*/ 0 w 5"/>
                      <a:gd name="T9" fmla="*/ 0 h 8"/>
                      <a:gd name="T10" fmla="*/ 0 w 5"/>
                      <a:gd name="T11" fmla="*/ 3 h 8"/>
                      <a:gd name="T12" fmla="*/ 1 w 5"/>
                      <a:gd name="T13" fmla="*/ 3 h 8"/>
                      <a:gd name="T14" fmla="*/ 1 w 5"/>
                      <a:gd name="T15" fmla="*/ 7 h 8"/>
                      <a:gd name="T16" fmla="*/ 3 w 5"/>
                      <a:gd name="T17"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8">
                        <a:moveTo>
                          <a:pt x="3" y="8"/>
                        </a:moveTo>
                        <a:lnTo>
                          <a:pt x="5" y="5"/>
                        </a:lnTo>
                        <a:lnTo>
                          <a:pt x="5" y="3"/>
                        </a:lnTo>
                        <a:lnTo>
                          <a:pt x="3" y="0"/>
                        </a:lnTo>
                        <a:lnTo>
                          <a:pt x="0" y="0"/>
                        </a:lnTo>
                        <a:lnTo>
                          <a:pt x="0" y="3"/>
                        </a:lnTo>
                        <a:lnTo>
                          <a:pt x="1" y="3"/>
                        </a:lnTo>
                        <a:lnTo>
                          <a:pt x="1" y="7"/>
                        </a:lnTo>
                        <a:lnTo>
                          <a:pt x="3"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2120" name="Freeform 312"/>
                  <p:cNvSpPr>
                    <a:spLocks/>
                  </p:cNvSpPr>
                  <p:nvPr/>
                </p:nvSpPr>
                <p:spPr bwMode="auto">
                  <a:xfrm>
                    <a:off x="4606" y="1580"/>
                    <a:ext cx="3" cy="4"/>
                  </a:xfrm>
                  <a:custGeom>
                    <a:avLst/>
                    <a:gdLst>
                      <a:gd name="T0" fmla="*/ 5 w 5"/>
                      <a:gd name="T1" fmla="*/ 2 h 8"/>
                      <a:gd name="T2" fmla="*/ 5 w 5"/>
                      <a:gd name="T3" fmla="*/ 8 h 8"/>
                      <a:gd name="T4" fmla="*/ 2 w 5"/>
                      <a:gd name="T5" fmla="*/ 5 h 8"/>
                      <a:gd name="T6" fmla="*/ 2 w 5"/>
                      <a:gd name="T7" fmla="*/ 4 h 8"/>
                      <a:gd name="T8" fmla="*/ 0 w 5"/>
                      <a:gd name="T9" fmla="*/ 2 h 8"/>
                      <a:gd name="T10" fmla="*/ 2 w 5"/>
                      <a:gd name="T11" fmla="*/ 2 h 8"/>
                      <a:gd name="T12" fmla="*/ 3 w 5"/>
                      <a:gd name="T13" fmla="*/ 0 h 8"/>
                      <a:gd name="T14" fmla="*/ 5 w 5"/>
                      <a:gd name="T15" fmla="*/ 0 h 8"/>
                      <a:gd name="T16" fmla="*/ 5 w 5"/>
                      <a:gd name="T17" fmla="*/ 2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8">
                        <a:moveTo>
                          <a:pt x="5" y="2"/>
                        </a:moveTo>
                        <a:lnTo>
                          <a:pt x="5" y="8"/>
                        </a:lnTo>
                        <a:lnTo>
                          <a:pt x="2" y="5"/>
                        </a:lnTo>
                        <a:lnTo>
                          <a:pt x="2" y="4"/>
                        </a:lnTo>
                        <a:lnTo>
                          <a:pt x="0" y="2"/>
                        </a:lnTo>
                        <a:lnTo>
                          <a:pt x="2" y="2"/>
                        </a:lnTo>
                        <a:lnTo>
                          <a:pt x="3" y="0"/>
                        </a:lnTo>
                        <a:lnTo>
                          <a:pt x="5" y="0"/>
                        </a:lnTo>
                        <a:lnTo>
                          <a:pt x="5"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2121" name="Freeform 313"/>
                  <p:cNvSpPr>
                    <a:spLocks/>
                  </p:cNvSpPr>
                  <p:nvPr/>
                </p:nvSpPr>
                <p:spPr bwMode="auto">
                  <a:xfrm>
                    <a:off x="4608" y="1581"/>
                    <a:ext cx="3" cy="4"/>
                  </a:xfrm>
                  <a:custGeom>
                    <a:avLst/>
                    <a:gdLst>
                      <a:gd name="T0" fmla="*/ 2 w 5"/>
                      <a:gd name="T1" fmla="*/ 8 h 8"/>
                      <a:gd name="T2" fmla="*/ 5 w 5"/>
                      <a:gd name="T3" fmla="*/ 5 h 8"/>
                      <a:gd name="T4" fmla="*/ 5 w 5"/>
                      <a:gd name="T5" fmla="*/ 0 h 8"/>
                      <a:gd name="T6" fmla="*/ 0 w 5"/>
                      <a:gd name="T7" fmla="*/ 0 h 8"/>
                      <a:gd name="T8" fmla="*/ 0 w 5"/>
                      <a:gd name="T9" fmla="*/ 5 h 8"/>
                      <a:gd name="T10" fmla="*/ 2 w 5"/>
                      <a:gd name="T11" fmla="*/ 5 h 8"/>
                      <a:gd name="T12" fmla="*/ 2 w 5"/>
                      <a:gd name="T13" fmla="*/ 8 h 8"/>
                      <a:gd name="T14" fmla="*/ 3 w 5"/>
                      <a:gd name="T15" fmla="*/ 6 h 8"/>
                      <a:gd name="T16" fmla="*/ 2 w 5"/>
                      <a:gd name="T17"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8">
                        <a:moveTo>
                          <a:pt x="2" y="8"/>
                        </a:moveTo>
                        <a:lnTo>
                          <a:pt x="5" y="5"/>
                        </a:lnTo>
                        <a:lnTo>
                          <a:pt x="5" y="0"/>
                        </a:lnTo>
                        <a:lnTo>
                          <a:pt x="0" y="0"/>
                        </a:lnTo>
                        <a:lnTo>
                          <a:pt x="0" y="5"/>
                        </a:lnTo>
                        <a:lnTo>
                          <a:pt x="2" y="5"/>
                        </a:lnTo>
                        <a:lnTo>
                          <a:pt x="2" y="8"/>
                        </a:lnTo>
                        <a:lnTo>
                          <a:pt x="3" y="6"/>
                        </a:lnTo>
                        <a:lnTo>
                          <a:pt x="2"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2122" name="Freeform 314"/>
                  <p:cNvSpPr>
                    <a:spLocks/>
                  </p:cNvSpPr>
                  <p:nvPr/>
                </p:nvSpPr>
                <p:spPr bwMode="auto">
                  <a:xfrm>
                    <a:off x="4606" y="1580"/>
                    <a:ext cx="3" cy="5"/>
                  </a:xfrm>
                  <a:custGeom>
                    <a:avLst/>
                    <a:gdLst>
                      <a:gd name="T0" fmla="*/ 2 w 7"/>
                      <a:gd name="T1" fmla="*/ 0 h 10"/>
                      <a:gd name="T2" fmla="*/ 2 w 7"/>
                      <a:gd name="T3" fmla="*/ 7 h 10"/>
                      <a:gd name="T4" fmla="*/ 4 w 7"/>
                      <a:gd name="T5" fmla="*/ 8 h 10"/>
                      <a:gd name="T6" fmla="*/ 7 w 7"/>
                      <a:gd name="T7" fmla="*/ 10 h 10"/>
                      <a:gd name="T8" fmla="*/ 7 w 7"/>
                      <a:gd name="T9" fmla="*/ 7 h 10"/>
                      <a:gd name="T10" fmla="*/ 5 w 7"/>
                      <a:gd name="T11" fmla="*/ 5 h 10"/>
                      <a:gd name="T12" fmla="*/ 5 w 7"/>
                      <a:gd name="T13" fmla="*/ 4 h 10"/>
                      <a:gd name="T14" fmla="*/ 4 w 7"/>
                      <a:gd name="T15" fmla="*/ 0 h 10"/>
                      <a:gd name="T16" fmla="*/ 4 w 7"/>
                      <a:gd name="T17" fmla="*/ 4 h 10"/>
                      <a:gd name="T18" fmla="*/ 2 w 7"/>
                      <a:gd name="T19" fmla="*/ 0 h 10"/>
                      <a:gd name="T20" fmla="*/ 0 w 7"/>
                      <a:gd name="T21" fmla="*/ 2 h 10"/>
                      <a:gd name="T22" fmla="*/ 2 w 7"/>
                      <a:gd name="T23" fmla="*/ 4 h 10"/>
                      <a:gd name="T24" fmla="*/ 2 w 7"/>
                      <a:gd name="T25"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 h="10">
                        <a:moveTo>
                          <a:pt x="2" y="0"/>
                        </a:moveTo>
                        <a:lnTo>
                          <a:pt x="2" y="7"/>
                        </a:lnTo>
                        <a:lnTo>
                          <a:pt x="4" y="8"/>
                        </a:lnTo>
                        <a:lnTo>
                          <a:pt x="7" y="10"/>
                        </a:lnTo>
                        <a:lnTo>
                          <a:pt x="7" y="7"/>
                        </a:lnTo>
                        <a:lnTo>
                          <a:pt x="5" y="5"/>
                        </a:lnTo>
                        <a:lnTo>
                          <a:pt x="5" y="4"/>
                        </a:lnTo>
                        <a:lnTo>
                          <a:pt x="4" y="0"/>
                        </a:lnTo>
                        <a:lnTo>
                          <a:pt x="4" y="4"/>
                        </a:lnTo>
                        <a:lnTo>
                          <a:pt x="2" y="0"/>
                        </a:lnTo>
                        <a:lnTo>
                          <a:pt x="0" y="2"/>
                        </a:lnTo>
                        <a:lnTo>
                          <a:pt x="2" y="4"/>
                        </a:lnTo>
                        <a:lnTo>
                          <a:pt x="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2123" name="Freeform 315"/>
                  <p:cNvSpPr>
                    <a:spLocks/>
                  </p:cNvSpPr>
                  <p:nvPr/>
                </p:nvSpPr>
                <p:spPr bwMode="auto">
                  <a:xfrm>
                    <a:off x="4606" y="1579"/>
                    <a:ext cx="5" cy="2"/>
                  </a:xfrm>
                  <a:custGeom>
                    <a:avLst/>
                    <a:gdLst>
                      <a:gd name="T0" fmla="*/ 8 w 8"/>
                      <a:gd name="T1" fmla="*/ 3 h 5"/>
                      <a:gd name="T2" fmla="*/ 5 w 8"/>
                      <a:gd name="T3" fmla="*/ 0 h 5"/>
                      <a:gd name="T4" fmla="*/ 3 w 8"/>
                      <a:gd name="T5" fmla="*/ 0 h 5"/>
                      <a:gd name="T6" fmla="*/ 2 w 8"/>
                      <a:gd name="T7" fmla="*/ 1 h 5"/>
                      <a:gd name="T8" fmla="*/ 0 w 8"/>
                      <a:gd name="T9" fmla="*/ 1 h 5"/>
                      <a:gd name="T10" fmla="*/ 2 w 8"/>
                      <a:gd name="T11" fmla="*/ 5 h 5"/>
                      <a:gd name="T12" fmla="*/ 3 w 8"/>
                      <a:gd name="T13" fmla="*/ 3 h 5"/>
                      <a:gd name="T14" fmla="*/ 8 w 8"/>
                      <a:gd name="T15" fmla="*/ 3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 h="5">
                        <a:moveTo>
                          <a:pt x="8" y="3"/>
                        </a:moveTo>
                        <a:lnTo>
                          <a:pt x="5" y="0"/>
                        </a:lnTo>
                        <a:lnTo>
                          <a:pt x="3" y="0"/>
                        </a:lnTo>
                        <a:lnTo>
                          <a:pt x="2" y="1"/>
                        </a:lnTo>
                        <a:lnTo>
                          <a:pt x="0" y="1"/>
                        </a:lnTo>
                        <a:lnTo>
                          <a:pt x="2" y="5"/>
                        </a:lnTo>
                        <a:lnTo>
                          <a:pt x="3" y="3"/>
                        </a:lnTo>
                        <a:lnTo>
                          <a:pt x="8"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2124" name="Freeform 316"/>
                  <p:cNvSpPr>
                    <a:spLocks/>
                  </p:cNvSpPr>
                  <p:nvPr/>
                </p:nvSpPr>
                <p:spPr bwMode="auto">
                  <a:xfrm>
                    <a:off x="4600" y="1581"/>
                    <a:ext cx="3" cy="4"/>
                  </a:xfrm>
                  <a:custGeom>
                    <a:avLst/>
                    <a:gdLst>
                      <a:gd name="T0" fmla="*/ 7 w 7"/>
                      <a:gd name="T1" fmla="*/ 2 h 8"/>
                      <a:gd name="T2" fmla="*/ 7 w 7"/>
                      <a:gd name="T3" fmla="*/ 6 h 8"/>
                      <a:gd name="T4" fmla="*/ 5 w 7"/>
                      <a:gd name="T5" fmla="*/ 8 h 8"/>
                      <a:gd name="T6" fmla="*/ 3 w 7"/>
                      <a:gd name="T7" fmla="*/ 8 h 8"/>
                      <a:gd name="T8" fmla="*/ 2 w 7"/>
                      <a:gd name="T9" fmla="*/ 6 h 8"/>
                      <a:gd name="T10" fmla="*/ 0 w 7"/>
                      <a:gd name="T11" fmla="*/ 3 h 8"/>
                      <a:gd name="T12" fmla="*/ 0 w 7"/>
                      <a:gd name="T13" fmla="*/ 2 h 8"/>
                      <a:gd name="T14" fmla="*/ 2 w 7"/>
                      <a:gd name="T15" fmla="*/ 0 h 8"/>
                      <a:gd name="T16" fmla="*/ 5 w 7"/>
                      <a:gd name="T17" fmla="*/ 0 h 8"/>
                      <a:gd name="T18" fmla="*/ 7 w 7"/>
                      <a:gd name="T19" fmla="*/ 2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8">
                        <a:moveTo>
                          <a:pt x="7" y="2"/>
                        </a:moveTo>
                        <a:lnTo>
                          <a:pt x="7" y="6"/>
                        </a:lnTo>
                        <a:lnTo>
                          <a:pt x="5" y="8"/>
                        </a:lnTo>
                        <a:lnTo>
                          <a:pt x="3" y="8"/>
                        </a:lnTo>
                        <a:lnTo>
                          <a:pt x="2" y="6"/>
                        </a:lnTo>
                        <a:lnTo>
                          <a:pt x="0" y="3"/>
                        </a:lnTo>
                        <a:lnTo>
                          <a:pt x="0" y="2"/>
                        </a:lnTo>
                        <a:lnTo>
                          <a:pt x="2" y="0"/>
                        </a:lnTo>
                        <a:lnTo>
                          <a:pt x="5" y="0"/>
                        </a:lnTo>
                        <a:lnTo>
                          <a:pt x="7"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2125" name="Freeform 317"/>
                  <p:cNvSpPr>
                    <a:spLocks/>
                  </p:cNvSpPr>
                  <p:nvPr/>
                </p:nvSpPr>
                <p:spPr bwMode="auto">
                  <a:xfrm>
                    <a:off x="4602" y="1581"/>
                    <a:ext cx="3" cy="4"/>
                  </a:xfrm>
                  <a:custGeom>
                    <a:avLst/>
                    <a:gdLst>
                      <a:gd name="T0" fmla="*/ 3 w 5"/>
                      <a:gd name="T1" fmla="*/ 4 h 6"/>
                      <a:gd name="T2" fmla="*/ 2 w 5"/>
                      <a:gd name="T3" fmla="*/ 3 h 6"/>
                      <a:gd name="T4" fmla="*/ 3 w 5"/>
                      <a:gd name="T5" fmla="*/ 1 h 6"/>
                      <a:gd name="T6" fmla="*/ 2 w 5"/>
                      <a:gd name="T7" fmla="*/ 0 h 6"/>
                      <a:gd name="T8" fmla="*/ 0 w 5"/>
                      <a:gd name="T9" fmla="*/ 0 h 6"/>
                      <a:gd name="T10" fmla="*/ 0 w 5"/>
                      <a:gd name="T11" fmla="*/ 4 h 6"/>
                      <a:gd name="T12" fmla="*/ 2 w 5"/>
                      <a:gd name="T13" fmla="*/ 6 h 6"/>
                      <a:gd name="T14" fmla="*/ 2 w 5"/>
                      <a:gd name="T15" fmla="*/ 3 h 6"/>
                      <a:gd name="T16" fmla="*/ 3 w 5"/>
                      <a:gd name="T17" fmla="*/ 4 h 6"/>
                      <a:gd name="T18" fmla="*/ 5 w 5"/>
                      <a:gd name="T19" fmla="*/ 3 h 6"/>
                      <a:gd name="T20" fmla="*/ 2 w 5"/>
                      <a:gd name="T21" fmla="*/ 3 h 6"/>
                      <a:gd name="T22" fmla="*/ 3 w 5"/>
                      <a:gd name="T23" fmla="*/ 4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 h="6">
                        <a:moveTo>
                          <a:pt x="3" y="4"/>
                        </a:moveTo>
                        <a:lnTo>
                          <a:pt x="2" y="3"/>
                        </a:lnTo>
                        <a:lnTo>
                          <a:pt x="3" y="1"/>
                        </a:lnTo>
                        <a:lnTo>
                          <a:pt x="2" y="0"/>
                        </a:lnTo>
                        <a:lnTo>
                          <a:pt x="0" y="0"/>
                        </a:lnTo>
                        <a:lnTo>
                          <a:pt x="0" y="4"/>
                        </a:lnTo>
                        <a:lnTo>
                          <a:pt x="2" y="6"/>
                        </a:lnTo>
                        <a:lnTo>
                          <a:pt x="2" y="3"/>
                        </a:lnTo>
                        <a:lnTo>
                          <a:pt x="3" y="4"/>
                        </a:lnTo>
                        <a:lnTo>
                          <a:pt x="5" y="3"/>
                        </a:lnTo>
                        <a:lnTo>
                          <a:pt x="2" y="3"/>
                        </a:lnTo>
                        <a:lnTo>
                          <a:pt x="3"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2126" name="Freeform 318"/>
                  <p:cNvSpPr>
                    <a:spLocks/>
                  </p:cNvSpPr>
                  <p:nvPr/>
                </p:nvSpPr>
                <p:spPr bwMode="auto">
                  <a:xfrm>
                    <a:off x="4601" y="1583"/>
                    <a:ext cx="3" cy="2"/>
                  </a:xfrm>
                  <a:custGeom>
                    <a:avLst/>
                    <a:gdLst>
                      <a:gd name="T0" fmla="*/ 0 w 6"/>
                      <a:gd name="T1" fmla="*/ 3 h 5"/>
                      <a:gd name="T2" fmla="*/ 0 w 6"/>
                      <a:gd name="T3" fmla="*/ 5 h 5"/>
                      <a:gd name="T4" fmla="*/ 5 w 6"/>
                      <a:gd name="T5" fmla="*/ 5 h 5"/>
                      <a:gd name="T6" fmla="*/ 5 w 6"/>
                      <a:gd name="T7" fmla="*/ 3 h 5"/>
                      <a:gd name="T8" fmla="*/ 6 w 6"/>
                      <a:gd name="T9" fmla="*/ 1 h 5"/>
                      <a:gd name="T10" fmla="*/ 5 w 6"/>
                      <a:gd name="T11" fmla="*/ 0 h 5"/>
                      <a:gd name="T12" fmla="*/ 3 w 6"/>
                      <a:gd name="T13" fmla="*/ 0 h 5"/>
                      <a:gd name="T14" fmla="*/ 3 w 6"/>
                      <a:gd name="T15" fmla="*/ 1 h 5"/>
                      <a:gd name="T16" fmla="*/ 0 w 6"/>
                      <a:gd name="T17" fmla="*/ 3 h 5"/>
                      <a:gd name="T18" fmla="*/ 0 w 6"/>
                      <a:gd name="T19" fmla="*/ 5 h 5"/>
                      <a:gd name="T20" fmla="*/ 0 w 6"/>
                      <a:gd name="T21" fmla="*/ 3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 h="5">
                        <a:moveTo>
                          <a:pt x="0" y="3"/>
                        </a:moveTo>
                        <a:lnTo>
                          <a:pt x="0" y="5"/>
                        </a:lnTo>
                        <a:lnTo>
                          <a:pt x="5" y="5"/>
                        </a:lnTo>
                        <a:lnTo>
                          <a:pt x="5" y="3"/>
                        </a:lnTo>
                        <a:lnTo>
                          <a:pt x="6" y="1"/>
                        </a:lnTo>
                        <a:lnTo>
                          <a:pt x="5" y="0"/>
                        </a:lnTo>
                        <a:lnTo>
                          <a:pt x="3" y="0"/>
                        </a:lnTo>
                        <a:lnTo>
                          <a:pt x="3" y="1"/>
                        </a:lnTo>
                        <a:lnTo>
                          <a:pt x="0" y="3"/>
                        </a:lnTo>
                        <a:lnTo>
                          <a:pt x="0" y="5"/>
                        </a:lnTo>
                        <a:lnTo>
                          <a:pt x="0"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2127" name="Freeform 319"/>
                  <p:cNvSpPr>
                    <a:spLocks/>
                  </p:cNvSpPr>
                  <p:nvPr/>
                </p:nvSpPr>
                <p:spPr bwMode="auto">
                  <a:xfrm>
                    <a:off x="4599" y="1580"/>
                    <a:ext cx="3" cy="5"/>
                  </a:xfrm>
                  <a:custGeom>
                    <a:avLst/>
                    <a:gdLst>
                      <a:gd name="T0" fmla="*/ 4 w 7"/>
                      <a:gd name="T1" fmla="*/ 0 h 10"/>
                      <a:gd name="T2" fmla="*/ 0 w 7"/>
                      <a:gd name="T3" fmla="*/ 4 h 10"/>
                      <a:gd name="T4" fmla="*/ 0 w 7"/>
                      <a:gd name="T5" fmla="*/ 7 h 10"/>
                      <a:gd name="T6" fmla="*/ 4 w 7"/>
                      <a:gd name="T7" fmla="*/ 10 h 10"/>
                      <a:gd name="T8" fmla="*/ 7 w 7"/>
                      <a:gd name="T9" fmla="*/ 8 h 10"/>
                      <a:gd name="T10" fmla="*/ 4 w 7"/>
                      <a:gd name="T11" fmla="*/ 5 h 10"/>
                      <a:gd name="T12" fmla="*/ 4 w 7"/>
                      <a:gd name="T13" fmla="*/ 4 h 10"/>
                      <a:gd name="T14" fmla="*/ 5 w 7"/>
                      <a:gd name="T15" fmla="*/ 4 h 10"/>
                      <a:gd name="T16" fmla="*/ 4 w 7"/>
                      <a:gd name="T17" fmla="*/ 4 h 10"/>
                      <a:gd name="T18" fmla="*/ 4 w 7"/>
                      <a:gd name="T19" fmla="*/ 0 h 10"/>
                      <a:gd name="T20" fmla="*/ 2 w 7"/>
                      <a:gd name="T21" fmla="*/ 0 h 10"/>
                      <a:gd name="T22" fmla="*/ 4 w 7"/>
                      <a:gd name="T23"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 h="10">
                        <a:moveTo>
                          <a:pt x="4" y="0"/>
                        </a:moveTo>
                        <a:lnTo>
                          <a:pt x="0" y="4"/>
                        </a:lnTo>
                        <a:lnTo>
                          <a:pt x="0" y="7"/>
                        </a:lnTo>
                        <a:lnTo>
                          <a:pt x="4" y="10"/>
                        </a:lnTo>
                        <a:lnTo>
                          <a:pt x="7" y="8"/>
                        </a:lnTo>
                        <a:lnTo>
                          <a:pt x="4" y="5"/>
                        </a:lnTo>
                        <a:lnTo>
                          <a:pt x="4" y="4"/>
                        </a:lnTo>
                        <a:lnTo>
                          <a:pt x="5" y="4"/>
                        </a:lnTo>
                        <a:lnTo>
                          <a:pt x="4" y="4"/>
                        </a:lnTo>
                        <a:lnTo>
                          <a:pt x="4" y="0"/>
                        </a:lnTo>
                        <a:lnTo>
                          <a:pt x="2" y="0"/>
                        </a:lnTo>
                        <a:lnTo>
                          <a:pt x="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2128" name="Freeform 320"/>
                  <p:cNvSpPr>
                    <a:spLocks/>
                  </p:cNvSpPr>
                  <p:nvPr/>
                </p:nvSpPr>
                <p:spPr bwMode="auto">
                  <a:xfrm>
                    <a:off x="4601" y="1580"/>
                    <a:ext cx="2" cy="2"/>
                  </a:xfrm>
                  <a:custGeom>
                    <a:avLst/>
                    <a:gdLst>
                      <a:gd name="T0" fmla="*/ 5 w 5"/>
                      <a:gd name="T1" fmla="*/ 4 h 5"/>
                      <a:gd name="T2" fmla="*/ 5 w 5"/>
                      <a:gd name="T3" fmla="*/ 2 h 5"/>
                      <a:gd name="T4" fmla="*/ 3 w 5"/>
                      <a:gd name="T5" fmla="*/ 0 h 5"/>
                      <a:gd name="T6" fmla="*/ 0 w 5"/>
                      <a:gd name="T7" fmla="*/ 0 h 5"/>
                      <a:gd name="T8" fmla="*/ 0 w 5"/>
                      <a:gd name="T9" fmla="*/ 4 h 5"/>
                      <a:gd name="T10" fmla="*/ 1 w 5"/>
                      <a:gd name="T11" fmla="*/ 4 h 5"/>
                      <a:gd name="T12" fmla="*/ 3 w 5"/>
                      <a:gd name="T13" fmla="*/ 5 h 5"/>
                      <a:gd name="T14" fmla="*/ 3 w 5"/>
                      <a:gd name="T15" fmla="*/ 4 h 5"/>
                      <a:gd name="T16" fmla="*/ 5 w 5"/>
                      <a:gd name="T17" fmla="*/ 4 h 5"/>
                      <a:gd name="T18" fmla="*/ 5 w 5"/>
                      <a:gd name="T19" fmla="*/ 2 h 5"/>
                      <a:gd name="T20" fmla="*/ 5 w 5"/>
                      <a:gd name="T21" fmla="*/ 4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 h="5">
                        <a:moveTo>
                          <a:pt x="5" y="4"/>
                        </a:moveTo>
                        <a:lnTo>
                          <a:pt x="5" y="2"/>
                        </a:lnTo>
                        <a:lnTo>
                          <a:pt x="3" y="0"/>
                        </a:lnTo>
                        <a:lnTo>
                          <a:pt x="0" y="0"/>
                        </a:lnTo>
                        <a:lnTo>
                          <a:pt x="0" y="4"/>
                        </a:lnTo>
                        <a:lnTo>
                          <a:pt x="1" y="4"/>
                        </a:lnTo>
                        <a:lnTo>
                          <a:pt x="3" y="5"/>
                        </a:lnTo>
                        <a:lnTo>
                          <a:pt x="3" y="4"/>
                        </a:lnTo>
                        <a:lnTo>
                          <a:pt x="5" y="4"/>
                        </a:lnTo>
                        <a:lnTo>
                          <a:pt x="5" y="2"/>
                        </a:lnTo>
                        <a:lnTo>
                          <a:pt x="5"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2129" name="Freeform 321"/>
                  <p:cNvSpPr>
                    <a:spLocks/>
                  </p:cNvSpPr>
                  <p:nvPr/>
                </p:nvSpPr>
                <p:spPr bwMode="auto">
                  <a:xfrm>
                    <a:off x="4594" y="1581"/>
                    <a:ext cx="3" cy="4"/>
                  </a:xfrm>
                  <a:custGeom>
                    <a:avLst/>
                    <a:gdLst>
                      <a:gd name="T0" fmla="*/ 5 w 5"/>
                      <a:gd name="T1" fmla="*/ 5 h 10"/>
                      <a:gd name="T2" fmla="*/ 5 w 5"/>
                      <a:gd name="T3" fmla="*/ 8 h 10"/>
                      <a:gd name="T4" fmla="*/ 3 w 5"/>
                      <a:gd name="T5" fmla="*/ 8 h 10"/>
                      <a:gd name="T6" fmla="*/ 1 w 5"/>
                      <a:gd name="T7" fmla="*/ 10 h 10"/>
                      <a:gd name="T8" fmla="*/ 1 w 5"/>
                      <a:gd name="T9" fmla="*/ 8 h 10"/>
                      <a:gd name="T10" fmla="*/ 0 w 5"/>
                      <a:gd name="T11" fmla="*/ 6 h 10"/>
                      <a:gd name="T12" fmla="*/ 0 w 5"/>
                      <a:gd name="T13" fmla="*/ 2 h 10"/>
                      <a:gd name="T14" fmla="*/ 1 w 5"/>
                      <a:gd name="T15" fmla="*/ 2 h 10"/>
                      <a:gd name="T16" fmla="*/ 3 w 5"/>
                      <a:gd name="T17" fmla="*/ 0 h 10"/>
                      <a:gd name="T18" fmla="*/ 5 w 5"/>
                      <a:gd name="T19" fmla="*/ 2 h 10"/>
                      <a:gd name="T20" fmla="*/ 5 w 5"/>
                      <a:gd name="T21" fmla="*/ 5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 h="10">
                        <a:moveTo>
                          <a:pt x="5" y="5"/>
                        </a:moveTo>
                        <a:lnTo>
                          <a:pt x="5" y="8"/>
                        </a:lnTo>
                        <a:lnTo>
                          <a:pt x="3" y="8"/>
                        </a:lnTo>
                        <a:lnTo>
                          <a:pt x="1" y="10"/>
                        </a:lnTo>
                        <a:lnTo>
                          <a:pt x="1" y="8"/>
                        </a:lnTo>
                        <a:lnTo>
                          <a:pt x="0" y="6"/>
                        </a:lnTo>
                        <a:lnTo>
                          <a:pt x="0" y="2"/>
                        </a:lnTo>
                        <a:lnTo>
                          <a:pt x="1" y="2"/>
                        </a:lnTo>
                        <a:lnTo>
                          <a:pt x="3" y="0"/>
                        </a:lnTo>
                        <a:lnTo>
                          <a:pt x="5" y="2"/>
                        </a:lnTo>
                        <a:lnTo>
                          <a:pt x="5" y="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2130" name="Freeform 322"/>
                  <p:cNvSpPr>
                    <a:spLocks/>
                  </p:cNvSpPr>
                  <p:nvPr/>
                </p:nvSpPr>
                <p:spPr bwMode="auto">
                  <a:xfrm>
                    <a:off x="4595" y="1583"/>
                    <a:ext cx="3" cy="2"/>
                  </a:xfrm>
                  <a:custGeom>
                    <a:avLst/>
                    <a:gdLst>
                      <a:gd name="T0" fmla="*/ 4 w 5"/>
                      <a:gd name="T1" fmla="*/ 5 h 5"/>
                      <a:gd name="T2" fmla="*/ 4 w 5"/>
                      <a:gd name="T3" fmla="*/ 3 h 5"/>
                      <a:gd name="T4" fmla="*/ 5 w 5"/>
                      <a:gd name="T5" fmla="*/ 1 h 5"/>
                      <a:gd name="T6" fmla="*/ 5 w 5"/>
                      <a:gd name="T7" fmla="*/ 0 h 5"/>
                      <a:gd name="T8" fmla="*/ 2 w 5"/>
                      <a:gd name="T9" fmla="*/ 0 h 5"/>
                      <a:gd name="T10" fmla="*/ 2 w 5"/>
                      <a:gd name="T11" fmla="*/ 1 h 5"/>
                      <a:gd name="T12" fmla="*/ 0 w 5"/>
                      <a:gd name="T13" fmla="*/ 3 h 5"/>
                      <a:gd name="T14" fmla="*/ 2 w 5"/>
                      <a:gd name="T15" fmla="*/ 1 h 5"/>
                      <a:gd name="T16" fmla="*/ 4 w 5"/>
                      <a:gd name="T17"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5">
                        <a:moveTo>
                          <a:pt x="4" y="5"/>
                        </a:moveTo>
                        <a:lnTo>
                          <a:pt x="4" y="3"/>
                        </a:lnTo>
                        <a:lnTo>
                          <a:pt x="5" y="1"/>
                        </a:lnTo>
                        <a:lnTo>
                          <a:pt x="5" y="0"/>
                        </a:lnTo>
                        <a:lnTo>
                          <a:pt x="2" y="0"/>
                        </a:lnTo>
                        <a:lnTo>
                          <a:pt x="2" y="1"/>
                        </a:lnTo>
                        <a:lnTo>
                          <a:pt x="0" y="3"/>
                        </a:lnTo>
                        <a:lnTo>
                          <a:pt x="2" y="1"/>
                        </a:lnTo>
                        <a:lnTo>
                          <a:pt x="4" y="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2131" name="Freeform 323"/>
                  <p:cNvSpPr>
                    <a:spLocks/>
                  </p:cNvSpPr>
                  <p:nvPr/>
                </p:nvSpPr>
                <p:spPr bwMode="auto">
                  <a:xfrm>
                    <a:off x="4594" y="1583"/>
                    <a:ext cx="3" cy="2"/>
                  </a:xfrm>
                  <a:custGeom>
                    <a:avLst/>
                    <a:gdLst>
                      <a:gd name="T0" fmla="*/ 0 w 7"/>
                      <a:gd name="T1" fmla="*/ 1 h 5"/>
                      <a:gd name="T2" fmla="*/ 0 w 7"/>
                      <a:gd name="T3" fmla="*/ 3 h 5"/>
                      <a:gd name="T4" fmla="*/ 2 w 7"/>
                      <a:gd name="T5" fmla="*/ 5 h 5"/>
                      <a:gd name="T6" fmla="*/ 7 w 7"/>
                      <a:gd name="T7" fmla="*/ 5 h 5"/>
                      <a:gd name="T8" fmla="*/ 5 w 7"/>
                      <a:gd name="T9" fmla="*/ 1 h 5"/>
                      <a:gd name="T10" fmla="*/ 3 w 7"/>
                      <a:gd name="T11" fmla="*/ 3 h 5"/>
                      <a:gd name="T12" fmla="*/ 3 w 7"/>
                      <a:gd name="T13" fmla="*/ 0 h 5"/>
                      <a:gd name="T14" fmla="*/ 0 w 7"/>
                      <a:gd name="T15" fmla="*/ 1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 h="5">
                        <a:moveTo>
                          <a:pt x="0" y="1"/>
                        </a:moveTo>
                        <a:lnTo>
                          <a:pt x="0" y="3"/>
                        </a:lnTo>
                        <a:lnTo>
                          <a:pt x="2" y="5"/>
                        </a:lnTo>
                        <a:lnTo>
                          <a:pt x="7" y="5"/>
                        </a:lnTo>
                        <a:lnTo>
                          <a:pt x="5" y="1"/>
                        </a:lnTo>
                        <a:lnTo>
                          <a:pt x="3" y="3"/>
                        </a:lnTo>
                        <a:lnTo>
                          <a:pt x="3" y="0"/>
                        </a:lnTo>
                        <a:lnTo>
                          <a:pt x="0"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2132" name="Freeform 324"/>
                  <p:cNvSpPr>
                    <a:spLocks/>
                  </p:cNvSpPr>
                  <p:nvPr/>
                </p:nvSpPr>
                <p:spPr bwMode="auto">
                  <a:xfrm>
                    <a:off x="4593" y="1580"/>
                    <a:ext cx="5" cy="4"/>
                  </a:xfrm>
                  <a:custGeom>
                    <a:avLst/>
                    <a:gdLst>
                      <a:gd name="T0" fmla="*/ 9 w 9"/>
                      <a:gd name="T1" fmla="*/ 7 h 8"/>
                      <a:gd name="T2" fmla="*/ 9 w 9"/>
                      <a:gd name="T3" fmla="*/ 2 h 8"/>
                      <a:gd name="T4" fmla="*/ 6 w 9"/>
                      <a:gd name="T5" fmla="*/ 0 h 8"/>
                      <a:gd name="T6" fmla="*/ 4 w 9"/>
                      <a:gd name="T7" fmla="*/ 2 h 8"/>
                      <a:gd name="T8" fmla="*/ 3 w 9"/>
                      <a:gd name="T9" fmla="*/ 2 h 8"/>
                      <a:gd name="T10" fmla="*/ 1 w 9"/>
                      <a:gd name="T11" fmla="*/ 4 h 8"/>
                      <a:gd name="T12" fmla="*/ 0 w 9"/>
                      <a:gd name="T13" fmla="*/ 7 h 8"/>
                      <a:gd name="T14" fmla="*/ 1 w 9"/>
                      <a:gd name="T15" fmla="*/ 8 h 8"/>
                      <a:gd name="T16" fmla="*/ 4 w 9"/>
                      <a:gd name="T17" fmla="*/ 7 h 8"/>
                      <a:gd name="T18" fmla="*/ 3 w 9"/>
                      <a:gd name="T19" fmla="*/ 5 h 8"/>
                      <a:gd name="T20" fmla="*/ 4 w 9"/>
                      <a:gd name="T21" fmla="*/ 5 h 8"/>
                      <a:gd name="T22" fmla="*/ 4 w 9"/>
                      <a:gd name="T23" fmla="*/ 4 h 8"/>
                      <a:gd name="T24" fmla="*/ 6 w 9"/>
                      <a:gd name="T25" fmla="*/ 4 h 8"/>
                      <a:gd name="T26" fmla="*/ 6 w 9"/>
                      <a:gd name="T27" fmla="*/ 7 h 8"/>
                      <a:gd name="T28" fmla="*/ 6 w 9"/>
                      <a:gd name="T29" fmla="*/ 5 h 8"/>
                      <a:gd name="T30" fmla="*/ 6 w 9"/>
                      <a:gd name="T31" fmla="*/ 7 h 8"/>
                      <a:gd name="T32" fmla="*/ 9 w 9"/>
                      <a:gd name="T33" fmla="*/ 7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 h="8">
                        <a:moveTo>
                          <a:pt x="9" y="7"/>
                        </a:moveTo>
                        <a:lnTo>
                          <a:pt x="9" y="2"/>
                        </a:lnTo>
                        <a:lnTo>
                          <a:pt x="6" y="0"/>
                        </a:lnTo>
                        <a:lnTo>
                          <a:pt x="4" y="2"/>
                        </a:lnTo>
                        <a:lnTo>
                          <a:pt x="3" y="2"/>
                        </a:lnTo>
                        <a:lnTo>
                          <a:pt x="1" y="4"/>
                        </a:lnTo>
                        <a:lnTo>
                          <a:pt x="0" y="7"/>
                        </a:lnTo>
                        <a:lnTo>
                          <a:pt x="1" y="8"/>
                        </a:lnTo>
                        <a:lnTo>
                          <a:pt x="4" y="7"/>
                        </a:lnTo>
                        <a:lnTo>
                          <a:pt x="3" y="5"/>
                        </a:lnTo>
                        <a:lnTo>
                          <a:pt x="4" y="5"/>
                        </a:lnTo>
                        <a:lnTo>
                          <a:pt x="4" y="4"/>
                        </a:lnTo>
                        <a:lnTo>
                          <a:pt x="6" y="4"/>
                        </a:lnTo>
                        <a:lnTo>
                          <a:pt x="6" y="7"/>
                        </a:lnTo>
                        <a:lnTo>
                          <a:pt x="6" y="5"/>
                        </a:lnTo>
                        <a:lnTo>
                          <a:pt x="6" y="7"/>
                        </a:lnTo>
                        <a:lnTo>
                          <a:pt x="9"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2133" name="Freeform 325"/>
                  <p:cNvSpPr>
                    <a:spLocks/>
                  </p:cNvSpPr>
                  <p:nvPr/>
                </p:nvSpPr>
                <p:spPr bwMode="auto">
                  <a:xfrm>
                    <a:off x="4586" y="1581"/>
                    <a:ext cx="4" cy="4"/>
                  </a:xfrm>
                  <a:custGeom>
                    <a:avLst/>
                    <a:gdLst>
                      <a:gd name="T0" fmla="*/ 6 w 6"/>
                      <a:gd name="T1" fmla="*/ 3 h 8"/>
                      <a:gd name="T2" fmla="*/ 5 w 6"/>
                      <a:gd name="T3" fmla="*/ 4 h 8"/>
                      <a:gd name="T4" fmla="*/ 5 w 6"/>
                      <a:gd name="T5" fmla="*/ 8 h 8"/>
                      <a:gd name="T6" fmla="*/ 1 w 6"/>
                      <a:gd name="T7" fmla="*/ 8 h 8"/>
                      <a:gd name="T8" fmla="*/ 0 w 6"/>
                      <a:gd name="T9" fmla="*/ 4 h 8"/>
                      <a:gd name="T10" fmla="*/ 0 w 6"/>
                      <a:gd name="T11" fmla="*/ 0 h 8"/>
                      <a:gd name="T12" fmla="*/ 5 w 6"/>
                      <a:gd name="T13" fmla="*/ 0 h 8"/>
                      <a:gd name="T14" fmla="*/ 6 w 6"/>
                      <a:gd name="T15" fmla="*/ 3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 h="8">
                        <a:moveTo>
                          <a:pt x="6" y="3"/>
                        </a:moveTo>
                        <a:lnTo>
                          <a:pt x="5" y="4"/>
                        </a:lnTo>
                        <a:lnTo>
                          <a:pt x="5" y="8"/>
                        </a:lnTo>
                        <a:lnTo>
                          <a:pt x="1" y="8"/>
                        </a:lnTo>
                        <a:lnTo>
                          <a:pt x="0" y="4"/>
                        </a:lnTo>
                        <a:lnTo>
                          <a:pt x="0" y="0"/>
                        </a:lnTo>
                        <a:lnTo>
                          <a:pt x="5" y="0"/>
                        </a:lnTo>
                        <a:lnTo>
                          <a:pt x="6"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2134" name="Freeform 326"/>
                  <p:cNvSpPr>
                    <a:spLocks/>
                  </p:cNvSpPr>
                  <p:nvPr/>
                </p:nvSpPr>
                <p:spPr bwMode="auto">
                  <a:xfrm>
                    <a:off x="4588" y="1582"/>
                    <a:ext cx="2" cy="4"/>
                  </a:xfrm>
                  <a:custGeom>
                    <a:avLst/>
                    <a:gdLst>
                      <a:gd name="T0" fmla="*/ 2 w 3"/>
                      <a:gd name="T1" fmla="*/ 8 h 8"/>
                      <a:gd name="T2" fmla="*/ 3 w 3"/>
                      <a:gd name="T3" fmla="*/ 7 h 8"/>
                      <a:gd name="T4" fmla="*/ 3 w 3"/>
                      <a:gd name="T5" fmla="*/ 0 h 8"/>
                      <a:gd name="T6" fmla="*/ 0 w 3"/>
                      <a:gd name="T7" fmla="*/ 3 h 8"/>
                      <a:gd name="T8" fmla="*/ 0 w 3"/>
                      <a:gd name="T9" fmla="*/ 7 h 8"/>
                      <a:gd name="T10" fmla="*/ 2 w 3"/>
                      <a:gd name="T11" fmla="*/ 5 h 8"/>
                      <a:gd name="T12" fmla="*/ 2 w 3"/>
                      <a:gd name="T13" fmla="*/ 8 h 8"/>
                      <a:gd name="T14" fmla="*/ 3 w 3"/>
                      <a:gd name="T15" fmla="*/ 8 h 8"/>
                      <a:gd name="T16" fmla="*/ 3 w 3"/>
                      <a:gd name="T17" fmla="*/ 7 h 8"/>
                      <a:gd name="T18" fmla="*/ 2 w 3"/>
                      <a:gd name="T19"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 h="8">
                        <a:moveTo>
                          <a:pt x="2" y="8"/>
                        </a:moveTo>
                        <a:lnTo>
                          <a:pt x="3" y="7"/>
                        </a:lnTo>
                        <a:lnTo>
                          <a:pt x="3" y="0"/>
                        </a:lnTo>
                        <a:lnTo>
                          <a:pt x="0" y="3"/>
                        </a:lnTo>
                        <a:lnTo>
                          <a:pt x="0" y="7"/>
                        </a:lnTo>
                        <a:lnTo>
                          <a:pt x="2" y="5"/>
                        </a:lnTo>
                        <a:lnTo>
                          <a:pt x="2" y="8"/>
                        </a:lnTo>
                        <a:lnTo>
                          <a:pt x="3" y="8"/>
                        </a:lnTo>
                        <a:lnTo>
                          <a:pt x="3" y="7"/>
                        </a:lnTo>
                        <a:lnTo>
                          <a:pt x="2"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2135" name="Freeform 327"/>
                  <p:cNvSpPr>
                    <a:spLocks/>
                  </p:cNvSpPr>
                  <p:nvPr/>
                </p:nvSpPr>
                <p:spPr bwMode="auto">
                  <a:xfrm>
                    <a:off x="4586" y="1583"/>
                    <a:ext cx="3" cy="3"/>
                  </a:xfrm>
                  <a:custGeom>
                    <a:avLst/>
                    <a:gdLst>
                      <a:gd name="T0" fmla="*/ 0 w 7"/>
                      <a:gd name="T1" fmla="*/ 0 h 6"/>
                      <a:gd name="T2" fmla="*/ 0 w 7"/>
                      <a:gd name="T3" fmla="*/ 3 h 6"/>
                      <a:gd name="T4" fmla="*/ 3 w 7"/>
                      <a:gd name="T5" fmla="*/ 6 h 6"/>
                      <a:gd name="T6" fmla="*/ 7 w 7"/>
                      <a:gd name="T7" fmla="*/ 6 h 6"/>
                      <a:gd name="T8" fmla="*/ 7 w 7"/>
                      <a:gd name="T9" fmla="*/ 3 h 6"/>
                      <a:gd name="T10" fmla="*/ 5 w 7"/>
                      <a:gd name="T11" fmla="*/ 5 h 6"/>
                      <a:gd name="T12" fmla="*/ 5 w 7"/>
                      <a:gd name="T13" fmla="*/ 3 h 6"/>
                      <a:gd name="T14" fmla="*/ 3 w 7"/>
                      <a:gd name="T15" fmla="*/ 1 h 6"/>
                      <a:gd name="T16" fmla="*/ 3 w 7"/>
                      <a:gd name="T17" fmla="*/ 0 h 6"/>
                      <a:gd name="T18" fmla="*/ 0 w 7"/>
                      <a:gd name="T19" fmla="*/ 0 h 6"/>
                      <a:gd name="T20" fmla="*/ 0 w 7"/>
                      <a:gd name="T21" fmla="*/ 1 h 6"/>
                      <a:gd name="T22" fmla="*/ 0 w 7"/>
                      <a:gd name="T23"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 h="6">
                        <a:moveTo>
                          <a:pt x="0" y="0"/>
                        </a:moveTo>
                        <a:lnTo>
                          <a:pt x="0" y="3"/>
                        </a:lnTo>
                        <a:lnTo>
                          <a:pt x="3" y="6"/>
                        </a:lnTo>
                        <a:lnTo>
                          <a:pt x="7" y="6"/>
                        </a:lnTo>
                        <a:lnTo>
                          <a:pt x="7" y="3"/>
                        </a:lnTo>
                        <a:lnTo>
                          <a:pt x="5" y="5"/>
                        </a:lnTo>
                        <a:lnTo>
                          <a:pt x="5" y="3"/>
                        </a:lnTo>
                        <a:lnTo>
                          <a:pt x="3" y="1"/>
                        </a:lnTo>
                        <a:lnTo>
                          <a:pt x="3" y="0"/>
                        </a:lnTo>
                        <a:lnTo>
                          <a:pt x="0" y="0"/>
                        </a:lnTo>
                        <a:lnTo>
                          <a:pt x="0" y="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2136" name="Freeform 328"/>
                  <p:cNvSpPr>
                    <a:spLocks/>
                  </p:cNvSpPr>
                  <p:nvPr/>
                </p:nvSpPr>
                <p:spPr bwMode="auto">
                  <a:xfrm>
                    <a:off x="4586" y="1581"/>
                    <a:ext cx="4" cy="2"/>
                  </a:xfrm>
                  <a:custGeom>
                    <a:avLst/>
                    <a:gdLst>
                      <a:gd name="T0" fmla="*/ 8 w 10"/>
                      <a:gd name="T1" fmla="*/ 3 h 5"/>
                      <a:gd name="T2" fmla="*/ 10 w 10"/>
                      <a:gd name="T3" fmla="*/ 5 h 5"/>
                      <a:gd name="T4" fmla="*/ 8 w 10"/>
                      <a:gd name="T5" fmla="*/ 2 h 5"/>
                      <a:gd name="T6" fmla="*/ 3 w 10"/>
                      <a:gd name="T7" fmla="*/ 0 h 5"/>
                      <a:gd name="T8" fmla="*/ 0 w 10"/>
                      <a:gd name="T9" fmla="*/ 2 h 5"/>
                      <a:gd name="T10" fmla="*/ 0 w 10"/>
                      <a:gd name="T11" fmla="*/ 5 h 5"/>
                      <a:gd name="T12" fmla="*/ 3 w 10"/>
                      <a:gd name="T13" fmla="*/ 5 h 5"/>
                      <a:gd name="T14" fmla="*/ 3 w 10"/>
                      <a:gd name="T15" fmla="*/ 3 h 5"/>
                      <a:gd name="T16" fmla="*/ 5 w 10"/>
                      <a:gd name="T17" fmla="*/ 3 h 5"/>
                      <a:gd name="T18" fmla="*/ 7 w 10"/>
                      <a:gd name="T19" fmla="*/ 5 h 5"/>
                      <a:gd name="T20" fmla="*/ 8 w 10"/>
                      <a:gd name="T21" fmla="*/ 3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 h="5">
                        <a:moveTo>
                          <a:pt x="8" y="3"/>
                        </a:moveTo>
                        <a:lnTo>
                          <a:pt x="10" y="5"/>
                        </a:lnTo>
                        <a:lnTo>
                          <a:pt x="8" y="2"/>
                        </a:lnTo>
                        <a:lnTo>
                          <a:pt x="3" y="0"/>
                        </a:lnTo>
                        <a:lnTo>
                          <a:pt x="0" y="2"/>
                        </a:lnTo>
                        <a:lnTo>
                          <a:pt x="0" y="5"/>
                        </a:lnTo>
                        <a:lnTo>
                          <a:pt x="3" y="5"/>
                        </a:lnTo>
                        <a:lnTo>
                          <a:pt x="3" y="3"/>
                        </a:lnTo>
                        <a:lnTo>
                          <a:pt x="5" y="3"/>
                        </a:lnTo>
                        <a:lnTo>
                          <a:pt x="7" y="5"/>
                        </a:lnTo>
                        <a:lnTo>
                          <a:pt x="8"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2137" name="Freeform 329"/>
                  <p:cNvSpPr>
                    <a:spLocks/>
                  </p:cNvSpPr>
                  <p:nvPr/>
                </p:nvSpPr>
                <p:spPr bwMode="auto">
                  <a:xfrm>
                    <a:off x="4577" y="1582"/>
                    <a:ext cx="3" cy="4"/>
                  </a:xfrm>
                  <a:custGeom>
                    <a:avLst/>
                    <a:gdLst>
                      <a:gd name="T0" fmla="*/ 5 w 5"/>
                      <a:gd name="T1" fmla="*/ 7 h 8"/>
                      <a:gd name="T2" fmla="*/ 3 w 5"/>
                      <a:gd name="T3" fmla="*/ 8 h 8"/>
                      <a:gd name="T4" fmla="*/ 2 w 5"/>
                      <a:gd name="T5" fmla="*/ 8 h 8"/>
                      <a:gd name="T6" fmla="*/ 0 w 5"/>
                      <a:gd name="T7" fmla="*/ 7 h 8"/>
                      <a:gd name="T8" fmla="*/ 0 w 5"/>
                      <a:gd name="T9" fmla="*/ 2 h 8"/>
                      <a:gd name="T10" fmla="*/ 2 w 5"/>
                      <a:gd name="T11" fmla="*/ 0 h 8"/>
                      <a:gd name="T12" fmla="*/ 5 w 5"/>
                      <a:gd name="T13" fmla="*/ 3 h 8"/>
                      <a:gd name="T14" fmla="*/ 5 w 5"/>
                      <a:gd name="T15" fmla="*/ 7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8">
                        <a:moveTo>
                          <a:pt x="5" y="7"/>
                        </a:moveTo>
                        <a:lnTo>
                          <a:pt x="3" y="8"/>
                        </a:lnTo>
                        <a:lnTo>
                          <a:pt x="2" y="8"/>
                        </a:lnTo>
                        <a:lnTo>
                          <a:pt x="0" y="7"/>
                        </a:lnTo>
                        <a:lnTo>
                          <a:pt x="0" y="2"/>
                        </a:lnTo>
                        <a:lnTo>
                          <a:pt x="2" y="0"/>
                        </a:lnTo>
                        <a:lnTo>
                          <a:pt x="5" y="3"/>
                        </a:lnTo>
                        <a:lnTo>
                          <a:pt x="5"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2138" name="Freeform 330"/>
                  <p:cNvSpPr>
                    <a:spLocks/>
                  </p:cNvSpPr>
                  <p:nvPr/>
                </p:nvSpPr>
                <p:spPr bwMode="auto">
                  <a:xfrm>
                    <a:off x="4578" y="1585"/>
                    <a:ext cx="3" cy="2"/>
                  </a:xfrm>
                  <a:custGeom>
                    <a:avLst/>
                    <a:gdLst>
                      <a:gd name="T0" fmla="*/ 0 w 4"/>
                      <a:gd name="T1" fmla="*/ 5 h 5"/>
                      <a:gd name="T2" fmla="*/ 1 w 4"/>
                      <a:gd name="T3" fmla="*/ 5 h 5"/>
                      <a:gd name="T4" fmla="*/ 3 w 4"/>
                      <a:gd name="T5" fmla="*/ 3 h 5"/>
                      <a:gd name="T6" fmla="*/ 4 w 4"/>
                      <a:gd name="T7" fmla="*/ 3 h 5"/>
                      <a:gd name="T8" fmla="*/ 4 w 4"/>
                      <a:gd name="T9" fmla="*/ 2 h 5"/>
                      <a:gd name="T10" fmla="*/ 3 w 4"/>
                      <a:gd name="T11" fmla="*/ 0 h 5"/>
                      <a:gd name="T12" fmla="*/ 1 w 4"/>
                      <a:gd name="T13" fmla="*/ 2 h 5"/>
                      <a:gd name="T14" fmla="*/ 0 w 4"/>
                      <a:gd name="T15" fmla="*/ 5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5">
                        <a:moveTo>
                          <a:pt x="0" y="5"/>
                        </a:moveTo>
                        <a:lnTo>
                          <a:pt x="1" y="5"/>
                        </a:lnTo>
                        <a:lnTo>
                          <a:pt x="3" y="3"/>
                        </a:lnTo>
                        <a:lnTo>
                          <a:pt x="4" y="3"/>
                        </a:lnTo>
                        <a:lnTo>
                          <a:pt x="4" y="2"/>
                        </a:lnTo>
                        <a:lnTo>
                          <a:pt x="3" y="0"/>
                        </a:lnTo>
                        <a:lnTo>
                          <a:pt x="1" y="2"/>
                        </a:lnTo>
                        <a:lnTo>
                          <a:pt x="0" y="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2139" name="Freeform 331"/>
                  <p:cNvSpPr>
                    <a:spLocks/>
                  </p:cNvSpPr>
                  <p:nvPr/>
                </p:nvSpPr>
                <p:spPr bwMode="auto">
                  <a:xfrm>
                    <a:off x="4577" y="1582"/>
                    <a:ext cx="2" cy="5"/>
                  </a:xfrm>
                  <a:custGeom>
                    <a:avLst/>
                    <a:gdLst>
                      <a:gd name="T0" fmla="*/ 0 w 5"/>
                      <a:gd name="T1" fmla="*/ 0 h 10"/>
                      <a:gd name="T2" fmla="*/ 0 w 5"/>
                      <a:gd name="T3" fmla="*/ 5 h 10"/>
                      <a:gd name="T4" fmla="*/ 2 w 5"/>
                      <a:gd name="T5" fmla="*/ 7 h 10"/>
                      <a:gd name="T6" fmla="*/ 4 w 5"/>
                      <a:gd name="T7" fmla="*/ 10 h 10"/>
                      <a:gd name="T8" fmla="*/ 5 w 5"/>
                      <a:gd name="T9" fmla="*/ 7 h 10"/>
                      <a:gd name="T10" fmla="*/ 4 w 5"/>
                      <a:gd name="T11" fmla="*/ 5 h 10"/>
                      <a:gd name="T12" fmla="*/ 4 w 5"/>
                      <a:gd name="T13" fmla="*/ 2 h 10"/>
                      <a:gd name="T14" fmla="*/ 2 w 5"/>
                      <a:gd name="T15" fmla="*/ 2 h 10"/>
                      <a:gd name="T16" fmla="*/ 0 w 5"/>
                      <a:gd name="T17" fmla="*/ 0 h 10"/>
                      <a:gd name="T18" fmla="*/ 0 w 5"/>
                      <a:gd name="T19" fmla="*/ 2 h 10"/>
                      <a:gd name="T20" fmla="*/ 0 w 5"/>
                      <a:gd name="T21"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 h="10">
                        <a:moveTo>
                          <a:pt x="0" y="0"/>
                        </a:moveTo>
                        <a:lnTo>
                          <a:pt x="0" y="5"/>
                        </a:lnTo>
                        <a:lnTo>
                          <a:pt x="2" y="7"/>
                        </a:lnTo>
                        <a:lnTo>
                          <a:pt x="4" y="10"/>
                        </a:lnTo>
                        <a:lnTo>
                          <a:pt x="5" y="7"/>
                        </a:lnTo>
                        <a:lnTo>
                          <a:pt x="4" y="5"/>
                        </a:lnTo>
                        <a:lnTo>
                          <a:pt x="4" y="2"/>
                        </a:lnTo>
                        <a:lnTo>
                          <a:pt x="2" y="2"/>
                        </a:lnTo>
                        <a:lnTo>
                          <a:pt x="0" y="0"/>
                        </a:lnTo>
                        <a:lnTo>
                          <a:pt x="0" y="2"/>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2140" name="Freeform 332"/>
                  <p:cNvSpPr>
                    <a:spLocks/>
                  </p:cNvSpPr>
                  <p:nvPr/>
                </p:nvSpPr>
                <p:spPr bwMode="auto">
                  <a:xfrm>
                    <a:off x="4577" y="1581"/>
                    <a:ext cx="4" cy="4"/>
                  </a:xfrm>
                  <a:custGeom>
                    <a:avLst/>
                    <a:gdLst>
                      <a:gd name="T0" fmla="*/ 8 w 8"/>
                      <a:gd name="T1" fmla="*/ 8 h 8"/>
                      <a:gd name="T2" fmla="*/ 8 w 8"/>
                      <a:gd name="T3" fmla="*/ 4 h 8"/>
                      <a:gd name="T4" fmla="*/ 7 w 8"/>
                      <a:gd name="T5" fmla="*/ 1 h 8"/>
                      <a:gd name="T6" fmla="*/ 4 w 8"/>
                      <a:gd name="T7" fmla="*/ 0 h 8"/>
                      <a:gd name="T8" fmla="*/ 0 w 8"/>
                      <a:gd name="T9" fmla="*/ 1 h 8"/>
                      <a:gd name="T10" fmla="*/ 2 w 8"/>
                      <a:gd name="T11" fmla="*/ 3 h 8"/>
                      <a:gd name="T12" fmla="*/ 5 w 8"/>
                      <a:gd name="T13" fmla="*/ 3 h 8"/>
                      <a:gd name="T14" fmla="*/ 5 w 8"/>
                      <a:gd name="T15" fmla="*/ 8 h 8"/>
                      <a:gd name="T16" fmla="*/ 7 w 8"/>
                      <a:gd name="T17" fmla="*/ 6 h 8"/>
                      <a:gd name="T18" fmla="*/ 8 w 8"/>
                      <a:gd name="T19"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 h="8">
                        <a:moveTo>
                          <a:pt x="8" y="8"/>
                        </a:moveTo>
                        <a:lnTo>
                          <a:pt x="8" y="4"/>
                        </a:lnTo>
                        <a:lnTo>
                          <a:pt x="7" y="1"/>
                        </a:lnTo>
                        <a:lnTo>
                          <a:pt x="4" y="0"/>
                        </a:lnTo>
                        <a:lnTo>
                          <a:pt x="0" y="1"/>
                        </a:lnTo>
                        <a:lnTo>
                          <a:pt x="2" y="3"/>
                        </a:lnTo>
                        <a:lnTo>
                          <a:pt x="5" y="3"/>
                        </a:lnTo>
                        <a:lnTo>
                          <a:pt x="5" y="8"/>
                        </a:lnTo>
                        <a:lnTo>
                          <a:pt x="7" y="6"/>
                        </a:lnTo>
                        <a:lnTo>
                          <a:pt x="8"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2141" name="Freeform 333"/>
                  <p:cNvSpPr>
                    <a:spLocks/>
                  </p:cNvSpPr>
                  <p:nvPr/>
                </p:nvSpPr>
                <p:spPr bwMode="auto">
                  <a:xfrm>
                    <a:off x="4489" y="1582"/>
                    <a:ext cx="3" cy="5"/>
                  </a:xfrm>
                  <a:custGeom>
                    <a:avLst/>
                    <a:gdLst>
                      <a:gd name="T0" fmla="*/ 6 w 6"/>
                      <a:gd name="T1" fmla="*/ 5 h 10"/>
                      <a:gd name="T2" fmla="*/ 6 w 6"/>
                      <a:gd name="T3" fmla="*/ 8 h 10"/>
                      <a:gd name="T4" fmla="*/ 4 w 6"/>
                      <a:gd name="T5" fmla="*/ 8 h 10"/>
                      <a:gd name="T6" fmla="*/ 3 w 6"/>
                      <a:gd name="T7" fmla="*/ 10 h 10"/>
                      <a:gd name="T8" fmla="*/ 0 w 6"/>
                      <a:gd name="T9" fmla="*/ 7 h 10"/>
                      <a:gd name="T10" fmla="*/ 0 w 6"/>
                      <a:gd name="T11" fmla="*/ 2 h 10"/>
                      <a:gd name="T12" fmla="*/ 1 w 6"/>
                      <a:gd name="T13" fmla="*/ 0 h 10"/>
                      <a:gd name="T14" fmla="*/ 4 w 6"/>
                      <a:gd name="T15" fmla="*/ 0 h 10"/>
                      <a:gd name="T16" fmla="*/ 6 w 6"/>
                      <a:gd name="T17" fmla="*/ 2 h 10"/>
                      <a:gd name="T18" fmla="*/ 6 w 6"/>
                      <a:gd name="T19" fmla="*/ 5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10">
                        <a:moveTo>
                          <a:pt x="6" y="5"/>
                        </a:moveTo>
                        <a:lnTo>
                          <a:pt x="6" y="8"/>
                        </a:lnTo>
                        <a:lnTo>
                          <a:pt x="4" y="8"/>
                        </a:lnTo>
                        <a:lnTo>
                          <a:pt x="3" y="10"/>
                        </a:lnTo>
                        <a:lnTo>
                          <a:pt x="0" y="7"/>
                        </a:lnTo>
                        <a:lnTo>
                          <a:pt x="0" y="2"/>
                        </a:lnTo>
                        <a:lnTo>
                          <a:pt x="1" y="0"/>
                        </a:lnTo>
                        <a:lnTo>
                          <a:pt x="4" y="0"/>
                        </a:lnTo>
                        <a:lnTo>
                          <a:pt x="6" y="2"/>
                        </a:lnTo>
                        <a:lnTo>
                          <a:pt x="6" y="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2142" name="Freeform 334"/>
                  <p:cNvSpPr>
                    <a:spLocks/>
                  </p:cNvSpPr>
                  <p:nvPr/>
                </p:nvSpPr>
                <p:spPr bwMode="auto">
                  <a:xfrm>
                    <a:off x="4490" y="1585"/>
                    <a:ext cx="3" cy="3"/>
                  </a:xfrm>
                  <a:custGeom>
                    <a:avLst/>
                    <a:gdLst>
                      <a:gd name="T0" fmla="*/ 0 w 7"/>
                      <a:gd name="T1" fmla="*/ 7 h 7"/>
                      <a:gd name="T2" fmla="*/ 2 w 7"/>
                      <a:gd name="T3" fmla="*/ 7 h 7"/>
                      <a:gd name="T4" fmla="*/ 3 w 7"/>
                      <a:gd name="T5" fmla="*/ 5 h 7"/>
                      <a:gd name="T6" fmla="*/ 5 w 7"/>
                      <a:gd name="T7" fmla="*/ 5 h 7"/>
                      <a:gd name="T8" fmla="*/ 7 w 7"/>
                      <a:gd name="T9" fmla="*/ 3 h 7"/>
                      <a:gd name="T10" fmla="*/ 7 w 7"/>
                      <a:gd name="T11" fmla="*/ 0 h 7"/>
                      <a:gd name="T12" fmla="*/ 3 w 7"/>
                      <a:gd name="T13" fmla="*/ 2 h 7"/>
                      <a:gd name="T14" fmla="*/ 5 w 7"/>
                      <a:gd name="T15" fmla="*/ 2 h 7"/>
                      <a:gd name="T16" fmla="*/ 2 w 7"/>
                      <a:gd name="T17" fmla="*/ 2 h 7"/>
                      <a:gd name="T18" fmla="*/ 0 w 7"/>
                      <a:gd name="T19" fmla="*/ 3 h 7"/>
                      <a:gd name="T20" fmla="*/ 2 w 7"/>
                      <a:gd name="T21" fmla="*/ 3 h 7"/>
                      <a:gd name="T22" fmla="*/ 0 w 7"/>
                      <a:gd name="T23" fmla="*/ 7 h 7"/>
                      <a:gd name="T24" fmla="*/ 2 w 7"/>
                      <a:gd name="T25" fmla="*/ 7 h 7"/>
                      <a:gd name="T26" fmla="*/ 0 w 7"/>
                      <a:gd name="T27"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7">
                        <a:moveTo>
                          <a:pt x="0" y="7"/>
                        </a:moveTo>
                        <a:lnTo>
                          <a:pt x="2" y="7"/>
                        </a:lnTo>
                        <a:lnTo>
                          <a:pt x="3" y="5"/>
                        </a:lnTo>
                        <a:lnTo>
                          <a:pt x="5" y="5"/>
                        </a:lnTo>
                        <a:lnTo>
                          <a:pt x="7" y="3"/>
                        </a:lnTo>
                        <a:lnTo>
                          <a:pt x="7" y="0"/>
                        </a:lnTo>
                        <a:lnTo>
                          <a:pt x="3" y="2"/>
                        </a:lnTo>
                        <a:lnTo>
                          <a:pt x="5" y="2"/>
                        </a:lnTo>
                        <a:lnTo>
                          <a:pt x="2" y="2"/>
                        </a:lnTo>
                        <a:lnTo>
                          <a:pt x="0" y="3"/>
                        </a:lnTo>
                        <a:lnTo>
                          <a:pt x="2" y="3"/>
                        </a:lnTo>
                        <a:lnTo>
                          <a:pt x="0" y="7"/>
                        </a:lnTo>
                        <a:lnTo>
                          <a:pt x="2" y="7"/>
                        </a:lnTo>
                        <a:lnTo>
                          <a:pt x="0"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2143" name="Freeform 335"/>
                  <p:cNvSpPr>
                    <a:spLocks/>
                  </p:cNvSpPr>
                  <p:nvPr/>
                </p:nvSpPr>
                <p:spPr bwMode="auto">
                  <a:xfrm>
                    <a:off x="4488" y="1583"/>
                    <a:ext cx="2" cy="5"/>
                  </a:xfrm>
                  <a:custGeom>
                    <a:avLst/>
                    <a:gdLst>
                      <a:gd name="T0" fmla="*/ 0 w 5"/>
                      <a:gd name="T1" fmla="*/ 0 h 10"/>
                      <a:gd name="T2" fmla="*/ 0 w 5"/>
                      <a:gd name="T3" fmla="*/ 5 h 10"/>
                      <a:gd name="T4" fmla="*/ 2 w 5"/>
                      <a:gd name="T5" fmla="*/ 8 h 10"/>
                      <a:gd name="T6" fmla="*/ 3 w 5"/>
                      <a:gd name="T7" fmla="*/ 10 h 10"/>
                      <a:gd name="T8" fmla="*/ 5 w 5"/>
                      <a:gd name="T9" fmla="*/ 6 h 10"/>
                      <a:gd name="T10" fmla="*/ 3 w 5"/>
                      <a:gd name="T11" fmla="*/ 5 h 10"/>
                      <a:gd name="T12" fmla="*/ 3 w 5"/>
                      <a:gd name="T13" fmla="*/ 1 h 10"/>
                      <a:gd name="T14" fmla="*/ 0 w 5"/>
                      <a:gd name="T15" fmla="*/ 0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10">
                        <a:moveTo>
                          <a:pt x="0" y="0"/>
                        </a:moveTo>
                        <a:lnTo>
                          <a:pt x="0" y="5"/>
                        </a:lnTo>
                        <a:lnTo>
                          <a:pt x="2" y="8"/>
                        </a:lnTo>
                        <a:lnTo>
                          <a:pt x="3" y="10"/>
                        </a:lnTo>
                        <a:lnTo>
                          <a:pt x="5" y="6"/>
                        </a:lnTo>
                        <a:lnTo>
                          <a:pt x="3" y="5"/>
                        </a:lnTo>
                        <a:lnTo>
                          <a:pt x="3" y="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2144" name="Freeform 336"/>
                  <p:cNvSpPr>
                    <a:spLocks/>
                  </p:cNvSpPr>
                  <p:nvPr/>
                </p:nvSpPr>
                <p:spPr bwMode="auto">
                  <a:xfrm>
                    <a:off x="4488" y="1581"/>
                    <a:ext cx="5" cy="4"/>
                  </a:xfrm>
                  <a:custGeom>
                    <a:avLst/>
                    <a:gdLst>
                      <a:gd name="T0" fmla="*/ 10 w 10"/>
                      <a:gd name="T1" fmla="*/ 6 h 8"/>
                      <a:gd name="T2" fmla="*/ 10 w 10"/>
                      <a:gd name="T3" fmla="*/ 8 h 8"/>
                      <a:gd name="T4" fmla="*/ 10 w 10"/>
                      <a:gd name="T5" fmla="*/ 1 h 8"/>
                      <a:gd name="T6" fmla="*/ 8 w 10"/>
                      <a:gd name="T7" fmla="*/ 0 h 8"/>
                      <a:gd name="T8" fmla="*/ 5 w 10"/>
                      <a:gd name="T9" fmla="*/ 0 h 8"/>
                      <a:gd name="T10" fmla="*/ 2 w 10"/>
                      <a:gd name="T11" fmla="*/ 1 h 8"/>
                      <a:gd name="T12" fmla="*/ 0 w 10"/>
                      <a:gd name="T13" fmla="*/ 3 h 8"/>
                      <a:gd name="T14" fmla="*/ 3 w 10"/>
                      <a:gd name="T15" fmla="*/ 4 h 8"/>
                      <a:gd name="T16" fmla="*/ 5 w 10"/>
                      <a:gd name="T17" fmla="*/ 3 h 8"/>
                      <a:gd name="T18" fmla="*/ 6 w 10"/>
                      <a:gd name="T19" fmla="*/ 3 h 8"/>
                      <a:gd name="T20" fmla="*/ 6 w 10"/>
                      <a:gd name="T21" fmla="*/ 4 h 8"/>
                      <a:gd name="T22" fmla="*/ 8 w 10"/>
                      <a:gd name="T23" fmla="*/ 4 h 8"/>
                      <a:gd name="T24" fmla="*/ 6 w 10"/>
                      <a:gd name="T25" fmla="*/ 6 h 8"/>
                      <a:gd name="T26" fmla="*/ 6 w 10"/>
                      <a:gd name="T27" fmla="*/ 8 h 8"/>
                      <a:gd name="T28" fmla="*/ 6 w 10"/>
                      <a:gd name="T29" fmla="*/ 6 h 8"/>
                      <a:gd name="T30" fmla="*/ 6 w 10"/>
                      <a:gd name="T31" fmla="*/ 8 h 8"/>
                      <a:gd name="T32" fmla="*/ 10 w 10"/>
                      <a:gd name="T33" fmla="*/ 6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 h="8">
                        <a:moveTo>
                          <a:pt x="10" y="6"/>
                        </a:moveTo>
                        <a:lnTo>
                          <a:pt x="10" y="8"/>
                        </a:lnTo>
                        <a:lnTo>
                          <a:pt x="10" y="1"/>
                        </a:lnTo>
                        <a:lnTo>
                          <a:pt x="8" y="0"/>
                        </a:lnTo>
                        <a:lnTo>
                          <a:pt x="5" y="0"/>
                        </a:lnTo>
                        <a:lnTo>
                          <a:pt x="2" y="1"/>
                        </a:lnTo>
                        <a:lnTo>
                          <a:pt x="0" y="3"/>
                        </a:lnTo>
                        <a:lnTo>
                          <a:pt x="3" y="4"/>
                        </a:lnTo>
                        <a:lnTo>
                          <a:pt x="5" y="3"/>
                        </a:lnTo>
                        <a:lnTo>
                          <a:pt x="6" y="3"/>
                        </a:lnTo>
                        <a:lnTo>
                          <a:pt x="6" y="4"/>
                        </a:lnTo>
                        <a:lnTo>
                          <a:pt x="8" y="4"/>
                        </a:lnTo>
                        <a:lnTo>
                          <a:pt x="6" y="6"/>
                        </a:lnTo>
                        <a:lnTo>
                          <a:pt x="6" y="8"/>
                        </a:lnTo>
                        <a:lnTo>
                          <a:pt x="6" y="6"/>
                        </a:lnTo>
                        <a:lnTo>
                          <a:pt x="6" y="8"/>
                        </a:lnTo>
                        <a:lnTo>
                          <a:pt x="10"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2145" name="Freeform 337"/>
                  <p:cNvSpPr>
                    <a:spLocks/>
                  </p:cNvSpPr>
                  <p:nvPr/>
                </p:nvSpPr>
                <p:spPr bwMode="auto">
                  <a:xfrm>
                    <a:off x="4563" y="1582"/>
                    <a:ext cx="3" cy="4"/>
                  </a:xfrm>
                  <a:custGeom>
                    <a:avLst/>
                    <a:gdLst>
                      <a:gd name="T0" fmla="*/ 5 w 6"/>
                      <a:gd name="T1" fmla="*/ 0 h 8"/>
                      <a:gd name="T2" fmla="*/ 6 w 6"/>
                      <a:gd name="T3" fmla="*/ 2 h 8"/>
                      <a:gd name="T4" fmla="*/ 6 w 6"/>
                      <a:gd name="T5" fmla="*/ 7 h 8"/>
                      <a:gd name="T6" fmla="*/ 5 w 6"/>
                      <a:gd name="T7" fmla="*/ 8 h 8"/>
                      <a:gd name="T8" fmla="*/ 3 w 6"/>
                      <a:gd name="T9" fmla="*/ 8 h 8"/>
                      <a:gd name="T10" fmla="*/ 2 w 6"/>
                      <a:gd name="T11" fmla="*/ 7 h 8"/>
                      <a:gd name="T12" fmla="*/ 2 w 6"/>
                      <a:gd name="T13" fmla="*/ 3 h 8"/>
                      <a:gd name="T14" fmla="*/ 0 w 6"/>
                      <a:gd name="T15" fmla="*/ 2 h 8"/>
                      <a:gd name="T16" fmla="*/ 2 w 6"/>
                      <a:gd name="T17" fmla="*/ 0 h 8"/>
                      <a:gd name="T18" fmla="*/ 5 w 6"/>
                      <a:gd name="T19"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8">
                        <a:moveTo>
                          <a:pt x="5" y="0"/>
                        </a:moveTo>
                        <a:lnTo>
                          <a:pt x="6" y="2"/>
                        </a:lnTo>
                        <a:lnTo>
                          <a:pt x="6" y="7"/>
                        </a:lnTo>
                        <a:lnTo>
                          <a:pt x="5" y="8"/>
                        </a:lnTo>
                        <a:lnTo>
                          <a:pt x="3" y="8"/>
                        </a:lnTo>
                        <a:lnTo>
                          <a:pt x="2" y="7"/>
                        </a:lnTo>
                        <a:lnTo>
                          <a:pt x="2" y="3"/>
                        </a:lnTo>
                        <a:lnTo>
                          <a:pt x="0" y="2"/>
                        </a:lnTo>
                        <a:lnTo>
                          <a:pt x="2" y="0"/>
                        </a:lnTo>
                        <a:lnTo>
                          <a:pt x="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2146" name="Freeform 338"/>
                  <p:cNvSpPr>
                    <a:spLocks/>
                  </p:cNvSpPr>
                  <p:nvPr/>
                </p:nvSpPr>
                <p:spPr bwMode="auto">
                  <a:xfrm>
                    <a:off x="4565" y="1582"/>
                    <a:ext cx="2" cy="5"/>
                  </a:xfrm>
                  <a:custGeom>
                    <a:avLst/>
                    <a:gdLst>
                      <a:gd name="T0" fmla="*/ 2 w 5"/>
                      <a:gd name="T1" fmla="*/ 10 h 10"/>
                      <a:gd name="T2" fmla="*/ 5 w 5"/>
                      <a:gd name="T3" fmla="*/ 7 h 10"/>
                      <a:gd name="T4" fmla="*/ 5 w 5"/>
                      <a:gd name="T5" fmla="*/ 2 h 10"/>
                      <a:gd name="T6" fmla="*/ 3 w 5"/>
                      <a:gd name="T7" fmla="*/ 0 h 10"/>
                      <a:gd name="T8" fmla="*/ 0 w 5"/>
                      <a:gd name="T9" fmla="*/ 2 h 10"/>
                      <a:gd name="T10" fmla="*/ 2 w 5"/>
                      <a:gd name="T11" fmla="*/ 2 h 10"/>
                      <a:gd name="T12" fmla="*/ 2 w 5"/>
                      <a:gd name="T13" fmla="*/ 7 h 10"/>
                      <a:gd name="T14" fmla="*/ 0 w 5"/>
                      <a:gd name="T15" fmla="*/ 7 h 10"/>
                      <a:gd name="T16" fmla="*/ 2 w 5"/>
                      <a:gd name="T17" fmla="*/ 7 h 10"/>
                      <a:gd name="T18" fmla="*/ 2 w 5"/>
                      <a:gd name="T1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 h="10">
                        <a:moveTo>
                          <a:pt x="2" y="10"/>
                        </a:moveTo>
                        <a:lnTo>
                          <a:pt x="5" y="7"/>
                        </a:lnTo>
                        <a:lnTo>
                          <a:pt x="5" y="2"/>
                        </a:lnTo>
                        <a:lnTo>
                          <a:pt x="3" y="0"/>
                        </a:lnTo>
                        <a:lnTo>
                          <a:pt x="0" y="2"/>
                        </a:lnTo>
                        <a:lnTo>
                          <a:pt x="2" y="2"/>
                        </a:lnTo>
                        <a:lnTo>
                          <a:pt x="2" y="7"/>
                        </a:lnTo>
                        <a:lnTo>
                          <a:pt x="0" y="7"/>
                        </a:lnTo>
                        <a:lnTo>
                          <a:pt x="2" y="7"/>
                        </a:lnTo>
                        <a:lnTo>
                          <a:pt x="2" y="1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2147" name="Freeform 339"/>
                  <p:cNvSpPr>
                    <a:spLocks/>
                  </p:cNvSpPr>
                  <p:nvPr/>
                </p:nvSpPr>
                <p:spPr bwMode="auto">
                  <a:xfrm>
                    <a:off x="4563" y="1584"/>
                    <a:ext cx="2" cy="3"/>
                  </a:xfrm>
                  <a:custGeom>
                    <a:avLst/>
                    <a:gdLst>
                      <a:gd name="T0" fmla="*/ 0 w 5"/>
                      <a:gd name="T1" fmla="*/ 2 h 7"/>
                      <a:gd name="T2" fmla="*/ 0 w 5"/>
                      <a:gd name="T3" fmla="*/ 4 h 7"/>
                      <a:gd name="T4" fmla="*/ 2 w 5"/>
                      <a:gd name="T5" fmla="*/ 7 h 7"/>
                      <a:gd name="T6" fmla="*/ 5 w 5"/>
                      <a:gd name="T7" fmla="*/ 7 h 7"/>
                      <a:gd name="T8" fmla="*/ 5 w 5"/>
                      <a:gd name="T9" fmla="*/ 4 h 7"/>
                      <a:gd name="T10" fmla="*/ 3 w 5"/>
                      <a:gd name="T11" fmla="*/ 4 h 7"/>
                      <a:gd name="T12" fmla="*/ 3 w 5"/>
                      <a:gd name="T13" fmla="*/ 2 h 7"/>
                      <a:gd name="T14" fmla="*/ 2 w 5"/>
                      <a:gd name="T15" fmla="*/ 0 h 7"/>
                      <a:gd name="T16" fmla="*/ 3 w 5"/>
                      <a:gd name="T17" fmla="*/ 0 h 7"/>
                      <a:gd name="T18" fmla="*/ 0 w 5"/>
                      <a:gd name="T19" fmla="*/ 2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 h="7">
                        <a:moveTo>
                          <a:pt x="0" y="2"/>
                        </a:moveTo>
                        <a:lnTo>
                          <a:pt x="0" y="4"/>
                        </a:lnTo>
                        <a:lnTo>
                          <a:pt x="2" y="7"/>
                        </a:lnTo>
                        <a:lnTo>
                          <a:pt x="5" y="7"/>
                        </a:lnTo>
                        <a:lnTo>
                          <a:pt x="5" y="4"/>
                        </a:lnTo>
                        <a:lnTo>
                          <a:pt x="3" y="4"/>
                        </a:lnTo>
                        <a:lnTo>
                          <a:pt x="3" y="2"/>
                        </a:lnTo>
                        <a:lnTo>
                          <a:pt x="2" y="0"/>
                        </a:lnTo>
                        <a:lnTo>
                          <a:pt x="3" y="0"/>
                        </a:lnTo>
                        <a:lnTo>
                          <a:pt x="0"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2148" name="Freeform 340"/>
                  <p:cNvSpPr>
                    <a:spLocks/>
                  </p:cNvSpPr>
                  <p:nvPr/>
                </p:nvSpPr>
                <p:spPr bwMode="auto">
                  <a:xfrm>
                    <a:off x="4563" y="1581"/>
                    <a:ext cx="3" cy="4"/>
                  </a:xfrm>
                  <a:custGeom>
                    <a:avLst/>
                    <a:gdLst>
                      <a:gd name="T0" fmla="*/ 6 w 6"/>
                      <a:gd name="T1" fmla="*/ 1 h 6"/>
                      <a:gd name="T2" fmla="*/ 6 w 6"/>
                      <a:gd name="T3" fmla="*/ 0 h 6"/>
                      <a:gd name="T4" fmla="*/ 2 w 6"/>
                      <a:gd name="T5" fmla="*/ 0 h 6"/>
                      <a:gd name="T6" fmla="*/ 0 w 6"/>
                      <a:gd name="T7" fmla="*/ 3 h 6"/>
                      <a:gd name="T8" fmla="*/ 0 w 6"/>
                      <a:gd name="T9" fmla="*/ 6 h 6"/>
                      <a:gd name="T10" fmla="*/ 3 w 6"/>
                      <a:gd name="T11" fmla="*/ 4 h 6"/>
                      <a:gd name="T12" fmla="*/ 2 w 6"/>
                      <a:gd name="T13" fmla="*/ 3 h 6"/>
                      <a:gd name="T14" fmla="*/ 5 w 6"/>
                      <a:gd name="T15" fmla="*/ 3 h 6"/>
                      <a:gd name="T16" fmla="*/ 3 w 6"/>
                      <a:gd name="T17" fmla="*/ 3 h 6"/>
                      <a:gd name="T18" fmla="*/ 6 w 6"/>
                      <a:gd name="T19" fmla="*/ 1 h 6"/>
                      <a:gd name="T20" fmla="*/ 6 w 6"/>
                      <a:gd name="T21" fmla="*/ 0 h 6"/>
                      <a:gd name="T22" fmla="*/ 6 w 6"/>
                      <a:gd name="T23" fmla="*/ 1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 h="6">
                        <a:moveTo>
                          <a:pt x="6" y="1"/>
                        </a:moveTo>
                        <a:lnTo>
                          <a:pt x="6" y="0"/>
                        </a:lnTo>
                        <a:lnTo>
                          <a:pt x="2" y="0"/>
                        </a:lnTo>
                        <a:lnTo>
                          <a:pt x="0" y="3"/>
                        </a:lnTo>
                        <a:lnTo>
                          <a:pt x="0" y="6"/>
                        </a:lnTo>
                        <a:lnTo>
                          <a:pt x="3" y="4"/>
                        </a:lnTo>
                        <a:lnTo>
                          <a:pt x="2" y="3"/>
                        </a:lnTo>
                        <a:lnTo>
                          <a:pt x="5" y="3"/>
                        </a:lnTo>
                        <a:lnTo>
                          <a:pt x="3" y="3"/>
                        </a:lnTo>
                        <a:lnTo>
                          <a:pt x="6" y="1"/>
                        </a:lnTo>
                        <a:lnTo>
                          <a:pt x="6" y="0"/>
                        </a:lnTo>
                        <a:lnTo>
                          <a:pt x="6"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2149" name="Freeform 341"/>
                  <p:cNvSpPr>
                    <a:spLocks/>
                  </p:cNvSpPr>
                  <p:nvPr/>
                </p:nvSpPr>
                <p:spPr bwMode="auto">
                  <a:xfrm>
                    <a:off x="4572" y="1582"/>
                    <a:ext cx="1" cy="4"/>
                  </a:xfrm>
                  <a:custGeom>
                    <a:avLst/>
                    <a:gdLst>
                      <a:gd name="T0" fmla="*/ 3 w 3"/>
                      <a:gd name="T1" fmla="*/ 2 h 8"/>
                      <a:gd name="T2" fmla="*/ 3 w 3"/>
                      <a:gd name="T3" fmla="*/ 7 h 8"/>
                      <a:gd name="T4" fmla="*/ 1 w 3"/>
                      <a:gd name="T5" fmla="*/ 8 h 8"/>
                      <a:gd name="T6" fmla="*/ 0 w 3"/>
                      <a:gd name="T7" fmla="*/ 8 h 8"/>
                      <a:gd name="T8" fmla="*/ 0 w 3"/>
                      <a:gd name="T9" fmla="*/ 0 h 8"/>
                      <a:gd name="T10" fmla="*/ 1 w 3"/>
                      <a:gd name="T11" fmla="*/ 0 h 8"/>
                      <a:gd name="T12" fmla="*/ 3 w 3"/>
                      <a:gd name="T13" fmla="*/ 2 h 8"/>
                    </a:gdLst>
                    <a:ahLst/>
                    <a:cxnLst>
                      <a:cxn ang="0">
                        <a:pos x="T0" y="T1"/>
                      </a:cxn>
                      <a:cxn ang="0">
                        <a:pos x="T2" y="T3"/>
                      </a:cxn>
                      <a:cxn ang="0">
                        <a:pos x="T4" y="T5"/>
                      </a:cxn>
                      <a:cxn ang="0">
                        <a:pos x="T6" y="T7"/>
                      </a:cxn>
                      <a:cxn ang="0">
                        <a:pos x="T8" y="T9"/>
                      </a:cxn>
                      <a:cxn ang="0">
                        <a:pos x="T10" y="T11"/>
                      </a:cxn>
                      <a:cxn ang="0">
                        <a:pos x="T12" y="T13"/>
                      </a:cxn>
                    </a:cxnLst>
                    <a:rect l="0" t="0" r="r" b="b"/>
                    <a:pathLst>
                      <a:path w="3" h="8">
                        <a:moveTo>
                          <a:pt x="3" y="2"/>
                        </a:moveTo>
                        <a:lnTo>
                          <a:pt x="3" y="7"/>
                        </a:lnTo>
                        <a:lnTo>
                          <a:pt x="1" y="8"/>
                        </a:lnTo>
                        <a:lnTo>
                          <a:pt x="0" y="8"/>
                        </a:lnTo>
                        <a:lnTo>
                          <a:pt x="0" y="0"/>
                        </a:lnTo>
                        <a:lnTo>
                          <a:pt x="1" y="0"/>
                        </a:lnTo>
                        <a:lnTo>
                          <a:pt x="3"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2150" name="Freeform 342"/>
                  <p:cNvSpPr>
                    <a:spLocks/>
                  </p:cNvSpPr>
                  <p:nvPr/>
                </p:nvSpPr>
                <p:spPr bwMode="auto">
                  <a:xfrm>
                    <a:off x="4572" y="1583"/>
                    <a:ext cx="3" cy="4"/>
                  </a:xfrm>
                  <a:custGeom>
                    <a:avLst/>
                    <a:gdLst>
                      <a:gd name="T0" fmla="*/ 1 w 6"/>
                      <a:gd name="T1" fmla="*/ 8 h 8"/>
                      <a:gd name="T2" fmla="*/ 3 w 6"/>
                      <a:gd name="T3" fmla="*/ 8 h 8"/>
                      <a:gd name="T4" fmla="*/ 4 w 6"/>
                      <a:gd name="T5" fmla="*/ 6 h 8"/>
                      <a:gd name="T6" fmla="*/ 4 w 6"/>
                      <a:gd name="T7" fmla="*/ 5 h 8"/>
                      <a:gd name="T8" fmla="*/ 6 w 6"/>
                      <a:gd name="T9" fmla="*/ 1 h 8"/>
                      <a:gd name="T10" fmla="*/ 4 w 6"/>
                      <a:gd name="T11" fmla="*/ 0 h 8"/>
                      <a:gd name="T12" fmla="*/ 1 w 6"/>
                      <a:gd name="T13" fmla="*/ 0 h 8"/>
                      <a:gd name="T14" fmla="*/ 1 w 6"/>
                      <a:gd name="T15" fmla="*/ 5 h 8"/>
                      <a:gd name="T16" fmla="*/ 0 w 6"/>
                      <a:gd name="T17" fmla="*/ 6 h 8"/>
                      <a:gd name="T18" fmla="*/ 1 w 6"/>
                      <a:gd name="T19" fmla="*/ 5 h 8"/>
                      <a:gd name="T20" fmla="*/ 1 w 6"/>
                      <a:gd name="T21" fmla="*/ 8 h 8"/>
                      <a:gd name="T22" fmla="*/ 3 w 6"/>
                      <a:gd name="T23" fmla="*/ 8 h 8"/>
                      <a:gd name="T24" fmla="*/ 1 w 6"/>
                      <a:gd name="T25"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 h="8">
                        <a:moveTo>
                          <a:pt x="1" y="8"/>
                        </a:moveTo>
                        <a:lnTo>
                          <a:pt x="3" y="8"/>
                        </a:lnTo>
                        <a:lnTo>
                          <a:pt x="4" y="6"/>
                        </a:lnTo>
                        <a:lnTo>
                          <a:pt x="4" y="5"/>
                        </a:lnTo>
                        <a:lnTo>
                          <a:pt x="6" y="1"/>
                        </a:lnTo>
                        <a:lnTo>
                          <a:pt x="4" y="0"/>
                        </a:lnTo>
                        <a:lnTo>
                          <a:pt x="1" y="0"/>
                        </a:lnTo>
                        <a:lnTo>
                          <a:pt x="1" y="5"/>
                        </a:lnTo>
                        <a:lnTo>
                          <a:pt x="0" y="6"/>
                        </a:lnTo>
                        <a:lnTo>
                          <a:pt x="1" y="5"/>
                        </a:lnTo>
                        <a:lnTo>
                          <a:pt x="1" y="8"/>
                        </a:lnTo>
                        <a:lnTo>
                          <a:pt x="3" y="8"/>
                        </a:lnTo>
                        <a:lnTo>
                          <a:pt x="1"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2151" name="Freeform 343"/>
                  <p:cNvSpPr>
                    <a:spLocks/>
                  </p:cNvSpPr>
                  <p:nvPr/>
                </p:nvSpPr>
                <p:spPr bwMode="auto">
                  <a:xfrm>
                    <a:off x="4571" y="1585"/>
                    <a:ext cx="2" cy="2"/>
                  </a:xfrm>
                  <a:custGeom>
                    <a:avLst/>
                    <a:gdLst>
                      <a:gd name="T0" fmla="*/ 0 w 3"/>
                      <a:gd name="T1" fmla="*/ 1 h 3"/>
                      <a:gd name="T2" fmla="*/ 2 w 3"/>
                      <a:gd name="T3" fmla="*/ 3 h 3"/>
                      <a:gd name="T4" fmla="*/ 3 w 3"/>
                      <a:gd name="T5" fmla="*/ 3 h 3"/>
                      <a:gd name="T6" fmla="*/ 3 w 3"/>
                      <a:gd name="T7" fmla="*/ 0 h 3"/>
                      <a:gd name="T8" fmla="*/ 2 w 3"/>
                      <a:gd name="T9" fmla="*/ 0 h 3"/>
                      <a:gd name="T10" fmla="*/ 3 w 3"/>
                      <a:gd name="T11" fmla="*/ 1 h 3"/>
                      <a:gd name="T12" fmla="*/ 0 w 3"/>
                      <a:gd name="T13" fmla="*/ 1 h 3"/>
                      <a:gd name="T14" fmla="*/ 0 w 3"/>
                      <a:gd name="T15" fmla="*/ 3 h 3"/>
                      <a:gd name="T16" fmla="*/ 2 w 3"/>
                      <a:gd name="T17" fmla="*/ 3 h 3"/>
                      <a:gd name="T18" fmla="*/ 0 w 3"/>
                      <a:gd name="T19" fmla="*/ 1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 h="3">
                        <a:moveTo>
                          <a:pt x="0" y="1"/>
                        </a:moveTo>
                        <a:lnTo>
                          <a:pt x="2" y="3"/>
                        </a:lnTo>
                        <a:lnTo>
                          <a:pt x="3" y="3"/>
                        </a:lnTo>
                        <a:lnTo>
                          <a:pt x="3" y="0"/>
                        </a:lnTo>
                        <a:lnTo>
                          <a:pt x="2" y="0"/>
                        </a:lnTo>
                        <a:lnTo>
                          <a:pt x="3" y="1"/>
                        </a:lnTo>
                        <a:lnTo>
                          <a:pt x="0" y="1"/>
                        </a:lnTo>
                        <a:lnTo>
                          <a:pt x="0" y="3"/>
                        </a:lnTo>
                        <a:lnTo>
                          <a:pt x="2" y="3"/>
                        </a:lnTo>
                        <a:lnTo>
                          <a:pt x="0"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2152" name="Freeform 344"/>
                  <p:cNvSpPr>
                    <a:spLocks/>
                  </p:cNvSpPr>
                  <p:nvPr/>
                </p:nvSpPr>
                <p:spPr bwMode="auto">
                  <a:xfrm>
                    <a:off x="4571" y="1581"/>
                    <a:ext cx="2" cy="5"/>
                  </a:xfrm>
                  <a:custGeom>
                    <a:avLst/>
                    <a:gdLst>
                      <a:gd name="T0" fmla="*/ 2 w 3"/>
                      <a:gd name="T1" fmla="*/ 0 h 9"/>
                      <a:gd name="T2" fmla="*/ 0 w 3"/>
                      <a:gd name="T3" fmla="*/ 1 h 9"/>
                      <a:gd name="T4" fmla="*/ 0 w 3"/>
                      <a:gd name="T5" fmla="*/ 9 h 9"/>
                      <a:gd name="T6" fmla="*/ 3 w 3"/>
                      <a:gd name="T7" fmla="*/ 9 h 9"/>
                      <a:gd name="T8" fmla="*/ 3 w 3"/>
                      <a:gd name="T9" fmla="*/ 1 h 9"/>
                      <a:gd name="T10" fmla="*/ 2 w 3"/>
                      <a:gd name="T11" fmla="*/ 3 h 9"/>
                      <a:gd name="T12" fmla="*/ 2 w 3"/>
                      <a:gd name="T13" fmla="*/ 0 h 9"/>
                      <a:gd name="T14" fmla="*/ 0 w 3"/>
                      <a:gd name="T15" fmla="*/ 0 h 9"/>
                      <a:gd name="T16" fmla="*/ 0 w 3"/>
                      <a:gd name="T17" fmla="*/ 1 h 9"/>
                      <a:gd name="T18" fmla="*/ 2 w 3"/>
                      <a:gd name="T19"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 h="9">
                        <a:moveTo>
                          <a:pt x="2" y="0"/>
                        </a:moveTo>
                        <a:lnTo>
                          <a:pt x="0" y="1"/>
                        </a:lnTo>
                        <a:lnTo>
                          <a:pt x="0" y="9"/>
                        </a:lnTo>
                        <a:lnTo>
                          <a:pt x="3" y="9"/>
                        </a:lnTo>
                        <a:lnTo>
                          <a:pt x="3" y="1"/>
                        </a:lnTo>
                        <a:lnTo>
                          <a:pt x="2" y="3"/>
                        </a:lnTo>
                        <a:lnTo>
                          <a:pt x="2" y="0"/>
                        </a:lnTo>
                        <a:lnTo>
                          <a:pt x="0" y="0"/>
                        </a:lnTo>
                        <a:lnTo>
                          <a:pt x="0" y="1"/>
                        </a:lnTo>
                        <a:lnTo>
                          <a:pt x="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2153" name="Freeform 345"/>
                  <p:cNvSpPr>
                    <a:spLocks/>
                  </p:cNvSpPr>
                  <p:nvPr/>
                </p:nvSpPr>
                <p:spPr bwMode="auto">
                  <a:xfrm>
                    <a:off x="4572" y="1581"/>
                    <a:ext cx="2" cy="3"/>
                  </a:xfrm>
                  <a:custGeom>
                    <a:avLst/>
                    <a:gdLst>
                      <a:gd name="T0" fmla="*/ 4 w 4"/>
                      <a:gd name="T1" fmla="*/ 3 h 4"/>
                      <a:gd name="T2" fmla="*/ 1 w 4"/>
                      <a:gd name="T3" fmla="*/ 0 h 4"/>
                      <a:gd name="T4" fmla="*/ 0 w 4"/>
                      <a:gd name="T5" fmla="*/ 0 h 4"/>
                      <a:gd name="T6" fmla="*/ 0 w 4"/>
                      <a:gd name="T7" fmla="*/ 3 h 4"/>
                      <a:gd name="T8" fmla="*/ 1 w 4"/>
                      <a:gd name="T9" fmla="*/ 3 h 4"/>
                      <a:gd name="T10" fmla="*/ 1 w 4"/>
                      <a:gd name="T11" fmla="*/ 4 h 4"/>
                      <a:gd name="T12" fmla="*/ 1 w 4"/>
                      <a:gd name="T13" fmla="*/ 3 h 4"/>
                      <a:gd name="T14" fmla="*/ 4 w 4"/>
                      <a:gd name="T15" fmla="*/ 3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4">
                        <a:moveTo>
                          <a:pt x="4" y="3"/>
                        </a:moveTo>
                        <a:lnTo>
                          <a:pt x="1" y="0"/>
                        </a:lnTo>
                        <a:lnTo>
                          <a:pt x="0" y="0"/>
                        </a:lnTo>
                        <a:lnTo>
                          <a:pt x="0" y="3"/>
                        </a:lnTo>
                        <a:lnTo>
                          <a:pt x="1" y="3"/>
                        </a:lnTo>
                        <a:lnTo>
                          <a:pt x="1" y="4"/>
                        </a:lnTo>
                        <a:lnTo>
                          <a:pt x="1" y="3"/>
                        </a:lnTo>
                        <a:lnTo>
                          <a:pt x="4"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2154" name="Freeform 346"/>
                  <p:cNvSpPr>
                    <a:spLocks/>
                  </p:cNvSpPr>
                  <p:nvPr/>
                </p:nvSpPr>
                <p:spPr bwMode="auto">
                  <a:xfrm>
                    <a:off x="4382" y="1583"/>
                    <a:ext cx="9" cy="16"/>
                  </a:xfrm>
                  <a:custGeom>
                    <a:avLst/>
                    <a:gdLst>
                      <a:gd name="T0" fmla="*/ 19 w 19"/>
                      <a:gd name="T1" fmla="*/ 3 h 32"/>
                      <a:gd name="T2" fmla="*/ 18 w 19"/>
                      <a:gd name="T3" fmla="*/ 31 h 32"/>
                      <a:gd name="T4" fmla="*/ 15 w 19"/>
                      <a:gd name="T5" fmla="*/ 32 h 32"/>
                      <a:gd name="T6" fmla="*/ 5 w 19"/>
                      <a:gd name="T7" fmla="*/ 32 h 32"/>
                      <a:gd name="T8" fmla="*/ 2 w 19"/>
                      <a:gd name="T9" fmla="*/ 29 h 32"/>
                      <a:gd name="T10" fmla="*/ 2 w 19"/>
                      <a:gd name="T11" fmla="*/ 19 h 32"/>
                      <a:gd name="T12" fmla="*/ 0 w 19"/>
                      <a:gd name="T13" fmla="*/ 13 h 32"/>
                      <a:gd name="T14" fmla="*/ 0 w 19"/>
                      <a:gd name="T15" fmla="*/ 1 h 32"/>
                      <a:gd name="T16" fmla="*/ 3 w 19"/>
                      <a:gd name="T17" fmla="*/ 0 h 32"/>
                      <a:gd name="T18" fmla="*/ 11 w 19"/>
                      <a:gd name="T19" fmla="*/ 0 h 32"/>
                      <a:gd name="T20" fmla="*/ 15 w 19"/>
                      <a:gd name="T21" fmla="*/ 1 h 32"/>
                      <a:gd name="T22" fmla="*/ 16 w 19"/>
                      <a:gd name="T23" fmla="*/ 1 h 32"/>
                      <a:gd name="T24" fmla="*/ 19 w 19"/>
                      <a:gd name="T25" fmla="*/ 3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 h="32">
                        <a:moveTo>
                          <a:pt x="19" y="3"/>
                        </a:moveTo>
                        <a:lnTo>
                          <a:pt x="18" y="31"/>
                        </a:lnTo>
                        <a:lnTo>
                          <a:pt x="15" y="32"/>
                        </a:lnTo>
                        <a:lnTo>
                          <a:pt x="5" y="32"/>
                        </a:lnTo>
                        <a:lnTo>
                          <a:pt x="2" y="29"/>
                        </a:lnTo>
                        <a:lnTo>
                          <a:pt x="2" y="19"/>
                        </a:lnTo>
                        <a:lnTo>
                          <a:pt x="0" y="13"/>
                        </a:lnTo>
                        <a:lnTo>
                          <a:pt x="0" y="1"/>
                        </a:lnTo>
                        <a:lnTo>
                          <a:pt x="3" y="0"/>
                        </a:lnTo>
                        <a:lnTo>
                          <a:pt x="11" y="0"/>
                        </a:lnTo>
                        <a:lnTo>
                          <a:pt x="15" y="1"/>
                        </a:lnTo>
                        <a:lnTo>
                          <a:pt x="16" y="1"/>
                        </a:lnTo>
                        <a:lnTo>
                          <a:pt x="19" y="3"/>
                        </a:lnTo>
                        <a:close/>
                      </a:path>
                    </a:pathLst>
                  </a:custGeom>
                  <a:solidFill>
                    <a:srgbClr val="FFFF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2155" name="Freeform 347"/>
                  <p:cNvSpPr>
                    <a:spLocks/>
                  </p:cNvSpPr>
                  <p:nvPr/>
                </p:nvSpPr>
                <p:spPr bwMode="auto">
                  <a:xfrm>
                    <a:off x="4390" y="1585"/>
                    <a:ext cx="2" cy="14"/>
                  </a:xfrm>
                  <a:custGeom>
                    <a:avLst/>
                    <a:gdLst>
                      <a:gd name="T0" fmla="*/ 2 w 5"/>
                      <a:gd name="T1" fmla="*/ 29 h 29"/>
                      <a:gd name="T2" fmla="*/ 3 w 5"/>
                      <a:gd name="T3" fmla="*/ 28 h 29"/>
                      <a:gd name="T4" fmla="*/ 5 w 5"/>
                      <a:gd name="T5" fmla="*/ 0 h 29"/>
                      <a:gd name="T6" fmla="*/ 2 w 5"/>
                      <a:gd name="T7" fmla="*/ 0 h 29"/>
                      <a:gd name="T8" fmla="*/ 0 w 5"/>
                      <a:gd name="T9" fmla="*/ 28 h 29"/>
                      <a:gd name="T10" fmla="*/ 0 w 5"/>
                      <a:gd name="T11" fmla="*/ 26 h 29"/>
                      <a:gd name="T12" fmla="*/ 2 w 5"/>
                      <a:gd name="T13" fmla="*/ 29 h 29"/>
                      <a:gd name="T14" fmla="*/ 3 w 5"/>
                      <a:gd name="T15" fmla="*/ 29 h 29"/>
                      <a:gd name="T16" fmla="*/ 3 w 5"/>
                      <a:gd name="T17" fmla="*/ 28 h 29"/>
                      <a:gd name="T18" fmla="*/ 2 w 5"/>
                      <a:gd name="T19" fmla="*/ 29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 h="29">
                        <a:moveTo>
                          <a:pt x="2" y="29"/>
                        </a:moveTo>
                        <a:lnTo>
                          <a:pt x="3" y="28"/>
                        </a:lnTo>
                        <a:lnTo>
                          <a:pt x="5" y="0"/>
                        </a:lnTo>
                        <a:lnTo>
                          <a:pt x="2" y="0"/>
                        </a:lnTo>
                        <a:lnTo>
                          <a:pt x="0" y="28"/>
                        </a:lnTo>
                        <a:lnTo>
                          <a:pt x="0" y="26"/>
                        </a:lnTo>
                        <a:lnTo>
                          <a:pt x="2" y="29"/>
                        </a:lnTo>
                        <a:lnTo>
                          <a:pt x="3" y="29"/>
                        </a:lnTo>
                        <a:lnTo>
                          <a:pt x="3" y="28"/>
                        </a:lnTo>
                        <a:lnTo>
                          <a:pt x="2"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2156" name="Freeform 348"/>
                  <p:cNvSpPr>
                    <a:spLocks/>
                  </p:cNvSpPr>
                  <p:nvPr/>
                </p:nvSpPr>
                <p:spPr bwMode="auto">
                  <a:xfrm>
                    <a:off x="4382" y="1595"/>
                    <a:ext cx="8" cy="5"/>
                  </a:xfrm>
                  <a:custGeom>
                    <a:avLst/>
                    <a:gdLst>
                      <a:gd name="T0" fmla="*/ 0 w 18"/>
                      <a:gd name="T1" fmla="*/ 2 h 10"/>
                      <a:gd name="T2" fmla="*/ 0 w 18"/>
                      <a:gd name="T3" fmla="*/ 0 h 10"/>
                      <a:gd name="T4" fmla="*/ 0 w 18"/>
                      <a:gd name="T5" fmla="*/ 5 h 10"/>
                      <a:gd name="T6" fmla="*/ 2 w 18"/>
                      <a:gd name="T7" fmla="*/ 8 h 10"/>
                      <a:gd name="T8" fmla="*/ 5 w 18"/>
                      <a:gd name="T9" fmla="*/ 8 h 10"/>
                      <a:gd name="T10" fmla="*/ 8 w 18"/>
                      <a:gd name="T11" fmla="*/ 10 h 10"/>
                      <a:gd name="T12" fmla="*/ 13 w 18"/>
                      <a:gd name="T13" fmla="*/ 10 h 10"/>
                      <a:gd name="T14" fmla="*/ 16 w 18"/>
                      <a:gd name="T15" fmla="*/ 8 h 10"/>
                      <a:gd name="T16" fmla="*/ 18 w 18"/>
                      <a:gd name="T17" fmla="*/ 8 h 10"/>
                      <a:gd name="T18" fmla="*/ 16 w 18"/>
                      <a:gd name="T19" fmla="*/ 5 h 10"/>
                      <a:gd name="T20" fmla="*/ 15 w 18"/>
                      <a:gd name="T21" fmla="*/ 7 h 10"/>
                      <a:gd name="T22" fmla="*/ 5 w 18"/>
                      <a:gd name="T23" fmla="*/ 7 h 10"/>
                      <a:gd name="T24" fmla="*/ 5 w 18"/>
                      <a:gd name="T25" fmla="*/ 5 h 10"/>
                      <a:gd name="T26" fmla="*/ 3 w 18"/>
                      <a:gd name="T27" fmla="*/ 3 h 10"/>
                      <a:gd name="T28" fmla="*/ 3 w 18"/>
                      <a:gd name="T29" fmla="*/ 2 h 10"/>
                      <a:gd name="T30" fmla="*/ 0 w 18"/>
                      <a:gd name="T31" fmla="*/ 2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8" h="10">
                        <a:moveTo>
                          <a:pt x="0" y="2"/>
                        </a:moveTo>
                        <a:lnTo>
                          <a:pt x="0" y="0"/>
                        </a:lnTo>
                        <a:lnTo>
                          <a:pt x="0" y="5"/>
                        </a:lnTo>
                        <a:lnTo>
                          <a:pt x="2" y="8"/>
                        </a:lnTo>
                        <a:lnTo>
                          <a:pt x="5" y="8"/>
                        </a:lnTo>
                        <a:lnTo>
                          <a:pt x="8" y="10"/>
                        </a:lnTo>
                        <a:lnTo>
                          <a:pt x="13" y="10"/>
                        </a:lnTo>
                        <a:lnTo>
                          <a:pt x="16" y="8"/>
                        </a:lnTo>
                        <a:lnTo>
                          <a:pt x="18" y="8"/>
                        </a:lnTo>
                        <a:lnTo>
                          <a:pt x="16" y="5"/>
                        </a:lnTo>
                        <a:lnTo>
                          <a:pt x="15" y="7"/>
                        </a:lnTo>
                        <a:lnTo>
                          <a:pt x="5" y="7"/>
                        </a:lnTo>
                        <a:lnTo>
                          <a:pt x="5" y="5"/>
                        </a:lnTo>
                        <a:lnTo>
                          <a:pt x="3" y="3"/>
                        </a:lnTo>
                        <a:lnTo>
                          <a:pt x="3" y="2"/>
                        </a:lnTo>
                        <a:lnTo>
                          <a:pt x="0"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2157" name="Freeform 349"/>
                  <p:cNvSpPr>
                    <a:spLocks/>
                  </p:cNvSpPr>
                  <p:nvPr/>
                </p:nvSpPr>
                <p:spPr bwMode="auto">
                  <a:xfrm>
                    <a:off x="4381" y="1583"/>
                    <a:ext cx="2" cy="13"/>
                  </a:xfrm>
                  <a:custGeom>
                    <a:avLst/>
                    <a:gdLst>
                      <a:gd name="T0" fmla="*/ 0 w 5"/>
                      <a:gd name="T1" fmla="*/ 0 h 26"/>
                      <a:gd name="T2" fmla="*/ 0 w 5"/>
                      <a:gd name="T3" fmla="*/ 13 h 26"/>
                      <a:gd name="T4" fmla="*/ 2 w 5"/>
                      <a:gd name="T5" fmla="*/ 19 h 26"/>
                      <a:gd name="T6" fmla="*/ 2 w 5"/>
                      <a:gd name="T7" fmla="*/ 26 h 26"/>
                      <a:gd name="T8" fmla="*/ 5 w 5"/>
                      <a:gd name="T9" fmla="*/ 26 h 26"/>
                      <a:gd name="T10" fmla="*/ 5 w 5"/>
                      <a:gd name="T11" fmla="*/ 19 h 26"/>
                      <a:gd name="T12" fmla="*/ 4 w 5"/>
                      <a:gd name="T13" fmla="*/ 13 h 26"/>
                      <a:gd name="T14" fmla="*/ 4 w 5"/>
                      <a:gd name="T15" fmla="*/ 1 h 26"/>
                      <a:gd name="T16" fmla="*/ 2 w 5"/>
                      <a:gd name="T17" fmla="*/ 3 h 26"/>
                      <a:gd name="T18" fmla="*/ 0 w 5"/>
                      <a:gd name="T19" fmla="*/ 0 h 26"/>
                      <a:gd name="T20" fmla="*/ 0 w 5"/>
                      <a:gd name="T21" fmla="*/ 1 h 26"/>
                      <a:gd name="T22" fmla="*/ 0 w 5"/>
                      <a:gd name="T23"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 h="26">
                        <a:moveTo>
                          <a:pt x="0" y="0"/>
                        </a:moveTo>
                        <a:lnTo>
                          <a:pt x="0" y="13"/>
                        </a:lnTo>
                        <a:lnTo>
                          <a:pt x="2" y="19"/>
                        </a:lnTo>
                        <a:lnTo>
                          <a:pt x="2" y="26"/>
                        </a:lnTo>
                        <a:lnTo>
                          <a:pt x="5" y="26"/>
                        </a:lnTo>
                        <a:lnTo>
                          <a:pt x="5" y="19"/>
                        </a:lnTo>
                        <a:lnTo>
                          <a:pt x="4" y="13"/>
                        </a:lnTo>
                        <a:lnTo>
                          <a:pt x="4" y="1"/>
                        </a:lnTo>
                        <a:lnTo>
                          <a:pt x="2" y="3"/>
                        </a:lnTo>
                        <a:lnTo>
                          <a:pt x="0" y="0"/>
                        </a:lnTo>
                        <a:lnTo>
                          <a:pt x="0" y="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2158" name="Freeform 350"/>
                  <p:cNvSpPr>
                    <a:spLocks/>
                  </p:cNvSpPr>
                  <p:nvPr/>
                </p:nvSpPr>
                <p:spPr bwMode="auto">
                  <a:xfrm>
                    <a:off x="4381" y="1581"/>
                    <a:ext cx="11" cy="4"/>
                  </a:xfrm>
                  <a:custGeom>
                    <a:avLst/>
                    <a:gdLst>
                      <a:gd name="T0" fmla="*/ 23 w 23"/>
                      <a:gd name="T1" fmla="*/ 6 h 8"/>
                      <a:gd name="T2" fmla="*/ 21 w 23"/>
                      <a:gd name="T3" fmla="*/ 4 h 8"/>
                      <a:gd name="T4" fmla="*/ 18 w 23"/>
                      <a:gd name="T5" fmla="*/ 3 h 8"/>
                      <a:gd name="T6" fmla="*/ 17 w 23"/>
                      <a:gd name="T7" fmla="*/ 3 h 8"/>
                      <a:gd name="T8" fmla="*/ 15 w 23"/>
                      <a:gd name="T9" fmla="*/ 1 h 8"/>
                      <a:gd name="T10" fmla="*/ 12 w 23"/>
                      <a:gd name="T11" fmla="*/ 1 h 8"/>
                      <a:gd name="T12" fmla="*/ 10 w 23"/>
                      <a:gd name="T13" fmla="*/ 0 h 8"/>
                      <a:gd name="T14" fmla="*/ 7 w 23"/>
                      <a:gd name="T15" fmla="*/ 1 h 8"/>
                      <a:gd name="T16" fmla="*/ 5 w 23"/>
                      <a:gd name="T17" fmla="*/ 1 h 8"/>
                      <a:gd name="T18" fmla="*/ 0 w 23"/>
                      <a:gd name="T19" fmla="*/ 3 h 8"/>
                      <a:gd name="T20" fmla="*/ 2 w 23"/>
                      <a:gd name="T21" fmla="*/ 6 h 8"/>
                      <a:gd name="T22" fmla="*/ 5 w 23"/>
                      <a:gd name="T23" fmla="*/ 4 h 8"/>
                      <a:gd name="T24" fmla="*/ 13 w 23"/>
                      <a:gd name="T25" fmla="*/ 4 h 8"/>
                      <a:gd name="T26" fmla="*/ 17 w 23"/>
                      <a:gd name="T27" fmla="*/ 6 h 8"/>
                      <a:gd name="T28" fmla="*/ 18 w 23"/>
                      <a:gd name="T29" fmla="*/ 6 h 8"/>
                      <a:gd name="T30" fmla="*/ 21 w 23"/>
                      <a:gd name="T31" fmla="*/ 8 h 8"/>
                      <a:gd name="T32" fmla="*/ 20 w 23"/>
                      <a:gd name="T33" fmla="*/ 6 h 8"/>
                      <a:gd name="T34" fmla="*/ 23 w 23"/>
                      <a:gd name="T35" fmla="*/ 6 h 8"/>
                      <a:gd name="T36" fmla="*/ 23 w 23"/>
                      <a:gd name="T37" fmla="*/ 4 h 8"/>
                      <a:gd name="T38" fmla="*/ 21 w 23"/>
                      <a:gd name="T39" fmla="*/ 4 h 8"/>
                      <a:gd name="T40" fmla="*/ 23 w 23"/>
                      <a:gd name="T41" fmla="*/ 6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3" h="8">
                        <a:moveTo>
                          <a:pt x="23" y="6"/>
                        </a:moveTo>
                        <a:lnTo>
                          <a:pt x="21" y="4"/>
                        </a:lnTo>
                        <a:lnTo>
                          <a:pt x="18" y="3"/>
                        </a:lnTo>
                        <a:lnTo>
                          <a:pt x="17" y="3"/>
                        </a:lnTo>
                        <a:lnTo>
                          <a:pt x="15" y="1"/>
                        </a:lnTo>
                        <a:lnTo>
                          <a:pt x="12" y="1"/>
                        </a:lnTo>
                        <a:lnTo>
                          <a:pt x="10" y="0"/>
                        </a:lnTo>
                        <a:lnTo>
                          <a:pt x="7" y="1"/>
                        </a:lnTo>
                        <a:lnTo>
                          <a:pt x="5" y="1"/>
                        </a:lnTo>
                        <a:lnTo>
                          <a:pt x="0" y="3"/>
                        </a:lnTo>
                        <a:lnTo>
                          <a:pt x="2" y="6"/>
                        </a:lnTo>
                        <a:lnTo>
                          <a:pt x="5" y="4"/>
                        </a:lnTo>
                        <a:lnTo>
                          <a:pt x="13" y="4"/>
                        </a:lnTo>
                        <a:lnTo>
                          <a:pt x="17" y="6"/>
                        </a:lnTo>
                        <a:lnTo>
                          <a:pt x="18" y="6"/>
                        </a:lnTo>
                        <a:lnTo>
                          <a:pt x="21" y="8"/>
                        </a:lnTo>
                        <a:lnTo>
                          <a:pt x="20" y="6"/>
                        </a:lnTo>
                        <a:lnTo>
                          <a:pt x="23" y="6"/>
                        </a:lnTo>
                        <a:lnTo>
                          <a:pt x="23" y="4"/>
                        </a:lnTo>
                        <a:lnTo>
                          <a:pt x="21" y="4"/>
                        </a:lnTo>
                        <a:lnTo>
                          <a:pt x="23"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2159" name="Freeform 351"/>
                  <p:cNvSpPr>
                    <a:spLocks/>
                  </p:cNvSpPr>
                  <p:nvPr/>
                </p:nvSpPr>
                <p:spPr bwMode="auto">
                  <a:xfrm>
                    <a:off x="4557" y="1583"/>
                    <a:ext cx="2" cy="4"/>
                  </a:xfrm>
                  <a:custGeom>
                    <a:avLst/>
                    <a:gdLst>
                      <a:gd name="T0" fmla="*/ 5 w 5"/>
                      <a:gd name="T1" fmla="*/ 3 h 8"/>
                      <a:gd name="T2" fmla="*/ 5 w 5"/>
                      <a:gd name="T3" fmla="*/ 6 h 8"/>
                      <a:gd name="T4" fmla="*/ 3 w 5"/>
                      <a:gd name="T5" fmla="*/ 8 h 8"/>
                      <a:gd name="T6" fmla="*/ 2 w 5"/>
                      <a:gd name="T7" fmla="*/ 8 h 8"/>
                      <a:gd name="T8" fmla="*/ 0 w 5"/>
                      <a:gd name="T9" fmla="*/ 6 h 8"/>
                      <a:gd name="T10" fmla="*/ 0 w 5"/>
                      <a:gd name="T11" fmla="*/ 1 h 8"/>
                      <a:gd name="T12" fmla="*/ 2 w 5"/>
                      <a:gd name="T13" fmla="*/ 0 h 8"/>
                      <a:gd name="T14" fmla="*/ 3 w 5"/>
                      <a:gd name="T15" fmla="*/ 0 h 8"/>
                      <a:gd name="T16" fmla="*/ 3 w 5"/>
                      <a:gd name="T17" fmla="*/ 1 h 8"/>
                      <a:gd name="T18" fmla="*/ 5 w 5"/>
                      <a:gd name="T19" fmla="*/ 3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 h="8">
                        <a:moveTo>
                          <a:pt x="5" y="3"/>
                        </a:moveTo>
                        <a:lnTo>
                          <a:pt x="5" y="6"/>
                        </a:lnTo>
                        <a:lnTo>
                          <a:pt x="3" y="8"/>
                        </a:lnTo>
                        <a:lnTo>
                          <a:pt x="2" y="8"/>
                        </a:lnTo>
                        <a:lnTo>
                          <a:pt x="0" y="6"/>
                        </a:lnTo>
                        <a:lnTo>
                          <a:pt x="0" y="1"/>
                        </a:lnTo>
                        <a:lnTo>
                          <a:pt x="2" y="0"/>
                        </a:lnTo>
                        <a:lnTo>
                          <a:pt x="3" y="0"/>
                        </a:lnTo>
                        <a:lnTo>
                          <a:pt x="3" y="1"/>
                        </a:lnTo>
                        <a:lnTo>
                          <a:pt x="5"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2160" name="Freeform 352"/>
                  <p:cNvSpPr>
                    <a:spLocks/>
                  </p:cNvSpPr>
                  <p:nvPr/>
                </p:nvSpPr>
                <p:spPr bwMode="auto">
                  <a:xfrm>
                    <a:off x="4558" y="1585"/>
                    <a:ext cx="2" cy="3"/>
                  </a:xfrm>
                  <a:custGeom>
                    <a:avLst/>
                    <a:gdLst>
                      <a:gd name="T0" fmla="*/ 0 w 3"/>
                      <a:gd name="T1" fmla="*/ 7 h 7"/>
                      <a:gd name="T2" fmla="*/ 2 w 3"/>
                      <a:gd name="T3" fmla="*/ 7 h 7"/>
                      <a:gd name="T4" fmla="*/ 3 w 3"/>
                      <a:gd name="T5" fmla="*/ 3 h 7"/>
                      <a:gd name="T6" fmla="*/ 3 w 3"/>
                      <a:gd name="T7" fmla="*/ 0 h 7"/>
                      <a:gd name="T8" fmla="*/ 0 w 3"/>
                      <a:gd name="T9" fmla="*/ 0 h 7"/>
                      <a:gd name="T10" fmla="*/ 0 w 3"/>
                      <a:gd name="T11" fmla="*/ 7 h 7"/>
                      <a:gd name="T12" fmla="*/ 2 w 3"/>
                      <a:gd name="T13" fmla="*/ 7 h 7"/>
                      <a:gd name="T14" fmla="*/ 0 w 3"/>
                      <a:gd name="T15" fmla="*/ 7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7">
                        <a:moveTo>
                          <a:pt x="0" y="7"/>
                        </a:moveTo>
                        <a:lnTo>
                          <a:pt x="2" y="7"/>
                        </a:lnTo>
                        <a:lnTo>
                          <a:pt x="3" y="3"/>
                        </a:lnTo>
                        <a:lnTo>
                          <a:pt x="3" y="0"/>
                        </a:lnTo>
                        <a:lnTo>
                          <a:pt x="0" y="0"/>
                        </a:lnTo>
                        <a:lnTo>
                          <a:pt x="0" y="7"/>
                        </a:lnTo>
                        <a:lnTo>
                          <a:pt x="2" y="7"/>
                        </a:lnTo>
                        <a:lnTo>
                          <a:pt x="0"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2161" name="Freeform 353"/>
                  <p:cNvSpPr>
                    <a:spLocks/>
                  </p:cNvSpPr>
                  <p:nvPr/>
                </p:nvSpPr>
                <p:spPr bwMode="auto">
                  <a:xfrm>
                    <a:off x="4555" y="1585"/>
                    <a:ext cx="3" cy="3"/>
                  </a:xfrm>
                  <a:custGeom>
                    <a:avLst/>
                    <a:gdLst>
                      <a:gd name="T0" fmla="*/ 1 w 6"/>
                      <a:gd name="T1" fmla="*/ 1 h 5"/>
                      <a:gd name="T2" fmla="*/ 1 w 6"/>
                      <a:gd name="T3" fmla="*/ 3 h 5"/>
                      <a:gd name="T4" fmla="*/ 3 w 6"/>
                      <a:gd name="T5" fmla="*/ 5 h 5"/>
                      <a:gd name="T6" fmla="*/ 6 w 6"/>
                      <a:gd name="T7" fmla="*/ 5 h 5"/>
                      <a:gd name="T8" fmla="*/ 6 w 6"/>
                      <a:gd name="T9" fmla="*/ 1 h 5"/>
                      <a:gd name="T10" fmla="*/ 5 w 6"/>
                      <a:gd name="T11" fmla="*/ 1 h 5"/>
                      <a:gd name="T12" fmla="*/ 3 w 6"/>
                      <a:gd name="T13" fmla="*/ 0 h 5"/>
                      <a:gd name="T14" fmla="*/ 5 w 6"/>
                      <a:gd name="T15" fmla="*/ 1 h 5"/>
                      <a:gd name="T16" fmla="*/ 0 w 6"/>
                      <a:gd name="T17" fmla="*/ 1 h 5"/>
                      <a:gd name="T18" fmla="*/ 1 w 6"/>
                      <a:gd name="T19" fmla="*/ 1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5">
                        <a:moveTo>
                          <a:pt x="1" y="1"/>
                        </a:moveTo>
                        <a:lnTo>
                          <a:pt x="1" y="3"/>
                        </a:lnTo>
                        <a:lnTo>
                          <a:pt x="3" y="5"/>
                        </a:lnTo>
                        <a:lnTo>
                          <a:pt x="6" y="5"/>
                        </a:lnTo>
                        <a:lnTo>
                          <a:pt x="6" y="1"/>
                        </a:lnTo>
                        <a:lnTo>
                          <a:pt x="5" y="1"/>
                        </a:lnTo>
                        <a:lnTo>
                          <a:pt x="3" y="0"/>
                        </a:lnTo>
                        <a:lnTo>
                          <a:pt x="5" y="1"/>
                        </a:lnTo>
                        <a:lnTo>
                          <a:pt x="0" y="1"/>
                        </a:lnTo>
                        <a:lnTo>
                          <a:pt x="1"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2162" name="Freeform 354"/>
                  <p:cNvSpPr>
                    <a:spLocks/>
                  </p:cNvSpPr>
                  <p:nvPr/>
                </p:nvSpPr>
                <p:spPr bwMode="auto">
                  <a:xfrm>
                    <a:off x="4555" y="1582"/>
                    <a:ext cx="2" cy="4"/>
                  </a:xfrm>
                  <a:custGeom>
                    <a:avLst/>
                    <a:gdLst>
                      <a:gd name="T0" fmla="*/ 3 w 5"/>
                      <a:gd name="T1" fmla="*/ 0 h 8"/>
                      <a:gd name="T2" fmla="*/ 1 w 5"/>
                      <a:gd name="T3" fmla="*/ 2 h 8"/>
                      <a:gd name="T4" fmla="*/ 1 w 5"/>
                      <a:gd name="T5" fmla="*/ 5 h 8"/>
                      <a:gd name="T6" fmla="*/ 0 w 5"/>
                      <a:gd name="T7" fmla="*/ 7 h 8"/>
                      <a:gd name="T8" fmla="*/ 1 w 5"/>
                      <a:gd name="T9" fmla="*/ 8 h 8"/>
                      <a:gd name="T10" fmla="*/ 5 w 5"/>
                      <a:gd name="T11" fmla="*/ 8 h 8"/>
                      <a:gd name="T12" fmla="*/ 5 w 5"/>
                      <a:gd name="T13" fmla="*/ 3 h 8"/>
                      <a:gd name="T14" fmla="*/ 3 w 5"/>
                      <a:gd name="T15" fmla="*/ 0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8">
                        <a:moveTo>
                          <a:pt x="3" y="0"/>
                        </a:moveTo>
                        <a:lnTo>
                          <a:pt x="1" y="2"/>
                        </a:lnTo>
                        <a:lnTo>
                          <a:pt x="1" y="5"/>
                        </a:lnTo>
                        <a:lnTo>
                          <a:pt x="0" y="7"/>
                        </a:lnTo>
                        <a:lnTo>
                          <a:pt x="1" y="8"/>
                        </a:lnTo>
                        <a:lnTo>
                          <a:pt x="5" y="8"/>
                        </a:lnTo>
                        <a:lnTo>
                          <a:pt x="5" y="3"/>
                        </a:lnTo>
                        <a:lnTo>
                          <a:pt x="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2163" name="Freeform 355"/>
                  <p:cNvSpPr>
                    <a:spLocks/>
                  </p:cNvSpPr>
                  <p:nvPr/>
                </p:nvSpPr>
                <p:spPr bwMode="auto">
                  <a:xfrm>
                    <a:off x="4557" y="1582"/>
                    <a:ext cx="3" cy="3"/>
                  </a:xfrm>
                  <a:custGeom>
                    <a:avLst/>
                    <a:gdLst>
                      <a:gd name="T0" fmla="*/ 6 w 6"/>
                      <a:gd name="T1" fmla="*/ 5 h 7"/>
                      <a:gd name="T2" fmla="*/ 5 w 6"/>
                      <a:gd name="T3" fmla="*/ 3 h 7"/>
                      <a:gd name="T4" fmla="*/ 5 w 6"/>
                      <a:gd name="T5" fmla="*/ 2 h 7"/>
                      <a:gd name="T6" fmla="*/ 3 w 6"/>
                      <a:gd name="T7" fmla="*/ 0 h 7"/>
                      <a:gd name="T8" fmla="*/ 0 w 6"/>
                      <a:gd name="T9" fmla="*/ 0 h 7"/>
                      <a:gd name="T10" fmla="*/ 2 w 6"/>
                      <a:gd name="T11" fmla="*/ 3 h 7"/>
                      <a:gd name="T12" fmla="*/ 5 w 6"/>
                      <a:gd name="T13" fmla="*/ 7 h 7"/>
                      <a:gd name="T14" fmla="*/ 3 w 6"/>
                      <a:gd name="T15" fmla="*/ 5 h 7"/>
                      <a:gd name="T16" fmla="*/ 6 w 6"/>
                      <a:gd name="T17" fmla="*/ 5 h 7"/>
                      <a:gd name="T18" fmla="*/ 6 w 6"/>
                      <a:gd name="T19" fmla="*/ 3 h 7"/>
                      <a:gd name="T20" fmla="*/ 5 w 6"/>
                      <a:gd name="T21" fmla="*/ 3 h 7"/>
                      <a:gd name="T22" fmla="*/ 6 w 6"/>
                      <a:gd name="T23"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 h="7">
                        <a:moveTo>
                          <a:pt x="6" y="5"/>
                        </a:moveTo>
                        <a:lnTo>
                          <a:pt x="5" y="3"/>
                        </a:lnTo>
                        <a:lnTo>
                          <a:pt x="5" y="2"/>
                        </a:lnTo>
                        <a:lnTo>
                          <a:pt x="3" y="0"/>
                        </a:lnTo>
                        <a:lnTo>
                          <a:pt x="0" y="0"/>
                        </a:lnTo>
                        <a:lnTo>
                          <a:pt x="2" y="3"/>
                        </a:lnTo>
                        <a:lnTo>
                          <a:pt x="5" y="7"/>
                        </a:lnTo>
                        <a:lnTo>
                          <a:pt x="3" y="5"/>
                        </a:lnTo>
                        <a:lnTo>
                          <a:pt x="6" y="5"/>
                        </a:lnTo>
                        <a:lnTo>
                          <a:pt x="6" y="3"/>
                        </a:lnTo>
                        <a:lnTo>
                          <a:pt x="5" y="3"/>
                        </a:lnTo>
                        <a:lnTo>
                          <a:pt x="6" y="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2164" name="Freeform 356"/>
                  <p:cNvSpPr>
                    <a:spLocks/>
                  </p:cNvSpPr>
                  <p:nvPr/>
                </p:nvSpPr>
                <p:spPr bwMode="auto">
                  <a:xfrm>
                    <a:off x="4533" y="1584"/>
                    <a:ext cx="3" cy="5"/>
                  </a:xfrm>
                  <a:custGeom>
                    <a:avLst/>
                    <a:gdLst>
                      <a:gd name="T0" fmla="*/ 7 w 7"/>
                      <a:gd name="T1" fmla="*/ 2 h 10"/>
                      <a:gd name="T2" fmla="*/ 5 w 7"/>
                      <a:gd name="T3" fmla="*/ 4 h 10"/>
                      <a:gd name="T4" fmla="*/ 5 w 7"/>
                      <a:gd name="T5" fmla="*/ 7 h 10"/>
                      <a:gd name="T6" fmla="*/ 2 w 7"/>
                      <a:gd name="T7" fmla="*/ 10 h 10"/>
                      <a:gd name="T8" fmla="*/ 0 w 7"/>
                      <a:gd name="T9" fmla="*/ 7 h 10"/>
                      <a:gd name="T10" fmla="*/ 0 w 7"/>
                      <a:gd name="T11" fmla="*/ 2 h 10"/>
                      <a:gd name="T12" fmla="*/ 2 w 7"/>
                      <a:gd name="T13" fmla="*/ 0 h 10"/>
                      <a:gd name="T14" fmla="*/ 5 w 7"/>
                      <a:gd name="T15" fmla="*/ 0 h 10"/>
                      <a:gd name="T16" fmla="*/ 7 w 7"/>
                      <a:gd name="T17" fmla="*/ 2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10">
                        <a:moveTo>
                          <a:pt x="7" y="2"/>
                        </a:moveTo>
                        <a:lnTo>
                          <a:pt x="5" y="4"/>
                        </a:lnTo>
                        <a:lnTo>
                          <a:pt x="5" y="7"/>
                        </a:lnTo>
                        <a:lnTo>
                          <a:pt x="2" y="10"/>
                        </a:lnTo>
                        <a:lnTo>
                          <a:pt x="0" y="7"/>
                        </a:lnTo>
                        <a:lnTo>
                          <a:pt x="0" y="2"/>
                        </a:lnTo>
                        <a:lnTo>
                          <a:pt x="2" y="0"/>
                        </a:lnTo>
                        <a:lnTo>
                          <a:pt x="5" y="0"/>
                        </a:lnTo>
                        <a:lnTo>
                          <a:pt x="7"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2165" name="Freeform 357"/>
                  <p:cNvSpPr>
                    <a:spLocks/>
                  </p:cNvSpPr>
                  <p:nvPr/>
                </p:nvSpPr>
                <p:spPr bwMode="auto">
                  <a:xfrm>
                    <a:off x="4533" y="1584"/>
                    <a:ext cx="3" cy="5"/>
                  </a:xfrm>
                  <a:custGeom>
                    <a:avLst/>
                    <a:gdLst>
                      <a:gd name="T0" fmla="*/ 0 w 7"/>
                      <a:gd name="T1" fmla="*/ 10 h 12"/>
                      <a:gd name="T2" fmla="*/ 2 w 7"/>
                      <a:gd name="T3" fmla="*/ 12 h 12"/>
                      <a:gd name="T4" fmla="*/ 5 w 7"/>
                      <a:gd name="T5" fmla="*/ 10 h 12"/>
                      <a:gd name="T6" fmla="*/ 7 w 7"/>
                      <a:gd name="T7" fmla="*/ 7 h 12"/>
                      <a:gd name="T8" fmla="*/ 7 w 7"/>
                      <a:gd name="T9" fmla="*/ 2 h 12"/>
                      <a:gd name="T10" fmla="*/ 5 w 7"/>
                      <a:gd name="T11" fmla="*/ 0 h 12"/>
                      <a:gd name="T12" fmla="*/ 3 w 7"/>
                      <a:gd name="T13" fmla="*/ 4 h 12"/>
                      <a:gd name="T14" fmla="*/ 3 w 7"/>
                      <a:gd name="T15" fmla="*/ 7 h 12"/>
                      <a:gd name="T16" fmla="*/ 2 w 7"/>
                      <a:gd name="T17" fmla="*/ 9 h 12"/>
                      <a:gd name="T18" fmla="*/ 3 w 7"/>
                      <a:gd name="T19" fmla="*/ 9 h 12"/>
                      <a:gd name="T20" fmla="*/ 0 w 7"/>
                      <a:gd name="T21" fmla="*/ 10 h 12"/>
                      <a:gd name="T22" fmla="*/ 0 w 7"/>
                      <a:gd name="T23" fmla="*/ 12 h 12"/>
                      <a:gd name="T24" fmla="*/ 2 w 7"/>
                      <a:gd name="T25" fmla="*/ 12 h 12"/>
                      <a:gd name="T26" fmla="*/ 0 w 7"/>
                      <a:gd name="T27" fmla="*/ 1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12">
                        <a:moveTo>
                          <a:pt x="0" y="10"/>
                        </a:moveTo>
                        <a:lnTo>
                          <a:pt x="2" y="12"/>
                        </a:lnTo>
                        <a:lnTo>
                          <a:pt x="5" y="10"/>
                        </a:lnTo>
                        <a:lnTo>
                          <a:pt x="7" y="7"/>
                        </a:lnTo>
                        <a:lnTo>
                          <a:pt x="7" y="2"/>
                        </a:lnTo>
                        <a:lnTo>
                          <a:pt x="5" y="0"/>
                        </a:lnTo>
                        <a:lnTo>
                          <a:pt x="3" y="4"/>
                        </a:lnTo>
                        <a:lnTo>
                          <a:pt x="3" y="7"/>
                        </a:lnTo>
                        <a:lnTo>
                          <a:pt x="2" y="9"/>
                        </a:lnTo>
                        <a:lnTo>
                          <a:pt x="3" y="9"/>
                        </a:lnTo>
                        <a:lnTo>
                          <a:pt x="0" y="10"/>
                        </a:lnTo>
                        <a:lnTo>
                          <a:pt x="0" y="12"/>
                        </a:lnTo>
                        <a:lnTo>
                          <a:pt x="2" y="12"/>
                        </a:lnTo>
                        <a:lnTo>
                          <a:pt x="0" y="1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2166" name="Freeform 358"/>
                  <p:cNvSpPr>
                    <a:spLocks/>
                  </p:cNvSpPr>
                  <p:nvPr/>
                </p:nvSpPr>
                <p:spPr bwMode="auto">
                  <a:xfrm>
                    <a:off x="4532" y="1583"/>
                    <a:ext cx="3" cy="6"/>
                  </a:xfrm>
                  <a:custGeom>
                    <a:avLst/>
                    <a:gdLst>
                      <a:gd name="T0" fmla="*/ 3 w 4"/>
                      <a:gd name="T1" fmla="*/ 0 h 11"/>
                      <a:gd name="T2" fmla="*/ 1 w 4"/>
                      <a:gd name="T3" fmla="*/ 0 h 11"/>
                      <a:gd name="T4" fmla="*/ 0 w 4"/>
                      <a:gd name="T5" fmla="*/ 3 h 11"/>
                      <a:gd name="T6" fmla="*/ 0 w 4"/>
                      <a:gd name="T7" fmla="*/ 8 h 11"/>
                      <a:gd name="T8" fmla="*/ 1 w 4"/>
                      <a:gd name="T9" fmla="*/ 11 h 11"/>
                      <a:gd name="T10" fmla="*/ 4 w 4"/>
                      <a:gd name="T11" fmla="*/ 10 h 11"/>
                      <a:gd name="T12" fmla="*/ 3 w 4"/>
                      <a:gd name="T13" fmla="*/ 8 h 11"/>
                      <a:gd name="T14" fmla="*/ 3 w 4"/>
                      <a:gd name="T15" fmla="*/ 3 h 11"/>
                      <a:gd name="T16" fmla="*/ 4 w 4"/>
                      <a:gd name="T17" fmla="*/ 1 h 11"/>
                      <a:gd name="T18" fmla="*/ 3 w 4"/>
                      <a:gd name="T19" fmla="*/ 3 h 11"/>
                      <a:gd name="T20" fmla="*/ 3 w 4"/>
                      <a:gd name="T21" fmla="*/ 0 h 11"/>
                      <a:gd name="T22" fmla="*/ 1 w 4"/>
                      <a:gd name="T23" fmla="*/ 0 h 11"/>
                      <a:gd name="T24" fmla="*/ 3 w 4"/>
                      <a:gd name="T25"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 h="11">
                        <a:moveTo>
                          <a:pt x="3" y="0"/>
                        </a:moveTo>
                        <a:lnTo>
                          <a:pt x="1" y="0"/>
                        </a:lnTo>
                        <a:lnTo>
                          <a:pt x="0" y="3"/>
                        </a:lnTo>
                        <a:lnTo>
                          <a:pt x="0" y="8"/>
                        </a:lnTo>
                        <a:lnTo>
                          <a:pt x="1" y="11"/>
                        </a:lnTo>
                        <a:lnTo>
                          <a:pt x="4" y="10"/>
                        </a:lnTo>
                        <a:lnTo>
                          <a:pt x="3" y="8"/>
                        </a:lnTo>
                        <a:lnTo>
                          <a:pt x="3" y="3"/>
                        </a:lnTo>
                        <a:lnTo>
                          <a:pt x="4" y="1"/>
                        </a:lnTo>
                        <a:lnTo>
                          <a:pt x="3" y="3"/>
                        </a:lnTo>
                        <a:lnTo>
                          <a:pt x="3" y="0"/>
                        </a:lnTo>
                        <a:lnTo>
                          <a:pt x="1" y="0"/>
                        </a:lnTo>
                        <a:lnTo>
                          <a:pt x="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2167" name="Freeform 359"/>
                  <p:cNvSpPr>
                    <a:spLocks/>
                  </p:cNvSpPr>
                  <p:nvPr/>
                </p:nvSpPr>
                <p:spPr bwMode="auto">
                  <a:xfrm>
                    <a:off x="4534" y="1583"/>
                    <a:ext cx="3" cy="2"/>
                  </a:xfrm>
                  <a:custGeom>
                    <a:avLst/>
                    <a:gdLst>
                      <a:gd name="T0" fmla="*/ 5 w 6"/>
                      <a:gd name="T1" fmla="*/ 3 h 5"/>
                      <a:gd name="T2" fmla="*/ 5 w 6"/>
                      <a:gd name="T3" fmla="*/ 1 h 5"/>
                      <a:gd name="T4" fmla="*/ 3 w 6"/>
                      <a:gd name="T5" fmla="*/ 0 h 5"/>
                      <a:gd name="T6" fmla="*/ 0 w 6"/>
                      <a:gd name="T7" fmla="*/ 0 h 5"/>
                      <a:gd name="T8" fmla="*/ 0 w 6"/>
                      <a:gd name="T9" fmla="*/ 3 h 5"/>
                      <a:gd name="T10" fmla="*/ 1 w 6"/>
                      <a:gd name="T11" fmla="*/ 3 h 5"/>
                      <a:gd name="T12" fmla="*/ 3 w 6"/>
                      <a:gd name="T13" fmla="*/ 5 h 5"/>
                      <a:gd name="T14" fmla="*/ 3 w 6"/>
                      <a:gd name="T15" fmla="*/ 1 h 5"/>
                      <a:gd name="T16" fmla="*/ 5 w 6"/>
                      <a:gd name="T17" fmla="*/ 3 h 5"/>
                      <a:gd name="T18" fmla="*/ 6 w 6"/>
                      <a:gd name="T19" fmla="*/ 1 h 5"/>
                      <a:gd name="T20" fmla="*/ 5 w 6"/>
                      <a:gd name="T21" fmla="*/ 1 h 5"/>
                      <a:gd name="T22" fmla="*/ 5 w 6"/>
                      <a:gd name="T23" fmla="*/ 3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 h="5">
                        <a:moveTo>
                          <a:pt x="5" y="3"/>
                        </a:moveTo>
                        <a:lnTo>
                          <a:pt x="5" y="1"/>
                        </a:lnTo>
                        <a:lnTo>
                          <a:pt x="3" y="0"/>
                        </a:lnTo>
                        <a:lnTo>
                          <a:pt x="0" y="0"/>
                        </a:lnTo>
                        <a:lnTo>
                          <a:pt x="0" y="3"/>
                        </a:lnTo>
                        <a:lnTo>
                          <a:pt x="1" y="3"/>
                        </a:lnTo>
                        <a:lnTo>
                          <a:pt x="3" y="5"/>
                        </a:lnTo>
                        <a:lnTo>
                          <a:pt x="3" y="1"/>
                        </a:lnTo>
                        <a:lnTo>
                          <a:pt x="5" y="3"/>
                        </a:lnTo>
                        <a:lnTo>
                          <a:pt x="6" y="1"/>
                        </a:lnTo>
                        <a:lnTo>
                          <a:pt x="5" y="1"/>
                        </a:lnTo>
                        <a:lnTo>
                          <a:pt x="5"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2168" name="Freeform 360"/>
                  <p:cNvSpPr>
                    <a:spLocks/>
                  </p:cNvSpPr>
                  <p:nvPr/>
                </p:nvSpPr>
                <p:spPr bwMode="auto">
                  <a:xfrm>
                    <a:off x="4548" y="1584"/>
                    <a:ext cx="3" cy="3"/>
                  </a:xfrm>
                  <a:custGeom>
                    <a:avLst/>
                    <a:gdLst>
                      <a:gd name="T0" fmla="*/ 7 w 7"/>
                      <a:gd name="T1" fmla="*/ 4 h 7"/>
                      <a:gd name="T2" fmla="*/ 7 w 7"/>
                      <a:gd name="T3" fmla="*/ 5 h 7"/>
                      <a:gd name="T4" fmla="*/ 5 w 7"/>
                      <a:gd name="T5" fmla="*/ 7 h 7"/>
                      <a:gd name="T6" fmla="*/ 2 w 7"/>
                      <a:gd name="T7" fmla="*/ 7 h 7"/>
                      <a:gd name="T8" fmla="*/ 2 w 7"/>
                      <a:gd name="T9" fmla="*/ 4 h 7"/>
                      <a:gd name="T10" fmla="*/ 0 w 7"/>
                      <a:gd name="T11" fmla="*/ 2 h 7"/>
                      <a:gd name="T12" fmla="*/ 3 w 7"/>
                      <a:gd name="T13" fmla="*/ 0 h 7"/>
                      <a:gd name="T14" fmla="*/ 5 w 7"/>
                      <a:gd name="T15" fmla="*/ 0 h 7"/>
                      <a:gd name="T16" fmla="*/ 7 w 7"/>
                      <a:gd name="T17" fmla="*/ 2 h 7"/>
                      <a:gd name="T18" fmla="*/ 7 w 7"/>
                      <a:gd name="T19" fmla="*/ 4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7">
                        <a:moveTo>
                          <a:pt x="7" y="4"/>
                        </a:moveTo>
                        <a:lnTo>
                          <a:pt x="7" y="5"/>
                        </a:lnTo>
                        <a:lnTo>
                          <a:pt x="5" y="7"/>
                        </a:lnTo>
                        <a:lnTo>
                          <a:pt x="2" y="7"/>
                        </a:lnTo>
                        <a:lnTo>
                          <a:pt x="2" y="4"/>
                        </a:lnTo>
                        <a:lnTo>
                          <a:pt x="0" y="2"/>
                        </a:lnTo>
                        <a:lnTo>
                          <a:pt x="3" y="0"/>
                        </a:lnTo>
                        <a:lnTo>
                          <a:pt x="5" y="0"/>
                        </a:lnTo>
                        <a:lnTo>
                          <a:pt x="7" y="2"/>
                        </a:lnTo>
                        <a:lnTo>
                          <a:pt x="7"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2169" name="Freeform 361"/>
                  <p:cNvSpPr>
                    <a:spLocks/>
                  </p:cNvSpPr>
                  <p:nvPr/>
                </p:nvSpPr>
                <p:spPr bwMode="auto">
                  <a:xfrm>
                    <a:off x="4549" y="1585"/>
                    <a:ext cx="3" cy="4"/>
                  </a:xfrm>
                  <a:custGeom>
                    <a:avLst/>
                    <a:gdLst>
                      <a:gd name="T0" fmla="*/ 0 w 5"/>
                      <a:gd name="T1" fmla="*/ 5 h 6"/>
                      <a:gd name="T2" fmla="*/ 2 w 5"/>
                      <a:gd name="T3" fmla="*/ 5 h 6"/>
                      <a:gd name="T4" fmla="*/ 5 w 5"/>
                      <a:gd name="T5" fmla="*/ 1 h 6"/>
                      <a:gd name="T6" fmla="*/ 5 w 5"/>
                      <a:gd name="T7" fmla="*/ 0 h 6"/>
                      <a:gd name="T8" fmla="*/ 2 w 5"/>
                      <a:gd name="T9" fmla="*/ 0 h 6"/>
                      <a:gd name="T10" fmla="*/ 2 w 5"/>
                      <a:gd name="T11" fmla="*/ 1 h 6"/>
                      <a:gd name="T12" fmla="*/ 0 w 5"/>
                      <a:gd name="T13" fmla="*/ 1 h 6"/>
                      <a:gd name="T14" fmla="*/ 0 w 5"/>
                      <a:gd name="T15" fmla="*/ 6 h 6"/>
                      <a:gd name="T16" fmla="*/ 0 w 5"/>
                      <a:gd name="T17" fmla="*/ 5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6">
                        <a:moveTo>
                          <a:pt x="0" y="5"/>
                        </a:moveTo>
                        <a:lnTo>
                          <a:pt x="2" y="5"/>
                        </a:lnTo>
                        <a:lnTo>
                          <a:pt x="5" y="1"/>
                        </a:lnTo>
                        <a:lnTo>
                          <a:pt x="5" y="0"/>
                        </a:lnTo>
                        <a:lnTo>
                          <a:pt x="2" y="0"/>
                        </a:lnTo>
                        <a:lnTo>
                          <a:pt x="2" y="1"/>
                        </a:lnTo>
                        <a:lnTo>
                          <a:pt x="0" y="1"/>
                        </a:lnTo>
                        <a:lnTo>
                          <a:pt x="0" y="6"/>
                        </a:lnTo>
                        <a:lnTo>
                          <a:pt x="0" y="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2170" name="Freeform 362"/>
                  <p:cNvSpPr>
                    <a:spLocks/>
                  </p:cNvSpPr>
                  <p:nvPr/>
                </p:nvSpPr>
                <p:spPr bwMode="auto">
                  <a:xfrm>
                    <a:off x="4547" y="1584"/>
                    <a:ext cx="2" cy="4"/>
                  </a:xfrm>
                  <a:custGeom>
                    <a:avLst/>
                    <a:gdLst>
                      <a:gd name="T0" fmla="*/ 0 w 4"/>
                      <a:gd name="T1" fmla="*/ 0 h 9"/>
                      <a:gd name="T2" fmla="*/ 1 w 4"/>
                      <a:gd name="T3" fmla="*/ 4 h 9"/>
                      <a:gd name="T4" fmla="*/ 1 w 4"/>
                      <a:gd name="T5" fmla="*/ 7 h 9"/>
                      <a:gd name="T6" fmla="*/ 4 w 4"/>
                      <a:gd name="T7" fmla="*/ 9 h 9"/>
                      <a:gd name="T8" fmla="*/ 4 w 4"/>
                      <a:gd name="T9" fmla="*/ 2 h 9"/>
                      <a:gd name="T10" fmla="*/ 3 w 4"/>
                      <a:gd name="T11" fmla="*/ 0 h 9"/>
                      <a:gd name="T12" fmla="*/ 3 w 4"/>
                      <a:gd name="T13" fmla="*/ 2 h 9"/>
                      <a:gd name="T14" fmla="*/ 0 w 4"/>
                      <a:gd name="T15" fmla="*/ 0 h 9"/>
                      <a:gd name="T16" fmla="*/ 0 w 4"/>
                      <a:gd name="T17" fmla="*/ 2 h 9"/>
                      <a:gd name="T18" fmla="*/ 1 w 4"/>
                      <a:gd name="T19" fmla="*/ 4 h 9"/>
                      <a:gd name="T20" fmla="*/ 0 w 4"/>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 h="9">
                        <a:moveTo>
                          <a:pt x="0" y="0"/>
                        </a:moveTo>
                        <a:lnTo>
                          <a:pt x="1" y="4"/>
                        </a:lnTo>
                        <a:lnTo>
                          <a:pt x="1" y="7"/>
                        </a:lnTo>
                        <a:lnTo>
                          <a:pt x="4" y="9"/>
                        </a:lnTo>
                        <a:lnTo>
                          <a:pt x="4" y="2"/>
                        </a:lnTo>
                        <a:lnTo>
                          <a:pt x="3" y="0"/>
                        </a:lnTo>
                        <a:lnTo>
                          <a:pt x="3" y="2"/>
                        </a:lnTo>
                        <a:lnTo>
                          <a:pt x="0" y="0"/>
                        </a:lnTo>
                        <a:lnTo>
                          <a:pt x="0" y="2"/>
                        </a:lnTo>
                        <a:lnTo>
                          <a:pt x="1" y="4"/>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2171" name="Freeform 363"/>
                  <p:cNvSpPr>
                    <a:spLocks/>
                  </p:cNvSpPr>
                  <p:nvPr/>
                </p:nvSpPr>
                <p:spPr bwMode="auto">
                  <a:xfrm>
                    <a:off x="4547" y="1583"/>
                    <a:ext cx="5" cy="3"/>
                  </a:xfrm>
                  <a:custGeom>
                    <a:avLst/>
                    <a:gdLst>
                      <a:gd name="T0" fmla="*/ 9 w 9"/>
                      <a:gd name="T1" fmla="*/ 5 h 6"/>
                      <a:gd name="T2" fmla="*/ 9 w 9"/>
                      <a:gd name="T3" fmla="*/ 6 h 6"/>
                      <a:gd name="T4" fmla="*/ 9 w 9"/>
                      <a:gd name="T5" fmla="*/ 1 h 6"/>
                      <a:gd name="T6" fmla="*/ 6 w 9"/>
                      <a:gd name="T7" fmla="*/ 0 h 6"/>
                      <a:gd name="T8" fmla="*/ 3 w 9"/>
                      <a:gd name="T9" fmla="*/ 0 h 6"/>
                      <a:gd name="T10" fmla="*/ 0 w 9"/>
                      <a:gd name="T11" fmla="*/ 1 h 6"/>
                      <a:gd name="T12" fmla="*/ 3 w 9"/>
                      <a:gd name="T13" fmla="*/ 3 h 6"/>
                      <a:gd name="T14" fmla="*/ 6 w 9"/>
                      <a:gd name="T15" fmla="*/ 3 h 6"/>
                      <a:gd name="T16" fmla="*/ 6 w 9"/>
                      <a:gd name="T17" fmla="*/ 5 h 6"/>
                      <a:gd name="T18" fmla="*/ 9 w 9"/>
                      <a:gd name="T19" fmla="*/ 5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6">
                        <a:moveTo>
                          <a:pt x="9" y="5"/>
                        </a:moveTo>
                        <a:lnTo>
                          <a:pt x="9" y="6"/>
                        </a:lnTo>
                        <a:lnTo>
                          <a:pt x="9" y="1"/>
                        </a:lnTo>
                        <a:lnTo>
                          <a:pt x="6" y="0"/>
                        </a:lnTo>
                        <a:lnTo>
                          <a:pt x="3" y="0"/>
                        </a:lnTo>
                        <a:lnTo>
                          <a:pt x="0" y="1"/>
                        </a:lnTo>
                        <a:lnTo>
                          <a:pt x="3" y="3"/>
                        </a:lnTo>
                        <a:lnTo>
                          <a:pt x="6" y="3"/>
                        </a:lnTo>
                        <a:lnTo>
                          <a:pt x="6" y="5"/>
                        </a:lnTo>
                        <a:lnTo>
                          <a:pt x="9" y="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2172" name="Freeform 364"/>
                  <p:cNvSpPr>
                    <a:spLocks/>
                  </p:cNvSpPr>
                  <p:nvPr/>
                </p:nvSpPr>
                <p:spPr bwMode="auto">
                  <a:xfrm>
                    <a:off x="4526" y="1585"/>
                    <a:ext cx="3" cy="4"/>
                  </a:xfrm>
                  <a:custGeom>
                    <a:avLst/>
                    <a:gdLst>
                      <a:gd name="T0" fmla="*/ 5 w 6"/>
                      <a:gd name="T1" fmla="*/ 5 h 8"/>
                      <a:gd name="T2" fmla="*/ 3 w 6"/>
                      <a:gd name="T3" fmla="*/ 8 h 8"/>
                      <a:gd name="T4" fmla="*/ 1 w 6"/>
                      <a:gd name="T5" fmla="*/ 7 h 8"/>
                      <a:gd name="T6" fmla="*/ 0 w 6"/>
                      <a:gd name="T7" fmla="*/ 3 h 8"/>
                      <a:gd name="T8" fmla="*/ 0 w 6"/>
                      <a:gd name="T9" fmla="*/ 2 h 8"/>
                      <a:gd name="T10" fmla="*/ 1 w 6"/>
                      <a:gd name="T11" fmla="*/ 0 h 8"/>
                      <a:gd name="T12" fmla="*/ 5 w 6"/>
                      <a:gd name="T13" fmla="*/ 0 h 8"/>
                      <a:gd name="T14" fmla="*/ 6 w 6"/>
                      <a:gd name="T15" fmla="*/ 3 h 8"/>
                      <a:gd name="T16" fmla="*/ 5 w 6"/>
                      <a:gd name="T1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8">
                        <a:moveTo>
                          <a:pt x="5" y="5"/>
                        </a:moveTo>
                        <a:lnTo>
                          <a:pt x="3" y="8"/>
                        </a:lnTo>
                        <a:lnTo>
                          <a:pt x="1" y="7"/>
                        </a:lnTo>
                        <a:lnTo>
                          <a:pt x="0" y="3"/>
                        </a:lnTo>
                        <a:lnTo>
                          <a:pt x="0" y="2"/>
                        </a:lnTo>
                        <a:lnTo>
                          <a:pt x="1" y="0"/>
                        </a:lnTo>
                        <a:lnTo>
                          <a:pt x="5" y="0"/>
                        </a:lnTo>
                        <a:lnTo>
                          <a:pt x="6" y="3"/>
                        </a:lnTo>
                        <a:lnTo>
                          <a:pt x="5" y="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2173" name="Freeform 365"/>
                  <p:cNvSpPr>
                    <a:spLocks/>
                  </p:cNvSpPr>
                  <p:nvPr/>
                </p:nvSpPr>
                <p:spPr bwMode="auto">
                  <a:xfrm>
                    <a:off x="4527" y="1587"/>
                    <a:ext cx="2" cy="2"/>
                  </a:xfrm>
                  <a:custGeom>
                    <a:avLst/>
                    <a:gdLst>
                      <a:gd name="T0" fmla="*/ 0 w 3"/>
                      <a:gd name="T1" fmla="*/ 5 h 5"/>
                      <a:gd name="T2" fmla="*/ 3 w 3"/>
                      <a:gd name="T3" fmla="*/ 2 h 5"/>
                      <a:gd name="T4" fmla="*/ 2 w 3"/>
                      <a:gd name="T5" fmla="*/ 0 h 5"/>
                      <a:gd name="T6" fmla="*/ 0 w 3"/>
                      <a:gd name="T7" fmla="*/ 2 h 5"/>
                      <a:gd name="T8" fmla="*/ 0 w 3"/>
                      <a:gd name="T9" fmla="*/ 5 h 5"/>
                      <a:gd name="T10" fmla="*/ 2 w 3"/>
                      <a:gd name="T11" fmla="*/ 3 h 5"/>
                      <a:gd name="T12" fmla="*/ 0 w 3"/>
                      <a:gd name="T13" fmla="*/ 5 h 5"/>
                    </a:gdLst>
                    <a:ahLst/>
                    <a:cxnLst>
                      <a:cxn ang="0">
                        <a:pos x="T0" y="T1"/>
                      </a:cxn>
                      <a:cxn ang="0">
                        <a:pos x="T2" y="T3"/>
                      </a:cxn>
                      <a:cxn ang="0">
                        <a:pos x="T4" y="T5"/>
                      </a:cxn>
                      <a:cxn ang="0">
                        <a:pos x="T6" y="T7"/>
                      </a:cxn>
                      <a:cxn ang="0">
                        <a:pos x="T8" y="T9"/>
                      </a:cxn>
                      <a:cxn ang="0">
                        <a:pos x="T10" y="T11"/>
                      </a:cxn>
                      <a:cxn ang="0">
                        <a:pos x="T12" y="T13"/>
                      </a:cxn>
                    </a:cxnLst>
                    <a:rect l="0" t="0" r="r" b="b"/>
                    <a:pathLst>
                      <a:path w="3" h="5">
                        <a:moveTo>
                          <a:pt x="0" y="5"/>
                        </a:moveTo>
                        <a:lnTo>
                          <a:pt x="3" y="2"/>
                        </a:lnTo>
                        <a:lnTo>
                          <a:pt x="2" y="0"/>
                        </a:lnTo>
                        <a:lnTo>
                          <a:pt x="0" y="2"/>
                        </a:lnTo>
                        <a:lnTo>
                          <a:pt x="0" y="5"/>
                        </a:lnTo>
                        <a:lnTo>
                          <a:pt x="2" y="3"/>
                        </a:lnTo>
                        <a:lnTo>
                          <a:pt x="0" y="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2174" name="Freeform 366"/>
                  <p:cNvSpPr>
                    <a:spLocks/>
                  </p:cNvSpPr>
                  <p:nvPr/>
                </p:nvSpPr>
                <p:spPr bwMode="auto">
                  <a:xfrm>
                    <a:off x="4525" y="1584"/>
                    <a:ext cx="2" cy="5"/>
                  </a:xfrm>
                  <a:custGeom>
                    <a:avLst/>
                    <a:gdLst>
                      <a:gd name="T0" fmla="*/ 3 w 5"/>
                      <a:gd name="T1" fmla="*/ 0 h 12"/>
                      <a:gd name="T2" fmla="*/ 2 w 5"/>
                      <a:gd name="T3" fmla="*/ 0 h 12"/>
                      <a:gd name="T4" fmla="*/ 0 w 5"/>
                      <a:gd name="T5" fmla="*/ 4 h 12"/>
                      <a:gd name="T6" fmla="*/ 0 w 5"/>
                      <a:gd name="T7" fmla="*/ 7 h 12"/>
                      <a:gd name="T8" fmla="*/ 5 w 5"/>
                      <a:gd name="T9" fmla="*/ 12 h 12"/>
                      <a:gd name="T10" fmla="*/ 5 w 5"/>
                      <a:gd name="T11" fmla="*/ 7 h 12"/>
                      <a:gd name="T12" fmla="*/ 3 w 5"/>
                      <a:gd name="T13" fmla="*/ 5 h 12"/>
                      <a:gd name="T14" fmla="*/ 3 w 5"/>
                      <a:gd name="T15" fmla="*/ 4 h 12"/>
                      <a:gd name="T16" fmla="*/ 5 w 5"/>
                      <a:gd name="T17" fmla="*/ 2 h 12"/>
                      <a:gd name="T18" fmla="*/ 3 w 5"/>
                      <a:gd name="T19" fmla="*/ 4 h 12"/>
                      <a:gd name="T20" fmla="*/ 3 w 5"/>
                      <a:gd name="T21" fmla="*/ 0 h 12"/>
                      <a:gd name="T22" fmla="*/ 2 w 5"/>
                      <a:gd name="T23" fmla="*/ 0 h 12"/>
                      <a:gd name="T24" fmla="*/ 3 w 5"/>
                      <a:gd name="T25"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 h="12">
                        <a:moveTo>
                          <a:pt x="3" y="0"/>
                        </a:moveTo>
                        <a:lnTo>
                          <a:pt x="2" y="0"/>
                        </a:lnTo>
                        <a:lnTo>
                          <a:pt x="0" y="4"/>
                        </a:lnTo>
                        <a:lnTo>
                          <a:pt x="0" y="7"/>
                        </a:lnTo>
                        <a:lnTo>
                          <a:pt x="5" y="12"/>
                        </a:lnTo>
                        <a:lnTo>
                          <a:pt x="5" y="7"/>
                        </a:lnTo>
                        <a:lnTo>
                          <a:pt x="3" y="5"/>
                        </a:lnTo>
                        <a:lnTo>
                          <a:pt x="3" y="4"/>
                        </a:lnTo>
                        <a:lnTo>
                          <a:pt x="5" y="2"/>
                        </a:lnTo>
                        <a:lnTo>
                          <a:pt x="3" y="4"/>
                        </a:lnTo>
                        <a:lnTo>
                          <a:pt x="3" y="0"/>
                        </a:lnTo>
                        <a:lnTo>
                          <a:pt x="2" y="0"/>
                        </a:lnTo>
                        <a:lnTo>
                          <a:pt x="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2175" name="Freeform 367"/>
                  <p:cNvSpPr>
                    <a:spLocks/>
                  </p:cNvSpPr>
                  <p:nvPr/>
                </p:nvSpPr>
                <p:spPr bwMode="auto">
                  <a:xfrm>
                    <a:off x="4527" y="1584"/>
                    <a:ext cx="3" cy="4"/>
                  </a:xfrm>
                  <a:custGeom>
                    <a:avLst/>
                    <a:gdLst>
                      <a:gd name="T0" fmla="*/ 5 w 7"/>
                      <a:gd name="T1" fmla="*/ 9 h 9"/>
                      <a:gd name="T2" fmla="*/ 7 w 7"/>
                      <a:gd name="T3" fmla="*/ 5 h 9"/>
                      <a:gd name="T4" fmla="*/ 5 w 7"/>
                      <a:gd name="T5" fmla="*/ 2 h 9"/>
                      <a:gd name="T6" fmla="*/ 2 w 7"/>
                      <a:gd name="T7" fmla="*/ 0 h 9"/>
                      <a:gd name="T8" fmla="*/ 0 w 7"/>
                      <a:gd name="T9" fmla="*/ 0 h 9"/>
                      <a:gd name="T10" fmla="*/ 0 w 7"/>
                      <a:gd name="T11" fmla="*/ 4 h 9"/>
                      <a:gd name="T12" fmla="*/ 2 w 7"/>
                      <a:gd name="T13" fmla="*/ 4 h 9"/>
                      <a:gd name="T14" fmla="*/ 2 w 7"/>
                      <a:gd name="T15" fmla="*/ 7 h 9"/>
                      <a:gd name="T16" fmla="*/ 4 w 7"/>
                      <a:gd name="T17" fmla="*/ 7 h 9"/>
                      <a:gd name="T18" fmla="*/ 5 w 7"/>
                      <a:gd name="T19"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9">
                        <a:moveTo>
                          <a:pt x="5" y="9"/>
                        </a:moveTo>
                        <a:lnTo>
                          <a:pt x="7" y="5"/>
                        </a:lnTo>
                        <a:lnTo>
                          <a:pt x="5" y="2"/>
                        </a:lnTo>
                        <a:lnTo>
                          <a:pt x="2" y="0"/>
                        </a:lnTo>
                        <a:lnTo>
                          <a:pt x="0" y="0"/>
                        </a:lnTo>
                        <a:lnTo>
                          <a:pt x="0" y="4"/>
                        </a:lnTo>
                        <a:lnTo>
                          <a:pt x="2" y="4"/>
                        </a:lnTo>
                        <a:lnTo>
                          <a:pt x="2" y="7"/>
                        </a:lnTo>
                        <a:lnTo>
                          <a:pt x="4" y="7"/>
                        </a:lnTo>
                        <a:lnTo>
                          <a:pt x="5" y="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2176" name="Freeform 368"/>
                  <p:cNvSpPr>
                    <a:spLocks/>
                  </p:cNvSpPr>
                  <p:nvPr/>
                </p:nvSpPr>
                <p:spPr bwMode="auto">
                  <a:xfrm>
                    <a:off x="4540" y="1584"/>
                    <a:ext cx="4" cy="4"/>
                  </a:xfrm>
                  <a:custGeom>
                    <a:avLst/>
                    <a:gdLst>
                      <a:gd name="T0" fmla="*/ 6 w 6"/>
                      <a:gd name="T1" fmla="*/ 2 h 9"/>
                      <a:gd name="T2" fmla="*/ 6 w 6"/>
                      <a:gd name="T3" fmla="*/ 4 h 9"/>
                      <a:gd name="T4" fmla="*/ 5 w 6"/>
                      <a:gd name="T5" fmla="*/ 5 h 9"/>
                      <a:gd name="T6" fmla="*/ 5 w 6"/>
                      <a:gd name="T7" fmla="*/ 9 h 9"/>
                      <a:gd name="T8" fmla="*/ 1 w 6"/>
                      <a:gd name="T9" fmla="*/ 9 h 9"/>
                      <a:gd name="T10" fmla="*/ 1 w 6"/>
                      <a:gd name="T11" fmla="*/ 7 h 9"/>
                      <a:gd name="T12" fmla="*/ 0 w 6"/>
                      <a:gd name="T13" fmla="*/ 4 h 9"/>
                      <a:gd name="T14" fmla="*/ 3 w 6"/>
                      <a:gd name="T15" fmla="*/ 0 h 9"/>
                      <a:gd name="T16" fmla="*/ 3 w 6"/>
                      <a:gd name="T17" fmla="*/ 2 h 9"/>
                      <a:gd name="T18" fmla="*/ 6 w 6"/>
                      <a:gd name="T19" fmla="*/ 2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9">
                        <a:moveTo>
                          <a:pt x="6" y="2"/>
                        </a:moveTo>
                        <a:lnTo>
                          <a:pt x="6" y="4"/>
                        </a:lnTo>
                        <a:lnTo>
                          <a:pt x="5" y="5"/>
                        </a:lnTo>
                        <a:lnTo>
                          <a:pt x="5" y="9"/>
                        </a:lnTo>
                        <a:lnTo>
                          <a:pt x="1" y="9"/>
                        </a:lnTo>
                        <a:lnTo>
                          <a:pt x="1" y="7"/>
                        </a:lnTo>
                        <a:lnTo>
                          <a:pt x="0" y="4"/>
                        </a:lnTo>
                        <a:lnTo>
                          <a:pt x="3" y="0"/>
                        </a:lnTo>
                        <a:lnTo>
                          <a:pt x="3" y="2"/>
                        </a:lnTo>
                        <a:lnTo>
                          <a:pt x="6"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2177" name="Freeform 369"/>
                  <p:cNvSpPr>
                    <a:spLocks/>
                  </p:cNvSpPr>
                  <p:nvPr/>
                </p:nvSpPr>
                <p:spPr bwMode="auto">
                  <a:xfrm>
                    <a:off x="4540" y="1585"/>
                    <a:ext cx="4" cy="4"/>
                  </a:xfrm>
                  <a:custGeom>
                    <a:avLst/>
                    <a:gdLst>
                      <a:gd name="T0" fmla="*/ 0 w 8"/>
                      <a:gd name="T1" fmla="*/ 7 h 8"/>
                      <a:gd name="T2" fmla="*/ 1 w 8"/>
                      <a:gd name="T3" fmla="*/ 8 h 8"/>
                      <a:gd name="T4" fmla="*/ 5 w 8"/>
                      <a:gd name="T5" fmla="*/ 7 h 8"/>
                      <a:gd name="T6" fmla="*/ 6 w 8"/>
                      <a:gd name="T7" fmla="*/ 5 h 8"/>
                      <a:gd name="T8" fmla="*/ 8 w 8"/>
                      <a:gd name="T9" fmla="*/ 2 h 8"/>
                      <a:gd name="T10" fmla="*/ 8 w 8"/>
                      <a:gd name="T11" fmla="*/ 0 h 8"/>
                      <a:gd name="T12" fmla="*/ 3 w 8"/>
                      <a:gd name="T13" fmla="*/ 0 h 8"/>
                      <a:gd name="T14" fmla="*/ 5 w 8"/>
                      <a:gd name="T15" fmla="*/ 2 h 8"/>
                      <a:gd name="T16" fmla="*/ 3 w 8"/>
                      <a:gd name="T17" fmla="*/ 3 h 8"/>
                      <a:gd name="T18" fmla="*/ 3 w 8"/>
                      <a:gd name="T19" fmla="*/ 5 h 8"/>
                      <a:gd name="T20" fmla="*/ 1 w 8"/>
                      <a:gd name="T21" fmla="*/ 5 h 8"/>
                      <a:gd name="T22" fmla="*/ 3 w 8"/>
                      <a:gd name="T23" fmla="*/ 7 h 8"/>
                      <a:gd name="T24" fmla="*/ 0 w 8"/>
                      <a:gd name="T25" fmla="*/ 7 h 8"/>
                      <a:gd name="T26" fmla="*/ 0 w 8"/>
                      <a:gd name="T27" fmla="*/ 8 h 8"/>
                      <a:gd name="T28" fmla="*/ 1 w 8"/>
                      <a:gd name="T29" fmla="*/ 8 h 8"/>
                      <a:gd name="T30" fmla="*/ 0 w 8"/>
                      <a:gd name="T31" fmla="*/ 7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 h="8">
                        <a:moveTo>
                          <a:pt x="0" y="7"/>
                        </a:moveTo>
                        <a:lnTo>
                          <a:pt x="1" y="8"/>
                        </a:lnTo>
                        <a:lnTo>
                          <a:pt x="5" y="7"/>
                        </a:lnTo>
                        <a:lnTo>
                          <a:pt x="6" y="5"/>
                        </a:lnTo>
                        <a:lnTo>
                          <a:pt x="8" y="2"/>
                        </a:lnTo>
                        <a:lnTo>
                          <a:pt x="8" y="0"/>
                        </a:lnTo>
                        <a:lnTo>
                          <a:pt x="3" y="0"/>
                        </a:lnTo>
                        <a:lnTo>
                          <a:pt x="5" y="2"/>
                        </a:lnTo>
                        <a:lnTo>
                          <a:pt x="3" y="3"/>
                        </a:lnTo>
                        <a:lnTo>
                          <a:pt x="3" y="5"/>
                        </a:lnTo>
                        <a:lnTo>
                          <a:pt x="1" y="5"/>
                        </a:lnTo>
                        <a:lnTo>
                          <a:pt x="3" y="7"/>
                        </a:lnTo>
                        <a:lnTo>
                          <a:pt x="0" y="7"/>
                        </a:lnTo>
                        <a:lnTo>
                          <a:pt x="0" y="8"/>
                        </a:lnTo>
                        <a:lnTo>
                          <a:pt x="1" y="8"/>
                        </a:lnTo>
                        <a:lnTo>
                          <a:pt x="0"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2178" name="Freeform 370"/>
                  <p:cNvSpPr>
                    <a:spLocks/>
                  </p:cNvSpPr>
                  <p:nvPr/>
                </p:nvSpPr>
                <p:spPr bwMode="auto">
                  <a:xfrm>
                    <a:off x="4540" y="1583"/>
                    <a:ext cx="3" cy="5"/>
                  </a:xfrm>
                  <a:custGeom>
                    <a:avLst/>
                    <a:gdLst>
                      <a:gd name="T0" fmla="*/ 5 w 5"/>
                      <a:gd name="T1" fmla="*/ 1 h 10"/>
                      <a:gd name="T2" fmla="*/ 3 w 5"/>
                      <a:gd name="T3" fmla="*/ 0 h 10"/>
                      <a:gd name="T4" fmla="*/ 0 w 5"/>
                      <a:gd name="T5" fmla="*/ 3 h 10"/>
                      <a:gd name="T6" fmla="*/ 0 w 5"/>
                      <a:gd name="T7" fmla="*/ 10 h 10"/>
                      <a:gd name="T8" fmla="*/ 3 w 5"/>
                      <a:gd name="T9" fmla="*/ 10 h 10"/>
                      <a:gd name="T10" fmla="*/ 3 w 5"/>
                      <a:gd name="T11" fmla="*/ 3 h 10"/>
                      <a:gd name="T12" fmla="*/ 1 w 5"/>
                      <a:gd name="T13" fmla="*/ 3 h 10"/>
                      <a:gd name="T14" fmla="*/ 5 w 5"/>
                      <a:gd name="T15" fmla="*/ 1 h 10"/>
                      <a:gd name="T16" fmla="*/ 3 w 5"/>
                      <a:gd name="T17" fmla="*/ 0 h 10"/>
                      <a:gd name="T18" fmla="*/ 5 w 5"/>
                      <a:gd name="T19"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 h="10">
                        <a:moveTo>
                          <a:pt x="5" y="1"/>
                        </a:moveTo>
                        <a:lnTo>
                          <a:pt x="3" y="0"/>
                        </a:lnTo>
                        <a:lnTo>
                          <a:pt x="0" y="3"/>
                        </a:lnTo>
                        <a:lnTo>
                          <a:pt x="0" y="10"/>
                        </a:lnTo>
                        <a:lnTo>
                          <a:pt x="3" y="10"/>
                        </a:lnTo>
                        <a:lnTo>
                          <a:pt x="3" y="3"/>
                        </a:lnTo>
                        <a:lnTo>
                          <a:pt x="1" y="3"/>
                        </a:lnTo>
                        <a:lnTo>
                          <a:pt x="5" y="1"/>
                        </a:lnTo>
                        <a:lnTo>
                          <a:pt x="3" y="0"/>
                        </a:lnTo>
                        <a:lnTo>
                          <a:pt x="5"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2179" name="Freeform 371"/>
                  <p:cNvSpPr>
                    <a:spLocks/>
                  </p:cNvSpPr>
                  <p:nvPr/>
                </p:nvSpPr>
                <p:spPr bwMode="auto">
                  <a:xfrm>
                    <a:off x="4541" y="1584"/>
                    <a:ext cx="3" cy="1"/>
                  </a:xfrm>
                  <a:custGeom>
                    <a:avLst/>
                    <a:gdLst>
                      <a:gd name="T0" fmla="*/ 7 w 7"/>
                      <a:gd name="T1" fmla="*/ 2 h 4"/>
                      <a:gd name="T2" fmla="*/ 5 w 7"/>
                      <a:gd name="T3" fmla="*/ 0 h 4"/>
                      <a:gd name="T4" fmla="*/ 4 w 7"/>
                      <a:gd name="T5" fmla="*/ 0 h 4"/>
                      <a:gd name="T6" fmla="*/ 0 w 7"/>
                      <a:gd name="T7" fmla="*/ 2 h 4"/>
                      <a:gd name="T8" fmla="*/ 2 w 7"/>
                      <a:gd name="T9" fmla="*/ 4 h 4"/>
                      <a:gd name="T10" fmla="*/ 5 w 7"/>
                      <a:gd name="T11" fmla="*/ 4 h 4"/>
                      <a:gd name="T12" fmla="*/ 2 w 7"/>
                      <a:gd name="T13" fmla="*/ 2 h 4"/>
                      <a:gd name="T14" fmla="*/ 7 w 7"/>
                      <a:gd name="T15" fmla="*/ 2 h 4"/>
                      <a:gd name="T16" fmla="*/ 7 w 7"/>
                      <a:gd name="T17" fmla="*/ 0 h 4"/>
                      <a:gd name="T18" fmla="*/ 5 w 7"/>
                      <a:gd name="T19" fmla="*/ 0 h 4"/>
                      <a:gd name="T20" fmla="*/ 7 w 7"/>
                      <a:gd name="T21" fmla="*/ 2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 h="4">
                        <a:moveTo>
                          <a:pt x="7" y="2"/>
                        </a:moveTo>
                        <a:lnTo>
                          <a:pt x="5" y="0"/>
                        </a:lnTo>
                        <a:lnTo>
                          <a:pt x="4" y="0"/>
                        </a:lnTo>
                        <a:lnTo>
                          <a:pt x="0" y="2"/>
                        </a:lnTo>
                        <a:lnTo>
                          <a:pt x="2" y="4"/>
                        </a:lnTo>
                        <a:lnTo>
                          <a:pt x="5" y="4"/>
                        </a:lnTo>
                        <a:lnTo>
                          <a:pt x="2" y="2"/>
                        </a:lnTo>
                        <a:lnTo>
                          <a:pt x="7" y="2"/>
                        </a:lnTo>
                        <a:lnTo>
                          <a:pt x="7" y="0"/>
                        </a:lnTo>
                        <a:lnTo>
                          <a:pt x="5" y="0"/>
                        </a:lnTo>
                        <a:lnTo>
                          <a:pt x="7"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2180" name="Freeform 372"/>
                  <p:cNvSpPr>
                    <a:spLocks/>
                  </p:cNvSpPr>
                  <p:nvPr/>
                </p:nvSpPr>
                <p:spPr bwMode="auto">
                  <a:xfrm>
                    <a:off x="4167" y="1585"/>
                    <a:ext cx="12" cy="19"/>
                  </a:xfrm>
                  <a:custGeom>
                    <a:avLst/>
                    <a:gdLst>
                      <a:gd name="T0" fmla="*/ 24 w 24"/>
                      <a:gd name="T1" fmla="*/ 1 h 37"/>
                      <a:gd name="T2" fmla="*/ 23 w 24"/>
                      <a:gd name="T3" fmla="*/ 11 h 37"/>
                      <a:gd name="T4" fmla="*/ 23 w 24"/>
                      <a:gd name="T5" fmla="*/ 19 h 37"/>
                      <a:gd name="T6" fmla="*/ 21 w 24"/>
                      <a:gd name="T7" fmla="*/ 29 h 37"/>
                      <a:gd name="T8" fmla="*/ 20 w 24"/>
                      <a:gd name="T9" fmla="*/ 35 h 37"/>
                      <a:gd name="T10" fmla="*/ 15 w 24"/>
                      <a:gd name="T11" fmla="*/ 35 h 37"/>
                      <a:gd name="T12" fmla="*/ 11 w 24"/>
                      <a:gd name="T13" fmla="*/ 37 h 37"/>
                      <a:gd name="T14" fmla="*/ 0 w 24"/>
                      <a:gd name="T15" fmla="*/ 37 h 37"/>
                      <a:gd name="T16" fmla="*/ 0 w 24"/>
                      <a:gd name="T17" fmla="*/ 17 h 37"/>
                      <a:gd name="T18" fmla="*/ 2 w 24"/>
                      <a:gd name="T19" fmla="*/ 9 h 37"/>
                      <a:gd name="T20" fmla="*/ 5 w 24"/>
                      <a:gd name="T21" fmla="*/ 0 h 37"/>
                      <a:gd name="T22" fmla="*/ 20 w 24"/>
                      <a:gd name="T23" fmla="*/ 0 h 37"/>
                      <a:gd name="T24" fmla="*/ 21 w 24"/>
                      <a:gd name="T25" fmla="*/ 1 h 37"/>
                      <a:gd name="T26" fmla="*/ 24 w 24"/>
                      <a:gd name="T27" fmla="*/ 1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 h="37">
                        <a:moveTo>
                          <a:pt x="24" y="1"/>
                        </a:moveTo>
                        <a:lnTo>
                          <a:pt x="23" y="11"/>
                        </a:lnTo>
                        <a:lnTo>
                          <a:pt x="23" y="19"/>
                        </a:lnTo>
                        <a:lnTo>
                          <a:pt x="21" y="29"/>
                        </a:lnTo>
                        <a:lnTo>
                          <a:pt x="20" y="35"/>
                        </a:lnTo>
                        <a:lnTo>
                          <a:pt x="15" y="35"/>
                        </a:lnTo>
                        <a:lnTo>
                          <a:pt x="11" y="37"/>
                        </a:lnTo>
                        <a:lnTo>
                          <a:pt x="0" y="37"/>
                        </a:lnTo>
                        <a:lnTo>
                          <a:pt x="0" y="17"/>
                        </a:lnTo>
                        <a:lnTo>
                          <a:pt x="2" y="9"/>
                        </a:lnTo>
                        <a:lnTo>
                          <a:pt x="5" y="0"/>
                        </a:lnTo>
                        <a:lnTo>
                          <a:pt x="20" y="0"/>
                        </a:lnTo>
                        <a:lnTo>
                          <a:pt x="21" y="1"/>
                        </a:lnTo>
                        <a:lnTo>
                          <a:pt x="24"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2181" name="Freeform 373"/>
                  <p:cNvSpPr>
                    <a:spLocks/>
                  </p:cNvSpPr>
                  <p:nvPr/>
                </p:nvSpPr>
                <p:spPr bwMode="auto">
                  <a:xfrm>
                    <a:off x="4176" y="1586"/>
                    <a:ext cx="4" cy="19"/>
                  </a:xfrm>
                  <a:custGeom>
                    <a:avLst/>
                    <a:gdLst>
                      <a:gd name="T0" fmla="*/ 2 w 8"/>
                      <a:gd name="T1" fmla="*/ 36 h 37"/>
                      <a:gd name="T2" fmla="*/ 3 w 8"/>
                      <a:gd name="T3" fmla="*/ 36 h 37"/>
                      <a:gd name="T4" fmla="*/ 5 w 8"/>
                      <a:gd name="T5" fmla="*/ 28 h 37"/>
                      <a:gd name="T6" fmla="*/ 6 w 8"/>
                      <a:gd name="T7" fmla="*/ 18 h 37"/>
                      <a:gd name="T8" fmla="*/ 8 w 8"/>
                      <a:gd name="T9" fmla="*/ 10 h 37"/>
                      <a:gd name="T10" fmla="*/ 8 w 8"/>
                      <a:gd name="T11" fmla="*/ 0 h 37"/>
                      <a:gd name="T12" fmla="*/ 5 w 8"/>
                      <a:gd name="T13" fmla="*/ 0 h 37"/>
                      <a:gd name="T14" fmla="*/ 3 w 8"/>
                      <a:gd name="T15" fmla="*/ 10 h 37"/>
                      <a:gd name="T16" fmla="*/ 3 w 8"/>
                      <a:gd name="T17" fmla="*/ 18 h 37"/>
                      <a:gd name="T18" fmla="*/ 2 w 8"/>
                      <a:gd name="T19" fmla="*/ 26 h 37"/>
                      <a:gd name="T20" fmla="*/ 0 w 8"/>
                      <a:gd name="T21" fmla="*/ 34 h 37"/>
                      <a:gd name="T22" fmla="*/ 2 w 8"/>
                      <a:gd name="T23" fmla="*/ 34 h 37"/>
                      <a:gd name="T24" fmla="*/ 2 w 8"/>
                      <a:gd name="T25" fmla="*/ 37 h 37"/>
                      <a:gd name="T26" fmla="*/ 3 w 8"/>
                      <a:gd name="T27" fmla="*/ 36 h 37"/>
                      <a:gd name="T28" fmla="*/ 2 w 8"/>
                      <a:gd name="T29" fmla="*/ 36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 h="37">
                        <a:moveTo>
                          <a:pt x="2" y="36"/>
                        </a:moveTo>
                        <a:lnTo>
                          <a:pt x="3" y="36"/>
                        </a:lnTo>
                        <a:lnTo>
                          <a:pt x="5" y="28"/>
                        </a:lnTo>
                        <a:lnTo>
                          <a:pt x="6" y="18"/>
                        </a:lnTo>
                        <a:lnTo>
                          <a:pt x="8" y="10"/>
                        </a:lnTo>
                        <a:lnTo>
                          <a:pt x="8" y="0"/>
                        </a:lnTo>
                        <a:lnTo>
                          <a:pt x="5" y="0"/>
                        </a:lnTo>
                        <a:lnTo>
                          <a:pt x="3" y="10"/>
                        </a:lnTo>
                        <a:lnTo>
                          <a:pt x="3" y="18"/>
                        </a:lnTo>
                        <a:lnTo>
                          <a:pt x="2" y="26"/>
                        </a:lnTo>
                        <a:lnTo>
                          <a:pt x="0" y="34"/>
                        </a:lnTo>
                        <a:lnTo>
                          <a:pt x="2" y="34"/>
                        </a:lnTo>
                        <a:lnTo>
                          <a:pt x="2" y="37"/>
                        </a:lnTo>
                        <a:lnTo>
                          <a:pt x="3" y="36"/>
                        </a:lnTo>
                        <a:lnTo>
                          <a:pt x="2" y="3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2182" name="Freeform 374"/>
                  <p:cNvSpPr>
                    <a:spLocks/>
                  </p:cNvSpPr>
                  <p:nvPr/>
                </p:nvSpPr>
                <p:spPr bwMode="auto">
                  <a:xfrm>
                    <a:off x="4167" y="1602"/>
                    <a:ext cx="10" cy="3"/>
                  </a:xfrm>
                  <a:custGeom>
                    <a:avLst/>
                    <a:gdLst>
                      <a:gd name="T0" fmla="*/ 0 w 20"/>
                      <a:gd name="T1" fmla="*/ 3 h 4"/>
                      <a:gd name="T2" fmla="*/ 0 w 20"/>
                      <a:gd name="T3" fmla="*/ 4 h 4"/>
                      <a:gd name="T4" fmla="*/ 11 w 20"/>
                      <a:gd name="T5" fmla="*/ 4 h 4"/>
                      <a:gd name="T6" fmla="*/ 15 w 20"/>
                      <a:gd name="T7" fmla="*/ 3 h 4"/>
                      <a:gd name="T8" fmla="*/ 20 w 20"/>
                      <a:gd name="T9" fmla="*/ 3 h 4"/>
                      <a:gd name="T10" fmla="*/ 20 w 20"/>
                      <a:gd name="T11" fmla="*/ 1 h 4"/>
                      <a:gd name="T12" fmla="*/ 16 w 20"/>
                      <a:gd name="T13" fmla="*/ 0 h 4"/>
                      <a:gd name="T14" fmla="*/ 15 w 20"/>
                      <a:gd name="T15" fmla="*/ 1 h 4"/>
                      <a:gd name="T16" fmla="*/ 0 w 20"/>
                      <a:gd name="T17" fmla="*/ 1 h 4"/>
                      <a:gd name="T18" fmla="*/ 2 w 20"/>
                      <a:gd name="T19" fmla="*/ 3 h 4"/>
                      <a:gd name="T20" fmla="*/ 0 w 20"/>
                      <a:gd name="T21" fmla="*/ 3 h 4"/>
                      <a:gd name="T22" fmla="*/ 0 w 20"/>
                      <a:gd name="T23" fmla="*/ 4 h 4"/>
                      <a:gd name="T24" fmla="*/ 0 w 20"/>
                      <a:gd name="T25" fmla="*/ 3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 h="4">
                        <a:moveTo>
                          <a:pt x="0" y="3"/>
                        </a:moveTo>
                        <a:lnTo>
                          <a:pt x="0" y="4"/>
                        </a:lnTo>
                        <a:lnTo>
                          <a:pt x="11" y="4"/>
                        </a:lnTo>
                        <a:lnTo>
                          <a:pt x="15" y="3"/>
                        </a:lnTo>
                        <a:lnTo>
                          <a:pt x="20" y="3"/>
                        </a:lnTo>
                        <a:lnTo>
                          <a:pt x="20" y="1"/>
                        </a:lnTo>
                        <a:lnTo>
                          <a:pt x="16" y="0"/>
                        </a:lnTo>
                        <a:lnTo>
                          <a:pt x="15" y="1"/>
                        </a:lnTo>
                        <a:lnTo>
                          <a:pt x="0" y="1"/>
                        </a:lnTo>
                        <a:lnTo>
                          <a:pt x="2" y="3"/>
                        </a:lnTo>
                        <a:lnTo>
                          <a:pt x="0" y="3"/>
                        </a:lnTo>
                        <a:lnTo>
                          <a:pt x="0" y="4"/>
                        </a:lnTo>
                        <a:lnTo>
                          <a:pt x="0"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2183" name="Freeform 375"/>
                  <p:cNvSpPr>
                    <a:spLocks/>
                  </p:cNvSpPr>
                  <p:nvPr/>
                </p:nvSpPr>
                <p:spPr bwMode="auto">
                  <a:xfrm>
                    <a:off x="4166" y="1585"/>
                    <a:ext cx="4" cy="19"/>
                  </a:xfrm>
                  <a:custGeom>
                    <a:avLst/>
                    <a:gdLst>
                      <a:gd name="T0" fmla="*/ 6 w 8"/>
                      <a:gd name="T1" fmla="*/ 0 h 39"/>
                      <a:gd name="T2" fmla="*/ 4 w 8"/>
                      <a:gd name="T3" fmla="*/ 2 h 39"/>
                      <a:gd name="T4" fmla="*/ 1 w 8"/>
                      <a:gd name="T5" fmla="*/ 10 h 39"/>
                      <a:gd name="T6" fmla="*/ 0 w 8"/>
                      <a:gd name="T7" fmla="*/ 19 h 39"/>
                      <a:gd name="T8" fmla="*/ 0 w 8"/>
                      <a:gd name="T9" fmla="*/ 31 h 39"/>
                      <a:gd name="T10" fmla="*/ 1 w 8"/>
                      <a:gd name="T11" fmla="*/ 39 h 39"/>
                      <a:gd name="T12" fmla="*/ 3 w 8"/>
                      <a:gd name="T13" fmla="*/ 39 h 39"/>
                      <a:gd name="T14" fmla="*/ 3 w 8"/>
                      <a:gd name="T15" fmla="*/ 19 h 39"/>
                      <a:gd name="T16" fmla="*/ 4 w 8"/>
                      <a:gd name="T17" fmla="*/ 11 h 39"/>
                      <a:gd name="T18" fmla="*/ 8 w 8"/>
                      <a:gd name="T19" fmla="*/ 2 h 39"/>
                      <a:gd name="T20" fmla="*/ 6 w 8"/>
                      <a:gd name="T21" fmla="*/ 3 h 39"/>
                      <a:gd name="T22" fmla="*/ 6 w 8"/>
                      <a:gd name="T23" fmla="*/ 0 h 39"/>
                      <a:gd name="T24" fmla="*/ 4 w 8"/>
                      <a:gd name="T25" fmla="*/ 0 h 39"/>
                      <a:gd name="T26" fmla="*/ 4 w 8"/>
                      <a:gd name="T27" fmla="*/ 2 h 39"/>
                      <a:gd name="T28" fmla="*/ 6 w 8"/>
                      <a:gd name="T29" fmla="*/ 0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 h="39">
                        <a:moveTo>
                          <a:pt x="6" y="0"/>
                        </a:moveTo>
                        <a:lnTo>
                          <a:pt x="4" y="2"/>
                        </a:lnTo>
                        <a:lnTo>
                          <a:pt x="1" y="10"/>
                        </a:lnTo>
                        <a:lnTo>
                          <a:pt x="0" y="19"/>
                        </a:lnTo>
                        <a:lnTo>
                          <a:pt x="0" y="31"/>
                        </a:lnTo>
                        <a:lnTo>
                          <a:pt x="1" y="39"/>
                        </a:lnTo>
                        <a:lnTo>
                          <a:pt x="3" y="39"/>
                        </a:lnTo>
                        <a:lnTo>
                          <a:pt x="3" y="19"/>
                        </a:lnTo>
                        <a:lnTo>
                          <a:pt x="4" y="11"/>
                        </a:lnTo>
                        <a:lnTo>
                          <a:pt x="8" y="2"/>
                        </a:lnTo>
                        <a:lnTo>
                          <a:pt x="6" y="3"/>
                        </a:lnTo>
                        <a:lnTo>
                          <a:pt x="6" y="0"/>
                        </a:lnTo>
                        <a:lnTo>
                          <a:pt x="4" y="0"/>
                        </a:lnTo>
                        <a:lnTo>
                          <a:pt x="4" y="2"/>
                        </a:lnTo>
                        <a:lnTo>
                          <a:pt x="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2184" name="Freeform 376"/>
                  <p:cNvSpPr>
                    <a:spLocks/>
                  </p:cNvSpPr>
                  <p:nvPr/>
                </p:nvSpPr>
                <p:spPr bwMode="auto">
                  <a:xfrm>
                    <a:off x="4169" y="1585"/>
                    <a:ext cx="11" cy="2"/>
                  </a:xfrm>
                  <a:custGeom>
                    <a:avLst/>
                    <a:gdLst>
                      <a:gd name="T0" fmla="*/ 21 w 21"/>
                      <a:gd name="T1" fmla="*/ 3 h 5"/>
                      <a:gd name="T2" fmla="*/ 19 w 21"/>
                      <a:gd name="T3" fmla="*/ 2 h 5"/>
                      <a:gd name="T4" fmla="*/ 15 w 21"/>
                      <a:gd name="T5" fmla="*/ 2 h 5"/>
                      <a:gd name="T6" fmla="*/ 13 w 21"/>
                      <a:gd name="T7" fmla="*/ 0 h 5"/>
                      <a:gd name="T8" fmla="*/ 0 w 21"/>
                      <a:gd name="T9" fmla="*/ 0 h 5"/>
                      <a:gd name="T10" fmla="*/ 0 w 21"/>
                      <a:gd name="T11" fmla="*/ 3 h 5"/>
                      <a:gd name="T12" fmla="*/ 15 w 21"/>
                      <a:gd name="T13" fmla="*/ 3 h 5"/>
                      <a:gd name="T14" fmla="*/ 16 w 21"/>
                      <a:gd name="T15" fmla="*/ 5 h 5"/>
                      <a:gd name="T16" fmla="*/ 19 w 21"/>
                      <a:gd name="T17" fmla="*/ 5 h 5"/>
                      <a:gd name="T18" fmla="*/ 18 w 21"/>
                      <a:gd name="T19" fmla="*/ 3 h 5"/>
                      <a:gd name="T20" fmla="*/ 21 w 21"/>
                      <a:gd name="T21" fmla="*/ 3 h 5"/>
                      <a:gd name="T22" fmla="*/ 19 w 21"/>
                      <a:gd name="T23" fmla="*/ 2 h 5"/>
                      <a:gd name="T24" fmla="*/ 21 w 21"/>
                      <a:gd name="T25" fmla="*/ 3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1" h="5">
                        <a:moveTo>
                          <a:pt x="21" y="3"/>
                        </a:moveTo>
                        <a:lnTo>
                          <a:pt x="19" y="2"/>
                        </a:lnTo>
                        <a:lnTo>
                          <a:pt x="15" y="2"/>
                        </a:lnTo>
                        <a:lnTo>
                          <a:pt x="13" y="0"/>
                        </a:lnTo>
                        <a:lnTo>
                          <a:pt x="0" y="0"/>
                        </a:lnTo>
                        <a:lnTo>
                          <a:pt x="0" y="3"/>
                        </a:lnTo>
                        <a:lnTo>
                          <a:pt x="15" y="3"/>
                        </a:lnTo>
                        <a:lnTo>
                          <a:pt x="16" y="5"/>
                        </a:lnTo>
                        <a:lnTo>
                          <a:pt x="19" y="5"/>
                        </a:lnTo>
                        <a:lnTo>
                          <a:pt x="18" y="3"/>
                        </a:lnTo>
                        <a:lnTo>
                          <a:pt x="21" y="3"/>
                        </a:lnTo>
                        <a:lnTo>
                          <a:pt x="19" y="2"/>
                        </a:lnTo>
                        <a:lnTo>
                          <a:pt x="21"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2185" name="Freeform 377"/>
                  <p:cNvSpPr>
                    <a:spLocks/>
                  </p:cNvSpPr>
                  <p:nvPr/>
                </p:nvSpPr>
                <p:spPr bwMode="auto">
                  <a:xfrm>
                    <a:off x="4259" y="1585"/>
                    <a:ext cx="15" cy="21"/>
                  </a:xfrm>
                  <a:custGeom>
                    <a:avLst/>
                    <a:gdLst>
                      <a:gd name="T0" fmla="*/ 29 w 29"/>
                      <a:gd name="T1" fmla="*/ 3 h 40"/>
                      <a:gd name="T2" fmla="*/ 29 w 29"/>
                      <a:gd name="T3" fmla="*/ 30 h 40"/>
                      <a:gd name="T4" fmla="*/ 27 w 29"/>
                      <a:gd name="T5" fmla="*/ 38 h 40"/>
                      <a:gd name="T6" fmla="*/ 24 w 29"/>
                      <a:gd name="T7" fmla="*/ 38 h 40"/>
                      <a:gd name="T8" fmla="*/ 21 w 29"/>
                      <a:gd name="T9" fmla="*/ 40 h 40"/>
                      <a:gd name="T10" fmla="*/ 3 w 29"/>
                      <a:gd name="T11" fmla="*/ 40 h 40"/>
                      <a:gd name="T12" fmla="*/ 3 w 29"/>
                      <a:gd name="T13" fmla="*/ 29 h 40"/>
                      <a:gd name="T14" fmla="*/ 2 w 29"/>
                      <a:gd name="T15" fmla="*/ 24 h 40"/>
                      <a:gd name="T16" fmla="*/ 0 w 29"/>
                      <a:gd name="T17" fmla="*/ 17 h 40"/>
                      <a:gd name="T18" fmla="*/ 0 w 29"/>
                      <a:gd name="T19" fmla="*/ 13 h 40"/>
                      <a:gd name="T20" fmla="*/ 2 w 29"/>
                      <a:gd name="T21" fmla="*/ 8 h 40"/>
                      <a:gd name="T22" fmla="*/ 5 w 29"/>
                      <a:gd name="T23" fmla="*/ 3 h 40"/>
                      <a:gd name="T24" fmla="*/ 10 w 29"/>
                      <a:gd name="T25" fmla="*/ 0 h 40"/>
                      <a:gd name="T26" fmla="*/ 24 w 29"/>
                      <a:gd name="T27" fmla="*/ 0 h 40"/>
                      <a:gd name="T28" fmla="*/ 27 w 29"/>
                      <a:gd name="T29" fmla="*/ 1 h 40"/>
                      <a:gd name="T30" fmla="*/ 29 w 29"/>
                      <a:gd name="T31" fmla="*/ 3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9" h="40">
                        <a:moveTo>
                          <a:pt x="29" y="3"/>
                        </a:moveTo>
                        <a:lnTo>
                          <a:pt x="29" y="30"/>
                        </a:lnTo>
                        <a:lnTo>
                          <a:pt x="27" y="38"/>
                        </a:lnTo>
                        <a:lnTo>
                          <a:pt x="24" y="38"/>
                        </a:lnTo>
                        <a:lnTo>
                          <a:pt x="21" y="40"/>
                        </a:lnTo>
                        <a:lnTo>
                          <a:pt x="3" y="40"/>
                        </a:lnTo>
                        <a:lnTo>
                          <a:pt x="3" y="29"/>
                        </a:lnTo>
                        <a:lnTo>
                          <a:pt x="2" y="24"/>
                        </a:lnTo>
                        <a:lnTo>
                          <a:pt x="0" y="17"/>
                        </a:lnTo>
                        <a:lnTo>
                          <a:pt x="0" y="13"/>
                        </a:lnTo>
                        <a:lnTo>
                          <a:pt x="2" y="8"/>
                        </a:lnTo>
                        <a:lnTo>
                          <a:pt x="5" y="3"/>
                        </a:lnTo>
                        <a:lnTo>
                          <a:pt x="10" y="0"/>
                        </a:lnTo>
                        <a:lnTo>
                          <a:pt x="24" y="0"/>
                        </a:lnTo>
                        <a:lnTo>
                          <a:pt x="27" y="1"/>
                        </a:lnTo>
                        <a:lnTo>
                          <a:pt x="29"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2186" name="Freeform 378"/>
                  <p:cNvSpPr>
                    <a:spLocks/>
                  </p:cNvSpPr>
                  <p:nvPr/>
                </p:nvSpPr>
                <p:spPr bwMode="auto">
                  <a:xfrm>
                    <a:off x="4272" y="1587"/>
                    <a:ext cx="2" cy="19"/>
                  </a:xfrm>
                  <a:custGeom>
                    <a:avLst/>
                    <a:gdLst>
                      <a:gd name="T0" fmla="*/ 1 w 5"/>
                      <a:gd name="T1" fmla="*/ 37 h 37"/>
                      <a:gd name="T2" fmla="*/ 3 w 5"/>
                      <a:gd name="T3" fmla="*/ 35 h 37"/>
                      <a:gd name="T4" fmla="*/ 5 w 5"/>
                      <a:gd name="T5" fmla="*/ 27 h 37"/>
                      <a:gd name="T6" fmla="*/ 5 w 5"/>
                      <a:gd name="T7" fmla="*/ 0 h 37"/>
                      <a:gd name="T8" fmla="*/ 1 w 5"/>
                      <a:gd name="T9" fmla="*/ 0 h 37"/>
                      <a:gd name="T10" fmla="*/ 1 w 5"/>
                      <a:gd name="T11" fmla="*/ 27 h 37"/>
                      <a:gd name="T12" fmla="*/ 0 w 5"/>
                      <a:gd name="T13" fmla="*/ 35 h 37"/>
                      <a:gd name="T14" fmla="*/ 1 w 5"/>
                      <a:gd name="T15" fmla="*/ 34 h 37"/>
                      <a:gd name="T16" fmla="*/ 1 w 5"/>
                      <a:gd name="T17" fmla="*/ 37 h 37"/>
                      <a:gd name="T18" fmla="*/ 3 w 5"/>
                      <a:gd name="T19" fmla="*/ 37 h 37"/>
                      <a:gd name="T20" fmla="*/ 3 w 5"/>
                      <a:gd name="T21" fmla="*/ 35 h 37"/>
                      <a:gd name="T22" fmla="*/ 1 w 5"/>
                      <a:gd name="T23"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 h="37">
                        <a:moveTo>
                          <a:pt x="1" y="37"/>
                        </a:moveTo>
                        <a:lnTo>
                          <a:pt x="3" y="35"/>
                        </a:lnTo>
                        <a:lnTo>
                          <a:pt x="5" y="27"/>
                        </a:lnTo>
                        <a:lnTo>
                          <a:pt x="5" y="0"/>
                        </a:lnTo>
                        <a:lnTo>
                          <a:pt x="1" y="0"/>
                        </a:lnTo>
                        <a:lnTo>
                          <a:pt x="1" y="27"/>
                        </a:lnTo>
                        <a:lnTo>
                          <a:pt x="0" y="35"/>
                        </a:lnTo>
                        <a:lnTo>
                          <a:pt x="1" y="34"/>
                        </a:lnTo>
                        <a:lnTo>
                          <a:pt x="1" y="37"/>
                        </a:lnTo>
                        <a:lnTo>
                          <a:pt x="3" y="37"/>
                        </a:lnTo>
                        <a:lnTo>
                          <a:pt x="3" y="35"/>
                        </a:lnTo>
                        <a:lnTo>
                          <a:pt x="1" y="3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2187" name="Freeform 379"/>
                  <p:cNvSpPr>
                    <a:spLocks/>
                  </p:cNvSpPr>
                  <p:nvPr/>
                </p:nvSpPr>
                <p:spPr bwMode="auto">
                  <a:xfrm>
                    <a:off x="4259" y="1604"/>
                    <a:ext cx="14" cy="2"/>
                  </a:xfrm>
                  <a:custGeom>
                    <a:avLst/>
                    <a:gdLst>
                      <a:gd name="T0" fmla="*/ 2 w 27"/>
                      <a:gd name="T1" fmla="*/ 3 h 5"/>
                      <a:gd name="T2" fmla="*/ 3 w 27"/>
                      <a:gd name="T3" fmla="*/ 5 h 5"/>
                      <a:gd name="T4" fmla="*/ 21 w 27"/>
                      <a:gd name="T5" fmla="*/ 5 h 5"/>
                      <a:gd name="T6" fmla="*/ 24 w 27"/>
                      <a:gd name="T7" fmla="*/ 3 h 5"/>
                      <a:gd name="T8" fmla="*/ 27 w 27"/>
                      <a:gd name="T9" fmla="*/ 3 h 5"/>
                      <a:gd name="T10" fmla="*/ 27 w 27"/>
                      <a:gd name="T11" fmla="*/ 0 h 5"/>
                      <a:gd name="T12" fmla="*/ 24 w 27"/>
                      <a:gd name="T13" fmla="*/ 0 h 5"/>
                      <a:gd name="T14" fmla="*/ 21 w 27"/>
                      <a:gd name="T15" fmla="*/ 1 h 5"/>
                      <a:gd name="T16" fmla="*/ 3 w 27"/>
                      <a:gd name="T17" fmla="*/ 1 h 5"/>
                      <a:gd name="T18" fmla="*/ 3 w 27"/>
                      <a:gd name="T19" fmla="*/ 3 h 5"/>
                      <a:gd name="T20" fmla="*/ 2 w 27"/>
                      <a:gd name="T21" fmla="*/ 3 h 5"/>
                      <a:gd name="T22" fmla="*/ 0 w 27"/>
                      <a:gd name="T23" fmla="*/ 5 h 5"/>
                      <a:gd name="T24" fmla="*/ 3 w 27"/>
                      <a:gd name="T25" fmla="*/ 5 h 5"/>
                      <a:gd name="T26" fmla="*/ 2 w 27"/>
                      <a:gd name="T27" fmla="*/ 3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7" h="5">
                        <a:moveTo>
                          <a:pt x="2" y="3"/>
                        </a:moveTo>
                        <a:lnTo>
                          <a:pt x="3" y="5"/>
                        </a:lnTo>
                        <a:lnTo>
                          <a:pt x="21" y="5"/>
                        </a:lnTo>
                        <a:lnTo>
                          <a:pt x="24" y="3"/>
                        </a:lnTo>
                        <a:lnTo>
                          <a:pt x="27" y="3"/>
                        </a:lnTo>
                        <a:lnTo>
                          <a:pt x="27" y="0"/>
                        </a:lnTo>
                        <a:lnTo>
                          <a:pt x="24" y="0"/>
                        </a:lnTo>
                        <a:lnTo>
                          <a:pt x="21" y="1"/>
                        </a:lnTo>
                        <a:lnTo>
                          <a:pt x="3" y="1"/>
                        </a:lnTo>
                        <a:lnTo>
                          <a:pt x="3" y="3"/>
                        </a:lnTo>
                        <a:lnTo>
                          <a:pt x="2" y="3"/>
                        </a:lnTo>
                        <a:lnTo>
                          <a:pt x="0" y="5"/>
                        </a:lnTo>
                        <a:lnTo>
                          <a:pt x="3" y="5"/>
                        </a:lnTo>
                        <a:lnTo>
                          <a:pt x="2"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2188" name="Freeform 380"/>
                  <p:cNvSpPr>
                    <a:spLocks/>
                  </p:cNvSpPr>
                  <p:nvPr/>
                </p:nvSpPr>
                <p:spPr bwMode="auto">
                  <a:xfrm>
                    <a:off x="4258" y="1585"/>
                    <a:ext cx="6" cy="21"/>
                  </a:xfrm>
                  <a:custGeom>
                    <a:avLst/>
                    <a:gdLst>
                      <a:gd name="T0" fmla="*/ 12 w 12"/>
                      <a:gd name="T1" fmla="*/ 0 h 42"/>
                      <a:gd name="T2" fmla="*/ 5 w 12"/>
                      <a:gd name="T3" fmla="*/ 3 h 42"/>
                      <a:gd name="T4" fmla="*/ 2 w 12"/>
                      <a:gd name="T5" fmla="*/ 8 h 42"/>
                      <a:gd name="T6" fmla="*/ 0 w 12"/>
                      <a:gd name="T7" fmla="*/ 15 h 42"/>
                      <a:gd name="T8" fmla="*/ 0 w 12"/>
                      <a:gd name="T9" fmla="*/ 19 h 42"/>
                      <a:gd name="T10" fmla="*/ 2 w 12"/>
                      <a:gd name="T11" fmla="*/ 26 h 42"/>
                      <a:gd name="T12" fmla="*/ 2 w 12"/>
                      <a:gd name="T13" fmla="*/ 31 h 42"/>
                      <a:gd name="T14" fmla="*/ 4 w 12"/>
                      <a:gd name="T15" fmla="*/ 37 h 42"/>
                      <a:gd name="T16" fmla="*/ 4 w 12"/>
                      <a:gd name="T17" fmla="*/ 42 h 42"/>
                      <a:gd name="T18" fmla="*/ 5 w 12"/>
                      <a:gd name="T19" fmla="*/ 42 h 42"/>
                      <a:gd name="T20" fmla="*/ 7 w 12"/>
                      <a:gd name="T21" fmla="*/ 37 h 42"/>
                      <a:gd name="T22" fmla="*/ 5 w 12"/>
                      <a:gd name="T23" fmla="*/ 31 h 42"/>
                      <a:gd name="T24" fmla="*/ 5 w 12"/>
                      <a:gd name="T25" fmla="*/ 19 h 42"/>
                      <a:gd name="T26" fmla="*/ 4 w 12"/>
                      <a:gd name="T27" fmla="*/ 15 h 42"/>
                      <a:gd name="T28" fmla="*/ 5 w 12"/>
                      <a:gd name="T29" fmla="*/ 10 h 42"/>
                      <a:gd name="T30" fmla="*/ 7 w 12"/>
                      <a:gd name="T31" fmla="*/ 5 h 42"/>
                      <a:gd name="T32" fmla="*/ 12 w 12"/>
                      <a:gd name="T33" fmla="*/ 3 h 42"/>
                      <a:gd name="T34" fmla="*/ 12 w 12"/>
                      <a:gd name="T35" fmla="*/ 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 h="42">
                        <a:moveTo>
                          <a:pt x="12" y="0"/>
                        </a:moveTo>
                        <a:lnTo>
                          <a:pt x="5" y="3"/>
                        </a:lnTo>
                        <a:lnTo>
                          <a:pt x="2" y="8"/>
                        </a:lnTo>
                        <a:lnTo>
                          <a:pt x="0" y="15"/>
                        </a:lnTo>
                        <a:lnTo>
                          <a:pt x="0" y="19"/>
                        </a:lnTo>
                        <a:lnTo>
                          <a:pt x="2" y="26"/>
                        </a:lnTo>
                        <a:lnTo>
                          <a:pt x="2" y="31"/>
                        </a:lnTo>
                        <a:lnTo>
                          <a:pt x="4" y="37"/>
                        </a:lnTo>
                        <a:lnTo>
                          <a:pt x="4" y="42"/>
                        </a:lnTo>
                        <a:lnTo>
                          <a:pt x="5" y="42"/>
                        </a:lnTo>
                        <a:lnTo>
                          <a:pt x="7" y="37"/>
                        </a:lnTo>
                        <a:lnTo>
                          <a:pt x="5" y="31"/>
                        </a:lnTo>
                        <a:lnTo>
                          <a:pt x="5" y="19"/>
                        </a:lnTo>
                        <a:lnTo>
                          <a:pt x="4" y="15"/>
                        </a:lnTo>
                        <a:lnTo>
                          <a:pt x="5" y="10"/>
                        </a:lnTo>
                        <a:lnTo>
                          <a:pt x="7" y="5"/>
                        </a:lnTo>
                        <a:lnTo>
                          <a:pt x="12" y="3"/>
                        </a:lnTo>
                        <a:lnTo>
                          <a:pt x="1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2189" name="Freeform 381"/>
                  <p:cNvSpPr>
                    <a:spLocks/>
                  </p:cNvSpPr>
                  <p:nvPr/>
                </p:nvSpPr>
                <p:spPr bwMode="auto">
                  <a:xfrm>
                    <a:off x="4264" y="1585"/>
                    <a:ext cx="10" cy="2"/>
                  </a:xfrm>
                  <a:custGeom>
                    <a:avLst/>
                    <a:gdLst>
                      <a:gd name="T0" fmla="*/ 21 w 21"/>
                      <a:gd name="T1" fmla="*/ 5 h 5"/>
                      <a:gd name="T2" fmla="*/ 21 w 21"/>
                      <a:gd name="T3" fmla="*/ 3 h 5"/>
                      <a:gd name="T4" fmla="*/ 19 w 21"/>
                      <a:gd name="T5" fmla="*/ 2 h 5"/>
                      <a:gd name="T6" fmla="*/ 16 w 21"/>
                      <a:gd name="T7" fmla="*/ 0 h 5"/>
                      <a:gd name="T8" fmla="*/ 0 w 21"/>
                      <a:gd name="T9" fmla="*/ 0 h 5"/>
                      <a:gd name="T10" fmla="*/ 0 w 21"/>
                      <a:gd name="T11" fmla="*/ 3 h 5"/>
                      <a:gd name="T12" fmla="*/ 16 w 21"/>
                      <a:gd name="T13" fmla="*/ 3 h 5"/>
                      <a:gd name="T14" fmla="*/ 17 w 21"/>
                      <a:gd name="T15" fmla="*/ 5 h 5"/>
                      <a:gd name="T16" fmla="*/ 21 w 21"/>
                      <a:gd name="T17" fmla="*/ 5 h 5"/>
                      <a:gd name="T18" fmla="*/ 21 w 21"/>
                      <a:gd name="T19" fmla="*/ 3 h 5"/>
                      <a:gd name="T20" fmla="*/ 21 w 21"/>
                      <a:gd name="T21"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 h="5">
                        <a:moveTo>
                          <a:pt x="21" y="5"/>
                        </a:moveTo>
                        <a:lnTo>
                          <a:pt x="21" y="3"/>
                        </a:lnTo>
                        <a:lnTo>
                          <a:pt x="19" y="2"/>
                        </a:lnTo>
                        <a:lnTo>
                          <a:pt x="16" y="0"/>
                        </a:lnTo>
                        <a:lnTo>
                          <a:pt x="0" y="0"/>
                        </a:lnTo>
                        <a:lnTo>
                          <a:pt x="0" y="3"/>
                        </a:lnTo>
                        <a:lnTo>
                          <a:pt x="16" y="3"/>
                        </a:lnTo>
                        <a:lnTo>
                          <a:pt x="17" y="5"/>
                        </a:lnTo>
                        <a:lnTo>
                          <a:pt x="21" y="5"/>
                        </a:lnTo>
                        <a:lnTo>
                          <a:pt x="21" y="3"/>
                        </a:lnTo>
                        <a:lnTo>
                          <a:pt x="21" y="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2190" name="Freeform 382"/>
                  <p:cNvSpPr>
                    <a:spLocks/>
                  </p:cNvSpPr>
                  <p:nvPr/>
                </p:nvSpPr>
                <p:spPr bwMode="auto">
                  <a:xfrm>
                    <a:off x="4519" y="1585"/>
                    <a:ext cx="2" cy="4"/>
                  </a:xfrm>
                  <a:custGeom>
                    <a:avLst/>
                    <a:gdLst>
                      <a:gd name="T0" fmla="*/ 5 w 5"/>
                      <a:gd name="T1" fmla="*/ 6 h 6"/>
                      <a:gd name="T2" fmla="*/ 3 w 5"/>
                      <a:gd name="T3" fmla="*/ 6 h 6"/>
                      <a:gd name="T4" fmla="*/ 2 w 5"/>
                      <a:gd name="T5" fmla="*/ 5 h 6"/>
                      <a:gd name="T6" fmla="*/ 2 w 5"/>
                      <a:gd name="T7" fmla="*/ 6 h 6"/>
                      <a:gd name="T8" fmla="*/ 0 w 5"/>
                      <a:gd name="T9" fmla="*/ 6 h 6"/>
                      <a:gd name="T10" fmla="*/ 0 w 5"/>
                      <a:gd name="T11" fmla="*/ 0 h 6"/>
                      <a:gd name="T12" fmla="*/ 5 w 5"/>
                      <a:gd name="T13" fmla="*/ 0 h 6"/>
                      <a:gd name="T14" fmla="*/ 5 w 5"/>
                      <a:gd name="T15" fmla="*/ 6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6">
                        <a:moveTo>
                          <a:pt x="5" y="6"/>
                        </a:moveTo>
                        <a:lnTo>
                          <a:pt x="3" y="6"/>
                        </a:lnTo>
                        <a:lnTo>
                          <a:pt x="2" y="5"/>
                        </a:lnTo>
                        <a:lnTo>
                          <a:pt x="2" y="6"/>
                        </a:lnTo>
                        <a:lnTo>
                          <a:pt x="0" y="6"/>
                        </a:lnTo>
                        <a:lnTo>
                          <a:pt x="0" y="0"/>
                        </a:lnTo>
                        <a:lnTo>
                          <a:pt x="5" y="0"/>
                        </a:lnTo>
                        <a:lnTo>
                          <a:pt x="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2191" name="Freeform 383"/>
                  <p:cNvSpPr>
                    <a:spLocks/>
                  </p:cNvSpPr>
                  <p:nvPr/>
                </p:nvSpPr>
                <p:spPr bwMode="auto">
                  <a:xfrm>
                    <a:off x="4518" y="1587"/>
                    <a:ext cx="3" cy="4"/>
                  </a:xfrm>
                  <a:custGeom>
                    <a:avLst/>
                    <a:gdLst>
                      <a:gd name="T0" fmla="*/ 0 w 6"/>
                      <a:gd name="T1" fmla="*/ 3 h 8"/>
                      <a:gd name="T2" fmla="*/ 3 w 6"/>
                      <a:gd name="T3" fmla="*/ 5 h 8"/>
                      <a:gd name="T4" fmla="*/ 6 w 6"/>
                      <a:gd name="T5" fmla="*/ 5 h 8"/>
                      <a:gd name="T6" fmla="*/ 6 w 6"/>
                      <a:gd name="T7" fmla="*/ 0 h 8"/>
                      <a:gd name="T8" fmla="*/ 4 w 6"/>
                      <a:gd name="T9" fmla="*/ 2 h 8"/>
                      <a:gd name="T10" fmla="*/ 3 w 6"/>
                      <a:gd name="T11" fmla="*/ 0 h 8"/>
                      <a:gd name="T12" fmla="*/ 0 w 6"/>
                      <a:gd name="T13" fmla="*/ 3 h 8"/>
                      <a:gd name="T14" fmla="*/ 3 w 6"/>
                      <a:gd name="T15" fmla="*/ 3 h 8"/>
                      <a:gd name="T16" fmla="*/ 0 w 6"/>
                      <a:gd name="T17" fmla="*/ 3 h 8"/>
                      <a:gd name="T18" fmla="*/ 1 w 6"/>
                      <a:gd name="T19" fmla="*/ 8 h 8"/>
                      <a:gd name="T20" fmla="*/ 3 w 6"/>
                      <a:gd name="T21" fmla="*/ 5 h 8"/>
                      <a:gd name="T22" fmla="*/ 0 w 6"/>
                      <a:gd name="T23" fmla="*/ 3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 h="8">
                        <a:moveTo>
                          <a:pt x="0" y="3"/>
                        </a:moveTo>
                        <a:lnTo>
                          <a:pt x="3" y="5"/>
                        </a:lnTo>
                        <a:lnTo>
                          <a:pt x="6" y="5"/>
                        </a:lnTo>
                        <a:lnTo>
                          <a:pt x="6" y="0"/>
                        </a:lnTo>
                        <a:lnTo>
                          <a:pt x="4" y="2"/>
                        </a:lnTo>
                        <a:lnTo>
                          <a:pt x="3" y="0"/>
                        </a:lnTo>
                        <a:lnTo>
                          <a:pt x="0" y="3"/>
                        </a:lnTo>
                        <a:lnTo>
                          <a:pt x="3" y="3"/>
                        </a:lnTo>
                        <a:lnTo>
                          <a:pt x="0" y="3"/>
                        </a:lnTo>
                        <a:lnTo>
                          <a:pt x="1" y="8"/>
                        </a:lnTo>
                        <a:lnTo>
                          <a:pt x="3" y="5"/>
                        </a:lnTo>
                        <a:lnTo>
                          <a:pt x="0"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2192" name="Freeform 384"/>
                  <p:cNvSpPr>
                    <a:spLocks/>
                  </p:cNvSpPr>
                  <p:nvPr/>
                </p:nvSpPr>
                <p:spPr bwMode="auto">
                  <a:xfrm>
                    <a:off x="4518" y="1585"/>
                    <a:ext cx="1" cy="4"/>
                  </a:xfrm>
                  <a:custGeom>
                    <a:avLst/>
                    <a:gdLst>
                      <a:gd name="T0" fmla="*/ 1 w 3"/>
                      <a:gd name="T1" fmla="*/ 0 h 8"/>
                      <a:gd name="T2" fmla="*/ 0 w 3"/>
                      <a:gd name="T3" fmla="*/ 2 h 8"/>
                      <a:gd name="T4" fmla="*/ 0 w 3"/>
                      <a:gd name="T5" fmla="*/ 8 h 8"/>
                      <a:gd name="T6" fmla="*/ 3 w 3"/>
                      <a:gd name="T7" fmla="*/ 8 h 8"/>
                      <a:gd name="T8" fmla="*/ 3 w 3"/>
                      <a:gd name="T9" fmla="*/ 7 h 8"/>
                      <a:gd name="T10" fmla="*/ 1 w 3"/>
                      <a:gd name="T11" fmla="*/ 5 h 8"/>
                      <a:gd name="T12" fmla="*/ 1 w 3"/>
                      <a:gd name="T13" fmla="*/ 3 h 8"/>
                      <a:gd name="T14" fmla="*/ 3 w 3"/>
                      <a:gd name="T15" fmla="*/ 2 h 8"/>
                      <a:gd name="T16" fmla="*/ 1 w 3"/>
                      <a:gd name="T17" fmla="*/ 3 h 8"/>
                      <a:gd name="T18" fmla="*/ 1 w 3"/>
                      <a:gd name="T19"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 h="8">
                        <a:moveTo>
                          <a:pt x="1" y="0"/>
                        </a:moveTo>
                        <a:lnTo>
                          <a:pt x="0" y="2"/>
                        </a:lnTo>
                        <a:lnTo>
                          <a:pt x="0" y="8"/>
                        </a:lnTo>
                        <a:lnTo>
                          <a:pt x="3" y="8"/>
                        </a:lnTo>
                        <a:lnTo>
                          <a:pt x="3" y="7"/>
                        </a:lnTo>
                        <a:lnTo>
                          <a:pt x="1" y="5"/>
                        </a:lnTo>
                        <a:lnTo>
                          <a:pt x="1" y="3"/>
                        </a:lnTo>
                        <a:lnTo>
                          <a:pt x="3" y="2"/>
                        </a:lnTo>
                        <a:lnTo>
                          <a:pt x="1" y="3"/>
                        </a:lnTo>
                        <a:lnTo>
                          <a:pt x="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2193" name="Freeform 385"/>
                  <p:cNvSpPr>
                    <a:spLocks/>
                  </p:cNvSpPr>
                  <p:nvPr/>
                </p:nvSpPr>
                <p:spPr bwMode="auto">
                  <a:xfrm>
                    <a:off x="4519" y="1585"/>
                    <a:ext cx="3" cy="1"/>
                  </a:xfrm>
                  <a:custGeom>
                    <a:avLst/>
                    <a:gdLst>
                      <a:gd name="T0" fmla="*/ 7 w 7"/>
                      <a:gd name="T1" fmla="*/ 2 h 3"/>
                      <a:gd name="T2" fmla="*/ 5 w 7"/>
                      <a:gd name="T3" fmla="*/ 0 h 3"/>
                      <a:gd name="T4" fmla="*/ 0 w 7"/>
                      <a:gd name="T5" fmla="*/ 0 h 3"/>
                      <a:gd name="T6" fmla="*/ 0 w 7"/>
                      <a:gd name="T7" fmla="*/ 3 h 3"/>
                      <a:gd name="T8" fmla="*/ 5 w 7"/>
                      <a:gd name="T9" fmla="*/ 3 h 3"/>
                      <a:gd name="T10" fmla="*/ 2 w 7"/>
                      <a:gd name="T11" fmla="*/ 2 h 3"/>
                      <a:gd name="T12" fmla="*/ 7 w 7"/>
                      <a:gd name="T13" fmla="*/ 2 h 3"/>
                      <a:gd name="T14" fmla="*/ 7 w 7"/>
                      <a:gd name="T15" fmla="*/ 0 h 3"/>
                      <a:gd name="T16" fmla="*/ 5 w 7"/>
                      <a:gd name="T17" fmla="*/ 0 h 3"/>
                      <a:gd name="T18" fmla="*/ 7 w 7"/>
                      <a:gd name="T19" fmla="*/ 2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3">
                        <a:moveTo>
                          <a:pt x="7" y="2"/>
                        </a:moveTo>
                        <a:lnTo>
                          <a:pt x="5" y="0"/>
                        </a:lnTo>
                        <a:lnTo>
                          <a:pt x="0" y="0"/>
                        </a:lnTo>
                        <a:lnTo>
                          <a:pt x="0" y="3"/>
                        </a:lnTo>
                        <a:lnTo>
                          <a:pt x="5" y="3"/>
                        </a:lnTo>
                        <a:lnTo>
                          <a:pt x="2" y="2"/>
                        </a:lnTo>
                        <a:lnTo>
                          <a:pt x="7" y="2"/>
                        </a:lnTo>
                        <a:lnTo>
                          <a:pt x="7" y="0"/>
                        </a:lnTo>
                        <a:lnTo>
                          <a:pt x="5" y="0"/>
                        </a:lnTo>
                        <a:lnTo>
                          <a:pt x="7"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2194" name="Freeform 386"/>
                  <p:cNvSpPr>
                    <a:spLocks/>
                  </p:cNvSpPr>
                  <p:nvPr/>
                </p:nvSpPr>
                <p:spPr bwMode="auto">
                  <a:xfrm>
                    <a:off x="4519" y="1585"/>
                    <a:ext cx="3" cy="4"/>
                  </a:xfrm>
                  <a:custGeom>
                    <a:avLst/>
                    <a:gdLst>
                      <a:gd name="T0" fmla="*/ 3 w 5"/>
                      <a:gd name="T1" fmla="*/ 8 h 8"/>
                      <a:gd name="T2" fmla="*/ 5 w 5"/>
                      <a:gd name="T3" fmla="*/ 6 h 8"/>
                      <a:gd name="T4" fmla="*/ 5 w 5"/>
                      <a:gd name="T5" fmla="*/ 0 h 8"/>
                      <a:gd name="T6" fmla="*/ 0 w 5"/>
                      <a:gd name="T7" fmla="*/ 0 h 8"/>
                      <a:gd name="T8" fmla="*/ 0 w 5"/>
                      <a:gd name="T9" fmla="*/ 6 h 8"/>
                      <a:gd name="T10" fmla="*/ 3 w 5"/>
                      <a:gd name="T11" fmla="*/ 3 h 8"/>
                      <a:gd name="T12" fmla="*/ 3 w 5"/>
                      <a:gd name="T13" fmla="*/ 8 h 8"/>
                      <a:gd name="T14" fmla="*/ 5 w 5"/>
                      <a:gd name="T15" fmla="*/ 8 h 8"/>
                      <a:gd name="T16" fmla="*/ 5 w 5"/>
                      <a:gd name="T17" fmla="*/ 6 h 8"/>
                      <a:gd name="T18" fmla="*/ 3 w 5"/>
                      <a:gd name="T19"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 h="8">
                        <a:moveTo>
                          <a:pt x="3" y="8"/>
                        </a:moveTo>
                        <a:lnTo>
                          <a:pt x="5" y="6"/>
                        </a:lnTo>
                        <a:lnTo>
                          <a:pt x="5" y="0"/>
                        </a:lnTo>
                        <a:lnTo>
                          <a:pt x="0" y="0"/>
                        </a:lnTo>
                        <a:lnTo>
                          <a:pt x="0" y="6"/>
                        </a:lnTo>
                        <a:lnTo>
                          <a:pt x="3" y="3"/>
                        </a:lnTo>
                        <a:lnTo>
                          <a:pt x="3" y="8"/>
                        </a:lnTo>
                        <a:lnTo>
                          <a:pt x="5" y="8"/>
                        </a:lnTo>
                        <a:lnTo>
                          <a:pt x="5" y="6"/>
                        </a:lnTo>
                        <a:lnTo>
                          <a:pt x="3"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2195" name="Freeform 387"/>
                  <p:cNvSpPr>
                    <a:spLocks/>
                  </p:cNvSpPr>
                  <p:nvPr/>
                </p:nvSpPr>
                <p:spPr bwMode="auto">
                  <a:xfrm>
                    <a:off x="4510" y="1585"/>
                    <a:ext cx="2" cy="5"/>
                  </a:xfrm>
                  <a:custGeom>
                    <a:avLst/>
                    <a:gdLst>
                      <a:gd name="T0" fmla="*/ 5 w 5"/>
                      <a:gd name="T1" fmla="*/ 6 h 9"/>
                      <a:gd name="T2" fmla="*/ 5 w 5"/>
                      <a:gd name="T3" fmla="*/ 8 h 9"/>
                      <a:gd name="T4" fmla="*/ 4 w 5"/>
                      <a:gd name="T5" fmla="*/ 8 h 9"/>
                      <a:gd name="T6" fmla="*/ 4 w 5"/>
                      <a:gd name="T7" fmla="*/ 9 h 9"/>
                      <a:gd name="T8" fmla="*/ 2 w 5"/>
                      <a:gd name="T9" fmla="*/ 9 h 9"/>
                      <a:gd name="T10" fmla="*/ 0 w 5"/>
                      <a:gd name="T11" fmla="*/ 8 h 9"/>
                      <a:gd name="T12" fmla="*/ 0 w 5"/>
                      <a:gd name="T13" fmla="*/ 1 h 9"/>
                      <a:gd name="T14" fmla="*/ 2 w 5"/>
                      <a:gd name="T15" fmla="*/ 0 h 9"/>
                      <a:gd name="T16" fmla="*/ 5 w 5"/>
                      <a:gd name="T17" fmla="*/ 3 h 9"/>
                      <a:gd name="T18" fmla="*/ 5 w 5"/>
                      <a:gd name="T19" fmla="*/ 6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 h="9">
                        <a:moveTo>
                          <a:pt x="5" y="6"/>
                        </a:moveTo>
                        <a:lnTo>
                          <a:pt x="5" y="8"/>
                        </a:lnTo>
                        <a:lnTo>
                          <a:pt x="4" y="8"/>
                        </a:lnTo>
                        <a:lnTo>
                          <a:pt x="4" y="9"/>
                        </a:lnTo>
                        <a:lnTo>
                          <a:pt x="2" y="9"/>
                        </a:lnTo>
                        <a:lnTo>
                          <a:pt x="0" y="8"/>
                        </a:lnTo>
                        <a:lnTo>
                          <a:pt x="0" y="1"/>
                        </a:lnTo>
                        <a:lnTo>
                          <a:pt x="2" y="0"/>
                        </a:lnTo>
                        <a:lnTo>
                          <a:pt x="5" y="3"/>
                        </a:lnTo>
                        <a:lnTo>
                          <a:pt x="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2196" name="Freeform 388"/>
                  <p:cNvSpPr>
                    <a:spLocks/>
                  </p:cNvSpPr>
                  <p:nvPr/>
                </p:nvSpPr>
                <p:spPr bwMode="auto">
                  <a:xfrm>
                    <a:off x="4510" y="1589"/>
                    <a:ext cx="3" cy="2"/>
                  </a:xfrm>
                  <a:custGeom>
                    <a:avLst/>
                    <a:gdLst>
                      <a:gd name="T0" fmla="*/ 0 w 7"/>
                      <a:gd name="T1" fmla="*/ 3 h 5"/>
                      <a:gd name="T2" fmla="*/ 5 w 7"/>
                      <a:gd name="T3" fmla="*/ 3 h 5"/>
                      <a:gd name="T4" fmla="*/ 7 w 7"/>
                      <a:gd name="T5" fmla="*/ 2 h 5"/>
                      <a:gd name="T6" fmla="*/ 7 w 7"/>
                      <a:gd name="T7" fmla="*/ 0 h 5"/>
                      <a:gd name="T8" fmla="*/ 2 w 7"/>
                      <a:gd name="T9" fmla="*/ 0 h 5"/>
                      <a:gd name="T10" fmla="*/ 2 w 7"/>
                      <a:gd name="T11" fmla="*/ 2 h 5"/>
                      <a:gd name="T12" fmla="*/ 0 w 7"/>
                      <a:gd name="T13" fmla="*/ 3 h 5"/>
                      <a:gd name="T14" fmla="*/ 2 w 7"/>
                      <a:gd name="T15" fmla="*/ 5 h 5"/>
                      <a:gd name="T16" fmla="*/ 2 w 7"/>
                      <a:gd name="T17" fmla="*/ 3 h 5"/>
                      <a:gd name="T18" fmla="*/ 0 w 7"/>
                      <a:gd name="T19" fmla="*/ 3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5">
                        <a:moveTo>
                          <a:pt x="0" y="3"/>
                        </a:moveTo>
                        <a:lnTo>
                          <a:pt x="5" y="3"/>
                        </a:lnTo>
                        <a:lnTo>
                          <a:pt x="7" y="2"/>
                        </a:lnTo>
                        <a:lnTo>
                          <a:pt x="7" y="0"/>
                        </a:lnTo>
                        <a:lnTo>
                          <a:pt x="2" y="0"/>
                        </a:lnTo>
                        <a:lnTo>
                          <a:pt x="2" y="2"/>
                        </a:lnTo>
                        <a:lnTo>
                          <a:pt x="0" y="3"/>
                        </a:lnTo>
                        <a:lnTo>
                          <a:pt x="2" y="5"/>
                        </a:lnTo>
                        <a:lnTo>
                          <a:pt x="2" y="3"/>
                        </a:lnTo>
                        <a:lnTo>
                          <a:pt x="0"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2197" name="Freeform 389"/>
                  <p:cNvSpPr>
                    <a:spLocks/>
                  </p:cNvSpPr>
                  <p:nvPr/>
                </p:nvSpPr>
                <p:spPr bwMode="auto">
                  <a:xfrm>
                    <a:off x="4509" y="1586"/>
                    <a:ext cx="2" cy="4"/>
                  </a:xfrm>
                  <a:custGeom>
                    <a:avLst/>
                    <a:gdLst>
                      <a:gd name="T0" fmla="*/ 0 w 3"/>
                      <a:gd name="T1" fmla="*/ 0 h 8"/>
                      <a:gd name="T2" fmla="*/ 0 w 3"/>
                      <a:gd name="T3" fmla="*/ 5 h 8"/>
                      <a:gd name="T4" fmla="*/ 1 w 3"/>
                      <a:gd name="T5" fmla="*/ 8 h 8"/>
                      <a:gd name="T6" fmla="*/ 3 w 3"/>
                      <a:gd name="T7" fmla="*/ 7 h 8"/>
                      <a:gd name="T8" fmla="*/ 3 w 3"/>
                      <a:gd name="T9" fmla="*/ 4 h 8"/>
                      <a:gd name="T10" fmla="*/ 1 w 3"/>
                      <a:gd name="T11" fmla="*/ 4 h 8"/>
                      <a:gd name="T12" fmla="*/ 1 w 3"/>
                      <a:gd name="T13" fmla="*/ 0 h 8"/>
                      <a:gd name="T14" fmla="*/ 1 w 3"/>
                      <a:gd name="T15" fmla="*/ 2 h 8"/>
                      <a:gd name="T16" fmla="*/ 0 w 3"/>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8">
                        <a:moveTo>
                          <a:pt x="0" y="0"/>
                        </a:moveTo>
                        <a:lnTo>
                          <a:pt x="0" y="5"/>
                        </a:lnTo>
                        <a:lnTo>
                          <a:pt x="1" y="8"/>
                        </a:lnTo>
                        <a:lnTo>
                          <a:pt x="3" y="7"/>
                        </a:lnTo>
                        <a:lnTo>
                          <a:pt x="3" y="4"/>
                        </a:lnTo>
                        <a:lnTo>
                          <a:pt x="1" y="4"/>
                        </a:lnTo>
                        <a:lnTo>
                          <a:pt x="1" y="0"/>
                        </a:lnTo>
                        <a:lnTo>
                          <a:pt x="1" y="2"/>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2198" name="Freeform 390"/>
                  <p:cNvSpPr>
                    <a:spLocks/>
                  </p:cNvSpPr>
                  <p:nvPr/>
                </p:nvSpPr>
                <p:spPr bwMode="auto">
                  <a:xfrm>
                    <a:off x="4509" y="1585"/>
                    <a:ext cx="4" cy="4"/>
                  </a:xfrm>
                  <a:custGeom>
                    <a:avLst/>
                    <a:gdLst>
                      <a:gd name="T0" fmla="*/ 8 w 8"/>
                      <a:gd name="T1" fmla="*/ 6 h 6"/>
                      <a:gd name="T2" fmla="*/ 8 w 8"/>
                      <a:gd name="T3" fmla="*/ 3 h 6"/>
                      <a:gd name="T4" fmla="*/ 6 w 8"/>
                      <a:gd name="T5" fmla="*/ 0 h 6"/>
                      <a:gd name="T6" fmla="*/ 1 w 8"/>
                      <a:gd name="T7" fmla="*/ 0 h 6"/>
                      <a:gd name="T8" fmla="*/ 0 w 8"/>
                      <a:gd name="T9" fmla="*/ 1 h 6"/>
                      <a:gd name="T10" fmla="*/ 1 w 8"/>
                      <a:gd name="T11" fmla="*/ 3 h 6"/>
                      <a:gd name="T12" fmla="*/ 3 w 8"/>
                      <a:gd name="T13" fmla="*/ 1 h 6"/>
                      <a:gd name="T14" fmla="*/ 5 w 8"/>
                      <a:gd name="T15" fmla="*/ 1 h 6"/>
                      <a:gd name="T16" fmla="*/ 5 w 8"/>
                      <a:gd name="T17" fmla="*/ 6 h 6"/>
                      <a:gd name="T18" fmla="*/ 5 w 8"/>
                      <a:gd name="T19" fmla="*/ 5 h 6"/>
                      <a:gd name="T20" fmla="*/ 5 w 8"/>
                      <a:gd name="T21" fmla="*/ 6 h 6"/>
                      <a:gd name="T22" fmla="*/ 8 w 8"/>
                      <a:gd name="T23"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 h="6">
                        <a:moveTo>
                          <a:pt x="8" y="6"/>
                        </a:moveTo>
                        <a:lnTo>
                          <a:pt x="8" y="3"/>
                        </a:lnTo>
                        <a:lnTo>
                          <a:pt x="6" y="0"/>
                        </a:lnTo>
                        <a:lnTo>
                          <a:pt x="1" y="0"/>
                        </a:lnTo>
                        <a:lnTo>
                          <a:pt x="0" y="1"/>
                        </a:lnTo>
                        <a:lnTo>
                          <a:pt x="1" y="3"/>
                        </a:lnTo>
                        <a:lnTo>
                          <a:pt x="3" y="1"/>
                        </a:lnTo>
                        <a:lnTo>
                          <a:pt x="5" y="1"/>
                        </a:lnTo>
                        <a:lnTo>
                          <a:pt x="5" y="6"/>
                        </a:lnTo>
                        <a:lnTo>
                          <a:pt x="5" y="5"/>
                        </a:lnTo>
                        <a:lnTo>
                          <a:pt x="5" y="6"/>
                        </a:lnTo>
                        <a:lnTo>
                          <a:pt x="8"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2199" name="Freeform 391"/>
                  <p:cNvSpPr>
                    <a:spLocks/>
                  </p:cNvSpPr>
                  <p:nvPr/>
                </p:nvSpPr>
                <p:spPr bwMode="auto">
                  <a:xfrm>
                    <a:off x="4384" y="1586"/>
                    <a:ext cx="4" cy="5"/>
                  </a:xfrm>
                  <a:custGeom>
                    <a:avLst/>
                    <a:gdLst>
                      <a:gd name="T0" fmla="*/ 8 w 8"/>
                      <a:gd name="T1" fmla="*/ 0 h 10"/>
                      <a:gd name="T2" fmla="*/ 8 w 8"/>
                      <a:gd name="T3" fmla="*/ 7 h 10"/>
                      <a:gd name="T4" fmla="*/ 5 w 8"/>
                      <a:gd name="T5" fmla="*/ 10 h 10"/>
                      <a:gd name="T6" fmla="*/ 2 w 8"/>
                      <a:gd name="T7" fmla="*/ 10 h 10"/>
                      <a:gd name="T8" fmla="*/ 2 w 8"/>
                      <a:gd name="T9" fmla="*/ 8 h 10"/>
                      <a:gd name="T10" fmla="*/ 0 w 8"/>
                      <a:gd name="T11" fmla="*/ 8 h 10"/>
                      <a:gd name="T12" fmla="*/ 0 w 8"/>
                      <a:gd name="T13" fmla="*/ 4 h 10"/>
                      <a:gd name="T14" fmla="*/ 2 w 8"/>
                      <a:gd name="T15" fmla="*/ 2 h 10"/>
                      <a:gd name="T16" fmla="*/ 2 w 8"/>
                      <a:gd name="T17" fmla="*/ 0 h 10"/>
                      <a:gd name="T18" fmla="*/ 8 w 8"/>
                      <a:gd name="T19"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 h="10">
                        <a:moveTo>
                          <a:pt x="8" y="0"/>
                        </a:moveTo>
                        <a:lnTo>
                          <a:pt x="8" y="7"/>
                        </a:lnTo>
                        <a:lnTo>
                          <a:pt x="5" y="10"/>
                        </a:lnTo>
                        <a:lnTo>
                          <a:pt x="2" y="10"/>
                        </a:lnTo>
                        <a:lnTo>
                          <a:pt x="2" y="8"/>
                        </a:lnTo>
                        <a:lnTo>
                          <a:pt x="0" y="8"/>
                        </a:lnTo>
                        <a:lnTo>
                          <a:pt x="0" y="4"/>
                        </a:lnTo>
                        <a:lnTo>
                          <a:pt x="2" y="2"/>
                        </a:lnTo>
                        <a:lnTo>
                          <a:pt x="2" y="0"/>
                        </a:lnTo>
                        <a:lnTo>
                          <a:pt x="8" y="0"/>
                        </a:lnTo>
                        <a:close/>
                      </a:path>
                    </a:pathLst>
                  </a:custGeom>
                  <a:solidFill>
                    <a:srgbClr val="FFFF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2200" name="Freeform 392"/>
                  <p:cNvSpPr>
                    <a:spLocks/>
                  </p:cNvSpPr>
                  <p:nvPr/>
                </p:nvSpPr>
                <p:spPr bwMode="auto">
                  <a:xfrm>
                    <a:off x="4386" y="1586"/>
                    <a:ext cx="3" cy="6"/>
                  </a:xfrm>
                  <a:custGeom>
                    <a:avLst/>
                    <a:gdLst>
                      <a:gd name="T0" fmla="*/ 2 w 7"/>
                      <a:gd name="T1" fmla="*/ 12 h 12"/>
                      <a:gd name="T2" fmla="*/ 5 w 7"/>
                      <a:gd name="T3" fmla="*/ 10 h 12"/>
                      <a:gd name="T4" fmla="*/ 7 w 7"/>
                      <a:gd name="T5" fmla="*/ 7 h 12"/>
                      <a:gd name="T6" fmla="*/ 7 w 7"/>
                      <a:gd name="T7" fmla="*/ 0 h 12"/>
                      <a:gd name="T8" fmla="*/ 3 w 7"/>
                      <a:gd name="T9" fmla="*/ 2 h 12"/>
                      <a:gd name="T10" fmla="*/ 3 w 7"/>
                      <a:gd name="T11" fmla="*/ 7 h 12"/>
                      <a:gd name="T12" fmla="*/ 2 w 7"/>
                      <a:gd name="T13" fmla="*/ 8 h 12"/>
                      <a:gd name="T14" fmla="*/ 0 w 7"/>
                      <a:gd name="T15" fmla="*/ 8 h 12"/>
                      <a:gd name="T16" fmla="*/ 2 w 7"/>
                      <a:gd name="T17" fmla="*/ 8 h 12"/>
                      <a:gd name="T18" fmla="*/ 2 w 7"/>
                      <a:gd name="T19" fmla="*/ 1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12">
                        <a:moveTo>
                          <a:pt x="2" y="12"/>
                        </a:moveTo>
                        <a:lnTo>
                          <a:pt x="5" y="10"/>
                        </a:lnTo>
                        <a:lnTo>
                          <a:pt x="7" y="7"/>
                        </a:lnTo>
                        <a:lnTo>
                          <a:pt x="7" y="0"/>
                        </a:lnTo>
                        <a:lnTo>
                          <a:pt x="3" y="2"/>
                        </a:lnTo>
                        <a:lnTo>
                          <a:pt x="3" y="7"/>
                        </a:lnTo>
                        <a:lnTo>
                          <a:pt x="2" y="8"/>
                        </a:lnTo>
                        <a:lnTo>
                          <a:pt x="0" y="8"/>
                        </a:lnTo>
                        <a:lnTo>
                          <a:pt x="2" y="8"/>
                        </a:lnTo>
                        <a:lnTo>
                          <a:pt x="2" y="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2201" name="Freeform 393"/>
                  <p:cNvSpPr>
                    <a:spLocks/>
                  </p:cNvSpPr>
                  <p:nvPr/>
                </p:nvSpPr>
                <p:spPr bwMode="auto">
                  <a:xfrm>
                    <a:off x="4383" y="1589"/>
                    <a:ext cx="3" cy="3"/>
                  </a:xfrm>
                  <a:custGeom>
                    <a:avLst/>
                    <a:gdLst>
                      <a:gd name="T0" fmla="*/ 0 w 7"/>
                      <a:gd name="T1" fmla="*/ 1 h 5"/>
                      <a:gd name="T2" fmla="*/ 4 w 7"/>
                      <a:gd name="T3" fmla="*/ 5 h 5"/>
                      <a:gd name="T4" fmla="*/ 7 w 7"/>
                      <a:gd name="T5" fmla="*/ 5 h 5"/>
                      <a:gd name="T6" fmla="*/ 7 w 7"/>
                      <a:gd name="T7" fmla="*/ 1 h 5"/>
                      <a:gd name="T8" fmla="*/ 4 w 7"/>
                      <a:gd name="T9" fmla="*/ 1 h 5"/>
                      <a:gd name="T10" fmla="*/ 4 w 7"/>
                      <a:gd name="T11" fmla="*/ 0 h 5"/>
                      <a:gd name="T12" fmla="*/ 4 w 7"/>
                      <a:gd name="T13" fmla="*/ 1 h 5"/>
                      <a:gd name="T14" fmla="*/ 0 w 7"/>
                      <a:gd name="T15" fmla="*/ 1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 h="5">
                        <a:moveTo>
                          <a:pt x="0" y="1"/>
                        </a:moveTo>
                        <a:lnTo>
                          <a:pt x="4" y="5"/>
                        </a:lnTo>
                        <a:lnTo>
                          <a:pt x="7" y="5"/>
                        </a:lnTo>
                        <a:lnTo>
                          <a:pt x="7" y="1"/>
                        </a:lnTo>
                        <a:lnTo>
                          <a:pt x="4" y="1"/>
                        </a:lnTo>
                        <a:lnTo>
                          <a:pt x="4" y="0"/>
                        </a:lnTo>
                        <a:lnTo>
                          <a:pt x="4" y="1"/>
                        </a:lnTo>
                        <a:lnTo>
                          <a:pt x="0"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2202" name="Freeform 394"/>
                  <p:cNvSpPr>
                    <a:spLocks/>
                  </p:cNvSpPr>
                  <p:nvPr/>
                </p:nvSpPr>
                <p:spPr bwMode="auto">
                  <a:xfrm>
                    <a:off x="4383" y="1585"/>
                    <a:ext cx="6" cy="5"/>
                  </a:xfrm>
                  <a:custGeom>
                    <a:avLst/>
                    <a:gdLst>
                      <a:gd name="T0" fmla="*/ 12 w 12"/>
                      <a:gd name="T1" fmla="*/ 1 h 9"/>
                      <a:gd name="T2" fmla="*/ 10 w 12"/>
                      <a:gd name="T3" fmla="*/ 0 h 9"/>
                      <a:gd name="T4" fmla="*/ 4 w 12"/>
                      <a:gd name="T5" fmla="*/ 0 h 9"/>
                      <a:gd name="T6" fmla="*/ 2 w 12"/>
                      <a:gd name="T7" fmla="*/ 1 h 9"/>
                      <a:gd name="T8" fmla="*/ 2 w 12"/>
                      <a:gd name="T9" fmla="*/ 3 h 9"/>
                      <a:gd name="T10" fmla="*/ 0 w 12"/>
                      <a:gd name="T11" fmla="*/ 5 h 9"/>
                      <a:gd name="T12" fmla="*/ 0 w 12"/>
                      <a:gd name="T13" fmla="*/ 9 h 9"/>
                      <a:gd name="T14" fmla="*/ 4 w 12"/>
                      <a:gd name="T15" fmla="*/ 9 h 9"/>
                      <a:gd name="T16" fmla="*/ 4 w 12"/>
                      <a:gd name="T17" fmla="*/ 5 h 9"/>
                      <a:gd name="T18" fmla="*/ 5 w 12"/>
                      <a:gd name="T19" fmla="*/ 5 h 9"/>
                      <a:gd name="T20" fmla="*/ 5 w 12"/>
                      <a:gd name="T21" fmla="*/ 3 h 9"/>
                      <a:gd name="T22" fmla="*/ 8 w 12"/>
                      <a:gd name="T23" fmla="*/ 3 h 9"/>
                      <a:gd name="T24" fmla="*/ 12 w 12"/>
                      <a:gd name="T25" fmla="*/ 1 h 9"/>
                      <a:gd name="T26" fmla="*/ 10 w 12"/>
                      <a:gd name="T27" fmla="*/ 0 h 9"/>
                      <a:gd name="T28" fmla="*/ 12 w 12"/>
                      <a:gd name="T29" fmla="*/ 1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 h="9">
                        <a:moveTo>
                          <a:pt x="12" y="1"/>
                        </a:moveTo>
                        <a:lnTo>
                          <a:pt x="10" y="0"/>
                        </a:lnTo>
                        <a:lnTo>
                          <a:pt x="4" y="0"/>
                        </a:lnTo>
                        <a:lnTo>
                          <a:pt x="2" y="1"/>
                        </a:lnTo>
                        <a:lnTo>
                          <a:pt x="2" y="3"/>
                        </a:lnTo>
                        <a:lnTo>
                          <a:pt x="0" y="5"/>
                        </a:lnTo>
                        <a:lnTo>
                          <a:pt x="0" y="9"/>
                        </a:lnTo>
                        <a:lnTo>
                          <a:pt x="4" y="9"/>
                        </a:lnTo>
                        <a:lnTo>
                          <a:pt x="4" y="5"/>
                        </a:lnTo>
                        <a:lnTo>
                          <a:pt x="5" y="5"/>
                        </a:lnTo>
                        <a:lnTo>
                          <a:pt x="5" y="3"/>
                        </a:lnTo>
                        <a:lnTo>
                          <a:pt x="8" y="3"/>
                        </a:lnTo>
                        <a:lnTo>
                          <a:pt x="12" y="1"/>
                        </a:lnTo>
                        <a:lnTo>
                          <a:pt x="10" y="0"/>
                        </a:lnTo>
                        <a:lnTo>
                          <a:pt x="12"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2203" name="Freeform 395"/>
                  <p:cNvSpPr>
                    <a:spLocks/>
                  </p:cNvSpPr>
                  <p:nvPr/>
                </p:nvSpPr>
                <p:spPr bwMode="auto">
                  <a:xfrm>
                    <a:off x="4084" y="1586"/>
                    <a:ext cx="7" cy="16"/>
                  </a:xfrm>
                  <a:custGeom>
                    <a:avLst/>
                    <a:gdLst>
                      <a:gd name="T0" fmla="*/ 11 w 15"/>
                      <a:gd name="T1" fmla="*/ 31 h 31"/>
                      <a:gd name="T2" fmla="*/ 10 w 15"/>
                      <a:gd name="T3" fmla="*/ 29 h 31"/>
                      <a:gd name="T4" fmla="*/ 8 w 15"/>
                      <a:gd name="T5" fmla="*/ 29 h 31"/>
                      <a:gd name="T6" fmla="*/ 7 w 15"/>
                      <a:gd name="T7" fmla="*/ 28 h 31"/>
                      <a:gd name="T8" fmla="*/ 5 w 15"/>
                      <a:gd name="T9" fmla="*/ 28 h 31"/>
                      <a:gd name="T10" fmla="*/ 5 w 15"/>
                      <a:gd name="T11" fmla="*/ 26 h 31"/>
                      <a:gd name="T12" fmla="*/ 3 w 15"/>
                      <a:gd name="T13" fmla="*/ 26 h 31"/>
                      <a:gd name="T14" fmla="*/ 0 w 15"/>
                      <a:gd name="T15" fmla="*/ 23 h 31"/>
                      <a:gd name="T16" fmla="*/ 0 w 15"/>
                      <a:gd name="T17" fmla="*/ 20 h 31"/>
                      <a:gd name="T18" fmla="*/ 2 w 15"/>
                      <a:gd name="T19" fmla="*/ 16 h 31"/>
                      <a:gd name="T20" fmla="*/ 3 w 15"/>
                      <a:gd name="T21" fmla="*/ 13 h 31"/>
                      <a:gd name="T22" fmla="*/ 5 w 15"/>
                      <a:gd name="T23" fmla="*/ 10 h 31"/>
                      <a:gd name="T24" fmla="*/ 7 w 15"/>
                      <a:gd name="T25" fmla="*/ 8 h 31"/>
                      <a:gd name="T26" fmla="*/ 8 w 15"/>
                      <a:gd name="T27" fmla="*/ 5 h 31"/>
                      <a:gd name="T28" fmla="*/ 11 w 15"/>
                      <a:gd name="T29" fmla="*/ 4 h 31"/>
                      <a:gd name="T30" fmla="*/ 13 w 15"/>
                      <a:gd name="T31" fmla="*/ 0 h 31"/>
                      <a:gd name="T32" fmla="*/ 15 w 15"/>
                      <a:gd name="T33" fmla="*/ 8 h 31"/>
                      <a:gd name="T34" fmla="*/ 13 w 15"/>
                      <a:gd name="T35" fmla="*/ 15 h 31"/>
                      <a:gd name="T36" fmla="*/ 11 w 15"/>
                      <a:gd name="T37" fmla="*/ 23 h 31"/>
                      <a:gd name="T38" fmla="*/ 11 w 15"/>
                      <a:gd name="T39" fmla="*/ 3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5" h="31">
                        <a:moveTo>
                          <a:pt x="11" y="31"/>
                        </a:moveTo>
                        <a:lnTo>
                          <a:pt x="10" y="29"/>
                        </a:lnTo>
                        <a:lnTo>
                          <a:pt x="8" y="29"/>
                        </a:lnTo>
                        <a:lnTo>
                          <a:pt x="7" y="28"/>
                        </a:lnTo>
                        <a:lnTo>
                          <a:pt x="5" y="28"/>
                        </a:lnTo>
                        <a:lnTo>
                          <a:pt x="5" y="26"/>
                        </a:lnTo>
                        <a:lnTo>
                          <a:pt x="3" y="26"/>
                        </a:lnTo>
                        <a:lnTo>
                          <a:pt x="0" y="23"/>
                        </a:lnTo>
                        <a:lnTo>
                          <a:pt x="0" y="20"/>
                        </a:lnTo>
                        <a:lnTo>
                          <a:pt x="2" y="16"/>
                        </a:lnTo>
                        <a:lnTo>
                          <a:pt x="3" y="13"/>
                        </a:lnTo>
                        <a:lnTo>
                          <a:pt x="5" y="10"/>
                        </a:lnTo>
                        <a:lnTo>
                          <a:pt x="7" y="8"/>
                        </a:lnTo>
                        <a:lnTo>
                          <a:pt x="8" y="5"/>
                        </a:lnTo>
                        <a:lnTo>
                          <a:pt x="11" y="4"/>
                        </a:lnTo>
                        <a:lnTo>
                          <a:pt x="13" y="0"/>
                        </a:lnTo>
                        <a:lnTo>
                          <a:pt x="15" y="8"/>
                        </a:lnTo>
                        <a:lnTo>
                          <a:pt x="13" y="15"/>
                        </a:lnTo>
                        <a:lnTo>
                          <a:pt x="11" y="23"/>
                        </a:lnTo>
                        <a:lnTo>
                          <a:pt x="11" y="31"/>
                        </a:lnTo>
                        <a:close/>
                      </a:path>
                    </a:pathLst>
                  </a:custGeom>
                  <a:solidFill>
                    <a:srgbClr val="99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2204" name="Freeform 396"/>
                  <p:cNvSpPr>
                    <a:spLocks/>
                  </p:cNvSpPr>
                  <p:nvPr/>
                </p:nvSpPr>
                <p:spPr bwMode="auto">
                  <a:xfrm>
                    <a:off x="4083" y="1597"/>
                    <a:ext cx="7" cy="5"/>
                  </a:xfrm>
                  <a:custGeom>
                    <a:avLst/>
                    <a:gdLst>
                      <a:gd name="T0" fmla="*/ 0 w 13"/>
                      <a:gd name="T1" fmla="*/ 2 h 12"/>
                      <a:gd name="T2" fmla="*/ 2 w 13"/>
                      <a:gd name="T3" fmla="*/ 4 h 12"/>
                      <a:gd name="T4" fmla="*/ 2 w 13"/>
                      <a:gd name="T5" fmla="*/ 5 h 12"/>
                      <a:gd name="T6" fmla="*/ 4 w 13"/>
                      <a:gd name="T7" fmla="*/ 5 h 12"/>
                      <a:gd name="T8" fmla="*/ 5 w 13"/>
                      <a:gd name="T9" fmla="*/ 7 h 12"/>
                      <a:gd name="T10" fmla="*/ 7 w 13"/>
                      <a:gd name="T11" fmla="*/ 7 h 12"/>
                      <a:gd name="T12" fmla="*/ 9 w 13"/>
                      <a:gd name="T13" fmla="*/ 8 h 12"/>
                      <a:gd name="T14" fmla="*/ 9 w 13"/>
                      <a:gd name="T15" fmla="*/ 10 h 12"/>
                      <a:gd name="T16" fmla="*/ 10 w 13"/>
                      <a:gd name="T17" fmla="*/ 10 h 12"/>
                      <a:gd name="T18" fmla="*/ 12 w 13"/>
                      <a:gd name="T19" fmla="*/ 12 h 12"/>
                      <a:gd name="T20" fmla="*/ 13 w 13"/>
                      <a:gd name="T21" fmla="*/ 8 h 12"/>
                      <a:gd name="T22" fmla="*/ 12 w 13"/>
                      <a:gd name="T23" fmla="*/ 7 h 12"/>
                      <a:gd name="T24" fmla="*/ 10 w 13"/>
                      <a:gd name="T25" fmla="*/ 7 h 12"/>
                      <a:gd name="T26" fmla="*/ 4 w 13"/>
                      <a:gd name="T27" fmla="*/ 0 h 12"/>
                      <a:gd name="T28" fmla="*/ 4 w 13"/>
                      <a:gd name="T29" fmla="*/ 2 h 12"/>
                      <a:gd name="T30" fmla="*/ 0 w 13"/>
                      <a:gd name="T31" fmla="*/ 2 h 12"/>
                      <a:gd name="T32" fmla="*/ 0 w 13"/>
                      <a:gd name="T33" fmla="*/ 4 h 12"/>
                      <a:gd name="T34" fmla="*/ 2 w 13"/>
                      <a:gd name="T35" fmla="*/ 4 h 12"/>
                      <a:gd name="T36" fmla="*/ 0 w 13"/>
                      <a:gd name="T37" fmla="*/ 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 h="12">
                        <a:moveTo>
                          <a:pt x="0" y="2"/>
                        </a:moveTo>
                        <a:lnTo>
                          <a:pt x="2" y="4"/>
                        </a:lnTo>
                        <a:lnTo>
                          <a:pt x="2" y="5"/>
                        </a:lnTo>
                        <a:lnTo>
                          <a:pt x="4" y="5"/>
                        </a:lnTo>
                        <a:lnTo>
                          <a:pt x="5" y="7"/>
                        </a:lnTo>
                        <a:lnTo>
                          <a:pt x="7" y="7"/>
                        </a:lnTo>
                        <a:lnTo>
                          <a:pt x="9" y="8"/>
                        </a:lnTo>
                        <a:lnTo>
                          <a:pt x="9" y="10"/>
                        </a:lnTo>
                        <a:lnTo>
                          <a:pt x="10" y="10"/>
                        </a:lnTo>
                        <a:lnTo>
                          <a:pt x="12" y="12"/>
                        </a:lnTo>
                        <a:lnTo>
                          <a:pt x="13" y="8"/>
                        </a:lnTo>
                        <a:lnTo>
                          <a:pt x="12" y="7"/>
                        </a:lnTo>
                        <a:lnTo>
                          <a:pt x="10" y="7"/>
                        </a:lnTo>
                        <a:lnTo>
                          <a:pt x="4" y="0"/>
                        </a:lnTo>
                        <a:lnTo>
                          <a:pt x="4" y="2"/>
                        </a:lnTo>
                        <a:lnTo>
                          <a:pt x="0" y="2"/>
                        </a:lnTo>
                        <a:lnTo>
                          <a:pt x="0" y="4"/>
                        </a:lnTo>
                        <a:lnTo>
                          <a:pt x="2" y="4"/>
                        </a:lnTo>
                        <a:lnTo>
                          <a:pt x="0"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2205" name="Freeform 397"/>
                  <p:cNvSpPr>
                    <a:spLocks/>
                  </p:cNvSpPr>
                  <p:nvPr/>
                </p:nvSpPr>
                <p:spPr bwMode="auto">
                  <a:xfrm>
                    <a:off x="4083" y="1585"/>
                    <a:ext cx="8" cy="12"/>
                  </a:xfrm>
                  <a:custGeom>
                    <a:avLst/>
                    <a:gdLst>
                      <a:gd name="T0" fmla="*/ 17 w 17"/>
                      <a:gd name="T1" fmla="*/ 1 h 24"/>
                      <a:gd name="T2" fmla="*/ 15 w 17"/>
                      <a:gd name="T3" fmla="*/ 0 h 24"/>
                      <a:gd name="T4" fmla="*/ 12 w 17"/>
                      <a:gd name="T5" fmla="*/ 3 h 24"/>
                      <a:gd name="T6" fmla="*/ 10 w 17"/>
                      <a:gd name="T7" fmla="*/ 6 h 24"/>
                      <a:gd name="T8" fmla="*/ 7 w 17"/>
                      <a:gd name="T9" fmla="*/ 8 h 24"/>
                      <a:gd name="T10" fmla="*/ 5 w 17"/>
                      <a:gd name="T11" fmla="*/ 11 h 24"/>
                      <a:gd name="T12" fmla="*/ 4 w 17"/>
                      <a:gd name="T13" fmla="*/ 14 h 24"/>
                      <a:gd name="T14" fmla="*/ 2 w 17"/>
                      <a:gd name="T15" fmla="*/ 17 h 24"/>
                      <a:gd name="T16" fmla="*/ 0 w 17"/>
                      <a:gd name="T17" fmla="*/ 21 h 24"/>
                      <a:gd name="T18" fmla="*/ 0 w 17"/>
                      <a:gd name="T19" fmla="*/ 24 h 24"/>
                      <a:gd name="T20" fmla="*/ 4 w 17"/>
                      <a:gd name="T21" fmla="*/ 24 h 24"/>
                      <a:gd name="T22" fmla="*/ 4 w 17"/>
                      <a:gd name="T23" fmla="*/ 21 h 24"/>
                      <a:gd name="T24" fmla="*/ 5 w 17"/>
                      <a:gd name="T25" fmla="*/ 17 h 24"/>
                      <a:gd name="T26" fmla="*/ 7 w 17"/>
                      <a:gd name="T27" fmla="*/ 16 h 24"/>
                      <a:gd name="T28" fmla="*/ 9 w 17"/>
                      <a:gd name="T29" fmla="*/ 13 h 24"/>
                      <a:gd name="T30" fmla="*/ 10 w 17"/>
                      <a:gd name="T31" fmla="*/ 9 h 24"/>
                      <a:gd name="T32" fmla="*/ 17 w 17"/>
                      <a:gd name="T33" fmla="*/ 3 h 24"/>
                      <a:gd name="T34" fmla="*/ 13 w 17"/>
                      <a:gd name="T35" fmla="*/ 1 h 24"/>
                      <a:gd name="T36" fmla="*/ 17 w 17"/>
                      <a:gd name="T37" fmla="*/ 1 h 24"/>
                      <a:gd name="T38" fmla="*/ 17 w 17"/>
                      <a:gd name="T39" fmla="*/ 0 h 24"/>
                      <a:gd name="T40" fmla="*/ 15 w 17"/>
                      <a:gd name="T41" fmla="*/ 0 h 24"/>
                      <a:gd name="T42" fmla="*/ 17 w 17"/>
                      <a:gd name="T43" fmla="*/ 1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7" h="24">
                        <a:moveTo>
                          <a:pt x="17" y="1"/>
                        </a:moveTo>
                        <a:lnTo>
                          <a:pt x="15" y="0"/>
                        </a:lnTo>
                        <a:lnTo>
                          <a:pt x="12" y="3"/>
                        </a:lnTo>
                        <a:lnTo>
                          <a:pt x="10" y="6"/>
                        </a:lnTo>
                        <a:lnTo>
                          <a:pt x="7" y="8"/>
                        </a:lnTo>
                        <a:lnTo>
                          <a:pt x="5" y="11"/>
                        </a:lnTo>
                        <a:lnTo>
                          <a:pt x="4" y="14"/>
                        </a:lnTo>
                        <a:lnTo>
                          <a:pt x="2" y="17"/>
                        </a:lnTo>
                        <a:lnTo>
                          <a:pt x="0" y="21"/>
                        </a:lnTo>
                        <a:lnTo>
                          <a:pt x="0" y="24"/>
                        </a:lnTo>
                        <a:lnTo>
                          <a:pt x="4" y="24"/>
                        </a:lnTo>
                        <a:lnTo>
                          <a:pt x="4" y="21"/>
                        </a:lnTo>
                        <a:lnTo>
                          <a:pt x="5" y="17"/>
                        </a:lnTo>
                        <a:lnTo>
                          <a:pt x="7" y="16"/>
                        </a:lnTo>
                        <a:lnTo>
                          <a:pt x="9" y="13"/>
                        </a:lnTo>
                        <a:lnTo>
                          <a:pt x="10" y="9"/>
                        </a:lnTo>
                        <a:lnTo>
                          <a:pt x="17" y="3"/>
                        </a:lnTo>
                        <a:lnTo>
                          <a:pt x="13" y="1"/>
                        </a:lnTo>
                        <a:lnTo>
                          <a:pt x="17" y="1"/>
                        </a:lnTo>
                        <a:lnTo>
                          <a:pt x="17" y="0"/>
                        </a:lnTo>
                        <a:lnTo>
                          <a:pt x="15" y="0"/>
                        </a:lnTo>
                        <a:lnTo>
                          <a:pt x="17"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2206" name="Freeform 398"/>
                  <p:cNvSpPr>
                    <a:spLocks/>
                  </p:cNvSpPr>
                  <p:nvPr/>
                </p:nvSpPr>
                <p:spPr bwMode="auto">
                  <a:xfrm>
                    <a:off x="4089" y="1586"/>
                    <a:ext cx="3" cy="16"/>
                  </a:xfrm>
                  <a:custGeom>
                    <a:avLst/>
                    <a:gdLst>
                      <a:gd name="T0" fmla="*/ 0 w 6"/>
                      <a:gd name="T1" fmla="*/ 33 h 33"/>
                      <a:gd name="T2" fmla="*/ 3 w 6"/>
                      <a:gd name="T3" fmla="*/ 31 h 33"/>
                      <a:gd name="T4" fmla="*/ 3 w 6"/>
                      <a:gd name="T5" fmla="*/ 23 h 33"/>
                      <a:gd name="T6" fmla="*/ 5 w 6"/>
                      <a:gd name="T7" fmla="*/ 15 h 33"/>
                      <a:gd name="T8" fmla="*/ 6 w 6"/>
                      <a:gd name="T9" fmla="*/ 8 h 33"/>
                      <a:gd name="T10" fmla="*/ 5 w 6"/>
                      <a:gd name="T11" fmla="*/ 0 h 33"/>
                      <a:gd name="T12" fmla="*/ 1 w 6"/>
                      <a:gd name="T13" fmla="*/ 0 h 33"/>
                      <a:gd name="T14" fmla="*/ 3 w 6"/>
                      <a:gd name="T15" fmla="*/ 8 h 33"/>
                      <a:gd name="T16" fmla="*/ 1 w 6"/>
                      <a:gd name="T17" fmla="*/ 15 h 33"/>
                      <a:gd name="T18" fmla="*/ 0 w 6"/>
                      <a:gd name="T19" fmla="*/ 23 h 33"/>
                      <a:gd name="T20" fmla="*/ 0 w 6"/>
                      <a:gd name="T21" fmla="*/ 31 h 33"/>
                      <a:gd name="T22" fmla="*/ 1 w 6"/>
                      <a:gd name="T23" fmla="*/ 29 h 33"/>
                      <a:gd name="T24" fmla="*/ 0 w 6"/>
                      <a:gd name="T25" fmla="*/ 33 h 33"/>
                      <a:gd name="T26" fmla="*/ 3 w 6"/>
                      <a:gd name="T27" fmla="*/ 33 h 33"/>
                      <a:gd name="T28" fmla="*/ 3 w 6"/>
                      <a:gd name="T29" fmla="*/ 31 h 33"/>
                      <a:gd name="T30" fmla="*/ 0 w 6"/>
                      <a:gd name="T31"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 h="33">
                        <a:moveTo>
                          <a:pt x="0" y="33"/>
                        </a:moveTo>
                        <a:lnTo>
                          <a:pt x="3" y="31"/>
                        </a:lnTo>
                        <a:lnTo>
                          <a:pt x="3" y="23"/>
                        </a:lnTo>
                        <a:lnTo>
                          <a:pt x="5" y="15"/>
                        </a:lnTo>
                        <a:lnTo>
                          <a:pt x="6" y="8"/>
                        </a:lnTo>
                        <a:lnTo>
                          <a:pt x="5" y="0"/>
                        </a:lnTo>
                        <a:lnTo>
                          <a:pt x="1" y="0"/>
                        </a:lnTo>
                        <a:lnTo>
                          <a:pt x="3" y="8"/>
                        </a:lnTo>
                        <a:lnTo>
                          <a:pt x="1" y="15"/>
                        </a:lnTo>
                        <a:lnTo>
                          <a:pt x="0" y="23"/>
                        </a:lnTo>
                        <a:lnTo>
                          <a:pt x="0" y="31"/>
                        </a:lnTo>
                        <a:lnTo>
                          <a:pt x="1" y="29"/>
                        </a:lnTo>
                        <a:lnTo>
                          <a:pt x="0" y="33"/>
                        </a:lnTo>
                        <a:lnTo>
                          <a:pt x="3" y="33"/>
                        </a:lnTo>
                        <a:lnTo>
                          <a:pt x="3" y="31"/>
                        </a:lnTo>
                        <a:lnTo>
                          <a:pt x="0" y="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2207" name="Freeform 399"/>
                  <p:cNvSpPr>
                    <a:spLocks/>
                  </p:cNvSpPr>
                  <p:nvPr/>
                </p:nvSpPr>
                <p:spPr bwMode="auto">
                  <a:xfrm>
                    <a:off x="4502" y="1586"/>
                    <a:ext cx="2" cy="4"/>
                  </a:xfrm>
                  <a:custGeom>
                    <a:avLst/>
                    <a:gdLst>
                      <a:gd name="T0" fmla="*/ 5 w 5"/>
                      <a:gd name="T1" fmla="*/ 8 h 8"/>
                      <a:gd name="T2" fmla="*/ 2 w 5"/>
                      <a:gd name="T3" fmla="*/ 8 h 8"/>
                      <a:gd name="T4" fmla="*/ 0 w 5"/>
                      <a:gd name="T5" fmla="*/ 7 h 8"/>
                      <a:gd name="T6" fmla="*/ 0 w 5"/>
                      <a:gd name="T7" fmla="*/ 5 h 8"/>
                      <a:gd name="T8" fmla="*/ 2 w 5"/>
                      <a:gd name="T9" fmla="*/ 2 h 8"/>
                      <a:gd name="T10" fmla="*/ 4 w 5"/>
                      <a:gd name="T11" fmla="*/ 0 h 8"/>
                      <a:gd name="T12" fmla="*/ 5 w 5"/>
                      <a:gd name="T13" fmla="*/ 0 h 8"/>
                      <a:gd name="T14" fmla="*/ 5 w 5"/>
                      <a:gd name="T15" fmla="*/ 8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8">
                        <a:moveTo>
                          <a:pt x="5" y="8"/>
                        </a:moveTo>
                        <a:lnTo>
                          <a:pt x="2" y="8"/>
                        </a:lnTo>
                        <a:lnTo>
                          <a:pt x="0" y="7"/>
                        </a:lnTo>
                        <a:lnTo>
                          <a:pt x="0" y="5"/>
                        </a:lnTo>
                        <a:lnTo>
                          <a:pt x="2" y="2"/>
                        </a:lnTo>
                        <a:lnTo>
                          <a:pt x="4" y="0"/>
                        </a:lnTo>
                        <a:lnTo>
                          <a:pt x="5" y="0"/>
                        </a:lnTo>
                        <a:lnTo>
                          <a:pt x="5"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2208" name="Freeform 400"/>
                  <p:cNvSpPr>
                    <a:spLocks/>
                  </p:cNvSpPr>
                  <p:nvPr/>
                </p:nvSpPr>
                <p:spPr bwMode="auto">
                  <a:xfrm>
                    <a:off x="4501" y="1589"/>
                    <a:ext cx="3" cy="2"/>
                  </a:xfrm>
                  <a:custGeom>
                    <a:avLst/>
                    <a:gdLst>
                      <a:gd name="T0" fmla="*/ 0 w 6"/>
                      <a:gd name="T1" fmla="*/ 2 h 5"/>
                      <a:gd name="T2" fmla="*/ 3 w 6"/>
                      <a:gd name="T3" fmla="*/ 5 h 5"/>
                      <a:gd name="T4" fmla="*/ 6 w 6"/>
                      <a:gd name="T5" fmla="*/ 5 h 5"/>
                      <a:gd name="T6" fmla="*/ 6 w 6"/>
                      <a:gd name="T7" fmla="*/ 3 h 5"/>
                      <a:gd name="T8" fmla="*/ 5 w 6"/>
                      <a:gd name="T9" fmla="*/ 3 h 5"/>
                      <a:gd name="T10" fmla="*/ 5 w 6"/>
                      <a:gd name="T11" fmla="*/ 2 h 5"/>
                      <a:gd name="T12" fmla="*/ 3 w 6"/>
                      <a:gd name="T13" fmla="*/ 0 h 5"/>
                      <a:gd name="T14" fmla="*/ 3 w 6"/>
                      <a:gd name="T15" fmla="*/ 2 h 5"/>
                      <a:gd name="T16" fmla="*/ 0 w 6"/>
                      <a:gd name="T17"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5">
                        <a:moveTo>
                          <a:pt x="0" y="2"/>
                        </a:moveTo>
                        <a:lnTo>
                          <a:pt x="3" y="5"/>
                        </a:lnTo>
                        <a:lnTo>
                          <a:pt x="6" y="5"/>
                        </a:lnTo>
                        <a:lnTo>
                          <a:pt x="6" y="3"/>
                        </a:lnTo>
                        <a:lnTo>
                          <a:pt x="5" y="3"/>
                        </a:lnTo>
                        <a:lnTo>
                          <a:pt x="5" y="2"/>
                        </a:lnTo>
                        <a:lnTo>
                          <a:pt x="3" y="0"/>
                        </a:lnTo>
                        <a:lnTo>
                          <a:pt x="3" y="2"/>
                        </a:lnTo>
                        <a:lnTo>
                          <a:pt x="0"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2209" name="Freeform 401"/>
                  <p:cNvSpPr>
                    <a:spLocks/>
                  </p:cNvSpPr>
                  <p:nvPr/>
                </p:nvSpPr>
                <p:spPr bwMode="auto">
                  <a:xfrm>
                    <a:off x="4501" y="1585"/>
                    <a:ext cx="2" cy="4"/>
                  </a:xfrm>
                  <a:custGeom>
                    <a:avLst/>
                    <a:gdLst>
                      <a:gd name="T0" fmla="*/ 5 w 5"/>
                      <a:gd name="T1" fmla="*/ 0 h 8"/>
                      <a:gd name="T2" fmla="*/ 1 w 5"/>
                      <a:gd name="T3" fmla="*/ 3 h 8"/>
                      <a:gd name="T4" fmla="*/ 0 w 5"/>
                      <a:gd name="T5" fmla="*/ 6 h 8"/>
                      <a:gd name="T6" fmla="*/ 0 w 5"/>
                      <a:gd name="T7" fmla="*/ 8 h 8"/>
                      <a:gd name="T8" fmla="*/ 3 w 5"/>
                      <a:gd name="T9" fmla="*/ 8 h 8"/>
                      <a:gd name="T10" fmla="*/ 3 w 5"/>
                      <a:gd name="T11" fmla="*/ 6 h 8"/>
                      <a:gd name="T12" fmla="*/ 5 w 5"/>
                      <a:gd name="T13" fmla="*/ 5 h 8"/>
                      <a:gd name="T14" fmla="*/ 5 w 5"/>
                      <a:gd name="T15" fmla="*/ 3 h 8"/>
                      <a:gd name="T16" fmla="*/ 5 w 5"/>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8">
                        <a:moveTo>
                          <a:pt x="5" y="0"/>
                        </a:moveTo>
                        <a:lnTo>
                          <a:pt x="1" y="3"/>
                        </a:lnTo>
                        <a:lnTo>
                          <a:pt x="0" y="6"/>
                        </a:lnTo>
                        <a:lnTo>
                          <a:pt x="0" y="8"/>
                        </a:lnTo>
                        <a:lnTo>
                          <a:pt x="3" y="8"/>
                        </a:lnTo>
                        <a:lnTo>
                          <a:pt x="3" y="6"/>
                        </a:lnTo>
                        <a:lnTo>
                          <a:pt x="5" y="5"/>
                        </a:lnTo>
                        <a:lnTo>
                          <a:pt x="5" y="3"/>
                        </a:lnTo>
                        <a:lnTo>
                          <a:pt x="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2210" name="Freeform 402"/>
                  <p:cNvSpPr>
                    <a:spLocks/>
                  </p:cNvSpPr>
                  <p:nvPr/>
                </p:nvSpPr>
                <p:spPr bwMode="auto">
                  <a:xfrm>
                    <a:off x="4503" y="1585"/>
                    <a:ext cx="2" cy="2"/>
                  </a:xfrm>
                  <a:custGeom>
                    <a:avLst/>
                    <a:gdLst>
                      <a:gd name="T0" fmla="*/ 3 w 3"/>
                      <a:gd name="T1" fmla="*/ 1 h 3"/>
                      <a:gd name="T2" fmla="*/ 1 w 3"/>
                      <a:gd name="T3" fmla="*/ 0 h 3"/>
                      <a:gd name="T4" fmla="*/ 0 w 3"/>
                      <a:gd name="T5" fmla="*/ 0 h 3"/>
                      <a:gd name="T6" fmla="*/ 0 w 3"/>
                      <a:gd name="T7" fmla="*/ 3 h 3"/>
                      <a:gd name="T8" fmla="*/ 1 w 3"/>
                      <a:gd name="T9" fmla="*/ 3 h 3"/>
                      <a:gd name="T10" fmla="*/ 0 w 3"/>
                      <a:gd name="T11" fmla="*/ 1 h 3"/>
                      <a:gd name="T12" fmla="*/ 3 w 3"/>
                      <a:gd name="T13" fmla="*/ 1 h 3"/>
                      <a:gd name="T14" fmla="*/ 3 w 3"/>
                      <a:gd name="T15" fmla="*/ 0 h 3"/>
                      <a:gd name="T16" fmla="*/ 1 w 3"/>
                      <a:gd name="T17" fmla="*/ 0 h 3"/>
                      <a:gd name="T18" fmla="*/ 3 w 3"/>
                      <a:gd name="T19" fmla="*/ 1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 h="3">
                        <a:moveTo>
                          <a:pt x="3" y="1"/>
                        </a:moveTo>
                        <a:lnTo>
                          <a:pt x="1" y="0"/>
                        </a:lnTo>
                        <a:lnTo>
                          <a:pt x="0" y="0"/>
                        </a:lnTo>
                        <a:lnTo>
                          <a:pt x="0" y="3"/>
                        </a:lnTo>
                        <a:lnTo>
                          <a:pt x="1" y="3"/>
                        </a:lnTo>
                        <a:lnTo>
                          <a:pt x="0" y="1"/>
                        </a:lnTo>
                        <a:lnTo>
                          <a:pt x="3" y="1"/>
                        </a:lnTo>
                        <a:lnTo>
                          <a:pt x="3" y="0"/>
                        </a:lnTo>
                        <a:lnTo>
                          <a:pt x="1" y="0"/>
                        </a:lnTo>
                        <a:lnTo>
                          <a:pt x="3"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2211" name="Freeform 403"/>
                  <p:cNvSpPr>
                    <a:spLocks/>
                  </p:cNvSpPr>
                  <p:nvPr/>
                </p:nvSpPr>
                <p:spPr bwMode="auto">
                  <a:xfrm>
                    <a:off x="4503" y="1586"/>
                    <a:ext cx="2" cy="5"/>
                  </a:xfrm>
                  <a:custGeom>
                    <a:avLst/>
                    <a:gdLst>
                      <a:gd name="T0" fmla="*/ 1 w 3"/>
                      <a:gd name="T1" fmla="*/ 10 h 10"/>
                      <a:gd name="T2" fmla="*/ 3 w 3"/>
                      <a:gd name="T3" fmla="*/ 8 h 10"/>
                      <a:gd name="T4" fmla="*/ 3 w 3"/>
                      <a:gd name="T5" fmla="*/ 0 h 10"/>
                      <a:gd name="T6" fmla="*/ 0 w 3"/>
                      <a:gd name="T7" fmla="*/ 0 h 10"/>
                      <a:gd name="T8" fmla="*/ 0 w 3"/>
                      <a:gd name="T9" fmla="*/ 8 h 10"/>
                      <a:gd name="T10" fmla="*/ 1 w 3"/>
                      <a:gd name="T11" fmla="*/ 8 h 10"/>
                      <a:gd name="T12" fmla="*/ 1 w 3"/>
                      <a:gd name="T13" fmla="*/ 10 h 10"/>
                      <a:gd name="T14" fmla="*/ 3 w 3"/>
                      <a:gd name="T15" fmla="*/ 10 h 10"/>
                      <a:gd name="T16" fmla="*/ 3 w 3"/>
                      <a:gd name="T17" fmla="*/ 8 h 10"/>
                      <a:gd name="T18" fmla="*/ 1 w 3"/>
                      <a:gd name="T1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 h="10">
                        <a:moveTo>
                          <a:pt x="1" y="10"/>
                        </a:moveTo>
                        <a:lnTo>
                          <a:pt x="3" y="8"/>
                        </a:lnTo>
                        <a:lnTo>
                          <a:pt x="3" y="0"/>
                        </a:lnTo>
                        <a:lnTo>
                          <a:pt x="0" y="0"/>
                        </a:lnTo>
                        <a:lnTo>
                          <a:pt x="0" y="8"/>
                        </a:lnTo>
                        <a:lnTo>
                          <a:pt x="1" y="8"/>
                        </a:lnTo>
                        <a:lnTo>
                          <a:pt x="1" y="10"/>
                        </a:lnTo>
                        <a:lnTo>
                          <a:pt x="3" y="10"/>
                        </a:lnTo>
                        <a:lnTo>
                          <a:pt x="3" y="8"/>
                        </a:lnTo>
                        <a:lnTo>
                          <a:pt x="1" y="1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2212" name="Freeform 404"/>
                  <p:cNvSpPr>
                    <a:spLocks/>
                  </p:cNvSpPr>
                  <p:nvPr/>
                </p:nvSpPr>
                <p:spPr bwMode="auto">
                  <a:xfrm>
                    <a:off x="4169" y="1587"/>
                    <a:ext cx="8" cy="15"/>
                  </a:xfrm>
                  <a:custGeom>
                    <a:avLst/>
                    <a:gdLst>
                      <a:gd name="T0" fmla="*/ 15 w 15"/>
                      <a:gd name="T1" fmla="*/ 2 h 31"/>
                      <a:gd name="T2" fmla="*/ 15 w 15"/>
                      <a:gd name="T3" fmla="*/ 14 h 31"/>
                      <a:gd name="T4" fmla="*/ 13 w 15"/>
                      <a:gd name="T5" fmla="*/ 23 h 31"/>
                      <a:gd name="T6" fmla="*/ 13 w 15"/>
                      <a:gd name="T7" fmla="*/ 29 h 31"/>
                      <a:gd name="T8" fmla="*/ 0 w 15"/>
                      <a:gd name="T9" fmla="*/ 31 h 31"/>
                      <a:gd name="T10" fmla="*/ 0 w 15"/>
                      <a:gd name="T11" fmla="*/ 0 h 31"/>
                      <a:gd name="T12" fmla="*/ 15 w 15"/>
                      <a:gd name="T13" fmla="*/ 2 h 31"/>
                    </a:gdLst>
                    <a:ahLst/>
                    <a:cxnLst>
                      <a:cxn ang="0">
                        <a:pos x="T0" y="T1"/>
                      </a:cxn>
                      <a:cxn ang="0">
                        <a:pos x="T2" y="T3"/>
                      </a:cxn>
                      <a:cxn ang="0">
                        <a:pos x="T4" y="T5"/>
                      </a:cxn>
                      <a:cxn ang="0">
                        <a:pos x="T6" y="T7"/>
                      </a:cxn>
                      <a:cxn ang="0">
                        <a:pos x="T8" y="T9"/>
                      </a:cxn>
                      <a:cxn ang="0">
                        <a:pos x="T10" y="T11"/>
                      </a:cxn>
                      <a:cxn ang="0">
                        <a:pos x="T12" y="T13"/>
                      </a:cxn>
                    </a:cxnLst>
                    <a:rect l="0" t="0" r="r" b="b"/>
                    <a:pathLst>
                      <a:path w="15" h="31">
                        <a:moveTo>
                          <a:pt x="15" y="2"/>
                        </a:moveTo>
                        <a:lnTo>
                          <a:pt x="15" y="14"/>
                        </a:lnTo>
                        <a:lnTo>
                          <a:pt x="13" y="23"/>
                        </a:lnTo>
                        <a:lnTo>
                          <a:pt x="13" y="29"/>
                        </a:lnTo>
                        <a:lnTo>
                          <a:pt x="0" y="31"/>
                        </a:lnTo>
                        <a:lnTo>
                          <a:pt x="0" y="0"/>
                        </a:lnTo>
                        <a:lnTo>
                          <a:pt x="15" y="2"/>
                        </a:lnTo>
                        <a:close/>
                      </a:path>
                    </a:pathLst>
                  </a:custGeom>
                  <a:solidFill>
                    <a:srgbClr val="FFF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2213" name="Freeform 405"/>
                  <p:cNvSpPr>
                    <a:spLocks/>
                  </p:cNvSpPr>
                  <p:nvPr/>
                </p:nvSpPr>
                <p:spPr bwMode="auto">
                  <a:xfrm>
                    <a:off x="4175" y="1588"/>
                    <a:ext cx="3" cy="14"/>
                  </a:xfrm>
                  <a:custGeom>
                    <a:avLst/>
                    <a:gdLst>
                      <a:gd name="T0" fmla="*/ 2 w 5"/>
                      <a:gd name="T1" fmla="*/ 29 h 29"/>
                      <a:gd name="T2" fmla="*/ 4 w 5"/>
                      <a:gd name="T3" fmla="*/ 27 h 29"/>
                      <a:gd name="T4" fmla="*/ 4 w 5"/>
                      <a:gd name="T5" fmla="*/ 12 h 29"/>
                      <a:gd name="T6" fmla="*/ 5 w 5"/>
                      <a:gd name="T7" fmla="*/ 6 h 29"/>
                      <a:gd name="T8" fmla="*/ 5 w 5"/>
                      <a:gd name="T9" fmla="*/ 0 h 29"/>
                      <a:gd name="T10" fmla="*/ 2 w 5"/>
                      <a:gd name="T11" fmla="*/ 0 h 29"/>
                      <a:gd name="T12" fmla="*/ 2 w 5"/>
                      <a:gd name="T13" fmla="*/ 12 h 29"/>
                      <a:gd name="T14" fmla="*/ 0 w 5"/>
                      <a:gd name="T15" fmla="*/ 21 h 29"/>
                      <a:gd name="T16" fmla="*/ 0 w 5"/>
                      <a:gd name="T17" fmla="*/ 27 h 29"/>
                      <a:gd name="T18" fmla="*/ 2 w 5"/>
                      <a:gd name="T19" fmla="*/ 25 h 29"/>
                      <a:gd name="T20" fmla="*/ 2 w 5"/>
                      <a:gd name="T21" fmla="*/ 29 h 29"/>
                      <a:gd name="T22" fmla="*/ 4 w 5"/>
                      <a:gd name="T23" fmla="*/ 29 h 29"/>
                      <a:gd name="T24" fmla="*/ 4 w 5"/>
                      <a:gd name="T25" fmla="*/ 27 h 29"/>
                      <a:gd name="T26" fmla="*/ 2 w 5"/>
                      <a:gd name="T27" fmla="*/ 29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 h="29">
                        <a:moveTo>
                          <a:pt x="2" y="29"/>
                        </a:moveTo>
                        <a:lnTo>
                          <a:pt x="4" y="27"/>
                        </a:lnTo>
                        <a:lnTo>
                          <a:pt x="4" y="12"/>
                        </a:lnTo>
                        <a:lnTo>
                          <a:pt x="5" y="6"/>
                        </a:lnTo>
                        <a:lnTo>
                          <a:pt x="5" y="0"/>
                        </a:lnTo>
                        <a:lnTo>
                          <a:pt x="2" y="0"/>
                        </a:lnTo>
                        <a:lnTo>
                          <a:pt x="2" y="12"/>
                        </a:lnTo>
                        <a:lnTo>
                          <a:pt x="0" y="21"/>
                        </a:lnTo>
                        <a:lnTo>
                          <a:pt x="0" y="27"/>
                        </a:lnTo>
                        <a:lnTo>
                          <a:pt x="2" y="25"/>
                        </a:lnTo>
                        <a:lnTo>
                          <a:pt x="2" y="29"/>
                        </a:lnTo>
                        <a:lnTo>
                          <a:pt x="4" y="29"/>
                        </a:lnTo>
                        <a:lnTo>
                          <a:pt x="4" y="27"/>
                        </a:lnTo>
                        <a:lnTo>
                          <a:pt x="2"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2214" name="Freeform 406"/>
                  <p:cNvSpPr>
                    <a:spLocks/>
                  </p:cNvSpPr>
                  <p:nvPr/>
                </p:nvSpPr>
                <p:spPr bwMode="auto">
                  <a:xfrm>
                    <a:off x="4168" y="1601"/>
                    <a:ext cx="8" cy="2"/>
                  </a:xfrm>
                  <a:custGeom>
                    <a:avLst/>
                    <a:gdLst>
                      <a:gd name="T0" fmla="*/ 1 w 16"/>
                      <a:gd name="T1" fmla="*/ 4 h 5"/>
                      <a:gd name="T2" fmla="*/ 3 w 16"/>
                      <a:gd name="T3" fmla="*/ 5 h 5"/>
                      <a:gd name="T4" fmla="*/ 16 w 16"/>
                      <a:gd name="T5" fmla="*/ 4 h 5"/>
                      <a:gd name="T6" fmla="*/ 16 w 16"/>
                      <a:gd name="T7" fmla="*/ 0 h 5"/>
                      <a:gd name="T8" fmla="*/ 3 w 16"/>
                      <a:gd name="T9" fmla="*/ 2 h 5"/>
                      <a:gd name="T10" fmla="*/ 5 w 16"/>
                      <a:gd name="T11" fmla="*/ 4 h 5"/>
                      <a:gd name="T12" fmla="*/ 1 w 16"/>
                      <a:gd name="T13" fmla="*/ 4 h 5"/>
                      <a:gd name="T14" fmla="*/ 0 w 16"/>
                      <a:gd name="T15" fmla="*/ 5 h 5"/>
                      <a:gd name="T16" fmla="*/ 3 w 16"/>
                      <a:gd name="T17" fmla="*/ 5 h 5"/>
                      <a:gd name="T18" fmla="*/ 1 w 16"/>
                      <a:gd name="T19" fmla="*/ 4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5">
                        <a:moveTo>
                          <a:pt x="1" y="4"/>
                        </a:moveTo>
                        <a:lnTo>
                          <a:pt x="3" y="5"/>
                        </a:lnTo>
                        <a:lnTo>
                          <a:pt x="16" y="4"/>
                        </a:lnTo>
                        <a:lnTo>
                          <a:pt x="16" y="0"/>
                        </a:lnTo>
                        <a:lnTo>
                          <a:pt x="3" y="2"/>
                        </a:lnTo>
                        <a:lnTo>
                          <a:pt x="5" y="4"/>
                        </a:lnTo>
                        <a:lnTo>
                          <a:pt x="1" y="4"/>
                        </a:lnTo>
                        <a:lnTo>
                          <a:pt x="0" y="5"/>
                        </a:lnTo>
                        <a:lnTo>
                          <a:pt x="3" y="5"/>
                        </a:lnTo>
                        <a:lnTo>
                          <a:pt x="1"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2215" name="Freeform 407"/>
                  <p:cNvSpPr>
                    <a:spLocks/>
                  </p:cNvSpPr>
                  <p:nvPr/>
                </p:nvSpPr>
                <p:spPr bwMode="auto">
                  <a:xfrm>
                    <a:off x="4169" y="1586"/>
                    <a:ext cx="1" cy="16"/>
                  </a:xfrm>
                  <a:custGeom>
                    <a:avLst/>
                    <a:gdLst>
                      <a:gd name="T0" fmla="*/ 2 w 4"/>
                      <a:gd name="T1" fmla="*/ 0 h 33"/>
                      <a:gd name="T2" fmla="*/ 0 w 4"/>
                      <a:gd name="T3" fmla="*/ 2 h 33"/>
                      <a:gd name="T4" fmla="*/ 0 w 4"/>
                      <a:gd name="T5" fmla="*/ 33 h 33"/>
                      <a:gd name="T6" fmla="*/ 4 w 4"/>
                      <a:gd name="T7" fmla="*/ 33 h 33"/>
                      <a:gd name="T8" fmla="*/ 4 w 4"/>
                      <a:gd name="T9" fmla="*/ 2 h 33"/>
                      <a:gd name="T10" fmla="*/ 2 w 4"/>
                      <a:gd name="T11" fmla="*/ 4 h 33"/>
                      <a:gd name="T12" fmla="*/ 2 w 4"/>
                      <a:gd name="T13" fmla="*/ 0 h 33"/>
                      <a:gd name="T14" fmla="*/ 0 w 4"/>
                      <a:gd name="T15" fmla="*/ 0 h 33"/>
                      <a:gd name="T16" fmla="*/ 0 w 4"/>
                      <a:gd name="T17" fmla="*/ 2 h 33"/>
                      <a:gd name="T18" fmla="*/ 2 w 4"/>
                      <a:gd name="T19" fmla="*/ 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 h="33">
                        <a:moveTo>
                          <a:pt x="2" y="0"/>
                        </a:moveTo>
                        <a:lnTo>
                          <a:pt x="0" y="2"/>
                        </a:lnTo>
                        <a:lnTo>
                          <a:pt x="0" y="33"/>
                        </a:lnTo>
                        <a:lnTo>
                          <a:pt x="4" y="33"/>
                        </a:lnTo>
                        <a:lnTo>
                          <a:pt x="4" y="2"/>
                        </a:lnTo>
                        <a:lnTo>
                          <a:pt x="2" y="4"/>
                        </a:lnTo>
                        <a:lnTo>
                          <a:pt x="2" y="0"/>
                        </a:lnTo>
                        <a:lnTo>
                          <a:pt x="0" y="0"/>
                        </a:lnTo>
                        <a:lnTo>
                          <a:pt x="0" y="2"/>
                        </a:lnTo>
                        <a:lnTo>
                          <a:pt x="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2216" name="Freeform 408"/>
                  <p:cNvSpPr>
                    <a:spLocks/>
                  </p:cNvSpPr>
                  <p:nvPr/>
                </p:nvSpPr>
                <p:spPr bwMode="auto">
                  <a:xfrm>
                    <a:off x="4169" y="1586"/>
                    <a:ext cx="9" cy="3"/>
                  </a:xfrm>
                  <a:custGeom>
                    <a:avLst/>
                    <a:gdLst>
                      <a:gd name="T0" fmla="*/ 16 w 16"/>
                      <a:gd name="T1" fmla="*/ 4 h 5"/>
                      <a:gd name="T2" fmla="*/ 15 w 16"/>
                      <a:gd name="T3" fmla="*/ 2 h 5"/>
                      <a:gd name="T4" fmla="*/ 0 w 16"/>
                      <a:gd name="T5" fmla="*/ 0 h 5"/>
                      <a:gd name="T6" fmla="*/ 0 w 16"/>
                      <a:gd name="T7" fmla="*/ 4 h 5"/>
                      <a:gd name="T8" fmla="*/ 15 w 16"/>
                      <a:gd name="T9" fmla="*/ 5 h 5"/>
                      <a:gd name="T10" fmla="*/ 13 w 16"/>
                      <a:gd name="T11" fmla="*/ 4 h 5"/>
                      <a:gd name="T12" fmla="*/ 16 w 16"/>
                      <a:gd name="T13" fmla="*/ 4 h 5"/>
                      <a:gd name="T14" fmla="*/ 16 w 16"/>
                      <a:gd name="T15" fmla="*/ 2 h 5"/>
                      <a:gd name="T16" fmla="*/ 15 w 16"/>
                      <a:gd name="T17" fmla="*/ 2 h 5"/>
                      <a:gd name="T18" fmla="*/ 16 w 16"/>
                      <a:gd name="T19" fmla="*/ 4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5">
                        <a:moveTo>
                          <a:pt x="16" y="4"/>
                        </a:moveTo>
                        <a:lnTo>
                          <a:pt x="15" y="2"/>
                        </a:lnTo>
                        <a:lnTo>
                          <a:pt x="0" y="0"/>
                        </a:lnTo>
                        <a:lnTo>
                          <a:pt x="0" y="4"/>
                        </a:lnTo>
                        <a:lnTo>
                          <a:pt x="15" y="5"/>
                        </a:lnTo>
                        <a:lnTo>
                          <a:pt x="13" y="4"/>
                        </a:lnTo>
                        <a:lnTo>
                          <a:pt x="16" y="4"/>
                        </a:lnTo>
                        <a:lnTo>
                          <a:pt x="16" y="2"/>
                        </a:lnTo>
                        <a:lnTo>
                          <a:pt x="15" y="2"/>
                        </a:lnTo>
                        <a:lnTo>
                          <a:pt x="16"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2217" name="Freeform 409"/>
                  <p:cNvSpPr>
                    <a:spLocks/>
                  </p:cNvSpPr>
                  <p:nvPr/>
                </p:nvSpPr>
                <p:spPr bwMode="auto">
                  <a:xfrm>
                    <a:off x="4261" y="1588"/>
                    <a:ext cx="11" cy="16"/>
                  </a:xfrm>
                  <a:custGeom>
                    <a:avLst/>
                    <a:gdLst>
                      <a:gd name="T0" fmla="*/ 19 w 21"/>
                      <a:gd name="T1" fmla="*/ 1 h 32"/>
                      <a:gd name="T2" fmla="*/ 19 w 21"/>
                      <a:gd name="T3" fmla="*/ 8 h 32"/>
                      <a:gd name="T4" fmla="*/ 21 w 21"/>
                      <a:gd name="T5" fmla="*/ 14 h 32"/>
                      <a:gd name="T6" fmla="*/ 21 w 21"/>
                      <a:gd name="T7" fmla="*/ 22 h 32"/>
                      <a:gd name="T8" fmla="*/ 18 w 21"/>
                      <a:gd name="T9" fmla="*/ 27 h 32"/>
                      <a:gd name="T10" fmla="*/ 18 w 21"/>
                      <a:gd name="T11" fmla="*/ 30 h 32"/>
                      <a:gd name="T12" fmla="*/ 8 w 21"/>
                      <a:gd name="T13" fmla="*/ 30 h 32"/>
                      <a:gd name="T14" fmla="*/ 6 w 21"/>
                      <a:gd name="T15" fmla="*/ 32 h 32"/>
                      <a:gd name="T16" fmla="*/ 5 w 21"/>
                      <a:gd name="T17" fmla="*/ 32 h 32"/>
                      <a:gd name="T18" fmla="*/ 3 w 21"/>
                      <a:gd name="T19" fmla="*/ 30 h 32"/>
                      <a:gd name="T20" fmla="*/ 1 w 21"/>
                      <a:gd name="T21" fmla="*/ 30 h 32"/>
                      <a:gd name="T22" fmla="*/ 0 w 21"/>
                      <a:gd name="T23" fmla="*/ 29 h 32"/>
                      <a:gd name="T24" fmla="*/ 0 w 21"/>
                      <a:gd name="T25" fmla="*/ 24 h 32"/>
                      <a:gd name="T26" fmla="*/ 1 w 21"/>
                      <a:gd name="T27" fmla="*/ 19 h 32"/>
                      <a:gd name="T28" fmla="*/ 0 w 21"/>
                      <a:gd name="T29" fmla="*/ 12 h 32"/>
                      <a:gd name="T30" fmla="*/ 0 w 21"/>
                      <a:gd name="T31" fmla="*/ 6 h 32"/>
                      <a:gd name="T32" fmla="*/ 3 w 21"/>
                      <a:gd name="T33" fmla="*/ 1 h 32"/>
                      <a:gd name="T34" fmla="*/ 6 w 21"/>
                      <a:gd name="T35" fmla="*/ 1 h 32"/>
                      <a:gd name="T36" fmla="*/ 8 w 21"/>
                      <a:gd name="T37" fmla="*/ 0 h 32"/>
                      <a:gd name="T38" fmla="*/ 18 w 21"/>
                      <a:gd name="T39" fmla="*/ 0 h 32"/>
                      <a:gd name="T40" fmla="*/ 19 w 21"/>
                      <a:gd name="T41" fmla="*/ 1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 h="32">
                        <a:moveTo>
                          <a:pt x="19" y="1"/>
                        </a:moveTo>
                        <a:lnTo>
                          <a:pt x="19" y="8"/>
                        </a:lnTo>
                        <a:lnTo>
                          <a:pt x="21" y="14"/>
                        </a:lnTo>
                        <a:lnTo>
                          <a:pt x="21" y="22"/>
                        </a:lnTo>
                        <a:lnTo>
                          <a:pt x="18" y="27"/>
                        </a:lnTo>
                        <a:lnTo>
                          <a:pt x="18" y="30"/>
                        </a:lnTo>
                        <a:lnTo>
                          <a:pt x="8" y="30"/>
                        </a:lnTo>
                        <a:lnTo>
                          <a:pt x="6" y="32"/>
                        </a:lnTo>
                        <a:lnTo>
                          <a:pt x="5" y="32"/>
                        </a:lnTo>
                        <a:lnTo>
                          <a:pt x="3" y="30"/>
                        </a:lnTo>
                        <a:lnTo>
                          <a:pt x="1" y="30"/>
                        </a:lnTo>
                        <a:lnTo>
                          <a:pt x="0" y="29"/>
                        </a:lnTo>
                        <a:lnTo>
                          <a:pt x="0" y="24"/>
                        </a:lnTo>
                        <a:lnTo>
                          <a:pt x="1" y="19"/>
                        </a:lnTo>
                        <a:lnTo>
                          <a:pt x="0" y="12"/>
                        </a:lnTo>
                        <a:lnTo>
                          <a:pt x="0" y="6"/>
                        </a:lnTo>
                        <a:lnTo>
                          <a:pt x="3" y="1"/>
                        </a:lnTo>
                        <a:lnTo>
                          <a:pt x="6" y="1"/>
                        </a:lnTo>
                        <a:lnTo>
                          <a:pt x="8" y="0"/>
                        </a:lnTo>
                        <a:lnTo>
                          <a:pt x="18" y="0"/>
                        </a:lnTo>
                        <a:lnTo>
                          <a:pt x="19" y="1"/>
                        </a:lnTo>
                        <a:close/>
                      </a:path>
                    </a:pathLst>
                  </a:custGeom>
                  <a:solidFill>
                    <a:srgbClr val="FFF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2218" name="Freeform 410"/>
                  <p:cNvSpPr>
                    <a:spLocks/>
                  </p:cNvSpPr>
                  <p:nvPr/>
                </p:nvSpPr>
                <p:spPr bwMode="auto">
                  <a:xfrm>
                    <a:off x="4269" y="1589"/>
                    <a:ext cx="4" cy="13"/>
                  </a:xfrm>
                  <a:custGeom>
                    <a:avLst/>
                    <a:gdLst>
                      <a:gd name="T0" fmla="*/ 3 w 6"/>
                      <a:gd name="T1" fmla="*/ 26 h 28"/>
                      <a:gd name="T2" fmla="*/ 3 w 6"/>
                      <a:gd name="T3" fmla="*/ 28 h 28"/>
                      <a:gd name="T4" fmla="*/ 6 w 6"/>
                      <a:gd name="T5" fmla="*/ 21 h 28"/>
                      <a:gd name="T6" fmla="*/ 6 w 6"/>
                      <a:gd name="T7" fmla="*/ 13 h 28"/>
                      <a:gd name="T8" fmla="*/ 5 w 6"/>
                      <a:gd name="T9" fmla="*/ 7 h 28"/>
                      <a:gd name="T10" fmla="*/ 5 w 6"/>
                      <a:gd name="T11" fmla="*/ 0 h 28"/>
                      <a:gd name="T12" fmla="*/ 2 w 6"/>
                      <a:gd name="T13" fmla="*/ 0 h 28"/>
                      <a:gd name="T14" fmla="*/ 2 w 6"/>
                      <a:gd name="T15" fmla="*/ 7 h 28"/>
                      <a:gd name="T16" fmla="*/ 3 w 6"/>
                      <a:gd name="T17" fmla="*/ 13 h 28"/>
                      <a:gd name="T18" fmla="*/ 3 w 6"/>
                      <a:gd name="T19" fmla="*/ 21 h 28"/>
                      <a:gd name="T20" fmla="*/ 0 w 6"/>
                      <a:gd name="T21" fmla="*/ 24 h 28"/>
                      <a:gd name="T22" fmla="*/ 0 w 6"/>
                      <a:gd name="T23" fmla="*/ 26 h 28"/>
                      <a:gd name="T24" fmla="*/ 0 w 6"/>
                      <a:gd name="T25" fmla="*/ 24 h 28"/>
                      <a:gd name="T26" fmla="*/ 0 w 6"/>
                      <a:gd name="T27" fmla="*/ 26 h 28"/>
                      <a:gd name="T28" fmla="*/ 3 w 6"/>
                      <a:gd name="T29" fmla="*/ 2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 h="28">
                        <a:moveTo>
                          <a:pt x="3" y="26"/>
                        </a:moveTo>
                        <a:lnTo>
                          <a:pt x="3" y="28"/>
                        </a:lnTo>
                        <a:lnTo>
                          <a:pt x="6" y="21"/>
                        </a:lnTo>
                        <a:lnTo>
                          <a:pt x="6" y="13"/>
                        </a:lnTo>
                        <a:lnTo>
                          <a:pt x="5" y="7"/>
                        </a:lnTo>
                        <a:lnTo>
                          <a:pt x="5" y="0"/>
                        </a:lnTo>
                        <a:lnTo>
                          <a:pt x="2" y="0"/>
                        </a:lnTo>
                        <a:lnTo>
                          <a:pt x="2" y="7"/>
                        </a:lnTo>
                        <a:lnTo>
                          <a:pt x="3" y="13"/>
                        </a:lnTo>
                        <a:lnTo>
                          <a:pt x="3" y="21"/>
                        </a:lnTo>
                        <a:lnTo>
                          <a:pt x="0" y="24"/>
                        </a:lnTo>
                        <a:lnTo>
                          <a:pt x="0" y="26"/>
                        </a:lnTo>
                        <a:lnTo>
                          <a:pt x="0" y="24"/>
                        </a:lnTo>
                        <a:lnTo>
                          <a:pt x="0" y="26"/>
                        </a:lnTo>
                        <a:lnTo>
                          <a:pt x="3" y="2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2219" name="Freeform 411"/>
                  <p:cNvSpPr>
                    <a:spLocks/>
                  </p:cNvSpPr>
                  <p:nvPr/>
                </p:nvSpPr>
                <p:spPr bwMode="auto">
                  <a:xfrm>
                    <a:off x="4265" y="1602"/>
                    <a:ext cx="6" cy="2"/>
                  </a:xfrm>
                  <a:custGeom>
                    <a:avLst/>
                    <a:gdLst>
                      <a:gd name="T0" fmla="*/ 0 w 11"/>
                      <a:gd name="T1" fmla="*/ 5 h 5"/>
                      <a:gd name="T2" fmla="*/ 10 w 11"/>
                      <a:gd name="T3" fmla="*/ 5 h 5"/>
                      <a:gd name="T4" fmla="*/ 11 w 11"/>
                      <a:gd name="T5" fmla="*/ 3 h 5"/>
                      <a:gd name="T6" fmla="*/ 11 w 11"/>
                      <a:gd name="T7" fmla="*/ 0 h 5"/>
                      <a:gd name="T8" fmla="*/ 8 w 11"/>
                      <a:gd name="T9" fmla="*/ 0 h 5"/>
                      <a:gd name="T10" fmla="*/ 8 w 11"/>
                      <a:gd name="T11" fmla="*/ 2 h 5"/>
                      <a:gd name="T12" fmla="*/ 1 w 11"/>
                      <a:gd name="T13" fmla="*/ 2 h 5"/>
                      <a:gd name="T14" fmla="*/ 0 w 11"/>
                      <a:gd name="T15" fmla="*/ 3 h 5"/>
                      <a:gd name="T16" fmla="*/ 0 w 11"/>
                      <a:gd name="T17" fmla="*/ 5 h 5"/>
                      <a:gd name="T18" fmla="*/ 1 w 11"/>
                      <a:gd name="T19" fmla="*/ 5 h 5"/>
                      <a:gd name="T20" fmla="*/ 0 w 11"/>
                      <a:gd name="T21"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 h="5">
                        <a:moveTo>
                          <a:pt x="0" y="5"/>
                        </a:moveTo>
                        <a:lnTo>
                          <a:pt x="10" y="5"/>
                        </a:lnTo>
                        <a:lnTo>
                          <a:pt x="11" y="3"/>
                        </a:lnTo>
                        <a:lnTo>
                          <a:pt x="11" y="0"/>
                        </a:lnTo>
                        <a:lnTo>
                          <a:pt x="8" y="0"/>
                        </a:lnTo>
                        <a:lnTo>
                          <a:pt x="8" y="2"/>
                        </a:lnTo>
                        <a:lnTo>
                          <a:pt x="1" y="2"/>
                        </a:lnTo>
                        <a:lnTo>
                          <a:pt x="0" y="3"/>
                        </a:lnTo>
                        <a:lnTo>
                          <a:pt x="0" y="5"/>
                        </a:lnTo>
                        <a:lnTo>
                          <a:pt x="1" y="5"/>
                        </a:lnTo>
                        <a:lnTo>
                          <a:pt x="0" y="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2220" name="Freeform 412"/>
                  <p:cNvSpPr>
                    <a:spLocks/>
                  </p:cNvSpPr>
                  <p:nvPr/>
                </p:nvSpPr>
                <p:spPr bwMode="auto">
                  <a:xfrm>
                    <a:off x="4261" y="1600"/>
                    <a:ext cx="4" cy="5"/>
                  </a:xfrm>
                  <a:custGeom>
                    <a:avLst/>
                    <a:gdLst>
                      <a:gd name="T0" fmla="*/ 0 w 10"/>
                      <a:gd name="T1" fmla="*/ 0 h 9"/>
                      <a:gd name="T2" fmla="*/ 0 w 10"/>
                      <a:gd name="T3" fmla="*/ 5 h 9"/>
                      <a:gd name="T4" fmla="*/ 3 w 10"/>
                      <a:gd name="T5" fmla="*/ 8 h 9"/>
                      <a:gd name="T6" fmla="*/ 5 w 10"/>
                      <a:gd name="T7" fmla="*/ 8 h 9"/>
                      <a:gd name="T8" fmla="*/ 7 w 10"/>
                      <a:gd name="T9" fmla="*/ 9 h 9"/>
                      <a:gd name="T10" fmla="*/ 8 w 10"/>
                      <a:gd name="T11" fmla="*/ 9 h 9"/>
                      <a:gd name="T12" fmla="*/ 10 w 10"/>
                      <a:gd name="T13" fmla="*/ 8 h 9"/>
                      <a:gd name="T14" fmla="*/ 10 w 10"/>
                      <a:gd name="T15" fmla="*/ 6 h 9"/>
                      <a:gd name="T16" fmla="*/ 5 w 10"/>
                      <a:gd name="T17" fmla="*/ 6 h 9"/>
                      <a:gd name="T18" fmla="*/ 5 w 10"/>
                      <a:gd name="T19" fmla="*/ 5 h 9"/>
                      <a:gd name="T20" fmla="*/ 3 w 10"/>
                      <a:gd name="T21" fmla="*/ 3 h 9"/>
                      <a:gd name="T22" fmla="*/ 3 w 10"/>
                      <a:gd name="T23" fmla="*/ 0 h 9"/>
                      <a:gd name="T24" fmla="*/ 3 w 10"/>
                      <a:gd name="T25" fmla="*/ 1 h 9"/>
                      <a:gd name="T26" fmla="*/ 0 w 10"/>
                      <a:gd name="T27"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 h="9">
                        <a:moveTo>
                          <a:pt x="0" y="0"/>
                        </a:moveTo>
                        <a:lnTo>
                          <a:pt x="0" y="5"/>
                        </a:lnTo>
                        <a:lnTo>
                          <a:pt x="3" y="8"/>
                        </a:lnTo>
                        <a:lnTo>
                          <a:pt x="5" y="8"/>
                        </a:lnTo>
                        <a:lnTo>
                          <a:pt x="7" y="9"/>
                        </a:lnTo>
                        <a:lnTo>
                          <a:pt x="8" y="9"/>
                        </a:lnTo>
                        <a:lnTo>
                          <a:pt x="10" y="8"/>
                        </a:lnTo>
                        <a:lnTo>
                          <a:pt x="10" y="6"/>
                        </a:lnTo>
                        <a:lnTo>
                          <a:pt x="5" y="6"/>
                        </a:lnTo>
                        <a:lnTo>
                          <a:pt x="5" y="5"/>
                        </a:lnTo>
                        <a:lnTo>
                          <a:pt x="3" y="3"/>
                        </a:lnTo>
                        <a:lnTo>
                          <a:pt x="3" y="0"/>
                        </a:lnTo>
                        <a:lnTo>
                          <a:pt x="3" y="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2221" name="Freeform 413"/>
                  <p:cNvSpPr>
                    <a:spLocks/>
                  </p:cNvSpPr>
                  <p:nvPr/>
                </p:nvSpPr>
                <p:spPr bwMode="auto">
                  <a:xfrm>
                    <a:off x="4261" y="1587"/>
                    <a:ext cx="3" cy="14"/>
                  </a:xfrm>
                  <a:custGeom>
                    <a:avLst/>
                    <a:gdLst>
                      <a:gd name="T0" fmla="*/ 5 w 7"/>
                      <a:gd name="T1" fmla="*/ 2 h 27"/>
                      <a:gd name="T2" fmla="*/ 3 w 7"/>
                      <a:gd name="T3" fmla="*/ 2 h 27"/>
                      <a:gd name="T4" fmla="*/ 0 w 7"/>
                      <a:gd name="T5" fmla="*/ 8 h 27"/>
                      <a:gd name="T6" fmla="*/ 0 w 7"/>
                      <a:gd name="T7" fmla="*/ 14 h 27"/>
                      <a:gd name="T8" fmla="*/ 2 w 7"/>
                      <a:gd name="T9" fmla="*/ 21 h 27"/>
                      <a:gd name="T10" fmla="*/ 0 w 7"/>
                      <a:gd name="T11" fmla="*/ 26 h 27"/>
                      <a:gd name="T12" fmla="*/ 3 w 7"/>
                      <a:gd name="T13" fmla="*/ 27 h 27"/>
                      <a:gd name="T14" fmla="*/ 5 w 7"/>
                      <a:gd name="T15" fmla="*/ 21 h 27"/>
                      <a:gd name="T16" fmla="*/ 3 w 7"/>
                      <a:gd name="T17" fmla="*/ 14 h 27"/>
                      <a:gd name="T18" fmla="*/ 3 w 7"/>
                      <a:gd name="T19" fmla="*/ 8 h 27"/>
                      <a:gd name="T20" fmla="*/ 7 w 7"/>
                      <a:gd name="T21" fmla="*/ 3 h 27"/>
                      <a:gd name="T22" fmla="*/ 3 w 7"/>
                      <a:gd name="T23" fmla="*/ 5 h 27"/>
                      <a:gd name="T24" fmla="*/ 5 w 7"/>
                      <a:gd name="T25" fmla="*/ 2 h 27"/>
                      <a:gd name="T26" fmla="*/ 5 w 7"/>
                      <a:gd name="T27" fmla="*/ 0 h 27"/>
                      <a:gd name="T28" fmla="*/ 3 w 7"/>
                      <a:gd name="T29" fmla="*/ 2 h 27"/>
                      <a:gd name="T30" fmla="*/ 5 w 7"/>
                      <a:gd name="T31" fmla="*/ 2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 h="27">
                        <a:moveTo>
                          <a:pt x="5" y="2"/>
                        </a:moveTo>
                        <a:lnTo>
                          <a:pt x="3" y="2"/>
                        </a:lnTo>
                        <a:lnTo>
                          <a:pt x="0" y="8"/>
                        </a:lnTo>
                        <a:lnTo>
                          <a:pt x="0" y="14"/>
                        </a:lnTo>
                        <a:lnTo>
                          <a:pt x="2" y="21"/>
                        </a:lnTo>
                        <a:lnTo>
                          <a:pt x="0" y="26"/>
                        </a:lnTo>
                        <a:lnTo>
                          <a:pt x="3" y="27"/>
                        </a:lnTo>
                        <a:lnTo>
                          <a:pt x="5" y="21"/>
                        </a:lnTo>
                        <a:lnTo>
                          <a:pt x="3" y="14"/>
                        </a:lnTo>
                        <a:lnTo>
                          <a:pt x="3" y="8"/>
                        </a:lnTo>
                        <a:lnTo>
                          <a:pt x="7" y="3"/>
                        </a:lnTo>
                        <a:lnTo>
                          <a:pt x="3" y="5"/>
                        </a:lnTo>
                        <a:lnTo>
                          <a:pt x="5" y="2"/>
                        </a:lnTo>
                        <a:lnTo>
                          <a:pt x="5" y="0"/>
                        </a:lnTo>
                        <a:lnTo>
                          <a:pt x="3" y="2"/>
                        </a:lnTo>
                        <a:lnTo>
                          <a:pt x="5"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2222" name="Freeform 414"/>
                  <p:cNvSpPr>
                    <a:spLocks/>
                  </p:cNvSpPr>
                  <p:nvPr/>
                </p:nvSpPr>
                <p:spPr bwMode="auto">
                  <a:xfrm>
                    <a:off x="4262" y="1587"/>
                    <a:ext cx="10" cy="2"/>
                  </a:xfrm>
                  <a:custGeom>
                    <a:avLst/>
                    <a:gdLst>
                      <a:gd name="T0" fmla="*/ 20 w 20"/>
                      <a:gd name="T1" fmla="*/ 3 h 5"/>
                      <a:gd name="T2" fmla="*/ 20 w 20"/>
                      <a:gd name="T3" fmla="*/ 2 h 5"/>
                      <a:gd name="T4" fmla="*/ 17 w 20"/>
                      <a:gd name="T5" fmla="*/ 0 h 5"/>
                      <a:gd name="T6" fmla="*/ 7 w 20"/>
                      <a:gd name="T7" fmla="*/ 0 h 5"/>
                      <a:gd name="T8" fmla="*/ 5 w 20"/>
                      <a:gd name="T9" fmla="*/ 2 h 5"/>
                      <a:gd name="T10" fmla="*/ 2 w 20"/>
                      <a:gd name="T11" fmla="*/ 2 h 5"/>
                      <a:gd name="T12" fmla="*/ 0 w 20"/>
                      <a:gd name="T13" fmla="*/ 5 h 5"/>
                      <a:gd name="T14" fmla="*/ 7 w 20"/>
                      <a:gd name="T15" fmla="*/ 5 h 5"/>
                      <a:gd name="T16" fmla="*/ 8 w 20"/>
                      <a:gd name="T17" fmla="*/ 3 h 5"/>
                      <a:gd name="T18" fmla="*/ 15 w 20"/>
                      <a:gd name="T19" fmla="*/ 3 h 5"/>
                      <a:gd name="T20" fmla="*/ 17 w 20"/>
                      <a:gd name="T21" fmla="*/ 5 h 5"/>
                      <a:gd name="T22" fmla="*/ 17 w 20"/>
                      <a:gd name="T23" fmla="*/ 3 h 5"/>
                      <a:gd name="T24" fmla="*/ 20 w 20"/>
                      <a:gd name="T25" fmla="*/ 3 h 5"/>
                      <a:gd name="T26" fmla="*/ 20 w 20"/>
                      <a:gd name="T27" fmla="*/ 2 h 5"/>
                      <a:gd name="T28" fmla="*/ 20 w 20"/>
                      <a:gd name="T29" fmla="*/ 3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0" h="5">
                        <a:moveTo>
                          <a:pt x="20" y="3"/>
                        </a:moveTo>
                        <a:lnTo>
                          <a:pt x="20" y="2"/>
                        </a:lnTo>
                        <a:lnTo>
                          <a:pt x="17" y="0"/>
                        </a:lnTo>
                        <a:lnTo>
                          <a:pt x="7" y="0"/>
                        </a:lnTo>
                        <a:lnTo>
                          <a:pt x="5" y="2"/>
                        </a:lnTo>
                        <a:lnTo>
                          <a:pt x="2" y="2"/>
                        </a:lnTo>
                        <a:lnTo>
                          <a:pt x="0" y="5"/>
                        </a:lnTo>
                        <a:lnTo>
                          <a:pt x="7" y="5"/>
                        </a:lnTo>
                        <a:lnTo>
                          <a:pt x="8" y="3"/>
                        </a:lnTo>
                        <a:lnTo>
                          <a:pt x="15" y="3"/>
                        </a:lnTo>
                        <a:lnTo>
                          <a:pt x="17" y="5"/>
                        </a:lnTo>
                        <a:lnTo>
                          <a:pt x="17" y="3"/>
                        </a:lnTo>
                        <a:lnTo>
                          <a:pt x="20" y="3"/>
                        </a:lnTo>
                        <a:lnTo>
                          <a:pt x="20" y="2"/>
                        </a:lnTo>
                        <a:lnTo>
                          <a:pt x="20"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2223" name="Freeform 415"/>
                  <p:cNvSpPr>
                    <a:spLocks/>
                  </p:cNvSpPr>
                  <p:nvPr/>
                </p:nvSpPr>
                <p:spPr bwMode="auto">
                  <a:xfrm>
                    <a:off x="4432" y="1589"/>
                    <a:ext cx="2" cy="4"/>
                  </a:xfrm>
                  <a:custGeom>
                    <a:avLst/>
                    <a:gdLst>
                      <a:gd name="T0" fmla="*/ 5 w 5"/>
                      <a:gd name="T1" fmla="*/ 2 h 8"/>
                      <a:gd name="T2" fmla="*/ 5 w 5"/>
                      <a:gd name="T3" fmla="*/ 7 h 8"/>
                      <a:gd name="T4" fmla="*/ 3 w 5"/>
                      <a:gd name="T5" fmla="*/ 8 h 8"/>
                      <a:gd name="T6" fmla="*/ 0 w 5"/>
                      <a:gd name="T7" fmla="*/ 8 h 8"/>
                      <a:gd name="T8" fmla="*/ 0 w 5"/>
                      <a:gd name="T9" fmla="*/ 0 h 8"/>
                      <a:gd name="T10" fmla="*/ 3 w 5"/>
                      <a:gd name="T11" fmla="*/ 0 h 8"/>
                      <a:gd name="T12" fmla="*/ 5 w 5"/>
                      <a:gd name="T13" fmla="*/ 2 h 8"/>
                    </a:gdLst>
                    <a:ahLst/>
                    <a:cxnLst>
                      <a:cxn ang="0">
                        <a:pos x="T0" y="T1"/>
                      </a:cxn>
                      <a:cxn ang="0">
                        <a:pos x="T2" y="T3"/>
                      </a:cxn>
                      <a:cxn ang="0">
                        <a:pos x="T4" y="T5"/>
                      </a:cxn>
                      <a:cxn ang="0">
                        <a:pos x="T6" y="T7"/>
                      </a:cxn>
                      <a:cxn ang="0">
                        <a:pos x="T8" y="T9"/>
                      </a:cxn>
                      <a:cxn ang="0">
                        <a:pos x="T10" y="T11"/>
                      </a:cxn>
                      <a:cxn ang="0">
                        <a:pos x="T12" y="T13"/>
                      </a:cxn>
                    </a:cxnLst>
                    <a:rect l="0" t="0" r="r" b="b"/>
                    <a:pathLst>
                      <a:path w="5" h="8">
                        <a:moveTo>
                          <a:pt x="5" y="2"/>
                        </a:moveTo>
                        <a:lnTo>
                          <a:pt x="5" y="7"/>
                        </a:lnTo>
                        <a:lnTo>
                          <a:pt x="3" y="8"/>
                        </a:lnTo>
                        <a:lnTo>
                          <a:pt x="0" y="8"/>
                        </a:lnTo>
                        <a:lnTo>
                          <a:pt x="0" y="0"/>
                        </a:lnTo>
                        <a:lnTo>
                          <a:pt x="3" y="0"/>
                        </a:lnTo>
                        <a:lnTo>
                          <a:pt x="5"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2224" name="Freeform 416"/>
                  <p:cNvSpPr>
                    <a:spLocks/>
                  </p:cNvSpPr>
                  <p:nvPr/>
                </p:nvSpPr>
                <p:spPr bwMode="auto">
                  <a:xfrm>
                    <a:off x="4431" y="1589"/>
                    <a:ext cx="4" cy="4"/>
                  </a:xfrm>
                  <a:custGeom>
                    <a:avLst/>
                    <a:gdLst>
                      <a:gd name="T0" fmla="*/ 0 w 9"/>
                      <a:gd name="T1" fmla="*/ 8 h 10"/>
                      <a:gd name="T2" fmla="*/ 2 w 9"/>
                      <a:gd name="T3" fmla="*/ 10 h 10"/>
                      <a:gd name="T4" fmla="*/ 5 w 9"/>
                      <a:gd name="T5" fmla="*/ 10 h 10"/>
                      <a:gd name="T6" fmla="*/ 7 w 9"/>
                      <a:gd name="T7" fmla="*/ 7 h 10"/>
                      <a:gd name="T8" fmla="*/ 7 w 9"/>
                      <a:gd name="T9" fmla="*/ 5 h 10"/>
                      <a:gd name="T10" fmla="*/ 9 w 9"/>
                      <a:gd name="T11" fmla="*/ 3 h 10"/>
                      <a:gd name="T12" fmla="*/ 7 w 9"/>
                      <a:gd name="T13" fmla="*/ 0 h 10"/>
                      <a:gd name="T14" fmla="*/ 5 w 9"/>
                      <a:gd name="T15" fmla="*/ 3 h 10"/>
                      <a:gd name="T16" fmla="*/ 5 w 9"/>
                      <a:gd name="T17" fmla="*/ 7 h 10"/>
                      <a:gd name="T18" fmla="*/ 4 w 9"/>
                      <a:gd name="T19" fmla="*/ 7 h 10"/>
                      <a:gd name="T20" fmla="*/ 4 w 9"/>
                      <a:gd name="T21" fmla="*/ 8 h 10"/>
                      <a:gd name="T22" fmla="*/ 0 w 9"/>
                      <a:gd name="T23" fmla="*/ 8 h 10"/>
                      <a:gd name="T24" fmla="*/ 2 w 9"/>
                      <a:gd name="T25" fmla="*/ 10 h 10"/>
                      <a:gd name="T26" fmla="*/ 0 w 9"/>
                      <a:gd name="T27" fmla="*/ 8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10">
                        <a:moveTo>
                          <a:pt x="0" y="8"/>
                        </a:moveTo>
                        <a:lnTo>
                          <a:pt x="2" y="10"/>
                        </a:lnTo>
                        <a:lnTo>
                          <a:pt x="5" y="10"/>
                        </a:lnTo>
                        <a:lnTo>
                          <a:pt x="7" y="7"/>
                        </a:lnTo>
                        <a:lnTo>
                          <a:pt x="7" y="5"/>
                        </a:lnTo>
                        <a:lnTo>
                          <a:pt x="9" y="3"/>
                        </a:lnTo>
                        <a:lnTo>
                          <a:pt x="7" y="0"/>
                        </a:lnTo>
                        <a:lnTo>
                          <a:pt x="5" y="3"/>
                        </a:lnTo>
                        <a:lnTo>
                          <a:pt x="5" y="7"/>
                        </a:lnTo>
                        <a:lnTo>
                          <a:pt x="4" y="7"/>
                        </a:lnTo>
                        <a:lnTo>
                          <a:pt x="4" y="8"/>
                        </a:lnTo>
                        <a:lnTo>
                          <a:pt x="0" y="8"/>
                        </a:lnTo>
                        <a:lnTo>
                          <a:pt x="2" y="10"/>
                        </a:lnTo>
                        <a:lnTo>
                          <a:pt x="0"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2225" name="Freeform 417"/>
                  <p:cNvSpPr>
                    <a:spLocks/>
                  </p:cNvSpPr>
                  <p:nvPr/>
                </p:nvSpPr>
                <p:spPr bwMode="auto">
                  <a:xfrm>
                    <a:off x="4430" y="1588"/>
                    <a:ext cx="2" cy="5"/>
                  </a:xfrm>
                  <a:custGeom>
                    <a:avLst/>
                    <a:gdLst>
                      <a:gd name="T0" fmla="*/ 3 w 5"/>
                      <a:gd name="T1" fmla="*/ 0 h 9"/>
                      <a:gd name="T2" fmla="*/ 1 w 5"/>
                      <a:gd name="T3" fmla="*/ 1 h 9"/>
                      <a:gd name="T4" fmla="*/ 1 w 5"/>
                      <a:gd name="T5" fmla="*/ 3 h 9"/>
                      <a:gd name="T6" fmla="*/ 0 w 5"/>
                      <a:gd name="T7" fmla="*/ 4 h 9"/>
                      <a:gd name="T8" fmla="*/ 1 w 5"/>
                      <a:gd name="T9" fmla="*/ 8 h 9"/>
                      <a:gd name="T10" fmla="*/ 1 w 5"/>
                      <a:gd name="T11" fmla="*/ 9 h 9"/>
                      <a:gd name="T12" fmla="*/ 5 w 5"/>
                      <a:gd name="T13" fmla="*/ 9 h 9"/>
                      <a:gd name="T14" fmla="*/ 5 w 5"/>
                      <a:gd name="T15" fmla="*/ 1 h 9"/>
                      <a:gd name="T16" fmla="*/ 3 w 5"/>
                      <a:gd name="T17" fmla="*/ 3 h 9"/>
                      <a:gd name="T18" fmla="*/ 3 w 5"/>
                      <a:gd name="T19" fmla="*/ 0 h 9"/>
                      <a:gd name="T20" fmla="*/ 1 w 5"/>
                      <a:gd name="T21" fmla="*/ 1 h 9"/>
                      <a:gd name="T22" fmla="*/ 3 w 5"/>
                      <a:gd name="T23"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 h="9">
                        <a:moveTo>
                          <a:pt x="3" y="0"/>
                        </a:moveTo>
                        <a:lnTo>
                          <a:pt x="1" y="1"/>
                        </a:lnTo>
                        <a:lnTo>
                          <a:pt x="1" y="3"/>
                        </a:lnTo>
                        <a:lnTo>
                          <a:pt x="0" y="4"/>
                        </a:lnTo>
                        <a:lnTo>
                          <a:pt x="1" y="8"/>
                        </a:lnTo>
                        <a:lnTo>
                          <a:pt x="1" y="9"/>
                        </a:lnTo>
                        <a:lnTo>
                          <a:pt x="5" y="9"/>
                        </a:lnTo>
                        <a:lnTo>
                          <a:pt x="5" y="1"/>
                        </a:lnTo>
                        <a:lnTo>
                          <a:pt x="3" y="3"/>
                        </a:lnTo>
                        <a:lnTo>
                          <a:pt x="3" y="0"/>
                        </a:lnTo>
                        <a:lnTo>
                          <a:pt x="1" y="1"/>
                        </a:lnTo>
                        <a:lnTo>
                          <a:pt x="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2226" name="Freeform 418"/>
                  <p:cNvSpPr>
                    <a:spLocks/>
                  </p:cNvSpPr>
                  <p:nvPr/>
                </p:nvSpPr>
                <p:spPr bwMode="auto">
                  <a:xfrm>
                    <a:off x="4432" y="1588"/>
                    <a:ext cx="3" cy="2"/>
                  </a:xfrm>
                  <a:custGeom>
                    <a:avLst/>
                    <a:gdLst>
                      <a:gd name="T0" fmla="*/ 7 w 7"/>
                      <a:gd name="T1" fmla="*/ 4 h 4"/>
                      <a:gd name="T2" fmla="*/ 7 w 7"/>
                      <a:gd name="T3" fmla="*/ 3 h 4"/>
                      <a:gd name="T4" fmla="*/ 3 w 7"/>
                      <a:gd name="T5" fmla="*/ 0 h 4"/>
                      <a:gd name="T6" fmla="*/ 0 w 7"/>
                      <a:gd name="T7" fmla="*/ 0 h 4"/>
                      <a:gd name="T8" fmla="*/ 0 w 7"/>
                      <a:gd name="T9" fmla="*/ 3 h 4"/>
                      <a:gd name="T10" fmla="*/ 3 w 7"/>
                      <a:gd name="T11" fmla="*/ 3 h 4"/>
                      <a:gd name="T12" fmla="*/ 3 w 7"/>
                      <a:gd name="T13" fmla="*/ 4 h 4"/>
                      <a:gd name="T14" fmla="*/ 5 w 7"/>
                      <a:gd name="T15" fmla="*/ 1 h 4"/>
                      <a:gd name="T16" fmla="*/ 7 w 7"/>
                      <a:gd name="T17" fmla="*/ 4 h 4"/>
                      <a:gd name="T18" fmla="*/ 7 w 7"/>
                      <a:gd name="T19" fmla="*/ 3 h 4"/>
                      <a:gd name="T20" fmla="*/ 7 w 7"/>
                      <a:gd name="T21"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 h="4">
                        <a:moveTo>
                          <a:pt x="7" y="4"/>
                        </a:moveTo>
                        <a:lnTo>
                          <a:pt x="7" y="3"/>
                        </a:lnTo>
                        <a:lnTo>
                          <a:pt x="3" y="0"/>
                        </a:lnTo>
                        <a:lnTo>
                          <a:pt x="0" y="0"/>
                        </a:lnTo>
                        <a:lnTo>
                          <a:pt x="0" y="3"/>
                        </a:lnTo>
                        <a:lnTo>
                          <a:pt x="3" y="3"/>
                        </a:lnTo>
                        <a:lnTo>
                          <a:pt x="3" y="4"/>
                        </a:lnTo>
                        <a:lnTo>
                          <a:pt x="5" y="1"/>
                        </a:lnTo>
                        <a:lnTo>
                          <a:pt x="7" y="4"/>
                        </a:lnTo>
                        <a:lnTo>
                          <a:pt x="7" y="3"/>
                        </a:lnTo>
                        <a:lnTo>
                          <a:pt x="7"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2227" name="Freeform 419"/>
                  <p:cNvSpPr>
                    <a:spLocks/>
                  </p:cNvSpPr>
                  <p:nvPr/>
                </p:nvSpPr>
                <p:spPr bwMode="auto">
                  <a:xfrm>
                    <a:off x="4447" y="1589"/>
                    <a:ext cx="3" cy="4"/>
                  </a:xfrm>
                  <a:custGeom>
                    <a:avLst/>
                    <a:gdLst>
                      <a:gd name="T0" fmla="*/ 6 w 6"/>
                      <a:gd name="T1" fmla="*/ 7 h 8"/>
                      <a:gd name="T2" fmla="*/ 5 w 6"/>
                      <a:gd name="T3" fmla="*/ 8 h 8"/>
                      <a:gd name="T4" fmla="*/ 1 w 6"/>
                      <a:gd name="T5" fmla="*/ 8 h 8"/>
                      <a:gd name="T6" fmla="*/ 0 w 6"/>
                      <a:gd name="T7" fmla="*/ 7 h 8"/>
                      <a:gd name="T8" fmla="*/ 1 w 6"/>
                      <a:gd name="T9" fmla="*/ 0 h 8"/>
                      <a:gd name="T10" fmla="*/ 5 w 6"/>
                      <a:gd name="T11" fmla="*/ 3 h 8"/>
                      <a:gd name="T12" fmla="*/ 5 w 6"/>
                      <a:gd name="T13" fmla="*/ 5 h 8"/>
                      <a:gd name="T14" fmla="*/ 6 w 6"/>
                      <a:gd name="T15" fmla="*/ 7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 h="8">
                        <a:moveTo>
                          <a:pt x="6" y="7"/>
                        </a:moveTo>
                        <a:lnTo>
                          <a:pt x="5" y="8"/>
                        </a:lnTo>
                        <a:lnTo>
                          <a:pt x="1" y="8"/>
                        </a:lnTo>
                        <a:lnTo>
                          <a:pt x="0" y="7"/>
                        </a:lnTo>
                        <a:lnTo>
                          <a:pt x="1" y="0"/>
                        </a:lnTo>
                        <a:lnTo>
                          <a:pt x="5" y="3"/>
                        </a:lnTo>
                        <a:lnTo>
                          <a:pt x="5" y="5"/>
                        </a:lnTo>
                        <a:lnTo>
                          <a:pt x="6"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2228" name="Freeform 420"/>
                  <p:cNvSpPr>
                    <a:spLocks/>
                  </p:cNvSpPr>
                  <p:nvPr/>
                </p:nvSpPr>
                <p:spPr bwMode="auto">
                  <a:xfrm>
                    <a:off x="4448" y="1591"/>
                    <a:ext cx="2" cy="2"/>
                  </a:xfrm>
                  <a:custGeom>
                    <a:avLst/>
                    <a:gdLst>
                      <a:gd name="T0" fmla="*/ 2 w 3"/>
                      <a:gd name="T1" fmla="*/ 5 h 5"/>
                      <a:gd name="T2" fmla="*/ 0 w 3"/>
                      <a:gd name="T3" fmla="*/ 5 h 5"/>
                      <a:gd name="T4" fmla="*/ 3 w 3"/>
                      <a:gd name="T5" fmla="*/ 5 h 5"/>
                      <a:gd name="T6" fmla="*/ 3 w 3"/>
                      <a:gd name="T7" fmla="*/ 0 h 5"/>
                      <a:gd name="T8" fmla="*/ 0 w 3"/>
                      <a:gd name="T9" fmla="*/ 3 h 5"/>
                      <a:gd name="T10" fmla="*/ 2 w 3"/>
                      <a:gd name="T11" fmla="*/ 3 h 5"/>
                      <a:gd name="T12" fmla="*/ 2 w 3"/>
                      <a:gd name="T13" fmla="*/ 2 h 5"/>
                      <a:gd name="T14" fmla="*/ 2 w 3"/>
                      <a:gd name="T15" fmla="*/ 5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5">
                        <a:moveTo>
                          <a:pt x="2" y="5"/>
                        </a:moveTo>
                        <a:lnTo>
                          <a:pt x="0" y="5"/>
                        </a:lnTo>
                        <a:lnTo>
                          <a:pt x="3" y="5"/>
                        </a:lnTo>
                        <a:lnTo>
                          <a:pt x="3" y="0"/>
                        </a:lnTo>
                        <a:lnTo>
                          <a:pt x="0" y="3"/>
                        </a:lnTo>
                        <a:lnTo>
                          <a:pt x="2" y="3"/>
                        </a:lnTo>
                        <a:lnTo>
                          <a:pt x="2" y="2"/>
                        </a:lnTo>
                        <a:lnTo>
                          <a:pt x="2" y="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2229" name="Freeform 421"/>
                  <p:cNvSpPr>
                    <a:spLocks/>
                  </p:cNvSpPr>
                  <p:nvPr/>
                </p:nvSpPr>
                <p:spPr bwMode="auto">
                  <a:xfrm>
                    <a:off x="4446" y="1592"/>
                    <a:ext cx="3" cy="1"/>
                  </a:xfrm>
                  <a:custGeom>
                    <a:avLst/>
                    <a:gdLst>
                      <a:gd name="T0" fmla="*/ 0 w 7"/>
                      <a:gd name="T1" fmla="*/ 0 h 3"/>
                      <a:gd name="T2" fmla="*/ 0 w 7"/>
                      <a:gd name="T3" fmla="*/ 1 h 3"/>
                      <a:gd name="T4" fmla="*/ 2 w 7"/>
                      <a:gd name="T5" fmla="*/ 3 h 3"/>
                      <a:gd name="T6" fmla="*/ 7 w 7"/>
                      <a:gd name="T7" fmla="*/ 3 h 3"/>
                      <a:gd name="T8" fmla="*/ 7 w 7"/>
                      <a:gd name="T9" fmla="*/ 0 h 3"/>
                      <a:gd name="T10" fmla="*/ 0 w 7"/>
                      <a:gd name="T11" fmla="*/ 0 h 3"/>
                      <a:gd name="T12" fmla="*/ 0 w 7"/>
                      <a:gd name="T13" fmla="*/ 1 h 3"/>
                      <a:gd name="T14" fmla="*/ 0 w 7"/>
                      <a:gd name="T15" fmla="*/ 0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 h="3">
                        <a:moveTo>
                          <a:pt x="0" y="0"/>
                        </a:moveTo>
                        <a:lnTo>
                          <a:pt x="0" y="1"/>
                        </a:lnTo>
                        <a:lnTo>
                          <a:pt x="2" y="3"/>
                        </a:lnTo>
                        <a:lnTo>
                          <a:pt x="7" y="3"/>
                        </a:lnTo>
                        <a:lnTo>
                          <a:pt x="7" y="0"/>
                        </a:lnTo>
                        <a:lnTo>
                          <a:pt x="0" y="0"/>
                        </a:lnTo>
                        <a:lnTo>
                          <a:pt x="0" y="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2230" name="Freeform 422"/>
                  <p:cNvSpPr>
                    <a:spLocks/>
                  </p:cNvSpPr>
                  <p:nvPr/>
                </p:nvSpPr>
                <p:spPr bwMode="auto">
                  <a:xfrm>
                    <a:off x="4446" y="1588"/>
                    <a:ext cx="2" cy="4"/>
                  </a:xfrm>
                  <a:custGeom>
                    <a:avLst/>
                    <a:gdLst>
                      <a:gd name="T0" fmla="*/ 3 w 5"/>
                      <a:gd name="T1" fmla="*/ 0 h 8"/>
                      <a:gd name="T2" fmla="*/ 2 w 5"/>
                      <a:gd name="T3" fmla="*/ 1 h 8"/>
                      <a:gd name="T4" fmla="*/ 0 w 5"/>
                      <a:gd name="T5" fmla="*/ 8 h 8"/>
                      <a:gd name="T6" fmla="*/ 3 w 5"/>
                      <a:gd name="T7" fmla="*/ 8 h 8"/>
                      <a:gd name="T8" fmla="*/ 5 w 5"/>
                      <a:gd name="T9" fmla="*/ 1 h 8"/>
                      <a:gd name="T10" fmla="*/ 3 w 5"/>
                      <a:gd name="T11" fmla="*/ 3 h 8"/>
                      <a:gd name="T12" fmla="*/ 3 w 5"/>
                      <a:gd name="T13" fmla="*/ 0 h 8"/>
                      <a:gd name="T14" fmla="*/ 2 w 5"/>
                      <a:gd name="T15" fmla="*/ 1 h 8"/>
                      <a:gd name="T16" fmla="*/ 3 w 5"/>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8">
                        <a:moveTo>
                          <a:pt x="3" y="0"/>
                        </a:moveTo>
                        <a:lnTo>
                          <a:pt x="2" y="1"/>
                        </a:lnTo>
                        <a:lnTo>
                          <a:pt x="0" y="8"/>
                        </a:lnTo>
                        <a:lnTo>
                          <a:pt x="3" y="8"/>
                        </a:lnTo>
                        <a:lnTo>
                          <a:pt x="5" y="1"/>
                        </a:lnTo>
                        <a:lnTo>
                          <a:pt x="3" y="3"/>
                        </a:lnTo>
                        <a:lnTo>
                          <a:pt x="3" y="0"/>
                        </a:lnTo>
                        <a:lnTo>
                          <a:pt x="2" y="1"/>
                        </a:lnTo>
                        <a:lnTo>
                          <a:pt x="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2231" name="Freeform 423"/>
                  <p:cNvSpPr>
                    <a:spLocks/>
                  </p:cNvSpPr>
                  <p:nvPr/>
                </p:nvSpPr>
                <p:spPr bwMode="auto">
                  <a:xfrm>
                    <a:off x="4448" y="1588"/>
                    <a:ext cx="4" cy="5"/>
                  </a:xfrm>
                  <a:custGeom>
                    <a:avLst/>
                    <a:gdLst>
                      <a:gd name="T0" fmla="*/ 5 w 8"/>
                      <a:gd name="T1" fmla="*/ 9 h 9"/>
                      <a:gd name="T2" fmla="*/ 7 w 8"/>
                      <a:gd name="T3" fmla="*/ 8 h 9"/>
                      <a:gd name="T4" fmla="*/ 5 w 8"/>
                      <a:gd name="T5" fmla="*/ 6 h 9"/>
                      <a:gd name="T6" fmla="*/ 5 w 8"/>
                      <a:gd name="T7" fmla="*/ 4 h 9"/>
                      <a:gd name="T8" fmla="*/ 4 w 8"/>
                      <a:gd name="T9" fmla="*/ 1 h 9"/>
                      <a:gd name="T10" fmla="*/ 0 w 8"/>
                      <a:gd name="T11" fmla="*/ 0 h 9"/>
                      <a:gd name="T12" fmla="*/ 0 w 8"/>
                      <a:gd name="T13" fmla="*/ 3 h 9"/>
                      <a:gd name="T14" fmla="*/ 2 w 8"/>
                      <a:gd name="T15" fmla="*/ 4 h 9"/>
                      <a:gd name="T16" fmla="*/ 2 w 8"/>
                      <a:gd name="T17" fmla="*/ 6 h 9"/>
                      <a:gd name="T18" fmla="*/ 4 w 8"/>
                      <a:gd name="T19" fmla="*/ 9 h 9"/>
                      <a:gd name="T20" fmla="*/ 5 w 8"/>
                      <a:gd name="T21" fmla="*/ 6 h 9"/>
                      <a:gd name="T22" fmla="*/ 5 w 8"/>
                      <a:gd name="T23" fmla="*/ 9 h 9"/>
                      <a:gd name="T24" fmla="*/ 8 w 8"/>
                      <a:gd name="T25" fmla="*/ 9 h 9"/>
                      <a:gd name="T26" fmla="*/ 7 w 8"/>
                      <a:gd name="T27" fmla="*/ 8 h 9"/>
                      <a:gd name="T28" fmla="*/ 5 w 8"/>
                      <a:gd name="T29"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 h="9">
                        <a:moveTo>
                          <a:pt x="5" y="9"/>
                        </a:moveTo>
                        <a:lnTo>
                          <a:pt x="7" y="8"/>
                        </a:lnTo>
                        <a:lnTo>
                          <a:pt x="5" y="6"/>
                        </a:lnTo>
                        <a:lnTo>
                          <a:pt x="5" y="4"/>
                        </a:lnTo>
                        <a:lnTo>
                          <a:pt x="4" y="1"/>
                        </a:lnTo>
                        <a:lnTo>
                          <a:pt x="0" y="0"/>
                        </a:lnTo>
                        <a:lnTo>
                          <a:pt x="0" y="3"/>
                        </a:lnTo>
                        <a:lnTo>
                          <a:pt x="2" y="4"/>
                        </a:lnTo>
                        <a:lnTo>
                          <a:pt x="2" y="6"/>
                        </a:lnTo>
                        <a:lnTo>
                          <a:pt x="4" y="9"/>
                        </a:lnTo>
                        <a:lnTo>
                          <a:pt x="5" y="6"/>
                        </a:lnTo>
                        <a:lnTo>
                          <a:pt x="5" y="9"/>
                        </a:lnTo>
                        <a:lnTo>
                          <a:pt x="8" y="9"/>
                        </a:lnTo>
                        <a:lnTo>
                          <a:pt x="7" y="8"/>
                        </a:lnTo>
                        <a:lnTo>
                          <a:pt x="5" y="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2232" name="Freeform 424"/>
                  <p:cNvSpPr>
                    <a:spLocks/>
                  </p:cNvSpPr>
                  <p:nvPr/>
                </p:nvSpPr>
                <p:spPr bwMode="auto">
                  <a:xfrm>
                    <a:off x="4454" y="1589"/>
                    <a:ext cx="3" cy="3"/>
                  </a:xfrm>
                  <a:custGeom>
                    <a:avLst/>
                    <a:gdLst>
                      <a:gd name="T0" fmla="*/ 5 w 5"/>
                      <a:gd name="T1" fmla="*/ 7 h 7"/>
                      <a:gd name="T2" fmla="*/ 2 w 5"/>
                      <a:gd name="T3" fmla="*/ 7 h 7"/>
                      <a:gd name="T4" fmla="*/ 2 w 5"/>
                      <a:gd name="T5" fmla="*/ 5 h 7"/>
                      <a:gd name="T6" fmla="*/ 0 w 5"/>
                      <a:gd name="T7" fmla="*/ 3 h 7"/>
                      <a:gd name="T8" fmla="*/ 0 w 5"/>
                      <a:gd name="T9" fmla="*/ 2 h 7"/>
                      <a:gd name="T10" fmla="*/ 2 w 5"/>
                      <a:gd name="T11" fmla="*/ 0 h 7"/>
                      <a:gd name="T12" fmla="*/ 5 w 5"/>
                      <a:gd name="T13" fmla="*/ 0 h 7"/>
                      <a:gd name="T14" fmla="*/ 5 w 5"/>
                      <a:gd name="T15" fmla="*/ 7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7">
                        <a:moveTo>
                          <a:pt x="5" y="7"/>
                        </a:moveTo>
                        <a:lnTo>
                          <a:pt x="2" y="7"/>
                        </a:lnTo>
                        <a:lnTo>
                          <a:pt x="2" y="5"/>
                        </a:lnTo>
                        <a:lnTo>
                          <a:pt x="0" y="3"/>
                        </a:lnTo>
                        <a:lnTo>
                          <a:pt x="0" y="2"/>
                        </a:lnTo>
                        <a:lnTo>
                          <a:pt x="2" y="0"/>
                        </a:lnTo>
                        <a:lnTo>
                          <a:pt x="5" y="0"/>
                        </a:lnTo>
                        <a:lnTo>
                          <a:pt x="5"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2233" name="Freeform 425"/>
                  <p:cNvSpPr>
                    <a:spLocks/>
                  </p:cNvSpPr>
                  <p:nvPr/>
                </p:nvSpPr>
                <p:spPr bwMode="auto">
                  <a:xfrm>
                    <a:off x="4454" y="1591"/>
                    <a:ext cx="3" cy="2"/>
                  </a:xfrm>
                  <a:custGeom>
                    <a:avLst/>
                    <a:gdLst>
                      <a:gd name="T0" fmla="*/ 0 w 7"/>
                      <a:gd name="T1" fmla="*/ 2 h 5"/>
                      <a:gd name="T2" fmla="*/ 2 w 7"/>
                      <a:gd name="T3" fmla="*/ 3 h 5"/>
                      <a:gd name="T4" fmla="*/ 3 w 7"/>
                      <a:gd name="T5" fmla="*/ 3 h 5"/>
                      <a:gd name="T6" fmla="*/ 3 w 7"/>
                      <a:gd name="T7" fmla="*/ 5 h 5"/>
                      <a:gd name="T8" fmla="*/ 7 w 7"/>
                      <a:gd name="T9" fmla="*/ 2 h 5"/>
                      <a:gd name="T10" fmla="*/ 3 w 7"/>
                      <a:gd name="T11" fmla="*/ 0 h 5"/>
                      <a:gd name="T12" fmla="*/ 2 w 7"/>
                      <a:gd name="T13" fmla="*/ 0 h 5"/>
                      <a:gd name="T14" fmla="*/ 3 w 7"/>
                      <a:gd name="T15" fmla="*/ 2 h 5"/>
                      <a:gd name="T16" fmla="*/ 0 w 7"/>
                      <a:gd name="T17" fmla="*/ 2 h 5"/>
                      <a:gd name="T18" fmla="*/ 0 w 7"/>
                      <a:gd name="T19" fmla="*/ 3 h 5"/>
                      <a:gd name="T20" fmla="*/ 2 w 7"/>
                      <a:gd name="T21" fmla="*/ 3 h 5"/>
                      <a:gd name="T22" fmla="*/ 0 w 7"/>
                      <a:gd name="T23"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 h="5">
                        <a:moveTo>
                          <a:pt x="0" y="2"/>
                        </a:moveTo>
                        <a:lnTo>
                          <a:pt x="2" y="3"/>
                        </a:lnTo>
                        <a:lnTo>
                          <a:pt x="3" y="3"/>
                        </a:lnTo>
                        <a:lnTo>
                          <a:pt x="3" y="5"/>
                        </a:lnTo>
                        <a:lnTo>
                          <a:pt x="7" y="2"/>
                        </a:lnTo>
                        <a:lnTo>
                          <a:pt x="3" y="0"/>
                        </a:lnTo>
                        <a:lnTo>
                          <a:pt x="2" y="0"/>
                        </a:lnTo>
                        <a:lnTo>
                          <a:pt x="3" y="2"/>
                        </a:lnTo>
                        <a:lnTo>
                          <a:pt x="0" y="2"/>
                        </a:lnTo>
                        <a:lnTo>
                          <a:pt x="0" y="3"/>
                        </a:lnTo>
                        <a:lnTo>
                          <a:pt x="2" y="3"/>
                        </a:lnTo>
                        <a:lnTo>
                          <a:pt x="0"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2234" name="Freeform 426"/>
                  <p:cNvSpPr>
                    <a:spLocks/>
                  </p:cNvSpPr>
                  <p:nvPr/>
                </p:nvSpPr>
                <p:spPr bwMode="auto">
                  <a:xfrm>
                    <a:off x="4453" y="1588"/>
                    <a:ext cx="3" cy="4"/>
                  </a:xfrm>
                  <a:custGeom>
                    <a:avLst/>
                    <a:gdLst>
                      <a:gd name="T0" fmla="*/ 3 w 4"/>
                      <a:gd name="T1" fmla="*/ 0 h 8"/>
                      <a:gd name="T2" fmla="*/ 1 w 4"/>
                      <a:gd name="T3" fmla="*/ 0 h 8"/>
                      <a:gd name="T4" fmla="*/ 0 w 4"/>
                      <a:gd name="T5" fmla="*/ 3 h 8"/>
                      <a:gd name="T6" fmla="*/ 0 w 4"/>
                      <a:gd name="T7" fmla="*/ 4 h 8"/>
                      <a:gd name="T8" fmla="*/ 1 w 4"/>
                      <a:gd name="T9" fmla="*/ 6 h 8"/>
                      <a:gd name="T10" fmla="*/ 1 w 4"/>
                      <a:gd name="T11" fmla="*/ 8 h 8"/>
                      <a:gd name="T12" fmla="*/ 4 w 4"/>
                      <a:gd name="T13" fmla="*/ 8 h 8"/>
                      <a:gd name="T14" fmla="*/ 4 w 4"/>
                      <a:gd name="T15" fmla="*/ 6 h 8"/>
                      <a:gd name="T16" fmla="*/ 3 w 4"/>
                      <a:gd name="T17" fmla="*/ 4 h 8"/>
                      <a:gd name="T18" fmla="*/ 4 w 4"/>
                      <a:gd name="T19" fmla="*/ 3 h 8"/>
                      <a:gd name="T20" fmla="*/ 3 w 4"/>
                      <a:gd name="T21" fmla="*/ 3 h 8"/>
                      <a:gd name="T22" fmla="*/ 3 w 4"/>
                      <a:gd name="T23" fmla="*/ 0 h 8"/>
                      <a:gd name="T24" fmla="*/ 1 w 4"/>
                      <a:gd name="T25" fmla="*/ 0 h 8"/>
                      <a:gd name="T26" fmla="*/ 3 w 4"/>
                      <a:gd name="T2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 h="8">
                        <a:moveTo>
                          <a:pt x="3" y="0"/>
                        </a:moveTo>
                        <a:lnTo>
                          <a:pt x="1" y="0"/>
                        </a:lnTo>
                        <a:lnTo>
                          <a:pt x="0" y="3"/>
                        </a:lnTo>
                        <a:lnTo>
                          <a:pt x="0" y="4"/>
                        </a:lnTo>
                        <a:lnTo>
                          <a:pt x="1" y="6"/>
                        </a:lnTo>
                        <a:lnTo>
                          <a:pt x="1" y="8"/>
                        </a:lnTo>
                        <a:lnTo>
                          <a:pt x="4" y="8"/>
                        </a:lnTo>
                        <a:lnTo>
                          <a:pt x="4" y="6"/>
                        </a:lnTo>
                        <a:lnTo>
                          <a:pt x="3" y="4"/>
                        </a:lnTo>
                        <a:lnTo>
                          <a:pt x="4" y="3"/>
                        </a:lnTo>
                        <a:lnTo>
                          <a:pt x="3" y="3"/>
                        </a:lnTo>
                        <a:lnTo>
                          <a:pt x="3" y="0"/>
                        </a:lnTo>
                        <a:lnTo>
                          <a:pt x="1" y="0"/>
                        </a:lnTo>
                        <a:lnTo>
                          <a:pt x="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2235" name="Freeform 427"/>
                  <p:cNvSpPr>
                    <a:spLocks/>
                  </p:cNvSpPr>
                  <p:nvPr/>
                </p:nvSpPr>
                <p:spPr bwMode="auto">
                  <a:xfrm>
                    <a:off x="4455" y="1588"/>
                    <a:ext cx="2" cy="4"/>
                  </a:xfrm>
                  <a:custGeom>
                    <a:avLst/>
                    <a:gdLst>
                      <a:gd name="T0" fmla="*/ 5 w 5"/>
                      <a:gd name="T1" fmla="*/ 8 h 8"/>
                      <a:gd name="T2" fmla="*/ 5 w 5"/>
                      <a:gd name="T3" fmla="*/ 3 h 8"/>
                      <a:gd name="T4" fmla="*/ 3 w 5"/>
                      <a:gd name="T5" fmla="*/ 0 h 8"/>
                      <a:gd name="T6" fmla="*/ 0 w 5"/>
                      <a:gd name="T7" fmla="*/ 0 h 8"/>
                      <a:gd name="T8" fmla="*/ 0 w 5"/>
                      <a:gd name="T9" fmla="*/ 3 h 8"/>
                      <a:gd name="T10" fmla="*/ 1 w 5"/>
                      <a:gd name="T11" fmla="*/ 4 h 8"/>
                      <a:gd name="T12" fmla="*/ 1 w 5"/>
                      <a:gd name="T13" fmla="*/ 8 h 8"/>
                      <a:gd name="T14" fmla="*/ 1 w 5"/>
                      <a:gd name="T15" fmla="*/ 6 h 8"/>
                      <a:gd name="T16" fmla="*/ 5 w 5"/>
                      <a:gd name="T17"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8">
                        <a:moveTo>
                          <a:pt x="5" y="8"/>
                        </a:moveTo>
                        <a:lnTo>
                          <a:pt x="5" y="3"/>
                        </a:lnTo>
                        <a:lnTo>
                          <a:pt x="3" y="0"/>
                        </a:lnTo>
                        <a:lnTo>
                          <a:pt x="0" y="0"/>
                        </a:lnTo>
                        <a:lnTo>
                          <a:pt x="0" y="3"/>
                        </a:lnTo>
                        <a:lnTo>
                          <a:pt x="1" y="4"/>
                        </a:lnTo>
                        <a:lnTo>
                          <a:pt x="1" y="8"/>
                        </a:lnTo>
                        <a:lnTo>
                          <a:pt x="1" y="6"/>
                        </a:lnTo>
                        <a:lnTo>
                          <a:pt x="5"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2236" name="Freeform 428"/>
                  <p:cNvSpPr>
                    <a:spLocks/>
                  </p:cNvSpPr>
                  <p:nvPr/>
                </p:nvSpPr>
                <p:spPr bwMode="auto">
                  <a:xfrm>
                    <a:off x="4461" y="1589"/>
                    <a:ext cx="4" cy="4"/>
                  </a:xfrm>
                  <a:custGeom>
                    <a:avLst/>
                    <a:gdLst>
                      <a:gd name="T0" fmla="*/ 6 w 6"/>
                      <a:gd name="T1" fmla="*/ 3 h 8"/>
                      <a:gd name="T2" fmla="*/ 6 w 6"/>
                      <a:gd name="T3" fmla="*/ 7 h 8"/>
                      <a:gd name="T4" fmla="*/ 5 w 6"/>
                      <a:gd name="T5" fmla="*/ 8 h 8"/>
                      <a:gd name="T6" fmla="*/ 1 w 6"/>
                      <a:gd name="T7" fmla="*/ 8 h 8"/>
                      <a:gd name="T8" fmla="*/ 1 w 6"/>
                      <a:gd name="T9" fmla="*/ 7 h 8"/>
                      <a:gd name="T10" fmla="*/ 0 w 6"/>
                      <a:gd name="T11" fmla="*/ 3 h 8"/>
                      <a:gd name="T12" fmla="*/ 0 w 6"/>
                      <a:gd name="T13" fmla="*/ 2 h 8"/>
                      <a:gd name="T14" fmla="*/ 3 w 6"/>
                      <a:gd name="T15" fmla="*/ 0 h 8"/>
                      <a:gd name="T16" fmla="*/ 5 w 6"/>
                      <a:gd name="T17" fmla="*/ 0 h 8"/>
                      <a:gd name="T18" fmla="*/ 5 w 6"/>
                      <a:gd name="T19" fmla="*/ 3 h 8"/>
                      <a:gd name="T20" fmla="*/ 6 w 6"/>
                      <a:gd name="T21" fmla="*/ 3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 h="8">
                        <a:moveTo>
                          <a:pt x="6" y="3"/>
                        </a:moveTo>
                        <a:lnTo>
                          <a:pt x="6" y="7"/>
                        </a:lnTo>
                        <a:lnTo>
                          <a:pt x="5" y="8"/>
                        </a:lnTo>
                        <a:lnTo>
                          <a:pt x="1" y="8"/>
                        </a:lnTo>
                        <a:lnTo>
                          <a:pt x="1" y="7"/>
                        </a:lnTo>
                        <a:lnTo>
                          <a:pt x="0" y="3"/>
                        </a:lnTo>
                        <a:lnTo>
                          <a:pt x="0" y="2"/>
                        </a:lnTo>
                        <a:lnTo>
                          <a:pt x="3" y="0"/>
                        </a:lnTo>
                        <a:lnTo>
                          <a:pt x="5" y="0"/>
                        </a:lnTo>
                        <a:lnTo>
                          <a:pt x="5" y="3"/>
                        </a:lnTo>
                        <a:lnTo>
                          <a:pt x="6"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2237" name="Freeform 429"/>
                  <p:cNvSpPr>
                    <a:spLocks/>
                  </p:cNvSpPr>
                  <p:nvPr/>
                </p:nvSpPr>
                <p:spPr bwMode="auto">
                  <a:xfrm>
                    <a:off x="4461" y="1590"/>
                    <a:ext cx="4" cy="3"/>
                  </a:xfrm>
                  <a:custGeom>
                    <a:avLst/>
                    <a:gdLst>
                      <a:gd name="T0" fmla="*/ 0 w 8"/>
                      <a:gd name="T1" fmla="*/ 5 h 7"/>
                      <a:gd name="T2" fmla="*/ 0 w 8"/>
                      <a:gd name="T3" fmla="*/ 7 h 7"/>
                      <a:gd name="T4" fmla="*/ 3 w 8"/>
                      <a:gd name="T5" fmla="*/ 7 h 7"/>
                      <a:gd name="T6" fmla="*/ 6 w 8"/>
                      <a:gd name="T7" fmla="*/ 5 h 7"/>
                      <a:gd name="T8" fmla="*/ 8 w 8"/>
                      <a:gd name="T9" fmla="*/ 4 h 7"/>
                      <a:gd name="T10" fmla="*/ 8 w 8"/>
                      <a:gd name="T11" fmla="*/ 0 h 7"/>
                      <a:gd name="T12" fmla="*/ 5 w 8"/>
                      <a:gd name="T13" fmla="*/ 2 h 7"/>
                      <a:gd name="T14" fmla="*/ 3 w 8"/>
                      <a:gd name="T15" fmla="*/ 4 h 7"/>
                      <a:gd name="T16" fmla="*/ 1 w 8"/>
                      <a:gd name="T17" fmla="*/ 4 h 7"/>
                      <a:gd name="T18" fmla="*/ 3 w 8"/>
                      <a:gd name="T19" fmla="*/ 5 h 7"/>
                      <a:gd name="T20" fmla="*/ 0 w 8"/>
                      <a:gd name="T21" fmla="*/ 5 h 7"/>
                      <a:gd name="T22" fmla="*/ 0 w 8"/>
                      <a:gd name="T23" fmla="*/ 7 h 7"/>
                      <a:gd name="T24" fmla="*/ 0 w 8"/>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 h="7">
                        <a:moveTo>
                          <a:pt x="0" y="5"/>
                        </a:moveTo>
                        <a:lnTo>
                          <a:pt x="0" y="7"/>
                        </a:lnTo>
                        <a:lnTo>
                          <a:pt x="3" y="7"/>
                        </a:lnTo>
                        <a:lnTo>
                          <a:pt x="6" y="5"/>
                        </a:lnTo>
                        <a:lnTo>
                          <a:pt x="8" y="4"/>
                        </a:lnTo>
                        <a:lnTo>
                          <a:pt x="8" y="0"/>
                        </a:lnTo>
                        <a:lnTo>
                          <a:pt x="5" y="2"/>
                        </a:lnTo>
                        <a:lnTo>
                          <a:pt x="3" y="4"/>
                        </a:lnTo>
                        <a:lnTo>
                          <a:pt x="1" y="4"/>
                        </a:lnTo>
                        <a:lnTo>
                          <a:pt x="3" y="5"/>
                        </a:lnTo>
                        <a:lnTo>
                          <a:pt x="0" y="5"/>
                        </a:lnTo>
                        <a:lnTo>
                          <a:pt x="0" y="7"/>
                        </a:lnTo>
                        <a:lnTo>
                          <a:pt x="0" y="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2238" name="Freeform 430"/>
                  <p:cNvSpPr>
                    <a:spLocks/>
                  </p:cNvSpPr>
                  <p:nvPr/>
                </p:nvSpPr>
                <p:spPr bwMode="auto">
                  <a:xfrm>
                    <a:off x="4461" y="1588"/>
                    <a:ext cx="2" cy="5"/>
                  </a:xfrm>
                  <a:custGeom>
                    <a:avLst/>
                    <a:gdLst>
                      <a:gd name="T0" fmla="*/ 3 w 5"/>
                      <a:gd name="T1" fmla="*/ 0 h 9"/>
                      <a:gd name="T2" fmla="*/ 0 w 5"/>
                      <a:gd name="T3" fmla="*/ 1 h 9"/>
                      <a:gd name="T4" fmla="*/ 0 w 5"/>
                      <a:gd name="T5" fmla="*/ 4 h 9"/>
                      <a:gd name="T6" fmla="*/ 2 w 5"/>
                      <a:gd name="T7" fmla="*/ 8 h 9"/>
                      <a:gd name="T8" fmla="*/ 2 w 5"/>
                      <a:gd name="T9" fmla="*/ 9 h 9"/>
                      <a:gd name="T10" fmla="*/ 5 w 5"/>
                      <a:gd name="T11" fmla="*/ 9 h 9"/>
                      <a:gd name="T12" fmla="*/ 5 w 5"/>
                      <a:gd name="T13" fmla="*/ 6 h 9"/>
                      <a:gd name="T14" fmla="*/ 3 w 5"/>
                      <a:gd name="T15" fmla="*/ 4 h 9"/>
                      <a:gd name="T16" fmla="*/ 5 w 5"/>
                      <a:gd name="T17" fmla="*/ 3 h 9"/>
                      <a:gd name="T18" fmla="*/ 3 w 5"/>
                      <a:gd name="T19"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 h="9">
                        <a:moveTo>
                          <a:pt x="3" y="0"/>
                        </a:moveTo>
                        <a:lnTo>
                          <a:pt x="0" y="1"/>
                        </a:lnTo>
                        <a:lnTo>
                          <a:pt x="0" y="4"/>
                        </a:lnTo>
                        <a:lnTo>
                          <a:pt x="2" y="8"/>
                        </a:lnTo>
                        <a:lnTo>
                          <a:pt x="2" y="9"/>
                        </a:lnTo>
                        <a:lnTo>
                          <a:pt x="5" y="9"/>
                        </a:lnTo>
                        <a:lnTo>
                          <a:pt x="5" y="6"/>
                        </a:lnTo>
                        <a:lnTo>
                          <a:pt x="3" y="4"/>
                        </a:lnTo>
                        <a:lnTo>
                          <a:pt x="5" y="3"/>
                        </a:lnTo>
                        <a:lnTo>
                          <a:pt x="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2239" name="Freeform 431"/>
                  <p:cNvSpPr>
                    <a:spLocks/>
                  </p:cNvSpPr>
                  <p:nvPr/>
                </p:nvSpPr>
                <p:spPr bwMode="auto">
                  <a:xfrm>
                    <a:off x="4462" y="1588"/>
                    <a:ext cx="3" cy="3"/>
                  </a:xfrm>
                  <a:custGeom>
                    <a:avLst/>
                    <a:gdLst>
                      <a:gd name="T0" fmla="*/ 7 w 7"/>
                      <a:gd name="T1" fmla="*/ 4 h 6"/>
                      <a:gd name="T2" fmla="*/ 5 w 7"/>
                      <a:gd name="T3" fmla="*/ 4 h 6"/>
                      <a:gd name="T4" fmla="*/ 5 w 7"/>
                      <a:gd name="T5" fmla="*/ 1 h 6"/>
                      <a:gd name="T6" fmla="*/ 4 w 7"/>
                      <a:gd name="T7" fmla="*/ 0 h 6"/>
                      <a:gd name="T8" fmla="*/ 0 w 7"/>
                      <a:gd name="T9" fmla="*/ 0 h 6"/>
                      <a:gd name="T10" fmla="*/ 2 w 7"/>
                      <a:gd name="T11" fmla="*/ 3 h 6"/>
                      <a:gd name="T12" fmla="*/ 2 w 7"/>
                      <a:gd name="T13" fmla="*/ 4 h 6"/>
                      <a:gd name="T14" fmla="*/ 4 w 7"/>
                      <a:gd name="T15" fmla="*/ 6 h 6"/>
                      <a:gd name="T16" fmla="*/ 7 w 7"/>
                      <a:gd name="T17" fmla="*/ 4 h 6"/>
                      <a:gd name="T18" fmla="*/ 5 w 7"/>
                      <a:gd name="T19" fmla="*/ 4 h 6"/>
                      <a:gd name="T20" fmla="*/ 7 w 7"/>
                      <a:gd name="T21" fmla="*/ 4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 h="6">
                        <a:moveTo>
                          <a:pt x="7" y="4"/>
                        </a:moveTo>
                        <a:lnTo>
                          <a:pt x="5" y="4"/>
                        </a:lnTo>
                        <a:lnTo>
                          <a:pt x="5" y="1"/>
                        </a:lnTo>
                        <a:lnTo>
                          <a:pt x="4" y="0"/>
                        </a:lnTo>
                        <a:lnTo>
                          <a:pt x="0" y="0"/>
                        </a:lnTo>
                        <a:lnTo>
                          <a:pt x="2" y="3"/>
                        </a:lnTo>
                        <a:lnTo>
                          <a:pt x="2" y="4"/>
                        </a:lnTo>
                        <a:lnTo>
                          <a:pt x="4" y="6"/>
                        </a:lnTo>
                        <a:lnTo>
                          <a:pt x="7" y="4"/>
                        </a:lnTo>
                        <a:lnTo>
                          <a:pt x="5" y="4"/>
                        </a:lnTo>
                        <a:lnTo>
                          <a:pt x="7"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grpSp>
            <p:grpSp>
              <p:nvGrpSpPr>
                <p:cNvPr id="1912240" name="Group 432"/>
                <p:cNvGrpSpPr>
                  <a:grpSpLocks/>
                </p:cNvGrpSpPr>
                <p:nvPr/>
              </p:nvGrpSpPr>
              <p:grpSpPr bwMode="auto">
                <a:xfrm>
                  <a:off x="4096" y="1588"/>
                  <a:ext cx="387" cy="12"/>
                  <a:chOff x="4096" y="1588"/>
                  <a:chExt cx="387" cy="12"/>
                </a:xfrm>
              </p:grpSpPr>
              <p:sp>
                <p:nvSpPr>
                  <p:cNvPr id="1912241" name="Freeform 433"/>
                  <p:cNvSpPr>
                    <a:spLocks/>
                  </p:cNvSpPr>
                  <p:nvPr/>
                </p:nvSpPr>
                <p:spPr bwMode="auto">
                  <a:xfrm>
                    <a:off x="4467" y="1589"/>
                    <a:ext cx="2" cy="3"/>
                  </a:xfrm>
                  <a:custGeom>
                    <a:avLst/>
                    <a:gdLst>
                      <a:gd name="T0" fmla="*/ 5 w 5"/>
                      <a:gd name="T1" fmla="*/ 2 h 7"/>
                      <a:gd name="T2" fmla="*/ 5 w 5"/>
                      <a:gd name="T3" fmla="*/ 7 h 7"/>
                      <a:gd name="T4" fmla="*/ 2 w 5"/>
                      <a:gd name="T5" fmla="*/ 7 h 7"/>
                      <a:gd name="T6" fmla="*/ 2 w 5"/>
                      <a:gd name="T7" fmla="*/ 5 h 7"/>
                      <a:gd name="T8" fmla="*/ 0 w 5"/>
                      <a:gd name="T9" fmla="*/ 3 h 7"/>
                      <a:gd name="T10" fmla="*/ 0 w 5"/>
                      <a:gd name="T11" fmla="*/ 2 h 7"/>
                      <a:gd name="T12" fmla="*/ 2 w 5"/>
                      <a:gd name="T13" fmla="*/ 0 h 7"/>
                      <a:gd name="T14" fmla="*/ 3 w 5"/>
                      <a:gd name="T15" fmla="*/ 0 h 7"/>
                      <a:gd name="T16" fmla="*/ 5 w 5"/>
                      <a:gd name="T17" fmla="*/ 2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7">
                        <a:moveTo>
                          <a:pt x="5" y="2"/>
                        </a:moveTo>
                        <a:lnTo>
                          <a:pt x="5" y="7"/>
                        </a:lnTo>
                        <a:lnTo>
                          <a:pt x="2" y="7"/>
                        </a:lnTo>
                        <a:lnTo>
                          <a:pt x="2" y="5"/>
                        </a:lnTo>
                        <a:lnTo>
                          <a:pt x="0" y="3"/>
                        </a:lnTo>
                        <a:lnTo>
                          <a:pt x="0" y="2"/>
                        </a:lnTo>
                        <a:lnTo>
                          <a:pt x="2" y="0"/>
                        </a:lnTo>
                        <a:lnTo>
                          <a:pt x="3" y="0"/>
                        </a:lnTo>
                        <a:lnTo>
                          <a:pt x="5"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2242" name="Freeform 434"/>
                  <p:cNvSpPr>
                    <a:spLocks/>
                  </p:cNvSpPr>
                  <p:nvPr/>
                </p:nvSpPr>
                <p:spPr bwMode="auto">
                  <a:xfrm>
                    <a:off x="4467" y="1589"/>
                    <a:ext cx="3" cy="4"/>
                  </a:xfrm>
                  <a:custGeom>
                    <a:avLst/>
                    <a:gdLst>
                      <a:gd name="T0" fmla="*/ 0 w 6"/>
                      <a:gd name="T1" fmla="*/ 5 h 6"/>
                      <a:gd name="T2" fmla="*/ 2 w 6"/>
                      <a:gd name="T3" fmla="*/ 6 h 6"/>
                      <a:gd name="T4" fmla="*/ 5 w 6"/>
                      <a:gd name="T5" fmla="*/ 6 h 6"/>
                      <a:gd name="T6" fmla="*/ 6 w 6"/>
                      <a:gd name="T7" fmla="*/ 5 h 6"/>
                      <a:gd name="T8" fmla="*/ 6 w 6"/>
                      <a:gd name="T9" fmla="*/ 1 h 6"/>
                      <a:gd name="T10" fmla="*/ 5 w 6"/>
                      <a:gd name="T11" fmla="*/ 0 h 6"/>
                      <a:gd name="T12" fmla="*/ 3 w 6"/>
                      <a:gd name="T13" fmla="*/ 1 h 6"/>
                      <a:gd name="T14" fmla="*/ 3 w 6"/>
                      <a:gd name="T15" fmla="*/ 3 h 6"/>
                      <a:gd name="T16" fmla="*/ 2 w 6"/>
                      <a:gd name="T17" fmla="*/ 3 h 6"/>
                      <a:gd name="T18" fmla="*/ 3 w 6"/>
                      <a:gd name="T19" fmla="*/ 5 h 6"/>
                      <a:gd name="T20" fmla="*/ 0 w 6"/>
                      <a:gd name="T21" fmla="*/ 5 h 6"/>
                      <a:gd name="T22" fmla="*/ 0 w 6"/>
                      <a:gd name="T23" fmla="*/ 6 h 6"/>
                      <a:gd name="T24" fmla="*/ 2 w 6"/>
                      <a:gd name="T25" fmla="*/ 6 h 6"/>
                      <a:gd name="T26" fmla="*/ 0 w 6"/>
                      <a:gd name="T27" fmla="*/ 5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 h="6">
                        <a:moveTo>
                          <a:pt x="0" y="5"/>
                        </a:moveTo>
                        <a:lnTo>
                          <a:pt x="2" y="6"/>
                        </a:lnTo>
                        <a:lnTo>
                          <a:pt x="5" y="6"/>
                        </a:lnTo>
                        <a:lnTo>
                          <a:pt x="6" y="5"/>
                        </a:lnTo>
                        <a:lnTo>
                          <a:pt x="6" y="1"/>
                        </a:lnTo>
                        <a:lnTo>
                          <a:pt x="5" y="0"/>
                        </a:lnTo>
                        <a:lnTo>
                          <a:pt x="3" y="1"/>
                        </a:lnTo>
                        <a:lnTo>
                          <a:pt x="3" y="3"/>
                        </a:lnTo>
                        <a:lnTo>
                          <a:pt x="2" y="3"/>
                        </a:lnTo>
                        <a:lnTo>
                          <a:pt x="3" y="5"/>
                        </a:lnTo>
                        <a:lnTo>
                          <a:pt x="0" y="5"/>
                        </a:lnTo>
                        <a:lnTo>
                          <a:pt x="0" y="6"/>
                        </a:lnTo>
                        <a:lnTo>
                          <a:pt x="2" y="6"/>
                        </a:lnTo>
                        <a:lnTo>
                          <a:pt x="0" y="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2243" name="Freeform 435"/>
                  <p:cNvSpPr>
                    <a:spLocks/>
                  </p:cNvSpPr>
                  <p:nvPr/>
                </p:nvSpPr>
                <p:spPr bwMode="auto">
                  <a:xfrm>
                    <a:off x="4466" y="1588"/>
                    <a:ext cx="3" cy="4"/>
                  </a:xfrm>
                  <a:custGeom>
                    <a:avLst/>
                    <a:gdLst>
                      <a:gd name="T0" fmla="*/ 4 w 5"/>
                      <a:gd name="T1" fmla="*/ 0 h 8"/>
                      <a:gd name="T2" fmla="*/ 2 w 5"/>
                      <a:gd name="T3" fmla="*/ 0 h 8"/>
                      <a:gd name="T4" fmla="*/ 0 w 5"/>
                      <a:gd name="T5" fmla="*/ 3 h 8"/>
                      <a:gd name="T6" fmla="*/ 0 w 5"/>
                      <a:gd name="T7" fmla="*/ 4 h 8"/>
                      <a:gd name="T8" fmla="*/ 2 w 5"/>
                      <a:gd name="T9" fmla="*/ 8 h 8"/>
                      <a:gd name="T10" fmla="*/ 5 w 5"/>
                      <a:gd name="T11" fmla="*/ 8 h 8"/>
                      <a:gd name="T12" fmla="*/ 5 w 5"/>
                      <a:gd name="T13" fmla="*/ 6 h 8"/>
                      <a:gd name="T14" fmla="*/ 4 w 5"/>
                      <a:gd name="T15" fmla="*/ 4 h 8"/>
                      <a:gd name="T16" fmla="*/ 4 w 5"/>
                      <a:gd name="T17" fmla="*/ 0 h 8"/>
                      <a:gd name="T18" fmla="*/ 2 w 5"/>
                      <a:gd name="T19" fmla="*/ 0 h 8"/>
                      <a:gd name="T20" fmla="*/ 4 w 5"/>
                      <a:gd name="T21"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 h="8">
                        <a:moveTo>
                          <a:pt x="4" y="0"/>
                        </a:moveTo>
                        <a:lnTo>
                          <a:pt x="2" y="0"/>
                        </a:lnTo>
                        <a:lnTo>
                          <a:pt x="0" y="3"/>
                        </a:lnTo>
                        <a:lnTo>
                          <a:pt x="0" y="4"/>
                        </a:lnTo>
                        <a:lnTo>
                          <a:pt x="2" y="8"/>
                        </a:lnTo>
                        <a:lnTo>
                          <a:pt x="5" y="8"/>
                        </a:lnTo>
                        <a:lnTo>
                          <a:pt x="5" y="6"/>
                        </a:lnTo>
                        <a:lnTo>
                          <a:pt x="4" y="4"/>
                        </a:lnTo>
                        <a:lnTo>
                          <a:pt x="4" y="0"/>
                        </a:lnTo>
                        <a:lnTo>
                          <a:pt x="2" y="0"/>
                        </a:lnTo>
                        <a:lnTo>
                          <a:pt x="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2244" name="Freeform 436"/>
                  <p:cNvSpPr>
                    <a:spLocks/>
                  </p:cNvSpPr>
                  <p:nvPr/>
                </p:nvSpPr>
                <p:spPr bwMode="auto">
                  <a:xfrm>
                    <a:off x="4468" y="1588"/>
                    <a:ext cx="3" cy="2"/>
                  </a:xfrm>
                  <a:custGeom>
                    <a:avLst/>
                    <a:gdLst>
                      <a:gd name="T0" fmla="*/ 4 w 6"/>
                      <a:gd name="T1" fmla="*/ 4 h 4"/>
                      <a:gd name="T2" fmla="*/ 4 w 6"/>
                      <a:gd name="T3" fmla="*/ 3 h 4"/>
                      <a:gd name="T4" fmla="*/ 3 w 6"/>
                      <a:gd name="T5" fmla="*/ 1 h 4"/>
                      <a:gd name="T6" fmla="*/ 3 w 6"/>
                      <a:gd name="T7" fmla="*/ 0 h 4"/>
                      <a:gd name="T8" fmla="*/ 0 w 6"/>
                      <a:gd name="T9" fmla="*/ 0 h 4"/>
                      <a:gd name="T10" fmla="*/ 0 w 6"/>
                      <a:gd name="T11" fmla="*/ 3 h 4"/>
                      <a:gd name="T12" fmla="*/ 1 w 6"/>
                      <a:gd name="T13" fmla="*/ 3 h 4"/>
                      <a:gd name="T14" fmla="*/ 1 w 6"/>
                      <a:gd name="T15" fmla="*/ 4 h 4"/>
                      <a:gd name="T16" fmla="*/ 3 w 6"/>
                      <a:gd name="T17" fmla="*/ 4 h 4"/>
                      <a:gd name="T18" fmla="*/ 3 w 6"/>
                      <a:gd name="T19" fmla="*/ 3 h 4"/>
                      <a:gd name="T20" fmla="*/ 4 w 6"/>
                      <a:gd name="T21" fmla="*/ 4 h 4"/>
                      <a:gd name="T22" fmla="*/ 6 w 6"/>
                      <a:gd name="T23" fmla="*/ 3 h 4"/>
                      <a:gd name="T24" fmla="*/ 4 w 6"/>
                      <a:gd name="T25" fmla="*/ 3 h 4"/>
                      <a:gd name="T26" fmla="*/ 4 w 6"/>
                      <a:gd name="T27"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 h="4">
                        <a:moveTo>
                          <a:pt x="4" y="4"/>
                        </a:moveTo>
                        <a:lnTo>
                          <a:pt x="4" y="3"/>
                        </a:lnTo>
                        <a:lnTo>
                          <a:pt x="3" y="1"/>
                        </a:lnTo>
                        <a:lnTo>
                          <a:pt x="3" y="0"/>
                        </a:lnTo>
                        <a:lnTo>
                          <a:pt x="0" y="0"/>
                        </a:lnTo>
                        <a:lnTo>
                          <a:pt x="0" y="3"/>
                        </a:lnTo>
                        <a:lnTo>
                          <a:pt x="1" y="3"/>
                        </a:lnTo>
                        <a:lnTo>
                          <a:pt x="1" y="4"/>
                        </a:lnTo>
                        <a:lnTo>
                          <a:pt x="3" y="4"/>
                        </a:lnTo>
                        <a:lnTo>
                          <a:pt x="3" y="3"/>
                        </a:lnTo>
                        <a:lnTo>
                          <a:pt x="4" y="4"/>
                        </a:lnTo>
                        <a:lnTo>
                          <a:pt x="6" y="3"/>
                        </a:lnTo>
                        <a:lnTo>
                          <a:pt x="4" y="3"/>
                        </a:lnTo>
                        <a:lnTo>
                          <a:pt x="4"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2245" name="Freeform 437"/>
                  <p:cNvSpPr>
                    <a:spLocks/>
                  </p:cNvSpPr>
                  <p:nvPr/>
                </p:nvSpPr>
                <p:spPr bwMode="auto">
                  <a:xfrm>
                    <a:off x="4473" y="1589"/>
                    <a:ext cx="3" cy="3"/>
                  </a:xfrm>
                  <a:custGeom>
                    <a:avLst/>
                    <a:gdLst>
                      <a:gd name="T0" fmla="*/ 5 w 5"/>
                      <a:gd name="T1" fmla="*/ 7 h 7"/>
                      <a:gd name="T2" fmla="*/ 2 w 5"/>
                      <a:gd name="T3" fmla="*/ 7 h 7"/>
                      <a:gd name="T4" fmla="*/ 0 w 5"/>
                      <a:gd name="T5" fmla="*/ 5 h 7"/>
                      <a:gd name="T6" fmla="*/ 0 w 5"/>
                      <a:gd name="T7" fmla="*/ 3 h 7"/>
                      <a:gd name="T8" fmla="*/ 2 w 5"/>
                      <a:gd name="T9" fmla="*/ 0 h 7"/>
                      <a:gd name="T10" fmla="*/ 3 w 5"/>
                      <a:gd name="T11" fmla="*/ 0 h 7"/>
                      <a:gd name="T12" fmla="*/ 5 w 5"/>
                      <a:gd name="T13" fmla="*/ 3 h 7"/>
                      <a:gd name="T14" fmla="*/ 5 w 5"/>
                      <a:gd name="T15" fmla="*/ 7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7">
                        <a:moveTo>
                          <a:pt x="5" y="7"/>
                        </a:moveTo>
                        <a:lnTo>
                          <a:pt x="2" y="7"/>
                        </a:lnTo>
                        <a:lnTo>
                          <a:pt x="0" y="5"/>
                        </a:lnTo>
                        <a:lnTo>
                          <a:pt x="0" y="3"/>
                        </a:lnTo>
                        <a:lnTo>
                          <a:pt x="2" y="0"/>
                        </a:lnTo>
                        <a:lnTo>
                          <a:pt x="3" y="0"/>
                        </a:lnTo>
                        <a:lnTo>
                          <a:pt x="5" y="3"/>
                        </a:lnTo>
                        <a:lnTo>
                          <a:pt x="5"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2246" name="Freeform 438"/>
                  <p:cNvSpPr>
                    <a:spLocks/>
                  </p:cNvSpPr>
                  <p:nvPr/>
                </p:nvSpPr>
                <p:spPr bwMode="auto">
                  <a:xfrm>
                    <a:off x="4473" y="1590"/>
                    <a:ext cx="3" cy="3"/>
                  </a:xfrm>
                  <a:custGeom>
                    <a:avLst/>
                    <a:gdLst>
                      <a:gd name="T0" fmla="*/ 0 w 7"/>
                      <a:gd name="T1" fmla="*/ 0 h 5"/>
                      <a:gd name="T2" fmla="*/ 2 w 7"/>
                      <a:gd name="T3" fmla="*/ 4 h 5"/>
                      <a:gd name="T4" fmla="*/ 4 w 7"/>
                      <a:gd name="T5" fmla="*/ 5 h 5"/>
                      <a:gd name="T6" fmla="*/ 7 w 7"/>
                      <a:gd name="T7" fmla="*/ 5 h 5"/>
                      <a:gd name="T8" fmla="*/ 7 w 7"/>
                      <a:gd name="T9" fmla="*/ 2 h 5"/>
                      <a:gd name="T10" fmla="*/ 5 w 7"/>
                      <a:gd name="T11" fmla="*/ 2 h 5"/>
                      <a:gd name="T12" fmla="*/ 4 w 7"/>
                      <a:gd name="T13" fmla="*/ 0 h 5"/>
                      <a:gd name="T14" fmla="*/ 0 w 7"/>
                      <a:gd name="T15" fmla="*/ 0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 h="5">
                        <a:moveTo>
                          <a:pt x="0" y="0"/>
                        </a:moveTo>
                        <a:lnTo>
                          <a:pt x="2" y="4"/>
                        </a:lnTo>
                        <a:lnTo>
                          <a:pt x="4" y="5"/>
                        </a:lnTo>
                        <a:lnTo>
                          <a:pt x="7" y="5"/>
                        </a:lnTo>
                        <a:lnTo>
                          <a:pt x="7" y="2"/>
                        </a:lnTo>
                        <a:lnTo>
                          <a:pt x="5" y="2"/>
                        </a:lnTo>
                        <a:lnTo>
                          <a:pt x="4"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2247" name="Freeform 439"/>
                  <p:cNvSpPr>
                    <a:spLocks/>
                  </p:cNvSpPr>
                  <p:nvPr/>
                </p:nvSpPr>
                <p:spPr bwMode="auto">
                  <a:xfrm>
                    <a:off x="4473" y="1588"/>
                    <a:ext cx="4" cy="5"/>
                  </a:xfrm>
                  <a:custGeom>
                    <a:avLst/>
                    <a:gdLst>
                      <a:gd name="T0" fmla="*/ 7 w 8"/>
                      <a:gd name="T1" fmla="*/ 9 h 9"/>
                      <a:gd name="T2" fmla="*/ 8 w 8"/>
                      <a:gd name="T3" fmla="*/ 9 h 9"/>
                      <a:gd name="T4" fmla="*/ 8 w 8"/>
                      <a:gd name="T5" fmla="*/ 4 h 9"/>
                      <a:gd name="T6" fmla="*/ 7 w 8"/>
                      <a:gd name="T7" fmla="*/ 1 h 9"/>
                      <a:gd name="T8" fmla="*/ 2 w 8"/>
                      <a:gd name="T9" fmla="*/ 0 h 9"/>
                      <a:gd name="T10" fmla="*/ 0 w 8"/>
                      <a:gd name="T11" fmla="*/ 4 h 9"/>
                      <a:gd name="T12" fmla="*/ 4 w 8"/>
                      <a:gd name="T13" fmla="*/ 4 h 9"/>
                      <a:gd name="T14" fmla="*/ 4 w 8"/>
                      <a:gd name="T15" fmla="*/ 3 h 9"/>
                      <a:gd name="T16" fmla="*/ 5 w 8"/>
                      <a:gd name="T17" fmla="*/ 4 h 9"/>
                      <a:gd name="T18" fmla="*/ 5 w 8"/>
                      <a:gd name="T19" fmla="*/ 8 h 9"/>
                      <a:gd name="T20" fmla="*/ 7 w 8"/>
                      <a:gd name="T21" fmla="*/ 6 h 9"/>
                      <a:gd name="T22" fmla="*/ 7 w 8"/>
                      <a:gd name="T23" fmla="*/ 9 h 9"/>
                      <a:gd name="T24" fmla="*/ 8 w 8"/>
                      <a:gd name="T25" fmla="*/ 9 h 9"/>
                      <a:gd name="T26" fmla="*/ 7 w 8"/>
                      <a:gd name="T27"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 h="9">
                        <a:moveTo>
                          <a:pt x="7" y="9"/>
                        </a:moveTo>
                        <a:lnTo>
                          <a:pt x="8" y="9"/>
                        </a:lnTo>
                        <a:lnTo>
                          <a:pt x="8" y="4"/>
                        </a:lnTo>
                        <a:lnTo>
                          <a:pt x="7" y="1"/>
                        </a:lnTo>
                        <a:lnTo>
                          <a:pt x="2" y="0"/>
                        </a:lnTo>
                        <a:lnTo>
                          <a:pt x="0" y="4"/>
                        </a:lnTo>
                        <a:lnTo>
                          <a:pt x="4" y="4"/>
                        </a:lnTo>
                        <a:lnTo>
                          <a:pt x="4" y="3"/>
                        </a:lnTo>
                        <a:lnTo>
                          <a:pt x="5" y="4"/>
                        </a:lnTo>
                        <a:lnTo>
                          <a:pt x="5" y="8"/>
                        </a:lnTo>
                        <a:lnTo>
                          <a:pt x="7" y="6"/>
                        </a:lnTo>
                        <a:lnTo>
                          <a:pt x="7" y="9"/>
                        </a:lnTo>
                        <a:lnTo>
                          <a:pt x="8" y="9"/>
                        </a:lnTo>
                        <a:lnTo>
                          <a:pt x="7" y="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2248" name="Freeform 440"/>
                  <p:cNvSpPr>
                    <a:spLocks/>
                  </p:cNvSpPr>
                  <p:nvPr/>
                </p:nvSpPr>
                <p:spPr bwMode="auto">
                  <a:xfrm>
                    <a:off x="4479" y="1589"/>
                    <a:ext cx="3" cy="3"/>
                  </a:xfrm>
                  <a:custGeom>
                    <a:avLst/>
                    <a:gdLst>
                      <a:gd name="T0" fmla="*/ 7 w 7"/>
                      <a:gd name="T1" fmla="*/ 7 h 7"/>
                      <a:gd name="T2" fmla="*/ 2 w 7"/>
                      <a:gd name="T3" fmla="*/ 7 h 7"/>
                      <a:gd name="T4" fmla="*/ 2 w 7"/>
                      <a:gd name="T5" fmla="*/ 5 h 7"/>
                      <a:gd name="T6" fmla="*/ 0 w 7"/>
                      <a:gd name="T7" fmla="*/ 3 h 7"/>
                      <a:gd name="T8" fmla="*/ 2 w 7"/>
                      <a:gd name="T9" fmla="*/ 0 h 7"/>
                      <a:gd name="T10" fmla="*/ 5 w 7"/>
                      <a:gd name="T11" fmla="*/ 0 h 7"/>
                      <a:gd name="T12" fmla="*/ 5 w 7"/>
                      <a:gd name="T13" fmla="*/ 2 h 7"/>
                      <a:gd name="T14" fmla="*/ 7 w 7"/>
                      <a:gd name="T15" fmla="*/ 3 h 7"/>
                      <a:gd name="T16" fmla="*/ 7 w 7"/>
                      <a:gd name="T17"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7">
                        <a:moveTo>
                          <a:pt x="7" y="7"/>
                        </a:moveTo>
                        <a:lnTo>
                          <a:pt x="2" y="7"/>
                        </a:lnTo>
                        <a:lnTo>
                          <a:pt x="2" y="5"/>
                        </a:lnTo>
                        <a:lnTo>
                          <a:pt x="0" y="3"/>
                        </a:lnTo>
                        <a:lnTo>
                          <a:pt x="2" y="0"/>
                        </a:lnTo>
                        <a:lnTo>
                          <a:pt x="5" y="0"/>
                        </a:lnTo>
                        <a:lnTo>
                          <a:pt x="5" y="2"/>
                        </a:lnTo>
                        <a:lnTo>
                          <a:pt x="7" y="3"/>
                        </a:lnTo>
                        <a:lnTo>
                          <a:pt x="7"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2249" name="Freeform 441"/>
                  <p:cNvSpPr>
                    <a:spLocks/>
                  </p:cNvSpPr>
                  <p:nvPr/>
                </p:nvSpPr>
                <p:spPr bwMode="auto">
                  <a:xfrm>
                    <a:off x="4478" y="1589"/>
                    <a:ext cx="4" cy="4"/>
                  </a:xfrm>
                  <a:custGeom>
                    <a:avLst/>
                    <a:gdLst>
                      <a:gd name="T0" fmla="*/ 0 w 8"/>
                      <a:gd name="T1" fmla="*/ 1 h 6"/>
                      <a:gd name="T2" fmla="*/ 1 w 8"/>
                      <a:gd name="T3" fmla="*/ 3 h 6"/>
                      <a:gd name="T4" fmla="*/ 1 w 8"/>
                      <a:gd name="T5" fmla="*/ 5 h 6"/>
                      <a:gd name="T6" fmla="*/ 4 w 8"/>
                      <a:gd name="T7" fmla="*/ 6 h 6"/>
                      <a:gd name="T8" fmla="*/ 8 w 8"/>
                      <a:gd name="T9" fmla="*/ 6 h 6"/>
                      <a:gd name="T10" fmla="*/ 6 w 8"/>
                      <a:gd name="T11" fmla="*/ 3 h 6"/>
                      <a:gd name="T12" fmla="*/ 4 w 8"/>
                      <a:gd name="T13" fmla="*/ 3 h 6"/>
                      <a:gd name="T14" fmla="*/ 4 w 8"/>
                      <a:gd name="T15" fmla="*/ 1 h 6"/>
                      <a:gd name="T16" fmla="*/ 3 w 8"/>
                      <a:gd name="T17" fmla="*/ 0 h 6"/>
                      <a:gd name="T18" fmla="*/ 3 w 8"/>
                      <a:gd name="T19" fmla="*/ 1 h 6"/>
                      <a:gd name="T20" fmla="*/ 0 w 8"/>
                      <a:gd name="T21" fmla="*/ 1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 h="6">
                        <a:moveTo>
                          <a:pt x="0" y="1"/>
                        </a:moveTo>
                        <a:lnTo>
                          <a:pt x="1" y="3"/>
                        </a:lnTo>
                        <a:lnTo>
                          <a:pt x="1" y="5"/>
                        </a:lnTo>
                        <a:lnTo>
                          <a:pt x="4" y="6"/>
                        </a:lnTo>
                        <a:lnTo>
                          <a:pt x="8" y="6"/>
                        </a:lnTo>
                        <a:lnTo>
                          <a:pt x="6" y="3"/>
                        </a:lnTo>
                        <a:lnTo>
                          <a:pt x="4" y="3"/>
                        </a:lnTo>
                        <a:lnTo>
                          <a:pt x="4" y="1"/>
                        </a:lnTo>
                        <a:lnTo>
                          <a:pt x="3" y="0"/>
                        </a:lnTo>
                        <a:lnTo>
                          <a:pt x="3" y="1"/>
                        </a:lnTo>
                        <a:lnTo>
                          <a:pt x="0"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2250" name="Freeform 442"/>
                  <p:cNvSpPr>
                    <a:spLocks/>
                  </p:cNvSpPr>
                  <p:nvPr/>
                </p:nvSpPr>
                <p:spPr bwMode="auto">
                  <a:xfrm>
                    <a:off x="4478" y="1588"/>
                    <a:ext cx="5" cy="5"/>
                  </a:xfrm>
                  <a:custGeom>
                    <a:avLst/>
                    <a:gdLst>
                      <a:gd name="T0" fmla="*/ 8 w 9"/>
                      <a:gd name="T1" fmla="*/ 9 h 9"/>
                      <a:gd name="T2" fmla="*/ 9 w 9"/>
                      <a:gd name="T3" fmla="*/ 8 h 9"/>
                      <a:gd name="T4" fmla="*/ 9 w 9"/>
                      <a:gd name="T5" fmla="*/ 3 h 9"/>
                      <a:gd name="T6" fmla="*/ 6 w 9"/>
                      <a:gd name="T7" fmla="*/ 0 h 9"/>
                      <a:gd name="T8" fmla="*/ 3 w 9"/>
                      <a:gd name="T9" fmla="*/ 0 h 9"/>
                      <a:gd name="T10" fmla="*/ 1 w 9"/>
                      <a:gd name="T11" fmla="*/ 1 h 9"/>
                      <a:gd name="T12" fmla="*/ 0 w 9"/>
                      <a:gd name="T13" fmla="*/ 4 h 9"/>
                      <a:gd name="T14" fmla="*/ 3 w 9"/>
                      <a:gd name="T15" fmla="*/ 4 h 9"/>
                      <a:gd name="T16" fmla="*/ 4 w 9"/>
                      <a:gd name="T17" fmla="*/ 3 h 9"/>
                      <a:gd name="T18" fmla="*/ 6 w 9"/>
                      <a:gd name="T19" fmla="*/ 4 h 9"/>
                      <a:gd name="T20" fmla="*/ 6 w 9"/>
                      <a:gd name="T21" fmla="*/ 6 h 9"/>
                      <a:gd name="T22" fmla="*/ 8 w 9"/>
                      <a:gd name="T2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 h="9">
                        <a:moveTo>
                          <a:pt x="8" y="9"/>
                        </a:moveTo>
                        <a:lnTo>
                          <a:pt x="9" y="8"/>
                        </a:lnTo>
                        <a:lnTo>
                          <a:pt x="9" y="3"/>
                        </a:lnTo>
                        <a:lnTo>
                          <a:pt x="6" y="0"/>
                        </a:lnTo>
                        <a:lnTo>
                          <a:pt x="3" y="0"/>
                        </a:lnTo>
                        <a:lnTo>
                          <a:pt x="1" y="1"/>
                        </a:lnTo>
                        <a:lnTo>
                          <a:pt x="0" y="4"/>
                        </a:lnTo>
                        <a:lnTo>
                          <a:pt x="3" y="4"/>
                        </a:lnTo>
                        <a:lnTo>
                          <a:pt x="4" y="3"/>
                        </a:lnTo>
                        <a:lnTo>
                          <a:pt x="6" y="4"/>
                        </a:lnTo>
                        <a:lnTo>
                          <a:pt x="6" y="6"/>
                        </a:lnTo>
                        <a:lnTo>
                          <a:pt x="8" y="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2251" name="Freeform 443"/>
                  <p:cNvSpPr>
                    <a:spLocks/>
                  </p:cNvSpPr>
                  <p:nvPr/>
                </p:nvSpPr>
                <p:spPr bwMode="auto">
                  <a:xfrm>
                    <a:off x="4418" y="1589"/>
                    <a:ext cx="2" cy="4"/>
                  </a:xfrm>
                  <a:custGeom>
                    <a:avLst/>
                    <a:gdLst>
                      <a:gd name="T0" fmla="*/ 4 w 4"/>
                      <a:gd name="T1" fmla="*/ 8 h 10"/>
                      <a:gd name="T2" fmla="*/ 3 w 4"/>
                      <a:gd name="T3" fmla="*/ 10 h 10"/>
                      <a:gd name="T4" fmla="*/ 0 w 4"/>
                      <a:gd name="T5" fmla="*/ 7 h 10"/>
                      <a:gd name="T6" fmla="*/ 0 w 4"/>
                      <a:gd name="T7" fmla="*/ 3 h 10"/>
                      <a:gd name="T8" fmla="*/ 3 w 4"/>
                      <a:gd name="T9" fmla="*/ 0 h 10"/>
                      <a:gd name="T10" fmla="*/ 4 w 4"/>
                      <a:gd name="T11" fmla="*/ 2 h 10"/>
                      <a:gd name="T12" fmla="*/ 4 w 4"/>
                      <a:gd name="T13" fmla="*/ 8 h 10"/>
                    </a:gdLst>
                    <a:ahLst/>
                    <a:cxnLst>
                      <a:cxn ang="0">
                        <a:pos x="T0" y="T1"/>
                      </a:cxn>
                      <a:cxn ang="0">
                        <a:pos x="T2" y="T3"/>
                      </a:cxn>
                      <a:cxn ang="0">
                        <a:pos x="T4" y="T5"/>
                      </a:cxn>
                      <a:cxn ang="0">
                        <a:pos x="T6" y="T7"/>
                      </a:cxn>
                      <a:cxn ang="0">
                        <a:pos x="T8" y="T9"/>
                      </a:cxn>
                      <a:cxn ang="0">
                        <a:pos x="T10" y="T11"/>
                      </a:cxn>
                      <a:cxn ang="0">
                        <a:pos x="T12" y="T13"/>
                      </a:cxn>
                    </a:cxnLst>
                    <a:rect l="0" t="0" r="r" b="b"/>
                    <a:pathLst>
                      <a:path w="4" h="10">
                        <a:moveTo>
                          <a:pt x="4" y="8"/>
                        </a:moveTo>
                        <a:lnTo>
                          <a:pt x="3" y="10"/>
                        </a:lnTo>
                        <a:lnTo>
                          <a:pt x="0" y="7"/>
                        </a:lnTo>
                        <a:lnTo>
                          <a:pt x="0" y="3"/>
                        </a:lnTo>
                        <a:lnTo>
                          <a:pt x="3" y="0"/>
                        </a:lnTo>
                        <a:lnTo>
                          <a:pt x="4" y="2"/>
                        </a:lnTo>
                        <a:lnTo>
                          <a:pt x="4"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2252" name="Freeform 444"/>
                  <p:cNvSpPr>
                    <a:spLocks/>
                  </p:cNvSpPr>
                  <p:nvPr/>
                </p:nvSpPr>
                <p:spPr bwMode="auto">
                  <a:xfrm>
                    <a:off x="4417" y="1592"/>
                    <a:ext cx="3" cy="2"/>
                  </a:xfrm>
                  <a:custGeom>
                    <a:avLst/>
                    <a:gdLst>
                      <a:gd name="T0" fmla="*/ 0 w 6"/>
                      <a:gd name="T1" fmla="*/ 0 h 4"/>
                      <a:gd name="T2" fmla="*/ 5 w 6"/>
                      <a:gd name="T3" fmla="*/ 4 h 4"/>
                      <a:gd name="T4" fmla="*/ 6 w 6"/>
                      <a:gd name="T5" fmla="*/ 3 h 4"/>
                      <a:gd name="T6" fmla="*/ 6 w 6"/>
                      <a:gd name="T7" fmla="*/ 0 h 4"/>
                      <a:gd name="T8" fmla="*/ 5 w 6"/>
                      <a:gd name="T9" fmla="*/ 1 h 4"/>
                      <a:gd name="T10" fmla="*/ 5 w 6"/>
                      <a:gd name="T11" fmla="*/ 0 h 4"/>
                      <a:gd name="T12" fmla="*/ 3 w 6"/>
                      <a:gd name="T13" fmla="*/ 0 h 4"/>
                      <a:gd name="T14" fmla="*/ 0 w 6"/>
                      <a:gd name="T15" fmla="*/ 0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 h="4">
                        <a:moveTo>
                          <a:pt x="0" y="0"/>
                        </a:moveTo>
                        <a:lnTo>
                          <a:pt x="5" y="4"/>
                        </a:lnTo>
                        <a:lnTo>
                          <a:pt x="6" y="3"/>
                        </a:lnTo>
                        <a:lnTo>
                          <a:pt x="6" y="0"/>
                        </a:lnTo>
                        <a:lnTo>
                          <a:pt x="5" y="1"/>
                        </a:lnTo>
                        <a:lnTo>
                          <a:pt x="5" y="0"/>
                        </a:lnTo>
                        <a:lnTo>
                          <a:pt x="3"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2253" name="Freeform 445"/>
                  <p:cNvSpPr>
                    <a:spLocks/>
                  </p:cNvSpPr>
                  <p:nvPr/>
                </p:nvSpPr>
                <p:spPr bwMode="auto">
                  <a:xfrm>
                    <a:off x="4417" y="1588"/>
                    <a:ext cx="4" cy="4"/>
                  </a:xfrm>
                  <a:custGeom>
                    <a:avLst/>
                    <a:gdLst>
                      <a:gd name="T0" fmla="*/ 8 w 8"/>
                      <a:gd name="T1" fmla="*/ 3 h 8"/>
                      <a:gd name="T2" fmla="*/ 6 w 8"/>
                      <a:gd name="T3" fmla="*/ 1 h 8"/>
                      <a:gd name="T4" fmla="*/ 3 w 8"/>
                      <a:gd name="T5" fmla="*/ 0 h 8"/>
                      <a:gd name="T6" fmla="*/ 2 w 8"/>
                      <a:gd name="T7" fmla="*/ 3 h 8"/>
                      <a:gd name="T8" fmla="*/ 0 w 8"/>
                      <a:gd name="T9" fmla="*/ 4 h 8"/>
                      <a:gd name="T10" fmla="*/ 0 w 8"/>
                      <a:gd name="T11" fmla="*/ 8 h 8"/>
                      <a:gd name="T12" fmla="*/ 3 w 8"/>
                      <a:gd name="T13" fmla="*/ 8 h 8"/>
                      <a:gd name="T14" fmla="*/ 3 w 8"/>
                      <a:gd name="T15" fmla="*/ 4 h 8"/>
                      <a:gd name="T16" fmla="*/ 6 w 8"/>
                      <a:gd name="T17" fmla="*/ 4 h 8"/>
                      <a:gd name="T18" fmla="*/ 5 w 8"/>
                      <a:gd name="T19" fmla="*/ 3 h 8"/>
                      <a:gd name="T20" fmla="*/ 8 w 8"/>
                      <a:gd name="T21" fmla="*/ 3 h 8"/>
                      <a:gd name="T22" fmla="*/ 8 w 8"/>
                      <a:gd name="T23" fmla="*/ 1 h 8"/>
                      <a:gd name="T24" fmla="*/ 6 w 8"/>
                      <a:gd name="T25" fmla="*/ 1 h 8"/>
                      <a:gd name="T26" fmla="*/ 8 w 8"/>
                      <a:gd name="T27" fmla="*/ 3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 h="8">
                        <a:moveTo>
                          <a:pt x="8" y="3"/>
                        </a:moveTo>
                        <a:lnTo>
                          <a:pt x="6" y="1"/>
                        </a:lnTo>
                        <a:lnTo>
                          <a:pt x="3" y="0"/>
                        </a:lnTo>
                        <a:lnTo>
                          <a:pt x="2" y="3"/>
                        </a:lnTo>
                        <a:lnTo>
                          <a:pt x="0" y="4"/>
                        </a:lnTo>
                        <a:lnTo>
                          <a:pt x="0" y="8"/>
                        </a:lnTo>
                        <a:lnTo>
                          <a:pt x="3" y="8"/>
                        </a:lnTo>
                        <a:lnTo>
                          <a:pt x="3" y="4"/>
                        </a:lnTo>
                        <a:lnTo>
                          <a:pt x="6" y="4"/>
                        </a:lnTo>
                        <a:lnTo>
                          <a:pt x="5" y="3"/>
                        </a:lnTo>
                        <a:lnTo>
                          <a:pt x="8" y="3"/>
                        </a:lnTo>
                        <a:lnTo>
                          <a:pt x="8" y="1"/>
                        </a:lnTo>
                        <a:lnTo>
                          <a:pt x="6" y="1"/>
                        </a:lnTo>
                        <a:lnTo>
                          <a:pt x="8"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2254" name="Freeform 446"/>
                  <p:cNvSpPr>
                    <a:spLocks/>
                  </p:cNvSpPr>
                  <p:nvPr/>
                </p:nvSpPr>
                <p:spPr bwMode="auto">
                  <a:xfrm>
                    <a:off x="4419" y="1589"/>
                    <a:ext cx="2" cy="4"/>
                  </a:xfrm>
                  <a:custGeom>
                    <a:avLst/>
                    <a:gdLst>
                      <a:gd name="T0" fmla="*/ 1 w 3"/>
                      <a:gd name="T1" fmla="*/ 8 h 8"/>
                      <a:gd name="T2" fmla="*/ 3 w 3"/>
                      <a:gd name="T3" fmla="*/ 6 h 8"/>
                      <a:gd name="T4" fmla="*/ 3 w 3"/>
                      <a:gd name="T5" fmla="*/ 0 h 8"/>
                      <a:gd name="T6" fmla="*/ 0 w 3"/>
                      <a:gd name="T7" fmla="*/ 0 h 8"/>
                      <a:gd name="T8" fmla="*/ 0 w 3"/>
                      <a:gd name="T9" fmla="*/ 6 h 8"/>
                      <a:gd name="T10" fmla="*/ 1 w 3"/>
                      <a:gd name="T11" fmla="*/ 5 h 8"/>
                      <a:gd name="T12" fmla="*/ 1 w 3"/>
                      <a:gd name="T13" fmla="*/ 8 h 8"/>
                      <a:gd name="T14" fmla="*/ 3 w 3"/>
                      <a:gd name="T15" fmla="*/ 8 h 8"/>
                      <a:gd name="T16" fmla="*/ 3 w 3"/>
                      <a:gd name="T17" fmla="*/ 6 h 8"/>
                      <a:gd name="T18" fmla="*/ 1 w 3"/>
                      <a:gd name="T19"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 h="8">
                        <a:moveTo>
                          <a:pt x="1" y="8"/>
                        </a:moveTo>
                        <a:lnTo>
                          <a:pt x="3" y="6"/>
                        </a:lnTo>
                        <a:lnTo>
                          <a:pt x="3" y="0"/>
                        </a:lnTo>
                        <a:lnTo>
                          <a:pt x="0" y="0"/>
                        </a:lnTo>
                        <a:lnTo>
                          <a:pt x="0" y="6"/>
                        </a:lnTo>
                        <a:lnTo>
                          <a:pt x="1" y="5"/>
                        </a:lnTo>
                        <a:lnTo>
                          <a:pt x="1" y="8"/>
                        </a:lnTo>
                        <a:lnTo>
                          <a:pt x="3" y="8"/>
                        </a:lnTo>
                        <a:lnTo>
                          <a:pt x="3" y="6"/>
                        </a:lnTo>
                        <a:lnTo>
                          <a:pt x="1"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2255" name="Freeform 447"/>
                  <p:cNvSpPr>
                    <a:spLocks/>
                  </p:cNvSpPr>
                  <p:nvPr/>
                </p:nvSpPr>
                <p:spPr bwMode="auto">
                  <a:xfrm>
                    <a:off x="4424" y="1589"/>
                    <a:ext cx="3" cy="3"/>
                  </a:xfrm>
                  <a:custGeom>
                    <a:avLst/>
                    <a:gdLst>
                      <a:gd name="T0" fmla="*/ 4 w 4"/>
                      <a:gd name="T1" fmla="*/ 5 h 5"/>
                      <a:gd name="T2" fmla="*/ 0 w 4"/>
                      <a:gd name="T3" fmla="*/ 5 h 5"/>
                      <a:gd name="T4" fmla="*/ 0 w 4"/>
                      <a:gd name="T5" fmla="*/ 0 h 5"/>
                      <a:gd name="T6" fmla="*/ 3 w 4"/>
                      <a:gd name="T7" fmla="*/ 0 h 5"/>
                      <a:gd name="T8" fmla="*/ 3 w 4"/>
                      <a:gd name="T9" fmla="*/ 3 h 5"/>
                      <a:gd name="T10" fmla="*/ 4 w 4"/>
                      <a:gd name="T11" fmla="*/ 5 h 5"/>
                    </a:gdLst>
                    <a:ahLst/>
                    <a:cxnLst>
                      <a:cxn ang="0">
                        <a:pos x="T0" y="T1"/>
                      </a:cxn>
                      <a:cxn ang="0">
                        <a:pos x="T2" y="T3"/>
                      </a:cxn>
                      <a:cxn ang="0">
                        <a:pos x="T4" y="T5"/>
                      </a:cxn>
                      <a:cxn ang="0">
                        <a:pos x="T6" y="T7"/>
                      </a:cxn>
                      <a:cxn ang="0">
                        <a:pos x="T8" y="T9"/>
                      </a:cxn>
                      <a:cxn ang="0">
                        <a:pos x="T10" y="T11"/>
                      </a:cxn>
                    </a:cxnLst>
                    <a:rect l="0" t="0" r="r" b="b"/>
                    <a:pathLst>
                      <a:path w="4" h="5">
                        <a:moveTo>
                          <a:pt x="4" y="5"/>
                        </a:moveTo>
                        <a:lnTo>
                          <a:pt x="0" y="5"/>
                        </a:lnTo>
                        <a:lnTo>
                          <a:pt x="0" y="0"/>
                        </a:lnTo>
                        <a:lnTo>
                          <a:pt x="3" y="0"/>
                        </a:lnTo>
                        <a:lnTo>
                          <a:pt x="3" y="3"/>
                        </a:lnTo>
                        <a:lnTo>
                          <a:pt x="4" y="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2256" name="Freeform 448"/>
                  <p:cNvSpPr>
                    <a:spLocks/>
                  </p:cNvSpPr>
                  <p:nvPr/>
                </p:nvSpPr>
                <p:spPr bwMode="auto">
                  <a:xfrm>
                    <a:off x="4424" y="1591"/>
                    <a:ext cx="3" cy="2"/>
                  </a:xfrm>
                  <a:custGeom>
                    <a:avLst/>
                    <a:gdLst>
                      <a:gd name="T0" fmla="*/ 0 w 4"/>
                      <a:gd name="T1" fmla="*/ 3 h 3"/>
                      <a:gd name="T2" fmla="*/ 4 w 4"/>
                      <a:gd name="T3" fmla="*/ 3 h 3"/>
                      <a:gd name="T4" fmla="*/ 4 w 4"/>
                      <a:gd name="T5" fmla="*/ 0 h 3"/>
                      <a:gd name="T6" fmla="*/ 1 w 4"/>
                      <a:gd name="T7" fmla="*/ 0 h 3"/>
                      <a:gd name="T8" fmla="*/ 0 w 4"/>
                      <a:gd name="T9" fmla="*/ 3 h 3"/>
                    </a:gdLst>
                    <a:ahLst/>
                    <a:cxnLst>
                      <a:cxn ang="0">
                        <a:pos x="T0" y="T1"/>
                      </a:cxn>
                      <a:cxn ang="0">
                        <a:pos x="T2" y="T3"/>
                      </a:cxn>
                      <a:cxn ang="0">
                        <a:pos x="T4" y="T5"/>
                      </a:cxn>
                      <a:cxn ang="0">
                        <a:pos x="T6" y="T7"/>
                      </a:cxn>
                      <a:cxn ang="0">
                        <a:pos x="T8" y="T9"/>
                      </a:cxn>
                    </a:cxnLst>
                    <a:rect l="0" t="0" r="r" b="b"/>
                    <a:pathLst>
                      <a:path w="4" h="3">
                        <a:moveTo>
                          <a:pt x="0" y="3"/>
                        </a:moveTo>
                        <a:lnTo>
                          <a:pt x="4" y="3"/>
                        </a:lnTo>
                        <a:lnTo>
                          <a:pt x="4" y="0"/>
                        </a:lnTo>
                        <a:lnTo>
                          <a:pt x="1" y="0"/>
                        </a:lnTo>
                        <a:lnTo>
                          <a:pt x="0"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2257" name="Freeform 449"/>
                  <p:cNvSpPr>
                    <a:spLocks/>
                  </p:cNvSpPr>
                  <p:nvPr/>
                </p:nvSpPr>
                <p:spPr bwMode="auto">
                  <a:xfrm>
                    <a:off x="4423" y="1589"/>
                    <a:ext cx="2" cy="4"/>
                  </a:xfrm>
                  <a:custGeom>
                    <a:avLst/>
                    <a:gdLst>
                      <a:gd name="T0" fmla="*/ 2 w 3"/>
                      <a:gd name="T1" fmla="*/ 0 h 8"/>
                      <a:gd name="T2" fmla="*/ 0 w 3"/>
                      <a:gd name="T3" fmla="*/ 2 h 8"/>
                      <a:gd name="T4" fmla="*/ 0 w 3"/>
                      <a:gd name="T5" fmla="*/ 7 h 8"/>
                      <a:gd name="T6" fmla="*/ 2 w 3"/>
                      <a:gd name="T7" fmla="*/ 8 h 8"/>
                      <a:gd name="T8" fmla="*/ 3 w 3"/>
                      <a:gd name="T9" fmla="*/ 5 h 8"/>
                      <a:gd name="T10" fmla="*/ 3 w 3"/>
                      <a:gd name="T11" fmla="*/ 2 h 8"/>
                      <a:gd name="T12" fmla="*/ 3 w 3"/>
                      <a:gd name="T13" fmla="*/ 3 h 8"/>
                      <a:gd name="T14" fmla="*/ 2 w 3"/>
                      <a:gd name="T15" fmla="*/ 0 h 8"/>
                      <a:gd name="T16" fmla="*/ 0 w 3"/>
                      <a:gd name="T17" fmla="*/ 2 h 8"/>
                      <a:gd name="T18" fmla="*/ 2 w 3"/>
                      <a:gd name="T19"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 h="8">
                        <a:moveTo>
                          <a:pt x="2" y="0"/>
                        </a:moveTo>
                        <a:lnTo>
                          <a:pt x="0" y="2"/>
                        </a:lnTo>
                        <a:lnTo>
                          <a:pt x="0" y="7"/>
                        </a:lnTo>
                        <a:lnTo>
                          <a:pt x="2" y="8"/>
                        </a:lnTo>
                        <a:lnTo>
                          <a:pt x="3" y="5"/>
                        </a:lnTo>
                        <a:lnTo>
                          <a:pt x="3" y="2"/>
                        </a:lnTo>
                        <a:lnTo>
                          <a:pt x="3" y="3"/>
                        </a:lnTo>
                        <a:lnTo>
                          <a:pt x="2" y="0"/>
                        </a:lnTo>
                        <a:lnTo>
                          <a:pt x="0" y="2"/>
                        </a:lnTo>
                        <a:lnTo>
                          <a:pt x="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2258" name="Freeform 450"/>
                  <p:cNvSpPr>
                    <a:spLocks/>
                  </p:cNvSpPr>
                  <p:nvPr/>
                </p:nvSpPr>
                <p:spPr bwMode="auto">
                  <a:xfrm>
                    <a:off x="4424" y="1589"/>
                    <a:ext cx="4" cy="1"/>
                  </a:xfrm>
                  <a:custGeom>
                    <a:avLst/>
                    <a:gdLst>
                      <a:gd name="T0" fmla="*/ 6 w 6"/>
                      <a:gd name="T1" fmla="*/ 2 h 3"/>
                      <a:gd name="T2" fmla="*/ 4 w 6"/>
                      <a:gd name="T3" fmla="*/ 0 h 3"/>
                      <a:gd name="T4" fmla="*/ 0 w 6"/>
                      <a:gd name="T5" fmla="*/ 0 h 3"/>
                      <a:gd name="T6" fmla="*/ 1 w 6"/>
                      <a:gd name="T7" fmla="*/ 3 h 3"/>
                      <a:gd name="T8" fmla="*/ 3 w 6"/>
                      <a:gd name="T9" fmla="*/ 3 h 3"/>
                      <a:gd name="T10" fmla="*/ 1 w 6"/>
                      <a:gd name="T11" fmla="*/ 2 h 3"/>
                      <a:gd name="T12" fmla="*/ 6 w 6"/>
                      <a:gd name="T13" fmla="*/ 2 h 3"/>
                      <a:gd name="T14" fmla="*/ 4 w 6"/>
                      <a:gd name="T15" fmla="*/ 0 h 3"/>
                      <a:gd name="T16" fmla="*/ 6 w 6"/>
                      <a:gd name="T17" fmla="*/ 2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3">
                        <a:moveTo>
                          <a:pt x="6" y="2"/>
                        </a:moveTo>
                        <a:lnTo>
                          <a:pt x="4" y="0"/>
                        </a:lnTo>
                        <a:lnTo>
                          <a:pt x="0" y="0"/>
                        </a:lnTo>
                        <a:lnTo>
                          <a:pt x="1" y="3"/>
                        </a:lnTo>
                        <a:lnTo>
                          <a:pt x="3" y="3"/>
                        </a:lnTo>
                        <a:lnTo>
                          <a:pt x="1" y="2"/>
                        </a:lnTo>
                        <a:lnTo>
                          <a:pt x="6" y="2"/>
                        </a:lnTo>
                        <a:lnTo>
                          <a:pt x="4" y="0"/>
                        </a:lnTo>
                        <a:lnTo>
                          <a:pt x="6"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2259" name="Freeform 451"/>
                  <p:cNvSpPr>
                    <a:spLocks/>
                  </p:cNvSpPr>
                  <p:nvPr/>
                </p:nvSpPr>
                <p:spPr bwMode="auto">
                  <a:xfrm>
                    <a:off x="4425" y="1589"/>
                    <a:ext cx="6" cy="4"/>
                  </a:xfrm>
                  <a:custGeom>
                    <a:avLst/>
                    <a:gdLst>
                      <a:gd name="T0" fmla="*/ 3 w 11"/>
                      <a:gd name="T1" fmla="*/ 6 h 8"/>
                      <a:gd name="T2" fmla="*/ 3 w 11"/>
                      <a:gd name="T3" fmla="*/ 3 h 8"/>
                      <a:gd name="T4" fmla="*/ 5 w 11"/>
                      <a:gd name="T5" fmla="*/ 3 h 8"/>
                      <a:gd name="T6" fmla="*/ 5 w 11"/>
                      <a:gd name="T7" fmla="*/ 0 h 8"/>
                      <a:gd name="T8" fmla="*/ 0 w 11"/>
                      <a:gd name="T9" fmla="*/ 0 h 8"/>
                      <a:gd name="T10" fmla="*/ 0 w 11"/>
                      <a:gd name="T11" fmla="*/ 5 h 8"/>
                      <a:gd name="T12" fmla="*/ 2 w 11"/>
                      <a:gd name="T13" fmla="*/ 6 h 8"/>
                      <a:gd name="T14" fmla="*/ 3 w 11"/>
                      <a:gd name="T15" fmla="*/ 3 h 8"/>
                      <a:gd name="T16" fmla="*/ 3 w 11"/>
                      <a:gd name="T17" fmla="*/ 6 h 8"/>
                      <a:gd name="T18" fmla="*/ 11 w 11"/>
                      <a:gd name="T19" fmla="*/ 8 h 8"/>
                      <a:gd name="T20" fmla="*/ 3 w 11"/>
                      <a:gd name="T21" fmla="*/ 3 h 8"/>
                      <a:gd name="T22" fmla="*/ 3 w 11"/>
                      <a:gd name="T23" fmla="*/ 6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 h="8">
                        <a:moveTo>
                          <a:pt x="3" y="6"/>
                        </a:moveTo>
                        <a:lnTo>
                          <a:pt x="3" y="3"/>
                        </a:lnTo>
                        <a:lnTo>
                          <a:pt x="5" y="3"/>
                        </a:lnTo>
                        <a:lnTo>
                          <a:pt x="5" y="0"/>
                        </a:lnTo>
                        <a:lnTo>
                          <a:pt x="0" y="0"/>
                        </a:lnTo>
                        <a:lnTo>
                          <a:pt x="0" y="5"/>
                        </a:lnTo>
                        <a:lnTo>
                          <a:pt x="2" y="6"/>
                        </a:lnTo>
                        <a:lnTo>
                          <a:pt x="3" y="3"/>
                        </a:lnTo>
                        <a:lnTo>
                          <a:pt x="3" y="6"/>
                        </a:lnTo>
                        <a:lnTo>
                          <a:pt x="11" y="8"/>
                        </a:lnTo>
                        <a:lnTo>
                          <a:pt x="3" y="3"/>
                        </a:lnTo>
                        <a:lnTo>
                          <a:pt x="3"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2260" name="Freeform 452"/>
                  <p:cNvSpPr>
                    <a:spLocks/>
                  </p:cNvSpPr>
                  <p:nvPr/>
                </p:nvSpPr>
                <p:spPr bwMode="auto">
                  <a:xfrm>
                    <a:off x="4439" y="1589"/>
                    <a:ext cx="3" cy="4"/>
                  </a:xfrm>
                  <a:custGeom>
                    <a:avLst/>
                    <a:gdLst>
                      <a:gd name="T0" fmla="*/ 6 w 6"/>
                      <a:gd name="T1" fmla="*/ 1 h 6"/>
                      <a:gd name="T2" fmla="*/ 6 w 6"/>
                      <a:gd name="T3" fmla="*/ 3 h 6"/>
                      <a:gd name="T4" fmla="*/ 4 w 6"/>
                      <a:gd name="T5" fmla="*/ 5 h 6"/>
                      <a:gd name="T6" fmla="*/ 3 w 6"/>
                      <a:gd name="T7" fmla="*/ 5 h 6"/>
                      <a:gd name="T8" fmla="*/ 1 w 6"/>
                      <a:gd name="T9" fmla="*/ 6 h 6"/>
                      <a:gd name="T10" fmla="*/ 0 w 6"/>
                      <a:gd name="T11" fmla="*/ 6 h 6"/>
                      <a:gd name="T12" fmla="*/ 1 w 6"/>
                      <a:gd name="T13" fmla="*/ 0 h 6"/>
                      <a:gd name="T14" fmla="*/ 4 w 6"/>
                      <a:gd name="T15" fmla="*/ 0 h 6"/>
                      <a:gd name="T16" fmla="*/ 6 w 6"/>
                      <a:gd name="T17" fmla="*/ 1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6">
                        <a:moveTo>
                          <a:pt x="6" y="1"/>
                        </a:moveTo>
                        <a:lnTo>
                          <a:pt x="6" y="3"/>
                        </a:lnTo>
                        <a:lnTo>
                          <a:pt x="4" y="5"/>
                        </a:lnTo>
                        <a:lnTo>
                          <a:pt x="3" y="5"/>
                        </a:lnTo>
                        <a:lnTo>
                          <a:pt x="1" y="6"/>
                        </a:lnTo>
                        <a:lnTo>
                          <a:pt x="0" y="6"/>
                        </a:lnTo>
                        <a:lnTo>
                          <a:pt x="1" y="0"/>
                        </a:lnTo>
                        <a:lnTo>
                          <a:pt x="4" y="0"/>
                        </a:lnTo>
                        <a:lnTo>
                          <a:pt x="6"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2261" name="Freeform 453"/>
                  <p:cNvSpPr>
                    <a:spLocks/>
                  </p:cNvSpPr>
                  <p:nvPr/>
                </p:nvSpPr>
                <p:spPr bwMode="auto">
                  <a:xfrm>
                    <a:off x="4440" y="1589"/>
                    <a:ext cx="3" cy="4"/>
                  </a:xfrm>
                  <a:custGeom>
                    <a:avLst/>
                    <a:gdLst>
                      <a:gd name="T0" fmla="*/ 0 w 7"/>
                      <a:gd name="T1" fmla="*/ 8 h 8"/>
                      <a:gd name="T2" fmla="*/ 2 w 7"/>
                      <a:gd name="T3" fmla="*/ 8 h 8"/>
                      <a:gd name="T4" fmla="*/ 7 w 7"/>
                      <a:gd name="T5" fmla="*/ 3 h 8"/>
                      <a:gd name="T6" fmla="*/ 7 w 7"/>
                      <a:gd name="T7" fmla="*/ 0 h 8"/>
                      <a:gd name="T8" fmla="*/ 3 w 7"/>
                      <a:gd name="T9" fmla="*/ 1 h 8"/>
                      <a:gd name="T10" fmla="*/ 2 w 7"/>
                      <a:gd name="T11" fmla="*/ 3 h 8"/>
                      <a:gd name="T12" fmla="*/ 2 w 7"/>
                      <a:gd name="T13" fmla="*/ 5 h 8"/>
                      <a:gd name="T14" fmla="*/ 0 w 7"/>
                      <a:gd name="T15" fmla="*/ 5 h 8"/>
                      <a:gd name="T16" fmla="*/ 0 w 7"/>
                      <a:gd name="T17" fmla="*/ 8 h 8"/>
                      <a:gd name="T18" fmla="*/ 2 w 7"/>
                      <a:gd name="T19" fmla="*/ 8 h 8"/>
                      <a:gd name="T20" fmla="*/ 0 w 7"/>
                      <a:gd name="T21"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 h="8">
                        <a:moveTo>
                          <a:pt x="0" y="8"/>
                        </a:moveTo>
                        <a:lnTo>
                          <a:pt x="2" y="8"/>
                        </a:lnTo>
                        <a:lnTo>
                          <a:pt x="7" y="3"/>
                        </a:lnTo>
                        <a:lnTo>
                          <a:pt x="7" y="0"/>
                        </a:lnTo>
                        <a:lnTo>
                          <a:pt x="3" y="1"/>
                        </a:lnTo>
                        <a:lnTo>
                          <a:pt x="2" y="3"/>
                        </a:lnTo>
                        <a:lnTo>
                          <a:pt x="2" y="5"/>
                        </a:lnTo>
                        <a:lnTo>
                          <a:pt x="0" y="5"/>
                        </a:lnTo>
                        <a:lnTo>
                          <a:pt x="0" y="8"/>
                        </a:lnTo>
                        <a:lnTo>
                          <a:pt x="2" y="8"/>
                        </a:lnTo>
                        <a:lnTo>
                          <a:pt x="0"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2262" name="Freeform 454"/>
                  <p:cNvSpPr>
                    <a:spLocks/>
                  </p:cNvSpPr>
                  <p:nvPr/>
                </p:nvSpPr>
                <p:spPr bwMode="auto">
                  <a:xfrm>
                    <a:off x="4437" y="1592"/>
                    <a:ext cx="3" cy="1"/>
                  </a:xfrm>
                  <a:custGeom>
                    <a:avLst/>
                    <a:gdLst>
                      <a:gd name="T0" fmla="*/ 2 w 5"/>
                      <a:gd name="T1" fmla="*/ 1 h 3"/>
                      <a:gd name="T2" fmla="*/ 4 w 5"/>
                      <a:gd name="T3" fmla="*/ 3 h 3"/>
                      <a:gd name="T4" fmla="*/ 5 w 5"/>
                      <a:gd name="T5" fmla="*/ 3 h 3"/>
                      <a:gd name="T6" fmla="*/ 5 w 5"/>
                      <a:gd name="T7" fmla="*/ 0 h 3"/>
                      <a:gd name="T8" fmla="*/ 4 w 5"/>
                      <a:gd name="T9" fmla="*/ 0 h 3"/>
                      <a:gd name="T10" fmla="*/ 5 w 5"/>
                      <a:gd name="T11" fmla="*/ 1 h 3"/>
                      <a:gd name="T12" fmla="*/ 2 w 5"/>
                      <a:gd name="T13" fmla="*/ 1 h 3"/>
                      <a:gd name="T14" fmla="*/ 0 w 5"/>
                      <a:gd name="T15" fmla="*/ 3 h 3"/>
                      <a:gd name="T16" fmla="*/ 4 w 5"/>
                      <a:gd name="T17" fmla="*/ 3 h 3"/>
                      <a:gd name="T18" fmla="*/ 2 w 5"/>
                      <a:gd name="T19" fmla="*/ 1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 h="3">
                        <a:moveTo>
                          <a:pt x="2" y="1"/>
                        </a:moveTo>
                        <a:lnTo>
                          <a:pt x="4" y="3"/>
                        </a:lnTo>
                        <a:lnTo>
                          <a:pt x="5" y="3"/>
                        </a:lnTo>
                        <a:lnTo>
                          <a:pt x="5" y="0"/>
                        </a:lnTo>
                        <a:lnTo>
                          <a:pt x="4" y="0"/>
                        </a:lnTo>
                        <a:lnTo>
                          <a:pt x="5" y="1"/>
                        </a:lnTo>
                        <a:lnTo>
                          <a:pt x="2" y="1"/>
                        </a:lnTo>
                        <a:lnTo>
                          <a:pt x="0" y="3"/>
                        </a:lnTo>
                        <a:lnTo>
                          <a:pt x="4" y="3"/>
                        </a:lnTo>
                        <a:lnTo>
                          <a:pt x="2"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2263" name="Freeform 455"/>
                  <p:cNvSpPr>
                    <a:spLocks/>
                  </p:cNvSpPr>
                  <p:nvPr/>
                </p:nvSpPr>
                <p:spPr bwMode="auto">
                  <a:xfrm>
                    <a:off x="4438" y="1589"/>
                    <a:ext cx="2" cy="4"/>
                  </a:xfrm>
                  <a:custGeom>
                    <a:avLst/>
                    <a:gdLst>
                      <a:gd name="T0" fmla="*/ 3 w 5"/>
                      <a:gd name="T1" fmla="*/ 0 h 8"/>
                      <a:gd name="T2" fmla="*/ 2 w 5"/>
                      <a:gd name="T3" fmla="*/ 2 h 8"/>
                      <a:gd name="T4" fmla="*/ 0 w 5"/>
                      <a:gd name="T5" fmla="*/ 8 h 8"/>
                      <a:gd name="T6" fmla="*/ 3 w 5"/>
                      <a:gd name="T7" fmla="*/ 8 h 8"/>
                      <a:gd name="T8" fmla="*/ 5 w 5"/>
                      <a:gd name="T9" fmla="*/ 2 h 8"/>
                      <a:gd name="T10" fmla="*/ 3 w 5"/>
                      <a:gd name="T11" fmla="*/ 3 h 8"/>
                      <a:gd name="T12" fmla="*/ 3 w 5"/>
                      <a:gd name="T13" fmla="*/ 0 h 8"/>
                      <a:gd name="T14" fmla="*/ 2 w 5"/>
                      <a:gd name="T15" fmla="*/ 0 h 8"/>
                      <a:gd name="T16" fmla="*/ 2 w 5"/>
                      <a:gd name="T17" fmla="*/ 2 h 8"/>
                      <a:gd name="T18" fmla="*/ 3 w 5"/>
                      <a:gd name="T19"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 h="8">
                        <a:moveTo>
                          <a:pt x="3" y="0"/>
                        </a:moveTo>
                        <a:lnTo>
                          <a:pt x="2" y="2"/>
                        </a:lnTo>
                        <a:lnTo>
                          <a:pt x="0" y="8"/>
                        </a:lnTo>
                        <a:lnTo>
                          <a:pt x="3" y="8"/>
                        </a:lnTo>
                        <a:lnTo>
                          <a:pt x="5" y="2"/>
                        </a:lnTo>
                        <a:lnTo>
                          <a:pt x="3" y="3"/>
                        </a:lnTo>
                        <a:lnTo>
                          <a:pt x="3" y="0"/>
                        </a:lnTo>
                        <a:lnTo>
                          <a:pt x="2" y="0"/>
                        </a:lnTo>
                        <a:lnTo>
                          <a:pt x="2" y="2"/>
                        </a:lnTo>
                        <a:lnTo>
                          <a:pt x="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2264" name="Freeform 456"/>
                  <p:cNvSpPr>
                    <a:spLocks/>
                  </p:cNvSpPr>
                  <p:nvPr/>
                </p:nvSpPr>
                <p:spPr bwMode="auto">
                  <a:xfrm>
                    <a:off x="4440" y="1589"/>
                    <a:ext cx="3" cy="1"/>
                  </a:xfrm>
                  <a:custGeom>
                    <a:avLst/>
                    <a:gdLst>
                      <a:gd name="T0" fmla="*/ 7 w 7"/>
                      <a:gd name="T1" fmla="*/ 2 h 3"/>
                      <a:gd name="T2" fmla="*/ 5 w 7"/>
                      <a:gd name="T3" fmla="*/ 2 h 3"/>
                      <a:gd name="T4" fmla="*/ 5 w 7"/>
                      <a:gd name="T5" fmla="*/ 0 h 3"/>
                      <a:gd name="T6" fmla="*/ 0 w 7"/>
                      <a:gd name="T7" fmla="*/ 0 h 3"/>
                      <a:gd name="T8" fmla="*/ 0 w 7"/>
                      <a:gd name="T9" fmla="*/ 3 h 3"/>
                      <a:gd name="T10" fmla="*/ 5 w 7"/>
                      <a:gd name="T11" fmla="*/ 3 h 3"/>
                      <a:gd name="T12" fmla="*/ 3 w 7"/>
                      <a:gd name="T13" fmla="*/ 3 h 3"/>
                      <a:gd name="T14" fmla="*/ 7 w 7"/>
                      <a:gd name="T15" fmla="*/ 2 h 3"/>
                      <a:gd name="T16" fmla="*/ 5 w 7"/>
                      <a:gd name="T17" fmla="*/ 2 h 3"/>
                      <a:gd name="T18" fmla="*/ 7 w 7"/>
                      <a:gd name="T19" fmla="*/ 2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3">
                        <a:moveTo>
                          <a:pt x="7" y="2"/>
                        </a:moveTo>
                        <a:lnTo>
                          <a:pt x="5" y="2"/>
                        </a:lnTo>
                        <a:lnTo>
                          <a:pt x="5" y="0"/>
                        </a:lnTo>
                        <a:lnTo>
                          <a:pt x="0" y="0"/>
                        </a:lnTo>
                        <a:lnTo>
                          <a:pt x="0" y="3"/>
                        </a:lnTo>
                        <a:lnTo>
                          <a:pt x="5" y="3"/>
                        </a:lnTo>
                        <a:lnTo>
                          <a:pt x="3" y="3"/>
                        </a:lnTo>
                        <a:lnTo>
                          <a:pt x="7" y="2"/>
                        </a:lnTo>
                        <a:lnTo>
                          <a:pt x="5" y="2"/>
                        </a:lnTo>
                        <a:lnTo>
                          <a:pt x="7"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2265" name="Freeform 457"/>
                  <p:cNvSpPr>
                    <a:spLocks/>
                  </p:cNvSpPr>
                  <p:nvPr/>
                </p:nvSpPr>
                <p:spPr bwMode="auto">
                  <a:xfrm>
                    <a:off x="4398" y="1590"/>
                    <a:ext cx="2" cy="3"/>
                  </a:xfrm>
                  <a:custGeom>
                    <a:avLst/>
                    <a:gdLst>
                      <a:gd name="T0" fmla="*/ 4 w 5"/>
                      <a:gd name="T1" fmla="*/ 0 h 7"/>
                      <a:gd name="T2" fmla="*/ 5 w 5"/>
                      <a:gd name="T3" fmla="*/ 2 h 7"/>
                      <a:gd name="T4" fmla="*/ 5 w 5"/>
                      <a:gd name="T5" fmla="*/ 4 h 7"/>
                      <a:gd name="T6" fmla="*/ 2 w 5"/>
                      <a:gd name="T7" fmla="*/ 7 h 7"/>
                      <a:gd name="T8" fmla="*/ 0 w 5"/>
                      <a:gd name="T9" fmla="*/ 5 h 7"/>
                      <a:gd name="T10" fmla="*/ 0 w 5"/>
                      <a:gd name="T11" fmla="*/ 2 h 7"/>
                      <a:gd name="T12" fmla="*/ 2 w 5"/>
                      <a:gd name="T13" fmla="*/ 0 h 7"/>
                      <a:gd name="T14" fmla="*/ 4 w 5"/>
                      <a:gd name="T15" fmla="*/ 0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7">
                        <a:moveTo>
                          <a:pt x="4" y="0"/>
                        </a:moveTo>
                        <a:lnTo>
                          <a:pt x="5" y="2"/>
                        </a:lnTo>
                        <a:lnTo>
                          <a:pt x="5" y="4"/>
                        </a:lnTo>
                        <a:lnTo>
                          <a:pt x="2" y="7"/>
                        </a:lnTo>
                        <a:lnTo>
                          <a:pt x="0" y="5"/>
                        </a:lnTo>
                        <a:lnTo>
                          <a:pt x="0" y="2"/>
                        </a:lnTo>
                        <a:lnTo>
                          <a:pt x="2" y="0"/>
                        </a:lnTo>
                        <a:lnTo>
                          <a:pt x="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2266" name="Freeform 458"/>
                  <p:cNvSpPr>
                    <a:spLocks/>
                  </p:cNvSpPr>
                  <p:nvPr/>
                </p:nvSpPr>
                <p:spPr bwMode="auto">
                  <a:xfrm>
                    <a:off x="4398" y="1589"/>
                    <a:ext cx="3" cy="5"/>
                  </a:xfrm>
                  <a:custGeom>
                    <a:avLst/>
                    <a:gdLst>
                      <a:gd name="T0" fmla="*/ 0 w 5"/>
                      <a:gd name="T1" fmla="*/ 9 h 9"/>
                      <a:gd name="T2" fmla="*/ 2 w 5"/>
                      <a:gd name="T3" fmla="*/ 9 h 9"/>
                      <a:gd name="T4" fmla="*/ 3 w 5"/>
                      <a:gd name="T5" fmla="*/ 8 h 9"/>
                      <a:gd name="T6" fmla="*/ 5 w 5"/>
                      <a:gd name="T7" fmla="*/ 5 h 9"/>
                      <a:gd name="T8" fmla="*/ 5 w 5"/>
                      <a:gd name="T9" fmla="*/ 3 h 9"/>
                      <a:gd name="T10" fmla="*/ 3 w 5"/>
                      <a:gd name="T11" fmla="*/ 0 h 9"/>
                      <a:gd name="T12" fmla="*/ 2 w 5"/>
                      <a:gd name="T13" fmla="*/ 1 h 9"/>
                      <a:gd name="T14" fmla="*/ 2 w 5"/>
                      <a:gd name="T15" fmla="*/ 5 h 9"/>
                      <a:gd name="T16" fmla="*/ 0 w 5"/>
                      <a:gd name="T17" fmla="*/ 6 h 9"/>
                      <a:gd name="T18" fmla="*/ 2 w 5"/>
                      <a:gd name="T19" fmla="*/ 6 h 9"/>
                      <a:gd name="T20" fmla="*/ 0 w 5"/>
                      <a:gd name="T21" fmla="*/ 9 h 9"/>
                      <a:gd name="T22" fmla="*/ 2 w 5"/>
                      <a:gd name="T23" fmla="*/ 9 h 9"/>
                      <a:gd name="T24" fmla="*/ 0 w 5"/>
                      <a:gd name="T25"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 h="9">
                        <a:moveTo>
                          <a:pt x="0" y="9"/>
                        </a:moveTo>
                        <a:lnTo>
                          <a:pt x="2" y="9"/>
                        </a:lnTo>
                        <a:lnTo>
                          <a:pt x="3" y="8"/>
                        </a:lnTo>
                        <a:lnTo>
                          <a:pt x="5" y="5"/>
                        </a:lnTo>
                        <a:lnTo>
                          <a:pt x="5" y="3"/>
                        </a:lnTo>
                        <a:lnTo>
                          <a:pt x="3" y="0"/>
                        </a:lnTo>
                        <a:lnTo>
                          <a:pt x="2" y="1"/>
                        </a:lnTo>
                        <a:lnTo>
                          <a:pt x="2" y="5"/>
                        </a:lnTo>
                        <a:lnTo>
                          <a:pt x="0" y="6"/>
                        </a:lnTo>
                        <a:lnTo>
                          <a:pt x="2" y="6"/>
                        </a:lnTo>
                        <a:lnTo>
                          <a:pt x="0" y="9"/>
                        </a:lnTo>
                        <a:lnTo>
                          <a:pt x="2" y="9"/>
                        </a:lnTo>
                        <a:lnTo>
                          <a:pt x="0" y="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2267" name="Freeform 459"/>
                  <p:cNvSpPr>
                    <a:spLocks/>
                  </p:cNvSpPr>
                  <p:nvPr/>
                </p:nvSpPr>
                <p:spPr bwMode="auto">
                  <a:xfrm>
                    <a:off x="4397" y="1589"/>
                    <a:ext cx="3" cy="5"/>
                  </a:xfrm>
                  <a:custGeom>
                    <a:avLst/>
                    <a:gdLst>
                      <a:gd name="T0" fmla="*/ 6 w 6"/>
                      <a:gd name="T1" fmla="*/ 0 h 9"/>
                      <a:gd name="T2" fmla="*/ 1 w 6"/>
                      <a:gd name="T3" fmla="*/ 0 h 9"/>
                      <a:gd name="T4" fmla="*/ 0 w 6"/>
                      <a:gd name="T5" fmla="*/ 3 h 9"/>
                      <a:gd name="T6" fmla="*/ 0 w 6"/>
                      <a:gd name="T7" fmla="*/ 6 h 9"/>
                      <a:gd name="T8" fmla="*/ 3 w 6"/>
                      <a:gd name="T9" fmla="*/ 9 h 9"/>
                      <a:gd name="T10" fmla="*/ 5 w 6"/>
                      <a:gd name="T11" fmla="*/ 6 h 9"/>
                      <a:gd name="T12" fmla="*/ 3 w 6"/>
                      <a:gd name="T13" fmla="*/ 5 h 9"/>
                      <a:gd name="T14" fmla="*/ 3 w 6"/>
                      <a:gd name="T15" fmla="*/ 1 h 9"/>
                      <a:gd name="T16" fmla="*/ 5 w 6"/>
                      <a:gd name="T17" fmla="*/ 1 h 9"/>
                      <a:gd name="T18" fmla="*/ 6 w 6"/>
                      <a:gd name="T19"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9">
                        <a:moveTo>
                          <a:pt x="6" y="0"/>
                        </a:moveTo>
                        <a:lnTo>
                          <a:pt x="1" y="0"/>
                        </a:lnTo>
                        <a:lnTo>
                          <a:pt x="0" y="3"/>
                        </a:lnTo>
                        <a:lnTo>
                          <a:pt x="0" y="6"/>
                        </a:lnTo>
                        <a:lnTo>
                          <a:pt x="3" y="9"/>
                        </a:lnTo>
                        <a:lnTo>
                          <a:pt x="5" y="6"/>
                        </a:lnTo>
                        <a:lnTo>
                          <a:pt x="3" y="5"/>
                        </a:lnTo>
                        <a:lnTo>
                          <a:pt x="3" y="1"/>
                        </a:lnTo>
                        <a:lnTo>
                          <a:pt x="5" y="1"/>
                        </a:lnTo>
                        <a:lnTo>
                          <a:pt x="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2268" name="Freeform 460"/>
                  <p:cNvSpPr>
                    <a:spLocks/>
                  </p:cNvSpPr>
                  <p:nvPr/>
                </p:nvSpPr>
                <p:spPr bwMode="auto">
                  <a:xfrm>
                    <a:off x="4405" y="1590"/>
                    <a:ext cx="2" cy="3"/>
                  </a:xfrm>
                  <a:custGeom>
                    <a:avLst/>
                    <a:gdLst>
                      <a:gd name="T0" fmla="*/ 5 w 5"/>
                      <a:gd name="T1" fmla="*/ 7 h 7"/>
                      <a:gd name="T2" fmla="*/ 1 w 5"/>
                      <a:gd name="T3" fmla="*/ 7 h 7"/>
                      <a:gd name="T4" fmla="*/ 1 w 5"/>
                      <a:gd name="T5" fmla="*/ 5 h 7"/>
                      <a:gd name="T6" fmla="*/ 0 w 5"/>
                      <a:gd name="T7" fmla="*/ 4 h 7"/>
                      <a:gd name="T8" fmla="*/ 0 w 5"/>
                      <a:gd name="T9" fmla="*/ 0 h 7"/>
                      <a:gd name="T10" fmla="*/ 5 w 5"/>
                      <a:gd name="T11" fmla="*/ 0 h 7"/>
                      <a:gd name="T12" fmla="*/ 5 w 5"/>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5" h="7">
                        <a:moveTo>
                          <a:pt x="5" y="7"/>
                        </a:moveTo>
                        <a:lnTo>
                          <a:pt x="1" y="7"/>
                        </a:lnTo>
                        <a:lnTo>
                          <a:pt x="1" y="5"/>
                        </a:lnTo>
                        <a:lnTo>
                          <a:pt x="0" y="4"/>
                        </a:lnTo>
                        <a:lnTo>
                          <a:pt x="0" y="0"/>
                        </a:lnTo>
                        <a:lnTo>
                          <a:pt x="5" y="0"/>
                        </a:lnTo>
                        <a:lnTo>
                          <a:pt x="5"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2269" name="Freeform 461"/>
                  <p:cNvSpPr>
                    <a:spLocks/>
                  </p:cNvSpPr>
                  <p:nvPr/>
                </p:nvSpPr>
                <p:spPr bwMode="auto">
                  <a:xfrm>
                    <a:off x="4404" y="1591"/>
                    <a:ext cx="3" cy="3"/>
                  </a:xfrm>
                  <a:custGeom>
                    <a:avLst/>
                    <a:gdLst>
                      <a:gd name="T0" fmla="*/ 0 w 7"/>
                      <a:gd name="T1" fmla="*/ 2 h 6"/>
                      <a:gd name="T2" fmla="*/ 2 w 7"/>
                      <a:gd name="T3" fmla="*/ 3 h 6"/>
                      <a:gd name="T4" fmla="*/ 2 w 7"/>
                      <a:gd name="T5" fmla="*/ 5 h 6"/>
                      <a:gd name="T6" fmla="*/ 3 w 7"/>
                      <a:gd name="T7" fmla="*/ 6 h 6"/>
                      <a:gd name="T8" fmla="*/ 7 w 7"/>
                      <a:gd name="T9" fmla="*/ 6 h 6"/>
                      <a:gd name="T10" fmla="*/ 5 w 7"/>
                      <a:gd name="T11" fmla="*/ 3 h 6"/>
                      <a:gd name="T12" fmla="*/ 5 w 7"/>
                      <a:gd name="T13" fmla="*/ 2 h 6"/>
                      <a:gd name="T14" fmla="*/ 3 w 7"/>
                      <a:gd name="T15" fmla="*/ 0 h 6"/>
                      <a:gd name="T16" fmla="*/ 3 w 7"/>
                      <a:gd name="T17" fmla="*/ 2 h 6"/>
                      <a:gd name="T18" fmla="*/ 0 w 7"/>
                      <a:gd name="T19" fmla="*/ 2 h 6"/>
                      <a:gd name="T20" fmla="*/ 0 w 7"/>
                      <a:gd name="T21" fmla="*/ 3 h 6"/>
                      <a:gd name="T22" fmla="*/ 2 w 7"/>
                      <a:gd name="T23" fmla="*/ 3 h 6"/>
                      <a:gd name="T24" fmla="*/ 0 w 7"/>
                      <a:gd name="T25" fmla="*/ 2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 h="6">
                        <a:moveTo>
                          <a:pt x="0" y="2"/>
                        </a:moveTo>
                        <a:lnTo>
                          <a:pt x="2" y="3"/>
                        </a:lnTo>
                        <a:lnTo>
                          <a:pt x="2" y="5"/>
                        </a:lnTo>
                        <a:lnTo>
                          <a:pt x="3" y="6"/>
                        </a:lnTo>
                        <a:lnTo>
                          <a:pt x="7" y="6"/>
                        </a:lnTo>
                        <a:lnTo>
                          <a:pt x="5" y="3"/>
                        </a:lnTo>
                        <a:lnTo>
                          <a:pt x="5" y="2"/>
                        </a:lnTo>
                        <a:lnTo>
                          <a:pt x="3" y="0"/>
                        </a:lnTo>
                        <a:lnTo>
                          <a:pt x="3" y="2"/>
                        </a:lnTo>
                        <a:lnTo>
                          <a:pt x="0" y="2"/>
                        </a:lnTo>
                        <a:lnTo>
                          <a:pt x="0" y="3"/>
                        </a:lnTo>
                        <a:lnTo>
                          <a:pt x="2" y="3"/>
                        </a:lnTo>
                        <a:lnTo>
                          <a:pt x="0"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2270" name="Freeform 462"/>
                  <p:cNvSpPr>
                    <a:spLocks/>
                  </p:cNvSpPr>
                  <p:nvPr/>
                </p:nvSpPr>
                <p:spPr bwMode="auto">
                  <a:xfrm>
                    <a:off x="4404" y="1589"/>
                    <a:ext cx="2" cy="3"/>
                  </a:xfrm>
                  <a:custGeom>
                    <a:avLst/>
                    <a:gdLst>
                      <a:gd name="T0" fmla="*/ 2 w 3"/>
                      <a:gd name="T1" fmla="*/ 0 h 7"/>
                      <a:gd name="T2" fmla="*/ 0 w 3"/>
                      <a:gd name="T3" fmla="*/ 3 h 7"/>
                      <a:gd name="T4" fmla="*/ 0 w 3"/>
                      <a:gd name="T5" fmla="*/ 7 h 7"/>
                      <a:gd name="T6" fmla="*/ 3 w 3"/>
                      <a:gd name="T7" fmla="*/ 7 h 7"/>
                      <a:gd name="T8" fmla="*/ 3 w 3"/>
                      <a:gd name="T9" fmla="*/ 3 h 7"/>
                      <a:gd name="T10" fmla="*/ 2 w 3"/>
                      <a:gd name="T11" fmla="*/ 5 h 7"/>
                      <a:gd name="T12" fmla="*/ 2 w 3"/>
                      <a:gd name="T13" fmla="*/ 0 h 7"/>
                      <a:gd name="T14" fmla="*/ 0 w 3"/>
                      <a:gd name="T15" fmla="*/ 0 h 7"/>
                      <a:gd name="T16" fmla="*/ 0 w 3"/>
                      <a:gd name="T17" fmla="*/ 3 h 7"/>
                      <a:gd name="T18" fmla="*/ 2 w 3"/>
                      <a:gd name="T19"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 h="7">
                        <a:moveTo>
                          <a:pt x="2" y="0"/>
                        </a:moveTo>
                        <a:lnTo>
                          <a:pt x="0" y="3"/>
                        </a:lnTo>
                        <a:lnTo>
                          <a:pt x="0" y="7"/>
                        </a:lnTo>
                        <a:lnTo>
                          <a:pt x="3" y="7"/>
                        </a:lnTo>
                        <a:lnTo>
                          <a:pt x="3" y="3"/>
                        </a:lnTo>
                        <a:lnTo>
                          <a:pt x="2" y="5"/>
                        </a:lnTo>
                        <a:lnTo>
                          <a:pt x="2" y="0"/>
                        </a:lnTo>
                        <a:lnTo>
                          <a:pt x="0" y="0"/>
                        </a:lnTo>
                        <a:lnTo>
                          <a:pt x="0" y="3"/>
                        </a:lnTo>
                        <a:lnTo>
                          <a:pt x="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2271" name="Freeform 463"/>
                  <p:cNvSpPr>
                    <a:spLocks/>
                  </p:cNvSpPr>
                  <p:nvPr/>
                </p:nvSpPr>
                <p:spPr bwMode="auto">
                  <a:xfrm>
                    <a:off x="4405" y="1589"/>
                    <a:ext cx="3" cy="2"/>
                  </a:xfrm>
                  <a:custGeom>
                    <a:avLst/>
                    <a:gdLst>
                      <a:gd name="T0" fmla="*/ 6 w 6"/>
                      <a:gd name="T1" fmla="*/ 3 h 5"/>
                      <a:gd name="T2" fmla="*/ 5 w 6"/>
                      <a:gd name="T3" fmla="*/ 0 h 5"/>
                      <a:gd name="T4" fmla="*/ 0 w 6"/>
                      <a:gd name="T5" fmla="*/ 0 h 5"/>
                      <a:gd name="T6" fmla="*/ 0 w 6"/>
                      <a:gd name="T7" fmla="*/ 5 h 5"/>
                      <a:gd name="T8" fmla="*/ 5 w 6"/>
                      <a:gd name="T9" fmla="*/ 5 h 5"/>
                      <a:gd name="T10" fmla="*/ 1 w 6"/>
                      <a:gd name="T11" fmla="*/ 3 h 5"/>
                      <a:gd name="T12" fmla="*/ 6 w 6"/>
                      <a:gd name="T13" fmla="*/ 3 h 5"/>
                      <a:gd name="T14" fmla="*/ 6 w 6"/>
                      <a:gd name="T15" fmla="*/ 0 h 5"/>
                      <a:gd name="T16" fmla="*/ 5 w 6"/>
                      <a:gd name="T17" fmla="*/ 0 h 5"/>
                      <a:gd name="T18" fmla="*/ 6 w 6"/>
                      <a:gd name="T19" fmla="*/ 3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5">
                        <a:moveTo>
                          <a:pt x="6" y="3"/>
                        </a:moveTo>
                        <a:lnTo>
                          <a:pt x="5" y="0"/>
                        </a:lnTo>
                        <a:lnTo>
                          <a:pt x="0" y="0"/>
                        </a:lnTo>
                        <a:lnTo>
                          <a:pt x="0" y="5"/>
                        </a:lnTo>
                        <a:lnTo>
                          <a:pt x="5" y="5"/>
                        </a:lnTo>
                        <a:lnTo>
                          <a:pt x="1" y="3"/>
                        </a:lnTo>
                        <a:lnTo>
                          <a:pt x="6" y="3"/>
                        </a:lnTo>
                        <a:lnTo>
                          <a:pt x="6" y="0"/>
                        </a:lnTo>
                        <a:lnTo>
                          <a:pt x="5" y="0"/>
                        </a:lnTo>
                        <a:lnTo>
                          <a:pt x="6"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2272" name="Freeform 464"/>
                  <p:cNvSpPr>
                    <a:spLocks/>
                  </p:cNvSpPr>
                  <p:nvPr/>
                </p:nvSpPr>
                <p:spPr bwMode="auto">
                  <a:xfrm>
                    <a:off x="4406" y="1590"/>
                    <a:ext cx="2" cy="4"/>
                  </a:xfrm>
                  <a:custGeom>
                    <a:avLst/>
                    <a:gdLst>
                      <a:gd name="T0" fmla="*/ 4 w 5"/>
                      <a:gd name="T1" fmla="*/ 8 h 8"/>
                      <a:gd name="T2" fmla="*/ 5 w 5"/>
                      <a:gd name="T3" fmla="*/ 7 h 8"/>
                      <a:gd name="T4" fmla="*/ 5 w 5"/>
                      <a:gd name="T5" fmla="*/ 0 h 8"/>
                      <a:gd name="T6" fmla="*/ 0 w 5"/>
                      <a:gd name="T7" fmla="*/ 0 h 8"/>
                      <a:gd name="T8" fmla="*/ 0 w 5"/>
                      <a:gd name="T9" fmla="*/ 7 h 8"/>
                      <a:gd name="T10" fmla="*/ 2 w 5"/>
                      <a:gd name="T11" fmla="*/ 5 h 8"/>
                      <a:gd name="T12" fmla="*/ 4 w 5"/>
                      <a:gd name="T13" fmla="*/ 8 h 8"/>
                      <a:gd name="T14" fmla="*/ 5 w 5"/>
                      <a:gd name="T15" fmla="*/ 8 h 8"/>
                      <a:gd name="T16" fmla="*/ 5 w 5"/>
                      <a:gd name="T17" fmla="*/ 7 h 8"/>
                      <a:gd name="T18" fmla="*/ 4 w 5"/>
                      <a:gd name="T19"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 h="8">
                        <a:moveTo>
                          <a:pt x="4" y="8"/>
                        </a:moveTo>
                        <a:lnTo>
                          <a:pt x="5" y="7"/>
                        </a:lnTo>
                        <a:lnTo>
                          <a:pt x="5" y="0"/>
                        </a:lnTo>
                        <a:lnTo>
                          <a:pt x="0" y="0"/>
                        </a:lnTo>
                        <a:lnTo>
                          <a:pt x="0" y="7"/>
                        </a:lnTo>
                        <a:lnTo>
                          <a:pt x="2" y="5"/>
                        </a:lnTo>
                        <a:lnTo>
                          <a:pt x="4" y="8"/>
                        </a:lnTo>
                        <a:lnTo>
                          <a:pt x="5" y="8"/>
                        </a:lnTo>
                        <a:lnTo>
                          <a:pt x="5" y="7"/>
                        </a:lnTo>
                        <a:lnTo>
                          <a:pt x="4"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2273" name="Freeform 465"/>
                  <p:cNvSpPr>
                    <a:spLocks/>
                  </p:cNvSpPr>
                  <p:nvPr/>
                </p:nvSpPr>
                <p:spPr bwMode="auto">
                  <a:xfrm>
                    <a:off x="4411" y="1590"/>
                    <a:ext cx="3" cy="3"/>
                  </a:xfrm>
                  <a:custGeom>
                    <a:avLst/>
                    <a:gdLst>
                      <a:gd name="T0" fmla="*/ 5 w 5"/>
                      <a:gd name="T1" fmla="*/ 2 h 7"/>
                      <a:gd name="T2" fmla="*/ 5 w 5"/>
                      <a:gd name="T3" fmla="*/ 4 h 7"/>
                      <a:gd name="T4" fmla="*/ 1 w 5"/>
                      <a:gd name="T5" fmla="*/ 7 h 7"/>
                      <a:gd name="T6" fmla="*/ 1 w 5"/>
                      <a:gd name="T7" fmla="*/ 5 h 7"/>
                      <a:gd name="T8" fmla="*/ 0 w 5"/>
                      <a:gd name="T9" fmla="*/ 4 h 7"/>
                      <a:gd name="T10" fmla="*/ 0 w 5"/>
                      <a:gd name="T11" fmla="*/ 0 h 7"/>
                      <a:gd name="T12" fmla="*/ 3 w 5"/>
                      <a:gd name="T13" fmla="*/ 0 h 7"/>
                      <a:gd name="T14" fmla="*/ 5 w 5"/>
                      <a:gd name="T15" fmla="*/ 2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7">
                        <a:moveTo>
                          <a:pt x="5" y="2"/>
                        </a:moveTo>
                        <a:lnTo>
                          <a:pt x="5" y="4"/>
                        </a:lnTo>
                        <a:lnTo>
                          <a:pt x="1" y="7"/>
                        </a:lnTo>
                        <a:lnTo>
                          <a:pt x="1" y="5"/>
                        </a:lnTo>
                        <a:lnTo>
                          <a:pt x="0" y="4"/>
                        </a:lnTo>
                        <a:lnTo>
                          <a:pt x="0" y="0"/>
                        </a:lnTo>
                        <a:lnTo>
                          <a:pt x="3" y="0"/>
                        </a:lnTo>
                        <a:lnTo>
                          <a:pt x="5"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2274" name="Freeform 466"/>
                  <p:cNvSpPr>
                    <a:spLocks/>
                  </p:cNvSpPr>
                  <p:nvPr/>
                </p:nvSpPr>
                <p:spPr bwMode="auto">
                  <a:xfrm>
                    <a:off x="4412" y="1590"/>
                    <a:ext cx="3" cy="3"/>
                  </a:xfrm>
                  <a:custGeom>
                    <a:avLst/>
                    <a:gdLst>
                      <a:gd name="T0" fmla="*/ 4 w 5"/>
                      <a:gd name="T1" fmla="*/ 7 h 7"/>
                      <a:gd name="T2" fmla="*/ 2 w 5"/>
                      <a:gd name="T3" fmla="*/ 7 h 7"/>
                      <a:gd name="T4" fmla="*/ 4 w 5"/>
                      <a:gd name="T5" fmla="*/ 7 h 7"/>
                      <a:gd name="T6" fmla="*/ 5 w 5"/>
                      <a:gd name="T7" fmla="*/ 5 h 7"/>
                      <a:gd name="T8" fmla="*/ 5 w 5"/>
                      <a:gd name="T9" fmla="*/ 0 h 7"/>
                      <a:gd name="T10" fmla="*/ 2 w 5"/>
                      <a:gd name="T11" fmla="*/ 2 h 7"/>
                      <a:gd name="T12" fmla="*/ 2 w 5"/>
                      <a:gd name="T13" fmla="*/ 4 h 7"/>
                      <a:gd name="T14" fmla="*/ 0 w 5"/>
                      <a:gd name="T15" fmla="*/ 5 h 7"/>
                      <a:gd name="T16" fmla="*/ 4 w 5"/>
                      <a:gd name="T17"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7">
                        <a:moveTo>
                          <a:pt x="4" y="7"/>
                        </a:moveTo>
                        <a:lnTo>
                          <a:pt x="2" y="7"/>
                        </a:lnTo>
                        <a:lnTo>
                          <a:pt x="4" y="7"/>
                        </a:lnTo>
                        <a:lnTo>
                          <a:pt x="5" y="5"/>
                        </a:lnTo>
                        <a:lnTo>
                          <a:pt x="5" y="0"/>
                        </a:lnTo>
                        <a:lnTo>
                          <a:pt x="2" y="2"/>
                        </a:lnTo>
                        <a:lnTo>
                          <a:pt x="2" y="4"/>
                        </a:lnTo>
                        <a:lnTo>
                          <a:pt x="0" y="5"/>
                        </a:lnTo>
                        <a:lnTo>
                          <a:pt x="4"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2275" name="Freeform 467"/>
                  <p:cNvSpPr>
                    <a:spLocks/>
                  </p:cNvSpPr>
                  <p:nvPr/>
                </p:nvSpPr>
                <p:spPr bwMode="auto">
                  <a:xfrm>
                    <a:off x="4412" y="1593"/>
                    <a:ext cx="2" cy="2"/>
                  </a:xfrm>
                  <a:custGeom>
                    <a:avLst/>
                    <a:gdLst>
                      <a:gd name="T0" fmla="*/ 0 w 4"/>
                      <a:gd name="T1" fmla="*/ 2 h 5"/>
                      <a:gd name="T2" fmla="*/ 2 w 4"/>
                      <a:gd name="T3" fmla="*/ 3 h 5"/>
                      <a:gd name="T4" fmla="*/ 4 w 4"/>
                      <a:gd name="T5" fmla="*/ 2 h 5"/>
                      <a:gd name="T6" fmla="*/ 0 w 4"/>
                      <a:gd name="T7" fmla="*/ 0 h 5"/>
                      <a:gd name="T8" fmla="*/ 2 w 4"/>
                      <a:gd name="T9" fmla="*/ 2 h 5"/>
                      <a:gd name="T10" fmla="*/ 0 w 4"/>
                      <a:gd name="T11" fmla="*/ 2 h 5"/>
                      <a:gd name="T12" fmla="*/ 0 w 4"/>
                      <a:gd name="T13" fmla="*/ 5 h 5"/>
                      <a:gd name="T14" fmla="*/ 2 w 4"/>
                      <a:gd name="T15" fmla="*/ 3 h 5"/>
                      <a:gd name="T16" fmla="*/ 0 w 4"/>
                      <a:gd name="T17"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5">
                        <a:moveTo>
                          <a:pt x="0" y="2"/>
                        </a:moveTo>
                        <a:lnTo>
                          <a:pt x="2" y="3"/>
                        </a:lnTo>
                        <a:lnTo>
                          <a:pt x="4" y="2"/>
                        </a:lnTo>
                        <a:lnTo>
                          <a:pt x="0" y="0"/>
                        </a:lnTo>
                        <a:lnTo>
                          <a:pt x="2" y="2"/>
                        </a:lnTo>
                        <a:lnTo>
                          <a:pt x="0" y="2"/>
                        </a:lnTo>
                        <a:lnTo>
                          <a:pt x="0" y="5"/>
                        </a:lnTo>
                        <a:lnTo>
                          <a:pt x="2" y="3"/>
                        </a:lnTo>
                        <a:lnTo>
                          <a:pt x="0"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2276" name="Freeform 468"/>
                  <p:cNvSpPr>
                    <a:spLocks/>
                  </p:cNvSpPr>
                  <p:nvPr/>
                </p:nvSpPr>
                <p:spPr bwMode="auto">
                  <a:xfrm>
                    <a:off x="4411" y="1589"/>
                    <a:ext cx="2" cy="4"/>
                  </a:xfrm>
                  <a:custGeom>
                    <a:avLst/>
                    <a:gdLst>
                      <a:gd name="T0" fmla="*/ 2 w 5"/>
                      <a:gd name="T1" fmla="*/ 0 h 10"/>
                      <a:gd name="T2" fmla="*/ 2 w 5"/>
                      <a:gd name="T3" fmla="*/ 2 h 10"/>
                      <a:gd name="T4" fmla="*/ 0 w 5"/>
                      <a:gd name="T5" fmla="*/ 5 h 10"/>
                      <a:gd name="T6" fmla="*/ 0 w 5"/>
                      <a:gd name="T7" fmla="*/ 7 h 10"/>
                      <a:gd name="T8" fmla="*/ 2 w 5"/>
                      <a:gd name="T9" fmla="*/ 10 h 10"/>
                      <a:gd name="T10" fmla="*/ 5 w 5"/>
                      <a:gd name="T11" fmla="*/ 10 h 10"/>
                      <a:gd name="T12" fmla="*/ 5 w 5"/>
                      <a:gd name="T13" fmla="*/ 8 h 10"/>
                      <a:gd name="T14" fmla="*/ 3 w 5"/>
                      <a:gd name="T15" fmla="*/ 5 h 10"/>
                      <a:gd name="T16" fmla="*/ 3 w 5"/>
                      <a:gd name="T17" fmla="*/ 3 h 10"/>
                      <a:gd name="T18" fmla="*/ 2 w 5"/>
                      <a:gd name="T19" fmla="*/ 5 h 10"/>
                      <a:gd name="T20" fmla="*/ 2 w 5"/>
                      <a:gd name="T21" fmla="*/ 0 h 10"/>
                      <a:gd name="T22" fmla="*/ 2 w 5"/>
                      <a:gd name="T23" fmla="*/ 2 h 10"/>
                      <a:gd name="T24" fmla="*/ 2 w 5"/>
                      <a:gd name="T25"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 h="10">
                        <a:moveTo>
                          <a:pt x="2" y="0"/>
                        </a:moveTo>
                        <a:lnTo>
                          <a:pt x="2" y="2"/>
                        </a:lnTo>
                        <a:lnTo>
                          <a:pt x="0" y="5"/>
                        </a:lnTo>
                        <a:lnTo>
                          <a:pt x="0" y="7"/>
                        </a:lnTo>
                        <a:lnTo>
                          <a:pt x="2" y="10"/>
                        </a:lnTo>
                        <a:lnTo>
                          <a:pt x="5" y="10"/>
                        </a:lnTo>
                        <a:lnTo>
                          <a:pt x="5" y="8"/>
                        </a:lnTo>
                        <a:lnTo>
                          <a:pt x="3" y="5"/>
                        </a:lnTo>
                        <a:lnTo>
                          <a:pt x="3" y="3"/>
                        </a:lnTo>
                        <a:lnTo>
                          <a:pt x="2" y="5"/>
                        </a:lnTo>
                        <a:lnTo>
                          <a:pt x="2" y="0"/>
                        </a:lnTo>
                        <a:lnTo>
                          <a:pt x="2" y="2"/>
                        </a:lnTo>
                        <a:lnTo>
                          <a:pt x="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2277" name="Freeform 469"/>
                  <p:cNvSpPr>
                    <a:spLocks/>
                  </p:cNvSpPr>
                  <p:nvPr/>
                </p:nvSpPr>
                <p:spPr bwMode="auto">
                  <a:xfrm>
                    <a:off x="4411" y="1589"/>
                    <a:ext cx="4" cy="2"/>
                  </a:xfrm>
                  <a:custGeom>
                    <a:avLst/>
                    <a:gdLst>
                      <a:gd name="T0" fmla="*/ 6 w 6"/>
                      <a:gd name="T1" fmla="*/ 3 h 5"/>
                      <a:gd name="T2" fmla="*/ 5 w 6"/>
                      <a:gd name="T3" fmla="*/ 3 h 5"/>
                      <a:gd name="T4" fmla="*/ 3 w 6"/>
                      <a:gd name="T5" fmla="*/ 2 h 5"/>
                      <a:gd name="T6" fmla="*/ 1 w 6"/>
                      <a:gd name="T7" fmla="*/ 2 h 5"/>
                      <a:gd name="T8" fmla="*/ 0 w 6"/>
                      <a:gd name="T9" fmla="*/ 0 h 5"/>
                      <a:gd name="T10" fmla="*/ 0 w 6"/>
                      <a:gd name="T11" fmla="*/ 5 h 5"/>
                      <a:gd name="T12" fmla="*/ 1 w 6"/>
                      <a:gd name="T13" fmla="*/ 3 h 5"/>
                      <a:gd name="T14" fmla="*/ 1 w 6"/>
                      <a:gd name="T15" fmla="*/ 5 h 5"/>
                      <a:gd name="T16" fmla="*/ 3 w 6"/>
                      <a:gd name="T17" fmla="*/ 5 h 5"/>
                      <a:gd name="T18" fmla="*/ 6 w 6"/>
                      <a:gd name="T19" fmla="*/ 3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5">
                        <a:moveTo>
                          <a:pt x="6" y="3"/>
                        </a:moveTo>
                        <a:lnTo>
                          <a:pt x="5" y="3"/>
                        </a:lnTo>
                        <a:lnTo>
                          <a:pt x="3" y="2"/>
                        </a:lnTo>
                        <a:lnTo>
                          <a:pt x="1" y="2"/>
                        </a:lnTo>
                        <a:lnTo>
                          <a:pt x="0" y="0"/>
                        </a:lnTo>
                        <a:lnTo>
                          <a:pt x="0" y="5"/>
                        </a:lnTo>
                        <a:lnTo>
                          <a:pt x="1" y="3"/>
                        </a:lnTo>
                        <a:lnTo>
                          <a:pt x="1" y="5"/>
                        </a:lnTo>
                        <a:lnTo>
                          <a:pt x="3" y="5"/>
                        </a:lnTo>
                        <a:lnTo>
                          <a:pt x="6"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2278" name="Freeform 470"/>
                  <p:cNvSpPr>
                    <a:spLocks/>
                  </p:cNvSpPr>
                  <p:nvPr/>
                </p:nvSpPr>
                <p:spPr bwMode="auto">
                  <a:xfrm>
                    <a:off x="4170" y="1591"/>
                    <a:ext cx="5" cy="4"/>
                  </a:xfrm>
                  <a:custGeom>
                    <a:avLst/>
                    <a:gdLst>
                      <a:gd name="T0" fmla="*/ 9 w 9"/>
                      <a:gd name="T1" fmla="*/ 0 h 8"/>
                      <a:gd name="T2" fmla="*/ 9 w 9"/>
                      <a:gd name="T3" fmla="*/ 5 h 8"/>
                      <a:gd name="T4" fmla="*/ 8 w 9"/>
                      <a:gd name="T5" fmla="*/ 6 h 8"/>
                      <a:gd name="T6" fmla="*/ 3 w 9"/>
                      <a:gd name="T7" fmla="*/ 6 h 8"/>
                      <a:gd name="T8" fmla="*/ 3 w 9"/>
                      <a:gd name="T9" fmla="*/ 8 h 8"/>
                      <a:gd name="T10" fmla="*/ 1 w 9"/>
                      <a:gd name="T11" fmla="*/ 6 h 8"/>
                      <a:gd name="T12" fmla="*/ 1 w 9"/>
                      <a:gd name="T13" fmla="*/ 5 h 8"/>
                      <a:gd name="T14" fmla="*/ 0 w 9"/>
                      <a:gd name="T15" fmla="*/ 3 h 8"/>
                      <a:gd name="T16" fmla="*/ 0 w 9"/>
                      <a:gd name="T17" fmla="*/ 2 h 8"/>
                      <a:gd name="T18" fmla="*/ 1 w 9"/>
                      <a:gd name="T19" fmla="*/ 0 h 8"/>
                      <a:gd name="T20" fmla="*/ 9 w 9"/>
                      <a:gd name="T21"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 h="8">
                        <a:moveTo>
                          <a:pt x="9" y="0"/>
                        </a:moveTo>
                        <a:lnTo>
                          <a:pt x="9" y="5"/>
                        </a:lnTo>
                        <a:lnTo>
                          <a:pt x="8" y="6"/>
                        </a:lnTo>
                        <a:lnTo>
                          <a:pt x="3" y="6"/>
                        </a:lnTo>
                        <a:lnTo>
                          <a:pt x="3" y="8"/>
                        </a:lnTo>
                        <a:lnTo>
                          <a:pt x="1" y="6"/>
                        </a:lnTo>
                        <a:lnTo>
                          <a:pt x="1" y="5"/>
                        </a:lnTo>
                        <a:lnTo>
                          <a:pt x="0" y="3"/>
                        </a:lnTo>
                        <a:lnTo>
                          <a:pt x="0" y="2"/>
                        </a:lnTo>
                        <a:lnTo>
                          <a:pt x="1" y="0"/>
                        </a:lnTo>
                        <a:lnTo>
                          <a:pt x="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2279" name="Freeform 471"/>
                  <p:cNvSpPr>
                    <a:spLocks/>
                  </p:cNvSpPr>
                  <p:nvPr/>
                </p:nvSpPr>
                <p:spPr bwMode="auto">
                  <a:xfrm>
                    <a:off x="4174" y="1591"/>
                    <a:ext cx="2" cy="5"/>
                  </a:xfrm>
                  <a:custGeom>
                    <a:avLst/>
                    <a:gdLst>
                      <a:gd name="T0" fmla="*/ 0 w 5"/>
                      <a:gd name="T1" fmla="*/ 10 h 10"/>
                      <a:gd name="T2" fmla="*/ 5 w 5"/>
                      <a:gd name="T3" fmla="*/ 5 h 10"/>
                      <a:gd name="T4" fmla="*/ 5 w 5"/>
                      <a:gd name="T5" fmla="*/ 2 h 10"/>
                      <a:gd name="T6" fmla="*/ 3 w 5"/>
                      <a:gd name="T7" fmla="*/ 0 h 10"/>
                      <a:gd name="T8" fmla="*/ 2 w 5"/>
                      <a:gd name="T9" fmla="*/ 2 h 10"/>
                      <a:gd name="T10" fmla="*/ 2 w 5"/>
                      <a:gd name="T11" fmla="*/ 5 h 10"/>
                      <a:gd name="T12" fmla="*/ 0 w 5"/>
                      <a:gd name="T13" fmla="*/ 6 h 10"/>
                      <a:gd name="T14" fmla="*/ 0 w 5"/>
                      <a:gd name="T15" fmla="*/ 10 h 10"/>
                      <a:gd name="T16" fmla="*/ 2 w 5"/>
                      <a:gd name="T17" fmla="*/ 10 h 10"/>
                      <a:gd name="T18" fmla="*/ 2 w 5"/>
                      <a:gd name="T19" fmla="*/ 8 h 10"/>
                      <a:gd name="T20" fmla="*/ 0 w 5"/>
                      <a:gd name="T21"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 h="10">
                        <a:moveTo>
                          <a:pt x="0" y="10"/>
                        </a:moveTo>
                        <a:lnTo>
                          <a:pt x="5" y="5"/>
                        </a:lnTo>
                        <a:lnTo>
                          <a:pt x="5" y="2"/>
                        </a:lnTo>
                        <a:lnTo>
                          <a:pt x="3" y="0"/>
                        </a:lnTo>
                        <a:lnTo>
                          <a:pt x="2" y="2"/>
                        </a:lnTo>
                        <a:lnTo>
                          <a:pt x="2" y="5"/>
                        </a:lnTo>
                        <a:lnTo>
                          <a:pt x="0" y="6"/>
                        </a:lnTo>
                        <a:lnTo>
                          <a:pt x="0" y="10"/>
                        </a:lnTo>
                        <a:lnTo>
                          <a:pt x="2" y="10"/>
                        </a:lnTo>
                        <a:lnTo>
                          <a:pt x="2" y="8"/>
                        </a:lnTo>
                        <a:lnTo>
                          <a:pt x="0" y="1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2280" name="Freeform 472"/>
                  <p:cNvSpPr>
                    <a:spLocks/>
                  </p:cNvSpPr>
                  <p:nvPr/>
                </p:nvSpPr>
                <p:spPr bwMode="auto">
                  <a:xfrm>
                    <a:off x="4171" y="1593"/>
                    <a:ext cx="3" cy="4"/>
                  </a:xfrm>
                  <a:custGeom>
                    <a:avLst/>
                    <a:gdLst>
                      <a:gd name="T0" fmla="*/ 0 w 5"/>
                      <a:gd name="T1" fmla="*/ 5 h 6"/>
                      <a:gd name="T2" fmla="*/ 3 w 5"/>
                      <a:gd name="T3" fmla="*/ 3 h 6"/>
                      <a:gd name="T4" fmla="*/ 5 w 5"/>
                      <a:gd name="T5" fmla="*/ 3 h 6"/>
                      <a:gd name="T6" fmla="*/ 5 w 5"/>
                      <a:gd name="T7" fmla="*/ 5 h 6"/>
                      <a:gd name="T8" fmla="*/ 5 w 5"/>
                      <a:gd name="T9" fmla="*/ 1 h 6"/>
                      <a:gd name="T10" fmla="*/ 3 w 5"/>
                      <a:gd name="T11" fmla="*/ 0 h 6"/>
                      <a:gd name="T12" fmla="*/ 2 w 5"/>
                      <a:gd name="T13" fmla="*/ 1 h 6"/>
                      <a:gd name="T14" fmla="*/ 0 w 5"/>
                      <a:gd name="T15" fmla="*/ 1 h 6"/>
                      <a:gd name="T16" fmla="*/ 2 w 5"/>
                      <a:gd name="T17" fmla="*/ 1 h 6"/>
                      <a:gd name="T18" fmla="*/ 0 w 5"/>
                      <a:gd name="T19" fmla="*/ 5 h 6"/>
                      <a:gd name="T20" fmla="*/ 2 w 5"/>
                      <a:gd name="T21" fmla="*/ 6 h 6"/>
                      <a:gd name="T22" fmla="*/ 3 w 5"/>
                      <a:gd name="T23" fmla="*/ 3 h 6"/>
                      <a:gd name="T24" fmla="*/ 0 w 5"/>
                      <a:gd name="T25" fmla="*/ 5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 h="6">
                        <a:moveTo>
                          <a:pt x="0" y="5"/>
                        </a:moveTo>
                        <a:lnTo>
                          <a:pt x="3" y="3"/>
                        </a:lnTo>
                        <a:lnTo>
                          <a:pt x="5" y="3"/>
                        </a:lnTo>
                        <a:lnTo>
                          <a:pt x="5" y="5"/>
                        </a:lnTo>
                        <a:lnTo>
                          <a:pt x="5" y="1"/>
                        </a:lnTo>
                        <a:lnTo>
                          <a:pt x="3" y="0"/>
                        </a:lnTo>
                        <a:lnTo>
                          <a:pt x="2" y="1"/>
                        </a:lnTo>
                        <a:lnTo>
                          <a:pt x="0" y="1"/>
                        </a:lnTo>
                        <a:lnTo>
                          <a:pt x="2" y="1"/>
                        </a:lnTo>
                        <a:lnTo>
                          <a:pt x="0" y="5"/>
                        </a:lnTo>
                        <a:lnTo>
                          <a:pt x="2" y="6"/>
                        </a:lnTo>
                        <a:lnTo>
                          <a:pt x="3" y="3"/>
                        </a:lnTo>
                        <a:lnTo>
                          <a:pt x="0" y="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2281" name="Freeform 473"/>
                  <p:cNvSpPr>
                    <a:spLocks/>
                  </p:cNvSpPr>
                  <p:nvPr/>
                </p:nvSpPr>
                <p:spPr bwMode="auto">
                  <a:xfrm>
                    <a:off x="4169" y="1591"/>
                    <a:ext cx="3" cy="5"/>
                  </a:xfrm>
                  <a:custGeom>
                    <a:avLst/>
                    <a:gdLst>
                      <a:gd name="T0" fmla="*/ 0 w 5"/>
                      <a:gd name="T1" fmla="*/ 0 h 10"/>
                      <a:gd name="T2" fmla="*/ 0 w 5"/>
                      <a:gd name="T3" fmla="*/ 3 h 10"/>
                      <a:gd name="T4" fmla="*/ 2 w 5"/>
                      <a:gd name="T5" fmla="*/ 6 h 10"/>
                      <a:gd name="T6" fmla="*/ 2 w 5"/>
                      <a:gd name="T7" fmla="*/ 8 h 10"/>
                      <a:gd name="T8" fmla="*/ 3 w 5"/>
                      <a:gd name="T9" fmla="*/ 10 h 10"/>
                      <a:gd name="T10" fmla="*/ 5 w 5"/>
                      <a:gd name="T11" fmla="*/ 6 h 10"/>
                      <a:gd name="T12" fmla="*/ 5 w 5"/>
                      <a:gd name="T13" fmla="*/ 5 h 10"/>
                      <a:gd name="T14" fmla="*/ 3 w 5"/>
                      <a:gd name="T15" fmla="*/ 3 h 10"/>
                      <a:gd name="T16" fmla="*/ 3 w 5"/>
                      <a:gd name="T17" fmla="*/ 2 h 10"/>
                      <a:gd name="T18" fmla="*/ 0 w 5"/>
                      <a:gd name="T19" fmla="*/ 0 h 10"/>
                      <a:gd name="T20" fmla="*/ 0 w 5"/>
                      <a:gd name="T21" fmla="*/ 2 h 10"/>
                      <a:gd name="T22" fmla="*/ 0 w 5"/>
                      <a:gd name="T23"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 h="10">
                        <a:moveTo>
                          <a:pt x="0" y="0"/>
                        </a:moveTo>
                        <a:lnTo>
                          <a:pt x="0" y="3"/>
                        </a:lnTo>
                        <a:lnTo>
                          <a:pt x="2" y="6"/>
                        </a:lnTo>
                        <a:lnTo>
                          <a:pt x="2" y="8"/>
                        </a:lnTo>
                        <a:lnTo>
                          <a:pt x="3" y="10"/>
                        </a:lnTo>
                        <a:lnTo>
                          <a:pt x="5" y="6"/>
                        </a:lnTo>
                        <a:lnTo>
                          <a:pt x="5" y="5"/>
                        </a:lnTo>
                        <a:lnTo>
                          <a:pt x="3" y="3"/>
                        </a:lnTo>
                        <a:lnTo>
                          <a:pt x="3" y="2"/>
                        </a:lnTo>
                        <a:lnTo>
                          <a:pt x="0" y="0"/>
                        </a:lnTo>
                        <a:lnTo>
                          <a:pt x="0" y="2"/>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2282" name="Freeform 474"/>
                  <p:cNvSpPr>
                    <a:spLocks/>
                  </p:cNvSpPr>
                  <p:nvPr/>
                </p:nvSpPr>
                <p:spPr bwMode="auto">
                  <a:xfrm>
                    <a:off x="4169" y="1590"/>
                    <a:ext cx="6" cy="2"/>
                  </a:xfrm>
                  <a:custGeom>
                    <a:avLst/>
                    <a:gdLst>
                      <a:gd name="T0" fmla="*/ 11 w 11"/>
                      <a:gd name="T1" fmla="*/ 2 h 4"/>
                      <a:gd name="T2" fmla="*/ 11 w 11"/>
                      <a:gd name="T3" fmla="*/ 0 h 4"/>
                      <a:gd name="T4" fmla="*/ 2 w 11"/>
                      <a:gd name="T5" fmla="*/ 0 h 4"/>
                      <a:gd name="T6" fmla="*/ 0 w 11"/>
                      <a:gd name="T7" fmla="*/ 2 h 4"/>
                      <a:gd name="T8" fmla="*/ 3 w 11"/>
                      <a:gd name="T9" fmla="*/ 4 h 4"/>
                      <a:gd name="T10" fmla="*/ 11 w 11"/>
                      <a:gd name="T11" fmla="*/ 4 h 4"/>
                      <a:gd name="T12" fmla="*/ 10 w 11"/>
                      <a:gd name="T13" fmla="*/ 4 h 4"/>
                      <a:gd name="T14" fmla="*/ 11 w 11"/>
                      <a:gd name="T15" fmla="*/ 2 h 4"/>
                      <a:gd name="T16" fmla="*/ 11 w 11"/>
                      <a:gd name="T17" fmla="*/ 0 h 4"/>
                      <a:gd name="T18" fmla="*/ 11 w 11"/>
                      <a:gd name="T19" fmla="*/ 2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 h="4">
                        <a:moveTo>
                          <a:pt x="11" y="2"/>
                        </a:moveTo>
                        <a:lnTo>
                          <a:pt x="11" y="0"/>
                        </a:lnTo>
                        <a:lnTo>
                          <a:pt x="2" y="0"/>
                        </a:lnTo>
                        <a:lnTo>
                          <a:pt x="0" y="2"/>
                        </a:lnTo>
                        <a:lnTo>
                          <a:pt x="3" y="4"/>
                        </a:lnTo>
                        <a:lnTo>
                          <a:pt x="11" y="4"/>
                        </a:lnTo>
                        <a:lnTo>
                          <a:pt x="10" y="4"/>
                        </a:lnTo>
                        <a:lnTo>
                          <a:pt x="11" y="2"/>
                        </a:lnTo>
                        <a:lnTo>
                          <a:pt x="11" y="0"/>
                        </a:lnTo>
                        <a:lnTo>
                          <a:pt x="11"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2283" name="Freeform 475"/>
                  <p:cNvSpPr>
                    <a:spLocks/>
                  </p:cNvSpPr>
                  <p:nvPr/>
                </p:nvSpPr>
                <p:spPr bwMode="auto">
                  <a:xfrm>
                    <a:off x="4265" y="1590"/>
                    <a:ext cx="4" cy="4"/>
                  </a:xfrm>
                  <a:custGeom>
                    <a:avLst/>
                    <a:gdLst>
                      <a:gd name="T0" fmla="*/ 8 w 8"/>
                      <a:gd name="T1" fmla="*/ 2 h 8"/>
                      <a:gd name="T2" fmla="*/ 8 w 8"/>
                      <a:gd name="T3" fmla="*/ 7 h 8"/>
                      <a:gd name="T4" fmla="*/ 7 w 8"/>
                      <a:gd name="T5" fmla="*/ 8 h 8"/>
                      <a:gd name="T6" fmla="*/ 0 w 8"/>
                      <a:gd name="T7" fmla="*/ 8 h 8"/>
                      <a:gd name="T8" fmla="*/ 0 w 8"/>
                      <a:gd name="T9" fmla="*/ 5 h 8"/>
                      <a:gd name="T10" fmla="*/ 2 w 8"/>
                      <a:gd name="T11" fmla="*/ 4 h 8"/>
                      <a:gd name="T12" fmla="*/ 2 w 8"/>
                      <a:gd name="T13" fmla="*/ 2 h 8"/>
                      <a:gd name="T14" fmla="*/ 3 w 8"/>
                      <a:gd name="T15" fmla="*/ 0 h 8"/>
                      <a:gd name="T16" fmla="*/ 5 w 8"/>
                      <a:gd name="T17" fmla="*/ 0 h 8"/>
                      <a:gd name="T18" fmla="*/ 8 w 8"/>
                      <a:gd name="T19" fmla="*/ 2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 h="8">
                        <a:moveTo>
                          <a:pt x="8" y="2"/>
                        </a:moveTo>
                        <a:lnTo>
                          <a:pt x="8" y="7"/>
                        </a:lnTo>
                        <a:lnTo>
                          <a:pt x="7" y="8"/>
                        </a:lnTo>
                        <a:lnTo>
                          <a:pt x="0" y="8"/>
                        </a:lnTo>
                        <a:lnTo>
                          <a:pt x="0" y="5"/>
                        </a:lnTo>
                        <a:lnTo>
                          <a:pt x="2" y="4"/>
                        </a:lnTo>
                        <a:lnTo>
                          <a:pt x="2" y="2"/>
                        </a:lnTo>
                        <a:lnTo>
                          <a:pt x="3" y="0"/>
                        </a:lnTo>
                        <a:lnTo>
                          <a:pt x="5" y="0"/>
                        </a:lnTo>
                        <a:lnTo>
                          <a:pt x="8"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2284" name="Freeform 476"/>
                  <p:cNvSpPr>
                    <a:spLocks/>
                  </p:cNvSpPr>
                  <p:nvPr/>
                </p:nvSpPr>
                <p:spPr bwMode="auto">
                  <a:xfrm>
                    <a:off x="4265" y="1590"/>
                    <a:ext cx="4" cy="6"/>
                  </a:xfrm>
                  <a:custGeom>
                    <a:avLst/>
                    <a:gdLst>
                      <a:gd name="T0" fmla="*/ 1 w 8"/>
                      <a:gd name="T1" fmla="*/ 12 h 12"/>
                      <a:gd name="T2" fmla="*/ 0 w 8"/>
                      <a:gd name="T3" fmla="*/ 10 h 12"/>
                      <a:gd name="T4" fmla="*/ 5 w 8"/>
                      <a:gd name="T5" fmla="*/ 10 h 12"/>
                      <a:gd name="T6" fmla="*/ 8 w 8"/>
                      <a:gd name="T7" fmla="*/ 8 h 12"/>
                      <a:gd name="T8" fmla="*/ 8 w 8"/>
                      <a:gd name="T9" fmla="*/ 2 h 12"/>
                      <a:gd name="T10" fmla="*/ 5 w 8"/>
                      <a:gd name="T11" fmla="*/ 0 h 12"/>
                      <a:gd name="T12" fmla="*/ 3 w 8"/>
                      <a:gd name="T13" fmla="*/ 4 h 12"/>
                      <a:gd name="T14" fmla="*/ 5 w 8"/>
                      <a:gd name="T15" fmla="*/ 7 h 12"/>
                      <a:gd name="T16" fmla="*/ 5 w 8"/>
                      <a:gd name="T17" fmla="*/ 8 h 12"/>
                      <a:gd name="T18" fmla="*/ 1 w 8"/>
                      <a:gd name="T19" fmla="*/ 8 h 12"/>
                      <a:gd name="T20" fmla="*/ 1 w 8"/>
                      <a:gd name="T21" fmla="*/ 1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 h="12">
                        <a:moveTo>
                          <a:pt x="1" y="12"/>
                        </a:moveTo>
                        <a:lnTo>
                          <a:pt x="0" y="10"/>
                        </a:lnTo>
                        <a:lnTo>
                          <a:pt x="5" y="10"/>
                        </a:lnTo>
                        <a:lnTo>
                          <a:pt x="8" y="8"/>
                        </a:lnTo>
                        <a:lnTo>
                          <a:pt x="8" y="2"/>
                        </a:lnTo>
                        <a:lnTo>
                          <a:pt x="5" y="0"/>
                        </a:lnTo>
                        <a:lnTo>
                          <a:pt x="3" y="4"/>
                        </a:lnTo>
                        <a:lnTo>
                          <a:pt x="5" y="7"/>
                        </a:lnTo>
                        <a:lnTo>
                          <a:pt x="5" y="8"/>
                        </a:lnTo>
                        <a:lnTo>
                          <a:pt x="1" y="8"/>
                        </a:lnTo>
                        <a:lnTo>
                          <a:pt x="1" y="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2285" name="Freeform 477"/>
                  <p:cNvSpPr>
                    <a:spLocks/>
                  </p:cNvSpPr>
                  <p:nvPr/>
                </p:nvSpPr>
                <p:spPr bwMode="auto">
                  <a:xfrm>
                    <a:off x="4264" y="1594"/>
                    <a:ext cx="2" cy="2"/>
                  </a:xfrm>
                  <a:custGeom>
                    <a:avLst/>
                    <a:gdLst>
                      <a:gd name="T0" fmla="*/ 0 w 4"/>
                      <a:gd name="T1" fmla="*/ 2 h 4"/>
                      <a:gd name="T2" fmla="*/ 1 w 4"/>
                      <a:gd name="T3" fmla="*/ 4 h 4"/>
                      <a:gd name="T4" fmla="*/ 4 w 4"/>
                      <a:gd name="T5" fmla="*/ 4 h 4"/>
                      <a:gd name="T6" fmla="*/ 4 w 4"/>
                      <a:gd name="T7" fmla="*/ 0 h 4"/>
                      <a:gd name="T8" fmla="*/ 1 w 4"/>
                      <a:gd name="T9" fmla="*/ 0 h 4"/>
                      <a:gd name="T10" fmla="*/ 3 w 4"/>
                      <a:gd name="T11" fmla="*/ 0 h 4"/>
                      <a:gd name="T12" fmla="*/ 0 w 4"/>
                      <a:gd name="T13" fmla="*/ 2 h 4"/>
                      <a:gd name="T14" fmla="*/ 1 w 4"/>
                      <a:gd name="T15" fmla="*/ 4 h 4"/>
                      <a:gd name="T16" fmla="*/ 0 w 4"/>
                      <a:gd name="T17" fmla="*/ 2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4">
                        <a:moveTo>
                          <a:pt x="0" y="2"/>
                        </a:moveTo>
                        <a:lnTo>
                          <a:pt x="1" y="4"/>
                        </a:lnTo>
                        <a:lnTo>
                          <a:pt x="4" y="4"/>
                        </a:lnTo>
                        <a:lnTo>
                          <a:pt x="4" y="0"/>
                        </a:lnTo>
                        <a:lnTo>
                          <a:pt x="1" y="0"/>
                        </a:lnTo>
                        <a:lnTo>
                          <a:pt x="3" y="0"/>
                        </a:lnTo>
                        <a:lnTo>
                          <a:pt x="0" y="2"/>
                        </a:lnTo>
                        <a:lnTo>
                          <a:pt x="1" y="4"/>
                        </a:lnTo>
                        <a:lnTo>
                          <a:pt x="0"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2286" name="Freeform 478"/>
                  <p:cNvSpPr>
                    <a:spLocks/>
                  </p:cNvSpPr>
                  <p:nvPr/>
                </p:nvSpPr>
                <p:spPr bwMode="auto">
                  <a:xfrm>
                    <a:off x="4264" y="1590"/>
                    <a:ext cx="5" cy="5"/>
                  </a:xfrm>
                  <a:custGeom>
                    <a:avLst/>
                    <a:gdLst>
                      <a:gd name="T0" fmla="*/ 11 w 11"/>
                      <a:gd name="T1" fmla="*/ 2 h 10"/>
                      <a:gd name="T2" fmla="*/ 9 w 11"/>
                      <a:gd name="T3" fmla="*/ 0 h 10"/>
                      <a:gd name="T4" fmla="*/ 3 w 11"/>
                      <a:gd name="T5" fmla="*/ 0 h 10"/>
                      <a:gd name="T6" fmla="*/ 1 w 11"/>
                      <a:gd name="T7" fmla="*/ 2 h 10"/>
                      <a:gd name="T8" fmla="*/ 0 w 11"/>
                      <a:gd name="T9" fmla="*/ 5 h 10"/>
                      <a:gd name="T10" fmla="*/ 0 w 11"/>
                      <a:gd name="T11" fmla="*/ 10 h 10"/>
                      <a:gd name="T12" fmla="*/ 3 w 11"/>
                      <a:gd name="T13" fmla="*/ 8 h 10"/>
                      <a:gd name="T14" fmla="*/ 3 w 11"/>
                      <a:gd name="T15" fmla="*/ 4 h 10"/>
                      <a:gd name="T16" fmla="*/ 4 w 11"/>
                      <a:gd name="T17" fmla="*/ 4 h 10"/>
                      <a:gd name="T18" fmla="*/ 4 w 11"/>
                      <a:gd name="T19" fmla="*/ 2 h 10"/>
                      <a:gd name="T20" fmla="*/ 6 w 11"/>
                      <a:gd name="T21" fmla="*/ 2 h 10"/>
                      <a:gd name="T22" fmla="*/ 8 w 11"/>
                      <a:gd name="T23" fmla="*/ 4 h 10"/>
                      <a:gd name="T24" fmla="*/ 8 w 11"/>
                      <a:gd name="T25" fmla="*/ 0 h 10"/>
                      <a:gd name="T26" fmla="*/ 11 w 11"/>
                      <a:gd name="T27" fmla="*/ 2 h 10"/>
                      <a:gd name="T28" fmla="*/ 11 w 11"/>
                      <a:gd name="T29" fmla="*/ 0 h 10"/>
                      <a:gd name="T30" fmla="*/ 9 w 11"/>
                      <a:gd name="T31" fmla="*/ 0 h 10"/>
                      <a:gd name="T32" fmla="*/ 11 w 11"/>
                      <a:gd name="T33" fmla="*/ 2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1" h="10">
                        <a:moveTo>
                          <a:pt x="11" y="2"/>
                        </a:moveTo>
                        <a:lnTo>
                          <a:pt x="9" y="0"/>
                        </a:lnTo>
                        <a:lnTo>
                          <a:pt x="3" y="0"/>
                        </a:lnTo>
                        <a:lnTo>
                          <a:pt x="1" y="2"/>
                        </a:lnTo>
                        <a:lnTo>
                          <a:pt x="0" y="5"/>
                        </a:lnTo>
                        <a:lnTo>
                          <a:pt x="0" y="10"/>
                        </a:lnTo>
                        <a:lnTo>
                          <a:pt x="3" y="8"/>
                        </a:lnTo>
                        <a:lnTo>
                          <a:pt x="3" y="4"/>
                        </a:lnTo>
                        <a:lnTo>
                          <a:pt x="4" y="4"/>
                        </a:lnTo>
                        <a:lnTo>
                          <a:pt x="4" y="2"/>
                        </a:lnTo>
                        <a:lnTo>
                          <a:pt x="6" y="2"/>
                        </a:lnTo>
                        <a:lnTo>
                          <a:pt x="8" y="4"/>
                        </a:lnTo>
                        <a:lnTo>
                          <a:pt x="8" y="0"/>
                        </a:lnTo>
                        <a:lnTo>
                          <a:pt x="11" y="2"/>
                        </a:lnTo>
                        <a:lnTo>
                          <a:pt x="11" y="0"/>
                        </a:lnTo>
                        <a:lnTo>
                          <a:pt x="9" y="0"/>
                        </a:lnTo>
                        <a:lnTo>
                          <a:pt x="11"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2287" name="Freeform 479"/>
                  <p:cNvSpPr>
                    <a:spLocks/>
                  </p:cNvSpPr>
                  <p:nvPr/>
                </p:nvSpPr>
                <p:spPr bwMode="auto">
                  <a:xfrm>
                    <a:off x="4335" y="1591"/>
                    <a:ext cx="2" cy="3"/>
                  </a:xfrm>
                  <a:custGeom>
                    <a:avLst/>
                    <a:gdLst>
                      <a:gd name="T0" fmla="*/ 4 w 4"/>
                      <a:gd name="T1" fmla="*/ 2 h 6"/>
                      <a:gd name="T2" fmla="*/ 4 w 4"/>
                      <a:gd name="T3" fmla="*/ 5 h 6"/>
                      <a:gd name="T4" fmla="*/ 3 w 4"/>
                      <a:gd name="T5" fmla="*/ 6 h 6"/>
                      <a:gd name="T6" fmla="*/ 1 w 4"/>
                      <a:gd name="T7" fmla="*/ 6 h 6"/>
                      <a:gd name="T8" fmla="*/ 1 w 4"/>
                      <a:gd name="T9" fmla="*/ 5 h 6"/>
                      <a:gd name="T10" fmla="*/ 0 w 4"/>
                      <a:gd name="T11" fmla="*/ 3 h 6"/>
                      <a:gd name="T12" fmla="*/ 0 w 4"/>
                      <a:gd name="T13" fmla="*/ 2 h 6"/>
                      <a:gd name="T14" fmla="*/ 1 w 4"/>
                      <a:gd name="T15" fmla="*/ 0 h 6"/>
                      <a:gd name="T16" fmla="*/ 4 w 4"/>
                      <a:gd name="T17" fmla="*/ 0 h 6"/>
                      <a:gd name="T18" fmla="*/ 4 w 4"/>
                      <a:gd name="T19" fmla="*/ 2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 h="6">
                        <a:moveTo>
                          <a:pt x="4" y="2"/>
                        </a:moveTo>
                        <a:lnTo>
                          <a:pt x="4" y="5"/>
                        </a:lnTo>
                        <a:lnTo>
                          <a:pt x="3" y="6"/>
                        </a:lnTo>
                        <a:lnTo>
                          <a:pt x="1" y="6"/>
                        </a:lnTo>
                        <a:lnTo>
                          <a:pt x="1" y="5"/>
                        </a:lnTo>
                        <a:lnTo>
                          <a:pt x="0" y="3"/>
                        </a:lnTo>
                        <a:lnTo>
                          <a:pt x="0" y="2"/>
                        </a:lnTo>
                        <a:lnTo>
                          <a:pt x="1" y="0"/>
                        </a:lnTo>
                        <a:lnTo>
                          <a:pt x="4" y="0"/>
                        </a:lnTo>
                        <a:lnTo>
                          <a:pt x="4"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2288" name="Freeform 480"/>
                  <p:cNvSpPr>
                    <a:spLocks/>
                  </p:cNvSpPr>
                  <p:nvPr/>
                </p:nvSpPr>
                <p:spPr bwMode="auto">
                  <a:xfrm>
                    <a:off x="4335" y="1591"/>
                    <a:ext cx="3" cy="4"/>
                  </a:xfrm>
                  <a:custGeom>
                    <a:avLst/>
                    <a:gdLst>
                      <a:gd name="T0" fmla="*/ 0 w 6"/>
                      <a:gd name="T1" fmla="*/ 6 h 8"/>
                      <a:gd name="T2" fmla="*/ 1 w 6"/>
                      <a:gd name="T3" fmla="*/ 8 h 8"/>
                      <a:gd name="T4" fmla="*/ 4 w 6"/>
                      <a:gd name="T5" fmla="*/ 6 h 8"/>
                      <a:gd name="T6" fmla="*/ 6 w 6"/>
                      <a:gd name="T7" fmla="*/ 5 h 8"/>
                      <a:gd name="T8" fmla="*/ 6 w 6"/>
                      <a:gd name="T9" fmla="*/ 3 h 8"/>
                      <a:gd name="T10" fmla="*/ 4 w 6"/>
                      <a:gd name="T11" fmla="*/ 0 h 8"/>
                      <a:gd name="T12" fmla="*/ 3 w 6"/>
                      <a:gd name="T13" fmla="*/ 3 h 8"/>
                      <a:gd name="T14" fmla="*/ 3 w 6"/>
                      <a:gd name="T15" fmla="*/ 5 h 8"/>
                      <a:gd name="T16" fmla="*/ 1 w 6"/>
                      <a:gd name="T17" fmla="*/ 5 h 8"/>
                      <a:gd name="T18" fmla="*/ 3 w 6"/>
                      <a:gd name="T19" fmla="*/ 5 h 8"/>
                      <a:gd name="T20" fmla="*/ 0 w 6"/>
                      <a:gd name="T21" fmla="*/ 6 h 8"/>
                      <a:gd name="T22" fmla="*/ 1 w 6"/>
                      <a:gd name="T23" fmla="*/ 8 h 8"/>
                      <a:gd name="T24" fmla="*/ 0 w 6"/>
                      <a:gd name="T25" fmla="*/ 6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 h="8">
                        <a:moveTo>
                          <a:pt x="0" y="6"/>
                        </a:moveTo>
                        <a:lnTo>
                          <a:pt x="1" y="8"/>
                        </a:lnTo>
                        <a:lnTo>
                          <a:pt x="4" y="6"/>
                        </a:lnTo>
                        <a:lnTo>
                          <a:pt x="6" y="5"/>
                        </a:lnTo>
                        <a:lnTo>
                          <a:pt x="6" y="3"/>
                        </a:lnTo>
                        <a:lnTo>
                          <a:pt x="4" y="0"/>
                        </a:lnTo>
                        <a:lnTo>
                          <a:pt x="3" y="3"/>
                        </a:lnTo>
                        <a:lnTo>
                          <a:pt x="3" y="5"/>
                        </a:lnTo>
                        <a:lnTo>
                          <a:pt x="1" y="5"/>
                        </a:lnTo>
                        <a:lnTo>
                          <a:pt x="3" y="5"/>
                        </a:lnTo>
                        <a:lnTo>
                          <a:pt x="0" y="6"/>
                        </a:lnTo>
                        <a:lnTo>
                          <a:pt x="1" y="8"/>
                        </a:lnTo>
                        <a:lnTo>
                          <a:pt x="0"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2289" name="Freeform 481"/>
                  <p:cNvSpPr>
                    <a:spLocks/>
                  </p:cNvSpPr>
                  <p:nvPr/>
                </p:nvSpPr>
                <p:spPr bwMode="auto">
                  <a:xfrm>
                    <a:off x="4334" y="1590"/>
                    <a:ext cx="2" cy="4"/>
                  </a:xfrm>
                  <a:custGeom>
                    <a:avLst/>
                    <a:gdLst>
                      <a:gd name="T0" fmla="*/ 3 w 5"/>
                      <a:gd name="T1" fmla="*/ 0 h 8"/>
                      <a:gd name="T2" fmla="*/ 2 w 5"/>
                      <a:gd name="T3" fmla="*/ 0 h 8"/>
                      <a:gd name="T4" fmla="*/ 0 w 5"/>
                      <a:gd name="T5" fmla="*/ 4 h 8"/>
                      <a:gd name="T6" fmla="*/ 0 w 5"/>
                      <a:gd name="T7" fmla="*/ 5 h 8"/>
                      <a:gd name="T8" fmla="*/ 2 w 5"/>
                      <a:gd name="T9" fmla="*/ 8 h 8"/>
                      <a:gd name="T10" fmla="*/ 5 w 5"/>
                      <a:gd name="T11" fmla="*/ 7 h 8"/>
                      <a:gd name="T12" fmla="*/ 3 w 5"/>
                      <a:gd name="T13" fmla="*/ 5 h 8"/>
                      <a:gd name="T14" fmla="*/ 3 w 5"/>
                      <a:gd name="T15" fmla="*/ 4 h 8"/>
                      <a:gd name="T16" fmla="*/ 5 w 5"/>
                      <a:gd name="T17" fmla="*/ 2 h 8"/>
                      <a:gd name="T18" fmla="*/ 3 w 5"/>
                      <a:gd name="T19" fmla="*/ 4 h 8"/>
                      <a:gd name="T20" fmla="*/ 3 w 5"/>
                      <a:gd name="T21" fmla="*/ 0 h 8"/>
                      <a:gd name="T22" fmla="*/ 2 w 5"/>
                      <a:gd name="T23" fmla="*/ 0 h 8"/>
                      <a:gd name="T24" fmla="*/ 3 w 5"/>
                      <a:gd name="T25"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 h="8">
                        <a:moveTo>
                          <a:pt x="3" y="0"/>
                        </a:moveTo>
                        <a:lnTo>
                          <a:pt x="2" y="0"/>
                        </a:lnTo>
                        <a:lnTo>
                          <a:pt x="0" y="4"/>
                        </a:lnTo>
                        <a:lnTo>
                          <a:pt x="0" y="5"/>
                        </a:lnTo>
                        <a:lnTo>
                          <a:pt x="2" y="8"/>
                        </a:lnTo>
                        <a:lnTo>
                          <a:pt x="5" y="7"/>
                        </a:lnTo>
                        <a:lnTo>
                          <a:pt x="3" y="5"/>
                        </a:lnTo>
                        <a:lnTo>
                          <a:pt x="3" y="4"/>
                        </a:lnTo>
                        <a:lnTo>
                          <a:pt x="5" y="2"/>
                        </a:lnTo>
                        <a:lnTo>
                          <a:pt x="3" y="4"/>
                        </a:lnTo>
                        <a:lnTo>
                          <a:pt x="3" y="0"/>
                        </a:lnTo>
                        <a:lnTo>
                          <a:pt x="2" y="0"/>
                        </a:lnTo>
                        <a:lnTo>
                          <a:pt x="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2290" name="Freeform 482"/>
                  <p:cNvSpPr>
                    <a:spLocks/>
                  </p:cNvSpPr>
                  <p:nvPr/>
                </p:nvSpPr>
                <p:spPr bwMode="auto">
                  <a:xfrm>
                    <a:off x="4336" y="1590"/>
                    <a:ext cx="3" cy="3"/>
                  </a:xfrm>
                  <a:custGeom>
                    <a:avLst/>
                    <a:gdLst>
                      <a:gd name="T0" fmla="*/ 5 w 7"/>
                      <a:gd name="T1" fmla="*/ 5 h 5"/>
                      <a:gd name="T2" fmla="*/ 5 w 7"/>
                      <a:gd name="T3" fmla="*/ 2 h 5"/>
                      <a:gd name="T4" fmla="*/ 3 w 7"/>
                      <a:gd name="T5" fmla="*/ 0 h 5"/>
                      <a:gd name="T6" fmla="*/ 0 w 7"/>
                      <a:gd name="T7" fmla="*/ 0 h 5"/>
                      <a:gd name="T8" fmla="*/ 0 w 7"/>
                      <a:gd name="T9" fmla="*/ 4 h 5"/>
                      <a:gd name="T10" fmla="*/ 2 w 7"/>
                      <a:gd name="T11" fmla="*/ 4 h 5"/>
                      <a:gd name="T12" fmla="*/ 3 w 7"/>
                      <a:gd name="T13" fmla="*/ 2 h 5"/>
                      <a:gd name="T14" fmla="*/ 5 w 7"/>
                      <a:gd name="T15" fmla="*/ 5 h 5"/>
                      <a:gd name="T16" fmla="*/ 7 w 7"/>
                      <a:gd name="T17" fmla="*/ 4 h 5"/>
                      <a:gd name="T18" fmla="*/ 5 w 7"/>
                      <a:gd name="T19" fmla="*/ 2 h 5"/>
                      <a:gd name="T20" fmla="*/ 5 w 7"/>
                      <a:gd name="T21"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 h="5">
                        <a:moveTo>
                          <a:pt x="5" y="5"/>
                        </a:moveTo>
                        <a:lnTo>
                          <a:pt x="5" y="2"/>
                        </a:lnTo>
                        <a:lnTo>
                          <a:pt x="3" y="0"/>
                        </a:lnTo>
                        <a:lnTo>
                          <a:pt x="0" y="0"/>
                        </a:lnTo>
                        <a:lnTo>
                          <a:pt x="0" y="4"/>
                        </a:lnTo>
                        <a:lnTo>
                          <a:pt x="2" y="4"/>
                        </a:lnTo>
                        <a:lnTo>
                          <a:pt x="3" y="2"/>
                        </a:lnTo>
                        <a:lnTo>
                          <a:pt x="5" y="5"/>
                        </a:lnTo>
                        <a:lnTo>
                          <a:pt x="7" y="4"/>
                        </a:lnTo>
                        <a:lnTo>
                          <a:pt x="5" y="2"/>
                        </a:lnTo>
                        <a:lnTo>
                          <a:pt x="5" y="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2291" name="Freeform 483"/>
                  <p:cNvSpPr>
                    <a:spLocks/>
                  </p:cNvSpPr>
                  <p:nvPr/>
                </p:nvSpPr>
                <p:spPr bwMode="auto">
                  <a:xfrm>
                    <a:off x="4347" y="1591"/>
                    <a:ext cx="3" cy="3"/>
                  </a:xfrm>
                  <a:custGeom>
                    <a:avLst/>
                    <a:gdLst>
                      <a:gd name="T0" fmla="*/ 6 w 6"/>
                      <a:gd name="T1" fmla="*/ 2 h 6"/>
                      <a:gd name="T2" fmla="*/ 6 w 6"/>
                      <a:gd name="T3" fmla="*/ 5 h 6"/>
                      <a:gd name="T4" fmla="*/ 5 w 6"/>
                      <a:gd name="T5" fmla="*/ 6 h 6"/>
                      <a:gd name="T6" fmla="*/ 3 w 6"/>
                      <a:gd name="T7" fmla="*/ 6 h 6"/>
                      <a:gd name="T8" fmla="*/ 0 w 6"/>
                      <a:gd name="T9" fmla="*/ 3 h 6"/>
                      <a:gd name="T10" fmla="*/ 0 w 6"/>
                      <a:gd name="T11" fmla="*/ 2 h 6"/>
                      <a:gd name="T12" fmla="*/ 1 w 6"/>
                      <a:gd name="T13" fmla="*/ 0 h 6"/>
                      <a:gd name="T14" fmla="*/ 5 w 6"/>
                      <a:gd name="T15" fmla="*/ 0 h 6"/>
                      <a:gd name="T16" fmla="*/ 6 w 6"/>
                      <a:gd name="T17" fmla="*/ 2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6">
                        <a:moveTo>
                          <a:pt x="6" y="2"/>
                        </a:moveTo>
                        <a:lnTo>
                          <a:pt x="6" y="5"/>
                        </a:lnTo>
                        <a:lnTo>
                          <a:pt x="5" y="6"/>
                        </a:lnTo>
                        <a:lnTo>
                          <a:pt x="3" y="6"/>
                        </a:lnTo>
                        <a:lnTo>
                          <a:pt x="0" y="3"/>
                        </a:lnTo>
                        <a:lnTo>
                          <a:pt x="0" y="2"/>
                        </a:lnTo>
                        <a:lnTo>
                          <a:pt x="1" y="0"/>
                        </a:lnTo>
                        <a:lnTo>
                          <a:pt x="5" y="0"/>
                        </a:lnTo>
                        <a:lnTo>
                          <a:pt x="6"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2292" name="Freeform 484"/>
                  <p:cNvSpPr>
                    <a:spLocks/>
                  </p:cNvSpPr>
                  <p:nvPr/>
                </p:nvSpPr>
                <p:spPr bwMode="auto">
                  <a:xfrm>
                    <a:off x="4349" y="1592"/>
                    <a:ext cx="2" cy="3"/>
                  </a:xfrm>
                  <a:custGeom>
                    <a:avLst/>
                    <a:gdLst>
                      <a:gd name="T0" fmla="*/ 0 w 3"/>
                      <a:gd name="T1" fmla="*/ 6 h 6"/>
                      <a:gd name="T2" fmla="*/ 1 w 3"/>
                      <a:gd name="T3" fmla="*/ 6 h 6"/>
                      <a:gd name="T4" fmla="*/ 3 w 3"/>
                      <a:gd name="T5" fmla="*/ 4 h 6"/>
                      <a:gd name="T6" fmla="*/ 3 w 3"/>
                      <a:gd name="T7" fmla="*/ 0 h 6"/>
                      <a:gd name="T8" fmla="*/ 0 w 3"/>
                      <a:gd name="T9" fmla="*/ 0 h 6"/>
                      <a:gd name="T10" fmla="*/ 0 w 3"/>
                      <a:gd name="T11" fmla="*/ 6 h 6"/>
                      <a:gd name="T12" fmla="*/ 1 w 3"/>
                      <a:gd name="T13" fmla="*/ 6 h 6"/>
                      <a:gd name="T14" fmla="*/ 0 w 3"/>
                      <a:gd name="T15" fmla="*/ 6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6">
                        <a:moveTo>
                          <a:pt x="0" y="6"/>
                        </a:moveTo>
                        <a:lnTo>
                          <a:pt x="1" y="6"/>
                        </a:lnTo>
                        <a:lnTo>
                          <a:pt x="3" y="4"/>
                        </a:lnTo>
                        <a:lnTo>
                          <a:pt x="3" y="0"/>
                        </a:lnTo>
                        <a:lnTo>
                          <a:pt x="0" y="0"/>
                        </a:lnTo>
                        <a:lnTo>
                          <a:pt x="0" y="6"/>
                        </a:lnTo>
                        <a:lnTo>
                          <a:pt x="1" y="6"/>
                        </a:lnTo>
                        <a:lnTo>
                          <a:pt x="0"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2293" name="Freeform 485"/>
                  <p:cNvSpPr>
                    <a:spLocks/>
                  </p:cNvSpPr>
                  <p:nvPr/>
                </p:nvSpPr>
                <p:spPr bwMode="auto">
                  <a:xfrm>
                    <a:off x="4346" y="1593"/>
                    <a:ext cx="3" cy="2"/>
                  </a:xfrm>
                  <a:custGeom>
                    <a:avLst/>
                    <a:gdLst>
                      <a:gd name="T0" fmla="*/ 0 w 7"/>
                      <a:gd name="T1" fmla="*/ 0 h 5"/>
                      <a:gd name="T2" fmla="*/ 5 w 7"/>
                      <a:gd name="T3" fmla="*/ 5 h 5"/>
                      <a:gd name="T4" fmla="*/ 7 w 7"/>
                      <a:gd name="T5" fmla="*/ 5 h 5"/>
                      <a:gd name="T6" fmla="*/ 7 w 7"/>
                      <a:gd name="T7" fmla="*/ 2 h 5"/>
                      <a:gd name="T8" fmla="*/ 5 w 7"/>
                      <a:gd name="T9" fmla="*/ 2 h 5"/>
                      <a:gd name="T10" fmla="*/ 5 w 7"/>
                      <a:gd name="T11" fmla="*/ 0 h 5"/>
                      <a:gd name="T12" fmla="*/ 0 w 7"/>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7" h="5">
                        <a:moveTo>
                          <a:pt x="0" y="0"/>
                        </a:moveTo>
                        <a:lnTo>
                          <a:pt x="5" y="5"/>
                        </a:lnTo>
                        <a:lnTo>
                          <a:pt x="7" y="5"/>
                        </a:lnTo>
                        <a:lnTo>
                          <a:pt x="7" y="2"/>
                        </a:lnTo>
                        <a:lnTo>
                          <a:pt x="5" y="2"/>
                        </a:lnTo>
                        <a:lnTo>
                          <a:pt x="5"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2294" name="Freeform 486"/>
                  <p:cNvSpPr>
                    <a:spLocks/>
                  </p:cNvSpPr>
                  <p:nvPr/>
                </p:nvSpPr>
                <p:spPr bwMode="auto">
                  <a:xfrm>
                    <a:off x="4346" y="1590"/>
                    <a:ext cx="2" cy="3"/>
                  </a:xfrm>
                  <a:custGeom>
                    <a:avLst/>
                    <a:gdLst>
                      <a:gd name="T0" fmla="*/ 3 w 5"/>
                      <a:gd name="T1" fmla="*/ 0 h 5"/>
                      <a:gd name="T2" fmla="*/ 2 w 5"/>
                      <a:gd name="T3" fmla="*/ 0 h 5"/>
                      <a:gd name="T4" fmla="*/ 2 w 5"/>
                      <a:gd name="T5" fmla="*/ 2 h 5"/>
                      <a:gd name="T6" fmla="*/ 0 w 5"/>
                      <a:gd name="T7" fmla="*/ 4 h 5"/>
                      <a:gd name="T8" fmla="*/ 0 w 5"/>
                      <a:gd name="T9" fmla="*/ 5 h 5"/>
                      <a:gd name="T10" fmla="*/ 3 w 5"/>
                      <a:gd name="T11" fmla="*/ 5 h 5"/>
                      <a:gd name="T12" fmla="*/ 3 w 5"/>
                      <a:gd name="T13" fmla="*/ 4 h 5"/>
                      <a:gd name="T14" fmla="*/ 5 w 5"/>
                      <a:gd name="T15" fmla="*/ 4 h 5"/>
                      <a:gd name="T16" fmla="*/ 5 w 5"/>
                      <a:gd name="T17" fmla="*/ 2 h 5"/>
                      <a:gd name="T18" fmla="*/ 5 w 5"/>
                      <a:gd name="T19" fmla="*/ 4 h 5"/>
                      <a:gd name="T20" fmla="*/ 3 w 5"/>
                      <a:gd name="T21"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 h="5">
                        <a:moveTo>
                          <a:pt x="3" y="0"/>
                        </a:moveTo>
                        <a:lnTo>
                          <a:pt x="2" y="0"/>
                        </a:lnTo>
                        <a:lnTo>
                          <a:pt x="2" y="2"/>
                        </a:lnTo>
                        <a:lnTo>
                          <a:pt x="0" y="4"/>
                        </a:lnTo>
                        <a:lnTo>
                          <a:pt x="0" y="5"/>
                        </a:lnTo>
                        <a:lnTo>
                          <a:pt x="3" y="5"/>
                        </a:lnTo>
                        <a:lnTo>
                          <a:pt x="3" y="4"/>
                        </a:lnTo>
                        <a:lnTo>
                          <a:pt x="5" y="4"/>
                        </a:lnTo>
                        <a:lnTo>
                          <a:pt x="5" y="2"/>
                        </a:lnTo>
                        <a:lnTo>
                          <a:pt x="5" y="4"/>
                        </a:lnTo>
                        <a:lnTo>
                          <a:pt x="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2295" name="Freeform 487"/>
                  <p:cNvSpPr>
                    <a:spLocks/>
                  </p:cNvSpPr>
                  <p:nvPr/>
                </p:nvSpPr>
                <p:spPr bwMode="auto">
                  <a:xfrm>
                    <a:off x="4348" y="1590"/>
                    <a:ext cx="3" cy="3"/>
                  </a:xfrm>
                  <a:custGeom>
                    <a:avLst/>
                    <a:gdLst>
                      <a:gd name="T0" fmla="*/ 7 w 7"/>
                      <a:gd name="T1" fmla="*/ 4 h 5"/>
                      <a:gd name="T2" fmla="*/ 5 w 7"/>
                      <a:gd name="T3" fmla="*/ 2 h 5"/>
                      <a:gd name="T4" fmla="*/ 5 w 7"/>
                      <a:gd name="T5" fmla="*/ 0 h 5"/>
                      <a:gd name="T6" fmla="*/ 0 w 7"/>
                      <a:gd name="T7" fmla="*/ 0 h 5"/>
                      <a:gd name="T8" fmla="*/ 2 w 7"/>
                      <a:gd name="T9" fmla="*/ 4 h 5"/>
                      <a:gd name="T10" fmla="*/ 4 w 7"/>
                      <a:gd name="T11" fmla="*/ 4 h 5"/>
                      <a:gd name="T12" fmla="*/ 4 w 7"/>
                      <a:gd name="T13" fmla="*/ 5 h 5"/>
                      <a:gd name="T14" fmla="*/ 4 w 7"/>
                      <a:gd name="T15" fmla="*/ 4 h 5"/>
                      <a:gd name="T16" fmla="*/ 7 w 7"/>
                      <a:gd name="T17" fmla="*/ 4 h 5"/>
                      <a:gd name="T18" fmla="*/ 7 w 7"/>
                      <a:gd name="T19" fmla="*/ 2 h 5"/>
                      <a:gd name="T20" fmla="*/ 5 w 7"/>
                      <a:gd name="T21" fmla="*/ 2 h 5"/>
                      <a:gd name="T22" fmla="*/ 7 w 7"/>
                      <a:gd name="T23" fmla="*/ 4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 h="5">
                        <a:moveTo>
                          <a:pt x="7" y="4"/>
                        </a:moveTo>
                        <a:lnTo>
                          <a:pt x="5" y="2"/>
                        </a:lnTo>
                        <a:lnTo>
                          <a:pt x="5" y="0"/>
                        </a:lnTo>
                        <a:lnTo>
                          <a:pt x="0" y="0"/>
                        </a:lnTo>
                        <a:lnTo>
                          <a:pt x="2" y="4"/>
                        </a:lnTo>
                        <a:lnTo>
                          <a:pt x="4" y="4"/>
                        </a:lnTo>
                        <a:lnTo>
                          <a:pt x="4" y="5"/>
                        </a:lnTo>
                        <a:lnTo>
                          <a:pt x="4" y="4"/>
                        </a:lnTo>
                        <a:lnTo>
                          <a:pt x="7" y="4"/>
                        </a:lnTo>
                        <a:lnTo>
                          <a:pt x="7" y="2"/>
                        </a:lnTo>
                        <a:lnTo>
                          <a:pt x="5" y="2"/>
                        </a:lnTo>
                        <a:lnTo>
                          <a:pt x="7"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2296" name="Freeform 488"/>
                  <p:cNvSpPr>
                    <a:spLocks/>
                  </p:cNvSpPr>
                  <p:nvPr/>
                </p:nvSpPr>
                <p:spPr bwMode="auto">
                  <a:xfrm>
                    <a:off x="4358" y="1590"/>
                    <a:ext cx="3" cy="4"/>
                  </a:xfrm>
                  <a:custGeom>
                    <a:avLst/>
                    <a:gdLst>
                      <a:gd name="T0" fmla="*/ 7 w 7"/>
                      <a:gd name="T1" fmla="*/ 4 h 8"/>
                      <a:gd name="T2" fmla="*/ 7 w 7"/>
                      <a:gd name="T3" fmla="*/ 8 h 8"/>
                      <a:gd name="T4" fmla="*/ 5 w 7"/>
                      <a:gd name="T5" fmla="*/ 8 h 8"/>
                      <a:gd name="T6" fmla="*/ 0 w 7"/>
                      <a:gd name="T7" fmla="*/ 4 h 8"/>
                      <a:gd name="T8" fmla="*/ 4 w 7"/>
                      <a:gd name="T9" fmla="*/ 0 h 8"/>
                      <a:gd name="T10" fmla="*/ 7 w 7"/>
                      <a:gd name="T11" fmla="*/ 4 h 8"/>
                    </a:gdLst>
                    <a:ahLst/>
                    <a:cxnLst>
                      <a:cxn ang="0">
                        <a:pos x="T0" y="T1"/>
                      </a:cxn>
                      <a:cxn ang="0">
                        <a:pos x="T2" y="T3"/>
                      </a:cxn>
                      <a:cxn ang="0">
                        <a:pos x="T4" y="T5"/>
                      </a:cxn>
                      <a:cxn ang="0">
                        <a:pos x="T6" y="T7"/>
                      </a:cxn>
                      <a:cxn ang="0">
                        <a:pos x="T8" y="T9"/>
                      </a:cxn>
                      <a:cxn ang="0">
                        <a:pos x="T10" y="T11"/>
                      </a:cxn>
                    </a:cxnLst>
                    <a:rect l="0" t="0" r="r" b="b"/>
                    <a:pathLst>
                      <a:path w="7" h="8">
                        <a:moveTo>
                          <a:pt x="7" y="4"/>
                        </a:moveTo>
                        <a:lnTo>
                          <a:pt x="7" y="8"/>
                        </a:lnTo>
                        <a:lnTo>
                          <a:pt x="5" y="8"/>
                        </a:lnTo>
                        <a:lnTo>
                          <a:pt x="0" y="4"/>
                        </a:lnTo>
                        <a:lnTo>
                          <a:pt x="4" y="0"/>
                        </a:lnTo>
                        <a:lnTo>
                          <a:pt x="7"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2297" name="Freeform 489"/>
                  <p:cNvSpPr>
                    <a:spLocks/>
                  </p:cNvSpPr>
                  <p:nvPr/>
                </p:nvSpPr>
                <p:spPr bwMode="auto">
                  <a:xfrm>
                    <a:off x="4361" y="1592"/>
                    <a:ext cx="1" cy="3"/>
                  </a:xfrm>
                  <a:custGeom>
                    <a:avLst/>
                    <a:gdLst>
                      <a:gd name="T0" fmla="*/ 2 w 3"/>
                      <a:gd name="T1" fmla="*/ 6 h 6"/>
                      <a:gd name="T2" fmla="*/ 3 w 3"/>
                      <a:gd name="T3" fmla="*/ 4 h 6"/>
                      <a:gd name="T4" fmla="*/ 3 w 3"/>
                      <a:gd name="T5" fmla="*/ 0 h 6"/>
                      <a:gd name="T6" fmla="*/ 0 w 3"/>
                      <a:gd name="T7" fmla="*/ 0 h 6"/>
                      <a:gd name="T8" fmla="*/ 0 w 3"/>
                      <a:gd name="T9" fmla="*/ 3 h 6"/>
                      <a:gd name="T10" fmla="*/ 2 w 3"/>
                      <a:gd name="T11" fmla="*/ 6 h 6"/>
                    </a:gdLst>
                    <a:ahLst/>
                    <a:cxnLst>
                      <a:cxn ang="0">
                        <a:pos x="T0" y="T1"/>
                      </a:cxn>
                      <a:cxn ang="0">
                        <a:pos x="T2" y="T3"/>
                      </a:cxn>
                      <a:cxn ang="0">
                        <a:pos x="T4" y="T5"/>
                      </a:cxn>
                      <a:cxn ang="0">
                        <a:pos x="T6" y="T7"/>
                      </a:cxn>
                      <a:cxn ang="0">
                        <a:pos x="T8" y="T9"/>
                      </a:cxn>
                      <a:cxn ang="0">
                        <a:pos x="T10" y="T11"/>
                      </a:cxn>
                    </a:cxnLst>
                    <a:rect l="0" t="0" r="r" b="b"/>
                    <a:pathLst>
                      <a:path w="3" h="6">
                        <a:moveTo>
                          <a:pt x="2" y="6"/>
                        </a:moveTo>
                        <a:lnTo>
                          <a:pt x="3" y="4"/>
                        </a:lnTo>
                        <a:lnTo>
                          <a:pt x="3" y="0"/>
                        </a:lnTo>
                        <a:lnTo>
                          <a:pt x="0" y="0"/>
                        </a:lnTo>
                        <a:lnTo>
                          <a:pt x="0" y="3"/>
                        </a:lnTo>
                        <a:lnTo>
                          <a:pt x="2"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2298" name="Freeform 490"/>
                  <p:cNvSpPr>
                    <a:spLocks/>
                  </p:cNvSpPr>
                  <p:nvPr/>
                </p:nvSpPr>
                <p:spPr bwMode="auto">
                  <a:xfrm>
                    <a:off x="4357" y="1592"/>
                    <a:ext cx="4" cy="3"/>
                  </a:xfrm>
                  <a:custGeom>
                    <a:avLst/>
                    <a:gdLst>
                      <a:gd name="T0" fmla="*/ 0 w 8"/>
                      <a:gd name="T1" fmla="*/ 0 h 6"/>
                      <a:gd name="T2" fmla="*/ 1 w 8"/>
                      <a:gd name="T3" fmla="*/ 1 h 6"/>
                      <a:gd name="T4" fmla="*/ 1 w 8"/>
                      <a:gd name="T5" fmla="*/ 3 h 6"/>
                      <a:gd name="T6" fmla="*/ 5 w 8"/>
                      <a:gd name="T7" fmla="*/ 6 h 6"/>
                      <a:gd name="T8" fmla="*/ 8 w 8"/>
                      <a:gd name="T9" fmla="*/ 6 h 6"/>
                      <a:gd name="T10" fmla="*/ 6 w 8"/>
                      <a:gd name="T11" fmla="*/ 3 h 6"/>
                      <a:gd name="T12" fmla="*/ 5 w 8"/>
                      <a:gd name="T13" fmla="*/ 3 h 6"/>
                      <a:gd name="T14" fmla="*/ 5 w 8"/>
                      <a:gd name="T15" fmla="*/ 1 h 6"/>
                      <a:gd name="T16" fmla="*/ 3 w 8"/>
                      <a:gd name="T17" fmla="*/ 0 h 6"/>
                      <a:gd name="T18" fmla="*/ 0 w 8"/>
                      <a:gd name="T19" fmla="*/ 0 h 6"/>
                      <a:gd name="T20" fmla="*/ 1 w 8"/>
                      <a:gd name="T21" fmla="*/ 0 h 6"/>
                      <a:gd name="T22" fmla="*/ 1 w 8"/>
                      <a:gd name="T23" fmla="*/ 1 h 6"/>
                      <a:gd name="T24" fmla="*/ 0 w 8"/>
                      <a:gd name="T25"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 h="6">
                        <a:moveTo>
                          <a:pt x="0" y="0"/>
                        </a:moveTo>
                        <a:lnTo>
                          <a:pt x="1" y="1"/>
                        </a:lnTo>
                        <a:lnTo>
                          <a:pt x="1" y="3"/>
                        </a:lnTo>
                        <a:lnTo>
                          <a:pt x="5" y="6"/>
                        </a:lnTo>
                        <a:lnTo>
                          <a:pt x="8" y="6"/>
                        </a:lnTo>
                        <a:lnTo>
                          <a:pt x="6" y="3"/>
                        </a:lnTo>
                        <a:lnTo>
                          <a:pt x="5" y="3"/>
                        </a:lnTo>
                        <a:lnTo>
                          <a:pt x="5" y="1"/>
                        </a:lnTo>
                        <a:lnTo>
                          <a:pt x="3" y="0"/>
                        </a:lnTo>
                        <a:lnTo>
                          <a:pt x="0" y="0"/>
                        </a:lnTo>
                        <a:lnTo>
                          <a:pt x="1" y="0"/>
                        </a:lnTo>
                        <a:lnTo>
                          <a:pt x="1" y="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2299" name="Freeform 491"/>
                  <p:cNvSpPr>
                    <a:spLocks/>
                  </p:cNvSpPr>
                  <p:nvPr/>
                </p:nvSpPr>
                <p:spPr bwMode="auto">
                  <a:xfrm>
                    <a:off x="4357" y="1590"/>
                    <a:ext cx="5" cy="2"/>
                  </a:xfrm>
                  <a:custGeom>
                    <a:avLst/>
                    <a:gdLst>
                      <a:gd name="T0" fmla="*/ 9 w 9"/>
                      <a:gd name="T1" fmla="*/ 4 h 4"/>
                      <a:gd name="T2" fmla="*/ 8 w 9"/>
                      <a:gd name="T3" fmla="*/ 0 h 4"/>
                      <a:gd name="T4" fmla="*/ 1 w 9"/>
                      <a:gd name="T5" fmla="*/ 0 h 4"/>
                      <a:gd name="T6" fmla="*/ 0 w 9"/>
                      <a:gd name="T7" fmla="*/ 4 h 4"/>
                      <a:gd name="T8" fmla="*/ 6 w 9"/>
                      <a:gd name="T9" fmla="*/ 4 h 4"/>
                      <a:gd name="T10" fmla="*/ 9 w 9"/>
                      <a:gd name="T11" fmla="*/ 4 h 4"/>
                    </a:gdLst>
                    <a:ahLst/>
                    <a:cxnLst>
                      <a:cxn ang="0">
                        <a:pos x="T0" y="T1"/>
                      </a:cxn>
                      <a:cxn ang="0">
                        <a:pos x="T2" y="T3"/>
                      </a:cxn>
                      <a:cxn ang="0">
                        <a:pos x="T4" y="T5"/>
                      </a:cxn>
                      <a:cxn ang="0">
                        <a:pos x="T6" y="T7"/>
                      </a:cxn>
                      <a:cxn ang="0">
                        <a:pos x="T8" y="T9"/>
                      </a:cxn>
                      <a:cxn ang="0">
                        <a:pos x="T10" y="T11"/>
                      </a:cxn>
                    </a:cxnLst>
                    <a:rect l="0" t="0" r="r" b="b"/>
                    <a:pathLst>
                      <a:path w="9" h="4">
                        <a:moveTo>
                          <a:pt x="9" y="4"/>
                        </a:moveTo>
                        <a:lnTo>
                          <a:pt x="8" y="0"/>
                        </a:lnTo>
                        <a:lnTo>
                          <a:pt x="1" y="0"/>
                        </a:lnTo>
                        <a:lnTo>
                          <a:pt x="0" y="4"/>
                        </a:lnTo>
                        <a:lnTo>
                          <a:pt x="6" y="4"/>
                        </a:lnTo>
                        <a:lnTo>
                          <a:pt x="9"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2300" name="Freeform 492"/>
                  <p:cNvSpPr>
                    <a:spLocks/>
                  </p:cNvSpPr>
                  <p:nvPr/>
                </p:nvSpPr>
                <p:spPr bwMode="auto">
                  <a:xfrm>
                    <a:off x="4329" y="1591"/>
                    <a:ext cx="3" cy="3"/>
                  </a:xfrm>
                  <a:custGeom>
                    <a:avLst/>
                    <a:gdLst>
                      <a:gd name="T0" fmla="*/ 4 w 5"/>
                      <a:gd name="T1" fmla="*/ 6 h 6"/>
                      <a:gd name="T2" fmla="*/ 0 w 5"/>
                      <a:gd name="T3" fmla="*/ 6 h 6"/>
                      <a:gd name="T4" fmla="*/ 0 w 5"/>
                      <a:gd name="T5" fmla="*/ 0 h 6"/>
                      <a:gd name="T6" fmla="*/ 4 w 5"/>
                      <a:gd name="T7" fmla="*/ 2 h 6"/>
                      <a:gd name="T8" fmla="*/ 5 w 5"/>
                      <a:gd name="T9" fmla="*/ 2 h 6"/>
                      <a:gd name="T10" fmla="*/ 5 w 5"/>
                      <a:gd name="T11" fmla="*/ 5 h 6"/>
                      <a:gd name="T12" fmla="*/ 4 w 5"/>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5" h="6">
                        <a:moveTo>
                          <a:pt x="4" y="6"/>
                        </a:moveTo>
                        <a:lnTo>
                          <a:pt x="0" y="6"/>
                        </a:lnTo>
                        <a:lnTo>
                          <a:pt x="0" y="0"/>
                        </a:lnTo>
                        <a:lnTo>
                          <a:pt x="4" y="2"/>
                        </a:lnTo>
                        <a:lnTo>
                          <a:pt x="5" y="2"/>
                        </a:lnTo>
                        <a:lnTo>
                          <a:pt x="5" y="5"/>
                        </a:lnTo>
                        <a:lnTo>
                          <a:pt x="4"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2301" name="Freeform 493"/>
                  <p:cNvSpPr>
                    <a:spLocks/>
                  </p:cNvSpPr>
                  <p:nvPr/>
                </p:nvSpPr>
                <p:spPr bwMode="auto">
                  <a:xfrm>
                    <a:off x="4329" y="1594"/>
                    <a:ext cx="3" cy="2"/>
                  </a:xfrm>
                  <a:custGeom>
                    <a:avLst/>
                    <a:gdLst>
                      <a:gd name="T0" fmla="*/ 0 w 5"/>
                      <a:gd name="T1" fmla="*/ 2 h 4"/>
                      <a:gd name="T2" fmla="*/ 2 w 5"/>
                      <a:gd name="T3" fmla="*/ 4 h 4"/>
                      <a:gd name="T4" fmla="*/ 2 w 5"/>
                      <a:gd name="T5" fmla="*/ 2 h 4"/>
                      <a:gd name="T6" fmla="*/ 5 w 5"/>
                      <a:gd name="T7" fmla="*/ 2 h 4"/>
                      <a:gd name="T8" fmla="*/ 5 w 5"/>
                      <a:gd name="T9" fmla="*/ 0 h 4"/>
                      <a:gd name="T10" fmla="*/ 2 w 5"/>
                      <a:gd name="T11" fmla="*/ 0 h 4"/>
                      <a:gd name="T12" fmla="*/ 0 w 5"/>
                      <a:gd name="T13" fmla="*/ 2 h 4"/>
                      <a:gd name="T14" fmla="*/ 2 w 5"/>
                      <a:gd name="T15" fmla="*/ 4 h 4"/>
                      <a:gd name="T16" fmla="*/ 0 w 5"/>
                      <a:gd name="T17" fmla="*/ 2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4">
                        <a:moveTo>
                          <a:pt x="0" y="2"/>
                        </a:moveTo>
                        <a:lnTo>
                          <a:pt x="2" y="4"/>
                        </a:lnTo>
                        <a:lnTo>
                          <a:pt x="2" y="2"/>
                        </a:lnTo>
                        <a:lnTo>
                          <a:pt x="5" y="2"/>
                        </a:lnTo>
                        <a:lnTo>
                          <a:pt x="5" y="0"/>
                        </a:lnTo>
                        <a:lnTo>
                          <a:pt x="2" y="0"/>
                        </a:lnTo>
                        <a:lnTo>
                          <a:pt x="0" y="2"/>
                        </a:lnTo>
                        <a:lnTo>
                          <a:pt x="2" y="4"/>
                        </a:lnTo>
                        <a:lnTo>
                          <a:pt x="0"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2302" name="Freeform 494"/>
                  <p:cNvSpPr>
                    <a:spLocks/>
                  </p:cNvSpPr>
                  <p:nvPr/>
                </p:nvSpPr>
                <p:spPr bwMode="auto">
                  <a:xfrm>
                    <a:off x="4328" y="1590"/>
                    <a:ext cx="2" cy="5"/>
                  </a:xfrm>
                  <a:custGeom>
                    <a:avLst/>
                    <a:gdLst>
                      <a:gd name="T0" fmla="*/ 1 w 3"/>
                      <a:gd name="T1" fmla="*/ 0 h 10"/>
                      <a:gd name="T2" fmla="*/ 0 w 3"/>
                      <a:gd name="T3" fmla="*/ 2 h 10"/>
                      <a:gd name="T4" fmla="*/ 0 w 3"/>
                      <a:gd name="T5" fmla="*/ 8 h 10"/>
                      <a:gd name="T6" fmla="*/ 1 w 3"/>
                      <a:gd name="T7" fmla="*/ 10 h 10"/>
                      <a:gd name="T8" fmla="*/ 3 w 3"/>
                      <a:gd name="T9" fmla="*/ 8 h 10"/>
                      <a:gd name="T10" fmla="*/ 3 w 3"/>
                      <a:gd name="T11" fmla="*/ 4 h 10"/>
                      <a:gd name="T12" fmla="*/ 1 w 3"/>
                      <a:gd name="T13" fmla="*/ 4 h 10"/>
                      <a:gd name="T14" fmla="*/ 1 w 3"/>
                      <a:gd name="T15" fmla="*/ 0 h 10"/>
                      <a:gd name="T16" fmla="*/ 0 w 3"/>
                      <a:gd name="T17" fmla="*/ 2 h 10"/>
                      <a:gd name="T18" fmla="*/ 1 w 3"/>
                      <a:gd name="T19"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 h="10">
                        <a:moveTo>
                          <a:pt x="1" y="0"/>
                        </a:moveTo>
                        <a:lnTo>
                          <a:pt x="0" y="2"/>
                        </a:lnTo>
                        <a:lnTo>
                          <a:pt x="0" y="8"/>
                        </a:lnTo>
                        <a:lnTo>
                          <a:pt x="1" y="10"/>
                        </a:lnTo>
                        <a:lnTo>
                          <a:pt x="3" y="8"/>
                        </a:lnTo>
                        <a:lnTo>
                          <a:pt x="3" y="4"/>
                        </a:lnTo>
                        <a:lnTo>
                          <a:pt x="1" y="4"/>
                        </a:lnTo>
                        <a:lnTo>
                          <a:pt x="1" y="0"/>
                        </a:lnTo>
                        <a:lnTo>
                          <a:pt x="0" y="2"/>
                        </a:lnTo>
                        <a:lnTo>
                          <a:pt x="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2303" name="Freeform 495"/>
                  <p:cNvSpPr>
                    <a:spLocks/>
                  </p:cNvSpPr>
                  <p:nvPr/>
                </p:nvSpPr>
                <p:spPr bwMode="auto">
                  <a:xfrm>
                    <a:off x="4329" y="1590"/>
                    <a:ext cx="3" cy="4"/>
                  </a:xfrm>
                  <a:custGeom>
                    <a:avLst/>
                    <a:gdLst>
                      <a:gd name="T0" fmla="*/ 5 w 7"/>
                      <a:gd name="T1" fmla="*/ 8 h 8"/>
                      <a:gd name="T2" fmla="*/ 7 w 7"/>
                      <a:gd name="T3" fmla="*/ 7 h 8"/>
                      <a:gd name="T4" fmla="*/ 5 w 7"/>
                      <a:gd name="T5" fmla="*/ 4 h 8"/>
                      <a:gd name="T6" fmla="*/ 4 w 7"/>
                      <a:gd name="T7" fmla="*/ 2 h 8"/>
                      <a:gd name="T8" fmla="*/ 0 w 7"/>
                      <a:gd name="T9" fmla="*/ 0 h 8"/>
                      <a:gd name="T10" fmla="*/ 0 w 7"/>
                      <a:gd name="T11" fmla="*/ 4 h 8"/>
                      <a:gd name="T12" fmla="*/ 2 w 7"/>
                      <a:gd name="T13" fmla="*/ 5 h 8"/>
                      <a:gd name="T14" fmla="*/ 4 w 7"/>
                      <a:gd name="T15" fmla="*/ 5 h 8"/>
                      <a:gd name="T16" fmla="*/ 4 w 7"/>
                      <a:gd name="T17" fmla="*/ 8 h 8"/>
                      <a:gd name="T18" fmla="*/ 2 w 7"/>
                      <a:gd name="T19" fmla="*/ 8 h 8"/>
                      <a:gd name="T20" fmla="*/ 4 w 7"/>
                      <a:gd name="T21" fmla="*/ 7 h 8"/>
                      <a:gd name="T22" fmla="*/ 2 w 7"/>
                      <a:gd name="T23" fmla="*/ 8 h 8"/>
                      <a:gd name="T24" fmla="*/ 5 w 7"/>
                      <a:gd name="T25"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 h="8">
                        <a:moveTo>
                          <a:pt x="5" y="8"/>
                        </a:moveTo>
                        <a:lnTo>
                          <a:pt x="7" y="7"/>
                        </a:lnTo>
                        <a:lnTo>
                          <a:pt x="5" y="4"/>
                        </a:lnTo>
                        <a:lnTo>
                          <a:pt x="4" y="2"/>
                        </a:lnTo>
                        <a:lnTo>
                          <a:pt x="0" y="0"/>
                        </a:lnTo>
                        <a:lnTo>
                          <a:pt x="0" y="4"/>
                        </a:lnTo>
                        <a:lnTo>
                          <a:pt x="2" y="5"/>
                        </a:lnTo>
                        <a:lnTo>
                          <a:pt x="4" y="5"/>
                        </a:lnTo>
                        <a:lnTo>
                          <a:pt x="4" y="8"/>
                        </a:lnTo>
                        <a:lnTo>
                          <a:pt x="2" y="8"/>
                        </a:lnTo>
                        <a:lnTo>
                          <a:pt x="4" y="7"/>
                        </a:lnTo>
                        <a:lnTo>
                          <a:pt x="2" y="8"/>
                        </a:lnTo>
                        <a:lnTo>
                          <a:pt x="5"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2304" name="Freeform 496"/>
                  <p:cNvSpPr>
                    <a:spLocks/>
                  </p:cNvSpPr>
                  <p:nvPr/>
                </p:nvSpPr>
                <p:spPr bwMode="auto">
                  <a:xfrm>
                    <a:off x="4341" y="1591"/>
                    <a:ext cx="3" cy="4"/>
                  </a:xfrm>
                  <a:custGeom>
                    <a:avLst/>
                    <a:gdLst>
                      <a:gd name="T0" fmla="*/ 5 w 7"/>
                      <a:gd name="T1" fmla="*/ 0 h 8"/>
                      <a:gd name="T2" fmla="*/ 7 w 7"/>
                      <a:gd name="T3" fmla="*/ 2 h 8"/>
                      <a:gd name="T4" fmla="*/ 7 w 7"/>
                      <a:gd name="T5" fmla="*/ 6 h 8"/>
                      <a:gd name="T6" fmla="*/ 5 w 7"/>
                      <a:gd name="T7" fmla="*/ 6 h 8"/>
                      <a:gd name="T8" fmla="*/ 4 w 7"/>
                      <a:gd name="T9" fmla="*/ 8 h 8"/>
                      <a:gd name="T10" fmla="*/ 2 w 7"/>
                      <a:gd name="T11" fmla="*/ 6 h 8"/>
                      <a:gd name="T12" fmla="*/ 2 w 7"/>
                      <a:gd name="T13" fmla="*/ 5 h 8"/>
                      <a:gd name="T14" fmla="*/ 0 w 7"/>
                      <a:gd name="T15" fmla="*/ 3 h 8"/>
                      <a:gd name="T16" fmla="*/ 4 w 7"/>
                      <a:gd name="T17" fmla="*/ 0 h 8"/>
                      <a:gd name="T18" fmla="*/ 5 w 7"/>
                      <a:gd name="T19"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8">
                        <a:moveTo>
                          <a:pt x="5" y="0"/>
                        </a:moveTo>
                        <a:lnTo>
                          <a:pt x="7" y="2"/>
                        </a:lnTo>
                        <a:lnTo>
                          <a:pt x="7" y="6"/>
                        </a:lnTo>
                        <a:lnTo>
                          <a:pt x="5" y="6"/>
                        </a:lnTo>
                        <a:lnTo>
                          <a:pt x="4" y="8"/>
                        </a:lnTo>
                        <a:lnTo>
                          <a:pt x="2" y="6"/>
                        </a:lnTo>
                        <a:lnTo>
                          <a:pt x="2" y="5"/>
                        </a:lnTo>
                        <a:lnTo>
                          <a:pt x="0" y="3"/>
                        </a:lnTo>
                        <a:lnTo>
                          <a:pt x="4" y="0"/>
                        </a:lnTo>
                        <a:lnTo>
                          <a:pt x="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2305" name="Freeform 497"/>
                  <p:cNvSpPr>
                    <a:spLocks/>
                  </p:cNvSpPr>
                  <p:nvPr/>
                </p:nvSpPr>
                <p:spPr bwMode="auto">
                  <a:xfrm>
                    <a:off x="4343" y="1591"/>
                    <a:ext cx="2" cy="4"/>
                  </a:xfrm>
                  <a:custGeom>
                    <a:avLst/>
                    <a:gdLst>
                      <a:gd name="T0" fmla="*/ 1 w 5"/>
                      <a:gd name="T1" fmla="*/ 8 h 8"/>
                      <a:gd name="T2" fmla="*/ 5 w 5"/>
                      <a:gd name="T3" fmla="*/ 6 h 8"/>
                      <a:gd name="T4" fmla="*/ 5 w 5"/>
                      <a:gd name="T5" fmla="*/ 2 h 8"/>
                      <a:gd name="T6" fmla="*/ 3 w 5"/>
                      <a:gd name="T7" fmla="*/ 0 h 8"/>
                      <a:gd name="T8" fmla="*/ 1 w 5"/>
                      <a:gd name="T9" fmla="*/ 2 h 8"/>
                      <a:gd name="T10" fmla="*/ 1 w 5"/>
                      <a:gd name="T11" fmla="*/ 5 h 8"/>
                      <a:gd name="T12" fmla="*/ 0 w 5"/>
                      <a:gd name="T13" fmla="*/ 6 h 8"/>
                      <a:gd name="T14" fmla="*/ 1 w 5"/>
                      <a:gd name="T15" fmla="*/ 8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8">
                        <a:moveTo>
                          <a:pt x="1" y="8"/>
                        </a:moveTo>
                        <a:lnTo>
                          <a:pt x="5" y="6"/>
                        </a:lnTo>
                        <a:lnTo>
                          <a:pt x="5" y="2"/>
                        </a:lnTo>
                        <a:lnTo>
                          <a:pt x="3" y="0"/>
                        </a:lnTo>
                        <a:lnTo>
                          <a:pt x="1" y="2"/>
                        </a:lnTo>
                        <a:lnTo>
                          <a:pt x="1" y="5"/>
                        </a:lnTo>
                        <a:lnTo>
                          <a:pt x="0" y="6"/>
                        </a:lnTo>
                        <a:lnTo>
                          <a:pt x="1"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2306" name="Freeform 498"/>
                  <p:cNvSpPr>
                    <a:spLocks/>
                  </p:cNvSpPr>
                  <p:nvPr/>
                </p:nvSpPr>
                <p:spPr bwMode="auto">
                  <a:xfrm>
                    <a:off x="4340" y="1593"/>
                    <a:ext cx="4" cy="3"/>
                  </a:xfrm>
                  <a:custGeom>
                    <a:avLst/>
                    <a:gdLst>
                      <a:gd name="T0" fmla="*/ 0 w 6"/>
                      <a:gd name="T1" fmla="*/ 2 h 7"/>
                      <a:gd name="T2" fmla="*/ 5 w 6"/>
                      <a:gd name="T3" fmla="*/ 7 h 7"/>
                      <a:gd name="T4" fmla="*/ 6 w 6"/>
                      <a:gd name="T5" fmla="*/ 5 h 7"/>
                      <a:gd name="T6" fmla="*/ 5 w 6"/>
                      <a:gd name="T7" fmla="*/ 3 h 7"/>
                      <a:gd name="T8" fmla="*/ 5 w 6"/>
                      <a:gd name="T9" fmla="*/ 2 h 7"/>
                      <a:gd name="T10" fmla="*/ 3 w 6"/>
                      <a:gd name="T11" fmla="*/ 0 h 7"/>
                      <a:gd name="T12" fmla="*/ 5 w 6"/>
                      <a:gd name="T13" fmla="*/ 2 h 7"/>
                      <a:gd name="T14" fmla="*/ 0 w 6"/>
                      <a:gd name="T15" fmla="*/ 2 h 7"/>
                      <a:gd name="T16" fmla="*/ 1 w 6"/>
                      <a:gd name="T17" fmla="*/ 3 h 7"/>
                      <a:gd name="T18" fmla="*/ 0 w 6"/>
                      <a:gd name="T19" fmla="*/ 2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7">
                        <a:moveTo>
                          <a:pt x="0" y="2"/>
                        </a:moveTo>
                        <a:lnTo>
                          <a:pt x="5" y="7"/>
                        </a:lnTo>
                        <a:lnTo>
                          <a:pt x="6" y="5"/>
                        </a:lnTo>
                        <a:lnTo>
                          <a:pt x="5" y="3"/>
                        </a:lnTo>
                        <a:lnTo>
                          <a:pt x="5" y="2"/>
                        </a:lnTo>
                        <a:lnTo>
                          <a:pt x="3" y="0"/>
                        </a:lnTo>
                        <a:lnTo>
                          <a:pt x="5" y="2"/>
                        </a:lnTo>
                        <a:lnTo>
                          <a:pt x="0" y="2"/>
                        </a:lnTo>
                        <a:lnTo>
                          <a:pt x="1" y="3"/>
                        </a:lnTo>
                        <a:lnTo>
                          <a:pt x="0"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2307" name="Freeform 499"/>
                  <p:cNvSpPr>
                    <a:spLocks/>
                  </p:cNvSpPr>
                  <p:nvPr/>
                </p:nvSpPr>
                <p:spPr bwMode="auto">
                  <a:xfrm>
                    <a:off x="4340" y="1590"/>
                    <a:ext cx="4" cy="3"/>
                  </a:xfrm>
                  <a:custGeom>
                    <a:avLst/>
                    <a:gdLst>
                      <a:gd name="T0" fmla="*/ 8 w 8"/>
                      <a:gd name="T1" fmla="*/ 2 h 7"/>
                      <a:gd name="T2" fmla="*/ 8 w 8"/>
                      <a:gd name="T3" fmla="*/ 0 h 7"/>
                      <a:gd name="T4" fmla="*/ 5 w 8"/>
                      <a:gd name="T5" fmla="*/ 0 h 7"/>
                      <a:gd name="T6" fmla="*/ 1 w 8"/>
                      <a:gd name="T7" fmla="*/ 2 h 7"/>
                      <a:gd name="T8" fmla="*/ 0 w 8"/>
                      <a:gd name="T9" fmla="*/ 5 h 7"/>
                      <a:gd name="T10" fmla="*/ 0 w 8"/>
                      <a:gd name="T11" fmla="*/ 7 h 7"/>
                      <a:gd name="T12" fmla="*/ 5 w 8"/>
                      <a:gd name="T13" fmla="*/ 7 h 7"/>
                      <a:gd name="T14" fmla="*/ 3 w 8"/>
                      <a:gd name="T15" fmla="*/ 5 h 7"/>
                      <a:gd name="T16" fmla="*/ 5 w 8"/>
                      <a:gd name="T17" fmla="*/ 4 h 7"/>
                      <a:gd name="T18" fmla="*/ 6 w 8"/>
                      <a:gd name="T19" fmla="*/ 4 h 7"/>
                      <a:gd name="T20" fmla="*/ 8 w 8"/>
                      <a:gd name="T21" fmla="*/ 2 h 7"/>
                      <a:gd name="T22" fmla="*/ 8 w 8"/>
                      <a:gd name="T23" fmla="*/ 0 h 7"/>
                      <a:gd name="T24" fmla="*/ 8 w 8"/>
                      <a:gd name="T25" fmla="*/ 2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 h="7">
                        <a:moveTo>
                          <a:pt x="8" y="2"/>
                        </a:moveTo>
                        <a:lnTo>
                          <a:pt x="8" y="0"/>
                        </a:lnTo>
                        <a:lnTo>
                          <a:pt x="5" y="0"/>
                        </a:lnTo>
                        <a:lnTo>
                          <a:pt x="1" y="2"/>
                        </a:lnTo>
                        <a:lnTo>
                          <a:pt x="0" y="5"/>
                        </a:lnTo>
                        <a:lnTo>
                          <a:pt x="0" y="7"/>
                        </a:lnTo>
                        <a:lnTo>
                          <a:pt x="5" y="7"/>
                        </a:lnTo>
                        <a:lnTo>
                          <a:pt x="3" y="5"/>
                        </a:lnTo>
                        <a:lnTo>
                          <a:pt x="5" y="4"/>
                        </a:lnTo>
                        <a:lnTo>
                          <a:pt x="6" y="4"/>
                        </a:lnTo>
                        <a:lnTo>
                          <a:pt x="8" y="2"/>
                        </a:lnTo>
                        <a:lnTo>
                          <a:pt x="8" y="0"/>
                        </a:lnTo>
                        <a:lnTo>
                          <a:pt x="8"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2308" name="Freeform 500"/>
                  <p:cNvSpPr>
                    <a:spLocks/>
                  </p:cNvSpPr>
                  <p:nvPr/>
                </p:nvSpPr>
                <p:spPr bwMode="auto">
                  <a:xfrm>
                    <a:off x="4353" y="1591"/>
                    <a:ext cx="3" cy="4"/>
                  </a:xfrm>
                  <a:custGeom>
                    <a:avLst/>
                    <a:gdLst>
                      <a:gd name="T0" fmla="*/ 4 w 4"/>
                      <a:gd name="T1" fmla="*/ 6 h 8"/>
                      <a:gd name="T2" fmla="*/ 1 w 4"/>
                      <a:gd name="T3" fmla="*/ 8 h 8"/>
                      <a:gd name="T4" fmla="*/ 1 w 4"/>
                      <a:gd name="T5" fmla="*/ 6 h 8"/>
                      <a:gd name="T6" fmla="*/ 0 w 4"/>
                      <a:gd name="T7" fmla="*/ 6 h 8"/>
                      <a:gd name="T8" fmla="*/ 0 w 4"/>
                      <a:gd name="T9" fmla="*/ 0 h 8"/>
                      <a:gd name="T10" fmla="*/ 3 w 4"/>
                      <a:gd name="T11" fmla="*/ 0 h 8"/>
                      <a:gd name="T12" fmla="*/ 3 w 4"/>
                      <a:gd name="T13" fmla="*/ 2 h 8"/>
                      <a:gd name="T14" fmla="*/ 4 w 4"/>
                      <a:gd name="T15" fmla="*/ 2 h 8"/>
                      <a:gd name="T16" fmla="*/ 4 w 4"/>
                      <a:gd name="T17" fmla="*/ 6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8">
                        <a:moveTo>
                          <a:pt x="4" y="6"/>
                        </a:moveTo>
                        <a:lnTo>
                          <a:pt x="1" y="8"/>
                        </a:lnTo>
                        <a:lnTo>
                          <a:pt x="1" y="6"/>
                        </a:lnTo>
                        <a:lnTo>
                          <a:pt x="0" y="6"/>
                        </a:lnTo>
                        <a:lnTo>
                          <a:pt x="0" y="0"/>
                        </a:lnTo>
                        <a:lnTo>
                          <a:pt x="3" y="0"/>
                        </a:lnTo>
                        <a:lnTo>
                          <a:pt x="3" y="2"/>
                        </a:lnTo>
                        <a:lnTo>
                          <a:pt x="4" y="2"/>
                        </a:lnTo>
                        <a:lnTo>
                          <a:pt x="4"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2309" name="Freeform 501"/>
                  <p:cNvSpPr>
                    <a:spLocks/>
                  </p:cNvSpPr>
                  <p:nvPr/>
                </p:nvSpPr>
                <p:spPr bwMode="auto">
                  <a:xfrm>
                    <a:off x="4354" y="1593"/>
                    <a:ext cx="2" cy="3"/>
                  </a:xfrm>
                  <a:custGeom>
                    <a:avLst/>
                    <a:gdLst>
                      <a:gd name="T0" fmla="*/ 0 w 3"/>
                      <a:gd name="T1" fmla="*/ 5 h 5"/>
                      <a:gd name="T2" fmla="*/ 2 w 3"/>
                      <a:gd name="T3" fmla="*/ 5 h 5"/>
                      <a:gd name="T4" fmla="*/ 3 w 3"/>
                      <a:gd name="T5" fmla="*/ 1 h 5"/>
                      <a:gd name="T6" fmla="*/ 2 w 3"/>
                      <a:gd name="T7" fmla="*/ 0 h 5"/>
                      <a:gd name="T8" fmla="*/ 0 w 3"/>
                      <a:gd name="T9" fmla="*/ 1 h 5"/>
                      <a:gd name="T10" fmla="*/ 2 w 3"/>
                      <a:gd name="T11" fmla="*/ 1 h 5"/>
                      <a:gd name="T12" fmla="*/ 0 w 3"/>
                      <a:gd name="T13" fmla="*/ 5 h 5"/>
                      <a:gd name="T14" fmla="*/ 2 w 3"/>
                      <a:gd name="T15" fmla="*/ 5 h 5"/>
                      <a:gd name="T16" fmla="*/ 0 w 3"/>
                      <a:gd name="T17"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5">
                        <a:moveTo>
                          <a:pt x="0" y="5"/>
                        </a:moveTo>
                        <a:lnTo>
                          <a:pt x="2" y="5"/>
                        </a:lnTo>
                        <a:lnTo>
                          <a:pt x="3" y="1"/>
                        </a:lnTo>
                        <a:lnTo>
                          <a:pt x="2" y="0"/>
                        </a:lnTo>
                        <a:lnTo>
                          <a:pt x="0" y="1"/>
                        </a:lnTo>
                        <a:lnTo>
                          <a:pt x="2" y="1"/>
                        </a:lnTo>
                        <a:lnTo>
                          <a:pt x="0" y="5"/>
                        </a:lnTo>
                        <a:lnTo>
                          <a:pt x="2" y="5"/>
                        </a:lnTo>
                        <a:lnTo>
                          <a:pt x="0" y="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2310" name="Freeform 502"/>
                  <p:cNvSpPr>
                    <a:spLocks/>
                  </p:cNvSpPr>
                  <p:nvPr/>
                </p:nvSpPr>
                <p:spPr bwMode="auto">
                  <a:xfrm>
                    <a:off x="4353" y="1592"/>
                    <a:ext cx="2" cy="4"/>
                  </a:xfrm>
                  <a:custGeom>
                    <a:avLst/>
                    <a:gdLst>
                      <a:gd name="T0" fmla="*/ 0 w 5"/>
                      <a:gd name="T1" fmla="*/ 0 h 8"/>
                      <a:gd name="T2" fmla="*/ 0 w 5"/>
                      <a:gd name="T3" fmla="*/ 4 h 8"/>
                      <a:gd name="T4" fmla="*/ 3 w 5"/>
                      <a:gd name="T5" fmla="*/ 8 h 8"/>
                      <a:gd name="T6" fmla="*/ 5 w 5"/>
                      <a:gd name="T7" fmla="*/ 4 h 8"/>
                      <a:gd name="T8" fmla="*/ 3 w 5"/>
                      <a:gd name="T9" fmla="*/ 4 h 8"/>
                      <a:gd name="T10" fmla="*/ 3 w 5"/>
                      <a:gd name="T11" fmla="*/ 0 h 8"/>
                      <a:gd name="T12" fmla="*/ 2 w 5"/>
                      <a:gd name="T13" fmla="*/ 1 h 8"/>
                      <a:gd name="T14" fmla="*/ 0 w 5"/>
                      <a:gd name="T15" fmla="*/ 0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8">
                        <a:moveTo>
                          <a:pt x="0" y="0"/>
                        </a:moveTo>
                        <a:lnTo>
                          <a:pt x="0" y="4"/>
                        </a:lnTo>
                        <a:lnTo>
                          <a:pt x="3" y="8"/>
                        </a:lnTo>
                        <a:lnTo>
                          <a:pt x="5" y="4"/>
                        </a:lnTo>
                        <a:lnTo>
                          <a:pt x="3" y="4"/>
                        </a:lnTo>
                        <a:lnTo>
                          <a:pt x="3" y="0"/>
                        </a:lnTo>
                        <a:lnTo>
                          <a:pt x="2" y="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2311" name="Freeform 503"/>
                  <p:cNvSpPr>
                    <a:spLocks/>
                  </p:cNvSpPr>
                  <p:nvPr/>
                </p:nvSpPr>
                <p:spPr bwMode="auto">
                  <a:xfrm>
                    <a:off x="4353" y="1590"/>
                    <a:ext cx="4" cy="4"/>
                  </a:xfrm>
                  <a:custGeom>
                    <a:avLst/>
                    <a:gdLst>
                      <a:gd name="T0" fmla="*/ 6 w 8"/>
                      <a:gd name="T1" fmla="*/ 8 h 8"/>
                      <a:gd name="T2" fmla="*/ 8 w 8"/>
                      <a:gd name="T3" fmla="*/ 8 h 8"/>
                      <a:gd name="T4" fmla="*/ 8 w 8"/>
                      <a:gd name="T5" fmla="*/ 4 h 8"/>
                      <a:gd name="T6" fmla="*/ 5 w 8"/>
                      <a:gd name="T7" fmla="*/ 0 h 8"/>
                      <a:gd name="T8" fmla="*/ 3 w 8"/>
                      <a:gd name="T9" fmla="*/ 0 h 8"/>
                      <a:gd name="T10" fmla="*/ 0 w 8"/>
                      <a:gd name="T11" fmla="*/ 4 h 8"/>
                      <a:gd name="T12" fmla="*/ 2 w 8"/>
                      <a:gd name="T13" fmla="*/ 5 h 8"/>
                      <a:gd name="T14" fmla="*/ 3 w 8"/>
                      <a:gd name="T15" fmla="*/ 4 h 8"/>
                      <a:gd name="T16" fmla="*/ 5 w 8"/>
                      <a:gd name="T17" fmla="*/ 4 h 8"/>
                      <a:gd name="T18" fmla="*/ 5 w 8"/>
                      <a:gd name="T19" fmla="*/ 7 h 8"/>
                      <a:gd name="T20" fmla="*/ 6 w 8"/>
                      <a:gd name="T21"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 h="8">
                        <a:moveTo>
                          <a:pt x="6" y="8"/>
                        </a:moveTo>
                        <a:lnTo>
                          <a:pt x="8" y="8"/>
                        </a:lnTo>
                        <a:lnTo>
                          <a:pt x="8" y="4"/>
                        </a:lnTo>
                        <a:lnTo>
                          <a:pt x="5" y="0"/>
                        </a:lnTo>
                        <a:lnTo>
                          <a:pt x="3" y="0"/>
                        </a:lnTo>
                        <a:lnTo>
                          <a:pt x="0" y="4"/>
                        </a:lnTo>
                        <a:lnTo>
                          <a:pt x="2" y="5"/>
                        </a:lnTo>
                        <a:lnTo>
                          <a:pt x="3" y="4"/>
                        </a:lnTo>
                        <a:lnTo>
                          <a:pt x="5" y="4"/>
                        </a:lnTo>
                        <a:lnTo>
                          <a:pt x="5" y="7"/>
                        </a:lnTo>
                        <a:lnTo>
                          <a:pt x="6"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2312" name="Freeform 504"/>
                  <p:cNvSpPr>
                    <a:spLocks/>
                  </p:cNvSpPr>
                  <p:nvPr/>
                </p:nvSpPr>
                <p:spPr bwMode="auto">
                  <a:xfrm>
                    <a:off x="4364" y="1591"/>
                    <a:ext cx="3" cy="4"/>
                  </a:xfrm>
                  <a:custGeom>
                    <a:avLst/>
                    <a:gdLst>
                      <a:gd name="T0" fmla="*/ 6 w 6"/>
                      <a:gd name="T1" fmla="*/ 5 h 8"/>
                      <a:gd name="T2" fmla="*/ 6 w 6"/>
                      <a:gd name="T3" fmla="*/ 6 h 8"/>
                      <a:gd name="T4" fmla="*/ 3 w 6"/>
                      <a:gd name="T5" fmla="*/ 8 h 8"/>
                      <a:gd name="T6" fmla="*/ 0 w 6"/>
                      <a:gd name="T7" fmla="*/ 5 h 8"/>
                      <a:gd name="T8" fmla="*/ 0 w 6"/>
                      <a:gd name="T9" fmla="*/ 3 h 8"/>
                      <a:gd name="T10" fmla="*/ 3 w 6"/>
                      <a:gd name="T11" fmla="*/ 0 h 8"/>
                      <a:gd name="T12" fmla="*/ 6 w 6"/>
                      <a:gd name="T13" fmla="*/ 2 h 8"/>
                      <a:gd name="T14" fmla="*/ 6 w 6"/>
                      <a:gd name="T15" fmla="*/ 5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 h="8">
                        <a:moveTo>
                          <a:pt x="6" y="5"/>
                        </a:moveTo>
                        <a:lnTo>
                          <a:pt x="6" y="6"/>
                        </a:lnTo>
                        <a:lnTo>
                          <a:pt x="3" y="8"/>
                        </a:lnTo>
                        <a:lnTo>
                          <a:pt x="0" y="5"/>
                        </a:lnTo>
                        <a:lnTo>
                          <a:pt x="0" y="3"/>
                        </a:lnTo>
                        <a:lnTo>
                          <a:pt x="3" y="0"/>
                        </a:lnTo>
                        <a:lnTo>
                          <a:pt x="6" y="2"/>
                        </a:lnTo>
                        <a:lnTo>
                          <a:pt x="6" y="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2313" name="Freeform 505"/>
                  <p:cNvSpPr>
                    <a:spLocks/>
                  </p:cNvSpPr>
                  <p:nvPr/>
                </p:nvSpPr>
                <p:spPr bwMode="auto">
                  <a:xfrm>
                    <a:off x="4366" y="1593"/>
                    <a:ext cx="2" cy="2"/>
                  </a:xfrm>
                  <a:custGeom>
                    <a:avLst/>
                    <a:gdLst>
                      <a:gd name="T0" fmla="*/ 2 w 4"/>
                      <a:gd name="T1" fmla="*/ 3 h 3"/>
                      <a:gd name="T2" fmla="*/ 4 w 4"/>
                      <a:gd name="T3" fmla="*/ 1 h 3"/>
                      <a:gd name="T4" fmla="*/ 4 w 4"/>
                      <a:gd name="T5" fmla="*/ 0 h 3"/>
                      <a:gd name="T6" fmla="*/ 0 w 4"/>
                      <a:gd name="T7" fmla="*/ 0 h 3"/>
                      <a:gd name="T8" fmla="*/ 0 w 4"/>
                      <a:gd name="T9" fmla="*/ 1 h 3"/>
                      <a:gd name="T10" fmla="*/ 2 w 4"/>
                      <a:gd name="T11" fmla="*/ 3 h 3"/>
                      <a:gd name="T12" fmla="*/ 4 w 4"/>
                      <a:gd name="T13" fmla="*/ 3 h 3"/>
                      <a:gd name="T14" fmla="*/ 4 w 4"/>
                      <a:gd name="T15" fmla="*/ 1 h 3"/>
                      <a:gd name="T16" fmla="*/ 2 w 4"/>
                      <a:gd name="T17" fmla="*/ 3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3">
                        <a:moveTo>
                          <a:pt x="2" y="3"/>
                        </a:moveTo>
                        <a:lnTo>
                          <a:pt x="4" y="1"/>
                        </a:lnTo>
                        <a:lnTo>
                          <a:pt x="4" y="0"/>
                        </a:lnTo>
                        <a:lnTo>
                          <a:pt x="0" y="0"/>
                        </a:lnTo>
                        <a:lnTo>
                          <a:pt x="0" y="1"/>
                        </a:lnTo>
                        <a:lnTo>
                          <a:pt x="2" y="3"/>
                        </a:lnTo>
                        <a:lnTo>
                          <a:pt x="4" y="3"/>
                        </a:lnTo>
                        <a:lnTo>
                          <a:pt x="4" y="1"/>
                        </a:lnTo>
                        <a:lnTo>
                          <a:pt x="2"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2314" name="Freeform 506"/>
                  <p:cNvSpPr>
                    <a:spLocks/>
                  </p:cNvSpPr>
                  <p:nvPr/>
                </p:nvSpPr>
                <p:spPr bwMode="auto">
                  <a:xfrm>
                    <a:off x="4363" y="1592"/>
                    <a:ext cx="4" cy="4"/>
                  </a:xfrm>
                  <a:custGeom>
                    <a:avLst/>
                    <a:gdLst>
                      <a:gd name="T0" fmla="*/ 0 w 8"/>
                      <a:gd name="T1" fmla="*/ 1 h 8"/>
                      <a:gd name="T2" fmla="*/ 0 w 8"/>
                      <a:gd name="T3" fmla="*/ 3 h 8"/>
                      <a:gd name="T4" fmla="*/ 5 w 8"/>
                      <a:gd name="T5" fmla="*/ 8 h 8"/>
                      <a:gd name="T6" fmla="*/ 8 w 8"/>
                      <a:gd name="T7" fmla="*/ 6 h 8"/>
                      <a:gd name="T8" fmla="*/ 6 w 8"/>
                      <a:gd name="T9" fmla="*/ 4 h 8"/>
                      <a:gd name="T10" fmla="*/ 5 w 8"/>
                      <a:gd name="T11" fmla="*/ 4 h 8"/>
                      <a:gd name="T12" fmla="*/ 3 w 8"/>
                      <a:gd name="T13" fmla="*/ 1 h 8"/>
                      <a:gd name="T14" fmla="*/ 2 w 8"/>
                      <a:gd name="T15" fmla="*/ 0 h 8"/>
                      <a:gd name="T16" fmla="*/ 3 w 8"/>
                      <a:gd name="T17" fmla="*/ 1 h 8"/>
                      <a:gd name="T18" fmla="*/ 0 w 8"/>
                      <a:gd name="T19" fmla="*/ 1 h 8"/>
                      <a:gd name="T20" fmla="*/ 0 w 8"/>
                      <a:gd name="T21" fmla="*/ 3 h 8"/>
                      <a:gd name="T22" fmla="*/ 0 w 8"/>
                      <a:gd name="T23" fmla="*/ 1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 h="8">
                        <a:moveTo>
                          <a:pt x="0" y="1"/>
                        </a:moveTo>
                        <a:lnTo>
                          <a:pt x="0" y="3"/>
                        </a:lnTo>
                        <a:lnTo>
                          <a:pt x="5" y="8"/>
                        </a:lnTo>
                        <a:lnTo>
                          <a:pt x="8" y="6"/>
                        </a:lnTo>
                        <a:lnTo>
                          <a:pt x="6" y="4"/>
                        </a:lnTo>
                        <a:lnTo>
                          <a:pt x="5" y="4"/>
                        </a:lnTo>
                        <a:lnTo>
                          <a:pt x="3" y="1"/>
                        </a:lnTo>
                        <a:lnTo>
                          <a:pt x="2" y="0"/>
                        </a:lnTo>
                        <a:lnTo>
                          <a:pt x="3" y="1"/>
                        </a:lnTo>
                        <a:lnTo>
                          <a:pt x="0" y="1"/>
                        </a:lnTo>
                        <a:lnTo>
                          <a:pt x="0" y="3"/>
                        </a:lnTo>
                        <a:lnTo>
                          <a:pt x="0"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2315" name="Freeform 507"/>
                  <p:cNvSpPr>
                    <a:spLocks/>
                  </p:cNvSpPr>
                  <p:nvPr/>
                </p:nvSpPr>
                <p:spPr bwMode="auto">
                  <a:xfrm>
                    <a:off x="4363" y="1590"/>
                    <a:ext cx="5" cy="3"/>
                  </a:xfrm>
                  <a:custGeom>
                    <a:avLst/>
                    <a:gdLst>
                      <a:gd name="T0" fmla="*/ 10 w 10"/>
                      <a:gd name="T1" fmla="*/ 7 h 7"/>
                      <a:gd name="T2" fmla="*/ 10 w 10"/>
                      <a:gd name="T3" fmla="*/ 4 h 7"/>
                      <a:gd name="T4" fmla="*/ 5 w 10"/>
                      <a:gd name="T5" fmla="*/ 0 h 7"/>
                      <a:gd name="T6" fmla="*/ 2 w 10"/>
                      <a:gd name="T7" fmla="*/ 2 h 7"/>
                      <a:gd name="T8" fmla="*/ 0 w 10"/>
                      <a:gd name="T9" fmla="*/ 5 h 7"/>
                      <a:gd name="T10" fmla="*/ 3 w 10"/>
                      <a:gd name="T11" fmla="*/ 5 h 7"/>
                      <a:gd name="T12" fmla="*/ 5 w 10"/>
                      <a:gd name="T13" fmla="*/ 4 h 7"/>
                      <a:gd name="T14" fmla="*/ 6 w 10"/>
                      <a:gd name="T15" fmla="*/ 5 h 7"/>
                      <a:gd name="T16" fmla="*/ 6 w 10"/>
                      <a:gd name="T17" fmla="*/ 7 h 7"/>
                      <a:gd name="T18" fmla="*/ 10 w 10"/>
                      <a:gd name="T19"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 h="7">
                        <a:moveTo>
                          <a:pt x="10" y="7"/>
                        </a:moveTo>
                        <a:lnTo>
                          <a:pt x="10" y="4"/>
                        </a:lnTo>
                        <a:lnTo>
                          <a:pt x="5" y="0"/>
                        </a:lnTo>
                        <a:lnTo>
                          <a:pt x="2" y="2"/>
                        </a:lnTo>
                        <a:lnTo>
                          <a:pt x="0" y="5"/>
                        </a:lnTo>
                        <a:lnTo>
                          <a:pt x="3" y="5"/>
                        </a:lnTo>
                        <a:lnTo>
                          <a:pt x="5" y="4"/>
                        </a:lnTo>
                        <a:lnTo>
                          <a:pt x="6" y="5"/>
                        </a:lnTo>
                        <a:lnTo>
                          <a:pt x="6" y="7"/>
                        </a:lnTo>
                        <a:lnTo>
                          <a:pt x="10"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2316" name="Freeform 508"/>
                  <p:cNvSpPr>
                    <a:spLocks/>
                  </p:cNvSpPr>
                  <p:nvPr/>
                </p:nvSpPr>
                <p:spPr bwMode="auto">
                  <a:xfrm>
                    <a:off x="4370" y="1591"/>
                    <a:ext cx="2" cy="3"/>
                  </a:xfrm>
                  <a:custGeom>
                    <a:avLst/>
                    <a:gdLst>
                      <a:gd name="T0" fmla="*/ 3 w 3"/>
                      <a:gd name="T1" fmla="*/ 6 h 6"/>
                      <a:gd name="T2" fmla="*/ 1 w 3"/>
                      <a:gd name="T3" fmla="*/ 6 h 6"/>
                      <a:gd name="T4" fmla="*/ 0 w 3"/>
                      <a:gd name="T5" fmla="*/ 5 h 6"/>
                      <a:gd name="T6" fmla="*/ 0 w 3"/>
                      <a:gd name="T7" fmla="*/ 2 h 6"/>
                      <a:gd name="T8" fmla="*/ 1 w 3"/>
                      <a:gd name="T9" fmla="*/ 0 h 6"/>
                      <a:gd name="T10" fmla="*/ 3 w 3"/>
                      <a:gd name="T11" fmla="*/ 0 h 6"/>
                      <a:gd name="T12" fmla="*/ 3 w 3"/>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3" h="6">
                        <a:moveTo>
                          <a:pt x="3" y="6"/>
                        </a:moveTo>
                        <a:lnTo>
                          <a:pt x="1" y="6"/>
                        </a:lnTo>
                        <a:lnTo>
                          <a:pt x="0" y="5"/>
                        </a:lnTo>
                        <a:lnTo>
                          <a:pt x="0" y="2"/>
                        </a:lnTo>
                        <a:lnTo>
                          <a:pt x="1" y="0"/>
                        </a:lnTo>
                        <a:lnTo>
                          <a:pt x="3" y="0"/>
                        </a:lnTo>
                        <a:lnTo>
                          <a:pt x="3"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2317" name="Freeform 509"/>
                  <p:cNvSpPr>
                    <a:spLocks/>
                  </p:cNvSpPr>
                  <p:nvPr/>
                </p:nvSpPr>
                <p:spPr bwMode="auto">
                  <a:xfrm>
                    <a:off x="4369" y="1592"/>
                    <a:ext cx="4" cy="3"/>
                  </a:xfrm>
                  <a:custGeom>
                    <a:avLst/>
                    <a:gdLst>
                      <a:gd name="T0" fmla="*/ 0 w 6"/>
                      <a:gd name="T1" fmla="*/ 1 h 6"/>
                      <a:gd name="T2" fmla="*/ 0 w 6"/>
                      <a:gd name="T3" fmla="*/ 3 h 6"/>
                      <a:gd name="T4" fmla="*/ 3 w 6"/>
                      <a:gd name="T5" fmla="*/ 6 h 6"/>
                      <a:gd name="T6" fmla="*/ 6 w 6"/>
                      <a:gd name="T7" fmla="*/ 6 h 6"/>
                      <a:gd name="T8" fmla="*/ 5 w 6"/>
                      <a:gd name="T9" fmla="*/ 3 h 6"/>
                      <a:gd name="T10" fmla="*/ 3 w 6"/>
                      <a:gd name="T11" fmla="*/ 1 h 6"/>
                      <a:gd name="T12" fmla="*/ 3 w 6"/>
                      <a:gd name="T13" fmla="*/ 0 h 6"/>
                      <a:gd name="T14" fmla="*/ 3 w 6"/>
                      <a:gd name="T15" fmla="*/ 1 h 6"/>
                      <a:gd name="T16" fmla="*/ 0 w 6"/>
                      <a:gd name="T17" fmla="*/ 1 h 6"/>
                      <a:gd name="T18" fmla="*/ 0 w 6"/>
                      <a:gd name="T19" fmla="*/ 3 h 6"/>
                      <a:gd name="T20" fmla="*/ 0 w 6"/>
                      <a:gd name="T21" fmla="*/ 1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 h="6">
                        <a:moveTo>
                          <a:pt x="0" y="1"/>
                        </a:moveTo>
                        <a:lnTo>
                          <a:pt x="0" y="3"/>
                        </a:lnTo>
                        <a:lnTo>
                          <a:pt x="3" y="6"/>
                        </a:lnTo>
                        <a:lnTo>
                          <a:pt x="6" y="6"/>
                        </a:lnTo>
                        <a:lnTo>
                          <a:pt x="5" y="3"/>
                        </a:lnTo>
                        <a:lnTo>
                          <a:pt x="3" y="1"/>
                        </a:lnTo>
                        <a:lnTo>
                          <a:pt x="3" y="0"/>
                        </a:lnTo>
                        <a:lnTo>
                          <a:pt x="3" y="1"/>
                        </a:lnTo>
                        <a:lnTo>
                          <a:pt x="0" y="1"/>
                        </a:lnTo>
                        <a:lnTo>
                          <a:pt x="0" y="3"/>
                        </a:lnTo>
                        <a:lnTo>
                          <a:pt x="0"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2318" name="Freeform 510"/>
                  <p:cNvSpPr>
                    <a:spLocks/>
                  </p:cNvSpPr>
                  <p:nvPr/>
                </p:nvSpPr>
                <p:spPr bwMode="auto">
                  <a:xfrm>
                    <a:off x="4369" y="1590"/>
                    <a:ext cx="4" cy="3"/>
                  </a:xfrm>
                  <a:custGeom>
                    <a:avLst/>
                    <a:gdLst>
                      <a:gd name="T0" fmla="*/ 6 w 6"/>
                      <a:gd name="T1" fmla="*/ 2 h 5"/>
                      <a:gd name="T2" fmla="*/ 5 w 6"/>
                      <a:gd name="T3" fmla="*/ 0 h 5"/>
                      <a:gd name="T4" fmla="*/ 2 w 6"/>
                      <a:gd name="T5" fmla="*/ 0 h 5"/>
                      <a:gd name="T6" fmla="*/ 0 w 6"/>
                      <a:gd name="T7" fmla="*/ 4 h 5"/>
                      <a:gd name="T8" fmla="*/ 0 w 6"/>
                      <a:gd name="T9" fmla="*/ 5 h 5"/>
                      <a:gd name="T10" fmla="*/ 3 w 6"/>
                      <a:gd name="T11" fmla="*/ 5 h 5"/>
                      <a:gd name="T12" fmla="*/ 3 w 6"/>
                      <a:gd name="T13" fmla="*/ 4 h 5"/>
                      <a:gd name="T14" fmla="*/ 5 w 6"/>
                      <a:gd name="T15" fmla="*/ 4 h 5"/>
                      <a:gd name="T16" fmla="*/ 3 w 6"/>
                      <a:gd name="T17" fmla="*/ 2 h 5"/>
                      <a:gd name="T18" fmla="*/ 6 w 6"/>
                      <a:gd name="T19" fmla="*/ 2 h 5"/>
                      <a:gd name="T20" fmla="*/ 6 w 6"/>
                      <a:gd name="T21" fmla="*/ 0 h 5"/>
                      <a:gd name="T22" fmla="*/ 5 w 6"/>
                      <a:gd name="T23" fmla="*/ 0 h 5"/>
                      <a:gd name="T24" fmla="*/ 6 w 6"/>
                      <a:gd name="T25"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 h="5">
                        <a:moveTo>
                          <a:pt x="6" y="2"/>
                        </a:moveTo>
                        <a:lnTo>
                          <a:pt x="5" y="0"/>
                        </a:lnTo>
                        <a:lnTo>
                          <a:pt x="2" y="0"/>
                        </a:lnTo>
                        <a:lnTo>
                          <a:pt x="0" y="4"/>
                        </a:lnTo>
                        <a:lnTo>
                          <a:pt x="0" y="5"/>
                        </a:lnTo>
                        <a:lnTo>
                          <a:pt x="3" y="5"/>
                        </a:lnTo>
                        <a:lnTo>
                          <a:pt x="3" y="4"/>
                        </a:lnTo>
                        <a:lnTo>
                          <a:pt x="5" y="4"/>
                        </a:lnTo>
                        <a:lnTo>
                          <a:pt x="3" y="2"/>
                        </a:lnTo>
                        <a:lnTo>
                          <a:pt x="6" y="2"/>
                        </a:lnTo>
                        <a:lnTo>
                          <a:pt x="6" y="0"/>
                        </a:lnTo>
                        <a:lnTo>
                          <a:pt x="5" y="0"/>
                        </a:lnTo>
                        <a:lnTo>
                          <a:pt x="6"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2319" name="Freeform 511"/>
                  <p:cNvSpPr>
                    <a:spLocks/>
                  </p:cNvSpPr>
                  <p:nvPr/>
                </p:nvSpPr>
                <p:spPr bwMode="auto">
                  <a:xfrm>
                    <a:off x="4371" y="1591"/>
                    <a:ext cx="2" cy="4"/>
                  </a:xfrm>
                  <a:custGeom>
                    <a:avLst/>
                    <a:gdLst>
                      <a:gd name="T0" fmla="*/ 3 w 3"/>
                      <a:gd name="T1" fmla="*/ 8 h 8"/>
                      <a:gd name="T2" fmla="*/ 3 w 3"/>
                      <a:gd name="T3" fmla="*/ 0 h 8"/>
                      <a:gd name="T4" fmla="*/ 0 w 3"/>
                      <a:gd name="T5" fmla="*/ 0 h 8"/>
                      <a:gd name="T6" fmla="*/ 0 w 3"/>
                      <a:gd name="T7" fmla="*/ 6 h 8"/>
                      <a:gd name="T8" fmla="*/ 2 w 3"/>
                      <a:gd name="T9" fmla="*/ 5 h 8"/>
                      <a:gd name="T10" fmla="*/ 3 w 3"/>
                      <a:gd name="T11" fmla="*/ 8 h 8"/>
                      <a:gd name="T12" fmla="*/ 3 w 3"/>
                      <a:gd name="T13" fmla="*/ 6 h 8"/>
                      <a:gd name="T14" fmla="*/ 3 w 3"/>
                      <a:gd name="T15" fmla="*/ 8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8">
                        <a:moveTo>
                          <a:pt x="3" y="8"/>
                        </a:moveTo>
                        <a:lnTo>
                          <a:pt x="3" y="0"/>
                        </a:lnTo>
                        <a:lnTo>
                          <a:pt x="0" y="0"/>
                        </a:lnTo>
                        <a:lnTo>
                          <a:pt x="0" y="6"/>
                        </a:lnTo>
                        <a:lnTo>
                          <a:pt x="2" y="5"/>
                        </a:lnTo>
                        <a:lnTo>
                          <a:pt x="3" y="8"/>
                        </a:lnTo>
                        <a:lnTo>
                          <a:pt x="3" y="6"/>
                        </a:lnTo>
                        <a:lnTo>
                          <a:pt x="3"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2320" name="Freeform 512"/>
                  <p:cNvSpPr>
                    <a:spLocks/>
                  </p:cNvSpPr>
                  <p:nvPr/>
                </p:nvSpPr>
                <p:spPr bwMode="auto">
                  <a:xfrm>
                    <a:off x="4311" y="1592"/>
                    <a:ext cx="3" cy="4"/>
                  </a:xfrm>
                  <a:custGeom>
                    <a:avLst/>
                    <a:gdLst>
                      <a:gd name="T0" fmla="*/ 5 w 7"/>
                      <a:gd name="T1" fmla="*/ 8 h 8"/>
                      <a:gd name="T2" fmla="*/ 3 w 7"/>
                      <a:gd name="T3" fmla="*/ 8 h 8"/>
                      <a:gd name="T4" fmla="*/ 2 w 7"/>
                      <a:gd name="T5" fmla="*/ 6 h 8"/>
                      <a:gd name="T6" fmla="*/ 2 w 7"/>
                      <a:gd name="T7" fmla="*/ 4 h 8"/>
                      <a:gd name="T8" fmla="*/ 0 w 7"/>
                      <a:gd name="T9" fmla="*/ 3 h 8"/>
                      <a:gd name="T10" fmla="*/ 0 w 7"/>
                      <a:gd name="T11" fmla="*/ 1 h 8"/>
                      <a:gd name="T12" fmla="*/ 3 w 7"/>
                      <a:gd name="T13" fmla="*/ 1 h 8"/>
                      <a:gd name="T14" fmla="*/ 5 w 7"/>
                      <a:gd name="T15" fmla="*/ 0 h 8"/>
                      <a:gd name="T16" fmla="*/ 5 w 7"/>
                      <a:gd name="T17" fmla="*/ 1 h 8"/>
                      <a:gd name="T18" fmla="*/ 7 w 7"/>
                      <a:gd name="T19" fmla="*/ 4 h 8"/>
                      <a:gd name="T20" fmla="*/ 7 w 7"/>
                      <a:gd name="T21" fmla="*/ 6 h 8"/>
                      <a:gd name="T22" fmla="*/ 5 w 7"/>
                      <a:gd name="T23"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 h="8">
                        <a:moveTo>
                          <a:pt x="5" y="8"/>
                        </a:moveTo>
                        <a:lnTo>
                          <a:pt x="3" y="8"/>
                        </a:lnTo>
                        <a:lnTo>
                          <a:pt x="2" y="6"/>
                        </a:lnTo>
                        <a:lnTo>
                          <a:pt x="2" y="4"/>
                        </a:lnTo>
                        <a:lnTo>
                          <a:pt x="0" y="3"/>
                        </a:lnTo>
                        <a:lnTo>
                          <a:pt x="0" y="1"/>
                        </a:lnTo>
                        <a:lnTo>
                          <a:pt x="3" y="1"/>
                        </a:lnTo>
                        <a:lnTo>
                          <a:pt x="5" y="0"/>
                        </a:lnTo>
                        <a:lnTo>
                          <a:pt x="5" y="1"/>
                        </a:lnTo>
                        <a:lnTo>
                          <a:pt x="7" y="4"/>
                        </a:lnTo>
                        <a:lnTo>
                          <a:pt x="7" y="6"/>
                        </a:lnTo>
                        <a:lnTo>
                          <a:pt x="5"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2321" name="Freeform 513"/>
                  <p:cNvSpPr>
                    <a:spLocks/>
                  </p:cNvSpPr>
                  <p:nvPr/>
                </p:nvSpPr>
                <p:spPr bwMode="auto">
                  <a:xfrm>
                    <a:off x="4310" y="1593"/>
                    <a:ext cx="3" cy="4"/>
                  </a:xfrm>
                  <a:custGeom>
                    <a:avLst/>
                    <a:gdLst>
                      <a:gd name="T0" fmla="*/ 0 w 6"/>
                      <a:gd name="T1" fmla="*/ 0 h 6"/>
                      <a:gd name="T2" fmla="*/ 0 w 6"/>
                      <a:gd name="T3" fmla="*/ 1 h 6"/>
                      <a:gd name="T4" fmla="*/ 1 w 6"/>
                      <a:gd name="T5" fmla="*/ 1 h 6"/>
                      <a:gd name="T6" fmla="*/ 1 w 6"/>
                      <a:gd name="T7" fmla="*/ 3 h 6"/>
                      <a:gd name="T8" fmla="*/ 3 w 6"/>
                      <a:gd name="T9" fmla="*/ 6 h 6"/>
                      <a:gd name="T10" fmla="*/ 6 w 6"/>
                      <a:gd name="T11" fmla="*/ 6 h 6"/>
                      <a:gd name="T12" fmla="*/ 6 w 6"/>
                      <a:gd name="T13" fmla="*/ 3 h 6"/>
                      <a:gd name="T14" fmla="*/ 4 w 6"/>
                      <a:gd name="T15" fmla="*/ 3 h 6"/>
                      <a:gd name="T16" fmla="*/ 4 w 6"/>
                      <a:gd name="T17" fmla="*/ 1 h 6"/>
                      <a:gd name="T18" fmla="*/ 3 w 6"/>
                      <a:gd name="T19" fmla="*/ 0 h 6"/>
                      <a:gd name="T20" fmla="*/ 0 w 6"/>
                      <a:gd name="T21" fmla="*/ 0 h 6"/>
                      <a:gd name="T22" fmla="*/ 0 w 6"/>
                      <a:gd name="T23" fmla="*/ 1 h 6"/>
                      <a:gd name="T24" fmla="*/ 0 w 6"/>
                      <a:gd name="T25"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 h="6">
                        <a:moveTo>
                          <a:pt x="0" y="0"/>
                        </a:moveTo>
                        <a:lnTo>
                          <a:pt x="0" y="1"/>
                        </a:lnTo>
                        <a:lnTo>
                          <a:pt x="1" y="1"/>
                        </a:lnTo>
                        <a:lnTo>
                          <a:pt x="1" y="3"/>
                        </a:lnTo>
                        <a:lnTo>
                          <a:pt x="3" y="6"/>
                        </a:lnTo>
                        <a:lnTo>
                          <a:pt x="6" y="6"/>
                        </a:lnTo>
                        <a:lnTo>
                          <a:pt x="6" y="3"/>
                        </a:lnTo>
                        <a:lnTo>
                          <a:pt x="4" y="3"/>
                        </a:lnTo>
                        <a:lnTo>
                          <a:pt x="4" y="1"/>
                        </a:lnTo>
                        <a:lnTo>
                          <a:pt x="3" y="0"/>
                        </a:lnTo>
                        <a:lnTo>
                          <a:pt x="0" y="0"/>
                        </a:lnTo>
                        <a:lnTo>
                          <a:pt x="0" y="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2322" name="Freeform 514"/>
                  <p:cNvSpPr>
                    <a:spLocks/>
                  </p:cNvSpPr>
                  <p:nvPr/>
                </p:nvSpPr>
                <p:spPr bwMode="auto">
                  <a:xfrm>
                    <a:off x="4310" y="1591"/>
                    <a:ext cx="4" cy="2"/>
                  </a:xfrm>
                  <a:custGeom>
                    <a:avLst/>
                    <a:gdLst>
                      <a:gd name="T0" fmla="*/ 6 w 8"/>
                      <a:gd name="T1" fmla="*/ 0 h 5"/>
                      <a:gd name="T2" fmla="*/ 4 w 8"/>
                      <a:gd name="T3" fmla="*/ 2 h 5"/>
                      <a:gd name="T4" fmla="*/ 3 w 8"/>
                      <a:gd name="T5" fmla="*/ 2 h 5"/>
                      <a:gd name="T6" fmla="*/ 0 w 8"/>
                      <a:gd name="T7" fmla="*/ 5 h 5"/>
                      <a:gd name="T8" fmla="*/ 4 w 8"/>
                      <a:gd name="T9" fmla="*/ 5 h 5"/>
                      <a:gd name="T10" fmla="*/ 8 w 8"/>
                      <a:gd name="T11" fmla="*/ 3 h 5"/>
                      <a:gd name="T12" fmla="*/ 4 w 8"/>
                      <a:gd name="T13" fmla="*/ 3 h 5"/>
                      <a:gd name="T14" fmla="*/ 6 w 8"/>
                      <a:gd name="T15" fmla="*/ 0 h 5"/>
                      <a:gd name="T16" fmla="*/ 4 w 8"/>
                      <a:gd name="T17" fmla="*/ 0 h 5"/>
                      <a:gd name="T18" fmla="*/ 4 w 8"/>
                      <a:gd name="T19" fmla="*/ 2 h 5"/>
                      <a:gd name="T20" fmla="*/ 6 w 8"/>
                      <a:gd name="T21"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 h="5">
                        <a:moveTo>
                          <a:pt x="6" y="0"/>
                        </a:moveTo>
                        <a:lnTo>
                          <a:pt x="4" y="2"/>
                        </a:lnTo>
                        <a:lnTo>
                          <a:pt x="3" y="2"/>
                        </a:lnTo>
                        <a:lnTo>
                          <a:pt x="0" y="5"/>
                        </a:lnTo>
                        <a:lnTo>
                          <a:pt x="4" y="5"/>
                        </a:lnTo>
                        <a:lnTo>
                          <a:pt x="8" y="3"/>
                        </a:lnTo>
                        <a:lnTo>
                          <a:pt x="4" y="3"/>
                        </a:lnTo>
                        <a:lnTo>
                          <a:pt x="6" y="0"/>
                        </a:lnTo>
                        <a:lnTo>
                          <a:pt x="4" y="0"/>
                        </a:lnTo>
                        <a:lnTo>
                          <a:pt x="4" y="2"/>
                        </a:lnTo>
                        <a:lnTo>
                          <a:pt x="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2323" name="Freeform 515"/>
                  <p:cNvSpPr>
                    <a:spLocks/>
                  </p:cNvSpPr>
                  <p:nvPr/>
                </p:nvSpPr>
                <p:spPr bwMode="auto">
                  <a:xfrm>
                    <a:off x="4312" y="1591"/>
                    <a:ext cx="2" cy="6"/>
                  </a:xfrm>
                  <a:custGeom>
                    <a:avLst/>
                    <a:gdLst>
                      <a:gd name="T0" fmla="*/ 2 w 4"/>
                      <a:gd name="T1" fmla="*/ 11 h 11"/>
                      <a:gd name="T2" fmla="*/ 4 w 4"/>
                      <a:gd name="T3" fmla="*/ 10 h 11"/>
                      <a:gd name="T4" fmla="*/ 4 w 4"/>
                      <a:gd name="T5" fmla="*/ 3 h 11"/>
                      <a:gd name="T6" fmla="*/ 2 w 4"/>
                      <a:gd name="T7" fmla="*/ 0 h 11"/>
                      <a:gd name="T8" fmla="*/ 0 w 4"/>
                      <a:gd name="T9" fmla="*/ 3 h 11"/>
                      <a:gd name="T10" fmla="*/ 0 w 4"/>
                      <a:gd name="T11" fmla="*/ 5 h 11"/>
                      <a:gd name="T12" fmla="*/ 2 w 4"/>
                      <a:gd name="T13" fmla="*/ 6 h 11"/>
                      <a:gd name="T14" fmla="*/ 0 w 4"/>
                      <a:gd name="T15" fmla="*/ 8 h 11"/>
                      <a:gd name="T16" fmla="*/ 2 w 4"/>
                      <a:gd name="T17" fmla="*/ 8 h 11"/>
                      <a:gd name="T18" fmla="*/ 2 w 4"/>
                      <a:gd name="T19" fmla="*/ 11 h 11"/>
                      <a:gd name="T20" fmla="*/ 4 w 4"/>
                      <a:gd name="T21" fmla="*/ 10 h 11"/>
                      <a:gd name="T22" fmla="*/ 2 w 4"/>
                      <a:gd name="T23" fmla="*/ 1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 h="11">
                        <a:moveTo>
                          <a:pt x="2" y="11"/>
                        </a:moveTo>
                        <a:lnTo>
                          <a:pt x="4" y="10"/>
                        </a:lnTo>
                        <a:lnTo>
                          <a:pt x="4" y="3"/>
                        </a:lnTo>
                        <a:lnTo>
                          <a:pt x="2" y="0"/>
                        </a:lnTo>
                        <a:lnTo>
                          <a:pt x="0" y="3"/>
                        </a:lnTo>
                        <a:lnTo>
                          <a:pt x="0" y="5"/>
                        </a:lnTo>
                        <a:lnTo>
                          <a:pt x="2" y="6"/>
                        </a:lnTo>
                        <a:lnTo>
                          <a:pt x="0" y="8"/>
                        </a:lnTo>
                        <a:lnTo>
                          <a:pt x="2" y="8"/>
                        </a:lnTo>
                        <a:lnTo>
                          <a:pt x="2" y="11"/>
                        </a:lnTo>
                        <a:lnTo>
                          <a:pt x="4" y="10"/>
                        </a:lnTo>
                        <a:lnTo>
                          <a:pt x="2"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2324" name="Freeform 516"/>
                  <p:cNvSpPr>
                    <a:spLocks/>
                  </p:cNvSpPr>
                  <p:nvPr/>
                </p:nvSpPr>
                <p:spPr bwMode="auto">
                  <a:xfrm>
                    <a:off x="4230" y="1593"/>
                    <a:ext cx="2" cy="4"/>
                  </a:xfrm>
                  <a:custGeom>
                    <a:avLst/>
                    <a:gdLst>
                      <a:gd name="T0" fmla="*/ 3 w 5"/>
                      <a:gd name="T1" fmla="*/ 7 h 8"/>
                      <a:gd name="T2" fmla="*/ 3 w 5"/>
                      <a:gd name="T3" fmla="*/ 8 h 8"/>
                      <a:gd name="T4" fmla="*/ 2 w 5"/>
                      <a:gd name="T5" fmla="*/ 7 h 8"/>
                      <a:gd name="T6" fmla="*/ 0 w 5"/>
                      <a:gd name="T7" fmla="*/ 7 h 8"/>
                      <a:gd name="T8" fmla="*/ 0 w 5"/>
                      <a:gd name="T9" fmla="*/ 0 h 8"/>
                      <a:gd name="T10" fmla="*/ 2 w 5"/>
                      <a:gd name="T11" fmla="*/ 0 h 8"/>
                      <a:gd name="T12" fmla="*/ 5 w 5"/>
                      <a:gd name="T13" fmla="*/ 3 h 8"/>
                      <a:gd name="T14" fmla="*/ 5 w 5"/>
                      <a:gd name="T15" fmla="*/ 5 h 8"/>
                      <a:gd name="T16" fmla="*/ 3 w 5"/>
                      <a:gd name="T17" fmla="*/ 7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8">
                        <a:moveTo>
                          <a:pt x="3" y="7"/>
                        </a:moveTo>
                        <a:lnTo>
                          <a:pt x="3" y="8"/>
                        </a:lnTo>
                        <a:lnTo>
                          <a:pt x="2" y="7"/>
                        </a:lnTo>
                        <a:lnTo>
                          <a:pt x="0" y="7"/>
                        </a:lnTo>
                        <a:lnTo>
                          <a:pt x="0" y="0"/>
                        </a:lnTo>
                        <a:lnTo>
                          <a:pt x="2" y="0"/>
                        </a:lnTo>
                        <a:lnTo>
                          <a:pt x="5" y="3"/>
                        </a:lnTo>
                        <a:lnTo>
                          <a:pt x="5" y="5"/>
                        </a:lnTo>
                        <a:lnTo>
                          <a:pt x="3"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2325" name="Freeform 517"/>
                  <p:cNvSpPr>
                    <a:spLocks/>
                  </p:cNvSpPr>
                  <p:nvPr/>
                </p:nvSpPr>
                <p:spPr bwMode="auto">
                  <a:xfrm>
                    <a:off x="4229" y="1595"/>
                    <a:ext cx="3" cy="2"/>
                  </a:xfrm>
                  <a:custGeom>
                    <a:avLst/>
                    <a:gdLst>
                      <a:gd name="T0" fmla="*/ 0 w 7"/>
                      <a:gd name="T1" fmla="*/ 2 h 5"/>
                      <a:gd name="T2" fmla="*/ 2 w 7"/>
                      <a:gd name="T3" fmla="*/ 3 h 5"/>
                      <a:gd name="T4" fmla="*/ 4 w 7"/>
                      <a:gd name="T5" fmla="*/ 3 h 5"/>
                      <a:gd name="T6" fmla="*/ 5 w 7"/>
                      <a:gd name="T7" fmla="*/ 5 h 5"/>
                      <a:gd name="T8" fmla="*/ 7 w 7"/>
                      <a:gd name="T9" fmla="*/ 3 h 5"/>
                      <a:gd name="T10" fmla="*/ 5 w 7"/>
                      <a:gd name="T11" fmla="*/ 0 h 5"/>
                      <a:gd name="T12" fmla="*/ 2 w 7"/>
                      <a:gd name="T13" fmla="*/ 0 h 5"/>
                      <a:gd name="T14" fmla="*/ 4 w 7"/>
                      <a:gd name="T15" fmla="*/ 2 h 5"/>
                      <a:gd name="T16" fmla="*/ 0 w 7"/>
                      <a:gd name="T17"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5">
                        <a:moveTo>
                          <a:pt x="0" y="2"/>
                        </a:moveTo>
                        <a:lnTo>
                          <a:pt x="2" y="3"/>
                        </a:lnTo>
                        <a:lnTo>
                          <a:pt x="4" y="3"/>
                        </a:lnTo>
                        <a:lnTo>
                          <a:pt x="5" y="5"/>
                        </a:lnTo>
                        <a:lnTo>
                          <a:pt x="7" y="3"/>
                        </a:lnTo>
                        <a:lnTo>
                          <a:pt x="5" y="0"/>
                        </a:lnTo>
                        <a:lnTo>
                          <a:pt x="2" y="0"/>
                        </a:lnTo>
                        <a:lnTo>
                          <a:pt x="4" y="2"/>
                        </a:lnTo>
                        <a:lnTo>
                          <a:pt x="0"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2326" name="Freeform 518"/>
                  <p:cNvSpPr>
                    <a:spLocks/>
                  </p:cNvSpPr>
                  <p:nvPr/>
                </p:nvSpPr>
                <p:spPr bwMode="auto">
                  <a:xfrm>
                    <a:off x="4229" y="1592"/>
                    <a:ext cx="3" cy="4"/>
                  </a:xfrm>
                  <a:custGeom>
                    <a:avLst/>
                    <a:gdLst>
                      <a:gd name="T0" fmla="*/ 5 w 5"/>
                      <a:gd name="T1" fmla="*/ 0 h 8"/>
                      <a:gd name="T2" fmla="*/ 2 w 5"/>
                      <a:gd name="T3" fmla="*/ 0 h 8"/>
                      <a:gd name="T4" fmla="*/ 0 w 5"/>
                      <a:gd name="T5" fmla="*/ 3 h 8"/>
                      <a:gd name="T6" fmla="*/ 0 w 5"/>
                      <a:gd name="T7" fmla="*/ 8 h 8"/>
                      <a:gd name="T8" fmla="*/ 4 w 5"/>
                      <a:gd name="T9" fmla="*/ 8 h 8"/>
                      <a:gd name="T10" fmla="*/ 4 w 5"/>
                      <a:gd name="T11" fmla="*/ 3 h 8"/>
                      <a:gd name="T12" fmla="*/ 5 w 5"/>
                      <a:gd name="T13" fmla="*/ 0 h 8"/>
                      <a:gd name="T14" fmla="*/ 4 w 5"/>
                      <a:gd name="T15" fmla="*/ 0 h 8"/>
                      <a:gd name="T16" fmla="*/ 5 w 5"/>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8">
                        <a:moveTo>
                          <a:pt x="5" y="0"/>
                        </a:moveTo>
                        <a:lnTo>
                          <a:pt x="2" y="0"/>
                        </a:lnTo>
                        <a:lnTo>
                          <a:pt x="0" y="3"/>
                        </a:lnTo>
                        <a:lnTo>
                          <a:pt x="0" y="8"/>
                        </a:lnTo>
                        <a:lnTo>
                          <a:pt x="4" y="8"/>
                        </a:lnTo>
                        <a:lnTo>
                          <a:pt x="4" y="3"/>
                        </a:lnTo>
                        <a:lnTo>
                          <a:pt x="5" y="0"/>
                        </a:lnTo>
                        <a:lnTo>
                          <a:pt x="4" y="0"/>
                        </a:lnTo>
                        <a:lnTo>
                          <a:pt x="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2327" name="Freeform 519"/>
                  <p:cNvSpPr>
                    <a:spLocks/>
                  </p:cNvSpPr>
                  <p:nvPr/>
                </p:nvSpPr>
                <p:spPr bwMode="auto">
                  <a:xfrm>
                    <a:off x="4231" y="1592"/>
                    <a:ext cx="2" cy="5"/>
                  </a:xfrm>
                  <a:custGeom>
                    <a:avLst/>
                    <a:gdLst>
                      <a:gd name="T0" fmla="*/ 3 w 4"/>
                      <a:gd name="T1" fmla="*/ 9 h 9"/>
                      <a:gd name="T2" fmla="*/ 4 w 4"/>
                      <a:gd name="T3" fmla="*/ 6 h 9"/>
                      <a:gd name="T4" fmla="*/ 4 w 4"/>
                      <a:gd name="T5" fmla="*/ 4 h 9"/>
                      <a:gd name="T6" fmla="*/ 3 w 4"/>
                      <a:gd name="T7" fmla="*/ 1 h 9"/>
                      <a:gd name="T8" fmla="*/ 1 w 4"/>
                      <a:gd name="T9" fmla="*/ 0 h 9"/>
                      <a:gd name="T10" fmla="*/ 0 w 4"/>
                      <a:gd name="T11" fmla="*/ 3 h 9"/>
                      <a:gd name="T12" fmla="*/ 1 w 4"/>
                      <a:gd name="T13" fmla="*/ 4 h 9"/>
                      <a:gd name="T14" fmla="*/ 1 w 4"/>
                      <a:gd name="T15" fmla="*/ 6 h 9"/>
                      <a:gd name="T16" fmla="*/ 0 w 4"/>
                      <a:gd name="T17" fmla="*/ 8 h 9"/>
                      <a:gd name="T18" fmla="*/ 1 w 4"/>
                      <a:gd name="T19" fmla="*/ 6 h 9"/>
                      <a:gd name="T20" fmla="*/ 3 w 4"/>
                      <a:gd name="T21"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 h="9">
                        <a:moveTo>
                          <a:pt x="3" y="9"/>
                        </a:moveTo>
                        <a:lnTo>
                          <a:pt x="4" y="6"/>
                        </a:lnTo>
                        <a:lnTo>
                          <a:pt x="4" y="4"/>
                        </a:lnTo>
                        <a:lnTo>
                          <a:pt x="3" y="1"/>
                        </a:lnTo>
                        <a:lnTo>
                          <a:pt x="1" y="0"/>
                        </a:lnTo>
                        <a:lnTo>
                          <a:pt x="0" y="3"/>
                        </a:lnTo>
                        <a:lnTo>
                          <a:pt x="1" y="4"/>
                        </a:lnTo>
                        <a:lnTo>
                          <a:pt x="1" y="6"/>
                        </a:lnTo>
                        <a:lnTo>
                          <a:pt x="0" y="8"/>
                        </a:lnTo>
                        <a:lnTo>
                          <a:pt x="1" y="6"/>
                        </a:lnTo>
                        <a:lnTo>
                          <a:pt x="3" y="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2328" name="Freeform 520"/>
                  <p:cNvSpPr>
                    <a:spLocks/>
                  </p:cNvSpPr>
                  <p:nvPr/>
                </p:nvSpPr>
                <p:spPr bwMode="auto">
                  <a:xfrm>
                    <a:off x="4316" y="1593"/>
                    <a:ext cx="3" cy="3"/>
                  </a:xfrm>
                  <a:custGeom>
                    <a:avLst/>
                    <a:gdLst>
                      <a:gd name="T0" fmla="*/ 5 w 5"/>
                      <a:gd name="T1" fmla="*/ 2 h 7"/>
                      <a:gd name="T2" fmla="*/ 5 w 5"/>
                      <a:gd name="T3" fmla="*/ 5 h 7"/>
                      <a:gd name="T4" fmla="*/ 4 w 5"/>
                      <a:gd name="T5" fmla="*/ 7 h 7"/>
                      <a:gd name="T6" fmla="*/ 2 w 5"/>
                      <a:gd name="T7" fmla="*/ 7 h 7"/>
                      <a:gd name="T8" fmla="*/ 0 w 5"/>
                      <a:gd name="T9" fmla="*/ 5 h 7"/>
                      <a:gd name="T10" fmla="*/ 0 w 5"/>
                      <a:gd name="T11" fmla="*/ 2 h 7"/>
                      <a:gd name="T12" fmla="*/ 2 w 5"/>
                      <a:gd name="T13" fmla="*/ 2 h 7"/>
                      <a:gd name="T14" fmla="*/ 4 w 5"/>
                      <a:gd name="T15" fmla="*/ 0 h 7"/>
                      <a:gd name="T16" fmla="*/ 5 w 5"/>
                      <a:gd name="T17" fmla="*/ 2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7">
                        <a:moveTo>
                          <a:pt x="5" y="2"/>
                        </a:moveTo>
                        <a:lnTo>
                          <a:pt x="5" y="5"/>
                        </a:lnTo>
                        <a:lnTo>
                          <a:pt x="4" y="7"/>
                        </a:lnTo>
                        <a:lnTo>
                          <a:pt x="2" y="7"/>
                        </a:lnTo>
                        <a:lnTo>
                          <a:pt x="0" y="5"/>
                        </a:lnTo>
                        <a:lnTo>
                          <a:pt x="0" y="2"/>
                        </a:lnTo>
                        <a:lnTo>
                          <a:pt x="2" y="2"/>
                        </a:lnTo>
                        <a:lnTo>
                          <a:pt x="4" y="0"/>
                        </a:lnTo>
                        <a:lnTo>
                          <a:pt x="5"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2329" name="Freeform 521"/>
                  <p:cNvSpPr>
                    <a:spLocks/>
                  </p:cNvSpPr>
                  <p:nvPr/>
                </p:nvSpPr>
                <p:spPr bwMode="auto">
                  <a:xfrm>
                    <a:off x="4316" y="1593"/>
                    <a:ext cx="3" cy="4"/>
                  </a:xfrm>
                  <a:custGeom>
                    <a:avLst/>
                    <a:gdLst>
                      <a:gd name="T0" fmla="*/ 0 w 7"/>
                      <a:gd name="T1" fmla="*/ 5 h 6"/>
                      <a:gd name="T2" fmla="*/ 0 w 7"/>
                      <a:gd name="T3" fmla="*/ 6 h 6"/>
                      <a:gd name="T4" fmla="*/ 5 w 7"/>
                      <a:gd name="T5" fmla="*/ 6 h 6"/>
                      <a:gd name="T6" fmla="*/ 7 w 7"/>
                      <a:gd name="T7" fmla="*/ 5 h 6"/>
                      <a:gd name="T8" fmla="*/ 7 w 7"/>
                      <a:gd name="T9" fmla="*/ 0 h 6"/>
                      <a:gd name="T10" fmla="*/ 4 w 7"/>
                      <a:gd name="T11" fmla="*/ 0 h 6"/>
                      <a:gd name="T12" fmla="*/ 4 w 7"/>
                      <a:gd name="T13" fmla="*/ 3 h 6"/>
                      <a:gd name="T14" fmla="*/ 2 w 7"/>
                      <a:gd name="T15" fmla="*/ 3 h 6"/>
                      <a:gd name="T16" fmla="*/ 4 w 7"/>
                      <a:gd name="T17" fmla="*/ 5 h 6"/>
                      <a:gd name="T18" fmla="*/ 0 w 7"/>
                      <a:gd name="T19" fmla="*/ 5 h 6"/>
                      <a:gd name="T20" fmla="*/ 0 w 7"/>
                      <a:gd name="T21" fmla="*/ 6 h 6"/>
                      <a:gd name="T22" fmla="*/ 0 w 7"/>
                      <a:gd name="T23" fmla="*/ 5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 h="6">
                        <a:moveTo>
                          <a:pt x="0" y="5"/>
                        </a:moveTo>
                        <a:lnTo>
                          <a:pt x="0" y="6"/>
                        </a:lnTo>
                        <a:lnTo>
                          <a:pt x="5" y="6"/>
                        </a:lnTo>
                        <a:lnTo>
                          <a:pt x="7" y="5"/>
                        </a:lnTo>
                        <a:lnTo>
                          <a:pt x="7" y="0"/>
                        </a:lnTo>
                        <a:lnTo>
                          <a:pt x="4" y="0"/>
                        </a:lnTo>
                        <a:lnTo>
                          <a:pt x="4" y="3"/>
                        </a:lnTo>
                        <a:lnTo>
                          <a:pt x="2" y="3"/>
                        </a:lnTo>
                        <a:lnTo>
                          <a:pt x="4" y="5"/>
                        </a:lnTo>
                        <a:lnTo>
                          <a:pt x="0" y="5"/>
                        </a:lnTo>
                        <a:lnTo>
                          <a:pt x="0" y="6"/>
                        </a:lnTo>
                        <a:lnTo>
                          <a:pt x="0" y="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2330" name="Freeform 522"/>
                  <p:cNvSpPr>
                    <a:spLocks/>
                  </p:cNvSpPr>
                  <p:nvPr/>
                </p:nvSpPr>
                <p:spPr bwMode="auto">
                  <a:xfrm>
                    <a:off x="4315" y="1593"/>
                    <a:ext cx="3" cy="3"/>
                  </a:xfrm>
                  <a:custGeom>
                    <a:avLst/>
                    <a:gdLst>
                      <a:gd name="T0" fmla="*/ 0 w 5"/>
                      <a:gd name="T1" fmla="*/ 0 h 7"/>
                      <a:gd name="T2" fmla="*/ 0 w 5"/>
                      <a:gd name="T3" fmla="*/ 7 h 7"/>
                      <a:gd name="T4" fmla="*/ 5 w 5"/>
                      <a:gd name="T5" fmla="*/ 7 h 7"/>
                      <a:gd name="T6" fmla="*/ 5 w 5"/>
                      <a:gd name="T7" fmla="*/ 5 h 7"/>
                      <a:gd name="T8" fmla="*/ 3 w 5"/>
                      <a:gd name="T9" fmla="*/ 3 h 7"/>
                      <a:gd name="T10" fmla="*/ 3 w 5"/>
                      <a:gd name="T11" fmla="*/ 2 h 7"/>
                      <a:gd name="T12" fmla="*/ 1 w 5"/>
                      <a:gd name="T13" fmla="*/ 3 h 7"/>
                      <a:gd name="T14" fmla="*/ 0 w 5"/>
                      <a:gd name="T15" fmla="*/ 0 h 7"/>
                      <a:gd name="T16" fmla="*/ 0 w 5"/>
                      <a:gd name="T17" fmla="*/ 2 h 7"/>
                      <a:gd name="T18" fmla="*/ 0 w 5"/>
                      <a:gd name="T19"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 h="7">
                        <a:moveTo>
                          <a:pt x="0" y="0"/>
                        </a:moveTo>
                        <a:lnTo>
                          <a:pt x="0" y="7"/>
                        </a:lnTo>
                        <a:lnTo>
                          <a:pt x="5" y="7"/>
                        </a:lnTo>
                        <a:lnTo>
                          <a:pt x="5" y="5"/>
                        </a:lnTo>
                        <a:lnTo>
                          <a:pt x="3" y="3"/>
                        </a:lnTo>
                        <a:lnTo>
                          <a:pt x="3" y="2"/>
                        </a:lnTo>
                        <a:lnTo>
                          <a:pt x="1" y="3"/>
                        </a:lnTo>
                        <a:lnTo>
                          <a:pt x="0" y="0"/>
                        </a:lnTo>
                        <a:lnTo>
                          <a:pt x="0" y="2"/>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2331" name="Freeform 523"/>
                  <p:cNvSpPr>
                    <a:spLocks/>
                  </p:cNvSpPr>
                  <p:nvPr/>
                </p:nvSpPr>
                <p:spPr bwMode="auto">
                  <a:xfrm>
                    <a:off x="4315" y="1592"/>
                    <a:ext cx="4" cy="2"/>
                  </a:xfrm>
                  <a:custGeom>
                    <a:avLst/>
                    <a:gdLst>
                      <a:gd name="T0" fmla="*/ 8 w 8"/>
                      <a:gd name="T1" fmla="*/ 3 h 4"/>
                      <a:gd name="T2" fmla="*/ 6 w 8"/>
                      <a:gd name="T3" fmla="*/ 0 h 4"/>
                      <a:gd name="T4" fmla="*/ 3 w 8"/>
                      <a:gd name="T5" fmla="*/ 0 h 4"/>
                      <a:gd name="T6" fmla="*/ 1 w 8"/>
                      <a:gd name="T7" fmla="*/ 1 h 4"/>
                      <a:gd name="T8" fmla="*/ 0 w 8"/>
                      <a:gd name="T9" fmla="*/ 1 h 4"/>
                      <a:gd name="T10" fmla="*/ 1 w 8"/>
                      <a:gd name="T11" fmla="*/ 4 h 4"/>
                      <a:gd name="T12" fmla="*/ 3 w 8"/>
                      <a:gd name="T13" fmla="*/ 4 h 4"/>
                      <a:gd name="T14" fmla="*/ 5 w 8"/>
                      <a:gd name="T15" fmla="*/ 3 h 4"/>
                      <a:gd name="T16" fmla="*/ 8 w 8"/>
                      <a:gd name="T17" fmla="*/ 3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4">
                        <a:moveTo>
                          <a:pt x="8" y="3"/>
                        </a:moveTo>
                        <a:lnTo>
                          <a:pt x="6" y="0"/>
                        </a:lnTo>
                        <a:lnTo>
                          <a:pt x="3" y="0"/>
                        </a:lnTo>
                        <a:lnTo>
                          <a:pt x="1" y="1"/>
                        </a:lnTo>
                        <a:lnTo>
                          <a:pt x="0" y="1"/>
                        </a:lnTo>
                        <a:lnTo>
                          <a:pt x="1" y="4"/>
                        </a:lnTo>
                        <a:lnTo>
                          <a:pt x="3" y="4"/>
                        </a:lnTo>
                        <a:lnTo>
                          <a:pt x="5" y="3"/>
                        </a:lnTo>
                        <a:lnTo>
                          <a:pt x="8"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2332" name="Freeform 524"/>
                  <p:cNvSpPr>
                    <a:spLocks/>
                  </p:cNvSpPr>
                  <p:nvPr/>
                </p:nvSpPr>
                <p:spPr bwMode="auto">
                  <a:xfrm>
                    <a:off x="4323" y="1593"/>
                    <a:ext cx="2" cy="3"/>
                  </a:xfrm>
                  <a:custGeom>
                    <a:avLst/>
                    <a:gdLst>
                      <a:gd name="T0" fmla="*/ 5 w 5"/>
                      <a:gd name="T1" fmla="*/ 3 h 7"/>
                      <a:gd name="T2" fmla="*/ 5 w 5"/>
                      <a:gd name="T3" fmla="*/ 5 h 7"/>
                      <a:gd name="T4" fmla="*/ 4 w 5"/>
                      <a:gd name="T5" fmla="*/ 7 h 7"/>
                      <a:gd name="T6" fmla="*/ 2 w 5"/>
                      <a:gd name="T7" fmla="*/ 5 h 7"/>
                      <a:gd name="T8" fmla="*/ 0 w 5"/>
                      <a:gd name="T9" fmla="*/ 5 h 7"/>
                      <a:gd name="T10" fmla="*/ 0 w 5"/>
                      <a:gd name="T11" fmla="*/ 0 h 7"/>
                      <a:gd name="T12" fmla="*/ 5 w 5"/>
                      <a:gd name="T13" fmla="*/ 0 h 7"/>
                      <a:gd name="T14" fmla="*/ 5 w 5"/>
                      <a:gd name="T15" fmla="*/ 3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7">
                        <a:moveTo>
                          <a:pt x="5" y="3"/>
                        </a:moveTo>
                        <a:lnTo>
                          <a:pt x="5" y="5"/>
                        </a:lnTo>
                        <a:lnTo>
                          <a:pt x="4" y="7"/>
                        </a:lnTo>
                        <a:lnTo>
                          <a:pt x="2" y="5"/>
                        </a:lnTo>
                        <a:lnTo>
                          <a:pt x="0" y="5"/>
                        </a:lnTo>
                        <a:lnTo>
                          <a:pt x="0" y="0"/>
                        </a:lnTo>
                        <a:lnTo>
                          <a:pt x="5" y="0"/>
                        </a:lnTo>
                        <a:lnTo>
                          <a:pt x="5"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2333" name="Freeform 525"/>
                  <p:cNvSpPr>
                    <a:spLocks/>
                  </p:cNvSpPr>
                  <p:nvPr/>
                </p:nvSpPr>
                <p:spPr bwMode="auto">
                  <a:xfrm>
                    <a:off x="4324" y="1594"/>
                    <a:ext cx="2" cy="3"/>
                  </a:xfrm>
                  <a:custGeom>
                    <a:avLst/>
                    <a:gdLst>
                      <a:gd name="T0" fmla="*/ 0 w 3"/>
                      <a:gd name="T1" fmla="*/ 5 h 5"/>
                      <a:gd name="T2" fmla="*/ 1 w 3"/>
                      <a:gd name="T3" fmla="*/ 5 h 5"/>
                      <a:gd name="T4" fmla="*/ 3 w 3"/>
                      <a:gd name="T5" fmla="*/ 4 h 5"/>
                      <a:gd name="T6" fmla="*/ 3 w 3"/>
                      <a:gd name="T7" fmla="*/ 0 h 5"/>
                      <a:gd name="T8" fmla="*/ 0 w 3"/>
                      <a:gd name="T9" fmla="*/ 0 h 5"/>
                      <a:gd name="T10" fmla="*/ 0 w 3"/>
                      <a:gd name="T11" fmla="*/ 5 h 5"/>
                      <a:gd name="T12" fmla="*/ 1 w 3"/>
                      <a:gd name="T13" fmla="*/ 5 h 5"/>
                      <a:gd name="T14" fmla="*/ 0 w 3"/>
                      <a:gd name="T15" fmla="*/ 5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5">
                        <a:moveTo>
                          <a:pt x="0" y="5"/>
                        </a:moveTo>
                        <a:lnTo>
                          <a:pt x="1" y="5"/>
                        </a:lnTo>
                        <a:lnTo>
                          <a:pt x="3" y="4"/>
                        </a:lnTo>
                        <a:lnTo>
                          <a:pt x="3" y="0"/>
                        </a:lnTo>
                        <a:lnTo>
                          <a:pt x="0" y="0"/>
                        </a:lnTo>
                        <a:lnTo>
                          <a:pt x="0" y="5"/>
                        </a:lnTo>
                        <a:lnTo>
                          <a:pt x="1" y="5"/>
                        </a:lnTo>
                        <a:lnTo>
                          <a:pt x="0" y="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2334" name="Freeform 526"/>
                  <p:cNvSpPr>
                    <a:spLocks/>
                  </p:cNvSpPr>
                  <p:nvPr/>
                </p:nvSpPr>
                <p:spPr bwMode="auto">
                  <a:xfrm>
                    <a:off x="4322" y="1593"/>
                    <a:ext cx="2" cy="4"/>
                  </a:xfrm>
                  <a:custGeom>
                    <a:avLst/>
                    <a:gdLst>
                      <a:gd name="T0" fmla="*/ 0 w 5"/>
                      <a:gd name="T1" fmla="*/ 1 h 6"/>
                      <a:gd name="T2" fmla="*/ 5 w 5"/>
                      <a:gd name="T3" fmla="*/ 6 h 6"/>
                      <a:gd name="T4" fmla="*/ 5 w 5"/>
                      <a:gd name="T5" fmla="*/ 1 h 6"/>
                      <a:gd name="T6" fmla="*/ 3 w 5"/>
                      <a:gd name="T7" fmla="*/ 1 h 6"/>
                      <a:gd name="T8" fmla="*/ 1 w 5"/>
                      <a:gd name="T9" fmla="*/ 0 h 6"/>
                      <a:gd name="T10" fmla="*/ 1 w 5"/>
                      <a:gd name="T11" fmla="*/ 1 h 6"/>
                      <a:gd name="T12" fmla="*/ 0 w 5"/>
                      <a:gd name="T13" fmla="*/ 1 h 6"/>
                    </a:gdLst>
                    <a:ahLst/>
                    <a:cxnLst>
                      <a:cxn ang="0">
                        <a:pos x="T0" y="T1"/>
                      </a:cxn>
                      <a:cxn ang="0">
                        <a:pos x="T2" y="T3"/>
                      </a:cxn>
                      <a:cxn ang="0">
                        <a:pos x="T4" y="T5"/>
                      </a:cxn>
                      <a:cxn ang="0">
                        <a:pos x="T6" y="T7"/>
                      </a:cxn>
                      <a:cxn ang="0">
                        <a:pos x="T8" y="T9"/>
                      </a:cxn>
                      <a:cxn ang="0">
                        <a:pos x="T10" y="T11"/>
                      </a:cxn>
                      <a:cxn ang="0">
                        <a:pos x="T12" y="T13"/>
                      </a:cxn>
                    </a:cxnLst>
                    <a:rect l="0" t="0" r="r" b="b"/>
                    <a:pathLst>
                      <a:path w="5" h="6">
                        <a:moveTo>
                          <a:pt x="0" y="1"/>
                        </a:moveTo>
                        <a:lnTo>
                          <a:pt x="5" y="6"/>
                        </a:lnTo>
                        <a:lnTo>
                          <a:pt x="5" y="1"/>
                        </a:lnTo>
                        <a:lnTo>
                          <a:pt x="3" y="1"/>
                        </a:lnTo>
                        <a:lnTo>
                          <a:pt x="1" y="0"/>
                        </a:lnTo>
                        <a:lnTo>
                          <a:pt x="1" y="1"/>
                        </a:lnTo>
                        <a:lnTo>
                          <a:pt x="0"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2335" name="Freeform 527"/>
                  <p:cNvSpPr>
                    <a:spLocks/>
                  </p:cNvSpPr>
                  <p:nvPr/>
                </p:nvSpPr>
                <p:spPr bwMode="auto">
                  <a:xfrm>
                    <a:off x="4322" y="1592"/>
                    <a:ext cx="4" cy="2"/>
                  </a:xfrm>
                  <a:custGeom>
                    <a:avLst/>
                    <a:gdLst>
                      <a:gd name="T0" fmla="*/ 8 w 8"/>
                      <a:gd name="T1" fmla="*/ 4 h 4"/>
                      <a:gd name="T2" fmla="*/ 8 w 8"/>
                      <a:gd name="T3" fmla="*/ 0 h 4"/>
                      <a:gd name="T4" fmla="*/ 3 w 8"/>
                      <a:gd name="T5" fmla="*/ 0 h 4"/>
                      <a:gd name="T6" fmla="*/ 1 w 8"/>
                      <a:gd name="T7" fmla="*/ 1 h 4"/>
                      <a:gd name="T8" fmla="*/ 0 w 8"/>
                      <a:gd name="T9" fmla="*/ 4 h 4"/>
                      <a:gd name="T10" fmla="*/ 1 w 8"/>
                      <a:gd name="T11" fmla="*/ 4 h 4"/>
                      <a:gd name="T12" fmla="*/ 3 w 8"/>
                      <a:gd name="T13" fmla="*/ 3 h 4"/>
                      <a:gd name="T14" fmla="*/ 5 w 8"/>
                      <a:gd name="T15" fmla="*/ 3 h 4"/>
                      <a:gd name="T16" fmla="*/ 5 w 8"/>
                      <a:gd name="T17" fmla="*/ 4 h 4"/>
                      <a:gd name="T18" fmla="*/ 5 w 8"/>
                      <a:gd name="T19" fmla="*/ 3 h 4"/>
                      <a:gd name="T20" fmla="*/ 5 w 8"/>
                      <a:gd name="T21" fmla="*/ 4 h 4"/>
                      <a:gd name="T22" fmla="*/ 8 w 8"/>
                      <a:gd name="T23"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 h="4">
                        <a:moveTo>
                          <a:pt x="8" y="4"/>
                        </a:moveTo>
                        <a:lnTo>
                          <a:pt x="8" y="0"/>
                        </a:lnTo>
                        <a:lnTo>
                          <a:pt x="3" y="0"/>
                        </a:lnTo>
                        <a:lnTo>
                          <a:pt x="1" y="1"/>
                        </a:lnTo>
                        <a:lnTo>
                          <a:pt x="0" y="4"/>
                        </a:lnTo>
                        <a:lnTo>
                          <a:pt x="1" y="4"/>
                        </a:lnTo>
                        <a:lnTo>
                          <a:pt x="3" y="3"/>
                        </a:lnTo>
                        <a:lnTo>
                          <a:pt x="5" y="3"/>
                        </a:lnTo>
                        <a:lnTo>
                          <a:pt x="5" y="4"/>
                        </a:lnTo>
                        <a:lnTo>
                          <a:pt x="5" y="3"/>
                        </a:lnTo>
                        <a:lnTo>
                          <a:pt x="5" y="4"/>
                        </a:lnTo>
                        <a:lnTo>
                          <a:pt x="8"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2336" name="Freeform 528"/>
                  <p:cNvSpPr>
                    <a:spLocks/>
                  </p:cNvSpPr>
                  <p:nvPr/>
                </p:nvSpPr>
                <p:spPr bwMode="auto">
                  <a:xfrm>
                    <a:off x="4224" y="1593"/>
                    <a:ext cx="3" cy="4"/>
                  </a:xfrm>
                  <a:custGeom>
                    <a:avLst/>
                    <a:gdLst>
                      <a:gd name="T0" fmla="*/ 6 w 6"/>
                      <a:gd name="T1" fmla="*/ 7 h 8"/>
                      <a:gd name="T2" fmla="*/ 6 w 6"/>
                      <a:gd name="T3" fmla="*/ 8 h 8"/>
                      <a:gd name="T4" fmla="*/ 3 w 6"/>
                      <a:gd name="T5" fmla="*/ 8 h 8"/>
                      <a:gd name="T6" fmla="*/ 2 w 6"/>
                      <a:gd name="T7" fmla="*/ 7 h 8"/>
                      <a:gd name="T8" fmla="*/ 2 w 6"/>
                      <a:gd name="T9" fmla="*/ 3 h 8"/>
                      <a:gd name="T10" fmla="*/ 0 w 6"/>
                      <a:gd name="T11" fmla="*/ 3 h 8"/>
                      <a:gd name="T12" fmla="*/ 3 w 6"/>
                      <a:gd name="T13" fmla="*/ 0 h 8"/>
                      <a:gd name="T14" fmla="*/ 5 w 6"/>
                      <a:gd name="T15" fmla="*/ 2 h 8"/>
                      <a:gd name="T16" fmla="*/ 5 w 6"/>
                      <a:gd name="T17" fmla="*/ 3 h 8"/>
                      <a:gd name="T18" fmla="*/ 6 w 6"/>
                      <a:gd name="T19" fmla="*/ 3 h 8"/>
                      <a:gd name="T20" fmla="*/ 6 w 6"/>
                      <a:gd name="T21" fmla="*/ 7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 h="8">
                        <a:moveTo>
                          <a:pt x="6" y="7"/>
                        </a:moveTo>
                        <a:lnTo>
                          <a:pt x="6" y="8"/>
                        </a:lnTo>
                        <a:lnTo>
                          <a:pt x="3" y="8"/>
                        </a:lnTo>
                        <a:lnTo>
                          <a:pt x="2" y="7"/>
                        </a:lnTo>
                        <a:lnTo>
                          <a:pt x="2" y="3"/>
                        </a:lnTo>
                        <a:lnTo>
                          <a:pt x="0" y="3"/>
                        </a:lnTo>
                        <a:lnTo>
                          <a:pt x="3" y="0"/>
                        </a:lnTo>
                        <a:lnTo>
                          <a:pt x="5" y="2"/>
                        </a:lnTo>
                        <a:lnTo>
                          <a:pt x="5" y="3"/>
                        </a:lnTo>
                        <a:lnTo>
                          <a:pt x="6" y="3"/>
                        </a:lnTo>
                        <a:lnTo>
                          <a:pt x="6"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2337" name="Freeform 529"/>
                  <p:cNvSpPr>
                    <a:spLocks/>
                  </p:cNvSpPr>
                  <p:nvPr/>
                </p:nvSpPr>
                <p:spPr bwMode="auto">
                  <a:xfrm>
                    <a:off x="4225" y="1595"/>
                    <a:ext cx="3" cy="2"/>
                  </a:xfrm>
                  <a:custGeom>
                    <a:avLst/>
                    <a:gdLst>
                      <a:gd name="T0" fmla="*/ 2 w 5"/>
                      <a:gd name="T1" fmla="*/ 5 h 5"/>
                      <a:gd name="T2" fmla="*/ 3 w 5"/>
                      <a:gd name="T3" fmla="*/ 5 h 5"/>
                      <a:gd name="T4" fmla="*/ 5 w 5"/>
                      <a:gd name="T5" fmla="*/ 3 h 5"/>
                      <a:gd name="T6" fmla="*/ 5 w 5"/>
                      <a:gd name="T7" fmla="*/ 0 h 5"/>
                      <a:gd name="T8" fmla="*/ 2 w 5"/>
                      <a:gd name="T9" fmla="*/ 2 h 5"/>
                      <a:gd name="T10" fmla="*/ 0 w 5"/>
                      <a:gd name="T11" fmla="*/ 2 h 5"/>
                      <a:gd name="T12" fmla="*/ 2 w 5"/>
                      <a:gd name="T13" fmla="*/ 5 h 5"/>
                    </a:gdLst>
                    <a:ahLst/>
                    <a:cxnLst>
                      <a:cxn ang="0">
                        <a:pos x="T0" y="T1"/>
                      </a:cxn>
                      <a:cxn ang="0">
                        <a:pos x="T2" y="T3"/>
                      </a:cxn>
                      <a:cxn ang="0">
                        <a:pos x="T4" y="T5"/>
                      </a:cxn>
                      <a:cxn ang="0">
                        <a:pos x="T6" y="T7"/>
                      </a:cxn>
                      <a:cxn ang="0">
                        <a:pos x="T8" y="T9"/>
                      </a:cxn>
                      <a:cxn ang="0">
                        <a:pos x="T10" y="T11"/>
                      </a:cxn>
                      <a:cxn ang="0">
                        <a:pos x="T12" y="T13"/>
                      </a:cxn>
                    </a:cxnLst>
                    <a:rect l="0" t="0" r="r" b="b"/>
                    <a:pathLst>
                      <a:path w="5" h="5">
                        <a:moveTo>
                          <a:pt x="2" y="5"/>
                        </a:moveTo>
                        <a:lnTo>
                          <a:pt x="3" y="5"/>
                        </a:lnTo>
                        <a:lnTo>
                          <a:pt x="5" y="3"/>
                        </a:lnTo>
                        <a:lnTo>
                          <a:pt x="5" y="0"/>
                        </a:lnTo>
                        <a:lnTo>
                          <a:pt x="2" y="2"/>
                        </a:lnTo>
                        <a:lnTo>
                          <a:pt x="0" y="2"/>
                        </a:lnTo>
                        <a:lnTo>
                          <a:pt x="2" y="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2338" name="Freeform 530"/>
                  <p:cNvSpPr>
                    <a:spLocks/>
                  </p:cNvSpPr>
                  <p:nvPr/>
                </p:nvSpPr>
                <p:spPr bwMode="auto">
                  <a:xfrm>
                    <a:off x="4224" y="1595"/>
                    <a:ext cx="2" cy="2"/>
                  </a:xfrm>
                  <a:custGeom>
                    <a:avLst/>
                    <a:gdLst>
                      <a:gd name="T0" fmla="*/ 0 w 5"/>
                      <a:gd name="T1" fmla="*/ 2 h 5"/>
                      <a:gd name="T2" fmla="*/ 0 w 5"/>
                      <a:gd name="T3" fmla="*/ 3 h 5"/>
                      <a:gd name="T4" fmla="*/ 2 w 5"/>
                      <a:gd name="T5" fmla="*/ 3 h 5"/>
                      <a:gd name="T6" fmla="*/ 2 w 5"/>
                      <a:gd name="T7" fmla="*/ 5 h 5"/>
                      <a:gd name="T8" fmla="*/ 5 w 5"/>
                      <a:gd name="T9" fmla="*/ 5 h 5"/>
                      <a:gd name="T10" fmla="*/ 3 w 5"/>
                      <a:gd name="T11" fmla="*/ 2 h 5"/>
                      <a:gd name="T12" fmla="*/ 2 w 5"/>
                      <a:gd name="T13" fmla="*/ 0 h 5"/>
                      <a:gd name="T14" fmla="*/ 3 w 5"/>
                      <a:gd name="T15" fmla="*/ 2 h 5"/>
                      <a:gd name="T16" fmla="*/ 0 w 5"/>
                      <a:gd name="T17" fmla="*/ 2 h 5"/>
                      <a:gd name="T18" fmla="*/ 0 w 5"/>
                      <a:gd name="T19" fmla="*/ 3 h 5"/>
                      <a:gd name="T20" fmla="*/ 0 w 5"/>
                      <a:gd name="T21"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 h="5">
                        <a:moveTo>
                          <a:pt x="0" y="2"/>
                        </a:moveTo>
                        <a:lnTo>
                          <a:pt x="0" y="3"/>
                        </a:lnTo>
                        <a:lnTo>
                          <a:pt x="2" y="3"/>
                        </a:lnTo>
                        <a:lnTo>
                          <a:pt x="2" y="5"/>
                        </a:lnTo>
                        <a:lnTo>
                          <a:pt x="5" y="5"/>
                        </a:lnTo>
                        <a:lnTo>
                          <a:pt x="3" y="2"/>
                        </a:lnTo>
                        <a:lnTo>
                          <a:pt x="2" y="0"/>
                        </a:lnTo>
                        <a:lnTo>
                          <a:pt x="3" y="2"/>
                        </a:lnTo>
                        <a:lnTo>
                          <a:pt x="0" y="2"/>
                        </a:lnTo>
                        <a:lnTo>
                          <a:pt x="0" y="3"/>
                        </a:lnTo>
                        <a:lnTo>
                          <a:pt x="0"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2339" name="Freeform 531"/>
                  <p:cNvSpPr>
                    <a:spLocks/>
                  </p:cNvSpPr>
                  <p:nvPr/>
                </p:nvSpPr>
                <p:spPr bwMode="auto">
                  <a:xfrm>
                    <a:off x="4223" y="1593"/>
                    <a:ext cx="2" cy="3"/>
                  </a:xfrm>
                  <a:custGeom>
                    <a:avLst/>
                    <a:gdLst>
                      <a:gd name="T0" fmla="*/ 2 w 5"/>
                      <a:gd name="T1" fmla="*/ 0 h 5"/>
                      <a:gd name="T2" fmla="*/ 2 w 5"/>
                      <a:gd name="T3" fmla="*/ 5 h 5"/>
                      <a:gd name="T4" fmla="*/ 5 w 5"/>
                      <a:gd name="T5" fmla="*/ 5 h 5"/>
                      <a:gd name="T6" fmla="*/ 5 w 5"/>
                      <a:gd name="T7" fmla="*/ 1 h 5"/>
                      <a:gd name="T8" fmla="*/ 4 w 5"/>
                      <a:gd name="T9" fmla="*/ 0 h 5"/>
                      <a:gd name="T10" fmla="*/ 4 w 5"/>
                      <a:gd name="T11" fmla="*/ 1 h 5"/>
                      <a:gd name="T12" fmla="*/ 2 w 5"/>
                      <a:gd name="T13" fmla="*/ 0 h 5"/>
                      <a:gd name="T14" fmla="*/ 0 w 5"/>
                      <a:gd name="T15" fmla="*/ 1 h 5"/>
                      <a:gd name="T16" fmla="*/ 2 w 5"/>
                      <a:gd name="T17" fmla="*/ 3 h 5"/>
                      <a:gd name="T18" fmla="*/ 2 w 5"/>
                      <a:gd name="T19"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 h="5">
                        <a:moveTo>
                          <a:pt x="2" y="0"/>
                        </a:moveTo>
                        <a:lnTo>
                          <a:pt x="2" y="5"/>
                        </a:lnTo>
                        <a:lnTo>
                          <a:pt x="5" y="5"/>
                        </a:lnTo>
                        <a:lnTo>
                          <a:pt x="5" y="1"/>
                        </a:lnTo>
                        <a:lnTo>
                          <a:pt x="4" y="0"/>
                        </a:lnTo>
                        <a:lnTo>
                          <a:pt x="4" y="1"/>
                        </a:lnTo>
                        <a:lnTo>
                          <a:pt x="2" y="0"/>
                        </a:lnTo>
                        <a:lnTo>
                          <a:pt x="0" y="1"/>
                        </a:lnTo>
                        <a:lnTo>
                          <a:pt x="2" y="3"/>
                        </a:lnTo>
                        <a:lnTo>
                          <a:pt x="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2340" name="Freeform 532"/>
                  <p:cNvSpPr>
                    <a:spLocks/>
                  </p:cNvSpPr>
                  <p:nvPr/>
                </p:nvSpPr>
                <p:spPr bwMode="auto">
                  <a:xfrm>
                    <a:off x="4224" y="1592"/>
                    <a:ext cx="1" cy="2"/>
                  </a:xfrm>
                  <a:custGeom>
                    <a:avLst/>
                    <a:gdLst>
                      <a:gd name="T0" fmla="*/ 3 w 3"/>
                      <a:gd name="T1" fmla="*/ 0 h 4"/>
                      <a:gd name="T2" fmla="*/ 0 w 3"/>
                      <a:gd name="T3" fmla="*/ 3 h 4"/>
                      <a:gd name="T4" fmla="*/ 2 w 3"/>
                      <a:gd name="T5" fmla="*/ 4 h 4"/>
                      <a:gd name="T6" fmla="*/ 3 w 3"/>
                      <a:gd name="T7" fmla="*/ 3 h 4"/>
                      <a:gd name="T8" fmla="*/ 3 w 3"/>
                      <a:gd name="T9" fmla="*/ 4 h 4"/>
                      <a:gd name="T10" fmla="*/ 3 w 3"/>
                      <a:gd name="T11" fmla="*/ 0 h 4"/>
                      <a:gd name="T12" fmla="*/ 2 w 3"/>
                      <a:gd name="T13" fmla="*/ 0 h 4"/>
                      <a:gd name="T14" fmla="*/ 2 w 3"/>
                      <a:gd name="T15" fmla="*/ 1 h 4"/>
                      <a:gd name="T16" fmla="*/ 3 w 3"/>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4">
                        <a:moveTo>
                          <a:pt x="3" y="0"/>
                        </a:moveTo>
                        <a:lnTo>
                          <a:pt x="0" y="3"/>
                        </a:lnTo>
                        <a:lnTo>
                          <a:pt x="2" y="4"/>
                        </a:lnTo>
                        <a:lnTo>
                          <a:pt x="3" y="3"/>
                        </a:lnTo>
                        <a:lnTo>
                          <a:pt x="3" y="4"/>
                        </a:lnTo>
                        <a:lnTo>
                          <a:pt x="3" y="0"/>
                        </a:lnTo>
                        <a:lnTo>
                          <a:pt x="2" y="0"/>
                        </a:lnTo>
                        <a:lnTo>
                          <a:pt x="2" y="1"/>
                        </a:lnTo>
                        <a:lnTo>
                          <a:pt x="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2341" name="Freeform 533"/>
                  <p:cNvSpPr>
                    <a:spLocks/>
                  </p:cNvSpPr>
                  <p:nvPr/>
                </p:nvSpPr>
                <p:spPr bwMode="auto">
                  <a:xfrm>
                    <a:off x="4225" y="1592"/>
                    <a:ext cx="3" cy="4"/>
                  </a:xfrm>
                  <a:custGeom>
                    <a:avLst/>
                    <a:gdLst>
                      <a:gd name="T0" fmla="*/ 5 w 5"/>
                      <a:gd name="T1" fmla="*/ 6 h 8"/>
                      <a:gd name="T2" fmla="*/ 5 w 5"/>
                      <a:gd name="T3" fmla="*/ 4 h 8"/>
                      <a:gd name="T4" fmla="*/ 0 w 5"/>
                      <a:gd name="T5" fmla="*/ 0 h 8"/>
                      <a:gd name="T6" fmla="*/ 0 w 5"/>
                      <a:gd name="T7" fmla="*/ 4 h 8"/>
                      <a:gd name="T8" fmla="*/ 2 w 5"/>
                      <a:gd name="T9" fmla="*/ 6 h 8"/>
                      <a:gd name="T10" fmla="*/ 2 w 5"/>
                      <a:gd name="T11" fmla="*/ 8 h 8"/>
                      <a:gd name="T12" fmla="*/ 5 w 5"/>
                      <a:gd name="T13" fmla="*/ 6 h 8"/>
                    </a:gdLst>
                    <a:ahLst/>
                    <a:cxnLst>
                      <a:cxn ang="0">
                        <a:pos x="T0" y="T1"/>
                      </a:cxn>
                      <a:cxn ang="0">
                        <a:pos x="T2" y="T3"/>
                      </a:cxn>
                      <a:cxn ang="0">
                        <a:pos x="T4" y="T5"/>
                      </a:cxn>
                      <a:cxn ang="0">
                        <a:pos x="T6" y="T7"/>
                      </a:cxn>
                      <a:cxn ang="0">
                        <a:pos x="T8" y="T9"/>
                      </a:cxn>
                      <a:cxn ang="0">
                        <a:pos x="T10" y="T11"/>
                      </a:cxn>
                      <a:cxn ang="0">
                        <a:pos x="T12" y="T13"/>
                      </a:cxn>
                    </a:cxnLst>
                    <a:rect l="0" t="0" r="r" b="b"/>
                    <a:pathLst>
                      <a:path w="5" h="8">
                        <a:moveTo>
                          <a:pt x="5" y="6"/>
                        </a:moveTo>
                        <a:lnTo>
                          <a:pt x="5" y="4"/>
                        </a:lnTo>
                        <a:lnTo>
                          <a:pt x="0" y="0"/>
                        </a:lnTo>
                        <a:lnTo>
                          <a:pt x="0" y="4"/>
                        </a:lnTo>
                        <a:lnTo>
                          <a:pt x="2" y="6"/>
                        </a:lnTo>
                        <a:lnTo>
                          <a:pt x="2" y="8"/>
                        </a:lnTo>
                        <a:lnTo>
                          <a:pt x="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2342" name="Freeform 534"/>
                  <p:cNvSpPr>
                    <a:spLocks/>
                  </p:cNvSpPr>
                  <p:nvPr/>
                </p:nvSpPr>
                <p:spPr bwMode="auto">
                  <a:xfrm>
                    <a:off x="4301" y="1593"/>
                    <a:ext cx="2" cy="4"/>
                  </a:xfrm>
                  <a:custGeom>
                    <a:avLst/>
                    <a:gdLst>
                      <a:gd name="T0" fmla="*/ 5 w 5"/>
                      <a:gd name="T1" fmla="*/ 3 h 8"/>
                      <a:gd name="T2" fmla="*/ 5 w 5"/>
                      <a:gd name="T3" fmla="*/ 7 h 8"/>
                      <a:gd name="T4" fmla="*/ 3 w 5"/>
                      <a:gd name="T5" fmla="*/ 8 h 8"/>
                      <a:gd name="T6" fmla="*/ 0 w 5"/>
                      <a:gd name="T7" fmla="*/ 5 h 8"/>
                      <a:gd name="T8" fmla="*/ 0 w 5"/>
                      <a:gd name="T9" fmla="*/ 2 h 8"/>
                      <a:gd name="T10" fmla="*/ 1 w 5"/>
                      <a:gd name="T11" fmla="*/ 0 h 8"/>
                      <a:gd name="T12" fmla="*/ 3 w 5"/>
                      <a:gd name="T13" fmla="*/ 0 h 8"/>
                      <a:gd name="T14" fmla="*/ 3 w 5"/>
                      <a:gd name="T15" fmla="*/ 2 h 8"/>
                      <a:gd name="T16" fmla="*/ 5 w 5"/>
                      <a:gd name="T17" fmla="*/ 2 h 8"/>
                      <a:gd name="T18" fmla="*/ 5 w 5"/>
                      <a:gd name="T19" fmla="*/ 3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 h="8">
                        <a:moveTo>
                          <a:pt x="5" y="3"/>
                        </a:moveTo>
                        <a:lnTo>
                          <a:pt x="5" y="7"/>
                        </a:lnTo>
                        <a:lnTo>
                          <a:pt x="3" y="8"/>
                        </a:lnTo>
                        <a:lnTo>
                          <a:pt x="0" y="5"/>
                        </a:lnTo>
                        <a:lnTo>
                          <a:pt x="0" y="2"/>
                        </a:lnTo>
                        <a:lnTo>
                          <a:pt x="1" y="0"/>
                        </a:lnTo>
                        <a:lnTo>
                          <a:pt x="3" y="0"/>
                        </a:lnTo>
                        <a:lnTo>
                          <a:pt x="3" y="2"/>
                        </a:lnTo>
                        <a:lnTo>
                          <a:pt x="5" y="2"/>
                        </a:lnTo>
                        <a:lnTo>
                          <a:pt x="5"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2343" name="Freeform 535"/>
                  <p:cNvSpPr>
                    <a:spLocks/>
                  </p:cNvSpPr>
                  <p:nvPr/>
                </p:nvSpPr>
                <p:spPr bwMode="auto">
                  <a:xfrm>
                    <a:off x="4301" y="1594"/>
                    <a:ext cx="3" cy="3"/>
                  </a:xfrm>
                  <a:custGeom>
                    <a:avLst/>
                    <a:gdLst>
                      <a:gd name="T0" fmla="*/ 0 w 6"/>
                      <a:gd name="T1" fmla="*/ 5 h 7"/>
                      <a:gd name="T2" fmla="*/ 3 w 6"/>
                      <a:gd name="T3" fmla="*/ 7 h 7"/>
                      <a:gd name="T4" fmla="*/ 6 w 6"/>
                      <a:gd name="T5" fmla="*/ 4 h 7"/>
                      <a:gd name="T6" fmla="*/ 6 w 6"/>
                      <a:gd name="T7" fmla="*/ 0 h 7"/>
                      <a:gd name="T8" fmla="*/ 3 w 6"/>
                      <a:gd name="T9" fmla="*/ 0 h 7"/>
                      <a:gd name="T10" fmla="*/ 3 w 6"/>
                      <a:gd name="T11" fmla="*/ 4 h 7"/>
                      <a:gd name="T12" fmla="*/ 1 w 6"/>
                      <a:gd name="T13" fmla="*/ 2 h 7"/>
                      <a:gd name="T14" fmla="*/ 3 w 6"/>
                      <a:gd name="T15" fmla="*/ 4 h 7"/>
                      <a:gd name="T16" fmla="*/ 0 w 6"/>
                      <a:gd name="T17"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7">
                        <a:moveTo>
                          <a:pt x="0" y="5"/>
                        </a:moveTo>
                        <a:lnTo>
                          <a:pt x="3" y="7"/>
                        </a:lnTo>
                        <a:lnTo>
                          <a:pt x="6" y="4"/>
                        </a:lnTo>
                        <a:lnTo>
                          <a:pt x="6" y="0"/>
                        </a:lnTo>
                        <a:lnTo>
                          <a:pt x="3" y="0"/>
                        </a:lnTo>
                        <a:lnTo>
                          <a:pt x="3" y="4"/>
                        </a:lnTo>
                        <a:lnTo>
                          <a:pt x="1" y="2"/>
                        </a:lnTo>
                        <a:lnTo>
                          <a:pt x="3" y="4"/>
                        </a:lnTo>
                        <a:lnTo>
                          <a:pt x="0" y="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2344" name="Freeform 536"/>
                  <p:cNvSpPr>
                    <a:spLocks/>
                  </p:cNvSpPr>
                  <p:nvPr/>
                </p:nvSpPr>
                <p:spPr bwMode="auto">
                  <a:xfrm>
                    <a:off x="4300" y="1592"/>
                    <a:ext cx="3" cy="5"/>
                  </a:xfrm>
                  <a:custGeom>
                    <a:avLst/>
                    <a:gdLst>
                      <a:gd name="T0" fmla="*/ 3 w 5"/>
                      <a:gd name="T1" fmla="*/ 1 h 9"/>
                      <a:gd name="T2" fmla="*/ 3 w 5"/>
                      <a:gd name="T3" fmla="*/ 0 h 9"/>
                      <a:gd name="T4" fmla="*/ 2 w 5"/>
                      <a:gd name="T5" fmla="*/ 3 h 9"/>
                      <a:gd name="T6" fmla="*/ 0 w 5"/>
                      <a:gd name="T7" fmla="*/ 4 h 9"/>
                      <a:gd name="T8" fmla="*/ 0 w 5"/>
                      <a:gd name="T9" fmla="*/ 8 h 9"/>
                      <a:gd name="T10" fmla="*/ 2 w 5"/>
                      <a:gd name="T11" fmla="*/ 9 h 9"/>
                      <a:gd name="T12" fmla="*/ 5 w 5"/>
                      <a:gd name="T13" fmla="*/ 8 h 9"/>
                      <a:gd name="T14" fmla="*/ 3 w 5"/>
                      <a:gd name="T15" fmla="*/ 6 h 9"/>
                      <a:gd name="T16" fmla="*/ 3 w 5"/>
                      <a:gd name="T17" fmla="*/ 4 h 9"/>
                      <a:gd name="T18" fmla="*/ 5 w 5"/>
                      <a:gd name="T19" fmla="*/ 3 h 9"/>
                      <a:gd name="T20" fmla="*/ 3 w 5"/>
                      <a:gd name="T21" fmla="*/ 1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 h="9">
                        <a:moveTo>
                          <a:pt x="3" y="1"/>
                        </a:moveTo>
                        <a:lnTo>
                          <a:pt x="3" y="0"/>
                        </a:lnTo>
                        <a:lnTo>
                          <a:pt x="2" y="3"/>
                        </a:lnTo>
                        <a:lnTo>
                          <a:pt x="0" y="4"/>
                        </a:lnTo>
                        <a:lnTo>
                          <a:pt x="0" y="8"/>
                        </a:lnTo>
                        <a:lnTo>
                          <a:pt x="2" y="9"/>
                        </a:lnTo>
                        <a:lnTo>
                          <a:pt x="5" y="8"/>
                        </a:lnTo>
                        <a:lnTo>
                          <a:pt x="3" y="6"/>
                        </a:lnTo>
                        <a:lnTo>
                          <a:pt x="3" y="4"/>
                        </a:lnTo>
                        <a:lnTo>
                          <a:pt x="5" y="3"/>
                        </a:lnTo>
                        <a:lnTo>
                          <a:pt x="3"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2345" name="Freeform 537"/>
                  <p:cNvSpPr>
                    <a:spLocks/>
                  </p:cNvSpPr>
                  <p:nvPr/>
                </p:nvSpPr>
                <p:spPr bwMode="auto">
                  <a:xfrm>
                    <a:off x="4302" y="1592"/>
                    <a:ext cx="2" cy="2"/>
                  </a:xfrm>
                  <a:custGeom>
                    <a:avLst/>
                    <a:gdLst>
                      <a:gd name="T0" fmla="*/ 5 w 5"/>
                      <a:gd name="T1" fmla="*/ 4 h 4"/>
                      <a:gd name="T2" fmla="*/ 5 w 5"/>
                      <a:gd name="T3" fmla="*/ 3 h 4"/>
                      <a:gd name="T4" fmla="*/ 2 w 5"/>
                      <a:gd name="T5" fmla="*/ 0 h 4"/>
                      <a:gd name="T6" fmla="*/ 0 w 5"/>
                      <a:gd name="T7" fmla="*/ 1 h 4"/>
                      <a:gd name="T8" fmla="*/ 2 w 5"/>
                      <a:gd name="T9" fmla="*/ 3 h 4"/>
                      <a:gd name="T10" fmla="*/ 2 w 5"/>
                      <a:gd name="T11" fmla="*/ 4 h 4"/>
                      <a:gd name="T12" fmla="*/ 4 w 5"/>
                      <a:gd name="T13" fmla="*/ 4 h 4"/>
                      <a:gd name="T14" fmla="*/ 2 w 5"/>
                      <a:gd name="T15" fmla="*/ 4 h 4"/>
                      <a:gd name="T16" fmla="*/ 5 w 5"/>
                      <a:gd name="T17" fmla="*/ 4 h 4"/>
                      <a:gd name="T18" fmla="*/ 5 w 5"/>
                      <a:gd name="T19" fmla="*/ 3 h 4"/>
                      <a:gd name="T20" fmla="*/ 5 w 5"/>
                      <a:gd name="T21"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 h="4">
                        <a:moveTo>
                          <a:pt x="5" y="4"/>
                        </a:moveTo>
                        <a:lnTo>
                          <a:pt x="5" y="3"/>
                        </a:lnTo>
                        <a:lnTo>
                          <a:pt x="2" y="0"/>
                        </a:lnTo>
                        <a:lnTo>
                          <a:pt x="0" y="1"/>
                        </a:lnTo>
                        <a:lnTo>
                          <a:pt x="2" y="3"/>
                        </a:lnTo>
                        <a:lnTo>
                          <a:pt x="2" y="4"/>
                        </a:lnTo>
                        <a:lnTo>
                          <a:pt x="4" y="4"/>
                        </a:lnTo>
                        <a:lnTo>
                          <a:pt x="2" y="4"/>
                        </a:lnTo>
                        <a:lnTo>
                          <a:pt x="5" y="4"/>
                        </a:lnTo>
                        <a:lnTo>
                          <a:pt x="5" y="3"/>
                        </a:lnTo>
                        <a:lnTo>
                          <a:pt x="5"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2346" name="Freeform 538"/>
                  <p:cNvSpPr>
                    <a:spLocks/>
                  </p:cNvSpPr>
                  <p:nvPr/>
                </p:nvSpPr>
                <p:spPr bwMode="auto">
                  <a:xfrm>
                    <a:off x="4307" y="1593"/>
                    <a:ext cx="1" cy="3"/>
                  </a:xfrm>
                  <a:custGeom>
                    <a:avLst/>
                    <a:gdLst>
                      <a:gd name="T0" fmla="*/ 3 w 3"/>
                      <a:gd name="T1" fmla="*/ 3 h 7"/>
                      <a:gd name="T2" fmla="*/ 3 w 3"/>
                      <a:gd name="T3" fmla="*/ 7 h 7"/>
                      <a:gd name="T4" fmla="*/ 0 w 3"/>
                      <a:gd name="T5" fmla="*/ 7 h 7"/>
                      <a:gd name="T6" fmla="*/ 0 w 3"/>
                      <a:gd name="T7" fmla="*/ 0 h 7"/>
                      <a:gd name="T8" fmla="*/ 2 w 3"/>
                      <a:gd name="T9" fmla="*/ 0 h 7"/>
                      <a:gd name="T10" fmla="*/ 3 w 3"/>
                      <a:gd name="T11" fmla="*/ 2 h 7"/>
                      <a:gd name="T12" fmla="*/ 3 w 3"/>
                      <a:gd name="T13" fmla="*/ 3 h 7"/>
                    </a:gdLst>
                    <a:ahLst/>
                    <a:cxnLst>
                      <a:cxn ang="0">
                        <a:pos x="T0" y="T1"/>
                      </a:cxn>
                      <a:cxn ang="0">
                        <a:pos x="T2" y="T3"/>
                      </a:cxn>
                      <a:cxn ang="0">
                        <a:pos x="T4" y="T5"/>
                      </a:cxn>
                      <a:cxn ang="0">
                        <a:pos x="T6" y="T7"/>
                      </a:cxn>
                      <a:cxn ang="0">
                        <a:pos x="T8" y="T9"/>
                      </a:cxn>
                      <a:cxn ang="0">
                        <a:pos x="T10" y="T11"/>
                      </a:cxn>
                      <a:cxn ang="0">
                        <a:pos x="T12" y="T13"/>
                      </a:cxn>
                    </a:cxnLst>
                    <a:rect l="0" t="0" r="r" b="b"/>
                    <a:pathLst>
                      <a:path w="3" h="7">
                        <a:moveTo>
                          <a:pt x="3" y="3"/>
                        </a:moveTo>
                        <a:lnTo>
                          <a:pt x="3" y="7"/>
                        </a:lnTo>
                        <a:lnTo>
                          <a:pt x="0" y="7"/>
                        </a:lnTo>
                        <a:lnTo>
                          <a:pt x="0" y="0"/>
                        </a:lnTo>
                        <a:lnTo>
                          <a:pt x="2" y="0"/>
                        </a:lnTo>
                        <a:lnTo>
                          <a:pt x="3" y="2"/>
                        </a:lnTo>
                        <a:lnTo>
                          <a:pt x="3"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2347" name="Freeform 539"/>
                  <p:cNvSpPr>
                    <a:spLocks/>
                  </p:cNvSpPr>
                  <p:nvPr/>
                </p:nvSpPr>
                <p:spPr bwMode="auto">
                  <a:xfrm>
                    <a:off x="4307" y="1594"/>
                    <a:ext cx="3" cy="3"/>
                  </a:xfrm>
                  <a:custGeom>
                    <a:avLst/>
                    <a:gdLst>
                      <a:gd name="T0" fmla="*/ 1 w 5"/>
                      <a:gd name="T1" fmla="*/ 5 h 5"/>
                      <a:gd name="T2" fmla="*/ 5 w 5"/>
                      <a:gd name="T3" fmla="*/ 4 h 5"/>
                      <a:gd name="T4" fmla="*/ 5 w 5"/>
                      <a:gd name="T5" fmla="*/ 0 h 5"/>
                      <a:gd name="T6" fmla="*/ 0 w 5"/>
                      <a:gd name="T7" fmla="*/ 0 h 5"/>
                      <a:gd name="T8" fmla="*/ 0 w 5"/>
                      <a:gd name="T9" fmla="*/ 4 h 5"/>
                      <a:gd name="T10" fmla="*/ 1 w 5"/>
                      <a:gd name="T11" fmla="*/ 2 h 5"/>
                      <a:gd name="T12" fmla="*/ 1 w 5"/>
                      <a:gd name="T13" fmla="*/ 5 h 5"/>
                      <a:gd name="T14" fmla="*/ 5 w 5"/>
                      <a:gd name="T15" fmla="*/ 5 h 5"/>
                      <a:gd name="T16" fmla="*/ 5 w 5"/>
                      <a:gd name="T17" fmla="*/ 4 h 5"/>
                      <a:gd name="T18" fmla="*/ 1 w 5"/>
                      <a:gd name="T19"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 h="5">
                        <a:moveTo>
                          <a:pt x="1" y="5"/>
                        </a:moveTo>
                        <a:lnTo>
                          <a:pt x="5" y="4"/>
                        </a:lnTo>
                        <a:lnTo>
                          <a:pt x="5" y="0"/>
                        </a:lnTo>
                        <a:lnTo>
                          <a:pt x="0" y="0"/>
                        </a:lnTo>
                        <a:lnTo>
                          <a:pt x="0" y="4"/>
                        </a:lnTo>
                        <a:lnTo>
                          <a:pt x="1" y="2"/>
                        </a:lnTo>
                        <a:lnTo>
                          <a:pt x="1" y="5"/>
                        </a:lnTo>
                        <a:lnTo>
                          <a:pt x="5" y="5"/>
                        </a:lnTo>
                        <a:lnTo>
                          <a:pt x="5" y="4"/>
                        </a:lnTo>
                        <a:lnTo>
                          <a:pt x="1" y="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2348" name="Freeform 540"/>
                  <p:cNvSpPr>
                    <a:spLocks/>
                  </p:cNvSpPr>
                  <p:nvPr/>
                </p:nvSpPr>
                <p:spPr bwMode="auto">
                  <a:xfrm>
                    <a:off x="4306" y="1595"/>
                    <a:ext cx="2" cy="2"/>
                  </a:xfrm>
                  <a:custGeom>
                    <a:avLst/>
                    <a:gdLst>
                      <a:gd name="T0" fmla="*/ 0 w 4"/>
                      <a:gd name="T1" fmla="*/ 2 h 3"/>
                      <a:gd name="T2" fmla="*/ 1 w 4"/>
                      <a:gd name="T3" fmla="*/ 3 h 3"/>
                      <a:gd name="T4" fmla="*/ 4 w 4"/>
                      <a:gd name="T5" fmla="*/ 3 h 3"/>
                      <a:gd name="T6" fmla="*/ 4 w 4"/>
                      <a:gd name="T7" fmla="*/ 0 h 3"/>
                      <a:gd name="T8" fmla="*/ 1 w 4"/>
                      <a:gd name="T9" fmla="*/ 0 h 3"/>
                      <a:gd name="T10" fmla="*/ 3 w 4"/>
                      <a:gd name="T11" fmla="*/ 2 h 3"/>
                      <a:gd name="T12" fmla="*/ 0 w 4"/>
                      <a:gd name="T13" fmla="*/ 2 h 3"/>
                      <a:gd name="T14" fmla="*/ 0 w 4"/>
                      <a:gd name="T15" fmla="*/ 3 h 3"/>
                      <a:gd name="T16" fmla="*/ 1 w 4"/>
                      <a:gd name="T17" fmla="*/ 3 h 3"/>
                      <a:gd name="T18" fmla="*/ 0 w 4"/>
                      <a:gd name="T19" fmla="*/ 2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 h="3">
                        <a:moveTo>
                          <a:pt x="0" y="2"/>
                        </a:moveTo>
                        <a:lnTo>
                          <a:pt x="1" y="3"/>
                        </a:lnTo>
                        <a:lnTo>
                          <a:pt x="4" y="3"/>
                        </a:lnTo>
                        <a:lnTo>
                          <a:pt x="4" y="0"/>
                        </a:lnTo>
                        <a:lnTo>
                          <a:pt x="1" y="0"/>
                        </a:lnTo>
                        <a:lnTo>
                          <a:pt x="3" y="2"/>
                        </a:lnTo>
                        <a:lnTo>
                          <a:pt x="0" y="2"/>
                        </a:lnTo>
                        <a:lnTo>
                          <a:pt x="0" y="3"/>
                        </a:lnTo>
                        <a:lnTo>
                          <a:pt x="1" y="3"/>
                        </a:lnTo>
                        <a:lnTo>
                          <a:pt x="0"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2349" name="Freeform 541"/>
                  <p:cNvSpPr>
                    <a:spLocks/>
                  </p:cNvSpPr>
                  <p:nvPr/>
                </p:nvSpPr>
                <p:spPr bwMode="auto">
                  <a:xfrm>
                    <a:off x="4306" y="1592"/>
                    <a:ext cx="1" cy="4"/>
                  </a:xfrm>
                  <a:custGeom>
                    <a:avLst/>
                    <a:gdLst>
                      <a:gd name="T0" fmla="*/ 1 w 3"/>
                      <a:gd name="T1" fmla="*/ 0 h 8"/>
                      <a:gd name="T2" fmla="*/ 0 w 3"/>
                      <a:gd name="T3" fmla="*/ 1 h 8"/>
                      <a:gd name="T4" fmla="*/ 0 w 3"/>
                      <a:gd name="T5" fmla="*/ 8 h 8"/>
                      <a:gd name="T6" fmla="*/ 3 w 3"/>
                      <a:gd name="T7" fmla="*/ 8 h 8"/>
                      <a:gd name="T8" fmla="*/ 3 w 3"/>
                      <a:gd name="T9" fmla="*/ 1 h 8"/>
                      <a:gd name="T10" fmla="*/ 1 w 3"/>
                      <a:gd name="T11" fmla="*/ 3 h 8"/>
                      <a:gd name="T12" fmla="*/ 1 w 3"/>
                      <a:gd name="T13" fmla="*/ 0 h 8"/>
                      <a:gd name="T14" fmla="*/ 0 w 3"/>
                      <a:gd name="T15" fmla="*/ 1 h 8"/>
                      <a:gd name="T16" fmla="*/ 1 w 3"/>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8">
                        <a:moveTo>
                          <a:pt x="1" y="0"/>
                        </a:moveTo>
                        <a:lnTo>
                          <a:pt x="0" y="1"/>
                        </a:lnTo>
                        <a:lnTo>
                          <a:pt x="0" y="8"/>
                        </a:lnTo>
                        <a:lnTo>
                          <a:pt x="3" y="8"/>
                        </a:lnTo>
                        <a:lnTo>
                          <a:pt x="3" y="1"/>
                        </a:lnTo>
                        <a:lnTo>
                          <a:pt x="1" y="3"/>
                        </a:lnTo>
                        <a:lnTo>
                          <a:pt x="1" y="0"/>
                        </a:lnTo>
                        <a:lnTo>
                          <a:pt x="0" y="1"/>
                        </a:lnTo>
                        <a:lnTo>
                          <a:pt x="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2350" name="Freeform 542"/>
                  <p:cNvSpPr>
                    <a:spLocks/>
                  </p:cNvSpPr>
                  <p:nvPr/>
                </p:nvSpPr>
                <p:spPr bwMode="auto">
                  <a:xfrm>
                    <a:off x="4307" y="1592"/>
                    <a:ext cx="3" cy="3"/>
                  </a:xfrm>
                  <a:custGeom>
                    <a:avLst/>
                    <a:gdLst>
                      <a:gd name="T0" fmla="*/ 7 w 7"/>
                      <a:gd name="T1" fmla="*/ 4 h 6"/>
                      <a:gd name="T2" fmla="*/ 5 w 7"/>
                      <a:gd name="T3" fmla="*/ 6 h 6"/>
                      <a:gd name="T4" fmla="*/ 5 w 7"/>
                      <a:gd name="T5" fmla="*/ 1 h 6"/>
                      <a:gd name="T6" fmla="*/ 2 w 7"/>
                      <a:gd name="T7" fmla="*/ 0 h 6"/>
                      <a:gd name="T8" fmla="*/ 0 w 7"/>
                      <a:gd name="T9" fmla="*/ 0 h 6"/>
                      <a:gd name="T10" fmla="*/ 0 w 7"/>
                      <a:gd name="T11" fmla="*/ 3 h 6"/>
                      <a:gd name="T12" fmla="*/ 2 w 7"/>
                      <a:gd name="T13" fmla="*/ 3 h 6"/>
                      <a:gd name="T14" fmla="*/ 2 w 7"/>
                      <a:gd name="T15" fmla="*/ 4 h 6"/>
                      <a:gd name="T16" fmla="*/ 7 w 7"/>
                      <a:gd name="T17" fmla="*/ 4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6">
                        <a:moveTo>
                          <a:pt x="7" y="4"/>
                        </a:moveTo>
                        <a:lnTo>
                          <a:pt x="5" y="6"/>
                        </a:lnTo>
                        <a:lnTo>
                          <a:pt x="5" y="1"/>
                        </a:lnTo>
                        <a:lnTo>
                          <a:pt x="2" y="0"/>
                        </a:lnTo>
                        <a:lnTo>
                          <a:pt x="0" y="0"/>
                        </a:lnTo>
                        <a:lnTo>
                          <a:pt x="0" y="3"/>
                        </a:lnTo>
                        <a:lnTo>
                          <a:pt x="2" y="3"/>
                        </a:lnTo>
                        <a:lnTo>
                          <a:pt x="2" y="4"/>
                        </a:lnTo>
                        <a:lnTo>
                          <a:pt x="7"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2351" name="Freeform 543"/>
                  <p:cNvSpPr>
                    <a:spLocks/>
                  </p:cNvSpPr>
                  <p:nvPr/>
                </p:nvSpPr>
                <p:spPr bwMode="auto">
                  <a:xfrm>
                    <a:off x="4202" y="1593"/>
                    <a:ext cx="2" cy="4"/>
                  </a:xfrm>
                  <a:custGeom>
                    <a:avLst/>
                    <a:gdLst>
                      <a:gd name="T0" fmla="*/ 5 w 5"/>
                      <a:gd name="T1" fmla="*/ 1 h 8"/>
                      <a:gd name="T2" fmla="*/ 5 w 5"/>
                      <a:gd name="T3" fmla="*/ 5 h 8"/>
                      <a:gd name="T4" fmla="*/ 2 w 5"/>
                      <a:gd name="T5" fmla="*/ 8 h 8"/>
                      <a:gd name="T6" fmla="*/ 0 w 5"/>
                      <a:gd name="T7" fmla="*/ 6 h 8"/>
                      <a:gd name="T8" fmla="*/ 0 w 5"/>
                      <a:gd name="T9" fmla="*/ 1 h 8"/>
                      <a:gd name="T10" fmla="*/ 2 w 5"/>
                      <a:gd name="T11" fmla="*/ 0 h 8"/>
                      <a:gd name="T12" fmla="*/ 4 w 5"/>
                      <a:gd name="T13" fmla="*/ 0 h 8"/>
                      <a:gd name="T14" fmla="*/ 5 w 5"/>
                      <a:gd name="T15" fmla="*/ 1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8">
                        <a:moveTo>
                          <a:pt x="5" y="1"/>
                        </a:moveTo>
                        <a:lnTo>
                          <a:pt x="5" y="5"/>
                        </a:lnTo>
                        <a:lnTo>
                          <a:pt x="2" y="8"/>
                        </a:lnTo>
                        <a:lnTo>
                          <a:pt x="0" y="6"/>
                        </a:lnTo>
                        <a:lnTo>
                          <a:pt x="0" y="1"/>
                        </a:lnTo>
                        <a:lnTo>
                          <a:pt x="2" y="0"/>
                        </a:lnTo>
                        <a:lnTo>
                          <a:pt x="4" y="0"/>
                        </a:lnTo>
                        <a:lnTo>
                          <a:pt x="5"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2352" name="Freeform 544"/>
                  <p:cNvSpPr>
                    <a:spLocks/>
                  </p:cNvSpPr>
                  <p:nvPr/>
                </p:nvSpPr>
                <p:spPr bwMode="auto">
                  <a:xfrm>
                    <a:off x="4203" y="1594"/>
                    <a:ext cx="2" cy="5"/>
                  </a:xfrm>
                  <a:custGeom>
                    <a:avLst/>
                    <a:gdLst>
                      <a:gd name="T0" fmla="*/ 0 w 5"/>
                      <a:gd name="T1" fmla="*/ 9 h 10"/>
                      <a:gd name="T2" fmla="*/ 2 w 5"/>
                      <a:gd name="T3" fmla="*/ 9 h 10"/>
                      <a:gd name="T4" fmla="*/ 5 w 5"/>
                      <a:gd name="T5" fmla="*/ 5 h 10"/>
                      <a:gd name="T6" fmla="*/ 5 w 5"/>
                      <a:gd name="T7" fmla="*/ 0 h 10"/>
                      <a:gd name="T8" fmla="*/ 2 w 5"/>
                      <a:gd name="T9" fmla="*/ 0 h 10"/>
                      <a:gd name="T10" fmla="*/ 2 w 5"/>
                      <a:gd name="T11" fmla="*/ 4 h 10"/>
                      <a:gd name="T12" fmla="*/ 0 w 5"/>
                      <a:gd name="T13" fmla="*/ 5 h 10"/>
                      <a:gd name="T14" fmla="*/ 2 w 5"/>
                      <a:gd name="T15" fmla="*/ 7 h 10"/>
                      <a:gd name="T16" fmla="*/ 0 w 5"/>
                      <a:gd name="T17" fmla="*/ 9 h 10"/>
                      <a:gd name="T18" fmla="*/ 0 w 5"/>
                      <a:gd name="T19" fmla="*/ 10 h 10"/>
                      <a:gd name="T20" fmla="*/ 2 w 5"/>
                      <a:gd name="T21" fmla="*/ 9 h 10"/>
                      <a:gd name="T22" fmla="*/ 0 w 5"/>
                      <a:gd name="T23" fmla="*/ 9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 h="10">
                        <a:moveTo>
                          <a:pt x="0" y="9"/>
                        </a:moveTo>
                        <a:lnTo>
                          <a:pt x="2" y="9"/>
                        </a:lnTo>
                        <a:lnTo>
                          <a:pt x="5" y="5"/>
                        </a:lnTo>
                        <a:lnTo>
                          <a:pt x="5" y="0"/>
                        </a:lnTo>
                        <a:lnTo>
                          <a:pt x="2" y="0"/>
                        </a:lnTo>
                        <a:lnTo>
                          <a:pt x="2" y="4"/>
                        </a:lnTo>
                        <a:lnTo>
                          <a:pt x="0" y="5"/>
                        </a:lnTo>
                        <a:lnTo>
                          <a:pt x="2" y="7"/>
                        </a:lnTo>
                        <a:lnTo>
                          <a:pt x="0" y="9"/>
                        </a:lnTo>
                        <a:lnTo>
                          <a:pt x="0" y="10"/>
                        </a:lnTo>
                        <a:lnTo>
                          <a:pt x="2" y="9"/>
                        </a:lnTo>
                        <a:lnTo>
                          <a:pt x="0" y="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2353" name="Freeform 545"/>
                  <p:cNvSpPr>
                    <a:spLocks/>
                  </p:cNvSpPr>
                  <p:nvPr/>
                </p:nvSpPr>
                <p:spPr bwMode="auto">
                  <a:xfrm>
                    <a:off x="4201" y="1594"/>
                    <a:ext cx="2" cy="4"/>
                  </a:xfrm>
                  <a:custGeom>
                    <a:avLst/>
                    <a:gdLst>
                      <a:gd name="T0" fmla="*/ 0 w 5"/>
                      <a:gd name="T1" fmla="*/ 0 h 9"/>
                      <a:gd name="T2" fmla="*/ 0 w 5"/>
                      <a:gd name="T3" fmla="*/ 5 h 9"/>
                      <a:gd name="T4" fmla="*/ 3 w 5"/>
                      <a:gd name="T5" fmla="*/ 9 h 9"/>
                      <a:gd name="T6" fmla="*/ 5 w 5"/>
                      <a:gd name="T7" fmla="*/ 7 h 9"/>
                      <a:gd name="T8" fmla="*/ 3 w 5"/>
                      <a:gd name="T9" fmla="*/ 5 h 9"/>
                      <a:gd name="T10" fmla="*/ 3 w 5"/>
                      <a:gd name="T11" fmla="*/ 0 h 9"/>
                      <a:gd name="T12" fmla="*/ 1 w 5"/>
                      <a:gd name="T13" fmla="*/ 2 h 9"/>
                      <a:gd name="T14" fmla="*/ 0 w 5"/>
                      <a:gd name="T15" fmla="*/ 0 h 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9">
                        <a:moveTo>
                          <a:pt x="0" y="0"/>
                        </a:moveTo>
                        <a:lnTo>
                          <a:pt x="0" y="5"/>
                        </a:lnTo>
                        <a:lnTo>
                          <a:pt x="3" y="9"/>
                        </a:lnTo>
                        <a:lnTo>
                          <a:pt x="5" y="7"/>
                        </a:lnTo>
                        <a:lnTo>
                          <a:pt x="3" y="5"/>
                        </a:lnTo>
                        <a:lnTo>
                          <a:pt x="3" y="0"/>
                        </a:lnTo>
                        <a:lnTo>
                          <a:pt x="1" y="2"/>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2354" name="Freeform 546"/>
                  <p:cNvSpPr>
                    <a:spLocks/>
                  </p:cNvSpPr>
                  <p:nvPr/>
                </p:nvSpPr>
                <p:spPr bwMode="auto">
                  <a:xfrm>
                    <a:off x="4201" y="1593"/>
                    <a:ext cx="4" cy="2"/>
                  </a:xfrm>
                  <a:custGeom>
                    <a:avLst/>
                    <a:gdLst>
                      <a:gd name="T0" fmla="*/ 8 w 8"/>
                      <a:gd name="T1" fmla="*/ 3 h 5"/>
                      <a:gd name="T2" fmla="*/ 6 w 8"/>
                      <a:gd name="T3" fmla="*/ 0 h 5"/>
                      <a:gd name="T4" fmla="*/ 3 w 8"/>
                      <a:gd name="T5" fmla="*/ 0 h 5"/>
                      <a:gd name="T6" fmla="*/ 0 w 8"/>
                      <a:gd name="T7" fmla="*/ 3 h 5"/>
                      <a:gd name="T8" fmla="*/ 1 w 8"/>
                      <a:gd name="T9" fmla="*/ 5 h 5"/>
                      <a:gd name="T10" fmla="*/ 3 w 8"/>
                      <a:gd name="T11" fmla="*/ 3 h 5"/>
                      <a:gd name="T12" fmla="*/ 8 w 8"/>
                      <a:gd name="T13" fmla="*/ 3 h 5"/>
                    </a:gdLst>
                    <a:ahLst/>
                    <a:cxnLst>
                      <a:cxn ang="0">
                        <a:pos x="T0" y="T1"/>
                      </a:cxn>
                      <a:cxn ang="0">
                        <a:pos x="T2" y="T3"/>
                      </a:cxn>
                      <a:cxn ang="0">
                        <a:pos x="T4" y="T5"/>
                      </a:cxn>
                      <a:cxn ang="0">
                        <a:pos x="T6" y="T7"/>
                      </a:cxn>
                      <a:cxn ang="0">
                        <a:pos x="T8" y="T9"/>
                      </a:cxn>
                      <a:cxn ang="0">
                        <a:pos x="T10" y="T11"/>
                      </a:cxn>
                      <a:cxn ang="0">
                        <a:pos x="T12" y="T13"/>
                      </a:cxn>
                    </a:cxnLst>
                    <a:rect l="0" t="0" r="r" b="b"/>
                    <a:pathLst>
                      <a:path w="8" h="5">
                        <a:moveTo>
                          <a:pt x="8" y="3"/>
                        </a:moveTo>
                        <a:lnTo>
                          <a:pt x="6" y="0"/>
                        </a:lnTo>
                        <a:lnTo>
                          <a:pt x="3" y="0"/>
                        </a:lnTo>
                        <a:lnTo>
                          <a:pt x="0" y="3"/>
                        </a:lnTo>
                        <a:lnTo>
                          <a:pt x="1" y="5"/>
                        </a:lnTo>
                        <a:lnTo>
                          <a:pt x="3" y="3"/>
                        </a:lnTo>
                        <a:lnTo>
                          <a:pt x="8"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2355" name="Freeform 547"/>
                  <p:cNvSpPr>
                    <a:spLocks/>
                  </p:cNvSpPr>
                  <p:nvPr/>
                </p:nvSpPr>
                <p:spPr bwMode="auto">
                  <a:xfrm>
                    <a:off x="4219" y="1593"/>
                    <a:ext cx="2" cy="4"/>
                  </a:xfrm>
                  <a:custGeom>
                    <a:avLst/>
                    <a:gdLst>
                      <a:gd name="T0" fmla="*/ 5 w 5"/>
                      <a:gd name="T1" fmla="*/ 1 h 8"/>
                      <a:gd name="T2" fmla="*/ 5 w 5"/>
                      <a:gd name="T3" fmla="*/ 6 h 8"/>
                      <a:gd name="T4" fmla="*/ 4 w 5"/>
                      <a:gd name="T5" fmla="*/ 8 h 8"/>
                      <a:gd name="T6" fmla="*/ 0 w 5"/>
                      <a:gd name="T7" fmla="*/ 8 h 8"/>
                      <a:gd name="T8" fmla="*/ 0 w 5"/>
                      <a:gd name="T9" fmla="*/ 0 h 8"/>
                      <a:gd name="T10" fmla="*/ 5 w 5"/>
                      <a:gd name="T11" fmla="*/ 0 h 8"/>
                      <a:gd name="T12" fmla="*/ 5 w 5"/>
                      <a:gd name="T13" fmla="*/ 1 h 8"/>
                    </a:gdLst>
                    <a:ahLst/>
                    <a:cxnLst>
                      <a:cxn ang="0">
                        <a:pos x="T0" y="T1"/>
                      </a:cxn>
                      <a:cxn ang="0">
                        <a:pos x="T2" y="T3"/>
                      </a:cxn>
                      <a:cxn ang="0">
                        <a:pos x="T4" y="T5"/>
                      </a:cxn>
                      <a:cxn ang="0">
                        <a:pos x="T6" y="T7"/>
                      </a:cxn>
                      <a:cxn ang="0">
                        <a:pos x="T8" y="T9"/>
                      </a:cxn>
                      <a:cxn ang="0">
                        <a:pos x="T10" y="T11"/>
                      </a:cxn>
                      <a:cxn ang="0">
                        <a:pos x="T12" y="T13"/>
                      </a:cxn>
                    </a:cxnLst>
                    <a:rect l="0" t="0" r="r" b="b"/>
                    <a:pathLst>
                      <a:path w="5" h="8">
                        <a:moveTo>
                          <a:pt x="5" y="1"/>
                        </a:moveTo>
                        <a:lnTo>
                          <a:pt x="5" y="6"/>
                        </a:lnTo>
                        <a:lnTo>
                          <a:pt x="4" y="8"/>
                        </a:lnTo>
                        <a:lnTo>
                          <a:pt x="0" y="8"/>
                        </a:lnTo>
                        <a:lnTo>
                          <a:pt x="0" y="0"/>
                        </a:lnTo>
                        <a:lnTo>
                          <a:pt x="5" y="0"/>
                        </a:lnTo>
                        <a:lnTo>
                          <a:pt x="5"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2356" name="Freeform 548"/>
                  <p:cNvSpPr>
                    <a:spLocks/>
                  </p:cNvSpPr>
                  <p:nvPr/>
                </p:nvSpPr>
                <p:spPr bwMode="auto">
                  <a:xfrm>
                    <a:off x="4220" y="1594"/>
                    <a:ext cx="2" cy="4"/>
                  </a:xfrm>
                  <a:custGeom>
                    <a:avLst/>
                    <a:gdLst>
                      <a:gd name="T0" fmla="*/ 0 w 3"/>
                      <a:gd name="T1" fmla="*/ 9 h 9"/>
                      <a:gd name="T2" fmla="*/ 3 w 3"/>
                      <a:gd name="T3" fmla="*/ 7 h 9"/>
                      <a:gd name="T4" fmla="*/ 3 w 3"/>
                      <a:gd name="T5" fmla="*/ 0 h 9"/>
                      <a:gd name="T6" fmla="*/ 0 w 3"/>
                      <a:gd name="T7" fmla="*/ 0 h 9"/>
                      <a:gd name="T8" fmla="*/ 0 w 3"/>
                      <a:gd name="T9" fmla="*/ 5 h 9"/>
                      <a:gd name="T10" fmla="*/ 0 w 3"/>
                      <a:gd name="T11" fmla="*/ 4 h 9"/>
                      <a:gd name="T12" fmla="*/ 0 w 3"/>
                      <a:gd name="T13" fmla="*/ 9 h 9"/>
                    </a:gdLst>
                    <a:ahLst/>
                    <a:cxnLst>
                      <a:cxn ang="0">
                        <a:pos x="T0" y="T1"/>
                      </a:cxn>
                      <a:cxn ang="0">
                        <a:pos x="T2" y="T3"/>
                      </a:cxn>
                      <a:cxn ang="0">
                        <a:pos x="T4" y="T5"/>
                      </a:cxn>
                      <a:cxn ang="0">
                        <a:pos x="T6" y="T7"/>
                      </a:cxn>
                      <a:cxn ang="0">
                        <a:pos x="T8" y="T9"/>
                      </a:cxn>
                      <a:cxn ang="0">
                        <a:pos x="T10" y="T11"/>
                      </a:cxn>
                      <a:cxn ang="0">
                        <a:pos x="T12" y="T13"/>
                      </a:cxn>
                    </a:cxnLst>
                    <a:rect l="0" t="0" r="r" b="b"/>
                    <a:pathLst>
                      <a:path w="3" h="9">
                        <a:moveTo>
                          <a:pt x="0" y="9"/>
                        </a:moveTo>
                        <a:lnTo>
                          <a:pt x="3" y="7"/>
                        </a:lnTo>
                        <a:lnTo>
                          <a:pt x="3" y="0"/>
                        </a:lnTo>
                        <a:lnTo>
                          <a:pt x="0" y="0"/>
                        </a:lnTo>
                        <a:lnTo>
                          <a:pt x="0" y="5"/>
                        </a:lnTo>
                        <a:lnTo>
                          <a:pt x="0" y="4"/>
                        </a:lnTo>
                        <a:lnTo>
                          <a:pt x="0" y="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2357" name="Freeform 549"/>
                  <p:cNvSpPr>
                    <a:spLocks/>
                  </p:cNvSpPr>
                  <p:nvPr/>
                </p:nvSpPr>
                <p:spPr bwMode="auto">
                  <a:xfrm>
                    <a:off x="4218" y="1596"/>
                    <a:ext cx="2" cy="2"/>
                  </a:xfrm>
                  <a:custGeom>
                    <a:avLst/>
                    <a:gdLst>
                      <a:gd name="T0" fmla="*/ 0 w 5"/>
                      <a:gd name="T1" fmla="*/ 3 h 5"/>
                      <a:gd name="T2" fmla="*/ 1 w 5"/>
                      <a:gd name="T3" fmla="*/ 5 h 5"/>
                      <a:gd name="T4" fmla="*/ 5 w 5"/>
                      <a:gd name="T5" fmla="*/ 5 h 5"/>
                      <a:gd name="T6" fmla="*/ 5 w 5"/>
                      <a:gd name="T7" fmla="*/ 0 h 5"/>
                      <a:gd name="T8" fmla="*/ 1 w 5"/>
                      <a:gd name="T9" fmla="*/ 0 h 5"/>
                      <a:gd name="T10" fmla="*/ 5 w 5"/>
                      <a:gd name="T11" fmla="*/ 3 h 5"/>
                      <a:gd name="T12" fmla="*/ 0 w 5"/>
                      <a:gd name="T13" fmla="*/ 3 h 5"/>
                      <a:gd name="T14" fmla="*/ 0 w 5"/>
                      <a:gd name="T15" fmla="*/ 5 h 5"/>
                      <a:gd name="T16" fmla="*/ 1 w 5"/>
                      <a:gd name="T17" fmla="*/ 5 h 5"/>
                      <a:gd name="T18" fmla="*/ 0 w 5"/>
                      <a:gd name="T19" fmla="*/ 3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 h="5">
                        <a:moveTo>
                          <a:pt x="0" y="3"/>
                        </a:moveTo>
                        <a:lnTo>
                          <a:pt x="1" y="5"/>
                        </a:lnTo>
                        <a:lnTo>
                          <a:pt x="5" y="5"/>
                        </a:lnTo>
                        <a:lnTo>
                          <a:pt x="5" y="0"/>
                        </a:lnTo>
                        <a:lnTo>
                          <a:pt x="1" y="0"/>
                        </a:lnTo>
                        <a:lnTo>
                          <a:pt x="5" y="3"/>
                        </a:lnTo>
                        <a:lnTo>
                          <a:pt x="0" y="3"/>
                        </a:lnTo>
                        <a:lnTo>
                          <a:pt x="0" y="5"/>
                        </a:lnTo>
                        <a:lnTo>
                          <a:pt x="1" y="5"/>
                        </a:lnTo>
                        <a:lnTo>
                          <a:pt x="0"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2358" name="Freeform 550"/>
                  <p:cNvSpPr>
                    <a:spLocks/>
                  </p:cNvSpPr>
                  <p:nvPr/>
                </p:nvSpPr>
                <p:spPr bwMode="auto">
                  <a:xfrm>
                    <a:off x="4218" y="1593"/>
                    <a:ext cx="2" cy="4"/>
                  </a:xfrm>
                  <a:custGeom>
                    <a:avLst/>
                    <a:gdLst>
                      <a:gd name="T0" fmla="*/ 1 w 5"/>
                      <a:gd name="T1" fmla="*/ 0 h 10"/>
                      <a:gd name="T2" fmla="*/ 0 w 5"/>
                      <a:gd name="T3" fmla="*/ 2 h 10"/>
                      <a:gd name="T4" fmla="*/ 0 w 5"/>
                      <a:gd name="T5" fmla="*/ 10 h 10"/>
                      <a:gd name="T6" fmla="*/ 5 w 5"/>
                      <a:gd name="T7" fmla="*/ 10 h 10"/>
                      <a:gd name="T8" fmla="*/ 5 w 5"/>
                      <a:gd name="T9" fmla="*/ 2 h 10"/>
                      <a:gd name="T10" fmla="*/ 1 w 5"/>
                      <a:gd name="T11" fmla="*/ 3 h 10"/>
                      <a:gd name="T12" fmla="*/ 1 w 5"/>
                      <a:gd name="T13" fmla="*/ 0 h 10"/>
                      <a:gd name="T14" fmla="*/ 0 w 5"/>
                      <a:gd name="T15" fmla="*/ 0 h 10"/>
                      <a:gd name="T16" fmla="*/ 0 w 5"/>
                      <a:gd name="T17" fmla="*/ 2 h 10"/>
                      <a:gd name="T18" fmla="*/ 1 w 5"/>
                      <a:gd name="T19"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 h="10">
                        <a:moveTo>
                          <a:pt x="1" y="0"/>
                        </a:moveTo>
                        <a:lnTo>
                          <a:pt x="0" y="2"/>
                        </a:lnTo>
                        <a:lnTo>
                          <a:pt x="0" y="10"/>
                        </a:lnTo>
                        <a:lnTo>
                          <a:pt x="5" y="10"/>
                        </a:lnTo>
                        <a:lnTo>
                          <a:pt x="5" y="2"/>
                        </a:lnTo>
                        <a:lnTo>
                          <a:pt x="1" y="3"/>
                        </a:lnTo>
                        <a:lnTo>
                          <a:pt x="1" y="0"/>
                        </a:lnTo>
                        <a:lnTo>
                          <a:pt x="0" y="0"/>
                        </a:lnTo>
                        <a:lnTo>
                          <a:pt x="0" y="2"/>
                        </a:lnTo>
                        <a:lnTo>
                          <a:pt x="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2359" name="Freeform 551"/>
                  <p:cNvSpPr>
                    <a:spLocks/>
                  </p:cNvSpPr>
                  <p:nvPr/>
                </p:nvSpPr>
                <p:spPr bwMode="auto">
                  <a:xfrm>
                    <a:off x="4219" y="1593"/>
                    <a:ext cx="3" cy="1"/>
                  </a:xfrm>
                  <a:custGeom>
                    <a:avLst/>
                    <a:gdLst>
                      <a:gd name="T0" fmla="*/ 7 w 7"/>
                      <a:gd name="T1" fmla="*/ 3 h 3"/>
                      <a:gd name="T2" fmla="*/ 4 w 7"/>
                      <a:gd name="T3" fmla="*/ 0 h 3"/>
                      <a:gd name="T4" fmla="*/ 0 w 7"/>
                      <a:gd name="T5" fmla="*/ 0 h 3"/>
                      <a:gd name="T6" fmla="*/ 0 w 7"/>
                      <a:gd name="T7" fmla="*/ 3 h 3"/>
                      <a:gd name="T8" fmla="*/ 7 w 7"/>
                      <a:gd name="T9" fmla="*/ 3 h 3"/>
                    </a:gdLst>
                    <a:ahLst/>
                    <a:cxnLst>
                      <a:cxn ang="0">
                        <a:pos x="T0" y="T1"/>
                      </a:cxn>
                      <a:cxn ang="0">
                        <a:pos x="T2" y="T3"/>
                      </a:cxn>
                      <a:cxn ang="0">
                        <a:pos x="T4" y="T5"/>
                      </a:cxn>
                      <a:cxn ang="0">
                        <a:pos x="T6" y="T7"/>
                      </a:cxn>
                      <a:cxn ang="0">
                        <a:pos x="T8" y="T9"/>
                      </a:cxn>
                    </a:cxnLst>
                    <a:rect l="0" t="0" r="r" b="b"/>
                    <a:pathLst>
                      <a:path w="7" h="3">
                        <a:moveTo>
                          <a:pt x="7" y="3"/>
                        </a:moveTo>
                        <a:lnTo>
                          <a:pt x="4" y="0"/>
                        </a:lnTo>
                        <a:lnTo>
                          <a:pt x="0" y="0"/>
                        </a:lnTo>
                        <a:lnTo>
                          <a:pt x="0" y="3"/>
                        </a:lnTo>
                        <a:lnTo>
                          <a:pt x="7"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2360" name="Freeform 552"/>
                  <p:cNvSpPr>
                    <a:spLocks/>
                  </p:cNvSpPr>
                  <p:nvPr/>
                </p:nvSpPr>
                <p:spPr bwMode="auto">
                  <a:xfrm>
                    <a:off x="4235" y="1593"/>
                    <a:ext cx="3" cy="4"/>
                  </a:xfrm>
                  <a:custGeom>
                    <a:avLst/>
                    <a:gdLst>
                      <a:gd name="T0" fmla="*/ 6 w 6"/>
                      <a:gd name="T1" fmla="*/ 5 h 6"/>
                      <a:gd name="T2" fmla="*/ 6 w 6"/>
                      <a:gd name="T3" fmla="*/ 6 h 6"/>
                      <a:gd name="T4" fmla="*/ 3 w 6"/>
                      <a:gd name="T5" fmla="*/ 6 h 6"/>
                      <a:gd name="T6" fmla="*/ 0 w 6"/>
                      <a:gd name="T7" fmla="*/ 3 h 6"/>
                      <a:gd name="T8" fmla="*/ 0 w 6"/>
                      <a:gd name="T9" fmla="*/ 1 h 6"/>
                      <a:gd name="T10" fmla="*/ 1 w 6"/>
                      <a:gd name="T11" fmla="*/ 0 h 6"/>
                      <a:gd name="T12" fmla="*/ 3 w 6"/>
                      <a:gd name="T13" fmla="*/ 0 h 6"/>
                      <a:gd name="T14" fmla="*/ 4 w 6"/>
                      <a:gd name="T15" fmla="*/ 1 h 6"/>
                      <a:gd name="T16" fmla="*/ 6 w 6"/>
                      <a:gd name="T17" fmla="*/ 1 h 6"/>
                      <a:gd name="T18" fmla="*/ 6 w 6"/>
                      <a:gd name="T19" fmla="*/ 5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6">
                        <a:moveTo>
                          <a:pt x="6" y="5"/>
                        </a:moveTo>
                        <a:lnTo>
                          <a:pt x="6" y="6"/>
                        </a:lnTo>
                        <a:lnTo>
                          <a:pt x="3" y="6"/>
                        </a:lnTo>
                        <a:lnTo>
                          <a:pt x="0" y="3"/>
                        </a:lnTo>
                        <a:lnTo>
                          <a:pt x="0" y="1"/>
                        </a:lnTo>
                        <a:lnTo>
                          <a:pt x="1" y="0"/>
                        </a:lnTo>
                        <a:lnTo>
                          <a:pt x="3" y="0"/>
                        </a:lnTo>
                        <a:lnTo>
                          <a:pt x="4" y="1"/>
                        </a:lnTo>
                        <a:lnTo>
                          <a:pt x="6" y="1"/>
                        </a:lnTo>
                        <a:lnTo>
                          <a:pt x="6" y="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2361" name="Freeform 553"/>
                  <p:cNvSpPr>
                    <a:spLocks/>
                  </p:cNvSpPr>
                  <p:nvPr/>
                </p:nvSpPr>
                <p:spPr bwMode="auto">
                  <a:xfrm>
                    <a:off x="4236" y="1596"/>
                    <a:ext cx="3" cy="1"/>
                  </a:xfrm>
                  <a:custGeom>
                    <a:avLst/>
                    <a:gdLst>
                      <a:gd name="T0" fmla="*/ 3 w 5"/>
                      <a:gd name="T1" fmla="*/ 3 h 3"/>
                      <a:gd name="T2" fmla="*/ 5 w 5"/>
                      <a:gd name="T3" fmla="*/ 1 h 3"/>
                      <a:gd name="T4" fmla="*/ 5 w 5"/>
                      <a:gd name="T5" fmla="*/ 0 h 3"/>
                      <a:gd name="T6" fmla="*/ 0 w 5"/>
                      <a:gd name="T7" fmla="*/ 0 h 3"/>
                      <a:gd name="T8" fmla="*/ 0 w 5"/>
                      <a:gd name="T9" fmla="*/ 1 h 3"/>
                      <a:gd name="T10" fmla="*/ 1 w 5"/>
                      <a:gd name="T11" fmla="*/ 0 h 3"/>
                      <a:gd name="T12" fmla="*/ 3 w 5"/>
                      <a:gd name="T13" fmla="*/ 3 h 3"/>
                      <a:gd name="T14" fmla="*/ 5 w 5"/>
                      <a:gd name="T15" fmla="*/ 3 h 3"/>
                      <a:gd name="T16" fmla="*/ 5 w 5"/>
                      <a:gd name="T17" fmla="*/ 1 h 3"/>
                      <a:gd name="T18" fmla="*/ 3 w 5"/>
                      <a:gd name="T19" fmla="*/ 3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 h="3">
                        <a:moveTo>
                          <a:pt x="3" y="3"/>
                        </a:moveTo>
                        <a:lnTo>
                          <a:pt x="5" y="1"/>
                        </a:lnTo>
                        <a:lnTo>
                          <a:pt x="5" y="0"/>
                        </a:lnTo>
                        <a:lnTo>
                          <a:pt x="0" y="0"/>
                        </a:lnTo>
                        <a:lnTo>
                          <a:pt x="0" y="1"/>
                        </a:lnTo>
                        <a:lnTo>
                          <a:pt x="1" y="0"/>
                        </a:lnTo>
                        <a:lnTo>
                          <a:pt x="3" y="3"/>
                        </a:lnTo>
                        <a:lnTo>
                          <a:pt x="5" y="3"/>
                        </a:lnTo>
                        <a:lnTo>
                          <a:pt x="5" y="1"/>
                        </a:lnTo>
                        <a:lnTo>
                          <a:pt x="3"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2362" name="Freeform 554"/>
                  <p:cNvSpPr>
                    <a:spLocks/>
                  </p:cNvSpPr>
                  <p:nvPr/>
                </p:nvSpPr>
                <p:spPr bwMode="auto">
                  <a:xfrm>
                    <a:off x="4234" y="1594"/>
                    <a:ext cx="4" cy="3"/>
                  </a:xfrm>
                  <a:custGeom>
                    <a:avLst/>
                    <a:gdLst>
                      <a:gd name="T0" fmla="*/ 0 w 8"/>
                      <a:gd name="T1" fmla="*/ 0 h 7"/>
                      <a:gd name="T2" fmla="*/ 0 w 8"/>
                      <a:gd name="T3" fmla="*/ 2 h 7"/>
                      <a:gd name="T4" fmla="*/ 2 w 8"/>
                      <a:gd name="T5" fmla="*/ 5 h 7"/>
                      <a:gd name="T6" fmla="*/ 5 w 8"/>
                      <a:gd name="T7" fmla="*/ 7 h 7"/>
                      <a:gd name="T8" fmla="*/ 8 w 8"/>
                      <a:gd name="T9" fmla="*/ 7 h 7"/>
                      <a:gd name="T10" fmla="*/ 6 w 8"/>
                      <a:gd name="T11" fmla="*/ 4 h 7"/>
                      <a:gd name="T12" fmla="*/ 5 w 8"/>
                      <a:gd name="T13" fmla="*/ 4 h 7"/>
                      <a:gd name="T14" fmla="*/ 5 w 8"/>
                      <a:gd name="T15" fmla="*/ 2 h 7"/>
                      <a:gd name="T16" fmla="*/ 3 w 8"/>
                      <a:gd name="T17" fmla="*/ 0 h 7"/>
                      <a:gd name="T18" fmla="*/ 0 w 8"/>
                      <a:gd name="T19"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 h="7">
                        <a:moveTo>
                          <a:pt x="0" y="0"/>
                        </a:moveTo>
                        <a:lnTo>
                          <a:pt x="0" y="2"/>
                        </a:lnTo>
                        <a:lnTo>
                          <a:pt x="2" y="5"/>
                        </a:lnTo>
                        <a:lnTo>
                          <a:pt x="5" y="7"/>
                        </a:lnTo>
                        <a:lnTo>
                          <a:pt x="8" y="7"/>
                        </a:lnTo>
                        <a:lnTo>
                          <a:pt x="6" y="4"/>
                        </a:lnTo>
                        <a:lnTo>
                          <a:pt x="5" y="4"/>
                        </a:lnTo>
                        <a:lnTo>
                          <a:pt x="5" y="2"/>
                        </a:lnTo>
                        <a:lnTo>
                          <a:pt x="3"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2363" name="Freeform 555"/>
                  <p:cNvSpPr>
                    <a:spLocks/>
                  </p:cNvSpPr>
                  <p:nvPr/>
                </p:nvSpPr>
                <p:spPr bwMode="auto">
                  <a:xfrm>
                    <a:off x="4234" y="1593"/>
                    <a:ext cx="5" cy="3"/>
                  </a:xfrm>
                  <a:custGeom>
                    <a:avLst/>
                    <a:gdLst>
                      <a:gd name="T0" fmla="*/ 10 w 10"/>
                      <a:gd name="T1" fmla="*/ 7 h 7"/>
                      <a:gd name="T2" fmla="*/ 10 w 10"/>
                      <a:gd name="T3" fmla="*/ 3 h 7"/>
                      <a:gd name="T4" fmla="*/ 6 w 10"/>
                      <a:gd name="T5" fmla="*/ 0 h 7"/>
                      <a:gd name="T6" fmla="*/ 2 w 10"/>
                      <a:gd name="T7" fmla="*/ 0 h 7"/>
                      <a:gd name="T8" fmla="*/ 2 w 10"/>
                      <a:gd name="T9" fmla="*/ 2 h 7"/>
                      <a:gd name="T10" fmla="*/ 0 w 10"/>
                      <a:gd name="T11" fmla="*/ 3 h 7"/>
                      <a:gd name="T12" fmla="*/ 6 w 10"/>
                      <a:gd name="T13" fmla="*/ 3 h 7"/>
                      <a:gd name="T14" fmla="*/ 6 w 10"/>
                      <a:gd name="T15" fmla="*/ 5 h 7"/>
                      <a:gd name="T16" fmla="*/ 5 w 10"/>
                      <a:gd name="T17" fmla="*/ 7 h 7"/>
                      <a:gd name="T18" fmla="*/ 6 w 10"/>
                      <a:gd name="T19" fmla="*/ 5 h 7"/>
                      <a:gd name="T20" fmla="*/ 5 w 10"/>
                      <a:gd name="T21" fmla="*/ 5 h 7"/>
                      <a:gd name="T22" fmla="*/ 5 w 10"/>
                      <a:gd name="T23" fmla="*/ 7 h 7"/>
                      <a:gd name="T24" fmla="*/ 10 w 10"/>
                      <a:gd name="T25"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 h="7">
                        <a:moveTo>
                          <a:pt x="10" y="7"/>
                        </a:moveTo>
                        <a:lnTo>
                          <a:pt x="10" y="3"/>
                        </a:lnTo>
                        <a:lnTo>
                          <a:pt x="6" y="0"/>
                        </a:lnTo>
                        <a:lnTo>
                          <a:pt x="2" y="0"/>
                        </a:lnTo>
                        <a:lnTo>
                          <a:pt x="2" y="2"/>
                        </a:lnTo>
                        <a:lnTo>
                          <a:pt x="0" y="3"/>
                        </a:lnTo>
                        <a:lnTo>
                          <a:pt x="6" y="3"/>
                        </a:lnTo>
                        <a:lnTo>
                          <a:pt x="6" y="5"/>
                        </a:lnTo>
                        <a:lnTo>
                          <a:pt x="5" y="7"/>
                        </a:lnTo>
                        <a:lnTo>
                          <a:pt x="6" y="5"/>
                        </a:lnTo>
                        <a:lnTo>
                          <a:pt x="5" y="5"/>
                        </a:lnTo>
                        <a:lnTo>
                          <a:pt x="5" y="7"/>
                        </a:lnTo>
                        <a:lnTo>
                          <a:pt x="10"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2364" name="Freeform 556"/>
                  <p:cNvSpPr>
                    <a:spLocks/>
                  </p:cNvSpPr>
                  <p:nvPr/>
                </p:nvSpPr>
                <p:spPr bwMode="auto">
                  <a:xfrm>
                    <a:off x="4241" y="1593"/>
                    <a:ext cx="3" cy="4"/>
                  </a:xfrm>
                  <a:custGeom>
                    <a:avLst/>
                    <a:gdLst>
                      <a:gd name="T0" fmla="*/ 4 w 4"/>
                      <a:gd name="T1" fmla="*/ 3 h 8"/>
                      <a:gd name="T2" fmla="*/ 3 w 4"/>
                      <a:gd name="T3" fmla="*/ 8 h 8"/>
                      <a:gd name="T4" fmla="*/ 1 w 4"/>
                      <a:gd name="T5" fmla="*/ 8 h 8"/>
                      <a:gd name="T6" fmla="*/ 0 w 4"/>
                      <a:gd name="T7" fmla="*/ 6 h 8"/>
                      <a:gd name="T8" fmla="*/ 0 w 4"/>
                      <a:gd name="T9" fmla="*/ 1 h 8"/>
                      <a:gd name="T10" fmla="*/ 1 w 4"/>
                      <a:gd name="T11" fmla="*/ 0 h 8"/>
                      <a:gd name="T12" fmla="*/ 3 w 4"/>
                      <a:gd name="T13" fmla="*/ 0 h 8"/>
                      <a:gd name="T14" fmla="*/ 4 w 4"/>
                      <a:gd name="T15" fmla="*/ 1 h 8"/>
                      <a:gd name="T16" fmla="*/ 4 w 4"/>
                      <a:gd name="T17" fmla="*/ 3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8">
                        <a:moveTo>
                          <a:pt x="4" y="3"/>
                        </a:moveTo>
                        <a:lnTo>
                          <a:pt x="3" y="8"/>
                        </a:lnTo>
                        <a:lnTo>
                          <a:pt x="1" y="8"/>
                        </a:lnTo>
                        <a:lnTo>
                          <a:pt x="0" y="6"/>
                        </a:lnTo>
                        <a:lnTo>
                          <a:pt x="0" y="1"/>
                        </a:lnTo>
                        <a:lnTo>
                          <a:pt x="1" y="0"/>
                        </a:lnTo>
                        <a:lnTo>
                          <a:pt x="3" y="0"/>
                        </a:lnTo>
                        <a:lnTo>
                          <a:pt x="4" y="1"/>
                        </a:lnTo>
                        <a:lnTo>
                          <a:pt x="4"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2365" name="Freeform 557"/>
                  <p:cNvSpPr>
                    <a:spLocks/>
                  </p:cNvSpPr>
                  <p:nvPr/>
                </p:nvSpPr>
                <p:spPr bwMode="auto">
                  <a:xfrm>
                    <a:off x="4242" y="1595"/>
                    <a:ext cx="2" cy="3"/>
                  </a:xfrm>
                  <a:custGeom>
                    <a:avLst/>
                    <a:gdLst>
                      <a:gd name="T0" fmla="*/ 2 w 5"/>
                      <a:gd name="T1" fmla="*/ 7 h 7"/>
                      <a:gd name="T2" fmla="*/ 3 w 5"/>
                      <a:gd name="T3" fmla="*/ 7 h 7"/>
                      <a:gd name="T4" fmla="*/ 5 w 5"/>
                      <a:gd name="T5" fmla="*/ 0 h 7"/>
                      <a:gd name="T6" fmla="*/ 2 w 5"/>
                      <a:gd name="T7" fmla="*/ 0 h 7"/>
                      <a:gd name="T8" fmla="*/ 0 w 5"/>
                      <a:gd name="T9" fmla="*/ 5 h 7"/>
                      <a:gd name="T10" fmla="*/ 2 w 5"/>
                      <a:gd name="T11" fmla="*/ 3 h 7"/>
                      <a:gd name="T12" fmla="*/ 2 w 5"/>
                      <a:gd name="T13" fmla="*/ 7 h 7"/>
                      <a:gd name="T14" fmla="*/ 3 w 5"/>
                      <a:gd name="T15" fmla="*/ 7 h 7"/>
                      <a:gd name="T16" fmla="*/ 2 w 5"/>
                      <a:gd name="T17"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7">
                        <a:moveTo>
                          <a:pt x="2" y="7"/>
                        </a:moveTo>
                        <a:lnTo>
                          <a:pt x="3" y="7"/>
                        </a:lnTo>
                        <a:lnTo>
                          <a:pt x="5" y="0"/>
                        </a:lnTo>
                        <a:lnTo>
                          <a:pt x="2" y="0"/>
                        </a:lnTo>
                        <a:lnTo>
                          <a:pt x="0" y="5"/>
                        </a:lnTo>
                        <a:lnTo>
                          <a:pt x="2" y="3"/>
                        </a:lnTo>
                        <a:lnTo>
                          <a:pt x="2" y="7"/>
                        </a:lnTo>
                        <a:lnTo>
                          <a:pt x="3" y="7"/>
                        </a:lnTo>
                        <a:lnTo>
                          <a:pt x="2"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2366" name="Freeform 558"/>
                  <p:cNvSpPr>
                    <a:spLocks/>
                  </p:cNvSpPr>
                  <p:nvPr/>
                </p:nvSpPr>
                <p:spPr bwMode="auto">
                  <a:xfrm>
                    <a:off x="4240" y="1594"/>
                    <a:ext cx="3" cy="4"/>
                  </a:xfrm>
                  <a:custGeom>
                    <a:avLst/>
                    <a:gdLst>
                      <a:gd name="T0" fmla="*/ 0 w 5"/>
                      <a:gd name="T1" fmla="*/ 0 h 9"/>
                      <a:gd name="T2" fmla="*/ 0 w 5"/>
                      <a:gd name="T3" fmla="*/ 5 h 9"/>
                      <a:gd name="T4" fmla="*/ 2 w 5"/>
                      <a:gd name="T5" fmla="*/ 9 h 9"/>
                      <a:gd name="T6" fmla="*/ 5 w 5"/>
                      <a:gd name="T7" fmla="*/ 9 h 9"/>
                      <a:gd name="T8" fmla="*/ 5 w 5"/>
                      <a:gd name="T9" fmla="*/ 5 h 9"/>
                      <a:gd name="T10" fmla="*/ 3 w 5"/>
                      <a:gd name="T11" fmla="*/ 5 h 9"/>
                      <a:gd name="T12" fmla="*/ 3 w 5"/>
                      <a:gd name="T13" fmla="*/ 0 h 9"/>
                      <a:gd name="T14" fmla="*/ 0 w 5"/>
                      <a:gd name="T15" fmla="*/ 0 h 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9">
                        <a:moveTo>
                          <a:pt x="0" y="0"/>
                        </a:moveTo>
                        <a:lnTo>
                          <a:pt x="0" y="5"/>
                        </a:lnTo>
                        <a:lnTo>
                          <a:pt x="2" y="9"/>
                        </a:lnTo>
                        <a:lnTo>
                          <a:pt x="5" y="9"/>
                        </a:lnTo>
                        <a:lnTo>
                          <a:pt x="5" y="5"/>
                        </a:lnTo>
                        <a:lnTo>
                          <a:pt x="3" y="5"/>
                        </a:lnTo>
                        <a:lnTo>
                          <a:pt x="3"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2367" name="Freeform 559"/>
                  <p:cNvSpPr>
                    <a:spLocks/>
                  </p:cNvSpPr>
                  <p:nvPr/>
                </p:nvSpPr>
                <p:spPr bwMode="auto">
                  <a:xfrm>
                    <a:off x="4240" y="1593"/>
                    <a:ext cx="4" cy="2"/>
                  </a:xfrm>
                  <a:custGeom>
                    <a:avLst/>
                    <a:gdLst>
                      <a:gd name="T0" fmla="*/ 8 w 8"/>
                      <a:gd name="T1" fmla="*/ 5 h 5"/>
                      <a:gd name="T2" fmla="*/ 8 w 8"/>
                      <a:gd name="T3" fmla="*/ 3 h 5"/>
                      <a:gd name="T4" fmla="*/ 5 w 8"/>
                      <a:gd name="T5" fmla="*/ 0 h 5"/>
                      <a:gd name="T6" fmla="*/ 3 w 8"/>
                      <a:gd name="T7" fmla="*/ 0 h 5"/>
                      <a:gd name="T8" fmla="*/ 0 w 8"/>
                      <a:gd name="T9" fmla="*/ 3 h 5"/>
                      <a:gd name="T10" fmla="*/ 5 w 8"/>
                      <a:gd name="T11" fmla="*/ 3 h 5"/>
                      <a:gd name="T12" fmla="*/ 5 w 8"/>
                      <a:gd name="T13" fmla="*/ 5 h 5"/>
                      <a:gd name="T14" fmla="*/ 8 w 8"/>
                      <a:gd name="T15" fmla="*/ 5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 h="5">
                        <a:moveTo>
                          <a:pt x="8" y="5"/>
                        </a:moveTo>
                        <a:lnTo>
                          <a:pt x="8" y="3"/>
                        </a:lnTo>
                        <a:lnTo>
                          <a:pt x="5" y="0"/>
                        </a:lnTo>
                        <a:lnTo>
                          <a:pt x="3" y="0"/>
                        </a:lnTo>
                        <a:lnTo>
                          <a:pt x="0" y="3"/>
                        </a:lnTo>
                        <a:lnTo>
                          <a:pt x="5" y="3"/>
                        </a:lnTo>
                        <a:lnTo>
                          <a:pt x="5" y="5"/>
                        </a:lnTo>
                        <a:lnTo>
                          <a:pt x="8" y="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2368" name="Freeform 560"/>
                  <p:cNvSpPr>
                    <a:spLocks/>
                  </p:cNvSpPr>
                  <p:nvPr/>
                </p:nvSpPr>
                <p:spPr bwMode="auto">
                  <a:xfrm>
                    <a:off x="4295" y="1593"/>
                    <a:ext cx="3" cy="4"/>
                  </a:xfrm>
                  <a:custGeom>
                    <a:avLst/>
                    <a:gdLst>
                      <a:gd name="T0" fmla="*/ 4 w 4"/>
                      <a:gd name="T1" fmla="*/ 1 h 6"/>
                      <a:gd name="T2" fmla="*/ 4 w 4"/>
                      <a:gd name="T3" fmla="*/ 5 h 6"/>
                      <a:gd name="T4" fmla="*/ 3 w 4"/>
                      <a:gd name="T5" fmla="*/ 6 h 6"/>
                      <a:gd name="T6" fmla="*/ 1 w 4"/>
                      <a:gd name="T7" fmla="*/ 5 h 6"/>
                      <a:gd name="T8" fmla="*/ 0 w 4"/>
                      <a:gd name="T9" fmla="*/ 5 h 6"/>
                      <a:gd name="T10" fmla="*/ 0 w 4"/>
                      <a:gd name="T11" fmla="*/ 0 h 6"/>
                      <a:gd name="T12" fmla="*/ 3 w 4"/>
                      <a:gd name="T13" fmla="*/ 0 h 6"/>
                      <a:gd name="T14" fmla="*/ 4 w 4"/>
                      <a:gd name="T15" fmla="*/ 1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6">
                        <a:moveTo>
                          <a:pt x="4" y="1"/>
                        </a:moveTo>
                        <a:lnTo>
                          <a:pt x="4" y="5"/>
                        </a:lnTo>
                        <a:lnTo>
                          <a:pt x="3" y="6"/>
                        </a:lnTo>
                        <a:lnTo>
                          <a:pt x="1" y="5"/>
                        </a:lnTo>
                        <a:lnTo>
                          <a:pt x="0" y="5"/>
                        </a:lnTo>
                        <a:lnTo>
                          <a:pt x="0" y="0"/>
                        </a:lnTo>
                        <a:lnTo>
                          <a:pt x="3" y="0"/>
                        </a:lnTo>
                        <a:lnTo>
                          <a:pt x="4"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2369" name="Freeform 561"/>
                  <p:cNvSpPr>
                    <a:spLocks/>
                  </p:cNvSpPr>
                  <p:nvPr/>
                </p:nvSpPr>
                <p:spPr bwMode="auto">
                  <a:xfrm>
                    <a:off x="4295" y="1594"/>
                    <a:ext cx="3" cy="3"/>
                  </a:xfrm>
                  <a:custGeom>
                    <a:avLst/>
                    <a:gdLst>
                      <a:gd name="T0" fmla="*/ 0 w 6"/>
                      <a:gd name="T1" fmla="*/ 5 h 7"/>
                      <a:gd name="T2" fmla="*/ 3 w 6"/>
                      <a:gd name="T3" fmla="*/ 7 h 7"/>
                      <a:gd name="T4" fmla="*/ 4 w 6"/>
                      <a:gd name="T5" fmla="*/ 5 h 7"/>
                      <a:gd name="T6" fmla="*/ 6 w 6"/>
                      <a:gd name="T7" fmla="*/ 2 h 7"/>
                      <a:gd name="T8" fmla="*/ 6 w 6"/>
                      <a:gd name="T9" fmla="*/ 0 h 7"/>
                      <a:gd name="T10" fmla="*/ 3 w 6"/>
                      <a:gd name="T11" fmla="*/ 0 h 7"/>
                      <a:gd name="T12" fmla="*/ 3 w 6"/>
                      <a:gd name="T13" fmla="*/ 4 h 7"/>
                      <a:gd name="T14" fmla="*/ 1 w 6"/>
                      <a:gd name="T15" fmla="*/ 2 h 7"/>
                      <a:gd name="T16" fmla="*/ 1 w 6"/>
                      <a:gd name="T17" fmla="*/ 4 h 7"/>
                      <a:gd name="T18" fmla="*/ 0 w 6"/>
                      <a:gd name="T19"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7">
                        <a:moveTo>
                          <a:pt x="0" y="5"/>
                        </a:moveTo>
                        <a:lnTo>
                          <a:pt x="3" y="7"/>
                        </a:lnTo>
                        <a:lnTo>
                          <a:pt x="4" y="5"/>
                        </a:lnTo>
                        <a:lnTo>
                          <a:pt x="6" y="2"/>
                        </a:lnTo>
                        <a:lnTo>
                          <a:pt x="6" y="0"/>
                        </a:lnTo>
                        <a:lnTo>
                          <a:pt x="3" y="0"/>
                        </a:lnTo>
                        <a:lnTo>
                          <a:pt x="3" y="4"/>
                        </a:lnTo>
                        <a:lnTo>
                          <a:pt x="1" y="2"/>
                        </a:lnTo>
                        <a:lnTo>
                          <a:pt x="1" y="4"/>
                        </a:lnTo>
                        <a:lnTo>
                          <a:pt x="0" y="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2370" name="Freeform 562"/>
                  <p:cNvSpPr>
                    <a:spLocks/>
                  </p:cNvSpPr>
                  <p:nvPr/>
                </p:nvSpPr>
                <p:spPr bwMode="auto">
                  <a:xfrm>
                    <a:off x="4294" y="1593"/>
                    <a:ext cx="2" cy="4"/>
                  </a:xfrm>
                  <a:custGeom>
                    <a:avLst/>
                    <a:gdLst>
                      <a:gd name="T0" fmla="*/ 2 w 3"/>
                      <a:gd name="T1" fmla="*/ 0 h 8"/>
                      <a:gd name="T2" fmla="*/ 0 w 3"/>
                      <a:gd name="T3" fmla="*/ 3 h 8"/>
                      <a:gd name="T4" fmla="*/ 0 w 3"/>
                      <a:gd name="T5" fmla="*/ 5 h 8"/>
                      <a:gd name="T6" fmla="*/ 2 w 3"/>
                      <a:gd name="T7" fmla="*/ 7 h 8"/>
                      <a:gd name="T8" fmla="*/ 2 w 3"/>
                      <a:gd name="T9" fmla="*/ 8 h 8"/>
                      <a:gd name="T10" fmla="*/ 3 w 3"/>
                      <a:gd name="T11" fmla="*/ 7 h 8"/>
                      <a:gd name="T12" fmla="*/ 3 w 3"/>
                      <a:gd name="T13" fmla="*/ 3 h 8"/>
                      <a:gd name="T14" fmla="*/ 2 w 3"/>
                      <a:gd name="T15" fmla="*/ 0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8">
                        <a:moveTo>
                          <a:pt x="2" y="0"/>
                        </a:moveTo>
                        <a:lnTo>
                          <a:pt x="0" y="3"/>
                        </a:lnTo>
                        <a:lnTo>
                          <a:pt x="0" y="5"/>
                        </a:lnTo>
                        <a:lnTo>
                          <a:pt x="2" y="7"/>
                        </a:lnTo>
                        <a:lnTo>
                          <a:pt x="2" y="8"/>
                        </a:lnTo>
                        <a:lnTo>
                          <a:pt x="3" y="7"/>
                        </a:lnTo>
                        <a:lnTo>
                          <a:pt x="3" y="3"/>
                        </a:lnTo>
                        <a:lnTo>
                          <a:pt x="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2371" name="Freeform 563"/>
                  <p:cNvSpPr>
                    <a:spLocks/>
                  </p:cNvSpPr>
                  <p:nvPr/>
                </p:nvSpPr>
                <p:spPr bwMode="auto">
                  <a:xfrm>
                    <a:off x="4295" y="1593"/>
                    <a:ext cx="3" cy="1"/>
                  </a:xfrm>
                  <a:custGeom>
                    <a:avLst/>
                    <a:gdLst>
                      <a:gd name="T0" fmla="*/ 6 w 6"/>
                      <a:gd name="T1" fmla="*/ 3 h 3"/>
                      <a:gd name="T2" fmla="*/ 3 w 6"/>
                      <a:gd name="T3" fmla="*/ 0 h 3"/>
                      <a:gd name="T4" fmla="*/ 0 w 6"/>
                      <a:gd name="T5" fmla="*/ 0 h 3"/>
                      <a:gd name="T6" fmla="*/ 1 w 6"/>
                      <a:gd name="T7" fmla="*/ 3 h 3"/>
                      <a:gd name="T8" fmla="*/ 6 w 6"/>
                      <a:gd name="T9" fmla="*/ 3 h 3"/>
                    </a:gdLst>
                    <a:ahLst/>
                    <a:cxnLst>
                      <a:cxn ang="0">
                        <a:pos x="T0" y="T1"/>
                      </a:cxn>
                      <a:cxn ang="0">
                        <a:pos x="T2" y="T3"/>
                      </a:cxn>
                      <a:cxn ang="0">
                        <a:pos x="T4" y="T5"/>
                      </a:cxn>
                      <a:cxn ang="0">
                        <a:pos x="T6" y="T7"/>
                      </a:cxn>
                      <a:cxn ang="0">
                        <a:pos x="T8" y="T9"/>
                      </a:cxn>
                    </a:cxnLst>
                    <a:rect l="0" t="0" r="r" b="b"/>
                    <a:pathLst>
                      <a:path w="6" h="3">
                        <a:moveTo>
                          <a:pt x="6" y="3"/>
                        </a:moveTo>
                        <a:lnTo>
                          <a:pt x="3" y="0"/>
                        </a:lnTo>
                        <a:lnTo>
                          <a:pt x="0" y="0"/>
                        </a:lnTo>
                        <a:lnTo>
                          <a:pt x="1" y="3"/>
                        </a:lnTo>
                        <a:lnTo>
                          <a:pt x="6"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2372" name="Freeform 564"/>
                  <p:cNvSpPr>
                    <a:spLocks/>
                  </p:cNvSpPr>
                  <p:nvPr/>
                </p:nvSpPr>
                <p:spPr bwMode="auto">
                  <a:xfrm>
                    <a:off x="4097" y="1593"/>
                    <a:ext cx="3" cy="4"/>
                  </a:xfrm>
                  <a:custGeom>
                    <a:avLst/>
                    <a:gdLst>
                      <a:gd name="T0" fmla="*/ 6 w 6"/>
                      <a:gd name="T1" fmla="*/ 3 h 8"/>
                      <a:gd name="T2" fmla="*/ 6 w 6"/>
                      <a:gd name="T3" fmla="*/ 8 h 8"/>
                      <a:gd name="T4" fmla="*/ 3 w 6"/>
                      <a:gd name="T5" fmla="*/ 8 h 8"/>
                      <a:gd name="T6" fmla="*/ 1 w 6"/>
                      <a:gd name="T7" fmla="*/ 6 h 8"/>
                      <a:gd name="T8" fmla="*/ 1 w 6"/>
                      <a:gd name="T9" fmla="*/ 5 h 8"/>
                      <a:gd name="T10" fmla="*/ 0 w 6"/>
                      <a:gd name="T11" fmla="*/ 3 h 8"/>
                      <a:gd name="T12" fmla="*/ 3 w 6"/>
                      <a:gd name="T13" fmla="*/ 0 h 8"/>
                      <a:gd name="T14" fmla="*/ 6 w 6"/>
                      <a:gd name="T15" fmla="*/ 1 h 8"/>
                      <a:gd name="T16" fmla="*/ 6 w 6"/>
                      <a:gd name="T17" fmla="*/ 3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8">
                        <a:moveTo>
                          <a:pt x="6" y="3"/>
                        </a:moveTo>
                        <a:lnTo>
                          <a:pt x="6" y="8"/>
                        </a:lnTo>
                        <a:lnTo>
                          <a:pt x="3" y="8"/>
                        </a:lnTo>
                        <a:lnTo>
                          <a:pt x="1" y="6"/>
                        </a:lnTo>
                        <a:lnTo>
                          <a:pt x="1" y="5"/>
                        </a:lnTo>
                        <a:lnTo>
                          <a:pt x="0" y="3"/>
                        </a:lnTo>
                        <a:lnTo>
                          <a:pt x="3" y="0"/>
                        </a:lnTo>
                        <a:lnTo>
                          <a:pt x="6" y="1"/>
                        </a:lnTo>
                        <a:lnTo>
                          <a:pt x="6"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2373" name="Freeform 565"/>
                  <p:cNvSpPr>
                    <a:spLocks/>
                  </p:cNvSpPr>
                  <p:nvPr/>
                </p:nvSpPr>
                <p:spPr bwMode="auto">
                  <a:xfrm>
                    <a:off x="4099" y="1595"/>
                    <a:ext cx="2" cy="4"/>
                  </a:xfrm>
                  <a:custGeom>
                    <a:avLst/>
                    <a:gdLst>
                      <a:gd name="T0" fmla="*/ 0 w 3"/>
                      <a:gd name="T1" fmla="*/ 8 h 8"/>
                      <a:gd name="T2" fmla="*/ 3 w 3"/>
                      <a:gd name="T3" fmla="*/ 5 h 8"/>
                      <a:gd name="T4" fmla="*/ 3 w 3"/>
                      <a:gd name="T5" fmla="*/ 0 h 8"/>
                      <a:gd name="T6" fmla="*/ 0 w 3"/>
                      <a:gd name="T7" fmla="*/ 0 h 8"/>
                      <a:gd name="T8" fmla="*/ 0 w 3"/>
                      <a:gd name="T9" fmla="*/ 8 h 8"/>
                      <a:gd name="T10" fmla="*/ 1 w 3"/>
                      <a:gd name="T11" fmla="*/ 7 h 8"/>
                      <a:gd name="T12" fmla="*/ 0 w 3"/>
                      <a:gd name="T13" fmla="*/ 8 h 8"/>
                    </a:gdLst>
                    <a:ahLst/>
                    <a:cxnLst>
                      <a:cxn ang="0">
                        <a:pos x="T0" y="T1"/>
                      </a:cxn>
                      <a:cxn ang="0">
                        <a:pos x="T2" y="T3"/>
                      </a:cxn>
                      <a:cxn ang="0">
                        <a:pos x="T4" y="T5"/>
                      </a:cxn>
                      <a:cxn ang="0">
                        <a:pos x="T6" y="T7"/>
                      </a:cxn>
                      <a:cxn ang="0">
                        <a:pos x="T8" y="T9"/>
                      </a:cxn>
                      <a:cxn ang="0">
                        <a:pos x="T10" y="T11"/>
                      </a:cxn>
                      <a:cxn ang="0">
                        <a:pos x="T12" y="T13"/>
                      </a:cxn>
                    </a:cxnLst>
                    <a:rect l="0" t="0" r="r" b="b"/>
                    <a:pathLst>
                      <a:path w="3" h="8">
                        <a:moveTo>
                          <a:pt x="0" y="8"/>
                        </a:moveTo>
                        <a:lnTo>
                          <a:pt x="3" y="5"/>
                        </a:lnTo>
                        <a:lnTo>
                          <a:pt x="3" y="0"/>
                        </a:lnTo>
                        <a:lnTo>
                          <a:pt x="0" y="0"/>
                        </a:lnTo>
                        <a:lnTo>
                          <a:pt x="0" y="8"/>
                        </a:lnTo>
                        <a:lnTo>
                          <a:pt x="1" y="7"/>
                        </a:lnTo>
                        <a:lnTo>
                          <a:pt x="0"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2374" name="Freeform 566"/>
                  <p:cNvSpPr>
                    <a:spLocks/>
                  </p:cNvSpPr>
                  <p:nvPr/>
                </p:nvSpPr>
                <p:spPr bwMode="auto">
                  <a:xfrm>
                    <a:off x="4096" y="1594"/>
                    <a:ext cx="3" cy="5"/>
                  </a:xfrm>
                  <a:custGeom>
                    <a:avLst/>
                    <a:gdLst>
                      <a:gd name="T0" fmla="*/ 0 w 7"/>
                      <a:gd name="T1" fmla="*/ 2 h 10"/>
                      <a:gd name="T2" fmla="*/ 2 w 7"/>
                      <a:gd name="T3" fmla="*/ 4 h 10"/>
                      <a:gd name="T4" fmla="*/ 2 w 7"/>
                      <a:gd name="T5" fmla="*/ 7 h 10"/>
                      <a:gd name="T6" fmla="*/ 3 w 7"/>
                      <a:gd name="T7" fmla="*/ 9 h 10"/>
                      <a:gd name="T8" fmla="*/ 7 w 7"/>
                      <a:gd name="T9" fmla="*/ 10 h 10"/>
                      <a:gd name="T10" fmla="*/ 7 w 7"/>
                      <a:gd name="T11" fmla="*/ 5 h 10"/>
                      <a:gd name="T12" fmla="*/ 5 w 7"/>
                      <a:gd name="T13" fmla="*/ 5 h 10"/>
                      <a:gd name="T14" fmla="*/ 5 w 7"/>
                      <a:gd name="T15" fmla="*/ 4 h 10"/>
                      <a:gd name="T16" fmla="*/ 3 w 7"/>
                      <a:gd name="T17" fmla="*/ 0 h 10"/>
                      <a:gd name="T18" fmla="*/ 3 w 7"/>
                      <a:gd name="T19" fmla="*/ 2 h 10"/>
                      <a:gd name="T20" fmla="*/ 0 w 7"/>
                      <a:gd name="T21" fmla="*/ 2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 h="10">
                        <a:moveTo>
                          <a:pt x="0" y="2"/>
                        </a:moveTo>
                        <a:lnTo>
                          <a:pt x="2" y="4"/>
                        </a:lnTo>
                        <a:lnTo>
                          <a:pt x="2" y="7"/>
                        </a:lnTo>
                        <a:lnTo>
                          <a:pt x="3" y="9"/>
                        </a:lnTo>
                        <a:lnTo>
                          <a:pt x="7" y="10"/>
                        </a:lnTo>
                        <a:lnTo>
                          <a:pt x="7" y="5"/>
                        </a:lnTo>
                        <a:lnTo>
                          <a:pt x="5" y="5"/>
                        </a:lnTo>
                        <a:lnTo>
                          <a:pt x="5" y="4"/>
                        </a:lnTo>
                        <a:lnTo>
                          <a:pt x="3" y="0"/>
                        </a:lnTo>
                        <a:lnTo>
                          <a:pt x="3" y="2"/>
                        </a:lnTo>
                        <a:lnTo>
                          <a:pt x="0"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2375" name="Freeform 567"/>
                  <p:cNvSpPr>
                    <a:spLocks/>
                  </p:cNvSpPr>
                  <p:nvPr/>
                </p:nvSpPr>
                <p:spPr bwMode="auto">
                  <a:xfrm>
                    <a:off x="4096" y="1593"/>
                    <a:ext cx="5" cy="2"/>
                  </a:xfrm>
                  <a:custGeom>
                    <a:avLst/>
                    <a:gdLst>
                      <a:gd name="T0" fmla="*/ 10 w 10"/>
                      <a:gd name="T1" fmla="*/ 5 h 5"/>
                      <a:gd name="T2" fmla="*/ 8 w 10"/>
                      <a:gd name="T3" fmla="*/ 2 h 5"/>
                      <a:gd name="T4" fmla="*/ 5 w 10"/>
                      <a:gd name="T5" fmla="*/ 0 h 5"/>
                      <a:gd name="T6" fmla="*/ 2 w 10"/>
                      <a:gd name="T7" fmla="*/ 2 h 5"/>
                      <a:gd name="T8" fmla="*/ 0 w 10"/>
                      <a:gd name="T9" fmla="*/ 5 h 5"/>
                      <a:gd name="T10" fmla="*/ 3 w 10"/>
                      <a:gd name="T11" fmla="*/ 5 h 5"/>
                      <a:gd name="T12" fmla="*/ 5 w 10"/>
                      <a:gd name="T13" fmla="*/ 3 h 5"/>
                      <a:gd name="T14" fmla="*/ 7 w 10"/>
                      <a:gd name="T15" fmla="*/ 3 h 5"/>
                      <a:gd name="T16" fmla="*/ 7 w 10"/>
                      <a:gd name="T17" fmla="*/ 5 h 5"/>
                      <a:gd name="T18" fmla="*/ 10 w 10"/>
                      <a:gd name="T19"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 h="5">
                        <a:moveTo>
                          <a:pt x="10" y="5"/>
                        </a:moveTo>
                        <a:lnTo>
                          <a:pt x="8" y="2"/>
                        </a:lnTo>
                        <a:lnTo>
                          <a:pt x="5" y="0"/>
                        </a:lnTo>
                        <a:lnTo>
                          <a:pt x="2" y="2"/>
                        </a:lnTo>
                        <a:lnTo>
                          <a:pt x="0" y="5"/>
                        </a:lnTo>
                        <a:lnTo>
                          <a:pt x="3" y="5"/>
                        </a:lnTo>
                        <a:lnTo>
                          <a:pt x="5" y="3"/>
                        </a:lnTo>
                        <a:lnTo>
                          <a:pt x="7" y="3"/>
                        </a:lnTo>
                        <a:lnTo>
                          <a:pt x="7" y="5"/>
                        </a:lnTo>
                        <a:lnTo>
                          <a:pt x="10" y="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2376" name="Freeform 568"/>
                  <p:cNvSpPr>
                    <a:spLocks/>
                  </p:cNvSpPr>
                  <p:nvPr/>
                </p:nvSpPr>
                <p:spPr bwMode="auto">
                  <a:xfrm>
                    <a:off x="4185" y="1594"/>
                    <a:ext cx="3" cy="4"/>
                  </a:xfrm>
                  <a:custGeom>
                    <a:avLst/>
                    <a:gdLst>
                      <a:gd name="T0" fmla="*/ 6 w 6"/>
                      <a:gd name="T1" fmla="*/ 4 h 9"/>
                      <a:gd name="T2" fmla="*/ 4 w 6"/>
                      <a:gd name="T3" fmla="*/ 4 h 9"/>
                      <a:gd name="T4" fmla="*/ 4 w 6"/>
                      <a:gd name="T5" fmla="*/ 5 h 9"/>
                      <a:gd name="T6" fmla="*/ 1 w 6"/>
                      <a:gd name="T7" fmla="*/ 9 h 9"/>
                      <a:gd name="T8" fmla="*/ 1 w 6"/>
                      <a:gd name="T9" fmla="*/ 7 h 9"/>
                      <a:gd name="T10" fmla="*/ 0 w 6"/>
                      <a:gd name="T11" fmla="*/ 5 h 9"/>
                      <a:gd name="T12" fmla="*/ 0 w 6"/>
                      <a:gd name="T13" fmla="*/ 2 h 9"/>
                      <a:gd name="T14" fmla="*/ 1 w 6"/>
                      <a:gd name="T15" fmla="*/ 0 h 9"/>
                      <a:gd name="T16" fmla="*/ 4 w 6"/>
                      <a:gd name="T17" fmla="*/ 0 h 9"/>
                      <a:gd name="T18" fmla="*/ 6 w 6"/>
                      <a:gd name="T19" fmla="*/ 4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9">
                        <a:moveTo>
                          <a:pt x="6" y="4"/>
                        </a:moveTo>
                        <a:lnTo>
                          <a:pt x="4" y="4"/>
                        </a:lnTo>
                        <a:lnTo>
                          <a:pt x="4" y="5"/>
                        </a:lnTo>
                        <a:lnTo>
                          <a:pt x="1" y="9"/>
                        </a:lnTo>
                        <a:lnTo>
                          <a:pt x="1" y="7"/>
                        </a:lnTo>
                        <a:lnTo>
                          <a:pt x="0" y="5"/>
                        </a:lnTo>
                        <a:lnTo>
                          <a:pt x="0" y="2"/>
                        </a:lnTo>
                        <a:lnTo>
                          <a:pt x="1" y="0"/>
                        </a:lnTo>
                        <a:lnTo>
                          <a:pt x="4" y="0"/>
                        </a:lnTo>
                        <a:lnTo>
                          <a:pt x="6"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2377" name="Freeform 569"/>
                  <p:cNvSpPr>
                    <a:spLocks/>
                  </p:cNvSpPr>
                  <p:nvPr/>
                </p:nvSpPr>
                <p:spPr bwMode="auto">
                  <a:xfrm>
                    <a:off x="4186" y="1595"/>
                    <a:ext cx="2" cy="4"/>
                  </a:xfrm>
                  <a:custGeom>
                    <a:avLst/>
                    <a:gdLst>
                      <a:gd name="T0" fmla="*/ 0 w 5"/>
                      <a:gd name="T1" fmla="*/ 8 h 8"/>
                      <a:gd name="T2" fmla="*/ 2 w 5"/>
                      <a:gd name="T3" fmla="*/ 8 h 8"/>
                      <a:gd name="T4" fmla="*/ 5 w 5"/>
                      <a:gd name="T5" fmla="*/ 5 h 8"/>
                      <a:gd name="T6" fmla="*/ 5 w 5"/>
                      <a:gd name="T7" fmla="*/ 2 h 8"/>
                      <a:gd name="T8" fmla="*/ 3 w 5"/>
                      <a:gd name="T9" fmla="*/ 0 h 8"/>
                      <a:gd name="T10" fmla="*/ 2 w 5"/>
                      <a:gd name="T11" fmla="*/ 2 h 8"/>
                      <a:gd name="T12" fmla="*/ 2 w 5"/>
                      <a:gd name="T13" fmla="*/ 3 h 8"/>
                      <a:gd name="T14" fmla="*/ 0 w 5"/>
                      <a:gd name="T15" fmla="*/ 3 h 8"/>
                      <a:gd name="T16" fmla="*/ 0 w 5"/>
                      <a:gd name="T17" fmla="*/ 5 h 8"/>
                      <a:gd name="T18" fmla="*/ 2 w 5"/>
                      <a:gd name="T19" fmla="*/ 5 h 8"/>
                      <a:gd name="T20" fmla="*/ 0 w 5"/>
                      <a:gd name="T21" fmla="*/ 8 h 8"/>
                      <a:gd name="T22" fmla="*/ 2 w 5"/>
                      <a:gd name="T23" fmla="*/ 8 h 8"/>
                      <a:gd name="T24" fmla="*/ 0 w 5"/>
                      <a:gd name="T25"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 h="8">
                        <a:moveTo>
                          <a:pt x="0" y="8"/>
                        </a:moveTo>
                        <a:lnTo>
                          <a:pt x="2" y="8"/>
                        </a:lnTo>
                        <a:lnTo>
                          <a:pt x="5" y="5"/>
                        </a:lnTo>
                        <a:lnTo>
                          <a:pt x="5" y="2"/>
                        </a:lnTo>
                        <a:lnTo>
                          <a:pt x="3" y="0"/>
                        </a:lnTo>
                        <a:lnTo>
                          <a:pt x="2" y="2"/>
                        </a:lnTo>
                        <a:lnTo>
                          <a:pt x="2" y="3"/>
                        </a:lnTo>
                        <a:lnTo>
                          <a:pt x="0" y="3"/>
                        </a:lnTo>
                        <a:lnTo>
                          <a:pt x="0" y="5"/>
                        </a:lnTo>
                        <a:lnTo>
                          <a:pt x="2" y="5"/>
                        </a:lnTo>
                        <a:lnTo>
                          <a:pt x="0" y="8"/>
                        </a:lnTo>
                        <a:lnTo>
                          <a:pt x="2" y="8"/>
                        </a:lnTo>
                        <a:lnTo>
                          <a:pt x="0"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2378" name="Freeform 570"/>
                  <p:cNvSpPr>
                    <a:spLocks/>
                  </p:cNvSpPr>
                  <p:nvPr/>
                </p:nvSpPr>
                <p:spPr bwMode="auto">
                  <a:xfrm>
                    <a:off x="4184" y="1595"/>
                    <a:ext cx="2" cy="4"/>
                  </a:xfrm>
                  <a:custGeom>
                    <a:avLst/>
                    <a:gdLst>
                      <a:gd name="T0" fmla="*/ 0 w 5"/>
                      <a:gd name="T1" fmla="*/ 0 h 8"/>
                      <a:gd name="T2" fmla="*/ 0 w 5"/>
                      <a:gd name="T3" fmla="*/ 3 h 8"/>
                      <a:gd name="T4" fmla="*/ 2 w 5"/>
                      <a:gd name="T5" fmla="*/ 7 h 8"/>
                      <a:gd name="T6" fmla="*/ 3 w 5"/>
                      <a:gd name="T7" fmla="*/ 8 h 8"/>
                      <a:gd name="T8" fmla="*/ 5 w 5"/>
                      <a:gd name="T9" fmla="*/ 5 h 8"/>
                      <a:gd name="T10" fmla="*/ 3 w 5"/>
                      <a:gd name="T11" fmla="*/ 3 h 8"/>
                      <a:gd name="T12" fmla="*/ 3 w 5"/>
                      <a:gd name="T13" fmla="*/ 0 h 8"/>
                      <a:gd name="T14" fmla="*/ 0 w 5"/>
                      <a:gd name="T15" fmla="*/ 0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8">
                        <a:moveTo>
                          <a:pt x="0" y="0"/>
                        </a:moveTo>
                        <a:lnTo>
                          <a:pt x="0" y="3"/>
                        </a:lnTo>
                        <a:lnTo>
                          <a:pt x="2" y="7"/>
                        </a:lnTo>
                        <a:lnTo>
                          <a:pt x="3" y="8"/>
                        </a:lnTo>
                        <a:lnTo>
                          <a:pt x="5" y="5"/>
                        </a:lnTo>
                        <a:lnTo>
                          <a:pt x="3" y="3"/>
                        </a:lnTo>
                        <a:lnTo>
                          <a:pt x="3"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2379" name="Freeform 571"/>
                  <p:cNvSpPr>
                    <a:spLocks/>
                  </p:cNvSpPr>
                  <p:nvPr/>
                </p:nvSpPr>
                <p:spPr bwMode="auto">
                  <a:xfrm>
                    <a:off x="4184" y="1593"/>
                    <a:ext cx="5" cy="3"/>
                  </a:xfrm>
                  <a:custGeom>
                    <a:avLst/>
                    <a:gdLst>
                      <a:gd name="T0" fmla="*/ 8 w 10"/>
                      <a:gd name="T1" fmla="*/ 5 h 5"/>
                      <a:gd name="T2" fmla="*/ 10 w 10"/>
                      <a:gd name="T3" fmla="*/ 5 h 5"/>
                      <a:gd name="T4" fmla="*/ 8 w 10"/>
                      <a:gd name="T5" fmla="*/ 1 h 5"/>
                      <a:gd name="T6" fmla="*/ 5 w 10"/>
                      <a:gd name="T7" fmla="*/ 0 h 5"/>
                      <a:gd name="T8" fmla="*/ 2 w 10"/>
                      <a:gd name="T9" fmla="*/ 0 h 5"/>
                      <a:gd name="T10" fmla="*/ 0 w 10"/>
                      <a:gd name="T11" fmla="*/ 3 h 5"/>
                      <a:gd name="T12" fmla="*/ 3 w 10"/>
                      <a:gd name="T13" fmla="*/ 3 h 5"/>
                      <a:gd name="T14" fmla="*/ 5 w 10"/>
                      <a:gd name="T15" fmla="*/ 1 h 5"/>
                      <a:gd name="T16" fmla="*/ 5 w 10"/>
                      <a:gd name="T17" fmla="*/ 3 h 5"/>
                      <a:gd name="T18" fmla="*/ 6 w 10"/>
                      <a:gd name="T19" fmla="*/ 3 h 5"/>
                      <a:gd name="T20" fmla="*/ 10 w 10"/>
                      <a:gd name="T21" fmla="*/ 5 h 5"/>
                      <a:gd name="T22" fmla="*/ 8 w 10"/>
                      <a:gd name="T23"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 h="5">
                        <a:moveTo>
                          <a:pt x="8" y="5"/>
                        </a:moveTo>
                        <a:lnTo>
                          <a:pt x="10" y="5"/>
                        </a:lnTo>
                        <a:lnTo>
                          <a:pt x="8" y="1"/>
                        </a:lnTo>
                        <a:lnTo>
                          <a:pt x="5" y="0"/>
                        </a:lnTo>
                        <a:lnTo>
                          <a:pt x="2" y="0"/>
                        </a:lnTo>
                        <a:lnTo>
                          <a:pt x="0" y="3"/>
                        </a:lnTo>
                        <a:lnTo>
                          <a:pt x="3" y="3"/>
                        </a:lnTo>
                        <a:lnTo>
                          <a:pt x="5" y="1"/>
                        </a:lnTo>
                        <a:lnTo>
                          <a:pt x="5" y="3"/>
                        </a:lnTo>
                        <a:lnTo>
                          <a:pt x="6" y="3"/>
                        </a:lnTo>
                        <a:lnTo>
                          <a:pt x="10" y="5"/>
                        </a:lnTo>
                        <a:lnTo>
                          <a:pt x="8" y="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2380" name="Freeform 572"/>
                  <p:cNvSpPr>
                    <a:spLocks/>
                  </p:cNvSpPr>
                  <p:nvPr/>
                </p:nvSpPr>
                <p:spPr bwMode="auto">
                  <a:xfrm>
                    <a:off x="4191" y="1594"/>
                    <a:ext cx="2" cy="4"/>
                  </a:xfrm>
                  <a:custGeom>
                    <a:avLst/>
                    <a:gdLst>
                      <a:gd name="T0" fmla="*/ 3 w 3"/>
                      <a:gd name="T1" fmla="*/ 0 h 9"/>
                      <a:gd name="T2" fmla="*/ 3 w 3"/>
                      <a:gd name="T3" fmla="*/ 5 h 9"/>
                      <a:gd name="T4" fmla="*/ 1 w 3"/>
                      <a:gd name="T5" fmla="*/ 9 h 9"/>
                      <a:gd name="T6" fmla="*/ 0 w 3"/>
                      <a:gd name="T7" fmla="*/ 9 h 9"/>
                      <a:gd name="T8" fmla="*/ 0 w 3"/>
                      <a:gd name="T9" fmla="*/ 0 h 9"/>
                      <a:gd name="T10" fmla="*/ 3 w 3"/>
                      <a:gd name="T11" fmla="*/ 0 h 9"/>
                    </a:gdLst>
                    <a:ahLst/>
                    <a:cxnLst>
                      <a:cxn ang="0">
                        <a:pos x="T0" y="T1"/>
                      </a:cxn>
                      <a:cxn ang="0">
                        <a:pos x="T2" y="T3"/>
                      </a:cxn>
                      <a:cxn ang="0">
                        <a:pos x="T4" y="T5"/>
                      </a:cxn>
                      <a:cxn ang="0">
                        <a:pos x="T6" y="T7"/>
                      </a:cxn>
                      <a:cxn ang="0">
                        <a:pos x="T8" y="T9"/>
                      </a:cxn>
                      <a:cxn ang="0">
                        <a:pos x="T10" y="T11"/>
                      </a:cxn>
                    </a:cxnLst>
                    <a:rect l="0" t="0" r="r" b="b"/>
                    <a:pathLst>
                      <a:path w="3" h="9">
                        <a:moveTo>
                          <a:pt x="3" y="0"/>
                        </a:moveTo>
                        <a:lnTo>
                          <a:pt x="3" y="5"/>
                        </a:lnTo>
                        <a:lnTo>
                          <a:pt x="1" y="9"/>
                        </a:lnTo>
                        <a:lnTo>
                          <a:pt x="0" y="9"/>
                        </a:lnTo>
                        <a:lnTo>
                          <a:pt x="0" y="0"/>
                        </a:lnTo>
                        <a:lnTo>
                          <a:pt x="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2381" name="Freeform 573"/>
                  <p:cNvSpPr>
                    <a:spLocks/>
                  </p:cNvSpPr>
                  <p:nvPr/>
                </p:nvSpPr>
                <p:spPr bwMode="auto">
                  <a:xfrm>
                    <a:off x="4191" y="1593"/>
                    <a:ext cx="3" cy="6"/>
                  </a:xfrm>
                  <a:custGeom>
                    <a:avLst/>
                    <a:gdLst>
                      <a:gd name="T0" fmla="*/ 1 w 4"/>
                      <a:gd name="T1" fmla="*/ 11 h 11"/>
                      <a:gd name="T2" fmla="*/ 3 w 4"/>
                      <a:gd name="T3" fmla="*/ 11 h 11"/>
                      <a:gd name="T4" fmla="*/ 4 w 4"/>
                      <a:gd name="T5" fmla="*/ 8 h 11"/>
                      <a:gd name="T6" fmla="*/ 4 w 4"/>
                      <a:gd name="T7" fmla="*/ 0 h 11"/>
                      <a:gd name="T8" fmla="*/ 1 w 4"/>
                      <a:gd name="T9" fmla="*/ 1 h 11"/>
                      <a:gd name="T10" fmla="*/ 1 w 4"/>
                      <a:gd name="T11" fmla="*/ 6 h 11"/>
                      <a:gd name="T12" fmla="*/ 0 w 4"/>
                      <a:gd name="T13" fmla="*/ 8 h 11"/>
                      <a:gd name="T14" fmla="*/ 1 w 4"/>
                      <a:gd name="T15" fmla="*/ 8 h 11"/>
                      <a:gd name="T16" fmla="*/ 1 w 4"/>
                      <a:gd name="T17" fmla="*/ 11 h 11"/>
                      <a:gd name="T18" fmla="*/ 3 w 4"/>
                      <a:gd name="T19" fmla="*/ 11 h 11"/>
                      <a:gd name="T20" fmla="*/ 1 w 4"/>
                      <a:gd name="T21" fmla="*/ 1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 h="11">
                        <a:moveTo>
                          <a:pt x="1" y="11"/>
                        </a:moveTo>
                        <a:lnTo>
                          <a:pt x="3" y="11"/>
                        </a:lnTo>
                        <a:lnTo>
                          <a:pt x="4" y="8"/>
                        </a:lnTo>
                        <a:lnTo>
                          <a:pt x="4" y="0"/>
                        </a:lnTo>
                        <a:lnTo>
                          <a:pt x="1" y="1"/>
                        </a:lnTo>
                        <a:lnTo>
                          <a:pt x="1" y="6"/>
                        </a:lnTo>
                        <a:lnTo>
                          <a:pt x="0" y="8"/>
                        </a:lnTo>
                        <a:lnTo>
                          <a:pt x="1" y="8"/>
                        </a:lnTo>
                        <a:lnTo>
                          <a:pt x="1" y="11"/>
                        </a:lnTo>
                        <a:lnTo>
                          <a:pt x="3" y="11"/>
                        </a:lnTo>
                        <a:lnTo>
                          <a:pt x="1"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2382" name="Freeform 574"/>
                  <p:cNvSpPr>
                    <a:spLocks/>
                  </p:cNvSpPr>
                  <p:nvPr/>
                </p:nvSpPr>
                <p:spPr bwMode="auto">
                  <a:xfrm>
                    <a:off x="4190" y="1597"/>
                    <a:ext cx="2" cy="2"/>
                  </a:xfrm>
                  <a:custGeom>
                    <a:avLst/>
                    <a:gdLst>
                      <a:gd name="T0" fmla="*/ 0 w 3"/>
                      <a:gd name="T1" fmla="*/ 2 h 3"/>
                      <a:gd name="T2" fmla="*/ 2 w 3"/>
                      <a:gd name="T3" fmla="*/ 3 h 3"/>
                      <a:gd name="T4" fmla="*/ 3 w 3"/>
                      <a:gd name="T5" fmla="*/ 3 h 3"/>
                      <a:gd name="T6" fmla="*/ 3 w 3"/>
                      <a:gd name="T7" fmla="*/ 0 h 3"/>
                      <a:gd name="T8" fmla="*/ 2 w 3"/>
                      <a:gd name="T9" fmla="*/ 0 h 3"/>
                      <a:gd name="T10" fmla="*/ 3 w 3"/>
                      <a:gd name="T11" fmla="*/ 2 h 3"/>
                      <a:gd name="T12" fmla="*/ 0 w 3"/>
                      <a:gd name="T13" fmla="*/ 2 h 3"/>
                      <a:gd name="T14" fmla="*/ 0 w 3"/>
                      <a:gd name="T15" fmla="*/ 3 h 3"/>
                      <a:gd name="T16" fmla="*/ 2 w 3"/>
                      <a:gd name="T17" fmla="*/ 3 h 3"/>
                      <a:gd name="T18" fmla="*/ 0 w 3"/>
                      <a:gd name="T19" fmla="*/ 2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 h="3">
                        <a:moveTo>
                          <a:pt x="0" y="2"/>
                        </a:moveTo>
                        <a:lnTo>
                          <a:pt x="2" y="3"/>
                        </a:lnTo>
                        <a:lnTo>
                          <a:pt x="3" y="3"/>
                        </a:lnTo>
                        <a:lnTo>
                          <a:pt x="3" y="0"/>
                        </a:lnTo>
                        <a:lnTo>
                          <a:pt x="2" y="0"/>
                        </a:lnTo>
                        <a:lnTo>
                          <a:pt x="3" y="2"/>
                        </a:lnTo>
                        <a:lnTo>
                          <a:pt x="0" y="2"/>
                        </a:lnTo>
                        <a:lnTo>
                          <a:pt x="0" y="3"/>
                        </a:lnTo>
                        <a:lnTo>
                          <a:pt x="2" y="3"/>
                        </a:lnTo>
                        <a:lnTo>
                          <a:pt x="0"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2383" name="Freeform 575"/>
                  <p:cNvSpPr>
                    <a:spLocks/>
                  </p:cNvSpPr>
                  <p:nvPr/>
                </p:nvSpPr>
                <p:spPr bwMode="auto">
                  <a:xfrm>
                    <a:off x="4190" y="1593"/>
                    <a:ext cx="2" cy="5"/>
                  </a:xfrm>
                  <a:custGeom>
                    <a:avLst/>
                    <a:gdLst>
                      <a:gd name="T0" fmla="*/ 2 w 3"/>
                      <a:gd name="T1" fmla="*/ 0 h 12"/>
                      <a:gd name="T2" fmla="*/ 0 w 3"/>
                      <a:gd name="T3" fmla="*/ 3 h 12"/>
                      <a:gd name="T4" fmla="*/ 0 w 3"/>
                      <a:gd name="T5" fmla="*/ 12 h 12"/>
                      <a:gd name="T6" fmla="*/ 3 w 3"/>
                      <a:gd name="T7" fmla="*/ 12 h 12"/>
                      <a:gd name="T8" fmla="*/ 3 w 3"/>
                      <a:gd name="T9" fmla="*/ 3 h 12"/>
                      <a:gd name="T10" fmla="*/ 2 w 3"/>
                      <a:gd name="T11" fmla="*/ 3 h 12"/>
                      <a:gd name="T12" fmla="*/ 2 w 3"/>
                      <a:gd name="T13" fmla="*/ 0 h 12"/>
                      <a:gd name="T14" fmla="*/ 0 w 3"/>
                      <a:gd name="T15" fmla="*/ 0 h 12"/>
                      <a:gd name="T16" fmla="*/ 0 w 3"/>
                      <a:gd name="T17" fmla="*/ 3 h 12"/>
                      <a:gd name="T18" fmla="*/ 2 w 3"/>
                      <a:gd name="T19"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 h="12">
                        <a:moveTo>
                          <a:pt x="2" y="0"/>
                        </a:moveTo>
                        <a:lnTo>
                          <a:pt x="0" y="3"/>
                        </a:lnTo>
                        <a:lnTo>
                          <a:pt x="0" y="12"/>
                        </a:lnTo>
                        <a:lnTo>
                          <a:pt x="3" y="12"/>
                        </a:lnTo>
                        <a:lnTo>
                          <a:pt x="3" y="3"/>
                        </a:lnTo>
                        <a:lnTo>
                          <a:pt x="2" y="3"/>
                        </a:lnTo>
                        <a:lnTo>
                          <a:pt x="2" y="0"/>
                        </a:lnTo>
                        <a:lnTo>
                          <a:pt x="0" y="0"/>
                        </a:lnTo>
                        <a:lnTo>
                          <a:pt x="0" y="3"/>
                        </a:lnTo>
                        <a:lnTo>
                          <a:pt x="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2384" name="Freeform 576"/>
                  <p:cNvSpPr>
                    <a:spLocks/>
                  </p:cNvSpPr>
                  <p:nvPr/>
                </p:nvSpPr>
                <p:spPr bwMode="auto">
                  <a:xfrm>
                    <a:off x="4191" y="1593"/>
                    <a:ext cx="3" cy="1"/>
                  </a:xfrm>
                  <a:custGeom>
                    <a:avLst/>
                    <a:gdLst>
                      <a:gd name="T0" fmla="*/ 4 w 4"/>
                      <a:gd name="T1" fmla="*/ 2 h 3"/>
                      <a:gd name="T2" fmla="*/ 3 w 4"/>
                      <a:gd name="T3" fmla="*/ 0 h 3"/>
                      <a:gd name="T4" fmla="*/ 0 w 4"/>
                      <a:gd name="T5" fmla="*/ 0 h 3"/>
                      <a:gd name="T6" fmla="*/ 0 w 4"/>
                      <a:gd name="T7" fmla="*/ 3 h 3"/>
                      <a:gd name="T8" fmla="*/ 3 w 4"/>
                      <a:gd name="T9" fmla="*/ 3 h 3"/>
                      <a:gd name="T10" fmla="*/ 1 w 4"/>
                      <a:gd name="T11" fmla="*/ 3 h 3"/>
                      <a:gd name="T12" fmla="*/ 4 w 4"/>
                      <a:gd name="T13" fmla="*/ 2 h 3"/>
                      <a:gd name="T14" fmla="*/ 3 w 4"/>
                      <a:gd name="T15" fmla="*/ 0 h 3"/>
                      <a:gd name="T16" fmla="*/ 4 w 4"/>
                      <a:gd name="T17" fmla="*/ 2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3">
                        <a:moveTo>
                          <a:pt x="4" y="2"/>
                        </a:moveTo>
                        <a:lnTo>
                          <a:pt x="3" y="0"/>
                        </a:lnTo>
                        <a:lnTo>
                          <a:pt x="0" y="0"/>
                        </a:lnTo>
                        <a:lnTo>
                          <a:pt x="0" y="3"/>
                        </a:lnTo>
                        <a:lnTo>
                          <a:pt x="3" y="3"/>
                        </a:lnTo>
                        <a:lnTo>
                          <a:pt x="1" y="3"/>
                        </a:lnTo>
                        <a:lnTo>
                          <a:pt x="4" y="2"/>
                        </a:lnTo>
                        <a:lnTo>
                          <a:pt x="3" y="0"/>
                        </a:lnTo>
                        <a:lnTo>
                          <a:pt x="4"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2385" name="Freeform 577"/>
                  <p:cNvSpPr>
                    <a:spLocks/>
                  </p:cNvSpPr>
                  <p:nvPr/>
                </p:nvSpPr>
                <p:spPr bwMode="auto">
                  <a:xfrm>
                    <a:off x="4196" y="1593"/>
                    <a:ext cx="3" cy="4"/>
                  </a:xfrm>
                  <a:custGeom>
                    <a:avLst/>
                    <a:gdLst>
                      <a:gd name="T0" fmla="*/ 5 w 5"/>
                      <a:gd name="T1" fmla="*/ 1 h 8"/>
                      <a:gd name="T2" fmla="*/ 5 w 5"/>
                      <a:gd name="T3" fmla="*/ 8 h 8"/>
                      <a:gd name="T4" fmla="*/ 2 w 5"/>
                      <a:gd name="T5" fmla="*/ 8 h 8"/>
                      <a:gd name="T6" fmla="*/ 0 w 5"/>
                      <a:gd name="T7" fmla="*/ 6 h 8"/>
                      <a:gd name="T8" fmla="*/ 0 w 5"/>
                      <a:gd name="T9" fmla="*/ 1 h 8"/>
                      <a:gd name="T10" fmla="*/ 2 w 5"/>
                      <a:gd name="T11" fmla="*/ 0 h 8"/>
                      <a:gd name="T12" fmla="*/ 3 w 5"/>
                      <a:gd name="T13" fmla="*/ 1 h 8"/>
                      <a:gd name="T14" fmla="*/ 5 w 5"/>
                      <a:gd name="T15" fmla="*/ 1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8">
                        <a:moveTo>
                          <a:pt x="5" y="1"/>
                        </a:moveTo>
                        <a:lnTo>
                          <a:pt x="5" y="8"/>
                        </a:lnTo>
                        <a:lnTo>
                          <a:pt x="2" y="8"/>
                        </a:lnTo>
                        <a:lnTo>
                          <a:pt x="0" y="6"/>
                        </a:lnTo>
                        <a:lnTo>
                          <a:pt x="0" y="1"/>
                        </a:lnTo>
                        <a:lnTo>
                          <a:pt x="2" y="0"/>
                        </a:lnTo>
                        <a:lnTo>
                          <a:pt x="3" y="1"/>
                        </a:lnTo>
                        <a:lnTo>
                          <a:pt x="5"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2386" name="Freeform 578"/>
                  <p:cNvSpPr>
                    <a:spLocks/>
                  </p:cNvSpPr>
                  <p:nvPr/>
                </p:nvSpPr>
                <p:spPr bwMode="auto">
                  <a:xfrm>
                    <a:off x="4198" y="1594"/>
                    <a:ext cx="1" cy="4"/>
                  </a:xfrm>
                  <a:custGeom>
                    <a:avLst/>
                    <a:gdLst>
                      <a:gd name="T0" fmla="*/ 2 w 4"/>
                      <a:gd name="T1" fmla="*/ 9 h 9"/>
                      <a:gd name="T2" fmla="*/ 4 w 4"/>
                      <a:gd name="T3" fmla="*/ 5 h 9"/>
                      <a:gd name="T4" fmla="*/ 4 w 4"/>
                      <a:gd name="T5" fmla="*/ 0 h 9"/>
                      <a:gd name="T6" fmla="*/ 0 w 4"/>
                      <a:gd name="T7" fmla="*/ 0 h 9"/>
                      <a:gd name="T8" fmla="*/ 0 w 4"/>
                      <a:gd name="T9" fmla="*/ 5 h 9"/>
                      <a:gd name="T10" fmla="*/ 2 w 4"/>
                      <a:gd name="T11" fmla="*/ 9 h 9"/>
                    </a:gdLst>
                    <a:ahLst/>
                    <a:cxnLst>
                      <a:cxn ang="0">
                        <a:pos x="T0" y="T1"/>
                      </a:cxn>
                      <a:cxn ang="0">
                        <a:pos x="T2" y="T3"/>
                      </a:cxn>
                      <a:cxn ang="0">
                        <a:pos x="T4" y="T5"/>
                      </a:cxn>
                      <a:cxn ang="0">
                        <a:pos x="T6" y="T7"/>
                      </a:cxn>
                      <a:cxn ang="0">
                        <a:pos x="T8" y="T9"/>
                      </a:cxn>
                      <a:cxn ang="0">
                        <a:pos x="T10" y="T11"/>
                      </a:cxn>
                    </a:cxnLst>
                    <a:rect l="0" t="0" r="r" b="b"/>
                    <a:pathLst>
                      <a:path w="4" h="9">
                        <a:moveTo>
                          <a:pt x="2" y="9"/>
                        </a:moveTo>
                        <a:lnTo>
                          <a:pt x="4" y="5"/>
                        </a:lnTo>
                        <a:lnTo>
                          <a:pt x="4" y="0"/>
                        </a:lnTo>
                        <a:lnTo>
                          <a:pt x="0" y="0"/>
                        </a:lnTo>
                        <a:lnTo>
                          <a:pt x="0" y="5"/>
                        </a:lnTo>
                        <a:lnTo>
                          <a:pt x="2" y="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2387" name="Freeform 579"/>
                  <p:cNvSpPr>
                    <a:spLocks/>
                  </p:cNvSpPr>
                  <p:nvPr/>
                </p:nvSpPr>
                <p:spPr bwMode="auto">
                  <a:xfrm>
                    <a:off x="4195" y="1594"/>
                    <a:ext cx="4" cy="4"/>
                  </a:xfrm>
                  <a:custGeom>
                    <a:avLst/>
                    <a:gdLst>
                      <a:gd name="T0" fmla="*/ 0 w 6"/>
                      <a:gd name="T1" fmla="*/ 2 h 9"/>
                      <a:gd name="T2" fmla="*/ 0 w 6"/>
                      <a:gd name="T3" fmla="*/ 4 h 9"/>
                      <a:gd name="T4" fmla="*/ 1 w 6"/>
                      <a:gd name="T5" fmla="*/ 5 h 9"/>
                      <a:gd name="T6" fmla="*/ 3 w 6"/>
                      <a:gd name="T7" fmla="*/ 9 h 9"/>
                      <a:gd name="T8" fmla="*/ 6 w 6"/>
                      <a:gd name="T9" fmla="*/ 9 h 9"/>
                      <a:gd name="T10" fmla="*/ 4 w 6"/>
                      <a:gd name="T11" fmla="*/ 5 h 9"/>
                      <a:gd name="T12" fmla="*/ 3 w 6"/>
                      <a:gd name="T13" fmla="*/ 4 h 9"/>
                      <a:gd name="T14" fmla="*/ 3 w 6"/>
                      <a:gd name="T15" fmla="*/ 0 h 9"/>
                      <a:gd name="T16" fmla="*/ 3 w 6"/>
                      <a:gd name="T17" fmla="*/ 2 h 9"/>
                      <a:gd name="T18" fmla="*/ 0 w 6"/>
                      <a:gd name="T19" fmla="*/ 2 h 9"/>
                      <a:gd name="T20" fmla="*/ 0 w 6"/>
                      <a:gd name="T21" fmla="*/ 4 h 9"/>
                      <a:gd name="T22" fmla="*/ 0 w 6"/>
                      <a:gd name="T23" fmla="*/ 2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 h="9">
                        <a:moveTo>
                          <a:pt x="0" y="2"/>
                        </a:moveTo>
                        <a:lnTo>
                          <a:pt x="0" y="4"/>
                        </a:lnTo>
                        <a:lnTo>
                          <a:pt x="1" y="5"/>
                        </a:lnTo>
                        <a:lnTo>
                          <a:pt x="3" y="9"/>
                        </a:lnTo>
                        <a:lnTo>
                          <a:pt x="6" y="9"/>
                        </a:lnTo>
                        <a:lnTo>
                          <a:pt x="4" y="5"/>
                        </a:lnTo>
                        <a:lnTo>
                          <a:pt x="3" y="4"/>
                        </a:lnTo>
                        <a:lnTo>
                          <a:pt x="3" y="0"/>
                        </a:lnTo>
                        <a:lnTo>
                          <a:pt x="3" y="2"/>
                        </a:lnTo>
                        <a:lnTo>
                          <a:pt x="0" y="2"/>
                        </a:lnTo>
                        <a:lnTo>
                          <a:pt x="0" y="4"/>
                        </a:lnTo>
                        <a:lnTo>
                          <a:pt x="0"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2388" name="Freeform 580"/>
                  <p:cNvSpPr>
                    <a:spLocks/>
                  </p:cNvSpPr>
                  <p:nvPr/>
                </p:nvSpPr>
                <p:spPr bwMode="auto">
                  <a:xfrm>
                    <a:off x="4195" y="1593"/>
                    <a:ext cx="4" cy="2"/>
                  </a:xfrm>
                  <a:custGeom>
                    <a:avLst/>
                    <a:gdLst>
                      <a:gd name="T0" fmla="*/ 8 w 8"/>
                      <a:gd name="T1" fmla="*/ 3 h 5"/>
                      <a:gd name="T2" fmla="*/ 6 w 8"/>
                      <a:gd name="T3" fmla="*/ 2 h 5"/>
                      <a:gd name="T4" fmla="*/ 3 w 8"/>
                      <a:gd name="T5" fmla="*/ 0 h 5"/>
                      <a:gd name="T6" fmla="*/ 0 w 8"/>
                      <a:gd name="T7" fmla="*/ 2 h 5"/>
                      <a:gd name="T8" fmla="*/ 0 w 8"/>
                      <a:gd name="T9" fmla="*/ 5 h 5"/>
                      <a:gd name="T10" fmla="*/ 3 w 8"/>
                      <a:gd name="T11" fmla="*/ 5 h 5"/>
                      <a:gd name="T12" fmla="*/ 3 w 8"/>
                      <a:gd name="T13" fmla="*/ 3 h 5"/>
                      <a:gd name="T14" fmla="*/ 4 w 8"/>
                      <a:gd name="T15" fmla="*/ 3 h 5"/>
                      <a:gd name="T16" fmla="*/ 4 w 8"/>
                      <a:gd name="T17" fmla="*/ 5 h 5"/>
                      <a:gd name="T18" fmla="*/ 4 w 8"/>
                      <a:gd name="T19" fmla="*/ 3 h 5"/>
                      <a:gd name="T20" fmla="*/ 8 w 8"/>
                      <a:gd name="T21" fmla="*/ 3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 h="5">
                        <a:moveTo>
                          <a:pt x="8" y="3"/>
                        </a:moveTo>
                        <a:lnTo>
                          <a:pt x="6" y="2"/>
                        </a:lnTo>
                        <a:lnTo>
                          <a:pt x="3" y="0"/>
                        </a:lnTo>
                        <a:lnTo>
                          <a:pt x="0" y="2"/>
                        </a:lnTo>
                        <a:lnTo>
                          <a:pt x="0" y="5"/>
                        </a:lnTo>
                        <a:lnTo>
                          <a:pt x="3" y="5"/>
                        </a:lnTo>
                        <a:lnTo>
                          <a:pt x="3" y="3"/>
                        </a:lnTo>
                        <a:lnTo>
                          <a:pt x="4" y="3"/>
                        </a:lnTo>
                        <a:lnTo>
                          <a:pt x="4" y="5"/>
                        </a:lnTo>
                        <a:lnTo>
                          <a:pt x="4" y="3"/>
                        </a:lnTo>
                        <a:lnTo>
                          <a:pt x="8"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2389" name="Freeform 581"/>
                  <p:cNvSpPr>
                    <a:spLocks/>
                  </p:cNvSpPr>
                  <p:nvPr/>
                </p:nvSpPr>
                <p:spPr bwMode="auto">
                  <a:xfrm>
                    <a:off x="4207" y="1594"/>
                    <a:ext cx="3" cy="4"/>
                  </a:xfrm>
                  <a:custGeom>
                    <a:avLst/>
                    <a:gdLst>
                      <a:gd name="T0" fmla="*/ 5 w 5"/>
                      <a:gd name="T1" fmla="*/ 2 h 9"/>
                      <a:gd name="T2" fmla="*/ 5 w 5"/>
                      <a:gd name="T3" fmla="*/ 4 h 9"/>
                      <a:gd name="T4" fmla="*/ 3 w 5"/>
                      <a:gd name="T5" fmla="*/ 7 h 9"/>
                      <a:gd name="T6" fmla="*/ 1 w 5"/>
                      <a:gd name="T7" fmla="*/ 9 h 9"/>
                      <a:gd name="T8" fmla="*/ 0 w 5"/>
                      <a:gd name="T9" fmla="*/ 7 h 9"/>
                      <a:gd name="T10" fmla="*/ 0 w 5"/>
                      <a:gd name="T11" fmla="*/ 0 h 9"/>
                      <a:gd name="T12" fmla="*/ 5 w 5"/>
                      <a:gd name="T13" fmla="*/ 0 h 9"/>
                      <a:gd name="T14" fmla="*/ 5 w 5"/>
                      <a:gd name="T15" fmla="*/ 2 h 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9">
                        <a:moveTo>
                          <a:pt x="5" y="2"/>
                        </a:moveTo>
                        <a:lnTo>
                          <a:pt x="5" y="4"/>
                        </a:lnTo>
                        <a:lnTo>
                          <a:pt x="3" y="7"/>
                        </a:lnTo>
                        <a:lnTo>
                          <a:pt x="1" y="9"/>
                        </a:lnTo>
                        <a:lnTo>
                          <a:pt x="0" y="7"/>
                        </a:lnTo>
                        <a:lnTo>
                          <a:pt x="0" y="0"/>
                        </a:lnTo>
                        <a:lnTo>
                          <a:pt x="5" y="0"/>
                        </a:lnTo>
                        <a:lnTo>
                          <a:pt x="5"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2390" name="Freeform 582"/>
                  <p:cNvSpPr>
                    <a:spLocks/>
                  </p:cNvSpPr>
                  <p:nvPr/>
                </p:nvSpPr>
                <p:spPr bwMode="auto">
                  <a:xfrm>
                    <a:off x="4207" y="1595"/>
                    <a:ext cx="4" cy="4"/>
                  </a:xfrm>
                  <a:custGeom>
                    <a:avLst/>
                    <a:gdLst>
                      <a:gd name="T0" fmla="*/ 0 w 8"/>
                      <a:gd name="T1" fmla="*/ 7 h 8"/>
                      <a:gd name="T2" fmla="*/ 2 w 8"/>
                      <a:gd name="T3" fmla="*/ 7 h 8"/>
                      <a:gd name="T4" fmla="*/ 3 w 8"/>
                      <a:gd name="T5" fmla="*/ 8 h 8"/>
                      <a:gd name="T6" fmla="*/ 7 w 8"/>
                      <a:gd name="T7" fmla="*/ 7 h 8"/>
                      <a:gd name="T8" fmla="*/ 8 w 8"/>
                      <a:gd name="T9" fmla="*/ 3 h 8"/>
                      <a:gd name="T10" fmla="*/ 8 w 8"/>
                      <a:gd name="T11" fmla="*/ 0 h 8"/>
                      <a:gd name="T12" fmla="*/ 5 w 8"/>
                      <a:gd name="T13" fmla="*/ 0 h 8"/>
                      <a:gd name="T14" fmla="*/ 5 w 8"/>
                      <a:gd name="T15" fmla="*/ 2 h 8"/>
                      <a:gd name="T16" fmla="*/ 3 w 8"/>
                      <a:gd name="T17" fmla="*/ 3 h 8"/>
                      <a:gd name="T18" fmla="*/ 3 w 8"/>
                      <a:gd name="T19" fmla="*/ 5 h 8"/>
                      <a:gd name="T20" fmla="*/ 3 w 8"/>
                      <a:gd name="T21" fmla="*/ 3 h 8"/>
                      <a:gd name="T22" fmla="*/ 3 w 8"/>
                      <a:gd name="T23" fmla="*/ 5 h 8"/>
                      <a:gd name="T24" fmla="*/ 0 w 8"/>
                      <a:gd name="T25" fmla="*/ 7 h 8"/>
                      <a:gd name="T26" fmla="*/ 2 w 8"/>
                      <a:gd name="T27" fmla="*/ 7 h 8"/>
                      <a:gd name="T28" fmla="*/ 0 w 8"/>
                      <a:gd name="T29" fmla="*/ 7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 h="8">
                        <a:moveTo>
                          <a:pt x="0" y="7"/>
                        </a:moveTo>
                        <a:lnTo>
                          <a:pt x="2" y="7"/>
                        </a:lnTo>
                        <a:lnTo>
                          <a:pt x="3" y="8"/>
                        </a:lnTo>
                        <a:lnTo>
                          <a:pt x="7" y="7"/>
                        </a:lnTo>
                        <a:lnTo>
                          <a:pt x="8" y="3"/>
                        </a:lnTo>
                        <a:lnTo>
                          <a:pt x="8" y="0"/>
                        </a:lnTo>
                        <a:lnTo>
                          <a:pt x="5" y="0"/>
                        </a:lnTo>
                        <a:lnTo>
                          <a:pt x="5" y="2"/>
                        </a:lnTo>
                        <a:lnTo>
                          <a:pt x="3" y="3"/>
                        </a:lnTo>
                        <a:lnTo>
                          <a:pt x="3" y="5"/>
                        </a:lnTo>
                        <a:lnTo>
                          <a:pt x="3" y="3"/>
                        </a:lnTo>
                        <a:lnTo>
                          <a:pt x="3" y="5"/>
                        </a:lnTo>
                        <a:lnTo>
                          <a:pt x="0" y="7"/>
                        </a:lnTo>
                        <a:lnTo>
                          <a:pt x="2" y="7"/>
                        </a:lnTo>
                        <a:lnTo>
                          <a:pt x="0"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2391" name="Freeform 583"/>
                  <p:cNvSpPr>
                    <a:spLocks/>
                  </p:cNvSpPr>
                  <p:nvPr/>
                </p:nvSpPr>
                <p:spPr bwMode="auto">
                  <a:xfrm>
                    <a:off x="4207" y="1593"/>
                    <a:ext cx="1" cy="5"/>
                  </a:xfrm>
                  <a:custGeom>
                    <a:avLst/>
                    <a:gdLst>
                      <a:gd name="T0" fmla="*/ 3 w 3"/>
                      <a:gd name="T1" fmla="*/ 2 h 12"/>
                      <a:gd name="T2" fmla="*/ 2 w 3"/>
                      <a:gd name="T3" fmla="*/ 2 h 12"/>
                      <a:gd name="T4" fmla="*/ 0 w 3"/>
                      <a:gd name="T5" fmla="*/ 3 h 12"/>
                      <a:gd name="T6" fmla="*/ 0 w 3"/>
                      <a:gd name="T7" fmla="*/ 12 h 12"/>
                      <a:gd name="T8" fmla="*/ 3 w 3"/>
                      <a:gd name="T9" fmla="*/ 10 h 12"/>
                      <a:gd name="T10" fmla="*/ 2 w 3"/>
                      <a:gd name="T11" fmla="*/ 8 h 12"/>
                      <a:gd name="T12" fmla="*/ 2 w 3"/>
                      <a:gd name="T13" fmla="*/ 7 h 12"/>
                      <a:gd name="T14" fmla="*/ 3 w 3"/>
                      <a:gd name="T15" fmla="*/ 5 h 12"/>
                      <a:gd name="T16" fmla="*/ 3 w 3"/>
                      <a:gd name="T17" fmla="*/ 3 h 12"/>
                      <a:gd name="T18" fmla="*/ 2 w 3"/>
                      <a:gd name="T19" fmla="*/ 3 h 12"/>
                      <a:gd name="T20" fmla="*/ 3 w 3"/>
                      <a:gd name="T21" fmla="*/ 2 h 12"/>
                      <a:gd name="T22" fmla="*/ 3 w 3"/>
                      <a:gd name="T23" fmla="*/ 0 h 12"/>
                      <a:gd name="T24" fmla="*/ 2 w 3"/>
                      <a:gd name="T25" fmla="*/ 2 h 12"/>
                      <a:gd name="T26" fmla="*/ 3 w 3"/>
                      <a:gd name="T27" fmla="*/ 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 h="12">
                        <a:moveTo>
                          <a:pt x="3" y="2"/>
                        </a:moveTo>
                        <a:lnTo>
                          <a:pt x="2" y="2"/>
                        </a:lnTo>
                        <a:lnTo>
                          <a:pt x="0" y="3"/>
                        </a:lnTo>
                        <a:lnTo>
                          <a:pt x="0" y="12"/>
                        </a:lnTo>
                        <a:lnTo>
                          <a:pt x="3" y="10"/>
                        </a:lnTo>
                        <a:lnTo>
                          <a:pt x="2" y="8"/>
                        </a:lnTo>
                        <a:lnTo>
                          <a:pt x="2" y="7"/>
                        </a:lnTo>
                        <a:lnTo>
                          <a:pt x="3" y="5"/>
                        </a:lnTo>
                        <a:lnTo>
                          <a:pt x="3" y="3"/>
                        </a:lnTo>
                        <a:lnTo>
                          <a:pt x="2" y="3"/>
                        </a:lnTo>
                        <a:lnTo>
                          <a:pt x="3" y="2"/>
                        </a:lnTo>
                        <a:lnTo>
                          <a:pt x="3" y="0"/>
                        </a:lnTo>
                        <a:lnTo>
                          <a:pt x="2" y="2"/>
                        </a:lnTo>
                        <a:lnTo>
                          <a:pt x="3"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2392" name="Freeform 584"/>
                  <p:cNvSpPr>
                    <a:spLocks/>
                  </p:cNvSpPr>
                  <p:nvPr/>
                </p:nvSpPr>
                <p:spPr bwMode="auto">
                  <a:xfrm>
                    <a:off x="4207" y="1593"/>
                    <a:ext cx="4" cy="2"/>
                  </a:xfrm>
                  <a:custGeom>
                    <a:avLst/>
                    <a:gdLst>
                      <a:gd name="T0" fmla="*/ 6 w 6"/>
                      <a:gd name="T1" fmla="*/ 3 h 3"/>
                      <a:gd name="T2" fmla="*/ 6 w 6"/>
                      <a:gd name="T3" fmla="*/ 1 h 3"/>
                      <a:gd name="T4" fmla="*/ 3 w 6"/>
                      <a:gd name="T5" fmla="*/ 0 h 3"/>
                      <a:gd name="T6" fmla="*/ 1 w 6"/>
                      <a:gd name="T7" fmla="*/ 0 h 3"/>
                      <a:gd name="T8" fmla="*/ 0 w 6"/>
                      <a:gd name="T9" fmla="*/ 1 h 3"/>
                      <a:gd name="T10" fmla="*/ 1 w 6"/>
                      <a:gd name="T11" fmla="*/ 3 h 3"/>
                      <a:gd name="T12" fmla="*/ 6 w 6"/>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 h="3">
                        <a:moveTo>
                          <a:pt x="6" y="3"/>
                        </a:moveTo>
                        <a:lnTo>
                          <a:pt x="6" y="1"/>
                        </a:lnTo>
                        <a:lnTo>
                          <a:pt x="3" y="0"/>
                        </a:lnTo>
                        <a:lnTo>
                          <a:pt x="1" y="0"/>
                        </a:lnTo>
                        <a:lnTo>
                          <a:pt x="0" y="1"/>
                        </a:lnTo>
                        <a:lnTo>
                          <a:pt x="1" y="3"/>
                        </a:lnTo>
                        <a:lnTo>
                          <a:pt x="6"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2393" name="Freeform 585"/>
                  <p:cNvSpPr>
                    <a:spLocks/>
                  </p:cNvSpPr>
                  <p:nvPr/>
                </p:nvSpPr>
                <p:spPr bwMode="auto">
                  <a:xfrm>
                    <a:off x="4246" y="1593"/>
                    <a:ext cx="3" cy="4"/>
                  </a:xfrm>
                  <a:custGeom>
                    <a:avLst/>
                    <a:gdLst>
                      <a:gd name="T0" fmla="*/ 7 w 7"/>
                      <a:gd name="T1" fmla="*/ 3 h 8"/>
                      <a:gd name="T2" fmla="*/ 5 w 7"/>
                      <a:gd name="T3" fmla="*/ 5 h 8"/>
                      <a:gd name="T4" fmla="*/ 5 w 7"/>
                      <a:gd name="T5" fmla="*/ 6 h 8"/>
                      <a:gd name="T6" fmla="*/ 3 w 7"/>
                      <a:gd name="T7" fmla="*/ 6 h 8"/>
                      <a:gd name="T8" fmla="*/ 3 w 7"/>
                      <a:gd name="T9" fmla="*/ 8 h 8"/>
                      <a:gd name="T10" fmla="*/ 0 w 7"/>
                      <a:gd name="T11" fmla="*/ 5 h 8"/>
                      <a:gd name="T12" fmla="*/ 2 w 7"/>
                      <a:gd name="T13" fmla="*/ 1 h 8"/>
                      <a:gd name="T14" fmla="*/ 3 w 7"/>
                      <a:gd name="T15" fmla="*/ 0 h 8"/>
                      <a:gd name="T16" fmla="*/ 7 w 7"/>
                      <a:gd name="T17" fmla="*/ 3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8">
                        <a:moveTo>
                          <a:pt x="7" y="3"/>
                        </a:moveTo>
                        <a:lnTo>
                          <a:pt x="5" y="5"/>
                        </a:lnTo>
                        <a:lnTo>
                          <a:pt x="5" y="6"/>
                        </a:lnTo>
                        <a:lnTo>
                          <a:pt x="3" y="6"/>
                        </a:lnTo>
                        <a:lnTo>
                          <a:pt x="3" y="8"/>
                        </a:lnTo>
                        <a:lnTo>
                          <a:pt x="0" y="5"/>
                        </a:lnTo>
                        <a:lnTo>
                          <a:pt x="2" y="1"/>
                        </a:lnTo>
                        <a:lnTo>
                          <a:pt x="3" y="0"/>
                        </a:lnTo>
                        <a:lnTo>
                          <a:pt x="7"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2394" name="Freeform 586"/>
                  <p:cNvSpPr>
                    <a:spLocks/>
                  </p:cNvSpPr>
                  <p:nvPr/>
                </p:nvSpPr>
                <p:spPr bwMode="auto">
                  <a:xfrm>
                    <a:off x="4247" y="1595"/>
                    <a:ext cx="3" cy="3"/>
                  </a:xfrm>
                  <a:custGeom>
                    <a:avLst/>
                    <a:gdLst>
                      <a:gd name="T0" fmla="*/ 0 w 6"/>
                      <a:gd name="T1" fmla="*/ 7 h 7"/>
                      <a:gd name="T2" fmla="*/ 1 w 6"/>
                      <a:gd name="T3" fmla="*/ 7 h 7"/>
                      <a:gd name="T4" fmla="*/ 5 w 6"/>
                      <a:gd name="T5" fmla="*/ 3 h 7"/>
                      <a:gd name="T6" fmla="*/ 5 w 6"/>
                      <a:gd name="T7" fmla="*/ 2 h 7"/>
                      <a:gd name="T8" fmla="*/ 6 w 6"/>
                      <a:gd name="T9" fmla="*/ 0 h 7"/>
                      <a:gd name="T10" fmla="*/ 1 w 6"/>
                      <a:gd name="T11" fmla="*/ 0 h 7"/>
                      <a:gd name="T12" fmla="*/ 1 w 6"/>
                      <a:gd name="T13" fmla="*/ 2 h 7"/>
                      <a:gd name="T14" fmla="*/ 0 w 6"/>
                      <a:gd name="T15" fmla="*/ 3 h 7"/>
                      <a:gd name="T16" fmla="*/ 1 w 6"/>
                      <a:gd name="T17" fmla="*/ 3 h 7"/>
                      <a:gd name="T18" fmla="*/ 0 w 6"/>
                      <a:gd name="T19" fmla="*/ 7 h 7"/>
                      <a:gd name="T20" fmla="*/ 1 w 6"/>
                      <a:gd name="T21" fmla="*/ 7 h 7"/>
                      <a:gd name="T22" fmla="*/ 0 w 6"/>
                      <a:gd name="T23"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 h="7">
                        <a:moveTo>
                          <a:pt x="0" y="7"/>
                        </a:moveTo>
                        <a:lnTo>
                          <a:pt x="1" y="7"/>
                        </a:lnTo>
                        <a:lnTo>
                          <a:pt x="5" y="3"/>
                        </a:lnTo>
                        <a:lnTo>
                          <a:pt x="5" y="2"/>
                        </a:lnTo>
                        <a:lnTo>
                          <a:pt x="6" y="0"/>
                        </a:lnTo>
                        <a:lnTo>
                          <a:pt x="1" y="0"/>
                        </a:lnTo>
                        <a:lnTo>
                          <a:pt x="1" y="2"/>
                        </a:lnTo>
                        <a:lnTo>
                          <a:pt x="0" y="3"/>
                        </a:lnTo>
                        <a:lnTo>
                          <a:pt x="1" y="3"/>
                        </a:lnTo>
                        <a:lnTo>
                          <a:pt x="0" y="7"/>
                        </a:lnTo>
                        <a:lnTo>
                          <a:pt x="1" y="7"/>
                        </a:lnTo>
                        <a:lnTo>
                          <a:pt x="0"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2395" name="Freeform 587"/>
                  <p:cNvSpPr>
                    <a:spLocks/>
                  </p:cNvSpPr>
                  <p:nvPr/>
                </p:nvSpPr>
                <p:spPr bwMode="auto">
                  <a:xfrm>
                    <a:off x="4245" y="1593"/>
                    <a:ext cx="3" cy="5"/>
                  </a:xfrm>
                  <a:custGeom>
                    <a:avLst/>
                    <a:gdLst>
                      <a:gd name="T0" fmla="*/ 3 w 4"/>
                      <a:gd name="T1" fmla="*/ 0 h 10"/>
                      <a:gd name="T2" fmla="*/ 1 w 4"/>
                      <a:gd name="T3" fmla="*/ 0 h 10"/>
                      <a:gd name="T4" fmla="*/ 1 w 4"/>
                      <a:gd name="T5" fmla="*/ 1 h 10"/>
                      <a:gd name="T6" fmla="*/ 0 w 4"/>
                      <a:gd name="T7" fmla="*/ 5 h 10"/>
                      <a:gd name="T8" fmla="*/ 1 w 4"/>
                      <a:gd name="T9" fmla="*/ 6 h 10"/>
                      <a:gd name="T10" fmla="*/ 3 w 4"/>
                      <a:gd name="T11" fmla="*/ 10 h 10"/>
                      <a:gd name="T12" fmla="*/ 4 w 4"/>
                      <a:gd name="T13" fmla="*/ 6 h 10"/>
                      <a:gd name="T14" fmla="*/ 4 w 4"/>
                      <a:gd name="T15" fmla="*/ 5 h 10"/>
                      <a:gd name="T16" fmla="*/ 3 w 4"/>
                      <a:gd name="T17" fmla="*/ 5 h 10"/>
                      <a:gd name="T18" fmla="*/ 4 w 4"/>
                      <a:gd name="T19" fmla="*/ 1 h 10"/>
                      <a:gd name="T20" fmla="*/ 3 w 4"/>
                      <a:gd name="T21" fmla="*/ 1 h 10"/>
                      <a:gd name="T22" fmla="*/ 3 w 4"/>
                      <a:gd name="T23" fmla="*/ 0 h 10"/>
                      <a:gd name="T24" fmla="*/ 1 w 4"/>
                      <a:gd name="T25" fmla="*/ 0 h 10"/>
                      <a:gd name="T26" fmla="*/ 3 w 4"/>
                      <a:gd name="T2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 h="10">
                        <a:moveTo>
                          <a:pt x="3" y="0"/>
                        </a:moveTo>
                        <a:lnTo>
                          <a:pt x="1" y="0"/>
                        </a:lnTo>
                        <a:lnTo>
                          <a:pt x="1" y="1"/>
                        </a:lnTo>
                        <a:lnTo>
                          <a:pt x="0" y="5"/>
                        </a:lnTo>
                        <a:lnTo>
                          <a:pt x="1" y="6"/>
                        </a:lnTo>
                        <a:lnTo>
                          <a:pt x="3" y="10"/>
                        </a:lnTo>
                        <a:lnTo>
                          <a:pt x="4" y="6"/>
                        </a:lnTo>
                        <a:lnTo>
                          <a:pt x="4" y="5"/>
                        </a:lnTo>
                        <a:lnTo>
                          <a:pt x="3" y="5"/>
                        </a:lnTo>
                        <a:lnTo>
                          <a:pt x="4" y="1"/>
                        </a:lnTo>
                        <a:lnTo>
                          <a:pt x="3" y="1"/>
                        </a:lnTo>
                        <a:lnTo>
                          <a:pt x="3" y="0"/>
                        </a:lnTo>
                        <a:lnTo>
                          <a:pt x="1" y="0"/>
                        </a:lnTo>
                        <a:lnTo>
                          <a:pt x="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2396" name="Freeform 588"/>
                  <p:cNvSpPr>
                    <a:spLocks/>
                  </p:cNvSpPr>
                  <p:nvPr/>
                </p:nvSpPr>
                <p:spPr bwMode="auto">
                  <a:xfrm>
                    <a:off x="4247" y="1593"/>
                    <a:ext cx="3" cy="2"/>
                  </a:xfrm>
                  <a:custGeom>
                    <a:avLst/>
                    <a:gdLst>
                      <a:gd name="T0" fmla="*/ 6 w 6"/>
                      <a:gd name="T1" fmla="*/ 5 h 5"/>
                      <a:gd name="T2" fmla="*/ 1 w 6"/>
                      <a:gd name="T3" fmla="*/ 0 h 5"/>
                      <a:gd name="T4" fmla="*/ 0 w 6"/>
                      <a:gd name="T5" fmla="*/ 2 h 5"/>
                      <a:gd name="T6" fmla="*/ 0 w 6"/>
                      <a:gd name="T7" fmla="*/ 3 h 5"/>
                      <a:gd name="T8" fmla="*/ 1 w 6"/>
                      <a:gd name="T9" fmla="*/ 3 h 5"/>
                      <a:gd name="T10" fmla="*/ 1 w 6"/>
                      <a:gd name="T11" fmla="*/ 5 h 5"/>
                      <a:gd name="T12" fmla="*/ 3 w 6"/>
                      <a:gd name="T13" fmla="*/ 5 h 5"/>
                      <a:gd name="T14" fmla="*/ 1 w 6"/>
                      <a:gd name="T15" fmla="*/ 5 h 5"/>
                      <a:gd name="T16" fmla="*/ 6 w 6"/>
                      <a:gd name="T17"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5">
                        <a:moveTo>
                          <a:pt x="6" y="5"/>
                        </a:moveTo>
                        <a:lnTo>
                          <a:pt x="1" y="0"/>
                        </a:lnTo>
                        <a:lnTo>
                          <a:pt x="0" y="2"/>
                        </a:lnTo>
                        <a:lnTo>
                          <a:pt x="0" y="3"/>
                        </a:lnTo>
                        <a:lnTo>
                          <a:pt x="1" y="3"/>
                        </a:lnTo>
                        <a:lnTo>
                          <a:pt x="1" y="5"/>
                        </a:lnTo>
                        <a:lnTo>
                          <a:pt x="3" y="5"/>
                        </a:lnTo>
                        <a:lnTo>
                          <a:pt x="1" y="5"/>
                        </a:lnTo>
                        <a:lnTo>
                          <a:pt x="6" y="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2397" name="Freeform 589"/>
                  <p:cNvSpPr>
                    <a:spLocks/>
                  </p:cNvSpPr>
                  <p:nvPr/>
                </p:nvSpPr>
                <p:spPr bwMode="auto">
                  <a:xfrm>
                    <a:off x="4278" y="1594"/>
                    <a:ext cx="3" cy="4"/>
                  </a:xfrm>
                  <a:custGeom>
                    <a:avLst/>
                    <a:gdLst>
                      <a:gd name="T0" fmla="*/ 5 w 7"/>
                      <a:gd name="T1" fmla="*/ 0 h 9"/>
                      <a:gd name="T2" fmla="*/ 7 w 7"/>
                      <a:gd name="T3" fmla="*/ 2 h 9"/>
                      <a:gd name="T4" fmla="*/ 5 w 7"/>
                      <a:gd name="T5" fmla="*/ 4 h 9"/>
                      <a:gd name="T6" fmla="*/ 5 w 7"/>
                      <a:gd name="T7" fmla="*/ 5 h 9"/>
                      <a:gd name="T8" fmla="*/ 3 w 7"/>
                      <a:gd name="T9" fmla="*/ 9 h 9"/>
                      <a:gd name="T10" fmla="*/ 2 w 7"/>
                      <a:gd name="T11" fmla="*/ 9 h 9"/>
                      <a:gd name="T12" fmla="*/ 0 w 7"/>
                      <a:gd name="T13" fmla="*/ 5 h 9"/>
                      <a:gd name="T14" fmla="*/ 0 w 7"/>
                      <a:gd name="T15" fmla="*/ 2 h 9"/>
                      <a:gd name="T16" fmla="*/ 2 w 7"/>
                      <a:gd name="T17" fmla="*/ 0 h 9"/>
                      <a:gd name="T18" fmla="*/ 5 w 7"/>
                      <a:gd name="T19"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9">
                        <a:moveTo>
                          <a:pt x="5" y="0"/>
                        </a:moveTo>
                        <a:lnTo>
                          <a:pt x="7" y="2"/>
                        </a:lnTo>
                        <a:lnTo>
                          <a:pt x="5" y="4"/>
                        </a:lnTo>
                        <a:lnTo>
                          <a:pt x="5" y="5"/>
                        </a:lnTo>
                        <a:lnTo>
                          <a:pt x="3" y="9"/>
                        </a:lnTo>
                        <a:lnTo>
                          <a:pt x="2" y="9"/>
                        </a:lnTo>
                        <a:lnTo>
                          <a:pt x="0" y="5"/>
                        </a:lnTo>
                        <a:lnTo>
                          <a:pt x="0" y="2"/>
                        </a:lnTo>
                        <a:lnTo>
                          <a:pt x="2" y="0"/>
                        </a:lnTo>
                        <a:lnTo>
                          <a:pt x="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2398" name="Freeform 590"/>
                  <p:cNvSpPr>
                    <a:spLocks/>
                  </p:cNvSpPr>
                  <p:nvPr/>
                </p:nvSpPr>
                <p:spPr bwMode="auto">
                  <a:xfrm>
                    <a:off x="4278" y="1593"/>
                    <a:ext cx="4" cy="6"/>
                  </a:xfrm>
                  <a:custGeom>
                    <a:avLst/>
                    <a:gdLst>
                      <a:gd name="T0" fmla="*/ 1 w 6"/>
                      <a:gd name="T1" fmla="*/ 11 h 11"/>
                      <a:gd name="T2" fmla="*/ 5 w 6"/>
                      <a:gd name="T3" fmla="*/ 10 h 11"/>
                      <a:gd name="T4" fmla="*/ 5 w 6"/>
                      <a:gd name="T5" fmla="*/ 5 h 11"/>
                      <a:gd name="T6" fmla="*/ 6 w 6"/>
                      <a:gd name="T7" fmla="*/ 3 h 11"/>
                      <a:gd name="T8" fmla="*/ 5 w 6"/>
                      <a:gd name="T9" fmla="*/ 0 h 11"/>
                      <a:gd name="T10" fmla="*/ 1 w 6"/>
                      <a:gd name="T11" fmla="*/ 1 h 11"/>
                      <a:gd name="T12" fmla="*/ 3 w 6"/>
                      <a:gd name="T13" fmla="*/ 3 h 11"/>
                      <a:gd name="T14" fmla="*/ 1 w 6"/>
                      <a:gd name="T15" fmla="*/ 5 h 11"/>
                      <a:gd name="T16" fmla="*/ 1 w 6"/>
                      <a:gd name="T17" fmla="*/ 6 h 11"/>
                      <a:gd name="T18" fmla="*/ 0 w 6"/>
                      <a:gd name="T19" fmla="*/ 10 h 11"/>
                      <a:gd name="T20" fmla="*/ 1 w 6"/>
                      <a:gd name="T21" fmla="*/ 8 h 11"/>
                      <a:gd name="T22" fmla="*/ 1 w 6"/>
                      <a:gd name="T23" fmla="*/ 11 h 11"/>
                      <a:gd name="T24" fmla="*/ 5 w 6"/>
                      <a:gd name="T25" fmla="*/ 11 h 11"/>
                      <a:gd name="T26" fmla="*/ 5 w 6"/>
                      <a:gd name="T27" fmla="*/ 10 h 11"/>
                      <a:gd name="T28" fmla="*/ 1 w 6"/>
                      <a:gd name="T29" fmla="*/ 1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 h="11">
                        <a:moveTo>
                          <a:pt x="1" y="11"/>
                        </a:moveTo>
                        <a:lnTo>
                          <a:pt x="5" y="10"/>
                        </a:lnTo>
                        <a:lnTo>
                          <a:pt x="5" y="5"/>
                        </a:lnTo>
                        <a:lnTo>
                          <a:pt x="6" y="3"/>
                        </a:lnTo>
                        <a:lnTo>
                          <a:pt x="5" y="0"/>
                        </a:lnTo>
                        <a:lnTo>
                          <a:pt x="1" y="1"/>
                        </a:lnTo>
                        <a:lnTo>
                          <a:pt x="3" y="3"/>
                        </a:lnTo>
                        <a:lnTo>
                          <a:pt x="1" y="5"/>
                        </a:lnTo>
                        <a:lnTo>
                          <a:pt x="1" y="6"/>
                        </a:lnTo>
                        <a:lnTo>
                          <a:pt x="0" y="10"/>
                        </a:lnTo>
                        <a:lnTo>
                          <a:pt x="1" y="8"/>
                        </a:lnTo>
                        <a:lnTo>
                          <a:pt x="1" y="11"/>
                        </a:lnTo>
                        <a:lnTo>
                          <a:pt x="5" y="11"/>
                        </a:lnTo>
                        <a:lnTo>
                          <a:pt x="5" y="10"/>
                        </a:lnTo>
                        <a:lnTo>
                          <a:pt x="1"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2399" name="Freeform 591"/>
                  <p:cNvSpPr>
                    <a:spLocks/>
                  </p:cNvSpPr>
                  <p:nvPr/>
                </p:nvSpPr>
                <p:spPr bwMode="auto">
                  <a:xfrm>
                    <a:off x="4278" y="1597"/>
                    <a:ext cx="1" cy="2"/>
                  </a:xfrm>
                  <a:custGeom>
                    <a:avLst/>
                    <a:gdLst>
                      <a:gd name="T0" fmla="*/ 0 w 3"/>
                      <a:gd name="T1" fmla="*/ 2 h 3"/>
                      <a:gd name="T2" fmla="*/ 2 w 3"/>
                      <a:gd name="T3" fmla="*/ 3 h 3"/>
                      <a:gd name="T4" fmla="*/ 3 w 3"/>
                      <a:gd name="T5" fmla="*/ 3 h 3"/>
                      <a:gd name="T6" fmla="*/ 3 w 3"/>
                      <a:gd name="T7" fmla="*/ 0 h 3"/>
                      <a:gd name="T8" fmla="*/ 2 w 3"/>
                      <a:gd name="T9" fmla="*/ 0 h 3"/>
                      <a:gd name="T10" fmla="*/ 3 w 3"/>
                      <a:gd name="T11" fmla="*/ 0 h 3"/>
                      <a:gd name="T12" fmla="*/ 0 w 3"/>
                      <a:gd name="T13" fmla="*/ 2 h 3"/>
                      <a:gd name="T14" fmla="*/ 2 w 3"/>
                      <a:gd name="T15" fmla="*/ 3 h 3"/>
                      <a:gd name="T16" fmla="*/ 0 w 3"/>
                      <a:gd name="T17" fmla="*/ 2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3">
                        <a:moveTo>
                          <a:pt x="0" y="2"/>
                        </a:moveTo>
                        <a:lnTo>
                          <a:pt x="2" y="3"/>
                        </a:lnTo>
                        <a:lnTo>
                          <a:pt x="3" y="3"/>
                        </a:lnTo>
                        <a:lnTo>
                          <a:pt x="3" y="0"/>
                        </a:lnTo>
                        <a:lnTo>
                          <a:pt x="2" y="0"/>
                        </a:lnTo>
                        <a:lnTo>
                          <a:pt x="3" y="0"/>
                        </a:lnTo>
                        <a:lnTo>
                          <a:pt x="0" y="2"/>
                        </a:lnTo>
                        <a:lnTo>
                          <a:pt x="2" y="3"/>
                        </a:lnTo>
                        <a:lnTo>
                          <a:pt x="0"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2400" name="Freeform 592"/>
                  <p:cNvSpPr>
                    <a:spLocks/>
                  </p:cNvSpPr>
                  <p:nvPr/>
                </p:nvSpPr>
                <p:spPr bwMode="auto">
                  <a:xfrm>
                    <a:off x="4277" y="1593"/>
                    <a:ext cx="4" cy="5"/>
                  </a:xfrm>
                  <a:custGeom>
                    <a:avLst/>
                    <a:gdLst>
                      <a:gd name="T0" fmla="*/ 9 w 9"/>
                      <a:gd name="T1" fmla="*/ 0 h 10"/>
                      <a:gd name="T2" fmla="*/ 4 w 9"/>
                      <a:gd name="T3" fmla="*/ 0 h 10"/>
                      <a:gd name="T4" fmla="*/ 0 w 9"/>
                      <a:gd name="T5" fmla="*/ 3 h 10"/>
                      <a:gd name="T6" fmla="*/ 0 w 9"/>
                      <a:gd name="T7" fmla="*/ 6 h 10"/>
                      <a:gd name="T8" fmla="*/ 2 w 9"/>
                      <a:gd name="T9" fmla="*/ 10 h 10"/>
                      <a:gd name="T10" fmla="*/ 5 w 9"/>
                      <a:gd name="T11" fmla="*/ 8 h 10"/>
                      <a:gd name="T12" fmla="*/ 4 w 9"/>
                      <a:gd name="T13" fmla="*/ 6 h 10"/>
                      <a:gd name="T14" fmla="*/ 4 w 9"/>
                      <a:gd name="T15" fmla="*/ 3 h 10"/>
                      <a:gd name="T16" fmla="*/ 5 w 9"/>
                      <a:gd name="T17" fmla="*/ 1 h 10"/>
                      <a:gd name="T18" fmla="*/ 7 w 9"/>
                      <a:gd name="T19" fmla="*/ 1 h 10"/>
                      <a:gd name="T20" fmla="*/ 5 w 9"/>
                      <a:gd name="T21" fmla="*/ 1 h 10"/>
                      <a:gd name="T22" fmla="*/ 9 w 9"/>
                      <a:gd name="T23" fmla="*/ 0 h 10"/>
                      <a:gd name="T24" fmla="*/ 7 w 9"/>
                      <a:gd name="T25" fmla="*/ 0 h 10"/>
                      <a:gd name="T26" fmla="*/ 9 w 9"/>
                      <a:gd name="T2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10">
                        <a:moveTo>
                          <a:pt x="9" y="0"/>
                        </a:moveTo>
                        <a:lnTo>
                          <a:pt x="4" y="0"/>
                        </a:lnTo>
                        <a:lnTo>
                          <a:pt x="0" y="3"/>
                        </a:lnTo>
                        <a:lnTo>
                          <a:pt x="0" y="6"/>
                        </a:lnTo>
                        <a:lnTo>
                          <a:pt x="2" y="10"/>
                        </a:lnTo>
                        <a:lnTo>
                          <a:pt x="5" y="8"/>
                        </a:lnTo>
                        <a:lnTo>
                          <a:pt x="4" y="6"/>
                        </a:lnTo>
                        <a:lnTo>
                          <a:pt x="4" y="3"/>
                        </a:lnTo>
                        <a:lnTo>
                          <a:pt x="5" y="1"/>
                        </a:lnTo>
                        <a:lnTo>
                          <a:pt x="7" y="1"/>
                        </a:lnTo>
                        <a:lnTo>
                          <a:pt x="5" y="1"/>
                        </a:lnTo>
                        <a:lnTo>
                          <a:pt x="9" y="0"/>
                        </a:lnTo>
                        <a:lnTo>
                          <a:pt x="7" y="0"/>
                        </a:lnTo>
                        <a:lnTo>
                          <a:pt x="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2401" name="Freeform 593"/>
                  <p:cNvSpPr>
                    <a:spLocks/>
                  </p:cNvSpPr>
                  <p:nvPr/>
                </p:nvSpPr>
                <p:spPr bwMode="auto">
                  <a:xfrm>
                    <a:off x="4289" y="1594"/>
                    <a:ext cx="3" cy="3"/>
                  </a:xfrm>
                  <a:custGeom>
                    <a:avLst/>
                    <a:gdLst>
                      <a:gd name="T0" fmla="*/ 6 w 6"/>
                      <a:gd name="T1" fmla="*/ 0 h 5"/>
                      <a:gd name="T2" fmla="*/ 6 w 6"/>
                      <a:gd name="T3" fmla="*/ 5 h 5"/>
                      <a:gd name="T4" fmla="*/ 1 w 6"/>
                      <a:gd name="T5" fmla="*/ 5 h 5"/>
                      <a:gd name="T6" fmla="*/ 1 w 6"/>
                      <a:gd name="T7" fmla="*/ 4 h 5"/>
                      <a:gd name="T8" fmla="*/ 0 w 6"/>
                      <a:gd name="T9" fmla="*/ 2 h 5"/>
                      <a:gd name="T10" fmla="*/ 1 w 6"/>
                      <a:gd name="T11" fmla="*/ 0 h 5"/>
                      <a:gd name="T12" fmla="*/ 6 w 6"/>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6" h="5">
                        <a:moveTo>
                          <a:pt x="6" y="0"/>
                        </a:moveTo>
                        <a:lnTo>
                          <a:pt x="6" y="5"/>
                        </a:lnTo>
                        <a:lnTo>
                          <a:pt x="1" y="5"/>
                        </a:lnTo>
                        <a:lnTo>
                          <a:pt x="1" y="4"/>
                        </a:lnTo>
                        <a:lnTo>
                          <a:pt x="0" y="2"/>
                        </a:lnTo>
                        <a:lnTo>
                          <a:pt x="1" y="0"/>
                        </a:lnTo>
                        <a:lnTo>
                          <a:pt x="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2402" name="Freeform 594"/>
                  <p:cNvSpPr>
                    <a:spLocks/>
                  </p:cNvSpPr>
                  <p:nvPr/>
                </p:nvSpPr>
                <p:spPr bwMode="auto">
                  <a:xfrm>
                    <a:off x="4291" y="1594"/>
                    <a:ext cx="2" cy="3"/>
                  </a:xfrm>
                  <a:custGeom>
                    <a:avLst/>
                    <a:gdLst>
                      <a:gd name="T0" fmla="*/ 2 w 4"/>
                      <a:gd name="T1" fmla="*/ 7 h 7"/>
                      <a:gd name="T2" fmla="*/ 4 w 4"/>
                      <a:gd name="T3" fmla="*/ 5 h 7"/>
                      <a:gd name="T4" fmla="*/ 4 w 4"/>
                      <a:gd name="T5" fmla="*/ 0 h 7"/>
                      <a:gd name="T6" fmla="*/ 0 w 4"/>
                      <a:gd name="T7" fmla="*/ 0 h 7"/>
                      <a:gd name="T8" fmla="*/ 0 w 4"/>
                      <a:gd name="T9" fmla="*/ 4 h 7"/>
                      <a:gd name="T10" fmla="*/ 2 w 4"/>
                      <a:gd name="T11" fmla="*/ 7 h 7"/>
                    </a:gdLst>
                    <a:ahLst/>
                    <a:cxnLst>
                      <a:cxn ang="0">
                        <a:pos x="T0" y="T1"/>
                      </a:cxn>
                      <a:cxn ang="0">
                        <a:pos x="T2" y="T3"/>
                      </a:cxn>
                      <a:cxn ang="0">
                        <a:pos x="T4" y="T5"/>
                      </a:cxn>
                      <a:cxn ang="0">
                        <a:pos x="T6" y="T7"/>
                      </a:cxn>
                      <a:cxn ang="0">
                        <a:pos x="T8" y="T9"/>
                      </a:cxn>
                      <a:cxn ang="0">
                        <a:pos x="T10" y="T11"/>
                      </a:cxn>
                    </a:cxnLst>
                    <a:rect l="0" t="0" r="r" b="b"/>
                    <a:pathLst>
                      <a:path w="4" h="7">
                        <a:moveTo>
                          <a:pt x="2" y="7"/>
                        </a:moveTo>
                        <a:lnTo>
                          <a:pt x="4" y="5"/>
                        </a:lnTo>
                        <a:lnTo>
                          <a:pt x="4" y="0"/>
                        </a:lnTo>
                        <a:lnTo>
                          <a:pt x="0" y="0"/>
                        </a:lnTo>
                        <a:lnTo>
                          <a:pt x="0" y="4"/>
                        </a:lnTo>
                        <a:lnTo>
                          <a:pt x="2"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2403" name="Freeform 595"/>
                  <p:cNvSpPr>
                    <a:spLocks/>
                  </p:cNvSpPr>
                  <p:nvPr/>
                </p:nvSpPr>
                <p:spPr bwMode="auto">
                  <a:xfrm>
                    <a:off x="4288" y="1595"/>
                    <a:ext cx="4" cy="2"/>
                  </a:xfrm>
                  <a:custGeom>
                    <a:avLst/>
                    <a:gdLst>
                      <a:gd name="T0" fmla="*/ 0 w 8"/>
                      <a:gd name="T1" fmla="*/ 0 h 5"/>
                      <a:gd name="T2" fmla="*/ 2 w 8"/>
                      <a:gd name="T3" fmla="*/ 2 h 5"/>
                      <a:gd name="T4" fmla="*/ 3 w 8"/>
                      <a:gd name="T5" fmla="*/ 5 h 5"/>
                      <a:gd name="T6" fmla="*/ 8 w 8"/>
                      <a:gd name="T7" fmla="*/ 5 h 5"/>
                      <a:gd name="T8" fmla="*/ 6 w 8"/>
                      <a:gd name="T9" fmla="*/ 2 h 5"/>
                      <a:gd name="T10" fmla="*/ 5 w 8"/>
                      <a:gd name="T11" fmla="*/ 2 h 5"/>
                      <a:gd name="T12" fmla="*/ 5 w 8"/>
                      <a:gd name="T13" fmla="*/ 0 h 5"/>
                      <a:gd name="T14" fmla="*/ 3 w 8"/>
                      <a:gd name="T15" fmla="*/ 0 h 5"/>
                      <a:gd name="T16" fmla="*/ 0 w 8"/>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5">
                        <a:moveTo>
                          <a:pt x="0" y="0"/>
                        </a:moveTo>
                        <a:lnTo>
                          <a:pt x="2" y="2"/>
                        </a:lnTo>
                        <a:lnTo>
                          <a:pt x="3" y="5"/>
                        </a:lnTo>
                        <a:lnTo>
                          <a:pt x="8" y="5"/>
                        </a:lnTo>
                        <a:lnTo>
                          <a:pt x="6" y="2"/>
                        </a:lnTo>
                        <a:lnTo>
                          <a:pt x="5" y="2"/>
                        </a:lnTo>
                        <a:lnTo>
                          <a:pt x="5" y="0"/>
                        </a:lnTo>
                        <a:lnTo>
                          <a:pt x="3"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2404" name="Freeform 596"/>
                  <p:cNvSpPr>
                    <a:spLocks/>
                  </p:cNvSpPr>
                  <p:nvPr/>
                </p:nvSpPr>
                <p:spPr bwMode="auto">
                  <a:xfrm>
                    <a:off x="4288" y="1593"/>
                    <a:ext cx="5" cy="2"/>
                  </a:xfrm>
                  <a:custGeom>
                    <a:avLst/>
                    <a:gdLst>
                      <a:gd name="T0" fmla="*/ 10 w 10"/>
                      <a:gd name="T1" fmla="*/ 1 h 3"/>
                      <a:gd name="T2" fmla="*/ 8 w 10"/>
                      <a:gd name="T3" fmla="*/ 0 h 3"/>
                      <a:gd name="T4" fmla="*/ 2 w 10"/>
                      <a:gd name="T5" fmla="*/ 0 h 3"/>
                      <a:gd name="T6" fmla="*/ 0 w 10"/>
                      <a:gd name="T7" fmla="*/ 3 h 3"/>
                      <a:gd name="T8" fmla="*/ 3 w 10"/>
                      <a:gd name="T9" fmla="*/ 3 h 3"/>
                      <a:gd name="T10" fmla="*/ 3 w 10"/>
                      <a:gd name="T11" fmla="*/ 1 h 3"/>
                      <a:gd name="T12" fmla="*/ 6 w 10"/>
                      <a:gd name="T13" fmla="*/ 1 h 3"/>
                      <a:gd name="T14" fmla="*/ 6 w 10"/>
                      <a:gd name="T15" fmla="*/ 3 h 3"/>
                      <a:gd name="T16" fmla="*/ 6 w 10"/>
                      <a:gd name="T17" fmla="*/ 1 h 3"/>
                      <a:gd name="T18" fmla="*/ 10 w 10"/>
                      <a:gd name="T19" fmla="*/ 1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 h="3">
                        <a:moveTo>
                          <a:pt x="10" y="1"/>
                        </a:moveTo>
                        <a:lnTo>
                          <a:pt x="8" y="0"/>
                        </a:lnTo>
                        <a:lnTo>
                          <a:pt x="2" y="0"/>
                        </a:lnTo>
                        <a:lnTo>
                          <a:pt x="0" y="3"/>
                        </a:lnTo>
                        <a:lnTo>
                          <a:pt x="3" y="3"/>
                        </a:lnTo>
                        <a:lnTo>
                          <a:pt x="3" y="1"/>
                        </a:lnTo>
                        <a:lnTo>
                          <a:pt x="6" y="1"/>
                        </a:lnTo>
                        <a:lnTo>
                          <a:pt x="6" y="3"/>
                        </a:lnTo>
                        <a:lnTo>
                          <a:pt x="6" y="1"/>
                        </a:lnTo>
                        <a:lnTo>
                          <a:pt x="10"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2405" name="Freeform 597"/>
                  <p:cNvSpPr>
                    <a:spLocks/>
                  </p:cNvSpPr>
                  <p:nvPr/>
                </p:nvSpPr>
                <p:spPr bwMode="auto">
                  <a:xfrm>
                    <a:off x="4103" y="1594"/>
                    <a:ext cx="2" cy="4"/>
                  </a:xfrm>
                  <a:custGeom>
                    <a:avLst/>
                    <a:gdLst>
                      <a:gd name="T0" fmla="*/ 5 w 5"/>
                      <a:gd name="T1" fmla="*/ 2 h 9"/>
                      <a:gd name="T2" fmla="*/ 5 w 5"/>
                      <a:gd name="T3" fmla="*/ 7 h 9"/>
                      <a:gd name="T4" fmla="*/ 3 w 5"/>
                      <a:gd name="T5" fmla="*/ 9 h 9"/>
                      <a:gd name="T6" fmla="*/ 0 w 5"/>
                      <a:gd name="T7" fmla="*/ 7 h 9"/>
                      <a:gd name="T8" fmla="*/ 0 w 5"/>
                      <a:gd name="T9" fmla="*/ 0 h 9"/>
                      <a:gd name="T10" fmla="*/ 3 w 5"/>
                      <a:gd name="T11" fmla="*/ 0 h 9"/>
                      <a:gd name="T12" fmla="*/ 5 w 5"/>
                      <a:gd name="T13" fmla="*/ 2 h 9"/>
                    </a:gdLst>
                    <a:ahLst/>
                    <a:cxnLst>
                      <a:cxn ang="0">
                        <a:pos x="T0" y="T1"/>
                      </a:cxn>
                      <a:cxn ang="0">
                        <a:pos x="T2" y="T3"/>
                      </a:cxn>
                      <a:cxn ang="0">
                        <a:pos x="T4" y="T5"/>
                      </a:cxn>
                      <a:cxn ang="0">
                        <a:pos x="T6" y="T7"/>
                      </a:cxn>
                      <a:cxn ang="0">
                        <a:pos x="T8" y="T9"/>
                      </a:cxn>
                      <a:cxn ang="0">
                        <a:pos x="T10" y="T11"/>
                      </a:cxn>
                      <a:cxn ang="0">
                        <a:pos x="T12" y="T13"/>
                      </a:cxn>
                    </a:cxnLst>
                    <a:rect l="0" t="0" r="r" b="b"/>
                    <a:pathLst>
                      <a:path w="5" h="9">
                        <a:moveTo>
                          <a:pt x="5" y="2"/>
                        </a:moveTo>
                        <a:lnTo>
                          <a:pt x="5" y="7"/>
                        </a:lnTo>
                        <a:lnTo>
                          <a:pt x="3" y="9"/>
                        </a:lnTo>
                        <a:lnTo>
                          <a:pt x="0" y="7"/>
                        </a:lnTo>
                        <a:lnTo>
                          <a:pt x="0" y="0"/>
                        </a:lnTo>
                        <a:lnTo>
                          <a:pt x="3" y="0"/>
                        </a:lnTo>
                        <a:lnTo>
                          <a:pt x="5"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2406" name="Freeform 598"/>
                  <p:cNvSpPr>
                    <a:spLocks/>
                  </p:cNvSpPr>
                  <p:nvPr/>
                </p:nvSpPr>
                <p:spPr bwMode="auto">
                  <a:xfrm>
                    <a:off x="4102" y="1594"/>
                    <a:ext cx="3" cy="5"/>
                  </a:xfrm>
                  <a:custGeom>
                    <a:avLst/>
                    <a:gdLst>
                      <a:gd name="T0" fmla="*/ 0 w 6"/>
                      <a:gd name="T1" fmla="*/ 7 h 10"/>
                      <a:gd name="T2" fmla="*/ 1 w 6"/>
                      <a:gd name="T3" fmla="*/ 9 h 10"/>
                      <a:gd name="T4" fmla="*/ 4 w 6"/>
                      <a:gd name="T5" fmla="*/ 10 h 10"/>
                      <a:gd name="T6" fmla="*/ 6 w 6"/>
                      <a:gd name="T7" fmla="*/ 7 h 10"/>
                      <a:gd name="T8" fmla="*/ 6 w 6"/>
                      <a:gd name="T9" fmla="*/ 4 h 10"/>
                      <a:gd name="T10" fmla="*/ 4 w 6"/>
                      <a:gd name="T11" fmla="*/ 0 h 10"/>
                      <a:gd name="T12" fmla="*/ 4 w 6"/>
                      <a:gd name="T13" fmla="*/ 5 h 10"/>
                      <a:gd name="T14" fmla="*/ 1 w 6"/>
                      <a:gd name="T15" fmla="*/ 5 h 10"/>
                      <a:gd name="T16" fmla="*/ 3 w 6"/>
                      <a:gd name="T17" fmla="*/ 7 h 10"/>
                      <a:gd name="T18" fmla="*/ 0 w 6"/>
                      <a:gd name="T19" fmla="*/ 7 h 10"/>
                      <a:gd name="T20" fmla="*/ 0 w 6"/>
                      <a:gd name="T21" fmla="*/ 9 h 10"/>
                      <a:gd name="T22" fmla="*/ 1 w 6"/>
                      <a:gd name="T23" fmla="*/ 9 h 10"/>
                      <a:gd name="T24" fmla="*/ 0 w 6"/>
                      <a:gd name="T25" fmla="*/ 7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 h="10">
                        <a:moveTo>
                          <a:pt x="0" y="7"/>
                        </a:moveTo>
                        <a:lnTo>
                          <a:pt x="1" y="9"/>
                        </a:lnTo>
                        <a:lnTo>
                          <a:pt x="4" y="10"/>
                        </a:lnTo>
                        <a:lnTo>
                          <a:pt x="6" y="7"/>
                        </a:lnTo>
                        <a:lnTo>
                          <a:pt x="6" y="4"/>
                        </a:lnTo>
                        <a:lnTo>
                          <a:pt x="4" y="0"/>
                        </a:lnTo>
                        <a:lnTo>
                          <a:pt x="4" y="5"/>
                        </a:lnTo>
                        <a:lnTo>
                          <a:pt x="1" y="5"/>
                        </a:lnTo>
                        <a:lnTo>
                          <a:pt x="3" y="7"/>
                        </a:lnTo>
                        <a:lnTo>
                          <a:pt x="0" y="7"/>
                        </a:lnTo>
                        <a:lnTo>
                          <a:pt x="0" y="9"/>
                        </a:lnTo>
                        <a:lnTo>
                          <a:pt x="1" y="9"/>
                        </a:lnTo>
                        <a:lnTo>
                          <a:pt x="0"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2407" name="Freeform 599"/>
                  <p:cNvSpPr>
                    <a:spLocks/>
                  </p:cNvSpPr>
                  <p:nvPr/>
                </p:nvSpPr>
                <p:spPr bwMode="auto">
                  <a:xfrm>
                    <a:off x="4102" y="1593"/>
                    <a:ext cx="1" cy="4"/>
                  </a:xfrm>
                  <a:custGeom>
                    <a:avLst/>
                    <a:gdLst>
                      <a:gd name="T0" fmla="*/ 1 w 3"/>
                      <a:gd name="T1" fmla="*/ 0 h 8"/>
                      <a:gd name="T2" fmla="*/ 0 w 3"/>
                      <a:gd name="T3" fmla="*/ 1 h 8"/>
                      <a:gd name="T4" fmla="*/ 0 w 3"/>
                      <a:gd name="T5" fmla="*/ 8 h 8"/>
                      <a:gd name="T6" fmla="*/ 3 w 3"/>
                      <a:gd name="T7" fmla="*/ 8 h 8"/>
                      <a:gd name="T8" fmla="*/ 3 w 3"/>
                      <a:gd name="T9" fmla="*/ 1 h 8"/>
                      <a:gd name="T10" fmla="*/ 1 w 3"/>
                      <a:gd name="T11" fmla="*/ 3 h 8"/>
                      <a:gd name="T12" fmla="*/ 1 w 3"/>
                      <a:gd name="T13" fmla="*/ 0 h 8"/>
                      <a:gd name="T14" fmla="*/ 0 w 3"/>
                      <a:gd name="T15" fmla="*/ 0 h 8"/>
                      <a:gd name="T16" fmla="*/ 0 w 3"/>
                      <a:gd name="T17" fmla="*/ 1 h 8"/>
                      <a:gd name="T18" fmla="*/ 1 w 3"/>
                      <a:gd name="T19"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 h="8">
                        <a:moveTo>
                          <a:pt x="1" y="0"/>
                        </a:moveTo>
                        <a:lnTo>
                          <a:pt x="0" y="1"/>
                        </a:lnTo>
                        <a:lnTo>
                          <a:pt x="0" y="8"/>
                        </a:lnTo>
                        <a:lnTo>
                          <a:pt x="3" y="8"/>
                        </a:lnTo>
                        <a:lnTo>
                          <a:pt x="3" y="1"/>
                        </a:lnTo>
                        <a:lnTo>
                          <a:pt x="1" y="3"/>
                        </a:lnTo>
                        <a:lnTo>
                          <a:pt x="1" y="0"/>
                        </a:lnTo>
                        <a:lnTo>
                          <a:pt x="0" y="0"/>
                        </a:lnTo>
                        <a:lnTo>
                          <a:pt x="0" y="1"/>
                        </a:lnTo>
                        <a:lnTo>
                          <a:pt x="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2408" name="Freeform 600"/>
                  <p:cNvSpPr>
                    <a:spLocks/>
                  </p:cNvSpPr>
                  <p:nvPr/>
                </p:nvSpPr>
                <p:spPr bwMode="auto">
                  <a:xfrm>
                    <a:off x="4103" y="1593"/>
                    <a:ext cx="3" cy="3"/>
                  </a:xfrm>
                  <a:custGeom>
                    <a:avLst/>
                    <a:gdLst>
                      <a:gd name="T0" fmla="*/ 5 w 7"/>
                      <a:gd name="T1" fmla="*/ 5 h 5"/>
                      <a:gd name="T2" fmla="*/ 5 w 7"/>
                      <a:gd name="T3" fmla="*/ 1 h 5"/>
                      <a:gd name="T4" fmla="*/ 3 w 7"/>
                      <a:gd name="T5" fmla="*/ 0 h 5"/>
                      <a:gd name="T6" fmla="*/ 0 w 7"/>
                      <a:gd name="T7" fmla="*/ 0 h 5"/>
                      <a:gd name="T8" fmla="*/ 0 w 7"/>
                      <a:gd name="T9" fmla="*/ 3 h 5"/>
                      <a:gd name="T10" fmla="*/ 3 w 7"/>
                      <a:gd name="T11" fmla="*/ 3 h 5"/>
                      <a:gd name="T12" fmla="*/ 3 w 7"/>
                      <a:gd name="T13" fmla="*/ 1 h 5"/>
                      <a:gd name="T14" fmla="*/ 5 w 7"/>
                      <a:gd name="T15" fmla="*/ 5 h 5"/>
                      <a:gd name="T16" fmla="*/ 7 w 7"/>
                      <a:gd name="T17" fmla="*/ 3 h 5"/>
                      <a:gd name="T18" fmla="*/ 5 w 7"/>
                      <a:gd name="T19" fmla="*/ 1 h 5"/>
                      <a:gd name="T20" fmla="*/ 5 w 7"/>
                      <a:gd name="T21"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 h="5">
                        <a:moveTo>
                          <a:pt x="5" y="5"/>
                        </a:moveTo>
                        <a:lnTo>
                          <a:pt x="5" y="1"/>
                        </a:lnTo>
                        <a:lnTo>
                          <a:pt x="3" y="0"/>
                        </a:lnTo>
                        <a:lnTo>
                          <a:pt x="0" y="0"/>
                        </a:lnTo>
                        <a:lnTo>
                          <a:pt x="0" y="3"/>
                        </a:lnTo>
                        <a:lnTo>
                          <a:pt x="3" y="3"/>
                        </a:lnTo>
                        <a:lnTo>
                          <a:pt x="3" y="1"/>
                        </a:lnTo>
                        <a:lnTo>
                          <a:pt x="5" y="5"/>
                        </a:lnTo>
                        <a:lnTo>
                          <a:pt x="7" y="3"/>
                        </a:lnTo>
                        <a:lnTo>
                          <a:pt x="5" y="1"/>
                        </a:lnTo>
                        <a:lnTo>
                          <a:pt x="5" y="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2409" name="Freeform 601"/>
                  <p:cNvSpPr>
                    <a:spLocks/>
                  </p:cNvSpPr>
                  <p:nvPr/>
                </p:nvSpPr>
                <p:spPr bwMode="auto">
                  <a:xfrm>
                    <a:off x="4212" y="1594"/>
                    <a:ext cx="3" cy="4"/>
                  </a:xfrm>
                  <a:custGeom>
                    <a:avLst/>
                    <a:gdLst>
                      <a:gd name="T0" fmla="*/ 5 w 5"/>
                      <a:gd name="T1" fmla="*/ 7 h 9"/>
                      <a:gd name="T2" fmla="*/ 5 w 5"/>
                      <a:gd name="T3" fmla="*/ 9 h 9"/>
                      <a:gd name="T4" fmla="*/ 4 w 5"/>
                      <a:gd name="T5" fmla="*/ 9 h 9"/>
                      <a:gd name="T6" fmla="*/ 2 w 5"/>
                      <a:gd name="T7" fmla="*/ 7 h 9"/>
                      <a:gd name="T8" fmla="*/ 0 w 5"/>
                      <a:gd name="T9" fmla="*/ 4 h 9"/>
                      <a:gd name="T10" fmla="*/ 0 w 5"/>
                      <a:gd name="T11" fmla="*/ 2 h 9"/>
                      <a:gd name="T12" fmla="*/ 2 w 5"/>
                      <a:gd name="T13" fmla="*/ 0 h 9"/>
                      <a:gd name="T14" fmla="*/ 5 w 5"/>
                      <a:gd name="T15" fmla="*/ 0 h 9"/>
                      <a:gd name="T16" fmla="*/ 5 w 5"/>
                      <a:gd name="T17" fmla="*/ 7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9">
                        <a:moveTo>
                          <a:pt x="5" y="7"/>
                        </a:moveTo>
                        <a:lnTo>
                          <a:pt x="5" y="9"/>
                        </a:lnTo>
                        <a:lnTo>
                          <a:pt x="4" y="9"/>
                        </a:lnTo>
                        <a:lnTo>
                          <a:pt x="2" y="7"/>
                        </a:lnTo>
                        <a:lnTo>
                          <a:pt x="0" y="4"/>
                        </a:lnTo>
                        <a:lnTo>
                          <a:pt x="0" y="2"/>
                        </a:lnTo>
                        <a:lnTo>
                          <a:pt x="2" y="0"/>
                        </a:lnTo>
                        <a:lnTo>
                          <a:pt x="5" y="0"/>
                        </a:lnTo>
                        <a:lnTo>
                          <a:pt x="5"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2410" name="Freeform 602"/>
                  <p:cNvSpPr>
                    <a:spLocks/>
                  </p:cNvSpPr>
                  <p:nvPr/>
                </p:nvSpPr>
                <p:spPr bwMode="auto">
                  <a:xfrm>
                    <a:off x="4213" y="1597"/>
                    <a:ext cx="2" cy="2"/>
                  </a:xfrm>
                  <a:custGeom>
                    <a:avLst/>
                    <a:gdLst>
                      <a:gd name="T0" fmla="*/ 0 w 3"/>
                      <a:gd name="T1" fmla="*/ 5 h 5"/>
                      <a:gd name="T2" fmla="*/ 3 w 3"/>
                      <a:gd name="T3" fmla="*/ 5 h 5"/>
                      <a:gd name="T4" fmla="*/ 3 w 3"/>
                      <a:gd name="T5" fmla="*/ 0 h 5"/>
                      <a:gd name="T6" fmla="*/ 2 w 3"/>
                      <a:gd name="T7" fmla="*/ 0 h 5"/>
                      <a:gd name="T8" fmla="*/ 2 w 3"/>
                      <a:gd name="T9" fmla="*/ 2 h 5"/>
                      <a:gd name="T10" fmla="*/ 3 w 3"/>
                      <a:gd name="T11" fmla="*/ 2 h 5"/>
                      <a:gd name="T12" fmla="*/ 0 w 3"/>
                      <a:gd name="T13" fmla="*/ 5 h 5"/>
                      <a:gd name="T14" fmla="*/ 3 w 3"/>
                      <a:gd name="T15" fmla="*/ 5 h 5"/>
                      <a:gd name="T16" fmla="*/ 0 w 3"/>
                      <a:gd name="T17"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5">
                        <a:moveTo>
                          <a:pt x="0" y="5"/>
                        </a:moveTo>
                        <a:lnTo>
                          <a:pt x="3" y="5"/>
                        </a:lnTo>
                        <a:lnTo>
                          <a:pt x="3" y="0"/>
                        </a:lnTo>
                        <a:lnTo>
                          <a:pt x="2" y="0"/>
                        </a:lnTo>
                        <a:lnTo>
                          <a:pt x="2" y="2"/>
                        </a:lnTo>
                        <a:lnTo>
                          <a:pt x="3" y="2"/>
                        </a:lnTo>
                        <a:lnTo>
                          <a:pt x="0" y="5"/>
                        </a:lnTo>
                        <a:lnTo>
                          <a:pt x="3" y="5"/>
                        </a:lnTo>
                        <a:lnTo>
                          <a:pt x="0" y="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2411" name="Freeform 603"/>
                  <p:cNvSpPr>
                    <a:spLocks/>
                  </p:cNvSpPr>
                  <p:nvPr/>
                </p:nvSpPr>
                <p:spPr bwMode="auto">
                  <a:xfrm>
                    <a:off x="4212" y="1593"/>
                    <a:ext cx="3" cy="6"/>
                  </a:xfrm>
                  <a:custGeom>
                    <a:avLst/>
                    <a:gdLst>
                      <a:gd name="T0" fmla="*/ 2 w 5"/>
                      <a:gd name="T1" fmla="*/ 0 h 11"/>
                      <a:gd name="T2" fmla="*/ 0 w 5"/>
                      <a:gd name="T3" fmla="*/ 3 h 11"/>
                      <a:gd name="T4" fmla="*/ 0 w 5"/>
                      <a:gd name="T5" fmla="*/ 8 h 11"/>
                      <a:gd name="T6" fmla="*/ 2 w 5"/>
                      <a:gd name="T7" fmla="*/ 11 h 11"/>
                      <a:gd name="T8" fmla="*/ 5 w 5"/>
                      <a:gd name="T9" fmla="*/ 8 h 11"/>
                      <a:gd name="T10" fmla="*/ 2 w 5"/>
                      <a:gd name="T11" fmla="*/ 5 h 11"/>
                      <a:gd name="T12" fmla="*/ 2 w 5"/>
                      <a:gd name="T13" fmla="*/ 3 h 11"/>
                      <a:gd name="T14" fmla="*/ 4 w 5"/>
                      <a:gd name="T15" fmla="*/ 3 h 11"/>
                      <a:gd name="T16" fmla="*/ 2 w 5"/>
                      <a:gd name="T17" fmla="*/ 3 h 11"/>
                      <a:gd name="T18" fmla="*/ 2 w 5"/>
                      <a:gd name="T19"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 h="11">
                        <a:moveTo>
                          <a:pt x="2" y="0"/>
                        </a:moveTo>
                        <a:lnTo>
                          <a:pt x="0" y="3"/>
                        </a:lnTo>
                        <a:lnTo>
                          <a:pt x="0" y="8"/>
                        </a:lnTo>
                        <a:lnTo>
                          <a:pt x="2" y="11"/>
                        </a:lnTo>
                        <a:lnTo>
                          <a:pt x="5" y="8"/>
                        </a:lnTo>
                        <a:lnTo>
                          <a:pt x="2" y="5"/>
                        </a:lnTo>
                        <a:lnTo>
                          <a:pt x="2" y="3"/>
                        </a:lnTo>
                        <a:lnTo>
                          <a:pt x="4" y="3"/>
                        </a:lnTo>
                        <a:lnTo>
                          <a:pt x="2" y="3"/>
                        </a:lnTo>
                        <a:lnTo>
                          <a:pt x="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2412" name="Freeform 604"/>
                  <p:cNvSpPr>
                    <a:spLocks/>
                  </p:cNvSpPr>
                  <p:nvPr/>
                </p:nvSpPr>
                <p:spPr bwMode="auto">
                  <a:xfrm>
                    <a:off x="4213" y="1593"/>
                    <a:ext cx="2" cy="2"/>
                  </a:xfrm>
                  <a:custGeom>
                    <a:avLst/>
                    <a:gdLst>
                      <a:gd name="T0" fmla="*/ 5 w 5"/>
                      <a:gd name="T1" fmla="*/ 1 h 3"/>
                      <a:gd name="T2" fmla="*/ 3 w 5"/>
                      <a:gd name="T3" fmla="*/ 0 h 3"/>
                      <a:gd name="T4" fmla="*/ 0 w 5"/>
                      <a:gd name="T5" fmla="*/ 0 h 3"/>
                      <a:gd name="T6" fmla="*/ 0 w 5"/>
                      <a:gd name="T7" fmla="*/ 3 h 3"/>
                      <a:gd name="T8" fmla="*/ 3 w 5"/>
                      <a:gd name="T9" fmla="*/ 3 h 3"/>
                      <a:gd name="T10" fmla="*/ 2 w 5"/>
                      <a:gd name="T11" fmla="*/ 1 h 3"/>
                      <a:gd name="T12" fmla="*/ 5 w 5"/>
                      <a:gd name="T13" fmla="*/ 1 h 3"/>
                      <a:gd name="T14" fmla="*/ 5 w 5"/>
                      <a:gd name="T15" fmla="*/ 0 h 3"/>
                      <a:gd name="T16" fmla="*/ 3 w 5"/>
                      <a:gd name="T17" fmla="*/ 0 h 3"/>
                      <a:gd name="T18" fmla="*/ 5 w 5"/>
                      <a:gd name="T19" fmla="*/ 1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 h="3">
                        <a:moveTo>
                          <a:pt x="5" y="1"/>
                        </a:moveTo>
                        <a:lnTo>
                          <a:pt x="3" y="0"/>
                        </a:lnTo>
                        <a:lnTo>
                          <a:pt x="0" y="0"/>
                        </a:lnTo>
                        <a:lnTo>
                          <a:pt x="0" y="3"/>
                        </a:lnTo>
                        <a:lnTo>
                          <a:pt x="3" y="3"/>
                        </a:lnTo>
                        <a:lnTo>
                          <a:pt x="2" y="1"/>
                        </a:lnTo>
                        <a:lnTo>
                          <a:pt x="5" y="1"/>
                        </a:lnTo>
                        <a:lnTo>
                          <a:pt x="5" y="0"/>
                        </a:lnTo>
                        <a:lnTo>
                          <a:pt x="3" y="0"/>
                        </a:lnTo>
                        <a:lnTo>
                          <a:pt x="5"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2413" name="Freeform 605"/>
                  <p:cNvSpPr>
                    <a:spLocks/>
                  </p:cNvSpPr>
                  <p:nvPr/>
                </p:nvSpPr>
                <p:spPr bwMode="auto">
                  <a:xfrm>
                    <a:off x="4214" y="1594"/>
                    <a:ext cx="1" cy="5"/>
                  </a:xfrm>
                  <a:custGeom>
                    <a:avLst/>
                    <a:gdLst>
                      <a:gd name="T0" fmla="*/ 1 w 3"/>
                      <a:gd name="T1" fmla="*/ 9 h 10"/>
                      <a:gd name="T2" fmla="*/ 3 w 3"/>
                      <a:gd name="T3" fmla="*/ 7 h 10"/>
                      <a:gd name="T4" fmla="*/ 3 w 3"/>
                      <a:gd name="T5" fmla="*/ 0 h 10"/>
                      <a:gd name="T6" fmla="*/ 0 w 3"/>
                      <a:gd name="T7" fmla="*/ 0 h 10"/>
                      <a:gd name="T8" fmla="*/ 0 w 3"/>
                      <a:gd name="T9" fmla="*/ 7 h 10"/>
                      <a:gd name="T10" fmla="*/ 1 w 3"/>
                      <a:gd name="T11" fmla="*/ 5 h 10"/>
                      <a:gd name="T12" fmla="*/ 1 w 3"/>
                      <a:gd name="T13" fmla="*/ 9 h 10"/>
                      <a:gd name="T14" fmla="*/ 3 w 3"/>
                      <a:gd name="T15" fmla="*/ 10 h 10"/>
                      <a:gd name="T16" fmla="*/ 3 w 3"/>
                      <a:gd name="T17" fmla="*/ 7 h 10"/>
                      <a:gd name="T18" fmla="*/ 1 w 3"/>
                      <a:gd name="T19" fmla="*/ 9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 h="10">
                        <a:moveTo>
                          <a:pt x="1" y="9"/>
                        </a:moveTo>
                        <a:lnTo>
                          <a:pt x="3" y="7"/>
                        </a:lnTo>
                        <a:lnTo>
                          <a:pt x="3" y="0"/>
                        </a:lnTo>
                        <a:lnTo>
                          <a:pt x="0" y="0"/>
                        </a:lnTo>
                        <a:lnTo>
                          <a:pt x="0" y="7"/>
                        </a:lnTo>
                        <a:lnTo>
                          <a:pt x="1" y="5"/>
                        </a:lnTo>
                        <a:lnTo>
                          <a:pt x="1" y="9"/>
                        </a:lnTo>
                        <a:lnTo>
                          <a:pt x="3" y="10"/>
                        </a:lnTo>
                        <a:lnTo>
                          <a:pt x="3" y="7"/>
                        </a:lnTo>
                        <a:lnTo>
                          <a:pt x="1" y="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2414" name="Freeform 606"/>
                  <p:cNvSpPr>
                    <a:spLocks/>
                  </p:cNvSpPr>
                  <p:nvPr/>
                </p:nvSpPr>
                <p:spPr bwMode="auto">
                  <a:xfrm>
                    <a:off x="4252" y="1594"/>
                    <a:ext cx="3" cy="3"/>
                  </a:xfrm>
                  <a:custGeom>
                    <a:avLst/>
                    <a:gdLst>
                      <a:gd name="T0" fmla="*/ 5 w 7"/>
                      <a:gd name="T1" fmla="*/ 2 h 7"/>
                      <a:gd name="T2" fmla="*/ 5 w 7"/>
                      <a:gd name="T3" fmla="*/ 5 h 7"/>
                      <a:gd name="T4" fmla="*/ 7 w 7"/>
                      <a:gd name="T5" fmla="*/ 5 h 7"/>
                      <a:gd name="T6" fmla="*/ 5 w 7"/>
                      <a:gd name="T7" fmla="*/ 7 h 7"/>
                      <a:gd name="T8" fmla="*/ 2 w 7"/>
                      <a:gd name="T9" fmla="*/ 7 h 7"/>
                      <a:gd name="T10" fmla="*/ 2 w 7"/>
                      <a:gd name="T11" fmla="*/ 5 h 7"/>
                      <a:gd name="T12" fmla="*/ 0 w 7"/>
                      <a:gd name="T13" fmla="*/ 4 h 7"/>
                      <a:gd name="T14" fmla="*/ 0 w 7"/>
                      <a:gd name="T15" fmla="*/ 0 h 7"/>
                      <a:gd name="T16" fmla="*/ 5 w 7"/>
                      <a:gd name="T17" fmla="*/ 0 h 7"/>
                      <a:gd name="T18" fmla="*/ 5 w 7"/>
                      <a:gd name="T19" fmla="*/ 2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7">
                        <a:moveTo>
                          <a:pt x="5" y="2"/>
                        </a:moveTo>
                        <a:lnTo>
                          <a:pt x="5" y="5"/>
                        </a:lnTo>
                        <a:lnTo>
                          <a:pt x="7" y="5"/>
                        </a:lnTo>
                        <a:lnTo>
                          <a:pt x="5" y="7"/>
                        </a:lnTo>
                        <a:lnTo>
                          <a:pt x="2" y="7"/>
                        </a:lnTo>
                        <a:lnTo>
                          <a:pt x="2" y="5"/>
                        </a:lnTo>
                        <a:lnTo>
                          <a:pt x="0" y="4"/>
                        </a:lnTo>
                        <a:lnTo>
                          <a:pt x="0" y="0"/>
                        </a:lnTo>
                        <a:lnTo>
                          <a:pt x="5" y="0"/>
                        </a:lnTo>
                        <a:lnTo>
                          <a:pt x="5"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2415" name="Freeform 607"/>
                  <p:cNvSpPr>
                    <a:spLocks/>
                  </p:cNvSpPr>
                  <p:nvPr/>
                </p:nvSpPr>
                <p:spPr bwMode="auto">
                  <a:xfrm>
                    <a:off x="4253" y="1595"/>
                    <a:ext cx="4" cy="2"/>
                  </a:xfrm>
                  <a:custGeom>
                    <a:avLst/>
                    <a:gdLst>
                      <a:gd name="T0" fmla="*/ 3 w 6"/>
                      <a:gd name="T1" fmla="*/ 5 h 5"/>
                      <a:gd name="T2" fmla="*/ 3 w 6"/>
                      <a:gd name="T3" fmla="*/ 0 h 5"/>
                      <a:gd name="T4" fmla="*/ 0 w 6"/>
                      <a:gd name="T5" fmla="*/ 0 h 5"/>
                      <a:gd name="T6" fmla="*/ 0 w 6"/>
                      <a:gd name="T7" fmla="*/ 3 h 5"/>
                      <a:gd name="T8" fmla="*/ 3 w 6"/>
                      <a:gd name="T9" fmla="*/ 5 h 5"/>
                      <a:gd name="T10" fmla="*/ 1 w 6"/>
                      <a:gd name="T11" fmla="*/ 2 h 5"/>
                      <a:gd name="T12" fmla="*/ 3 w 6"/>
                      <a:gd name="T13" fmla="*/ 5 h 5"/>
                      <a:gd name="T14" fmla="*/ 6 w 6"/>
                      <a:gd name="T15" fmla="*/ 3 h 5"/>
                      <a:gd name="T16" fmla="*/ 3 w 6"/>
                      <a:gd name="T17" fmla="*/ 2 h 5"/>
                      <a:gd name="T18" fmla="*/ 3 w 6"/>
                      <a:gd name="T19"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5">
                        <a:moveTo>
                          <a:pt x="3" y="5"/>
                        </a:moveTo>
                        <a:lnTo>
                          <a:pt x="3" y="0"/>
                        </a:lnTo>
                        <a:lnTo>
                          <a:pt x="0" y="0"/>
                        </a:lnTo>
                        <a:lnTo>
                          <a:pt x="0" y="3"/>
                        </a:lnTo>
                        <a:lnTo>
                          <a:pt x="3" y="5"/>
                        </a:lnTo>
                        <a:lnTo>
                          <a:pt x="1" y="2"/>
                        </a:lnTo>
                        <a:lnTo>
                          <a:pt x="3" y="5"/>
                        </a:lnTo>
                        <a:lnTo>
                          <a:pt x="6" y="3"/>
                        </a:lnTo>
                        <a:lnTo>
                          <a:pt x="3" y="2"/>
                        </a:lnTo>
                        <a:lnTo>
                          <a:pt x="3" y="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2416" name="Freeform 608"/>
                  <p:cNvSpPr>
                    <a:spLocks/>
                  </p:cNvSpPr>
                  <p:nvPr/>
                </p:nvSpPr>
                <p:spPr bwMode="auto">
                  <a:xfrm>
                    <a:off x="4253" y="1596"/>
                    <a:ext cx="2" cy="2"/>
                  </a:xfrm>
                  <a:custGeom>
                    <a:avLst/>
                    <a:gdLst>
                      <a:gd name="T0" fmla="*/ 0 w 5"/>
                      <a:gd name="T1" fmla="*/ 5 h 5"/>
                      <a:gd name="T2" fmla="*/ 5 w 5"/>
                      <a:gd name="T3" fmla="*/ 5 h 5"/>
                      <a:gd name="T4" fmla="*/ 5 w 5"/>
                      <a:gd name="T5" fmla="*/ 3 h 5"/>
                      <a:gd name="T6" fmla="*/ 3 w 5"/>
                      <a:gd name="T7" fmla="*/ 0 h 5"/>
                      <a:gd name="T8" fmla="*/ 3 w 5"/>
                      <a:gd name="T9" fmla="*/ 1 h 5"/>
                      <a:gd name="T10" fmla="*/ 2 w 5"/>
                      <a:gd name="T11" fmla="*/ 1 h 5"/>
                      <a:gd name="T12" fmla="*/ 2 w 5"/>
                      <a:gd name="T13" fmla="*/ 3 h 5"/>
                      <a:gd name="T14" fmla="*/ 0 w 5"/>
                      <a:gd name="T15" fmla="*/ 5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5">
                        <a:moveTo>
                          <a:pt x="0" y="5"/>
                        </a:moveTo>
                        <a:lnTo>
                          <a:pt x="5" y="5"/>
                        </a:lnTo>
                        <a:lnTo>
                          <a:pt x="5" y="3"/>
                        </a:lnTo>
                        <a:lnTo>
                          <a:pt x="3" y="0"/>
                        </a:lnTo>
                        <a:lnTo>
                          <a:pt x="3" y="1"/>
                        </a:lnTo>
                        <a:lnTo>
                          <a:pt x="2" y="1"/>
                        </a:lnTo>
                        <a:lnTo>
                          <a:pt x="2" y="3"/>
                        </a:lnTo>
                        <a:lnTo>
                          <a:pt x="0" y="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2417" name="Freeform 609"/>
                  <p:cNvSpPr>
                    <a:spLocks/>
                  </p:cNvSpPr>
                  <p:nvPr/>
                </p:nvSpPr>
                <p:spPr bwMode="auto">
                  <a:xfrm>
                    <a:off x="4251" y="1593"/>
                    <a:ext cx="2" cy="5"/>
                  </a:xfrm>
                  <a:custGeom>
                    <a:avLst/>
                    <a:gdLst>
                      <a:gd name="T0" fmla="*/ 1 w 5"/>
                      <a:gd name="T1" fmla="*/ 0 h 10"/>
                      <a:gd name="T2" fmla="*/ 0 w 5"/>
                      <a:gd name="T3" fmla="*/ 3 h 10"/>
                      <a:gd name="T4" fmla="*/ 0 w 5"/>
                      <a:gd name="T5" fmla="*/ 5 h 10"/>
                      <a:gd name="T6" fmla="*/ 1 w 5"/>
                      <a:gd name="T7" fmla="*/ 8 h 10"/>
                      <a:gd name="T8" fmla="*/ 3 w 5"/>
                      <a:gd name="T9" fmla="*/ 10 h 10"/>
                      <a:gd name="T10" fmla="*/ 5 w 5"/>
                      <a:gd name="T11" fmla="*/ 8 h 10"/>
                      <a:gd name="T12" fmla="*/ 3 w 5"/>
                      <a:gd name="T13" fmla="*/ 6 h 10"/>
                      <a:gd name="T14" fmla="*/ 3 w 5"/>
                      <a:gd name="T15" fmla="*/ 1 h 10"/>
                      <a:gd name="T16" fmla="*/ 1 w 5"/>
                      <a:gd name="T17" fmla="*/ 3 h 10"/>
                      <a:gd name="T18" fmla="*/ 1 w 5"/>
                      <a:gd name="T19"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 h="10">
                        <a:moveTo>
                          <a:pt x="1" y="0"/>
                        </a:moveTo>
                        <a:lnTo>
                          <a:pt x="0" y="3"/>
                        </a:lnTo>
                        <a:lnTo>
                          <a:pt x="0" y="5"/>
                        </a:lnTo>
                        <a:lnTo>
                          <a:pt x="1" y="8"/>
                        </a:lnTo>
                        <a:lnTo>
                          <a:pt x="3" y="10"/>
                        </a:lnTo>
                        <a:lnTo>
                          <a:pt x="5" y="8"/>
                        </a:lnTo>
                        <a:lnTo>
                          <a:pt x="3" y="6"/>
                        </a:lnTo>
                        <a:lnTo>
                          <a:pt x="3" y="1"/>
                        </a:lnTo>
                        <a:lnTo>
                          <a:pt x="1" y="3"/>
                        </a:lnTo>
                        <a:lnTo>
                          <a:pt x="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2418" name="Freeform 610"/>
                  <p:cNvSpPr>
                    <a:spLocks/>
                  </p:cNvSpPr>
                  <p:nvPr/>
                </p:nvSpPr>
                <p:spPr bwMode="auto">
                  <a:xfrm>
                    <a:off x="4252" y="1593"/>
                    <a:ext cx="3" cy="2"/>
                  </a:xfrm>
                  <a:custGeom>
                    <a:avLst/>
                    <a:gdLst>
                      <a:gd name="T0" fmla="*/ 7 w 7"/>
                      <a:gd name="T1" fmla="*/ 3 h 3"/>
                      <a:gd name="T2" fmla="*/ 7 w 7"/>
                      <a:gd name="T3" fmla="*/ 1 h 3"/>
                      <a:gd name="T4" fmla="*/ 5 w 7"/>
                      <a:gd name="T5" fmla="*/ 1 h 3"/>
                      <a:gd name="T6" fmla="*/ 4 w 7"/>
                      <a:gd name="T7" fmla="*/ 0 h 3"/>
                      <a:gd name="T8" fmla="*/ 0 w 7"/>
                      <a:gd name="T9" fmla="*/ 0 h 3"/>
                      <a:gd name="T10" fmla="*/ 0 w 7"/>
                      <a:gd name="T11" fmla="*/ 3 h 3"/>
                      <a:gd name="T12" fmla="*/ 7 w 7"/>
                      <a:gd name="T13" fmla="*/ 3 h 3"/>
                      <a:gd name="T14" fmla="*/ 7 w 7"/>
                      <a:gd name="T15" fmla="*/ 1 h 3"/>
                      <a:gd name="T16" fmla="*/ 7 w 7"/>
                      <a:gd name="T17" fmla="*/ 3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3">
                        <a:moveTo>
                          <a:pt x="7" y="3"/>
                        </a:moveTo>
                        <a:lnTo>
                          <a:pt x="7" y="1"/>
                        </a:lnTo>
                        <a:lnTo>
                          <a:pt x="5" y="1"/>
                        </a:lnTo>
                        <a:lnTo>
                          <a:pt x="4" y="0"/>
                        </a:lnTo>
                        <a:lnTo>
                          <a:pt x="0" y="0"/>
                        </a:lnTo>
                        <a:lnTo>
                          <a:pt x="0" y="3"/>
                        </a:lnTo>
                        <a:lnTo>
                          <a:pt x="7" y="3"/>
                        </a:lnTo>
                        <a:lnTo>
                          <a:pt x="7" y="1"/>
                        </a:lnTo>
                        <a:lnTo>
                          <a:pt x="7"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2419" name="Freeform 611"/>
                  <p:cNvSpPr>
                    <a:spLocks/>
                  </p:cNvSpPr>
                  <p:nvPr/>
                </p:nvSpPr>
                <p:spPr bwMode="auto">
                  <a:xfrm>
                    <a:off x="4285" y="1594"/>
                    <a:ext cx="2" cy="4"/>
                  </a:xfrm>
                  <a:custGeom>
                    <a:avLst/>
                    <a:gdLst>
                      <a:gd name="T0" fmla="*/ 4 w 4"/>
                      <a:gd name="T1" fmla="*/ 4 h 9"/>
                      <a:gd name="T2" fmla="*/ 4 w 4"/>
                      <a:gd name="T3" fmla="*/ 9 h 9"/>
                      <a:gd name="T4" fmla="*/ 3 w 4"/>
                      <a:gd name="T5" fmla="*/ 9 h 9"/>
                      <a:gd name="T6" fmla="*/ 0 w 4"/>
                      <a:gd name="T7" fmla="*/ 5 h 9"/>
                      <a:gd name="T8" fmla="*/ 0 w 4"/>
                      <a:gd name="T9" fmla="*/ 4 h 9"/>
                      <a:gd name="T10" fmla="*/ 1 w 4"/>
                      <a:gd name="T11" fmla="*/ 0 h 9"/>
                      <a:gd name="T12" fmla="*/ 4 w 4"/>
                      <a:gd name="T13" fmla="*/ 0 h 9"/>
                      <a:gd name="T14" fmla="*/ 4 w 4"/>
                      <a:gd name="T15" fmla="*/ 4 h 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9">
                        <a:moveTo>
                          <a:pt x="4" y="4"/>
                        </a:moveTo>
                        <a:lnTo>
                          <a:pt x="4" y="9"/>
                        </a:lnTo>
                        <a:lnTo>
                          <a:pt x="3" y="9"/>
                        </a:lnTo>
                        <a:lnTo>
                          <a:pt x="0" y="5"/>
                        </a:lnTo>
                        <a:lnTo>
                          <a:pt x="0" y="4"/>
                        </a:lnTo>
                        <a:lnTo>
                          <a:pt x="1" y="0"/>
                        </a:lnTo>
                        <a:lnTo>
                          <a:pt x="4" y="0"/>
                        </a:lnTo>
                        <a:lnTo>
                          <a:pt x="4"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2420" name="Freeform 612"/>
                  <p:cNvSpPr>
                    <a:spLocks/>
                  </p:cNvSpPr>
                  <p:nvPr/>
                </p:nvSpPr>
                <p:spPr bwMode="auto">
                  <a:xfrm>
                    <a:off x="4286" y="1595"/>
                    <a:ext cx="2" cy="4"/>
                  </a:xfrm>
                  <a:custGeom>
                    <a:avLst/>
                    <a:gdLst>
                      <a:gd name="T0" fmla="*/ 1 w 3"/>
                      <a:gd name="T1" fmla="*/ 8 h 8"/>
                      <a:gd name="T2" fmla="*/ 1 w 3"/>
                      <a:gd name="T3" fmla="*/ 7 h 8"/>
                      <a:gd name="T4" fmla="*/ 3 w 3"/>
                      <a:gd name="T5" fmla="*/ 2 h 8"/>
                      <a:gd name="T6" fmla="*/ 1 w 3"/>
                      <a:gd name="T7" fmla="*/ 0 h 8"/>
                      <a:gd name="T8" fmla="*/ 0 w 3"/>
                      <a:gd name="T9" fmla="*/ 7 h 8"/>
                      <a:gd name="T10" fmla="*/ 1 w 3"/>
                      <a:gd name="T11" fmla="*/ 5 h 8"/>
                      <a:gd name="T12" fmla="*/ 1 w 3"/>
                      <a:gd name="T13" fmla="*/ 8 h 8"/>
                      <a:gd name="T14" fmla="*/ 1 w 3"/>
                      <a:gd name="T15" fmla="*/ 7 h 8"/>
                      <a:gd name="T16" fmla="*/ 1 w 3"/>
                      <a:gd name="T17"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8">
                        <a:moveTo>
                          <a:pt x="1" y="8"/>
                        </a:moveTo>
                        <a:lnTo>
                          <a:pt x="1" y="7"/>
                        </a:lnTo>
                        <a:lnTo>
                          <a:pt x="3" y="2"/>
                        </a:lnTo>
                        <a:lnTo>
                          <a:pt x="1" y="0"/>
                        </a:lnTo>
                        <a:lnTo>
                          <a:pt x="0" y="7"/>
                        </a:lnTo>
                        <a:lnTo>
                          <a:pt x="1" y="5"/>
                        </a:lnTo>
                        <a:lnTo>
                          <a:pt x="1" y="8"/>
                        </a:lnTo>
                        <a:lnTo>
                          <a:pt x="1" y="7"/>
                        </a:lnTo>
                        <a:lnTo>
                          <a:pt x="1"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2421" name="Freeform 613"/>
                  <p:cNvSpPr>
                    <a:spLocks/>
                  </p:cNvSpPr>
                  <p:nvPr/>
                </p:nvSpPr>
                <p:spPr bwMode="auto">
                  <a:xfrm>
                    <a:off x="4284" y="1595"/>
                    <a:ext cx="3" cy="4"/>
                  </a:xfrm>
                  <a:custGeom>
                    <a:avLst/>
                    <a:gdLst>
                      <a:gd name="T0" fmla="*/ 0 w 6"/>
                      <a:gd name="T1" fmla="*/ 2 h 8"/>
                      <a:gd name="T2" fmla="*/ 0 w 6"/>
                      <a:gd name="T3" fmla="*/ 3 h 8"/>
                      <a:gd name="T4" fmla="*/ 3 w 6"/>
                      <a:gd name="T5" fmla="*/ 7 h 8"/>
                      <a:gd name="T6" fmla="*/ 6 w 6"/>
                      <a:gd name="T7" fmla="*/ 8 h 8"/>
                      <a:gd name="T8" fmla="*/ 6 w 6"/>
                      <a:gd name="T9" fmla="*/ 5 h 8"/>
                      <a:gd name="T10" fmla="*/ 5 w 6"/>
                      <a:gd name="T11" fmla="*/ 5 h 8"/>
                      <a:gd name="T12" fmla="*/ 5 w 6"/>
                      <a:gd name="T13" fmla="*/ 3 h 8"/>
                      <a:gd name="T14" fmla="*/ 3 w 6"/>
                      <a:gd name="T15" fmla="*/ 2 h 8"/>
                      <a:gd name="T16" fmla="*/ 3 w 6"/>
                      <a:gd name="T17" fmla="*/ 0 h 8"/>
                      <a:gd name="T18" fmla="*/ 3 w 6"/>
                      <a:gd name="T19" fmla="*/ 2 h 8"/>
                      <a:gd name="T20" fmla="*/ 0 w 6"/>
                      <a:gd name="T21" fmla="*/ 2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 h="8">
                        <a:moveTo>
                          <a:pt x="0" y="2"/>
                        </a:moveTo>
                        <a:lnTo>
                          <a:pt x="0" y="3"/>
                        </a:lnTo>
                        <a:lnTo>
                          <a:pt x="3" y="7"/>
                        </a:lnTo>
                        <a:lnTo>
                          <a:pt x="6" y="8"/>
                        </a:lnTo>
                        <a:lnTo>
                          <a:pt x="6" y="5"/>
                        </a:lnTo>
                        <a:lnTo>
                          <a:pt x="5" y="5"/>
                        </a:lnTo>
                        <a:lnTo>
                          <a:pt x="5" y="3"/>
                        </a:lnTo>
                        <a:lnTo>
                          <a:pt x="3" y="2"/>
                        </a:lnTo>
                        <a:lnTo>
                          <a:pt x="3" y="0"/>
                        </a:lnTo>
                        <a:lnTo>
                          <a:pt x="3" y="2"/>
                        </a:lnTo>
                        <a:lnTo>
                          <a:pt x="0"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2422" name="Freeform 614"/>
                  <p:cNvSpPr>
                    <a:spLocks/>
                  </p:cNvSpPr>
                  <p:nvPr/>
                </p:nvSpPr>
                <p:spPr bwMode="auto">
                  <a:xfrm>
                    <a:off x="4284" y="1593"/>
                    <a:ext cx="5" cy="3"/>
                  </a:xfrm>
                  <a:custGeom>
                    <a:avLst/>
                    <a:gdLst>
                      <a:gd name="T0" fmla="*/ 8 w 10"/>
                      <a:gd name="T1" fmla="*/ 5 h 5"/>
                      <a:gd name="T2" fmla="*/ 10 w 10"/>
                      <a:gd name="T3" fmla="*/ 5 h 5"/>
                      <a:gd name="T4" fmla="*/ 5 w 10"/>
                      <a:gd name="T5" fmla="*/ 0 h 5"/>
                      <a:gd name="T6" fmla="*/ 2 w 10"/>
                      <a:gd name="T7" fmla="*/ 1 h 5"/>
                      <a:gd name="T8" fmla="*/ 0 w 10"/>
                      <a:gd name="T9" fmla="*/ 5 h 5"/>
                      <a:gd name="T10" fmla="*/ 3 w 10"/>
                      <a:gd name="T11" fmla="*/ 5 h 5"/>
                      <a:gd name="T12" fmla="*/ 3 w 10"/>
                      <a:gd name="T13" fmla="*/ 3 h 5"/>
                      <a:gd name="T14" fmla="*/ 5 w 10"/>
                      <a:gd name="T15" fmla="*/ 3 h 5"/>
                      <a:gd name="T16" fmla="*/ 6 w 10"/>
                      <a:gd name="T17" fmla="*/ 5 h 5"/>
                      <a:gd name="T18" fmla="*/ 6 w 10"/>
                      <a:gd name="T19" fmla="*/ 3 h 5"/>
                      <a:gd name="T20" fmla="*/ 8 w 10"/>
                      <a:gd name="T21" fmla="*/ 5 h 5"/>
                      <a:gd name="T22" fmla="*/ 10 w 10"/>
                      <a:gd name="T23" fmla="*/ 5 h 5"/>
                      <a:gd name="T24" fmla="*/ 8 w 10"/>
                      <a:gd name="T25"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 h="5">
                        <a:moveTo>
                          <a:pt x="8" y="5"/>
                        </a:moveTo>
                        <a:lnTo>
                          <a:pt x="10" y="5"/>
                        </a:lnTo>
                        <a:lnTo>
                          <a:pt x="5" y="0"/>
                        </a:lnTo>
                        <a:lnTo>
                          <a:pt x="2" y="1"/>
                        </a:lnTo>
                        <a:lnTo>
                          <a:pt x="0" y="5"/>
                        </a:lnTo>
                        <a:lnTo>
                          <a:pt x="3" y="5"/>
                        </a:lnTo>
                        <a:lnTo>
                          <a:pt x="3" y="3"/>
                        </a:lnTo>
                        <a:lnTo>
                          <a:pt x="5" y="3"/>
                        </a:lnTo>
                        <a:lnTo>
                          <a:pt x="6" y="5"/>
                        </a:lnTo>
                        <a:lnTo>
                          <a:pt x="6" y="3"/>
                        </a:lnTo>
                        <a:lnTo>
                          <a:pt x="8" y="5"/>
                        </a:lnTo>
                        <a:lnTo>
                          <a:pt x="10" y="5"/>
                        </a:lnTo>
                        <a:lnTo>
                          <a:pt x="8" y="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2423" name="Freeform 615"/>
                  <p:cNvSpPr>
                    <a:spLocks/>
                  </p:cNvSpPr>
                  <p:nvPr/>
                </p:nvSpPr>
                <p:spPr bwMode="auto">
                  <a:xfrm>
                    <a:off x="4107" y="1594"/>
                    <a:ext cx="3" cy="3"/>
                  </a:xfrm>
                  <a:custGeom>
                    <a:avLst/>
                    <a:gdLst>
                      <a:gd name="T0" fmla="*/ 5 w 5"/>
                      <a:gd name="T1" fmla="*/ 4 h 7"/>
                      <a:gd name="T2" fmla="*/ 5 w 5"/>
                      <a:gd name="T3" fmla="*/ 7 h 7"/>
                      <a:gd name="T4" fmla="*/ 1 w 5"/>
                      <a:gd name="T5" fmla="*/ 7 h 7"/>
                      <a:gd name="T6" fmla="*/ 0 w 5"/>
                      <a:gd name="T7" fmla="*/ 5 h 7"/>
                      <a:gd name="T8" fmla="*/ 0 w 5"/>
                      <a:gd name="T9" fmla="*/ 2 h 7"/>
                      <a:gd name="T10" fmla="*/ 1 w 5"/>
                      <a:gd name="T11" fmla="*/ 0 h 7"/>
                      <a:gd name="T12" fmla="*/ 3 w 5"/>
                      <a:gd name="T13" fmla="*/ 0 h 7"/>
                      <a:gd name="T14" fmla="*/ 5 w 5"/>
                      <a:gd name="T15" fmla="*/ 4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7">
                        <a:moveTo>
                          <a:pt x="5" y="4"/>
                        </a:moveTo>
                        <a:lnTo>
                          <a:pt x="5" y="7"/>
                        </a:lnTo>
                        <a:lnTo>
                          <a:pt x="1" y="7"/>
                        </a:lnTo>
                        <a:lnTo>
                          <a:pt x="0" y="5"/>
                        </a:lnTo>
                        <a:lnTo>
                          <a:pt x="0" y="2"/>
                        </a:lnTo>
                        <a:lnTo>
                          <a:pt x="1" y="0"/>
                        </a:lnTo>
                        <a:lnTo>
                          <a:pt x="3" y="0"/>
                        </a:lnTo>
                        <a:lnTo>
                          <a:pt x="5"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2424" name="Freeform 616"/>
                  <p:cNvSpPr>
                    <a:spLocks/>
                  </p:cNvSpPr>
                  <p:nvPr/>
                </p:nvSpPr>
                <p:spPr bwMode="auto">
                  <a:xfrm>
                    <a:off x="4109" y="1595"/>
                    <a:ext cx="2" cy="4"/>
                  </a:xfrm>
                  <a:custGeom>
                    <a:avLst/>
                    <a:gdLst>
                      <a:gd name="T0" fmla="*/ 2 w 3"/>
                      <a:gd name="T1" fmla="*/ 8 h 8"/>
                      <a:gd name="T2" fmla="*/ 2 w 3"/>
                      <a:gd name="T3" fmla="*/ 7 h 8"/>
                      <a:gd name="T4" fmla="*/ 3 w 3"/>
                      <a:gd name="T5" fmla="*/ 5 h 8"/>
                      <a:gd name="T6" fmla="*/ 3 w 3"/>
                      <a:gd name="T7" fmla="*/ 2 h 8"/>
                      <a:gd name="T8" fmla="*/ 0 w 3"/>
                      <a:gd name="T9" fmla="*/ 0 h 8"/>
                      <a:gd name="T10" fmla="*/ 0 w 3"/>
                      <a:gd name="T11" fmla="*/ 3 h 8"/>
                      <a:gd name="T12" fmla="*/ 2 w 3"/>
                      <a:gd name="T13" fmla="*/ 3 h 8"/>
                      <a:gd name="T14" fmla="*/ 2 w 3"/>
                      <a:gd name="T15" fmla="*/ 8 h 8"/>
                      <a:gd name="T16" fmla="*/ 2 w 3"/>
                      <a:gd name="T17" fmla="*/ 7 h 8"/>
                      <a:gd name="T18" fmla="*/ 2 w 3"/>
                      <a:gd name="T19"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 h="8">
                        <a:moveTo>
                          <a:pt x="2" y="8"/>
                        </a:moveTo>
                        <a:lnTo>
                          <a:pt x="2" y="7"/>
                        </a:lnTo>
                        <a:lnTo>
                          <a:pt x="3" y="5"/>
                        </a:lnTo>
                        <a:lnTo>
                          <a:pt x="3" y="2"/>
                        </a:lnTo>
                        <a:lnTo>
                          <a:pt x="0" y="0"/>
                        </a:lnTo>
                        <a:lnTo>
                          <a:pt x="0" y="3"/>
                        </a:lnTo>
                        <a:lnTo>
                          <a:pt x="2" y="3"/>
                        </a:lnTo>
                        <a:lnTo>
                          <a:pt x="2" y="8"/>
                        </a:lnTo>
                        <a:lnTo>
                          <a:pt x="2" y="7"/>
                        </a:lnTo>
                        <a:lnTo>
                          <a:pt x="2"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2425" name="Freeform 617"/>
                  <p:cNvSpPr>
                    <a:spLocks/>
                  </p:cNvSpPr>
                  <p:nvPr/>
                </p:nvSpPr>
                <p:spPr bwMode="auto">
                  <a:xfrm>
                    <a:off x="4107" y="1597"/>
                    <a:ext cx="3" cy="2"/>
                  </a:xfrm>
                  <a:custGeom>
                    <a:avLst/>
                    <a:gdLst>
                      <a:gd name="T0" fmla="*/ 0 w 7"/>
                      <a:gd name="T1" fmla="*/ 2 h 5"/>
                      <a:gd name="T2" fmla="*/ 2 w 7"/>
                      <a:gd name="T3" fmla="*/ 4 h 5"/>
                      <a:gd name="T4" fmla="*/ 5 w 7"/>
                      <a:gd name="T5" fmla="*/ 4 h 5"/>
                      <a:gd name="T6" fmla="*/ 7 w 7"/>
                      <a:gd name="T7" fmla="*/ 5 h 5"/>
                      <a:gd name="T8" fmla="*/ 7 w 7"/>
                      <a:gd name="T9" fmla="*/ 0 h 5"/>
                      <a:gd name="T10" fmla="*/ 3 w 7"/>
                      <a:gd name="T11" fmla="*/ 0 h 5"/>
                      <a:gd name="T12" fmla="*/ 0 w 7"/>
                      <a:gd name="T13" fmla="*/ 2 h 5"/>
                    </a:gdLst>
                    <a:ahLst/>
                    <a:cxnLst>
                      <a:cxn ang="0">
                        <a:pos x="T0" y="T1"/>
                      </a:cxn>
                      <a:cxn ang="0">
                        <a:pos x="T2" y="T3"/>
                      </a:cxn>
                      <a:cxn ang="0">
                        <a:pos x="T4" y="T5"/>
                      </a:cxn>
                      <a:cxn ang="0">
                        <a:pos x="T6" y="T7"/>
                      </a:cxn>
                      <a:cxn ang="0">
                        <a:pos x="T8" y="T9"/>
                      </a:cxn>
                      <a:cxn ang="0">
                        <a:pos x="T10" y="T11"/>
                      </a:cxn>
                      <a:cxn ang="0">
                        <a:pos x="T12" y="T13"/>
                      </a:cxn>
                    </a:cxnLst>
                    <a:rect l="0" t="0" r="r" b="b"/>
                    <a:pathLst>
                      <a:path w="7" h="5">
                        <a:moveTo>
                          <a:pt x="0" y="2"/>
                        </a:moveTo>
                        <a:lnTo>
                          <a:pt x="2" y="4"/>
                        </a:lnTo>
                        <a:lnTo>
                          <a:pt x="5" y="4"/>
                        </a:lnTo>
                        <a:lnTo>
                          <a:pt x="7" y="5"/>
                        </a:lnTo>
                        <a:lnTo>
                          <a:pt x="7" y="0"/>
                        </a:lnTo>
                        <a:lnTo>
                          <a:pt x="3" y="0"/>
                        </a:lnTo>
                        <a:lnTo>
                          <a:pt x="0"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2426" name="Freeform 618"/>
                  <p:cNvSpPr>
                    <a:spLocks/>
                  </p:cNvSpPr>
                  <p:nvPr/>
                </p:nvSpPr>
                <p:spPr bwMode="auto">
                  <a:xfrm>
                    <a:off x="4107" y="1594"/>
                    <a:ext cx="4" cy="3"/>
                  </a:xfrm>
                  <a:custGeom>
                    <a:avLst/>
                    <a:gdLst>
                      <a:gd name="T0" fmla="*/ 8 w 8"/>
                      <a:gd name="T1" fmla="*/ 4 h 7"/>
                      <a:gd name="T2" fmla="*/ 8 w 8"/>
                      <a:gd name="T3" fmla="*/ 2 h 7"/>
                      <a:gd name="T4" fmla="*/ 7 w 8"/>
                      <a:gd name="T5" fmla="*/ 0 h 7"/>
                      <a:gd name="T6" fmla="*/ 3 w 8"/>
                      <a:gd name="T7" fmla="*/ 0 h 7"/>
                      <a:gd name="T8" fmla="*/ 0 w 8"/>
                      <a:gd name="T9" fmla="*/ 2 h 7"/>
                      <a:gd name="T10" fmla="*/ 0 w 8"/>
                      <a:gd name="T11" fmla="*/ 7 h 7"/>
                      <a:gd name="T12" fmla="*/ 3 w 8"/>
                      <a:gd name="T13" fmla="*/ 5 h 7"/>
                      <a:gd name="T14" fmla="*/ 3 w 8"/>
                      <a:gd name="T15" fmla="*/ 2 h 7"/>
                      <a:gd name="T16" fmla="*/ 5 w 8"/>
                      <a:gd name="T17" fmla="*/ 2 h 7"/>
                      <a:gd name="T18" fmla="*/ 5 w 8"/>
                      <a:gd name="T19" fmla="*/ 4 h 7"/>
                      <a:gd name="T20" fmla="*/ 5 w 8"/>
                      <a:gd name="T21" fmla="*/ 2 h 7"/>
                      <a:gd name="T22" fmla="*/ 8 w 8"/>
                      <a:gd name="T23" fmla="*/ 4 h 7"/>
                      <a:gd name="T24" fmla="*/ 8 w 8"/>
                      <a:gd name="T25" fmla="*/ 2 h 7"/>
                      <a:gd name="T26" fmla="*/ 8 w 8"/>
                      <a:gd name="T27" fmla="*/ 4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 h="7">
                        <a:moveTo>
                          <a:pt x="8" y="4"/>
                        </a:moveTo>
                        <a:lnTo>
                          <a:pt x="8" y="2"/>
                        </a:lnTo>
                        <a:lnTo>
                          <a:pt x="7" y="0"/>
                        </a:lnTo>
                        <a:lnTo>
                          <a:pt x="3" y="0"/>
                        </a:lnTo>
                        <a:lnTo>
                          <a:pt x="0" y="2"/>
                        </a:lnTo>
                        <a:lnTo>
                          <a:pt x="0" y="7"/>
                        </a:lnTo>
                        <a:lnTo>
                          <a:pt x="3" y="5"/>
                        </a:lnTo>
                        <a:lnTo>
                          <a:pt x="3" y="2"/>
                        </a:lnTo>
                        <a:lnTo>
                          <a:pt x="5" y="2"/>
                        </a:lnTo>
                        <a:lnTo>
                          <a:pt x="5" y="4"/>
                        </a:lnTo>
                        <a:lnTo>
                          <a:pt x="5" y="2"/>
                        </a:lnTo>
                        <a:lnTo>
                          <a:pt x="8" y="4"/>
                        </a:lnTo>
                        <a:lnTo>
                          <a:pt x="8" y="2"/>
                        </a:lnTo>
                        <a:lnTo>
                          <a:pt x="8"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2427" name="Freeform 619"/>
                  <p:cNvSpPr>
                    <a:spLocks/>
                  </p:cNvSpPr>
                  <p:nvPr/>
                </p:nvSpPr>
                <p:spPr bwMode="auto">
                  <a:xfrm>
                    <a:off x="4124" y="1594"/>
                    <a:ext cx="3" cy="4"/>
                  </a:xfrm>
                  <a:custGeom>
                    <a:avLst/>
                    <a:gdLst>
                      <a:gd name="T0" fmla="*/ 5 w 7"/>
                      <a:gd name="T1" fmla="*/ 9 h 9"/>
                      <a:gd name="T2" fmla="*/ 3 w 7"/>
                      <a:gd name="T3" fmla="*/ 9 h 9"/>
                      <a:gd name="T4" fmla="*/ 2 w 7"/>
                      <a:gd name="T5" fmla="*/ 7 h 9"/>
                      <a:gd name="T6" fmla="*/ 0 w 7"/>
                      <a:gd name="T7" fmla="*/ 7 h 9"/>
                      <a:gd name="T8" fmla="*/ 2 w 7"/>
                      <a:gd name="T9" fmla="*/ 0 h 9"/>
                      <a:gd name="T10" fmla="*/ 7 w 7"/>
                      <a:gd name="T11" fmla="*/ 5 h 9"/>
                      <a:gd name="T12" fmla="*/ 5 w 7"/>
                      <a:gd name="T13" fmla="*/ 9 h 9"/>
                    </a:gdLst>
                    <a:ahLst/>
                    <a:cxnLst>
                      <a:cxn ang="0">
                        <a:pos x="T0" y="T1"/>
                      </a:cxn>
                      <a:cxn ang="0">
                        <a:pos x="T2" y="T3"/>
                      </a:cxn>
                      <a:cxn ang="0">
                        <a:pos x="T4" y="T5"/>
                      </a:cxn>
                      <a:cxn ang="0">
                        <a:pos x="T6" y="T7"/>
                      </a:cxn>
                      <a:cxn ang="0">
                        <a:pos x="T8" y="T9"/>
                      </a:cxn>
                      <a:cxn ang="0">
                        <a:pos x="T10" y="T11"/>
                      </a:cxn>
                      <a:cxn ang="0">
                        <a:pos x="T12" y="T13"/>
                      </a:cxn>
                    </a:cxnLst>
                    <a:rect l="0" t="0" r="r" b="b"/>
                    <a:pathLst>
                      <a:path w="7" h="9">
                        <a:moveTo>
                          <a:pt x="5" y="9"/>
                        </a:moveTo>
                        <a:lnTo>
                          <a:pt x="3" y="9"/>
                        </a:lnTo>
                        <a:lnTo>
                          <a:pt x="2" y="7"/>
                        </a:lnTo>
                        <a:lnTo>
                          <a:pt x="0" y="7"/>
                        </a:lnTo>
                        <a:lnTo>
                          <a:pt x="2" y="0"/>
                        </a:lnTo>
                        <a:lnTo>
                          <a:pt x="7" y="5"/>
                        </a:lnTo>
                        <a:lnTo>
                          <a:pt x="5" y="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2428" name="Freeform 620"/>
                  <p:cNvSpPr>
                    <a:spLocks/>
                  </p:cNvSpPr>
                  <p:nvPr/>
                </p:nvSpPr>
                <p:spPr bwMode="auto">
                  <a:xfrm>
                    <a:off x="4123" y="1597"/>
                    <a:ext cx="3" cy="2"/>
                  </a:xfrm>
                  <a:custGeom>
                    <a:avLst/>
                    <a:gdLst>
                      <a:gd name="T0" fmla="*/ 0 w 7"/>
                      <a:gd name="T1" fmla="*/ 0 h 5"/>
                      <a:gd name="T2" fmla="*/ 0 w 7"/>
                      <a:gd name="T3" fmla="*/ 2 h 5"/>
                      <a:gd name="T4" fmla="*/ 4 w 7"/>
                      <a:gd name="T5" fmla="*/ 5 h 5"/>
                      <a:gd name="T6" fmla="*/ 7 w 7"/>
                      <a:gd name="T7" fmla="*/ 5 h 5"/>
                      <a:gd name="T8" fmla="*/ 7 w 7"/>
                      <a:gd name="T9" fmla="*/ 2 h 5"/>
                      <a:gd name="T10" fmla="*/ 5 w 7"/>
                      <a:gd name="T11" fmla="*/ 2 h 5"/>
                      <a:gd name="T12" fmla="*/ 5 w 7"/>
                      <a:gd name="T13" fmla="*/ 0 h 5"/>
                      <a:gd name="T14" fmla="*/ 4 w 7"/>
                      <a:gd name="T15" fmla="*/ 0 h 5"/>
                      <a:gd name="T16" fmla="*/ 4 w 7"/>
                      <a:gd name="T17" fmla="*/ 2 h 5"/>
                      <a:gd name="T18" fmla="*/ 0 w 7"/>
                      <a:gd name="T19" fmla="*/ 0 h 5"/>
                      <a:gd name="T20" fmla="*/ 0 w 7"/>
                      <a:gd name="T21" fmla="*/ 2 h 5"/>
                      <a:gd name="T22" fmla="*/ 0 w 7"/>
                      <a:gd name="T23"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 h="5">
                        <a:moveTo>
                          <a:pt x="0" y="0"/>
                        </a:moveTo>
                        <a:lnTo>
                          <a:pt x="0" y="2"/>
                        </a:lnTo>
                        <a:lnTo>
                          <a:pt x="4" y="5"/>
                        </a:lnTo>
                        <a:lnTo>
                          <a:pt x="7" y="5"/>
                        </a:lnTo>
                        <a:lnTo>
                          <a:pt x="7" y="2"/>
                        </a:lnTo>
                        <a:lnTo>
                          <a:pt x="5" y="2"/>
                        </a:lnTo>
                        <a:lnTo>
                          <a:pt x="5" y="0"/>
                        </a:lnTo>
                        <a:lnTo>
                          <a:pt x="4" y="0"/>
                        </a:lnTo>
                        <a:lnTo>
                          <a:pt x="4" y="2"/>
                        </a:lnTo>
                        <a:lnTo>
                          <a:pt x="0" y="0"/>
                        </a:lnTo>
                        <a:lnTo>
                          <a:pt x="0" y="2"/>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2429" name="Freeform 621"/>
                  <p:cNvSpPr>
                    <a:spLocks/>
                  </p:cNvSpPr>
                  <p:nvPr/>
                </p:nvSpPr>
                <p:spPr bwMode="auto">
                  <a:xfrm>
                    <a:off x="4123" y="1594"/>
                    <a:ext cx="2" cy="3"/>
                  </a:xfrm>
                  <a:custGeom>
                    <a:avLst/>
                    <a:gdLst>
                      <a:gd name="T0" fmla="*/ 4 w 5"/>
                      <a:gd name="T1" fmla="*/ 0 h 7"/>
                      <a:gd name="T2" fmla="*/ 2 w 5"/>
                      <a:gd name="T3" fmla="*/ 0 h 7"/>
                      <a:gd name="T4" fmla="*/ 0 w 5"/>
                      <a:gd name="T5" fmla="*/ 5 h 7"/>
                      <a:gd name="T6" fmla="*/ 4 w 5"/>
                      <a:gd name="T7" fmla="*/ 7 h 7"/>
                      <a:gd name="T8" fmla="*/ 5 w 5"/>
                      <a:gd name="T9" fmla="*/ 2 h 7"/>
                      <a:gd name="T10" fmla="*/ 4 w 5"/>
                      <a:gd name="T11" fmla="*/ 2 h 7"/>
                      <a:gd name="T12" fmla="*/ 4 w 5"/>
                      <a:gd name="T13" fmla="*/ 0 h 7"/>
                      <a:gd name="T14" fmla="*/ 2 w 5"/>
                      <a:gd name="T15" fmla="*/ 0 h 7"/>
                      <a:gd name="T16" fmla="*/ 4 w 5"/>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7">
                        <a:moveTo>
                          <a:pt x="4" y="0"/>
                        </a:moveTo>
                        <a:lnTo>
                          <a:pt x="2" y="0"/>
                        </a:lnTo>
                        <a:lnTo>
                          <a:pt x="0" y="5"/>
                        </a:lnTo>
                        <a:lnTo>
                          <a:pt x="4" y="7"/>
                        </a:lnTo>
                        <a:lnTo>
                          <a:pt x="5" y="2"/>
                        </a:lnTo>
                        <a:lnTo>
                          <a:pt x="4" y="2"/>
                        </a:lnTo>
                        <a:lnTo>
                          <a:pt x="4" y="0"/>
                        </a:lnTo>
                        <a:lnTo>
                          <a:pt x="2" y="0"/>
                        </a:lnTo>
                        <a:lnTo>
                          <a:pt x="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2430" name="Freeform 622"/>
                  <p:cNvSpPr>
                    <a:spLocks/>
                  </p:cNvSpPr>
                  <p:nvPr/>
                </p:nvSpPr>
                <p:spPr bwMode="auto">
                  <a:xfrm>
                    <a:off x="4124" y="1594"/>
                    <a:ext cx="4" cy="5"/>
                  </a:xfrm>
                  <a:custGeom>
                    <a:avLst/>
                    <a:gdLst>
                      <a:gd name="T0" fmla="*/ 3 w 6"/>
                      <a:gd name="T1" fmla="*/ 10 h 10"/>
                      <a:gd name="T2" fmla="*/ 5 w 6"/>
                      <a:gd name="T3" fmla="*/ 9 h 10"/>
                      <a:gd name="T4" fmla="*/ 6 w 6"/>
                      <a:gd name="T5" fmla="*/ 5 h 10"/>
                      <a:gd name="T6" fmla="*/ 5 w 6"/>
                      <a:gd name="T7" fmla="*/ 2 h 10"/>
                      <a:gd name="T8" fmla="*/ 3 w 6"/>
                      <a:gd name="T9" fmla="*/ 0 h 10"/>
                      <a:gd name="T10" fmla="*/ 0 w 6"/>
                      <a:gd name="T11" fmla="*/ 0 h 10"/>
                      <a:gd name="T12" fmla="*/ 0 w 6"/>
                      <a:gd name="T13" fmla="*/ 2 h 10"/>
                      <a:gd name="T14" fmla="*/ 1 w 6"/>
                      <a:gd name="T15" fmla="*/ 4 h 10"/>
                      <a:gd name="T16" fmla="*/ 1 w 6"/>
                      <a:gd name="T17" fmla="*/ 7 h 10"/>
                      <a:gd name="T18" fmla="*/ 3 w 6"/>
                      <a:gd name="T19" fmla="*/ 7 h 10"/>
                      <a:gd name="T20" fmla="*/ 3 w 6"/>
                      <a:gd name="T21" fmla="*/ 10 h 10"/>
                      <a:gd name="T22" fmla="*/ 5 w 6"/>
                      <a:gd name="T23" fmla="*/ 10 h 10"/>
                      <a:gd name="T24" fmla="*/ 5 w 6"/>
                      <a:gd name="T25" fmla="*/ 9 h 10"/>
                      <a:gd name="T26" fmla="*/ 3 w 6"/>
                      <a:gd name="T2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 h="10">
                        <a:moveTo>
                          <a:pt x="3" y="10"/>
                        </a:moveTo>
                        <a:lnTo>
                          <a:pt x="5" y="9"/>
                        </a:lnTo>
                        <a:lnTo>
                          <a:pt x="6" y="5"/>
                        </a:lnTo>
                        <a:lnTo>
                          <a:pt x="5" y="2"/>
                        </a:lnTo>
                        <a:lnTo>
                          <a:pt x="3" y="0"/>
                        </a:lnTo>
                        <a:lnTo>
                          <a:pt x="0" y="0"/>
                        </a:lnTo>
                        <a:lnTo>
                          <a:pt x="0" y="2"/>
                        </a:lnTo>
                        <a:lnTo>
                          <a:pt x="1" y="4"/>
                        </a:lnTo>
                        <a:lnTo>
                          <a:pt x="1" y="7"/>
                        </a:lnTo>
                        <a:lnTo>
                          <a:pt x="3" y="7"/>
                        </a:lnTo>
                        <a:lnTo>
                          <a:pt x="3" y="10"/>
                        </a:lnTo>
                        <a:lnTo>
                          <a:pt x="5" y="10"/>
                        </a:lnTo>
                        <a:lnTo>
                          <a:pt x="5" y="9"/>
                        </a:lnTo>
                        <a:lnTo>
                          <a:pt x="3" y="1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2431" name="Freeform 623"/>
                  <p:cNvSpPr>
                    <a:spLocks/>
                  </p:cNvSpPr>
                  <p:nvPr/>
                </p:nvSpPr>
                <p:spPr bwMode="auto">
                  <a:xfrm>
                    <a:off x="4128" y="1594"/>
                    <a:ext cx="4" cy="5"/>
                  </a:xfrm>
                  <a:custGeom>
                    <a:avLst/>
                    <a:gdLst>
                      <a:gd name="T0" fmla="*/ 7 w 8"/>
                      <a:gd name="T1" fmla="*/ 9 h 10"/>
                      <a:gd name="T2" fmla="*/ 5 w 8"/>
                      <a:gd name="T3" fmla="*/ 10 h 10"/>
                      <a:gd name="T4" fmla="*/ 2 w 8"/>
                      <a:gd name="T5" fmla="*/ 10 h 10"/>
                      <a:gd name="T6" fmla="*/ 0 w 8"/>
                      <a:gd name="T7" fmla="*/ 9 h 10"/>
                      <a:gd name="T8" fmla="*/ 2 w 8"/>
                      <a:gd name="T9" fmla="*/ 5 h 10"/>
                      <a:gd name="T10" fmla="*/ 2 w 8"/>
                      <a:gd name="T11" fmla="*/ 2 h 10"/>
                      <a:gd name="T12" fmla="*/ 3 w 8"/>
                      <a:gd name="T13" fmla="*/ 0 h 10"/>
                      <a:gd name="T14" fmla="*/ 7 w 8"/>
                      <a:gd name="T15" fmla="*/ 2 h 10"/>
                      <a:gd name="T16" fmla="*/ 8 w 8"/>
                      <a:gd name="T17" fmla="*/ 4 h 10"/>
                      <a:gd name="T18" fmla="*/ 7 w 8"/>
                      <a:gd name="T19" fmla="*/ 7 h 10"/>
                      <a:gd name="T20" fmla="*/ 7 w 8"/>
                      <a:gd name="T21" fmla="*/ 9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 h="10">
                        <a:moveTo>
                          <a:pt x="7" y="9"/>
                        </a:moveTo>
                        <a:lnTo>
                          <a:pt x="5" y="10"/>
                        </a:lnTo>
                        <a:lnTo>
                          <a:pt x="2" y="10"/>
                        </a:lnTo>
                        <a:lnTo>
                          <a:pt x="0" y="9"/>
                        </a:lnTo>
                        <a:lnTo>
                          <a:pt x="2" y="5"/>
                        </a:lnTo>
                        <a:lnTo>
                          <a:pt x="2" y="2"/>
                        </a:lnTo>
                        <a:lnTo>
                          <a:pt x="3" y="0"/>
                        </a:lnTo>
                        <a:lnTo>
                          <a:pt x="7" y="2"/>
                        </a:lnTo>
                        <a:lnTo>
                          <a:pt x="8" y="4"/>
                        </a:lnTo>
                        <a:lnTo>
                          <a:pt x="7" y="7"/>
                        </a:lnTo>
                        <a:lnTo>
                          <a:pt x="7" y="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2432" name="Freeform 624"/>
                  <p:cNvSpPr>
                    <a:spLocks/>
                  </p:cNvSpPr>
                  <p:nvPr/>
                </p:nvSpPr>
                <p:spPr bwMode="auto">
                  <a:xfrm>
                    <a:off x="4128" y="1598"/>
                    <a:ext cx="4" cy="2"/>
                  </a:xfrm>
                  <a:custGeom>
                    <a:avLst/>
                    <a:gdLst>
                      <a:gd name="T0" fmla="*/ 0 w 8"/>
                      <a:gd name="T1" fmla="*/ 1 h 3"/>
                      <a:gd name="T2" fmla="*/ 2 w 8"/>
                      <a:gd name="T3" fmla="*/ 3 h 3"/>
                      <a:gd name="T4" fmla="*/ 7 w 8"/>
                      <a:gd name="T5" fmla="*/ 3 h 3"/>
                      <a:gd name="T6" fmla="*/ 8 w 8"/>
                      <a:gd name="T7" fmla="*/ 1 h 3"/>
                      <a:gd name="T8" fmla="*/ 5 w 8"/>
                      <a:gd name="T9" fmla="*/ 0 h 3"/>
                      <a:gd name="T10" fmla="*/ 2 w 8"/>
                      <a:gd name="T11" fmla="*/ 0 h 3"/>
                      <a:gd name="T12" fmla="*/ 3 w 8"/>
                      <a:gd name="T13" fmla="*/ 1 h 3"/>
                      <a:gd name="T14" fmla="*/ 0 w 8"/>
                      <a:gd name="T15" fmla="*/ 1 h 3"/>
                      <a:gd name="T16" fmla="*/ 0 w 8"/>
                      <a:gd name="T17" fmla="*/ 3 h 3"/>
                      <a:gd name="T18" fmla="*/ 2 w 8"/>
                      <a:gd name="T19" fmla="*/ 3 h 3"/>
                      <a:gd name="T20" fmla="*/ 0 w 8"/>
                      <a:gd name="T21" fmla="*/ 1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 h="3">
                        <a:moveTo>
                          <a:pt x="0" y="1"/>
                        </a:moveTo>
                        <a:lnTo>
                          <a:pt x="2" y="3"/>
                        </a:lnTo>
                        <a:lnTo>
                          <a:pt x="7" y="3"/>
                        </a:lnTo>
                        <a:lnTo>
                          <a:pt x="8" y="1"/>
                        </a:lnTo>
                        <a:lnTo>
                          <a:pt x="5" y="0"/>
                        </a:lnTo>
                        <a:lnTo>
                          <a:pt x="2" y="0"/>
                        </a:lnTo>
                        <a:lnTo>
                          <a:pt x="3" y="1"/>
                        </a:lnTo>
                        <a:lnTo>
                          <a:pt x="0" y="1"/>
                        </a:lnTo>
                        <a:lnTo>
                          <a:pt x="0" y="3"/>
                        </a:lnTo>
                        <a:lnTo>
                          <a:pt x="2" y="3"/>
                        </a:lnTo>
                        <a:lnTo>
                          <a:pt x="0"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2433" name="Freeform 625"/>
                  <p:cNvSpPr>
                    <a:spLocks/>
                  </p:cNvSpPr>
                  <p:nvPr/>
                </p:nvSpPr>
                <p:spPr bwMode="auto">
                  <a:xfrm>
                    <a:off x="4128" y="1594"/>
                    <a:ext cx="2" cy="5"/>
                  </a:xfrm>
                  <a:custGeom>
                    <a:avLst/>
                    <a:gdLst>
                      <a:gd name="T0" fmla="*/ 3 w 5"/>
                      <a:gd name="T1" fmla="*/ 0 h 10"/>
                      <a:gd name="T2" fmla="*/ 0 w 5"/>
                      <a:gd name="T3" fmla="*/ 2 h 10"/>
                      <a:gd name="T4" fmla="*/ 0 w 5"/>
                      <a:gd name="T5" fmla="*/ 10 h 10"/>
                      <a:gd name="T6" fmla="*/ 3 w 5"/>
                      <a:gd name="T7" fmla="*/ 10 h 10"/>
                      <a:gd name="T8" fmla="*/ 2 w 5"/>
                      <a:gd name="T9" fmla="*/ 9 h 10"/>
                      <a:gd name="T10" fmla="*/ 3 w 5"/>
                      <a:gd name="T11" fmla="*/ 5 h 10"/>
                      <a:gd name="T12" fmla="*/ 3 w 5"/>
                      <a:gd name="T13" fmla="*/ 4 h 10"/>
                      <a:gd name="T14" fmla="*/ 5 w 5"/>
                      <a:gd name="T15" fmla="*/ 2 h 10"/>
                      <a:gd name="T16" fmla="*/ 3 w 5"/>
                      <a:gd name="T17" fmla="*/ 2 h 10"/>
                      <a:gd name="T18" fmla="*/ 3 w 5"/>
                      <a:gd name="T19"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 h="10">
                        <a:moveTo>
                          <a:pt x="3" y="0"/>
                        </a:moveTo>
                        <a:lnTo>
                          <a:pt x="0" y="2"/>
                        </a:lnTo>
                        <a:lnTo>
                          <a:pt x="0" y="10"/>
                        </a:lnTo>
                        <a:lnTo>
                          <a:pt x="3" y="10"/>
                        </a:lnTo>
                        <a:lnTo>
                          <a:pt x="2" y="9"/>
                        </a:lnTo>
                        <a:lnTo>
                          <a:pt x="3" y="5"/>
                        </a:lnTo>
                        <a:lnTo>
                          <a:pt x="3" y="4"/>
                        </a:lnTo>
                        <a:lnTo>
                          <a:pt x="5" y="2"/>
                        </a:lnTo>
                        <a:lnTo>
                          <a:pt x="3" y="2"/>
                        </a:lnTo>
                        <a:lnTo>
                          <a:pt x="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2434" name="Freeform 626"/>
                  <p:cNvSpPr>
                    <a:spLocks/>
                  </p:cNvSpPr>
                  <p:nvPr/>
                </p:nvSpPr>
                <p:spPr bwMode="auto">
                  <a:xfrm>
                    <a:off x="4129" y="1594"/>
                    <a:ext cx="3" cy="5"/>
                  </a:xfrm>
                  <a:custGeom>
                    <a:avLst/>
                    <a:gdLst>
                      <a:gd name="T0" fmla="*/ 5 w 5"/>
                      <a:gd name="T1" fmla="*/ 10 h 10"/>
                      <a:gd name="T2" fmla="*/ 5 w 5"/>
                      <a:gd name="T3" fmla="*/ 0 h 10"/>
                      <a:gd name="T4" fmla="*/ 0 w 5"/>
                      <a:gd name="T5" fmla="*/ 0 h 10"/>
                      <a:gd name="T6" fmla="*/ 0 w 5"/>
                      <a:gd name="T7" fmla="*/ 2 h 10"/>
                      <a:gd name="T8" fmla="*/ 2 w 5"/>
                      <a:gd name="T9" fmla="*/ 4 h 10"/>
                      <a:gd name="T10" fmla="*/ 4 w 5"/>
                      <a:gd name="T11" fmla="*/ 4 h 10"/>
                      <a:gd name="T12" fmla="*/ 2 w 5"/>
                      <a:gd name="T13" fmla="*/ 7 h 10"/>
                      <a:gd name="T14" fmla="*/ 2 w 5"/>
                      <a:gd name="T15" fmla="*/ 9 h 10"/>
                      <a:gd name="T16" fmla="*/ 5 w 5"/>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10">
                        <a:moveTo>
                          <a:pt x="5" y="10"/>
                        </a:moveTo>
                        <a:lnTo>
                          <a:pt x="5" y="0"/>
                        </a:lnTo>
                        <a:lnTo>
                          <a:pt x="0" y="0"/>
                        </a:lnTo>
                        <a:lnTo>
                          <a:pt x="0" y="2"/>
                        </a:lnTo>
                        <a:lnTo>
                          <a:pt x="2" y="4"/>
                        </a:lnTo>
                        <a:lnTo>
                          <a:pt x="4" y="4"/>
                        </a:lnTo>
                        <a:lnTo>
                          <a:pt x="2" y="7"/>
                        </a:lnTo>
                        <a:lnTo>
                          <a:pt x="2" y="9"/>
                        </a:lnTo>
                        <a:lnTo>
                          <a:pt x="5" y="1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2435" name="Freeform 627"/>
                  <p:cNvSpPr>
                    <a:spLocks/>
                  </p:cNvSpPr>
                  <p:nvPr/>
                </p:nvSpPr>
                <p:spPr bwMode="auto">
                  <a:xfrm>
                    <a:off x="4138" y="1594"/>
                    <a:ext cx="3" cy="5"/>
                  </a:xfrm>
                  <a:custGeom>
                    <a:avLst/>
                    <a:gdLst>
                      <a:gd name="T0" fmla="*/ 7 w 7"/>
                      <a:gd name="T1" fmla="*/ 5 h 10"/>
                      <a:gd name="T2" fmla="*/ 7 w 7"/>
                      <a:gd name="T3" fmla="*/ 7 h 10"/>
                      <a:gd name="T4" fmla="*/ 5 w 7"/>
                      <a:gd name="T5" fmla="*/ 9 h 10"/>
                      <a:gd name="T6" fmla="*/ 5 w 7"/>
                      <a:gd name="T7" fmla="*/ 10 h 10"/>
                      <a:gd name="T8" fmla="*/ 3 w 7"/>
                      <a:gd name="T9" fmla="*/ 10 h 10"/>
                      <a:gd name="T10" fmla="*/ 2 w 7"/>
                      <a:gd name="T11" fmla="*/ 9 h 10"/>
                      <a:gd name="T12" fmla="*/ 2 w 7"/>
                      <a:gd name="T13" fmla="*/ 7 h 10"/>
                      <a:gd name="T14" fmla="*/ 0 w 7"/>
                      <a:gd name="T15" fmla="*/ 5 h 10"/>
                      <a:gd name="T16" fmla="*/ 0 w 7"/>
                      <a:gd name="T17" fmla="*/ 4 h 10"/>
                      <a:gd name="T18" fmla="*/ 3 w 7"/>
                      <a:gd name="T19" fmla="*/ 0 h 10"/>
                      <a:gd name="T20" fmla="*/ 7 w 7"/>
                      <a:gd name="T21" fmla="*/ 4 h 10"/>
                      <a:gd name="T22" fmla="*/ 7 w 7"/>
                      <a:gd name="T23" fmla="*/ 5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 h="10">
                        <a:moveTo>
                          <a:pt x="7" y="5"/>
                        </a:moveTo>
                        <a:lnTo>
                          <a:pt x="7" y="7"/>
                        </a:lnTo>
                        <a:lnTo>
                          <a:pt x="5" y="9"/>
                        </a:lnTo>
                        <a:lnTo>
                          <a:pt x="5" y="10"/>
                        </a:lnTo>
                        <a:lnTo>
                          <a:pt x="3" y="10"/>
                        </a:lnTo>
                        <a:lnTo>
                          <a:pt x="2" y="9"/>
                        </a:lnTo>
                        <a:lnTo>
                          <a:pt x="2" y="7"/>
                        </a:lnTo>
                        <a:lnTo>
                          <a:pt x="0" y="5"/>
                        </a:lnTo>
                        <a:lnTo>
                          <a:pt x="0" y="4"/>
                        </a:lnTo>
                        <a:lnTo>
                          <a:pt x="3" y="0"/>
                        </a:lnTo>
                        <a:lnTo>
                          <a:pt x="7" y="4"/>
                        </a:lnTo>
                        <a:lnTo>
                          <a:pt x="7" y="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2436" name="Freeform 628"/>
                  <p:cNvSpPr>
                    <a:spLocks/>
                  </p:cNvSpPr>
                  <p:nvPr/>
                </p:nvSpPr>
                <p:spPr bwMode="auto">
                  <a:xfrm>
                    <a:off x="4139" y="1596"/>
                    <a:ext cx="3" cy="4"/>
                  </a:xfrm>
                  <a:custGeom>
                    <a:avLst/>
                    <a:gdLst>
                      <a:gd name="T0" fmla="*/ 0 w 6"/>
                      <a:gd name="T1" fmla="*/ 8 h 8"/>
                      <a:gd name="T2" fmla="*/ 5 w 6"/>
                      <a:gd name="T3" fmla="*/ 8 h 8"/>
                      <a:gd name="T4" fmla="*/ 5 w 6"/>
                      <a:gd name="T5" fmla="*/ 5 h 8"/>
                      <a:gd name="T6" fmla="*/ 6 w 6"/>
                      <a:gd name="T7" fmla="*/ 3 h 8"/>
                      <a:gd name="T8" fmla="*/ 3 w 6"/>
                      <a:gd name="T9" fmla="*/ 0 h 8"/>
                      <a:gd name="T10" fmla="*/ 3 w 6"/>
                      <a:gd name="T11" fmla="*/ 5 h 8"/>
                      <a:gd name="T12" fmla="*/ 1 w 6"/>
                      <a:gd name="T13" fmla="*/ 5 h 8"/>
                      <a:gd name="T14" fmla="*/ 3 w 6"/>
                      <a:gd name="T15" fmla="*/ 5 h 8"/>
                      <a:gd name="T16" fmla="*/ 0 w 6"/>
                      <a:gd name="T17" fmla="*/ 8 h 8"/>
                      <a:gd name="T18" fmla="*/ 1 w 6"/>
                      <a:gd name="T19" fmla="*/ 8 h 8"/>
                      <a:gd name="T20" fmla="*/ 0 w 6"/>
                      <a:gd name="T21"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 h="8">
                        <a:moveTo>
                          <a:pt x="0" y="8"/>
                        </a:moveTo>
                        <a:lnTo>
                          <a:pt x="5" y="8"/>
                        </a:lnTo>
                        <a:lnTo>
                          <a:pt x="5" y="5"/>
                        </a:lnTo>
                        <a:lnTo>
                          <a:pt x="6" y="3"/>
                        </a:lnTo>
                        <a:lnTo>
                          <a:pt x="3" y="0"/>
                        </a:lnTo>
                        <a:lnTo>
                          <a:pt x="3" y="5"/>
                        </a:lnTo>
                        <a:lnTo>
                          <a:pt x="1" y="5"/>
                        </a:lnTo>
                        <a:lnTo>
                          <a:pt x="3" y="5"/>
                        </a:lnTo>
                        <a:lnTo>
                          <a:pt x="0" y="8"/>
                        </a:lnTo>
                        <a:lnTo>
                          <a:pt x="1" y="8"/>
                        </a:lnTo>
                        <a:lnTo>
                          <a:pt x="0"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2437" name="Freeform 629"/>
                  <p:cNvSpPr>
                    <a:spLocks/>
                  </p:cNvSpPr>
                  <p:nvPr/>
                </p:nvSpPr>
                <p:spPr bwMode="auto">
                  <a:xfrm>
                    <a:off x="4137" y="1595"/>
                    <a:ext cx="3" cy="5"/>
                  </a:xfrm>
                  <a:custGeom>
                    <a:avLst/>
                    <a:gdLst>
                      <a:gd name="T0" fmla="*/ 0 w 7"/>
                      <a:gd name="T1" fmla="*/ 0 h 10"/>
                      <a:gd name="T2" fmla="*/ 0 w 7"/>
                      <a:gd name="T3" fmla="*/ 5 h 10"/>
                      <a:gd name="T4" fmla="*/ 2 w 7"/>
                      <a:gd name="T5" fmla="*/ 8 h 10"/>
                      <a:gd name="T6" fmla="*/ 4 w 7"/>
                      <a:gd name="T7" fmla="*/ 10 h 10"/>
                      <a:gd name="T8" fmla="*/ 7 w 7"/>
                      <a:gd name="T9" fmla="*/ 7 h 10"/>
                      <a:gd name="T10" fmla="*/ 4 w 7"/>
                      <a:gd name="T11" fmla="*/ 3 h 10"/>
                      <a:gd name="T12" fmla="*/ 4 w 7"/>
                      <a:gd name="T13" fmla="*/ 2 h 10"/>
                      <a:gd name="T14" fmla="*/ 0 w 7"/>
                      <a:gd name="T15" fmla="*/ 0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 h="10">
                        <a:moveTo>
                          <a:pt x="0" y="0"/>
                        </a:moveTo>
                        <a:lnTo>
                          <a:pt x="0" y="5"/>
                        </a:lnTo>
                        <a:lnTo>
                          <a:pt x="2" y="8"/>
                        </a:lnTo>
                        <a:lnTo>
                          <a:pt x="4" y="10"/>
                        </a:lnTo>
                        <a:lnTo>
                          <a:pt x="7" y="7"/>
                        </a:lnTo>
                        <a:lnTo>
                          <a:pt x="4" y="3"/>
                        </a:lnTo>
                        <a:lnTo>
                          <a:pt x="4" y="2"/>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2438" name="Freeform 630"/>
                  <p:cNvSpPr>
                    <a:spLocks/>
                  </p:cNvSpPr>
                  <p:nvPr/>
                </p:nvSpPr>
                <p:spPr bwMode="auto">
                  <a:xfrm>
                    <a:off x="4137" y="1594"/>
                    <a:ext cx="5" cy="3"/>
                  </a:xfrm>
                  <a:custGeom>
                    <a:avLst/>
                    <a:gdLst>
                      <a:gd name="T0" fmla="*/ 10 w 10"/>
                      <a:gd name="T1" fmla="*/ 7 h 7"/>
                      <a:gd name="T2" fmla="*/ 10 w 10"/>
                      <a:gd name="T3" fmla="*/ 2 h 7"/>
                      <a:gd name="T4" fmla="*/ 7 w 10"/>
                      <a:gd name="T5" fmla="*/ 0 h 7"/>
                      <a:gd name="T6" fmla="*/ 4 w 10"/>
                      <a:gd name="T7" fmla="*/ 0 h 7"/>
                      <a:gd name="T8" fmla="*/ 0 w 10"/>
                      <a:gd name="T9" fmla="*/ 2 h 7"/>
                      <a:gd name="T10" fmla="*/ 4 w 10"/>
                      <a:gd name="T11" fmla="*/ 4 h 7"/>
                      <a:gd name="T12" fmla="*/ 5 w 10"/>
                      <a:gd name="T13" fmla="*/ 2 h 7"/>
                      <a:gd name="T14" fmla="*/ 5 w 10"/>
                      <a:gd name="T15" fmla="*/ 4 h 7"/>
                      <a:gd name="T16" fmla="*/ 7 w 10"/>
                      <a:gd name="T17" fmla="*/ 4 h 7"/>
                      <a:gd name="T18" fmla="*/ 7 w 10"/>
                      <a:gd name="T19" fmla="*/ 5 h 7"/>
                      <a:gd name="T20" fmla="*/ 7 w 10"/>
                      <a:gd name="T21" fmla="*/ 4 h 7"/>
                      <a:gd name="T22" fmla="*/ 10 w 10"/>
                      <a:gd name="T23" fmla="*/ 7 h 7"/>
                      <a:gd name="T24" fmla="*/ 10 w 10"/>
                      <a:gd name="T25" fmla="*/ 5 h 7"/>
                      <a:gd name="T26" fmla="*/ 10 w 10"/>
                      <a:gd name="T27"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 h="7">
                        <a:moveTo>
                          <a:pt x="10" y="7"/>
                        </a:moveTo>
                        <a:lnTo>
                          <a:pt x="10" y="2"/>
                        </a:lnTo>
                        <a:lnTo>
                          <a:pt x="7" y="0"/>
                        </a:lnTo>
                        <a:lnTo>
                          <a:pt x="4" y="0"/>
                        </a:lnTo>
                        <a:lnTo>
                          <a:pt x="0" y="2"/>
                        </a:lnTo>
                        <a:lnTo>
                          <a:pt x="4" y="4"/>
                        </a:lnTo>
                        <a:lnTo>
                          <a:pt x="5" y="2"/>
                        </a:lnTo>
                        <a:lnTo>
                          <a:pt x="5" y="4"/>
                        </a:lnTo>
                        <a:lnTo>
                          <a:pt x="7" y="4"/>
                        </a:lnTo>
                        <a:lnTo>
                          <a:pt x="7" y="5"/>
                        </a:lnTo>
                        <a:lnTo>
                          <a:pt x="7" y="4"/>
                        </a:lnTo>
                        <a:lnTo>
                          <a:pt x="10" y="7"/>
                        </a:lnTo>
                        <a:lnTo>
                          <a:pt x="10" y="5"/>
                        </a:lnTo>
                        <a:lnTo>
                          <a:pt x="10"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2439" name="Freeform 631"/>
                  <p:cNvSpPr>
                    <a:spLocks/>
                  </p:cNvSpPr>
                  <p:nvPr/>
                </p:nvSpPr>
                <p:spPr bwMode="auto">
                  <a:xfrm>
                    <a:off x="4144" y="1594"/>
                    <a:ext cx="2" cy="4"/>
                  </a:xfrm>
                  <a:custGeom>
                    <a:avLst/>
                    <a:gdLst>
                      <a:gd name="T0" fmla="*/ 5 w 5"/>
                      <a:gd name="T1" fmla="*/ 4 h 9"/>
                      <a:gd name="T2" fmla="*/ 5 w 5"/>
                      <a:gd name="T3" fmla="*/ 5 h 9"/>
                      <a:gd name="T4" fmla="*/ 4 w 5"/>
                      <a:gd name="T5" fmla="*/ 7 h 9"/>
                      <a:gd name="T6" fmla="*/ 4 w 5"/>
                      <a:gd name="T7" fmla="*/ 9 h 9"/>
                      <a:gd name="T8" fmla="*/ 2 w 5"/>
                      <a:gd name="T9" fmla="*/ 9 h 9"/>
                      <a:gd name="T10" fmla="*/ 0 w 5"/>
                      <a:gd name="T11" fmla="*/ 7 h 9"/>
                      <a:gd name="T12" fmla="*/ 0 w 5"/>
                      <a:gd name="T13" fmla="*/ 4 h 9"/>
                      <a:gd name="T14" fmla="*/ 2 w 5"/>
                      <a:gd name="T15" fmla="*/ 0 h 9"/>
                      <a:gd name="T16" fmla="*/ 5 w 5"/>
                      <a:gd name="T17" fmla="*/ 4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9">
                        <a:moveTo>
                          <a:pt x="5" y="4"/>
                        </a:moveTo>
                        <a:lnTo>
                          <a:pt x="5" y="5"/>
                        </a:lnTo>
                        <a:lnTo>
                          <a:pt x="4" y="7"/>
                        </a:lnTo>
                        <a:lnTo>
                          <a:pt x="4" y="9"/>
                        </a:lnTo>
                        <a:lnTo>
                          <a:pt x="2" y="9"/>
                        </a:lnTo>
                        <a:lnTo>
                          <a:pt x="0" y="7"/>
                        </a:lnTo>
                        <a:lnTo>
                          <a:pt x="0" y="4"/>
                        </a:lnTo>
                        <a:lnTo>
                          <a:pt x="2" y="0"/>
                        </a:lnTo>
                        <a:lnTo>
                          <a:pt x="5"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2440" name="Freeform 632"/>
                  <p:cNvSpPr>
                    <a:spLocks/>
                  </p:cNvSpPr>
                  <p:nvPr/>
                </p:nvSpPr>
                <p:spPr bwMode="auto">
                  <a:xfrm>
                    <a:off x="4145" y="1596"/>
                    <a:ext cx="2" cy="3"/>
                  </a:xfrm>
                  <a:custGeom>
                    <a:avLst/>
                    <a:gdLst>
                      <a:gd name="T0" fmla="*/ 0 w 5"/>
                      <a:gd name="T1" fmla="*/ 6 h 6"/>
                      <a:gd name="T2" fmla="*/ 3 w 5"/>
                      <a:gd name="T3" fmla="*/ 6 h 6"/>
                      <a:gd name="T4" fmla="*/ 5 w 5"/>
                      <a:gd name="T5" fmla="*/ 5 h 6"/>
                      <a:gd name="T6" fmla="*/ 5 w 5"/>
                      <a:gd name="T7" fmla="*/ 0 h 6"/>
                      <a:gd name="T8" fmla="*/ 2 w 5"/>
                      <a:gd name="T9" fmla="*/ 1 h 6"/>
                      <a:gd name="T10" fmla="*/ 2 w 5"/>
                      <a:gd name="T11" fmla="*/ 3 h 6"/>
                      <a:gd name="T12" fmla="*/ 0 w 5"/>
                      <a:gd name="T13" fmla="*/ 3 h 6"/>
                      <a:gd name="T14" fmla="*/ 0 w 5"/>
                      <a:gd name="T15" fmla="*/ 6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6">
                        <a:moveTo>
                          <a:pt x="0" y="6"/>
                        </a:moveTo>
                        <a:lnTo>
                          <a:pt x="3" y="6"/>
                        </a:lnTo>
                        <a:lnTo>
                          <a:pt x="5" y="5"/>
                        </a:lnTo>
                        <a:lnTo>
                          <a:pt x="5" y="0"/>
                        </a:lnTo>
                        <a:lnTo>
                          <a:pt x="2" y="1"/>
                        </a:lnTo>
                        <a:lnTo>
                          <a:pt x="2" y="3"/>
                        </a:lnTo>
                        <a:lnTo>
                          <a:pt x="0" y="3"/>
                        </a:lnTo>
                        <a:lnTo>
                          <a:pt x="0"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grpSp>
            <p:sp>
              <p:nvSpPr>
                <p:cNvPr id="1912441" name="Freeform 633"/>
                <p:cNvSpPr>
                  <a:spLocks/>
                </p:cNvSpPr>
                <p:nvPr/>
              </p:nvSpPr>
              <p:spPr bwMode="auto">
                <a:xfrm>
                  <a:off x="4143" y="1595"/>
                  <a:ext cx="2" cy="4"/>
                </a:xfrm>
                <a:custGeom>
                  <a:avLst/>
                  <a:gdLst>
                    <a:gd name="T0" fmla="*/ 0 w 3"/>
                    <a:gd name="T1" fmla="*/ 0 h 8"/>
                    <a:gd name="T2" fmla="*/ 0 w 3"/>
                    <a:gd name="T3" fmla="*/ 5 h 8"/>
                    <a:gd name="T4" fmla="*/ 1 w 3"/>
                    <a:gd name="T5" fmla="*/ 8 h 8"/>
                    <a:gd name="T6" fmla="*/ 3 w 3"/>
                    <a:gd name="T7" fmla="*/ 8 h 8"/>
                    <a:gd name="T8" fmla="*/ 3 w 3"/>
                    <a:gd name="T9" fmla="*/ 2 h 8"/>
                    <a:gd name="T10" fmla="*/ 0 w 3"/>
                    <a:gd name="T11" fmla="*/ 0 h 8"/>
                    <a:gd name="T12" fmla="*/ 0 w 3"/>
                    <a:gd name="T13" fmla="*/ 2 h 8"/>
                    <a:gd name="T14" fmla="*/ 0 w 3"/>
                    <a:gd name="T15" fmla="*/ 0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8">
                      <a:moveTo>
                        <a:pt x="0" y="0"/>
                      </a:moveTo>
                      <a:lnTo>
                        <a:pt x="0" y="5"/>
                      </a:lnTo>
                      <a:lnTo>
                        <a:pt x="1" y="8"/>
                      </a:lnTo>
                      <a:lnTo>
                        <a:pt x="3" y="8"/>
                      </a:lnTo>
                      <a:lnTo>
                        <a:pt x="3" y="2"/>
                      </a:lnTo>
                      <a:lnTo>
                        <a:pt x="0" y="0"/>
                      </a:lnTo>
                      <a:lnTo>
                        <a:pt x="0" y="2"/>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2442" name="Freeform 634"/>
                <p:cNvSpPr>
                  <a:spLocks/>
                </p:cNvSpPr>
                <p:nvPr/>
              </p:nvSpPr>
              <p:spPr bwMode="auto">
                <a:xfrm>
                  <a:off x="4143" y="1594"/>
                  <a:ext cx="4" cy="3"/>
                </a:xfrm>
                <a:custGeom>
                  <a:avLst/>
                  <a:gdLst>
                    <a:gd name="T0" fmla="*/ 8 w 8"/>
                    <a:gd name="T1" fmla="*/ 4 h 5"/>
                    <a:gd name="T2" fmla="*/ 5 w 8"/>
                    <a:gd name="T3" fmla="*/ 0 h 5"/>
                    <a:gd name="T4" fmla="*/ 1 w 8"/>
                    <a:gd name="T5" fmla="*/ 0 h 5"/>
                    <a:gd name="T6" fmla="*/ 0 w 8"/>
                    <a:gd name="T7" fmla="*/ 2 h 5"/>
                    <a:gd name="T8" fmla="*/ 3 w 8"/>
                    <a:gd name="T9" fmla="*/ 4 h 5"/>
                    <a:gd name="T10" fmla="*/ 3 w 8"/>
                    <a:gd name="T11" fmla="*/ 2 h 5"/>
                    <a:gd name="T12" fmla="*/ 3 w 8"/>
                    <a:gd name="T13" fmla="*/ 4 h 5"/>
                    <a:gd name="T14" fmla="*/ 5 w 8"/>
                    <a:gd name="T15" fmla="*/ 4 h 5"/>
                    <a:gd name="T16" fmla="*/ 5 w 8"/>
                    <a:gd name="T17" fmla="*/ 5 h 5"/>
                    <a:gd name="T18" fmla="*/ 8 w 8"/>
                    <a:gd name="T19" fmla="*/ 4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 h="5">
                      <a:moveTo>
                        <a:pt x="8" y="4"/>
                      </a:moveTo>
                      <a:lnTo>
                        <a:pt x="5" y="0"/>
                      </a:lnTo>
                      <a:lnTo>
                        <a:pt x="1" y="0"/>
                      </a:lnTo>
                      <a:lnTo>
                        <a:pt x="0" y="2"/>
                      </a:lnTo>
                      <a:lnTo>
                        <a:pt x="3" y="4"/>
                      </a:lnTo>
                      <a:lnTo>
                        <a:pt x="3" y="2"/>
                      </a:lnTo>
                      <a:lnTo>
                        <a:pt x="3" y="4"/>
                      </a:lnTo>
                      <a:lnTo>
                        <a:pt x="5" y="4"/>
                      </a:lnTo>
                      <a:lnTo>
                        <a:pt x="5" y="5"/>
                      </a:lnTo>
                      <a:lnTo>
                        <a:pt x="8"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2443" name="Freeform 635"/>
                <p:cNvSpPr>
                  <a:spLocks/>
                </p:cNvSpPr>
                <p:nvPr/>
              </p:nvSpPr>
              <p:spPr bwMode="auto">
                <a:xfrm>
                  <a:off x="4118" y="1595"/>
                  <a:ext cx="3" cy="3"/>
                </a:xfrm>
                <a:custGeom>
                  <a:avLst/>
                  <a:gdLst>
                    <a:gd name="T0" fmla="*/ 6 w 6"/>
                    <a:gd name="T1" fmla="*/ 2 h 7"/>
                    <a:gd name="T2" fmla="*/ 6 w 6"/>
                    <a:gd name="T3" fmla="*/ 7 h 7"/>
                    <a:gd name="T4" fmla="*/ 0 w 6"/>
                    <a:gd name="T5" fmla="*/ 7 h 7"/>
                    <a:gd name="T6" fmla="*/ 1 w 6"/>
                    <a:gd name="T7" fmla="*/ 5 h 7"/>
                    <a:gd name="T8" fmla="*/ 0 w 6"/>
                    <a:gd name="T9" fmla="*/ 3 h 7"/>
                    <a:gd name="T10" fmla="*/ 1 w 6"/>
                    <a:gd name="T11" fmla="*/ 2 h 7"/>
                    <a:gd name="T12" fmla="*/ 1 w 6"/>
                    <a:gd name="T13" fmla="*/ 0 h 7"/>
                    <a:gd name="T14" fmla="*/ 3 w 6"/>
                    <a:gd name="T15" fmla="*/ 0 h 7"/>
                    <a:gd name="T16" fmla="*/ 5 w 6"/>
                    <a:gd name="T17" fmla="*/ 2 h 7"/>
                    <a:gd name="T18" fmla="*/ 6 w 6"/>
                    <a:gd name="T19" fmla="*/ 2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7">
                      <a:moveTo>
                        <a:pt x="6" y="2"/>
                      </a:moveTo>
                      <a:lnTo>
                        <a:pt x="6" y="7"/>
                      </a:lnTo>
                      <a:lnTo>
                        <a:pt x="0" y="7"/>
                      </a:lnTo>
                      <a:lnTo>
                        <a:pt x="1" y="5"/>
                      </a:lnTo>
                      <a:lnTo>
                        <a:pt x="0" y="3"/>
                      </a:lnTo>
                      <a:lnTo>
                        <a:pt x="1" y="2"/>
                      </a:lnTo>
                      <a:lnTo>
                        <a:pt x="1" y="0"/>
                      </a:lnTo>
                      <a:lnTo>
                        <a:pt x="3" y="0"/>
                      </a:lnTo>
                      <a:lnTo>
                        <a:pt x="5" y="2"/>
                      </a:lnTo>
                      <a:lnTo>
                        <a:pt x="6"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2444" name="Freeform 636"/>
                <p:cNvSpPr>
                  <a:spLocks/>
                </p:cNvSpPr>
                <p:nvPr/>
              </p:nvSpPr>
              <p:spPr bwMode="auto">
                <a:xfrm>
                  <a:off x="4120" y="1596"/>
                  <a:ext cx="2" cy="3"/>
                </a:xfrm>
                <a:custGeom>
                  <a:avLst/>
                  <a:gdLst>
                    <a:gd name="T0" fmla="*/ 3 w 5"/>
                    <a:gd name="T1" fmla="*/ 6 h 6"/>
                    <a:gd name="T2" fmla="*/ 5 w 5"/>
                    <a:gd name="T3" fmla="*/ 5 h 6"/>
                    <a:gd name="T4" fmla="*/ 5 w 5"/>
                    <a:gd name="T5" fmla="*/ 0 h 6"/>
                    <a:gd name="T6" fmla="*/ 0 w 5"/>
                    <a:gd name="T7" fmla="*/ 0 h 6"/>
                    <a:gd name="T8" fmla="*/ 0 w 5"/>
                    <a:gd name="T9" fmla="*/ 5 h 6"/>
                    <a:gd name="T10" fmla="*/ 3 w 5"/>
                    <a:gd name="T11" fmla="*/ 3 h 6"/>
                    <a:gd name="T12" fmla="*/ 3 w 5"/>
                    <a:gd name="T13" fmla="*/ 6 h 6"/>
                    <a:gd name="T14" fmla="*/ 5 w 5"/>
                    <a:gd name="T15" fmla="*/ 6 h 6"/>
                    <a:gd name="T16" fmla="*/ 5 w 5"/>
                    <a:gd name="T17" fmla="*/ 5 h 6"/>
                    <a:gd name="T18" fmla="*/ 3 w 5"/>
                    <a:gd name="T19"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 h="6">
                      <a:moveTo>
                        <a:pt x="3" y="6"/>
                      </a:moveTo>
                      <a:lnTo>
                        <a:pt x="5" y="5"/>
                      </a:lnTo>
                      <a:lnTo>
                        <a:pt x="5" y="0"/>
                      </a:lnTo>
                      <a:lnTo>
                        <a:pt x="0" y="0"/>
                      </a:lnTo>
                      <a:lnTo>
                        <a:pt x="0" y="5"/>
                      </a:lnTo>
                      <a:lnTo>
                        <a:pt x="3" y="3"/>
                      </a:lnTo>
                      <a:lnTo>
                        <a:pt x="3" y="6"/>
                      </a:lnTo>
                      <a:lnTo>
                        <a:pt x="5" y="6"/>
                      </a:lnTo>
                      <a:lnTo>
                        <a:pt x="5" y="5"/>
                      </a:lnTo>
                      <a:lnTo>
                        <a:pt x="3"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2445" name="Freeform 637"/>
                <p:cNvSpPr>
                  <a:spLocks/>
                </p:cNvSpPr>
                <p:nvPr/>
              </p:nvSpPr>
              <p:spPr bwMode="auto">
                <a:xfrm>
                  <a:off x="4116" y="1597"/>
                  <a:ext cx="5" cy="2"/>
                </a:xfrm>
                <a:custGeom>
                  <a:avLst/>
                  <a:gdLst>
                    <a:gd name="T0" fmla="*/ 3 w 9"/>
                    <a:gd name="T1" fmla="*/ 0 h 3"/>
                    <a:gd name="T2" fmla="*/ 3 w 9"/>
                    <a:gd name="T3" fmla="*/ 3 h 3"/>
                    <a:gd name="T4" fmla="*/ 9 w 9"/>
                    <a:gd name="T5" fmla="*/ 3 h 3"/>
                    <a:gd name="T6" fmla="*/ 9 w 9"/>
                    <a:gd name="T7" fmla="*/ 0 h 3"/>
                    <a:gd name="T8" fmla="*/ 3 w 9"/>
                    <a:gd name="T9" fmla="*/ 0 h 3"/>
                    <a:gd name="T10" fmla="*/ 4 w 9"/>
                    <a:gd name="T11" fmla="*/ 3 h 3"/>
                    <a:gd name="T12" fmla="*/ 3 w 9"/>
                    <a:gd name="T13" fmla="*/ 0 h 3"/>
                    <a:gd name="T14" fmla="*/ 0 w 9"/>
                    <a:gd name="T15" fmla="*/ 3 h 3"/>
                    <a:gd name="T16" fmla="*/ 3 w 9"/>
                    <a:gd name="T17" fmla="*/ 3 h 3"/>
                    <a:gd name="T18" fmla="*/ 3 w 9"/>
                    <a:gd name="T19"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3">
                      <a:moveTo>
                        <a:pt x="3" y="0"/>
                      </a:moveTo>
                      <a:lnTo>
                        <a:pt x="3" y="3"/>
                      </a:lnTo>
                      <a:lnTo>
                        <a:pt x="9" y="3"/>
                      </a:lnTo>
                      <a:lnTo>
                        <a:pt x="9" y="0"/>
                      </a:lnTo>
                      <a:lnTo>
                        <a:pt x="3" y="0"/>
                      </a:lnTo>
                      <a:lnTo>
                        <a:pt x="4" y="3"/>
                      </a:lnTo>
                      <a:lnTo>
                        <a:pt x="3" y="0"/>
                      </a:lnTo>
                      <a:lnTo>
                        <a:pt x="0" y="3"/>
                      </a:lnTo>
                      <a:lnTo>
                        <a:pt x="3" y="3"/>
                      </a:lnTo>
                      <a:lnTo>
                        <a:pt x="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2446" name="Freeform 638"/>
                <p:cNvSpPr>
                  <a:spLocks/>
                </p:cNvSpPr>
                <p:nvPr/>
              </p:nvSpPr>
              <p:spPr bwMode="auto">
                <a:xfrm>
                  <a:off x="4117" y="1594"/>
                  <a:ext cx="3" cy="5"/>
                </a:xfrm>
                <a:custGeom>
                  <a:avLst/>
                  <a:gdLst>
                    <a:gd name="T0" fmla="*/ 3 w 5"/>
                    <a:gd name="T1" fmla="*/ 0 h 10"/>
                    <a:gd name="T2" fmla="*/ 2 w 5"/>
                    <a:gd name="T3" fmla="*/ 2 h 10"/>
                    <a:gd name="T4" fmla="*/ 0 w 5"/>
                    <a:gd name="T5" fmla="*/ 5 h 10"/>
                    <a:gd name="T6" fmla="*/ 0 w 5"/>
                    <a:gd name="T7" fmla="*/ 7 h 10"/>
                    <a:gd name="T8" fmla="*/ 2 w 5"/>
                    <a:gd name="T9" fmla="*/ 7 h 10"/>
                    <a:gd name="T10" fmla="*/ 3 w 5"/>
                    <a:gd name="T11" fmla="*/ 10 h 10"/>
                    <a:gd name="T12" fmla="*/ 3 w 5"/>
                    <a:gd name="T13" fmla="*/ 4 h 10"/>
                    <a:gd name="T14" fmla="*/ 5 w 5"/>
                    <a:gd name="T15" fmla="*/ 4 h 10"/>
                    <a:gd name="T16" fmla="*/ 3 w 5"/>
                    <a:gd name="T17" fmla="*/ 4 h 10"/>
                    <a:gd name="T18" fmla="*/ 5 w 5"/>
                    <a:gd name="T19" fmla="*/ 4 h 10"/>
                    <a:gd name="T20" fmla="*/ 3 w 5"/>
                    <a:gd name="T21"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 h="10">
                      <a:moveTo>
                        <a:pt x="3" y="0"/>
                      </a:moveTo>
                      <a:lnTo>
                        <a:pt x="2" y="2"/>
                      </a:lnTo>
                      <a:lnTo>
                        <a:pt x="0" y="5"/>
                      </a:lnTo>
                      <a:lnTo>
                        <a:pt x="0" y="7"/>
                      </a:lnTo>
                      <a:lnTo>
                        <a:pt x="2" y="7"/>
                      </a:lnTo>
                      <a:lnTo>
                        <a:pt x="3" y="10"/>
                      </a:lnTo>
                      <a:lnTo>
                        <a:pt x="3" y="4"/>
                      </a:lnTo>
                      <a:lnTo>
                        <a:pt x="5" y="4"/>
                      </a:lnTo>
                      <a:lnTo>
                        <a:pt x="3" y="4"/>
                      </a:lnTo>
                      <a:lnTo>
                        <a:pt x="5" y="4"/>
                      </a:lnTo>
                      <a:lnTo>
                        <a:pt x="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2447" name="Freeform 639"/>
                <p:cNvSpPr>
                  <a:spLocks/>
                </p:cNvSpPr>
                <p:nvPr/>
              </p:nvSpPr>
              <p:spPr bwMode="auto">
                <a:xfrm>
                  <a:off x="4119" y="1594"/>
                  <a:ext cx="3" cy="3"/>
                </a:xfrm>
                <a:custGeom>
                  <a:avLst/>
                  <a:gdLst>
                    <a:gd name="T0" fmla="*/ 7 w 7"/>
                    <a:gd name="T1" fmla="*/ 4 h 5"/>
                    <a:gd name="T2" fmla="*/ 4 w 7"/>
                    <a:gd name="T3" fmla="*/ 0 h 5"/>
                    <a:gd name="T4" fmla="*/ 0 w 7"/>
                    <a:gd name="T5" fmla="*/ 0 h 5"/>
                    <a:gd name="T6" fmla="*/ 2 w 7"/>
                    <a:gd name="T7" fmla="*/ 4 h 5"/>
                    <a:gd name="T8" fmla="*/ 4 w 7"/>
                    <a:gd name="T9" fmla="*/ 5 h 5"/>
                    <a:gd name="T10" fmla="*/ 2 w 7"/>
                    <a:gd name="T11" fmla="*/ 4 h 5"/>
                    <a:gd name="T12" fmla="*/ 7 w 7"/>
                    <a:gd name="T13" fmla="*/ 4 h 5"/>
                    <a:gd name="T14" fmla="*/ 5 w 7"/>
                    <a:gd name="T15" fmla="*/ 2 h 5"/>
                    <a:gd name="T16" fmla="*/ 7 w 7"/>
                    <a:gd name="T17" fmla="*/ 4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5">
                      <a:moveTo>
                        <a:pt x="7" y="4"/>
                      </a:moveTo>
                      <a:lnTo>
                        <a:pt x="4" y="0"/>
                      </a:lnTo>
                      <a:lnTo>
                        <a:pt x="0" y="0"/>
                      </a:lnTo>
                      <a:lnTo>
                        <a:pt x="2" y="4"/>
                      </a:lnTo>
                      <a:lnTo>
                        <a:pt x="4" y="5"/>
                      </a:lnTo>
                      <a:lnTo>
                        <a:pt x="2" y="4"/>
                      </a:lnTo>
                      <a:lnTo>
                        <a:pt x="7" y="4"/>
                      </a:lnTo>
                      <a:lnTo>
                        <a:pt x="5" y="2"/>
                      </a:lnTo>
                      <a:lnTo>
                        <a:pt x="7"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2448" name="Freeform 640"/>
                <p:cNvSpPr>
                  <a:spLocks/>
                </p:cNvSpPr>
                <p:nvPr/>
              </p:nvSpPr>
              <p:spPr bwMode="auto">
                <a:xfrm>
                  <a:off x="4158" y="1595"/>
                  <a:ext cx="3" cy="2"/>
                </a:xfrm>
                <a:custGeom>
                  <a:avLst/>
                  <a:gdLst>
                    <a:gd name="T0" fmla="*/ 5 w 5"/>
                    <a:gd name="T1" fmla="*/ 2 h 5"/>
                    <a:gd name="T2" fmla="*/ 5 w 5"/>
                    <a:gd name="T3" fmla="*/ 5 h 5"/>
                    <a:gd name="T4" fmla="*/ 0 w 5"/>
                    <a:gd name="T5" fmla="*/ 5 h 5"/>
                    <a:gd name="T6" fmla="*/ 0 w 5"/>
                    <a:gd name="T7" fmla="*/ 0 h 5"/>
                    <a:gd name="T8" fmla="*/ 5 w 5"/>
                    <a:gd name="T9" fmla="*/ 0 h 5"/>
                    <a:gd name="T10" fmla="*/ 5 w 5"/>
                    <a:gd name="T11" fmla="*/ 2 h 5"/>
                  </a:gdLst>
                  <a:ahLst/>
                  <a:cxnLst>
                    <a:cxn ang="0">
                      <a:pos x="T0" y="T1"/>
                    </a:cxn>
                    <a:cxn ang="0">
                      <a:pos x="T2" y="T3"/>
                    </a:cxn>
                    <a:cxn ang="0">
                      <a:pos x="T4" y="T5"/>
                    </a:cxn>
                    <a:cxn ang="0">
                      <a:pos x="T6" y="T7"/>
                    </a:cxn>
                    <a:cxn ang="0">
                      <a:pos x="T8" y="T9"/>
                    </a:cxn>
                    <a:cxn ang="0">
                      <a:pos x="T10" y="T11"/>
                    </a:cxn>
                  </a:cxnLst>
                  <a:rect l="0" t="0" r="r" b="b"/>
                  <a:pathLst>
                    <a:path w="5" h="5">
                      <a:moveTo>
                        <a:pt x="5" y="2"/>
                      </a:moveTo>
                      <a:lnTo>
                        <a:pt x="5" y="5"/>
                      </a:lnTo>
                      <a:lnTo>
                        <a:pt x="0" y="5"/>
                      </a:lnTo>
                      <a:lnTo>
                        <a:pt x="0" y="0"/>
                      </a:lnTo>
                      <a:lnTo>
                        <a:pt x="5" y="0"/>
                      </a:lnTo>
                      <a:lnTo>
                        <a:pt x="5"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2449" name="Freeform 641"/>
                <p:cNvSpPr>
                  <a:spLocks/>
                </p:cNvSpPr>
                <p:nvPr/>
              </p:nvSpPr>
              <p:spPr bwMode="auto">
                <a:xfrm>
                  <a:off x="4160" y="1596"/>
                  <a:ext cx="1" cy="3"/>
                </a:xfrm>
                <a:custGeom>
                  <a:avLst/>
                  <a:gdLst>
                    <a:gd name="T0" fmla="*/ 1 w 3"/>
                    <a:gd name="T1" fmla="*/ 6 h 6"/>
                    <a:gd name="T2" fmla="*/ 3 w 3"/>
                    <a:gd name="T3" fmla="*/ 3 h 6"/>
                    <a:gd name="T4" fmla="*/ 3 w 3"/>
                    <a:gd name="T5" fmla="*/ 0 h 6"/>
                    <a:gd name="T6" fmla="*/ 0 w 3"/>
                    <a:gd name="T7" fmla="*/ 0 h 6"/>
                    <a:gd name="T8" fmla="*/ 0 w 3"/>
                    <a:gd name="T9" fmla="*/ 3 h 6"/>
                    <a:gd name="T10" fmla="*/ 1 w 3"/>
                    <a:gd name="T11" fmla="*/ 1 h 6"/>
                    <a:gd name="T12" fmla="*/ 1 w 3"/>
                    <a:gd name="T13" fmla="*/ 6 h 6"/>
                    <a:gd name="T14" fmla="*/ 3 w 3"/>
                    <a:gd name="T15" fmla="*/ 6 h 6"/>
                    <a:gd name="T16" fmla="*/ 3 w 3"/>
                    <a:gd name="T17" fmla="*/ 3 h 6"/>
                    <a:gd name="T18" fmla="*/ 1 w 3"/>
                    <a:gd name="T19"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 h="6">
                      <a:moveTo>
                        <a:pt x="1" y="6"/>
                      </a:moveTo>
                      <a:lnTo>
                        <a:pt x="3" y="3"/>
                      </a:lnTo>
                      <a:lnTo>
                        <a:pt x="3" y="0"/>
                      </a:lnTo>
                      <a:lnTo>
                        <a:pt x="0" y="0"/>
                      </a:lnTo>
                      <a:lnTo>
                        <a:pt x="0" y="3"/>
                      </a:lnTo>
                      <a:lnTo>
                        <a:pt x="1" y="1"/>
                      </a:lnTo>
                      <a:lnTo>
                        <a:pt x="1" y="6"/>
                      </a:lnTo>
                      <a:lnTo>
                        <a:pt x="3" y="6"/>
                      </a:lnTo>
                      <a:lnTo>
                        <a:pt x="3" y="3"/>
                      </a:lnTo>
                      <a:lnTo>
                        <a:pt x="1"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2450" name="Freeform 642"/>
                <p:cNvSpPr>
                  <a:spLocks/>
                </p:cNvSpPr>
                <p:nvPr/>
              </p:nvSpPr>
              <p:spPr bwMode="auto">
                <a:xfrm>
                  <a:off x="4158" y="1597"/>
                  <a:ext cx="3" cy="2"/>
                </a:xfrm>
                <a:custGeom>
                  <a:avLst/>
                  <a:gdLst>
                    <a:gd name="T0" fmla="*/ 0 w 5"/>
                    <a:gd name="T1" fmla="*/ 4 h 5"/>
                    <a:gd name="T2" fmla="*/ 0 w 5"/>
                    <a:gd name="T3" fmla="*/ 5 h 5"/>
                    <a:gd name="T4" fmla="*/ 5 w 5"/>
                    <a:gd name="T5" fmla="*/ 5 h 5"/>
                    <a:gd name="T6" fmla="*/ 5 w 5"/>
                    <a:gd name="T7" fmla="*/ 0 h 5"/>
                    <a:gd name="T8" fmla="*/ 0 w 5"/>
                    <a:gd name="T9" fmla="*/ 0 h 5"/>
                    <a:gd name="T10" fmla="*/ 2 w 5"/>
                    <a:gd name="T11" fmla="*/ 2 h 5"/>
                    <a:gd name="T12" fmla="*/ 0 w 5"/>
                    <a:gd name="T13" fmla="*/ 4 h 5"/>
                    <a:gd name="T14" fmla="*/ 0 w 5"/>
                    <a:gd name="T15" fmla="*/ 5 h 5"/>
                    <a:gd name="T16" fmla="*/ 0 w 5"/>
                    <a:gd name="T17" fmla="*/ 4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5">
                      <a:moveTo>
                        <a:pt x="0" y="4"/>
                      </a:moveTo>
                      <a:lnTo>
                        <a:pt x="0" y="5"/>
                      </a:lnTo>
                      <a:lnTo>
                        <a:pt x="5" y="5"/>
                      </a:lnTo>
                      <a:lnTo>
                        <a:pt x="5" y="0"/>
                      </a:lnTo>
                      <a:lnTo>
                        <a:pt x="0" y="0"/>
                      </a:lnTo>
                      <a:lnTo>
                        <a:pt x="2" y="2"/>
                      </a:lnTo>
                      <a:lnTo>
                        <a:pt x="0" y="4"/>
                      </a:lnTo>
                      <a:lnTo>
                        <a:pt x="0" y="5"/>
                      </a:lnTo>
                      <a:lnTo>
                        <a:pt x="0"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2451" name="Freeform 643"/>
                <p:cNvSpPr>
                  <a:spLocks/>
                </p:cNvSpPr>
                <p:nvPr/>
              </p:nvSpPr>
              <p:spPr bwMode="auto">
                <a:xfrm>
                  <a:off x="4157" y="1594"/>
                  <a:ext cx="2" cy="4"/>
                </a:xfrm>
                <a:custGeom>
                  <a:avLst/>
                  <a:gdLst>
                    <a:gd name="T0" fmla="*/ 1 w 3"/>
                    <a:gd name="T1" fmla="*/ 0 h 9"/>
                    <a:gd name="T2" fmla="*/ 0 w 3"/>
                    <a:gd name="T3" fmla="*/ 2 h 9"/>
                    <a:gd name="T4" fmla="*/ 1 w 3"/>
                    <a:gd name="T5" fmla="*/ 9 h 9"/>
                    <a:gd name="T6" fmla="*/ 3 w 3"/>
                    <a:gd name="T7" fmla="*/ 7 h 9"/>
                    <a:gd name="T8" fmla="*/ 3 w 3"/>
                    <a:gd name="T9" fmla="*/ 2 h 9"/>
                    <a:gd name="T10" fmla="*/ 1 w 3"/>
                    <a:gd name="T11" fmla="*/ 4 h 9"/>
                    <a:gd name="T12" fmla="*/ 1 w 3"/>
                    <a:gd name="T13" fmla="*/ 0 h 9"/>
                    <a:gd name="T14" fmla="*/ 0 w 3"/>
                    <a:gd name="T15" fmla="*/ 0 h 9"/>
                    <a:gd name="T16" fmla="*/ 0 w 3"/>
                    <a:gd name="T17" fmla="*/ 2 h 9"/>
                    <a:gd name="T18" fmla="*/ 1 w 3"/>
                    <a:gd name="T19"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 h="9">
                      <a:moveTo>
                        <a:pt x="1" y="0"/>
                      </a:moveTo>
                      <a:lnTo>
                        <a:pt x="0" y="2"/>
                      </a:lnTo>
                      <a:lnTo>
                        <a:pt x="1" y="9"/>
                      </a:lnTo>
                      <a:lnTo>
                        <a:pt x="3" y="7"/>
                      </a:lnTo>
                      <a:lnTo>
                        <a:pt x="3" y="2"/>
                      </a:lnTo>
                      <a:lnTo>
                        <a:pt x="1" y="4"/>
                      </a:lnTo>
                      <a:lnTo>
                        <a:pt x="1" y="0"/>
                      </a:lnTo>
                      <a:lnTo>
                        <a:pt x="0" y="0"/>
                      </a:lnTo>
                      <a:lnTo>
                        <a:pt x="0" y="2"/>
                      </a:lnTo>
                      <a:lnTo>
                        <a:pt x="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2452" name="Freeform 644"/>
                <p:cNvSpPr>
                  <a:spLocks/>
                </p:cNvSpPr>
                <p:nvPr/>
              </p:nvSpPr>
              <p:spPr bwMode="auto">
                <a:xfrm>
                  <a:off x="4158" y="1594"/>
                  <a:ext cx="3" cy="2"/>
                </a:xfrm>
                <a:custGeom>
                  <a:avLst/>
                  <a:gdLst>
                    <a:gd name="T0" fmla="*/ 7 w 7"/>
                    <a:gd name="T1" fmla="*/ 4 h 4"/>
                    <a:gd name="T2" fmla="*/ 4 w 7"/>
                    <a:gd name="T3" fmla="*/ 0 h 4"/>
                    <a:gd name="T4" fmla="*/ 0 w 7"/>
                    <a:gd name="T5" fmla="*/ 0 h 4"/>
                    <a:gd name="T6" fmla="*/ 0 w 7"/>
                    <a:gd name="T7" fmla="*/ 4 h 4"/>
                    <a:gd name="T8" fmla="*/ 4 w 7"/>
                    <a:gd name="T9" fmla="*/ 4 h 4"/>
                    <a:gd name="T10" fmla="*/ 7 w 7"/>
                    <a:gd name="T11" fmla="*/ 4 h 4"/>
                  </a:gdLst>
                  <a:ahLst/>
                  <a:cxnLst>
                    <a:cxn ang="0">
                      <a:pos x="T0" y="T1"/>
                    </a:cxn>
                    <a:cxn ang="0">
                      <a:pos x="T2" y="T3"/>
                    </a:cxn>
                    <a:cxn ang="0">
                      <a:pos x="T4" y="T5"/>
                    </a:cxn>
                    <a:cxn ang="0">
                      <a:pos x="T6" y="T7"/>
                    </a:cxn>
                    <a:cxn ang="0">
                      <a:pos x="T8" y="T9"/>
                    </a:cxn>
                    <a:cxn ang="0">
                      <a:pos x="T10" y="T11"/>
                    </a:cxn>
                  </a:cxnLst>
                  <a:rect l="0" t="0" r="r" b="b"/>
                  <a:pathLst>
                    <a:path w="7" h="4">
                      <a:moveTo>
                        <a:pt x="7" y="4"/>
                      </a:moveTo>
                      <a:lnTo>
                        <a:pt x="4" y="0"/>
                      </a:lnTo>
                      <a:lnTo>
                        <a:pt x="0" y="0"/>
                      </a:lnTo>
                      <a:lnTo>
                        <a:pt x="0" y="4"/>
                      </a:lnTo>
                      <a:lnTo>
                        <a:pt x="4" y="4"/>
                      </a:lnTo>
                      <a:lnTo>
                        <a:pt x="7"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2453" name="Freeform 645"/>
                <p:cNvSpPr>
                  <a:spLocks/>
                </p:cNvSpPr>
                <p:nvPr/>
              </p:nvSpPr>
              <p:spPr bwMode="auto">
                <a:xfrm>
                  <a:off x="4113" y="1595"/>
                  <a:ext cx="2" cy="3"/>
                </a:xfrm>
                <a:custGeom>
                  <a:avLst/>
                  <a:gdLst>
                    <a:gd name="T0" fmla="*/ 5 w 5"/>
                    <a:gd name="T1" fmla="*/ 3 h 7"/>
                    <a:gd name="T2" fmla="*/ 5 w 5"/>
                    <a:gd name="T3" fmla="*/ 5 h 7"/>
                    <a:gd name="T4" fmla="*/ 3 w 5"/>
                    <a:gd name="T5" fmla="*/ 7 h 7"/>
                    <a:gd name="T6" fmla="*/ 0 w 5"/>
                    <a:gd name="T7" fmla="*/ 7 h 7"/>
                    <a:gd name="T8" fmla="*/ 0 w 5"/>
                    <a:gd name="T9" fmla="*/ 2 h 7"/>
                    <a:gd name="T10" fmla="*/ 2 w 5"/>
                    <a:gd name="T11" fmla="*/ 0 h 7"/>
                    <a:gd name="T12" fmla="*/ 5 w 5"/>
                    <a:gd name="T13" fmla="*/ 3 h 7"/>
                  </a:gdLst>
                  <a:ahLst/>
                  <a:cxnLst>
                    <a:cxn ang="0">
                      <a:pos x="T0" y="T1"/>
                    </a:cxn>
                    <a:cxn ang="0">
                      <a:pos x="T2" y="T3"/>
                    </a:cxn>
                    <a:cxn ang="0">
                      <a:pos x="T4" y="T5"/>
                    </a:cxn>
                    <a:cxn ang="0">
                      <a:pos x="T6" y="T7"/>
                    </a:cxn>
                    <a:cxn ang="0">
                      <a:pos x="T8" y="T9"/>
                    </a:cxn>
                    <a:cxn ang="0">
                      <a:pos x="T10" y="T11"/>
                    </a:cxn>
                    <a:cxn ang="0">
                      <a:pos x="T12" y="T13"/>
                    </a:cxn>
                  </a:cxnLst>
                  <a:rect l="0" t="0" r="r" b="b"/>
                  <a:pathLst>
                    <a:path w="5" h="7">
                      <a:moveTo>
                        <a:pt x="5" y="3"/>
                      </a:moveTo>
                      <a:lnTo>
                        <a:pt x="5" y="5"/>
                      </a:lnTo>
                      <a:lnTo>
                        <a:pt x="3" y="7"/>
                      </a:lnTo>
                      <a:lnTo>
                        <a:pt x="0" y="7"/>
                      </a:lnTo>
                      <a:lnTo>
                        <a:pt x="0" y="2"/>
                      </a:lnTo>
                      <a:lnTo>
                        <a:pt x="2" y="0"/>
                      </a:lnTo>
                      <a:lnTo>
                        <a:pt x="5"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2454" name="Freeform 646"/>
                <p:cNvSpPr>
                  <a:spLocks/>
                </p:cNvSpPr>
                <p:nvPr/>
              </p:nvSpPr>
              <p:spPr bwMode="auto">
                <a:xfrm>
                  <a:off x="4113" y="1597"/>
                  <a:ext cx="3" cy="2"/>
                </a:xfrm>
                <a:custGeom>
                  <a:avLst/>
                  <a:gdLst>
                    <a:gd name="T0" fmla="*/ 0 w 7"/>
                    <a:gd name="T1" fmla="*/ 5 h 5"/>
                    <a:gd name="T2" fmla="*/ 5 w 7"/>
                    <a:gd name="T3" fmla="*/ 5 h 5"/>
                    <a:gd name="T4" fmla="*/ 7 w 7"/>
                    <a:gd name="T5" fmla="*/ 2 h 5"/>
                    <a:gd name="T6" fmla="*/ 7 w 7"/>
                    <a:gd name="T7" fmla="*/ 0 h 5"/>
                    <a:gd name="T8" fmla="*/ 3 w 7"/>
                    <a:gd name="T9" fmla="*/ 0 h 5"/>
                    <a:gd name="T10" fmla="*/ 3 w 7"/>
                    <a:gd name="T11" fmla="*/ 2 h 5"/>
                    <a:gd name="T12" fmla="*/ 2 w 7"/>
                    <a:gd name="T13" fmla="*/ 2 h 5"/>
                    <a:gd name="T14" fmla="*/ 3 w 7"/>
                    <a:gd name="T15" fmla="*/ 4 h 5"/>
                    <a:gd name="T16" fmla="*/ 0 w 7"/>
                    <a:gd name="T17" fmla="*/ 5 h 5"/>
                    <a:gd name="T18" fmla="*/ 2 w 7"/>
                    <a:gd name="T19" fmla="*/ 5 h 5"/>
                    <a:gd name="T20" fmla="*/ 0 w 7"/>
                    <a:gd name="T21"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 h="5">
                      <a:moveTo>
                        <a:pt x="0" y="5"/>
                      </a:moveTo>
                      <a:lnTo>
                        <a:pt x="5" y="5"/>
                      </a:lnTo>
                      <a:lnTo>
                        <a:pt x="7" y="2"/>
                      </a:lnTo>
                      <a:lnTo>
                        <a:pt x="7" y="0"/>
                      </a:lnTo>
                      <a:lnTo>
                        <a:pt x="3" y="0"/>
                      </a:lnTo>
                      <a:lnTo>
                        <a:pt x="3" y="2"/>
                      </a:lnTo>
                      <a:lnTo>
                        <a:pt x="2" y="2"/>
                      </a:lnTo>
                      <a:lnTo>
                        <a:pt x="3" y="4"/>
                      </a:lnTo>
                      <a:lnTo>
                        <a:pt x="0" y="5"/>
                      </a:lnTo>
                      <a:lnTo>
                        <a:pt x="2" y="5"/>
                      </a:lnTo>
                      <a:lnTo>
                        <a:pt x="0" y="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2455" name="Freeform 647"/>
                <p:cNvSpPr>
                  <a:spLocks/>
                </p:cNvSpPr>
                <p:nvPr/>
              </p:nvSpPr>
              <p:spPr bwMode="auto">
                <a:xfrm>
                  <a:off x="4112" y="1595"/>
                  <a:ext cx="3" cy="4"/>
                </a:xfrm>
                <a:custGeom>
                  <a:avLst/>
                  <a:gdLst>
                    <a:gd name="T0" fmla="*/ 1 w 4"/>
                    <a:gd name="T1" fmla="*/ 0 h 8"/>
                    <a:gd name="T2" fmla="*/ 0 w 4"/>
                    <a:gd name="T3" fmla="*/ 0 h 8"/>
                    <a:gd name="T4" fmla="*/ 0 w 4"/>
                    <a:gd name="T5" fmla="*/ 7 h 8"/>
                    <a:gd name="T6" fmla="*/ 1 w 4"/>
                    <a:gd name="T7" fmla="*/ 8 h 8"/>
                    <a:gd name="T8" fmla="*/ 4 w 4"/>
                    <a:gd name="T9" fmla="*/ 7 h 8"/>
                    <a:gd name="T10" fmla="*/ 3 w 4"/>
                    <a:gd name="T11" fmla="*/ 5 h 8"/>
                    <a:gd name="T12" fmla="*/ 3 w 4"/>
                    <a:gd name="T13" fmla="*/ 2 h 8"/>
                    <a:gd name="T14" fmla="*/ 1 w 4"/>
                    <a:gd name="T15" fmla="*/ 3 h 8"/>
                    <a:gd name="T16" fmla="*/ 1 w 4"/>
                    <a:gd name="T17" fmla="*/ 0 h 8"/>
                    <a:gd name="T18" fmla="*/ 0 w 4"/>
                    <a:gd name="T19" fmla="*/ 0 h 8"/>
                    <a:gd name="T20" fmla="*/ 1 w 4"/>
                    <a:gd name="T21"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 h="8">
                      <a:moveTo>
                        <a:pt x="1" y="0"/>
                      </a:moveTo>
                      <a:lnTo>
                        <a:pt x="0" y="0"/>
                      </a:lnTo>
                      <a:lnTo>
                        <a:pt x="0" y="7"/>
                      </a:lnTo>
                      <a:lnTo>
                        <a:pt x="1" y="8"/>
                      </a:lnTo>
                      <a:lnTo>
                        <a:pt x="4" y="7"/>
                      </a:lnTo>
                      <a:lnTo>
                        <a:pt x="3" y="5"/>
                      </a:lnTo>
                      <a:lnTo>
                        <a:pt x="3" y="2"/>
                      </a:lnTo>
                      <a:lnTo>
                        <a:pt x="1" y="3"/>
                      </a:lnTo>
                      <a:lnTo>
                        <a:pt x="1" y="0"/>
                      </a:lnTo>
                      <a:lnTo>
                        <a:pt x="0" y="0"/>
                      </a:lnTo>
                      <a:lnTo>
                        <a:pt x="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2456" name="Freeform 648"/>
                <p:cNvSpPr>
                  <a:spLocks/>
                </p:cNvSpPr>
                <p:nvPr/>
              </p:nvSpPr>
              <p:spPr bwMode="auto">
                <a:xfrm>
                  <a:off x="4113" y="1594"/>
                  <a:ext cx="3" cy="3"/>
                </a:xfrm>
                <a:custGeom>
                  <a:avLst/>
                  <a:gdLst>
                    <a:gd name="T0" fmla="*/ 7 w 7"/>
                    <a:gd name="T1" fmla="*/ 5 h 5"/>
                    <a:gd name="T2" fmla="*/ 2 w 7"/>
                    <a:gd name="T3" fmla="*/ 0 h 5"/>
                    <a:gd name="T4" fmla="*/ 0 w 7"/>
                    <a:gd name="T5" fmla="*/ 2 h 5"/>
                    <a:gd name="T6" fmla="*/ 0 w 7"/>
                    <a:gd name="T7" fmla="*/ 5 h 5"/>
                    <a:gd name="T8" fmla="*/ 7 w 7"/>
                    <a:gd name="T9" fmla="*/ 5 h 5"/>
                  </a:gdLst>
                  <a:ahLst/>
                  <a:cxnLst>
                    <a:cxn ang="0">
                      <a:pos x="T0" y="T1"/>
                    </a:cxn>
                    <a:cxn ang="0">
                      <a:pos x="T2" y="T3"/>
                    </a:cxn>
                    <a:cxn ang="0">
                      <a:pos x="T4" y="T5"/>
                    </a:cxn>
                    <a:cxn ang="0">
                      <a:pos x="T6" y="T7"/>
                    </a:cxn>
                    <a:cxn ang="0">
                      <a:pos x="T8" y="T9"/>
                    </a:cxn>
                  </a:cxnLst>
                  <a:rect l="0" t="0" r="r" b="b"/>
                  <a:pathLst>
                    <a:path w="7" h="5">
                      <a:moveTo>
                        <a:pt x="7" y="5"/>
                      </a:moveTo>
                      <a:lnTo>
                        <a:pt x="2" y="0"/>
                      </a:lnTo>
                      <a:lnTo>
                        <a:pt x="0" y="2"/>
                      </a:lnTo>
                      <a:lnTo>
                        <a:pt x="0" y="5"/>
                      </a:lnTo>
                      <a:lnTo>
                        <a:pt x="7" y="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2457" name="Freeform 649"/>
                <p:cNvSpPr>
                  <a:spLocks/>
                </p:cNvSpPr>
                <p:nvPr/>
              </p:nvSpPr>
              <p:spPr bwMode="auto">
                <a:xfrm>
                  <a:off x="4132" y="1595"/>
                  <a:ext cx="4" cy="4"/>
                </a:xfrm>
                <a:custGeom>
                  <a:avLst/>
                  <a:gdLst>
                    <a:gd name="T0" fmla="*/ 6 w 6"/>
                    <a:gd name="T1" fmla="*/ 7 h 8"/>
                    <a:gd name="T2" fmla="*/ 3 w 6"/>
                    <a:gd name="T3" fmla="*/ 8 h 8"/>
                    <a:gd name="T4" fmla="*/ 3 w 6"/>
                    <a:gd name="T5" fmla="*/ 7 h 8"/>
                    <a:gd name="T6" fmla="*/ 1 w 6"/>
                    <a:gd name="T7" fmla="*/ 5 h 8"/>
                    <a:gd name="T8" fmla="*/ 0 w 6"/>
                    <a:gd name="T9" fmla="*/ 2 h 8"/>
                    <a:gd name="T10" fmla="*/ 1 w 6"/>
                    <a:gd name="T11" fmla="*/ 0 h 8"/>
                    <a:gd name="T12" fmla="*/ 3 w 6"/>
                    <a:gd name="T13" fmla="*/ 0 h 8"/>
                    <a:gd name="T14" fmla="*/ 5 w 6"/>
                    <a:gd name="T15" fmla="*/ 2 h 8"/>
                    <a:gd name="T16" fmla="*/ 6 w 6"/>
                    <a:gd name="T17" fmla="*/ 2 h 8"/>
                    <a:gd name="T18" fmla="*/ 6 w 6"/>
                    <a:gd name="T19" fmla="*/ 7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8">
                      <a:moveTo>
                        <a:pt x="6" y="7"/>
                      </a:moveTo>
                      <a:lnTo>
                        <a:pt x="3" y="8"/>
                      </a:lnTo>
                      <a:lnTo>
                        <a:pt x="3" y="7"/>
                      </a:lnTo>
                      <a:lnTo>
                        <a:pt x="1" y="5"/>
                      </a:lnTo>
                      <a:lnTo>
                        <a:pt x="0" y="2"/>
                      </a:lnTo>
                      <a:lnTo>
                        <a:pt x="1" y="0"/>
                      </a:lnTo>
                      <a:lnTo>
                        <a:pt x="3" y="0"/>
                      </a:lnTo>
                      <a:lnTo>
                        <a:pt x="5" y="2"/>
                      </a:lnTo>
                      <a:lnTo>
                        <a:pt x="6" y="2"/>
                      </a:lnTo>
                      <a:lnTo>
                        <a:pt x="6"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2458" name="Freeform 650"/>
                <p:cNvSpPr>
                  <a:spLocks/>
                </p:cNvSpPr>
                <p:nvPr/>
              </p:nvSpPr>
              <p:spPr bwMode="auto">
                <a:xfrm>
                  <a:off x="4132" y="1596"/>
                  <a:ext cx="4" cy="3"/>
                </a:xfrm>
                <a:custGeom>
                  <a:avLst/>
                  <a:gdLst>
                    <a:gd name="T0" fmla="*/ 0 w 8"/>
                    <a:gd name="T1" fmla="*/ 0 h 6"/>
                    <a:gd name="T2" fmla="*/ 2 w 8"/>
                    <a:gd name="T3" fmla="*/ 3 h 6"/>
                    <a:gd name="T4" fmla="*/ 3 w 8"/>
                    <a:gd name="T5" fmla="*/ 6 h 6"/>
                    <a:gd name="T6" fmla="*/ 8 w 8"/>
                    <a:gd name="T7" fmla="*/ 6 h 6"/>
                    <a:gd name="T8" fmla="*/ 5 w 8"/>
                    <a:gd name="T9" fmla="*/ 3 h 6"/>
                    <a:gd name="T10" fmla="*/ 5 w 8"/>
                    <a:gd name="T11" fmla="*/ 1 h 6"/>
                    <a:gd name="T12" fmla="*/ 3 w 8"/>
                    <a:gd name="T13" fmla="*/ 0 h 6"/>
                    <a:gd name="T14" fmla="*/ 5 w 8"/>
                    <a:gd name="T15" fmla="*/ 0 h 6"/>
                    <a:gd name="T16" fmla="*/ 0 w 8"/>
                    <a:gd name="T1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6">
                      <a:moveTo>
                        <a:pt x="0" y="0"/>
                      </a:moveTo>
                      <a:lnTo>
                        <a:pt x="2" y="3"/>
                      </a:lnTo>
                      <a:lnTo>
                        <a:pt x="3" y="6"/>
                      </a:lnTo>
                      <a:lnTo>
                        <a:pt x="8" y="6"/>
                      </a:lnTo>
                      <a:lnTo>
                        <a:pt x="5" y="3"/>
                      </a:lnTo>
                      <a:lnTo>
                        <a:pt x="5" y="1"/>
                      </a:lnTo>
                      <a:lnTo>
                        <a:pt x="3" y="0"/>
                      </a:lnTo>
                      <a:lnTo>
                        <a:pt x="5"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2459" name="Freeform 651"/>
                <p:cNvSpPr>
                  <a:spLocks/>
                </p:cNvSpPr>
                <p:nvPr/>
              </p:nvSpPr>
              <p:spPr bwMode="auto">
                <a:xfrm>
                  <a:off x="4132" y="1594"/>
                  <a:ext cx="4" cy="3"/>
                </a:xfrm>
                <a:custGeom>
                  <a:avLst/>
                  <a:gdLst>
                    <a:gd name="T0" fmla="*/ 10 w 10"/>
                    <a:gd name="T1" fmla="*/ 4 h 5"/>
                    <a:gd name="T2" fmla="*/ 7 w 10"/>
                    <a:gd name="T3" fmla="*/ 2 h 5"/>
                    <a:gd name="T4" fmla="*/ 5 w 10"/>
                    <a:gd name="T5" fmla="*/ 0 h 5"/>
                    <a:gd name="T6" fmla="*/ 2 w 10"/>
                    <a:gd name="T7" fmla="*/ 2 h 5"/>
                    <a:gd name="T8" fmla="*/ 0 w 10"/>
                    <a:gd name="T9" fmla="*/ 4 h 5"/>
                    <a:gd name="T10" fmla="*/ 5 w 10"/>
                    <a:gd name="T11" fmla="*/ 4 h 5"/>
                    <a:gd name="T12" fmla="*/ 3 w 10"/>
                    <a:gd name="T13" fmla="*/ 4 h 5"/>
                    <a:gd name="T14" fmla="*/ 5 w 10"/>
                    <a:gd name="T15" fmla="*/ 4 h 5"/>
                    <a:gd name="T16" fmla="*/ 7 w 10"/>
                    <a:gd name="T17" fmla="*/ 5 h 5"/>
                    <a:gd name="T18" fmla="*/ 8 w 10"/>
                    <a:gd name="T19" fmla="*/ 5 h 5"/>
                    <a:gd name="T20" fmla="*/ 5 w 10"/>
                    <a:gd name="T21" fmla="*/ 4 h 5"/>
                    <a:gd name="T22" fmla="*/ 10 w 10"/>
                    <a:gd name="T23" fmla="*/ 4 h 5"/>
                    <a:gd name="T24" fmla="*/ 10 w 10"/>
                    <a:gd name="T25" fmla="*/ 0 h 5"/>
                    <a:gd name="T26" fmla="*/ 7 w 10"/>
                    <a:gd name="T27" fmla="*/ 2 h 5"/>
                    <a:gd name="T28" fmla="*/ 10 w 10"/>
                    <a:gd name="T29" fmla="*/ 4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 h="5">
                      <a:moveTo>
                        <a:pt x="10" y="4"/>
                      </a:moveTo>
                      <a:lnTo>
                        <a:pt x="7" y="2"/>
                      </a:lnTo>
                      <a:lnTo>
                        <a:pt x="5" y="0"/>
                      </a:lnTo>
                      <a:lnTo>
                        <a:pt x="2" y="2"/>
                      </a:lnTo>
                      <a:lnTo>
                        <a:pt x="0" y="4"/>
                      </a:lnTo>
                      <a:lnTo>
                        <a:pt x="5" y="4"/>
                      </a:lnTo>
                      <a:lnTo>
                        <a:pt x="3" y="4"/>
                      </a:lnTo>
                      <a:lnTo>
                        <a:pt x="5" y="4"/>
                      </a:lnTo>
                      <a:lnTo>
                        <a:pt x="7" y="5"/>
                      </a:lnTo>
                      <a:lnTo>
                        <a:pt x="8" y="5"/>
                      </a:lnTo>
                      <a:lnTo>
                        <a:pt x="5" y="4"/>
                      </a:lnTo>
                      <a:lnTo>
                        <a:pt x="10" y="4"/>
                      </a:lnTo>
                      <a:lnTo>
                        <a:pt x="10" y="0"/>
                      </a:lnTo>
                      <a:lnTo>
                        <a:pt x="7" y="2"/>
                      </a:lnTo>
                      <a:lnTo>
                        <a:pt x="10"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2460" name="Freeform 652"/>
                <p:cNvSpPr>
                  <a:spLocks/>
                </p:cNvSpPr>
                <p:nvPr/>
              </p:nvSpPr>
              <p:spPr bwMode="auto">
                <a:xfrm>
                  <a:off x="4134" y="1596"/>
                  <a:ext cx="2" cy="3"/>
                </a:xfrm>
                <a:custGeom>
                  <a:avLst/>
                  <a:gdLst>
                    <a:gd name="T0" fmla="*/ 3 w 5"/>
                    <a:gd name="T1" fmla="*/ 6 h 6"/>
                    <a:gd name="T2" fmla="*/ 5 w 5"/>
                    <a:gd name="T3" fmla="*/ 5 h 6"/>
                    <a:gd name="T4" fmla="*/ 5 w 5"/>
                    <a:gd name="T5" fmla="*/ 0 h 6"/>
                    <a:gd name="T6" fmla="*/ 0 w 5"/>
                    <a:gd name="T7" fmla="*/ 0 h 6"/>
                    <a:gd name="T8" fmla="*/ 0 w 5"/>
                    <a:gd name="T9" fmla="*/ 5 h 6"/>
                    <a:gd name="T10" fmla="*/ 2 w 5"/>
                    <a:gd name="T11" fmla="*/ 5 h 6"/>
                    <a:gd name="T12" fmla="*/ 3 w 5"/>
                    <a:gd name="T13" fmla="*/ 6 h 6"/>
                    <a:gd name="T14" fmla="*/ 5 w 5"/>
                    <a:gd name="T15" fmla="*/ 6 h 6"/>
                    <a:gd name="T16" fmla="*/ 5 w 5"/>
                    <a:gd name="T17" fmla="*/ 5 h 6"/>
                    <a:gd name="T18" fmla="*/ 3 w 5"/>
                    <a:gd name="T19"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 h="6">
                      <a:moveTo>
                        <a:pt x="3" y="6"/>
                      </a:moveTo>
                      <a:lnTo>
                        <a:pt x="5" y="5"/>
                      </a:lnTo>
                      <a:lnTo>
                        <a:pt x="5" y="0"/>
                      </a:lnTo>
                      <a:lnTo>
                        <a:pt x="0" y="0"/>
                      </a:lnTo>
                      <a:lnTo>
                        <a:pt x="0" y="5"/>
                      </a:lnTo>
                      <a:lnTo>
                        <a:pt x="2" y="5"/>
                      </a:lnTo>
                      <a:lnTo>
                        <a:pt x="3" y="6"/>
                      </a:lnTo>
                      <a:lnTo>
                        <a:pt x="5" y="6"/>
                      </a:lnTo>
                      <a:lnTo>
                        <a:pt x="5" y="5"/>
                      </a:lnTo>
                      <a:lnTo>
                        <a:pt x="3"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2461" name="Freeform 653"/>
                <p:cNvSpPr>
                  <a:spLocks/>
                </p:cNvSpPr>
                <p:nvPr/>
              </p:nvSpPr>
              <p:spPr bwMode="auto">
                <a:xfrm>
                  <a:off x="4148" y="1595"/>
                  <a:ext cx="2" cy="4"/>
                </a:xfrm>
                <a:custGeom>
                  <a:avLst/>
                  <a:gdLst>
                    <a:gd name="T0" fmla="*/ 5 w 5"/>
                    <a:gd name="T1" fmla="*/ 5 h 8"/>
                    <a:gd name="T2" fmla="*/ 5 w 5"/>
                    <a:gd name="T3" fmla="*/ 8 h 8"/>
                    <a:gd name="T4" fmla="*/ 2 w 5"/>
                    <a:gd name="T5" fmla="*/ 8 h 8"/>
                    <a:gd name="T6" fmla="*/ 2 w 5"/>
                    <a:gd name="T7" fmla="*/ 7 h 8"/>
                    <a:gd name="T8" fmla="*/ 0 w 5"/>
                    <a:gd name="T9" fmla="*/ 3 h 8"/>
                    <a:gd name="T10" fmla="*/ 0 w 5"/>
                    <a:gd name="T11" fmla="*/ 2 h 8"/>
                    <a:gd name="T12" fmla="*/ 2 w 5"/>
                    <a:gd name="T13" fmla="*/ 0 h 8"/>
                    <a:gd name="T14" fmla="*/ 5 w 5"/>
                    <a:gd name="T15" fmla="*/ 3 h 8"/>
                    <a:gd name="T16" fmla="*/ 5 w 5"/>
                    <a:gd name="T1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8">
                      <a:moveTo>
                        <a:pt x="5" y="5"/>
                      </a:moveTo>
                      <a:lnTo>
                        <a:pt x="5" y="8"/>
                      </a:lnTo>
                      <a:lnTo>
                        <a:pt x="2" y="8"/>
                      </a:lnTo>
                      <a:lnTo>
                        <a:pt x="2" y="7"/>
                      </a:lnTo>
                      <a:lnTo>
                        <a:pt x="0" y="3"/>
                      </a:lnTo>
                      <a:lnTo>
                        <a:pt x="0" y="2"/>
                      </a:lnTo>
                      <a:lnTo>
                        <a:pt x="2" y="0"/>
                      </a:lnTo>
                      <a:lnTo>
                        <a:pt x="5" y="3"/>
                      </a:lnTo>
                      <a:lnTo>
                        <a:pt x="5" y="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2462" name="Freeform 654"/>
                <p:cNvSpPr>
                  <a:spLocks/>
                </p:cNvSpPr>
                <p:nvPr/>
              </p:nvSpPr>
              <p:spPr bwMode="auto">
                <a:xfrm>
                  <a:off x="4149" y="1597"/>
                  <a:ext cx="2" cy="3"/>
                </a:xfrm>
                <a:custGeom>
                  <a:avLst/>
                  <a:gdLst>
                    <a:gd name="T0" fmla="*/ 1 w 3"/>
                    <a:gd name="T1" fmla="*/ 5 h 5"/>
                    <a:gd name="T2" fmla="*/ 3 w 3"/>
                    <a:gd name="T3" fmla="*/ 3 h 5"/>
                    <a:gd name="T4" fmla="*/ 3 w 3"/>
                    <a:gd name="T5" fmla="*/ 0 h 5"/>
                    <a:gd name="T6" fmla="*/ 0 w 3"/>
                    <a:gd name="T7" fmla="*/ 0 h 5"/>
                    <a:gd name="T8" fmla="*/ 0 w 3"/>
                    <a:gd name="T9" fmla="*/ 2 h 5"/>
                    <a:gd name="T10" fmla="*/ 1 w 3"/>
                    <a:gd name="T11" fmla="*/ 2 h 5"/>
                    <a:gd name="T12" fmla="*/ 1 w 3"/>
                    <a:gd name="T13" fmla="*/ 5 h 5"/>
                  </a:gdLst>
                  <a:ahLst/>
                  <a:cxnLst>
                    <a:cxn ang="0">
                      <a:pos x="T0" y="T1"/>
                    </a:cxn>
                    <a:cxn ang="0">
                      <a:pos x="T2" y="T3"/>
                    </a:cxn>
                    <a:cxn ang="0">
                      <a:pos x="T4" y="T5"/>
                    </a:cxn>
                    <a:cxn ang="0">
                      <a:pos x="T6" y="T7"/>
                    </a:cxn>
                    <a:cxn ang="0">
                      <a:pos x="T8" y="T9"/>
                    </a:cxn>
                    <a:cxn ang="0">
                      <a:pos x="T10" y="T11"/>
                    </a:cxn>
                    <a:cxn ang="0">
                      <a:pos x="T12" y="T13"/>
                    </a:cxn>
                  </a:cxnLst>
                  <a:rect l="0" t="0" r="r" b="b"/>
                  <a:pathLst>
                    <a:path w="3" h="5">
                      <a:moveTo>
                        <a:pt x="1" y="5"/>
                      </a:moveTo>
                      <a:lnTo>
                        <a:pt x="3" y="3"/>
                      </a:lnTo>
                      <a:lnTo>
                        <a:pt x="3" y="0"/>
                      </a:lnTo>
                      <a:lnTo>
                        <a:pt x="0" y="0"/>
                      </a:lnTo>
                      <a:lnTo>
                        <a:pt x="0" y="2"/>
                      </a:lnTo>
                      <a:lnTo>
                        <a:pt x="1" y="2"/>
                      </a:lnTo>
                      <a:lnTo>
                        <a:pt x="1" y="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2463" name="Freeform 655"/>
                <p:cNvSpPr>
                  <a:spLocks/>
                </p:cNvSpPr>
                <p:nvPr/>
              </p:nvSpPr>
              <p:spPr bwMode="auto">
                <a:xfrm>
                  <a:off x="4147" y="1595"/>
                  <a:ext cx="3" cy="5"/>
                </a:xfrm>
                <a:custGeom>
                  <a:avLst/>
                  <a:gdLst>
                    <a:gd name="T0" fmla="*/ 0 w 6"/>
                    <a:gd name="T1" fmla="*/ 0 h 10"/>
                    <a:gd name="T2" fmla="*/ 0 w 6"/>
                    <a:gd name="T3" fmla="*/ 3 h 10"/>
                    <a:gd name="T4" fmla="*/ 1 w 6"/>
                    <a:gd name="T5" fmla="*/ 7 h 10"/>
                    <a:gd name="T6" fmla="*/ 3 w 6"/>
                    <a:gd name="T7" fmla="*/ 8 h 10"/>
                    <a:gd name="T8" fmla="*/ 6 w 6"/>
                    <a:gd name="T9" fmla="*/ 10 h 10"/>
                    <a:gd name="T10" fmla="*/ 6 w 6"/>
                    <a:gd name="T11" fmla="*/ 7 h 10"/>
                    <a:gd name="T12" fmla="*/ 5 w 6"/>
                    <a:gd name="T13" fmla="*/ 7 h 10"/>
                    <a:gd name="T14" fmla="*/ 3 w 6"/>
                    <a:gd name="T15" fmla="*/ 5 h 10"/>
                    <a:gd name="T16" fmla="*/ 3 w 6"/>
                    <a:gd name="T17" fmla="*/ 2 h 10"/>
                    <a:gd name="T18" fmla="*/ 3 w 6"/>
                    <a:gd name="T19" fmla="*/ 3 h 10"/>
                    <a:gd name="T20" fmla="*/ 0 w 6"/>
                    <a:gd name="T21" fmla="*/ 0 h 10"/>
                    <a:gd name="T22" fmla="*/ 0 w 6"/>
                    <a:gd name="T23" fmla="*/ 2 h 10"/>
                    <a:gd name="T24" fmla="*/ 0 w 6"/>
                    <a:gd name="T25"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 h="10">
                      <a:moveTo>
                        <a:pt x="0" y="0"/>
                      </a:moveTo>
                      <a:lnTo>
                        <a:pt x="0" y="3"/>
                      </a:lnTo>
                      <a:lnTo>
                        <a:pt x="1" y="7"/>
                      </a:lnTo>
                      <a:lnTo>
                        <a:pt x="3" y="8"/>
                      </a:lnTo>
                      <a:lnTo>
                        <a:pt x="6" y="10"/>
                      </a:lnTo>
                      <a:lnTo>
                        <a:pt x="6" y="7"/>
                      </a:lnTo>
                      <a:lnTo>
                        <a:pt x="5" y="7"/>
                      </a:lnTo>
                      <a:lnTo>
                        <a:pt x="3" y="5"/>
                      </a:lnTo>
                      <a:lnTo>
                        <a:pt x="3" y="2"/>
                      </a:lnTo>
                      <a:lnTo>
                        <a:pt x="3" y="3"/>
                      </a:lnTo>
                      <a:lnTo>
                        <a:pt x="0" y="0"/>
                      </a:lnTo>
                      <a:lnTo>
                        <a:pt x="0" y="2"/>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2464" name="Freeform 656"/>
                <p:cNvSpPr>
                  <a:spLocks/>
                </p:cNvSpPr>
                <p:nvPr/>
              </p:nvSpPr>
              <p:spPr bwMode="auto">
                <a:xfrm>
                  <a:off x="4147" y="1594"/>
                  <a:ext cx="4" cy="3"/>
                </a:xfrm>
                <a:custGeom>
                  <a:avLst/>
                  <a:gdLst>
                    <a:gd name="T0" fmla="*/ 8 w 8"/>
                    <a:gd name="T1" fmla="*/ 7 h 7"/>
                    <a:gd name="T2" fmla="*/ 8 w 8"/>
                    <a:gd name="T3" fmla="*/ 4 h 7"/>
                    <a:gd name="T4" fmla="*/ 6 w 8"/>
                    <a:gd name="T5" fmla="*/ 2 h 7"/>
                    <a:gd name="T6" fmla="*/ 3 w 8"/>
                    <a:gd name="T7" fmla="*/ 0 h 7"/>
                    <a:gd name="T8" fmla="*/ 0 w 8"/>
                    <a:gd name="T9" fmla="*/ 2 h 7"/>
                    <a:gd name="T10" fmla="*/ 3 w 8"/>
                    <a:gd name="T11" fmla="*/ 5 h 7"/>
                    <a:gd name="T12" fmla="*/ 3 w 8"/>
                    <a:gd name="T13" fmla="*/ 4 h 7"/>
                    <a:gd name="T14" fmla="*/ 5 w 8"/>
                    <a:gd name="T15" fmla="*/ 5 h 7"/>
                    <a:gd name="T16" fmla="*/ 5 w 8"/>
                    <a:gd name="T17" fmla="*/ 7 h 7"/>
                    <a:gd name="T18" fmla="*/ 8 w 8"/>
                    <a:gd name="T19"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 h="7">
                      <a:moveTo>
                        <a:pt x="8" y="7"/>
                      </a:moveTo>
                      <a:lnTo>
                        <a:pt x="8" y="4"/>
                      </a:lnTo>
                      <a:lnTo>
                        <a:pt x="6" y="2"/>
                      </a:lnTo>
                      <a:lnTo>
                        <a:pt x="3" y="0"/>
                      </a:lnTo>
                      <a:lnTo>
                        <a:pt x="0" y="2"/>
                      </a:lnTo>
                      <a:lnTo>
                        <a:pt x="3" y="5"/>
                      </a:lnTo>
                      <a:lnTo>
                        <a:pt x="3" y="4"/>
                      </a:lnTo>
                      <a:lnTo>
                        <a:pt x="5" y="5"/>
                      </a:lnTo>
                      <a:lnTo>
                        <a:pt x="5" y="7"/>
                      </a:lnTo>
                      <a:lnTo>
                        <a:pt x="8"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2465" name="Freeform 657"/>
                <p:cNvSpPr>
                  <a:spLocks/>
                </p:cNvSpPr>
                <p:nvPr/>
              </p:nvSpPr>
              <p:spPr bwMode="auto">
                <a:xfrm>
                  <a:off x="4153" y="1595"/>
                  <a:ext cx="3" cy="4"/>
                </a:xfrm>
                <a:custGeom>
                  <a:avLst/>
                  <a:gdLst>
                    <a:gd name="T0" fmla="*/ 5 w 5"/>
                    <a:gd name="T1" fmla="*/ 3 h 8"/>
                    <a:gd name="T2" fmla="*/ 5 w 5"/>
                    <a:gd name="T3" fmla="*/ 7 h 8"/>
                    <a:gd name="T4" fmla="*/ 3 w 5"/>
                    <a:gd name="T5" fmla="*/ 8 h 8"/>
                    <a:gd name="T6" fmla="*/ 0 w 5"/>
                    <a:gd name="T7" fmla="*/ 5 h 8"/>
                    <a:gd name="T8" fmla="*/ 0 w 5"/>
                    <a:gd name="T9" fmla="*/ 2 h 8"/>
                    <a:gd name="T10" fmla="*/ 1 w 5"/>
                    <a:gd name="T11" fmla="*/ 0 h 8"/>
                    <a:gd name="T12" fmla="*/ 5 w 5"/>
                    <a:gd name="T13" fmla="*/ 2 h 8"/>
                    <a:gd name="T14" fmla="*/ 5 w 5"/>
                    <a:gd name="T15" fmla="*/ 3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8">
                      <a:moveTo>
                        <a:pt x="5" y="3"/>
                      </a:moveTo>
                      <a:lnTo>
                        <a:pt x="5" y="7"/>
                      </a:lnTo>
                      <a:lnTo>
                        <a:pt x="3" y="8"/>
                      </a:lnTo>
                      <a:lnTo>
                        <a:pt x="0" y="5"/>
                      </a:lnTo>
                      <a:lnTo>
                        <a:pt x="0" y="2"/>
                      </a:lnTo>
                      <a:lnTo>
                        <a:pt x="1" y="0"/>
                      </a:lnTo>
                      <a:lnTo>
                        <a:pt x="5" y="2"/>
                      </a:lnTo>
                      <a:lnTo>
                        <a:pt x="5"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2466" name="Freeform 658"/>
                <p:cNvSpPr>
                  <a:spLocks/>
                </p:cNvSpPr>
                <p:nvPr/>
              </p:nvSpPr>
              <p:spPr bwMode="auto">
                <a:xfrm>
                  <a:off x="4155" y="1597"/>
                  <a:ext cx="2" cy="2"/>
                </a:xfrm>
                <a:custGeom>
                  <a:avLst/>
                  <a:gdLst>
                    <a:gd name="T0" fmla="*/ 3 w 3"/>
                    <a:gd name="T1" fmla="*/ 5 h 5"/>
                    <a:gd name="T2" fmla="*/ 3 w 3"/>
                    <a:gd name="T3" fmla="*/ 0 h 5"/>
                    <a:gd name="T4" fmla="*/ 0 w 3"/>
                    <a:gd name="T5" fmla="*/ 0 h 5"/>
                    <a:gd name="T6" fmla="*/ 0 w 3"/>
                    <a:gd name="T7" fmla="*/ 4 h 5"/>
                    <a:gd name="T8" fmla="*/ 2 w 3"/>
                    <a:gd name="T9" fmla="*/ 4 h 5"/>
                    <a:gd name="T10" fmla="*/ 3 w 3"/>
                    <a:gd name="T11" fmla="*/ 5 h 5"/>
                    <a:gd name="T12" fmla="*/ 3 w 3"/>
                    <a:gd name="T13" fmla="*/ 4 h 5"/>
                    <a:gd name="T14" fmla="*/ 3 w 3"/>
                    <a:gd name="T15" fmla="*/ 5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5">
                      <a:moveTo>
                        <a:pt x="3" y="5"/>
                      </a:moveTo>
                      <a:lnTo>
                        <a:pt x="3" y="0"/>
                      </a:lnTo>
                      <a:lnTo>
                        <a:pt x="0" y="0"/>
                      </a:lnTo>
                      <a:lnTo>
                        <a:pt x="0" y="4"/>
                      </a:lnTo>
                      <a:lnTo>
                        <a:pt x="2" y="4"/>
                      </a:lnTo>
                      <a:lnTo>
                        <a:pt x="3" y="5"/>
                      </a:lnTo>
                      <a:lnTo>
                        <a:pt x="3" y="4"/>
                      </a:lnTo>
                      <a:lnTo>
                        <a:pt x="3" y="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2467" name="Freeform 659"/>
                <p:cNvSpPr>
                  <a:spLocks/>
                </p:cNvSpPr>
                <p:nvPr/>
              </p:nvSpPr>
              <p:spPr bwMode="auto">
                <a:xfrm>
                  <a:off x="4152" y="1596"/>
                  <a:ext cx="5" cy="4"/>
                </a:xfrm>
                <a:custGeom>
                  <a:avLst/>
                  <a:gdLst>
                    <a:gd name="T0" fmla="*/ 1 w 9"/>
                    <a:gd name="T1" fmla="*/ 0 h 8"/>
                    <a:gd name="T2" fmla="*/ 1 w 9"/>
                    <a:gd name="T3" fmla="*/ 5 h 8"/>
                    <a:gd name="T4" fmla="*/ 3 w 9"/>
                    <a:gd name="T5" fmla="*/ 6 h 8"/>
                    <a:gd name="T6" fmla="*/ 6 w 9"/>
                    <a:gd name="T7" fmla="*/ 8 h 8"/>
                    <a:gd name="T8" fmla="*/ 9 w 9"/>
                    <a:gd name="T9" fmla="*/ 6 h 8"/>
                    <a:gd name="T10" fmla="*/ 8 w 9"/>
                    <a:gd name="T11" fmla="*/ 5 h 8"/>
                    <a:gd name="T12" fmla="*/ 6 w 9"/>
                    <a:gd name="T13" fmla="*/ 5 h 8"/>
                    <a:gd name="T14" fmla="*/ 4 w 9"/>
                    <a:gd name="T15" fmla="*/ 3 h 8"/>
                    <a:gd name="T16" fmla="*/ 4 w 9"/>
                    <a:gd name="T17" fmla="*/ 0 h 8"/>
                    <a:gd name="T18" fmla="*/ 0 w 9"/>
                    <a:gd name="T19" fmla="*/ 0 h 8"/>
                    <a:gd name="T20" fmla="*/ 1 w 9"/>
                    <a:gd name="T21" fmla="*/ 1 h 8"/>
                    <a:gd name="T22" fmla="*/ 1 w 9"/>
                    <a:gd name="T23"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 h="8">
                      <a:moveTo>
                        <a:pt x="1" y="0"/>
                      </a:moveTo>
                      <a:lnTo>
                        <a:pt x="1" y="5"/>
                      </a:lnTo>
                      <a:lnTo>
                        <a:pt x="3" y="6"/>
                      </a:lnTo>
                      <a:lnTo>
                        <a:pt x="6" y="8"/>
                      </a:lnTo>
                      <a:lnTo>
                        <a:pt x="9" y="6"/>
                      </a:lnTo>
                      <a:lnTo>
                        <a:pt x="8" y="5"/>
                      </a:lnTo>
                      <a:lnTo>
                        <a:pt x="6" y="5"/>
                      </a:lnTo>
                      <a:lnTo>
                        <a:pt x="4" y="3"/>
                      </a:lnTo>
                      <a:lnTo>
                        <a:pt x="4" y="0"/>
                      </a:lnTo>
                      <a:lnTo>
                        <a:pt x="0" y="0"/>
                      </a:lnTo>
                      <a:lnTo>
                        <a:pt x="1" y="1"/>
                      </a:lnTo>
                      <a:lnTo>
                        <a:pt x="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2468" name="Freeform 660"/>
                <p:cNvSpPr>
                  <a:spLocks/>
                </p:cNvSpPr>
                <p:nvPr/>
              </p:nvSpPr>
              <p:spPr bwMode="auto">
                <a:xfrm>
                  <a:off x="4153" y="1594"/>
                  <a:ext cx="4" cy="3"/>
                </a:xfrm>
                <a:custGeom>
                  <a:avLst/>
                  <a:gdLst>
                    <a:gd name="T0" fmla="*/ 8 w 8"/>
                    <a:gd name="T1" fmla="*/ 5 h 5"/>
                    <a:gd name="T2" fmla="*/ 7 w 8"/>
                    <a:gd name="T3" fmla="*/ 2 h 5"/>
                    <a:gd name="T4" fmla="*/ 3 w 8"/>
                    <a:gd name="T5" fmla="*/ 0 h 5"/>
                    <a:gd name="T6" fmla="*/ 0 w 8"/>
                    <a:gd name="T7" fmla="*/ 4 h 5"/>
                    <a:gd name="T8" fmla="*/ 3 w 8"/>
                    <a:gd name="T9" fmla="*/ 4 h 5"/>
                    <a:gd name="T10" fmla="*/ 3 w 8"/>
                    <a:gd name="T11" fmla="*/ 5 h 5"/>
                    <a:gd name="T12" fmla="*/ 3 w 8"/>
                    <a:gd name="T13" fmla="*/ 4 h 5"/>
                    <a:gd name="T14" fmla="*/ 5 w 8"/>
                    <a:gd name="T15" fmla="*/ 5 h 5"/>
                    <a:gd name="T16" fmla="*/ 8 w 8"/>
                    <a:gd name="T17"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5">
                      <a:moveTo>
                        <a:pt x="8" y="5"/>
                      </a:moveTo>
                      <a:lnTo>
                        <a:pt x="7" y="2"/>
                      </a:lnTo>
                      <a:lnTo>
                        <a:pt x="3" y="0"/>
                      </a:lnTo>
                      <a:lnTo>
                        <a:pt x="0" y="4"/>
                      </a:lnTo>
                      <a:lnTo>
                        <a:pt x="3" y="4"/>
                      </a:lnTo>
                      <a:lnTo>
                        <a:pt x="3" y="5"/>
                      </a:lnTo>
                      <a:lnTo>
                        <a:pt x="3" y="4"/>
                      </a:lnTo>
                      <a:lnTo>
                        <a:pt x="5" y="5"/>
                      </a:lnTo>
                      <a:lnTo>
                        <a:pt x="8" y="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2469" name="Freeform 661"/>
                <p:cNvSpPr>
                  <a:spLocks/>
                </p:cNvSpPr>
                <p:nvPr/>
              </p:nvSpPr>
              <p:spPr bwMode="auto">
                <a:xfrm>
                  <a:off x="4301" y="1600"/>
                  <a:ext cx="318" cy="30"/>
                </a:xfrm>
                <a:custGeom>
                  <a:avLst/>
                  <a:gdLst>
                    <a:gd name="T0" fmla="*/ 356 w 635"/>
                    <a:gd name="T1" fmla="*/ 24 h 60"/>
                    <a:gd name="T2" fmla="*/ 379 w 635"/>
                    <a:gd name="T3" fmla="*/ 26 h 60"/>
                    <a:gd name="T4" fmla="*/ 393 w 635"/>
                    <a:gd name="T5" fmla="*/ 27 h 60"/>
                    <a:gd name="T6" fmla="*/ 408 w 635"/>
                    <a:gd name="T7" fmla="*/ 30 h 60"/>
                    <a:gd name="T8" fmla="*/ 424 w 635"/>
                    <a:gd name="T9" fmla="*/ 32 h 60"/>
                    <a:gd name="T10" fmla="*/ 438 w 635"/>
                    <a:gd name="T11" fmla="*/ 34 h 60"/>
                    <a:gd name="T12" fmla="*/ 453 w 635"/>
                    <a:gd name="T13" fmla="*/ 35 h 60"/>
                    <a:gd name="T14" fmla="*/ 469 w 635"/>
                    <a:gd name="T15" fmla="*/ 37 h 60"/>
                    <a:gd name="T16" fmla="*/ 492 w 635"/>
                    <a:gd name="T17" fmla="*/ 39 h 60"/>
                    <a:gd name="T18" fmla="*/ 508 w 635"/>
                    <a:gd name="T19" fmla="*/ 40 h 60"/>
                    <a:gd name="T20" fmla="*/ 635 w 635"/>
                    <a:gd name="T21" fmla="*/ 42 h 60"/>
                    <a:gd name="T22" fmla="*/ 608 w 635"/>
                    <a:gd name="T23" fmla="*/ 43 h 60"/>
                    <a:gd name="T24" fmla="*/ 592 w 635"/>
                    <a:gd name="T25" fmla="*/ 45 h 60"/>
                    <a:gd name="T26" fmla="*/ 576 w 635"/>
                    <a:gd name="T27" fmla="*/ 47 h 60"/>
                    <a:gd name="T28" fmla="*/ 555 w 635"/>
                    <a:gd name="T29" fmla="*/ 48 h 60"/>
                    <a:gd name="T30" fmla="*/ 526 w 635"/>
                    <a:gd name="T31" fmla="*/ 50 h 60"/>
                    <a:gd name="T32" fmla="*/ 511 w 635"/>
                    <a:gd name="T33" fmla="*/ 51 h 60"/>
                    <a:gd name="T34" fmla="*/ 495 w 635"/>
                    <a:gd name="T35" fmla="*/ 55 h 60"/>
                    <a:gd name="T36" fmla="*/ 479 w 635"/>
                    <a:gd name="T37" fmla="*/ 56 h 60"/>
                    <a:gd name="T38" fmla="*/ 464 w 635"/>
                    <a:gd name="T39" fmla="*/ 58 h 60"/>
                    <a:gd name="T40" fmla="*/ 424 w 635"/>
                    <a:gd name="T41" fmla="*/ 60 h 60"/>
                    <a:gd name="T42" fmla="*/ 414 w 635"/>
                    <a:gd name="T43" fmla="*/ 56 h 60"/>
                    <a:gd name="T44" fmla="*/ 387 w 635"/>
                    <a:gd name="T45" fmla="*/ 55 h 60"/>
                    <a:gd name="T46" fmla="*/ 361 w 635"/>
                    <a:gd name="T47" fmla="*/ 53 h 60"/>
                    <a:gd name="T48" fmla="*/ 345 w 635"/>
                    <a:gd name="T49" fmla="*/ 51 h 60"/>
                    <a:gd name="T50" fmla="*/ 309 w 635"/>
                    <a:gd name="T51" fmla="*/ 50 h 60"/>
                    <a:gd name="T52" fmla="*/ 282 w 635"/>
                    <a:gd name="T53" fmla="*/ 48 h 60"/>
                    <a:gd name="T54" fmla="*/ 259 w 635"/>
                    <a:gd name="T55" fmla="*/ 47 h 60"/>
                    <a:gd name="T56" fmla="*/ 243 w 635"/>
                    <a:gd name="T57" fmla="*/ 45 h 60"/>
                    <a:gd name="T58" fmla="*/ 221 w 635"/>
                    <a:gd name="T59" fmla="*/ 43 h 60"/>
                    <a:gd name="T60" fmla="*/ 200 w 635"/>
                    <a:gd name="T61" fmla="*/ 42 h 60"/>
                    <a:gd name="T62" fmla="*/ 189 w 635"/>
                    <a:gd name="T63" fmla="*/ 40 h 60"/>
                    <a:gd name="T64" fmla="*/ 172 w 635"/>
                    <a:gd name="T65" fmla="*/ 39 h 60"/>
                    <a:gd name="T66" fmla="*/ 147 w 635"/>
                    <a:gd name="T67" fmla="*/ 37 h 60"/>
                    <a:gd name="T68" fmla="*/ 132 w 635"/>
                    <a:gd name="T69" fmla="*/ 35 h 60"/>
                    <a:gd name="T70" fmla="*/ 119 w 635"/>
                    <a:gd name="T71" fmla="*/ 34 h 60"/>
                    <a:gd name="T72" fmla="*/ 106 w 635"/>
                    <a:gd name="T73" fmla="*/ 30 h 60"/>
                    <a:gd name="T74" fmla="*/ 93 w 635"/>
                    <a:gd name="T75" fmla="*/ 29 h 60"/>
                    <a:gd name="T76" fmla="*/ 80 w 635"/>
                    <a:gd name="T77" fmla="*/ 26 h 60"/>
                    <a:gd name="T78" fmla="*/ 68 w 635"/>
                    <a:gd name="T79" fmla="*/ 24 h 60"/>
                    <a:gd name="T80" fmla="*/ 58 w 635"/>
                    <a:gd name="T81" fmla="*/ 21 h 60"/>
                    <a:gd name="T82" fmla="*/ 50 w 635"/>
                    <a:gd name="T83" fmla="*/ 19 h 60"/>
                    <a:gd name="T84" fmla="*/ 39 w 635"/>
                    <a:gd name="T85" fmla="*/ 18 h 60"/>
                    <a:gd name="T86" fmla="*/ 19 w 635"/>
                    <a:gd name="T87" fmla="*/ 16 h 60"/>
                    <a:gd name="T88" fmla="*/ 0 w 635"/>
                    <a:gd name="T89" fmla="*/ 14 h 60"/>
                    <a:gd name="T90" fmla="*/ 8 w 635"/>
                    <a:gd name="T91" fmla="*/ 11 h 60"/>
                    <a:gd name="T92" fmla="*/ 19 w 635"/>
                    <a:gd name="T93" fmla="*/ 8 h 60"/>
                    <a:gd name="T94" fmla="*/ 29 w 635"/>
                    <a:gd name="T95" fmla="*/ 5 h 60"/>
                    <a:gd name="T96" fmla="*/ 40 w 635"/>
                    <a:gd name="T97" fmla="*/ 1 h 60"/>
                    <a:gd name="T98" fmla="*/ 51 w 635"/>
                    <a:gd name="T99" fmla="*/ 0 h 60"/>
                    <a:gd name="T100" fmla="*/ 85 w 635"/>
                    <a:gd name="T101" fmla="*/ 1 h 60"/>
                    <a:gd name="T102" fmla="*/ 98 w 635"/>
                    <a:gd name="T103" fmla="*/ 3 h 60"/>
                    <a:gd name="T104" fmla="*/ 121 w 635"/>
                    <a:gd name="T105" fmla="*/ 5 h 60"/>
                    <a:gd name="T106" fmla="*/ 142 w 635"/>
                    <a:gd name="T107" fmla="*/ 6 h 60"/>
                    <a:gd name="T108" fmla="*/ 164 w 635"/>
                    <a:gd name="T109" fmla="*/ 8 h 60"/>
                    <a:gd name="T110" fmla="*/ 187 w 635"/>
                    <a:gd name="T111" fmla="*/ 9 h 60"/>
                    <a:gd name="T112" fmla="*/ 209 w 635"/>
                    <a:gd name="T113" fmla="*/ 11 h 60"/>
                    <a:gd name="T114" fmla="*/ 224 w 635"/>
                    <a:gd name="T115" fmla="*/ 13 h 60"/>
                    <a:gd name="T116" fmla="*/ 247 w 635"/>
                    <a:gd name="T117" fmla="*/ 14 h 60"/>
                    <a:gd name="T118" fmla="*/ 261 w 635"/>
                    <a:gd name="T119" fmla="*/ 16 h 60"/>
                    <a:gd name="T120" fmla="*/ 290 w 635"/>
                    <a:gd name="T121" fmla="*/ 18 h 60"/>
                    <a:gd name="T122" fmla="*/ 305 w 635"/>
                    <a:gd name="T123" fmla="*/ 19 h 60"/>
                    <a:gd name="T124" fmla="*/ 350 w 635"/>
                    <a:gd name="T125" fmla="*/ 22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635" h="60">
                      <a:moveTo>
                        <a:pt x="350" y="22"/>
                      </a:moveTo>
                      <a:lnTo>
                        <a:pt x="356" y="24"/>
                      </a:lnTo>
                      <a:lnTo>
                        <a:pt x="371" y="24"/>
                      </a:lnTo>
                      <a:lnTo>
                        <a:pt x="379" y="26"/>
                      </a:lnTo>
                      <a:lnTo>
                        <a:pt x="385" y="27"/>
                      </a:lnTo>
                      <a:lnTo>
                        <a:pt x="393" y="27"/>
                      </a:lnTo>
                      <a:lnTo>
                        <a:pt x="401" y="29"/>
                      </a:lnTo>
                      <a:lnTo>
                        <a:pt x="408" y="30"/>
                      </a:lnTo>
                      <a:lnTo>
                        <a:pt x="416" y="30"/>
                      </a:lnTo>
                      <a:lnTo>
                        <a:pt x="424" y="32"/>
                      </a:lnTo>
                      <a:lnTo>
                        <a:pt x="432" y="32"/>
                      </a:lnTo>
                      <a:lnTo>
                        <a:pt x="438" y="34"/>
                      </a:lnTo>
                      <a:lnTo>
                        <a:pt x="447" y="34"/>
                      </a:lnTo>
                      <a:lnTo>
                        <a:pt x="453" y="35"/>
                      </a:lnTo>
                      <a:lnTo>
                        <a:pt x="461" y="35"/>
                      </a:lnTo>
                      <a:lnTo>
                        <a:pt x="469" y="37"/>
                      </a:lnTo>
                      <a:lnTo>
                        <a:pt x="477" y="39"/>
                      </a:lnTo>
                      <a:lnTo>
                        <a:pt x="492" y="39"/>
                      </a:lnTo>
                      <a:lnTo>
                        <a:pt x="500" y="40"/>
                      </a:lnTo>
                      <a:lnTo>
                        <a:pt x="508" y="40"/>
                      </a:lnTo>
                      <a:lnTo>
                        <a:pt x="516" y="42"/>
                      </a:lnTo>
                      <a:lnTo>
                        <a:pt x="635" y="42"/>
                      </a:lnTo>
                      <a:lnTo>
                        <a:pt x="613" y="42"/>
                      </a:lnTo>
                      <a:lnTo>
                        <a:pt x="608" y="43"/>
                      </a:lnTo>
                      <a:lnTo>
                        <a:pt x="596" y="43"/>
                      </a:lnTo>
                      <a:lnTo>
                        <a:pt x="592" y="45"/>
                      </a:lnTo>
                      <a:lnTo>
                        <a:pt x="582" y="45"/>
                      </a:lnTo>
                      <a:lnTo>
                        <a:pt x="576" y="47"/>
                      </a:lnTo>
                      <a:lnTo>
                        <a:pt x="559" y="47"/>
                      </a:lnTo>
                      <a:lnTo>
                        <a:pt x="555" y="48"/>
                      </a:lnTo>
                      <a:lnTo>
                        <a:pt x="534" y="48"/>
                      </a:lnTo>
                      <a:lnTo>
                        <a:pt x="526" y="50"/>
                      </a:lnTo>
                      <a:lnTo>
                        <a:pt x="519" y="51"/>
                      </a:lnTo>
                      <a:lnTo>
                        <a:pt x="511" y="51"/>
                      </a:lnTo>
                      <a:lnTo>
                        <a:pt x="503" y="53"/>
                      </a:lnTo>
                      <a:lnTo>
                        <a:pt x="495" y="55"/>
                      </a:lnTo>
                      <a:lnTo>
                        <a:pt x="488" y="55"/>
                      </a:lnTo>
                      <a:lnTo>
                        <a:pt x="479" y="56"/>
                      </a:lnTo>
                      <a:lnTo>
                        <a:pt x="472" y="58"/>
                      </a:lnTo>
                      <a:lnTo>
                        <a:pt x="464" y="58"/>
                      </a:lnTo>
                      <a:lnTo>
                        <a:pt x="456" y="60"/>
                      </a:lnTo>
                      <a:lnTo>
                        <a:pt x="424" y="60"/>
                      </a:lnTo>
                      <a:lnTo>
                        <a:pt x="419" y="58"/>
                      </a:lnTo>
                      <a:lnTo>
                        <a:pt x="414" y="56"/>
                      </a:lnTo>
                      <a:lnTo>
                        <a:pt x="393" y="56"/>
                      </a:lnTo>
                      <a:lnTo>
                        <a:pt x="387" y="55"/>
                      </a:lnTo>
                      <a:lnTo>
                        <a:pt x="366" y="55"/>
                      </a:lnTo>
                      <a:lnTo>
                        <a:pt x="361" y="53"/>
                      </a:lnTo>
                      <a:lnTo>
                        <a:pt x="350" y="53"/>
                      </a:lnTo>
                      <a:lnTo>
                        <a:pt x="345" y="51"/>
                      </a:lnTo>
                      <a:lnTo>
                        <a:pt x="340" y="50"/>
                      </a:lnTo>
                      <a:lnTo>
                        <a:pt x="309" y="50"/>
                      </a:lnTo>
                      <a:lnTo>
                        <a:pt x="303" y="48"/>
                      </a:lnTo>
                      <a:lnTo>
                        <a:pt x="282" y="48"/>
                      </a:lnTo>
                      <a:lnTo>
                        <a:pt x="276" y="47"/>
                      </a:lnTo>
                      <a:lnTo>
                        <a:pt x="259" y="47"/>
                      </a:lnTo>
                      <a:lnTo>
                        <a:pt x="255" y="45"/>
                      </a:lnTo>
                      <a:lnTo>
                        <a:pt x="243" y="45"/>
                      </a:lnTo>
                      <a:lnTo>
                        <a:pt x="238" y="43"/>
                      </a:lnTo>
                      <a:lnTo>
                        <a:pt x="221" y="43"/>
                      </a:lnTo>
                      <a:lnTo>
                        <a:pt x="216" y="42"/>
                      </a:lnTo>
                      <a:lnTo>
                        <a:pt x="200" y="42"/>
                      </a:lnTo>
                      <a:lnTo>
                        <a:pt x="193" y="40"/>
                      </a:lnTo>
                      <a:lnTo>
                        <a:pt x="189" y="40"/>
                      </a:lnTo>
                      <a:lnTo>
                        <a:pt x="182" y="39"/>
                      </a:lnTo>
                      <a:lnTo>
                        <a:pt x="172" y="39"/>
                      </a:lnTo>
                      <a:lnTo>
                        <a:pt x="166" y="37"/>
                      </a:lnTo>
                      <a:lnTo>
                        <a:pt x="147" y="37"/>
                      </a:lnTo>
                      <a:lnTo>
                        <a:pt x="139" y="35"/>
                      </a:lnTo>
                      <a:lnTo>
                        <a:pt x="132" y="35"/>
                      </a:lnTo>
                      <a:lnTo>
                        <a:pt x="126" y="34"/>
                      </a:lnTo>
                      <a:lnTo>
                        <a:pt x="119" y="34"/>
                      </a:lnTo>
                      <a:lnTo>
                        <a:pt x="113" y="32"/>
                      </a:lnTo>
                      <a:lnTo>
                        <a:pt x="106" y="30"/>
                      </a:lnTo>
                      <a:lnTo>
                        <a:pt x="100" y="30"/>
                      </a:lnTo>
                      <a:lnTo>
                        <a:pt x="93" y="29"/>
                      </a:lnTo>
                      <a:lnTo>
                        <a:pt x="87" y="27"/>
                      </a:lnTo>
                      <a:lnTo>
                        <a:pt x="80" y="26"/>
                      </a:lnTo>
                      <a:lnTo>
                        <a:pt x="74" y="24"/>
                      </a:lnTo>
                      <a:lnTo>
                        <a:pt x="68" y="24"/>
                      </a:lnTo>
                      <a:lnTo>
                        <a:pt x="61" y="22"/>
                      </a:lnTo>
                      <a:lnTo>
                        <a:pt x="58" y="21"/>
                      </a:lnTo>
                      <a:lnTo>
                        <a:pt x="53" y="21"/>
                      </a:lnTo>
                      <a:lnTo>
                        <a:pt x="50" y="19"/>
                      </a:lnTo>
                      <a:lnTo>
                        <a:pt x="42" y="19"/>
                      </a:lnTo>
                      <a:lnTo>
                        <a:pt x="39" y="18"/>
                      </a:lnTo>
                      <a:lnTo>
                        <a:pt x="22" y="18"/>
                      </a:lnTo>
                      <a:lnTo>
                        <a:pt x="19" y="16"/>
                      </a:lnTo>
                      <a:lnTo>
                        <a:pt x="3" y="16"/>
                      </a:lnTo>
                      <a:lnTo>
                        <a:pt x="0" y="14"/>
                      </a:lnTo>
                      <a:lnTo>
                        <a:pt x="5" y="13"/>
                      </a:lnTo>
                      <a:lnTo>
                        <a:pt x="8" y="11"/>
                      </a:lnTo>
                      <a:lnTo>
                        <a:pt x="14" y="9"/>
                      </a:lnTo>
                      <a:lnTo>
                        <a:pt x="19" y="8"/>
                      </a:lnTo>
                      <a:lnTo>
                        <a:pt x="24" y="6"/>
                      </a:lnTo>
                      <a:lnTo>
                        <a:pt x="29" y="5"/>
                      </a:lnTo>
                      <a:lnTo>
                        <a:pt x="35" y="3"/>
                      </a:lnTo>
                      <a:lnTo>
                        <a:pt x="40" y="1"/>
                      </a:lnTo>
                      <a:lnTo>
                        <a:pt x="45" y="1"/>
                      </a:lnTo>
                      <a:lnTo>
                        <a:pt x="51" y="0"/>
                      </a:lnTo>
                      <a:lnTo>
                        <a:pt x="79" y="0"/>
                      </a:lnTo>
                      <a:lnTo>
                        <a:pt x="85" y="1"/>
                      </a:lnTo>
                      <a:lnTo>
                        <a:pt x="92" y="1"/>
                      </a:lnTo>
                      <a:lnTo>
                        <a:pt x="98" y="3"/>
                      </a:lnTo>
                      <a:lnTo>
                        <a:pt x="114" y="3"/>
                      </a:lnTo>
                      <a:lnTo>
                        <a:pt x="121" y="5"/>
                      </a:lnTo>
                      <a:lnTo>
                        <a:pt x="135" y="5"/>
                      </a:lnTo>
                      <a:lnTo>
                        <a:pt x="142" y="6"/>
                      </a:lnTo>
                      <a:lnTo>
                        <a:pt x="158" y="6"/>
                      </a:lnTo>
                      <a:lnTo>
                        <a:pt x="164" y="8"/>
                      </a:lnTo>
                      <a:lnTo>
                        <a:pt x="179" y="8"/>
                      </a:lnTo>
                      <a:lnTo>
                        <a:pt x="187" y="9"/>
                      </a:lnTo>
                      <a:lnTo>
                        <a:pt x="201" y="9"/>
                      </a:lnTo>
                      <a:lnTo>
                        <a:pt x="209" y="11"/>
                      </a:lnTo>
                      <a:lnTo>
                        <a:pt x="216" y="11"/>
                      </a:lnTo>
                      <a:lnTo>
                        <a:pt x="224" y="13"/>
                      </a:lnTo>
                      <a:lnTo>
                        <a:pt x="238" y="13"/>
                      </a:lnTo>
                      <a:lnTo>
                        <a:pt x="247" y="14"/>
                      </a:lnTo>
                      <a:lnTo>
                        <a:pt x="253" y="14"/>
                      </a:lnTo>
                      <a:lnTo>
                        <a:pt x="261" y="16"/>
                      </a:lnTo>
                      <a:lnTo>
                        <a:pt x="284" y="16"/>
                      </a:lnTo>
                      <a:lnTo>
                        <a:pt x="290" y="18"/>
                      </a:lnTo>
                      <a:lnTo>
                        <a:pt x="298" y="18"/>
                      </a:lnTo>
                      <a:lnTo>
                        <a:pt x="305" y="19"/>
                      </a:lnTo>
                      <a:lnTo>
                        <a:pt x="319" y="19"/>
                      </a:lnTo>
                      <a:lnTo>
                        <a:pt x="350" y="22"/>
                      </a:lnTo>
                      <a:close/>
                    </a:path>
                  </a:pathLst>
                </a:custGeom>
                <a:solidFill>
                  <a:srgbClr val="E5E5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2470" name="Freeform 662"/>
                <p:cNvSpPr>
                  <a:spLocks/>
                </p:cNvSpPr>
                <p:nvPr/>
              </p:nvSpPr>
              <p:spPr bwMode="auto">
                <a:xfrm>
                  <a:off x="4476" y="1610"/>
                  <a:ext cx="121" cy="13"/>
                </a:xfrm>
                <a:custGeom>
                  <a:avLst/>
                  <a:gdLst>
                    <a:gd name="T0" fmla="*/ 242 w 242"/>
                    <a:gd name="T1" fmla="*/ 19 h 24"/>
                    <a:gd name="T2" fmla="*/ 219 w 242"/>
                    <a:gd name="T3" fmla="*/ 19 h 24"/>
                    <a:gd name="T4" fmla="*/ 211 w 242"/>
                    <a:gd name="T5" fmla="*/ 21 h 24"/>
                    <a:gd name="T6" fmla="*/ 195 w 242"/>
                    <a:gd name="T7" fmla="*/ 21 h 24"/>
                    <a:gd name="T8" fmla="*/ 188 w 242"/>
                    <a:gd name="T9" fmla="*/ 19 h 24"/>
                    <a:gd name="T10" fmla="*/ 166 w 242"/>
                    <a:gd name="T11" fmla="*/ 19 h 24"/>
                    <a:gd name="T12" fmla="*/ 158 w 242"/>
                    <a:gd name="T13" fmla="*/ 18 h 24"/>
                    <a:gd name="T14" fmla="*/ 150 w 242"/>
                    <a:gd name="T15" fmla="*/ 18 h 24"/>
                    <a:gd name="T16" fmla="*/ 142 w 242"/>
                    <a:gd name="T17" fmla="*/ 16 h 24"/>
                    <a:gd name="T18" fmla="*/ 127 w 242"/>
                    <a:gd name="T19" fmla="*/ 16 h 24"/>
                    <a:gd name="T20" fmla="*/ 119 w 242"/>
                    <a:gd name="T21" fmla="*/ 14 h 24"/>
                    <a:gd name="T22" fmla="*/ 111 w 242"/>
                    <a:gd name="T23" fmla="*/ 13 h 24"/>
                    <a:gd name="T24" fmla="*/ 97 w 242"/>
                    <a:gd name="T25" fmla="*/ 13 h 24"/>
                    <a:gd name="T26" fmla="*/ 88 w 242"/>
                    <a:gd name="T27" fmla="*/ 11 h 24"/>
                    <a:gd name="T28" fmla="*/ 82 w 242"/>
                    <a:gd name="T29" fmla="*/ 9 h 24"/>
                    <a:gd name="T30" fmla="*/ 74 w 242"/>
                    <a:gd name="T31" fmla="*/ 9 h 24"/>
                    <a:gd name="T32" fmla="*/ 66 w 242"/>
                    <a:gd name="T33" fmla="*/ 8 h 24"/>
                    <a:gd name="T34" fmla="*/ 58 w 242"/>
                    <a:gd name="T35" fmla="*/ 6 h 24"/>
                    <a:gd name="T36" fmla="*/ 51 w 242"/>
                    <a:gd name="T37" fmla="*/ 6 h 24"/>
                    <a:gd name="T38" fmla="*/ 43 w 242"/>
                    <a:gd name="T39" fmla="*/ 5 h 24"/>
                    <a:gd name="T40" fmla="*/ 35 w 242"/>
                    <a:gd name="T41" fmla="*/ 5 h 24"/>
                    <a:gd name="T42" fmla="*/ 29 w 242"/>
                    <a:gd name="T43" fmla="*/ 3 h 24"/>
                    <a:gd name="T44" fmla="*/ 21 w 242"/>
                    <a:gd name="T45" fmla="*/ 3 h 24"/>
                    <a:gd name="T46" fmla="*/ 14 w 242"/>
                    <a:gd name="T47" fmla="*/ 1 h 24"/>
                    <a:gd name="T48" fmla="*/ 6 w 242"/>
                    <a:gd name="T49" fmla="*/ 1 h 24"/>
                    <a:gd name="T50" fmla="*/ 0 w 242"/>
                    <a:gd name="T51" fmla="*/ 0 h 24"/>
                    <a:gd name="T52" fmla="*/ 0 w 242"/>
                    <a:gd name="T53" fmla="*/ 3 h 24"/>
                    <a:gd name="T54" fmla="*/ 6 w 242"/>
                    <a:gd name="T55" fmla="*/ 3 h 24"/>
                    <a:gd name="T56" fmla="*/ 14 w 242"/>
                    <a:gd name="T57" fmla="*/ 5 h 24"/>
                    <a:gd name="T58" fmla="*/ 21 w 242"/>
                    <a:gd name="T59" fmla="*/ 5 h 24"/>
                    <a:gd name="T60" fmla="*/ 29 w 242"/>
                    <a:gd name="T61" fmla="*/ 6 h 24"/>
                    <a:gd name="T62" fmla="*/ 35 w 242"/>
                    <a:gd name="T63" fmla="*/ 8 h 24"/>
                    <a:gd name="T64" fmla="*/ 43 w 242"/>
                    <a:gd name="T65" fmla="*/ 8 h 24"/>
                    <a:gd name="T66" fmla="*/ 51 w 242"/>
                    <a:gd name="T67" fmla="*/ 9 h 24"/>
                    <a:gd name="T68" fmla="*/ 58 w 242"/>
                    <a:gd name="T69" fmla="*/ 11 h 24"/>
                    <a:gd name="T70" fmla="*/ 66 w 242"/>
                    <a:gd name="T71" fmla="*/ 11 h 24"/>
                    <a:gd name="T72" fmla="*/ 74 w 242"/>
                    <a:gd name="T73" fmla="*/ 13 h 24"/>
                    <a:gd name="T74" fmla="*/ 82 w 242"/>
                    <a:gd name="T75" fmla="*/ 13 h 24"/>
                    <a:gd name="T76" fmla="*/ 88 w 242"/>
                    <a:gd name="T77" fmla="*/ 14 h 24"/>
                    <a:gd name="T78" fmla="*/ 97 w 242"/>
                    <a:gd name="T79" fmla="*/ 14 h 24"/>
                    <a:gd name="T80" fmla="*/ 103 w 242"/>
                    <a:gd name="T81" fmla="*/ 16 h 24"/>
                    <a:gd name="T82" fmla="*/ 111 w 242"/>
                    <a:gd name="T83" fmla="*/ 16 h 24"/>
                    <a:gd name="T84" fmla="*/ 119 w 242"/>
                    <a:gd name="T85" fmla="*/ 18 h 24"/>
                    <a:gd name="T86" fmla="*/ 127 w 242"/>
                    <a:gd name="T87" fmla="*/ 19 h 24"/>
                    <a:gd name="T88" fmla="*/ 142 w 242"/>
                    <a:gd name="T89" fmla="*/ 19 h 24"/>
                    <a:gd name="T90" fmla="*/ 150 w 242"/>
                    <a:gd name="T91" fmla="*/ 21 h 24"/>
                    <a:gd name="T92" fmla="*/ 166 w 242"/>
                    <a:gd name="T93" fmla="*/ 21 h 24"/>
                    <a:gd name="T94" fmla="*/ 172 w 242"/>
                    <a:gd name="T95" fmla="*/ 22 h 24"/>
                    <a:gd name="T96" fmla="*/ 195 w 242"/>
                    <a:gd name="T97" fmla="*/ 22 h 24"/>
                    <a:gd name="T98" fmla="*/ 203 w 242"/>
                    <a:gd name="T99" fmla="*/ 24 h 24"/>
                    <a:gd name="T100" fmla="*/ 211 w 242"/>
                    <a:gd name="T101" fmla="*/ 24 h 24"/>
                    <a:gd name="T102" fmla="*/ 219 w 242"/>
                    <a:gd name="T103" fmla="*/ 22 h 24"/>
                    <a:gd name="T104" fmla="*/ 242 w 242"/>
                    <a:gd name="T105" fmla="*/ 22 h 24"/>
                    <a:gd name="T106" fmla="*/ 242 w 242"/>
                    <a:gd name="T107" fmla="*/ 19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42" h="24">
                      <a:moveTo>
                        <a:pt x="242" y="19"/>
                      </a:moveTo>
                      <a:lnTo>
                        <a:pt x="219" y="19"/>
                      </a:lnTo>
                      <a:lnTo>
                        <a:pt x="211" y="21"/>
                      </a:lnTo>
                      <a:lnTo>
                        <a:pt x="195" y="21"/>
                      </a:lnTo>
                      <a:lnTo>
                        <a:pt x="188" y="19"/>
                      </a:lnTo>
                      <a:lnTo>
                        <a:pt x="166" y="19"/>
                      </a:lnTo>
                      <a:lnTo>
                        <a:pt x="158" y="18"/>
                      </a:lnTo>
                      <a:lnTo>
                        <a:pt x="150" y="18"/>
                      </a:lnTo>
                      <a:lnTo>
                        <a:pt x="142" y="16"/>
                      </a:lnTo>
                      <a:lnTo>
                        <a:pt x="127" y="16"/>
                      </a:lnTo>
                      <a:lnTo>
                        <a:pt x="119" y="14"/>
                      </a:lnTo>
                      <a:lnTo>
                        <a:pt x="111" y="13"/>
                      </a:lnTo>
                      <a:lnTo>
                        <a:pt x="97" y="13"/>
                      </a:lnTo>
                      <a:lnTo>
                        <a:pt x="88" y="11"/>
                      </a:lnTo>
                      <a:lnTo>
                        <a:pt x="82" y="9"/>
                      </a:lnTo>
                      <a:lnTo>
                        <a:pt x="74" y="9"/>
                      </a:lnTo>
                      <a:lnTo>
                        <a:pt x="66" y="8"/>
                      </a:lnTo>
                      <a:lnTo>
                        <a:pt x="58" y="6"/>
                      </a:lnTo>
                      <a:lnTo>
                        <a:pt x="51" y="6"/>
                      </a:lnTo>
                      <a:lnTo>
                        <a:pt x="43" y="5"/>
                      </a:lnTo>
                      <a:lnTo>
                        <a:pt x="35" y="5"/>
                      </a:lnTo>
                      <a:lnTo>
                        <a:pt x="29" y="3"/>
                      </a:lnTo>
                      <a:lnTo>
                        <a:pt x="21" y="3"/>
                      </a:lnTo>
                      <a:lnTo>
                        <a:pt x="14" y="1"/>
                      </a:lnTo>
                      <a:lnTo>
                        <a:pt x="6" y="1"/>
                      </a:lnTo>
                      <a:lnTo>
                        <a:pt x="0" y="0"/>
                      </a:lnTo>
                      <a:lnTo>
                        <a:pt x="0" y="3"/>
                      </a:lnTo>
                      <a:lnTo>
                        <a:pt x="6" y="3"/>
                      </a:lnTo>
                      <a:lnTo>
                        <a:pt x="14" y="5"/>
                      </a:lnTo>
                      <a:lnTo>
                        <a:pt x="21" y="5"/>
                      </a:lnTo>
                      <a:lnTo>
                        <a:pt x="29" y="6"/>
                      </a:lnTo>
                      <a:lnTo>
                        <a:pt x="35" y="8"/>
                      </a:lnTo>
                      <a:lnTo>
                        <a:pt x="43" y="8"/>
                      </a:lnTo>
                      <a:lnTo>
                        <a:pt x="51" y="9"/>
                      </a:lnTo>
                      <a:lnTo>
                        <a:pt x="58" y="11"/>
                      </a:lnTo>
                      <a:lnTo>
                        <a:pt x="66" y="11"/>
                      </a:lnTo>
                      <a:lnTo>
                        <a:pt x="74" y="13"/>
                      </a:lnTo>
                      <a:lnTo>
                        <a:pt x="82" y="13"/>
                      </a:lnTo>
                      <a:lnTo>
                        <a:pt x="88" y="14"/>
                      </a:lnTo>
                      <a:lnTo>
                        <a:pt x="97" y="14"/>
                      </a:lnTo>
                      <a:lnTo>
                        <a:pt x="103" y="16"/>
                      </a:lnTo>
                      <a:lnTo>
                        <a:pt x="111" y="16"/>
                      </a:lnTo>
                      <a:lnTo>
                        <a:pt x="119" y="18"/>
                      </a:lnTo>
                      <a:lnTo>
                        <a:pt x="127" y="19"/>
                      </a:lnTo>
                      <a:lnTo>
                        <a:pt x="142" y="19"/>
                      </a:lnTo>
                      <a:lnTo>
                        <a:pt x="150" y="21"/>
                      </a:lnTo>
                      <a:lnTo>
                        <a:pt x="166" y="21"/>
                      </a:lnTo>
                      <a:lnTo>
                        <a:pt x="172" y="22"/>
                      </a:lnTo>
                      <a:lnTo>
                        <a:pt x="195" y="22"/>
                      </a:lnTo>
                      <a:lnTo>
                        <a:pt x="203" y="24"/>
                      </a:lnTo>
                      <a:lnTo>
                        <a:pt x="211" y="24"/>
                      </a:lnTo>
                      <a:lnTo>
                        <a:pt x="219" y="22"/>
                      </a:lnTo>
                      <a:lnTo>
                        <a:pt x="242" y="22"/>
                      </a:lnTo>
                      <a:lnTo>
                        <a:pt x="242" y="1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2471" name="Freeform 663"/>
                <p:cNvSpPr>
                  <a:spLocks/>
                </p:cNvSpPr>
                <p:nvPr/>
              </p:nvSpPr>
              <p:spPr bwMode="auto">
                <a:xfrm>
                  <a:off x="4597" y="1619"/>
                  <a:ext cx="22" cy="3"/>
                </a:xfrm>
                <a:custGeom>
                  <a:avLst/>
                  <a:gdLst>
                    <a:gd name="T0" fmla="*/ 43 w 43"/>
                    <a:gd name="T1" fmla="*/ 3 h 4"/>
                    <a:gd name="T2" fmla="*/ 43 w 43"/>
                    <a:gd name="T3" fmla="*/ 0 h 4"/>
                    <a:gd name="T4" fmla="*/ 9 w 43"/>
                    <a:gd name="T5" fmla="*/ 0 h 4"/>
                    <a:gd name="T6" fmla="*/ 6 w 43"/>
                    <a:gd name="T7" fmla="*/ 1 h 4"/>
                    <a:gd name="T8" fmla="*/ 0 w 43"/>
                    <a:gd name="T9" fmla="*/ 1 h 4"/>
                    <a:gd name="T10" fmla="*/ 0 w 43"/>
                    <a:gd name="T11" fmla="*/ 4 h 4"/>
                    <a:gd name="T12" fmla="*/ 6 w 43"/>
                    <a:gd name="T13" fmla="*/ 4 h 4"/>
                    <a:gd name="T14" fmla="*/ 9 w 43"/>
                    <a:gd name="T15" fmla="*/ 3 h 4"/>
                    <a:gd name="T16" fmla="*/ 43 w 43"/>
                    <a:gd name="T17" fmla="*/ 3 h 4"/>
                    <a:gd name="T18" fmla="*/ 43 w 43"/>
                    <a:gd name="T19" fmla="*/ 1 h 4"/>
                    <a:gd name="T20" fmla="*/ 43 w 43"/>
                    <a:gd name="T21" fmla="*/ 3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3" h="4">
                      <a:moveTo>
                        <a:pt x="43" y="3"/>
                      </a:moveTo>
                      <a:lnTo>
                        <a:pt x="43" y="0"/>
                      </a:lnTo>
                      <a:lnTo>
                        <a:pt x="9" y="0"/>
                      </a:lnTo>
                      <a:lnTo>
                        <a:pt x="6" y="1"/>
                      </a:lnTo>
                      <a:lnTo>
                        <a:pt x="0" y="1"/>
                      </a:lnTo>
                      <a:lnTo>
                        <a:pt x="0" y="4"/>
                      </a:lnTo>
                      <a:lnTo>
                        <a:pt x="6" y="4"/>
                      </a:lnTo>
                      <a:lnTo>
                        <a:pt x="9" y="3"/>
                      </a:lnTo>
                      <a:lnTo>
                        <a:pt x="43" y="3"/>
                      </a:lnTo>
                      <a:lnTo>
                        <a:pt x="43" y="1"/>
                      </a:lnTo>
                      <a:lnTo>
                        <a:pt x="43"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2472" name="Freeform 664"/>
                <p:cNvSpPr>
                  <a:spLocks/>
                </p:cNvSpPr>
                <p:nvPr/>
              </p:nvSpPr>
              <p:spPr bwMode="auto">
                <a:xfrm>
                  <a:off x="4576" y="1620"/>
                  <a:ext cx="43" cy="5"/>
                </a:xfrm>
                <a:custGeom>
                  <a:avLst/>
                  <a:gdLst>
                    <a:gd name="T0" fmla="*/ 0 w 85"/>
                    <a:gd name="T1" fmla="*/ 10 h 10"/>
                    <a:gd name="T2" fmla="*/ 5 w 85"/>
                    <a:gd name="T3" fmla="*/ 10 h 10"/>
                    <a:gd name="T4" fmla="*/ 9 w 85"/>
                    <a:gd name="T5" fmla="*/ 8 h 10"/>
                    <a:gd name="T6" fmla="*/ 26 w 85"/>
                    <a:gd name="T7" fmla="*/ 8 h 10"/>
                    <a:gd name="T8" fmla="*/ 32 w 85"/>
                    <a:gd name="T9" fmla="*/ 7 h 10"/>
                    <a:gd name="T10" fmla="*/ 46 w 85"/>
                    <a:gd name="T11" fmla="*/ 7 h 10"/>
                    <a:gd name="T12" fmla="*/ 53 w 85"/>
                    <a:gd name="T13" fmla="*/ 5 h 10"/>
                    <a:gd name="T14" fmla="*/ 58 w 85"/>
                    <a:gd name="T15" fmla="*/ 5 h 10"/>
                    <a:gd name="T16" fmla="*/ 63 w 85"/>
                    <a:gd name="T17" fmla="*/ 3 h 10"/>
                    <a:gd name="T18" fmla="*/ 79 w 85"/>
                    <a:gd name="T19" fmla="*/ 3 h 10"/>
                    <a:gd name="T20" fmla="*/ 85 w 85"/>
                    <a:gd name="T21" fmla="*/ 2 h 10"/>
                    <a:gd name="T22" fmla="*/ 85 w 85"/>
                    <a:gd name="T23" fmla="*/ 0 h 10"/>
                    <a:gd name="T24" fmla="*/ 67 w 85"/>
                    <a:gd name="T25" fmla="*/ 0 h 10"/>
                    <a:gd name="T26" fmla="*/ 63 w 85"/>
                    <a:gd name="T27" fmla="*/ 2 h 10"/>
                    <a:gd name="T28" fmla="*/ 46 w 85"/>
                    <a:gd name="T29" fmla="*/ 2 h 10"/>
                    <a:gd name="T30" fmla="*/ 42 w 85"/>
                    <a:gd name="T31" fmla="*/ 3 h 10"/>
                    <a:gd name="T32" fmla="*/ 32 w 85"/>
                    <a:gd name="T33" fmla="*/ 3 h 10"/>
                    <a:gd name="T34" fmla="*/ 26 w 85"/>
                    <a:gd name="T35" fmla="*/ 5 h 10"/>
                    <a:gd name="T36" fmla="*/ 9 w 85"/>
                    <a:gd name="T37" fmla="*/ 5 h 10"/>
                    <a:gd name="T38" fmla="*/ 5 w 85"/>
                    <a:gd name="T39" fmla="*/ 7 h 10"/>
                    <a:gd name="T40" fmla="*/ 0 w 85"/>
                    <a:gd name="T41" fmla="*/ 7 h 10"/>
                    <a:gd name="T42" fmla="*/ 0 w 85"/>
                    <a:gd name="T43"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5" h="10">
                      <a:moveTo>
                        <a:pt x="0" y="10"/>
                      </a:moveTo>
                      <a:lnTo>
                        <a:pt x="5" y="10"/>
                      </a:lnTo>
                      <a:lnTo>
                        <a:pt x="9" y="8"/>
                      </a:lnTo>
                      <a:lnTo>
                        <a:pt x="26" y="8"/>
                      </a:lnTo>
                      <a:lnTo>
                        <a:pt x="32" y="7"/>
                      </a:lnTo>
                      <a:lnTo>
                        <a:pt x="46" y="7"/>
                      </a:lnTo>
                      <a:lnTo>
                        <a:pt x="53" y="5"/>
                      </a:lnTo>
                      <a:lnTo>
                        <a:pt x="58" y="5"/>
                      </a:lnTo>
                      <a:lnTo>
                        <a:pt x="63" y="3"/>
                      </a:lnTo>
                      <a:lnTo>
                        <a:pt x="79" y="3"/>
                      </a:lnTo>
                      <a:lnTo>
                        <a:pt x="85" y="2"/>
                      </a:lnTo>
                      <a:lnTo>
                        <a:pt x="85" y="0"/>
                      </a:lnTo>
                      <a:lnTo>
                        <a:pt x="67" y="0"/>
                      </a:lnTo>
                      <a:lnTo>
                        <a:pt x="63" y="2"/>
                      </a:lnTo>
                      <a:lnTo>
                        <a:pt x="46" y="2"/>
                      </a:lnTo>
                      <a:lnTo>
                        <a:pt x="42" y="3"/>
                      </a:lnTo>
                      <a:lnTo>
                        <a:pt x="32" y="3"/>
                      </a:lnTo>
                      <a:lnTo>
                        <a:pt x="26" y="5"/>
                      </a:lnTo>
                      <a:lnTo>
                        <a:pt x="9" y="5"/>
                      </a:lnTo>
                      <a:lnTo>
                        <a:pt x="5" y="7"/>
                      </a:lnTo>
                      <a:lnTo>
                        <a:pt x="0" y="7"/>
                      </a:lnTo>
                      <a:lnTo>
                        <a:pt x="0" y="1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2473" name="Freeform 665"/>
                <p:cNvSpPr>
                  <a:spLocks/>
                </p:cNvSpPr>
                <p:nvPr/>
              </p:nvSpPr>
              <p:spPr bwMode="auto">
                <a:xfrm>
                  <a:off x="4513" y="1623"/>
                  <a:ext cx="63" cy="8"/>
                </a:xfrm>
                <a:custGeom>
                  <a:avLst/>
                  <a:gdLst>
                    <a:gd name="T0" fmla="*/ 0 w 126"/>
                    <a:gd name="T1" fmla="*/ 13 h 14"/>
                    <a:gd name="T2" fmla="*/ 8 w 126"/>
                    <a:gd name="T3" fmla="*/ 14 h 14"/>
                    <a:gd name="T4" fmla="*/ 24 w 126"/>
                    <a:gd name="T5" fmla="*/ 14 h 14"/>
                    <a:gd name="T6" fmla="*/ 32 w 126"/>
                    <a:gd name="T7" fmla="*/ 13 h 14"/>
                    <a:gd name="T8" fmla="*/ 48 w 126"/>
                    <a:gd name="T9" fmla="*/ 13 h 14"/>
                    <a:gd name="T10" fmla="*/ 56 w 126"/>
                    <a:gd name="T11" fmla="*/ 11 h 14"/>
                    <a:gd name="T12" fmla="*/ 64 w 126"/>
                    <a:gd name="T13" fmla="*/ 9 h 14"/>
                    <a:gd name="T14" fmla="*/ 72 w 126"/>
                    <a:gd name="T15" fmla="*/ 9 h 14"/>
                    <a:gd name="T16" fmla="*/ 79 w 126"/>
                    <a:gd name="T17" fmla="*/ 8 h 14"/>
                    <a:gd name="T18" fmla="*/ 87 w 126"/>
                    <a:gd name="T19" fmla="*/ 6 h 14"/>
                    <a:gd name="T20" fmla="*/ 95 w 126"/>
                    <a:gd name="T21" fmla="*/ 4 h 14"/>
                    <a:gd name="T22" fmla="*/ 102 w 126"/>
                    <a:gd name="T23" fmla="*/ 4 h 14"/>
                    <a:gd name="T24" fmla="*/ 110 w 126"/>
                    <a:gd name="T25" fmla="*/ 3 h 14"/>
                    <a:gd name="T26" fmla="*/ 126 w 126"/>
                    <a:gd name="T27" fmla="*/ 3 h 14"/>
                    <a:gd name="T28" fmla="*/ 126 w 126"/>
                    <a:gd name="T29" fmla="*/ 0 h 14"/>
                    <a:gd name="T30" fmla="*/ 110 w 126"/>
                    <a:gd name="T31" fmla="*/ 0 h 14"/>
                    <a:gd name="T32" fmla="*/ 102 w 126"/>
                    <a:gd name="T33" fmla="*/ 1 h 14"/>
                    <a:gd name="T34" fmla="*/ 95 w 126"/>
                    <a:gd name="T35" fmla="*/ 3 h 14"/>
                    <a:gd name="T36" fmla="*/ 87 w 126"/>
                    <a:gd name="T37" fmla="*/ 3 h 14"/>
                    <a:gd name="T38" fmla="*/ 79 w 126"/>
                    <a:gd name="T39" fmla="*/ 4 h 14"/>
                    <a:gd name="T40" fmla="*/ 71 w 126"/>
                    <a:gd name="T41" fmla="*/ 6 h 14"/>
                    <a:gd name="T42" fmla="*/ 63 w 126"/>
                    <a:gd name="T43" fmla="*/ 6 h 14"/>
                    <a:gd name="T44" fmla="*/ 55 w 126"/>
                    <a:gd name="T45" fmla="*/ 8 h 14"/>
                    <a:gd name="T46" fmla="*/ 48 w 126"/>
                    <a:gd name="T47" fmla="*/ 9 h 14"/>
                    <a:gd name="T48" fmla="*/ 40 w 126"/>
                    <a:gd name="T49" fmla="*/ 9 h 14"/>
                    <a:gd name="T50" fmla="*/ 32 w 126"/>
                    <a:gd name="T51" fmla="*/ 11 h 14"/>
                    <a:gd name="T52" fmla="*/ 0 w 126"/>
                    <a:gd name="T53" fmla="*/ 11 h 14"/>
                    <a:gd name="T54" fmla="*/ 0 w 126"/>
                    <a:gd name="T55" fmla="*/ 1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26" h="14">
                      <a:moveTo>
                        <a:pt x="0" y="13"/>
                      </a:moveTo>
                      <a:lnTo>
                        <a:pt x="8" y="14"/>
                      </a:lnTo>
                      <a:lnTo>
                        <a:pt x="24" y="14"/>
                      </a:lnTo>
                      <a:lnTo>
                        <a:pt x="32" y="13"/>
                      </a:lnTo>
                      <a:lnTo>
                        <a:pt x="48" y="13"/>
                      </a:lnTo>
                      <a:lnTo>
                        <a:pt x="56" y="11"/>
                      </a:lnTo>
                      <a:lnTo>
                        <a:pt x="64" y="9"/>
                      </a:lnTo>
                      <a:lnTo>
                        <a:pt x="72" y="9"/>
                      </a:lnTo>
                      <a:lnTo>
                        <a:pt x="79" y="8"/>
                      </a:lnTo>
                      <a:lnTo>
                        <a:pt x="87" y="6"/>
                      </a:lnTo>
                      <a:lnTo>
                        <a:pt x="95" y="4"/>
                      </a:lnTo>
                      <a:lnTo>
                        <a:pt x="102" y="4"/>
                      </a:lnTo>
                      <a:lnTo>
                        <a:pt x="110" y="3"/>
                      </a:lnTo>
                      <a:lnTo>
                        <a:pt x="126" y="3"/>
                      </a:lnTo>
                      <a:lnTo>
                        <a:pt x="126" y="0"/>
                      </a:lnTo>
                      <a:lnTo>
                        <a:pt x="110" y="0"/>
                      </a:lnTo>
                      <a:lnTo>
                        <a:pt x="102" y="1"/>
                      </a:lnTo>
                      <a:lnTo>
                        <a:pt x="95" y="3"/>
                      </a:lnTo>
                      <a:lnTo>
                        <a:pt x="87" y="3"/>
                      </a:lnTo>
                      <a:lnTo>
                        <a:pt x="79" y="4"/>
                      </a:lnTo>
                      <a:lnTo>
                        <a:pt x="71" y="6"/>
                      </a:lnTo>
                      <a:lnTo>
                        <a:pt x="63" y="6"/>
                      </a:lnTo>
                      <a:lnTo>
                        <a:pt x="55" y="8"/>
                      </a:lnTo>
                      <a:lnTo>
                        <a:pt x="48" y="9"/>
                      </a:lnTo>
                      <a:lnTo>
                        <a:pt x="40" y="9"/>
                      </a:lnTo>
                      <a:lnTo>
                        <a:pt x="32" y="11"/>
                      </a:lnTo>
                      <a:lnTo>
                        <a:pt x="0" y="11"/>
                      </a:lnTo>
                      <a:lnTo>
                        <a:pt x="0" y="1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2474" name="Freeform 666"/>
                <p:cNvSpPr>
                  <a:spLocks/>
                </p:cNvSpPr>
                <p:nvPr/>
              </p:nvSpPr>
              <p:spPr bwMode="auto">
                <a:xfrm>
                  <a:off x="4471" y="1624"/>
                  <a:ext cx="42" cy="6"/>
                </a:xfrm>
                <a:custGeom>
                  <a:avLst/>
                  <a:gdLst>
                    <a:gd name="T0" fmla="*/ 0 w 84"/>
                    <a:gd name="T1" fmla="*/ 3 h 12"/>
                    <a:gd name="T2" fmla="*/ 5 w 84"/>
                    <a:gd name="T3" fmla="*/ 5 h 12"/>
                    <a:gd name="T4" fmla="*/ 10 w 84"/>
                    <a:gd name="T5" fmla="*/ 7 h 12"/>
                    <a:gd name="T6" fmla="*/ 21 w 84"/>
                    <a:gd name="T7" fmla="*/ 7 h 12"/>
                    <a:gd name="T8" fmla="*/ 26 w 84"/>
                    <a:gd name="T9" fmla="*/ 8 h 12"/>
                    <a:gd name="T10" fmla="*/ 47 w 84"/>
                    <a:gd name="T11" fmla="*/ 8 h 12"/>
                    <a:gd name="T12" fmla="*/ 53 w 84"/>
                    <a:gd name="T13" fmla="*/ 10 h 12"/>
                    <a:gd name="T14" fmla="*/ 74 w 84"/>
                    <a:gd name="T15" fmla="*/ 10 h 12"/>
                    <a:gd name="T16" fmla="*/ 77 w 84"/>
                    <a:gd name="T17" fmla="*/ 12 h 12"/>
                    <a:gd name="T18" fmla="*/ 84 w 84"/>
                    <a:gd name="T19" fmla="*/ 12 h 12"/>
                    <a:gd name="T20" fmla="*/ 84 w 84"/>
                    <a:gd name="T21" fmla="*/ 10 h 12"/>
                    <a:gd name="T22" fmla="*/ 79 w 84"/>
                    <a:gd name="T23" fmla="*/ 8 h 12"/>
                    <a:gd name="T24" fmla="*/ 74 w 84"/>
                    <a:gd name="T25" fmla="*/ 7 h 12"/>
                    <a:gd name="T26" fmla="*/ 58 w 84"/>
                    <a:gd name="T27" fmla="*/ 7 h 12"/>
                    <a:gd name="T28" fmla="*/ 53 w 84"/>
                    <a:gd name="T29" fmla="*/ 5 h 12"/>
                    <a:gd name="T30" fmla="*/ 26 w 84"/>
                    <a:gd name="T31" fmla="*/ 5 h 12"/>
                    <a:gd name="T32" fmla="*/ 21 w 84"/>
                    <a:gd name="T33" fmla="*/ 3 h 12"/>
                    <a:gd name="T34" fmla="*/ 11 w 84"/>
                    <a:gd name="T35" fmla="*/ 3 h 12"/>
                    <a:gd name="T36" fmla="*/ 7 w 84"/>
                    <a:gd name="T37" fmla="*/ 2 h 12"/>
                    <a:gd name="T38" fmla="*/ 0 w 84"/>
                    <a:gd name="T39" fmla="*/ 0 h 12"/>
                    <a:gd name="T40" fmla="*/ 0 w 84"/>
                    <a:gd name="T41" fmla="*/ 3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4" h="12">
                      <a:moveTo>
                        <a:pt x="0" y="3"/>
                      </a:moveTo>
                      <a:lnTo>
                        <a:pt x="5" y="5"/>
                      </a:lnTo>
                      <a:lnTo>
                        <a:pt x="10" y="7"/>
                      </a:lnTo>
                      <a:lnTo>
                        <a:pt x="21" y="7"/>
                      </a:lnTo>
                      <a:lnTo>
                        <a:pt x="26" y="8"/>
                      </a:lnTo>
                      <a:lnTo>
                        <a:pt x="47" y="8"/>
                      </a:lnTo>
                      <a:lnTo>
                        <a:pt x="53" y="10"/>
                      </a:lnTo>
                      <a:lnTo>
                        <a:pt x="74" y="10"/>
                      </a:lnTo>
                      <a:lnTo>
                        <a:pt x="77" y="12"/>
                      </a:lnTo>
                      <a:lnTo>
                        <a:pt x="84" y="12"/>
                      </a:lnTo>
                      <a:lnTo>
                        <a:pt x="84" y="10"/>
                      </a:lnTo>
                      <a:lnTo>
                        <a:pt x="79" y="8"/>
                      </a:lnTo>
                      <a:lnTo>
                        <a:pt x="74" y="7"/>
                      </a:lnTo>
                      <a:lnTo>
                        <a:pt x="58" y="7"/>
                      </a:lnTo>
                      <a:lnTo>
                        <a:pt x="53" y="5"/>
                      </a:lnTo>
                      <a:lnTo>
                        <a:pt x="26" y="5"/>
                      </a:lnTo>
                      <a:lnTo>
                        <a:pt x="21" y="3"/>
                      </a:lnTo>
                      <a:lnTo>
                        <a:pt x="11" y="3"/>
                      </a:lnTo>
                      <a:lnTo>
                        <a:pt x="7" y="2"/>
                      </a:lnTo>
                      <a:lnTo>
                        <a:pt x="0" y="0"/>
                      </a:lnTo>
                      <a:lnTo>
                        <a:pt x="0"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2475" name="Freeform 667"/>
                <p:cNvSpPr>
                  <a:spLocks/>
                </p:cNvSpPr>
                <p:nvPr/>
              </p:nvSpPr>
              <p:spPr bwMode="auto">
                <a:xfrm>
                  <a:off x="4384" y="1618"/>
                  <a:ext cx="87" cy="8"/>
                </a:xfrm>
                <a:custGeom>
                  <a:avLst/>
                  <a:gdLst>
                    <a:gd name="T0" fmla="*/ 0 w 174"/>
                    <a:gd name="T1" fmla="*/ 4 h 16"/>
                    <a:gd name="T2" fmla="*/ 6 w 174"/>
                    <a:gd name="T3" fmla="*/ 5 h 16"/>
                    <a:gd name="T4" fmla="*/ 16 w 174"/>
                    <a:gd name="T5" fmla="*/ 5 h 16"/>
                    <a:gd name="T6" fmla="*/ 23 w 174"/>
                    <a:gd name="T7" fmla="*/ 7 h 16"/>
                    <a:gd name="T8" fmla="*/ 34 w 174"/>
                    <a:gd name="T9" fmla="*/ 7 h 16"/>
                    <a:gd name="T10" fmla="*/ 39 w 174"/>
                    <a:gd name="T11" fmla="*/ 8 h 16"/>
                    <a:gd name="T12" fmla="*/ 50 w 174"/>
                    <a:gd name="T13" fmla="*/ 8 h 16"/>
                    <a:gd name="T14" fmla="*/ 55 w 174"/>
                    <a:gd name="T15" fmla="*/ 10 h 16"/>
                    <a:gd name="T16" fmla="*/ 66 w 174"/>
                    <a:gd name="T17" fmla="*/ 10 h 16"/>
                    <a:gd name="T18" fmla="*/ 72 w 174"/>
                    <a:gd name="T19" fmla="*/ 12 h 16"/>
                    <a:gd name="T20" fmla="*/ 89 w 174"/>
                    <a:gd name="T21" fmla="*/ 12 h 16"/>
                    <a:gd name="T22" fmla="*/ 93 w 174"/>
                    <a:gd name="T23" fmla="*/ 13 h 16"/>
                    <a:gd name="T24" fmla="*/ 110 w 174"/>
                    <a:gd name="T25" fmla="*/ 13 h 16"/>
                    <a:gd name="T26" fmla="*/ 116 w 174"/>
                    <a:gd name="T27" fmla="*/ 15 h 16"/>
                    <a:gd name="T28" fmla="*/ 137 w 174"/>
                    <a:gd name="T29" fmla="*/ 15 h 16"/>
                    <a:gd name="T30" fmla="*/ 143 w 174"/>
                    <a:gd name="T31" fmla="*/ 16 h 16"/>
                    <a:gd name="T32" fmla="*/ 174 w 174"/>
                    <a:gd name="T33" fmla="*/ 16 h 16"/>
                    <a:gd name="T34" fmla="*/ 174 w 174"/>
                    <a:gd name="T35" fmla="*/ 13 h 16"/>
                    <a:gd name="T36" fmla="*/ 143 w 174"/>
                    <a:gd name="T37" fmla="*/ 13 h 16"/>
                    <a:gd name="T38" fmla="*/ 137 w 174"/>
                    <a:gd name="T39" fmla="*/ 12 h 16"/>
                    <a:gd name="T40" fmla="*/ 116 w 174"/>
                    <a:gd name="T41" fmla="*/ 12 h 16"/>
                    <a:gd name="T42" fmla="*/ 110 w 174"/>
                    <a:gd name="T43" fmla="*/ 10 h 16"/>
                    <a:gd name="T44" fmla="*/ 93 w 174"/>
                    <a:gd name="T45" fmla="*/ 10 h 16"/>
                    <a:gd name="T46" fmla="*/ 89 w 174"/>
                    <a:gd name="T47" fmla="*/ 8 h 16"/>
                    <a:gd name="T48" fmla="*/ 77 w 174"/>
                    <a:gd name="T49" fmla="*/ 8 h 16"/>
                    <a:gd name="T50" fmla="*/ 72 w 174"/>
                    <a:gd name="T51" fmla="*/ 7 h 16"/>
                    <a:gd name="T52" fmla="*/ 50 w 174"/>
                    <a:gd name="T53" fmla="*/ 7 h 16"/>
                    <a:gd name="T54" fmla="*/ 43 w 174"/>
                    <a:gd name="T55" fmla="*/ 5 h 16"/>
                    <a:gd name="T56" fmla="*/ 34 w 174"/>
                    <a:gd name="T57" fmla="*/ 5 h 16"/>
                    <a:gd name="T58" fmla="*/ 27 w 174"/>
                    <a:gd name="T59" fmla="*/ 4 h 16"/>
                    <a:gd name="T60" fmla="*/ 23 w 174"/>
                    <a:gd name="T61" fmla="*/ 4 h 16"/>
                    <a:gd name="T62" fmla="*/ 16 w 174"/>
                    <a:gd name="T63" fmla="*/ 2 h 16"/>
                    <a:gd name="T64" fmla="*/ 6 w 174"/>
                    <a:gd name="T65" fmla="*/ 2 h 16"/>
                    <a:gd name="T66" fmla="*/ 0 w 174"/>
                    <a:gd name="T67" fmla="*/ 0 h 16"/>
                    <a:gd name="T68" fmla="*/ 0 w 174"/>
                    <a:gd name="T69" fmla="*/ 4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74" h="16">
                      <a:moveTo>
                        <a:pt x="0" y="4"/>
                      </a:moveTo>
                      <a:lnTo>
                        <a:pt x="6" y="5"/>
                      </a:lnTo>
                      <a:lnTo>
                        <a:pt x="16" y="5"/>
                      </a:lnTo>
                      <a:lnTo>
                        <a:pt x="23" y="7"/>
                      </a:lnTo>
                      <a:lnTo>
                        <a:pt x="34" y="7"/>
                      </a:lnTo>
                      <a:lnTo>
                        <a:pt x="39" y="8"/>
                      </a:lnTo>
                      <a:lnTo>
                        <a:pt x="50" y="8"/>
                      </a:lnTo>
                      <a:lnTo>
                        <a:pt x="55" y="10"/>
                      </a:lnTo>
                      <a:lnTo>
                        <a:pt x="66" y="10"/>
                      </a:lnTo>
                      <a:lnTo>
                        <a:pt x="72" y="12"/>
                      </a:lnTo>
                      <a:lnTo>
                        <a:pt x="89" y="12"/>
                      </a:lnTo>
                      <a:lnTo>
                        <a:pt x="93" y="13"/>
                      </a:lnTo>
                      <a:lnTo>
                        <a:pt x="110" y="13"/>
                      </a:lnTo>
                      <a:lnTo>
                        <a:pt x="116" y="15"/>
                      </a:lnTo>
                      <a:lnTo>
                        <a:pt x="137" y="15"/>
                      </a:lnTo>
                      <a:lnTo>
                        <a:pt x="143" y="16"/>
                      </a:lnTo>
                      <a:lnTo>
                        <a:pt x="174" y="16"/>
                      </a:lnTo>
                      <a:lnTo>
                        <a:pt x="174" y="13"/>
                      </a:lnTo>
                      <a:lnTo>
                        <a:pt x="143" y="13"/>
                      </a:lnTo>
                      <a:lnTo>
                        <a:pt x="137" y="12"/>
                      </a:lnTo>
                      <a:lnTo>
                        <a:pt x="116" y="12"/>
                      </a:lnTo>
                      <a:lnTo>
                        <a:pt x="110" y="10"/>
                      </a:lnTo>
                      <a:lnTo>
                        <a:pt x="93" y="10"/>
                      </a:lnTo>
                      <a:lnTo>
                        <a:pt x="89" y="8"/>
                      </a:lnTo>
                      <a:lnTo>
                        <a:pt x="77" y="8"/>
                      </a:lnTo>
                      <a:lnTo>
                        <a:pt x="72" y="7"/>
                      </a:lnTo>
                      <a:lnTo>
                        <a:pt x="50" y="7"/>
                      </a:lnTo>
                      <a:lnTo>
                        <a:pt x="43" y="5"/>
                      </a:lnTo>
                      <a:lnTo>
                        <a:pt x="34" y="5"/>
                      </a:lnTo>
                      <a:lnTo>
                        <a:pt x="27" y="4"/>
                      </a:lnTo>
                      <a:lnTo>
                        <a:pt x="23" y="4"/>
                      </a:lnTo>
                      <a:lnTo>
                        <a:pt x="16" y="2"/>
                      </a:lnTo>
                      <a:lnTo>
                        <a:pt x="6" y="2"/>
                      </a:lnTo>
                      <a:lnTo>
                        <a:pt x="0" y="0"/>
                      </a:lnTo>
                      <a:lnTo>
                        <a:pt x="0"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2476" name="Freeform 668"/>
                <p:cNvSpPr>
                  <a:spLocks/>
                </p:cNvSpPr>
                <p:nvPr/>
              </p:nvSpPr>
              <p:spPr bwMode="auto">
                <a:xfrm>
                  <a:off x="4332" y="1610"/>
                  <a:ext cx="52" cy="9"/>
                </a:xfrm>
                <a:custGeom>
                  <a:avLst/>
                  <a:gdLst>
                    <a:gd name="T0" fmla="*/ 0 w 105"/>
                    <a:gd name="T1" fmla="*/ 3 h 18"/>
                    <a:gd name="T2" fmla="*/ 7 w 105"/>
                    <a:gd name="T3" fmla="*/ 3 h 18"/>
                    <a:gd name="T4" fmla="*/ 13 w 105"/>
                    <a:gd name="T5" fmla="*/ 5 h 18"/>
                    <a:gd name="T6" fmla="*/ 19 w 105"/>
                    <a:gd name="T7" fmla="*/ 6 h 18"/>
                    <a:gd name="T8" fmla="*/ 26 w 105"/>
                    <a:gd name="T9" fmla="*/ 8 h 18"/>
                    <a:gd name="T10" fmla="*/ 32 w 105"/>
                    <a:gd name="T11" fmla="*/ 9 h 18"/>
                    <a:gd name="T12" fmla="*/ 39 w 105"/>
                    <a:gd name="T13" fmla="*/ 11 h 18"/>
                    <a:gd name="T14" fmla="*/ 45 w 105"/>
                    <a:gd name="T15" fmla="*/ 11 h 18"/>
                    <a:gd name="T16" fmla="*/ 52 w 105"/>
                    <a:gd name="T17" fmla="*/ 13 h 18"/>
                    <a:gd name="T18" fmla="*/ 58 w 105"/>
                    <a:gd name="T19" fmla="*/ 14 h 18"/>
                    <a:gd name="T20" fmla="*/ 65 w 105"/>
                    <a:gd name="T21" fmla="*/ 14 h 18"/>
                    <a:gd name="T22" fmla="*/ 71 w 105"/>
                    <a:gd name="T23" fmla="*/ 16 h 18"/>
                    <a:gd name="T24" fmla="*/ 78 w 105"/>
                    <a:gd name="T25" fmla="*/ 16 h 18"/>
                    <a:gd name="T26" fmla="*/ 86 w 105"/>
                    <a:gd name="T27" fmla="*/ 18 h 18"/>
                    <a:gd name="T28" fmla="*/ 105 w 105"/>
                    <a:gd name="T29" fmla="*/ 18 h 18"/>
                    <a:gd name="T30" fmla="*/ 105 w 105"/>
                    <a:gd name="T31" fmla="*/ 14 h 18"/>
                    <a:gd name="T32" fmla="*/ 86 w 105"/>
                    <a:gd name="T33" fmla="*/ 14 h 18"/>
                    <a:gd name="T34" fmla="*/ 78 w 105"/>
                    <a:gd name="T35" fmla="*/ 13 h 18"/>
                    <a:gd name="T36" fmla="*/ 65 w 105"/>
                    <a:gd name="T37" fmla="*/ 13 h 18"/>
                    <a:gd name="T38" fmla="*/ 58 w 105"/>
                    <a:gd name="T39" fmla="*/ 11 h 18"/>
                    <a:gd name="T40" fmla="*/ 52 w 105"/>
                    <a:gd name="T41" fmla="*/ 9 h 18"/>
                    <a:gd name="T42" fmla="*/ 45 w 105"/>
                    <a:gd name="T43" fmla="*/ 8 h 18"/>
                    <a:gd name="T44" fmla="*/ 39 w 105"/>
                    <a:gd name="T45" fmla="*/ 6 h 18"/>
                    <a:gd name="T46" fmla="*/ 32 w 105"/>
                    <a:gd name="T47" fmla="*/ 6 h 18"/>
                    <a:gd name="T48" fmla="*/ 26 w 105"/>
                    <a:gd name="T49" fmla="*/ 5 h 18"/>
                    <a:gd name="T50" fmla="*/ 19 w 105"/>
                    <a:gd name="T51" fmla="*/ 3 h 18"/>
                    <a:gd name="T52" fmla="*/ 13 w 105"/>
                    <a:gd name="T53" fmla="*/ 1 h 18"/>
                    <a:gd name="T54" fmla="*/ 7 w 105"/>
                    <a:gd name="T55" fmla="*/ 1 h 18"/>
                    <a:gd name="T56" fmla="*/ 0 w 105"/>
                    <a:gd name="T57" fmla="*/ 0 h 18"/>
                    <a:gd name="T58" fmla="*/ 0 w 105"/>
                    <a:gd name="T59" fmla="*/ 3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5" h="18">
                      <a:moveTo>
                        <a:pt x="0" y="3"/>
                      </a:moveTo>
                      <a:lnTo>
                        <a:pt x="7" y="3"/>
                      </a:lnTo>
                      <a:lnTo>
                        <a:pt x="13" y="5"/>
                      </a:lnTo>
                      <a:lnTo>
                        <a:pt x="19" y="6"/>
                      </a:lnTo>
                      <a:lnTo>
                        <a:pt x="26" y="8"/>
                      </a:lnTo>
                      <a:lnTo>
                        <a:pt x="32" y="9"/>
                      </a:lnTo>
                      <a:lnTo>
                        <a:pt x="39" y="11"/>
                      </a:lnTo>
                      <a:lnTo>
                        <a:pt x="45" y="11"/>
                      </a:lnTo>
                      <a:lnTo>
                        <a:pt x="52" y="13"/>
                      </a:lnTo>
                      <a:lnTo>
                        <a:pt x="58" y="14"/>
                      </a:lnTo>
                      <a:lnTo>
                        <a:pt x="65" y="14"/>
                      </a:lnTo>
                      <a:lnTo>
                        <a:pt x="71" y="16"/>
                      </a:lnTo>
                      <a:lnTo>
                        <a:pt x="78" y="16"/>
                      </a:lnTo>
                      <a:lnTo>
                        <a:pt x="86" y="18"/>
                      </a:lnTo>
                      <a:lnTo>
                        <a:pt x="105" y="18"/>
                      </a:lnTo>
                      <a:lnTo>
                        <a:pt x="105" y="14"/>
                      </a:lnTo>
                      <a:lnTo>
                        <a:pt x="86" y="14"/>
                      </a:lnTo>
                      <a:lnTo>
                        <a:pt x="78" y="13"/>
                      </a:lnTo>
                      <a:lnTo>
                        <a:pt x="65" y="13"/>
                      </a:lnTo>
                      <a:lnTo>
                        <a:pt x="58" y="11"/>
                      </a:lnTo>
                      <a:lnTo>
                        <a:pt x="52" y="9"/>
                      </a:lnTo>
                      <a:lnTo>
                        <a:pt x="45" y="8"/>
                      </a:lnTo>
                      <a:lnTo>
                        <a:pt x="39" y="6"/>
                      </a:lnTo>
                      <a:lnTo>
                        <a:pt x="32" y="6"/>
                      </a:lnTo>
                      <a:lnTo>
                        <a:pt x="26" y="5"/>
                      </a:lnTo>
                      <a:lnTo>
                        <a:pt x="19" y="3"/>
                      </a:lnTo>
                      <a:lnTo>
                        <a:pt x="13" y="1"/>
                      </a:lnTo>
                      <a:lnTo>
                        <a:pt x="7" y="1"/>
                      </a:lnTo>
                      <a:lnTo>
                        <a:pt x="0" y="0"/>
                      </a:lnTo>
                      <a:lnTo>
                        <a:pt x="0"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2477" name="Freeform 669"/>
                <p:cNvSpPr>
                  <a:spLocks/>
                </p:cNvSpPr>
                <p:nvPr/>
              </p:nvSpPr>
              <p:spPr bwMode="auto">
                <a:xfrm>
                  <a:off x="4297" y="1606"/>
                  <a:ext cx="35" cy="6"/>
                </a:xfrm>
                <a:custGeom>
                  <a:avLst/>
                  <a:gdLst>
                    <a:gd name="T0" fmla="*/ 6 w 69"/>
                    <a:gd name="T1" fmla="*/ 0 h 11"/>
                    <a:gd name="T2" fmla="*/ 6 w 69"/>
                    <a:gd name="T3" fmla="*/ 3 h 11"/>
                    <a:gd name="T4" fmla="*/ 11 w 69"/>
                    <a:gd name="T5" fmla="*/ 3 h 11"/>
                    <a:gd name="T6" fmla="*/ 14 w 69"/>
                    <a:gd name="T7" fmla="*/ 5 h 11"/>
                    <a:gd name="T8" fmla="*/ 27 w 69"/>
                    <a:gd name="T9" fmla="*/ 5 h 11"/>
                    <a:gd name="T10" fmla="*/ 30 w 69"/>
                    <a:gd name="T11" fmla="*/ 6 h 11"/>
                    <a:gd name="T12" fmla="*/ 47 w 69"/>
                    <a:gd name="T13" fmla="*/ 6 h 11"/>
                    <a:gd name="T14" fmla="*/ 50 w 69"/>
                    <a:gd name="T15" fmla="*/ 8 h 11"/>
                    <a:gd name="T16" fmla="*/ 58 w 69"/>
                    <a:gd name="T17" fmla="*/ 8 h 11"/>
                    <a:gd name="T18" fmla="*/ 61 w 69"/>
                    <a:gd name="T19" fmla="*/ 9 h 11"/>
                    <a:gd name="T20" fmla="*/ 64 w 69"/>
                    <a:gd name="T21" fmla="*/ 9 h 11"/>
                    <a:gd name="T22" fmla="*/ 69 w 69"/>
                    <a:gd name="T23" fmla="*/ 11 h 11"/>
                    <a:gd name="T24" fmla="*/ 69 w 69"/>
                    <a:gd name="T25" fmla="*/ 8 h 11"/>
                    <a:gd name="T26" fmla="*/ 66 w 69"/>
                    <a:gd name="T27" fmla="*/ 6 h 11"/>
                    <a:gd name="T28" fmla="*/ 61 w 69"/>
                    <a:gd name="T29" fmla="*/ 6 h 11"/>
                    <a:gd name="T30" fmla="*/ 58 w 69"/>
                    <a:gd name="T31" fmla="*/ 5 h 11"/>
                    <a:gd name="T32" fmla="*/ 50 w 69"/>
                    <a:gd name="T33" fmla="*/ 5 h 11"/>
                    <a:gd name="T34" fmla="*/ 47 w 69"/>
                    <a:gd name="T35" fmla="*/ 3 h 11"/>
                    <a:gd name="T36" fmla="*/ 27 w 69"/>
                    <a:gd name="T37" fmla="*/ 3 h 11"/>
                    <a:gd name="T38" fmla="*/ 22 w 69"/>
                    <a:gd name="T39" fmla="*/ 1 h 11"/>
                    <a:gd name="T40" fmla="*/ 11 w 69"/>
                    <a:gd name="T41" fmla="*/ 1 h 11"/>
                    <a:gd name="T42" fmla="*/ 8 w 69"/>
                    <a:gd name="T43" fmla="*/ 0 h 11"/>
                    <a:gd name="T44" fmla="*/ 8 w 69"/>
                    <a:gd name="T45" fmla="*/ 3 h 11"/>
                    <a:gd name="T46" fmla="*/ 6 w 69"/>
                    <a:gd name="T47" fmla="*/ 0 h 11"/>
                    <a:gd name="T48" fmla="*/ 0 w 69"/>
                    <a:gd name="T49" fmla="*/ 1 h 11"/>
                    <a:gd name="T50" fmla="*/ 6 w 69"/>
                    <a:gd name="T51" fmla="*/ 3 h 11"/>
                    <a:gd name="T52" fmla="*/ 6 w 69"/>
                    <a:gd name="T53"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9" h="11">
                      <a:moveTo>
                        <a:pt x="6" y="0"/>
                      </a:moveTo>
                      <a:lnTo>
                        <a:pt x="6" y="3"/>
                      </a:lnTo>
                      <a:lnTo>
                        <a:pt x="11" y="3"/>
                      </a:lnTo>
                      <a:lnTo>
                        <a:pt x="14" y="5"/>
                      </a:lnTo>
                      <a:lnTo>
                        <a:pt x="27" y="5"/>
                      </a:lnTo>
                      <a:lnTo>
                        <a:pt x="30" y="6"/>
                      </a:lnTo>
                      <a:lnTo>
                        <a:pt x="47" y="6"/>
                      </a:lnTo>
                      <a:lnTo>
                        <a:pt x="50" y="8"/>
                      </a:lnTo>
                      <a:lnTo>
                        <a:pt x="58" y="8"/>
                      </a:lnTo>
                      <a:lnTo>
                        <a:pt x="61" y="9"/>
                      </a:lnTo>
                      <a:lnTo>
                        <a:pt x="64" y="9"/>
                      </a:lnTo>
                      <a:lnTo>
                        <a:pt x="69" y="11"/>
                      </a:lnTo>
                      <a:lnTo>
                        <a:pt x="69" y="8"/>
                      </a:lnTo>
                      <a:lnTo>
                        <a:pt x="66" y="6"/>
                      </a:lnTo>
                      <a:lnTo>
                        <a:pt x="61" y="6"/>
                      </a:lnTo>
                      <a:lnTo>
                        <a:pt x="58" y="5"/>
                      </a:lnTo>
                      <a:lnTo>
                        <a:pt x="50" y="5"/>
                      </a:lnTo>
                      <a:lnTo>
                        <a:pt x="47" y="3"/>
                      </a:lnTo>
                      <a:lnTo>
                        <a:pt x="27" y="3"/>
                      </a:lnTo>
                      <a:lnTo>
                        <a:pt x="22" y="1"/>
                      </a:lnTo>
                      <a:lnTo>
                        <a:pt x="11" y="1"/>
                      </a:lnTo>
                      <a:lnTo>
                        <a:pt x="8" y="0"/>
                      </a:lnTo>
                      <a:lnTo>
                        <a:pt x="8" y="3"/>
                      </a:lnTo>
                      <a:lnTo>
                        <a:pt x="6" y="0"/>
                      </a:lnTo>
                      <a:lnTo>
                        <a:pt x="0" y="1"/>
                      </a:lnTo>
                      <a:lnTo>
                        <a:pt x="6" y="3"/>
                      </a:lnTo>
                      <a:lnTo>
                        <a:pt x="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2478" name="Freeform 670"/>
                <p:cNvSpPr>
                  <a:spLocks/>
                </p:cNvSpPr>
                <p:nvPr/>
              </p:nvSpPr>
              <p:spPr bwMode="auto">
                <a:xfrm>
                  <a:off x="4300" y="1599"/>
                  <a:ext cx="44" cy="9"/>
                </a:xfrm>
                <a:custGeom>
                  <a:avLst/>
                  <a:gdLst>
                    <a:gd name="T0" fmla="*/ 87 w 87"/>
                    <a:gd name="T1" fmla="*/ 2 h 18"/>
                    <a:gd name="T2" fmla="*/ 81 w 87"/>
                    <a:gd name="T3" fmla="*/ 0 h 18"/>
                    <a:gd name="T4" fmla="*/ 53 w 87"/>
                    <a:gd name="T5" fmla="*/ 0 h 18"/>
                    <a:gd name="T6" fmla="*/ 47 w 87"/>
                    <a:gd name="T7" fmla="*/ 2 h 18"/>
                    <a:gd name="T8" fmla="*/ 42 w 87"/>
                    <a:gd name="T9" fmla="*/ 2 h 18"/>
                    <a:gd name="T10" fmla="*/ 37 w 87"/>
                    <a:gd name="T11" fmla="*/ 3 h 18"/>
                    <a:gd name="T12" fmla="*/ 31 w 87"/>
                    <a:gd name="T13" fmla="*/ 5 h 18"/>
                    <a:gd name="T14" fmla="*/ 26 w 87"/>
                    <a:gd name="T15" fmla="*/ 7 h 18"/>
                    <a:gd name="T16" fmla="*/ 21 w 87"/>
                    <a:gd name="T17" fmla="*/ 8 h 18"/>
                    <a:gd name="T18" fmla="*/ 15 w 87"/>
                    <a:gd name="T19" fmla="*/ 10 h 18"/>
                    <a:gd name="T20" fmla="*/ 10 w 87"/>
                    <a:gd name="T21" fmla="*/ 11 h 18"/>
                    <a:gd name="T22" fmla="*/ 5 w 87"/>
                    <a:gd name="T23" fmla="*/ 13 h 18"/>
                    <a:gd name="T24" fmla="*/ 0 w 87"/>
                    <a:gd name="T25" fmla="*/ 15 h 18"/>
                    <a:gd name="T26" fmla="*/ 2 w 87"/>
                    <a:gd name="T27" fmla="*/ 18 h 18"/>
                    <a:gd name="T28" fmla="*/ 7 w 87"/>
                    <a:gd name="T29" fmla="*/ 16 h 18"/>
                    <a:gd name="T30" fmla="*/ 12 w 87"/>
                    <a:gd name="T31" fmla="*/ 15 h 18"/>
                    <a:gd name="T32" fmla="*/ 16 w 87"/>
                    <a:gd name="T33" fmla="*/ 13 h 18"/>
                    <a:gd name="T34" fmla="*/ 21 w 87"/>
                    <a:gd name="T35" fmla="*/ 11 h 18"/>
                    <a:gd name="T36" fmla="*/ 26 w 87"/>
                    <a:gd name="T37" fmla="*/ 10 h 18"/>
                    <a:gd name="T38" fmla="*/ 31 w 87"/>
                    <a:gd name="T39" fmla="*/ 8 h 18"/>
                    <a:gd name="T40" fmla="*/ 37 w 87"/>
                    <a:gd name="T41" fmla="*/ 7 h 18"/>
                    <a:gd name="T42" fmla="*/ 42 w 87"/>
                    <a:gd name="T43" fmla="*/ 5 h 18"/>
                    <a:gd name="T44" fmla="*/ 47 w 87"/>
                    <a:gd name="T45" fmla="*/ 5 h 18"/>
                    <a:gd name="T46" fmla="*/ 53 w 87"/>
                    <a:gd name="T47" fmla="*/ 3 h 18"/>
                    <a:gd name="T48" fmla="*/ 81 w 87"/>
                    <a:gd name="T49" fmla="*/ 3 h 18"/>
                    <a:gd name="T50" fmla="*/ 87 w 87"/>
                    <a:gd name="T51" fmla="*/ 5 h 18"/>
                    <a:gd name="T52" fmla="*/ 87 w 87"/>
                    <a:gd name="T53" fmla="*/ 2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7" h="18">
                      <a:moveTo>
                        <a:pt x="87" y="2"/>
                      </a:moveTo>
                      <a:lnTo>
                        <a:pt x="81" y="0"/>
                      </a:lnTo>
                      <a:lnTo>
                        <a:pt x="53" y="0"/>
                      </a:lnTo>
                      <a:lnTo>
                        <a:pt x="47" y="2"/>
                      </a:lnTo>
                      <a:lnTo>
                        <a:pt x="42" y="2"/>
                      </a:lnTo>
                      <a:lnTo>
                        <a:pt x="37" y="3"/>
                      </a:lnTo>
                      <a:lnTo>
                        <a:pt x="31" y="5"/>
                      </a:lnTo>
                      <a:lnTo>
                        <a:pt x="26" y="7"/>
                      </a:lnTo>
                      <a:lnTo>
                        <a:pt x="21" y="8"/>
                      </a:lnTo>
                      <a:lnTo>
                        <a:pt x="15" y="10"/>
                      </a:lnTo>
                      <a:lnTo>
                        <a:pt x="10" y="11"/>
                      </a:lnTo>
                      <a:lnTo>
                        <a:pt x="5" y="13"/>
                      </a:lnTo>
                      <a:lnTo>
                        <a:pt x="0" y="15"/>
                      </a:lnTo>
                      <a:lnTo>
                        <a:pt x="2" y="18"/>
                      </a:lnTo>
                      <a:lnTo>
                        <a:pt x="7" y="16"/>
                      </a:lnTo>
                      <a:lnTo>
                        <a:pt x="12" y="15"/>
                      </a:lnTo>
                      <a:lnTo>
                        <a:pt x="16" y="13"/>
                      </a:lnTo>
                      <a:lnTo>
                        <a:pt x="21" y="11"/>
                      </a:lnTo>
                      <a:lnTo>
                        <a:pt x="26" y="10"/>
                      </a:lnTo>
                      <a:lnTo>
                        <a:pt x="31" y="8"/>
                      </a:lnTo>
                      <a:lnTo>
                        <a:pt x="37" y="7"/>
                      </a:lnTo>
                      <a:lnTo>
                        <a:pt x="42" y="5"/>
                      </a:lnTo>
                      <a:lnTo>
                        <a:pt x="47" y="5"/>
                      </a:lnTo>
                      <a:lnTo>
                        <a:pt x="53" y="3"/>
                      </a:lnTo>
                      <a:lnTo>
                        <a:pt x="81" y="3"/>
                      </a:lnTo>
                      <a:lnTo>
                        <a:pt x="87" y="5"/>
                      </a:lnTo>
                      <a:lnTo>
                        <a:pt x="87"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2479" name="Freeform 671"/>
                <p:cNvSpPr>
                  <a:spLocks/>
                </p:cNvSpPr>
                <p:nvPr/>
              </p:nvSpPr>
              <p:spPr bwMode="auto">
                <a:xfrm>
                  <a:off x="4344" y="1600"/>
                  <a:ext cx="117" cy="10"/>
                </a:xfrm>
                <a:custGeom>
                  <a:avLst/>
                  <a:gdLst>
                    <a:gd name="T0" fmla="*/ 234 w 234"/>
                    <a:gd name="T1" fmla="*/ 18 h 21"/>
                    <a:gd name="T2" fmla="*/ 220 w 234"/>
                    <a:gd name="T3" fmla="*/ 18 h 21"/>
                    <a:gd name="T4" fmla="*/ 213 w 234"/>
                    <a:gd name="T5" fmla="*/ 16 h 21"/>
                    <a:gd name="T6" fmla="*/ 199 w 234"/>
                    <a:gd name="T7" fmla="*/ 16 h 21"/>
                    <a:gd name="T8" fmla="*/ 191 w 234"/>
                    <a:gd name="T9" fmla="*/ 14 h 21"/>
                    <a:gd name="T10" fmla="*/ 176 w 234"/>
                    <a:gd name="T11" fmla="*/ 14 h 21"/>
                    <a:gd name="T12" fmla="*/ 168 w 234"/>
                    <a:gd name="T13" fmla="*/ 13 h 21"/>
                    <a:gd name="T14" fmla="*/ 162 w 234"/>
                    <a:gd name="T15" fmla="*/ 13 h 21"/>
                    <a:gd name="T16" fmla="*/ 153 w 234"/>
                    <a:gd name="T17" fmla="*/ 11 h 21"/>
                    <a:gd name="T18" fmla="*/ 139 w 234"/>
                    <a:gd name="T19" fmla="*/ 11 h 21"/>
                    <a:gd name="T20" fmla="*/ 131 w 234"/>
                    <a:gd name="T21" fmla="*/ 9 h 21"/>
                    <a:gd name="T22" fmla="*/ 124 w 234"/>
                    <a:gd name="T23" fmla="*/ 9 h 21"/>
                    <a:gd name="T24" fmla="*/ 116 w 234"/>
                    <a:gd name="T25" fmla="*/ 8 h 21"/>
                    <a:gd name="T26" fmla="*/ 102 w 234"/>
                    <a:gd name="T27" fmla="*/ 8 h 21"/>
                    <a:gd name="T28" fmla="*/ 94 w 234"/>
                    <a:gd name="T29" fmla="*/ 6 h 21"/>
                    <a:gd name="T30" fmla="*/ 73 w 234"/>
                    <a:gd name="T31" fmla="*/ 6 h 21"/>
                    <a:gd name="T32" fmla="*/ 65 w 234"/>
                    <a:gd name="T33" fmla="*/ 5 h 21"/>
                    <a:gd name="T34" fmla="*/ 57 w 234"/>
                    <a:gd name="T35" fmla="*/ 5 h 21"/>
                    <a:gd name="T36" fmla="*/ 50 w 234"/>
                    <a:gd name="T37" fmla="*/ 3 h 21"/>
                    <a:gd name="T38" fmla="*/ 36 w 234"/>
                    <a:gd name="T39" fmla="*/ 3 h 21"/>
                    <a:gd name="T40" fmla="*/ 29 w 234"/>
                    <a:gd name="T41" fmla="*/ 1 h 21"/>
                    <a:gd name="T42" fmla="*/ 13 w 234"/>
                    <a:gd name="T43" fmla="*/ 1 h 21"/>
                    <a:gd name="T44" fmla="*/ 7 w 234"/>
                    <a:gd name="T45" fmla="*/ 0 h 21"/>
                    <a:gd name="T46" fmla="*/ 0 w 234"/>
                    <a:gd name="T47" fmla="*/ 0 h 21"/>
                    <a:gd name="T48" fmla="*/ 0 w 234"/>
                    <a:gd name="T49" fmla="*/ 3 h 21"/>
                    <a:gd name="T50" fmla="*/ 7 w 234"/>
                    <a:gd name="T51" fmla="*/ 3 h 21"/>
                    <a:gd name="T52" fmla="*/ 13 w 234"/>
                    <a:gd name="T53" fmla="*/ 5 h 21"/>
                    <a:gd name="T54" fmla="*/ 29 w 234"/>
                    <a:gd name="T55" fmla="*/ 5 h 21"/>
                    <a:gd name="T56" fmla="*/ 36 w 234"/>
                    <a:gd name="T57" fmla="*/ 6 h 21"/>
                    <a:gd name="T58" fmla="*/ 57 w 234"/>
                    <a:gd name="T59" fmla="*/ 6 h 21"/>
                    <a:gd name="T60" fmla="*/ 65 w 234"/>
                    <a:gd name="T61" fmla="*/ 8 h 21"/>
                    <a:gd name="T62" fmla="*/ 73 w 234"/>
                    <a:gd name="T63" fmla="*/ 8 h 21"/>
                    <a:gd name="T64" fmla="*/ 79 w 234"/>
                    <a:gd name="T65" fmla="*/ 9 h 21"/>
                    <a:gd name="T66" fmla="*/ 94 w 234"/>
                    <a:gd name="T67" fmla="*/ 9 h 21"/>
                    <a:gd name="T68" fmla="*/ 102 w 234"/>
                    <a:gd name="T69" fmla="*/ 11 h 21"/>
                    <a:gd name="T70" fmla="*/ 116 w 234"/>
                    <a:gd name="T71" fmla="*/ 11 h 21"/>
                    <a:gd name="T72" fmla="*/ 124 w 234"/>
                    <a:gd name="T73" fmla="*/ 13 h 21"/>
                    <a:gd name="T74" fmla="*/ 131 w 234"/>
                    <a:gd name="T75" fmla="*/ 13 h 21"/>
                    <a:gd name="T76" fmla="*/ 139 w 234"/>
                    <a:gd name="T77" fmla="*/ 14 h 21"/>
                    <a:gd name="T78" fmla="*/ 153 w 234"/>
                    <a:gd name="T79" fmla="*/ 14 h 21"/>
                    <a:gd name="T80" fmla="*/ 162 w 234"/>
                    <a:gd name="T81" fmla="*/ 16 h 21"/>
                    <a:gd name="T82" fmla="*/ 176 w 234"/>
                    <a:gd name="T83" fmla="*/ 16 h 21"/>
                    <a:gd name="T84" fmla="*/ 184 w 234"/>
                    <a:gd name="T85" fmla="*/ 18 h 21"/>
                    <a:gd name="T86" fmla="*/ 199 w 234"/>
                    <a:gd name="T87" fmla="*/ 18 h 21"/>
                    <a:gd name="T88" fmla="*/ 205 w 234"/>
                    <a:gd name="T89" fmla="*/ 19 h 21"/>
                    <a:gd name="T90" fmla="*/ 213 w 234"/>
                    <a:gd name="T91" fmla="*/ 19 h 21"/>
                    <a:gd name="T92" fmla="*/ 220 w 234"/>
                    <a:gd name="T93" fmla="*/ 21 h 21"/>
                    <a:gd name="T94" fmla="*/ 234 w 234"/>
                    <a:gd name="T95" fmla="*/ 21 h 21"/>
                    <a:gd name="T96" fmla="*/ 234 w 234"/>
                    <a:gd name="T97" fmla="*/ 18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34" h="21">
                      <a:moveTo>
                        <a:pt x="234" y="18"/>
                      </a:moveTo>
                      <a:lnTo>
                        <a:pt x="220" y="18"/>
                      </a:lnTo>
                      <a:lnTo>
                        <a:pt x="213" y="16"/>
                      </a:lnTo>
                      <a:lnTo>
                        <a:pt x="199" y="16"/>
                      </a:lnTo>
                      <a:lnTo>
                        <a:pt x="191" y="14"/>
                      </a:lnTo>
                      <a:lnTo>
                        <a:pt x="176" y="14"/>
                      </a:lnTo>
                      <a:lnTo>
                        <a:pt x="168" y="13"/>
                      </a:lnTo>
                      <a:lnTo>
                        <a:pt x="162" y="13"/>
                      </a:lnTo>
                      <a:lnTo>
                        <a:pt x="153" y="11"/>
                      </a:lnTo>
                      <a:lnTo>
                        <a:pt x="139" y="11"/>
                      </a:lnTo>
                      <a:lnTo>
                        <a:pt x="131" y="9"/>
                      </a:lnTo>
                      <a:lnTo>
                        <a:pt x="124" y="9"/>
                      </a:lnTo>
                      <a:lnTo>
                        <a:pt x="116" y="8"/>
                      </a:lnTo>
                      <a:lnTo>
                        <a:pt x="102" y="8"/>
                      </a:lnTo>
                      <a:lnTo>
                        <a:pt x="94" y="6"/>
                      </a:lnTo>
                      <a:lnTo>
                        <a:pt x="73" y="6"/>
                      </a:lnTo>
                      <a:lnTo>
                        <a:pt x="65" y="5"/>
                      </a:lnTo>
                      <a:lnTo>
                        <a:pt x="57" y="5"/>
                      </a:lnTo>
                      <a:lnTo>
                        <a:pt x="50" y="3"/>
                      </a:lnTo>
                      <a:lnTo>
                        <a:pt x="36" y="3"/>
                      </a:lnTo>
                      <a:lnTo>
                        <a:pt x="29" y="1"/>
                      </a:lnTo>
                      <a:lnTo>
                        <a:pt x="13" y="1"/>
                      </a:lnTo>
                      <a:lnTo>
                        <a:pt x="7" y="0"/>
                      </a:lnTo>
                      <a:lnTo>
                        <a:pt x="0" y="0"/>
                      </a:lnTo>
                      <a:lnTo>
                        <a:pt x="0" y="3"/>
                      </a:lnTo>
                      <a:lnTo>
                        <a:pt x="7" y="3"/>
                      </a:lnTo>
                      <a:lnTo>
                        <a:pt x="13" y="5"/>
                      </a:lnTo>
                      <a:lnTo>
                        <a:pt x="29" y="5"/>
                      </a:lnTo>
                      <a:lnTo>
                        <a:pt x="36" y="6"/>
                      </a:lnTo>
                      <a:lnTo>
                        <a:pt x="57" y="6"/>
                      </a:lnTo>
                      <a:lnTo>
                        <a:pt x="65" y="8"/>
                      </a:lnTo>
                      <a:lnTo>
                        <a:pt x="73" y="8"/>
                      </a:lnTo>
                      <a:lnTo>
                        <a:pt x="79" y="9"/>
                      </a:lnTo>
                      <a:lnTo>
                        <a:pt x="94" y="9"/>
                      </a:lnTo>
                      <a:lnTo>
                        <a:pt x="102" y="11"/>
                      </a:lnTo>
                      <a:lnTo>
                        <a:pt x="116" y="11"/>
                      </a:lnTo>
                      <a:lnTo>
                        <a:pt x="124" y="13"/>
                      </a:lnTo>
                      <a:lnTo>
                        <a:pt x="131" y="13"/>
                      </a:lnTo>
                      <a:lnTo>
                        <a:pt x="139" y="14"/>
                      </a:lnTo>
                      <a:lnTo>
                        <a:pt x="153" y="14"/>
                      </a:lnTo>
                      <a:lnTo>
                        <a:pt x="162" y="16"/>
                      </a:lnTo>
                      <a:lnTo>
                        <a:pt x="176" y="16"/>
                      </a:lnTo>
                      <a:lnTo>
                        <a:pt x="184" y="18"/>
                      </a:lnTo>
                      <a:lnTo>
                        <a:pt x="199" y="18"/>
                      </a:lnTo>
                      <a:lnTo>
                        <a:pt x="205" y="19"/>
                      </a:lnTo>
                      <a:lnTo>
                        <a:pt x="213" y="19"/>
                      </a:lnTo>
                      <a:lnTo>
                        <a:pt x="220" y="21"/>
                      </a:lnTo>
                      <a:lnTo>
                        <a:pt x="234" y="21"/>
                      </a:lnTo>
                      <a:lnTo>
                        <a:pt x="234"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2480" name="Freeform 672"/>
                <p:cNvSpPr>
                  <a:spLocks/>
                </p:cNvSpPr>
                <p:nvPr/>
              </p:nvSpPr>
              <p:spPr bwMode="auto">
                <a:xfrm>
                  <a:off x="4461" y="1609"/>
                  <a:ext cx="15" cy="3"/>
                </a:xfrm>
                <a:custGeom>
                  <a:avLst/>
                  <a:gdLst>
                    <a:gd name="T0" fmla="*/ 31 w 31"/>
                    <a:gd name="T1" fmla="*/ 3 h 6"/>
                    <a:gd name="T2" fmla="*/ 0 w 31"/>
                    <a:gd name="T3" fmla="*/ 0 h 6"/>
                    <a:gd name="T4" fmla="*/ 0 w 31"/>
                    <a:gd name="T5" fmla="*/ 3 h 6"/>
                    <a:gd name="T6" fmla="*/ 31 w 31"/>
                    <a:gd name="T7" fmla="*/ 6 h 6"/>
                    <a:gd name="T8" fmla="*/ 31 w 31"/>
                    <a:gd name="T9" fmla="*/ 3 h 6"/>
                  </a:gdLst>
                  <a:ahLst/>
                  <a:cxnLst>
                    <a:cxn ang="0">
                      <a:pos x="T0" y="T1"/>
                    </a:cxn>
                    <a:cxn ang="0">
                      <a:pos x="T2" y="T3"/>
                    </a:cxn>
                    <a:cxn ang="0">
                      <a:pos x="T4" y="T5"/>
                    </a:cxn>
                    <a:cxn ang="0">
                      <a:pos x="T6" y="T7"/>
                    </a:cxn>
                    <a:cxn ang="0">
                      <a:pos x="T8" y="T9"/>
                    </a:cxn>
                  </a:cxnLst>
                  <a:rect l="0" t="0" r="r" b="b"/>
                  <a:pathLst>
                    <a:path w="31" h="6">
                      <a:moveTo>
                        <a:pt x="31" y="3"/>
                      </a:moveTo>
                      <a:lnTo>
                        <a:pt x="0" y="0"/>
                      </a:lnTo>
                      <a:lnTo>
                        <a:pt x="0" y="3"/>
                      </a:lnTo>
                      <a:lnTo>
                        <a:pt x="31" y="6"/>
                      </a:lnTo>
                      <a:lnTo>
                        <a:pt x="31"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2481" name="Freeform 673"/>
                <p:cNvSpPr>
                  <a:spLocks/>
                </p:cNvSpPr>
                <p:nvPr/>
              </p:nvSpPr>
              <p:spPr bwMode="auto">
                <a:xfrm>
                  <a:off x="4286" y="1610"/>
                  <a:ext cx="233" cy="22"/>
                </a:xfrm>
                <a:custGeom>
                  <a:avLst/>
                  <a:gdLst>
                    <a:gd name="T0" fmla="*/ 118 w 466"/>
                    <a:gd name="T1" fmla="*/ 15 h 45"/>
                    <a:gd name="T2" fmla="*/ 130 w 466"/>
                    <a:gd name="T3" fmla="*/ 18 h 45"/>
                    <a:gd name="T4" fmla="*/ 145 w 466"/>
                    <a:gd name="T5" fmla="*/ 20 h 45"/>
                    <a:gd name="T6" fmla="*/ 161 w 466"/>
                    <a:gd name="T7" fmla="*/ 21 h 45"/>
                    <a:gd name="T8" fmla="*/ 190 w 466"/>
                    <a:gd name="T9" fmla="*/ 23 h 45"/>
                    <a:gd name="T10" fmla="*/ 211 w 466"/>
                    <a:gd name="T11" fmla="*/ 24 h 45"/>
                    <a:gd name="T12" fmla="*/ 226 w 466"/>
                    <a:gd name="T13" fmla="*/ 26 h 45"/>
                    <a:gd name="T14" fmla="*/ 242 w 466"/>
                    <a:gd name="T15" fmla="*/ 29 h 45"/>
                    <a:gd name="T16" fmla="*/ 259 w 466"/>
                    <a:gd name="T17" fmla="*/ 31 h 45"/>
                    <a:gd name="T18" fmla="*/ 285 w 466"/>
                    <a:gd name="T19" fmla="*/ 32 h 45"/>
                    <a:gd name="T20" fmla="*/ 330 w 466"/>
                    <a:gd name="T21" fmla="*/ 34 h 45"/>
                    <a:gd name="T22" fmla="*/ 363 w 466"/>
                    <a:gd name="T23" fmla="*/ 36 h 45"/>
                    <a:gd name="T24" fmla="*/ 376 w 466"/>
                    <a:gd name="T25" fmla="*/ 37 h 45"/>
                    <a:gd name="T26" fmla="*/ 388 w 466"/>
                    <a:gd name="T27" fmla="*/ 41 h 45"/>
                    <a:gd name="T28" fmla="*/ 409 w 466"/>
                    <a:gd name="T29" fmla="*/ 42 h 45"/>
                    <a:gd name="T30" fmla="*/ 429 w 466"/>
                    <a:gd name="T31" fmla="*/ 44 h 45"/>
                    <a:gd name="T32" fmla="*/ 461 w 466"/>
                    <a:gd name="T33" fmla="*/ 45 h 45"/>
                    <a:gd name="T34" fmla="*/ 434 w 466"/>
                    <a:gd name="T35" fmla="*/ 45 h 45"/>
                    <a:gd name="T36" fmla="*/ 392 w 466"/>
                    <a:gd name="T37" fmla="*/ 44 h 45"/>
                    <a:gd name="T38" fmla="*/ 366 w 466"/>
                    <a:gd name="T39" fmla="*/ 42 h 45"/>
                    <a:gd name="T40" fmla="*/ 324 w 466"/>
                    <a:gd name="T41" fmla="*/ 41 h 45"/>
                    <a:gd name="T42" fmla="*/ 290 w 466"/>
                    <a:gd name="T43" fmla="*/ 39 h 45"/>
                    <a:gd name="T44" fmla="*/ 247 w 466"/>
                    <a:gd name="T45" fmla="*/ 37 h 45"/>
                    <a:gd name="T46" fmla="*/ 197 w 466"/>
                    <a:gd name="T47" fmla="*/ 36 h 45"/>
                    <a:gd name="T48" fmla="*/ 177 w 466"/>
                    <a:gd name="T49" fmla="*/ 32 h 45"/>
                    <a:gd name="T50" fmla="*/ 63 w 466"/>
                    <a:gd name="T51" fmla="*/ 31 h 45"/>
                    <a:gd name="T52" fmla="*/ 43 w 466"/>
                    <a:gd name="T53" fmla="*/ 29 h 45"/>
                    <a:gd name="T54" fmla="*/ 24 w 466"/>
                    <a:gd name="T55" fmla="*/ 26 h 45"/>
                    <a:gd name="T56" fmla="*/ 16 w 466"/>
                    <a:gd name="T57" fmla="*/ 24 h 45"/>
                    <a:gd name="T58" fmla="*/ 8 w 466"/>
                    <a:gd name="T59" fmla="*/ 21 h 45"/>
                    <a:gd name="T60" fmla="*/ 0 w 466"/>
                    <a:gd name="T61" fmla="*/ 18 h 45"/>
                    <a:gd name="T62" fmla="*/ 1 w 466"/>
                    <a:gd name="T63" fmla="*/ 8 h 45"/>
                    <a:gd name="T64" fmla="*/ 9 w 466"/>
                    <a:gd name="T65" fmla="*/ 3 h 45"/>
                    <a:gd name="T66" fmla="*/ 19 w 466"/>
                    <a:gd name="T67" fmla="*/ 0 h 45"/>
                    <a:gd name="T68" fmla="*/ 40 w 466"/>
                    <a:gd name="T69" fmla="*/ 2 h 45"/>
                    <a:gd name="T70" fmla="*/ 50 w 466"/>
                    <a:gd name="T71" fmla="*/ 3 h 45"/>
                    <a:gd name="T72" fmla="*/ 58 w 466"/>
                    <a:gd name="T73" fmla="*/ 5 h 45"/>
                    <a:gd name="T74" fmla="*/ 82 w 466"/>
                    <a:gd name="T75" fmla="*/ 7 h 45"/>
                    <a:gd name="T76" fmla="*/ 90 w 466"/>
                    <a:gd name="T77" fmla="*/ 8 h 45"/>
                    <a:gd name="T78" fmla="*/ 98 w 466"/>
                    <a:gd name="T79" fmla="*/ 10 h 45"/>
                    <a:gd name="T80" fmla="*/ 106 w 466"/>
                    <a:gd name="T81" fmla="*/ 11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66" h="45">
                      <a:moveTo>
                        <a:pt x="109" y="13"/>
                      </a:moveTo>
                      <a:lnTo>
                        <a:pt x="118" y="15"/>
                      </a:lnTo>
                      <a:lnTo>
                        <a:pt x="124" y="16"/>
                      </a:lnTo>
                      <a:lnTo>
                        <a:pt x="130" y="18"/>
                      </a:lnTo>
                      <a:lnTo>
                        <a:pt x="138" y="20"/>
                      </a:lnTo>
                      <a:lnTo>
                        <a:pt x="145" y="20"/>
                      </a:lnTo>
                      <a:lnTo>
                        <a:pt x="153" y="21"/>
                      </a:lnTo>
                      <a:lnTo>
                        <a:pt x="161" y="21"/>
                      </a:lnTo>
                      <a:lnTo>
                        <a:pt x="168" y="23"/>
                      </a:lnTo>
                      <a:lnTo>
                        <a:pt x="190" y="23"/>
                      </a:lnTo>
                      <a:lnTo>
                        <a:pt x="198" y="24"/>
                      </a:lnTo>
                      <a:lnTo>
                        <a:pt x="211" y="24"/>
                      </a:lnTo>
                      <a:lnTo>
                        <a:pt x="219" y="26"/>
                      </a:lnTo>
                      <a:lnTo>
                        <a:pt x="226" y="26"/>
                      </a:lnTo>
                      <a:lnTo>
                        <a:pt x="234" y="28"/>
                      </a:lnTo>
                      <a:lnTo>
                        <a:pt x="242" y="29"/>
                      </a:lnTo>
                      <a:lnTo>
                        <a:pt x="251" y="31"/>
                      </a:lnTo>
                      <a:lnTo>
                        <a:pt x="259" y="31"/>
                      </a:lnTo>
                      <a:lnTo>
                        <a:pt x="269" y="32"/>
                      </a:lnTo>
                      <a:lnTo>
                        <a:pt x="285" y="32"/>
                      </a:lnTo>
                      <a:lnTo>
                        <a:pt x="295" y="34"/>
                      </a:lnTo>
                      <a:lnTo>
                        <a:pt x="330" y="34"/>
                      </a:lnTo>
                      <a:lnTo>
                        <a:pt x="338" y="36"/>
                      </a:lnTo>
                      <a:lnTo>
                        <a:pt x="363" y="36"/>
                      </a:lnTo>
                      <a:lnTo>
                        <a:pt x="369" y="37"/>
                      </a:lnTo>
                      <a:lnTo>
                        <a:pt x="376" y="37"/>
                      </a:lnTo>
                      <a:lnTo>
                        <a:pt x="382" y="39"/>
                      </a:lnTo>
                      <a:lnTo>
                        <a:pt x="388" y="41"/>
                      </a:lnTo>
                      <a:lnTo>
                        <a:pt x="403" y="41"/>
                      </a:lnTo>
                      <a:lnTo>
                        <a:pt x="409" y="42"/>
                      </a:lnTo>
                      <a:lnTo>
                        <a:pt x="422" y="42"/>
                      </a:lnTo>
                      <a:lnTo>
                        <a:pt x="429" y="44"/>
                      </a:lnTo>
                      <a:lnTo>
                        <a:pt x="455" y="44"/>
                      </a:lnTo>
                      <a:lnTo>
                        <a:pt x="461" y="45"/>
                      </a:lnTo>
                      <a:lnTo>
                        <a:pt x="466" y="45"/>
                      </a:lnTo>
                      <a:lnTo>
                        <a:pt x="434" y="45"/>
                      </a:lnTo>
                      <a:lnTo>
                        <a:pt x="424" y="44"/>
                      </a:lnTo>
                      <a:lnTo>
                        <a:pt x="392" y="44"/>
                      </a:lnTo>
                      <a:lnTo>
                        <a:pt x="382" y="42"/>
                      </a:lnTo>
                      <a:lnTo>
                        <a:pt x="366" y="42"/>
                      </a:lnTo>
                      <a:lnTo>
                        <a:pt x="358" y="41"/>
                      </a:lnTo>
                      <a:lnTo>
                        <a:pt x="324" y="41"/>
                      </a:lnTo>
                      <a:lnTo>
                        <a:pt x="314" y="39"/>
                      </a:lnTo>
                      <a:lnTo>
                        <a:pt x="290" y="39"/>
                      </a:lnTo>
                      <a:lnTo>
                        <a:pt x="280" y="37"/>
                      </a:lnTo>
                      <a:lnTo>
                        <a:pt x="247" y="37"/>
                      </a:lnTo>
                      <a:lnTo>
                        <a:pt x="238" y="36"/>
                      </a:lnTo>
                      <a:lnTo>
                        <a:pt x="197" y="36"/>
                      </a:lnTo>
                      <a:lnTo>
                        <a:pt x="187" y="34"/>
                      </a:lnTo>
                      <a:lnTo>
                        <a:pt x="177" y="32"/>
                      </a:lnTo>
                      <a:lnTo>
                        <a:pt x="72" y="32"/>
                      </a:lnTo>
                      <a:lnTo>
                        <a:pt x="63" y="31"/>
                      </a:lnTo>
                      <a:lnTo>
                        <a:pt x="53" y="31"/>
                      </a:lnTo>
                      <a:lnTo>
                        <a:pt x="43" y="29"/>
                      </a:lnTo>
                      <a:lnTo>
                        <a:pt x="34" y="26"/>
                      </a:lnTo>
                      <a:lnTo>
                        <a:pt x="24" y="26"/>
                      </a:lnTo>
                      <a:lnTo>
                        <a:pt x="21" y="24"/>
                      </a:lnTo>
                      <a:lnTo>
                        <a:pt x="16" y="24"/>
                      </a:lnTo>
                      <a:lnTo>
                        <a:pt x="11" y="23"/>
                      </a:lnTo>
                      <a:lnTo>
                        <a:pt x="8" y="21"/>
                      </a:lnTo>
                      <a:lnTo>
                        <a:pt x="3" y="20"/>
                      </a:lnTo>
                      <a:lnTo>
                        <a:pt x="0" y="18"/>
                      </a:lnTo>
                      <a:lnTo>
                        <a:pt x="0" y="11"/>
                      </a:lnTo>
                      <a:lnTo>
                        <a:pt x="1" y="8"/>
                      </a:lnTo>
                      <a:lnTo>
                        <a:pt x="5" y="5"/>
                      </a:lnTo>
                      <a:lnTo>
                        <a:pt x="9" y="3"/>
                      </a:lnTo>
                      <a:lnTo>
                        <a:pt x="14" y="2"/>
                      </a:lnTo>
                      <a:lnTo>
                        <a:pt x="19" y="0"/>
                      </a:lnTo>
                      <a:lnTo>
                        <a:pt x="35" y="0"/>
                      </a:lnTo>
                      <a:lnTo>
                        <a:pt x="40" y="2"/>
                      </a:lnTo>
                      <a:lnTo>
                        <a:pt x="45" y="2"/>
                      </a:lnTo>
                      <a:lnTo>
                        <a:pt x="50" y="3"/>
                      </a:lnTo>
                      <a:lnTo>
                        <a:pt x="53" y="3"/>
                      </a:lnTo>
                      <a:lnTo>
                        <a:pt x="58" y="5"/>
                      </a:lnTo>
                      <a:lnTo>
                        <a:pt x="77" y="5"/>
                      </a:lnTo>
                      <a:lnTo>
                        <a:pt x="82" y="7"/>
                      </a:lnTo>
                      <a:lnTo>
                        <a:pt x="85" y="7"/>
                      </a:lnTo>
                      <a:lnTo>
                        <a:pt x="90" y="8"/>
                      </a:lnTo>
                      <a:lnTo>
                        <a:pt x="93" y="8"/>
                      </a:lnTo>
                      <a:lnTo>
                        <a:pt x="98" y="10"/>
                      </a:lnTo>
                      <a:lnTo>
                        <a:pt x="101" y="10"/>
                      </a:lnTo>
                      <a:lnTo>
                        <a:pt x="106" y="11"/>
                      </a:lnTo>
                      <a:lnTo>
                        <a:pt x="109" y="13"/>
                      </a:lnTo>
                      <a:close/>
                    </a:path>
                  </a:pathLst>
                </a:custGeom>
                <a:solidFill>
                  <a:srgbClr val="E5E5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2482" name="Freeform 674"/>
                <p:cNvSpPr>
                  <a:spLocks/>
                </p:cNvSpPr>
                <p:nvPr/>
              </p:nvSpPr>
              <p:spPr bwMode="auto">
                <a:xfrm>
                  <a:off x="4341" y="1615"/>
                  <a:ext cx="59" cy="8"/>
                </a:xfrm>
                <a:custGeom>
                  <a:avLst/>
                  <a:gdLst>
                    <a:gd name="T0" fmla="*/ 118 w 118"/>
                    <a:gd name="T1" fmla="*/ 13 h 17"/>
                    <a:gd name="T2" fmla="*/ 110 w 118"/>
                    <a:gd name="T3" fmla="*/ 13 h 17"/>
                    <a:gd name="T4" fmla="*/ 102 w 118"/>
                    <a:gd name="T5" fmla="*/ 12 h 17"/>
                    <a:gd name="T6" fmla="*/ 81 w 118"/>
                    <a:gd name="T7" fmla="*/ 12 h 17"/>
                    <a:gd name="T8" fmla="*/ 73 w 118"/>
                    <a:gd name="T9" fmla="*/ 10 h 17"/>
                    <a:gd name="T10" fmla="*/ 59 w 118"/>
                    <a:gd name="T11" fmla="*/ 10 h 17"/>
                    <a:gd name="T12" fmla="*/ 52 w 118"/>
                    <a:gd name="T13" fmla="*/ 9 h 17"/>
                    <a:gd name="T14" fmla="*/ 44 w 118"/>
                    <a:gd name="T15" fmla="*/ 9 h 17"/>
                    <a:gd name="T16" fmla="*/ 36 w 118"/>
                    <a:gd name="T17" fmla="*/ 7 h 17"/>
                    <a:gd name="T18" fmla="*/ 29 w 118"/>
                    <a:gd name="T19" fmla="*/ 7 h 17"/>
                    <a:gd name="T20" fmla="*/ 23 w 118"/>
                    <a:gd name="T21" fmla="*/ 5 h 17"/>
                    <a:gd name="T22" fmla="*/ 15 w 118"/>
                    <a:gd name="T23" fmla="*/ 4 h 17"/>
                    <a:gd name="T24" fmla="*/ 9 w 118"/>
                    <a:gd name="T25" fmla="*/ 2 h 17"/>
                    <a:gd name="T26" fmla="*/ 0 w 118"/>
                    <a:gd name="T27" fmla="*/ 0 h 17"/>
                    <a:gd name="T28" fmla="*/ 0 w 118"/>
                    <a:gd name="T29" fmla="*/ 4 h 17"/>
                    <a:gd name="T30" fmla="*/ 7 w 118"/>
                    <a:gd name="T31" fmla="*/ 5 h 17"/>
                    <a:gd name="T32" fmla="*/ 15 w 118"/>
                    <a:gd name="T33" fmla="*/ 7 h 17"/>
                    <a:gd name="T34" fmla="*/ 21 w 118"/>
                    <a:gd name="T35" fmla="*/ 9 h 17"/>
                    <a:gd name="T36" fmla="*/ 29 w 118"/>
                    <a:gd name="T37" fmla="*/ 10 h 17"/>
                    <a:gd name="T38" fmla="*/ 36 w 118"/>
                    <a:gd name="T39" fmla="*/ 10 h 17"/>
                    <a:gd name="T40" fmla="*/ 44 w 118"/>
                    <a:gd name="T41" fmla="*/ 12 h 17"/>
                    <a:gd name="T42" fmla="*/ 59 w 118"/>
                    <a:gd name="T43" fmla="*/ 12 h 17"/>
                    <a:gd name="T44" fmla="*/ 67 w 118"/>
                    <a:gd name="T45" fmla="*/ 13 h 17"/>
                    <a:gd name="T46" fmla="*/ 81 w 118"/>
                    <a:gd name="T47" fmla="*/ 13 h 17"/>
                    <a:gd name="T48" fmla="*/ 89 w 118"/>
                    <a:gd name="T49" fmla="*/ 15 h 17"/>
                    <a:gd name="T50" fmla="*/ 96 w 118"/>
                    <a:gd name="T51" fmla="*/ 15 h 17"/>
                    <a:gd name="T52" fmla="*/ 102 w 118"/>
                    <a:gd name="T53" fmla="*/ 17 h 17"/>
                    <a:gd name="T54" fmla="*/ 117 w 118"/>
                    <a:gd name="T55" fmla="*/ 17 h 17"/>
                    <a:gd name="T56" fmla="*/ 118 w 118"/>
                    <a:gd name="T57" fmla="*/ 13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18" h="17">
                      <a:moveTo>
                        <a:pt x="118" y="13"/>
                      </a:moveTo>
                      <a:lnTo>
                        <a:pt x="110" y="13"/>
                      </a:lnTo>
                      <a:lnTo>
                        <a:pt x="102" y="12"/>
                      </a:lnTo>
                      <a:lnTo>
                        <a:pt x="81" y="12"/>
                      </a:lnTo>
                      <a:lnTo>
                        <a:pt x="73" y="10"/>
                      </a:lnTo>
                      <a:lnTo>
                        <a:pt x="59" y="10"/>
                      </a:lnTo>
                      <a:lnTo>
                        <a:pt x="52" y="9"/>
                      </a:lnTo>
                      <a:lnTo>
                        <a:pt x="44" y="9"/>
                      </a:lnTo>
                      <a:lnTo>
                        <a:pt x="36" y="7"/>
                      </a:lnTo>
                      <a:lnTo>
                        <a:pt x="29" y="7"/>
                      </a:lnTo>
                      <a:lnTo>
                        <a:pt x="23" y="5"/>
                      </a:lnTo>
                      <a:lnTo>
                        <a:pt x="15" y="4"/>
                      </a:lnTo>
                      <a:lnTo>
                        <a:pt x="9" y="2"/>
                      </a:lnTo>
                      <a:lnTo>
                        <a:pt x="0" y="0"/>
                      </a:lnTo>
                      <a:lnTo>
                        <a:pt x="0" y="4"/>
                      </a:lnTo>
                      <a:lnTo>
                        <a:pt x="7" y="5"/>
                      </a:lnTo>
                      <a:lnTo>
                        <a:pt x="15" y="7"/>
                      </a:lnTo>
                      <a:lnTo>
                        <a:pt x="21" y="9"/>
                      </a:lnTo>
                      <a:lnTo>
                        <a:pt x="29" y="10"/>
                      </a:lnTo>
                      <a:lnTo>
                        <a:pt x="36" y="10"/>
                      </a:lnTo>
                      <a:lnTo>
                        <a:pt x="44" y="12"/>
                      </a:lnTo>
                      <a:lnTo>
                        <a:pt x="59" y="12"/>
                      </a:lnTo>
                      <a:lnTo>
                        <a:pt x="67" y="13"/>
                      </a:lnTo>
                      <a:lnTo>
                        <a:pt x="81" y="13"/>
                      </a:lnTo>
                      <a:lnTo>
                        <a:pt x="89" y="15"/>
                      </a:lnTo>
                      <a:lnTo>
                        <a:pt x="96" y="15"/>
                      </a:lnTo>
                      <a:lnTo>
                        <a:pt x="102" y="17"/>
                      </a:lnTo>
                      <a:lnTo>
                        <a:pt x="117" y="17"/>
                      </a:lnTo>
                      <a:lnTo>
                        <a:pt x="118" y="1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2483" name="Freeform 675"/>
                <p:cNvSpPr>
                  <a:spLocks/>
                </p:cNvSpPr>
                <p:nvPr/>
              </p:nvSpPr>
              <p:spPr bwMode="auto">
                <a:xfrm>
                  <a:off x="4399" y="1622"/>
                  <a:ext cx="69" cy="6"/>
                </a:xfrm>
                <a:custGeom>
                  <a:avLst/>
                  <a:gdLst>
                    <a:gd name="T0" fmla="*/ 137 w 137"/>
                    <a:gd name="T1" fmla="*/ 10 h 13"/>
                    <a:gd name="T2" fmla="*/ 121 w 137"/>
                    <a:gd name="T3" fmla="*/ 10 h 13"/>
                    <a:gd name="T4" fmla="*/ 112 w 137"/>
                    <a:gd name="T5" fmla="*/ 8 h 13"/>
                    <a:gd name="T6" fmla="*/ 59 w 137"/>
                    <a:gd name="T7" fmla="*/ 8 h 13"/>
                    <a:gd name="T8" fmla="*/ 51 w 137"/>
                    <a:gd name="T9" fmla="*/ 7 h 13"/>
                    <a:gd name="T10" fmla="*/ 43 w 137"/>
                    <a:gd name="T11" fmla="*/ 7 h 13"/>
                    <a:gd name="T12" fmla="*/ 33 w 137"/>
                    <a:gd name="T13" fmla="*/ 5 h 13"/>
                    <a:gd name="T14" fmla="*/ 25 w 137"/>
                    <a:gd name="T15" fmla="*/ 5 h 13"/>
                    <a:gd name="T16" fmla="*/ 17 w 137"/>
                    <a:gd name="T17" fmla="*/ 4 h 13"/>
                    <a:gd name="T18" fmla="*/ 8 w 137"/>
                    <a:gd name="T19" fmla="*/ 2 h 13"/>
                    <a:gd name="T20" fmla="*/ 1 w 137"/>
                    <a:gd name="T21" fmla="*/ 0 h 13"/>
                    <a:gd name="T22" fmla="*/ 0 w 137"/>
                    <a:gd name="T23" fmla="*/ 4 h 13"/>
                    <a:gd name="T24" fmla="*/ 8 w 137"/>
                    <a:gd name="T25" fmla="*/ 5 h 13"/>
                    <a:gd name="T26" fmla="*/ 16 w 137"/>
                    <a:gd name="T27" fmla="*/ 7 h 13"/>
                    <a:gd name="T28" fmla="*/ 25 w 137"/>
                    <a:gd name="T29" fmla="*/ 8 h 13"/>
                    <a:gd name="T30" fmla="*/ 43 w 137"/>
                    <a:gd name="T31" fmla="*/ 8 h 13"/>
                    <a:gd name="T32" fmla="*/ 51 w 137"/>
                    <a:gd name="T33" fmla="*/ 10 h 13"/>
                    <a:gd name="T34" fmla="*/ 59 w 137"/>
                    <a:gd name="T35" fmla="*/ 10 h 13"/>
                    <a:gd name="T36" fmla="*/ 69 w 137"/>
                    <a:gd name="T37" fmla="*/ 12 h 13"/>
                    <a:gd name="T38" fmla="*/ 87 w 137"/>
                    <a:gd name="T39" fmla="*/ 12 h 13"/>
                    <a:gd name="T40" fmla="*/ 95 w 137"/>
                    <a:gd name="T41" fmla="*/ 13 h 13"/>
                    <a:gd name="T42" fmla="*/ 137 w 137"/>
                    <a:gd name="T43" fmla="*/ 13 h 13"/>
                    <a:gd name="T44" fmla="*/ 137 w 137"/>
                    <a:gd name="T45" fmla="*/ 1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37" h="13">
                      <a:moveTo>
                        <a:pt x="137" y="10"/>
                      </a:moveTo>
                      <a:lnTo>
                        <a:pt x="121" y="10"/>
                      </a:lnTo>
                      <a:lnTo>
                        <a:pt x="112" y="8"/>
                      </a:lnTo>
                      <a:lnTo>
                        <a:pt x="59" y="8"/>
                      </a:lnTo>
                      <a:lnTo>
                        <a:pt x="51" y="7"/>
                      </a:lnTo>
                      <a:lnTo>
                        <a:pt x="43" y="7"/>
                      </a:lnTo>
                      <a:lnTo>
                        <a:pt x="33" y="5"/>
                      </a:lnTo>
                      <a:lnTo>
                        <a:pt x="25" y="5"/>
                      </a:lnTo>
                      <a:lnTo>
                        <a:pt x="17" y="4"/>
                      </a:lnTo>
                      <a:lnTo>
                        <a:pt x="8" y="2"/>
                      </a:lnTo>
                      <a:lnTo>
                        <a:pt x="1" y="0"/>
                      </a:lnTo>
                      <a:lnTo>
                        <a:pt x="0" y="4"/>
                      </a:lnTo>
                      <a:lnTo>
                        <a:pt x="8" y="5"/>
                      </a:lnTo>
                      <a:lnTo>
                        <a:pt x="16" y="7"/>
                      </a:lnTo>
                      <a:lnTo>
                        <a:pt x="25" y="8"/>
                      </a:lnTo>
                      <a:lnTo>
                        <a:pt x="43" y="8"/>
                      </a:lnTo>
                      <a:lnTo>
                        <a:pt x="51" y="10"/>
                      </a:lnTo>
                      <a:lnTo>
                        <a:pt x="59" y="10"/>
                      </a:lnTo>
                      <a:lnTo>
                        <a:pt x="69" y="12"/>
                      </a:lnTo>
                      <a:lnTo>
                        <a:pt x="87" y="12"/>
                      </a:lnTo>
                      <a:lnTo>
                        <a:pt x="95" y="13"/>
                      </a:lnTo>
                      <a:lnTo>
                        <a:pt x="137" y="13"/>
                      </a:lnTo>
                      <a:lnTo>
                        <a:pt x="137" y="1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2484" name="Freeform 676"/>
                <p:cNvSpPr>
                  <a:spLocks/>
                </p:cNvSpPr>
                <p:nvPr/>
              </p:nvSpPr>
              <p:spPr bwMode="auto">
                <a:xfrm>
                  <a:off x="4468" y="1627"/>
                  <a:ext cx="51" cy="6"/>
                </a:xfrm>
                <a:custGeom>
                  <a:avLst/>
                  <a:gdLst>
                    <a:gd name="T0" fmla="*/ 103 w 103"/>
                    <a:gd name="T1" fmla="*/ 13 h 13"/>
                    <a:gd name="T2" fmla="*/ 103 w 103"/>
                    <a:gd name="T3" fmla="*/ 10 h 13"/>
                    <a:gd name="T4" fmla="*/ 98 w 103"/>
                    <a:gd name="T5" fmla="*/ 10 h 13"/>
                    <a:gd name="T6" fmla="*/ 92 w 103"/>
                    <a:gd name="T7" fmla="*/ 8 h 13"/>
                    <a:gd name="T8" fmla="*/ 74 w 103"/>
                    <a:gd name="T9" fmla="*/ 8 h 13"/>
                    <a:gd name="T10" fmla="*/ 66 w 103"/>
                    <a:gd name="T11" fmla="*/ 7 h 13"/>
                    <a:gd name="T12" fmla="*/ 46 w 103"/>
                    <a:gd name="T13" fmla="*/ 7 h 13"/>
                    <a:gd name="T14" fmla="*/ 40 w 103"/>
                    <a:gd name="T15" fmla="*/ 5 h 13"/>
                    <a:gd name="T16" fmla="*/ 25 w 103"/>
                    <a:gd name="T17" fmla="*/ 5 h 13"/>
                    <a:gd name="T18" fmla="*/ 19 w 103"/>
                    <a:gd name="T19" fmla="*/ 3 h 13"/>
                    <a:gd name="T20" fmla="*/ 13 w 103"/>
                    <a:gd name="T21" fmla="*/ 2 h 13"/>
                    <a:gd name="T22" fmla="*/ 6 w 103"/>
                    <a:gd name="T23" fmla="*/ 2 h 13"/>
                    <a:gd name="T24" fmla="*/ 0 w 103"/>
                    <a:gd name="T25" fmla="*/ 0 h 13"/>
                    <a:gd name="T26" fmla="*/ 0 w 103"/>
                    <a:gd name="T27" fmla="*/ 3 h 13"/>
                    <a:gd name="T28" fmla="*/ 6 w 103"/>
                    <a:gd name="T29" fmla="*/ 5 h 13"/>
                    <a:gd name="T30" fmla="*/ 13 w 103"/>
                    <a:gd name="T31" fmla="*/ 5 h 13"/>
                    <a:gd name="T32" fmla="*/ 19 w 103"/>
                    <a:gd name="T33" fmla="*/ 7 h 13"/>
                    <a:gd name="T34" fmla="*/ 25 w 103"/>
                    <a:gd name="T35" fmla="*/ 7 h 13"/>
                    <a:gd name="T36" fmla="*/ 32 w 103"/>
                    <a:gd name="T37" fmla="*/ 8 h 13"/>
                    <a:gd name="T38" fmla="*/ 40 w 103"/>
                    <a:gd name="T39" fmla="*/ 8 h 13"/>
                    <a:gd name="T40" fmla="*/ 46 w 103"/>
                    <a:gd name="T41" fmla="*/ 10 h 13"/>
                    <a:gd name="T42" fmla="*/ 59 w 103"/>
                    <a:gd name="T43" fmla="*/ 10 h 13"/>
                    <a:gd name="T44" fmla="*/ 66 w 103"/>
                    <a:gd name="T45" fmla="*/ 11 h 13"/>
                    <a:gd name="T46" fmla="*/ 92 w 103"/>
                    <a:gd name="T47" fmla="*/ 11 h 13"/>
                    <a:gd name="T48" fmla="*/ 98 w 103"/>
                    <a:gd name="T49" fmla="*/ 13 h 13"/>
                    <a:gd name="T50" fmla="*/ 103 w 103"/>
                    <a:gd name="T51" fmla="*/ 13 h 13"/>
                    <a:gd name="T52" fmla="*/ 103 w 103"/>
                    <a:gd name="T53" fmla="*/ 10 h 13"/>
                    <a:gd name="T54" fmla="*/ 103 w 103"/>
                    <a:gd name="T55"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03" h="13">
                      <a:moveTo>
                        <a:pt x="103" y="13"/>
                      </a:moveTo>
                      <a:lnTo>
                        <a:pt x="103" y="10"/>
                      </a:lnTo>
                      <a:lnTo>
                        <a:pt x="98" y="10"/>
                      </a:lnTo>
                      <a:lnTo>
                        <a:pt x="92" y="8"/>
                      </a:lnTo>
                      <a:lnTo>
                        <a:pt x="74" y="8"/>
                      </a:lnTo>
                      <a:lnTo>
                        <a:pt x="66" y="7"/>
                      </a:lnTo>
                      <a:lnTo>
                        <a:pt x="46" y="7"/>
                      </a:lnTo>
                      <a:lnTo>
                        <a:pt x="40" y="5"/>
                      </a:lnTo>
                      <a:lnTo>
                        <a:pt x="25" y="5"/>
                      </a:lnTo>
                      <a:lnTo>
                        <a:pt x="19" y="3"/>
                      </a:lnTo>
                      <a:lnTo>
                        <a:pt x="13" y="2"/>
                      </a:lnTo>
                      <a:lnTo>
                        <a:pt x="6" y="2"/>
                      </a:lnTo>
                      <a:lnTo>
                        <a:pt x="0" y="0"/>
                      </a:lnTo>
                      <a:lnTo>
                        <a:pt x="0" y="3"/>
                      </a:lnTo>
                      <a:lnTo>
                        <a:pt x="6" y="5"/>
                      </a:lnTo>
                      <a:lnTo>
                        <a:pt x="13" y="5"/>
                      </a:lnTo>
                      <a:lnTo>
                        <a:pt x="19" y="7"/>
                      </a:lnTo>
                      <a:lnTo>
                        <a:pt x="25" y="7"/>
                      </a:lnTo>
                      <a:lnTo>
                        <a:pt x="32" y="8"/>
                      </a:lnTo>
                      <a:lnTo>
                        <a:pt x="40" y="8"/>
                      </a:lnTo>
                      <a:lnTo>
                        <a:pt x="46" y="10"/>
                      </a:lnTo>
                      <a:lnTo>
                        <a:pt x="59" y="10"/>
                      </a:lnTo>
                      <a:lnTo>
                        <a:pt x="66" y="11"/>
                      </a:lnTo>
                      <a:lnTo>
                        <a:pt x="92" y="11"/>
                      </a:lnTo>
                      <a:lnTo>
                        <a:pt x="98" y="13"/>
                      </a:lnTo>
                      <a:lnTo>
                        <a:pt x="103" y="13"/>
                      </a:lnTo>
                      <a:lnTo>
                        <a:pt x="103" y="10"/>
                      </a:lnTo>
                      <a:lnTo>
                        <a:pt x="103" y="1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2485" name="Freeform 677"/>
                <p:cNvSpPr>
                  <a:spLocks/>
                </p:cNvSpPr>
                <p:nvPr/>
              </p:nvSpPr>
              <p:spPr bwMode="auto">
                <a:xfrm>
                  <a:off x="4385" y="1627"/>
                  <a:ext cx="134" cy="6"/>
                </a:xfrm>
                <a:custGeom>
                  <a:avLst/>
                  <a:gdLst>
                    <a:gd name="T0" fmla="*/ 0 w 269"/>
                    <a:gd name="T1" fmla="*/ 3 h 13"/>
                    <a:gd name="T2" fmla="*/ 33 w 269"/>
                    <a:gd name="T3" fmla="*/ 3 h 13"/>
                    <a:gd name="T4" fmla="*/ 41 w 269"/>
                    <a:gd name="T5" fmla="*/ 5 h 13"/>
                    <a:gd name="T6" fmla="*/ 83 w 269"/>
                    <a:gd name="T7" fmla="*/ 5 h 13"/>
                    <a:gd name="T8" fmla="*/ 93 w 269"/>
                    <a:gd name="T9" fmla="*/ 7 h 13"/>
                    <a:gd name="T10" fmla="*/ 127 w 269"/>
                    <a:gd name="T11" fmla="*/ 7 h 13"/>
                    <a:gd name="T12" fmla="*/ 135 w 269"/>
                    <a:gd name="T13" fmla="*/ 8 h 13"/>
                    <a:gd name="T14" fmla="*/ 151 w 269"/>
                    <a:gd name="T15" fmla="*/ 8 h 13"/>
                    <a:gd name="T16" fmla="*/ 161 w 269"/>
                    <a:gd name="T17" fmla="*/ 10 h 13"/>
                    <a:gd name="T18" fmla="*/ 185 w 269"/>
                    <a:gd name="T19" fmla="*/ 10 h 13"/>
                    <a:gd name="T20" fmla="*/ 195 w 269"/>
                    <a:gd name="T21" fmla="*/ 11 h 13"/>
                    <a:gd name="T22" fmla="*/ 219 w 269"/>
                    <a:gd name="T23" fmla="*/ 11 h 13"/>
                    <a:gd name="T24" fmla="*/ 227 w 269"/>
                    <a:gd name="T25" fmla="*/ 13 h 13"/>
                    <a:gd name="T26" fmla="*/ 269 w 269"/>
                    <a:gd name="T27" fmla="*/ 13 h 13"/>
                    <a:gd name="T28" fmla="*/ 269 w 269"/>
                    <a:gd name="T29" fmla="*/ 10 h 13"/>
                    <a:gd name="T30" fmla="*/ 253 w 269"/>
                    <a:gd name="T31" fmla="*/ 10 h 13"/>
                    <a:gd name="T32" fmla="*/ 245 w 269"/>
                    <a:gd name="T33" fmla="*/ 8 h 13"/>
                    <a:gd name="T34" fmla="*/ 211 w 269"/>
                    <a:gd name="T35" fmla="*/ 8 h 13"/>
                    <a:gd name="T36" fmla="*/ 203 w 269"/>
                    <a:gd name="T37" fmla="*/ 7 h 13"/>
                    <a:gd name="T38" fmla="*/ 161 w 269"/>
                    <a:gd name="T39" fmla="*/ 7 h 13"/>
                    <a:gd name="T40" fmla="*/ 151 w 269"/>
                    <a:gd name="T41" fmla="*/ 5 h 13"/>
                    <a:gd name="T42" fmla="*/ 127 w 269"/>
                    <a:gd name="T43" fmla="*/ 5 h 13"/>
                    <a:gd name="T44" fmla="*/ 117 w 269"/>
                    <a:gd name="T45" fmla="*/ 3 h 13"/>
                    <a:gd name="T46" fmla="*/ 93 w 269"/>
                    <a:gd name="T47" fmla="*/ 3 h 13"/>
                    <a:gd name="T48" fmla="*/ 83 w 269"/>
                    <a:gd name="T49" fmla="*/ 2 h 13"/>
                    <a:gd name="T50" fmla="*/ 59 w 269"/>
                    <a:gd name="T51" fmla="*/ 2 h 13"/>
                    <a:gd name="T52" fmla="*/ 50 w 269"/>
                    <a:gd name="T53" fmla="*/ 0 h 13"/>
                    <a:gd name="T54" fmla="*/ 0 w 269"/>
                    <a:gd name="T55" fmla="*/ 0 h 13"/>
                    <a:gd name="T56" fmla="*/ 0 w 269"/>
                    <a:gd name="T57" fmla="*/ 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69" h="13">
                      <a:moveTo>
                        <a:pt x="0" y="3"/>
                      </a:moveTo>
                      <a:lnTo>
                        <a:pt x="33" y="3"/>
                      </a:lnTo>
                      <a:lnTo>
                        <a:pt x="41" y="5"/>
                      </a:lnTo>
                      <a:lnTo>
                        <a:pt x="83" y="5"/>
                      </a:lnTo>
                      <a:lnTo>
                        <a:pt x="93" y="7"/>
                      </a:lnTo>
                      <a:lnTo>
                        <a:pt x="127" y="7"/>
                      </a:lnTo>
                      <a:lnTo>
                        <a:pt x="135" y="8"/>
                      </a:lnTo>
                      <a:lnTo>
                        <a:pt x="151" y="8"/>
                      </a:lnTo>
                      <a:lnTo>
                        <a:pt x="161" y="10"/>
                      </a:lnTo>
                      <a:lnTo>
                        <a:pt x="185" y="10"/>
                      </a:lnTo>
                      <a:lnTo>
                        <a:pt x="195" y="11"/>
                      </a:lnTo>
                      <a:lnTo>
                        <a:pt x="219" y="11"/>
                      </a:lnTo>
                      <a:lnTo>
                        <a:pt x="227" y="13"/>
                      </a:lnTo>
                      <a:lnTo>
                        <a:pt x="269" y="13"/>
                      </a:lnTo>
                      <a:lnTo>
                        <a:pt x="269" y="10"/>
                      </a:lnTo>
                      <a:lnTo>
                        <a:pt x="253" y="10"/>
                      </a:lnTo>
                      <a:lnTo>
                        <a:pt x="245" y="8"/>
                      </a:lnTo>
                      <a:lnTo>
                        <a:pt x="211" y="8"/>
                      </a:lnTo>
                      <a:lnTo>
                        <a:pt x="203" y="7"/>
                      </a:lnTo>
                      <a:lnTo>
                        <a:pt x="161" y="7"/>
                      </a:lnTo>
                      <a:lnTo>
                        <a:pt x="151" y="5"/>
                      </a:lnTo>
                      <a:lnTo>
                        <a:pt x="127" y="5"/>
                      </a:lnTo>
                      <a:lnTo>
                        <a:pt x="117" y="3"/>
                      </a:lnTo>
                      <a:lnTo>
                        <a:pt x="93" y="3"/>
                      </a:lnTo>
                      <a:lnTo>
                        <a:pt x="83" y="2"/>
                      </a:lnTo>
                      <a:lnTo>
                        <a:pt x="59" y="2"/>
                      </a:lnTo>
                      <a:lnTo>
                        <a:pt x="50" y="0"/>
                      </a:lnTo>
                      <a:lnTo>
                        <a:pt x="0" y="0"/>
                      </a:lnTo>
                      <a:lnTo>
                        <a:pt x="0"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2486" name="Freeform 678"/>
                <p:cNvSpPr>
                  <a:spLocks/>
                </p:cNvSpPr>
                <p:nvPr/>
              </p:nvSpPr>
              <p:spPr bwMode="auto">
                <a:xfrm>
                  <a:off x="4303" y="1622"/>
                  <a:ext cx="82" cy="6"/>
                </a:xfrm>
                <a:custGeom>
                  <a:avLst/>
                  <a:gdLst>
                    <a:gd name="T0" fmla="*/ 0 w 163"/>
                    <a:gd name="T1" fmla="*/ 4 h 13"/>
                    <a:gd name="T2" fmla="*/ 8 w 163"/>
                    <a:gd name="T3" fmla="*/ 7 h 13"/>
                    <a:gd name="T4" fmla="*/ 19 w 163"/>
                    <a:gd name="T5" fmla="*/ 8 h 13"/>
                    <a:gd name="T6" fmla="*/ 38 w 163"/>
                    <a:gd name="T7" fmla="*/ 8 h 13"/>
                    <a:gd name="T8" fmla="*/ 48 w 163"/>
                    <a:gd name="T9" fmla="*/ 10 h 13"/>
                    <a:gd name="T10" fmla="*/ 143 w 163"/>
                    <a:gd name="T11" fmla="*/ 10 h 13"/>
                    <a:gd name="T12" fmla="*/ 153 w 163"/>
                    <a:gd name="T13" fmla="*/ 12 h 13"/>
                    <a:gd name="T14" fmla="*/ 163 w 163"/>
                    <a:gd name="T15" fmla="*/ 13 h 13"/>
                    <a:gd name="T16" fmla="*/ 163 w 163"/>
                    <a:gd name="T17" fmla="*/ 10 h 13"/>
                    <a:gd name="T18" fmla="*/ 153 w 163"/>
                    <a:gd name="T19" fmla="*/ 8 h 13"/>
                    <a:gd name="T20" fmla="*/ 143 w 163"/>
                    <a:gd name="T21" fmla="*/ 8 h 13"/>
                    <a:gd name="T22" fmla="*/ 132 w 163"/>
                    <a:gd name="T23" fmla="*/ 7 h 13"/>
                    <a:gd name="T24" fmla="*/ 38 w 163"/>
                    <a:gd name="T25" fmla="*/ 7 h 13"/>
                    <a:gd name="T26" fmla="*/ 29 w 163"/>
                    <a:gd name="T27" fmla="*/ 5 h 13"/>
                    <a:gd name="T28" fmla="*/ 19 w 163"/>
                    <a:gd name="T29" fmla="*/ 5 h 13"/>
                    <a:gd name="T30" fmla="*/ 9 w 163"/>
                    <a:gd name="T31" fmla="*/ 4 h 13"/>
                    <a:gd name="T32" fmla="*/ 0 w 163"/>
                    <a:gd name="T33" fmla="*/ 0 h 13"/>
                    <a:gd name="T34" fmla="*/ 0 w 163"/>
                    <a:gd name="T35" fmla="*/ 4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3" h="13">
                      <a:moveTo>
                        <a:pt x="0" y="4"/>
                      </a:moveTo>
                      <a:lnTo>
                        <a:pt x="8" y="7"/>
                      </a:lnTo>
                      <a:lnTo>
                        <a:pt x="19" y="8"/>
                      </a:lnTo>
                      <a:lnTo>
                        <a:pt x="38" y="8"/>
                      </a:lnTo>
                      <a:lnTo>
                        <a:pt x="48" y="10"/>
                      </a:lnTo>
                      <a:lnTo>
                        <a:pt x="143" y="10"/>
                      </a:lnTo>
                      <a:lnTo>
                        <a:pt x="153" y="12"/>
                      </a:lnTo>
                      <a:lnTo>
                        <a:pt x="163" y="13"/>
                      </a:lnTo>
                      <a:lnTo>
                        <a:pt x="163" y="10"/>
                      </a:lnTo>
                      <a:lnTo>
                        <a:pt x="153" y="8"/>
                      </a:lnTo>
                      <a:lnTo>
                        <a:pt x="143" y="8"/>
                      </a:lnTo>
                      <a:lnTo>
                        <a:pt x="132" y="7"/>
                      </a:lnTo>
                      <a:lnTo>
                        <a:pt x="38" y="7"/>
                      </a:lnTo>
                      <a:lnTo>
                        <a:pt x="29" y="5"/>
                      </a:lnTo>
                      <a:lnTo>
                        <a:pt x="19" y="5"/>
                      </a:lnTo>
                      <a:lnTo>
                        <a:pt x="9" y="4"/>
                      </a:lnTo>
                      <a:lnTo>
                        <a:pt x="0" y="0"/>
                      </a:lnTo>
                      <a:lnTo>
                        <a:pt x="0"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2487" name="Freeform 679"/>
                <p:cNvSpPr>
                  <a:spLocks/>
                </p:cNvSpPr>
                <p:nvPr/>
              </p:nvSpPr>
              <p:spPr bwMode="auto">
                <a:xfrm>
                  <a:off x="4286" y="1618"/>
                  <a:ext cx="17" cy="5"/>
                </a:xfrm>
                <a:custGeom>
                  <a:avLst/>
                  <a:gdLst>
                    <a:gd name="T0" fmla="*/ 0 w 36"/>
                    <a:gd name="T1" fmla="*/ 2 h 12"/>
                    <a:gd name="T2" fmla="*/ 2 w 36"/>
                    <a:gd name="T3" fmla="*/ 4 h 12"/>
                    <a:gd name="T4" fmla="*/ 5 w 36"/>
                    <a:gd name="T5" fmla="*/ 5 h 12"/>
                    <a:gd name="T6" fmla="*/ 10 w 36"/>
                    <a:gd name="T7" fmla="*/ 7 h 12"/>
                    <a:gd name="T8" fmla="*/ 13 w 36"/>
                    <a:gd name="T9" fmla="*/ 8 h 12"/>
                    <a:gd name="T10" fmla="*/ 18 w 36"/>
                    <a:gd name="T11" fmla="*/ 10 h 12"/>
                    <a:gd name="T12" fmla="*/ 21 w 36"/>
                    <a:gd name="T13" fmla="*/ 10 h 12"/>
                    <a:gd name="T14" fmla="*/ 26 w 36"/>
                    <a:gd name="T15" fmla="*/ 12 h 12"/>
                    <a:gd name="T16" fmla="*/ 36 w 36"/>
                    <a:gd name="T17" fmla="*/ 12 h 12"/>
                    <a:gd name="T18" fmla="*/ 36 w 36"/>
                    <a:gd name="T19" fmla="*/ 8 h 12"/>
                    <a:gd name="T20" fmla="*/ 28 w 36"/>
                    <a:gd name="T21" fmla="*/ 8 h 12"/>
                    <a:gd name="T22" fmla="*/ 23 w 36"/>
                    <a:gd name="T23" fmla="*/ 7 h 12"/>
                    <a:gd name="T24" fmla="*/ 18 w 36"/>
                    <a:gd name="T25" fmla="*/ 7 h 12"/>
                    <a:gd name="T26" fmla="*/ 15 w 36"/>
                    <a:gd name="T27" fmla="*/ 5 h 12"/>
                    <a:gd name="T28" fmla="*/ 10 w 36"/>
                    <a:gd name="T29" fmla="*/ 4 h 12"/>
                    <a:gd name="T30" fmla="*/ 7 w 36"/>
                    <a:gd name="T31" fmla="*/ 2 h 12"/>
                    <a:gd name="T32" fmla="*/ 3 w 36"/>
                    <a:gd name="T33" fmla="*/ 0 h 12"/>
                    <a:gd name="T34" fmla="*/ 3 w 36"/>
                    <a:gd name="T35" fmla="*/ 2 h 12"/>
                    <a:gd name="T36" fmla="*/ 0 w 36"/>
                    <a:gd name="T37" fmla="*/ 2 h 12"/>
                    <a:gd name="T38" fmla="*/ 2 w 36"/>
                    <a:gd name="T39" fmla="*/ 4 h 12"/>
                    <a:gd name="T40" fmla="*/ 0 w 36"/>
                    <a:gd name="T41" fmla="*/ 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6" h="12">
                      <a:moveTo>
                        <a:pt x="0" y="2"/>
                      </a:moveTo>
                      <a:lnTo>
                        <a:pt x="2" y="4"/>
                      </a:lnTo>
                      <a:lnTo>
                        <a:pt x="5" y="5"/>
                      </a:lnTo>
                      <a:lnTo>
                        <a:pt x="10" y="7"/>
                      </a:lnTo>
                      <a:lnTo>
                        <a:pt x="13" y="8"/>
                      </a:lnTo>
                      <a:lnTo>
                        <a:pt x="18" y="10"/>
                      </a:lnTo>
                      <a:lnTo>
                        <a:pt x="21" y="10"/>
                      </a:lnTo>
                      <a:lnTo>
                        <a:pt x="26" y="12"/>
                      </a:lnTo>
                      <a:lnTo>
                        <a:pt x="36" y="12"/>
                      </a:lnTo>
                      <a:lnTo>
                        <a:pt x="36" y="8"/>
                      </a:lnTo>
                      <a:lnTo>
                        <a:pt x="28" y="8"/>
                      </a:lnTo>
                      <a:lnTo>
                        <a:pt x="23" y="7"/>
                      </a:lnTo>
                      <a:lnTo>
                        <a:pt x="18" y="7"/>
                      </a:lnTo>
                      <a:lnTo>
                        <a:pt x="15" y="5"/>
                      </a:lnTo>
                      <a:lnTo>
                        <a:pt x="10" y="4"/>
                      </a:lnTo>
                      <a:lnTo>
                        <a:pt x="7" y="2"/>
                      </a:lnTo>
                      <a:lnTo>
                        <a:pt x="3" y="0"/>
                      </a:lnTo>
                      <a:lnTo>
                        <a:pt x="3" y="2"/>
                      </a:lnTo>
                      <a:lnTo>
                        <a:pt x="0" y="2"/>
                      </a:lnTo>
                      <a:lnTo>
                        <a:pt x="2" y="4"/>
                      </a:lnTo>
                      <a:lnTo>
                        <a:pt x="0"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2488" name="Freeform 680"/>
                <p:cNvSpPr>
                  <a:spLocks/>
                </p:cNvSpPr>
                <p:nvPr/>
              </p:nvSpPr>
              <p:spPr bwMode="auto">
                <a:xfrm>
                  <a:off x="4286" y="1611"/>
                  <a:ext cx="4" cy="7"/>
                </a:xfrm>
                <a:custGeom>
                  <a:avLst/>
                  <a:gdLst>
                    <a:gd name="T0" fmla="*/ 7 w 8"/>
                    <a:gd name="T1" fmla="*/ 0 h 15"/>
                    <a:gd name="T2" fmla="*/ 0 w 8"/>
                    <a:gd name="T3" fmla="*/ 7 h 15"/>
                    <a:gd name="T4" fmla="*/ 0 w 8"/>
                    <a:gd name="T5" fmla="*/ 15 h 15"/>
                    <a:gd name="T6" fmla="*/ 3 w 8"/>
                    <a:gd name="T7" fmla="*/ 15 h 15"/>
                    <a:gd name="T8" fmla="*/ 3 w 8"/>
                    <a:gd name="T9" fmla="*/ 8 h 15"/>
                    <a:gd name="T10" fmla="*/ 5 w 8"/>
                    <a:gd name="T11" fmla="*/ 5 h 15"/>
                    <a:gd name="T12" fmla="*/ 8 w 8"/>
                    <a:gd name="T13" fmla="*/ 4 h 15"/>
                    <a:gd name="T14" fmla="*/ 7 w 8"/>
                    <a:gd name="T15" fmla="*/ 0 h 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 h="15">
                      <a:moveTo>
                        <a:pt x="7" y="0"/>
                      </a:moveTo>
                      <a:lnTo>
                        <a:pt x="0" y="7"/>
                      </a:lnTo>
                      <a:lnTo>
                        <a:pt x="0" y="15"/>
                      </a:lnTo>
                      <a:lnTo>
                        <a:pt x="3" y="15"/>
                      </a:lnTo>
                      <a:lnTo>
                        <a:pt x="3" y="8"/>
                      </a:lnTo>
                      <a:lnTo>
                        <a:pt x="5" y="5"/>
                      </a:lnTo>
                      <a:lnTo>
                        <a:pt x="8" y="4"/>
                      </a:lnTo>
                      <a:lnTo>
                        <a:pt x="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2489" name="Freeform 681"/>
                <p:cNvSpPr>
                  <a:spLocks/>
                </p:cNvSpPr>
                <p:nvPr/>
              </p:nvSpPr>
              <p:spPr bwMode="auto">
                <a:xfrm>
                  <a:off x="4289" y="1609"/>
                  <a:ext cx="36" cy="4"/>
                </a:xfrm>
                <a:custGeom>
                  <a:avLst/>
                  <a:gdLst>
                    <a:gd name="T0" fmla="*/ 72 w 72"/>
                    <a:gd name="T1" fmla="*/ 4 h 8"/>
                    <a:gd name="T2" fmla="*/ 67 w 72"/>
                    <a:gd name="T3" fmla="*/ 4 h 8"/>
                    <a:gd name="T4" fmla="*/ 63 w 72"/>
                    <a:gd name="T5" fmla="*/ 6 h 8"/>
                    <a:gd name="T6" fmla="*/ 58 w 72"/>
                    <a:gd name="T7" fmla="*/ 4 h 8"/>
                    <a:gd name="T8" fmla="*/ 53 w 72"/>
                    <a:gd name="T9" fmla="*/ 4 h 8"/>
                    <a:gd name="T10" fmla="*/ 50 w 72"/>
                    <a:gd name="T11" fmla="*/ 3 h 8"/>
                    <a:gd name="T12" fmla="*/ 45 w 72"/>
                    <a:gd name="T13" fmla="*/ 3 h 8"/>
                    <a:gd name="T14" fmla="*/ 40 w 72"/>
                    <a:gd name="T15" fmla="*/ 1 h 8"/>
                    <a:gd name="T16" fmla="*/ 35 w 72"/>
                    <a:gd name="T17" fmla="*/ 1 h 8"/>
                    <a:gd name="T18" fmla="*/ 30 w 72"/>
                    <a:gd name="T19" fmla="*/ 0 h 8"/>
                    <a:gd name="T20" fmla="*/ 14 w 72"/>
                    <a:gd name="T21" fmla="*/ 0 h 8"/>
                    <a:gd name="T22" fmla="*/ 9 w 72"/>
                    <a:gd name="T23" fmla="*/ 1 h 8"/>
                    <a:gd name="T24" fmla="*/ 4 w 72"/>
                    <a:gd name="T25" fmla="*/ 3 h 8"/>
                    <a:gd name="T26" fmla="*/ 0 w 72"/>
                    <a:gd name="T27" fmla="*/ 4 h 8"/>
                    <a:gd name="T28" fmla="*/ 1 w 72"/>
                    <a:gd name="T29" fmla="*/ 8 h 8"/>
                    <a:gd name="T30" fmla="*/ 4 w 72"/>
                    <a:gd name="T31" fmla="*/ 6 h 8"/>
                    <a:gd name="T32" fmla="*/ 9 w 72"/>
                    <a:gd name="T33" fmla="*/ 4 h 8"/>
                    <a:gd name="T34" fmla="*/ 14 w 72"/>
                    <a:gd name="T35" fmla="*/ 3 h 8"/>
                    <a:gd name="T36" fmla="*/ 30 w 72"/>
                    <a:gd name="T37" fmla="*/ 3 h 8"/>
                    <a:gd name="T38" fmla="*/ 35 w 72"/>
                    <a:gd name="T39" fmla="*/ 4 h 8"/>
                    <a:gd name="T40" fmla="*/ 40 w 72"/>
                    <a:gd name="T41" fmla="*/ 4 h 8"/>
                    <a:gd name="T42" fmla="*/ 43 w 72"/>
                    <a:gd name="T43" fmla="*/ 6 h 8"/>
                    <a:gd name="T44" fmla="*/ 48 w 72"/>
                    <a:gd name="T45" fmla="*/ 6 h 8"/>
                    <a:gd name="T46" fmla="*/ 53 w 72"/>
                    <a:gd name="T47" fmla="*/ 8 h 8"/>
                    <a:gd name="T48" fmla="*/ 72 w 72"/>
                    <a:gd name="T49" fmla="*/ 8 h 8"/>
                    <a:gd name="T50" fmla="*/ 72 w 72"/>
                    <a:gd name="T51" fmla="*/ 4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2" h="8">
                      <a:moveTo>
                        <a:pt x="72" y="4"/>
                      </a:moveTo>
                      <a:lnTo>
                        <a:pt x="67" y="4"/>
                      </a:lnTo>
                      <a:lnTo>
                        <a:pt x="63" y="6"/>
                      </a:lnTo>
                      <a:lnTo>
                        <a:pt x="58" y="4"/>
                      </a:lnTo>
                      <a:lnTo>
                        <a:pt x="53" y="4"/>
                      </a:lnTo>
                      <a:lnTo>
                        <a:pt x="50" y="3"/>
                      </a:lnTo>
                      <a:lnTo>
                        <a:pt x="45" y="3"/>
                      </a:lnTo>
                      <a:lnTo>
                        <a:pt x="40" y="1"/>
                      </a:lnTo>
                      <a:lnTo>
                        <a:pt x="35" y="1"/>
                      </a:lnTo>
                      <a:lnTo>
                        <a:pt x="30" y="0"/>
                      </a:lnTo>
                      <a:lnTo>
                        <a:pt x="14" y="0"/>
                      </a:lnTo>
                      <a:lnTo>
                        <a:pt x="9" y="1"/>
                      </a:lnTo>
                      <a:lnTo>
                        <a:pt x="4" y="3"/>
                      </a:lnTo>
                      <a:lnTo>
                        <a:pt x="0" y="4"/>
                      </a:lnTo>
                      <a:lnTo>
                        <a:pt x="1" y="8"/>
                      </a:lnTo>
                      <a:lnTo>
                        <a:pt x="4" y="6"/>
                      </a:lnTo>
                      <a:lnTo>
                        <a:pt x="9" y="4"/>
                      </a:lnTo>
                      <a:lnTo>
                        <a:pt x="14" y="3"/>
                      </a:lnTo>
                      <a:lnTo>
                        <a:pt x="30" y="3"/>
                      </a:lnTo>
                      <a:lnTo>
                        <a:pt x="35" y="4"/>
                      </a:lnTo>
                      <a:lnTo>
                        <a:pt x="40" y="4"/>
                      </a:lnTo>
                      <a:lnTo>
                        <a:pt x="43" y="6"/>
                      </a:lnTo>
                      <a:lnTo>
                        <a:pt x="48" y="6"/>
                      </a:lnTo>
                      <a:lnTo>
                        <a:pt x="53" y="8"/>
                      </a:lnTo>
                      <a:lnTo>
                        <a:pt x="72" y="8"/>
                      </a:lnTo>
                      <a:lnTo>
                        <a:pt x="72"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2490" name="Freeform 682"/>
                <p:cNvSpPr>
                  <a:spLocks/>
                </p:cNvSpPr>
                <p:nvPr/>
              </p:nvSpPr>
              <p:spPr bwMode="auto">
                <a:xfrm>
                  <a:off x="4325" y="1611"/>
                  <a:ext cx="16" cy="6"/>
                </a:xfrm>
                <a:custGeom>
                  <a:avLst/>
                  <a:gdLst>
                    <a:gd name="T0" fmla="*/ 32 w 32"/>
                    <a:gd name="T1" fmla="*/ 8 h 12"/>
                    <a:gd name="T2" fmla="*/ 29 w 32"/>
                    <a:gd name="T3" fmla="*/ 7 h 12"/>
                    <a:gd name="T4" fmla="*/ 24 w 32"/>
                    <a:gd name="T5" fmla="*/ 5 h 12"/>
                    <a:gd name="T6" fmla="*/ 21 w 32"/>
                    <a:gd name="T7" fmla="*/ 5 h 12"/>
                    <a:gd name="T8" fmla="*/ 16 w 32"/>
                    <a:gd name="T9" fmla="*/ 4 h 12"/>
                    <a:gd name="T10" fmla="*/ 13 w 32"/>
                    <a:gd name="T11" fmla="*/ 4 h 12"/>
                    <a:gd name="T12" fmla="*/ 8 w 32"/>
                    <a:gd name="T13" fmla="*/ 2 h 12"/>
                    <a:gd name="T14" fmla="*/ 5 w 32"/>
                    <a:gd name="T15" fmla="*/ 2 h 12"/>
                    <a:gd name="T16" fmla="*/ 0 w 32"/>
                    <a:gd name="T17" fmla="*/ 0 h 12"/>
                    <a:gd name="T18" fmla="*/ 0 w 32"/>
                    <a:gd name="T19" fmla="*/ 4 h 12"/>
                    <a:gd name="T20" fmla="*/ 3 w 32"/>
                    <a:gd name="T21" fmla="*/ 5 h 12"/>
                    <a:gd name="T22" fmla="*/ 8 w 32"/>
                    <a:gd name="T23" fmla="*/ 5 h 12"/>
                    <a:gd name="T24" fmla="*/ 13 w 32"/>
                    <a:gd name="T25" fmla="*/ 7 h 12"/>
                    <a:gd name="T26" fmla="*/ 16 w 32"/>
                    <a:gd name="T27" fmla="*/ 7 h 12"/>
                    <a:gd name="T28" fmla="*/ 21 w 32"/>
                    <a:gd name="T29" fmla="*/ 8 h 12"/>
                    <a:gd name="T30" fmla="*/ 24 w 32"/>
                    <a:gd name="T31" fmla="*/ 8 h 12"/>
                    <a:gd name="T32" fmla="*/ 28 w 32"/>
                    <a:gd name="T33" fmla="*/ 10 h 12"/>
                    <a:gd name="T34" fmla="*/ 31 w 32"/>
                    <a:gd name="T35" fmla="*/ 12 h 12"/>
                    <a:gd name="T36" fmla="*/ 32 w 32"/>
                    <a:gd name="T37" fmla="*/ 12 h 12"/>
                    <a:gd name="T38" fmla="*/ 31 w 32"/>
                    <a:gd name="T39" fmla="*/ 12 h 12"/>
                    <a:gd name="T40" fmla="*/ 32 w 32"/>
                    <a:gd name="T41" fmla="*/ 12 h 12"/>
                    <a:gd name="T42" fmla="*/ 32 w 32"/>
                    <a:gd name="T43" fmla="*/ 8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2" h="12">
                      <a:moveTo>
                        <a:pt x="32" y="8"/>
                      </a:moveTo>
                      <a:lnTo>
                        <a:pt x="29" y="7"/>
                      </a:lnTo>
                      <a:lnTo>
                        <a:pt x="24" y="5"/>
                      </a:lnTo>
                      <a:lnTo>
                        <a:pt x="21" y="5"/>
                      </a:lnTo>
                      <a:lnTo>
                        <a:pt x="16" y="4"/>
                      </a:lnTo>
                      <a:lnTo>
                        <a:pt x="13" y="4"/>
                      </a:lnTo>
                      <a:lnTo>
                        <a:pt x="8" y="2"/>
                      </a:lnTo>
                      <a:lnTo>
                        <a:pt x="5" y="2"/>
                      </a:lnTo>
                      <a:lnTo>
                        <a:pt x="0" y="0"/>
                      </a:lnTo>
                      <a:lnTo>
                        <a:pt x="0" y="4"/>
                      </a:lnTo>
                      <a:lnTo>
                        <a:pt x="3" y="5"/>
                      </a:lnTo>
                      <a:lnTo>
                        <a:pt x="8" y="5"/>
                      </a:lnTo>
                      <a:lnTo>
                        <a:pt x="13" y="7"/>
                      </a:lnTo>
                      <a:lnTo>
                        <a:pt x="16" y="7"/>
                      </a:lnTo>
                      <a:lnTo>
                        <a:pt x="21" y="8"/>
                      </a:lnTo>
                      <a:lnTo>
                        <a:pt x="24" y="8"/>
                      </a:lnTo>
                      <a:lnTo>
                        <a:pt x="28" y="10"/>
                      </a:lnTo>
                      <a:lnTo>
                        <a:pt x="31" y="12"/>
                      </a:lnTo>
                      <a:lnTo>
                        <a:pt x="32" y="12"/>
                      </a:lnTo>
                      <a:lnTo>
                        <a:pt x="31" y="12"/>
                      </a:lnTo>
                      <a:lnTo>
                        <a:pt x="32" y="12"/>
                      </a:lnTo>
                      <a:lnTo>
                        <a:pt x="32"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2491" name="Freeform 683"/>
                <p:cNvSpPr>
                  <a:spLocks/>
                </p:cNvSpPr>
                <p:nvPr/>
              </p:nvSpPr>
              <p:spPr bwMode="auto">
                <a:xfrm>
                  <a:off x="4132" y="1614"/>
                  <a:ext cx="160" cy="15"/>
                </a:xfrm>
                <a:custGeom>
                  <a:avLst/>
                  <a:gdLst>
                    <a:gd name="T0" fmla="*/ 303 w 321"/>
                    <a:gd name="T1" fmla="*/ 0 h 31"/>
                    <a:gd name="T2" fmla="*/ 303 w 321"/>
                    <a:gd name="T3" fmla="*/ 13 h 31"/>
                    <a:gd name="T4" fmla="*/ 307 w 321"/>
                    <a:gd name="T5" fmla="*/ 16 h 31"/>
                    <a:gd name="T6" fmla="*/ 310 w 321"/>
                    <a:gd name="T7" fmla="*/ 16 h 31"/>
                    <a:gd name="T8" fmla="*/ 313 w 321"/>
                    <a:gd name="T9" fmla="*/ 20 h 31"/>
                    <a:gd name="T10" fmla="*/ 315 w 321"/>
                    <a:gd name="T11" fmla="*/ 20 h 31"/>
                    <a:gd name="T12" fmla="*/ 316 w 321"/>
                    <a:gd name="T13" fmla="*/ 21 h 31"/>
                    <a:gd name="T14" fmla="*/ 321 w 321"/>
                    <a:gd name="T15" fmla="*/ 21 h 31"/>
                    <a:gd name="T16" fmla="*/ 292 w 321"/>
                    <a:gd name="T17" fmla="*/ 26 h 31"/>
                    <a:gd name="T18" fmla="*/ 287 w 321"/>
                    <a:gd name="T19" fmla="*/ 29 h 31"/>
                    <a:gd name="T20" fmla="*/ 266 w 321"/>
                    <a:gd name="T21" fmla="*/ 29 h 31"/>
                    <a:gd name="T22" fmla="*/ 261 w 321"/>
                    <a:gd name="T23" fmla="*/ 31 h 31"/>
                    <a:gd name="T24" fmla="*/ 195 w 321"/>
                    <a:gd name="T25" fmla="*/ 31 h 31"/>
                    <a:gd name="T26" fmla="*/ 189 w 321"/>
                    <a:gd name="T27" fmla="*/ 29 h 31"/>
                    <a:gd name="T28" fmla="*/ 150 w 321"/>
                    <a:gd name="T29" fmla="*/ 29 h 31"/>
                    <a:gd name="T30" fmla="*/ 144 w 321"/>
                    <a:gd name="T31" fmla="*/ 28 h 31"/>
                    <a:gd name="T32" fmla="*/ 103 w 321"/>
                    <a:gd name="T33" fmla="*/ 28 h 31"/>
                    <a:gd name="T34" fmla="*/ 97 w 321"/>
                    <a:gd name="T35" fmla="*/ 26 h 31"/>
                    <a:gd name="T36" fmla="*/ 89 w 321"/>
                    <a:gd name="T37" fmla="*/ 26 h 31"/>
                    <a:gd name="T38" fmla="*/ 82 w 321"/>
                    <a:gd name="T39" fmla="*/ 24 h 31"/>
                    <a:gd name="T40" fmla="*/ 68 w 321"/>
                    <a:gd name="T41" fmla="*/ 24 h 31"/>
                    <a:gd name="T42" fmla="*/ 61 w 321"/>
                    <a:gd name="T43" fmla="*/ 23 h 31"/>
                    <a:gd name="T44" fmla="*/ 53 w 321"/>
                    <a:gd name="T45" fmla="*/ 21 h 31"/>
                    <a:gd name="T46" fmla="*/ 47 w 321"/>
                    <a:gd name="T47" fmla="*/ 20 h 31"/>
                    <a:gd name="T48" fmla="*/ 41 w 321"/>
                    <a:gd name="T49" fmla="*/ 20 h 31"/>
                    <a:gd name="T50" fmla="*/ 34 w 321"/>
                    <a:gd name="T51" fmla="*/ 18 h 31"/>
                    <a:gd name="T52" fmla="*/ 28 w 321"/>
                    <a:gd name="T53" fmla="*/ 16 h 31"/>
                    <a:gd name="T54" fmla="*/ 20 w 321"/>
                    <a:gd name="T55" fmla="*/ 15 h 31"/>
                    <a:gd name="T56" fmla="*/ 13 w 321"/>
                    <a:gd name="T57" fmla="*/ 13 h 31"/>
                    <a:gd name="T58" fmla="*/ 7 w 321"/>
                    <a:gd name="T59" fmla="*/ 12 h 31"/>
                    <a:gd name="T60" fmla="*/ 0 w 321"/>
                    <a:gd name="T61" fmla="*/ 10 h 31"/>
                    <a:gd name="T62" fmla="*/ 5 w 321"/>
                    <a:gd name="T63" fmla="*/ 8 h 31"/>
                    <a:gd name="T64" fmla="*/ 10 w 321"/>
                    <a:gd name="T65" fmla="*/ 7 h 31"/>
                    <a:gd name="T66" fmla="*/ 192 w 321"/>
                    <a:gd name="T67" fmla="*/ 7 h 31"/>
                    <a:gd name="T68" fmla="*/ 199 w 321"/>
                    <a:gd name="T69" fmla="*/ 5 h 31"/>
                    <a:gd name="T70" fmla="*/ 265 w 321"/>
                    <a:gd name="T71" fmla="*/ 5 h 31"/>
                    <a:gd name="T72" fmla="*/ 265 w 321"/>
                    <a:gd name="T73" fmla="*/ 7 h 31"/>
                    <a:gd name="T74" fmla="*/ 263 w 321"/>
                    <a:gd name="T75" fmla="*/ 10 h 31"/>
                    <a:gd name="T76" fmla="*/ 263 w 321"/>
                    <a:gd name="T77" fmla="*/ 15 h 31"/>
                    <a:gd name="T78" fmla="*/ 265 w 321"/>
                    <a:gd name="T79" fmla="*/ 15 h 31"/>
                    <a:gd name="T80" fmla="*/ 268 w 321"/>
                    <a:gd name="T81" fmla="*/ 12 h 31"/>
                    <a:gd name="T82" fmla="*/ 268 w 321"/>
                    <a:gd name="T83" fmla="*/ 10 h 31"/>
                    <a:gd name="T84" fmla="*/ 269 w 321"/>
                    <a:gd name="T85" fmla="*/ 7 h 31"/>
                    <a:gd name="T86" fmla="*/ 271 w 321"/>
                    <a:gd name="T87" fmla="*/ 3 h 31"/>
                    <a:gd name="T88" fmla="*/ 286 w 321"/>
                    <a:gd name="T89" fmla="*/ 3 h 31"/>
                    <a:gd name="T90" fmla="*/ 289 w 321"/>
                    <a:gd name="T91" fmla="*/ 2 h 31"/>
                    <a:gd name="T92" fmla="*/ 299 w 321"/>
                    <a:gd name="T93" fmla="*/ 2 h 31"/>
                    <a:gd name="T94" fmla="*/ 303 w 321"/>
                    <a:gd name="T95"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21" h="31">
                      <a:moveTo>
                        <a:pt x="303" y="0"/>
                      </a:moveTo>
                      <a:lnTo>
                        <a:pt x="303" y="13"/>
                      </a:lnTo>
                      <a:lnTo>
                        <a:pt x="307" y="16"/>
                      </a:lnTo>
                      <a:lnTo>
                        <a:pt x="310" y="16"/>
                      </a:lnTo>
                      <a:lnTo>
                        <a:pt x="313" y="20"/>
                      </a:lnTo>
                      <a:lnTo>
                        <a:pt x="315" y="20"/>
                      </a:lnTo>
                      <a:lnTo>
                        <a:pt x="316" y="21"/>
                      </a:lnTo>
                      <a:lnTo>
                        <a:pt x="321" y="21"/>
                      </a:lnTo>
                      <a:lnTo>
                        <a:pt x="292" y="26"/>
                      </a:lnTo>
                      <a:lnTo>
                        <a:pt x="287" y="29"/>
                      </a:lnTo>
                      <a:lnTo>
                        <a:pt x="266" y="29"/>
                      </a:lnTo>
                      <a:lnTo>
                        <a:pt x="261" y="31"/>
                      </a:lnTo>
                      <a:lnTo>
                        <a:pt x="195" y="31"/>
                      </a:lnTo>
                      <a:lnTo>
                        <a:pt x="189" y="29"/>
                      </a:lnTo>
                      <a:lnTo>
                        <a:pt x="150" y="29"/>
                      </a:lnTo>
                      <a:lnTo>
                        <a:pt x="144" y="28"/>
                      </a:lnTo>
                      <a:lnTo>
                        <a:pt x="103" y="28"/>
                      </a:lnTo>
                      <a:lnTo>
                        <a:pt x="97" y="26"/>
                      </a:lnTo>
                      <a:lnTo>
                        <a:pt x="89" y="26"/>
                      </a:lnTo>
                      <a:lnTo>
                        <a:pt x="82" y="24"/>
                      </a:lnTo>
                      <a:lnTo>
                        <a:pt x="68" y="24"/>
                      </a:lnTo>
                      <a:lnTo>
                        <a:pt x="61" y="23"/>
                      </a:lnTo>
                      <a:lnTo>
                        <a:pt x="53" y="21"/>
                      </a:lnTo>
                      <a:lnTo>
                        <a:pt x="47" y="20"/>
                      </a:lnTo>
                      <a:lnTo>
                        <a:pt x="41" y="20"/>
                      </a:lnTo>
                      <a:lnTo>
                        <a:pt x="34" y="18"/>
                      </a:lnTo>
                      <a:lnTo>
                        <a:pt x="28" y="16"/>
                      </a:lnTo>
                      <a:lnTo>
                        <a:pt x="20" y="15"/>
                      </a:lnTo>
                      <a:lnTo>
                        <a:pt x="13" y="13"/>
                      </a:lnTo>
                      <a:lnTo>
                        <a:pt x="7" y="12"/>
                      </a:lnTo>
                      <a:lnTo>
                        <a:pt x="0" y="10"/>
                      </a:lnTo>
                      <a:lnTo>
                        <a:pt x="5" y="8"/>
                      </a:lnTo>
                      <a:lnTo>
                        <a:pt x="10" y="7"/>
                      </a:lnTo>
                      <a:lnTo>
                        <a:pt x="192" y="7"/>
                      </a:lnTo>
                      <a:lnTo>
                        <a:pt x="199" y="5"/>
                      </a:lnTo>
                      <a:lnTo>
                        <a:pt x="265" y="5"/>
                      </a:lnTo>
                      <a:lnTo>
                        <a:pt x="265" y="7"/>
                      </a:lnTo>
                      <a:lnTo>
                        <a:pt x="263" y="10"/>
                      </a:lnTo>
                      <a:lnTo>
                        <a:pt x="263" y="15"/>
                      </a:lnTo>
                      <a:lnTo>
                        <a:pt x="265" y="15"/>
                      </a:lnTo>
                      <a:lnTo>
                        <a:pt x="268" y="12"/>
                      </a:lnTo>
                      <a:lnTo>
                        <a:pt x="268" y="10"/>
                      </a:lnTo>
                      <a:lnTo>
                        <a:pt x="269" y="7"/>
                      </a:lnTo>
                      <a:lnTo>
                        <a:pt x="271" y="3"/>
                      </a:lnTo>
                      <a:lnTo>
                        <a:pt x="286" y="3"/>
                      </a:lnTo>
                      <a:lnTo>
                        <a:pt x="289" y="2"/>
                      </a:lnTo>
                      <a:lnTo>
                        <a:pt x="299" y="2"/>
                      </a:lnTo>
                      <a:lnTo>
                        <a:pt x="303" y="0"/>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2492" name="Freeform 684"/>
                <p:cNvSpPr>
                  <a:spLocks/>
                </p:cNvSpPr>
                <p:nvPr/>
              </p:nvSpPr>
              <p:spPr bwMode="auto">
                <a:xfrm>
                  <a:off x="4282" y="1614"/>
                  <a:ext cx="4" cy="9"/>
                </a:xfrm>
                <a:custGeom>
                  <a:avLst/>
                  <a:gdLst>
                    <a:gd name="T0" fmla="*/ 8 w 8"/>
                    <a:gd name="T1" fmla="*/ 15 h 18"/>
                    <a:gd name="T2" fmla="*/ 5 w 8"/>
                    <a:gd name="T3" fmla="*/ 15 h 18"/>
                    <a:gd name="T4" fmla="*/ 3 w 8"/>
                    <a:gd name="T5" fmla="*/ 13 h 18"/>
                    <a:gd name="T6" fmla="*/ 3 w 8"/>
                    <a:gd name="T7" fmla="*/ 3 h 18"/>
                    <a:gd name="T8" fmla="*/ 1 w 8"/>
                    <a:gd name="T9" fmla="*/ 0 h 18"/>
                    <a:gd name="T10" fmla="*/ 0 w 8"/>
                    <a:gd name="T11" fmla="*/ 0 h 18"/>
                    <a:gd name="T12" fmla="*/ 0 w 8"/>
                    <a:gd name="T13" fmla="*/ 13 h 18"/>
                    <a:gd name="T14" fmla="*/ 1 w 8"/>
                    <a:gd name="T15" fmla="*/ 15 h 18"/>
                    <a:gd name="T16" fmla="*/ 3 w 8"/>
                    <a:gd name="T17" fmla="*/ 18 h 18"/>
                    <a:gd name="T18" fmla="*/ 6 w 8"/>
                    <a:gd name="T19" fmla="*/ 18 h 18"/>
                    <a:gd name="T20" fmla="*/ 8 w 8"/>
                    <a:gd name="T21" fmla="*/ 15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 h="18">
                      <a:moveTo>
                        <a:pt x="8" y="15"/>
                      </a:moveTo>
                      <a:lnTo>
                        <a:pt x="5" y="15"/>
                      </a:lnTo>
                      <a:lnTo>
                        <a:pt x="3" y="13"/>
                      </a:lnTo>
                      <a:lnTo>
                        <a:pt x="3" y="3"/>
                      </a:lnTo>
                      <a:lnTo>
                        <a:pt x="1" y="0"/>
                      </a:lnTo>
                      <a:lnTo>
                        <a:pt x="0" y="0"/>
                      </a:lnTo>
                      <a:lnTo>
                        <a:pt x="0" y="13"/>
                      </a:lnTo>
                      <a:lnTo>
                        <a:pt x="1" y="15"/>
                      </a:lnTo>
                      <a:lnTo>
                        <a:pt x="3" y="18"/>
                      </a:lnTo>
                      <a:lnTo>
                        <a:pt x="6" y="18"/>
                      </a:lnTo>
                      <a:lnTo>
                        <a:pt x="8" y="1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2493" name="Freeform 685"/>
                <p:cNvSpPr>
                  <a:spLocks/>
                </p:cNvSpPr>
                <p:nvPr/>
              </p:nvSpPr>
              <p:spPr bwMode="auto">
                <a:xfrm>
                  <a:off x="4286" y="1621"/>
                  <a:ext cx="6" cy="4"/>
                </a:xfrm>
                <a:custGeom>
                  <a:avLst/>
                  <a:gdLst>
                    <a:gd name="T0" fmla="*/ 13 w 13"/>
                    <a:gd name="T1" fmla="*/ 8 h 8"/>
                    <a:gd name="T2" fmla="*/ 13 w 13"/>
                    <a:gd name="T3" fmla="*/ 5 h 8"/>
                    <a:gd name="T4" fmla="*/ 8 w 13"/>
                    <a:gd name="T5" fmla="*/ 5 h 8"/>
                    <a:gd name="T6" fmla="*/ 8 w 13"/>
                    <a:gd name="T7" fmla="*/ 3 h 8"/>
                    <a:gd name="T8" fmla="*/ 7 w 13"/>
                    <a:gd name="T9" fmla="*/ 1 h 8"/>
                    <a:gd name="T10" fmla="*/ 3 w 13"/>
                    <a:gd name="T11" fmla="*/ 1 h 8"/>
                    <a:gd name="T12" fmla="*/ 2 w 13"/>
                    <a:gd name="T13" fmla="*/ 0 h 8"/>
                    <a:gd name="T14" fmla="*/ 0 w 13"/>
                    <a:gd name="T15" fmla="*/ 3 h 8"/>
                    <a:gd name="T16" fmla="*/ 2 w 13"/>
                    <a:gd name="T17" fmla="*/ 5 h 8"/>
                    <a:gd name="T18" fmla="*/ 3 w 13"/>
                    <a:gd name="T19" fmla="*/ 5 h 8"/>
                    <a:gd name="T20" fmla="*/ 5 w 13"/>
                    <a:gd name="T21" fmla="*/ 6 h 8"/>
                    <a:gd name="T22" fmla="*/ 7 w 13"/>
                    <a:gd name="T23" fmla="*/ 6 h 8"/>
                    <a:gd name="T24" fmla="*/ 8 w 13"/>
                    <a:gd name="T25" fmla="*/ 8 h 8"/>
                    <a:gd name="T26" fmla="*/ 13 w 13"/>
                    <a:gd name="T27" fmla="*/ 8 h 8"/>
                    <a:gd name="T28" fmla="*/ 13 w 13"/>
                    <a:gd name="T29" fmla="*/ 5 h 8"/>
                    <a:gd name="T30" fmla="*/ 13 w 13"/>
                    <a:gd name="T31"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 h="8">
                      <a:moveTo>
                        <a:pt x="13" y="8"/>
                      </a:moveTo>
                      <a:lnTo>
                        <a:pt x="13" y="5"/>
                      </a:lnTo>
                      <a:lnTo>
                        <a:pt x="8" y="5"/>
                      </a:lnTo>
                      <a:lnTo>
                        <a:pt x="8" y="3"/>
                      </a:lnTo>
                      <a:lnTo>
                        <a:pt x="7" y="1"/>
                      </a:lnTo>
                      <a:lnTo>
                        <a:pt x="3" y="1"/>
                      </a:lnTo>
                      <a:lnTo>
                        <a:pt x="2" y="0"/>
                      </a:lnTo>
                      <a:lnTo>
                        <a:pt x="0" y="3"/>
                      </a:lnTo>
                      <a:lnTo>
                        <a:pt x="2" y="5"/>
                      </a:lnTo>
                      <a:lnTo>
                        <a:pt x="3" y="5"/>
                      </a:lnTo>
                      <a:lnTo>
                        <a:pt x="5" y="6"/>
                      </a:lnTo>
                      <a:lnTo>
                        <a:pt x="7" y="6"/>
                      </a:lnTo>
                      <a:lnTo>
                        <a:pt x="8" y="8"/>
                      </a:lnTo>
                      <a:lnTo>
                        <a:pt x="13" y="8"/>
                      </a:lnTo>
                      <a:lnTo>
                        <a:pt x="13" y="5"/>
                      </a:lnTo>
                      <a:lnTo>
                        <a:pt x="13"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2494" name="Freeform 686"/>
                <p:cNvSpPr>
                  <a:spLocks/>
                </p:cNvSpPr>
                <p:nvPr/>
              </p:nvSpPr>
              <p:spPr bwMode="auto">
                <a:xfrm>
                  <a:off x="4277" y="1623"/>
                  <a:ext cx="15" cy="4"/>
                </a:xfrm>
                <a:custGeom>
                  <a:avLst/>
                  <a:gdLst>
                    <a:gd name="T0" fmla="*/ 2 w 31"/>
                    <a:gd name="T1" fmla="*/ 8 h 8"/>
                    <a:gd name="T2" fmla="*/ 31 w 31"/>
                    <a:gd name="T3" fmla="*/ 3 h 8"/>
                    <a:gd name="T4" fmla="*/ 31 w 31"/>
                    <a:gd name="T5" fmla="*/ 0 h 8"/>
                    <a:gd name="T6" fmla="*/ 2 w 31"/>
                    <a:gd name="T7" fmla="*/ 4 h 8"/>
                    <a:gd name="T8" fmla="*/ 0 w 31"/>
                    <a:gd name="T9" fmla="*/ 4 h 8"/>
                    <a:gd name="T10" fmla="*/ 2 w 31"/>
                    <a:gd name="T11" fmla="*/ 4 h 8"/>
                    <a:gd name="T12" fmla="*/ 0 w 31"/>
                    <a:gd name="T13" fmla="*/ 4 h 8"/>
                    <a:gd name="T14" fmla="*/ 2 w 31"/>
                    <a:gd name="T15" fmla="*/ 8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 h="8">
                      <a:moveTo>
                        <a:pt x="2" y="8"/>
                      </a:moveTo>
                      <a:lnTo>
                        <a:pt x="31" y="3"/>
                      </a:lnTo>
                      <a:lnTo>
                        <a:pt x="31" y="0"/>
                      </a:lnTo>
                      <a:lnTo>
                        <a:pt x="2" y="4"/>
                      </a:lnTo>
                      <a:lnTo>
                        <a:pt x="0" y="4"/>
                      </a:lnTo>
                      <a:lnTo>
                        <a:pt x="2" y="4"/>
                      </a:lnTo>
                      <a:lnTo>
                        <a:pt x="0" y="4"/>
                      </a:lnTo>
                      <a:lnTo>
                        <a:pt x="2"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2495" name="Freeform 687"/>
                <p:cNvSpPr>
                  <a:spLocks/>
                </p:cNvSpPr>
                <p:nvPr/>
              </p:nvSpPr>
              <p:spPr bwMode="auto">
                <a:xfrm>
                  <a:off x="4275" y="1626"/>
                  <a:ext cx="3" cy="3"/>
                </a:xfrm>
                <a:custGeom>
                  <a:avLst/>
                  <a:gdLst>
                    <a:gd name="T0" fmla="*/ 0 w 5"/>
                    <a:gd name="T1" fmla="*/ 7 h 7"/>
                    <a:gd name="T2" fmla="*/ 2 w 5"/>
                    <a:gd name="T3" fmla="*/ 5 h 7"/>
                    <a:gd name="T4" fmla="*/ 5 w 5"/>
                    <a:gd name="T5" fmla="*/ 4 h 7"/>
                    <a:gd name="T6" fmla="*/ 3 w 5"/>
                    <a:gd name="T7" fmla="*/ 0 h 7"/>
                    <a:gd name="T8" fmla="*/ 0 w 5"/>
                    <a:gd name="T9" fmla="*/ 4 h 7"/>
                    <a:gd name="T10" fmla="*/ 0 w 5"/>
                    <a:gd name="T11" fmla="*/ 7 h 7"/>
                    <a:gd name="T12" fmla="*/ 2 w 5"/>
                    <a:gd name="T13" fmla="*/ 5 h 7"/>
                    <a:gd name="T14" fmla="*/ 0 w 5"/>
                    <a:gd name="T15" fmla="*/ 7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7">
                      <a:moveTo>
                        <a:pt x="0" y="7"/>
                      </a:moveTo>
                      <a:lnTo>
                        <a:pt x="2" y="5"/>
                      </a:lnTo>
                      <a:lnTo>
                        <a:pt x="5" y="4"/>
                      </a:lnTo>
                      <a:lnTo>
                        <a:pt x="3" y="0"/>
                      </a:lnTo>
                      <a:lnTo>
                        <a:pt x="0" y="4"/>
                      </a:lnTo>
                      <a:lnTo>
                        <a:pt x="0" y="7"/>
                      </a:lnTo>
                      <a:lnTo>
                        <a:pt x="2" y="5"/>
                      </a:lnTo>
                      <a:lnTo>
                        <a:pt x="0"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2496" name="Freeform 688"/>
                <p:cNvSpPr>
                  <a:spLocks/>
                </p:cNvSpPr>
                <p:nvPr/>
              </p:nvSpPr>
              <p:spPr bwMode="auto">
                <a:xfrm>
                  <a:off x="4186" y="1627"/>
                  <a:ext cx="89" cy="3"/>
                </a:xfrm>
                <a:custGeom>
                  <a:avLst/>
                  <a:gdLst>
                    <a:gd name="T0" fmla="*/ 0 w 177"/>
                    <a:gd name="T1" fmla="*/ 3 h 7"/>
                    <a:gd name="T2" fmla="*/ 22 w 177"/>
                    <a:gd name="T3" fmla="*/ 3 h 7"/>
                    <a:gd name="T4" fmla="*/ 29 w 177"/>
                    <a:gd name="T5" fmla="*/ 5 h 7"/>
                    <a:gd name="T6" fmla="*/ 79 w 177"/>
                    <a:gd name="T7" fmla="*/ 5 h 7"/>
                    <a:gd name="T8" fmla="*/ 85 w 177"/>
                    <a:gd name="T9" fmla="*/ 7 h 7"/>
                    <a:gd name="T10" fmla="*/ 151 w 177"/>
                    <a:gd name="T11" fmla="*/ 7 h 7"/>
                    <a:gd name="T12" fmla="*/ 156 w 177"/>
                    <a:gd name="T13" fmla="*/ 5 h 7"/>
                    <a:gd name="T14" fmla="*/ 177 w 177"/>
                    <a:gd name="T15" fmla="*/ 5 h 7"/>
                    <a:gd name="T16" fmla="*/ 177 w 177"/>
                    <a:gd name="T17" fmla="*/ 2 h 7"/>
                    <a:gd name="T18" fmla="*/ 156 w 177"/>
                    <a:gd name="T19" fmla="*/ 2 h 7"/>
                    <a:gd name="T20" fmla="*/ 151 w 177"/>
                    <a:gd name="T21" fmla="*/ 3 h 7"/>
                    <a:gd name="T22" fmla="*/ 97 w 177"/>
                    <a:gd name="T23" fmla="*/ 3 h 7"/>
                    <a:gd name="T24" fmla="*/ 90 w 177"/>
                    <a:gd name="T25" fmla="*/ 2 h 7"/>
                    <a:gd name="T26" fmla="*/ 40 w 177"/>
                    <a:gd name="T27" fmla="*/ 2 h 7"/>
                    <a:gd name="T28" fmla="*/ 34 w 177"/>
                    <a:gd name="T29" fmla="*/ 0 h 7"/>
                    <a:gd name="T30" fmla="*/ 0 w 177"/>
                    <a:gd name="T31" fmla="*/ 0 h 7"/>
                    <a:gd name="T32" fmla="*/ 0 w 177"/>
                    <a:gd name="T33"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77" h="7">
                      <a:moveTo>
                        <a:pt x="0" y="3"/>
                      </a:moveTo>
                      <a:lnTo>
                        <a:pt x="22" y="3"/>
                      </a:lnTo>
                      <a:lnTo>
                        <a:pt x="29" y="5"/>
                      </a:lnTo>
                      <a:lnTo>
                        <a:pt x="79" y="5"/>
                      </a:lnTo>
                      <a:lnTo>
                        <a:pt x="85" y="7"/>
                      </a:lnTo>
                      <a:lnTo>
                        <a:pt x="151" y="7"/>
                      </a:lnTo>
                      <a:lnTo>
                        <a:pt x="156" y="5"/>
                      </a:lnTo>
                      <a:lnTo>
                        <a:pt x="177" y="5"/>
                      </a:lnTo>
                      <a:lnTo>
                        <a:pt x="177" y="2"/>
                      </a:lnTo>
                      <a:lnTo>
                        <a:pt x="156" y="2"/>
                      </a:lnTo>
                      <a:lnTo>
                        <a:pt x="151" y="3"/>
                      </a:lnTo>
                      <a:lnTo>
                        <a:pt x="97" y="3"/>
                      </a:lnTo>
                      <a:lnTo>
                        <a:pt x="90" y="2"/>
                      </a:lnTo>
                      <a:lnTo>
                        <a:pt x="40" y="2"/>
                      </a:lnTo>
                      <a:lnTo>
                        <a:pt x="34" y="0"/>
                      </a:lnTo>
                      <a:lnTo>
                        <a:pt x="0" y="0"/>
                      </a:lnTo>
                      <a:lnTo>
                        <a:pt x="0"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2497" name="Freeform 689"/>
                <p:cNvSpPr>
                  <a:spLocks/>
                </p:cNvSpPr>
                <p:nvPr/>
              </p:nvSpPr>
              <p:spPr bwMode="auto">
                <a:xfrm>
                  <a:off x="4128" y="1618"/>
                  <a:ext cx="58" cy="10"/>
                </a:xfrm>
                <a:custGeom>
                  <a:avLst/>
                  <a:gdLst>
                    <a:gd name="T0" fmla="*/ 6 w 116"/>
                    <a:gd name="T1" fmla="*/ 0 h 21"/>
                    <a:gd name="T2" fmla="*/ 6 w 116"/>
                    <a:gd name="T3" fmla="*/ 4 h 21"/>
                    <a:gd name="T4" fmla="*/ 13 w 116"/>
                    <a:gd name="T5" fmla="*/ 5 h 21"/>
                    <a:gd name="T6" fmla="*/ 19 w 116"/>
                    <a:gd name="T7" fmla="*/ 7 h 21"/>
                    <a:gd name="T8" fmla="*/ 26 w 116"/>
                    <a:gd name="T9" fmla="*/ 8 h 21"/>
                    <a:gd name="T10" fmla="*/ 32 w 116"/>
                    <a:gd name="T11" fmla="*/ 10 h 21"/>
                    <a:gd name="T12" fmla="*/ 40 w 116"/>
                    <a:gd name="T13" fmla="*/ 12 h 21"/>
                    <a:gd name="T14" fmla="*/ 47 w 116"/>
                    <a:gd name="T15" fmla="*/ 13 h 21"/>
                    <a:gd name="T16" fmla="*/ 53 w 116"/>
                    <a:gd name="T17" fmla="*/ 13 h 21"/>
                    <a:gd name="T18" fmla="*/ 59 w 116"/>
                    <a:gd name="T19" fmla="*/ 15 h 21"/>
                    <a:gd name="T20" fmla="*/ 67 w 116"/>
                    <a:gd name="T21" fmla="*/ 16 h 21"/>
                    <a:gd name="T22" fmla="*/ 74 w 116"/>
                    <a:gd name="T23" fmla="*/ 16 h 21"/>
                    <a:gd name="T24" fmla="*/ 80 w 116"/>
                    <a:gd name="T25" fmla="*/ 18 h 21"/>
                    <a:gd name="T26" fmla="*/ 88 w 116"/>
                    <a:gd name="T27" fmla="*/ 18 h 21"/>
                    <a:gd name="T28" fmla="*/ 95 w 116"/>
                    <a:gd name="T29" fmla="*/ 20 h 21"/>
                    <a:gd name="T30" fmla="*/ 103 w 116"/>
                    <a:gd name="T31" fmla="*/ 20 h 21"/>
                    <a:gd name="T32" fmla="*/ 109 w 116"/>
                    <a:gd name="T33" fmla="*/ 21 h 21"/>
                    <a:gd name="T34" fmla="*/ 116 w 116"/>
                    <a:gd name="T35" fmla="*/ 21 h 21"/>
                    <a:gd name="T36" fmla="*/ 116 w 116"/>
                    <a:gd name="T37" fmla="*/ 18 h 21"/>
                    <a:gd name="T38" fmla="*/ 109 w 116"/>
                    <a:gd name="T39" fmla="*/ 18 h 21"/>
                    <a:gd name="T40" fmla="*/ 103 w 116"/>
                    <a:gd name="T41" fmla="*/ 16 h 21"/>
                    <a:gd name="T42" fmla="*/ 88 w 116"/>
                    <a:gd name="T43" fmla="*/ 16 h 21"/>
                    <a:gd name="T44" fmla="*/ 80 w 116"/>
                    <a:gd name="T45" fmla="*/ 15 h 21"/>
                    <a:gd name="T46" fmla="*/ 74 w 116"/>
                    <a:gd name="T47" fmla="*/ 15 h 21"/>
                    <a:gd name="T48" fmla="*/ 67 w 116"/>
                    <a:gd name="T49" fmla="*/ 13 h 21"/>
                    <a:gd name="T50" fmla="*/ 61 w 116"/>
                    <a:gd name="T51" fmla="*/ 12 h 21"/>
                    <a:gd name="T52" fmla="*/ 53 w 116"/>
                    <a:gd name="T53" fmla="*/ 10 h 21"/>
                    <a:gd name="T54" fmla="*/ 47 w 116"/>
                    <a:gd name="T55" fmla="*/ 8 h 21"/>
                    <a:gd name="T56" fmla="*/ 40 w 116"/>
                    <a:gd name="T57" fmla="*/ 8 h 21"/>
                    <a:gd name="T58" fmla="*/ 34 w 116"/>
                    <a:gd name="T59" fmla="*/ 7 h 21"/>
                    <a:gd name="T60" fmla="*/ 26 w 116"/>
                    <a:gd name="T61" fmla="*/ 5 h 21"/>
                    <a:gd name="T62" fmla="*/ 19 w 116"/>
                    <a:gd name="T63" fmla="*/ 4 h 21"/>
                    <a:gd name="T64" fmla="*/ 13 w 116"/>
                    <a:gd name="T65" fmla="*/ 2 h 21"/>
                    <a:gd name="T66" fmla="*/ 6 w 116"/>
                    <a:gd name="T67" fmla="*/ 0 h 21"/>
                    <a:gd name="T68" fmla="*/ 6 w 116"/>
                    <a:gd name="T69" fmla="*/ 4 h 21"/>
                    <a:gd name="T70" fmla="*/ 6 w 116"/>
                    <a:gd name="T71" fmla="*/ 0 h 21"/>
                    <a:gd name="T72" fmla="*/ 0 w 116"/>
                    <a:gd name="T73" fmla="*/ 2 h 21"/>
                    <a:gd name="T74" fmla="*/ 6 w 116"/>
                    <a:gd name="T75" fmla="*/ 4 h 21"/>
                    <a:gd name="T76" fmla="*/ 6 w 116"/>
                    <a:gd name="T77"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16" h="21">
                      <a:moveTo>
                        <a:pt x="6" y="0"/>
                      </a:moveTo>
                      <a:lnTo>
                        <a:pt x="6" y="4"/>
                      </a:lnTo>
                      <a:lnTo>
                        <a:pt x="13" y="5"/>
                      </a:lnTo>
                      <a:lnTo>
                        <a:pt x="19" y="7"/>
                      </a:lnTo>
                      <a:lnTo>
                        <a:pt x="26" y="8"/>
                      </a:lnTo>
                      <a:lnTo>
                        <a:pt x="32" y="10"/>
                      </a:lnTo>
                      <a:lnTo>
                        <a:pt x="40" y="12"/>
                      </a:lnTo>
                      <a:lnTo>
                        <a:pt x="47" y="13"/>
                      </a:lnTo>
                      <a:lnTo>
                        <a:pt x="53" y="13"/>
                      </a:lnTo>
                      <a:lnTo>
                        <a:pt x="59" y="15"/>
                      </a:lnTo>
                      <a:lnTo>
                        <a:pt x="67" y="16"/>
                      </a:lnTo>
                      <a:lnTo>
                        <a:pt x="74" y="16"/>
                      </a:lnTo>
                      <a:lnTo>
                        <a:pt x="80" y="18"/>
                      </a:lnTo>
                      <a:lnTo>
                        <a:pt x="88" y="18"/>
                      </a:lnTo>
                      <a:lnTo>
                        <a:pt x="95" y="20"/>
                      </a:lnTo>
                      <a:lnTo>
                        <a:pt x="103" y="20"/>
                      </a:lnTo>
                      <a:lnTo>
                        <a:pt x="109" y="21"/>
                      </a:lnTo>
                      <a:lnTo>
                        <a:pt x="116" y="21"/>
                      </a:lnTo>
                      <a:lnTo>
                        <a:pt x="116" y="18"/>
                      </a:lnTo>
                      <a:lnTo>
                        <a:pt x="109" y="18"/>
                      </a:lnTo>
                      <a:lnTo>
                        <a:pt x="103" y="16"/>
                      </a:lnTo>
                      <a:lnTo>
                        <a:pt x="88" y="16"/>
                      </a:lnTo>
                      <a:lnTo>
                        <a:pt x="80" y="15"/>
                      </a:lnTo>
                      <a:lnTo>
                        <a:pt x="74" y="15"/>
                      </a:lnTo>
                      <a:lnTo>
                        <a:pt x="67" y="13"/>
                      </a:lnTo>
                      <a:lnTo>
                        <a:pt x="61" y="12"/>
                      </a:lnTo>
                      <a:lnTo>
                        <a:pt x="53" y="10"/>
                      </a:lnTo>
                      <a:lnTo>
                        <a:pt x="47" y="8"/>
                      </a:lnTo>
                      <a:lnTo>
                        <a:pt x="40" y="8"/>
                      </a:lnTo>
                      <a:lnTo>
                        <a:pt x="34" y="7"/>
                      </a:lnTo>
                      <a:lnTo>
                        <a:pt x="26" y="5"/>
                      </a:lnTo>
                      <a:lnTo>
                        <a:pt x="19" y="4"/>
                      </a:lnTo>
                      <a:lnTo>
                        <a:pt x="13" y="2"/>
                      </a:lnTo>
                      <a:lnTo>
                        <a:pt x="6" y="0"/>
                      </a:lnTo>
                      <a:lnTo>
                        <a:pt x="6" y="4"/>
                      </a:lnTo>
                      <a:lnTo>
                        <a:pt x="6" y="0"/>
                      </a:lnTo>
                      <a:lnTo>
                        <a:pt x="0" y="2"/>
                      </a:lnTo>
                      <a:lnTo>
                        <a:pt x="6" y="4"/>
                      </a:lnTo>
                      <a:lnTo>
                        <a:pt x="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2498" name="Freeform 690"/>
                <p:cNvSpPr>
                  <a:spLocks/>
                </p:cNvSpPr>
                <p:nvPr/>
              </p:nvSpPr>
              <p:spPr bwMode="auto">
                <a:xfrm>
                  <a:off x="4132" y="1617"/>
                  <a:ext cx="2" cy="2"/>
                </a:xfrm>
                <a:custGeom>
                  <a:avLst/>
                  <a:gdLst>
                    <a:gd name="T0" fmla="*/ 5 w 5"/>
                    <a:gd name="T1" fmla="*/ 0 h 5"/>
                    <a:gd name="T2" fmla="*/ 3 w 5"/>
                    <a:gd name="T3" fmla="*/ 0 h 5"/>
                    <a:gd name="T4" fmla="*/ 0 w 5"/>
                    <a:gd name="T5" fmla="*/ 1 h 5"/>
                    <a:gd name="T6" fmla="*/ 0 w 5"/>
                    <a:gd name="T7" fmla="*/ 5 h 5"/>
                    <a:gd name="T8" fmla="*/ 5 w 5"/>
                    <a:gd name="T9" fmla="*/ 3 h 5"/>
                    <a:gd name="T10" fmla="*/ 5 w 5"/>
                    <a:gd name="T11" fmla="*/ 0 h 5"/>
                    <a:gd name="T12" fmla="*/ 3 w 5"/>
                    <a:gd name="T13" fmla="*/ 0 h 5"/>
                    <a:gd name="T14" fmla="*/ 5 w 5"/>
                    <a:gd name="T15" fmla="*/ 0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5">
                      <a:moveTo>
                        <a:pt x="5" y="0"/>
                      </a:moveTo>
                      <a:lnTo>
                        <a:pt x="3" y="0"/>
                      </a:lnTo>
                      <a:lnTo>
                        <a:pt x="0" y="1"/>
                      </a:lnTo>
                      <a:lnTo>
                        <a:pt x="0" y="5"/>
                      </a:lnTo>
                      <a:lnTo>
                        <a:pt x="5" y="3"/>
                      </a:lnTo>
                      <a:lnTo>
                        <a:pt x="5" y="0"/>
                      </a:lnTo>
                      <a:lnTo>
                        <a:pt x="3" y="0"/>
                      </a:lnTo>
                      <a:lnTo>
                        <a:pt x="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2499" name="Freeform 691"/>
                <p:cNvSpPr>
                  <a:spLocks/>
                </p:cNvSpPr>
                <p:nvPr/>
              </p:nvSpPr>
              <p:spPr bwMode="auto">
                <a:xfrm>
                  <a:off x="4134" y="1615"/>
                  <a:ext cx="97" cy="3"/>
                </a:xfrm>
                <a:custGeom>
                  <a:avLst/>
                  <a:gdLst>
                    <a:gd name="T0" fmla="*/ 194 w 194"/>
                    <a:gd name="T1" fmla="*/ 0 h 7"/>
                    <a:gd name="T2" fmla="*/ 187 w 194"/>
                    <a:gd name="T3" fmla="*/ 2 h 7"/>
                    <a:gd name="T4" fmla="*/ 18 w 194"/>
                    <a:gd name="T5" fmla="*/ 2 h 7"/>
                    <a:gd name="T6" fmla="*/ 13 w 194"/>
                    <a:gd name="T7" fmla="*/ 4 h 7"/>
                    <a:gd name="T8" fmla="*/ 0 w 194"/>
                    <a:gd name="T9" fmla="*/ 4 h 7"/>
                    <a:gd name="T10" fmla="*/ 0 w 194"/>
                    <a:gd name="T11" fmla="*/ 7 h 7"/>
                    <a:gd name="T12" fmla="*/ 13 w 194"/>
                    <a:gd name="T13" fmla="*/ 7 h 7"/>
                    <a:gd name="T14" fmla="*/ 18 w 194"/>
                    <a:gd name="T15" fmla="*/ 5 h 7"/>
                    <a:gd name="T16" fmla="*/ 176 w 194"/>
                    <a:gd name="T17" fmla="*/ 5 h 7"/>
                    <a:gd name="T18" fmla="*/ 181 w 194"/>
                    <a:gd name="T19" fmla="*/ 4 h 7"/>
                    <a:gd name="T20" fmla="*/ 194 w 194"/>
                    <a:gd name="T21" fmla="*/ 4 h 7"/>
                    <a:gd name="T22" fmla="*/ 194 w 194"/>
                    <a:gd name="T23"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4" h="7">
                      <a:moveTo>
                        <a:pt x="194" y="0"/>
                      </a:moveTo>
                      <a:lnTo>
                        <a:pt x="187" y="2"/>
                      </a:lnTo>
                      <a:lnTo>
                        <a:pt x="18" y="2"/>
                      </a:lnTo>
                      <a:lnTo>
                        <a:pt x="13" y="4"/>
                      </a:lnTo>
                      <a:lnTo>
                        <a:pt x="0" y="4"/>
                      </a:lnTo>
                      <a:lnTo>
                        <a:pt x="0" y="7"/>
                      </a:lnTo>
                      <a:lnTo>
                        <a:pt x="13" y="7"/>
                      </a:lnTo>
                      <a:lnTo>
                        <a:pt x="18" y="5"/>
                      </a:lnTo>
                      <a:lnTo>
                        <a:pt x="176" y="5"/>
                      </a:lnTo>
                      <a:lnTo>
                        <a:pt x="181" y="4"/>
                      </a:lnTo>
                      <a:lnTo>
                        <a:pt x="194" y="4"/>
                      </a:lnTo>
                      <a:lnTo>
                        <a:pt x="19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2500" name="Freeform 692"/>
                <p:cNvSpPr>
                  <a:spLocks/>
                </p:cNvSpPr>
                <p:nvPr/>
              </p:nvSpPr>
              <p:spPr bwMode="auto">
                <a:xfrm>
                  <a:off x="4231" y="1615"/>
                  <a:ext cx="34" cy="2"/>
                </a:xfrm>
                <a:custGeom>
                  <a:avLst/>
                  <a:gdLst>
                    <a:gd name="T0" fmla="*/ 67 w 67"/>
                    <a:gd name="T1" fmla="*/ 2 h 4"/>
                    <a:gd name="T2" fmla="*/ 66 w 67"/>
                    <a:gd name="T3" fmla="*/ 0 h 4"/>
                    <a:gd name="T4" fmla="*/ 0 w 67"/>
                    <a:gd name="T5" fmla="*/ 0 h 4"/>
                    <a:gd name="T6" fmla="*/ 0 w 67"/>
                    <a:gd name="T7" fmla="*/ 4 h 4"/>
                    <a:gd name="T8" fmla="*/ 66 w 67"/>
                    <a:gd name="T9" fmla="*/ 4 h 4"/>
                    <a:gd name="T10" fmla="*/ 64 w 67"/>
                    <a:gd name="T11" fmla="*/ 2 h 4"/>
                    <a:gd name="T12" fmla="*/ 67 w 67"/>
                    <a:gd name="T13" fmla="*/ 2 h 4"/>
                    <a:gd name="T14" fmla="*/ 67 w 67"/>
                    <a:gd name="T15" fmla="*/ 0 h 4"/>
                    <a:gd name="T16" fmla="*/ 66 w 67"/>
                    <a:gd name="T17" fmla="*/ 0 h 4"/>
                    <a:gd name="T18" fmla="*/ 67 w 67"/>
                    <a:gd name="T19" fmla="*/ 2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7" h="4">
                      <a:moveTo>
                        <a:pt x="67" y="2"/>
                      </a:moveTo>
                      <a:lnTo>
                        <a:pt x="66" y="0"/>
                      </a:lnTo>
                      <a:lnTo>
                        <a:pt x="0" y="0"/>
                      </a:lnTo>
                      <a:lnTo>
                        <a:pt x="0" y="4"/>
                      </a:lnTo>
                      <a:lnTo>
                        <a:pt x="66" y="4"/>
                      </a:lnTo>
                      <a:lnTo>
                        <a:pt x="64" y="2"/>
                      </a:lnTo>
                      <a:lnTo>
                        <a:pt x="67" y="2"/>
                      </a:lnTo>
                      <a:lnTo>
                        <a:pt x="67" y="0"/>
                      </a:lnTo>
                      <a:lnTo>
                        <a:pt x="66" y="0"/>
                      </a:lnTo>
                      <a:lnTo>
                        <a:pt x="67"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2501" name="Freeform 693"/>
                <p:cNvSpPr>
                  <a:spLocks/>
                </p:cNvSpPr>
                <p:nvPr/>
              </p:nvSpPr>
              <p:spPr bwMode="auto">
                <a:xfrm>
                  <a:off x="4262" y="1616"/>
                  <a:ext cx="3" cy="5"/>
                </a:xfrm>
                <a:custGeom>
                  <a:avLst/>
                  <a:gdLst>
                    <a:gd name="T0" fmla="*/ 2 w 5"/>
                    <a:gd name="T1" fmla="*/ 8 h 10"/>
                    <a:gd name="T2" fmla="*/ 4 w 5"/>
                    <a:gd name="T3" fmla="*/ 8 h 10"/>
                    <a:gd name="T4" fmla="*/ 4 w 5"/>
                    <a:gd name="T5" fmla="*/ 5 h 10"/>
                    <a:gd name="T6" fmla="*/ 5 w 5"/>
                    <a:gd name="T7" fmla="*/ 3 h 10"/>
                    <a:gd name="T8" fmla="*/ 5 w 5"/>
                    <a:gd name="T9" fmla="*/ 0 h 10"/>
                    <a:gd name="T10" fmla="*/ 2 w 5"/>
                    <a:gd name="T11" fmla="*/ 0 h 10"/>
                    <a:gd name="T12" fmla="*/ 2 w 5"/>
                    <a:gd name="T13" fmla="*/ 2 h 10"/>
                    <a:gd name="T14" fmla="*/ 0 w 5"/>
                    <a:gd name="T15" fmla="*/ 3 h 10"/>
                    <a:gd name="T16" fmla="*/ 0 w 5"/>
                    <a:gd name="T17" fmla="*/ 10 h 10"/>
                    <a:gd name="T18" fmla="*/ 2 w 5"/>
                    <a:gd name="T19" fmla="*/ 10 h 10"/>
                    <a:gd name="T20" fmla="*/ 0 w 5"/>
                    <a:gd name="T21" fmla="*/ 10 h 10"/>
                    <a:gd name="T22" fmla="*/ 2 w 5"/>
                    <a:gd name="T23" fmla="*/ 10 h 10"/>
                    <a:gd name="T24" fmla="*/ 2 w 5"/>
                    <a:gd name="T25" fmla="*/ 8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 h="10">
                      <a:moveTo>
                        <a:pt x="2" y="8"/>
                      </a:moveTo>
                      <a:lnTo>
                        <a:pt x="4" y="8"/>
                      </a:lnTo>
                      <a:lnTo>
                        <a:pt x="4" y="5"/>
                      </a:lnTo>
                      <a:lnTo>
                        <a:pt x="5" y="3"/>
                      </a:lnTo>
                      <a:lnTo>
                        <a:pt x="5" y="0"/>
                      </a:lnTo>
                      <a:lnTo>
                        <a:pt x="2" y="0"/>
                      </a:lnTo>
                      <a:lnTo>
                        <a:pt x="2" y="2"/>
                      </a:lnTo>
                      <a:lnTo>
                        <a:pt x="0" y="3"/>
                      </a:lnTo>
                      <a:lnTo>
                        <a:pt x="0" y="10"/>
                      </a:lnTo>
                      <a:lnTo>
                        <a:pt x="2" y="10"/>
                      </a:lnTo>
                      <a:lnTo>
                        <a:pt x="0" y="10"/>
                      </a:lnTo>
                      <a:lnTo>
                        <a:pt x="2" y="10"/>
                      </a:lnTo>
                      <a:lnTo>
                        <a:pt x="2"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2502" name="Freeform 694"/>
                <p:cNvSpPr>
                  <a:spLocks/>
                </p:cNvSpPr>
                <p:nvPr/>
              </p:nvSpPr>
              <p:spPr bwMode="auto">
                <a:xfrm>
                  <a:off x="4263" y="1614"/>
                  <a:ext cx="6" cy="7"/>
                </a:xfrm>
                <a:custGeom>
                  <a:avLst/>
                  <a:gdLst>
                    <a:gd name="T0" fmla="*/ 11 w 11"/>
                    <a:gd name="T1" fmla="*/ 2 h 15"/>
                    <a:gd name="T2" fmla="*/ 10 w 11"/>
                    <a:gd name="T3" fmla="*/ 2 h 15"/>
                    <a:gd name="T4" fmla="*/ 3 w 11"/>
                    <a:gd name="T5" fmla="*/ 8 h 15"/>
                    <a:gd name="T6" fmla="*/ 3 w 11"/>
                    <a:gd name="T7" fmla="*/ 10 h 15"/>
                    <a:gd name="T8" fmla="*/ 2 w 11"/>
                    <a:gd name="T9" fmla="*/ 12 h 15"/>
                    <a:gd name="T10" fmla="*/ 2 w 11"/>
                    <a:gd name="T11" fmla="*/ 13 h 15"/>
                    <a:gd name="T12" fmla="*/ 0 w 11"/>
                    <a:gd name="T13" fmla="*/ 13 h 15"/>
                    <a:gd name="T14" fmla="*/ 0 w 11"/>
                    <a:gd name="T15" fmla="*/ 15 h 15"/>
                    <a:gd name="T16" fmla="*/ 5 w 11"/>
                    <a:gd name="T17" fmla="*/ 15 h 15"/>
                    <a:gd name="T18" fmla="*/ 5 w 11"/>
                    <a:gd name="T19" fmla="*/ 12 h 15"/>
                    <a:gd name="T20" fmla="*/ 8 w 11"/>
                    <a:gd name="T21" fmla="*/ 8 h 15"/>
                    <a:gd name="T22" fmla="*/ 8 w 11"/>
                    <a:gd name="T23" fmla="*/ 7 h 15"/>
                    <a:gd name="T24" fmla="*/ 10 w 11"/>
                    <a:gd name="T25" fmla="*/ 5 h 15"/>
                    <a:gd name="T26" fmla="*/ 11 w 11"/>
                    <a:gd name="T27" fmla="*/ 5 h 15"/>
                    <a:gd name="T28" fmla="*/ 11 w 11"/>
                    <a:gd name="T29" fmla="*/ 0 h 15"/>
                    <a:gd name="T30" fmla="*/ 10 w 11"/>
                    <a:gd name="T31" fmla="*/ 0 h 15"/>
                    <a:gd name="T32" fmla="*/ 10 w 11"/>
                    <a:gd name="T33" fmla="*/ 2 h 15"/>
                    <a:gd name="T34" fmla="*/ 11 w 11"/>
                    <a:gd name="T35" fmla="*/ 2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 h="15">
                      <a:moveTo>
                        <a:pt x="11" y="2"/>
                      </a:moveTo>
                      <a:lnTo>
                        <a:pt x="10" y="2"/>
                      </a:lnTo>
                      <a:lnTo>
                        <a:pt x="3" y="8"/>
                      </a:lnTo>
                      <a:lnTo>
                        <a:pt x="3" y="10"/>
                      </a:lnTo>
                      <a:lnTo>
                        <a:pt x="2" y="12"/>
                      </a:lnTo>
                      <a:lnTo>
                        <a:pt x="2" y="13"/>
                      </a:lnTo>
                      <a:lnTo>
                        <a:pt x="0" y="13"/>
                      </a:lnTo>
                      <a:lnTo>
                        <a:pt x="0" y="15"/>
                      </a:lnTo>
                      <a:lnTo>
                        <a:pt x="5" y="15"/>
                      </a:lnTo>
                      <a:lnTo>
                        <a:pt x="5" y="12"/>
                      </a:lnTo>
                      <a:lnTo>
                        <a:pt x="8" y="8"/>
                      </a:lnTo>
                      <a:lnTo>
                        <a:pt x="8" y="7"/>
                      </a:lnTo>
                      <a:lnTo>
                        <a:pt x="10" y="5"/>
                      </a:lnTo>
                      <a:lnTo>
                        <a:pt x="11" y="5"/>
                      </a:lnTo>
                      <a:lnTo>
                        <a:pt x="11" y="0"/>
                      </a:lnTo>
                      <a:lnTo>
                        <a:pt x="10" y="0"/>
                      </a:lnTo>
                      <a:lnTo>
                        <a:pt x="10" y="2"/>
                      </a:lnTo>
                      <a:lnTo>
                        <a:pt x="11"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2503" name="Freeform 695"/>
                <p:cNvSpPr>
                  <a:spLocks/>
                </p:cNvSpPr>
                <p:nvPr/>
              </p:nvSpPr>
              <p:spPr bwMode="auto">
                <a:xfrm>
                  <a:off x="4269" y="1613"/>
                  <a:ext cx="14" cy="3"/>
                </a:xfrm>
                <a:custGeom>
                  <a:avLst/>
                  <a:gdLst>
                    <a:gd name="T0" fmla="*/ 29 w 29"/>
                    <a:gd name="T1" fmla="*/ 1 h 6"/>
                    <a:gd name="T2" fmla="*/ 29 w 29"/>
                    <a:gd name="T3" fmla="*/ 0 h 6"/>
                    <a:gd name="T4" fmla="*/ 25 w 29"/>
                    <a:gd name="T5" fmla="*/ 1 h 6"/>
                    <a:gd name="T6" fmla="*/ 4 w 29"/>
                    <a:gd name="T7" fmla="*/ 1 h 6"/>
                    <a:gd name="T8" fmla="*/ 0 w 29"/>
                    <a:gd name="T9" fmla="*/ 3 h 6"/>
                    <a:gd name="T10" fmla="*/ 0 w 29"/>
                    <a:gd name="T11" fmla="*/ 6 h 6"/>
                    <a:gd name="T12" fmla="*/ 12 w 29"/>
                    <a:gd name="T13" fmla="*/ 6 h 6"/>
                    <a:gd name="T14" fmla="*/ 15 w 29"/>
                    <a:gd name="T15" fmla="*/ 4 h 6"/>
                    <a:gd name="T16" fmla="*/ 29 w 29"/>
                    <a:gd name="T17" fmla="*/ 4 h 6"/>
                    <a:gd name="T18" fmla="*/ 28 w 29"/>
                    <a:gd name="T19" fmla="*/ 1 h 6"/>
                    <a:gd name="T20" fmla="*/ 29 w 29"/>
                    <a:gd name="T21" fmla="*/ 1 h 6"/>
                    <a:gd name="T22" fmla="*/ 29 w 29"/>
                    <a:gd name="T23" fmla="*/ 0 h 6"/>
                    <a:gd name="T24" fmla="*/ 29 w 29"/>
                    <a:gd name="T25" fmla="*/ 1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9" h="6">
                      <a:moveTo>
                        <a:pt x="29" y="1"/>
                      </a:moveTo>
                      <a:lnTo>
                        <a:pt x="29" y="0"/>
                      </a:lnTo>
                      <a:lnTo>
                        <a:pt x="25" y="1"/>
                      </a:lnTo>
                      <a:lnTo>
                        <a:pt x="4" y="1"/>
                      </a:lnTo>
                      <a:lnTo>
                        <a:pt x="0" y="3"/>
                      </a:lnTo>
                      <a:lnTo>
                        <a:pt x="0" y="6"/>
                      </a:lnTo>
                      <a:lnTo>
                        <a:pt x="12" y="6"/>
                      </a:lnTo>
                      <a:lnTo>
                        <a:pt x="15" y="4"/>
                      </a:lnTo>
                      <a:lnTo>
                        <a:pt x="29" y="4"/>
                      </a:lnTo>
                      <a:lnTo>
                        <a:pt x="28" y="1"/>
                      </a:lnTo>
                      <a:lnTo>
                        <a:pt x="29" y="1"/>
                      </a:lnTo>
                      <a:lnTo>
                        <a:pt x="29" y="0"/>
                      </a:lnTo>
                      <a:lnTo>
                        <a:pt x="29"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2504" name="Freeform 696"/>
                <p:cNvSpPr>
                  <a:spLocks/>
                </p:cNvSpPr>
                <p:nvPr/>
              </p:nvSpPr>
              <p:spPr bwMode="auto">
                <a:xfrm>
                  <a:off x="4282" y="1625"/>
                  <a:ext cx="42" cy="8"/>
                </a:xfrm>
                <a:custGeom>
                  <a:avLst/>
                  <a:gdLst>
                    <a:gd name="T0" fmla="*/ 84 w 84"/>
                    <a:gd name="T1" fmla="*/ 6 h 16"/>
                    <a:gd name="T2" fmla="*/ 79 w 84"/>
                    <a:gd name="T3" fmla="*/ 8 h 16"/>
                    <a:gd name="T4" fmla="*/ 71 w 84"/>
                    <a:gd name="T5" fmla="*/ 8 h 16"/>
                    <a:gd name="T6" fmla="*/ 66 w 84"/>
                    <a:gd name="T7" fmla="*/ 10 h 16"/>
                    <a:gd name="T8" fmla="*/ 58 w 84"/>
                    <a:gd name="T9" fmla="*/ 10 h 16"/>
                    <a:gd name="T10" fmla="*/ 53 w 84"/>
                    <a:gd name="T11" fmla="*/ 11 h 16"/>
                    <a:gd name="T12" fmla="*/ 48 w 84"/>
                    <a:gd name="T13" fmla="*/ 11 h 16"/>
                    <a:gd name="T14" fmla="*/ 48 w 84"/>
                    <a:gd name="T15" fmla="*/ 13 h 16"/>
                    <a:gd name="T16" fmla="*/ 47 w 84"/>
                    <a:gd name="T17" fmla="*/ 14 h 16"/>
                    <a:gd name="T18" fmla="*/ 47 w 84"/>
                    <a:gd name="T19" fmla="*/ 16 h 16"/>
                    <a:gd name="T20" fmla="*/ 42 w 84"/>
                    <a:gd name="T21" fmla="*/ 16 h 16"/>
                    <a:gd name="T22" fmla="*/ 38 w 84"/>
                    <a:gd name="T23" fmla="*/ 14 h 16"/>
                    <a:gd name="T24" fmla="*/ 29 w 84"/>
                    <a:gd name="T25" fmla="*/ 14 h 16"/>
                    <a:gd name="T26" fmla="*/ 27 w 84"/>
                    <a:gd name="T27" fmla="*/ 13 h 16"/>
                    <a:gd name="T28" fmla="*/ 21 w 84"/>
                    <a:gd name="T29" fmla="*/ 13 h 16"/>
                    <a:gd name="T30" fmla="*/ 17 w 84"/>
                    <a:gd name="T31" fmla="*/ 11 h 16"/>
                    <a:gd name="T32" fmla="*/ 11 w 84"/>
                    <a:gd name="T33" fmla="*/ 11 h 16"/>
                    <a:gd name="T34" fmla="*/ 9 w 84"/>
                    <a:gd name="T35" fmla="*/ 10 h 16"/>
                    <a:gd name="T36" fmla="*/ 3 w 84"/>
                    <a:gd name="T37" fmla="*/ 10 h 16"/>
                    <a:gd name="T38" fmla="*/ 0 w 84"/>
                    <a:gd name="T39" fmla="*/ 8 h 16"/>
                    <a:gd name="T40" fmla="*/ 3 w 84"/>
                    <a:gd name="T41" fmla="*/ 6 h 16"/>
                    <a:gd name="T42" fmla="*/ 6 w 84"/>
                    <a:gd name="T43" fmla="*/ 6 h 16"/>
                    <a:gd name="T44" fmla="*/ 9 w 84"/>
                    <a:gd name="T45" fmla="*/ 5 h 16"/>
                    <a:gd name="T46" fmla="*/ 16 w 84"/>
                    <a:gd name="T47" fmla="*/ 5 h 16"/>
                    <a:gd name="T48" fmla="*/ 17 w 84"/>
                    <a:gd name="T49" fmla="*/ 3 h 16"/>
                    <a:gd name="T50" fmla="*/ 21 w 84"/>
                    <a:gd name="T51" fmla="*/ 1 h 16"/>
                    <a:gd name="T52" fmla="*/ 24 w 84"/>
                    <a:gd name="T53" fmla="*/ 0 h 16"/>
                    <a:gd name="T54" fmla="*/ 27 w 84"/>
                    <a:gd name="T55" fmla="*/ 1 h 16"/>
                    <a:gd name="T56" fmla="*/ 38 w 84"/>
                    <a:gd name="T57" fmla="*/ 1 h 16"/>
                    <a:gd name="T58" fmla="*/ 42 w 84"/>
                    <a:gd name="T59" fmla="*/ 3 h 16"/>
                    <a:gd name="T60" fmla="*/ 58 w 84"/>
                    <a:gd name="T61" fmla="*/ 3 h 16"/>
                    <a:gd name="T62" fmla="*/ 61 w 84"/>
                    <a:gd name="T63" fmla="*/ 5 h 16"/>
                    <a:gd name="T64" fmla="*/ 72 w 84"/>
                    <a:gd name="T65" fmla="*/ 5 h 16"/>
                    <a:gd name="T66" fmla="*/ 76 w 84"/>
                    <a:gd name="T67" fmla="*/ 6 h 16"/>
                    <a:gd name="T68" fmla="*/ 84 w 84"/>
                    <a:gd name="T69" fmla="*/ 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4" h="16">
                      <a:moveTo>
                        <a:pt x="84" y="6"/>
                      </a:moveTo>
                      <a:lnTo>
                        <a:pt x="79" y="8"/>
                      </a:lnTo>
                      <a:lnTo>
                        <a:pt x="71" y="8"/>
                      </a:lnTo>
                      <a:lnTo>
                        <a:pt x="66" y="10"/>
                      </a:lnTo>
                      <a:lnTo>
                        <a:pt x="58" y="10"/>
                      </a:lnTo>
                      <a:lnTo>
                        <a:pt x="53" y="11"/>
                      </a:lnTo>
                      <a:lnTo>
                        <a:pt x="48" y="11"/>
                      </a:lnTo>
                      <a:lnTo>
                        <a:pt x="48" y="13"/>
                      </a:lnTo>
                      <a:lnTo>
                        <a:pt x="47" y="14"/>
                      </a:lnTo>
                      <a:lnTo>
                        <a:pt x="47" y="16"/>
                      </a:lnTo>
                      <a:lnTo>
                        <a:pt x="42" y="16"/>
                      </a:lnTo>
                      <a:lnTo>
                        <a:pt x="38" y="14"/>
                      </a:lnTo>
                      <a:lnTo>
                        <a:pt x="29" y="14"/>
                      </a:lnTo>
                      <a:lnTo>
                        <a:pt x="27" y="13"/>
                      </a:lnTo>
                      <a:lnTo>
                        <a:pt x="21" y="13"/>
                      </a:lnTo>
                      <a:lnTo>
                        <a:pt x="17" y="11"/>
                      </a:lnTo>
                      <a:lnTo>
                        <a:pt x="11" y="11"/>
                      </a:lnTo>
                      <a:lnTo>
                        <a:pt x="9" y="10"/>
                      </a:lnTo>
                      <a:lnTo>
                        <a:pt x="3" y="10"/>
                      </a:lnTo>
                      <a:lnTo>
                        <a:pt x="0" y="8"/>
                      </a:lnTo>
                      <a:lnTo>
                        <a:pt x="3" y="6"/>
                      </a:lnTo>
                      <a:lnTo>
                        <a:pt x="6" y="6"/>
                      </a:lnTo>
                      <a:lnTo>
                        <a:pt x="9" y="5"/>
                      </a:lnTo>
                      <a:lnTo>
                        <a:pt x="16" y="5"/>
                      </a:lnTo>
                      <a:lnTo>
                        <a:pt x="17" y="3"/>
                      </a:lnTo>
                      <a:lnTo>
                        <a:pt x="21" y="1"/>
                      </a:lnTo>
                      <a:lnTo>
                        <a:pt x="24" y="0"/>
                      </a:lnTo>
                      <a:lnTo>
                        <a:pt x="27" y="1"/>
                      </a:lnTo>
                      <a:lnTo>
                        <a:pt x="38" y="1"/>
                      </a:lnTo>
                      <a:lnTo>
                        <a:pt x="42" y="3"/>
                      </a:lnTo>
                      <a:lnTo>
                        <a:pt x="58" y="3"/>
                      </a:lnTo>
                      <a:lnTo>
                        <a:pt x="61" y="5"/>
                      </a:lnTo>
                      <a:lnTo>
                        <a:pt x="72" y="5"/>
                      </a:lnTo>
                      <a:lnTo>
                        <a:pt x="76" y="6"/>
                      </a:lnTo>
                      <a:lnTo>
                        <a:pt x="84" y="6"/>
                      </a:lnTo>
                      <a:close/>
                    </a:path>
                  </a:pathLst>
                </a:custGeom>
                <a:solidFill>
                  <a:srgbClr val="E5E5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2505" name="Freeform 697"/>
                <p:cNvSpPr>
                  <a:spLocks/>
                </p:cNvSpPr>
                <p:nvPr/>
              </p:nvSpPr>
              <p:spPr bwMode="auto">
                <a:xfrm>
                  <a:off x="4306" y="1627"/>
                  <a:ext cx="18" cy="4"/>
                </a:xfrm>
                <a:custGeom>
                  <a:avLst/>
                  <a:gdLst>
                    <a:gd name="T0" fmla="*/ 3 w 37"/>
                    <a:gd name="T1" fmla="*/ 6 h 8"/>
                    <a:gd name="T2" fmla="*/ 3 w 37"/>
                    <a:gd name="T3" fmla="*/ 8 h 8"/>
                    <a:gd name="T4" fmla="*/ 6 w 37"/>
                    <a:gd name="T5" fmla="*/ 8 h 8"/>
                    <a:gd name="T6" fmla="*/ 11 w 37"/>
                    <a:gd name="T7" fmla="*/ 6 h 8"/>
                    <a:gd name="T8" fmla="*/ 16 w 37"/>
                    <a:gd name="T9" fmla="*/ 6 h 8"/>
                    <a:gd name="T10" fmla="*/ 19 w 37"/>
                    <a:gd name="T11" fmla="*/ 5 h 8"/>
                    <a:gd name="T12" fmla="*/ 32 w 37"/>
                    <a:gd name="T13" fmla="*/ 5 h 8"/>
                    <a:gd name="T14" fmla="*/ 37 w 37"/>
                    <a:gd name="T15" fmla="*/ 3 h 8"/>
                    <a:gd name="T16" fmla="*/ 37 w 37"/>
                    <a:gd name="T17" fmla="*/ 0 h 8"/>
                    <a:gd name="T18" fmla="*/ 32 w 37"/>
                    <a:gd name="T19" fmla="*/ 1 h 8"/>
                    <a:gd name="T20" fmla="*/ 24 w 37"/>
                    <a:gd name="T21" fmla="*/ 1 h 8"/>
                    <a:gd name="T22" fmla="*/ 19 w 37"/>
                    <a:gd name="T23" fmla="*/ 3 h 8"/>
                    <a:gd name="T24" fmla="*/ 9 w 37"/>
                    <a:gd name="T25" fmla="*/ 3 h 8"/>
                    <a:gd name="T26" fmla="*/ 6 w 37"/>
                    <a:gd name="T27" fmla="*/ 5 h 8"/>
                    <a:gd name="T28" fmla="*/ 1 w 37"/>
                    <a:gd name="T29" fmla="*/ 5 h 8"/>
                    <a:gd name="T30" fmla="*/ 0 w 37"/>
                    <a:gd name="T31" fmla="*/ 6 h 8"/>
                    <a:gd name="T32" fmla="*/ 1 w 37"/>
                    <a:gd name="T33" fmla="*/ 5 h 8"/>
                    <a:gd name="T34" fmla="*/ 0 w 37"/>
                    <a:gd name="T35" fmla="*/ 6 h 8"/>
                    <a:gd name="T36" fmla="*/ 3 w 37"/>
                    <a:gd name="T37" fmla="*/ 6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7" h="8">
                      <a:moveTo>
                        <a:pt x="3" y="6"/>
                      </a:moveTo>
                      <a:lnTo>
                        <a:pt x="3" y="8"/>
                      </a:lnTo>
                      <a:lnTo>
                        <a:pt x="6" y="8"/>
                      </a:lnTo>
                      <a:lnTo>
                        <a:pt x="11" y="6"/>
                      </a:lnTo>
                      <a:lnTo>
                        <a:pt x="16" y="6"/>
                      </a:lnTo>
                      <a:lnTo>
                        <a:pt x="19" y="5"/>
                      </a:lnTo>
                      <a:lnTo>
                        <a:pt x="32" y="5"/>
                      </a:lnTo>
                      <a:lnTo>
                        <a:pt x="37" y="3"/>
                      </a:lnTo>
                      <a:lnTo>
                        <a:pt x="37" y="0"/>
                      </a:lnTo>
                      <a:lnTo>
                        <a:pt x="32" y="1"/>
                      </a:lnTo>
                      <a:lnTo>
                        <a:pt x="24" y="1"/>
                      </a:lnTo>
                      <a:lnTo>
                        <a:pt x="19" y="3"/>
                      </a:lnTo>
                      <a:lnTo>
                        <a:pt x="9" y="3"/>
                      </a:lnTo>
                      <a:lnTo>
                        <a:pt x="6" y="5"/>
                      </a:lnTo>
                      <a:lnTo>
                        <a:pt x="1" y="5"/>
                      </a:lnTo>
                      <a:lnTo>
                        <a:pt x="0" y="6"/>
                      </a:lnTo>
                      <a:lnTo>
                        <a:pt x="1" y="5"/>
                      </a:lnTo>
                      <a:lnTo>
                        <a:pt x="0" y="6"/>
                      </a:lnTo>
                      <a:lnTo>
                        <a:pt x="3"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2506" name="Freeform 698"/>
                <p:cNvSpPr>
                  <a:spLocks/>
                </p:cNvSpPr>
                <p:nvPr/>
              </p:nvSpPr>
              <p:spPr bwMode="auto">
                <a:xfrm>
                  <a:off x="4305" y="1631"/>
                  <a:ext cx="2" cy="3"/>
                </a:xfrm>
                <a:custGeom>
                  <a:avLst/>
                  <a:gdLst>
                    <a:gd name="T0" fmla="*/ 2 w 5"/>
                    <a:gd name="T1" fmla="*/ 7 h 7"/>
                    <a:gd name="T2" fmla="*/ 3 w 5"/>
                    <a:gd name="T3" fmla="*/ 5 h 7"/>
                    <a:gd name="T4" fmla="*/ 3 w 5"/>
                    <a:gd name="T5" fmla="*/ 3 h 7"/>
                    <a:gd name="T6" fmla="*/ 5 w 5"/>
                    <a:gd name="T7" fmla="*/ 2 h 7"/>
                    <a:gd name="T8" fmla="*/ 5 w 5"/>
                    <a:gd name="T9" fmla="*/ 0 h 7"/>
                    <a:gd name="T10" fmla="*/ 2 w 5"/>
                    <a:gd name="T11" fmla="*/ 0 h 7"/>
                    <a:gd name="T12" fmla="*/ 2 w 5"/>
                    <a:gd name="T13" fmla="*/ 2 h 7"/>
                    <a:gd name="T14" fmla="*/ 0 w 5"/>
                    <a:gd name="T15" fmla="*/ 3 h 7"/>
                    <a:gd name="T16" fmla="*/ 0 w 5"/>
                    <a:gd name="T17" fmla="*/ 5 h 7"/>
                    <a:gd name="T18" fmla="*/ 2 w 5"/>
                    <a:gd name="T19" fmla="*/ 3 h 7"/>
                    <a:gd name="T20" fmla="*/ 2 w 5"/>
                    <a:gd name="T21" fmla="*/ 7 h 7"/>
                    <a:gd name="T22" fmla="*/ 5 w 5"/>
                    <a:gd name="T23" fmla="*/ 7 h 7"/>
                    <a:gd name="T24" fmla="*/ 3 w 5"/>
                    <a:gd name="T25" fmla="*/ 5 h 7"/>
                    <a:gd name="T26" fmla="*/ 2 w 5"/>
                    <a:gd name="T27"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 h="7">
                      <a:moveTo>
                        <a:pt x="2" y="7"/>
                      </a:moveTo>
                      <a:lnTo>
                        <a:pt x="3" y="5"/>
                      </a:lnTo>
                      <a:lnTo>
                        <a:pt x="3" y="3"/>
                      </a:lnTo>
                      <a:lnTo>
                        <a:pt x="5" y="2"/>
                      </a:lnTo>
                      <a:lnTo>
                        <a:pt x="5" y="0"/>
                      </a:lnTo>
                      <a:lnTo>
                        <a:pt x="2" y="0"/>
                      </a:lnTo>
                      <a:lnTo>
                        <a:pt x="2" y="2"/>
                      </a:lnTo>
                      <a:lnTo>
                        <a:pt x="0" y="3"/>
                      </a:lnTo>
                      <a:lnTo>
                        <a:pt x="0" y="5"/>
                      </a:lnTo>
                      <a:lnTo>
                        <a:pt x="2" y="3"/>
                      </a:lnTo>
                      <a:lnTo>
                        <a:pt x="2" y="7"/>
                      </a:lnTo>
                      <a:lnTo>
                        <a:pt x="5" y="7"/>
                      </a:lnTo>
                      <a:lnTo>
                        <a:pt x="3" y="5"/>
                      </a:lnTo>
                      <a:lnTo>
                        <a:pt x="2"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2507" name="Freeform 699"/>
                <p:cNvSpPr>
                  <a:spLocks/>
                </p:cNvSpPr>
                <p:nvPr/>
              </p:nvSpPr>
              <p:spPr bwMode="auto">
                <a:xfrm>
                  <a:off x="4281" y="1628"/>
                  <a:ext cx="25" cy="6"/>
                </a:xfrm>
                <a:custGeom>
                  <a:avLst/>
                  <a:gdLst>
                    <a:gd name="T0" fmla="*/ 3 w 50"/>
                    <a:gd name="T1" fmla="*/ 0 h 12"/>
                    <a:gd name="T2" fmla="*/ 3 w 50"/>
                    <a:gd name="T3" fmla="*/ 4 h 12"/>
                    <a:gd name="T4" fmla="*/ 6 w 50"/>
                    <a:gd name="T5" fmla="*/ 4 h 12"/>
                    <a:gd name="T6" fmla="*/ 9 w 50"/>
                    <a:gd name="T7" fmla="*/ 5 h 12"/>
                    <a:gd name="T8" fmla="*/ 12 w 50"/>
                    <a:gd name="T9" fmla="*/ 5 h 12"/>
                    <a:gd name="T10" fmla="*/ 14 w 50"/>
                    <a:gd name="T11" fmla="*/ 7 h 12"/>
                    <a:gd name="T12" fmla="*/ 20 w 50"/>
                    <a:gd name="T13" fmla="*/ 7 h 12"/>
                    <a:gd name="T14" fmla="*/ 22 w 50"/>
                    <a:gd name="T15" fmla="*/ 8 h 12"/>
                    <a:gd name="T16" fmla="*/ 29 w 50"/>
                    <a:gd name="T17" fmla="*/ 8 h 12"/>
                    <a:gd name="T18" fmla="*/ 32 w 50"/>
                    <a:gd name="T19" fmla="*/ 10 h 12"/>
                    <a:gd name="T20" fmla="*/ 41 w 50"/>
                    <a:gd name="T21" fmla="*/ 10 h 12"/>
                    <a:gd name="T22" fmla="*/ 45 w 50"/>
                    <a:gd name="T23" fmla="*/ 12 h 12"/>
                    <a:gd name="T24" fmla="*/ 50 w 50"/>
                    <a:gd name="T25" fmla="*/ 12 h 12"/>
                    <a:gd name="T26" fmla="*/ 50 w 50"/>
                    <a:gd name="T27" fmla="*/ 8 h 12"/>
                    <a:gd name="T28" fmla="*/ 45 w 50"/>
                    <a:gd name="T29" fmla="*/ 8 h 12"/>
                    <a:gd name="T30" fmla="*/ 41 w 50"/>
                    <a:gd name="T31" fmla="*/ 7 h 12"/>
                    <a:gd name="T32" fmla="*/ 32 w 50"/>
                    <a:gd name="T33" fmla="*/ 7 h 12"/>
                    <a:gd name="T34" fmla="*/ 30 w 50"/>
                    <a:gd name="T35" fmla="*/ 5 h 12"/>
                    <a:gd name="T36" fmla="*/ 24 w 50"/>
                    <a:gd name="T37" fmla="*/ 5 h 12"/>
                    <a:gd name="T38" fmla="*/ 20 w 50"/>
                    <a:gd name="T39" fmla="*/ 4 h 12"/>
                    <a:gd name="T40" fmla="*/ 14 w 50"/>
                    <a:gd name="T41" fmla="*/ 4 h 12"/>
                    <a:gd name="T42" fmla="*/ 12 w 50"/>
                    <a:gd name="T43" fmla="*/ 2 h 12"/>
                    <a:gd name="T44" fmla="*/ 6 w 50"/>
                    <a:gd name="T45" fmla="*/ 2 h 12"/>
                    <a:gd name="T46" fmla="*/ 4 w 50"/>
                    <a:gd name="T47" fmla="*/ 0 h 12"/>
                    <a:gd name="T48" fmla="*/ 4 w 50"/>
                    <a:gd name="T49" fmla="*/ 4 h 12"/>
                    <a:gd name="T50" fmla="*/ 3 w 50"/>
                    <a:gd name="T51" fmla="*/ 0 h 12"/>
                    <a:gd name="T52" fmla="*/ 0 w 50"/>
                    <a:gd name="T53" fmla="*/ 2 h 12"/>
                    <a:gd name="T54" fmla="*/ 3 w 50"/>
                    <a:gd name="T55" fmla="*/ 4 h 12"/>
                    <a:gd name="T56" fmla="*/ 3 w 50"/>
                    <a:gd name="T5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0" h="12">
                      <a:moveTo>
                        <a:pt x="3" y="0"/>
                      </a:moveTo>
                      <a:lnTo>
                        <a:pt x="3" y="4"/>
                      </a:lnTo>
                      <a:lnTo>
                        <a:pt x="6" y="4"/>
                      </a:lnTo>
                      <a:lnTo>
                        <a:pt x="9" y="5"/>
                      </a:lnTo>
                      <a:lnTo>
                        <a:pt x="12" y="5"/>
                      </a:lnTo>
                      <a:lnTo>
                        <a:pt x="14" y="7"/>
                      </a:lnTo>
                      <a:lnTo>
                        <a:pt x="20" y="7"/>
                      </a:lnTo>
                      <a:lnTo>
                        <a:pt x="22" y="8"/>
                      </a:lnTo>
                      <a:lnTo>
                        <a:pt x="29" y="8"/>
                      </a:lnTo>
                      <a:lnTo>
                        <a:pt x="32" y="10"/>
                      </a:lnTo>
                      <a:lnTo>
                        <a:pt x="41" y="10"/>
                      </a:lnTo>
                      <a:lnTo>
                        <a:pt x="45" y="12"/>
                      </a:lnTo>
                      <a:lnTo>
                        <a:pt x="50" y="12"/>
                      </a:lnTo>
                      <a:lnTo>
                        <a:pt x="50" y="8"/>
                      </a:lnTo>
                      <a:lnTo>
                        <a:pt x="45" y="8"/>
                      </a:lnTo>
                      <a:lnTo>
                        <a:pt x="41" y="7"/>
                      </a:lnTo>
                      <a:lnTo>
                        <a:pt x="32" y="7"/>
                      </a:lnTo>
                      <a:lnTo>
                        <a:pt x="30" y="5"/>
                      </a:lnTo>
                      <a:lnTo>
                        <a:pt x="24" y="5"/>
                      </a:lnTo>
                      <a:lnTo>
                        <a:pt x="20" y="4"/>
                      </a:lnTo>
                      <a:lnTo>
                        <a:pt x="14" y="4"/>
                      </a:lnTo>
                      <a:lnTo>
                        <a:pt x="12" y="2"/>
                      </a:lnTo>
                      <a:lnTo>
                        <a:pt x="6" y="2"/>
                      </a:lnTo>
                      <a:lnTo>
                        <a:pt x="4" y="0"/>
                      </a:lnTo>
                      <a:lnTo>
                        <a:pt x="4" y="4"/>
                      </a:lnTo>
                      <a:lnTo>
                        <a:pt x="3" y="0"/>
                      </a:lnTo>
                      <a:lnTo>
                        <a:pt x="0" y="2"/>
                      </a:lnTo>
                      <a:lnTo>
                        <a:pt x="3" y="4"/>
                      </a:lnTo>
                      <a:lnTo>
                        <a:pt x="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2508" name="Freeform 700"/>
                <p:cNvSpPr>
                  <a:spLocks/>
                </p:cNvSpPr>
                <p:nvPr/>
              </p:nvSpPr>
              <p:spPr bwMode="auto">
                <a:xfrm>
                  <a:off x="4282" y="1624"/>
                  <a:ext cx="12" cy="6"/>
                </a:xfrm>
                <a:custGeom>
                  <a:avLst/>
                  <a:gdLst>
                    <a:gd name="T0" fmla="*/ 24 w 24"/>
                    <a:gd name="T1" fmla="*/ 0 h 12"/>
                    <a:gd name="T2" fmla="*/ 22 w 24"/>
                    <a:gd name="T3" fmla="*/ 2 h 12"/>
                    <a:gd name="T4" fmla="*/ 19 w 24"/>
                    <a:gd name="T5" fmla="*/ 3 h 12"/>
                    <a:gd name="T6" fmla="*/ 17 w 24"/>
                    <a:gd name="T7" fmla="*/ 3 h 12"/>
                    <a:gd name="T8" fmla="*/ 14 w 24"/>
                    <a:gd name="T9" fmla="*/ 5 h 12"/>
                    <a:gd name="T10" fmla="*/ 9 w 24"/>
                    <a:gd name="T11" fmla="*/ 5 h 12"/>
                    <a:gd name="T12" fmla="*/ 6 w 24"/>
                    <a:gd name="T13" fmla="*/ 7 h 12"/>
                    <a:gd name="T14" fmla="*/ 3 w 24"/>
                    <a:gd name="T15" fmla="*/ 7 h 12"/>
                    <a:gd name="T16" fmla="*/ 0 w 24"/>
                    <a:gd name="T17" fmla="*/ 8 h 12"/>
                    <a:gd name="T18" fmla="*/ 1 w 24"/>
                    <a:gd name="T19" fmla="*/ 12 h 12"/>
                    <a:gd name="T20" fmla="*/ 3 w 24"/>
                    <a:gd name="T21" fmla="*/ 10 h 12"/>
                    <a:gd name="T22" fmla="*/ 6 w 24"/>
                    <a:gd name="T23" fmla="*/ 10 h 12"/>
                    <a:gd name="T24" fmla="*/ 9 w 24"/>
                    <a:gd name="T25" fmla="*/ 8 h 12"/>
                    <a:gd name="T26" fmla="*/ 16 w 24"/>
                    <a:gd name="T27" fmla="*/ 8 h 12"/>
                    <a:gd name="T28" fmla="*/ 19 w 24"/>
                    <a:gd name="T29" fmla="*/ 7 h 12"/>
                    <a:gd name="T30" fmla="*/ 22 w 24"/>
                    <a:gd name="T31" fmla="*/ 5 h 12"/>
                    <a:gd name="T32" fmla="*/ 24 w 24"/>
                    <a:gd name="T33" fmla="*/ 3 h 12"/>
                    <a:gd name="T34" fmla="*/ 22 w 24"/>
                    <a:gd name="T35" fmla="*/ 3 h 12"/>
                    <a:gd name="T36" fmla="*/ 24 w 24"/>
                    <a:gd name="T37" fmla="*/ 0 h 12"/>
                    <a:gd name="T38" fmla="*/ 22 w 24"/>
                    <a:gd name="T39" fmla="*/ 0 h 12"/>
                    <a:gd name="T40" fmla="*/ 22 w 24"/>
                    <a:gd name="T41" fmla="*/ 2 h 12"/>
                    <a:gd name="T42" fmla="*/ 24 w 24"/>
                    <a:gd name="T43"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 h="12">
                      <a:moveTo>
                        <a:pt x="24" y="0"/>
                      </a:moveTo>
                      <a:lnTo>
                        <a:pt x="22" y="2"/>
                      </a:lnTo>
                      <a:lnTo>
                        <a:pt x="19" y="3"/>
                      </a:lnTo>
                      <a:lnTo>
                        <a:pt x="17" y="3"/>
                      </a:lnTo>
                      <a:lnTo>
                        <a:pt x="14" y="5"/>
                      </a:lnTo>
                      <a:lnTo>
                        <a:pt x="9" y="5"/>
                      </a:lnTo>
                      <a:lnTo>
                        <a:pt x="6" y="7"/>
                      </a:lnTo>
                      <a:lnTo>
                        <a:pt x="3" y="7"/>
                      </a:lnTo>
                      <a:lnTo>
                        <a:pt x="0" y="8"/>
                      </a:lnTo>
                      <a:lnTo>
                        <a:pt x="1" y="12"/>
                      </a:lnTo>
                      <a:lnTo>
                        <a:pt x="3" y="10"/>
                      </a:lnTo>
                      <a:lnTo>
                        <a:pt x="6" y="10"/>
                      </a:lnTo>
                      <a:lnTo>
                        <a:pt x="9" y="8"/>
                      </a:lnTo>
                      <a:lnTo>
                        <a:pt x="16" y="8"/>
                      </a:lnTo>
                      <a:lnTo>
                        <a:pt x="19" y="7"/>
                      </a:lnTo>
                      <a:lnTo>
                        <a:pt x="22" y="5"/>
                      </a:lnTo>
                      <a:lnTo>
                        <a:pt x="24" y="3"/>
                      </a:lnTo>
                      <a:lnTo>
                        <a:pt x="22" y="3"/>
                      </a:lnTo>
                      <a:lnTo>
                        <a:pt x="24" y="0"/>
                      </a:lnTo>
                      <a:lnTo>
                        <a:pt x="22" y="0"/>
                      </a:lnTo>
                      <a:lnTo>
                        <a:pt x="22" y="2"/>
                      </a:lnTo>
                      <a:lnTo>
                        <a:pt x="2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2509" name="Freeform 701"/>
                <p:cNvSpPr>
                  <a:spLocks/>
                </p:cNvSpPr>
                <p:nvPr/>
              </p:nvSpPr>
              <p:spPr bwMode="auto">
                <a:xfrm>
                  <a:off x="4294" y="1624"/>
                  <a:ext cx="37" cy="5"/>
                </a:xfrm>
                <a:custGeom>
                  <a:avLst/>
                  <a:gdLst>
                    <a:gd name="T0" fmla="*/ 62 w 75"/>
                    <a:gd name="T1" fmla="*/ 10 h 10"/>
                    <a:gd name="T2" fmla="*/ 62 w 75"/>
                    <a:gd name="T3" fmla="*/ 7 h 10"/>
                    <a:gd name="T4" fmla="*/ 54 w 75"/>
                    <a:gd name="T5" fmla="*/ 7 h 10"/>
                    <a:gd name="T6" fmla="*/ 50 w 75"/>
                    <a:gd name="T7" fmla="*/ 5 h 10"/>
                    <a:gd name="T8" fmla="*/ 39 w 75"/>
                    <a:gd name="T9" fmla="*/ 5 h 10"/>
                    <a:gd name="T10" fmla="*/ 36 w 75"/>
                    <a:gd name="T11" fmla="*/ 3 h 10"/>
                    <a:gd name="T12" fmla="*/ 16 w 75"/>
                    <a:gd name="T13" fmla="*/ 3 h 10"/>
                    <a:gd name="T14" fmla="*/ 12 w 75"/>
                    <a:gd name="T15" fmla="*/ 2 h 10"/>
                    <a:gd name="T16" fmla="*/ 5 w 75"/>
                    <a:gd name="T17" fmla="*/ 2 h 10"/>
                    <a:gd name="T18" fmla="*/ 2 w 75"/>
                    <a:gd name="T19" fmla="*/ 0 h 10"/>
                    <a:gd name="T20" fmla="*/ 0 w 75"/>
                    <a:gd name="T21" fmla="*/ 3 h 10"/>
                    <a:gd name="T22" fmla="*/ 5 w 75"/>
                    <a:gd name="T23" fmla="*/ 3 h 10"/>
                    <a:gd name="T24" fmla="*/ 8 w 75"/>
                    <a:gd name="T25" fmla="*/ 5 h 10"/>
                    <a:gd name="T26" fmla="*/ 16 w 75"/>
                    <a:gd name="T27" fmla="*/ 5 h 10"/>
                    <a:gd name="T28" fmla="*/ 20 w 75"/>
                    <a:gd name="T29" fmla="*/ 7 h 10"/>
                    <a:gd name="T30" fmla="*/ 36 w 75"/>
                    <a:gd name="T31" fmla="*/ 7 h 10"/>
                    <a:gd name="T32" fmla="*/ 39 w 75"/>
                    <a:gd name="T33" fmla="*/ 8 h 10"/>
                    <a:gd name="T34" fmla="*/ 50 w 75"/>
                    <a:gd name="T35" fmla="*/ 8 h 10"/>
                    <a:gd name="T36" fmla="*/ 54 w 75"/>
                    <a:gd name="T37" fmla="*/ 10 h 10"/>
                    <a:gd name="T38" fmla="*/ 60 w 75"/>
                    <a:gd name="T39" fmla="*/ 10 h 10"/>
                    <a:gd name="T40" fmla="*/ 62 w 75"/>
                    <a:gd name="T41" fmla="*/ 7 h 10"/>
                    <a:gd name="T42" fmla="*/ 62 w 75"/>
                    <a:gd name="T43" fmla="*/ 10 h 10"/>
                    <a:gd name="T44" fmla="*/ 75 w 75"/>
                    <a:gd name="T45" fmla="*/ 10 h 10"/>
                    <a:gd name="T46" fmla="*/ 62 w 75"/>
                    <a:gd name="T47" fmla="*/ 7 h 10"/>
                    <a:gd name="T48" fmla="*/ 62 w 75"/>
                    <a:gd name="T4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75" h="10">
                      <a:moveTo>
                        <a:pt x="62" y="10"/>
                      </a:moveTo>
                      <a:lnTo>
                        <a:pt x="62" y="7"/>
                      </a:lnTo>
                      <a:lnTo>
                        <a:pt x="54" y="7"/>
                      </a:lnTo>
                      <a:lnTo>
                        <a:pt x="50" y="5"/>
                      </a:lnTo>
                      <a:lnTo>
                        <a:pt x="39" y="5"/>
                      </a:lnTo>
                      <a:lnTo>
                        <a:pt x="36" y="3"/>
                      </a:lnTo>
                      <a:lnTo>
                        <a:pt x="16" y="3"/>
                      </a:lnTo>
                      <a:lnTo>
                        <a:pt x="12" y="2"/>
                      </a:lnTo>
                      <a:lnTo>
                        <a:pt x="5" y="2"/>
                      </a:lnTo>
                      <a:lnTo>
                        <a:pt x="2" y="0"/>
                      </a:lnTo>
                      <a:lnTo>
                        <a:pt x="0" y="3"/>
                      </a:lnTo>
                      <a:lnTo>
                        <a:pt x="5" y="3"/>
                      </a:lnTo>
                      <a:lnTo>
                        <a:pt x="8" y="5"/>
                      </a:lnTo>
                      <a:lnTo>
                        <a:pt x="16" y="5"/>
                      </a:lnTo>
                      <a:lnTo>
                        <a:pt x="20" y="7"/>
                      </a:lnTo>
                      <a:lnTo>
                        <a:pt x="36" y="7"/>
                      </a:lnTo>
                      <a:lnTo>
                        <a:pt x="39" y="8"/>
                      </a:lnTo>
                      <a:lnTo>
                        <a:pt x="50" y="8"/>
                      </a:lnTo>
                      <a:lnTo>
                        <a:pt x="54" y="10"/>
                      </a:lnTo>
                      <a:lnTo>
                        <a:pt x="60" y="10"/>
                      </a:lnTo>
                      <a:lnTo>
                        <a:pt x="62" y="7"/>
                      </a:lnTo>
                      <a:lnTo>
                        <a:pt x="62" y="10"/>
                      </a:lnTo>
                      <a:lnTo>
                        <a:pt x="75" y="10"/>
                      </a:lnTo>
                      <a:lnTo>
                        <a:pt x="62" y="7"/>
                      </a:lnTo>
                      <a:lnTo>
                        <a:pt x="62" y="1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2510" name="Freeform 702"/>
                <p:cNvSpPr>
                  <a:spLocks/>
                </p:cNvSpPr>
                <p:nvPr/>
              </p:nvSpPr>
              <p:spPr bwMode="auto">
                <a:xfrm>
                  <a:off x="4531" y="1626"/>
                  <a:ext cx="56" cy="6"/>
                </a:xfrm>
                <a:custGeom>
                  <a:avLst/>
                  <a:gdLst>
                    <a:gd name="T0" fmla="*/ 113 w 113"/>
                    <a:gd name="T1" fmla="*/ 0 h 13"/>
                    <a:gd name="T2" fmla="*/ 107 w 113"/>
                    <a:gd name="T3" fmla="*/ 2 h 13"/>
                    <a:gd name="T4" fmla="*/ 99 w 113"/>
                    <a:gd name="T5" fmla="*/ 4 h 13"/>
                    <a:gd name="T6" fmla="*/ 92 w 113"/>
                    <a:gd name="T7" fmla="*/ 4 h 13"/>
                    <a:gd name="T8" fmla="*/ 86 w 113"/>
                    <a:gd name="T9" fmla="*/ 5 h 13"/>
                    <a:gd name="T10" fmla="*/ 78 w 113"/>
                    <a:gd name="T11" fmla="*/ 5 h 13"/>
                    <a:gd name="T12" fmla="*/ 71 w 113"/>
                    <a:gd name="T13" fmla="*/ 7 h 13"/>
                    <a:gd name="T14" fmla="*/ 65 w 113"/>
                    <a:gd name="T15" fmla="*/ 7 h 13"/>
                    <a:gd name="T16" fmla="*/ 57 w 113"/>
                    <a:gd name="T17" fmla="*/ 9 h 13"/>
                    <a:gd name="T18" fmla="*/ 44 w 113"/>
                    <a:gd name="T19" fmla="*/ 9 h 13"/>
                    <a:gd name="T20" fmla="*/ 36 w 113"/>
                    <a:gd name="T21" fmla="*/ 10 h 13"/>
                    <a:gd name="T22" fmla="*/ 29 w 113"/>
                    <a:gd name="T23" fmla="*/ 10 h 13"/>
                    <a:gd name="T24" fmla="*/ 21 w 113"/>
                    <a:gd name="T25" fmla="*/ 12 h 13"/>
                    <a:gd name="T26" fmla="*/ 8 w 113"/>
                    <a:gd name="T27" fmla="*/ 12 h 13"/>
                    <a:gd name="T28" fmla="*/ 0 w 113"/>
                    <a:gd name="T29" fmla="*/ 13 h 13"/>
                    <a:gd name="T30" fmla="*/ 7 w 113"/>
                    <a:gd name="T31" fmla="*/ 13 h 13"/>
                    <a:gd name="T32" fmla="*/ 13 w 113"/>
                    <a:gd name="T33" fmla="*/ 12 h 13"/>
                    <a:gd name="T34" fmla="*/ 21 w 113"/>
                    <a:gd name="T35" fmla="*/ 12 h 13"/>
                    <a:gd name="T36" fmla="*/ 28 w 113"/>
                    <a:gd name="T37" fmla="*/ 10 h 13"/>
                    <a:gd name="T38" fmla="*/ 34 w 113"/>
                    <a:gd name="T39" fmla="*/ 9 h 13"/>
                    <a:gd name="T40" fmla="*/ 41 w 113"/>
                    <a:gd name="T41" fmla="*/ 9 h 13"/>
                    <a:gd name="T42" fmla="*/ 49 w 113"/>
                    <a:gd name="T43" fmla="*/ 7 h 13"/>
                    <a:gd name="T44" fmla="*/ 55 w 113"/>
                    <a:gd name="T45" fmla="*/ 5 h 13"/>
                    <a:gd name="T46" fmla="*/ 63 w 113"/>
                    <a:gd name="T47" fmla="*/ 5 h 13"/>
                    <a:gd name="T48" fmla="*/ 70 w 113"/>
                    <a:gd name="T49" fmla="*/ 4 h 13"/>
                    <a:gd name="T50" fmla="*/ 76 w 113"/>
                    <a:gd name="T51" fmla="*/ 2 h 13"/>
                    <a:gd name="T52" fmla="*/ 84 w 113"/>
                    <a:gd name="T53" fmla="*/ 2 h 13"/>
                    <a:gd name="T54" fmla="*/ 91 w 113"/>
                    <a:gd name="T55" fmla="*/ 0 h 13"/>
                    <a:gd name="T56" fmla="*/ 113 w 113"/>
                    <a:gd name="T57"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13" h="13">
                      <a:moveTo>
                        <a:pt x="113" y="0"/>
                      </a:moveTo>
                      <a:lnTo>
                        <a:pt x="107" y="2"/>
                      </a:lnTo>
                      <a:lnTo>
                        <a:pt x="99" y="4"/>
                      </a:lnTo>
                      <a:lnTo>
                        <a:pt x="92" y="4"/>
                      </a:lnTo>
                      <a:lnTo>
                        <a:pt x="86" y="5"/>
                      </a:lnTo>
                      <a:lnTo>
                        <a:pt x="78" y="5"/>
                      </a:lnTo>
                      <a:lnTo>
                        <a:pt x="71" y="7"/>
                      </a:lnTo>
                      <a:lnTo>
                        <a:pt x="65" y="7"/>
                      </a:lnTo>
                      <a:lnTo>
                        <a:pt x="57" y="9"/>
                      </a:lnTo>
                      <a:lnTo>
                        <a:pt x="44" y="9"/>
                      </a:lnTo>
                      <a:lnTo>
                        <a:pt x="36" y="10"/>
                      </a:lnTo>
                      <a:lnTo>
                        <a:pt x="29" y="10"/>
                      </a:lnTo>
                      <a:lnTo>
                        <a:pt x="21" y="12"/>
                      </a:lnTo>
                      <a:lnTo>
                        <a:pt x="8" y="12"/>
                      </a:lnTo>
                      <a:lnTo>
                        <a:pt x="0" y="13"/>
                      </a:lnTo>
                      <a:lnTo>
                        <a:pt x="7" y="13"/>
                      </a:lnTo>
                      <a:lnTo>
                        <a:pt x="13" y="12"/>
                      </a:lnTo>
                      <a:lnTo>
                        <a:pt x="21" y="12"/>
                      </a:lnTo>
                      <a:lnTo>
                        <a:pt x="28" y="10"/>
                      </a:lnTo>
                      <a:lnTo>
                        <a:pt x="34" y="9"/>
                      </a:lnTo>
                      <a:lnTo>
                        <a:pt x="41" y="9"/>
                      </a:lnTo>
                      <a:lnTo>
                        <a:pt x="49" y="7"/>
                      </a:lnTo>
                      <a:lnTo>
                        <a:pt x="55" y="5"/>
                      </a:lnTo>
                      <a:lnTo>
                        <a:pt x="63" y="5"/>
                      </a:lnTo>
                      <a:lnTo>
                        <a:pt x="70" y="4"/>
                      </a:lnTo>
                      <a:lnTo>
                        <a:pt x="76" y="2"/>
                      </a:lnTo>
                      <a:lnTo>
                        <a:pt x="84" y="2"/>
                      </a:lnTo>
                      <a:lnTo>
                        <a:pt x="91" y="0"/>
                      </a:lnTo>
                      <a:lnTo>
                        <a:pt x="11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2511" name="Freeform 703"/>
                <p:cNvSpPr>
                  <a:spLocks/>
                </p:cNvSpPr>
                <p:nvPr/>
              </p:nvSpPr>
              <p:spPr bwMode="auto">
                <a:xfrm>
                  <a:off x="4531" y="1626"/>
                  <a:ext cx="56" cy="7"/>
                </a:xfrm>
                <a:custGeom>
                  <a:avLst/>
                  <a:gdLst>
                    <a:gd name="T0" fmla="*/ 0 w 113"/>
                    <a:gd name="T1" fmla="*/ 12 h 15"/>
                    <a:gd name="T2" fmla="*/ 0 w 113"/>
                    <a:gd name="T3" fmla="*/ 15 h 15"/>
                    <a:gd name="T4" fmla="*/ 8 w 113"/>
                    <a:gd name="T5" fmla="*/ 13 h 15"/>
                    <a:gd name="T6" fmla="*/ 21 w 113"/>
                    <a:gd name="T7" fmla="*/ 13 h 15"/>
                    <a:gd name="T8" fmla="*/ 29 w 113"/>
                    <a:gd name="T9" fmla="*/ 12 h 15"/>
                    <a:gd name="T10" fmla="*/ 36 w 113"/>
                    <a:gd name="T11" fmla="*/ 12 h 15"/>
                    <a:gd name="T12" fmla="*/ 44 w 113"/>
                    <a:gd name="T13" fmla="*/ 10 h 15"/>
                    <a:gd name="T14" fmla="*/ 50 w 113"/>
                    <a:gd name="T15" fmla="*/ 10 h 15"/>
                    <a:gd name="T16" fmla="*/ 57 w 113"/>
                    <a:gd name="T17" fmla="*/ 9 h 15"/>
                    <a:gd name="T18" fmla="*/ 71 w 113"/>
                    <a:gd name="T19" fmla="*/ 9 h 15"/>
                    <a:gd name="T20" fmla="*/ 78 w 113"/>
                    <a:gd name="T21" fmla="*/ 7 h 15"/>
                    <a:gd name="T22" fmla="*/ 86 w 113"/>
                    <a:gd name="T23" fmla="*/ 7 h 15"/>
                    <a:gd name="T24" fmla="*/ 92 w 113"/>
                    <a:gd name="T25" fmla="*/ 5 h 15"/>
                    <a:gd name="T26" fmla="*/ 100 w 113"/>
                    <a:gd name="T27" fmla="*/ 5 h 15"/>
                    <a:gd name="T28" fmla="*/ 107 w 113"/>
                    <a:gd name="T29" fmla="*/ 4 h 15"/>
                    <a:gd name="T30" fmla="*/ 113 w 113"/>
                    <a:gd name="T31" fmla="*/ 2 h 15"/>
                    <a:gd name="T32" fmla="*/ 113 w 113"/>
                    <a:gd name="T33" fmla="*/ 0 h 15"/>
                    <a:gd name="T34" fmla="*/ 105 w 113"/>
                    <a:gd name="T35" fmla="*/ 0 h 15"/>
                    <a:gd name="T36" fmla="*/ 99 w 113"/>
                    <a:gd name="T37" fmla="*/ 2 h 15"/>
                    <a:gd name="T38" fmla="*/ 92 w 113"/>
                    <a:gd name="T39" fmla="*/ 2 h 15"/>
                    <a:gd name="T40" fmla="*/ 86 w 113"/>
                    <a:gd name="T41" fmla="*/ 4 h 15"/>
                    <a:gd name="T42" fmla="*/ 78 w 113"/>
                    <a:gd name="T43" fmla="*/ 4 h 15"/>
                    <a:gd name="T44" fmla="*/ 71 w 113"/>
                    <a:gd name="T45" fmla="*/ 5 h 15"/>
                    <a:gd name="T46" fmla="*/ 65 w 113"/>
                    <a:gd name="T47" fmla="*/ 5 h 15"/>
                    <a:gd name="T48" fmla="*/ 57 w 113"/>
                    <a:gd name="T49" fmla="*/ 7 h 15"/>
                    <a:gd name="T50" fmla="*/ 50 w 113"/>
                    <a:gd name="T51" fmla="*/ 7 h 15"/>
                    <a:gd name="T52" fmla="*/ 44 w 113"/>
                    <a:gd name="T53" fmla="*/ 9 h 15"/>
                    <a:gd name="T54" fmla="*/ 21 w 113"/>
                    <a:gd name="T55" fmla="*/ 9 h 15"/>
                    <a:gd name="T56" fmla="*/ 15 w 113"/>
                    <a:gd name="T57" fmla="*/ 10 h 15"/>
                    <a:gd name="T58" fmla="*/ 8 w 113"/>
                    <a:gd name="T59" fmla="*/ 10 h 15"/>
                    <a:gd name="T60" fmla="*/ 0 w 113"/>
                    <a:gd name="T61" fmla="*/ 12 h 15"/>
                    <a:gd name="T62" fmla="*/ 0 w 113"/>
                    <a:gd name="T63" fmla="*/ 15 h 15"/>
                    <a:gd name="T64" fmla="*/ 0 w 113"/>
                    <a:gd name="T65" fmla="*/ 12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3" h="15">
                      <a:moveTo>
                        <a:pt x="0" y="12"/>
                      </a:moveTo>
                      <a:lnTo>
                        <a:pt x="0" y="15"/>
                      </a:lnTo>
                      <a:lnTo>
                        <a:pt x="8" y="13"/>
                      </a:lnTo>
                      <a:lnTo>
                        <a:pt x="21" y="13"/>
                      </a:lnTo>
                      <a:lnTo>
                        <a:pt x="29" y="12"/>
                      </a:lnTo>
                      <a:lnTo>
                        <a:pt x="36" y="12"/>
                      </a:lnTo>
                      <a:lnTo>
                        <a:pt x="44" y="10"/>
                      </a:lnTo>
                      <a:lnTo>
                        <a:pt x="50" y="10"/>
                      </a:lnTo>
                      <a:lnTo>
                        <a:pt x="57" y="9"/>
                      </a:lnTo>
                      <a:lnTo>
                        <a:pt x="71" y="9"/>
                      </a:lnTo>
                      <a:lnTo>
                        <a:pt x="78" y="7"/>
                      </a:lnTo>
                      <a:lnTo>
                        <a:pt x="86" y="7"/>
                      </a:lnTo>
                      <a:lnTo>
                        <a:pt x="92" y="5"/>
                      </a:lnTo>
                      <a:lnTo>
                        <a:pt x="100" y="5"/>
                      </a:lnTo>
                      <a:lnTo>
                        <a:pt x="107" y="4"/>
                      </a:lnTo>
                      <a:lnTo>
                        <a:pt x="113" y="2"/>
                      </a:lnTo>
                      <a:lnTo>
                        <a:pt x="113" y="0"/>
                      </a:lnTo>
                      <a:lnTo>
                        <a:pt x="105" y="0"/>
                      </a:lnTo>
                      <a:lnTo>
                        <a:pt x="99" y="2"/>
                      </a:lnTo>
                      <a:lnTo>
                        <a:pt x="92" y="2"/>
                      </a:lnTo>
                      <a:lnTo>
                        <a:pt x="86" y="4"/>
                      </a:lnTo>
                      <a:lnTo>
                        <a:pt x="78" y="4"/>
                      </a:lnTo>
                      <a:lnTo>
                        <a:pt x="71" y="5"/>
                      </a:lnTo>
                      <a:lnTo>
                        <a:pt x="65" y="5"/>
                      </a:lnTo>
                      <a:lnTo>
                        <a:pt x="57" y="7"/>
                      </a:lnTo>
                      <a:lnTo>
                        <a:pt x="50" y="7"/>
                      </a:lnTo>
                      <a:lnTo>
                        <a:pt x="44" y="9"/>
                      </a:lnTo>
                      <a:lnTo>
                        <a:pt x="21" y="9"/>
                      </a:lnTo>
                      <a:lnTo>
                        <a:pt x="15" y="10"/>
                      </a:lnTo>
                      <a:lnTo>
                        <a:pt x="8" y="10"/>
                      </a:lnTo>
                      <a:lnTo>
                        <a:pt x="0" y="12"/>
                      </a:lnTo>
                      <a:lnTo>
                        <a:pt x="0" y="15"/>
                      </a:lnTo>
                      <a:lnTo>
                        <a:pt x="0" y="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2512" name="Freeform 704"/>
                <p:cNvSpPr>
                  <a:spLocks/>
                </p:cNvSpPr>
                <p:nvPr/>
              </p:nvSpPr>
              <p:spPr bwMode="auto">
                <a:xfrm>
                  <a:off x="4531" y="1625"/>
                  <a:ext cx="63" cy="8"/>
                </a:xfrm>
                <a:custGeom>
                  <a:avLst/>
                  <a:gdLst>
                    <a:gd name="T0" fmla="*/ 113 w 126"/>
                    <a:gd name="T1" fmla="*/ 3 h 16"/>
                    <a:gd name="T2" fmla="*/ 113 w 126"/>
                    <a:gd name="T3" fmla="*/ 1 h 16"/>
                    <a:gd name="T4" fmla="*/ 105 w 126"/>
                    <a:gd name="T5" fmla="*/ 0 h 16"/>
                    <a:gd name="T6" fmla="*/ 99 w 126"/>
                    <a:gd name="T7" fmla="*/ 1 h 16"/>
                    <a:gd name="T8" fmla="*/ 76 w 126"/>
                    <a:gd name="T9" fmla="*/ 1 h 16"/>
                    <a:gd name="T10" fmla="*/ 70 w 126"/>
                    <a:gd name="T11" fmla="*/ 3 h 16"/>
                    <a:gd name="T12" fmla="*/ 62 w 126"/>
                    <a:gd name="T13" fmla="*/ 5 h 16"/>
                    <a:gd name="T14" fmla="*/ 55 w 126"/>
                    <a:gd name="T15" fmla="*/ 5 h 16"/>
                    <a:gd name="T16" fmla="*/ 47 w 126"/>
                    <a:gd name="T17" fmla="*/ 6 h 16"/>
                    <a:gd name="T18" fmla="*/ 41 w 126"/>
                    <a:gd name="T19" fmla="*/ 8 h 16"/>
                    <a:gd name="T20" fmla="*/ 34 w 126"/>
                    <a:gd name="T21" fmla="*/ 8 h 16"/>
                    <a:gd name="T22" fmla="*/ 28 w 126"/>
                    <a:gd name="T23" fmla="*/ 10 h 16"/>
                    <a:gd name="T24" fmla="*/ 21 w 126"/>
                    <a:gd name="T25" fmla="*/ 10 h 16"/>
                    <a:gd name="T26" fmla="*/ 13 w 126"/>
                    <a:gd name="T27" fmla="*/ 11 h 16"/>
                    <a:gd name="T28" fmla="*/ 7 w 126"/>
                    <a:gd name="T29" fmla="*/ 13 h 16"/>
                    <a:gd name="T30" fmla="*/ 0 w 126"/>
                    <a:gd name="T31" fmla="*/ 13 h 16"/>
                    <a:gd name="T32" fmla="*/ 0 w 126"/>
                    <a:gd name="T33" fmla="*/ 16 h 16"/>
                    <a:gd name="T34" fmla="*/ 7 w 126"/>
                    <a:gd name="T35" fmla="*/ 16 h 16"/>
                    <a:gd name="T36" fmla="*/ 13 w 126"/>
                    <a:gd name="T37" fmla="*/ 14 h 16"/>
                    <a:gd name="T38" fmla="*/ 21 w 126"/>
                    <a:gd name="T39" fmla="*/ 14 h 16"/>
                    <a:gd name="T40" fmla="*/ 28 w 126"/>
                    <a:gd name="T41" fmla="*/ 13 h 16"/>
                    <a:gd name="T42" fmla="*/ 34 w 126"/>
                    <a:gd name="T43" fmla="*/ 11 h 16"/>
                    <a:gd name="T44" fmla="*/ 41 w 126"/>
                    <a:gd name="T45" fmla="*/ 10 h 16"/>
                    <a:gd name="T46" fmla="*/ 49 w 126"/>
                    <a:gd name="T47" fmla="*/ 10 h 16"/>
                    <a:gd name="T48" fmla="*/ 55 w 126"/>
                    <a:gd name="T49" fmla="*/ 8 h 16"/>
                    <a:gd name="T50" fmla="*/ 63 w 126"/>
                    <a:gd name="T51" fmla="*/ 8 h 16"/>
                    <a:gd name="T52" fmla="*/ 70 w 126"/>
                    <a:gd name="T53" fmla="*/ 6 h 16"/>
                    <a:gd name="T54" fmla="*/ 76 w 126"/>
                    <a:gd name="T55" fmla="*/ 5 h 16"/>
                    <a:gd name="T56" fmla="*/ 84 w 126"/>
                    <a:gd name="T57" fmla="*/ 5 h 16"/>
                    <a:gd name="T58" fmla="*/ 91 w 126"/>
                    <a:gd name="T59" fmla="*/ 3 h 16"/>
                    <a:gd name="T60" fmla="*/ 113 w 126"/>
                    <a:gd name="T61" fmla="*/ 3 h 16"/>
                    <a:gd name="T62" fmla="*/ 113 w 126"/>
                    <a:gd name="T63" fmla="*/ 1 h 16"/>
                    <a:gd name="T64" fmla="*/ 113 w 126"/>
                    <a:gd name="T65" fmla="*/ 3 h 16"/>
                    <a:gd name="T66" fmla="*/ 126 w 126"/>
                    <a:gd name="T67" fmla="*/ 1 h 16"/>
                    <a:gd name="T68" fmla="*/ 113 w 126"/>
                    <a:gd name="T69" fmla="*/ 1 h 16"/>
                    <a:gd name="T70" fmla="*/ 113 w 126"/>
                    <a:gd name="T71" fmla="*/ 3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26" h="16">
                      <a:moveTo>
                        <a:pt x="113" y="3"/>
                      </a:moveTo>
                      <a:lnTo>
                        <a:pt x="113" y="1"/>
                      </a:lnTo>
                      <a:lnTo>
                        <a:pt x="105" y="0"/>
                      </a:lnTo>
                      <a:lnTo>
                        <a:pt x="99" y="1"/>
                      </a:lnTo>
                      <a:lnTo>
                        <a:pt x="76" y="1"/>
                      </a:lnTo>
                      <a:lnTo>
                        <a:pt x="70" y="3"/>
                      </a:lnTo>
                      <a:lnTo>
                        <a:pt x="62" y="5"/>
                      </a:lnTo>
                      <a:lnTo>
                        <a:pt x="55" y="5"/>
                      </a:lnTo>
                      <a:lnTo>
                        <a:pt x="47" y="6"/>
                      </a:lnTo>
                      <a:lnTo>
                        <a:pt x="41" y="8"/>
                      </a:lnTo>
                      <a:lnTo>
                        <a:pt x="34" y="8"/>
                      </a:lnTo>
                      <a:lnTo>
                        <a:pt x="28" y="10"/>
                      </a:lnTo>
                      <a:lnTo>
                        <a:pt x="21" y="10"/>
                      </a:lnTo>
                      <a:lnTo>
                        <a:pt x="13" y="11"/>
                      </a:lnTo>
                      <a:lnTo>
                        <a:pt x="7" y="13"/>
                      </a:lnTo>
                      <a:lnTo>
                        <a:pt x="0" y="13"/>
                      </a:lnTo>
                      <a:lnTo>
                        <a:pt x="0" y="16"/>
                      </a:lnTo>
                      <a:lnTo>
                        <a:pt x="7" y="16"/>
                      </a:lnTo>
                      <a:lnTo>
                        <a:pt x="13" y="14"/>
                      </a:lnTo>
                      <a:lnTo>
                        <a:pt x="21" y="14"/>
                      </a:lnTo>
                      <a:lnTo>
                        <a:pt x="28" y="13"/>
                      </a:lnTo>
                      <a:lnTo>
                        <a:pt x="34" y="11"/>
                      </a:lnTo>
                      <a:lnTo>
                        <a:pt x="41" y="10"/>
                      </a:lnTo>
                      <a:lnTo>
                        <a:pt x="49" y="10"/>
                      </a:lnTo>
                      <a:lnTo>
                        <a:pt x="55" y="8"/>
                      </a:lnTo>
                      <a:lnTo>
                        <a:pt x="63" y="8"/>
                      </a:lnTo>
                      <a:lnTo>
                        <a:pt x="70" y="6"/>
                      </a:lnTo>
                      <a:lnTo>
                        <a:pt x="76" y="5"/>
                      </a:lnTo>
                      <a:lnTo>
                        <a:pt x="84" y="5"/>
                      </a:lnTo>
                      <a:lnTo>
                        <a:pt x="91" y="3"/>
                      </a:lnTo>
                      <a:lnTo>
                        <a:pt x="113" y="3"/>
                      </a:lnTo>
                      <a:lnTo>
                        <a:pt x="113" y="1"/>
                      </a:lnTo>
                      <a:lnTo>
                        <a:pt x="113" y="3"/>
                      </a:lnTo>
                      <a:lnTo>
                        <a:pt x="126" y="1"/>
                      </a:lnTo>
                      <a:lnTo>
                        <a:pt x="113" y="1"/>
                      </a:lnTo>
                      <a:lnTo>
                        <a:pt x="113"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2513" name="Freeform 705"/>
                <p:cNvSpPr>
                  <a:spLocks/>
                </p:cNvSpPr>
                <p:nvPr/>
              </p:nvSpPr>
              <p:spPr bwMode="auto">
                <a:xfrm>
                  <a:off x="4355" y="1630"/>
                  <a:ext cx="27" cy="5"/>
                </a:xfrm>
                <a:custGeom>
                  <a:avLst/>
                  <a:gdLst>
                    <a:gd name="T0" fmla="*/ 53 w 53"/>
                    <a:gd name="T1" fmla="*/ 6 h 9"/>
                    <a:gd name="T2" fmla="*/ 50 w 53"/>
                    <a:gd name="T3" fmla="*/ 8 h 9"/>
                    <a:gd name="T4" fmla="*/ 47 w 53"/>
                    <a:gd name="T5" fmla="*/ 8 h 9"/>
                    <a:gd name="T6" fmla="*/ 43 w 53"/>
                    <a:gd name="T7" fmla="*/ 9 h 9"/>
                    <a:gd name="T8" fmla="*/ 22 w 53"/>
                    <a:gd name="T9" fmla="*/ 9 h 9"/>
                    <a:gd name="T10" fmla="*/ 19 w 53"/>
                    <a:gd name="T11" fmla="*/ 8 h 9"/>
                    <a:gd name="T12" fmla="*/ 16 w 53"/>
                    <a:gd name="T13" fmla="*/ 8 h 9"/>
                    <a:gd name="T14" fmla="*/ 13 w 53"/>
                    <a:gd name="T15" fmla="*/ 6 h 9"/>
                    <a:gd name="T16" fmla="*/ 10 w 53"/>
                    <a:gd name="T17" fmla="*/ 6 h 9"/>
                    <a:gd name="T18" fmla="*/ 6 w 53"/>
                    <a:gd name="T19" fmla="*/ 4 h 9"/>
                    <a:gd name="T20" fmla="*/ 3 w 53"/>
                    <a:gd name="T21" fmla="*/ 3 h 9"/>
                    <a:gd name="T22" fmla="*/ 0 w 53"/>
                    <a:gd name="T23" fmla="*/ 3 h 9"/>
                    <a:gd name="T24" fmla="*/ 5 w 53"/>
                    <a:gd name="T25" fmla="*/ 1 h 9"/>
                    <a:gd name="T26" fmla="*/ 8 w 53"/>
                    <a:gd name="T27" fmla="*/ 0 h 9"/>
                    <a:gd name="T28" fmla="*/ 35 w 53"/>
                    <a:gd name="T29" fmla="*/ 0 h 9"/>
                    <a:gd name="T30" fmla="*/ 37 w 53"/>
                    <a:gd name="T31" fmla="*/ 1 h 9"/>
                    <a:gd name="T32" fmla="*/ 40 w 53"/>
                    <a:gd name="T33" fmla="*/ 1 h 9"/>
                    <a:gd name="T34" fmla="*/ 42 w 53"/>
                    <a:gd name="T35" fmla="*/ 3 h 9"/>
                    <a:gd name="T36" fmla="*/ 43 w 53"/>
                    <a:gd name="T37" fmla="*/ 3 h 9"/>
                    <a:gd name="T38" fmla="*/ 47 w 53"/>
                    <a:gd name="T39" fmla="*/ 4 h 9"/>
                    <a:gd name="T40" fmla="*/ 48 w 53"/>
                    <a:gd name="T41" fmla="*/ 4 h 9"/>
                    <a:gd name="T42" fmla="*/ 51 w 53"/>
                    <a:gd name="T43" fmla="*/ 6 h 9"/>
                    <a:gd name="T44" fmla="*/ 53 w 53"/>
                    <a:gd name="T45" fmla="*/ 6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3" h="9">
                      <a:moveTo>
                        <a:pt x="53" y="6"/>
                      </a:moveTo>
                      <a:lnTo>
                        <a:pt x="50" y="8"/>
                      </a:lnTo>
                      <a:lnTo>
                        <a:pt x="47" y="8"/>
                      </a:lnTo>
                      <a:lnTo>
                        <a:pt x="43" y="9"/>
                      </a:lnTo>
                      <a:lnTo>
                        <a:pt x="22" y="9"/>
                      </a:lnTo>
                      <a:lnTo>
                        <a:pt x="19" y="8"/>
                      </a:lnTo>
                      <a:lnTo>
                        <a:pt x="16" y="8"/>
                      </a:lnTo>
                      <a:lnTo>
                        <a:pt x="13" y="6"/>
                      </a:lnTo>
                      <a:lnTo>
                        <a:pt x="10" y="6"/>
                      </a:lnTo>
                      <a:lnTo>
                        <a:pt x="6" y="4"/>
                      </a:lnTo>
                      <a:lnTo>
                        <a:pt x="3" y="3"/>
                      </a:lnTo>
                      <a:lnTo>
                        <a:pt x="0" y="3"/>
                      </a:lnTo>
                      <a:lnTo>
                        <a:pt x="5" y="1"/>
                      </a:lnTo>
                      <a:lnTo>
                        <a:pt x="8" y="0"/>
                      </a:lnTo>
                      <a:lnTo>
                        <a:pt x="35" y="0"/>
                      </a:lnTo>
                      <a:lnTo>
                        <a:pt x="37" y="1"/>
                      </a:lnTo>
                      <a:lnTo>
                        <a:pt x="40" y="1"/>
                      </a:lnTo>
                      <a:lnTo>
                        <a:pt x="42" y="3"/>
                      </a:lnTo>
                      <a:lnTo>
                        <a:pt x="43" y="3"/>
                      </a:lnTo>
                      <a:lnTo>
                        <a:pt x="47" y="4"/>
                      </a:lnTo>
                      <a:lnTo>
                        <a:pt x="48" y="4"/>
                      </a:lnTo>
                      <a:lnTo>
                        <a:pt x="51" y="6"/>
                      </a:lnTo>
                      <a:lnTo>
                        <a:pt x="53" y="6"/>
                      </a:lnTo>
                      <a:close/>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2514" name="Freeform 706"/>
                <p:cNvSpPr>
                  <a:spLocks/>
                </p:cNvSpPr>
                <p:nvPr/>
              </p:nvSpPr>
              <p:spPr bwMode="auto">
                <a:xfrm>
                  <a:off x="4353" y="1631"/>
                  <a:ext cx="29" cy="4"/>
                </a:xfrm>
                <a:custGeom>
                  <a:avLst/>
                  <a:gdLst>
                    <a:gd name="T0" fmla="*/ 5 w 58"/>
                    <a:gd name="T1" fmla="*/ 0 h 10"/>
                    <a:gd name="T2" fmla="*/ 5 w 58"/>
                    <a:gd name="T3" fmla="*/ 3 h 10"/>
                    <a:gd name="T4" fmla="*/ 8 w 58"/>
                    <a:gd name="T5" fmla="*/ 3 h 10"/>
                    <a:gd name="T6" fmla="*/ 11 w 58"/>
                    <a:gd name="T7" fmla="*/ 5 h 10"/>
                    <a:gd name="T8" fmla="*/ 15 w 58"/>
                    <a:gd name="T9" fmla="*/ 7 h 10"/>
                    <a:gd name="T10" fmla="*/ 18 w 58"/>
                    <a:gd name="T11" fmla="*/ 7 h 10"/>
                    <a:gd name="T12" fmla="*/ 21 w 58"/>
                    <a:gd name="T13" fmla="*/ 8 h 10"/>
                    <a:gd name="T14" fmla="*/ 27 w 58"/>
                    <a:gd name="T15" fmla="*/ 8 h 10"/>
                    <a:gd name="T16" fmla="*/ 31 w 58"/>
                    <a:gd name="T17" fmla="*/ 10 h 10"/>
                    <a:gd name="T18" fmla="*/ 45 w 58"/>
                    <a:gd name="T19" fmla="*/ 10 h 10"/>
                    <a:gd name="T20" fmla="*/ 48 w 58"/>
                    <a:gd name="T21" fmla="*/ 8 h 10"/>
                    <a:gd name="T22" fmla="*/ 56 w 58"/>
                    <a:gd name="T23" fmla="*/ 8 h 10"/>
                    <a:gd name="T24" fmla="*/ 58 w 58"/>
                    <a:gd name="T25" fmla="*/ 7 h 10"/>
                    <a:gd name="T26" fmla="*/ 58 w 58"/>
                    <a:gd name="T27" fmla="*/ 3 h 10"/>
                    <a:gd name="T28" fmla="*/ 55 w 58"/>
                    <a:gd name="T29" fmla="*/ 5 h 10"/>
                    <a:gd name="T30" fmla="*/ 52 w 58"/>
                    <a:gd name="T31" fmla="*/ 5 h 10"/>
                    <a:gd name="T32" fmla="*/ 48 w 58"/>
                    <a:gd name="T33" fmla="*/ 7 h 10"/>
                    <a:gd name="T34" fmla="*/ 27 w 58"/>
                    <a:gd name="T35" fmla="*/ 7 h 10"/>
                    <a:gd name="T36" fmla="*/ 24 w 58"/>
                    <a:gd name="T37" fmla="*/ 5 h 10"/>
                    <a:gd name="T38" fmla="*/ 21 w 58"/>
                    <a:gd name="T39" fmla="*/ 5 h 10"/>
                    <a:gd name="T40" fmla="*/ 18 w 58"/>
                    <a:gd name="T41" fmla="*/ 3 h 10"/>
                    <a:gd name="T42" fmla="*/ 15 w 58"/>
                    <a:gd name="T43" fmla="*/ 3 h 10"/>
                    <a:gd name="T44" fmla="*/ 11 w 58"/>
                    <a:gd name="T45" fmla="*/ 2 h 10"/>
                    <a:gd name="T46" fmla="*/ 8 w 58"/>
                    <a:gd name="T47" fmla="*/ 0 h 10"/>
                    <a:gd name="T48" fmla="*/ 5 w 58"/>
                    <a:gd name="T49" fmla="*/ 0 h 10"/>
                    <a:gd name="T50" fmla="*/ 5 w 58"/>
                    <a:gd name="T51" fmla="*/ 3 h 10"/>
                    <a:gd name="T52" fmla="*/ 5 w 58"/>
                    <a:gd name="T53" fmla="*/ 0 h 10"/>
                    <a:gd name="T54" fmla="*/ 0 w 58"/>
                    <a:gd name="T55" fmla="*/ 2 h 10"/>
                    <a:gd name="T56" fmla="*/ 5 w 58"/>
                    <a:gd name="T57" fmla="*/ 3 h 10"/>
                    <a:gd name="T58" fmla="*/ 5 w 58"/>
                    <a:gd name="T59"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8" h="10">
                      <a:moveTo>
                        <a:pt x="5" y="0"/>
                      </a:moveTo>
                      <a:lnTo>
                        <a:pt x="5" y="3"/>
                      </a:lnTo>
                      <a:lnTo>
                        <a:pt x="8" y="3"/>
                      </a:lnTo>
                      <a:lnTo>
                        <a:pt x="11" y="5"/>
                      </a:lnTo>
                      <a:lnTo>
                        <a:pt x="15" y="7"/>
                      </a:lnTo>
                      <a:lnTo>
                        <a:pt x="18" y="7"/>
                      </a:lnTo>
                      <a:lnTo>
                        <a:pt x="21" y="8"/>
                      </a:lnTo>
                      <a:lnTo>
                        <a:pt x="27" y="8"/>
                      </a:lnTo>
                      <a:lnTo>
                        <a:pt x="31" y="10"/>
                      </a:lnTo>
                      <a:lnTo>
                        <a:pt x="45" y="10"/>
                      </a:lnTo>
                      <a:lnTo>
                        <a:pt x="48" y="8"/>
                      </a:lnTo>
                      <a:lnTo>
                        <a:pt x="56" y="8"/>
                      </a:lnTo>
                      <a:lnTo>
                        <a:pt x="58" y="7"/>
                      </a:lnTo>
                      <a:lnTo>
                        <a:pt x="58" y="3"/>
                      </a:lnTo>
                      <a:lnTo>
                        <a:pt x="55" y="5"/>
                      </a:lnTo>
                      <a:lnTo>
                        <a:pt x="52" y="5"/>
                      </a:lnTo>
                      <a:lnTo>
                        <a:pt x="48" y="7"/>
                      </a:lnTo>
                      <a:lnTo>
                        <a:pt x="27" y="7"/>
                      </a:lnTo>
                      <a:lnTo>
                        <a:pt x="24" y="5"/>
                      </a:lnTo>
                      <a:lnTo>
                        <a:pt x="21" y="5"/>
                      </a:lnTo>
                      <a:lnTo>
                        <a:pt x="18" y="3"/>
                      </a:lnTo>
                      <a:lnTo>
                        <a:pt x="15" y="3"/>
                      </a:lnTo>
                      <a:lnTo>
                        <a:pt x="11" y="2"/>
                      </a:lnTo>
                      <a:lnTo>
                        <a:pt x="8" y="0"/>
                      </a:lnTo>
                      <a:lnTo>
                        <a:pt x="5" y="0"/>
                      </a:lnTo>
                      <a:lnTo>
                        <a:pt x="5" y="3"/>
                      </a:lnTo>
                      <a:lnTo>
                        <a:pt x="5" y="0"/>
                      </a:lnTo>
                      <a:lnTo>
                        <a:pt x="0" y="2"/>
                      </a:lnTo>
                      <a:lnTo>
                        <a:pt x="5" y="3"/>
                      </a:lnTo>
                      <a:lnTo>
                        <a:pt x="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2515" name="Freeform 707"/>
                <p:cNvSpPr>
                  <a:spLocks/>
                </p:cNvSpPr>
                <p:nvPr/>
              </p:nvSpPr>
              <p:spPr bwMode="auto">
                <a:xfrm>
                  <a:off x="4355" y="1628"/>
                  <a:ext cx="18" cy="4"/>
                </a:xfrm>
                <a:custGeom>
                  <a:avLst/>
                  <a:gdLst>
                    <a:gd name="T0" fmla="*/ 35 w 35"/>
                    <a:gd name="T1" fmla="*/ 2 h 8"/>
                    <a:gd name="T2" fmla="*/ 26 w 35"/>
                    <a:gd name="T3" fmla="*/ 2 h 8"/>
                    <a:gd name="T4" fmla="*/ 22 w 35"/>
                    <a:gd name="T5" fmla="*/ 0 h 8"/>
                    <a:gd name="T6" fmla="*/ 16 w 35"/>
                    <a:gd name="T7" fmla="*/ 2 h 8"/>
                    <a:gd name="T8" fmla="*/ 13 w 35"/>
                    <a:gd name="T9" fmla="*/ 2 h 8"/>
                    <a:gd name="T10" fmla="*/ 8 w 35"/>
                    <a:gd name="T11" fmla="*/ 4 h 8"/>
                    <a:gd name="T12" fmla="*/ 3 w 35"/>
                    <a:gd name="T13" fmla="*/ 4 h 8"/>
                    <a:gd name="T14" fmla="*/ 0 w 35"/>
                    <a:gd name="T15" fmla="*/ 5 h 8"/>
                    <a:gd name="T16" fmla="*/ 0 w 35"/>
                    <a:gd name="T17" fmla="*/ 8 h 8"/>
                    <a:gd name="T18" fmla="*/ 5 w 35"/>
                    <a:gd name="T19" fmla="*/ 7 h 8"/>
                    <a:gd name="T20" fmla="*/ 8 w 35"/>
                    <a:gd name="T21" fmla="*/ 5 h 8"/>
                    <a:gd name="T22" fmla="*/ 13 w 35"/>
                    <a:gd name="T23" fmla="*/ 5 h 8"/>
                    <a:gd name="T24" fmla="*/ 16 w 35"/>
                    <a:gd name="T25" fmla="*/ 4 h 8"/>
                    <a:gd name="T26" fmla="*/ 26 w 35"/>
                    <a:gd name="T27" fmla="*/ 4 h 8"/>
                    <a:gd name="T28" fmla="*/ 31 w 35"/>
                    <a:gd name="T29" fmla="*/ 5 h 8"/>
                    <a:gd name="T30" fmla="*/ 35 w 35"/>
                    <a:gd name="T31" fmla="*/ 5 h 8"/>
                    <a:gd name="T32" fmla="*/ 34 w 35"/>
                    <a:gd name="T33" fmla="*/ 5 h 8"/>
                    <a:gd name="T34" fmla="*/ 35 w 35"/>
                    <a:gd name="T35" fmla="*/ 2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5" h="8">
                      <a:moveTo>
                        <a:pt x="35" y="2"/>
                      </a:moveTo>
                      <a:lnTo>
                        <a:pt x="26" y="2"/>
                      </a:lnTo>
                      <a:lnTo>
                        <a:pt x="22" y="0"/>
                      </a:lnTo>
                      <a:lnTo>
                        <a:pt x="16" y="2"/>
                      </a:lnTo>
                      <a:lnTo>
                        <a:pt x="13" y="2"/>
                      </a:lnTo>
                      <a:lnTo>
                        <a:pt x="8" y="4"/>
                      </a:lnTo>
                      <a:lnTo>
                        <a:pt x="3" y="4"/>
                      </a:lnTo>
                      <a:lnTo>
                        <a:pt x="0" y="5"/>
                      </a:lnTo>
                      <a:lnTo>
                        <a:pt x="0" y="8"/>
                      </a:lnTo>
                      <a:lnTo>
                        <a:pt x="5" y="7"/>
                      </a:lnTo>
                      <a:lnTo>
                        <a:pt x="8" y="5"/>
                      </a:lnTo>
                      <a:lnTo>
                        <a:pt x="13" y="5"/>
                      </a:lnTo>
                      <a:lnTo>
                        <a:pt x="16" y="4"/>
                      </a:lnTo>
                      <a:lnTo>
                        <a:pt x="26" y="4"/>
                      </a:lnTo>
                      <a:lnTo>
                        <a:pt x="31" y="5"/>
                      </a:lnTo>
                      <a:lnTo>
                        <a:pt x="35" y="5"/>
                      </a:lnTo>
                      <a:lnTo>
                        <a:pt x="34" y="5"/>
                      </a:lnTo>
                      <a:lnTo>
                        <a:pt x="35"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2516" name="Freeform 708"/>
                <p:cNvSpPr>
                  <a:spLocks/>
                </p:cNvSpPr>
                <p:nvPr/>
              </p:nvSpPr>
              <p:spPr bwMode="auto">
                <a:xfrm>
                  <a:off x="4372" y="1629"/>
                  <a:ext cx="12" cy="5"/>
                </a:xfrm>
                <a:custGeom>
                  <a:avLst/>
                  <a:gdLst>
                    <a:gd name="T0" fmla="*/ 19 w 24"/>
                    <a:gd name="T1" fmla="*/ 10 h 10"/>
                    <a:gd name="T2" fmla="*/ 19 w 24"/>
                    <a:gd name="T3" fmla="*/ 6 h 10"/>
                    <a:gd name="T4" fmla="*/ 17 w 24"/>
                    <a:gd name="T5" fmla="*/ 6 h 10"/>
                    <a:gd name="T6" fmla="*/ 14 w 24"/>
                    <a:gd name="T7" fmla="*/ 5 h 10"/>
                    <a:gd name="T8" fmla="*/ 13 w 24"/>
                    <a:gd name="T9" fmla="*/ 5 h 10"/>
                    <a:gd name="T10" fmla="*/ 11 w 24"/>
                    <a:gd name="T11" fmla="*/ 3 h 10"/>
                    <a:gd name="T12" fmla="*/ 9 w 24"/>
                    <a:gd name="T13" fmla="*/ 3 h 10"/>
                    <a:gd name="T14" fmla="*/ 6 w 24"/>
                    <a:gd name="T15" fmla="*/ 2 h 10"/>
                    <a:gd name="T16" fmla="*/ 5 w 24"/>
                    <a:gd name="T17" fmla="*/ 2 h 10"/>
                    <a:gd name="T18" fmla="*/ 1 w 24"/>
                    <a:gd name="T19" fmla="*/ 0 h 10"/>
                    <a:gd name="T20" fmla="*/ 0 w 24"/>
                    <a:gd name="T21" fmla="*/ 3 h 10"/>
                    <a:gd name="T22" fmla="*/ 3 w 24"/>
                    <a:gd name="T23" fmla="*/ 5 h 10"/>
                    <a:gd name="T24" fmla="*/ 5 w 24"/>
                    <a:gd name="T25" fmla="*/ 5 h 10"/>
                    <a:gd name="T26" fmla="*/ 8 w 24"/>
                    <a:gd name="T27" fmla="*/ 6 h 10"/>
                    <a:gd name="T28" fmla="*/ 9 w 24"/>
                    <a:gd name="T29" fmla="*/ 6 h 10"/>
                    <a:gd name="T30" fmla="*/ 13 w 24"/>
                    <a:gd name="T31" fmla="*/ 8 h 10"/>
                    <a:gd name="T32" fmla="*/ 14 w 24"/>
                    <a:gd name="T33" fmla="*/ 8 h 10"/>
                    <a:gd name="T34" fmla="*/ 17 w 24"/>
                    <a:gd name="T35" fmla="*/ 10 h 10"/>
                    <a:gd name="T36" fmla="*/ 19 w 24"/>
                    <a:gd name="T37" fmla="*/ 10 h 10"/>
                    <a:gd name="T38" fmla="*/ 19 w 24"/>
                    <a:gd name="T39" fmla="*/ 6 h 10"/>
                    <a:gd name="T40" fmla="*/ 19 w 24"/>
                    <a:gd name="T41" fmla="*/ 10 h 10"/>
                    <a:gd name="T42" fmla="*/ 24 w 24"/>
                    <a:gd name="T43" fmla="*/ 8 h 10"/>
                    <a:gd name="T44" fmla="*/ 19 w 24"/>
                    <a:gd name="T45" fmla="*/ 6 h 10"/>
                    <a:gd name="T46" fmla="*/ 19 w 24"/>
                    <a:gd name="T4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4" h="10">
                      <a:moveTo>
                        <a:pt x="19" y="10"/>
                      </a:moveTo>
                      <a:lnTo>
                        <a:pt x="19" y="6"/>
                      </a:lnTo>
                      <a:lnTo>
                        <a:pt x="17" y="6"/>
                      </a:lnTo>
                      <a:lnTo>
                        <a:pt x="14" y="5"/>
                      </a:lnTo>
                      <a:lnTo>
                        <a:pt x="13" y="5"/>
                      </a:lnTo>
                      <a:lnTo>
                        <a:pt x="11" y="3"/>
                      </a:lnTo>
                      <a:lnTo>
                        <a:pt x="9" y="3"/>
                      </a:lnTo>
                      <a:lnTo>
                        <a:pt x="6" y="2"/>
                      </a:lnTo>
                      <a:lnTo>
                        <a:pt x="5" y="2"/>
                      </a:lnTo>
                      <a:lnTo>
                        <a:pt x="1" y="0"/>
                      </a:lnTo>
                      <a:lnTo>
                        <a:pt x="0" y="3"/>
                      </a:lnTo>
                      <a:lnTo>
                        <a:pt x="3" y="5"/>
                      </a:lnTo>
                      <a:lnTo>
                        <a:pt x="5" y="5"/>
                      </a:lnTo>
                      <a:lnTo>
                        <a:pt x="8" y="6"/>
                      </a:lnTo>
                      <a:lnTo>
                        <a:pt x="9" y="6"/>
                      </a:lnTo>
                      <a:lnTo>
                        <a:pt x="13" y="8"/>
                      </a:lnTo>
                      <a:lnTo>
                        <a:pt x="14" y="8"/>
                      </a:lnTo>
                      <a:lnTo>
                        <a:pt x="17" y="10"/>
                      </a:lnTo>
                      <a:lnTo>
                        <a:pt x="19" y="10"/>
                      </a:lnTo>
                      <a:lnTo>
                        <a:pt x="19" y="6"/>
                      </a:lnTo>
                      <a:lnTo>
                        <a:pt x="19" y="10"/>
                      </a:lnTo>
                      <a:lnTo>
                        <a:pt x="24" y="8"/>
                      </a:lnTo>
                      <a:lnTo>
                        <a:pt x="19" y="6"/>
                      </a:lnTo>
                      <a:lnTo>
                        <a:pt x="19" y="1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2517" name="Freeform 709"/>
                <p:cNvSpPr>
                  <a:spLocks/>
                </p:cNvSpPr>
                <p:nvPr/>
              </p:nvSpPr>
              <p:spPr bwMode="auto">
                <a:xfrm>
                  <a:off x="4308" y="1631"/>
                  <a:ext cx="46" cy="31"/>
                </a:xfrm>
                <a:custGeom>
                  <a:avLst/>
                  <a:gdLst>
                    <a:gd name="T0" fmla="*/ 92 w 92"/>
                    <a:gd name="T1" fmla="*/ 6 h 61"/>
                    <a:gd name="T2" fmla="*/ 92 w 92"/>
                    <a:gd name="T3" fmla="*/ 27 h 61"/>
                    <a:gd name="T4" fmla="*/ 91 w 92"/>
                    <a:gd name="T5" fmla="*/ 37 h 61"/>
                    <a:gd name="T6" fmla="*/ 91 w 92"/>
                    <a:gd name="T7" fmla="*/ 48 h 61"/>
                    <a:gd name="T8" fmla="*/ 87 w 92"/>
                    <a:gd name="T9" fmla="*/ 51 h 61"/>
                    <a:gd name="T10" fmla="*/ 84 w 92"/>
                    <a:gd name="T11" fmla="*/ 53 h 61"/>
                    <a:gd name="T12" fmla="*/ 81 w 92"/>
                    <a:gd name="T13" fmla="*/ 55 h 61"/>
                    <a:gd name="T14" fmla="*/ 78 w 92"/>
                    <a:gd name="T15" fmla="*/ 56 h 61"/>
                    <a:gd name="T16" fmla="*/ 75 w 92"/>
                    <a:gd name="T17" fmla="*/ 58 h 61"/>
                    <a:gd name="T18" fmla="*/ 71 w 92"/>
                    <a:gd name="T19" fmla="*/ 60 h 61"/>
                    <a:gd name="T20" fmla="*/ 66 w 92"/>
                    <a:gd name="T21" fmla="*/ 60 h 61"/>
                    <a:gd name="T22" fmla="*/ 63 w 92"/>
                    <a:gd name="T23" fmla="*/ 61 h 61"/>
                    <a:gd name="T24" fmla="*/ 47 w 92"/>
                    <a:gd name="T25" fmla="*/ 61 h 61"/>
                    <a:gd name="T26" fmla="*/ 44 w 92"/>
                    <a:gd name="T27" fmla="*/ 60 h 61"/>
                    <a:gd name="T28" fmla="*/ 39 w 92"/>
                    <a:gd name="T29" fmla="*/ 60 h 61"/>
                    <a:gd name="T30" fmla="*/ 36 w 92"/>
                    <a:gd name="T31" fmla="*/ 58 h 61"/>
                    <a:gd name="T32" fmla="*/ 33 w 92"/>
                    <a:gd name="T33" fmla="*/ 58 h 61"/>
                    <a:gd name="T34" fmla="*/ 29 w 92"/>
                    <a:gd name="T35" fmla="*/ 55 h 61"/>
                    <a:gd name="T36" fmla="*/ 26 w 92"/>
                    <a:gd name="T37" fmla="*/ 53 h 61"/>
                    <a:gd name="T38" fmla="*/ 21 w 92"/>
                    <a:gd name="T39" fmla="*/ 53 h 61"/>
                    <a:gd name="T40" fmla="*/ 18 w 92"/>
                    <a:gd name="T41" fmla="*/ 51 h 61"/>
                    <a:gd name="T42" fmla="*/ 13 w 92"/>
                    <a:gd name="T43" fmla="*/ 51 h 61"/>
                    <a:gd name="T44" fmla="*/ 10 w 92"/>
                    <a:gd name="T45" fmla="*/ 50 h 61"/>
                    <a:gd name="T46" fmla="*/ 7 w 92"/>
                    <a:gd name="T47" fmla="*/ 50 h 61"/>
                    <a:gd name="T48" fmla="*/ 4 w 92"/>
                    <a:gd name="T49" fmla="*/ 47 h 61"/>
                    <a:gd name="T50" fmla="*/ 2 w 92"/>
                    <a:gd name="T51" fmla="*/ 42 h 61"/>
                    <a:gd name="T52" fmla="*/ 0 w 92"/>
                    <a:gd name="T53" fmla="*/ 37 h 61"/>
                    <a:gd name="T54" fmla="*/ 2 w 92"/>
                    <a:gd name="T55" fmla="*/ 32 h 61"/>
                    <a:gd name="T56" fmla="*/ 2 w 92"/>
                    <a:gd name="T57" fmla="*/ 26 h 61"/>
                    <a:gd name="T58" fmla="*/ 4 w 92"/>
                    <a:gd name="T59" fmla="*/ 21 h 61"/>
                    <a:gd name="T60" fmla="*/ 4 w 92"/>
                    <a:gd name="T61" fmla="*/ 16 h 61"/>
                    <a:gd name="T62" fmla="*/ 5 w 92"/>
                    <a:gd name="T63" fmla="*/ 11 h 61"/>
                    <a:gd name="T64" fmla="*/ 4 w 92"/>
                    <a:gd name="T65" fmla="*/ 5 h 61"/>
                    <a:gd name="T66" fmla="*/ 7 w 92"/>
                    <a:gd name="T67" fmla="*/ 5 h 61"/>
                    <a:gd name="T68" fmla="*/ 10 w 92"/>
                    <a:gd name="T69" fmla="*/ 3 h 61"/>
                    <a:gd name="T70" fmla="*/ 16 w 92"/>
                    <a:gd name="T71" fmla="*/ 3 h 61"/>
                    <a:gd name="T72" fmla="*/ 21 w 92"/>
                    <a:gd name="T73" fmla="*/ 1 h 61"/>
                    <a:gd name="T74" fmla="*/ 31 w 92"/>
                    <a:gd name="T75" fmla="*/ 1 h 61"/>
                    <a:gd name="T76" fmla="*/ 28 w 92"/>
                    <a:gd name="T77" fmla="*/ 13 h 61"/>
                    <a:gd name="T78" fmla="*/ 28 w 92"/>
                    <a:gd name="T79" fmla="*/ 34 h 61"/>
                    <a:gd name="T80" fmla="*/ 26 w 92"/>
                    <a:gd name="T81" fmla="*/ 45 h 61"/>
                    <a:gd name="T82" fmla="*/ 31 w 92"/>
                    <a:gd name="T83" fmla="*/ 45 h 61"/>
                    <a:gd name="T84" fmla="*/ 31 w 92"/>
                    <a:gd name="T85" fmla="*/ 35 h 61"/>
                    <a:gd name="T86" fmla="*/ 33 w 92"/>
                    <a:gd name="T87" fmla="*/ 24 h 61"/>
                    <a:gd name="T88" fmla="*/ 33 w 92"/>
                    <a:gd name="T89" fmla="*/ 11 h 61"/>
                    <a:gd name="T90" fmla="*/ 36 w 92"/>
                    <a:gd name="T91" fmla="*/ 0 h 61"/>
                    <a:gd name="T92" fmla="*/ 75 w 92"/>
                    <a:gd name="T93" fmla="*/ 0 h 61"/>
                    <a:gd name="T94" fmla="*/ 78 w 92"/>
                    <a:gd name="T95" fmla="*/ 1 h 61"/>
                    <a:gd name="T96" fmla="*/ 81 w 92"/>
                    <a:gd name="T97" fmla="*/ 1 h 61"/>
                    <a:gd name="T98" fmla="*/ 84 w 92"/>
                    <a:gd name="T99" fmla="*/ 3 h 61"/>
                    <a:gd name="T100" fmla="*/ 87 w 92"/>
                    <a:gd name="T101" fmla="*/ 5 h 61"/>
                    <a:gd name="T102" fmla="*/ 92 w 92"/>
                    <a:gd name="T103" fmla="*/ 6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92" h="61">
                      <a:moveTo>
                        <a:pt x="92" y="6"/>
                      </a:moveTo>
                      <a:lnTo>
                        <a:pt x="92" y="27"/>
                      </a:lnTo>
                      <a:lnTo>
                        <a:pt x="91" y="37"/>
                      </a:lnTo>
                      <a:lnTo>
                        <a:pt x="91" y="48"/>
                      </a:lnTo>
                      <a:lnTo>
                        <a:pt x="87" y="51"/>
                      </a:lnTo>
                      <a:lnTo>
                        <a:pt x="84" y="53"/>
                      </a:lnTo>
                      <a:lnTo>
                        <a:pt x="81" y="55"/>
                      </a:lnTo>
                      <a:lnTo>
                        <a:pt x="78" y="56"/>
                      </a:lnTo>
                      <a:lnTo>
                        <a:pt x="75" y="58"/>
                      </a:lnTo>
                      <a:lnTo>
                        <a:pt x="71" y="60"/>
                      </a:lnTo>
                      <a:lnTo>
                        <a:pt x="66" y="60"/>
                      </a:lnTo>
                      <a:lnTo>
                        <a:pt x="63" y="61"/>
                      </a:lnTo>
                      <a:lnTo>
                        <a:pt x="47" y="61"/>
                      </a:lnTo>
                      <a:lnTo>
                        <a:pt x="44" y="60"/>
                      </a:lnTo>
                      <a:lnTo>
                        <a:pt x="39" y="60"/>
                      </a:lnTo>
                      <a:lnTo>
                        <a:pt x="36" y="58"/>
                      </a:lnTo>
                      <a:lnTo>
                        <a:pt x="33" y="58"/>
                      </a:lnTo>
                      <a:lnTo>
                        <a:pt x="29" y="55"/>
                      </a:lnTo>
                      <a:lnTo>
                        <a:pt x="26" y="53"/>
                      </a:lnTo>
                      <a:lnTo>
                        <a:pt x="21" y="53"/>
                      </a:lnTo>
                      <a:lnTo>
                        <a:pt x="18" y="51"/>
                      </a:lnTo>
                      <a:lnTo>
                        <a:pt x="13" y="51"/>
                      </a:lnTo>
                      <a:lnTo>
                        <a:pt x="10" y="50"/>
                      </a:lnTo>
                      <a:lnTo>
                        <a:pt x="7" y="50"/>
                      </a:lnTo>
                      <a:lnTo>
                        <a:pt x="4" y="47"/>
                      </a:lnTo>
                      <a:lnTo>
                        <a:pt x="2" y="42"/>
                      </a:lnTo>
                      <a:lnTo>
                        <a:pt x="0" y="37"/>
                      </a:lnTo>
                      <a:lnTo>
                        <a:pt x="2" y="32"/>
                      </a:lnTo>
                      <a:lnTo>
                        <a:pt x="2" y="26"/>
                      </a:lnTo>
                      <a:lnTo>
                        <a:pt x="4" y="21"/>
                      </a:lnTo>
                      <a:lnTo>
                        <a:pt x="4" y="16"/>
                      </a:lnTo>
                      <a:lnTo>
                        <a:pt x="5" y="11"/>
                      </a:lnTo>
                      <a:lnTo>
                        <a:pt x="4" y="5"/>
                      </a:lnTo>
                      <a:lnTo>
                        <a:pt x="7" y="5"/>
                      </a:lnTo>
                      <a:lnTo>
                        <a:pt x="10" y="3"/>
                      </a:lnTo>
                      <a:lnTo>
                        <a:pt x="16" y="3"/>
                      </a:lnTo>
                      <a:lnTo>
                        <a:pt x="21" y="1"/>
                      </a:lnTo>
                      <a:lnTo>
                        <a:pt x="31" y="1"/>
                      </a:lnTo>
                      <a:lnTo>
                        <a:pt x="28" y="13"/>
                      </a:lnTo>
                      <a:lnTo>
                        <a:pt x="28" y="34"/>
                      </a:lnTo>
                      <a:lnTo>
                        <a:pt x="26" y="45"/>
                      </a:lnTo>
                      <a:lnTo>
                        <a:pt x="31" y="45"/>
                      </a:lnTo>
                      <a:lnTo>
                        <a:pt x="31" y="35"/>
                      </a:lnTo>
                      <a:lnTo>
                        <a:pt x="33" y="24"/>
                      </a:lnTo>
                      <a:lnTo>
                        <a:pt x="33" y="11"/>
                      </a:lnTo>
                      <a:lnTo>
                        <a:pt x="36" y="0"/>
                      </a:lnTo>
                      <a:lnTo>
                        <a:pt x="75" y="0"/>
                      </a:lnTo>
                      <a:lnTo>
                        <a:pt x="78" y="1"/>
                      </a:lnTo>
                      <a:lnTo>
                        <a:pt x="81" y="1"/>
                      </a:lnTo>
                      <a:lnTo>
                        <a:pt x="84" y="3"/>
                      </a:lnTo>
                      <a:lnTo>
                        <a:pt x="87" y="5"/>
                      </a:lnTo>
                      <a:lnTo>
                        <a:pt x="92" y="6"/>
                      </a:lnTo>
                      <a:close/>
                    </a:path>
                  </a:pathLst>
                </a:custGeom>
                <a:solidFill>
                  <a:srgbClr val="E5E5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2518" name="Freeform 710"/>
                <p:cNvSpPr>
                  <a:spLocks/>
                </p:cNvSpPr>
                <p:nvPr/>
              </p:nvSpPr>
              <p:spPr bwMode="auto">
                <a:xfrm>
                  <a:off x="4353" y="1635"/>
                  <a:ext cx="2" cy="21"/>
                </a:xfrm>
                <a:custGeom>
                  <a:avLst/>
                  <a:gdLst>
                    <a:gd name="T0" fmla="*/ 3 w 5"/>
                    <a:gd name="T1" fmla="*/ 44 h 44"/>
                    <a:gd name="T2" fmla="*/ 3 w 5"/>
                    <a:gd name="T3" fmla="*/ 21 h 44"/>
                    <a:gd name="T4" fmla="*/ 5 w 5"/>
                    <a:gd name="T5" fmla="*/ 10 h 44"/>
                    <a:gd name="T6" fmla="*/ 3 w 5"/>
                    <a:gd name="T7" fmla="*/ 0 h 44"/>
                    <a:gd name="T8" fmla="*/ 2 w 5"/>
                    <a:gd name="T9" fmla="*/ 0 h 44"/>
                    <a:gd name="T10" fmla="*/ 2 w 5"/>
                    <a:gd name="T11" fmla="*/ 21 h 44"/>
                    <a:gd name="T12" fmla="*/ 0 w 5"/>
                    <a:gd name="T13" fmla="*/ 31 h 44"/>
                    <a:gd name="T14" fmla="*/ 0 w 5"/>
                    <a:gd name="T15" fmla="*/ 42 h 44"/>
                    <a:gd name="T16" fmla="*/ 2 w 5"/>
                    <a:gd name="T17" fmla="*/ 41 h 44"/>
                    <a:gd name="T18" fmla="*/ 3 w 5"/>
                    <a:gd name="T19" fmla="*/ 44 h 44"/>
                    <a:gd name="T20" fmla="*/ 3 w 5"/>
                    <a:gd name="T21" fmla="*/ 42 h 44"/>
                    <a:gd name="T22" fmla="*/ 3 w 5"/>
                    <a:gd name="T23" fmla="*/ 4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 h="44">
                      <a:moveTo>
                        <a:pt x="3" y="44"/>
                      </a:moveTo>
                      <a:lnTo>
                        <a:pt x="3" y="21"/>
                      </a:lnTo>
                      <a:lnTo>
                        <a:pt x="5" y="10"/>
                      </a:lnTo>
                      <a:lnTo>
                        <a:pt x="3" y="0"/>
                      </a:lnTo>
                      <a:lnTo>
                        <a:pt x="2" y="0"/>
                      </a:lnTo>
                      <a:lnTo>
                        <a:pt x="2" y="21"/>
                      </a:lnTo>
                      <a:lnTo>
                        <a:pt x="0" y="31"/>
                      </a:lnTo>
                      <a:lnTo>
                        <a:pt x="0" y="42"/>
                      </a:lnTo>
                      <a:lnTo>
                        <a:pt x="2" y="41"/>
                      </a:lnTo>
                      <a:lnTo>
                        <a:pt x="3" y="44"/>
                      </a:lnTo>
                      <a:lnTo>
                        <a:pt x="3" y="42"/>
                      </a:lnTo>
                      <a:lnTo>
                        <a:pt x="3" y="4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2519" name="Freeform 711"/>
                <p:cNvSpPr>
                  <a:spLocks/>
                </p:cNvSpPr>
                <p:nvPr/>
              </p:nvSpPr>
              <p:spPr bwMode="auto">
                <a:xfrm>
                  <a:off x="4323" y="1655"/>
                  <a:ext cx="31" cy="8"/>
                </a:xfrm>
                <a:custGeom>
                  <a:avLst/>
                  <a:gdLst>
                    <a:gd name="T0" fmla="*/ 0 w 61"/>
                    <a:gd name="T1" fmla="*/ 11 h 16"/>
                    <a:gd name="T2" fmla="*/ 0 w 61"/>
                    <a:gd name="T3" fmla="*/ 13 h 16"/>
                    <a:gd name="T4" fmla="*/ 5 w 61"/>
                    <a:gd name="T5" fmla="*/ 13 h 16"/>
                    <a:gd name="T6" fmla="*/ 8 w 61"/>
                    <a:gd name="T7" fmla="*/ 14 h 16"/>
                    <a:gd name="T8" fmla="*/ 13 w 61"/>
                    <a:gd name="T9" fmla="*/ 14 h 16"/>
                    <a:gd name="T10" fmla="*/ 16 w 61"/>
                    <a:gd name="T11" fmla="*/ 16 h 16"/>
                    <a:gd name="T12" fmla="*/ 32 w 61"/>
                    <a:gd name="T13" fmla="*/ 16 h 16"/>
                    <a:gd name="T14" fmla="*/ 35 w 61"/>
                    <a:gd name="T15" fmla="*/ 14 h 16"/>
                    <a:gd name="T16" fmla="*/ 40 w 61"/>
                    <a:gd name="T17" fmla="*/ 14 h 16"/>
                    <a:gd name="T18" fmla="*/ 44 w 61"/>
                    <a:gd name="T19" fmla="*/ 13 h 16"/>
                    <a:gd name="T20" fmla="*/ 47 w 61"/>
                    <a:gd name="T21" fmla="*/ 11 h 16"/>
                    <a:gd name="T22" fmla="*/ 52 w 61"/>
                    <a:gd name="T23" fmla="*/ 9 h 16"/>
                    <a:gd name="T24" fmla="*/ 55 w 61"/>
                    <a:gd name="T25" fmla="*/ 8 h 16"/>
                    <a:gd name="T26" fmla="*/ 58 w 61"/>
                    <a:gd name="T27" fmla="*/ 4 h 16"/>
                    <a:gd name="T28" fmla="*/ 61 w 61"/>
                    <a:gd name="T29" fmla="*/ 3 h 16"/>
                    <a:gd name="T30" fmla="*/ 60 w 61"/>
                    <a:gd name="T31" fmla="*/ 0 h 16"/>
                    <a:gd name="T32" fmla="*/ 56 w 61"/>
                    <a:gd name="T33" fmla="*/ 3 h 16"/>
                    <a:gd name="T34" fmla="*/ 53 w 61"/>
                    <a:gd name="T35" fmla="*/ 4 h 16"/>
                    <a:gd name="T36" fmla="*/ 50 w 61"/>
                    <a:gd name="T37" fmla="*/ 6 h 16"/>
                    <a:gd name="T38" fmla="*/ 47 w 61"/>
                    <a:gd name="T39" fmla="*/ 8 h 16"/>
                    <a:gd name="T40" fmla="*/ 44 w 61"/>
                    <a:gd name="T41" fmla="*/ 9 h 16"/>
                    <a:gd name="T42" fmla="*/ 40 w 61"/>
                    <a:gd name="T43" fmla="*/ 11 h 16"/>
                    <a:gd name="T44" fmla="*/ 35 w 61"/>
                    <a:gd name="T45" fmla="*/ 13 h 16"/>
                    <a:gd name="T46" fmla="*/ 13 w 61"/>
                    <a:gd name="T47" fmla="*/ 13 h 16"/>
                    <a:gd name="T48" fmla="*/ 8 w 61"/>
                    <a:gd name="T49" fmla="*/ 11 h 16"/>
                    <a:gd name="T50" fmla="*/ 5 w 61"/>
                    <a:gd name="T51" fmla="*/ 9 h 16"/>
                    <a:gd name="T52" fmla="*/ 2 w 61"/>
                    <a:gd name="T53" fmla="*/ 9 h 16"/>
                    <a:gd name="T54" fmla="*/ 0 w 61"/>
                    <a:gd name="T55" fmla="*/ 11 h 16"/>
                    <a:gd name="T56" fmla="*/ 0 w 61"/>
                    <a:gd name="T57" fmla="*/ 13 h 16"/>
                    <a:gd name="T58" fmla="*/ 0 w 61"/>
                    <a:gd name="T59" fmla="*/ 11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1" h="16">
                      <a:moveTo>
                        <a:pt x="0" y="11"/>
                      </a:moveTo>
                      <a:lnTo>
                        <a:pt x="0" y="13"/>
                      </a:lnTo>
                      <a:lnTo>
                        <a:pt x="5" y="13"/>
                      </a:lnTo>
                      <a:lnTo>
                        <a:pt x="8" y="14"/>
                      </a:lnTo>
                      <a:lnTo>
                        <a:pt x="13" y="14"/>
                      </a:lnTo>
                      <a:lnTo>
                        <a:pt x="16" y="16"/>
                      </a:lnTo>
                      <a:lnTo>
                        <a:pt x="32" y="16"/>
                      </a:lnTo>
                      <a:lnTo>
                        <a:pt x="35" y="14"/>
                      </a:lnTo>
                      <a:lnTo>
                        <a:pt x="40" y="14"/>
                      </a:lnTo>
                      <a:lnTo>
                        <a:pt x="44" y="13"/>
                      </a:lnTo>
                      <a:lnTo>
                        <a:pt x="47" y="11"/>
                      </a:lnTo>
                      <a:lnTo>
                        <a:pt x="52" y="9"/>
                      </a:lnTo>
                      <a:lnTo>
                        <a:pt x="55" y="8"/>
                      </a:lnTo>
                      <a:lnTo>
                        <a:pt x="58" y="4"/>
                      </a:lnTo>
                      <a:lnTo>
                        <a:pt x="61" y="3"/>
                      </a:lnTo>
                      <a:lnTo>
                        <a:pt x="60" y="0"/>
                      </a:lnTo>
                      <a:lnTo>
                        <a:pt x="56" y="3"/>
                      </a:lnTo>
                      <a:lnTo>
                        <a:pt x="53" y="4"/>
                      </a:lnTo>
                      <a:lnTo>
                        <a:pt x="50" y="6"/>
                      </a:lnTo>
                      <a:lnTo>
                        <a:pt x="47" y="8"/>
                      </a:lnTo>
                      <a:lnTo>
                        <a:pt x="44" y="9"/>
                      </a:lnTo>
                      <a:lnTo>
                        <a:pt x="40" y="11"/>
                      </a:lnTo>
                      <a:lnTo>
                        <a:pt x="35" y="13"/>
                      </a:lnTo>
                      <a:lnTo>
                        <a:pt x="13" y="13"/>
                      </a:lnTo>
                      <a:lnTo>
                        <a:pt x="8" y="11"/>
                      </a:lnTo>
                      <a:lnTo>
                        <a:pt x="5" y="9"/>
                      </a:lnTo>
                      <a:lnTo>
                        <a:pt x="2" y="9"/>
                      </a:lnTo>
                      <a:lnTo>
                        <a:pt x="0" y="11"/>
                      </a:lnTo>
                      <a:lnTo>
                        <a:pt x="0" y="13"/>
                      </a:lnTo>
                      <a:lnTo>
                        <a:pt x="0"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2520" name="Freeform 712"/>
                <p:cNvSpPr>
                  <a:spLocks/>
                </p:cNvSpPr>
                <p:nvPr/>
              </p:nvSpPr>
              <p:spPr bwMode="auto">
                <a:xfrm>
                  <a:off x="4309" y="1655"/>
                  <a:ext cx="15" cy="5"/>
                </a:xfrm>
                <a:custGeom>
                  <a:avLst/>
                  <a:gdLst>
                    <a:gd name="T0" fmla="*/ 0 w 31"/>
                    <a:gd name="T1" fmla="*/ 1 h 11"/>
                    <a:gd name="T2" fmla="*/ 3 w 31"/>
                    <a:gd name="T3" fmla="*/ 3 h 11"/>
                    <a:gd name="T4" fmla="*/ 8 w 31"/>
                    <a:gd name="T5" fmla="*/ 4 h 11"/>
                    <a:gd name="T6" fmla="*/ 11 w 31"/>
                    <a:gd name="T7" fmla="*/ 6 h 11"/>
                    <a:gd name="T8" fmla="*/ 16 w 31"/>
                    <a:gd name="T9" fmla="*/ 6 h 11"/>
                    <a:gd name="T10" fmla="*/ 19 w 31"/>
                    <a:gd name="T11" fmla="*/ 8 h 11"/>
                    <a:gd name="T12" fmla="*/ 23 w 31"/>
                    <a:gd name="T13" fmla="*/ 8 h 11"/>
                    <a:gd name="T14" fmla="*/ 26 w 31"/>
                    <a:gd name="T15" fmla="*/ 9 h 11"/>
                    <a:gd name="T16" fmla="*/ 29 w 31"/>
                    <a:gd name="T17" fmla="*/ 11 h 11"/>
                    <a:gd name="T18" fmla="*/ 31 w 31"/>
                    <a:gd name="T19" fmla="*/ 9 h 11"/>
                    <a:gd name="T20" fmla="*/ 27 w 31"/>
                    <a:gd name="T21" fmla="*/ 6 h 11"/>
                    <a:gd name="T22" fmla="*/ 24 w 31"/>
                    <a:gd name="T23" fmla="*/ 4 h 11"/>
                    <a:gd name="T24" fmla="*/ 19 w 31"/>
                    <a:gd name="T25" fmla="*/ 4 h 11"/>
                    <a:gd name="T26" fmla="*/ 16 w 31"/>
                    <a:gd name="T27" fmla="*/ 3 h 11"/>
                    <a:gd name="T28" fmla="*/ 8 w 31"/>
                    <a:gd name="T29" fmla="*/ 3 h 11"/>
                    <a:gd name="T30" fmla="*/ 5 w 31"/>
                    <a:gd name="T31" fmla="*/ 1 h 11"/>
                    <a:gd name="T32" fmla="*/ 2 w 31"/>
                    <a:gd name="T33" fmla="*/ 0 h 11"/>
                    <a:gd name="T34" fmla="*/ 3 w 31"/>
                    <a:gd name="T35" fmla="*/ 0 h 11"/>
                    <a:gd name="T36" fmla="*/ 0 w 31"/>
                    <a:gd name="T37" fmla="*/ 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11">
                      <a:moveTo>
                        <a:pt x="0" y="1"/>
                      </a:moveTo>
                      <a:lnTo>
                        <a:pt x="3" y="3"/>
                      </a:lnTo>
                      <a:lnTo>
                        <a:pt x="8" y="4"/>
                      </a:lnTo>
                      <a:lnTo>
                        <a:pt x="11" y="6"/>
                      </a:lnTo>
                      <a:lnTo>
                        <a:pt x="16" y="6"/>
                      </a:lnTo>
                      <a:lnTo>
                        <a:pt x="19" y="8"/>
                      </a:lnTo>
                      <a:lnTo>
                        <a:pt x="23" y="8"/>
                      </a:lnTo>
                      <a:lnTo>
                        <a:pt x="26" y="9"/>
                      </a:lnTo>
                      <a:lnTo>
                        <a:pt x="29" y="11"/>
                      </a:lnTo>
                      <a:lnTo>
                        <a:pt x="31" y="9"/>
                      </a:lnTo>
                      <a:lnTo>
                        <a:pt x="27" y="6"/>
                      </a:lnTo>
                      <a:lnTo>
                        <a:pt x="24" y="4"/>
                      </a:lnTo>
                      <a:lnTo>
                        <a:pt x="19" y="4"/>
                      </a:lnTo>
                      <a:lnTo>
                        <a:pt x="16" y="3"/>
                      </a:lnTo>
                      <a:lnTo>
                        <a:pt x="8" y="3"/>
                      </a:lnTo>
                      <a:lnTo>
                        <a:pt x="5" y="1"/>
                      </a:lnTo>
                      <a:lnTo>
                        <a:pt x="2" y="0"/>
                      </a:lnTo>
                      <a:lnTo>
                        <a:pt x="3" y="0"/>
                      </a:lnTo>
                      <a:lnTo>
                        <a:pt x="0"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2521" name="Freeform 713"/>
                <p:cNvSpPr>
                  <a:spLocks/>
                </p:cNvSpPr>
                <p:nvPr/>
              </p:nvSpPr>
              <p:spPr bwMode="auto">
                <a:xfrm>
                  <a:off x="4307" y="1633"/>
                  <a:ext cx="4" cy="23"/>
                </a:xfrm>
                <a:custGeom>
                  <a:avLst/>
                  <a:gdLst>
                    <a:gd name="T0" fmla="*/ 5 w 8"/>
                    <a:gd name="T1" fmla="*/ 0 h 45"/>
                    <a:gd name="T2" fmla="*/ 3 w 8"/>
                    <a:gd name="T3" fmla="*/ 2 h 45"/>
                    <a:gd name="T4" fmla="*/ 5 w 8"/>
                    <a:gd name="T5" fmla="*/ 8 h 45"/>
                    <a:gd name="T6" fmla="*/ 5 w 8"/>
                    <a:gd name="T7" fmla="*/ 13 h 45"/>
                    <a:gd name="T8" fmla="*/ 3 w 8"/>
                    <a:gd name="T9" fmla="*/ 18 h 45"/>
                    <a:gd name="T10" fmla="*/ 1 w 8"/>
                    <a:gd name="T11" fmla="*/ 23 h 45"/>
                    <a:gd name="T12" fmla="*/ 1 w 8"/>
                    <a:gd name="T13" fmla="*/ 29 h 45"/>
                    <a:gd name="T14" fmla="*/ 0 w 8"/>
                    <a:gd name="T15" fmla="*/ 34 h 45"/>
                    <a:gd name="T16" fmla="*/ 1 w 8"/>
                    <a:gd name="T17" fmla="*/ 39 h 45"/>
                    <a:gd name="T18" fmla="*/ 3 w 8"/>
                    <a:gd name="T19" fmla="*/ 45 h 45"/>
                    <a:gd name="T20" fmla="*/ 6 w 8"/>
                    <a:gd name="T21" fmla="*/ 44 h 45"/>
                    <a:gd name="T22" fmla="*/ 5 w 8"/>
                    <a:gd name="T23" fmla="*/ 39 h 45"/>
                    <a:gd name="T24" fmla="*/ 5 w 8"/>
                    <a:gd name="T25" fmla="*/ 24 h 45"/>
                    <a:gd name="T26" fmla="*/ 6 w 8"/>
                    <a:gd name="T27" fmla="*/ 19 h 45"/>
                    <a:gd name="T28" fmla="*/ 6 w 8"/>
                    <a:gd name="T29" fmla="*/ 13 h 45"/>
                    <a:gd name="T30" fmla="*/ 8 w 8"/>
                    <a:gd name="T31" fmla="*/ 8 h 45"/>
                    <a:gd name="T32" fmla="*/ 6 w 8"/>
                    <a:gd name="T33" fmla="*/ 2 h 45"/>
                    <a:gd name="T34" fmla="*/ 5 w 8"/>
                    <a:gd name="T35" fmla="*/ 3 h 45"/>
                    <a:gd name="T36" fmla="*/ 5 w 8"/>
                    <a:gd name="T37" fmla="*/ 0 h 45"/>
                    <a:gd name="T38" fmla="*/ 3 w 8"/>
                    <a:gd name="T39" fmla="*/ 0 h 45"/>
                    <a:gd name="T40" fmla="*/ 3 w 8"/>
                    <a:gd name="T41" fmla="*/ 2 h 45"/>
                    <a:gd name="T42" fmla="*/ 5 w 8"/>
                    <a:gd name="T43" fmla="*/ 0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 h="45">
                      <a:moveTo>
                        <a:pt x="5" y="0"/>
                      </a:moveTo>
                      <a:lnTo>
                        <a:pt x="3" y="2"/>
                      </a:lnTo>
                      <a:lnTo>
                        <a:pt x="5" y="8"/>
                      </a:lnTo>
                      <a:lnTo>
                        <a:pt x="5" y="13"/>
                      </a:lnTo>
                      <a:lnTo>
                        <a:pt x="3" y="18"/>
                      </a:lnTo>
                      <a:lnTo>
                        <a:pt x="1" y="23"/>
                      </a:lnTo>
                      <a:lnTo>
                        <a:pt x="1" y="29"/>
                      </a:lnTo>
                      <a:lnTo>
                        <a:pt x="0" y="34"/>
                      </a:lnTo>
                      <a:lnTo>
                        <a:pt x="1" y="39"/>
                      </a:lnTo>
                      <a:lnTo>
                        <a:pt x="3" y="45"/>
                      </a:lnTo>
                      <a:lnTo>
                        <a:pt x="6" y="44"/>
                      </a:lnTo>
                      <a:lnTo>
                        <a:pt x="5" y="39"/>
                      </a:lnTo>
                      <a:lnTo>
                        <a:pt x="5" y="24"/>
                      </a:lnTo>
                      <a:lnTo>
                        <a:pt x="6" y="19"/>
                      </a:lnTo>
                      <a:lnTo>
                        <a:pt x="6" y="13"/>
                      </a:lnTo>
                      <a:lnTo>
                        <a:pt x="8" y="8"/>
                      </a:lnTo>
                      <a:lnTo>
                        <a:pt x="6" y="2"/>
                      </a:lnTo>
                      <a:lnTo>
                        <a:pt x="5" y="3"/>
                      </a:lnTo>
                      <a:lnTo>
                        <a:pt x="5" y="0"/>
                      </a:lnTo>
                      <a:lnTo>
                        <a:pt x="3" y="0"/>
                      </a:lnTo>
                      <a:lnTo>
                        <a:pt x="3" y="2"/>
                      </a:lnTo>
                      <a:lnTo>
                        <a:pt x="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2522" name="Freeform 714"/>
                <p:cNvSpPr>
                  <a:spLocks/>
                </p:cNvSpPr>
                <p:nvPr/>
              </p:nvSpPr>
              <p:spPr bwMode="auto">
                <a:xfrm>
                  <a:off x="4310" y="1631"/>
                  <a:ext cx="14" cy="4"/>
                </a:xfrm>
                <a:custGeom>
                  <a:avLst/>
                  <a:gdLst>
                    <a:gd name="T0" fmla="*/ 29 w 29"/>
                    <a:gd name="T1" fmla="*/ 3 h 6"/>
                    <a:gd name="T2" fmla="*/ 27 w 29"/>
                    <a:gd name="T3" fmla="*/ 0 h 6"/>
                    <a:gd name="T4" fmla="*/ 17 w 29"/>
                    <a:gd name="T5" fmla="*/ 0 h 6"/>
                    <a:gd name="T6" fmla="*/ 12 w 29"/>
                    <a:gd name="T7" fmla="*/ 1 h 6"/>
                    <a:gd name="T8" fmla="*/ 6 w 29"/>
                    <a:gd name="T9" fmla="*/ 1 h 6"/>
                    <a:gd name="T10" fmla="*/ 3 w 29"/>
                    <a:gd name="T11" fmla="*/ 3 h 6"/>
                    <a:gd name="T12" fmla="*/ 0 w 29"/>
                    <a:gd name="T13" fmla="*/ 3 h 6"/>
                    <a:gd name="T14" fmla="*/ 0 w 29"/>
                    <a:gd name="T15" fmla="*/ 6 h 6"/>
                    <a:gd name="T16" fmla="*/ 3 w 29"/>
                    <a:gd name="T17" fmla="*/ 6 h 6"/>
                    <a:gd name="T18" fmla="*/ 8 w 29"/>
                    <a:gd name="T19" fmla="*/ 5 h 6"/>
                    <a:gd name="T20" fmla="*/ 24 w 29"/>
                    <a:gd name="T21" fmla="*/ 5 h 6"/>
                    <a:gd name="T22" fmla="*/ 27 w 29"/>
                    <a:gd name="T23" fmla="*/ 3 h 6"/>
                    <a:gd name="T24" fmla="*/ 25 w 29"/>
                    <a:gd name="T25" fmla="*/ 1 h 6"/>
                    <a:gd name="T26" fmla="*/ 29 w 29"/>
                    <a:gd name="T27" fmla="*/ 3 h 6"/>
                    <a:gd name="T28" fmla="*/ 29 w 29"/>
                    <a:gd name="T29" fmla="*/ 0 h 6"/>
                    <a:gd name="T30" fmla="*/ 27 w 29"/>
                    <a:gd name="T31" fmla="*/ 0 h 6"/>
                    <a:gd name="T32" fmla="*/ 29 w 29"/>
                    <a:gd name="T33" fmla="*/ 3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9" h="6">
                      <a:moveTo>
                        <a:pt x="29" y="3"/>
                      </a:moveTo>
                      <a:lnTo>
                        <a:pt x="27" y="0"/>
                      </a:lnTo>
                      <a:lnTo>
                        <a:pt x="17" y="0"/>
                      </a:lnTo>
                      <a:lnTo>
                        <a:pt x="12" y="1"/>
                      </a:lnTo>
                      <a:lnTo>
                        <a:pt x="6" y="1"/>
                      </a:lnTo>
                      <a:lnTo>
                        <a:pt x="3" y="3"/>
                      </a:lnTo>
                      <a:lnTo>
                        <a:pt x="0" y="3"/>
                      </a:lnTo>
                      <a:lnTo>
                        <a:pt x="0" y="6"/>
                      </a:lnTo>
                      <a:lnTo>
                        <a:pt x="3" y="6"/>
                      </a:lnTo>
                      <a:lnTo>
                        <a:pt x="8" y="5"/>
                      </a:lnTo>
                      <a:lnTo>
                        <a:pt x="24" y="5"/>
                      </a:lnTo>
                      <a:lnTo>
                        <a:pt x="27" y="3"/>
                      </a:lnTo>
                      <a:lnTo>
                        <a:pt x="25" y="1"/>
                      </a:lnTo>
                      <a:lnTo>
                        <a:pt x="29" y="3"/>
                      </a:lnTo>
                      <a:lnTo>
                        <a:pt x="29" y="0"/>
                      </a:lnTo>
                      <a:lnTo>
                        <a:pt x="27" y="0"/>
                      </a:lnTo>
                      <a:lnTo>
                        <a:pt x="29"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2523" name="Freeform 715"/>
                <p:cNvSpPr>
                  <a:spLocks/>
                </p:cNvSpPr>
                <p:nvPr/>
              </p:nvSpPr>
              <p:spPr bwMode="auto">
                <a:xfrm>
                  <a:off x="4320" y="1632"/>
                  <a:ext cx="4" cy="23"/>
                </a:xfrm>
                <a:custGeom>
                  <a:avLst/>
                  <a:gdLst>
                    <a:gd name="T0" fmla="*/ 3 w 8"/>
                    <a:gd name="T1" fmla="*/ 42 h 46"/>
                    <a:gd name="T2" fmla="*/ 3 w 8"/>
                    <a:gd name="T3" fmla="*/ 44 h 46"/>
                    <a:gd name="T4" fmla="*/ 4 w 8"/>
                    <a:gd name="T5" fmla="*/ 33 h 46"/>
                    <a:gd name="T6" fmla="*/ 4 w 8"/>
                    <a:gd name="T7" fmla="*/ 12 h 46"/>
                    <a:gd name="T8" fmla="*/ 8 w 8"/>
                    <a:gd name="T9" fmla="*/ 2 h 46"/>
                    <a:gd name="T10" fmla="*/ 4 w 8"/>
                    <a:gd name="T11" fmla="*/ 0 h 46"/>
                    <a:gd name="T12" fmla="*/ 1 w 8"/>
                    <a:gd name="T13" fmla="*/ 10 h 46"/>
                    <a:gd name="T14" fmla="*/ 0 w 8"/>
                    <a:gd name="T15" fmla="*/ 21 h 46"/>
                    <a:gd name="T16" fmla="*/ 1 w 8"/>
                    <a:gd name="T17" fmla="*/ 33 h 46"/>
                    <a:gd name="T18" fmla="*/ 0 w 8"/>
                    <a:gd name="T19" fmla="*/ 44 h 46"/>
                    <a:gd name="T20" fmla="*/ 0 w 8"/>
                    <a:gd name="T21" fmla="*/ 46 h 46"/>
                    <a:gd name="T22" fmla="*/ 0 w 8"/>
                    <a:gd name="T23" fmla="*/ 44 h 46"/>
                    <a:gd name="T24" fmla="*/ 0 w 8"/>
                    <a:gd name="T25" fmla="*/ 46 h 46"/>
                    <a:gd name="T26" fmla="*/ 3 w 8"/>
                    <a:gd name="T27" fmla="*/ 42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 h="46">
                      <a:moveTo>
                        <a:pt x="3" y="42"/>
                      </a:moveTo>
                      <a:lnTo>
                        <a:pt x="3" y="44"/>
                      </a:lnTo>
                      <a:lnTo>
                        <a:pt x="4" y="33"/>
                      </a:lnTo>
                      <a:lnTo>
                        <a:pt x="4" y="12"/>
                      </a:lnTo>
                      <a:lnTo>
                        <a:pt x="8" y="2"/>
                      </a:lnTo>
                      <a:lnTo>
                        <a:pt x="4" y="0"/>
                      </a:lnTo>
                      <a:lnTo>
                        <a:pt x="1" y="10"/>
                      </a:lnTo>
                      <a:lnTo>
                        <a:pt x="0" y="21"/>
                      </a:lnTo>
                      <a:lnTo>
                        <a:pt x="1" y="33"/>
                      </a:lnTo>
                      <a:lnTo>
                        <a:pt x="0" y="44"/>
                      </a:lnTo>
                      <a:lnTo>
                        <a:pt x="0" y="46"/>
                      </a:lnTo>
                      <a:lnTo>
                        <a:pt x="0" y="44"/>
                      </a:lnTo>
                      <a:lnTo>
                        <a:pt x="0" y="46"/>
                      </a:lnTo>
                      <a:lnTo>
                        <a:pt x="3" y="4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2524" name="Freeform 716"/>
                <p:cNvSpPr>
                  <a:spLocks/>
                </p:cNvSpPr>
                <p:nvPr/>
              </p:nvSpPr>
              <p:spPr bwMode="auto">
                <a:xfrm>
                  <a:off x="4320" y="1653"/>
                  <a:ext cx="4" cy="3"/>
                </a:xfrm>
                <a:custGeom>
                  <a:avLst/>
                  <a:gdLst>
                    <a:gd name="T0" fmla="*/ 4 w 8"/>
                    <a:gd name="T1" fmla="*/ 2 h 5"/>
                    <a:gd name="T2" fmla="*/ 6 w 8"/>
                    <a:gd name="T3" fmla="*/ 0 h 5"/>
                    <a:gd name="T4" fmla="*/ 3 w 8"/>
                    <a:gd name="T5" fmla="*/ 0 h 5"/>
                    <a:gd name="T6" fmla="*/ 0 w 8"/>
                    <a:gd name="T7" fmla="*/ 4 h 5"/>
                    <a:gd name="T8" fmla="*/ 3 w 8"/>
                    <a:gd name="T9" fmla="*/ 4 h 5"/>
                    <a:gd name="T10" fmla="*/ 4 w 8"/>
                    <a:gd name="T11" fmla="*/ 5 h 5"/>
                    <a:gd name="T12" fmla="*/ 4 w 8"/>
                    <a:gd name="T13" fmla="*/ 4 h 5"/>
                    <a:gd name="T14" fmla="*/ 6 w 8"/>
                    <a:gd name="T15" fmla="*/ 4 h 5"/>
                    <a:gd name="T16" fmla="*/ 8 w 8"/>
                    <a:gd name="T17" fmla="*/ 2 h 5"/>
                    <a:gd name="T18" fmla="*/ 6 w 8"/>
                    <a:gd name="T19" fmla="*/ 4 h 5"/>
                    <a:gd name="T20" fmla="*/ 8 w 8"/>
                    <a:gd name="T21" fmla="*/ 4 h 5"/>
                    <a:gd name="T22" fmla="*/ 8 w 8"/>
                    <a:gd name="T23" fmla="*/ 2 h 5"/>
                    <a:gd name="T24" fmla="*/ 4 w 8"/>
                    <a:gd name="T25"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 h="5">
                      <a:moveTo>
                        <a:pt x="4" y="2"/>
                      </a:moveTo>
                      <a:lnTo>
                        <a:pt x="6" y="0"/>
                      </a:lnTo>
                      <a:lnTo>
                        <a:pt x="3" y="0"/>
                      </a:lnTo>
                      <a:lnTo>
                        <a:pt x="0" y="4"/>
                      </a:lnTo>
                      <a:lnTo>
                        <a:pt x="3" y="4"/>
                      </a:lnTo>
                      <a:lnTo>
                        <a:pt x="4" y="5"/>
                      </a:lnTo>
                      <a:lnTo>
                        <a:pt x="4" y="4"/>
                      </a:lnTo>
                      <a:lnTo>
                        <a:pt x="6" y="4"/>
                      </a:lnTo>
                      <a:lnTo>
                        <a:pt x="8" y="2"/>
                      </a:lnTo>
                      <a:lnTo>
                        <a:pt x="6" y="4"/>
                      </a:lnTo>
                      <a:lnTo>
                        <a:pt x="8" y="4"/>
                      </a:lnTo>
                      <a:lnTo>
                        <a:pt x="8" y="2"/>
                      </a:lnTo>
                      <a:lnTo>
                        <a:pt x="4"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2525" name="Freeform 717"/>
                <p:cNvSpPr>
                  <a:spLocks/>
                </p:cNvSpPr>
                <p:nvPr/>
              </p:nvSpPr>
              <p:spPr bwMode="auto">
                <a:xfrm>
                  <a:off x="4323" y="1631"/>
                  <a:ext cx="4" cy="23"/>
                </a:xfrm>
                <a:custGeom>
                  <a:avLst/>
                  <a:gdLst>
                    <a:gd name="T0" fmla="*/ 7 w 8"/>
                    <a:gd name="T1" fmla="*/ 0 h 47"/>
                    <a:gd name="T2" fmla="*/ 4 w 8"/>
                    <a:gd name="T3" fmla="*/ 2 h 47"/>
                    <a:gd name="T4" fmla="*/ 2 w 8"/>
                    <a:gd name="T5" fmla="*/ 13 h 47"/>
                    <a:gd name="T6" fmla="*/ 2 w 8"/>
                    <a:gd name="T7" fmla="*/ 26 h 47"/>
                    <a:gd name="T8" fmla="*/ 0 w 8"/>
                    <a:gd name="T9" fmla="*/ 37 h 47"/>
                    <a:gd name="T10" fmla="*/ 0 w 8"/>
                    <a:gd name="T11" fmla="*/ 47 h 47"/>
                    <a:gd name="T12" fmla="*/ 4 w 8"/>
                    <a:gd name="T13" fmla="*/ 47 h 47"/>
                    <a:gd name="T14" fmla="*/ 4 w 8"/>
                    <a:gd name="T15" fmla="*/ 37 h 47"/>
                    <a:gd name="T16" fmla="*/ 5 w 8"/>
                    <a:gd name="T17" fmla="*/ 26 h 47"/>
                    <a:gd name="T18" fmla="*/ 7 w 8"/>
                    <a:gd name="T19" fmla="*/ 13 h 47"/>
                    <a:gd name="T20" fmla="*/ 8 w 8"/>
                    <a:gd name="T21" fmla="*/ 2 h 47"/>
                    <a:gd name="T22" fmla="*/ 7 w 8"/>
                    <a:gd name="T23" fmla="*/ 3 h 47"/>
                    <a:gd name="T24" fmla="*/ 7 w 8"/>
                    <a:gd name="T25" fmla="*/ 0 h 47"/>
                    <a:gd name="T26" fmla="*/ 5 w 8"/>
                    <a:gd name="T27" fmla="*/ 0 h 47"/>
                    <a:gd name="T28" fmla="*/ 4 w 8"/>
                    <a:gd name="T29" fmla="*/ 2 h 47"/>
                    <a:gd name="T30" fmla="*/ 7 w 8"/>
                    <a:gd name="T31" fmla="*/ 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 h="47">
                      <a:moveTo>
                        <a:pt x="7" y="0"/>
                      </a:moveTo>
                      <a:lnTo>
                        <a:pt x="4" y="2"/>
                      </a:lnTo>
                      <a:lnTo>
                        <a:pt x="2" y="13"/>
                      </a:lnTo>
                      <a:lnTo>
                        <a:pt x="2" y="26"/>
                      </a:lnTo>
                      <a:lnTo>
                        <a:pt x="0" y="37"/>
                      </a:lnTo>
                      <a:lnTo>
                        <a:pt x="0" y="47"/>
                      </a:lnTo>
                      <a:lnTo>
                        <a:pt x="4" y="47"/>
                      </a:lnTo>
                      <a:lnTo>
                        <a:pt x="4" y="37"/>
                      </a:lnTo>
                      <a:lnTo>
                        <a:pt x="5" y="26"/>
                      </a:lnTo>
                      <a:lnTo>
                        <a:pt x="7" y="13"/>
                      </a:lnTo>
                      <a:lnTo>
                        <a:pt x="8" y="2"/>
                      </a:lnTo>
                      <a:lnTo>
                        <a:pt x="7" y="3"/>
                      </a:lnTo>
                      <a:lnTo>
                        <a:pt x="7" y="0"/>
                      </a:lnTo>
                      <a:lnTo>
                        <a:pt x="5" y="0"/>
                      </a:lnTo>
                      <a:lnTo>
                        <a:pt x="4" y="2"/>
                      </a:lnTo>
                      <a:lnTo>
                        <a:pt x="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2526" name="Freeform 718"/>
                <p:cNvSpPr>
                  <a:spLocks/>
                </p:cNvSpPr>
                <p:nvPr/>
              </p:nvSpPr>
              <p:spPr bwMode="auto">
                <a:xfrm>
                  <a:off x="4326" y="1630"/>
                  <a:ext cx="28" cy="5"/>
                </a:xfrm>
                <a:custGeom>
                  <a:avLst/>
                  <a:gdLst>
                    <a:gd name="T0" fmla="*/ 56 w 56"/>
                    <a:gd name="T1" fmla="*/ 9 h 9"/>
                    <a:gd name="T2" fmla="*/ 56 w 56"/>
                    <a:gd name="T3" fmla="*/ 8 h 9"/>
                    <a:gd name="T4" fmla="*/ 53 w 56"/>
                    <a:gd name="T5" fmla="*/ 6 h 9"/>
                    <a:gd name="T6" fmla="*/ 50 w 56"/>
                    <a:gd name="T7" fmla="*/ 4 h 9"/>
                    <a:gd name="T8" fmla="*/ 45 w 56"/>
                    <a:gd name="T9" fmla="*/ 3 h 9"/>
                    <a:gd name="T10" fmla="*/ 42 w 56"/>
                    <a:gd name="T11" fmla="*/ 3 h 9"/>
                    <a:gd name="T12" fmla="*/ 39 w 56"/>
                    <a:gd name="T13" fmla="*/ 1 h 9"/>
                    <a:gd name="T14" fmla="*/ 32 w 56"/>
                    <a:gd name="T15" fmla="*/ 1 h 9"/>
                    <a:gd name="T16" fmla="*/ 29 w 56"/>
                    <a:gd name="T17" fmla="*/ 0 h 9"/>
                    <a:gd name="T18" fmla="*/ 18 w 56"/>
                    <a:gd name="T19" fmla="*/ 0 h 9"/>
                    <a:gd name="T20" fmla="*/ 13 w 56"/>
                    <a:gd name="T21" fmla="*/ 1 h 9"/>
                    <a:gd name="T22" fmla="*/ 0 w 56"/>
                    <a:gd name="T23" fmla="*/ 1 h 9"/>
                    <a:gd name="T24" fmla="*/ 0 w 56"/>
                    <a:gd name="T25" fmla="*/ 4 h 9"/>
                    <a:gd name="T26" fmla="*/ 39 w 56"/>
                    <a:gd name="T27" fmla="*/ 4 h 9"/>
                    <a:gd name="T28" fmla="*/ 42 w 56"/>
                    <a:gd name="T29" fmla="*/ 6 h 9"/>
                    <a:gd name="T30" fmla="*/ 45 w 56"/>
                    <a:gd name="T31" fmla="*/ 6 h 9"/>
                    <a:gd name="T32" fmla="*/ 48 w 56"/>
                    <a:gd name="T33" fmla="*/ 8 h 9"/>
                    <a:gd name="T34" fmla="*/ 51 w 56"/>
                    <a:gd name="T35" fmla="*/ 9 h 9"/>
                    <a:gd name="T36" fmla="*/ 56 w 56"/>
                    <a:gd name="T37" fmla="*/ 9 h 9"/>
                    <a:gd name="T38" fmla="*/ 56 w 56"/>
                    <a:gd name="T39" fmla="*/ 8 h 9"/>
                    <a:gd name="T40" fmla="*/ 56 w 56"/>
                    <a:gd name="T41"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6" h="9">
                      <a:moveTo>
                        <a:pt x="56" y="9"/>
                      </a:moveTo>
                      <a:lnTo>
                        <a:pt x="56" y="8"/>
                      </a:lnTo>
                      <a:lnTo>
                        <a:pt x="53" y="6"/>
                      </a:lnTo>
                      <a:lnTo>
                        <a:pt x="50" y="4"/>
                      </a:lnTo>
                      <a:lnTo>
                        <a:pt x="45" y="3"/>
                      </a:lnTo>
                      <a:lnTo>
                        <a:pt x="42" y="3"/>
                      </a:lnTo>
                      <a:lnTo>
                        <a:pt x="39" y="1"/>
                      </a:lnTo>
                      <a:lnTo>
                        <a:pt x="32" y="1"/>
                      </a:lnTo>
                      <a:lnTo>
                        <a:pt x="29" y="0"/>
                      </a:lnTo>
                      <a:lnTo>
                        <a:pt x="18" y="0"/>
                      </a:lnTo>
                      <a:lnTo>
                        <a:pt x="13" y="1"/>
                      </a:lnTo>
                      <a:lnTo>
                        <a:pt x="0" y="1"/>
                      </a:lnTo>
                      <a:lnTo>
                        <a:pt x="0" y="4"/>
                      </a:lnTo>
                      <a:lnTo>
                        <a:pt x="39" y="4"/>
                      </a:lnTo>
                      <a:lnTo>
                        <a:pt x="42" y="6"/>
                      </a:lnTo>
                      <a:lnTo>
                        <a:pt x="45" y="6"/>
                      </a:lnTo>
                      <a:lnTo>
                        <a:pt x="48" y="8"/>
                      </a:lnTo>
                      <a:lnTo>
                        <a:pt x="51" y="9"/>
                      </a:lnTo>
                      <a:lnTo>
                        <a:pt x="56" y="9"/>
                      </a:lnTo>
                      <a:lnTo>
                        <a:pt x="56" y="8"/>
                      </a:lnTo>
                      <a:lnTo>
                        <a:pt x="56" y="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2527" name="Freeform 719"/>
                <p:cNvSpPr>
                  <a:spLocks/>
                </p:cNvSpPr>
                <p:nvPr/>
              </p:nvSpPr>
              <p:spPr bwMode="auto">
                <a:xfrm>
                  <a:off x="4523" y="1632"/>
                  <a:ext cx="7" cy="1"/>
                </a:xfrm>
                <a:custGeom>
                  <a:avLst/>
                  <a:gdLst>
                    <a:gd name="T0" fmla="*/ 0 w 13"/>
                    <a:gd name="T1" fmla="*/ 13 w 13"/>
                    <a:gd name="T2" fmla="*/ 0 w 13"/>
                  </a:gdLst>
                  <a:ahLst/>
                  <a:cxnLst>
                    <a:cxn ang="0">
                      <a:pos x="T0" y="0"/>
                    </a:cxn>
                    <a:cxn ang="0">
                      <a:pos x="T1" y="0"/>
                    </a:cxn>
                    <a:cxn ang="0">
                      <a:pos x="T2" y="0"/>
                    </a:cxn>
                  </a:cxnLst>
                  <a:rect l="0" t="0" r="r" b="b"/>
                  <a:pathLst>
                    <a:path w="13">
                      <a:moveTo>
                        <a:pt x="0" y="0"/>
                      </a:moveTo>
                      <a:lnTo>
                        <a:pt x="13"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2528" name="Freeform 720"/>
                <p:cNvSpPr>
                  <a:spLocks/>
                </p:cNvSpPr>
                <p:nvPr/>
              </p:nvSpPr>
              <p:spPr bwMode="auto">
                <a:xfrm>
                  <a:off x="4523" y="1631"/>
                  <a:ext cx="7" cy="2"/>
                </a:xfrm>
                <a:custGeom>
                  <a:avLst/>
                  <a:gdLst>
                    <a:gd name="T0" fmla="*/ 13 w 13"/>
                    <a:gd name="T1" fmla="*/ 3 h 3"/>
                    <a:gd name="T2" fmla="*/ 13 w 13"/>
                    <a:gd name="T3" fmla="*/ 0 h 3"/>
                    <a:gd name="T4" fmla="*/ 0 w 13"/>
                    <a:gd name="T5" fmla="*/ 0 h 3"/>
                    <a:gd name="T6" fmla="*/ 0 w 13"/>
                    <a:gd name="T7" fmla="*/ 3 h 3"/>
                    <a:gd name="T8" fmla="*/ 13 w 13"/>
                    <a:gd name="T9" fmla="*/ 3 h 3"/>
                    <a:gd name="T10" fmla="*/ 13 w 13"/>
                    <a:gd name="T11" fmla="*/ 0 h 3"/>
                    <a:gd name="T12" fmla="*/ 13 w 13"/>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13" h="3">
                      <a:moveTo>
                        <a:pt x="13" y="3"/>
                      </a:moveTo>
                      <a:lnTo>
                        <a:pt x="13" y="0"/>
                      </a:lnTo>
                      <a:lnTo>
                        <a:pt x="0" y="0"/>
                      </a:lnTo>
                      <a:lnTo>
                        <a:pt x="0" y="3"/>
                      </a:lnTo>
                      <a:lnTo>
                        <a:pt x="13" y="3"/>
                      </a:lnTo>
                      <a:lnTo>
                        <a:pt x="13" y="0"/>
                      </a:lnTo>
                      <a:lnTo>
                        <a:pt x="13"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2529" name="Freeform 721"/>
                <p:cNvSpPr>
                  <a:spLocks/>
                </p:cNvSpPr>
                <p:nvPr/>
              </p:nvSpPr>
              <p:spPr bwMode="auto">
                <a:xfrm>
                  <a:off x="4523" y="1631"/>
                  <a:ext cx="7" cy="2"/>
                </a:xfrm>
                <a:custGeom>
                  <a:avLst/>
                  <a:gdLst>
                    <a:gd name="T0" fmla="*/ 0 w 13"/>
                    <a:gd name="T1" fmla="*/ 0 h 3"/>
                    <a:gd name="T2" fmla="*/ 0 w 13"/>
                    <a:gd name="T3" fmla="*/ 3 h 3"/>
                    <a:gd name="T4" fmla="*/ 13 w 13"/>
                    <a:gd name="T5" fmla="*/ 3 h 3"/>
                    <a:gd name="T6" fmla="*/ 13 w 13"/>
                    <a:gd name="T7" fmla="*/ 0 h 3"/>
                    <a:gd name="T8" fmla="*/ 0 w 13"/>
                    <a:gd name="T9" fmla="*/ 0 h 3"/>
                    <a:gd name="T10" fmla="*/ 0 w 13"/>
                    <a:gd name="T11" fmla="*/ 3 h 3"/>
                    <a:gd name="T12" fmla="*/ 0 w 13"/>
                    <a:gd name="T13" fmla="*/ 0 h 3"/>
                  </a:gdLst>
                  <a:ahLst/>
                  <a:cxnLst>
                    <a:cxn ang="0">
                      <a:pos x="T0" y="T1"/>
                    </a:cxn>
                    <a:cxn ang="0">
                      <a:pos x="T2" y="T3"/>
                    </a:cxn>
                    <a:cxn ang="0">
                      <a:pos x="T4" y="T5"/>
                    </a:cxn>
                    <a:cxn ang="0">
                      <a:pos x="T6" y="T7"/>
                    </a:cxn>
                    <a:cxn ang="0">
                      <a:pos x="T8" y="T9"/>
                    </a:cxn>
                    <a:cxn ang="0">
                      <a:pos x="T10" y="T11"/>
                    </a:cxn>
                    <a:cxn ang="0">
                      <a:pos x="T12" y="T13"/>
                    </a:cxn>
                  </a:cxnLst>
                  <a:rect l="0" t="0" r="r" b="b"/>
                  <a:pathLst>
                    <a:path w="13" h="3">
                      <a:moveTo>
                        <a:pt x="0" y="0"/>
                      </a:moveTo>
                      <a:lnTo>
                        <a:pt x="0" y="3"/>
                      </a:lnTo>
                      <a:lnTo>
                        <a:pt x="13" y="3"/>
                      </a:lnTo>
                      <a:lnTo>
                        <a:pt x="13" y="0"/>
                      </a:lnTo>
                      <a:lnTo>
                        <a:pt x="0" y="0"/>
                      </a:lnTo>
                      <a:lnTo>
                        <a:pt x="0" y="3"/>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2530" name="Freeform 722"/>
                <p:cNvSpPr>
                  <a:spLocks/>
                </p:cNvSpPr>
                <p:nvPr/>
              </p:nvSpPr>
              <p:spPr bwMode="auto">
                <a:xfrm>
                  <a:off x="4338" y="1634"/>
                  <a:ext cx="2" cy="22"/>
                </a:xfrm>
                <a:custGeom>
                  <a:avLst/>
                  <a:gdLst>
                    <a:gd name="T0" fmla="*/ 5 w 5"/>
                    <a:gd name="T1" fmla="*/ 1 h 43"/>
                    <a:gd name="T2" fmla="*/ 5 w 5"/>
                    <a:gd name="T3" fmla="*/ 43 h 43"/>
                    <a:gd name="T4" fmla="*/ 2 w 5"/>
                    <a:gd name="T5" fmla="*/ 43 h 43"/>
                    <a:gd name="T6" fmla="*/ 0 w 5"/>
                    <a:gd name="T7" fmla="*/ 32 h 43"/>
                    <a:gd name="T8" fmla="*/ 2 w 5"/>
                    <a:gd name="T9" fmla="*/ 21 h 43"/>
                    <a:gd name="T10" fmla="*/ 2 w 5"/>
                    <a:gd name="T11" fmla="*/ 9 h 43"/>
                    <a:gd name="T12" fmla="*/ 5 w 5"/>
                    <a:gd name="T13" fmla="*/ 0 h 43"/>
                    <a:gd name="T14" fmla="*/ 5 w 5"/>
                    <a:gd name="T15" fmla="*/ 1 h 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43">
                      <a:moveTo>
                        <a:pt x="5" y="1"/>
                      </a:moveTo>
                      <a:lnTo>
                        <a:pt x="5" y="43"/>
                      </a:lnTo>
                      <a:lnTo>
                        <a:pt x="2" y="43"/>
                      </a:lnTo>
                      <a:lnTo>
                        <a:pt x="0" y="32"/>
                      </a:lnTo>
                      <a:lnTo>
                        <a:pt x="2" y="21"/>
                      </a:lnTo>
                      <a:lnTo>
                        <a:pt x="2" y="9"/>
                      </a:lnTo>
                      <a:lnTo>
                        <a:pt x="5" y="0"/>
                      </a:lnTo>
                      <a:lnTo>
                        <a:pt x="5"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2531" name="Freeform 723"/>
                <p:cNvSpPr>
                  <a:spLocks/>
                </p:cNvSpPr>
                <p:nvPr/>
              </p:nvSpPr>
              <p:spPr bwMode="auto">
                <a:xfrm>
                  <a:off x="4340" y="1635"/>
                  <a:ext cx="2" cy="21"/>
                </a:xfrm>
                <a:custGeom>
                  <a:avLst/>
                  <a:gdLst>
                    <a:gd name="T0" fmla="*/ 2 w 5"/>
                    <a:gd name="T1" fmla="*/ 44 h 44"/>
                    <a:gd name="T2" fmla="*/ 2 w 5"/>
                    <a:gd name="T3" fmla="*/ 42 h 44"/>
                    <a:gd name="T4" fmla="*/ 3 w 5"/>
                    <a:gd name="T5" fmla="*/ 33 h 44"/>
                    <a:gd name="T6" fmla="*/ 3 w 5"/>
                    <a:gd name="T7" fmla="*/ 10 h 44"/>
                    <a:gd name="T8" fmla="*/ 5 w 5"/>
                    <a:gd name="T9" fmla="*/ 0 h 44"/>
                    <a:gd name="T10" fmla="*/ 2 w 5"/>
                    <a:gd name="T11" fmla="*/ 0 h 44"/>
                    <a:gd name="T12" fmla="*/ 0 w 5"/>
                    <a:gd name="T13" fmla="*/ 10 h 44"/>
                    <a:gd name="T14" fmla="*/ 0 w 5"/>
                    <a:gd name="T15" fmla="*/ 42 h 44"/>
                    <a:gd name="T16" fmla="*/ 2 w 5"/>
                    <a:gd name="T17" fmla="*/ 41 h 44"/>
                    <a:gd name="T18" fmla="*/ 2 w 5"/>
                    <a:gd name="T19" fmla="*/ 44 h 44"/>
                    <a:gd name="T20" fmla="*/ 2 w 5"/>
                    <a:gd name="T21" fmla="*/ 42 h 44"/>
                    <a:gd name="T22" fmla="*/ 2 w 5"/>
                    <a:gd name="T23" fmla="*/ 4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 h="44">
                      <a:moveTo>
                        <a:pt x="2" y="44"/>
                      </a:moveTo>
                      <a:lnTo>
                        <a:pt x="2" y="42"/>
                      </a:lnTo>
                      <a:lnTo>
                        <a:pt x="3" y="33"/>
                      </a:lnTo>
                      <a:lnTo>
                        <a:pt x="3" y="10"/>
                      </a:lnTo>
                      <a:lnTo>
                        <a:pt x="5" y="0"/>
                      </a:lnTo>
                      <a:lnTo>
                        <a:pt x="2" y="0"/>
                      </a:lnTo>
                      <a:lnTo>
                        <a:pt x="0" y="10"/>
                      </a:lnTo>
                      <a:lnTo>
                        <a:pt x="0" y="42"/>
                      </a:lnTo>
                      <a:lnTo>
                        <a:pt x="2" y="41"/>
                      </a:lnTo>
                      <a:lnTo>
                        <a:pt x="2" y="44"/>
                      </a:lnTo>
                      <a:lnTo>
                        <a:pt x="2" y="42"/>
                      </a:lnTo>
                      <a:lnTo>
                        <a:pt x="2" y="4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2532" name="Freeform 724"/>
                <p:cNvSpPr>
                  <a:spLocks/>
                </p:cNvSpPr>
                <p:nvPr/>
              </p:nvSpPr>
              <p:spPr bwMode="auto">
                <a:xfrm>
                  <a:off x="4338" y="1655"/>
                  <a:ext cx="2" cy="1"/>
                </a:xfrm>
                <a:custGeom>
                  <a:avLst/>
                  <a:gdLst>
                    <a:gd name="T0" fmla="*/ 0 w 5"/>
                    <a:gd name="T1" fmla="*/ 1 h 3"/>
                    <a:gd name="T2" fmla="*/ 2 w 5"/>
                    <a:gd name="T3" fmla="*/ 3 h 3"/>
                    <a:gd name="T4" fmla="*/ 5 w 5"/>
                    <a:gd name="T5" fmla="*/ 3 h 3"/>
                    <a:gd name="T6" fmla="*/ 5 w 5"/>
                    <a:gd name="T7" fmla="*/ 0 h 3"/>
                    <a:gd name="T8" fmla="*/ 2 w 5"/>
                    <a:gd name="T9" fmla="*/ 0 h 3"/>
                    <a:gd name="T10" fmla="*/ 3 w 5"/>
                    <a:gd name="T11" fmla="*/ 1 h 3"/>
                    <a:gd name="T12" fmla="*/ 0 w 5"/>
                    <a:gd name="T13" fmla="*/ 1 h 3"/>
                    <a:gd name="T14" fmla="*/ 0 w 5"/>
                    <a:gd name="T15" fmla="*/ 3 h 3"/>
                    <a:gd name="T16" fmla="*/ 2 w 5"/>
                    <a:gd name="T17" fmla="*/ 3 h 3"/>
                    <a:gd name="T18" fmla="*/ 0 w 5"/>
                    <a:gd name="T19" fmla="*/ 1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 h="3">
                      <a:moveTo>
                        <a:pt x="0" y="1"/>
                      </a:moveTo>
                      <a:lnTo>
                        <a:pt x="2" y="3"/>
                      </a:lnTo>
                      <a:lnTo>
                        <a:pt x="5" y="3"/>
                      </a:lnTo>
                      <a:lnTo>
                        <a:pt x="5" y="0"/>
                      </a:lnTo>
                      <a:lnTo>
                        <a:pt x="2" y="0"/>
                      </a:lnTo>
                      <a:lnTo>
                        <a:pt x="3" y="1"/>
                      </a:lnTo>
                      <a:lnTo>
                        <a:pt x="0" y="1"/>
                      </a:lnTo>
                      <a:lnTo>
                        <a:pt x="0" y="3"/>
                      </a:lnTo>
                      <a:lnTo>
                        <a:pt x="2" y="3"/>
                      </a:lnTo>
                      <a:lnTo>
                        <a:pt x="0"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2533" name="Freeform 725"/>
                <p:cNvSpPr>
                  <a:spLocks/>
                </p:cNvSpPr>
                <p:nvPr/>
              </p:nvSpPr>
              <p:spPr bwMode="auto">
                <a:xfrm>
                  <a:off x="4337" y="1631"/>
                  <a:ext cx="3" cy="25"/>
                </a:xfrm>
                <a:custGeom>
                  <a:avLst/>
                  <a:gdLst>
                    <a:gd name="T0" fmla="*/ 7 w 7"/>
                    <a:gd name="T1" fmla="*/ 3 h 48"/>
                    <a:gd name="T2" fmla="*/ 5 w 7"/>
                    <a:gd name="T3" fmla="*/ 3 h 48"/>
                    <a:gd name="T4" fmla="*/ 2 w 7"/>
                    <a:gd name="T5" fmla="*/ 14 h 48"/>
                    <a:gd name="T6" fmla="*/ 2 w 7"/>
                    <a:gd name="T7" fmla="*/ 26 h 48"/>
                    <a:gd name="T8" fmla="*/ 0 w 7"/>
                    <a:gd name="T9" fmla="*/ 37 h 48"/>
                    <a:gd name="T10" fmla="*/ 2 w 7"/>
                    <a:gd name="T11" fmla="*/ 48 h 48"/>
                    <a:gd name="T12" fmla="*/ 5 w 7"/>
                    <a:gd name="T13" fmla="*/ 48 h 48"/>
                    <a:gd name="T14" fmla="*/ 5 w 7"/>
                    <a:gd name="T15" fmla="*/ 14 h 48"/>
                    <a:gd name="T16" fmla="*/ 7 w 7"/>
                    <a:gd name="T17" fmla="*/ 5 h 48"/>
                    <a:gd name="T18" fmla="*/ 5 w 7"/>
                    <a:gd name="T19" fmla="*/ 5 h 48"/>
                    <a:gd name="T20" fmla="*/ 7 w 7"/>
                    <a:gd name="T21" fmla="*/ 3 h 48"/>
                    <a:gd name="T22" fmla="*/ 5 w 7"/>
                    <a:gd name="T23" fmla="*/ 0 h 48"/>
                    <a:gd name="T24" fmla="*/ 5 w 7"/>
                    <a:gd name="T25" fmla="*/ 3 h 48"/>
                    <a:gd name="T26" fmla="*/ 7 w 7"/>
                    <a:gd name="T27" fmla="*/ 3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48">
                      <a:moveTo>
                        <a:pt x="7" y="3"/>
                      </a:moveTo>
                      <a:lnTo>
                        <a:pt x="5" y="3"/>
                      </a:lnTo>
                      <a:lnTo>
                        <a:pt x="2" y="14"/>
                      </a:lnTo>
                      <a:lnTo>
                        <a:pt x="2" y="26"/>
                      </a:lnTo>
                      <a:lnTo>
                        <a:pt x="0" y="37"/>
                      </a:lnTo>
                      <a:lnTo>
                        <a:pt x="2" y="48"/>
                      </a:lnTo>
                      <a:lnTo>
                        <a:pt x="5" y="48"/>
                      </a:lnTo>
                      <a:lnTo>
                        <a:pt x="5" y="14"/>
                      </a:lnTo>
                      <a:lnTo>
                        <a:pt x="7" y="5"/>
                      </a:lnTo>
                      <a:lnTo>
                        <a:pt x="5" y="5"/>
                      </a:lnTo>
                      <a:lnTo>
                        <a:pt x="7" y="3"/>
                      </a:lnTo>
                      <a:lnTo>
                        <a:pt x="5" y="0"/>
                      </a:lnTo>
                      <a:lnTo>
                        <a:pt x="5" y="3"/>
                      </a:lnTo>
                      <a:lnTo>
                        <a:pt x="7"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2534" name="Freeform 726"/>
                <p:cNvSpPr>
                  <a:spLocks/>
                </p:cNvSpPr>
                <p:nvPr/>
              </p:nvSpPr>
              <p:spPr bwMode="auto">
                <a:xfrm>
                  <a:off x="4340" y="1633"/>
                  <a:ext cx="2" cy="2"/>
                </a:xfrm>
                <a:custGeom>
                  <a:avLst/>
                  <a:gdLst>
                    <a:gd name="T0" fmla="*/ 5 w 5"/>
                    <a:gd name="T1" fmla="*/ 3 h 3"/>
                    <a:gd name="T2" fmla="*/ 2 w 5"/>
                    <a:gd name="T3" fmla="*/ 0 h 3"/>
                    <a:gd name="T4" fmla="*/ 0 w 5"/>
                    <a:gd name="T5" fmla="*/ 2 h 3"/>
                    <a:gd name="T6" fmla="*/ 2 w 5"/>
                    <a:gd name="T7" fmla="*/ 3 h 3"/>
                    <a:gd name="T8" fmla="*/ 5 w 5"/>
                    <a:gd name="T9" fmla="*/ 3 h 3"/>
                    <a:gd name="T10" fmla="*/ 5 w 5"/>
                    <a:gd name="T11" fmla="*/ 2 h 3"/>
                    <a:gd name="T12" fmla="*/ 3 w 5"/>
                    <a:gd name="T13" fmla="*/ 2 h 3"/>
                    <a:gd name="T14" fmla="*/ 5 w 5"/>
                    <a:gd name="T15" fmla="*/ 3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3">
                      <a:moveTo>
                        <a:pt x="5" y="3"/>
                      </a:moveTo>
                      <a:lnTo>
                        <a:pt x="2" y="0"/>
                      </a:lnTo>
                      <a:lnTo>
                        <a:pt x="0" y="2"/>
                      </a:lnTo>
                      <a:lnTo>
                        <a:pt x="2" y="3"/>
                      </a:lnTo>
                      <a:lnTo>
                        <a:pt x="5" y="3"/>
                      </a:lnTo>
                      <a:lnTo>
                        <a:pt x="5" y="2"/>
                      </a:lnTo>
                      <a:lnTo>
                        <a:pt x="3" y="2"/>
                      </a:lnTo>
                      <a:lnTo>
                        <a:pt x="5"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2535" name="Freeform 727"/>
                <p:cNvSpPr>
                  <a:spLocks/>
                </p:cNvSpPr>
                <p:nvPr/>
              </p:nvSpPr>
              <p:spPr bwMode="auto">
                <a:xfrm>
                  <a:off x="4451" y="1634"/>
                  <a:ext cx="32" cy="5"/>
                </a:xfrm>
                <a:custGeom>
                  <a:avLst/>
                  <a:gdLst>
                    <a:gd name="T0" fmla="*/ 64 w 64"/>
                    <a:gd name="T1" fmla="*/ 6 h 9"/>
                    <a:gd name="T2" fmla="*/ 61 w 64"/>
                    <a:gd name="T3" fmla="*/ 8 h 9"/>
                    <a:gd name="T4" fmla="*/ 58 w 64"/>
                    <a:gd name="T5" fmla="*/ 9 h 9"/>
                    <a:gd name="T6" fmla="*/ 37 w 64"/>
                    <a:gd name="T7" fmla="*/ 9 h 9"/>
                    <a:gd name="T8" fmla="*/ 34 w 64"/>
                    <a:gd name="T9" fmla="*/ 8 h 9"/>
                    <a:gd name="T10" fmla="*/ 30 w 64"/>
                    <a:gd name="T11" fmla="*/ 8 h 9"/>
                    <a:gd name="T12" fmla="*/ 27 w 64"/>
                    <a:gd name="T13" fmla="*/ 6 h 9"/>
                    <a:gd name="T14" fmla="*/ 22 w 64"/>
                    <a:gd name="T15" fmla="*/ 6 h 9"/>
                    <a:gd name="T16" fmla="*/ 19 w 64"/>
                    <a:gd name="T17" fmla="*/ 4 h 9"/>
                    <a:gd name="T18" fmla="*/ 16 w 64"/>
                    <a:gd name="T19" fmla="*/ 4 h 9"/>
                    <a:gd name="T20" fmla="*/ 13 w 64"/>
                    <a:gd name="T21" fmla="*/ 3 h 9"/>
                    <a:gd name="T22" fmla="*/ 8 w 64"/>
                    <a:gd name="T23" fmla="*/ 3 h 9"/>
                    <a:gd name="T24" fmla="*/ 6 w 64"/>
                    <a:gd name="T25" fmla="*/ 1 h 9"/>
                    <a:gd name="T26" fmla="*/ 0 w 64"/>
                    <a:gd name="T27" fmla="*/ 1 h 9"/>
                    <a:gd name="T28" fmla="*/ 3 w 64"/>
                    <a:gd name="T29" fmla="*/ 1 h 9"/>
                    <a:gd name="T30" fmla="*/ 6 w 64"/>
                    <a:gd name="T31" fmla="*/ 0 h 9"/>
                    <a:gd name="T32" fmla="*/ 22 w 64"/>
                    <a:gd name="T33" fmla="*/ 0 h 9"/>
                    <a:gd name="T34" fmla="*/ 26 w 64"/>
                    <a:gd name="T35" fmla="*/ 1 h 9"/>
                    <a:gd name="T36" fmla="*/ 35 w 64"/>
                    <a:gd name="T37" fmla="*/ 1 h 9"/>
                    <a:gd name="T38" fmla="*/ 40 w 64"/>
                    <a:gd name="T39" fmla="*/ 3 h 9"/>
                    <a:gd name="T40" fmla="*/ 55 w 64"/>
                    <a:gd name="T41" fmla="*/ 3 h 9"/>
                    <a:gd name="T42" fmla="*/ 59 w 64"/>
                    <a:gd name="T43" fmla="*/ 4 h 9"/>
                    <a:gd name="T44" fmla="*/ 64 w 64"/>
                    <a:gd name="T45" fmla="*/ 6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4" h="9">
                      <a:moveTo>
                        <a:pt x="64" y="6"/>
                      </a:moveTo>
                      <a:lnTo>
                        <a:pt x="61" y="8"/>
                      </a:lnTo>
                      <a:lnTo>
                        <a:pt x="58" y="9"/>
                      </a:lnTo>
                      <a:lnTo>
                        <a:pt x="37" y="9"/>
                      </a:lnTo>
                      <a:lnTo>
                        <a:pt x="34" y="8"/>
                      </a:lnTo>
                      <a:lnTo>
                        <a:pt x="30" y="8"/>
                      </a:lnTo>
                      <a:lnTo>
                        <a:pt x="27" y="6"/>
                      </a:lnTo>
                      <a:lnTo>
                        <a:pt x="22" y="6"/>
                      </a:lnTo>
                      <a:lnTo>
                        <a:pt x="19" y="4"/>
                      </a:lnTo>
                      <a:lnTo>
                        <a:pt x="16" y="4"/>
                      </a:lnTo>
                      <a:lnTo>
                        <a:pt x="13" y="3"/>
                      </a:lnTo>
                      <a:lnTo>
                        <a:pt x="8" y="3"/>
                      </a:lnTo>
                      <a:lnTo>
                        <a:pt x="6" y="1"/>
                      </a:lnTo>
                      <a:lnTo>
                        <a:pt x="0" y="1"/>
                      </a:lnTo>
                      <a:lnTo>
                        <a:pt x="3" y="1"/>
                      </a:lnTo>
                      <a:lnTo>
                        <a:pt x="6" y="0"/>
                      </a:lnTo>
                      <a:lnTo>
                        <a:pt x="22" y="0"/>
                      </a:lnTo>
                      <a:lnTo>
                        <a:pt x="26" y="1"/>
                      </a:lnTo>
                      <a:lnTo>
                        <a:pt x="35" y="1"/>
                      </a:lnTo>
                      <a:lnTo>
                        <a:pt x="40" y="3"/>
                      </a:lnTo>
                      <a:lnTo>
                        <a:pt x="55" y="3"/>
                      </a:lnTo>
                      <a:lnTo>
                        <a:pt x="59" y="4"/>
                      </a:lnTo>
                      <a:lnTo>
                        <a:pt x="64" y="6"/>
                      </a:lnTo>
                      <a:close/>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2536" name="Freeform 728"/>
                <p:cNvSpPr>
                  <a:spLocks/>
                </p:cNvSpPr>
                <p:nvPr/>
              </p:nvSpPr>
              <p:spPr bwMode="auto">
                <a:xfrm>
                  <a:off x="4455" y="1635"/>
                  <a:ext cx="28" cy="4"/>
                </a:xfrm>
                <a:custGeom>
                  <a:avLst/>
                  <a:gdLst>
                    <a:gd name="T0" fmla="*/ 0 w 56"/>
                    <a:gd name="T1" fmla="*/ 3 h 10"/>
                    <a:gd name="T2" fmla="*/ 3 w 56"/>
                    <a:gd name="T3" fmla="*/ 3 h 10"/>
                    <a:gd name="T4" fmla="*/ 8 w 56"/>
                    <a:gd name="T5" fmla="*/ 5 h 10"/>
                    <a:gd name="T6" fmla="*/ 11 w 56"/>
                    <a:gd name="T7" fmla="*/ 5 h 10"/>
                    <a:gd name="T8" fmla="*/ 14 w 56"/>
                    <a:gd name="T9" fmla="*/ 7 h 10"/>
                    <a:gd name="T10" fmla="*/ 19 w 56"/>
                    <a:gd name="T11" fmla="*/ 7 h 10"/>
                    <a:gd name="T12" fmla="*/ 22 w 56"/>
                    <a:gd name="T13" fmla="*/ 8 h 10"/>
                    <a:gd name="T14" fmla="*/ 26 w 56"/>
                    <a:gd name="T15" fmla="*/ 8 h 10"/>
                    <a:gd name="T16" fmla="*/ 29 w 56"/>
                    <a:gd name="T17" fmla="*/ 10 h 10"/>
                    <a:gd name="T18" fmla="*/ 47 w 56"/>
                    <a:gd name="T19" fmla="*/ 10 h 10"/>
                    <a:gd name="T20" fmla="*/ 51 w 56"/>
                    <a:gd name="T21" fmla="*/ 8 h 10"/>
                    <a:gd name="T22" fmla="*/ 55 w 56"/>
                    <a:gd name="T23" fmla="*/ 8 h 10"/>
                    <a:gd name="T24" fmla="*/ 56 w 56"/>
                    <a:gd name="T25" fmla="*/ 5 h 10"/>
                    <a:gd name="T26" fmla="*/ 56 w 56"/>
                    <a:gd name="T27" fmla="*/ 3 h 10"/>
                    <a:gd name="T28" fmla="*/ 53 w 56"/>
                    <a:gd name="T29" fmla="*/ 5 h 10"/>
                    <a:gd name="T30" fmla="*/ 50 w 56"/>
                    <a:gd name="T31" fmla="*/ 7 h 10"/>
                    <a:gd name="T32" fmla="*/ 30 w 56"/>
                    <a:gd name="T33" fmla="*/ 7 h 10"/>
                    <a:gd name="T34" fmla="*/ 26 w 56"/>
                    <a:gd name="T35" fmla="*/ 5 h 10"/>
                    <a:gd name="T36" fmla="*/ 22 w 56"/>
                    <a:gd name="T37" fmla="*/ 5 h 10"/>
                    <a:gd name="T38" fmla="*/ 19 w 56"/>
                    <a:gd name="T39" fmla="*/ 3 h 10"/>
                    <a:gd name="T40" fmla="*/ 14 w 56"/>
                    <a:gd name="T41" fmla="*/ 3 h 10"/>
                    <a:gd name="T42" fmla="*/ 11 w 56"/>
                    <a:gd name="T43" fmla="*/ 2 h 10"/>
                    <a:gd name="T44" fmla="*/ 8 w 56"/>
                    <a:gd name="T45" fmla="*/ 2 h 10"/>
                    <a:gd name="T46" fmla="*/ 5 w 56"/>
                    <a:gd name="T47" fmla="*/ 0 h 10"/>
                    <a:gd name="T48" fmla="*/ 1 w 56"/>
                    <a:gd name="T49" fmla="*/ 0 h 10"/>
                    <a:gd name="T50" fmla="*/ 0 w 56"/>
                    <a:gd name="T51" fmla="*/ 3 h 10"/>
                    <a:gd name="T52" fmla="*/ 1 w 56"/>
                    <a:gd name="T53" fmla="*/ 3 h 10"/>
                    <a:gd name="T54" fmla="*/ 0 w 56"/>
                    <a:gd name="T55" fmla="*/ 3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56" h="10">
                      <a:moveTo>
                        <a:pt x="0" y="3"/>
                      </a:moveTo>
                      <a:lnTo>
                        <a:pt x="3" y="3"/>
                      </a:lnTo>
                      <a:lnTo>
                        <a:pt x="8" y="5"/>
                      </a:lnTo>
                      <a:lnTo>
                        <a:pt x="11" y="5"/>
                      </a:lnTo>
                      <a:lnTo>
                        <a:pt x="14" y="7"/>
                      </a:lnTo>
                      <a:lnTo>
                        <a:pt x="19" y="7"/>
                      </a:lnTo>
                      <a:lnTo>
                        <a:pt x="22" y="8"/>
                      </a:lnTo>
                      <a:lnTo>
                        <a:pt x="26" y="8"/>
                      </a:lnTo>
                      <a:lnTo>
                        <a:pt x="29" y="10"/>
                      </a:lnTo>
                      <a:lnTo>
                        <a:pt x="47" y="10"/>
                      </a:lnTo>
                      <a:lnTo>
                        <a:pt x="51" y="8"/>
                      </a:lnTo>
                      <a:lnTo>
                        <a:pt x="55" y="8"/>
                      </a:lnTo>
                      <a:lnTo>
                        <a:pt x="56" y="5"/>
                      </a:lnTo>
                      <a:lnTo>
                        <a:pt x="56" y="3"/>
                      </a:lnTo>
                      <a:lnTo>
                        <a:pt x="53" y="5"/>
                      </a:lnTo>
                      <a:lnTo>
                        <a:pt x="50" y="7"/>
                      </a:lnTo>
                      <a:lnTo>
                        <a:pt x="30" y="7"/>
                      </a:lnTo>
                      <a:lnTo>
                        <a:pt x="26" y="5"/>
                      </a:lnTo>
                      <a:lnTo>
                        <a:pt x="22" y="5"/>
                      </a:lnTo>
                      <a:lnTo>
                        <a:pt x="19" y="3"/>
                      </a:lnTo>
                      <a:lnTo>
                        <a:pt x="14" y="3"/>
                      </a:lnTo>
                      <a:lnTo>
                        <a:pt x="11" y="2"/>
                      </a:lnTo>
                      <a:lnTo>
                        <a:pt x="8" y="2"/>
                      </a:lnTo>
                      <a:lnTo>
                        <a:pt x="5" y="0"/>
                      </a:lnTo>
                      <a:lnTo>
                        <a:pt x="1" y="0"/>
                      </a:lnTo>
                      <a:lnTo>
                        <a:pt x="0" y="3"/>
                      </a:lnTo>
                      <a:lnTo>
                        <a:pt x="1" y="3"/>
                      </a:lnTo>
                      <a:lnTo>
                        <a:pt x="0"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2537" name="Freeform 729"/>
                <p:cNvSpPr>
                  <a:spLocks/>
                </p:cNvSpPr>
                <p:nvPr/>
              </p:nvSpPr>
              <p:spPr bwMode="auto">
                <a:xfrm>
                  <a:off x="4444" y="1634"/>
                  <a:ext cx="12" cy="3"/>
                </a:xfrm>
                <a:custGeom>
                  <a:avLst/>
                  <a:gdLst>
                    <a:gd name="T0" fmla="*/ 13 w 22"/>
                    <a:gd name="T1" fmla="*/ 0 h 6"/>
                    <a:gd name="T2" fmla="*/ 13 w 22"/>
                    <a:gd name="T3" fmla="*/ 3 h 6"/>
                    <a:gd name="T4" fmla="*/ 19 w 22"/>
                    <a:gd name="T5" fmla="*/ 3 h 6"/>
                    <a:gd name="T6" fmla="*/ 21 w 22"/>
                    <a:gd name="T7" fmla="*/ 4 h 6"/>
                    <a:gd name="T8" fmla="*/ 22 w 22"/>
                    <a:gd name="T9" fmla="*/ 1 h 6"/>
                    <a:gd name="T10" fmla="*/ 19 w 22"/>
                    <a:gd name="T11" fmla="*/ 1 h 6"/>
                    <a:gd name="T12" fmla="*/ 18 w 22"/>
                    <a:gd name="T13" fmla="*/ 0 h 6"/>
                    <a:gd name="T14" fmla="*/ 13 w 22"/>
                    <a:gd name="T15" fmla="*/ 0 h 6"/>
                    <a:gd name="T16" fmla="*/ 14 w 22"/>
                    <a:gd name="T17" fmla="*/ 3 h 6"/>
                    <a:gd name="T18" fmla="*/ 13 w 22"/>
                    <a:gd name="T19" fmla="*/ 0 h 6"/>
                    <a:gd name="T20" fmla="*/ 0 w 22"/>
                    <a:gd name="T21" fmla="*/ 6 h 6"/>
                    <a:gd name="T22" fmla="*/ 13 w 22"/>
                    <a:gd name="T23" fmla="*/ 3 h 6"/>
                    <a:gd name="T24" fmla="*/ 13 w 22"/>
                    <a:gd name="T25"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 h="6">
                      <a:moveTo>
                        <a:pt x="13" y="0"/>
                      </a:moveTo>
                      <a:lnTo>
                        <a:pt x="13" y="3"/>
                      </a:lnTo>
                      <a:lnTo>
                        <a:pt x="19" y="3"/>
                      </a:lnTo>
                      <a:lnTo>
                        <a:pt x="21" y="4"/>
                      </a:lnTo>
                      <a:lnTo>
                        <a:pt x="22" y="1"/>
                      </a:lnTo>
                      <a:lnTo>
                        <a:pt x="19" y="1"/>
                      </a:lnTo>
                      <a:lnTo>
                        <a:pt x="18" y="0"/>
                      </a:lnTo>
                      <a:lnTo>
                        <a:pt x="13" y="0"/>
                      </a:lnTo>
                      <a:lnTo>
                        <a:pt x="14" y="3"/>
                      </a:lnTo>
                      <a:lnTo>
                        <a:pt x="13" y="0"/>
                      </a:lnTo>
                      <a:lnTo>
                        <a:pt x="0" y="6"/>
                      </a:lnTo>
                      <a:lnTo>
                        <a:pt x="13" y="3"/>
                      </a:lnTo>
                      <a:lnTo>
                        <a:pt x="1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2538" name="Freeform 730"/>
                <p:cNvSpPr>
                  <a:spLocks/>
                </p:cNvSpPr>
                <p:nvPr/>
              </p:nvSpPr>
              <p:spPr bwMode="auto">
                <a:xfrm>
                  <a:off x="4451" y="1633"/>
                  <a:ext cx="13" cy="2"/>
                </a:xfrm>
                <a:custGeom>
                  <a:avLst/>
                  <a:gdLst>
                    <a:gd name="T0" fmla="*/ 26 w 26"/>
                    <a:gd name="T1" fmla="*/ 2 h 5"/>
                    <a:gd name="T2" fmla="*/ 22 w 26"/>
                    <a:gd name="T3" fmla="*/ 0 h 5"/>
                    <a:gd name="T4" fmla="*/ 6 w 26"/>
                    <a:gd name="T5" fmla="*/ 0 h 5"/>
                    <a:gd name="T6" fmla="*/ 3 w 26"/>
                    <a:gd name="T7" fmla="*/ 2 h 5"/>
                    <a:gd name="T8" fmla="*/ 0 w 26"/>
                    <a:gd name="T9" fmla="*/ 2 h 5"/>
                    <a:gd name="T10" fmla="*/ 1 w 26"/>
                    <a:gd name="T11" fmla="*/ 5 h 5"/>
                    <a:gd name="T12" fmla="*/ 3 w 26"/>
                    <a:gd name="T13" fmla="*/ 3 h 5"/>
                    <a:gd name="T14" fmla="*/ 26 w 26"/>
                    <a:gd name="T15" fmla="*/ 3 h 5"/>
                    <a:gd name="T16" fmla="*/ 26 w 26"/>
                    <a:gd name="T17"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5">
                      <a:moveTo>
                        <a:pt x="26" y="2"/>
                      </a:moveTo>
                      <a:lnTo>
                        <a:pt x="22" y="0"/>
                      </a:lnTo>
                      <a:lnTo>
                        <a:pt x="6" y="0"/>
                      </a:lnTo>
                      <a:lnTo>
                        <a:pt x="3" y="2"/>
                      </a:lnTo>
                      <a:lnTo>
                        <a:pt x="0" y="2"/>
                      </a:lnTo>
                      <a:lnTo>
                        <a:pt x="1" y="5"/>
                      </a:lnTo>
                      <a:lnTo>
                        <a:pt x="3" y="3"/>
                      </a:lnTo>
                      <a:lnTo>
                        <a:pt x="26" y="3"/>
                      </a:lnTo>
                      <a:lnTo>
                        <a:pt x="26"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2539" name="Freeform 731"/>
                <p:cNvSpPr>
                  <a:spLocks/>
                </p:cNvSpPr>
                <p:nvPr/>
              </p:nvSpPr>
              <p:spPr bwMode="auto">
                <a:xfrm>
                  <a:off x="4464" y="1634"/>
                  <a:ext cx="21" cy="4"/>
                </a:xfrm>
                <a:custGeom>
                  <a:avLst/>
                  <a:gdLst>
                    <a:gd name="T0" fmla="*/ 38 w 41"/>
                    <a:gd name="T1" fmla="*/ 6 h 8"/>
                    <a:gd name="T2" fmla="*/ 38 w 41"/>
                    <a:gd name="T3" fmla="*/ 4 h 8"/>
                    <a:gd name="T4" fmla="*/ 35 w 41"/>
                    <a:gd name="T5" fmla="*/ 3 h 8"/>
                    <a:gd name="T6" fmla="*/ 29 w 41"/>
                    <a:gd name="T7" fmla="*/ 1 h 8"/>
                    <a:gd name="T8" fmla="*/ 9 w 41"/>
                    <a:gd name="T9" fmla="*/ 1 h 8"/>
                    <a:gd name="T10" fmla="*/ 4 w 41"/>
                    <a:gd name="T11" fmla="*/ 0 h 8"/>
                    <a:gd name="T12" fmla="*/ 0 w 41"/>
                    <a:gd name="T13" fmla="*/ 0 h 8"/>
                    <a:gd name="T14" fmla="*/ 0 w 41"/>
                    <a:gd name="T15" fmla="*/ 1 h 8"/>
                    <a:gd name="T16" fmla="*/ 4 w 41"/>
                    <a:gd name="T17" fmla="*/ 3 h 8"/>
                    <a:gd name="T18" fmla="*/ 9 w 41"/>
                    <a:gd name="T19" fmla="*/ 3 h 8"/>
                    <a:gd name="T20" fmla="*/ 14 w 41"/>
                    <a:gd name="T21" fmla="*/ 4 h 8"/>
                    <a:gd name="T22" fmla="*/ 29 w 41"/>
                    <a:gd name="T23" fmla="*/ 4 h 8"/>
                    <a:gd name="T24" fmla="*/ 33 w 41"/>
                    <a:gd name="T25" fmla="*/ 6 h 8"/>
                    <a:gd name="T26" fmla="*/ 38 w 41"/>
                    <a:gd name="T27" fmla="*/ 8 h 8"/>
                    <a:gd name="T28" fmla="*/ 38 w 41"/>
                    <a:gd name="T29" fmla="*/ 4 h 8"/>
                    <a:gd name="T30" fmla="*/ 38 w 41"/>
                    <a:gd name="T31" fmla="*/ 6 h 8"/>
                    <a:gd name="T32" fmla="*/ 41 w 41"/>
                    <a:gd name="T33" fmla="*/ 4 h 8"/>
                    <a:gd name="T34" fmla="*/ 38 w 41"/>
                    <a:gd name="T35" fmla="*/ 4 h 8"/>
                    <a:gd name="T36" fmla="*/ 38 w 41"/>
                    <a:gd name="T37" fmla="*/ 6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1" h="8">
                      <a:moveTo>
                        <a:pt x="38" y="6"/>
                      </a:moveTo>
                      <a:lnTo>
                        <a:pt x="38" y="4"/>
                      </a:lnTo>
                      <a:lnTo>
                        <a:pt x="35" y="3"/>
                      </a:lnTo>
                      <a:lnTo>
                        <a:pt x="29" y="1"/>
                      </a:lnTo>
                      <a:lnTo>
                        <a:pt x="9" y="1"/>
                      </a:lnTo>
                      <a:lnTo>
                        <a:pt x="4" y="0"/>
                      </a:lnTo>
                      <a:lnTo>
                        <a:pt x="0" y="0"/>
                      </a:lnTo>
                      <a:lnTo>
                        <a:pt x="0" y="1"/>
                      </a:lnTo>
                      <a:lnTo>
                        <a:pt x="4" y="3"/>
                      </a:lnTo>
                      <a:lnTo>
                        <a:pt x="9" y="3"/>
                      </a:lnTo>
                      <a:lnTo>
                        <a:pt x="14" y="4"/>
                      </a:lnTo>
                      <a:lnTo>
                        <a:pt x="29" y="4"/>
                      </a:lnTo>
                      <a:lnTo>
                        <a:pt x="33" y="6"/>
                      </a:lnTo>
                      <a:lnTo>
                        <a:pt x="38" y="8"/>
                      </a:lnTo>
                      <a:lnTo>
                        <a:pt x="38" y="4"/>
                      </a:lnTo>
                      <a:lnTo>
                        <a:pt x="38" y="6"/>
                      </a:lnTo>
                      <a:lnTo>
                        <a:pt x="41" y="4"/>
                      </a:lnTo>
                      <a:lnTo>
                        <a:pt x="38" y="4"/>
                      </a:lnTo>
                      <a:lnTo>
                        <a:pt x="38"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2540" name="Freeform 732"/>
                <p:cNvSpPr>
                  <a:spLocks/>
                </p:cNvSpPr>
                <p:nvPr/>
              </p:nvSpPr>
              <p:spPr bwMode="auto">
                <a:xfrm>
                  <a:off x="4415" y="1635"/>
                  <a:ext cx="47" cy="33"/>
                </a:xfrm>
                <a:custGeom>
                  <a:avLst/>
                  <a:gdLst>
                    <a:gd name="T0" fmla="*/ 94 w 95"/>
                    <a:gd name="T1" fmla="*/ 12 h 66"/>
                    <a:gd name="T2" fmla="*/ 94 w 95"/>
                    <a:gd name="T3" fmla="*/ 20 h 66"/>
                    <a:gd name="T4" fmla="*/ 92 w 95"/>
                    <a:gd name="T5" fmla="*/ 29 h 66"/>
                    <a:gd name="T6" fmla="*/ 92 w 95"/>
                    <a:gd name="T7" fmla="*/ 37 h 66"/>
                    <a:gd name="T8" fmla="*/ 94 w 95"/>
                    <a:gd name="T9" fmla="*/ 47 h 66"/>
                    <a:gd name="T10" fmla="*/ 95 w 95"/>
                    <a:gd name="T11" fmla="*/ 49 h 66"/>
                    <a:gd name="T12" fmla="*/ 95 w 95"/>
                    <a:gd name="T13" fmla="*/ 52 h 66"/>
                    <a:gd name="T14" fmla="*/ 94 w 95"/>
                    <a:gd name="T15" fmla="*/ 52 h 66"/>
                    <a:gd name="T16" fmla="*/ 92 w 95"/>
                    <a:gd name="T17" fmla="*/ 54 h 66"/>
                    <a:gd name="T18" fmla="*/ 89 w 95"/>
                    <a:gd name="T19" fmla="*/ 54 h 66"/>
                    <a:gd name="T20" fmla="*/ 87 w 95"/>
                    <a:gd name="T21" fmla="*/ 55 h 66"/>
                    <a:gd name="T22" fmla="*/ 84 w 95"/>
                    <a:gd name="T23" fmla="*/ 55 h 66"/>
                    <a:gd name="T24" fmla="*/ 81 w 95"/>
                    <a:gd name="T25" fmla="*/ 57 h 66"/>
                    <a:gd name="T26" fmla="*/ 79 w 95"/>
                    <a:gd name="T27" fmla="*/ 58 h 66"/>
                    <a:gd name="T28" fmla="*/ 76 w 95"/>
                    <a:gd name="T29" fmla="*/ 60 h 66"/>
                    <a:gd name="T30" fmla="*/ 74 w 95"/>
                    <a:gd name="T31" fmla="*/ 60 h 66"/>
                    <a:gd name="T32" fmla="*/ 71 w 95"/>
                    <a:gd name="T33" fmla="*/ 62 h 66"/>
                    <a:gd name="T34" fmla="*/ 68 w 95"/>
                    <a:gd name="T35" fmla="*/ 62 h 66"/>
                    <a:gd name="T36" fmla="*/ 66 w 95"/>
                    <a:gd name="T37" fmla="*/ 63 h 66"/>
                    <a:gd name="T38" fmla="*/ 63 w 95"/>
                    <a:gd name="T39" fmla="*/ 63 h 66"/>
                    <a:gd name="T40" fmla="*/ 60 w 95"/>
                    <a:gd name="T41" fmla="*/ 65 h 66"/>
                    <a:gd name="T42" fmla="*/ 58 w 95"/>
                    <a:gd name="T43" fmla="*/ 65 h 66"/>
                    <a:gd name="T44" fmla="*/ 55 w 95"/>
                    <a:gd name="T45" fmla="*/ 66 h 66"/>
                    <a:gd name="T46" fmla="*/ 53 w 95"/>
                    <a:gd name="T47" fmla="*/ 66 h 66"/>
                    <a:gd name="T48" fmla="*/ 13 w 95"/>
                    <a:gd name="T49" fmla="*/ 65 h 66"/>
                    <a:gd name="T50" fmla="*/ 10 w 95"/>
                    <a:gd name="T51" fmla="*/ 65 h 66"/>
                    <a:gd name="T52" fmla="*/ 10 w 95"/>
                    <a:gd name="T53" fmla="*/ 63 h 66"/>
                    <a:gd name="T54" fmla="*/ 7 w 95"/>
                    <a:gd name="T55" fmla="*/ 60 h 66"/>
                    <a:gd name="T56" fmla="*/ 3 w 95"/>
                    <a:gd name="T57" fmla="*/ 60 h 66"/>
                    <a:gd name="T58" fmla="*/ 3 w 95"/>
                    <a:gd name="T59" fmla="*/ 49 h 66"/>
                    <a:gd name="T60" fmla="*/ 2 w 95"/>
                    <a:gd name="T61" fmla="*/ 36 h 66"/>
                    <a:gd name="T62" fmla="*/ 2 w 95"/>
                    <a:gd name="T63" fmla="*/ 24 h 66"/>
                    <a:gd name="T64" fmla="*/ 0 w 95"/>
                    <a:gd name="T65" fmla="*/ 13 h 66"/>
                    <a:gd name="T66" fmla="*/ 3 w 95"/>
                    <a:gd name="T67" fmla="*/ 12 h 66"/>
                    <a:gd name="T68" fmla="*/ 8 w 95"/>
                    <a:gd name="T69" fmla="*/ 8 h 66"/>
                    <a:gd name="T70" fmla="*/ 13 w 95"/>
                    <a:gd name="T71" fmla="*/ 7 h 66"/>
                    <a:gd name="T72" fmla="*/ 16 w 95"/>
                    <a:gd name="T73" fmla="*/ 5 h 66"/>
                    <a:gd name="T74" fmla="*/ 21 w 95"/>
                    <a:gd name="T75" fmla="*/ 3 h 66"/>
                    <a:gd name="T76" fmla="*/ 26 w 95"/>
                    <a:gd name="T77" fmla="*/ 2 h 66"/>
                    <a:gd name="T78" fmla="*/ 31 w 95"/>
                    <a:gd name="T79" fmla="*/ 2 h 66"/>
                    <a:gd name="T80" fmla="*/ 34 w 95"/>
                    <a:gd name="T81" fmla="*/ 0 h 66"/>
                    <a:gd name="T82" fmla="*/ 39 w 95"/>
                    <a:gd name="T83" fmla="*/ 2 h 66"/>
                    <a:gd name="T84" fmla="*/ 45 w 95"/>
                    <a:gd name="T85" fmla="*/ 2 h 66"/>
                    <a:gd name="T86" fmla="*/ 50 w 95"/>
                    <a:gd name="T87" fmla="*/ 3 h 66"/>
                    <a:gd name="T88" fmla="*/ 57 w 95"/>
                    <a:gd name="T89" fmla="*/ 3 h 66"/>
                    <a:gd name="T90" fmla="*/ 61 w 95"/>
                    <a:gd name="T91" fmla="*/ 5 h 66"/>
                    <a:gd name="T92" fmla="*/ 65 w 95"/>
                    <a:gd name="T93" fmla="*/ 5 h 66"/>
                    <a:gd name="T94" fmla="*/ 68 w 95"/>
                    <a:gd name="T95" fmla="*/ 7 h 66"/>
                    <a:gd name="T96" fmla="*/ 76 w 95"/>
                    <a:gd name="T97" fmla="*/ 7 h 66"/>
                    <a:gd name="T98" fmla="*/ 79 w 95"/>
                    <a:gd name="T99" fmla="*/ 8 h 66"/>
                    <a:gd name="T100" fmla="*/ 82 w 95"/>
                    <a:gd name="T101" fmla="*/ 8 h 66"/>
                    <a:gd name="T102" fmla="*/ 86 w 95"/>
                    <a:gd name="T103" fmla="*/ 10 h 66"/>
                    <a:gd name="T104" fmla="*/ 91 w 95"/>
                    <a:gd name="T105" fmla="*/ 10 h 66"/>
                    <a:gd name="T106" fmla="*/ 94 w 95"/>
                    <a:gd name="T107" fmla="*/ 12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5" h="66">
                      <a:moveTo>
                        <a:pt x="94" y="12"/>
                      </a:moveTo>
                      <a:lnTo>
                        <a:pt x="94" y="20"/>
                      </a:lnTo>
                      <a:lnTo>
                        <a:pt x="92" y="29"/>
                      </a:lnTo>
                      <a:lnTo>
                        <a:pt x="92" y="37"/>
                      </a:lnTo>
                      <a:lnTo>
                        <a:pt x="94" y="47"/>
                      </a:lnTo>
                      <a:lnTo>
                        <a:pt x="95" y="49"/>
                      </a:lnTo>
                      <a:lnTo>
                        <a:pt x="95" y="52"/>
                      </a:lnTo>
                      <a:lnTo>
                        <a:pt x="94" y="52"/>
                      </a:lnTo>
                      <a:lnTo>
                        <a:pt x="92" y="54"/>
                      </a:lnTo>
                      <a:lnTo>
                        <a:pt x="89" y="54"/>
                      </a:lnTo>
                      <a:lnTo>
                        <a:pt x="87" y="55"/>
                      </a:lnTo>
                      <a:lnTo>
                        <a:pt x="84" y="55"/>
                      </a:lnTo>
                      <a:lnTo>
                        <a:pt x="81" y="57"/>
                      </a:lnTo>
                      <a:lnTo>
                        <a:pt x="79" y="58"/>
                      </a:lnTo>
                      <a:lnTo>
                        <a:pt x="76" y="60"/>
                      </a:lnTo>
                      <a:lnTo>
                        <a:pt x="74" y="60"/>
                      </a:lnTo>
                      <a:lnTo>
                        <a:pt x="71" y="62"/>
                      </a:lnTo>
                      <a:lnTo>
                        <a:pt x="68" y="62"/>
                      </a:lnTo>
                      <a:lnTo>
                        <a:pt x="66" y="63"/>
                      </a:lnTo>
                      <a:lnTo>
                        <a:pt x="63" y="63"/>
                      </a:lnTo>
                      <a:lnTo>
                        <a:pt x="60" y="65"/>
                      </a:lnTo>
                      <a:lnTo>
                        <a:pt x="58" y="65"/>
                      </a:lnTo>
                      <a:lnTo>
                        <a:pt x="55" y="66"/>
                      </a:lnTo>
                      <a:lnTo>
                        <a:pt x="53" y="66"/>
                      </a:lnTo>
                      <a:lnTo>
                        <a:pt x="13" y="65"/>
                      </a:lnTo>
                      <a:lnTo>
                        <a:pt x="10" y="65"/>
                      </a:lnTo>
                      <a:lnTo>
                        <a:pt x="10" y="63"/>
                      </a:lnTo>
                      <a:lnTo>
                        <a:pt x="7" y="60"/>
                      </a:lnTo>
                      <a:lnTo>
                        <a:pt x="3" y="60"/>
                      </a:lnTo>
                      <a:lnTo>
                        <a:pt x="3" y="49"/>
                      </a:lnTo>
                      <a:lnTo>
                        <a:pt x="2" y="36"/>
                      </a:lnTo>
                      <a:lnTo>
                        <a:pt x="2" y="24"/>
                      </a:lnTo>
                      <a:lnTo>
                        <a:pt x="0" y="13"/>
                      </a:lnTo>
                      <a:lnTo>
                        <a:pt x="3" y="12"/>
                      </a:lnTo>
                      <a:lnTo>
                        <a:pt x="8" y="8"/>
                      </a:lnTo>
                      <a:lnTo>
                        <a:pt x="13" y="7"/>
                      </a:lnTo>
                      <a:lnTo>
                        <a:pt x="16" y="5"/>
                      </a:lnTo>
                      <a:lnTo>
                        <a:pt x="21" y="3"/>
                      </a:lnTo>
                      <a:lnTo>
                        <a:pt x="26" y="2"/>
                      </a:lnTo>
                      <a:lnTo>
                        <a:pt x="31" y="2"/>
                      </a:lnTo>
                      <a:lnTo>
                        <a:pt x="34" y="0"/>
                      </a:lnTo>
                      <a:lnTo>
                        <a:pt x="39" y="2"/>
                      </a:lnTo>
                      <a:lnTo>
                        <a:pt x="45" y="2"/>
                      </a:lnTo>
                      <a:lnTo>
                        <a:pt x="50" y="3"/>
                      </a:lnTo>
                      <a:lnTo>
                        <a:pt x="57" y="3"/>
                      </a:lnTo>
                      <a:lnTo>
                        <a:pt x="61" y="5"/>
                      </a:lnTo>
                      <a:lnTo>
                        <a:pt x="65" y="5"/>
                      </a:lnTo>
                      <a:lnTo>
                        <a:pt x="68" y="7"/>
                      </a:lnTo>
                      <a:lnTo>
                        <a:pt x="76" y="7"/>
                      </a:lnTo>
                      <a:lnTo>
                        <a:pt x="79" y="8"/>
                      </a:lnTo>
                      <a:lnTo>
                        <a:pt x="82" y="8"/>
                      </a:lnTo>
                      <a:lnTo>
                        <a:pt x="86" y="10"/>
                      </a:lnTo>
                      <a:lnTo>
                        <a:pt x="91" y="10"/>
                      </a:lnTo>
                      <a:lnTo>
                        <a:pt x="94" y="12"/>
                      </a:lnTo>
                      <a:close/>
                    </a:path>
                  </a:pathLst>
                </a:custGeom>
                <a:solidFill>
                  <a:srgbClr val="E5E5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2541" name="Freeform 733"/>
                <p:cNvSpPr>
                  <a:spLocks/>
                </p:cNvSpPr>
                <p:nvPr/>
              </p:nvSpPr>
              <p:spPr bwMode="auto">
                <a:xfrm>
                  <a:off x="4460" y="1640"/>
                  <a:ext cx="2" cy="19"/>
                </a:xfrm>
                <a:custGeom>
                  <a:avLst/>
                  <a:gdLst>
                    <a:gd name="T0" fmla="*/ 3 w 4"/>
                    <a:gd name="T1" fmla="*/ 33 h 37"/>
                    <a:gd name="T2" fmla="*/ 4 w 4"/>
                    <a:gd name="T3" fmla="*/ 35 h 37"/>
                    <a:gd name="T4" fmla="*/ 3 w 4"/>
                    <a:gd name="T5" fmla="*/ 25 h 37"/>
                    <a:gd name="T6" fmla="*/ 3 w 4"/>
                    <a:gd name="T7" fmla="*/ 17 h 37"/>
                    <a:gd name="T8" fmla="*/ 4 w 4"/>
                    <a:gd name="T9" fmla="*/ 8 h 37"/>
                    <a:gd name="T10" fmla="*/ 4 w 4"/>
                    <a:gd name="T11" fmla="*/ 0 h 37"/>
                    <a:gd name="T12" fmla="*/ 1 w 4"/>
                    <a:gd name="T13" fmla="*/ 0 h 37"/>
                    <a:gd name="T14" fmla="*/ 1 w 4"/>
                    <a:gd name="T15" fmla="*/ 17 h 37"/>
                    <a:gd name="T16" fmla="*/ 0 w 4"/>
                    <a:gd name="T17" fmla="*/ 25 h 37"/>
                    <a:gd name="T18" fmla="*/ 1 w 4"/>
                    <a:gd name="T19" fmla="*/ 35 h 37"/>
                    <a:gd name="T20" fmla="*/ 1 w 4"/>
                    <a:gd name="T21" fmla="*/ 37 h 37"/>
                    <a:gd name="T22" fmla="*/ 1 w 4"/>
                    <a:gd name="T23" fmla="*/ 35 h 37"/>
                    <a:gd name="T24" fmla="*/ 1 w 4"/>
                    <a:gd name="T25" fmla="*/ 37 h 37"/>
                    <a:gd name="T26" fmla="*/ 3 w 4"/>
                    <a:gd name="T27" fmla="*/ 33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 h="37">
                      <a:moveTo>
                        <a:pt x="3" y="33"/>
                      </a:moveTo>
                      <a:lnTo>
                        <a:pt x="4" y="35"/>
                      </a:lnTo>
                      <a:lnTo>
                        <a:pt x="3" y="25"/>
                      </a:lnTo>
                      <a:lnTo>
                        <a:pt x="3" y="17"/>
                      </a:lnTo>
                      <a:lnTo>
                        <a:pt x="4" y="8"/>
                      </a:lnTo>
                      <a:lnTo>
                        <a:pt x="4" y="0"/>
                      </a:lnTo>
                      <a:lnTo>
                        <a:pt x="1" y="0"/>
                      </a:lnTo>
                      <a:lnTo>
                        <a:pt x="1" y="17"/>
                      </a:lnTo>
                      <a:lnTo>
                        <a:pt x="0" y="25"/>
                      </a:lnTo>
                      <a:lnTo>
                        <a:pt x="1" y="35"/>
                      </a:lnTo>
                      <a:lnTo>
                        <a:pt x="1" y="37"/>
                      </a:lnTo>
                      <a:lnTo>
                        <a:pt x="1" y="35"/>
                      </a:lnTo>
                      <a:lnTo>
                        <a:pt x="1" y="37"/>
                      </a:lnTo>
                      <a:lnTo>
                        <a:pt x="3" y="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2542" name="Freeform 734"/>
                <p:cNvSpPr>
                  <a:spLocks/>
                </p:cNvSpPr>
                <p:nvPr/>
              </p:nvSpPr>
              <p:spPr bwMode="auto">
                <a:xfrm>
                  <a:off x="4461" y="1657"/>
                  <a:ext cx="2" cy="4"/>
                </a:xfrm>
                <a:custGeom>
                  <a:avLst/>
                  <a:gdLst>
                    <a:gd name="T0" fmla="*/ 3 w 5"/>
                    <a:gd name="T1" fmla="*/ 9 h 9"/>
                    <a:gd name="T2" fmla="*/ 5 w 5"/>
                    <a:gd name="T3" fmla="*/ 7 h 9"/>
                    <a:gd name="T4" fmla="*/ 5 w 5"/>
                    <a:gd name="T5" fmla="*/ 5 h 9"/>
                    <a:gd name="T6" fmla="*/ 3 w 5"/>
                    <a:gd name="T7" fmla="*/ 2 h 9"/>
                    <a:gd name="T8" fmla="*/ 2 w 5"/>
                    <a:gd name="T9" fmla="*/ 0 h 9"/>
                    <a:gd name="T10" fmla="*/ 0 w 5"/>
                    <a:gd name="T11" fmla="*/ 4 h 9"/>
                    <a:gd name="T12" fmla="*/ 2 w 5"/>
                    <a:gd name="T13" fmla="*/ 5 h 9"/>
                    <a:gd name="T14" fmla="*/ 2 w 5"/>
                    <a:gd name="T15" fmla="*/ 7 h 9"/>
                    <a:gd name="T16" fmla="*/ 2 w 5"/>
                    <a:gd name="T17" fmla="*/ 5 h 9"/>
                    <a:gd name="T18" fmla="*/ 3 w 5"/>
                    <a:gd name="T19"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 h="9">
                      <a:moveTo>
                        <a:pt x="3" y="9"/>
                      </a:moveTo>
                      <a:lnTo>
                        <a:pt x="5" y="7"/>
                      </a:lnTo>
                      <a:lnTo>
                        <a:pt x="5" y="5"/>
                      </a:lnTo>
                      <a:lnTo>
                        <a:pt x="3" y="2"/>
                      </a:lnTo>
                      <a:lnTo>
                        <a:pt x="2" y="0"/>
                      </a:lnTo>
                      <a:lnTo>
                        <a:pt x="0" y="4"/>
                      </a:lnTo>
                      <a:lnTo>
                        <a:pt x="2" y="5"/>
                      </a:lnTo>
                      <a:lnTo>
                        <a:pt x="2" y="7"/>
                      </a:lnTo>
                      <a:lnTo>
                        <a:pt x="2" y="5"/>
                      </a:lnTo>
                      <a:lnTo>
                        <a:pt x="3" y="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2543" name="Freeform 735"/>
                <p:cNvSpPr>
                  <a:spLocks/>
                </p:cNvSpPr>
                <p:nvPr/>
              </p:nvSpPr>
              <p:spPr bwMode="auto">
                <a:xfrm>
                  <a:off x="4441" y="1660"/>
                  <a:ext cx="21" cy="9"/>
                </a:xfrm>
                <a:custGeom>
                  <a:avLst/>
                  <a:gdLst>
                    <a:gd name="T0" fmla="*/ 0 w 42"/>
                    <a:gd name="T1" fmla="*/ 18 h 18"/>
                    <a:gd name="T2" fmla="*/ 2 w 42"/>
                    <a:gd name="T3" fmla="*/ 18 h 18"/>
                    <a:gd name="T4" fmla="*/ 5 w 42"/>
                    <a:gd name="T5" fmla="*/ 16 h 18"/>
                    <a:gd name="T6" fmla="*/ 8 w 42"/>
                    <a:gd name="T7" fmla="*/ 16 h 18"/>
                    <a:gd name="T8" fmla="*/ 10 w 42"/>
                    <a:gd name="T9" fmla="*/ 15 h 18"/>
                    <a:gd name="T10" fmla="*/ 13 w 42"/>
                    <a:gd name="T11" fmla="*/ 15 h 18"/>
                    <a:gd name="T12" fmla="*/ 17 w 42"/>
                    <a:gd name="T13" fmla="*/ 13 h 18"/>
                    <a:gd name="T14" fmla="*/ 18 w 42"/>
                    <a:gd name="T15" fmla="*/ 13 h 18"/>
                    <a:gd name="T16" fmla="*/ 21 w 42"/>
                    <a:gd name="T17" fmla="*/ 12 h 18"/>
                    <a:gd name="T18" fmla="*/ 23 w 42"/>
                    <a:gd name="T19" fmla="*/ 12 h 18"/>
                    <a:gd name="T20" fmla="*/ 26 w 42"/>
                    <a:gd name="T21" fmla="*/ 10 h 18"/>
                    <a:gd name="T22" fmla="*/ 29 w 42"/>
                    <a:gd name="T23" fmla="*/ 8 h 18"/>
                    <a:gd name="T24" fmla="*/ 31 w 42"/>
                    <a:gd name="T25" fmla="*/ 7 h 18"/>
                    <a:gd name="T26" fmla="*/ 34 w 42"/>
                    <a:gd name="T27" fmla="*/ 7 h 18"/>
                    <a:gd name="T28" fmla="*/ 38 w 42"/>
                    <a:gd name="T29" fmla="*/ 5 h 18"/>
                    <a:gd name="T30" fmla="*/ 39 w 42"/>
                    <a:gd name="T31" fmla="*/ 5 h 18"/>
                    <a:gd name="T32" fmla="*/ 42 w 42"/>
                    <a:gd name="T33" fmla="*/ 4 h 18"/>
                    <a:gd name="T34" fmla="*/ 41 w 42"/>
                    <a:gd name="T35" fmla="*/ 0 h 18"/>
                    <a:gd name="T36" fmla="*/ 39 w 42"/>
                    <a:gd name="T37" fmla="*/ 2 h 18"/>
                    <a:gd name="T38" fmla="*/ 36 w 42"/>
                    <a:gd name="T39" fmla="*/ 2 h 18"/>
                    <a:gd name="T40" fmla="*/ 33 w 42"/>
                    <a:gd name="T41" fmla="*/ 4 h 18"/>
                    <a:gd name="T42" fmla="*/ 31 w 42"/>
                    <a:gd name="T43" fmla="*/ 4 h 18"/>
                    <a:gd name="T44" fmla="*/ 28 w 42"/>
                    <a:gd name="T45" fmla="*/ 5 h 18"/>
                    <a:gd name="T46" fmla="*/ 25 w 42"/>
                    <a:gd name="T47" fmla="*/ 7 h 18"/>
                    <a:gd name="T48" fmla="*/ 23 w 42"/>
                    <a:gd name="T49" fmla="*/ 7 h 18"/>
                    <a:gd name="T50" fmla="*/ 20 w 42"/>
                    <a:gd name="T51" fmla="*/ 8 h 18"/>
                    <a:gd name="T52" fmla="*/ 18 w 42"/>
                    <a:gd name="T53" fmla="*/ 10 h 18"/>
                    <a:gd name="T54" fmla="*/ 15 w 42"/>
                    <a:gd name="T55" fmla="*/ 12 h 18"/>
                    <a:gd name="T56" fmla="*/ 10 w 42"/>
                    <a:gd name="T57" fmla="*/ 12 h 18"/>
                    <a:gd name="T58" fmla="*/ 7 w 42"/>
                    <a:gd name="T59" fmla="*/ 13 h 18"/>
                    <a:gd name="T60" fmla="*/ 4 w 42"/>
                    <a:gd name="T61" fmla="*/ 13 h 18"/>
                    <a:gd name="T62" fmla="*/ 2 w 42"/>
                    <a:gd name="T63" fmla="*/ 15 h 18"/>
                    <a:gd name="T64" fmla="*/ 0 w 42"/>
                    <a:gd name="T65" fmla="*/ 15 h 18"/>
                    <a:gd name="T66" fmla="*/ 0 w 42"/>
                    <a:gd name="T67"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2" h="18">
                      <a:moveTo>
                        <a:pt x="0" y="18"/>
                      </a:moveTo>
                      <a:lnTo>
                        <a:pt x="2" y="18"/>
                      </a:lnTo>
                      <a:lnTo>
                        <a:pt x="5" y="16"/>
                      </a:lnTo>
                      <a:lnTo>
                        <a:pt x="8" y="16"/>
                      </a:lnTo>
                      <a:lnTo>
                        <a:pt x="10" y="15"/>
                      </a:lnTo>
                      <a:lnTo>
                        <a:pt x="13" y="15"/>
                      </a:lnTo>
                      <a:lnTo>
                        <a:pt x="17" y="13"/>
                      </a:lnTo>
                      <a:lnTo>
                        <a:pt x="18" y="13"/>
                      </a:lnTo>
                      <a:lnTo>
                        <a:pt x="21" y="12"/>
                      </a:lnTo>
                      <a:lnTo>
                        <a:pt x="23" y="12"/>
                      </a:lnTo>
                      <a:lnTo>
                        <a:pt x="26" y="10"/>
                      </a:lnTo>
                      <a:lnTo>
                        <a:pt x="29" y="8"/>
                      </a:lnTo>
                      <a:lnTo>
                        <a:pt x="31" y="7"/>
                      </a:lnTo>
                      <a:lnTo>
                        <a:pt x="34" y="7"/>
                      </a:lnTo>
                      <a:lnTo>
                        <a:pt x="38" y="5"/>
                      </a:lnTo>
                      <a:lnTo>
                        <a:pt x="39" y="5"/>
                      </a:lnTo>
                      <a:lnTo>
                        <a:pt x="42" y="4"/>
                      </a:lnTo>
                      <a:lnTo>
                        <a:pt x="41" y="0"/>
                      </a:lnTo>
                      <a:lnTo>
                        <a:pt x="39" y="2"/>
                      </a:lnTo>
                      <a:lnTo>
                        <a:pt x="36" y="2"/>
                      </a:lnTo>
                      <a:lnTo>
                        <a:pt x="33" y="4"/>
                      </a:lnTo>
                      <a:lnTo>
                        <a:pt x="31" y="4"/>
                      </a:lnTo>
                      <a:lnTo>
                        <a:pt x="28" y="5"/>
                      </a:lnTo>
                      <a:lnTo>
                        <a:pt x="25" y="7"/>
                      </a:lnTo>
                      <a:lnTo>
                        <a:pt x="23" y="7"/>
                      </a:lnTo>
                      <a:lnTo>
                        <a:pt x="20" y="8"/>
                      </a:lnTo>
                      <a:lnTo>
                        <a:pt x="18" y="10"/>
                      </a:lnTo>
                      <a:lnTo>
                        <a:pt x="15" y="12"/>
                      </a:lnTo>
                      <a:lnTo>
                        <a:pt x="10" y="12"/>
                      </a:lnTo>
                      <a:lnTo>
                        <a:pt x="7" y="13"/>
                      </a:lnTo>
                      <a:lnTo>
                        <a:pt x="4" y="13"/>
                      </a:lnTo>
                      <a:lnTo>
                        <a:pt x="2" y="15"/>
                      </a:lnTo>
                      <a:lnTo>
                        <a:pt x="0" y="15"/>
                      </a:lnTo>
                      <a:lnTo>
                        <a:pt x="0"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2544" name="Freeform 736"/>
                <p:cNvSpPr>
                  <a:spLocks/>
                </p:cNvSpPr>
                <p:nvPr/>
              </p:nvSpPr>
              <p:spPr bwMode="auto">
                <a:xfrm>
                  <a:off x="4421" y="1666"/>
                  <a:ext cx="20" cy="3"/>
                </a:xfrm>
                <a:custGeom>
                  <a:avLst/>
                  <a:gdLst>
                    <a:gd name="T0" fmla="*/ 0 w 40"/>
                    <a:gd name="T1" fmla="*/ 3 h 5"/>
                    <a:gd name="T2" fmla="*/ 40 w 40"/>
                    <a:gd name="T3" fmla="*/ 5 h 5"/>
                    <a:gd name="T4" fmla="*/ 40 w 40"/>
                    <a:gd name="T5" fmla="*/ 2 h 5"/>
                    <a:gd name="T6" fmla="*/ 0 w 40"/>
                    <a:gd name="T7" fmla="*/ 0 h 5"/>
                    <a:gd name="T8" fmla="*/ 0 w 40"/>
                    <a:gd name="T9" fmla="*/ 3 h 5"/>
                  </a:gdLst>
                  <a:ahLst/>
                  <a:cxnLst>
                    <a:cxn ang="0">
                      <a:pos x="T0" y="T1"/>
                    </a:cxn>
                    <a:cxn ang="0">
                      <a:pos x="T2" y="T3"/>
                    </a:cxn>
                    <a:cxn ang="0">
                      <a:pos x="T4" y="T5"/>
                    </a:cxn>
                    <a:cxn ang="0">
                      <a:pos x="T6" y="T7"/>
                    </a:cxn>
                    <a:cxn ang="0">
                      <a:pos x="T8" y="T9"/>
                    </a:cxn>
                  </a:cxnLst>
                  <a:rect l="0" t="0" r="r" b="b"/>
                  <a:pathLst>
                    <a:path w="40" h="5">
                      <a:moveTo>
                        <a:pt x="0" y="3"/>
                      </a:moveTo>
                      <a:lnTo>
                        <a:pt x="40" y="5"/>
                      </a:lnTo>
                      <a:lnTo>
                        <a:pt x="40" y="2"/>
                      </a:lnTo>
                      <a:lnTo>
                        <a:pt x="0" y="0"/>
                      </a:lnTo>
                      <a:lnTo>
                        <a:pt x="0"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2545" name="Freeform 737"/>
                <p:cNvSpPr>
                  <a:spLocks/>
                </p:cNvSpPr>
                <p:nvPr/>
              </p:nvSpPr>
              <p:spPr bwMode="auto">
                <a:xfrm>
                  <a:off x="4415" y="1664"/>
                  <a:ext cx="6" cy="4"/>
                </a:xfrm>
                <a:custGeom>
                  <a:avLst/>
                  <a:gdLst>
                    <a:gd name="T0" fmla="*/ 0 w 11"/>
                    <a:gd name="T1" fmla="*/ 2 h 8"/>
                    <a:gd name="T2" fmla="*/ 1 w 11"/>
                    <a:gd name="T3" fmla="*/ 4 h 8"/>
                    <a:gd name="T4" fmla="*/ 5 w 11"/>
                    <a:gd name="T5" fmla="*/ 4 h 8"/>
                    <a:gd name="T6" fmla="*/ 5 w 11"/>
                    <a:gd name="T7" fmla="*/ 5 h 8"/>
                    <a:gd name="T8" fmla="*/ 6 w 11"/>
                    <a:gd name="T9" fmla="*/ 7 h 8"/>
                    <a:gd name="T10" fmla="*/ 8 w 11"/>
                    <a:gd name="T11" fmla="*/ 7 h 8"/>
                    <a:gd name="T12" fmla="*/ 9 w 11"/>
                    <a:gd name="T13" fmla="*/ 8 h 8"/>
                    <a:gd name="T14" fmla="*/ 11 w 11"/>
                    <a:gd name="T15" fmla="*/ 8 h 8"/>
                    <a:gd name="T16" fmla="*/ 11 w 11"/>
                    <a:gd name="T17" fmla="*/ 5 h 8"/>
                    <a:gd name="T18" fmla="*/ 9 w 11"/>
                    <a:gd name="T19" fmla="*/ 5 h 8"/>
                    <a:gd name="T20" fmla="*/ 9 w 11"/>
                    <a:gd name="T21" fmla="*/ 4 h 8"/>
                    <a:gd name="T22" fmla="*/ 8 w 11"/>
                    <a:gd name="T23" fmla="*/ 4 h 8"/>
                    <a:gd name="T24" fmla="*/ 5 w 11"/>
                    <a:gd name="T25" fmla="*/ 0 h 8"/>
                    <a:gd name="T26" fmla="*/ 1 w 11"/>
                    <a:gd name="T27" fmla="*/ 0 h 8"/>
                    <a:gd name="T28" fmla="*/ 3 w 11"/>
                    <a:gd name="T29" fmla="*/ 2 h 8"/>
                    <a:gd name="T30" fmla="*/ 0 w 11"/>
                    <a:gd name="T31" fmla="*/ 2 h 8"/>
                    <a:gd name="T32" fmla="*/ 1 w 11"/>
                    <a:gd name="T33" fmla="*/ 4 h 8"/>
                    <a:gd name="T34" fmla="*/ 0 w 11"/>
                    <a:gd name="T35" fmla="*/ 2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 h="8">
                      <a:moveTo>
                        <a:pt x="0" y="2"/>
                      </a:moveTo>
                      <a:lnTo>
                        <a:pt x="1" y="4"/>
                      </a:lnTo>
                      <a:lnTo>
                        <a:pt x="5" y="4"/>
                      </a:lnTo>
                      <a:lnTo>
                        <a:pt x="5" y="5"/>
                      </a:lnTo>
                      <a:lnTo>
                        <a:pt x="6" y="7"/>
                      </a:lnTo>
                      <a:lnTo>
                        <a:pt x="8" y="7"/>
                      </a:lnTo>
                      <a:lnTo>
                        <a:pt x="9" y="8"/>
                      </a:lnTo>
                      <a:lnTo>
                        <a:pt x="11" y="8"/>
                      </a:lnTo>
                      <a:lnTo>
                        <a:pt x="11" y="5"/>
                      </a:lnTo>
                      <a:lnTo>
                        <a:pt x="9" y="5"/>
                      </a:lnTo>
                      <a:lnTo>
                        <a:pt x="9" y="4"/>
                      </a:lnTo>
                      <a:lnTo>
                        <a:pt x="8" y="4"/>
                      </a:lnTo>
                      <a:lnTo>
                        <a:pt x="5" y="0"/>
                      </a:lnTo>
                      <a:lnTo>
                        <a:pt x="1" y="0"/>
                      </a:lnTo>
                      <a:lnTo>
                        <a:pt x="3" y="2"/>
                      </a:lnTo>
                      <a:lnTo>
                        <a:pt x="0" y="2"/>
                      </a:lnTo>
                      <a:lnTo>
                        <a:pt x="1" y="4"/>
                      </a:lnTo>
                      <a:lnTo>
                        <a:pt x="0"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2546" name="Freeform 738"/>
                <p:cNvSpPr>
                  <a:spLocks/>
                </p:cNvSpPr>
                <p:nvPr/>
              </p:nvSpPr>
              <p:spPr bwMode="auto">
                <a:xfrm>
                  <a:off x="4414" y="1640"/>
                  <a:ext cx="3" cy="25"/>
                </a:xfrm>
                <a:custGeom>
                  <a:avLst/>
                  <a:gdLst>
                    <a:gd name="T0" fmla="*/ 1 w 6"/>
                    <a:gd name="T1" fmla="*/ 0 h 48"/>
                    <a:gd name="T2" fmla="*/ 0 w 6"/>
                    <a:gd name="T3" fmla="*/ 1 h 48"/>
                    <a:gd name="T4" fmla="*/ 0 w 6"/>
                    <a:gd name="T5" fmla="*/ 12 h 48"/>
                    <a:gd name="T6" fmla="*/ 1 w 6"/>
                    <a:gd name="T7" fmla="*/ 24 h 48"/>
                    <a:gd name="T8" fmla="*/ 3 w 6"/>
                    <a:gd name="T9" fmla="*/ 37 h 48"/>
                    <a:gd name="T10" fmla="*/ 3 w 6"/>
                    <a:gd name="T11" fmla="*/ 48 h 48"/>
                    <a:gd name="T12" fmla="*/ 6 w 6"/>
                    <a:gd name="T13" fmla="*/ 48 h 48"/>
                    <a:gd name="T14" fmla="*/ 4 w 6"/>
                    <a:gd name="T15" fmla="*/ 37 h 48"/>
                    <a:gd name="T16" fmla="*/ 4 w 6"/>
                    <a:gd name="T17" fmla="*/ 12 h 48"/>
                    <a:gd name="T18" fmla="*/ 3 w 6"/>
                    <a:gd name="T19" fmla="*/ 1 h 48"/>
                    <a:gd name="T20" fmla="*/ 3 w 6"/>
                    <a:gd name="T21" fmla="*/ 3 h 48"/>
                    <a:gd name="T22" fmla="*/ 1 w 6"/>
                    <a:gd name="T23" fmla="*/ 0 h 48"/>
                    <a:gd name="T24" fmla="*/ 0 w 6"/>
                    <a:gd name="T25" fmla="*/ 1 h 48"/>
                    <a:gd name="T26" fmla="*/ 1 w 6"/>
                    <a:gd name="T27"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 h="48">
                      <a:moveTo>
                        <a:pt x="1" y="0"/>
                      </a:moveTo>
                      <a:lnTo>
                        <a:pt x="0" y="1"/>
                      </a:lnTo>
                      <a:lnTo>
                        <a:pt x="0" y="12"/>
                      </a:lnTo>
                      <a:lnTo>
                        <a:pt x="1" y="24"/>
                      </a:lnTo>
                      <a:lnTo>
                        <a:pt x="3" y="37"/>
                      </a:lnTo>
                      <a:lnTo>
                        <a:pt x="3" y="48"/>
                      </a:lnTo>
                      <a:lnTo>
                        <a:pt x="6" y="48"/>
                      </a:lnTo>
                      <a:lnTo>
                        <a:pt x="4" y="37"/>
                      </a:lnTo>
                      <a:lnTo>
                        <a:pt x="4" y="12"/>
                      </a:lnTo>
                      <a:lnTo>
                        <a:pt x="3" y="1"/>
                      </a:lnTo>
                      <a:lnTo>
                        <a:pt x="3" y="3"/>
                      </a:lnTo>
                      <a:lnTo>
                        <a:pt x="1" y="0"/>
                      </a:lnTo>
                      <a:lnTo>
                        <a:pt x="0" y="1"/>
                      </a:lnTo>
                      <a:lnTo>
                        <a:pt x="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2547" name="Freeform 739"/>
                <p:cNvSpPr>
                  <a:spLocks/>
                </p:cNvSpPr>
                <p:nvPr/>
              </p:nvSpPr>
              <p:spPr bwMode="auto">
                <a:xfrm>
                  <a:off x="4415" y="1634"/>
                  <a:ext cx="17" cy="8"/>
                </a:xfrm>
                <a:custGeom>
                  <a:avLst/>
                  <a:gdLst>
                    <a:gd name="T0" fmla="*/ 36 w 36"/>
                    <a:gd name="T1" fmla="*/ 1 h 16"/>
                    <a:gd name="T2" fmla="*/ 26 w 36"/>
                    <a:gd name="T3" fmla="*/ 1 h 16"/>
                    <a:gd name="T4" fmla="*/ 21 w 36"/>
                    <a:gd name="T5" fmla="*/ 3 h 16"/>
                    <a:gd name="T6" fmla="*/ 16 w 36"/>
                    <a:gd name="T7" fmla="*/ 4 h 16"/>
                    <a:gd name="T8" fmla="*/ 11 w 36"/>
                    <a:gd name="T9" fmla="*/ 6 h 16"/>
                    <a:gd name="T10" fmla="*/ 8 w 36"/>
                    <a:gd name="T11" fmla="*/ 8 h 16"/>
                    <a:gd name="T12" fmla="*/ 3 w 36"/>
                    <a:gd name="T13" fmla="*/ 11 h 16"/>
                    <a:gd name="T14" fmla="*/ 0 w 36"/>
                    <a:gd name="T15" fmla="*/ 13 h 16"/>
                    <a:gd name="T16" fmla="*/ 2 w 36"/>
                    <a:gd name="T17" fmla="*/ 16 h 16"/>
                    <a:gd name="T18" fmla="*/ 5 w 36"/>
                    <a:gd name="T19" fmla="*/ 14 h 16"/>
                    <a:gd name="T20" fmla="*/ 10 w 36"/>
                    <a:gd name="T21" fmla="*/ 11 h 16"/>
                    <a:gd name="T22" fmla="*/ 13 w 36"/>
                    <a:gd name="T23" fmla="*/ 9 h 16"/>
                    <a:gd name="T24" fmla="*/ 18 w 36"/>
                    <a:gd name="T25" fmla="*/ 8 h 16"/>
                    <a:gd name="T26" fmla="*/ 21 w 36"/>
                    <a:gd name="T27" fmla="*/ 6 h 16"/>
                    <a:gd name="T28" fmla="*/ 26 w 36"/>
                    <a:gd name="T29" fmla="*/ 4 h 16"/>
                    <a:gd name="T30" fmla="*/ 31 w 36"/>
                    <a:gd name="T31" fmla="*/ 4 h 16"/>
                    <a:gd name="T32" fmla="*/ 36 w 36"/>
                    <a:gd name="T33" fmla="*/ 3 h 16"/>
                    <a:gd name="T34" fmla="*/ 34 w 36"/>
                    <a:gd name="T35" fmla="*/ 3 h 16"/>
                    <a:gd name="T36" fmla="*/ 36 w 36"/>
                    <a:gd name="T37" fmla="*/ 1 h 16"/>
                    <a:gd name="T38" fmla="*/ 34 w 36"/>
                    <a:gd name="T39" fmla="*/ 0 h 16"/>
                    <a:gd name="T40" fmla="*/ 34 w 36"/>
                    <a:gd name="T41" fmla="*/ 1 h 16"/>
                    <a:gd name="T42" fmla="*/ 36 w 36"/>
                    <a:gd name="T43" fmla="*/ 1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6" h="16">
                      <a:moveTo>
                        <a:pt x="36" y="1"/>
                      </a:moveTo>
                      <a:lnTo>
                        <a:pt x="26" y="1"/>
                      </a:lnTo>
                      <a:lnTo>
                        <a:pt x="21" y="3"/>
                      </a:lnTo>
                      <a:lnTo>
                        <a:pt x="16" y="4"/>
                      </a:lnTo>
                      <a:lnTo>
                        <a:pt x="11" y="6"/>
                      </a:lnTo>
                      <a:lnTo>
                        <a:pt x="8" y="8"/>
                      </a:lnTo>
                      <a:lnTo>
                        <a:pt x="3" y="11"/>
                      </a:lnTo>
                      <a:lnTo>
                        <a:pt x="0" y="13"/>
                      </a:lnTo>
                      <a:lnTo>
                        <a:pt x="2" y="16"/>
                      </a:lnTo>
                      <a:lnTo>
                        <a:pt x="5" y="14"/>
                      </a:lnTo>
                      <a:lnTo>
                        <a:pt x="10" y="11"/>
                      </a:lnTo>
                      <a:lnTo>
                        <a:pt x="13" y="9"/>
                      </a:lnTo>
                      <a:lnTo>
                        <a:pt x="18" y="8"/>
                      </a:lnTo>
                      <a:lnTo>
                        <a:pt x="21" y="6"/>
                      </a:lnTo>
                      <a:lnTo>
                        <a:pt x="26" y="4"/>
                      </a:lnTo>
                      <a:lnTo>
                        <a:pt x="31" y="4"/>
                      </a:lnTo>
                      <a:lnTo>
                        <a:pt x="36" y="3"/>
                      </a:lnTo>
                      <a:lnTo>
                        <a:pt x="34" y="3"/>
                      </a:lnTo>
                      <a:lnTo>
                        <a:pt x="36" y="1"/>
                      </a:lnTo>
                      <a:lnTo>
                        <a:pt x="34" y="0"/>
                      </a:lnTo>
                      <a:lnTo>
                        <a:pt x="34" y="1"/>
                      </a:lnTo>
                      <a:lnTo>
                        <a:pt x="36"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2548" name="Freeform 740"/>
                <p:cNvSpPr>
                  <a:spLocks/>
                </p:cNvSpPr>
                <p:nvPr/>
              </p:nvSpPr>
              <p:spPr bwMode="auto">
                <a:xfrm>
                  <a:off x="4432" y="1635"/>
                  <a:ext cx="30" cy="6"/>
                </a:xfrm>
                <a:custGeom>
                  <a:avLst/>
                  <a:gdLst>
                    <a:gd name="T0" fmla="*/ 61 w 61"/>
                    <a:gd name="T1" fmla="*/ 12 h 13"/>
                    <a:gd name="T2" fmla="*/ 60 w 61"/>
                    <a:gd name="T3" fmla="*/ 10 h 13"/>
                    <a:gd name="T4" fmla="*/ 57 w 61"/>
                    <a:gd name="T5" fmla="*/ 8 h 13"/>
                    <a:gd name="T6" fmla="*/ 53 w 61"/>
                    <a:gd name="T7" fmla="*/ 8 h 13"/>
                    <a:gd name="T8" fmla="*/ 50 w 61"/>
                    <a:gd name="T9" fmla="*/ 7 h 13"/>
                    <a:gd name="T10" fmla="*/ 45 w 61"/>
                    <a:gd name="T11" fmla="*/ 7 h 13"/>
                    <a:gd name="T12" fmla="*/ 42 w 61"/>
                    <a:gd name="T13" fmla="*/ 5 h 13"/>
                    <a:gd name="T14" fmla="*/ 34 w 61"/>
                    <a:gd name="T15" fmla="*/ 5 h 13"/>
                    <a:gd name="T16" fmla="*/ 31 w 61"/>
                    <a:gd name="T17" fmla="*/ 3 h 13"/>
                    <a:gd name="T18" fmla="*/ 27 w 61"/>
                    <a:gd name="T19" fmla="*/ 3 h 13"/>
                    <a:gd name="T20" fmla="*/ 23 w 61"/>
                    <a:gd name="T21" fmla="*/ 2 h 13"/>
                    <a:gd name="T22" fmla="*/ 16 w 61"/>
                    <a:gd name="T23" fmla="*/ 2 h 13"/>
                    <a:gd name="T24" fmla="*/ 11 w 61"/>
                    <a:gd name="T25" fmla="*/ 0 h 13"/>
                    <a:gd name="T26" fmla="*/ 2 w 61"/>
                    <a:gd name="T27" fmla="*/ 0 h 13"/>
                    <a:gd name="T28" fmla="*/ 0 w 61"/>
                    <a:gd name="T29" fmla="*/ 2 h 13"/>
                    <a:gd name="T30" fmla="*/ 5 w 61"/>
                    <a:gd name="T31" fmla="*/ 3 h 13"/>
                    <a:gd name="T32" fmla="*/ 11 w 61"/>
                    <a:gd name="T33" fmla="*/ 3 h 13"/>
                    <a:gd name="T34" fmla="*/ 16 w 61"/>
                    <a:gd name="T35" fmla="*/ 5 h 13"/>
                    <a:gd name="T36" fmla="*/ 23 w 61"/>
                    <a:gd name="T37" fmla="*/ 5 h 13"/>
                    <a:gd name="T38" fmla="*/ 26 w 61"/>
                    <a:gd name="T39" fmla="*/ 7 h 13"/>
                    <a:gd name="T40" fmla="*/ 31 w 61"/>
                    <a:gd name="T41" fmla="*/ 7 h 13"/>
                    <a:gd name="T42" fmla="*/ 34 w 61"/>
                    <a:gd name="T43" fmla="*/ 8 h 13"/>
                    <a:gd name="T44" fmla="*/ 40 w 61"/>
                    <a:gd name="T45" fmla="*/ 8 h 13"/>
                    <a:gd name="T46" fmla="*/ 45 w 61"/>
                    <a:gd name="T47" fmla="*/ 10 h 13"/>
                    <a:gd name="T48" fmla="*/ 48 w 61"/>
                    <a:gd name="T49" fmla="*/ 10 h 13"/>
                    <a:gd name="T50" fmla="*/ 52 w 61"/>
                    <a:gd name="T51" fmla="*/ 12 h 13"/>
                    <a:gd name="T52" fmla="*/ 57 w 61"/>
                    <a:gd name="T53" fmla="*/ 12 h 13"/>
                    <a:gd name="T54" fmla="*/ 60 w 61"/>
                    <a:gd name="T55" fmla="*/ 13 h 13"/>
                    <a:gd name="T56" fmla="*/ 58 w 61"/>
                    <a:gd name="T57" fmla="*/ 12 h 13"/>
                    <a:gd name="T58" fmla="*/ 61 w 61"/>
                    <a:gd name="T59" fmla="*/ 12 h 13"/>
                    <a:gd name="T60" fmla="*/ 61 w 61"/>
                    <a:gd name="T61" fmla="*/ 10 h 13"/>
                    <a:gd name="T62" fmla="*/ 60 w 61"/>
                    <a:gd name="T63" fmla="*/ 10 h 13"/>
                    <a:gd name="T64" fmla="*/ 61 w 61"/>
                    <a:gd name="T65" fmla="*/ 1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1" h="13">
                      <a:moveTo>
                        <a:pt x="61" y="12"/>
                      </a:moveTo>
                      <a:lnTo>
                        <a:pt x="60" y="10"/>
                      </a:lnTo>
                      <a:lnTo>
                        <a:pt x="57" y="8"/>
                      </a:lnTo>
                      <a:lnTo>
                        <a:pt x="53" y="8"/>
                      </a:lnTo>
                      <a:lnTo>
                        <a:pt x="50" y="7"/>
                      </a:lnTo>
                      <a:lnTo>
                        <a:pt x="45" y="7"/>
                      </a:lnTo>
                      <a:lnTo>
                        <a:pt x="42" y="5"/>
                      </a:lnTo>
                      <a:lnTo>
                        <a:pt x="34" y="5"/>
                      </a:lnTo>
                      <a:lnTo>
                        <a:pt x="31" y="3"/>
                      </a:lnTo>
                      <a:lnTo>
                        <a:pt x="27" y="3"/>
                      </a:lnTo>
                      <a:lnTo>
                        <a:pt x="23" y="2"/>
                      </a:lnTo>
                      <a:lnTo>
                        <a:pt x="16" y="2"/>
                      </a:lnTo>
                      <a:lnTo>
                        <a:pt x="11" y="0"/>
                      </a:lnTo>
                      <a:lnTo>
                        <a:pt x="2" y="0"/>
                      </a:lnTo>
                      <a:lnTo>
                        <a:pt x="0" y="2"/>
                      </a:lnTo>
                      <a:lnTo>
                        <a:pt x="5" y="3"/>
                      </a:lnTo>
                      <a:lnTo>
                        <a:pt x="11" y="3"/>
                      </a:lnTo>
                      <a:lnTo>
                        <a:pt x="16" y="5"/>
                      </a:lnTo>
                      <a:lnTo>
                        <a:pt x="23" y="5"/>
                      </a:lnTo>
                      <a:lnTo>
                        <a:pt x="26" y="7"/>
                      </a:lnTo>
                      <a:lnTo>
                        <a:pt x="31" y="7"/>
                      </a:lnTo>
                      <a:lnTo>
                        <a:pt x="34" y="8"/>
                      </a:lnTo>
                      <a:lnTo>
                        <a:pt x="40" y="8"/>
                      </a:lnTo>
                      <a:lnTo>
                        <a:pt x="45" y="10"/>
                      </a:lnTo>
                      <a:lnTo>
                        <a:pt x="48" y="10"/>
                      </a:lnTo>
                      <a:lnTo>
                        <a:pt x="52" y="12"/>
                      </a:lnTo>
                      <a:lnTo>
                        <a:pt x="57" y="12"/>
                      </a:lnTo>
                      <a:lnTo>
                        <a:pt x="60" y="13"/>
                      </a:lnTo>
                      <a:lnTo>
                        <a:pt x="58" y="12"/>
                      </a:lnTo>
                      <a:lnTo>
                        <a:pt x="61" y="12"/>
                      </a:lnTo>
                      <a:lnTo>
                        <a:pt x="61" y="10"/>
                      </a:lnTo>
                      <a:lnTo>
                        <a:pt x="60" y="10"/>
                      </a:lnTo>
                      <a:lnTo>
                        <a:pt x="61" y="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2549" name="Freeform 741"/>
                <p:cNvSpPr>
                  <a:spLocks/>
                </p:cNvSpPr>
                <p:nvPr/>
              </p:nvSpPr>
              <p:spPr bwMode="auto">
                <a:xfrm>
                  <a:off x="4357" y="1635"/>
                  <a:ext cx="16" cy="20"/>
                </a:xfrm>
                <a:custGeom>
                  <a:avLst/>
                  <a:gdLst>
                    <a:gd name="T0" fmla="*/ 32 w 34"/>
                    <a:gd name="T1" fmla="*/ 5 h 39"/>
                    <a:gd name="T2" fmla="*/ 34 w 34"/>
                    <a:gd name="T3" fmla="*/ 13 h 39"/>
                    <a:gd name="T4" fmla="*/ 34 w 34"/>
                    <a:gd name="T5" fmla="*/ 32 h 39"/>
                    <a:gd name="T6" fmla="*/ 31 w 34"/>
                    <a:gd name="T7" fmla="*/ 34 h 39"/>
                    <a:gd name="T8" fmla="*/ 26 w 34"/>
                    <a:gd name="T9" fmla="*/ 34 h 39"/>
                    <a:gd name="T10" fmla="*/ 23 w 34"/>
                    <a:gd name="T11" fmla="*/ 35 h 39"/>
                    <a:gd name="T12" fmla="*/ 19 w 34"/>
                    <a:gd name="T13" fmla="*/ 35 h 39"/>
                    <a:gd name="T14" fmla="*/ 15 w 34"/>
                    <a:gd name="T15" fmla="*/ 37 h 39"/>
                    <a:gd name="T16" fmla="*/ 11 w 34"/>
                    <a:gd name="T17" fmla="*/ 37 h 39"/>
                    <a:gd name="T18" fmla="*/ 8 w 34"/>
                    <a:gd name="T19" fmla="*/ 39 h 39"/>
                    <a:gd name="T20" fmla="*/ 3 w 34"/>
                    <a:gd name="T21" fmla="*/ 39 h 39"/>
                    <a:gd name="T22" fmla="*/ 3 w 34"/>
                    <a:gd name="T23" fmla="*/ 37 h 39"/>
                    <a:gd name="T24" fmla="*/ 2 w 34"/>
                    <a:gd name="T25" fmla="*/ 37 h 39"/>
                    <a:gd name="T26" fmla="*/ 0 w 34"/>
                    <a:gd name="T27" fmla="*/ 29 h 39"/>
                    <a:gd name="T28" fmla="*/ 2 w 34"/>
                    <a:gd name="T29" fmla="*/ 19 h 39"/>
                    <a:gd name="T30" fmla="*/ 3 w 34"/>
                    <a:gd name="T31" fmla="*/ 10 h 39"/>
                    <a:gd name="T32" fmla="*/ 3 w 34"/>
                    <a:gd name="T33" fmla="*/ 0 h 39"/>
                    <a:gd name="T34" fmla="*/ 7 w 34"/>
                    <a:gd name="T35" fmla="*/ 1 h 39"/>
                    <a:gd name="T36" fmla="*/ 11 w 34"/>
                    <a:gd name="T37" fmla="*/ 3 h 39"/>
                    <a:gd name="T38" fmla="*/ 15 w 34"/>
                    <a:gd name="T39" fmla="*/ 3 h 39"/>
                    <a:gd name="T40" fmla="*/ 18 w 34"/>
                    <a:gd name="T41" fmla="*/ 5 h 39"/>
                    <a:gd name="T42" fmla="*/ 32 w 34"/>
                    <a:gd name="T43" fmla="*/ 5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4" h="39">
                      <a:moveTo>
                        <a:pt x="32" y="5"/>
                      </a:moveTo>
                      <a:lnTo>
                        <a:pt x="34" y="13"/>
                      </a:lnTo>
                      <a:lnTo>
                        <a:pt x="34" y="32"/>
                      </a:lnTo>
                      <a:lnTo>
                        <a:pt x="31" y="34"/>
                      </a:lnTo>
                      <a:lnTo>
                        <a:pt x="26" y="34"/>
                      </a:lnTo>
                      <a:lnTo>
                        <a:pt x="23" y="35"/>
                      </a:lnTo>
                      <a:lnTo>
                        <a:pt x="19" y="35"/>
                      </a:lnTo>
                      <a:lnTo>
                        <a:pt x="15" y="37"/>
                      </a:lnTo>
                      <a:lnTo>
                        <a:pt x="11" y="37"/>
                      </a:lnTo>
                      <a:lnTo>
                        <a:pt x="8" y="39"/>
                      </a:lnTo>
                      <a:lnTo>
                        <a:pt x="3" y="39"/>
                      </a:lnTo>
                      <a:lnTo>
                        <a:pt x="3" y="37"/>
                      </a:lnTo>
                      <a:lnTo>
                        <a:pt x="2" y="37"/>
                      </a:lnTo>
                      <a:lnTo>
                        <a:pt x="0" y="29"/>
                      </a:lnTo>
                      <a:lnTo>
                        <a:pt x="2" y="19"/>
                      </a:lnTo>
                      <a:lnTo>
                        <a:pt x="3" y="10"/>
                      </a:lnTo>
                      <a:lnTo>
                        <a:pt x="3" y="0"/>
                      </a:lnTo>
                      <a:lnTo>
                        <a:pt x="7" y="1"/>
                      </a:lnTo>
                      <a:lnTo>
                        <a:pt x="11" y="3"/>
                      </a:lnTo>
                      <a:lnTo>
                        <a:pt x="15" y="3"/>
                      </a:lnTo>
                      <a:lnTo>
                        <a:pt x="18" y="5"/>
                      </a:lnTo>
                      <a:lnTo>
                        <a:pt x="32" y="5"/>
                      </a:lnTo>
                      <a:close/>
                    </a:path>
                  </a:pathLst>
                </a:custGeom>
                <a:solidFill>
                  <a:srgbClr val="E5E5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2550" name="Freeform 742"/>
                <p:cNvSpPr>
                  <a:spLocks/>
                </p:cNvSpPr>
                <p:nvPr/>
              </p:nvSpPr>
              <p:spPr bwMode="auto">
                <a:xfrm>
                  <a:off x="4372" y="1638"/>
                  <a:ext cx="2" cy="14"/>
                </a:xfrm>
                <a:custGeom>
                  <a:avLst/>
                  <a:gdLst>
                    <a:gd name="T0" fmla="*/ 3 w 5"/>
                    <a:gd name="T1" fmla="*/ 29 h 29"/>
                    <a:gd name="T2" fmla="*/ 5 w 5"/>
                    <a:gd name="T3" fmla="*/ 27 h 29"/>
                    <a:gd name="T4" fmla="*/ 5 w 5"/>
                    <a:gd name="T5" fmla="*/ 8 h 29"/>
                    <a:gd name="T6" fmla="*/ 3 w 5"/>
                    <a:gd name="T7" fmla="*/ 0 h 29"/>
                    <a:gd name="T8" fmla="*/ 0 w 5"/>
                    <a:gd name="T9" fmla="*/ 0 h 29"/>
                    <a:gd name="T10" fmla="*/ 1 w 5"/>
                    <a:gd name="T11" fmla="*/ 8 h 29"/>
                    <a:gd name="T12" fmla="*/ 1 w 5"/>
                    <a:gd name="T13" fmla="*/ 27 h 29"/>
                    <a:gd name="T14" fmla="*/ 3 w 5"/>
                    <a:gd name="T15" fmla="*/ 26 h 29"/>
                    <a:gd name="T16" fmla="*/ 3 w 5"/>
                    <a:gd name="T17" fmla="*/ 29 h 29"/>
                    <a:gd name="T18" fmla="*/ 5 w 5"/>
                    <a:gd name="T19" fmla="*/ 29 h 29"/>
                    <a:gd name="T20" fmla="*/ 5 w 5"/>
                    <a:gd name="T21" fmla="*/ 27 h 29"/>
                    <a:gd name="T22" fmla="*/ 3 w 5"/>
                    <a:gd name="T23" fmla="*/ 29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 h="29">
                      <a:moveTo>
                        <a:pt x="3" y="29"/>
                      </a:moveTo>
                      <a:lnTo>
                        <a:pt x="5" y="27"/>
                      </a:lnTo>
                      <a:lnTo>
                        <a:pt x="5" y="8"/>
                      </a:lnTo>
                      <a:lnTo>
                        <a:pt x="3" y="0"/>
                      </a:lnTo>
                      <a:lnTo>
                        <a:pt x="0" y="0"/>
                      </a:lnTo>
                      <a:lnTo>
                        <a:pt x="1" y="8"/>
                      </a:lnTo>
                      <a:lnTo>
                        <a:pt x="1" y="27"/>
                      </a:lnTo>
                      <a:lnTo>
                        <a:pt x="3" y="26"/>
                      </a:lnTo>
                      <a:lnTo>
                        <a:pt x="3" y="29"/>
                      </a:lnTo>
                      <a:lnTo>
                        <a:pt x="5" y="29"/>
                      </a:lnTo>
                      <a:lnTo>
                        <a:pt x="5" y="27"/>
                      </a:lnTo>
                      <a:lnTo>
                        <a:pt x="3"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2551" name="Freeform 743"/>
                <p:cNvSpPr>
                  <a:spLocks/>
                </p:cNvSpPr>
                <p:nvPr/>
              </p:nvSpPr>
              <p:spPr bwMode="auto">
                <a:xfrm>
                  <a:off x="4358" y="1651"/>
                  <a:ext cx="15" cy="5"/>
                </a:xfrm>
                <a:custGeom>
                  <a:avLst/>
                  <a:gdLst>
                    <a:gd name="T0" fmla="*/ 0 w 31"/>
                    <a:gd name="T1" fmla="*/ 9 h 9"/>
                    <a:gd name="T2" fmla="*/ 5 w 31"/>
                    <a:gd name="T3" fmla="*/ 9 h 9"/>
                    <a:gd name="T4" fmla="*/ 8 w 31"/>
                    <a:gd name="T5" fmla="*/ 8 h 9"/>
                    <a:gd name="T6" fmla="*/ 13 w 31"/>
                    <a:gd name="T7" fmla="*/ 8 h 9"/>
                    <a:gd name="T8" fmla="*/ 16 w 31"/>
                    <a:gd name="T9" fmla="*/ 6 h 9"/>
                    <a:gd name="T10" fmla="*/ 20 w 31"/>
                    <a:gd name="T11" fmla="*/ 6 h 9"/>
                    <a:gd name="T12" fmla="*/ 25 w 31"/>
                    <a:gd name="T13" fmla="*/ 4 h 9"/>
                    <a:gd name="T14" fmla="*/ 28 w 31"/>
                    <a:gd name="T15" fmla="*/ 4 h 9"/>
                    <a:gd name="T16" fmla="*/ 31 w 31"/>
                    <a:gd name="T17" fmla="*/ 3 h 9"/>
                    <a:gd name="T18" fmla="*/ 31 w 31"/>
                    <a:gd name="T19" fmla="*/ 0 h 9"/>
                    <a:gd name="T20" fmla="*/ 28 w 31"/>
                    <a:gd name="T21" fmla="*/ 1 h 9"/>
                    <a:gd name="T22" fmla="*/ 23 w 31"/>
                    <a:gd name="T23" fmla="*/ 1 h 9"/>
                    <a:gd name="T24" fmla="*/ 20 w 31"/>
                    <a:gd name="T25" fmla="*/ 3 h 9"/>
                    <a:gd name="T26" fmla="*/ 16 w 31"/>
                    <a:gd name="T27" fmla="*/ 3 h 9"/>
                    <a:gd name="T28" fmla="*/ 12 w 31"/>
                    <a:gd name="T29" fmla="*/ 4 h 9"/>
                    <a:gd name="T30" fmla="*/ 8 w 31"/>
                    <a:gd name="T31" fmla="*/ 4 h 9"/>
                    <a:gd name="T32" fmla="*/ 5 w 31"/>
                    <a:gd name="T33" fmla="*/ 6 h 9"/>
                    <a:gd name="T34" fmla="*/ 0 w 31"/>
                    <a:gd name="T35" fmla="*/ 6 h 9"/>
                    <a:gd name="T36" fmla="*/ 2 w 31"/>
                    <a:gd name="T37" fmla="*/ 6 h 9"/>
                    <a:gd name="T38" fmla="*/ 0 w 31"/>
                    <a:gd name="T39"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1" h="9">
                      <a:moveTo>
                        <a:pt x="0" y="9"/>
                      </a:moveTo>
                      <a:lnTo>
                        <a:pt x="5" y="9"/>
                      </a:lnTo>
                      <a:lnTo>
                        <a:pt x="8" y="8"/>
                      </a:lnTo>
                      <a:lnTo>
                        <a:pt x="13" y="8"/>
                      </a:lnTo>
                      <a:lnTo>
                        <a:pt x="16" y="6"/>
                      </a:lnTo>
                      <a:lnTo>
                        <a:pt x="20" y="6"/>
                      </a:lnTo>
                      <a:lnTo>
                        <a:pt x="25" y="4"/>
                      </a:lnTo>
                      <a:lnTo>
                        <a:pt x="28" y="4"/>
                      </a:lnTo>
                      <a:lnTo>
                        <a:pt x="31" y="3"/>
                      </a:lnTo>
                      <a:lnTo>
                        <a:pt x="31" y="0"/>
                      </a:lnTo>
                      <a:lnTo>
                        <a:pt x="28" y="1"/>
                      </a:lnTo>
                      <a:lnTo>
                        <a:pt x="23" y="1"/>
                      </a:lnTo>
                      <a:lnTo>
                        <a:pt x="20" y="3"/>
                      </a:lnTo>
                      <a:lnTo>
                        <a:pt x="16" y="3"/>
                      </a:lnTo>
                      <a:lnTo>
                        <a:pt x="12" y="4"/>
                      </a:lnTo>
                      <a:lnTo>
                        <a:pt x="8" y="4"/>
                      </a:lnTo>
                      <a:lnTo>
                        <a:pt x="5" y="6"/>
                      </a:lnTo>
                      <a:lnTo>
                        <a:pt x="0" y="6"/>
                      </a:lnTo>
                      <a:lnTo>
                        <a:pt x="2" y="6"/>
                      </a:lnTo>
                      <a:lnTo>
                        <a:pt x="0" y="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2552" name="Freeform 744"/>
                <p:cNvSpPr>
                  <a:spLocks/>
                </p:cNvSpPr>
                <p:nvPr/>
              </p:nvSpPr>
              <p:spPr bwMode="auto">
                <a:xfrm>
                  <a:off x="4357" y="1653"/>
                  <a:ext cx="2" cy="3"/>
                </a:xfrm>
                <a:custGeom>
                  <a:avLst/>
                  <a:gdLst>
                    <a:gd name="T0" fmla="*/ 1 w 3"/>
                    <a:gd name="T1" fmla="*/ 4 h 5"/>
                    <a:gd name="T2" fmla="*/ 0 w 3"/>
                    <a:gd name="T3" fmla="*/ 4 h 5"/>
                    <a:gd name="T4" fmla="*/ 1 w 3"/>
                    <a:gd name="T5" fmla="*/ 5 h 5"/>
                    <a:gd name="T6" fmla="*/ 3 w 3"/>
                    <a:gd name="T7" fmla="*/ 2 h 5"/>
                    <a:gd name="T8" fmla="*/ 1 w 3"/>
                    <a:gd name="T9" fmla="*/ 0 h 5"/>
                    <a:gd name="T10" fmla="*/ 0 w 3"/>
                    <a:gd name="T11" fmla="*/ 0 h 5"/>
                    <a:gd name="T12" fmla="*/ 1 w 3"/>
                    <a:gd name="T13" fmla="*/ 0 h 5"/>
                    <a:gd name="T14" fmla="*/ 0 w 3"/>
                    <a:gd name="T15" fmla="*/ 0 h 5"/>
                    <a:gd name="T16" fmla="*/ 1 w 3"/>
                    <a:gd name="T17" fmla="*/ 4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5">
                      <a:moveTo>
                        <a:pt x="1" y="4"/>
                      </a:moveTo>
                      <a:lnTo>
                        <a:pt x="0" y="4"/>
                      </a:lnTo>
                      <a:lnTo>
                        <a:pt x="1" y="5"/>
                      </a:lnTo>
                      <a:lnTo>
                        <a:pt x="3" y="2"/>
                      </a:lnTo>
                      <a:lnTo>
                        <a:pt x="1" y="0"/>
                      </a:lnTo>
                      <a:lnTo>
                        <a:pt x="0" y="0"/>
                      </a:lnTo>
                      <a:lnTo>
                        <a:pt x="1" y="0"/>
                      </a:lnTo>
                      <a:lnTo>
                        <a:pt x="0" y="0"/>
                      </a:lnTo>
                      <a:lnTo>
                        <a:pt x="1"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2553" name="Freeform 745"/>
                <p:cNvSpPr>
                  <a:spLocks/>
                </p:cNvSpPr>
                <p:nvPr/>
              </p:nvSpPr>
              <p:spPr bwMode="auto">
                <a:xfrm>
                  <a:off x="4357" y="1653"/>
                  <a:ext cx="1" cy="3"/>
                </a:xfrm>
                <a:custGeom>
                  <a:avLst/>
                  <a:gdLst>
                    <a:gd name="T0" fmla="*/ 0 w 3"/>
                    <a:gd name="T1" fmla="*/ 2 h 5"/>
                    <a:gd name="T2" fmla="*/ 2 w 3"/>
                    <a:gd name="T3" fmla="*/ 4 h 5"/>
                    <a:gd name="T4" fmla="*/ 3 w 3"/>
                    <a:gd name="T5" fmla="*/ 4 h 5"/>
                    <a:gd name="T6" fmla="*/ 2 w 3"/>
                    <a:gd name="T7" fmla="*/ 0 h 5"/>
                    <a:gd name="T8" fmla="*/ 0 w 3"/>
                    <a:gd name="T9" fmla="*/ 0 h 5"/>
                    <a:gd name="T10" fmla="*/ 3 w 3"/>
                    <a:gd name="T11" fmla="*/ 2 h 5"/>
                    <a:gd name="T12" fmla="*/ 0 w 3"/>
                    <a:gd name="T13" fmla="*/ 2 h 5"/>
                    <a:gd name="T14" fmla="*/ 0 w 3"/>
                    <a:gd name="T15" fmla="*/ 5 h 5"/>
                    <a:gd name="T16" fmla="*/ 2 w 3"/>
                    <a:gd name="T17" fmla="*/ 4 h 5"/>
                    <a:gd name="T18" fmla="*/ 0 w 3"/>
                    <a:gd name="T19"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 h="5">
                      <a:moveTo>
                        <a:pt x="0" y="2"/>
                      </a:moveTo>
                      <a:lnTo>
                        <a:pt x="2" y="4"/>
                      </a:lnTo>
                      <a:lnTo>
                        <a:pt x="3" y="4"/>
                      </a:lnTo>
                      <a:lnTo>
                        <a:pt x="2" y="0"/>
                      </a:lnTo>
                      <a:lnTo>
                        <a:pt x="0" y="0"/>
                      </a:lnTo>
                      <a:lnTo>
                        <a:pt x="3" y="2"/>
                      </a:lnTo>
                      <a:lnTo>
                        <a:pt x="0" y="2"/>
                      </a:lnTo>
                      <a:lnTo>
                        <a:pt x="0" y="5"/>
                      </a:lnTo>
                      <a:lnTo>
                        <a:pt x="2" y="4"/>
                      </a:lnTo>
                      <a:lnTo>
                        <a:pt x="0"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2554" name="Freeform 746"/>
                <p:cNvSpPr>
                  <a:spLocks/>
                </p:cNvSpPr>
                <p:nvPr/>
              </p:nvSpPr>
              <p:spPr bwMode="auto">
                <a:xfrm>
                  <a:off x="4356" y="1635"/>
                  <a:ext cx="3" cy="19"/>
                </a:xfrm>
                <a:custGeom>
                  <a:avLst/>
                  <a:gdLst>
                    <a:gd name="T0" fmla="*/ 7 w 7"/>
                    <a:gd name="T1" fmla="*/ 0 h 39"/>
                    <a:gd name="T2" fmla="*/ 5 w 7"/>
                    <a:gd name="T3" fmla="*/ 2 h 39"/>
                    <a:gd name="T4" fmla="*/ 4 w 7"/>
                    <a:gd name="T5" fmla="*/ 12 h 39"/>
                    <a:gd name="T6" fmla="*/ 2 w 7"/>
                    <a:gd name="T7" fmla="*/ 21 h 39"/>
                    <a:gd name="T8" fmla="*/ 0 w 7"/>
                    <a:gd name="T9" fmla="*/ 31 h 39"/>
                    <a:gd name="T10" fmla="*/ 2 w 7"/>
                    <a:gd name="T11" fmla="*/ 39 h 39"/>
                    <a:gd name="T12" fmla="*/ 5 w 7"/>
                    <a:gd name="T13" fmla="*/ 39 h 39"/>
                    <a:gd name="T14" fmla="*/ 5 w 7"/>
                    <a:gd name="T15" fmla="*/ 21 h 39"/>
                    <a:gd name="T16" fmla="*/ 7 w 7"/>
                    <a:gd name="T17" fmla="*/ 12 h 39"/>
                    <a:gd name="T18" fmla="*/ 7 w 7"/>
                    <a:gd name="T19" fmla="*/ 2 h 39"/>
                    <a:gd name="T20" fmla="*/ 5 w 7"/>
                    <a:gd name="T21" fmla="*/ 3 h 39"/>
                    <a:gd name="T22" fmla="*/ 7 w 7"/>
                    <a:gd name="T23" fmla="*/ 0 h 39"/>
                    <a:gd name="T24" fmla="*/ 5 w 7"/>
                    <a:gd name="T25" fmla="*/ 0 h 39"/>
                    <a:gd name="T26" fmla="*/ 5 w 7"/>
                    <a:gd name="T27" fmla="*/ 2 h 39"/>
                    <a:gd name="T28" fmla="*/ 7 w 7"/>
                    <a:gd name="T29" fmla="*/ 0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 h="39">
                      <a:moveTo>
                        <a:pt x="7" y="0"/>
                      </a:moveTo>
                      <a:lnTo>
                        <a:pt x="5" y="2"/>
                      </a:lnTo>
                      <a:lnTo>
                        <a:pt x="4" y="12"/>
                      </a:lnTo>
                      <a:lnTo>
                        <a:pt x="2" y="21"/>
                      </a:lnTo>
                      <a:lnTo>
                        <a:pt x="0" y="31"/>
                      </a:lnTo>
                      <a:lnTo>
                        <a:pt x="2" y="39"/>
                      </a:lnTo>
                      <a:lnTo>
                        <a:pt x="5" y="39"/>
                      </a:lnTo>
                      <a:lnTo>
                        <a:pt x="5" y="21"/>
                      </a:lnTo>
                      <a:lnTo>
                        <a:pt x="7" y="12"/>
                      </a:lnTo>
                      <a:lnTo>
                        <a:pt x="7" y="2"/>
                      </a:lnTo>
                      <a:lnTo>
                        <a:pt x="5" y="3"/>
                      </a:lnTo>
                      <a:lnTo>
                        <a:pt x="7" y="0"/>
                      </a:lnTo>
                      <a:lnTo>
                        <a:pt x="5" y="0"/>
                      </a:lnTo>
                      <a:lnTo>
                        <a:pt x="5" y="2"/>
                      </a:lnTo>
                      <a:lnTo>
                        <a:pt x="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2555" name="Freeform 747"/>
                <p:cNvSpPr>
                  <a:spLocks/>
                </p:cNvSpPr>
                <p:nvPr/>
              </p:nvSpPr>
              <p:spPr bwMode="auto">
                <a:xfrm>
                  <a:off x="4358" y="1635"/>
                  <a:ext cx="15" cy="4"/>
                </a:xfrm>
                <a:custGeom>
                  <a:avLst/>
                  <a:gdLst>
                    <a:gd name="T0" fmla="*/ 31 w 31"/>
                    <a:gd name="T1" fmla="*/ 7 h 8"/>
                    <a:gd name="T2" fmla="*/ 29 w 31"/>
                    <a:gd name="T3" fmla="*/ 5 h 8"/>
                    <a:gd name="T4" fmla="*/ 23 w 31"/>
                    <a:gd name="T5" fmla="*/ 5 h 8"/>
                    <a:gd name="T6" fmla="*/ 20 w 31"/>
                    <a:gd name="T7" fmla="*/ 3 h 8"/>
                    <a:gd name="T8" fmla="*/ 15 w 31"/>
                    <a:gd name="T9" fmla="*/ 5 h 8"/>
                    <a:gd name="T10" fmla="*/ 12 w 31"/>
                    <a:gd name="T11" fmla="*/ 3 h 8"/>
                    <a:gd name="T12" fmla="*/ 8 w 31"/>
                    <a:gd name="T13" fmla="*/ 3 h 8"/>
                    <a:gd name="T14" fmla="*/ 5 w 31"/>
                    <a:gd name="T15" fmla="*/ 2 h 8"/>
                    <a:gd name="T16" fmla="*/ 2 w 31"/>
                    <a:gd name="T17" fmla="*/ 0 h 8"/>
                    <a:gd name="T18" fmla="*/ 0 w 31"/>
                    <a:gd name="T19" fmla="*/ 3 h 8"/>
                    <a:gd name="T20" fmla="*/ 4 w 31"/>
                    <a:gd name="T21" fmla="*/ 5 h 8"/>
                    <a:gd name="T22" fmla="*/ 7 w 31"/>
                    <a:gd name="T23" fmla="*/ 7 h 8"/>
                    <a:gd name="T24" fmla="*/ 12 w 31"/>
                    <a:gd name="T25" fmla="*/ 7 h 8"/>
                    <a:gd name="T26" fmla="*/ 15 w 31"/>
                    <a:gd name="T27" fmla="*/ 8 h 8"/>
                    <a:gd name="T28" fmla="*/ 29 w 31"/>
                    <a:gd name="T29" fmla="*/ 8 h 8"/>
                    <a:gd name="T30" fmla="*/ 28 w 31"/>
                    <a:gd name="T31" fmla="*/ 7 h 8"/>
                    <a:gd name="T32" fmla="*/ 31 w 31"/>
                    <a:gd name="T33" fmla="*/ 7 h 8"/>
                    <a:gd name="T34" fmla="*/ 31 w 31"/>
                    <a:gd name="T35" fmla="*/ 5 h 8"/>
                    <a:gd name="T36" fmla="*/ 29 w 31"/>
                    <a:gd name="T37" fmla="*/ 5 h 8"/>
                    <a:gd name="T38" fmla="*/ 31 w 31"/>
                    <a:gd name="T39" fmla="*/ 7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1" h="8">
                      <a:moveTo>
                        <a:pt x="31" y="7"/>
                      </a:moveTo>
                      <a:lnTo>
                        <a:pt x="29" y="5"/>
                      </a:lnTo>
                      <a:lnTo>
                        <a:pt x="23" y="5"/>
                      </a:lnTo>
                      <a:lnTo>
                        <a:pt x="20" y="3"/>
                      </a:lnTo>
                      <a:lnTo>
                        <a:pt x="15" y="5"/>
                      </a:lnTo>
                      <a:lnTo>
                        <a:pt x="12" y="3"/>
                      </a:lnTo>
                      <a:lnTo>
                        <a:pt x="8" y="3"/>
                      </a:lnTo>
                      <a:lnTo>
                        <a:pt x="5" y="2"/>
                      </a:lnTo>
                      <a:lnTo>
                        <a:pt x="2" y="0"/>
                      </a:lnTo>
                      <a:lnTo>
                        <a:pt x="0" y="3"/>
                      </a:lnTo>
                      <a:lnTo>
                        <a:pt x="4" y="5"/>
                      </a:lnTo>
                      <a:lnTo>
                        <a:pt x="7" y="7"/>
                      </a:lnTo>
                      <a:lnTo>
                        <a:pt x="12" y="7"/>
                      </a:lnTo>
                      <a:lnTo>
                        <a:pt x="15" y="8"/>
                      </a:lnTo>
                      <a:lnTo>
                        <a:pt x="29" y="8"/>
                      </a:lnTo>
                      <a:lnTo>
                        <a:pt x="28" y="7"/>
                      </a:lnTo>
                      <a:lnTo>
                        <a:pt x="31" y="7"/>
                      </a:lnTo>
                      <a:lnTo>
                        <a:pt x="31" y="5"/>
                      </a:lnTo>
                      <a:lnTo>
                        <a:pt x="29" y="5"/>
                      </a:lnTo>
                      <a:lnTo>
                        <a:pt x="31"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2556" name="Freeform 748"/>
                <p:cNvSpPr>
                  <a:spLocks/>
                </p:cNvSpPr>
                <p:nvPr/>
              </p:nvSpPr>
              <p:spPr bwMode="auto">
                <a:xfrm>
                  <a:off x="4376" y="1639"/>
                  <a:ext cx="8" cy="9"/>
                </a:xfrm>
                <a:custGeom>
                  <a:avLst/>
                  <a:gdLst>
                    <a:gd name="T0" fmla="*/ 16 w 16"/>
                    <a:gd name="T1" fmla="*/ 15 h 20"/>
                    <a:gd name="T2" fmla="*/ 14 w 16"/>
                    <a:gd name="T3" fmla="*/ 16 h 20"/>
                    <a:gd name="T4" fmla="*/ 13 w 16"/>
                    <a:gd name="T5" fmla="*/ 16 h 20"/>
                    <a:gd name="T6" fmla="*/ 11 w 16"/>
                    <a:gd name="T7" fmla="*/ 18 h 20"/>
                    <a:gd name="T8" fmla="*/ 6 w 16"/>
                    <a:gd name="T9" fmla="*/ 18 h 20"/>
                    <a:gd name="T10" fmla="*/ 5 w 16"/>
                    <a:gd name="T11" fmla="*/ 20 h 20"/>
                    <a:gd name="T12" fmla="*/ 1 w 16"/>
                    <a:gd name="T13" fmla="*/ 20 h 20"/>
                    <a:gd name="T14" fmla="*/ 1 w 16"/>
                    <a:gd name="T15" fmla="*/ 15 h 20"/>
                    <a:gd name="T16" fmla="*/ 0 w 16"/>
                    <a:gd name="T17" fmla="*/ 12 h 20"/>
                    <a:gd name="T18" fmla="*/ 0 w 16"/>
                    <a:gd name="T19" fmla="*/ 8 h 20"/>
                    <a:gd name="T20" fmla="*/ 1 w 16"/>
                    <a:gd name="T21" fmla="*/ 5 h 20"/>
                    <a:gd name="T22" fmla="*/ 1 w 16"/>
                    <a:gd name="T23" fmla="*/ 2 h 20"/>
                    <a:gd name="T24" fmla="*/ 8 w 16"/>
                    <a:gd name="T25" fmla="*/ 2 h 20"/>
                    <a:gd name="T26" fmla="*/ 11 w 16"/>
                    <a:gd name="T27" fmla="*/ 0 h 20"/>
                    <a:gd name="T28" fmla="*/ 14 w 16"/>
                    <a:gd name="T29" fmla="*/ 2 h 20"/>
                    <a:gd name="T30" fmla="*/ 16 w 16"/>
                    <a:gd name="T31" fmla="*/ 4 h 20"/>
                    <a:gd name="T32" fmla="*/ 16 w 16"/>
                    <a:gd name="T33" fmla="*/ 15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 h="20">
                      <a:moveTo>
                        <a:pt x="16" y="15"/>
                      </a:moveTo>
                      <a:lnTo>
                        <a:pt x="14" y="16"/>
                      </a:lnTo>
                      <a:lnTo>
                        <a:pt x="13" y="16"/>
                      </a:lnTo>
                      <a:lnTo>
                        <a:pt x="11" y="18"/>
                      </a:lnTo>
                      <a:lnTo>
                        <a:pt x="6" y="18"/>
                      </a:lnTo>
                      <a:lnTo>
                        <a:pt x="5" y="20"/>
                      </a:lnTo>
                      <a:lnTo>
                        <a:pt x="1" y="20"/>
                      </a:lnTo>
                      <a:lnTo>
                        <a:pt x="1" y="15"/>
                      </a:lnTo>
                      <a:lnTo>
                        <a:pt x="0" y="12"/>
                      </a:lnTo>
                      <a:lnTo>
                        <a:pt x="0" y="8"/>
                      </a:lnTo>
                      <a:lnTo>
                        <a:pt x="1" y="5"/>
                      </a:lnTo>
                      <a:lnTo>
                        <a:pt x="1" y="2"/>
                      </a:lnTo>
                      <a:lnTo>
                        <a:pt x="8" y="2"/>
                      </a:lnTo>
                      <a:lnTo>
                        <a:pt x="11" y="0"/>
                      </a:lnTo>
                      <a:lnTo>
                        <a:pt x="14" y="2"/>
                      </a:lnTo>
                      <a:lnTo>
                        <a:pt x="16" y="4"/>
                      </a:lnTo>
                      <a:lnTo>
                        <a:pt x="16" y="15"/>
                      </a:lnTo>
                      <a:close/>
                    </a:path>
                  </a:pathLst>
                </a:custGeom>
                <a:solidFill>
                  <a:srgbClr val="E5E5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2557" name="Freeform 749"/>
                <p:cNvSpPr>
                  <a:spLocks/>
                </p:cNvSpPr>
                <p:nvPr/>
              </p:nvSpPr>
              <p:spPr bwMode="auto">
                <a:xfrm>
                  <a:off x="4376" y="1645"/>
                  <a:ext cx="9" cy="4"/>
                </a:xfrm>
                <a:custGeom>
                  <a:avLst/>
                  <a:gdLst>
                    <a:gd name="T0" fmla="*/ 0 w 18"/>
                    <a:gd name="T1" fmla="*/ 7 h 8"/>
                    <a:gd name="T2" fmla="*/ 1 w 18"/>
                    <a:gd name="T3" fmla="*/ 8 h 8"/>
                    <a:gd name="T4" fmla="*/ 5 w 18"/>
                    <a:gd name="T5" fmla="*/ 8 h 8"/>
                    <a:gd name="T6" fmla="*/ 8 w 18"/>
                    <a:gd name="T7" fmla="*/ 7 h 8"/>
                    <a:gd name="T8" fmla="*/ 9 w 18"/>
                    <a:gd name="T9" fmla="*/ 7 h 8"/>
                    <a:gd name="T10" fmla="*/ 11 w 18"/>
                    <a:gd name="T11" fmla="*/ 5 h 8"/>
                    <a:gd name="T12" fmla="*/ 14 w 18"/>
                    <a:gd name="T13" fmla="*/ 5 h 8"/>
                    <a:gd name="T14" fmla="*/ 18 w 18"/>
                    <a:gd name="T15" fmla="*/ 3 h 8"/>
                    <a:gd name="T16" fmla="*/ 16 w 18"/>
                    <a:gd name="T17" fmla="*/ 0 h 8"/>
                    <a:gd name="T18" fmla="*/ 14 w 18"/>
                    <a:gd name="T19" fmla="*/ 2 h 8"/>
                    <a:gd name="T20" fmla="*/ 11 w 18"/>
                    <a:gd name="T21" fmla="*/ 2 h 8"/>
                    <a:gd name="T22" fmla="*/ 9 w 18"/>
                    <a:gd name="T23" fmla="*/ 3 h 8"/>
                    <a:gd name="T24" fmla="*/ 6 w 18"/>
                    <a:gd name="T25" fmla="*/ 3 h 8"/>
                    <a:gd name="T26" fmla="*/ 5 w 18"/>
                    <a:gd name="T27" fmla="*/ 5 h 8"/>
                    <a:gd name="T28" fmla="*/ 1 w 18"/>
                    <a:gd name="T29" fmla="*/ 5 h 8"/>
                    <a:gd name="T30" fmla="*/ 3 w 18"/>
                    <a:gd name="T31" fmla="*/ 7 h 8"/>
                    <a:gd name="T32" fmla="*/ 0 w 18"/>
                    <a:gd name="T33" fmla="*/ 7 h 8"/>
                    <a:gd name="T34" fmla="*/ 0 w 18"/>
                    <a:gd name="T35" fmla="*/ 8 h 8"/>
                    <a:gd name="T36" fmla="*/ 1 w 18"/>
                    <a:gd name="T37" fmla="*/ 8 h 8"/>
                    <a:gd name="T38" fmla="*/ 0 w 18"/>
                    <a:gd name="T39" fmla="*/ 7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8" h="8">
                      <a:moveTo>
                        <a:pt x="0" y="7"/>
                      </a:moveTo>
                      <a:lnTo>
                        <a:pt x="1" y="8"/>
                      </a:lnTo>
                      <a:lnTo>
                        <a:pt x="5" y="8"/>
                      </a:lnTo>
                      <a:lnTo>
                        <a:pt x="8" y="7"/>
                      </a:lnTo>
                      <a:lnTo>
                        <a:pt x="9" y="7"/>
                      </a:lnTo>
                      <a:lnTo>
                        <a:pt x="11" y="5"/>
                      </a:lnTo>
                      <a:lnTo>
                        <a:pt x="14" y="5"/>
                      </a:lnTo>
                      <a:lnTo>
                        <a:pt x="18" y="3"/>
                      </a:lnTo>
                      <a:lnTo>
                        <a:pt x="16" y="0"/>
                      </a:lnTo>
                      <a:lnTo>
                        <a:pt x="14" y="2"/>
                      </a:lnTo>
                      <a:lnTo>
                        <a:pt x="11" y="2"/>
                      </a:lnTo>
                      <a:lnTo>
                        <a:pt x="9" y="3"/>
                      </a:lnTo>
                      <a:lnTo>
                        <a:pt x="6" y="3"/>
                      </a:lnTo>
                      <a:lnTo>
                        <a:pt x="5" y="5"/>
                      </a:lnTo>
                      <a:lnTo>
                        <a:pt x="1" y="5"/>
                      </a:lnTo>
                      <a:lnTo>
                        <a:pt x="3" y="7"/>
                      </a:lnTo>
                      <a:lnTo>
                        <a:pt x="0" y="7"/>
                      </a:lnTo>
                      <a:lnTo>
                        <a:pt x="0" y="8"/>
                      </a:lnTo>
                      <a:lnTo>
                        <a:pt x="1" y="8"/>
                      </a:lnTo>
                      <a:lnTo>
                        <a:pt x="0"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2558" name="Freeform 750"/>
                <p:cNvSpPr>
                  <a:spLocks/>
                </p:cNvSpPr>
                <p:nvPr/>
              </p:nvSpPr>
              <p:spPr bwMode="auto">
                <a:xfrm>
                  <a:off x="4375" y="1639"/>
                  <a:ext cx="5" cy="9"/>
                </a:xfrm>
                <a:custGeom>
                  <a:avLst/>
                  <a:gdLst>
                    <a:gd name="T0" fmla="*/ 10 w 10"/>
                    <a:gd name="T1" fmla="*/ 0 h 20"/>
                    <a:gd name="T2" fmla="*/ 7 w 10"/>
                    <a:gd name="T3" fmla="*/ 0 h 20"/>
                    <a:gd name="T4" fmla="*/ 3 w 10"/>
                    <a:gd name="T5" fmla="*/ 2 h 20"/>
                    <a:gd name="T6" fmla="*/ 2 w 10"/>
                    <a:gd name="T7" fmla="*/ 5 h 20"/>
                    <a:gd name="T8" fmla="*/ 0 w 10"/>
                    <a:gd name="T9" fmla="*/ 8 h 20"/>
                    <a:gd name="T10" fmla="*/ 0 w 10"/>
                    <a:gd name="T11" fmla="*/ 12 h 20"/>
                    <a:gd name="T12" fmla="*/ 2 w 10"/>
                    <a:gd name="T13" fmla="*/ 15 h 20"/>
                    <a:gd name="T14" fmla="*/ 2 w 10"/>
                    <a:gd name="T15" fmla="*/ 20 h 20"/>
                    <a:gd name="T16" fmla="*/ 5 w 10"/>
                    <a:gd name="T17" fmla="*/ 20 h 20"/>
                    <a:gd name="T18" fmla="*/ 3 w 10"/>
                    <a:gd name="T19" fmla="*/ 18 h 20"/>
                    <a:gd name="T20" fmla="*/ 3 w 10"/>
                    <a:gd name="T21" fmla="*/ 5 h 20"/>
                    <a:gd name="T22" fmla="*/ 5 w 10"/>
                    <a:gd name="T23" fmla="*/ 4 h 20"/>
                    <a:gd name="T24" fmla="*/ 10 w 10"/>
                    <a:gd name="T25" fmla="*/ 4 h 20"/>
                    <a:gd name="T26" fmla="*/ 10 w 10"/>
                    <a:gd name="T27"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 h="20">
                      <a:moveTo>
                        <a:pt x="10" y="0"/>
                      </a:moveTo>
                      <a:lnTo>
                        <a:pt x="7" y="0"/>
                      </a:lnTo>
                      <a:lnTo>
                        <a:pt x="3" y="2"/>
                      </a:lnTo>
                      <a:lnTo>
                        <a:pt x="2" y="5"/>
                      </a:lnTo>
                      <a:lnTo>
                        <a:pt x="0" y="8"/>
                      </a:lnTo>
                      <a:lnTo>
                        <a:pt x="0" y="12"/>
                      </a:lnTo>
                      <a:lnTo>
                        <a:pt x="2" y="15"/>
                      </a:lnTo>
                      <a:lnTo>
                        <a:pt x="2" y="20"/>
                      </a:lnTo>
                      <a:lnTo>
                        <a:pt x="5" y="20"/>
                      </a:lnTo>
                      <a:lnTo>
                        <a:pt x="3" y="18"/>
                      </a:lnTo>
                      <a:lnTo>
                        <a:pt x="3" y="5"/>
                      </a:lnTo>
                      <a:lnTo>
                        <a:pt x="5" y="4"/>
                      </a:lnTo>
                      <a:lnTo>
                        <a:pt x="10" y="4"/>
                      </a:lnTo>
                      <a:lnTo>
                        <a:pt x="1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2559" name="Freeform 751"/>
                <p:cNvSpPr>
                  <a:spLocks/>
                </p:cNvSpPr>
                <p:nvPr/>
              </p:nvSpPr>
              <p:spPr bwMode="auto">
                <a:xfrm>
                  <a:off x="4380" y="1638"/>
                  <a:ext cx="6" cy="9"/>
                </a:xfrm>
                <a:custGeom>
                  <a:avLst/>
                  <a:gdLst>
                    <a:gd name="T0" fmla="*/ 10 w 11"/>
                    <a:gd name="T1" fmla="*/ 17 h 17"/>
                    <a:gd name="T2" fmla="*/ 11 w 11"/>
                    <a:gd name="T3" fmla="*/ 16 h 17"/>
                    <a:gd name="T4" fmla="*/ 11 w 11"/>
                    <a:gd name="T5" fmla="*/ 11 h 17"/>
                    <a:gd name="T6" fmla="*/ 10 w 11"/>
                    <a:gd name="T7" fmla="*/ 8 h 17"/>
                    <a:gd name="T8" fmla="*/ 10 w 11"/>
                    <a:gd name="T9" fmla="*/ 6 h 17"/>
                    <a:gd name="T10" fmla="*/ 8 w 11"/>
                    <a:gd name="T11" fmla="*/ 3 h 17"/>
                    <a:gd name="T12" fmla="*/ 6 w 11"/>
                    <a:gd name="T13" fmla="*/ 1 h 17"/>
                    <a:gd name="T14" fmla="*/ 3 w 11"/>
                    <a:gd name="T15" fmla="*/ 0 h 17"/>
                    <a:gd name="T16" fmla="*/ 0 w 11"/>
                    <a:gd name="T17" fmla="*/ 1 h 17"/>
                    <a:gd name="T18" fmla="*/ 0 w 11"/>
                    <a:gd name="T19" fmla="*/ 5 h 17"/>
                    <a:gd name="T20" fmla="*/ 6 w 11"/>
                    <a:gd name="T21" fmla="*/ 5 h 17"/>
                    <a:gd name="T22" fmla="*/ 6 w 11"/>
                    <a:gd name="T23" fmla="*/ 16 h 17"/>
                    <a:gd name="T24" fmla="*/ 8 w 11"/>
                    <a:gd name="T25" fmla="*/ 14 h 17"/>
                    <a:gd name="T26" fmla="*/ 10 w 11"/>
                    <a:gd name="T27" fmla="*/ 17 h 17"/>
                    <a:gd name="T28" fmla="*/ 11 w 11"/>
                    <a:gd name="T29" fmla="*/ 16 h 17"/>
                    <a:gd name="T30" fmla="*/ 10 w 11"/>
                    <a:gd name="T31" fmla="*/ 1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 h="17">
                      <a:moveTo>
                        <a:pt x="10" y="17"/>
                      </a:moveTo>
                      <a:lnTo>
                        <a:pt x="11" y="16"/>
                      </a:lnTo>
                      <a:lnTo>
                        <a:pt x="11" y="11"/>
                      </a:lnTo>
                      <a:lnTo>
                        <a:pt x="10" y="8"/>
                      </a:lnTo>
                      <a:lnTo>
                        <a:pt x="10" y="6"/>
                      </a:lnTo>
                      <a:lnTo>
                        <a:pt x="8" y="3"/>
                      </a:lnTo>
                      <a:lnTo>
                        <a:pt x="6" y="1"/>
                      </a:lnTo>
                      <a:lnTo>
                        <a:pt x="3" y="0"/>
                      </a:lnTo>
                      <a:lnTo>
                        <a:pt x="0" y="1"/>
                      </a:lnTo>
                      <a:lnTo>
                        <a:pt x="0" y="5"/>
                      </a:lnTo>
                      <a:lnTo>
                        <a:pt x="6" y="5"/>
                      </a:lnTo>
                      <a:lnTo>
                        <a:pt x="6" y="16"/>
                      </a:lnTo>
                      <a:lnTo>
                        <a:pt x="8" y="14"/>
                      </a:lnTo>
                      <a:lnTo>
                        <a:pt x="10" y="17"/>
                      </a:lnTo>
                      <a:lnTo>
                        <a:pt x="11" y="16"/>
                      </a:lnTo>
                      <a:lnTo>
                        <a:pt x="10" y="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2560" name="Freeform 752"/>
                <p:cNvSpPr>
                  <a:spLocks/>
                </p:cNvSpPr>
                <p:nvPr/>
              </p:nvSpPr>
              <p:spPr bwMode="auto">
                <a:xfrm>
                  <a:off x="4445" y="1639"/>
                  <a:ext cx="3" cy="20"/>
                </a:xfrm>
                <a:custGeom>
                  <a:avLst/>
                  <a:gdLst>
                    <a:gd name="T0" fmla="*/ 7 w 7"/>
                    <a:gd name="T1" fmla="*/ 2 h 39"/>
                    <a:gd name="T2" fmla="*/ 5 w 7"/>
                    <a:gd name="T3" fmla="*/ 10 h 39"/>
                    <a:gd name="T4" fmla="*/ 5 w 7"/>
                    <a:gd name="T5" fmla="*/ 19 h 39"/>
                    <a:gd name="T6" fmla="*/ 4 w 7"/>
                    <a:gd name="T7" fmla="*/ 29 h 39"/>
                    <a:gd name="T8" fmla="*/ 4 w 7"/>
                    <a:gd name="T9" fmla="*/ 39 h 39"/>
                    <a:gd name="T10" fmla="*/ 2 w 7"/>
                    <a:gd name="T11" fmla="*/ 39 h 39"/>
                    <a:gd name="T12" fmla="*/ 0 w 7"/>
                    <a:gd name="T13" fmla="*/ 37 h 39"/>
                    <a:gd name="T14" fmla="*/ 0 w 7"/>
                    <a:gd name="T15" fmla="*/ 18 h 39"/>
                    <a:gd name="T16" fmla="*/ 2 w 7"/>
                    <a:gd name="T17" fmla="*/ 8 h 39"/>
                    <a:gd name="T18" fmla="*/ 5 w 7"/>
                    <a:gd name="T19" fmla="*/ 0 h 39"/>
                    <a:gd name="T20" fmla="*/ 7 w 7"/>
                    <a:gd name="T21" fmla="*/ 2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 h="39">
                      <a:moveTo>
                        <a:pt x="7" y="2"/>
                      </a:moveTo>
                      <a:lnTo>
                        <a:pt x="5" y="10"/>
                      </a:lnTo>
                      <a:lnTo>
                        <a:pt x="5" y="19"/>
                      </a:lnTo>
                      <a:lnTo>
                        <a:pt x="4" y="29"/>
                      </a:lnTo>
                      <a:lnTo>
                        <a:pt x="4" y="39"/>
                      </a:lnTo>
                      <a:lnTo>
                        <a:pt x="2" y="39"/>
                      </a:lnTo>
                      <a:lnTo>
                        <a:pt x="0" y="37"/>
                      </a:lnTo>
                      <a:lnTo>
                        <a:pt x="0" y="18"/>
                      </a:lnTo>
                      <a:lnTo>
                        <a:pt x="2" y="8"/>
                      </a:lnTo>
                      <a:lnTo>
                        <a:pt x="5" y="0"/>
                      </a:lnTo>
                      <a:lnTo>
                        <a:pt x="7"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2561" name="Freeform 753"/>
                <p:cNvSpPr>
                  <a:spLocks/>
                </p:cNvSpPr>
                <p:nvPr/>
              </p:nvSpPr>
              <p:spPr bwMode="auto">
                <a:xfrm>
                  <a:off x="4446" y="1640"/>
                  <a:ext cx="3" cy="20"/>
                </a:xfrm>
                <a:custGeom>
                  <a:avLst/>
                  <a:gdLst>
                    <a:gd name="T0" fmla="*/ 3 w 7"/>
                    <a:gd name="T1" fmla="*/ 38 h 38"/>
                    <a:gd name="T2" fmla="*/ 3 w 7"/>
                    <a:gd name="T3" fmla="*/ 17 h 38"/>
                    <a:gd name="T4" fmla="*/ 5 w 7"/>
                    <a:gd name="T5" fmla="*/ 8 h 38"/>
                    <a:gd name="T6" fmla="*/ 7 w 7"/>
                    <a:gd name="T7" fmla="*/ 0 h 38"/>
                    <a:gd name="T8" fmla="*/ 3 w 7"/>
                    <a:gd name="T9" fmla="*/ 0 h 38"/>
                    <a:gd name="T10" fmla="*/ 3 w 7"/>
                    <a:gd name="T11" fmla="*/ 8 h 38"/>
                    <a:gd name="T12" fmla="*/ 2 w 7"/>
                    <a:gd name="T13" fmla="*/ 17 h 38"/>
                    <a:gd name="T14" fmla="*/ 0 w 7"/>
                    <a:gd name="T15" fmla="*/ 27 h 38"/>
                    <a:gd name="T16" fmla="*/ 0 w 7"/>
                    <a:gd name="T17" fmla="*/ 37 h 38"/>
                    <a:gd name="T18" fmla="*/ 2 w 7"/>
                    <a:gd name="T19" fmla="*/ 35 h 38"/>
                    <a:gd name="T20" fmla="*/ 3 w 7"/>
                    <a:gd name="T21" fmla="*/ 38 h 38"/>
                    <a:gd name="T22" fmla="*/ 3 w 7"/>
                    <a:gd name="T23" fmla="*/ 37 h 38"/>
                    <a:gd name="T24" fmla="*/ 3 w 7"/>
                    <a:gd name="T25" fmla="*/ 3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 h="38">
                      <a:moveTo>
                        <a:pt x="3" y="38"/>
                      </a:moveTo>
                      <a:lnTo>
                        <a:pt x="3" y="17"/>
                      </a:lnTo>
                      <a:lnTo>
                        <a:pt x="5" y="8"/>
                      </a:lnTo>
                      <a:lnTo>
                        <a:pt x="7" y="0"/>
                      </a:lnTo>
                      <a:lnTo>
                        <a:pt x="3" y="0"/>
                      </a:lnTo>
                      <a:lnTo>
                        <a:pt x="3" y="8"/>
                      </a:lnTo>
                      <a:lnTo>
                        <a:pt x="2" y="17"/>
                      </a:lnTo>
                      <a:lnTo>
                        <a:pt x="0" y="27"/>
                      </a:lnTo>
                      <a:lnTo>
                        <a:pt x="0" y="37"/>
                      </a:lnTo>
                      <a:lnTo>
                        <a:pt x="2" y="35"/>
                      </a:lnTo>
                      <a:lnTo>
                        <a:pt x="3" y="38"/>
                      </a:lnTo>
                      <a:lnTo>
                        <a:pt x="3" y="37"/>
                      </a:lnTo>
                      <a:lnTo>
                        <a:pt x="3"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2562" name="Freeform 754"/>
                <p:cNvSpPr>
                  <a:spLocks/>
                </p:cNvSpPr>
                <p:nvPr/>
              </p:nvSpPr>
              <p:spPr bwMode="auto">
                <a:xfrm>
                  <a:off x="4444" y="1657"/>
                  <a:ext cx="4" cy="3"/>
                </a:xfrm>
                <a:custGeom>
                  <a:avLst/>
                  <a:gdLst>
                    <a:gd name="T0" fmla="*/ 0 w 6"/>
                    <a:gd name="T1" fmla="*/ 2 h 5"/>
                    <a:gd name="T2" fmla="*/ 0 w 6"/>
                    <a:gd name="T3" fmla="*/ 4 h 5"/>
                    <a:gd name="T4" fmla="*/ 1 w 6"/>
                    <a:gd name="T5" fmla="*/ 4 h 5"/>
                    <a:gd name="T6" fmla="*/ 1 w 6"/>
                    <a:gd name="T7" fmla="*/ 5 h 5"/>
                    <a:gd name="T8" fmla="*/ 6 w 6"/>
                    <a:gd name="T9" fmla="*/ 5 h 5"/>
                    <a:gd name="T10" fmla="*/ 5 w 6"/>
                    <a:gd name="T11" fmla="*/ 2 h 5"/>
                    <a:gd name="T12" fmla="*/ 3 w 6"/>
                    <a:gd name="T13" fmla="*/ 2 h 5"/>
                    <a:gd name="T14" fmla="*/ 3 w 6"/>
                    <a:gd name="T15" fmla="*/ 0 h 5"/>
                    <a:gd name="T16" fmla="*/ 1 w 6"/>
                    <a:gd name="T17" fmla="*/ 0 h 5"/>
                    <a:gd name="T18" fmla="*/ 3 w 6"/>
                    <a:gd name="T19" fmla="*/ 2 h 5"/>
                    <a:gd name="T20" fmla="*/ 0 w 6"/>
                    <a:gd name="T21" fmla="*/ 2 h 5"/>
                    <a:gd name="T22" fmla="*/ 0 w 6"/>
                    <a:gd name="T23" fmla="*/ 4 h 5"/>
                    <a:gd name="T24" fmla="*/ 0 w 6"/>
                    <a:gd name="T25"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 h="5">
                      <a:moveTo>
                        <a:pt x="0" y="2"/>
                      </a:moveTo>
                      <a:lnTo>
                        <a:pt x="0" y="4"/>
                      </a:lnTo>
                      <a:lnTo>
                        <a:pt x="1" y="4"/>
                      </a:lnTo>
                      <a:lnTo>
                        <a:pt x="1" y="5"/>
                      </a:lnTo>
                      <a:lnTo>
                        <a:pt x="6" y="5"/>
                      </a:lnTo>
                      <a:lnTo>
                        <a:pt x="5" y="2"/>
                      </a:lnTo>
                      <a:lnTo>
                        <a:pt x="3" y="2"/>
                      </a:lnTo>
                      <a:lnTo>
                        <a:pt x="3" y="0"/>
                      </a:lnTo>
                      <a:lnTo>
                        <a:pt x="1" y="0"/>
                      </a:lnTo>
                      <a:lnTo>
                        <a:pt x="3" y="2"/>
                      </a:lnTo>
                      <a:lnTo>
                        <a:pt x="0" y="2"/>
                      </a:lnTo>
                      <a:lnTo>
                        <a:pt x="0" y="4"/>
                      </a:lnTo>
                      <a:lnTo>
                        <a:pt x="0"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2563" name="Freeform 755"/>
                <p:cNvSpPr>
                  <a:spLocks/>
                </p:cNvSpPr>
                <p:nvPr/>
              </p:nvSpPr>
              <p:spPr bwMode="auto">
                <a:xfrm>
                  <a:off x="4444" y="1638"/>
                  <a:ext cx="4" cy="20"/>
                </a:xfrm>
                <a:custGeom>
                  <a:avLst/>
                  <a:gdLst>
                    <a:gd name="T0" fmla="*/ 8 w 8"/>
                    <a:gd name="T1" fmla="*/ 1 h 40"/>
                    <a:gd name="T2" fmla="*/ 5 w 8"/>
                    <a:gd name="T3" fmla="*/ 1 h 40"/>
                    <a:gd name="T4" fmla="*/ 1 w 8"/>
                    <a:gd name="T5" fmla="*/ 11 h 40"/>
                    <a:gd name="T6" fmla="*/ 0 w 8"/>
                    <a:gd name="T7" fmla="*/ 21 h 40"/>
                    <a:gd name="T8" fmla="*/ 0 w 8"/>
                    <a:gd name="T9" fmla="*/ 40 h 40"/>
                    <a:gd name="T10" fmla="*/ 3 w 8"/>
                    <a:gd name="T11" fmla="*/ 40 h 40"/>
                    <a:gd name="T12" fmla="*/ 3 w 8"/>
                    <a:gd name="T13" fmla="*/ 21 h 40"/>
                    <a:gd name="T14" fmla="*/ 6 w 8"/>
                    <a:gd name="T15" fmla="*/ 11 h 40"/>
                    <a:gd name="T16" fmla="*/ 8 w 8"/>
                    <a:gd name="T17" fmla="*/ 3 h 40"/>
                    <a:gd name="T18" fmla="*/ 6 w 8"/>
                    <a:gd name="T19" fmla="*/ 3 h 40"/>
                    <a:gd name="T20" fmla="*/ 8 w 8"/>
                    <a:gd name="T21" fmla="*/ 1 h 40"/>
                    <a:gd name="T22" fmla="*/ 6 w 8"/>
                    <a:gd name="T23" fmla="*/ 0 h 40"/>
                    <a:gd name="T24" fmla="*/ 5 w 8"/>
                    <a:gd name="T25" fmla="*/ 1 h 40"/>
                    <a:gd name="T26" fmla="*/ 8 w 8"/>
                    <a:gd name="T27" fmla="*/ 1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 h="40">
                      <a:moveTo>
                        <a:pt x="8" y="1"/>
                      </a:moveTo>
                      <a:lnTo>
                        <a:pt x="5" y="1"/>
                      </a:lnTo>
                      <a:lnTo>
                        <a:pt x="1" y="11"/>
                      </a:lnTo>
                      <a:lnTo>
                        <a:pt x="0" y="21"/>
                      </a:lnTo>
                      <a:lnTo>
                        <a:pt x="0" y="40"/>
                      </a:lnTo>
                      <a:lnTo>
                        <a:pt x="3" y="40"/>
                      </a:lnTo>
                      <a:lnTo>
                        <a:pt x="3" y="21"/>
                      </a:lnTo>
                      <a:lnTo>
                        <a:pt x="6" y="11"/>
                      </a:lnTo>
                      <a:lnTo>
                        <a:pt x="8" y="3"/>
                      </a:lnTo>
                      <a:lnTo>
                        <a:pt x="6" y="3"/>
                      </a:lnTo>
                      <a:lnTo>
                        <a:pt x="8" y="1"/>
                      </a:lnTo>
                      <a:lnTo>
                        <a:pt x="6" y="0"/>
                      </a:lnTo>
                      <a:lnTo>
                        <a:pt x="5" y="1"/>
                      </a:lnTo>
                      <a:lnTo>
                        <a:pt x="8"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2564" name="Freeform 756"/>
                <p:cNvSpPr>
                  <a:spLocks/>
                </p:cNvSpPr>
                <p:nvPr/>
              </p:nvSpPr>
              <p:spPr bwMode="auto">
                <a:xfrm>
                  <a:off x="4448" y="1639"/>
                  <a:ext cx="1" cy="2"/>
                </a:xfrm>
                <a:custGeom>
                  <a:avLst/>
                  <a:gdLst>
                    <a:gd name="T0" fmla="*/ 4 w 4"/>
                    <a:gd name="T1" fmla="*/ 4 h 5"/>
                    <a:gd name="T2" fmla="*/ 4 w 4"/>
                    <a:gd name="T3" fmla="*/ 2 h 5"/>
                    <a:gd name="T4" fmla="*/ 2 w 4"/>
                    <a:gd name="T5" fmla="*/ 0 h 5"/>
                    <a:gd name="T6" fmla="*/ 0 w 4"/>
                    <a:gd name="T7" fmla="*/ 2 h 5"/>
                    <a:gd name="T8" fmla="*/ 0 w 4"/>
                    <a:gd name="T9" fmla="*/ 5 h 5"/>
                    <a:gd name="T10" fmla="*/ 0 w 4"/>
                    <a:gd name="T11" fmla="*/ 4 h 5"/>
                    <a:gd name="T12" fmla="*/ 4 w 4"/>
                    <a:gd name="T13" fmla="*/ 4 h 5"/>
                    <a:gd name="T14" fmla="*/ 4 w 4"/>
                    <a:gd name="T15" fmla="*/ 2 h 5"/>
                    <a:gd name="T16" fmla="*/ 4 w 4"/>
                    <a:gd name="T17" fmla="*/ 4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5">
                      <a:moveTo>
                        <a:pt x="4" y="4"/>
                      </a:moveTo>
                      <a:lnTo>
                        <a:pt x="4" y="2"/>
                      </a:lnTo>
                      <a:lnTo>
                        <a:pt x="2" y="0"/>
                      </a:lnTo>
                      <a:lnTo>
                        <a:pt x="0" y="2"/>
                      </a:lnTo>
                      <a:lnTo>
                        <a:pt x="0" y="5"/>
                      </a:lnTo>
                      <a:lnTo>
                        <a:pt x="0" y="4"/>
                      </a:lnTo>
                      <a:lnTo>
                        <a:pt x="4" y="4"/>
                      </a:lnTo>
                      <a:lnTo>
                        <a:pt x="4" y="2"/>
                      </a:lnTo>
                      <a:lnTo>
                        <a:pt x="4"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2565" name="Freeform 757"/>
                <p:cNvSpPr>
                  <a:spLocks/>
                </p:cNvSpPr>
                <p:nvPr/>
              </p:nvSpPr>
              <p:spPr bwMode="auto">
                <a:xfrm>
                  <a:off x="4428" y="1640"/>
                  <a:ext cx="3" cy="20"/>
                </a:xfrm>
                <a:custGeom>
                  <a:avLst/>
                  <a:gdLst>
                    <a:gd name="T0" fmla="*/ 3 w 4"/>
                    <a:gd name="T1" fmla="*/ 14 h 40"/>
                    <a:gd name="T2" fmla="*/ 4 w 4"/>
                    <a:gd name="T3" fmla="*/ 38 h 40"/>
                    <a:gd name="T4" fmla="*/ 3 w 4"/>
                    <a:gd name="T5" fmla="*/ 38 h 40"/>
                    <a:gd name="T6" fmla="*/ 3 w 4"/>
                    <a:gd name="T7" fmla="*/ 40 h 40"/>
                    <a:gd name="T8" fmla="*/ 1 w 4"/>
                    <a:gd name="T9" fmla="*/ 33 h 40"/>
                    <a:gd name="T10" fmla="*/ 0 w 4"/>
                    <a:gd name="T11" fmla="*/ 29 h 40"/>
                    <a:gd name="T12" fmla="*/ 0 w 4"/>
                    <a:gd name="T13" fmla="*/ 8 h 40"/>
                    <a:gd name="T14" fmla="*/ 1 w 4"/>
                    <a:gd name="T15" fmla="*/ 3 h 40"/>
                    <a:gd name="T16" fmla="*/ 3 w 4"/>
                    <a:gd name="T17" fmla="*/ 0 h 40"/>
                    <a:gd name="T18" fmla="*/ 4 w 4"/>
                    <a:gd name="T19" fmla="*/ 3 h 40"/>
                    <a:gd name="T20" fmla="*/ 3 w 4"/>
                    <a:gd name="T21" fmla="*/ 6 h 40"/>
                    <a:gd name="T22" fmla="*/ 3 w 4"/>
                    <a:gd name="T23" fmla="*/ 14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 h="40">
                      <a:moveTo>
                        <a:pt x="3" y="14"/>
                      </a:moveTo>
                      <a:lnTo>
                        <a:pt x="4" y="38"/>
                      </a:lnTo>
                      <a:lnTo>
                        <a:pt x="3" y="38"/>
                      </a:lnTo>
                      <a:lnTo>
                        <a:pt x="3" y="40"/>
                      </a:lnTo>
                      <a:lnTo>
                        <a:pt x="1" y="33"/>
                      </a:lnTo>
                      <a:lnTo>
                        <a:pt x="0" y="29"/>
                      </a:lnTo>
                      <a:lnTo>
                        <a:pt x="0" y="8"/>
                      </a:lnTo>
                      <a:lnTo>
                        <a:pt x="1" y="3"/>
                      </a:lnTo>
                      <a:lnTo>
                        <a:pt x="3" y="0"/>
                      </a:lnTo>
                      <a:lnTo>
                        <a:pt x="4" y="3"/>
                      </a:lnTo>
                      <a:lnTo>
                        <a:pt x="3" y="6"/>
                      </a:lnTo>
                      <a:lnTo>
                        <a:pt x="3" y="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2566" name="Freeform 758"/>
                <p:cNvSpPr>
                  <a:spLocks/>
                </p:cNvSpPr>
                <p:nvPr/>
              </p:nvSpPr>
              <p:spPr bwMode="auto">
                <a:xfrm>
                  <a:off x="4429" y="1648"/>
                  <a:ext cx="3" cy="12"/>
                </a:xfrm>
                <a:custGeom>
                  <a:avLst/>
                  <a:gdLst>
                    <a:gd name="T0" fmla="*/ 3 w 7"/>
                    <a:gd name="T1" fmla="*/ 26 h 26"/>
                    <a:gd name="T2" fmla="*/ 5 w 7"/>
                    <a:gd name="T3" fmla="*/ 24 h 26"/>
                    <a:gd name="T4" fmla="*/ 3 w 7"/>
                    <a:gd name="T5" fmla="*/ 0 h 26"/>
                    <a:gd name="T6" fmla="*/ 0 w 7"/>
                    <a:gd name="T7" fmla="*/ 0 h 26"/>
                    <a:gd name="T8" fmla="*/ 2 w 7"/>
                    <a:gd name="T9" fmla="*/ 24 h 26"/>
                    <a:gd name="T10" fmla="*/ 3 w 7"/>
                    <a:gd name="T11" fmla="*/ 23 h 26"/>
                    <a:gd name="T12" fmla="*/ 3 w 7"/>
                    <a:gd name="T13" fmla="*/ 26 h 26"/>
                    <a:gd name="T14" fmla="*/ 7 w 7"/>
                    <a:gd name="T15" fmla="*/ 26 h 26"/>
                    <a:gd name="T16" fmla="*/ 5 w 7"/>
                    <a:gd name="T17" fmla="*/ 24 h 26"/>
                    <a:gd name="T18" fmla="*/ 3 w 7"/>
                    <a:gd name="T19" fmla="*/ 2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26">
                      <a:moveTo>
                        <a:pt x="3" y="26"/>
                      </a:moveTo>
                      <a:lnTo>
                        <a:pt x="5" y="24"/>
                      </a:lnTo>
                      <a:lnTo>
                        <a:pt x="3" y="0"/>
                      </a:lnTo>
                      <a:lnTo>
                        <a:pt x="0" y="0"/>
                      </a:lnTo>
                      <a:lnTo>
                        <a:pt x="2" y="24"/>
                      </a:lnTo>
                      <a:lnTo>
                        <a:pt x="3" y="23"/>
                      </a:lnTo>
                      <a:lnTo>
                        <a:pt x="3" y="26"/>
                      </a:lnTo>
                      <a:lnTo>
                        <a:pt x="7" y="26"/>
                      </a:lnTo>
                      <a:lnTo>
                        <a:pt x="5" y="24"/>
                      </a:lnTo>
                      <a:lnTo>
                        <a:pt x="3" y="2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2567" name="Freeform 759"/>
                <p:cNvSpPr>
                  <a:spLocks/>
                </p:cNvSpPr>
                <p:nvPr/>
              </p:nvSpPr>
              <p:spPr bwMode="auto">
                <a:xfrm>
                  <a:off x="4429" y="1659"/>
                  <a:ext cx="2" cy="3"/>
                </a:xfrm>
                <a:custGeom>
                  <a:avLst/>
                  <a:gdLst>
                    <a:gd name="T0" fmla="*/ 0 w 3"/>
                    <a:gd name="T1" fmla="*/ 3 h 6"/>
                    <a:gd name="T2" fmla="*/ 3 w 3"/>
                    <a:gd name="T3" fmla="*/ 3 h 6"/>
                    <a:gd name="T4" fmla="*/ 3 w 3"/>
                    <a:gd name="T5" fmla="*/ 0 h 6"/>
                    <a:gd name="T6" fmla="*/ 2 w 3"/>
                    <a:gd name="T7" fmla="*/ 0 h 6"/>
                    <a:gd name="T8" fmla="*/ 2 w 3"/>
                    <a:gd name="T9" fmla="*/ 1 h 6"/>
                    <a:gd name="T10" fmla="*/ 0 w 3"/>
                    <a:gd name="T11" fmla="*/ 1 h 6"/>
                    <a:gd name="T12" fmla="*/ 2 w 3"/>
                    <a:gd name="T13" fmla="*/ 1 h 6"/>
                    <a:gd name="T14" fmla="*/ 0 w 3"/>
                    <a:gd name="T15" fmla="*/ 3 h 6"/>
                    <a:gd name="T16" fmla="*/ 2 w 3"/>
                    <a:gd name="T17" fmla="*/ 6 h 6"/>
                    <a:gd name="T18" fmla="*/ 3 w 3"/>
                    <a:gd name="T19" fmla="*/ 3 h 6"/>
                    <a:gd name="T20" fmla="*/ 0 w 3"/>
                    <a:gd name="T21" fmla="*/ 3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 h="6">
                      <a:moveTo>
                        <a:pt x="0" y="3"/>
                      </a:moveTo>
                      <a:lnTo>
                        <a:pt x="3" y="3"/>
                      </a:lnTo>
                      <a:lnTo>
                        <a:pt x="3" y="0"/>
                      </a:lnTo>
                      <a:lnTo>
                        <a:pt x="2" y="0"/>
                      </a:lnTo>
                      <a:lnTo>
                        <a:pt x="2" y="1"/>
                      </a:lnTo>
                      <a:lnTo>
                        <a:pt x="0" y="1"/>
                      </a:lnTo>
                      <a:lnTo>
                        <a:pt x="2" y="1"/>
                      </a:lnTo>
                      <a:lnTo>
                        <a:pt x="0" y="3"/>
                      </a:lnTo>
                      <a:lnTo>
                        <a:pt x="2" y="6"/>
                      </a:lnTo>
                      <a:lnTo>
                        <a:pt x="3" y="3"/>
                      </a:lnTo>
                      <a:lnTo>
                        <a:pt x="0"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2568" name="Freeform 760"/>
                <p:cNvSpPr>
                  <a:spLocks/>
                </p:cNvSpPr>
                <p:nvPr/>
              </p:nvSpPr>
              <p:spPr bwMode="auto">
                <a:xfrm>
                  <a:off x="4427" y="1649"/>
                  <a:ext cx="3" cy="11"/>
                </a:xfrm>
                <a:custGeom>
                  <a:avLst/>
                  <a:gdLst>
                    <a:gd name="T0" fmla="*/ 2 w 7"/>
                    <a:gd name="T1" fmla="*/ 0 h 23"/>
                    <a:gd name="T2" fmla="*/ 2 w 7"/>
                    <a:gd name="T3" fmla="*/ 12 h 23"/>
                    <a:gd name="T4" fmla="*/ 4 w 7"/>
                    <a:gd name="T5" fmla="*/ 16 h 23"/>
                    <a:gd name="T6" fmla="*/ 5 w 7"/>
                    <a:gd name="T7" fmla="*/ 23 h 23"/>
                    <a:gd name="T8" fmla="*/ 7 w 7"/>
                    <a:gd name="T9" fmla="*/ 21 h 23"/>
                    <a:gd name="T10" fmla="*/ 7 w 7"/>
                    <a:gd name="T11" fmla="*/ 16 h 23"/>
                    <a:gd name="T12" fmla="*/ 5 w 7"/>
                    <a:gd name="T13" fmla="*/ 12 h 23"/>
                    <a:gd name="T14" fmla="*/ 5 w 7"/>
                    <a:gd name="T15" fmla="*/ 0 h 23"/>
                    <a:gd name="T16" fmla="*/ 0 w 7"/>
                    <a:gd name="T17" fmla="*/ 0 h 23"/>
                    <a:gd name="T18" fmla="*/ 2 w 7"/>
                    <a:gd name="T1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23">
                      <a:moveTo>
                        <a:pt x="2" y="0"/>
                      </a:moveTo>
                      <a:lnTo>
                        <a:pt x="2" y="12"/>
                      </a:lnTo>
                      <a:lnTo>
                        <a:pt x="4" y="16"/>
                      </a:lnTo>
                      <a:lnTo>
                        <a:pt x="5" y="23"/>
                      </a:lnTo>
                      <a:lnTo>
                        <a:pt x="7" y="21"/>
                      </a:lnTo>
                      <a:lnTo>
                        <a:pt x="7" y="16"/>
                      </a:lnTo>
                      <a:lnTo>
                        <a:pt x="5" y="12"/>
                      </a:lnTo>
                      <a:lnTo>
                        <a:pt x="5" y="0"/>
                      </a:lnTo>
                      <a:lnTo>
                        <a:pt x="0" y="0"/>
                      </a:lnTo>
                      <a:lnTo>
                        <a:pt x="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2569" name="Freeform 761"/>
                <p:cNvSpPr>
                  <a:spLocks/>
                </p:cNvSpPr>
                <p:nvPr/>
              </p:nvSpPr>
              <p:spPr bwMode="auto">
                <a:xfrm>
                  <a:off x="4428" y="1639"/>
                  <a:ext cx="3" cy="10"/>
                </a:xfrm>
                <a:custGeom>
                  <a:avLst/>
                  <a:gdLst>
                    <a:gd name="T0" fmla="*/ 6 w 6"/>
                    <a:gd name="T1" fmla="*/ 2 h 21"/>
                    <a:gd name="T2" fmla="*/ 5 w 6"/>
                    <a:gd name="T3" fmla="*/ 2 h 21"/>
                    <a:gd name="T4" fmla="*/ 2 w 6"/>
                    <a:gd name="T5" fmla="*/ 7 h 21"/>
                    <a:gd name="T6" fmla="*/ 0 w 6"/>
                    <a:gd name="T7" fmla="*/ 12 h 21"/>
                    <a:gd name="T8" fmla="*/ 0 w 6"/>
                    <a:gd name="T9" fmla="*/ 21 h 21"/>
                    <a:gd name="T10" fmla="*/ 3 w 6"/>
                    <a:gd name="T11" fmla="*/ 21 h 21"/>
                    <a:gd name="T12" fmla="*/ 3 w 6"/>
                    <a:gd name="T13" fmla="*/ 12 h 21"/>
                    <a:gd name="T14" fmla="*/ 5 w 6"/>
                    <a:gd name="T15" fmla="*/ 7 h 21"/>
                    <a:gd name="T16" fmla="*/ 6 w 6"/>
                    <a:gd name="T17" fmla="*/ 5 h 21"/>
                    <a:gd name="T18" fmla="*/ 5 w 6"/>
                    <a:gd name="T19" fmla="*/ 4 h 21"/>
                    <a:gd name="T20" fmla="*/ 6 w 6"/>
                    <a:gd name="T21" fmla="*/ 2 h 21"/>
                    <a:gd name="T22" fmla="*/ 5 w 6"/>
                    <a:gd name="T23" fmla="*/ 0 h 21"/>
                    <a:gd name="T24" fmla="*/ 5 w 6"/>
                    <a:gd name="T25" fmla="*/ 2 h 21"/>
                    <a:gd name="T26" fmla="*/ 6 w 6"/>
                    <a:gd name="T27" fmla="*/ 2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 h="21">
                      <a:moveTo>
                        <a:pt x="6" y="2"/>
                      </a:moveTo>
                      <a:lnTo>
                        <a:pt x="5" y="2"/>
                      </a:lnTo>
                      <a:lnTo>
                        <a:pt x="2" y="7"/>
                      </a:lnTo>
                      <a:lnTo>
                        <a:pt x="0" y="12"/>
                      </a:lnTo>
                      <a:lnTo>
                        <a:pt x="0" y="21"/>
                      </a:lnTo>
                      <a:lnTo>
                        <a:pt x="3" y="21"/>
                      </a:lnTo>
                      <a:lnTo>
                        <a:pt x="3" y="12"/>
                      </a:lnTo>
                      <a:lnTo>
                        <a:pt x="5" y="7"/>
                      </a:lnTo>
                      <a:lnTo>
                        <a:pt x="6" y="5"/>
                      </a:lnTo>
                      <a:lnTo>
                        <a:pt x="5" y="4"/>
                      </a:lnTo>
                      <a:lnTo>
                        <a:pt x="6" y="2"/>
                      </a:lnTo>
                      <a:lnTo>
                        <a:pt x="5" y="0"/>
                      </a:lnTo>
                      <a:lnTo>
                        <a:pt x="5" y="2"/>
                      </a:lnTo>
                      <a:lnTo>
                        <a:pt x="6"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2570" name="Freeform 762"/>
                <p:cNvSpPr>
                  <a:spLocks/>
                </p:cNvSpPr>
                <p:nvPr/>
              </p:nvSpPr>
              <p:spPr bwMode="auto">
                <a:xfrm>
                  <a:off x="4429" y="1639"/>
                  <a:ext cx="3" cy="9"/>
                </a:xfrm>
                <a:custGeom>
                  <a:avLst/>
                  <a:gdLst>
                    <a:gd name="T0" fmla="*/ 3 w 5"/>
                    <a:gd name="T1" fmla="*/ 16 h 16"/>
                    <a:gd name="T2" fmla="*/ 3 w 5"/>
                    <a:gd name="T3" fmla="*/ 13 h 16"/>
                    <a:gd name="T4" fmla="*/ 5 w 5"/>
                    <a:gd name="T5" fmla="*/ 8 h 16"/>
                    <a:gd name="T6" fmla="*/ 5 w 5"/>
                    <a:gd name="T7" fmla="*/ 5 h 16"/>
                    <a:gd name="T8" fmla="*/ 3 w 5"/>
                    <a:gd name="T9" fmla="*/ 0 h 16"/>
                    <a:gd name="T10" fmla="*/ 2 w 5"/>
                    <a:gd name="T11" fmla="*/ 2 h 16"/>
                    <a:gd name="T12" fmla="*/ 2 w 5"/>
                    <a:gd name="T13" fmla="*/ 8 h 16"/>
                    <a:gd name="T14" fmla="*/ 0 w 5"/>
                    <a:gd name="T15" fmla="*/ 13 h 16"/>
                    <a:gd name="T16" fmla="*/ 0 w 5"/>
                    <a:gd name="T17" fmla="*/ 16 h 16"/>
                    <a:gd name="T18" fmla="*/ 3 w 5"/>
                    <a:gd name="T19"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 h="16">
                      <a:moveTo>
                        <a:pt x="3" y="16"/>
                      </a:moveTo>
                      <a:lnTo>
                        <a:pt x="3" y="13"/>
                      </a:lnTo>
                      <a:lnTo>
                        <a:pt x="5" y="8"/>
                      </a:lnTo>
                      <a:lnTo>
                        <a:pt x="5" y="5"/>
                      </a:lnTo>
                      <a:lnTo>
                        <a:pt x="3" y="0"/>
                      </a:lnTo>
                      <a:lnTo>
                        <a:pt x="2" y="2"/>
                      </a:lnTo>
                      <a:lnTo>
                        <a:pt x="2" y="8"/>
                      </a:lnTo>
                      <a:lnTo>
                        <a:pt x="0" y="13"/>
                      </a:lnTo>
                      <a:lnTo>
                        <a:pt x="0" y="16"/>
                      </a:lnTo>
                      <a:lnTo>
                        <a:pt x="3" y="1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2571" name="Freeform 763"/>
                <p:cNvSpPr>
                  <a:spLocks/>
                </p:cNvSpPr>
                <p:nvPr/>
              </p:nvSpPr>
              <p:spPr bwMode="auto">
                <a:xfrm>
                  <a:off x="4465" y="1641"/>
                  <a:ext cx="15" cy="15"/>
                </a:xfrm>
                <a:custGeom>
                  <a:avLst/>
                  <a:gdLst>
                    <a:gd name="T0" fmla="*/ 29 w 31"/>
                    <a:gd name="T1" fmla="*/ 2 h 31"/>
                    <a:gd name="T2" fmla="*/ 31 w 31"/>
                    <a:gd name="T3" fmla="*/ 26 h 31"/>
                    <a:gd name="T4" fmla="*/ 28 w 31"/>
                    <a:gd name="T5" fmla="*/ 28 h 31"/>
                    <a:gd name="T6" fmla="*/ 24 w 31"/>
                    <a:gd name="T7" fmla="*/ 28 h 31"/>
                    <a:gd name="T8" fmla="*/ 20 w 31"/>
                    <a:gd name="T9" fmla="*/ 29 h 31"/>
                    <a:gd name="T10" fmla="*/ 16 w 31"/>
                    <a:gd name="T11" fmla="*/ 29 h 31"/>
                    <a:gd name="T12" fmla="*/ 13 w 31"/>
                    <a:gd name="T13" fmla="*/ 31 h 31"/>
                    <a:gd name="T14" fmla="*/ 0 w 31"/>
                    <a:gd name="T15" fmla="*/ 31 h 31"/>
                    <a:gd name="T16" fmla="*/ 0 w 31"/>
                    <a:gd name="T17" fmla="*/ 23 h 31"/>
                    <a:gd name="T18" fmla="*/ 2 w 31"/>
                    <a:gd name="T19" fmla="*/ 15 h 31"/>
                    <a:gd name="T20" fmla="*/ 2 w 31"/>
                    <a:gd name="T21" fmla="*/ 0 h 31"/>
                    <a:gd name="T22" fmla="*/ 5 w 31"/>
                    <a:gd name="T23" fmla="*/ 0 h 31"/>
                    <a:gd name="T24" fmla="*/ 8 w 31"/>
                    <a:gd name="T25" fmla="*/ 2 h 31"/>
                    <a:gd name="T26" fmla="*/ 29 w 31"/>
                    <a:gd name="T27" fmla="*/ 2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1" h="31">
                      <a:moveTo>
                        <a:pt x="29" y="2"/>
                      </a:moveTo>
                      <a:lnTo>
                        <a:pt x="31" y="26"/>
                      </a:lnTo>
                      <a:lnTo>
                        <a:pt x="28" y="28"/>
                      </a:lnTo>
                      <a:lnTo>
                        <a:pt x="24" y="28"/>
                      </a:lnTo>
                      <a:lnTo>
                        <a:pt x="20" y="29"/>
                      </a:lnTo>
                      <a:lnTo>
                        <a:pt x="16" y="29"/>
                      </a:lnTo>
                      <a:lnTo>
                        <a:pt x="13" y="31"/>
                      </a:lnTo>
                      <a:lnTo>
                        <a:pt x="0" y="31"/>
                      </a:lnTo>
                      <a:lnTo>
                        <a:pt x="0" y="23"/>
                      </a:lnTo>
                      <a:lnTo>
                        <a:pt x="2" y="15"/>
                      </a:lnTo>
                      <a:lnTo>
                        <a:pt x="2" y="0"/>
                      </a:lnTo>
                      <a:lnTo>
                        <a:pt x="5" y="0"/>
                      </a:lnTo>
                      <a:lnTo>
                        <a:pt x="8" y="2"/>
                      </a:lnTo>
                      <a:lnTo>
                        <a:pt x="29" y="2"/>
                      </a:lnTo>
                      <a:close/>
                    </a:path>
                  </a:pathLst>
                </a:custGeom>
                <a:solidFill>
                  <a:srgbClr val="E5E5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2572" name="Freeform 764"/>
                <p:cNvSpPr>
                  <a:spLocks/>
                </p:cNvSpPr>
                <p:nvPr/>
              </p:nvSpPr>
              <p:spPr bwMode="auto">
                <a:xfrm>
                  <a:off x="4478" y="1642"/>
                  <a:ext cx="4" cy="13"/>
                </a:xfrm>
                <a:custGeom>
                  <a:avLst/>
                  <a:gdLst>
                    <a:gd name="T0" fmla="*/ 4 w 6"/>
                    <a:gd name="T1" fmla="*/ 26 h 26"/>
                    <a:gd name="T2" fmla="*/ 4 w 6"/>
                    <a:gd name="T3" fmla="*/ 24 h 26"/>
                    <a:gd name="T4" fmla="*/ 3 w 6"/>
                    <a:gd name="T5" fmla="*/ 0 h 26"/>
                    <a:gd name="T6" fmla="*/ 0 w 6"/>
                    <a:gd name="T7" fmla="*/ 0 h 26"/>
                    <a:gd name="T8" fmla="*/ 1 w 6"/>
                    <a:gd name="T9" fmla="*/ 24 h 26"/>
                    <a:gd name="T10" fmla="*/ 3 w 6"/>
                    <a:gd name="T11" fmla="*/ 22 h 26"/>
                    <a:gd name="T12" fmla="*/ 4 w 6"/>
                    <a:gd name="T13" fmla="*/ 26 h 26"/>
                    <a:gd name="T14" fmla="*/ 6 w 6"/>
                    <a:gd name="T15" fmla="*/ 26 h 26"/>
                    <a:gd name="T16" fmla="*/ 4 w 6"/>
                    <a:gd name="T17" fmla="*/ 24 h 26"/>
                    <a:gd name="T18" fmla="*/ 4 w 6"/>
                    <a:gd name="T19" fmla="*/ 2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26">
                      <a:moveTo>
                        <a:pt x="4" y="26"/>
                      </a:moveTo>
                      <a:lnTo>
                        <a:pt x="4" y="24"/>
                      </a:lnTo>
                      <a:lnTo>
                        <a:pt x="3" y="0"/>
                      </a:lnTo>
                      <a:lnTo>
                        <a:pt x="0" y="0"/>
                      </a:lnTo>
                      <a:lnTo>
                        <a:pt x="1" y="24"/>
                      </a:lnTo>
                      <a:lnTo>
                        <a:pt x="3" y="22"/>
                      </a:lnTo>
                      <a:lnTo>
                        <a:pt x="4" y="26"/>
                      </a:lnTo>
                      <a:lnTo>
                        <a:pt x="6" y="26"/>
                      </a:lnTo>
                      <a:lnTo>
                        <a:pt x="4" y="24"/>
                      </a:lnTo>
                      <a:lnTo>
                        <a:pt x="4" y="2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2573" name="Freeform 765"/>
                <p:cNvSpPr>
                  <a:spLocks/>
                </p:cNvSpPr>
                <p:nvPr/>
              </p:nvSpPr>
              <p:spPr bwMode="auto">
                <a:xfrm>
                  <a:off x="4464" y="1653"/>
                  <a:ext cx="17" cy="4"/>
                </a:xfrm>
                <a:custGeom>
                  <a:avLst/>
                  <a:gdLst>
                    <a:gd name="T0" fmla="*/ 0 w 33"/>
                    <a:gd name="T1" fmla="*/ 7 h 8"/>
                    <a:gd name="T2" fmla="*/ 1 w 33"/>
                    <a:gd name="T3" fmla="*/ 8 h 8"/>
                    <a:gd name="T4" fmla="*/ 14 w 33"/>
                    <a:gd name="T5" fmla="*/ 8 h 8"/>
                    <a:gd name="T6" fmla="*/ 17 w 33"/>
                    <a:gd name="T7" fmla="*/ 7 h 8"/>
                    <a:gd name="T8" fmla="*/ 21 w 33"/>
                    <a:gd name="T9" fmla="*/ 7 h 8"/>
                    <a:gd name="T10" fmla="*/ 25 w 33"/>
                    <a:gd name="T11" fmla="*/ 5 h 8"/>
                    <a:gd name="T12" fmla="*/ 29 w 33"/>
                    <a:gd name="T13" fmla="*/ 5 h 8"/>
                    <a:gd name="T14" fmla="*/ 33 w 33"/>
                    <a:gd name="T15" fmla="*/ 4 h 8"/>
                    <a:gd name="T16" fmla="*/ 32 w 33"/>
                    <a:gd name="T17" fmla="*/ 0 h 8"/>
                    <a:gd name="T18" fmla="*/ 29 w 33"/>
                    <a:gd name="T19" fmla="*/ 2 h 8"/>
                    <a:gd name="T20" fmla="*/ 25 w 33"/>
                    <a:gd name="T21" fmla="*/ 2 h 8"/>
                    <a:gd name="T22" fmla="*/ 21 w 33"/>
                    <a:gd name="T23" fmla="*/ 4 h 8"/>
                    <a:gd name="T24" fmla="*/ 17 w 33"/>
                    <a:gd name="T25" fmla="*/ 4 h 8"/>
                    <a:gd name="T26" fmla="*/ 12 w 33"/>
                    <a:gd name="T27" fmla="*/ 5 h 8"/>
                    <a:gd name="T28" fmla="*/ 1 w 33"/>
                    <a:gd name="T29" fmla="*/ 5 h 8"/>
                    <a:gd name="T30" fmla="*/ 3 w 33"/>
                    <a:gd name="T31" fmla="*/ 7 h 8"/>
                    <a:gd name="T32" fmla="*/ 0 w 33"/>
                    <a:gd name="T33" fmla="*/ 7 h 8"/>
                    <a:gd name="T34" fmla="*/ 0 w 33"/>
                    <a:gd name="T35" fmla="*/ 8 h 8"/>
                    <a:gd name="T36" fmla="*/ 1 w 33"/>
                    <a:gd name="T37" fmla="*/ 8 h 8"/>
                    <a:gd name="T38" fmla="*/ 0 w 33"/>
                    <a:gd name="T39" fmla="*/ 7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3" h="8">
                      <a:moveTo>
                        <a:pt x="0" y="7"/>
                      </a:moveTo>
                      <a:lnTo>
                        <a:pt x="1" y="8"/>
                      </a:lnTo>
                      <a:lnTo>
                        <a:pt x="14" y="8"/>
                      </a:lnTo>
                      <a:lnTo>
                        <a:pt x="17" y="7"/>
                      </a:lnTo>
                      <a:lnTo>
                        <a:pt x="21" y="7"/>
                      </a:lnTo>
                      <a:lnTo>
                        <a:pt x="25" y="5"/>
                      </a:lnTo>
                      <a:lnTo>
                        <a:pt x="29" y="5"/>
                      </a:lnTo>
                      <a:lnTo>
                        <a:pt x="33" y="4"/>
                      </a:lnTo>
                      <a:lnTo>
                        <a:pt x="32" y="0"/>
                      </a:lnTo>
                      <a:lnTo>
                        <a:pt x="29" y="2"/>
                      </a:lnTo>
                      <a:lnTo>
                        <a:pt x="25" y="2"/>
                      </a:lnTo>
                      <a:lnTo>
                        <a:pt x="21" y="4"/>
                      </a:lnTo>
                      <a:lnTo>
                        <a:pt x="17" y="4"/>
                      </a:lnTo>
                      <a:lnTo>
                        <a:pt x="12" y="5"/>
                      </a:lnTo>
                      <a:lnTo>
                        <a:pt x="1" y="5"/>
                      </a:lnTo>
                      <a:lnTo>
                        <a:pt x="3" y="7"/>
                      </a:lnTo>
                      <a:lnTo>
                        <a:pt x="0" y="7"/>
                      </a:lnTo>
                      <a:lnTo>
                        <a:pt x="0" y="8"/>
                      </a:lnTo>
                      <a:lnTo>
                        <a:pt x="1" y="8"/>
                      </a:lnTo>
                      <a:lnTo>
                        <a:pt x="0"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2574" name="Freeform 766"/>
                <p:cNvSpPr>
                  <a:spLocks/>
                </p:cNvSpPr>
                <p:nvPr/>
              </p:nvSpPr>
              <p:spPr bwMode="auto">
                <a:xfrm>
                  <a:off x="4464" y="1640"/>
                  <a:ext cx="2" cy="16"/>
                </a:xfrm>
                <a:custGeom>
                  <a:avLst/>
                  <a:gdLst>
                    <a:gd name="T0" fmla="*/ 3 w 4"/>
                    <a:gd name="T1" fmla="*/ 0 h 32"/>
                    <a:gd name="T2" fmla="*/ 1 w 4"/>
                    <a:gd name="T3" fmla="*/ 1 h 32"/>
                    <a:gd name="T4" fmla="*/ 1 w 4"/>
                    <a:gd name="T5" fmla="*/ 16 h 32"/>
                    <a:gd name="T6" fmla="*/ 0 w 4"/>
                    <a:gd name="T7" fmla="*/ 24 h 32"/>
                    <a:gd name="T8" fmla="*/ 0 w 4"/>
                    <a:gd name="T9" fmla="*/ 32 h 32"/>
                    <a:gd name="T10" fmla="*/ 3 w 4"/>
                    <a:gd name="T11" fmla="*/ 32 h 32"/>
                    <a:gd name="T12" fmla="*/ 3 w 4"/>
                    <a:gd name="T13" fmla="*/ 16 h 32"/>
                    <a:gd name="T14" fmla="*/ 4 w 4"/>
                    <a:gd name="T15" fmla="*/ 9 h 32"/>
                    <a:gd name="T16" fmla="*/ 4 w 4"/>
                    <a:gd name="T17" fmla="*/ 1 h 32"/>
                    <a:gd name="T18" fmla="*/ 3 w 4"/>
                    <a:gd name="T19" fmla="*/ 3 h 32"/>
                    <a:gd name="T20" fmla="*/ 3 w 4"/>
                    <a:gd name="T21" fmla="*/ 0 h 32"/>
                    <a:gd name="T22" fmla="*/ 1 w 4"/>
                    <a:gd name="T23" fmla="*/ 0 h 32"/>
                    <a:gd name="T24" fmla="*/ 1 w 4"/>
                    <a:gd name="T25" fmla="*/ 1 h 32"/>
                    <a:gd name="T26" fmla="*/ 3 w 4"/>
                    <a:gd name="T27"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 h="32">
                      <a:moveTo>
                        <a:pt x="3" y="0"/>
                      </a:moveTo>
                      <a:lnTo>
                        <a:pt x="1" y="1"/>
                      </a:lnTo>
                      <a:lnTo>
                        <a:pt x="1" y="16"/>
                      </a:lnTo>
                      <a:lnTo>
                        <a:pt x="0" y="24"/>
                      </a:lnTo>
                      <a:lnTo>
                        <a:pt x="0" y="32"/>
                      </a:lnTo>
                      <a:lnTo>
                        <a:pt x="3" y="32"/>
                      </a:lnTo>
                      <a:lnTo>
                        <a:pt x="3" y="16"/>
                      </a:lnTo>
                      <a:lnTo>
                        <a:pt x="4" y="9"/>
                      </a:lnTo>
                      <a:lnTo>
                        <a:pt x="4" y="1"/>
                      </a:lnTo>
                      <a:lnTo>
                        <a:pt x="3" y="3"/>
                      </a:lnTo>
                      <a:lnTo>
                        <a:pt x="3" y="0"/>
                      </a:lnTo>
                      <a:lnTo>
                        <a:pt x="1" y="0"/>
                      </a:lnTo>
                      <a:lnTo>
                        <a:pt x="1" y="1"/>
                      </a:lnTo>
                      <a:lnTo>
                        <a:pt x="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2575" name="Freeform 767"/>
                <p:cNvSpPr>
                  <a:spLocks/>
                </p:cNvSpPr>
                <p:nvPr/>
              </p:nvSpPr>
              <p:spPr bwMode="auto">
                <a:xfrm>
                  <a:off x="4465" y="1640"/>
                  <a:ext cx="15" cy="3"/>
                </a:xfrm>
                <a:custGeom>
                  <a:avLst/>
                  <a:gdLst>
                    <a:gd name="T0" fmla="*/ 29 w 29"/>
                    <a:gd name="T1" fmla="*/ 3 h 4"/>
                    <a:gd name="T2" fmla="*/ 27 w 29"/>
                    <a:gd name="T3" fmla="*/ 1 h 4"/>
                    <a:gd name="T4" fmla="*/ 6 w 29"/>
                    <a:gd name="T5" fmla="*/ 1 h 4"/>
                    <a:gd name="T6" fmla="*/ 3 w 29"/>
                    <a:gd name="T7" fmla="*/ 0 h 4"/>
                    <a:gd name="T8" fmla="*/ 0 w 29"/>
                    <a:gd name="T9" fmla="*/ 0 h 4"/>
                    <a:gd name="T10" fmla="*/ 0 w 29"/>
                    <a:gd name="T11" fmla="*/ 3 h 4"/>
                    <a:gd name="T12" fmla="*/ 3 w 29"/>
                    <a:gd name="T13" fmla="*/ 3 h 4"/>
                    <a:gd name="T14" fmla="*/ 6 w 29"/>
                    <a:gd name="T15" fmla="*/ 4 h 4"/>
                    <a:gd name="T16" fmla="*/ 27 w 29"/>
                    <a:gd name="T17" fmla="*/ 4 h 4"/>
                    <a:gd name="T18" fmla="*/ 26 w 29"/>
                    <a:gd name="T19" fmla="*/ 3 h 4"/>
                    <a:gd name="T20" fmla="*/ 29 w 29"/>
                    <a:gd name="T21" fmla="*/ 3 h 4"/>
                    <a:gd name="T22" fmla="*/ 29 w 29"/>
                    <a:gd name="T23" fmla="*/ 1 h 4"/>
                    <a:gd name="T24" fmla="*/ 27 w 29"/>
                    <a:gd name="T25" fmla="*/ 1 h 4"/>
                    <a:gd name="T26" fmla="*/ 29 w 29"/>
                    <a:gd name="T27" fmla="*/ 3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9" h="4">
                      <a:moveTo>
                        <a:pt x="29" y="3"/>
                      </a:moveTo>
                      <a:lnTo>
                        <a:pt x="27" y="1"/>
                      </a:lnTo>
                      <a:lnTo>
                        <a:pt x="6" y="1"/>
                      </a:lnTo>
                      <a:lnTo>
                        <a:pt x="3" y="0"/>
                      </a:lnTo>
                      <a:lnTo>
                        <a:pt x="0" y="0"/>
                      </a:lnTo>
                      <a:lnTo>
                        <a:pt x="0" y="3"/>
                      </a:lnTo>
                      <a:lnTo>
                        <a:pt x="3" y="3"/>
                      </a:lnTo>
                      <a:lnTo>
                        <a:pt x="6" y="4"/>
                      </a:lnTo>
                      <a:lnTo>
                        <a:pt x="27" y="4"/>
                      </a:lnTo>
                      <a:lnTo>
                        <a:pt x="26" y="3"/>
                      </a:lnTo>
                      <a:lnTo>
                        <a:pt x="29" y="3"/>
                      </a:lnTo>
                      <a:lnTo>
                        <a:pt x="29" y="1"/>
                      </a:lnTo>
                      <a:lnTo>
                        <a:pt x="27" y="1"/>
                      </a:lnTo>
                      <a:lnTo>
                        <a:pt x="29"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2576" name="Freeform 768"/>
                <p:cNvSpPr>
                  <a:spLocks/>
                </p:cNvSpPr>
                <p:nvPr/>
              </p:nvSpPr>
              <p:spPr bwMode="auto">
                <a:xfrm>
                  <a:off x="4387" y="1644"/>
                  <a:ext cx="2" cy="2"/>
                </a:xfrm>
                <a:custGeom>
                  <a:avLst/>
                  <a:gdLst>
                    <a:gd name="T0" fmla="*/ 4 w 4"/>
                    <a:gd name="T1" fmla="*/ 2 h 5"/>
                    <a:gd name="T2" fmla="*/ 0 w 4"/>
                    <a:gd name="T3" fmla="*/ 5 h 5"/>
                    <a:gd name="T4" fmla="*/ 0 w 4"/>
                    <a:gd name="T5" fmla="*/ 0 h 5"/>
                    <a:gd name="T6" fmla="*/ 4 w 4"/>
                    <a:gd name="T7" fmla="*/ 0 h 5"/>
                    <a:gd name="T8" fmla="*/ 4 w 4"/>
                    <a:gd name="T9" fmla="*/ 2 h 5"/>
                  </a:gdLst>
                  <a:ahLst/>
                  <a:cxnLst>
                    <a:cxn ang="0">
                      <a:pos x="T0" y="T1"/>
                    </a:cxn>
                    <a:cxn ang="0">
                      <a:pos x="T2" y="T3"/>
                    </a:cxn>
                    <a:cxn ang="0">
                      <a:pos x="T4" y="T5"/>
                    </a:cxn>
                    <a:cxn ang="0">
                      <a:pos x="T6" y="T7"/>
                    </a:cxn>
                    <a:cxn ang="0">
                      <a:pos x="T8" y="T9"/>
                    </a:cxn>
                  </a:cxnLst>
                  <a:rect l="0" t="0" r="r" b="b"/>
                  <a:pathLst>
                    <a:path w="4" h="5">
                      <a:moveTo>
                        <a:pt x="4" y="2"/>
                      </a:moveTo>
                      <a:lnTo>
                        <a:pt x="0" y="5"/>
                      </a:lnTo>
                      <a:lnTo>
                        <a:pt x="0" y="0"/>
                      </a:lnTo>
                      <a:lnTo>
                        <a:pt x="4" y="0"/>
                      </a:lnTo>
                      <a:lnTo>
                        <a:pt x="4" y="2"/>
                      </a:lnTo>
                      <a:close/>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2577" name="Freeform 769"/>
                <p:cNvSpPr>
                  <a:spLocks/>
                </p:cNvSpPr>
                <p:nvPr/>
              </p:nvSpPr>
              <p:spPr bwMode="auto">
                <a:xfrm>
                  <a:off x="4386" y="1644"/>
                  <a:ext cx="3" cy="4"/>
                </a:xfrm>
                <a:custGeom>
                  <a:avLst/>
                  <a:gdLst>
                    <a:gd name="T0" fmla="*/ 0 w 5"/>
                    <a:gd name="T1" fmla="*/ 5 h 8"/>
                    <a:gd name="T2" fmla="*/ 3 w 5"/>
                    <a:gd name="T3" fmla="*/ 5 h 8"/>
                    <a:gd name="T4" fmla="*/ 5 w 5"/>
                    <a:gd name="T5" fmla="*/ 3 h 8"/>
                    <a:gd name="T6" fmla="*/ 3 w 5"/>
                    <a:gd name="T7" fmla="*/ 0 h 8"/>
                    <a:gd name="T8" fmla="*/ 0 w 5"/>
                    <a:gd name="T9" fmla="*/ 3 h 8"/>
                    <a:gd name="T10" fmla="*/ 3 w 5"/>
                    <a:gd name="T11" fmla="*/ 5 h 8"/>
                    <a:gd name="T12" fmla="*/ 0 w 5"/>
                    <a:gd name="T13" fmla="*/ 5 h 8"/>
                    <a:gd name="T14" fmla="*/ 0 w 5"/>
                    <a:gd name="T15" fmla="*/ 8 h 8"/>
                    <a:gd name="T16" fmla="*/ 3 w 5"/>
                    <a:gd name="T17" fmla="*/ 5 h 8"/>
                    <a:gd name="T18" fmla="*/ 0 w 5"/>
                    <a:gd name="T19"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 h="8">
                      <a:moveTo>
                        <a:pt x="0" y="5"/>
                      </a:moveTo>
                      <a:lnTo>
                        <a:pt x="3" y="5"/>
                      </a:lnTo>
                      <a:lnTo>
                        <a:pt x="5" y="3"/>
                      </a:lnTo>
                      <a:lnTo>
                        <a:pt x="3" y="0"/>
                      </a:lnTo>
                      <a:lnTo>
                        <a:pt x="0" y="3"/>
                      </a:lnTo>
                      <a:lnTo>
                        <a:pt x="3" y="5"/>
                      </a:lnTo>
                      <a:lnTo>
                        <a:pt x="0" y="5"/>
                      </a:lnTo>
                      <a:lnTo>
                        <a:pt x="0" y="8"/>
                      </a:lnTo>
                      <a:lnTo>
                        <a:pt x="3" y="5"/>
                      </a:lnTo>
                      <a:lnTo>
                        <a:pt x="0" y="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2578" name="Freeform 770"/>
                <p:cNvSpPr>
                  <a:spLocks/>
                </p:cNvSpPr>
                <p:nvPr/>
              </p:nvSpPr>
              <p:spPr bwMode="auto">
                <a:xfrm>
                  <a:off x="4386" y="1639"/>
                  <a:ext cx="2" cy="7"/>
                </a:xfrm>
                <a:custGeom>
                  <a:avLst/>
                  <a:gdLst>
                    <a:gd name="T0" fmla="*/ 3 w 3"/>
                    <a:gd name="T1" fmla="*/ 6 h 13"/>
                    <a:gd name="T2" fmla="*/ 0 w 3"/>
                    <a:gd name="T3" fmla="*/ 8 h 13"/>
                    <a:gd name="T4" fmla="*/ 0 w 3"/>
                    <a:gd name="T5" fmla="*/ 13 h 13"/>
                    <a:gd name="T6" fmla="*/ 3 w 3"/>
                    <a:gd name="T7" fmla="*/ 13 h 13"/>
                    <a:gd name="T8" fmla="*/ 3 w 3"/>
                    <a:gd name="T9" fmla="*/ 8 h 13"/>
                    <a:gd name="T10" fmla="*/ 0 w 3"/>
                    <a:gd name="T11" fmla="*/ 8 h 13"/>
                    <a:gd name="T12" fmla="*/ 3 w 3"/>
                    <a:gd name="T13" fmla="*/ 6 h 13"/>
                    <a:gd name="T14" fmla="*/ 0 w 3"/>
                    <a:gd name="T15" fmla="*/ 0 h 13"/>
                    <a:gd name="T16" fmla="*/ 0 w 3"/>
                    <a:gd name="T17" fmla="*/ 8 h 13"/>
                    <a:gd name="T18" fmla="*/ 3 w 3"/>
                    <a:gd name="T19" fmla="*/ 6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 h="13">
                      <a:moveTo>
                        <a:pt x="3" y="6"/>
                      </a:moveTo>
                      <a:lnTo>
                        <a:pt x="0" y="8"/>
                      </a:lnTo>
                      <a:lnTo>
                        <a:pt x="0" y="13"/>
                      </a:lnTo>
                      <a:lnTo>
                        <a:pt x="3" y="13"/>
                      </a:lnTo>
                      <a:lnTo>
                        <a:pt x="3" y="8"/>
                      </a:lnTo>
                      <a:lnTo>
                        <a:pt x="0" y="8"/>
                      </a:lnTo>
                      <a:lnTo>
                        <a:pt x="3" y="6"/>
                      </a:lnTo>
                      <a:lnTo>
                        <a:pt x="0" y="0"/>
                      </a:lnTo>
                      <a:lnTo>
                        <a:pt x="0" y="8"/>
                      </a:lnTo>
                      <a:lnTo>
                        <a:pt x="3"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2579" name="Freeform 771"/>
                <p:cNvSpPr>
                  <a:spLocks/>
                </p:cNvSpPr>
                <p:nvPr/>
              </p:nvSpPr>
              <p:spPr bwMode="auto">
                <a:xfrm>
                  <a:off x="4386" y="1643"/>
                  <a:ext cx="4" cy="2"/>
                </a:xfrm>
                <a:custGeom>
                  <a:avLst/>
                  <a:gdLst>
                    <a:gd name="T0" fmla="*/ 5 w 6"/>
                    <a:gd name="T1" fmla="*/ 5 h 5"/>
                    <a:gd name="T2" fmla="*/ 6 w 6"/>
                    <a:gd name="T3" fmla="*/ 4 h 5"/>
                    <a:gd name="T4" fmla="*/ 6 w 6"/>
                    <a:gd name="T5" fmla="*/ 2 h 5"/>
                    <a:gd name="T6" fmla="*/ 3 w 6"/>
                    <a:gd name="T7" fmla="*/ 2 h 5"/>
                    <a:gd name="T8" fmla="*/ 3 w 6"/>
                    <a:gd name="T9" fmla="*/ 0 h 5"/>
                    <a:gd name="T10" fmla="*/ 0 w 6"/>
                    <a:gd name="T11" fmla="*/ 2 h 5"/>
                    <a:gd name="T12" fmla="*/ 1 w 6"/>
                    <a:gd name="T13" fmla="*/ 4 h 5"/>
                    <a:gd name="T14" fmla="*/ 3 w 6"/>
                    <a:gd name="T15" fmla="*/ 4 h 5"/>
                    <a:gd name="T16" fmla="*/ 3 w 6"/>
                    <a:gd name="T17" fmla="*/ 2 h 5"/>
                    <a:gd name="T18" fmla="*/ 5 w 6"/>
                    <a:gd name="T19" fmla="*/ 5 h 5"/>
                    <a:gd name="T20" fmla="*/ 6 w 6"/>
                    <a:gd name="T21" fmla="*/ 4 h 5"/>
                    <a:gd name="T22" fmla="*/ 5 w 6"/>
                    <a:gd name="T23"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 h="5">
                      <a:moveTo>
                        <a:pt x="5" y="5"/>
                      </a:moveTo>
                      <a:lnTo>
                        <a:pt x="6" y="4"/>
                      </a:lnTo>
                      <a:lnTo>
                        <a:pt x="6" y="2"/>
                      </a:lnTo>
                      <a:lnTo>
                        <a:pt x="3" y="2"/>
                      </a:lnTo>
                      <a:lnTo>
                        <a:pt x="3" y="0"/>
                      </a:lnTo>
                      <a:lnTo>
                        <a:pt x="0" y="2"/>
                      </a:lnTo>
                      <a:lnTo>
                        <a:pt x="1" y="4"/>
                      </a:lnTo>
                      <a:lnTo>
                        <a:pt x="3" y="4"/>
                      </a:lnTo>
                      <a:lnTo>
                        <a:pt x="3" y="2"/>
                      </a:lnTo>
                      <a:lnTo>
                        <a:pt x="5" y="5"/>
                      </a:lnTo>
                      <a:lnTo>
                        <a:pt x="6" y="4"/>
                      </a:lnTo>
                      <a:lnTo>
                        <a:pt x="5" y="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2580" name="Freeform 772"/>
                <p:cNvSpPr>
                  <a:spLocks/>
                </p:cNvSpPr>
                <p:nvPr/>
              </p:nvSpPr>
              <p:spPr bwMode="auto">
                <a:xfrm>
                  <a:off x="4482" y="1644"/>
                  <a:ext cx="4" cy="9"/>
                </a:xfrm>
                <a:custGeom>
                  <a:avLst/>
                  <a:gdLst>
                    <a:gd name="T0" fmla="*/ 8 w 8"/>
                    <a:gd name="T1" fmla="*/ 2 h 19"/>
                    <a:gd name="T2" fmla="*/ 6 w 8"/>
                    <a:gd name="T3" fmla="*/ 5 h 19"/>
                    <a:gd name="T4" fmla="*/ 6 w 8"/>
                    <a:gd name="T5" fmla="*/ 18 h 19"/>
                    <a:gd name="T6" fmla="*/ 4 w 8"/>
                    <a:gd name="T7" fmla="*/ 19 h 19"/>
                    <a:gd name="T8" fmla="*/ 1 w 8"/>
                    <a:gd name="T9" fmla="*/ 19 h 19"/>
                    <a:gd name="T10" fmla="*/ 1 w 8"/>
                    <a:gd name="T11" fmla="*/ 15 h 19"/>
                    <a:gd name="T12" fmla="*/ 0 w 8"/>
                    <a:gd name="T13" fmla="*/ 10 h 19"/>
                    <a:gd name="T14" fmla="*/ 0 w 8"/>
                    <a:gd name="T15" fmla="*/ 0 h 19"/>
                    <a:gd name="T16" fmla="*/ 1 w 8"/>
                    <a:gd name="T17" fmla="*/ 0 h 19"/>
                    <a:gd name="T18" fmla="*/ 1 w 8"/>
                    <a:gd name="T19" fmla="*/ 2 h 19"/>
                    <a:gd name="T20" fmla="*/ 8 w 8"/>
                    <a:gd name="T21" fmla="*/ 2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 h="19">
                      <a:moveTo>
                        <a:pt x="8" y="2"/>
                      </a:moveTo>
                      <a:lnTo>
                        <a:pt x="6" y="5"/>
                      </a:lnTo>
                      <a:lnTo>
                        <a:pt x="6" y="18"/>
                      </a:lnTo>
                      <a:lnTo>
                        <a:pt x="4" y="19"/>
                      </a:lnTo>
                      <a:lnTo>
                        <a:pt x="1" y="19"/>
                      </a:lnTo>
                      <a:lnTo>
                        <a:pt x="1" y="15"/>
                      </a:lnTo>
                      <a:lnTo>
                        <a:pt x="0" y="10"/>
                      </a:lnTo>
                      <a:lnTo>
                        <a:pt x="0" y="0"/>
                      </a:lnTo>
                      <a:lnTo>
                        <a:pt x="1" y="0"/>
                      </a:lnTo>
                      <a:lnTo>
                        <a:pt x="1" y="2"/>
                      </a:lnTo>
                      <a:lnTo>
                        <a:pt x="8" y="2"/>
                      </a:lnTo>
                      <a:close/>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2581" name="Freeform 773"/>
                <p:cNvSpPr>
                  <a:spLocks/>
                </p:cNvSpPr>
                <p:nvPr/>
              </p:nvSpPr>
              <p:spPr bwMode="auto">
                <a:xfrm>
                  <a:off x="4482" y="1644"/>
                  <a:ext cx="5" cy="11"/>
                </a:xfrm>
                <a:custGeom>
                  <a:avLst/>
                  <a:gdLst>
                    <a:gd name="T0" fmla="*/ 0 w 9"/>
                    <a:gd name="T1" fmla="*/ 17 h 21"/>
                    <a:gd name="T2" fmla="*/ 1 w 9"/>
                    <a:gd name="T3" fmla="*/ 19 h 21"/>
                    <a:gd name="T4" fmla="*/ 4 w 9"/>
                    <a:gd name="T5" fmla="*/ 19 h 21"/>
                    <a:gd name="T6" fmla="*/ 8 w 9"/>
                    <a:gd name="T7" fmla="*/ 16 h 21"/>
                    <a:gd name="T8" fmla="*/ 8 w 9"/>
                    <a:gd name="T9" fmla="*/ 14 h 21"/>
                    <a:gd name="T10" fmla="*/ 9 w 9"/>
                    <a:gd name="T11" fmla="*/ 11 h 21"/>
                    <a:gd name="T12" fmla="*/ 9 w 9"/>
                    <a:gd name="T13" fmla="*/ 8 h 21"/>
                    <a:gd name="T14" fmla="*/ 8 w 9"/>
                    <a:gd name="T15" fmla="*/ 6 h 21"/>
                    <a:gd name="T16" fmla="*/ 8 w 9"/>
                    <a:gd name="T17" fmla="*/ 3 h 21"/>
                    <a:gd name="T18" fmla="*/ 9 w 9"/>
                    <a:gd name="T19" fmla="*/ 1 h 21"/>
                    <a:gd name="T20" fmla="*/ 6 w 9"/>
                    <a:gd name="T21" fmla="*/ 0 h 21"/>
                    <a:gd name="T22" fmla="*/ 4 w 9"/>
                    <a:gd name="T23" fmla="*/ 3 h 21"/>
                    <a:gd name="T24" fmla="*/ 4 w 9"/>
                    <a:gd name="T25" fmla="*/ 16 h 21"/>
                    <a:gd name="T26" fmla="*/ 1 w 9"/>
                    <a:gd name="T27" fmla="*/ 16 h 21"/>
                    <a:gd name="T28" fmla="*/ 3 w 9"/>
                    <a:gd name="T29" fmla="*/ 17 h 21"/>
                    <a:gd name="T30" fmla="*/ 0 w 9"/>
                    <a:gd name="T31" fmla="*/ 17 h 21"/>
                    <a:gd name="T32" fmla="*/ 0 w 9"/>
                    <a:gd name="T33" fmla="*/ 21 h 21"/>
                    <a:gd name="T34" fmla="*/ 1 w 9"/>
                    <a:gd name="T35" fmla="*/ 19 h 21"/>
                    <a:gd name="T36" fmla="*/ 0 w 9"/>
                    <a:gd name="T37" fmla="*/ 17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 h="21">
                      <a:moveTo>
                        <a:pt x="0" y="17"/>
                      </a:moveTo>
                      <a:lnTo>
                        <a:pt x="1" y="19"/>
                      </a:lnTo>
                      <a:lnTo>
                        <a:pt x="4" y="19"/>
                      </a:lnTo>
                      <a:lnTo>
                        <a:pt x="8" y="16"/>
                      </a:lnTo>
                      <a:lnTo>
                        <a:pt x="8" y="14"/>
                      </a:lnTo>
                      <a:lnTo>
                        <a:pt x="9" y="11"/>
                      </a:lnTo>
                      <a:lnTo>
                        <a:pt x="9" y="8"/>
                      </a:lnTo>
                      <a:lnTo>
                        <a:pt x="8" y="6"/>
                      </a:lnTo>
                      <a:lnTo>
                        <a:pt x="8" y="3"/>
                      </a:lnTo>
                      <a:lnTo>
                        <a:pt x="9" y="1"/>
                      </a:lnTo>
                      <a:lnTo>
                        <a:pt x="6" y="0"/>
                      </a:lnTo>
                      <a:lnTo>
                        <a:pt x="4" y="3"/>
                      </a:lnTo>
                      <a:lnTo>
                        <a:pt x="4" y="16"/>
                      </a:lnTo>
                      <a:lnTo>
                        <a:pt x="1" y="16"/>
                      </a:lnTo>
                      <a:lnTo>
                        <a:pt x="3" y="17"/>
                      </a:lnTo>
                      <a:lnTo>
                        <a:pt x="0" y="17"/>
                      </a:lnTo>
                      <a:lnTo>
                        <a:pt x="0" y="21"/>
                      </a:lnTo>
                      <a:lnTo>
                        <a:pt x="1" y="19"/>
                      </a:lnTo>
                      <a:lnTo>
                        <a:pt x="0" y="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2582" name="Freeform 774"/>
                <p:cNvSpPr>
                  <a:spLocks/>
                </p:cNvSpPr>
                <p:nvPr/>
              </p:nvSpPr>
              <p:spPr bwMode="auto">
                <a:xfrm>
                  <a:off x="4482" y="1637"/>
                  <a:ext cx="2" cy="16"/>
                </a:xfrm>
                <a:custGeom>
                  <a:avLst/>
                  <a:gdLst>
                    <a:gd name="T0" fmla="*/ 3 w 5"/>
                    <a:gd name="T1" fmla="*/ 13 h 32"/>
                    <a:gd name="T2" fmla="*/ 0 w 5"/>
                    <a:gd name="T3" fmla="*/ 13 h 32"/>
                    <a:gd name="T4" fmla="*/ 0 w 5"/>
                    <a:gd name="T5" fmla="*/ 23 h 32"/>
                    <a:gd name="T6" fmla="*/ 2 w 5"/>
                    <a:gd name="T7" fmla="*/ 28 h 32"/>
                    <a:gd name="T8" fmla="*/ 2 w 5"/>
                    <a:gd name="T9" fmla="*/ 32 h 32"/>
                    <a:gd name="T10" fmla="*/ 5 w 5"/>
                    <a:gd name="T11" fmla="*/ 32 h 32"/>
                    <a:gd name="T12" fmla="*/ 5 w 5"/>
                    <a:gd name="T13" fmla="*/ 28 h 32"/>
                    <a:gd name="T14" fmla="*/ 3 w 5"/>
                    <a:gd name="T15" fmla="*/ 23 h 32"/>
                    <a:gd name="T16" fmla="*/ 3 w 5"/>
                    <a:gd name="T17" fmla="*/ 13 h 32"/>
                    <a:gd name="T18" fmla="*/ 0 w 5"/>
                    <a:gd name="T19" fmla="*/ 13 h 32"/>
                    <a:gd name="T20" fmla="*/ 3 w 5"/>
                    <a:gd name="T21" fmla="*/ 13 h 32"/>
                    <a:gd name="T22" fmla="*/ 2 w 5"/>
                    <a:gd name="T23" fmla="*/ 0 h 32"/>
                    <a:gd name="T24" fmla="*/ 0 w 5"/>
                    <a:gd name="T25" fmla="*/ 13 h 32"/>
                    <a:gd name="T26" fmla="*/ 3 w 5"/>
                    <a:gd name="T27" fmla="*/ 13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 h="32">
                      <a:moveTo>
                        <a:pt x="3" y="13"/>
                      </a:moveTo>
                      <a:lnTo>
                        <a:pt x="0" y="13"/>
                      </a:lnTo>
                      <a:lnTo>
                        <a:pt x="0" y="23"/>
                      </a:lnTo>
                      <a:lnTo>
                        <a:pt x="2" y="28"/>
                      </a:lnTo>
                      <a:lnTo>
                        <a:pt x="2" y="32"/>
                      </a:lnTo>
                      <a:lnTo>
                        <a:pt x="5" y="32"/>
                      </a:lnTo>
                      <a:lnTo>
                        <a:pt x="5" y="28"/>
                      </a:lnTo>
                      <a:lnTo>
                        <a:pt x="3" y="23"/>
                      </a:lnTo>
                      <a:lnTo>
                        <a:pt x="3" y="13"/>
                      </a:lnTo>
                      <a:lnTo>
                        <a:pt x="0" y="13"/>
                      </a:lnTo>
                      <a:lnTo>
                        <a:pt x="3" y="13"/>
                      </a:lnTo>
                      <a:lnTo>
                        <a:pt x="2" y="0"/>
                      </a:lnTo>
                      <a:lnTo>
                        <a:pt x="0" y="13"/>
                      </a:lnTo>
                      <a:lnTo>
                        <a:pt x="3" y="1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2583" name="Freeform 775"/>
                <p:cNvSpPr>
                  <a:spLocks/>
                </p:cNvSpPr>
                <p:nvPr/>
              </p:nvSpPr>
              <p:spPr bwMode="auto">
                <a:xfrm>
                  <a:off x="4482" y="1644"/>
                  <a:ext cx="5" cy="1"/>
                </a:xfrm>
                <a:custGeom>
                  <a:avLst/>
                  <a:gdLst>
                    <a:gd name="T0" fmla="*/ 11 w 11"/>
                    <a:gd name="T1" fmla="*/ 3 h 3"/>
                    <a:gd name="T2" fmla="*/ 11 w 11"/>
                    <a:gd name="T3" fmla="*/ 0 h 3"/>
                    <a:gd name="T4" fmla="*/ 0 w 11"/>
                    <a:gd name="T5" fmla="*/ 0 h 3"/>
                    <a:gd name="T6" fmla="*/ 3 w 11"/>
                    <a:gd name="T7" fmla="*/ 3 h 3"/>
                    <a:gd name="T8" fmla="*/ 8 w 11"/>
                    <a:gd name="T9" fmla="*/ 3 h 3"/>
                    <a:gd name="T10" fmla="*/ 8 w 11"/>
                    <a:gd name="T11" fmla="*/ 2 h 3"/>
                    <a:gd name="T12" fmla="*/ 11 w 11"/>
                    <a:gd name="T13" fmla="*/ 3 h 3"/>
                    <a:gd name="T14" fmla="*/ 11 w 11"/>
                    <a:gd name="T15" fmla="*/ 0 h 3"/>
                    <a:gd name="T16" fmla="*/ 11 w 11"/>
                    <a:gd name="T17" fmla="*/ 3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3">
                      <a:moveTo>
                        <a:pt x="11" y="3"/>
                      </a:moveTo>
                      <a:lnTo>
                        <a:pt x="11" y="0"/>
                      </a:lnTo>
                      <a:lnTo>
                        <a:pt x="0" y="0"/>
                      </a:lnTo>
                      <a:lnTo>
                        <a:pt x="3" y="3"/>
                      </a:lnTo>
                      <a:lnTo>
                        <a:pt x="8" y="3"/>
                      </a:lnTo>
                      <a:lnTo>
                        <a:pt x="8" y="2"/>
                      </a:lnTo>
                      <a:lnTo>
                        <a:pt x="11" y="3"/>
                      </a:lnTo>
                      <a:lnTo>
                        <a:pt x="11" y="0"/>
                      </a:lnTo>
                      <a:lnTo>
                        <a:pt x="11"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2584" name="Freeform 776"/>
                <p:cNvSpPr>
                  <a:spLocks/>
                </p:cNvSpPr>
                <p:nvPr/>
              </p:nvSpPr>
              <p:spPr bwMode="auto">
                <a:xfrm>
                  <a:off x="4489" y="1645"/>
                  <a:ext cx="2" cy="6"/>
                </a:xfrm>
                <a:custGeom>
                  <a:avLst/>
                  <a:gdLst>
                    <a:gd name="T0" fmla="*/ 4 w 4"/>
                    <a:gd name="T1" fmla="*/ 10 h 12"/>
                    <a:gd name="T2" fmla="*/ 4 w 4"/>
                    <a:gd name="T3" fmla="*/ 12 h 12"/>
                    <a:gd name="T4" fmla="*/ 0 w 4"/>
                    <a:gd name="T5" fmla="*/ 12 h 12"/>
                    <a:gd name="T6" fmla="*/ 0 w 4"/>
                    <a:gd name="T7" fmla="*/ 0 h 12"/>
                    <a:gd name="T8" fmla="*/ 1 w 4"/>
                    <a:gd name="T9" fmla="*/ 2 h 12"/>
                    <a:gd name="T10" fmla="*/ 3 w 4"/>
                    <a:gd name="T11" fmla="*/ 5 h 12"/>
                    <a:gd name="T12" fmla="*/ 3 w 4"/>
                    <a:gd name="T13" fmla="*/ 8 h 12"/>
                    <a:gd name="T14" fmla="*/ 4 w 4"/>
                    <a:gd name="T15" fmla="*/ 10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12">
                      <a:moveTo>
                        <a:pt x="4" y="10"/>
                      </a:moveTo>
                      <a:lnTo>
                        <a:pt x="4" y="12"/>
                      </a:lnTo>
                      <a:lnTo>
                        <a:pt x="0" y="12"/>
                      </a:lnTo>
                      <a:lnTo>
                        <a:pt x="0" y="0"/>
                      </a:lnTo>
                      <a:lnTo>
                        <a:pt x="1" y="2"/>
                      </a:lnTo>
                      <a:lnTo>
                        <a:pt x="3" y="5"/>
                      </a:lnTo>
                      <a:lnTo>
                        <a:pt x="3" y="8"/>
                      </a:lnTo>
                      <a:lnTo>
                        <a:pt x="4" y="10"/>
                      </a:lnTo>
                      <a:close/>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2585" name="Freeform 777"/>
                <p:cNvSpPr>
                  <a:spLocks/>
                </p:cNvSpPr>
                <p:nvPr/>
              </p:nvSpPr>
              <p:spPr bwMode="auto">
                <a:xfrm>
                  <a:off x="4488" y="1649"/>
                  <a:ext cx="4" cy="3"/>
                </a:xfrm>
                <a:custGeom>
                  <a:avLst/>
                  <a:gdLst>
                    <a:gd name="T0" fmla="*/ 0 w 8"/>
                    <a:gd name="T1" fmla="*/ 4 h 5"/>
                    <a:gd name="T2" fmla="*/ 2 w 8"/>
                    <a:gd name="T3" fmla="*/ 5 h 5"/>
                    <a:gd name="T4" fmla="*/ 6 w 8"/>
                    <a:gd name="T5" fmla="*/ 5 h 5"/>
                    <a:gd name="T6" fmla="*/ 6 w 8"/>
                    <a:gd name="T7" fmla="*/ 4 h 5"/>
                    <a:gd name="T8" fmla="*/ 8 w 8"/>
                    <a:gd name="T9" fmla="*/ 4 h 5"/>
                    <a:gd name="T10" fmla="*/ 6 w 8"/>
                    <a:gd name="T11" fmla="*/ 0 h 5"/>
                    <a:gd name="T12" fmla="*/ 5 w 8"/>
                    <a:gd name="T13" fmla="*/ 2 h 5"/>
                    <a:gd name="T14" fmla="*/ 3 w 8"/>
                    <a:gd name="T15" fmla="*/ 2 h 5"/>
                    <a:gd name="T16" fmla="*/ 5 w 8"/>
                    <a:gd name="T17" fmla="*/ 4 h 5"/>
                    <a:gd name="T18" fmla="*/ 0 w 8"/>
                    <a:gd name="T19" fmla="*/ 4 h 5"/>
                    <a:gd name="T20" fmla="*/ 0 w 8"/>
                    <a:gd name="T21" fmla="*/ 5 h 5"/>
                    <a:gd name="T22" fmla="*/ 2 w 8"/>
                    <a:gd name="T23" fmla="*/ 5 h 5"/>
                    <a:gd name="T24" fmla="*/ 0 w 8"/>
                    <a:gd name="T25" fmla="*/ 4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 h="5">
                      <a:moveTo>
                        <a:pt x="0" y="4"/>
                      </a:moveTo>
                      <a:lnTo>
                        <a:pt x="2" y="5"/>
                      </a:lnTo>
                      <a:lnTo>
                        <a:pt x="6" y="5"/>
                      </a:lnTo>
                      <a:lnTo>
                        <a:pt x="6" y="4"/>
                      </a:lnTo>
                      <a:lnTo>
                        <a:pt x="8" y="4"/>
                      </a:lnTo>
                      <a:lnTo>
                        <a:pt x="6" y="0"/>
                      </a:lnTo>
                      <a:lnTo>
                        <a:pt x="5" y="2"/>
                      </a:lnTo>
                      <a:lnTo>
                        <a:pt x="3" y="2"/>
                      </a:lnTo>
                      <a:lnTo>
                        <a:pt x="5" y="4"/>
                      </a:lnTo>
                      <a:lnTo>
                        <a:pt x="0" y="4"/>
                      </a:lnTo>
                      <a:lnTo>
                        <a:pt x="0" y="5"/>
                      </a:lnTo>
                      <a:lnTo>
                        <a:pt x="2" y="5"/>
                      </a:lnTo>
                      <a:lnTo>
                        <a:pt x="0"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2586" name="Freeform 778"/>
                <p:cNvSpPr>
                  <a:spLocks/>
                </p:cNvSpPr>
                <p:nvPr/>
              </p:nvSpPr>
              <p:spPr bwMode="auto">
                <a:xfrm>
                  <a:off x="4488" y="1644"/>
                  <a:ext cx="2" cy="7"/>
                </a:xfrm>
                <a:custGeom>
                  <a:avLst/>
                  <a:gdLst>
                    <a:gd name="T0" fmla="*/ 3 w 5"/>
                    <a:gd name="T1" fmla="*/ 2 h 15"/>
                    <a:gd name="T2" fmla="*/ 0 w 5"/>
                    <a:gd name="T3" fmla="*/ 3 h 15"/>
                    <a:gd name="T4" fmla="*/ 0 w 5"/>
                    <a:gd name="T5" fmla="*/ 15 h 15"/>
                    <a:gd name="T6" fmla="*/ 5 w 5"/>
                    <a:gd name="T7" fmla="*/ 15 h 15"/>
                    <a:gd name="T8" fmla="*/ 5 w 5"/>
                    <a:gd name="T9" fmla="*/ 3 h 15"/>
                    <a:gd name="T10" fmla="*/ 2 w 5"/>
                    <a:gd name="T11" fmla="*/ 5 h 15"/>
                    <a:gd name="T12" fmla="*/ 3 w 5"/>
                    <a:gd name="T13" fmla="*/ 2 h 15"/>
                    <a:gd name="T14" fmla="*/ 0 w 5"/>
                    <a:gd name="T15" fmla="*/ 0 h 15"/>
                    <a:gd name="T16" fmla="*/ 0 w 5"/>
                    <a:gd name="T17" fmla="*/ 3 h 15"/>
                    <a:gd name="T18" fmla="*/ 3 w 5"/>
                    <a:gd name="T19" fmla="*/ 2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 h="15">
                      <a:moveTo>
                        <a:pt x="3" y="2"/>
                      </a:moveTo>
                      <a:lnTo>
                        <a:pt x="0" y="3"/>
                      </a:lnTo>
                      <a:lnTo>
                        <a:pt x="0" y="15"/>
                      </a:lnTo>
                      <a:lnTo>
                        <a:pt x="5" y="15"/>
                      </a:lnTo>
                      <a:lnTo>
                        <a:pt x="5" y="3"/>
                      </a:lnTo>
                      <a:lnTo>
                        <a:pt x="2" y="5"/>
                      </a:lnTo>
                      <a:lnTo>
                        <a:pt x="3" y="2"/>
                      </a:lnTo>
                      <a:lnTo>
                        <a:pt x="0" y="0"/>
                      </a:lnTo>
                      <a:lnTo>
                        <a:pt x="0" y="3"/>
                      </a:lnTo>
                      <a:lnTo>
                        <a:pt x="3"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912587" name="Freeform 779"/>
                <p:cNvSpPr>
                  <a:spLocks/>
                </p:cNvSpPr>
                <p:nvPr/>
              </p:nvSpPr>
              <p:spPr bwMode="auto">
                <a:xfrm>
                  <a:off x="4489" y="1644"/>
                  <a:ext cx="4" cy="7"/>
                </a:xfrm>
                <a:custGeom>
                  <a:avLst/>
                  <a:gdLst>
                    <a:gd name="T0" fmla="*/ 6 w 8"/>
                    <a:gd name="T1" fmla="*/ 13 h 13"/>
                    <a:gd name="T2" fmla="*/ 6 w 8"/>
                    <a:gd name="T3" fmla="*/ 9 h 13"/>
                    <a:gd name="T4" fmla="*/ 4 w 8"/>
                    <a:gd name="T5" fmla="*/ 8 h 13"/>
                    <a:gd name="T6" fmla="*/ 4 w 8"/>
                    <a:gd name="T7" fmla="*/ 6 h 13"/>
                    <a:gd name="T8" fmla="*/ 3 w 8"/>
                    <a:gd name="T9" fmla="*/ 3 h 13"/>
                    <a:gd name="T10" fmla="*/ 1 w 8"/>
                    <a:gd name="T11" fmla="*/ 0 h 13"/>
                    <a:gd name="T12" fmla="*/ 0 w 8"/>
                    <a:gd name="T13" fmla="*/ 3 h 13"/>
                    <a:gd name="T14" fmla="*/ 0 w 8"/>
                    <a:gd name="T15" fmla="*/ 4 h 13"/>
                    <a:gd name="T16" fmla="*/ 1 w 8"/>
                    <a:gd name="T17" fmla="*/ 6 h 13"/>
                    <a:gd name="T18" fmla="*/ 1 w 8"/>
                    <a:gd name="T19" fmla="*/ 9 h 13"/>
                    <a:gd name="T20" fmla="*/ 3 w 8"/>
                    <a:gd name="T21" fmla="*/ 13 h 13"/>
                    <a:gd name="T22" fmla="*/ 4 w 8"/>
                    <a:gd name="T23" fmla="*/ 9 h 13"/>
                    <a:gd name="T24" fmla="*/ 6 w 8"/>
                    <a:gd name="T25" fmla="*/ 13 h 13"/>
                    <a:gd name="T26" fmla="*/ 8 w 8"/>
                    <a:gd name="T27" fmla="*/ 11 h 13"/>
                    <a:gd name="T28" fmla="*/ 6 w 8"/>
                    <a:gd name="T29" fmla="*/ 9 h 13"/>
                    <a:gd name="T30" fmla="*/ 6 w 8"/>
                    <a:gd name="T31"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 h="13">
                      <a:moveTo>
                        <a:pt x="6" y="13"/>
                      </a:moveTo>
                      <a:lnTo>
                        <a:pt x="6" y="9"/>
                      </a:lnTo>
                      <a:lnTo>
                        <a:pt x="4" y="8"/>
                      </a:lnTo>
                      <a:lnTo>
                        <a:pt x="4" y="6"/>
                      </a:lnTo>
                      <a:lnTo>
                        <a:pt x="3" y="3"/>
                      </a:lnTo>
                      <a:lnTo>
                        <a:pt x="1" y="0"/>
                      </a:lnTo>
                      <a:lnTo>
                        <a:pt x="0" y="3"/>
                      </a:lnTo>
                      <a:lnTo>
                        <a:pt x="0" y="4"/>
                      </a:lnTo>
                      <a:lnTo>
                        <a:pt x="1" y="6"/>
                      </a:lnTo>
                      <a:lnTo>
                        <a:pt x="1" y="9"/>
                      </a:lnTo>
                      <a:lnTo>
                        <a:pt x="3" y="13"/>
                      </a:lnTo>
                      <a:lnTo>
                        <a:pt x="4" y="9"/>
                      </a:lnTo>
                      <a:lnTo>
                        <a:pt x="6" y="13"/>
                      </a:lnTo>
                      <a:lnTo>
                        <a:pt x="8" y="11"/>
                      </a:lnTo>
                      <a:lnTo>
                        <a:pt x="6" y="9"/>
                      </a:lnTo>
                      <a:lnTo>
                        <a:pt x="6" y="1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grpSp>
          <p:grpSp>
            <p:nvGrpSpPr>
              <p:cNvPr id="1912588" name="Group 780"/>
              <p:cNvGrpSpPr>
                <a:grpSpLocks/>
              </p:cNvGrpSpPr>
              <p:nvPr/>
            </p:nvGrpSpPr>
            <p:grpSpPr bwMode="auto">
              <a:xfrm>
                <a:off x="3456" y="1680"/>
                <a:ext cx="576" cy="144"/>
                <a:chOff x="3264" y="1680"/>
                <a:chExt cx="576" cy="144"/>
              </a:xfrm>
            </p:grpSpPr>
            <p:sp>
              <p:nvSpPr>
                <p:cNvPr id="1912589" name="Line 781"/>
                <p:cNvSpPr>
                  <a:spLocks noChangeShapeType="1"/>
                </p:cNvSpPr>
                <p:nvPr/>
              </p:nvSpPr>
              <p:spPr bwMode="auto">
                <a:xfrm flipV="1">
                  <a:off x="3264" y="1680"/>
                  <a:ext cx="576" cy="144"/>
                </a:xfrm>
                <a:prstGeom prst="line">
                  <a:avLst/>
                </a:prstGeom>
                <a:noFill/>
                <a:ln w="12700"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0800" rIns="18000" bIns="10800" anchor="ctr">
                  <a:spAutoFit/>
                </a:bodyPr>
                <a:lstStyle/>
                <a:p>
                  <a:endParaRPr lang="es-PE"/>
                </a:p>
              </p:txBody>
            </p:sp>
            <p:sp>
              <p:nvSpPr>
                <p:cNvPr id="1912590" name="Text Box 782"/>
                <p:cNvSpPr txBox="1">
                  <a:spLocks noChangeArrowheads="1"/>
                </p:cNvSpPr>
                <p:nvPr/>
              </p:nvSpPr>
              <p:spPr bwMode="auto">
                <a:xfrm rot="-620586">
                  <a:off x="3360" y="1680"/>
                  <a:ext cx="247" cy="96"/>
                </a:xfrm>
                <a:prstGeom prst="rect">
                  <a:avLst/>
                </a:prstGeom>
                <a:noFill/>
                <a:ln>
                  <a:noFill/>
                </a:ln>
                <a:effectLst/>
                <a:extLst>
                  <a:ext uri="{909E8E84-426E-40DD-AFC4-6F175D3DCCD1}">
                    <a14:hiddenFill xmlns:a14="http://schemas.microsoft.com/office/drawing/2010/main">
                      <a:solidFill>
                        <a:srgbClr val="EEF4FA"/>
                      </a:solidFill>
                    </a14:hiddenFill>
                  </a:ext>
                  <a:ext uri="{91240B29-F687-4F45-9708-019B960494DF}">
                    <a14:hiddenLine xmlns:a14="http://schemas.microsoft.com/office/drawing/2010/main" w="12700" cap="sq">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18000" tIns="10800" rIns="18000" bIns="10800">
                  <a:spAutoFit/>
                </a:bodyPr>
                <a:lstStyle/>
                <a:p>
                  <a:pPr algn="just">
                    <a:lnSpc>
                      <a:spcPct val="85000"/>
                    </a:lnSpc>
                    <a:buClr>
                      <a:schemeClr val="tx1"/>
                    </a:buClr>
                    <a:buSzPct val="50000"/>
                    <a:buFont typeface="Wingdings" panose="05000000000000000000" pitchFamily="2" charset="2"/>
                    <a:buNone/>
                  </a:pPr>
                  <a:r>
                    <a:rPr kumimoji="0" lang="es-MX" sz="1000"/>
                    <a:t>viaja en</a:t>
                  </a:r>
                  <a:endParaRPr kumimoji="0" lang="es-ES" sz="1000"/>
                </a:p>
              </p:txBody>
            </p:sp>
          </p:grpSp>
          <p:pic>
            <p:nvPicPr>
              <p:cNvPr id="1912591" name="Picture 783" descr="BD07272_"/>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4080" y="2171"/>
                <a:ext cx="336" cy="206"/>
              </a:xfrm>
              <a:prstGeom prst="rect">
                <a:avLst/>
              </a:prstGeom>
              <a:noFill/>
              <a:extLst>
                <a:ext uri="{909E8E84-426E-40DD-AFC4-6F175D3DCCD1}">
                  <a14:hiddenFill xmlns:a14="http://schemas.microsoft.com/office/drawing/2010/main">
                    <a:solidFill>
                      <a:srgbClr val="FFFFFF"/>
                    </a:solidFill>
                  </a14:hiddenFill>
                </a:ext>
              </a:extLst>
            </p:spPr>
          </p:pic>
          <p:grpSp>
            <p:nvGrpSpPr>
              <p:cNvPr id="1912592" name="Group 784"/>
              <p:cNvGrpSpPr>
                <a:grpSpLocks/>
              </p:cNvGrpSpPr>
              <p:nvPr/>
            </p:nvGrpSpPr>
            <p:grpSpPr bwMode="auto">
              <a:xfrm>
                <a:off x="3408" y="2064"/>
                <a:ext cx="624" cy="192"/>
                <a:chOff x="3216" y="2112"/>
                <a:chExt cx="624" cy="192"/>
              </a:xfrm>
            </p:grpSpPr>
            <p:sp>
              <p:nvSpPr>
                <p:cNvPr id="1912593" name="Line 785"/>
                <p:cNvSpPr>
                  <a:spLocks noChangeShapeType="1"/>
                </p:cNvSpPr>
                <p:nvPr/>
              </p:nvSpPr>
              <p:spPr bwMode="auto">
                <a:xfrm>
                  <a:off x="3216" y="2112"/>
                  <a:ext cx="624" cy="192"/>
                </a:xfrm>
                <a:prstGeom prst="line">
                  <a:avLst/>
                </a:prstGeom>
                <a:noFill/>
                <a:ln w="12700"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0800" rIns="18000" bIns="10800" anchor="ctr">
                  <a:spAutoFit/>
                </a:bodyPr>
                <a:lstStyle/>
                <a:p>
                  <a:endParaRPr lang="es-PE"/>
                </a:p>
              </p:txBody>
            </p:sp>
            <p:sp>
              <p:nvSpPr>
                <p:cNvPr id="1912594" name="Text Box 786"/>
                <p:cNvSpPr txBox="1">
                  <a:spLocks noChangeArrowheads="1"/>
                </p:cNvSpPr>
                <p:nvPr/>
              </p:nvSpPr>
              <p:spPr bwMode="auto">
                <a:xfrm rot="1012776">
                  <a:off x="3408" y="2112"/>
                  <a:ext cx="247" cy="96"/>
                </a:xfrm>
                <a:prstGeom prst="rect">
                  <a:avLst/>
                </a:prstGeom>
                <a:noFill/>
                <a:ln>
                  <a:noFill/>
                </a:ln>
                <a:effectLst/>
                <a:extLst>
                  <a:ext uri="{909E8E84-426E-40DD-AFC4-6F175D3DCCD1}">
                    <a14:hiddenFill xmlns:a14="http://schemas.microsoft.com/office/drawing/2010/main">
                      <a:solidFill>
                        <a:srgbClr val="EEF4FA"/>
                      </a:solidFill>
                    </a14:hiddenFill>
                  </a:ext>
                  <a:ext uri="{91240B29-F687-4F45-9708-019B960494DF}">
                    <a14:hiddenLine xmlns:a14="http://schemas.microsoft.com/office/drawing/2010/main" w="12700" cap="sq">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18000" tIns="10800" rIns="18000" bIns="10800">
                  <a:spAutoFit/>
                </a:bodyPr>
                <a:lstStyle/>
                <a:p>
                  <a:pPr algn="just">
                    <a:lnSpc>
                      <a:spcPct val="85000"/>
                    </a:lnSpc>
                    <a:buClr>
                      <a:schemeClr val="tx1"/>
                    </a:buClr>
                    <a:buSzPct val="50000"/>
                    <a:buFont typeface="Wingdings" panose="05000000000000000000" pitchFamily="2" charset="2"/>
                    <a:buNone/>
                  </a:pPr>
                  <a:r>
                    <a:rPr kumimoji="0" lang="es-MX" sz="1000"/>
                    <a:t>viaja en</a:t>
                  </a:r>
                  <a:endParaRPr kumimoji="0" lang="es-ES" sz="1000"/>
                </a:p>
              </p:txBody>
            </p:sp>
          </p:grpSp>
        </p:grpSp>
      </p:grpSp>
      <p:sp>
        <p:nvSpPr>
          <p:cNvPr id="1912595" name="Rectangle 787"/>
          <p:cNvSpPr>
            <a:spLocks noChangeArrowheads="1"/>
          </p:cNvSpPr>
          <p:nvPr/>
        </p:nvSpPr>
        <p:spPr bwMode="auto">
          <a:xfrm>
            <a:off x="609600" y="3703638"/>
            <a:ext cx="7924800" cy="1492250"/>
          </a:xfrm>
          <a:prstGeom prst="rect">
            <a:avLst/>
          </a:prstGeom>
          <a:noFill/>
          <a:ln>
            <a:noFill/>
          </a:ln>
          <a:effectLst/>
          <a:extLst>
            <a:ext uri="{909E8E84-426E-40DD-AFC4-6F175D3DCCD1}">
              <a14:hiddenFill xmlns:a14="http://schemas.microsoft.com/office/drawing/2010/main">
                <a:solidFill>
                  <a:srgbClr val="EEF4FA"/>
                </a:solidFill>
              </a14:hiddenFill>
            </a:ext>
            <a:ext uri="{91240B29-F687-4F45-9708-019B960494DF}">
              <a14:hiddenLine xmlns:a14="http://schemas.microsoft.com/office/drawing/2010/main" w="12700" cap="sq">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marL="198438" indent="-198438" algn="l">
              <a:defRPr sz="2400">
                <a:solidFill>
                  <a:schemeClr val="tx1"/>
                </a:solidFill>
                <a:latin typeface="Times New Roman" panose="02020603050405020304" pitchFamily="18" charset="0"/>
              </a:defRPr>
            </a:lvl1pPr>
            <a:lvl2pPr marL="663575" indent="-185738" algn="l">
              <a:defRPr sz="2400">
                <a:solidFill>
                  <a:schemeClr val="tx1"/>
                </a:solidFill>
                <a:latin typeface="Times New Roman" panose="02020603050405020304" pitchFamily="18" charset="0"/>
              </a:defRPr>
            </a:lvl2pPr>
            <a:lvl3pPr algn="l">
              <a:defRPr sz="2400">
                <a:solidFill>
                  <a:schemeClr val="tx1"/>
                </a:solidFill>
                <a:latin typeface="Times New Roman" panose="02020603050405020304" pitchFamily="18" charset="0"/>
              </a:defRPr>
            </a:lvl3pPr>
            <a:lvl4pPr algn="l">
              <a:defRPr sz="2400">
                <a:solidFill>
                  <a:schemeClr val="tx1"/>
                </a:solidFill>
                <a:latin typeface="Times New Roman" panose="02020603050405020304" pitchFamily="18" charset="0"/>
              </a:defRPr>
            </a:lvl4pPr>
            <a:lvl5pPr algn="l">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just">
              <a:lnSpc>
                <a:spcPct val="85000"/>
              </a:lnSpc>
              <a:spcAft>
                <a:spcPct val="35000"/>
              </a:spcAft>
              <a:buClr>
                <a:srgbClr val="CC3300"/>
              </a:buClr>
              <a:buSzPct val="50000"/>
              <a:buFont typeface="Wingdings" panose="05000000000000000000" pitchFamily="2" charset="2"/>
              <a:buChar char="Ö"/>
            </a:pPr>
            <a:r>
              <a:rPr kumimoji="0" lang="es-ES_tradnl" sz="2000">
                <a:solidFill>
                  <a:srgbClr val="000000"/>
                </a:solidFill>
                <a:latin typeface="Arial Narrow" panose="020B0606020202030204" pitchFamily="34" charset="0"/>
              </a:rPr>
              <a:t>La </a:t>
            </a:r>
            <a:r>
              <a:rPr kumimoji="0" lang="es-ES_tradnl" sz="2000" i="1">
                <a:solidFill>
                  <a:srgbClr val="000000"/>
                </a:solidFill>
                <a:latin typeface="Arial Narrow" panose="020B0606020202030204" pitchFamily="34" charset="0"/>
              </a:rPr>
              <a:t>multiplicidad</a:t>
            </a:r>
            <a:r>
              <a:rPr kumimoji="0" lang="es-ES_tradnl" sz="2000">
                <a:solidFill>
                  <a:srgbClr val="000000"/>
                </a:solidFill>
                <a:latin typeface="Arial Narrow" panose="020B0606020202030204" pitchFamily="34" charset="0"/>
              </a:rPr>
              <a:t> (o diversificación) es un importante aspecto de las asociaciones entre objetos. Indica la cantidad de objetos de una clase que se relacionan con otro objeto en particular de la clase asociada.</a:t>
            </a:r>
          </a:p>
          <a:p>
            <a:pPr algn="just">
              <a:lnSpc>
                <a:spcPct val="85000"/>
              </a:lnSpc>
              <a:spcAft>
                <a:spcPct val="35000"/>
              </a:spcAft>
              <a:buClr>
                <a:srgbClr val="CC3300"/>
              </a:buClr>
              <a:buSzPct val="50000"/>
              <a:buFont typeface="Wingdings" panose="05000000000000000000" pitchFamily="2" charset="2"/>
              <a:buChar char="Ö"/>
            </a:pPr>
            <a:r>
              <a:rPr kumimoji="0" lang="es-ES_tradnl" sz="2000">
                <a:solidFill>
                  <a:srgbClr val="000000"/>
                </a:solidFill>
                <a:latin typeface="Arial Narrow" panose="020B0606020202030204" pitchFamily="34" charset="0"/>
              </a:rPr>
              <a:t>Es necesario identificar la multiplicidad para entender las limitaciones y habilidades del sistema que se está modelando.</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911810">
                                            <p:txEl>
                                              <p:pRg st="0" end="0"/>
                                            </p:txEl>
                                          </p:spTgt>
                                        </p:tgtEl>
                                        <p:attrNameLst>
                                          <p:attrName>style.visibility</p:attrName>
                                        </p:attrNameLst>
                                      </p:cBhvr>
                                      <p:to>
                                        <p:strVal val="visible"/>
                                      </p:to>
                                    </p:set>
                                    <p:anim calcmode="lin" valueType="num">
                                      <p:cBhvr additive="base">
                                        <p:cTn id="7" dur="500" fill="hold"/>
                                        <p:tgtEl>
                                          <p:spTgt spid="1911810">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911810">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3" presetClass="entr" presetSubtype="288" fill="hold" nodeType="clickEffect">
                                  <p:stCondLst>
                                    <p:cond delay="0"/>
                                  </p:stCondLst>
                                  <p:childTnLst>
                                    <p:set>
                                      <p:cBhvr>
                                        <p:cTn id="12" dur="1" fill="hold">
                                          <p:stCondLst>
                                            <p:cond delay="0"/>
                                          </p:stCondLst>
                                        </p:cTn>
                                        <p:tgtEl>
                                          <p:spTgt spid="1911812"/>
                                        </p:tgtEl>
                                        <p:attrNameLst>
                                          <p:attrName>style.visibility</p:attrName>
                                        </p:attrNameLst>
                                      </p:cBhvr>
                                      <p:to>
                                        <p:strVal val="visible"/>
                                      </p:to>
                                    </p:set>
                                    <p:anim calcmode="lin" valueType="num">
                                      <p:cBhvr>
                                        <p:cTn id="13" dur="500" fill="hold"/>
                                        <p:tgtEl>
                                          <p:spTgt spid="1911812"/>
                                        </p:tgtEl>
                                        <p:attrNameLst>
                                          <p:attrName>ppt_w</p:attrName>
                                        </p:attrNameLst>
                                      </p:cBhvr>
                                      <p:tavLst>
                                        <p:tav tm="0">
                                          <p:val>
                                            <p:strVal val="4/3*#ppt_w"/>
                                          </p:val>
                                        </p:tav>
                                        <p:tav tm="100000">
                                          <p:val>
                                            <p:strVal val="#ppt_w"/>
                                          </p:val>
                                        </p:tav>
                                      </p:tavLst>
                                    </p:anim>
                                    <p:anim calcmode="lin" valueType="num">
                                      <p:cBhvr>
                                        <p:cTn id="14" dur="500" fill="hold"/>
                                        <p:tgtEl>
                                          <p:spTgt spid="1911812"/>
                                        </p:tgtEl>
                                        <p:attrNameLst>
                                          <p:attrName>ppt_h</p:attrName>
                                        </p:attrNameLst>
                                      </p:cBhvr>
                                      <p:tavLst>
                                        <p:tav tm="0">
                                          <p:val>
                                            <p:strVal val="4/3*#ppt_h"/>
                                          </p:val>
                                        </p:tav>
                                        <p:tav tm="100000">
                                          <p:val>
                                            <p:strVal val="#ppt_h"/>
                                          </p:val>
                                        </p:tav>
                                      </p:tavLst>
                                    </p:anim>
                                  </p:childTnLst>
                                </p:cTn>
                              </p:par>
                            </p:childTnLst>
                          </p:cTn>
                        </p:par>
                        <p:par>
                          <p:cTn id="15" fill="hold" nodeType="afterGroup">
                            <p:stCondLst>
                              <p:cond delay="500"/>
                            </p:stCondLst>
                            <p:childTnLst>
                              <p:par>
                                <p:cTn id="16" presetID="23" presetClass="entr" presetSubtype="288" fill="hold" nodeType="afterEffect">
                                  <p:stCondLst>
                                    <p:cond delay="2000"/>
                                  </p:stCondLst>
                                  <p:childTnLst>
                                    <p:set>
                                      <p:cBhvr>
                                        <p:cTn id="17" dur="1" fill="hold">
                                          <p:stCondLst>
                                            <p:cond delay="0"/>
                                          </p:stCondLst>
                                        </p:cTn>
                                        <p:tgtEl>
                                          <p:spTgt spid="1911820"/>
                                        </p:tgtEl>
                                        <p:attrNameLst>
                                          <p:attrName>style.visibility</p:attrName>
                                        </p:attrNameLst>
                                      </p:cBhvr>
                                      <p:to>
                                        <p:strVal val="visible"/>
                                      </p:to>
                                    </p:set>
                                    <p:anim calcmode="lin" valueType="num">
                                      <p:cBhvr>
                                        <p:cTn id="18" dur="500" fill="hold"/>
                                        <p:tgtEl>
                                          <p:spTgt spid="1911820"/>
                                        </p:tgtEl>
                                        <p:attrNameLst>
                                          <p:attrName>ppt_w</p:attrName>
                                        </p:attrNameLst>
                                      </p:cBhvr>
                                      <p:tavLst>
                                        <p:tav tm="0">
                                          <p:val>
                                            <p:strVal val="4/3*#ppt_w"/>
                                          </p:val>
                                        </p:tav>
                                        <p:tav tm="100000">
                                          <p:val>
                                            <p:strVal val="#ppt_w"/>
                                          </p:val>
                                        </p:tav>
                                      </p:tavLst>
                                    </p:anim>
                                    <p:anim calcmode="lin" valueType="num">
                                      <p:cBhvr>
                                        <p:cTn id="19" dur="500" fill="hold"/>
                                        <p:tgtEl>
                                          <p:spTgt spid="1911820"/>
                                        </p:tgtEl>
                                        <p:attrNameLst>
                                          <p:attrName>ppt_h</p:attrName>
                                        </p:attrNameLst>
                                      </p:cBhvr>
                                      <p:tavLst>
                                        <p:tav tm="0">
                                          <p:val>
                                            <p:strVal val="4/3*#ppt_h"/>
                                          </p:val>
                                        </p:tav>
                                        <p:tav tm="100000">
                                          <p:val>
                                            <p:strVal val="#ppt_h"/>
                                          </p:val>
                                        </p:tav>
                                      </p:tavLst>
                                    </p:anim>
                                  </p:childTnLst>
                                </p:cTn>
                              </p:par>
                            </p:childTnLst>
                          </p:cTn>
                        </p:par>
                        <p:par>
                          <p:cTn id="20" fill="hold" nodeType="afterGroup">
                            <p:stCondLst>
                              <p:cond delay="3000"/>
                            </p:stCondLst>
                            <p:childTnLst>
                              <p:par>
                                <p:cTn id="21" presetID="23" presetClass="entr" presetSubtype="288" fill="hold" nodeType="afterEffect">
                                  <p:stCondLst>
                                    <p:cond delay="2000"/>
                                  </p:stCondLst>
                                  <p:childTnLst>
                                    <p:set>
                                      <p:cBhvr>
                                        <p:cTn id="22" dur="1" fill="hold">
                                          <p:stCondLst>
                                            <p:cond delay="0"/>
                                          </p:stCondLst>
                                        </p:cTn>
                                        <p:tgtEl>
                                          <p:spTgt spid="1911830"/>
                                        </p:tgtEl>
                                        <p:attrNameLst>
                                          <p:attrName>style.visibility</p:attrName>
                                        </p:attrNameLst>
                                      </p:cBhvr>
                                      <p:to>
                                        <p:strVal val="visible"/>
                                      </p:to>
                                    </p:set>
                                    <p:anim calcmode="lin" valueType="num">
                                      <p:cBhvr>
                                        <p:cTn id="23" dur="500" fill="hold"/>
                                        <p:tgtEl>
                                          <p:spTgt spid="1911830"/>
                                        </p:tgtEl>
                                        <p:attrNameLst>
                                          <p:attrName>ppt_w</p:attrName>
                                        </p:attrNameLst>
                                      </p:cBhvr>
                                      <p:tavLst>
                                        <p:tav tm="0">
                                          <p:val>
                                            <p:strVal val="4/3*#ppt_w"/>
                                          </p:val>
                                        </p:tav>
                                        <p:tav tm="100000">
                                          <p:val>
                                            <p:strVal val="#ppt_w"/>
                                          </p:val>
                                        </p:tav>
                                      </p:tavLst>
                                    </p:anim>
                                    <p:anim calcmode="lin" valueType="num">
                                      <p:cBhvr>
                                        <p:cTn id="24" dur="500" fill="hold"/>
                                        <p:tgtEl>
                                          <p:spTgt spid="1911830"/>
                                        </p:tgtEl>
                                        <p:attrNameLst>
                                          <p:attrName>ppt_h</p:attrName>
                                        </p:attrNameLst>
                                      </p:cBhvr>
                                      <p:tavLst>
                                        <p:tav tm="0">
                                          <p:val>
                                            <p:strVal val="4/3*#ppt_h"/>
                                          </p:val>
                                        </p:tav>
                                        <p:tav tm="100000">
                                          <p:val>
                                            <p:strVal val="#ppt_h"/>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8" fill="hold" grpId="0" nodeType="clickEffect">
                                  <p:stCondLst>
                                    <p:cond delay="0"/>
                                  </p:stCondLst>
                                  <p:childTnLst>
                                    <p:set>
                                      <p:cBhvr>
                                        <p:cTn id="28" dur="1" fill="hold">
                                          <p:stCondLst>
                                            <p:cond delay="0"/>
                                          </p:stCondLst>
                                        </p:cTn>
                                        <p:tgtEl>
                                          <p:spTgt spid="1912595"/>
                                        </p:tgtEl>
                                        <p:attrNameLst>
                                          <p:attrName>style.visibility</p:attrName>
                                        </p:attrNameLst>
                                      </p:cBhvr>
                                      <p:to>
                                        <p:strVal val="visible"/>
                                      </p:to>
                                    </p:set>
                                    <p:anim calcmode="lin" valueType="num">
                                      <p:cBhvr additive="base">
                                        <p:cTn id="29" dur="500" fill="hold"/>
                                        <p:tgtEl>
                                          <p:spTgt spid="1912595"/>
                                        </p:tgtEl>
                                        <p:attrNameLst>
                                          <p:attrName>ppt_x</p:attrName>
                                        </p:attrNameLst>
                                      </p:cBhvr>
                                      <p:tavLst>
                                        <p:tav tm="0">
                                          <p:val>
                                            <p:strVal val="0-#ppt_w/2"/>
                                          </p:val>
                                        </p:tav>
                                        <p:tav tm="100000">
                                          <p:val>
                                            <p:strVal val="#ppt_x"/>
                                          </p:val>
                                        </p:tav>
                                      </p:tavLst>
                                    </p:anim>
                                    <p:anim calcmode="lin" valueType="num">
                                      <p:cBhvr additive="base">
                                        <p:cTn id="30" dur="500" fill="hold"/>
                                        <p:tgtEl>
                                          <p:spTgt spid="191259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11810" grpId="0" build="p" autoUpdateAnimBg="0"/>
      <p:bldP spid="1912595" grpId="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12834" name="Rectangle 2"/>
          <p:cNvSpPr>
            <a:spLocks noChangeArrowheads="1"/>
          </p:cNvSpPr>
          <p:nvPr>
            <p:ph type="title"/>
          </p:nvPr>
        </p:nvSpPr>
        <p:spPr bwMode="auto">
          <a:xfrm>
            <a:off x="533400" y="533400"/>
            <a:ext cx="80772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s-MX">
                <a:solidFill>
                  <a:schemeClr val="tx1"/>
                </a:solidFill>
              </a:rPr>
              <a:t>Conceptos OO </a:t>
            </a:r>
            <a:r>
              <a:rPr lang="es-MX" sz="2200" i="1">
                <a:solidFill>
                  <a:schemeClr val="tx1"/>
                </a:solidFill>
              </a:rPr>
              <a:t>– Agregación</a:t>
            </a:r>
            <a:endParaRPr lang="en-US" sz="1600" i="1">
              <a:solidFill>
                <a:schemeClr val="tx1"/>
              </a:solidFill>
            </a:endParaRPr>
          </a:p>
        </p:txBody>
      </p:sp>
      <p:sp>
        <p:nvSpPr>
          <p:cNvPr id="1912835" name="Rectangle 3"/>
          <p:cNvSpPr>
            <a:spLocks noChangeArrowheads="1"/>
          </p:cNvSpPr>
          <p:nvPr/>
        </p:nvSpPr>
        <p:spPr bwMode="auto">
          <a:xfrm>
            <a:off x="609600" y="1219200"/>
            <a:ext cx="7924800" cy="1751013"/>
          </a:xfrm>
          <a:prstGeom prst="rect">
            <a:avLst/>
          </a:prstGeom>
          <a:noFill/>
          <a:ln>
            <a:noFill/>
          </a:ln>
          <a:effectLst/>
          <a:extLst>
            <a:ext uri="{909E8E84-426E-40DD-AFC4-6F175D3DCCD1}">
              <a14:hiddenFill xmlns:a14="http://schemas.microsoft.com/office/drawing/2010/main">
                <a:solidFill>
                  <a:srgbClr val="EEF4FA"/>
                </a:solidFill>
              </a14:hiddenFill>
            </a:ext>
            <a:ext uri="{91240B29-F687-4F45-9708-019B960494DF}">
              <a14:hiddenLine xmlns:a14="http://schemas.microsoft.com/office/drawing/2010/main" w="12700" cap="sq">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marL="198438" indent="-198438" algn="l">
              <a:defRPr sz="2400">
                <a:solidFill>
                  <a:schemeClr val="tx1"/>
                </a:solidFill>
                <a:latin typeface="Times New Roman" panose="02020603050405020304" pitchFamily="18" charset="0"/>
              </a:defRPr>
            </a:lvl1pPr>
            <a:lvl2pPr marL="663575" indent="-185738" algn="l">
              <a:defRPr sz="2400">
                <a:solidFill>
                  <a:schemeClr val="tx1"/>
                </a:solidFill>
                <a:latin typeface="Times New Roman" panose="02020603050405020304" pitchFamily="18" charset="0"/>
              </a:defRPr>
            </a:lvl2pPr>
            <a:lvl3pPr algn="l">
              <a:defRPr sz="2400">
                <a:solidFill>
                  <a:schemeClr val="tx1"/>
                </a:solidFill>
                <a:latin typeface="Times New Roman" panose="02020603050405020304" pitchFamily="18" charset="0"/>
              </a:defRPr>
            </a:lvl3pPr>
            <a:lvl4pPr algn="l">
              <a:defRPr sz="2400">
                <a:solidFill>
                  <a:schemeClr val="tx1"/>
                </a:solidFill>
                <a:latin typeface="Times New Roman" panose="02020603050405020304" pitchFamily="18" charset="0"/>
              </a:defRPr>
            </a:lvl4pPr>
            <a:lvl5pPr algn="l">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just">
              <a:lnSpc>
                <a:spcPct val="85000"/>
              </a:lnSpc>
              <a:spcAft>
                <a:spcPct val="35000"/>
              </a:spcAft>
              <a:buClr>
                <a:srgbClr val="CC3300"/>
              </a:buClr>
              <a:buSzPct val="50000"/>
              <a:buFont typeface="Wingdings" panose="05000000000000000000" pitchFamily="2" charset="2"/>
              <a:buChar char="Ö"/>
            </a:pPr>
            <a:r>
              <a:rPr kumimoji="0" lang="es-ES_tradnl" sz="2000">
                <a:solidFill>
                  <a:srgbClr val="000000"/>
                </a:solidFill>
                <a:latin typeface="Arial Narrow" panose="020B0606020202030204" pitchFamily="34" charset="0"/>
              </a:rPr>
              <a:t>Es un tipo de asociación mediante el cual un objeto se conforma de una combinación de diversos tipos de objetos.</a:t>
            </a:r>
          </a:p>
          <a:p>
            <a:pPr algn="just">
              <a:lnSpc>
                <a:spcPct val="85000"/>
              </a:lnSpc>
              <a:spcAft>
                <a:spcPct val="35000"/>
              </a:spcAft>
              <a:buClr>
                <a:srgbClr val="CC3300"/>
              </a:buClr>
              <a:buSzPct val="50000"/>
              <a:buFont typeface="Wingdings" panose="05000000000000000000" pitchFamily="2" charset="2"/>
              <a:buChar char="Ö"/>
            </a:pPr>
            <a:r>
              <a:rPr kumimoji="0" lang="es-ES_tradnl" sz="2000">
                <a:solidFill>
                  <a:srgbClr val="000000"/>
                </a:solidFill>
                <a:latin typeface="Arial Narrow" panose="020B0606020202030204" pitchFamily="34" charset="0"/>
              </a:rPr>
              <a:t>Un tipo de agregación trae consigo una estrecha relación entre un objeto agregado y sus objetos componentes. A esto se le conoce como </a:t>
            </a:r>
            <a:r>
              <a:rPr kumimoji="0" lang="es-ES_tradnl" sz="2000" i="1">
                <a:solidFill>
                  <a:srgbClr val="000000"/>
                </a:solidFill>
                <a:latin typeface="Arial Narrow" panose="020B0606020202030204" pitchFamily="34" charset="0"/>
              </a:rPr>
              <a:t>“composición”.</a:t>
            </a:r>
            <a:r>
              <a:rPr kumimoji="0" lang="es-ES_tradnl" sz="2000">
                <a:solidFill>
                  <a:srgbClr val="000000"/>
                </a:solidFill>
                <a:latin typeface="Arial Narrow" panose="020B0606020202030204" pitchFamily="34" charset="0"/>
              </a:rPr>
              <a:t> El punto central de la composiciónes que el componente se considera con tal sólo como parte del objeto compuesto.</a:t>
            </a:r>
          </a:p>
        </p:txBody>
      </p:sp>
      <p:grpSp>
        <p:nvGrpSpPr>
          <p:cNvPr id="1912836" name="Group 4"/>
          <p:cNvGrpSpPr>
            <a:grpSpLocks/>
          </p:cNvGrpSpPr>
          <p:nvPr/>
        </p:nvGrpSpPr>
        <p:grpSpPr bwMode="auto">
          <a:xfrm>
            <a:off x="2743200" y="3276600"/>
            <a:ext cx="3560763" cy="2209800"/>
            <a:chOff x="1968" y="1584"/>
            <a:chExt cx="2243" cy="1392"/>
          </a:xfrm>
        </p:grpSpPr>
        <p:graphicFrame>
          <p:nvGraphicFramePr>
            <p:cNvPr id="1912837" name="Object 5"/>
            <p:cNvGraphicFramePr>
              <a:graphicFrameLocks noChangeAspect="1"/>
            </p:cNvGraphicFramePr>
            <p:nvPr/>
          </p:nvGraphicFramePr>
          <p:xfrm>
            <a:off x="2448" y="2830"/>
            <a:ext cx="576" cy="146"/>
          </p:xfrm>
          <a:graphic>
            <a:graphicData uri="http://schemas.openxmlformats.org/presentationml/2006/ole">
              <mc:AlternateContent xmlns:mc="http://schemas.openxmlformats.org/markup-compatibility/2006">
                <mc:Choice xmlns:v="urn:schemas-microsoft-com:vml" Requires="v">
                  <p:oleObj spid="_x0000_s1912848" name="VISIO" r:id="rId3" imgW="2104200" imgH="667800" progId="Visio.Drawing.6">
                    <p:embed/>
                  </p:oleObj>
                </mc:Choice>
                <mc:Fallback>
                  <p:oleObj name="VISIO" r:id="rId3" imgW="2104200" imgH="667800" progId="Visio.Drawing.6">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b="20190"/>
                        <a:stretch>
                          <a:fillRect/>
                        </a:stretch>
                      </p:blipFill>
                      <p:spPr bwMode="auto">
                        <a:xfrm>
                          <a:off x="2448" y="2830"/>
                          <a:ext cx="576" cy="146"/>
                        </a:xfrm>
                        <a:prstGeom prst="rect">
                          <a:avLst/>
                        </a:prstGeom>
                        <a:noFill/>
                        <a:ln>
                          <a:noFill/>
                        </a:ln>
                        <a:effectLst/>
                        <a:extLst>
                          <a:ext uri="{909E8E84-426E-40DD-AFC4-6F175D3DCCD1}">
                            <a14:hiddenFill xmlns:a14="http://schemas.microsoft.com/office/drawing/2010/main">
                              <a:solidFill>
                                <a:srgbClr val="EEF4FA"/>
                              </a:solidFill>
                            </a14:hiddenFill>
                          </a:ext>
                          <a:ext uri="{91240B29-F687-4F45-9708-019B960494DF}">
                            <a14:hiddenLine xmlns:a14="http://schemas.microsoft.com/office/drawing/2010/main" w="12700" cap="sq">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12838" name="Object 6"/>
            <p:cNvGraphicFramePr>
              <a:graphicFrameLocks noChangeAspect="1"/>
            </p:cNvGraphicFramePr>
            <p:nvPr/>
          </p:nvGraphicFramePr>
          <p:xfrm>
            <a:off x="3600" y="2736"/>
            <a:ext cx="240" cy="212"/>
          </p:xfrm>
          <a:graphic>
            <a:graphicData uri="http://schemas.openxmlformats.org/presentationml/2006/ole">
              <mc:AlternateContent xmlns:mc="http://schemas.openxmlformats.org/markup-compatibility/2006">
                <mc:Choice xmlns:v="urn:schemas-microsoft-com:vml" Requires="v">
                  <p:oleObj spid="_x0000_s1912849" name="VISIO" r:id="rId5" imgW="861480" imgH="927720" progId="Visio.Drawing.6">
                    <p:embed/>
                  </p:oleObj>
                </mc:Choice>
                <mc:Fallback>
                  <p:oleObj name="VISIO" r:id="rId5" imgW="861480" imgH="927720" progId="Visio.Drawing.6">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b="17809"/>
                        <a:stretch>
                          <a:fillRect/>
                        </a:stretch>
                      </p:blipFill>
                      <p:spPr bwMode="auto">
                        <a:xfrm>
                          <a:off x="3600" y="2736"/>
                          <a:ext cx="240" cy="212"/>
                        </a:xfrm>
                        <a:prstGeom prst="rect">
                          <a:avLst/>
                        </a:prstGeom>
                        <a:noFill/>
                        <a:ln>
                          <a:noFill/>
                        </a:ln>
                        <a:effectLst/>
                        <a:extLst>
                          <a:ext uri="{909E8E84-426E-40DD-AFC4-6F175D3DCCD1}">
                            <a14:hiddenFill xmlns:a14="http://schemas.microsoft.com/office/drawing/2010/main">
                              <a:solidFill>
                                <a:srgbClr val="EEF4FA"/>
                              </a:solidFill>
                            </a14:hiddenFill>
                          </a:ext>
                          <a:ext uri="{91240B29-F687-4F45-9708-019B960494DF}">
                            <a14:hiddenLine xmlns:a14="http://schemas.microsoft.com/office/drawing/2010/main" w="12700" cap="sq">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12839" name="Object 7"/>
            <p:cNvGraphicFramePr>
              <a:graphicFrameLocks noChangeAspect="1"/>
            </p:cNvGraphicFramePr>
            <p:nvPr/>
          </p:nvGraphicFramePr>
          <p:xfrm>
            <a:off x="2976" y="2172"/>
            <a:ext cx="195" cy="420"/>
          </p:xfrm>
          <a:graphic>
            <a:graphicData uri="http://schemas.openxmlformats.org/presentationml/2006/ole">
              <mc:AlternateContent xmlns:mc="http://schemas.openxmlformats.org/markup-compatibility/2006">
                <mc:Choice xmlns:v="urn:schemas-microsoft-com:vml" Requires="v">
                  <p:oleObj spid="_x0000_s1912850" name="VISIO" r:id="rId7" imgW="418320" imgH="724680" progId="Visio.Drawing.6">
                    <p:embed/>
                  </p:oleObj>
                </mc:Choice>
                <mc:Fallback>
                  <p:oleObj name="VISIO" r:id="rId7" imgW="418320" imgH="724680" progId="Visio.Drawing.6">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b="21819"/>
                        <a:stretch>
                          <a:fillRect/>
                        </a:stretch>
                      </p:blipFill>
                      <p:spPr bwMode="auto">
                        <a:xfrm>
                          <a:off x="2976" y="2172"/>
                          <a:ext cx="195" cy="420"/>
                        </a:xfrm>
                        <a:prstGeom prst="rect">
                          <a:avLst/>
                        </a:prstGeom>
                        <a:noFill/>
                        <a:ln>
                          <a:noFill/>
                        </a:ln>
                        <a:effectLst/>
                        <a:extLst>
                          <a:ext uri="{909E8E84-426E-40DD-AFC4-6F175D3DCCD1}">
                            <a14:hiddenFill xmlns:a14="http://schemas.microsoft.com/office/drawing/2010/main">
                              <a:solidFill>
                                <a:srgbClr val="EEF4FA"/>
                              </a:solidFill>
                            </a14:hiddenFill>
                          </a:ext>
                          <a:ext uri="{91240B29-F687-4F45-9708-019B960494DF}">
                            <a14:hiddenLine xmlns:a14="http://schemas.microsoft.com/office/drawing/2010/main" w="12700" cap="sq">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12840" name="Object 8"/>
            <p:cNvGraphicFramePr>
              <a:graphicFrameLocks noChangeAspect="1"/>
            </p:cNvGraphicFramePr>
            <p:nvPr/>
          </p:nvGraphicFramePr>
          <p:xfrm>
            <a:off x="3840" y="1968"/>
            <a:ext cx="371" cy="385"/>
          </p:xfrm>
          <a:graphic>
            <a:graphicData uri="http://schemas.openxmlformats.org/presentationml/2006/ole">
              <mc:AlternateContent xmlns:mc="http://schemas.openxmlformats.org/markup-compatibility/2006">
                <mc:Choice xmlns:v="urn:schemas-microsoft-com:vml" Requires="v">
                  <p:oleObj spid="_x0000_s1912851" name="VISIO" r:id="rId9" imgW="589680" imgH="611640" progId="Visio.Drawing.6">
                    <p:embed/>
                  </p:oleObj>
                </mc:Choice>
                <mc:Fallback>
                  <p:oleObj name="VISIO" r:id="rId9" imgW="589680" imgH="611640" progId="Visio.Drawing.6">
                    <p:embed/>
                    <p:pic>
                      <p:nvPicPr>
                        <p:cNvPr id="0" name="Object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840" y="1968"/>
                          <a:ext cx="371" cy="385"/>
                        </a:xfrm>
                        <a:prstGeom prst="rect">
                          <a:avLst/>
                        </a:prstGeom>
                        <a:noFill/>
                        <a:ln>
                          <a:noFill/>
                        </a:ln>
                        <a:effectLst/>
                        <a:extLst>
                          <a:ext uri="{909E8E84-426E-40DD-AFC4-6F175D3DCCD1}">
                            <a14:hiddenFill xmlns:a14="http://schemas.microsoft.com/office/drawing/2010/main">
                              <a:solidFill>
                                <a:srgbClr val="EEF4FA"/>
                              </a:solidFill>
                            </a14:hiddenFill>
                          </a:ext>
                          <a:ext uri="{91240B29-F687-4F45-9708-019B960494DF}">
                            <a14:hiddenLine xmlns:a14="http://schemas.microsoft.com/office/drawing/2010/main" w="12700" cap="sq">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12841" name="Object 9"/>
            <p:cNvGraphicFramePr>
              <a:graphicFrameLocks noChangeAspect="1"/>
            </p:cNvGraphicFramePr>
            <p:nvPr/>
          </p:nvGraphicFramePr>
          <p:xfrm>
            <a:off x="1968" y="2160"/>
            <a:ext cx="480" cy="210"/>
          </p:xfrm>
          <a:graphic>
            <a:graphicData uri="http://schemas.openxmlformats.org/presentationml/2006/ole">
              <mc:AlternateContent xmlns:mc="http://schemas.openxmlformats.org/markup-compatibility/2006">
                <mc:Choice xmlns:v="urn:schemas-microsoft-com:vml" Requires="v">
                  <p:oleObj spid="_x0000_s1912852" name="VISIO" r:id="rId11" imgW="1044720" imgH="604440" progId="Visio.Drawing.6">
                    <p:embed/>
                  </p:oleObj>
                </mc:Choice>
                <mc:Fallback>
                  <p:oleObj name="VISIO" r:id="rId11" imgW="1044720" imgH="604440" progId="Visio.Drawing.6">
                    <p:embed/>
                    <p:pic>
                      <p:nvPicPr>
                        <p:cNvPr id="0" name="Object 9"/>
                        <p:cNvPicPr>
                          <a:picLocks noChangeAspect="1" noChangeArrowheads="1"/>
                        </p:cNvPicPr>
                        <p:nvPr/>
                      </p:nvPicPr>
                      <p:blipFill>
                        <a:blip r:embed="rId12">
                          <a:extLst>
                            <a:ext uri="{28A0092B-C50C-407E-A947-70E740481C1C}">
                              <a14:useLocalDpi xmlns:a14="http://schemas.microsoft.com/office/drawing/2010/main" val="0"/>
                            </a:ext>
                          </a:extLst>
                        </a:blip>
                        <a:srcRect b="24409"/>
                        <a:stretch>
                          <a:fillRect/>
                        </a:stretch>
                      </p:blipFill>
                      <p:spPr bwMode="auto">
                        <a:xfrm>
                          <a:off x="1968" y="2160"/>
                          <a:ext cx="480" cy="210"/>
                        </a:xfrm>
                        <a:prstGeom prst="rect">
                          <a:avLst/>
                        </a:prstGeom>
                        <a:noFill/>
                        <a:ln>
                          <a:noFill/>
                        </a:ln>
                        <a:effectLst/>
                        <a:extLst>
                          <a:ext uri="{909E8E84-426E-40DD-AFC4-6F175D3DCCD1}">
                            <a14:hiddenFill xmlns:a14="http://schemas.microsoft.com/office/drawing/2010/main">
                              <a:solidFill>
                                <a:srgbClr val="EEF4FA"/>
                              </a:solidFill>
                            </a14:hiddenFill>
                          </a:ext>
                          <a:ext uri="{91240B29-F687-4F45-9708-019B960494DF}">
                            <a14:hiddenLine xmlns:a14="http://schemas.microsoft.com/office/drawing/2010/main" w="12700" cap="sq">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12842" name="Object 10"/>
            <p:cNvGraphicFramePr>
              <a:graphicFrameLocks noChangeAspect="1"/>
            </p:cNvGraphicFramePr>
            <p:nvPr/>
          </p:nvGraphicFramePr>
          <p:xfrm>
            <a:off x="2880" y="1584"/>
            <a:ext cx="432" cy="325"/>
          </p:xfrm>
          <a:graphic>
            <a:graphicData uri="http://schemas.openxmlformats.org/presentationml/2006/ole">
              <mc:AlternateContent xmlns:mc="http://schemas.openxmlformats.org/markup-compatibility/2006">
                <mc:Choice xmlns:v="urn:schemas-microsoft-com:vml" Requires="v">
                  <p:oleObj spid="_x0000_s1912853" name="VISIO" r:id="rId13" imgW="1044720" imgH="610560" progId="Visio.Drawing.6">
                    <p:embed/>
                  </p:oleObj>
                </mc:Choice>
                <mc:Fallback>
                  <p:oleObj name="VISIO" r:id="rId13" imgW="1044720" imgH="610560" progId="Visio.Drawing.6">
                    <p:embed/>
                    <p:pic>
                      <p:nvPicPr>
                        <p:cNvPr id="0" name="Object 10"/>
                        <p:cNvPicPr>
                          <a:picLocks noChangeAspect="1" noChangeArrowheads="1"/>
                        </p:cNvPicPr>
                        <p:nvPr/>
                      </p:nvPicPr>
                      <p:blipFill>
                        <a:blip r:embed="rId14">
                          <a:extLst>
                            <a:ext uri="{28A0092B-C50C-407E-A947-70E740481C1C}">
                              <a14:useLocalDpi xmlns:a14="http://schemas.microsoft.com/office/drawing/2010/main" val="0"/>
                            </a:ext>
                          </a:extLst>
                        </a:blip>
                        <a:srcRect l="21918" r="19635" b="24934"/>
                        <a:stretch>
                          <a:fillRect/>
                        </a:stretch>
                      </p:blipFill>
                      <p:spPr bwMode="auto">
                        <a:xfrm>
                          <a:off x="2880" y="1584"/>
                          <a:ext cx="432" cy="325"/>
                        </a:xfrm>
                        <a:prstGeom prst="rect">
                          <a:avLst/>
                        </a:prstGeom>
                        <a:noFill/>
                        <a:ln>
                          <a:noFill/>
                        </a:ln>
                        <a:effectLst/>
                        <a:extLst>
                          <a:ext uri="{909E8E84-426E-40DD-AFC4-6F175D3DCCD1}">
                            <a14:hiddenFill xmlns:a14="http://schemas.microsoft.com/office/drawing/2010/main">
                              <a:solidFill>
                                <a:srgbClr val="EEF4FA"/>
                              </a:solidFill>
                            </a14:hiddenFill>
                          </a:ext>
                          <a:ext uri="{91240B29-F687-4F45-9708-019B960494DF}">
                            <a14:hiddenLine xmlns:a14="http://schemas.microsoft.com/office/drawing/2010/main" w="12700" cap="sq">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912843" name="Line 11"/>
            <p:cNvSpPr>
              <a:spLocks noChangeShapeType="1"/>
            </p:cNvSpPr>
            <p:nvPr/>
          </p:nvSpPr>
          <p:spPr bwMode="auto">
            <a:xfrm flipH="1">
              <a:off x="2784" y="2592"/>
              <a:ext cx="240" cy="240"/>
            </a:xfrm>
            <a:prstGeom prst="line">
              <a:avLst/>
            </a:prstGeom>
            <a:noFill/>
            <a:ln w="6350" cap="sq">
              <a:solidFill>
                <a:srgbClr val="0099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0800" rIns="18000" bIns="10800" anchor="ctr">
              <a:spAutoFit/>
            </a:bodyPr>
            <a:lstStyle/>
            <a:p>
              <a:endParaRPr lang="es-PE"/>
            </a:p>
          </p:txBody>
        </p:sp>
        <p:sp>
          <p:nvSpPr>
            <p:cNvPr id="1912844" name="Line 12"/>
            <p:cNvSpPr>
              <a:spLocks noChangeShapeType="1"/>
            </p:cNvSpPr>
            <p:nvPr/>
          </p:nvSpPr>
          <p:spPr bwMode="auto">
            <a:xfrm>
              <a:off x="3168" y="2592"/>
              <a:ext cx="480" cy="240"/>
            </a:xfrm>
            <a:prstGeom prst="line">
              <a:avLst/>
            </a:prstGeom>
            <a:noFill/>
            <a:ln w="6350" cap="sq">
              <a:solidFill>
                <a:srgbClr val="0099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0800" rIns="18000" bIns="10800" anchor="ctr">
              <a:spAutoFit/>
            </a:bodyPr>
            <a:lstStyle/>
            <a:p>
              <a:endParaRPr lang="es-PE"/>
            </a:p>
          </p:txBody>
        </p:sp>
        <p:sp>
          <p:nvSpPr>
            <p:cNvPr id="1912845" name="Line 13"/>
            <p:cNvSpPr>
              <a:spLocks noChangeShapeType="1"/>
            </p:cNvSpPr>
            <p:nvPr/>
          </p:nvSpPr>
          <p:spPr bwMode="auto">
            <a:xfrm flipH="1">
              <a:off x="3168" y="2256"/>
              <a:ext cx="672" cy="144"/>
            </a:xfrm>
            <a:prstGeom prst="line">
              <a:avLst/>
            </a:prstGeom>
            <a:noFill/>
            <a:ln w="6350" cap="sq">
              <a:solidFill>
                <a:srgbClr val="0099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0800" rIns="18000" bIns="10800" anchor="ctr">
              <a:spAutoFit/>
            </a:bodyPr>
            <a:lstStyle/>
            <a:p>
              <a:endParaRPr lang="es-PE"/>
            </a:p>
          </p:txBody>
        </p:sp>
        <p:sp>
          <p:nvSpPr>
            <p:cNvPr id="1912846" name="Line 14"/>
            <p:cNvSpPr>
              <a:spLocks noChangeShapeType="1"/>
            </p:cNvSpPr>
            <p:nvPr/>
          </p:nvSpPr>
          <p:spPr bwMode="auto">
            <a:xfrm flipH="1" flipV="1">
              <a:off x="2400" y="2304"/>
              <a:ext cx="528" cy="144"/>
            </a:xfrm>
            <a:prstGeom prst="line">
              <a:avLst/>
            </a:prstGeom>
            <a:noFill/>
            <a:ln w="6350" cap="sq">
              <a:solidFill>
                <a:srgbClr val="0099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0800" rIns="18000" bIns="10800" anchor="ctr">
              <a:spAutoFit/>
            </a:bodyPr>
            <a:lstStyle/>
            <a:p>
              <a:endParaRPr lang="es-PE"/>
            </a:p>
          </p:txBody>
        </p:sp>
        <p:sp>
          <p:nvSpPr>
            <p:cNvPr id="1912847" name="Line 15"/>
            <p:cNvSpPr>
              <a:spLocks noChangeShapeType="1"/>
            </p:cNvSpPr>
            <p:nvPr/>
          </p:nvSpPr>
          <p:spPr bwMode="auto">
            <a:xfrm flipH="1">
              <a:off x="3072" y="1897"/>
              <a:ext cx="0" cy="288"/>
            </a:xfrm>
            <a:prstGeom prst="line">
              <a:avLst/>
            </a:prstGeom>
            <a:noFill/>
            <a:ln w="6350" cap="sq">
              <a:solidFill>
                <a:srgbClr val="0099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0800" rIns="18000" bIns="10800" anchor="ctr">
              <a:spAutoFit/>
            </a:bodyPr>
            <a:lstStyle/>
            <a:p>
              <a:endParaRPr lang="es-PE"/>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912835">
                                            <p:txEl>
                                              <p:pRg st="0" end="0"/>
                                            </p:txEl>
                                          </p:spTgt>
                                        </p:tgtEl>
                                        <p:attrNameLst>
                                          <p:attrName>style.visibility</p:attrName>
                                        </p:attrNameLst>
                                      </p:cBhvr>
                                      <p:to>
                                        <p:strVal val="visible"/>
                                      </p:to>
                                    </p:set>
                                    <p:anim calcmode="lin" valueType="num">
                                      <p:cBhvr additive="base">
                                        <p:cTn id="7" dur="500" fill="hold"/>
                                        <p:tgtEl>
                                          <p:spTgt spid="191283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91283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912835">
                                            <p:txEl>
                                              <p:pRg st="1" end="1"/>
                                            </p:txEl>
                                          </p:spTgt>
                                        </p:tgtEl>
                                        <p:attrNameLst>
                                          <p:attrName>style.visibility</p:attrName>
                                        </p:attrNameLst>
                                      </p:cBhvr>
                                      <p:to>
                                        <p:strVal val="visible"/>
                                      </p:to>
                                    </p:set>
                                    <p:anim calcmode="lin" valueType="num">
                                      <p:cBhvr additive="base">
                                        <p:cTn id="13" dur="500" fill="hold"/>
                                        <p:tgtEl>
                                          <p:spTgt spid="1912835">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912835">
                                            <p:txEl>
                                              <p:pRg st="1" end="1"/>
                                            </p:txEl>
                                          </p:spTgt>
                                        </p:tgtEl>
                                        <p:attrNameLst>
                                          <p:attrName>ppt_y</p:attrName>
                                        </p:attrNameLst>
                                      </p:cBhvr>
                                      <p:tavLst>
                                        <p:tav tm="0">
                                          <p:val>
                                            <p:strVal val="#ppt_y"/>
                                          </p:val>
                                        </p:tav>
                                        <p:tav tm="100000">
                                          <p:val>
                                            <p:strVal val="#ppt_y"/>
                                          </p:val>
                                        </p:tav>
                                      </p:tavLst>
                                    </p:anim>
                                  </p:childTnLst>
                                </p:cTn>
                              </p:par>
                            </p:childTnLst>
                          </p:cTn>
                        </p:par>
                        <p:par>
                          <p:cTn id="15" fill="hold" nodeType="afterGroup">
                            <p:stCondLst>
                              <p:cond delay="500"/>
                            </p:stCondLst>
                            <p:childTnLst>
                              <p:par>
                                <p:cTn id="16" presetID="23" presetClass="entr" presetSubtype="288" fill="hold" nodeType="afterEffect">
                                  <p:stCondLst>
                                    <p:cond delay="3000"/>
                                  </p:stCondLst>
                                  <p:childTnLst>
                                    <p:set>
                                      <p:cBhvr>
                                        <p:cTn id="17" dur="1" fill="hold">
                                          <p:stCondLst>
                                            <p:cond delay="0"/>
                                          </p:stCondLst>
                                        </p:cTn>
                                        <p:tgtEl>
                                          <p:spTgt spid="1912836"/>
                                        </p:tgtEl>
                                        <p:attrNameLst>
                                          <p:attrName>style.visibility</p:attrName>
                                        </p:attrNameLst>
                                      </p:cBhvr>
                                      <p:to>
                                        <p:strVal val="visible"/>
                                      </p:to>
                                    </p:set>
                                    <p:anim calcmode="lin" valueType="num">
                                      <p:cBhvr>
                                        <p:cTn id="18" dur="500" fill="hold"/>
                                        <p:tgtEl>
                                          <p:spTgt spid="1912836"/>
                                        </p:tgtEl>
                                        <p:attrNameLst>
                                          <p:attrName>ppt_w</p:attrName>
                                        </p:attrNameLst>
                                      </p:cBhvr>
                                      <p:tavLst>
                                        <p:tav tm="0">
                                          <p:val>
                                            <p:strVal val="4/3*#ppt_w"/>
                                          </p:val>
                                        </p:tav>
                                        <p:tav tm="100000">
                                          <p:val>
                                            <p:strVal val="#ppt_w"/>
                                          </p:val>
                                        </p:tav>
                                      </p:tavLst>
                                    </p:anim>
                                    <p:anim calcmode="lin" valueType="num">
                                      <p:cBhvr>
                                        <p:cTn id="19" dur="500" fill="hold"/>
                                        <p:tgtEl>
                                          <p:spTgt spid="1912836"/>
                                        </p:tgtEl>
                                        <p:attrNameLst>
                                          <p:attrName>ppt_h</p:attrName>
                                        </p:attrNameLst>
                                      </p:cBhvr>
                                      <p:tavLst>
                                        <p:tav tm="0">
                                          <p:val>
                                            <p:strVal val="4/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12835" grpId="0" build="p"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13858" name="Rectangle 2"/>
          <p:cNvSpPr>
            <a:spLocks noChangeArrowheads="1"/>
          </p:cNvSpPr>
          <p:nvPr>
            <p:ph type="title"/>
          </p:nvPr>
        </p:nvSpPr>
        <p:spPr bwMode="auto">
          <a:xfrm>
            <a:off x="533400" y="533400"/>
            <a:ext cx="80772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s-MX">
                <a:solidFill>
                  <a:schemeClr val="tx1"/>
                </a:solidFill>
              </a:rPr>
              <a:t>Conceptos OO </a:t>
            </a:r>
            <a:r>
              <a:rPr lang="es-MX" sz="2200" i="1">
                <a:solidFill>
                  <a:schemeClr val="tx1"/>
                </a:solidFill>
              </a:rPr>
              <a:t>– Resúmen</a:t>
            </a:r>
            <a:endParaRPr lang="en-US" sz="1600" i="1">
              <a:solidFill>
                <a:schemeClr val="tx1"/>
              </a:solidFill>
            </a:endParaRPr>
          </a:p>
        </p:txBody>
      </p:sp>
      <p:sp>
        <p:nvSpPr>
          <p:cNvPr id="1913859" name="Rectangle 3"/>
          <p:cNvSpPr>
            <a:spLocks noChangeArrowheads="1"/>
          </p:cNvSpPr>
          <p:nvPr/>
        </p:nvSpPr>
        <p:spPr bwMode="auto">
          <a:xfrm>
            <a:off x="609600" y="1219200"/>
            <a:ext cx="7924800" cy="5162550"/>
          </a:xfrm>
          <a:prstGeom prst="rect">
            <a:avLst/>
          </a:prstGeom>
          <a:noFill/>
          <a:ln>
            <a:noFill/>
          </a:ln>
          <a:effectLst/>
          <a:extLst>
            <a:ext uri="{909E8E84-426E-40DD-AFC4-6F175D3DCCD1}">
              <a14:hiddenFill xmlns:a14="http://schemas.microsoft.com/office/drawing/2010/main">
                <a:solidFill>
                  <a:srgbClr val="EEF4FA"/>
                </a:solidFill>
              </a14:hiddenFill>
            </a:ext>
            <a:ext uri="{91240B29-F687-4F45-9708-019B960494DF}">
              <a14:hiddenLine xmlns:a14="http://schemas.microsoft.com/office/drawing/2010/main" w="12700" cap="sq">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marL="198438" indent="-198438" algn="l">
              <a:defRPr sz="2400">
                <a:solidFill>
                  <a:schemeClr val="tx1"/>
                </a:solidFill>
                <a:latin typeface="Times New Roman" panose="02020603050405020304" pitchFamily="18" charset="0"/>
              </a:defRPr>
            </a:lvl1pPr>
            <a:lvl2pPr marL="663575" indent="-185738" algn="l">
              <a:defRPr sz="2400">
                <a:solidFill>
                  <a:schemeClr val="tx1"/>
                </a:solidFill>
                <a:latin typeface="Times New Roman" panose="02020603050405020304" pitchFamily="18" charset="0"/>
              </a:defRPr>
            </a:lvl2pPr>
            <a:lvl3pPr algn="l">
              <a:defRPr sz="2400">
                <a:solidFill>
                  <a:schemeClr val="tx1"/>
                </a:solidFill>
                <a:latin typeface="Times New Roman" panose="02020603050405020304" pitchFamily="18" charset="0"/>
              </a:defRPr>
            </a:lvl3pPr>
            <a:lvl4pPr algn="l">
              <a:defRPr sz="2400">
                <a:solidFill>
                  <a:schemeClr val="tx1"/>
                </a:solidFill>
                <a:latin typeface="Times New Roman" panose="02020603050405020304" pitchFamily="18" charset="0"/>
              </a:defRPr>
            </a:lvl4pPr>
            <a:lvl5pPr algn="l">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just">
              <a:lnSpc>
                <a:spcPct val="80000"/>
              </a:lnSpc>
              <a:spcAft>
                <a:spcPct val="10000"/>
              </a:spcAft>
              <a:buClr>
                <a:srgbClr val="CC3300"/>
              </a:buClr>
              <a:buSzPct val="50000"/>
              <a:buFont typeface="Wingdings" panose="05000000000000000000" pitchFamily="2" charset="2"/>
              <a:buChar char="Ö"/>
            </a:pPr>
            <a:r>
              <a:rPr kumimoji="0" lang="es-ES_tradnl" sz="2000">
                <a:solidFill>
                  <a:srgbClr val="000000"/>
                </a:solidFill>
                <a:latin typeface="Arial Narrow" panose="020B0606020202030204" pitchFamily="34" charset="0"/>
              </a:rPr>
              <a:t>Un objeto es una instancia de una clase. Una clase es una categoría genérica de objetos que tienen los mismos atributos y operaciones. Cuando crea un objeto, el área del problema en que trabaje determinará cuántos de los atributos y operaciones debe tomar en cuenta.</a:t>
            </a:r>
          </a:p>
          <a:p>
            <a:pPr algn="just">
              <a:lnSpc>
                <a:spcPct val="80000"/>
              </a:lnSpc>
              <a:spcAft>
                <a:spcPct val="10000"/>
              </a:spcAft>
              <a:buClr>
                <a:srgbClr val="CC3300"/>
              </a:buClr>
              <a:buSzPct val="50000"/>
              <a:buFont typeface="Wingdings" panose="05000000000000000000" pitchFamily="2" charset="2"/>
              <a:buChar char="Ö"/>
            </a:pPr>
            <a:r>
              <a:rPr kumimoji="0" lang="es-ES_tradnl" sz="2000">
                <a:solidFill>
                  <a:srgbClr val="000000"/>
                </a:solidFill>
                <a:latin typeface="Arial Narrow" panose="020B0606020202030204" pitchFamily="34" charset="0"/>
              </a:rPr>
              <a:t>Un objeto hereda los atributos y operaciones de su clase. Una clase también puede heredar atributos y operaciones de otra.</a:t>
            </a:r>
          </a:p>
          <a:p>
            <a:pPr algn="just">
              <a:lnSpc>
                <a:spcPct val="80000"/>
              </a:lnSpc>
              <a:spcAft>
                <a:spcPct val="10000"/>
              </a:spcAft>
              <a:buClr>
                <a:srgbClr val="CC3300"/>
              </a:buClr>
              <a:buSzPct val="50000"/>
              <a:buFont typeface="Wingdings" panose="05000000000000000000" pitchFamily="2" charset="2"/>
              <a:buChar char="Ö"/>
            </a:pPr>
            <a:r>
              <a:rPr kumimoji="0" lang="es-ES_tradnl" sz="2000">
                <a:solidFill>
                  <a:srgbClr val="000000"/>
                </a:solidFill>
                <a:latin typeface="Arial Narrow" panose="020B0606020202030204" pitchFamily="34" charset="0"/>
              </a:rPr>
              <a:t>El polimorfismo esquecifica que una operación puede tener el mismo nombre en diferentes clases y cada clase ejecutará tal operación de forma distinta.</a:t>
            </a:r>
          </a:p>
          <a:p>
            <a:pPr algn="just">
              <a:lnSpc>
                <a:spcPct val="80000"/>
              </a:lnSpc>
              <a:spcAft>
                <a:spcPct val="10000"/>
              </a:spcAft>
              <a:buClr>
                <a:srgbClr val="CC3300"/>
              </a:buClr>
              <a:buSzPct val="50000"/>
              <a:buFont typeface="Wingdings" panose="05000000000000000000" pitchFamily="2" charset="2"/>
              <a:buChar char="Ö"/>
            </a:pPr>
            <a:r>
              <a:rPr kumimoji="0" lang="es-ES_tradnl" sz="2000">
                <a:solidFill>
                  <a:srgbClr val="000000"/>
                </a:solidFill>
                <a:latin typeface="Arial Narrow" panose="020B0606020202030204" pitchFamily="34" charset="0"/>
              </a:rPr>
              <a:t>Los objetos ocultan su funcionalidad de otros objetos y del mundo exterior. Cada objeto presenta una interfaz para que otros objetos (y personas) puedan aprovechar su funcionalidad.</a:t>
            </a:r>
          </a:p>
          <a:p>
            <a:pPr algn="just">
              <a:lnSpc>
                <a:spcPct val="80000"/>
              </a:lnSpc>
              <a:spcAft>
                <a:spcPct val="10000"/>
              </a:spcAft>
              <a:buClr>
                <a:srgbClr val="CC3300"/>
              </a:buClr>
              <a:buSzPct val="50000"/>
              <a:buFont typeface="Wingdings" panose="05000000000000000000" pitchFamily="2" charset="2"/>
              <a:buChar char="Ö"/>
            </a:pPr>
            <a:r>
              <a:rPr kumimoji="0" lang="es-ES_tradnl" sz="2000">
                <a:solidFill>
                  <a:srgbClr val="000000"/>
                </a:solidFill>
                <a:latin typeface="Arial Narrow" panose="020B0606020202030204" pitchFamily="34" charset="0"/>
              </a:rPr>
              <a:t>Los objetos funcionan en conjunto mediante el envío de mensajes entre ellos. Los mensajes son peticiones para realizar operaciones.</a:t>
            </a:r>
          </a:p>
          <a:p>
            <a:pPr algn="just">
              <a:lnSpc>
                <a:spcPct val="80000"/>
              </a:lnSpc>
              <a:spcAft>
                <a:spcPct val="10000"/>
              </a:spcAft>
              <a:buClr>
                <a:srgbClr val="CC3300"/>
              </a:buClr>
              <a:buSzPct val="50000"/>
              <a:buFont typeface="Wingdings" panose="05000000000000000000" pitchFamily="2" charset="2"/>
              <a:buChar char="Ö"/>
            </a:pPr>
            <a:r>
              <a:rPr kumimoji="0" lang="es-ES_tradnl" sz="2000">
                <a:solidFill>
                  <a:srgbClr val="000000"/>
                </a:solidFill>
                <a:latin typeface="Arial Narrow" panose="020B0606020202030204" pitchFamily="34" charset="0"/>
              </a:rPr>
              <a:t>Por lo general, los objetos se asocian entre sí y esta asociación puede ser de diversos tipos. Un objeto en una clase puede asociarse con cualquier cantidad de objetos distintos en otra clase.</a:t>
            </a:r>
          </a:p>
          <a:p>
            <a:pPr algn="just">
              <a:lnSpc>
                <a:spcPct val="80000"/>
              </a:lnSpc>
              <a:spcAft>
                <a:spcPct val="10000"/>
              </a:spcAft>
              <a:buClr>
                <a:srgbClr val="CC3300"/>
              </a:buClr>
              <a:buSzPct val="50000"/>
              <a:buFont typeface="Wingdings" panose="05000000000000000000" pitchFamily="2" charset="2"/>
              <a:buChar char="Ö"/>
            </a:pPr>
            <a:r>
              <a:rPr kumimoji="0" lang="es-ES_tradnl" sz="2000">
                <a:solidFill>
                  <a:srgbClr val="000000"/>
                </a:solidFill>
                <a:latin typeface="Arial Narrow" panose="020B0606020202030204" pitchFamily="34" charset="0"/>
              </a:rPr>
              <a:t>La agregación es un tipo de asociación. Un objeto agregado consta de un conjunto de objetos que lo componen y una composición es un tipo especial de agregación. En un objeto compuesto, los componentes sólo existen como parte del objeto compuesto.</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913859">
                                            <p:txEl>
                                              <p:pRg st="0" end="0"/>
                                            </p:txEl>
                                          </p:spTgt>
                                        </p:tgtEl>
                                        <p:attrNameLst>
                                          <p:attrName>style.visibility</p:attrName>
                                        </p:attrNameLst>
                                      </p:cBhvr>
                                      <p:to>
                                        <p:strVal val="visible"/>
                                      </p:to>
                                    </p:set>
                                    <p:anim calcmode="lin" valueType="num">
                                      <p:cBhvr additive="base">
                                        <p:cTn id="7" dur="500" fill="hold"/>
                                        <p:tgtEl>
                                          <p:spTgt spid="191385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91385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913859">
                                            <p:txEl>
                                              <p:pRg st="1" end="1"/>
                                            </p:txEl>
                                          </p:spTgt>
                                        </p:tgtEl>
                                        <p:attrNameLst>
                                          <p:attrName>style.visibility</p:attrName>
                                        </p:attrNameLst>
                                      </p:cBhvr>
                                      <p:to>
                                        <p:strVal val="visible"/>
                                      </p:to>
                                    </p:set>
                                    <p:anim calcmode="lin" valueType="num">
                                      <p:cBhvr additive="base">
                                        <p:cTn id="13" dur="500" fill="hold"/>
                                        <p:tgtEl>
                                          <p:spTgt spid="1913859">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91385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913859">
                                            <p:txEl>
                                              <p:pRg st="2" end="2"/>
                                            </p:txEl>
                                          </p:spTgt>
                                        </p:tgtEl>
                                        <p:attrNameLst>
                                          <p:attrName>style.visibility</p:attrName>
                                        </p:attrNameLst>
                                      </p:cBhvr>
                                      <p:to>
                                        <p:strVal val="visible"/>
                                      </p:to>
                                    </p:set>
                                    <p:anim calcmode="lin" valueType="num">
                                      <p:cBhvr additive="base">
                                        <p:cTn id="19" dur="500" fill="hold"/>
                                        <p:tgtEl>
                                          <p:spTgt spid="1913859">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913859">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913859">
                                            <p:txEl>
                                              <p:pRg st="3" end="3"/>
                                            </p:txEl>
                                          </p:spTgt>
                                        </p:tgtEl>
                                        <p:attrNameLst>
                                          <p:attrName>style.visibility</p:attrName>
                                        </p:attrNameLst>
                                      </p:cBhvr>
                                      <p:to>
                                        <p:strVal val="visible"/>
                                      </p:to>
                                    </p:set>
                                    <p:anim calcmode="lin" valueType="num">
                                      <p:cBhvr additive="base">
                                        <p:cTn id="25" dur="500" fill="hold"/>
                                        <p:tgtEl>
                                          <p:spTgt spid="1913859">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913859">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913859">
                                            <p:txEl>
                                              <p:pRg st="4" end="4"/>
                                            </p:txEl>
                                          </p:spTgt>
                                        </p:tgtEl>
                                        <p:attrNameLst>
                                          <p:attrName>style.visibility</p:attrName>
                                        </p:attrNameLst>
                                      </p:cBhvr>
                                      <p:to>
                                        <p:strVal val="visible"/>
                                      </p:to>
                                    </p:set>
                                    <p:anim calcmode="lin" valueType="num">
                                      <p:cBhvr additive="base">
                                        <p:cTn id="31" dur="500" fill="hold"/>
                                        <p:tgtEl>
                                          <p:spTgt spid="1913859">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913859">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913859">
                                            <p:txEl>
                                              <p:pRg st="5" end="5"/>
                                            </p:txEl>
                                          </p:spTgt>
                                        </p:tgtEl>
                                        <p:attrNameLst>
                                          <p:attrName>style.visibility</p:attrName>
                                        </p:attrNameLst>
                                      </p:cBhvr>
                                      <p:to>
                                        <p:strVal val="visible"/>
                                      </p:to>
                                    </p:set>
                                    <p:anim calcmode="lin" valueType="num">
                                      <p:cBhvr additive="base">
                                        <p:cTn id="37" dur="500" fill="hold"/>
                                        <p:tgtEl>
                                          <p:spTgt spid="1913859">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913859">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1913859">
                                            <p:txEl>
                                              <p:pRg st="6" end="6"/>
                                            </p:txEl>
                                          </p:spTgt>
                                        </p:tgtEl>
                                        <p:attrNameLst>
                                          <p:attrName>style.visibility</p:attrName>
                                        </p:attrNameLst>
                                      </p:cBhvr>
                                      <p:to>
                                        <p:strVal val="visible"/>
                                      </p:to>
                                    </p:set>
                                    <p:anim calcmode="lin" valueType="num">
                                      <p:cBhvr additive="base">
                                        <p:cTn id="43" dur="500" fill="hold"/>
                                        <p:tgtEl>
                                          <p:spTgt spid="1913859">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1913859">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13859" grpId="0" build="p"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17954" name="Picture 2" descr="PE01902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000" y="2743200"/>
            <a:ext cx="2543175" cy="2039938"/>
          </a:xfrm>
          <a:prstGeom prst="rect">
            <a:avLst/>
          </a:prstGeom>
          <a:noFill/>
          <a:extLst>
            <a:ext uri="{909E8E84-426E-40DD-AFC4-6F175D3DCCD1}">
              <a14:hiddenFill xmlns:a14="http://schemas.microsoft.com/office/drawing/2010/main">
                <a:solidFill>
                  <a:srgbClr val="FFFFFF"/>
                </a:solidFill>
              </a14:hiddenFill>
            </a:ext>
          </a:extLst>
        </p:spPr>
      </p:pic>
      <p:sp>
        <p:nvSpPr>
          <p:cNvPr id="1917955" name="Text Box 3" descr="Gotas de agua"/>
          <p:cNvSpPr txBox="1">
            <a:spLocks noChangeArrowheads="1"/>
          </p:cNvSpPr>
          <p:nvPr/>
        </p:nvSpPr>
        <p:spPr bwMode="auto">
          <a:xfrm>
            <a:off x="5486400" y="2209800"/>
            <a:ext cx="2590800" cy="1484313"/>
          </a:xfrm>
          <a:prstGeom prst="rect">
            <a:avLst/>
          </a:prstGeom>
          <a:noFill/>
          <a:ln>
            <a:noFill/>
          </a:ln>
          <a:effectLst/>
          <a:extLst>
            <a:ext uri="{909E8E84-426E-40DD-AFC4-6F175D3DCCD1}">
              <a14:hiddenFill xmlns:a14="http://schemas.microsoft.com/office/drawing/2010/main">
                <a:blipFill dpi="0" rotWithShape="0">
                  <a:blip r:embed="rId4"/>
                  <a:srcRect/>
                  <a:tile tx="0" ty="0" sx="100000" sy="100000" flip="none" algn="tl"/>
                </a:blip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10800" rIns="36000" bIns="10800">
            <a:spAutoFit/>
          </a:bodyPr>
          <a:lstStyle/>
          <a:p>
            <a:r>
              <a:rPr lang="es-MX" sz="3200" b="1">
                <a:solidFill>
                  <a:srgbClr val="CC3300"/>
                </a:solidFill>
                <a:effectLst>
                  <a:outerShdw blurRad="38100" dist="38100" dir="2700000" algn="tl">
                    <a:srgbClr val="C0C0C0"/>
                  </a:outerShdw>
                </a:effectLst>
                <a:latin typeface="Arial Black" panose="020B0A04020102020204" pitchFamily="34" charset="0"/>
              </a:rPr>
              <a:t>Gracias por su atención</a:t>
            </a:r>
            <a:endParaRPr lang="es-ES" sz="3200" b="1">
              <a:solidFill>
                <a:srgbClr val="CC3300"/>
              </a:solidFill>
              <a:effectLst>
                <a:outerShdw blurRad="38100" dist="38100" dir="2700000" algn="tl">
                  <a:srgbClr val="C0C0C0"/>
                </a:outerShdw>
              </a:effectLst>
              <a:latin typeface="Arial Black" panose="020B0A04020102020204" pitchFamily="34" charset="0"/>
            </a:endParaRPr>
          </a:p>
        </p:txBody>
      </p:sp>
      <p:sp>
        <p:nvSpPr>
          <p:cNvPr id="1917956" name="Text Box 4" descr="Gotas de agua"/>
          <p:cNvSpPr txBox="1">
            <a:spLocks noChangeArrowheads="1"/>
          </p:cNvSpPr>
          <p:nvPr/>
        </p:nvSpPr>
        <p:spPr bwMode="auto">
          <a:xfrm>
            <a:off x="6705600" y="5978525"/>
            <a:ext cx="1981200" cy="387350"/>
          </a:xfrm>
          <a:prstGeom prst="rect">
            <a:avLst/>
          </a:prstGeom>
          <a:noFill/>
          <a:ln>
            <a:noFill/>
          </a:ln>
          <a:effectLst/>
          <a:extLst>
            <a:ext uri="{909E8E84-426E-40DD-AFC4-6F175D3DCCD1}">
              <a14:hiddenFill xmlns:a14="http://schemas.microsoft.com/office/drawing/2010/main">
                <a:blipFill dpi="0" rotWithShape="0">
                  <a:blip r:embed="rId4"/>
                  <a:srcRect/>
                  <a:tile tx="0" ty="0" sx="100000" sy="100000" flip="none" algn="tl"/>
                </a:blip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10800" rIns="36000" bIns="10800">
            <a:spAutoFit/>
          </a:bodyPr>
          <a:lstStyle/>
          <a:p>
            <a:pPr algn="just"/>
            <a:r>
              <a:rPr lang="es-MX" sz="1200" b="1">
                <a:latin typeface="Times New Roman" panose="02020603050405020304" pitchFamily="18" charset="0"/>
              </a:rPr>
              <a:t>Ing° Marco Espinoza Rivera</a:t>
            </a:r>
          </a:p>
          <a:p>
            <a:pPr algn="just"/>
            <a:r>
              <a:rPr lang="es-MX" sz="1200" b="1">
                <a:latin typeface="Times New Roman" panose="02020603050405020304" pitchFamily="18" charset="0"/>
                <a:hlinkClick r:id="rId5"/>
              </a:rPr>
              <a:t>mespinoza_pe@yahoo.com</a:t>
            </a:r>
            <a:endParaRPr lang="es-ES" sz="1200" b="1">
              <a:latin typeface="Times New Roman" panose="02020603050405020304" pitchFamily="18" charset="0"/>
            </a:endParaRPr>
          </a:p>
        </p:txBody>
      </p:sp>
      <p:graphicFrame>
        <p:nvGraphicFramePr>
          <p:cNvPr id="1917957" name="Object 5" descr="Gotas de agua"/>
          <p:cNvGraphicFramePr>
            <a:graphicFrameLocks noChangeAspect="1"/>
          </p:cNvGraphicFramePr>
          <p:nvPr/>
        </p:nvGraphicFramePr>
        <p:xfrm>
          <a:off x="6019800" y="4038600"/>
          <a:ext cx="1619250" cy="481013"/>
        </p:xfrm>
        <a:graphic>
          <a:graphicData uri="http://schemas.openxmlformats.org/presentationml/2006/ole">
            <mc:AlternateContent xmlns:mc="http://schemas.openxmlformats.org/markup-compatibility/2006">
              <mc:Choice xmlns:v="urn:schemas-microsoft-com:vml" Requires="v">
                <p:oleObj spid="_x0000_s1917958" name="Imagen de mapa de bits" r:id="rId6" imgW="3524742" imgH="1047619" progId="Paint.Picture">
                  <p:embed/>
                </p:oleObj>
              </mc:Choice>
              <mc:Fallback>
                <p:oleObj name="Imagen de mapa de bits" r:id="rId6" imgW="3524742" imgH="1047619" progId="Paint.Picture">
                  <p:embed/>
                  <p:pic>
                    <p:nvPicPr>
                      <p:cNvPr id="0" name="Object 5" descr="Gotas de agua"/>
                      <p:cNvPicPr preferRelativeResize="0">
                        <a:picLocks noChangeAspect="1" noChangeArrowheads="1"/>
                      </p:cNvPicPr>
                      <p:nvPr/>
                    </p:nvPicPr>
                    <p:blipFill>
                      <a:blip r:embed="rId7">
                        <a:lum contrast="6000"/>
                        <a:extLst>
                          <a:ext uri="{28A0092B-C50C-407E-A947-70E740481C1C}">
                            <a14:useLocalDpi xmlns:a14="http://schemas.microsoft.com/office/drawing/2010/main" val="0"/>
                          </a:ext>
                        </a:extLst>
                      </a:blip>
                      <a:srcRect/>
                      <a:stretch>
                        <a:fillRect/>
                      </a:stretch>
                    </p:blipFill>
                    <p:spPr bwMode="auto">
                      <a:xfrm>
                        <a:off x="6019800" y="4038600"/>
                        <a:ext cx="1619250" cy="481013"/>
                      </a:xfrm>
                      <a:prstGeom prst="rect">
                        <a:avLst/>
                      </a:prstGeom>
                      <a:noFill/>
                      <a:ln>
                        <a:noFill/>
                      </a:ln>
                      <a:effectLst/>
                      <a:extLst>
                        <a:ext uri="{909E8E84-426E-40DD-AFC4-6F175D3DCCD1}">
                          <a14:hiddenFill xmlns:a14="http://schemas.microsoft.com/office/drawing/2010/main">
                            <a:blipFill dpi="0" rotWithShape="0">
                              <a:blip r:embed="rId4">
                                <a:lum contrast="6000"/>
                              </a:blip>
                              <a:srcRect/>
                              <a:tile tx="0" ty="0" sx="100000" sy="100000" flip="none" algn="tl"/>
                            </a:blip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2594" name="Rectangle 2"/>
          <p:cNvSpPr>
            <a:spLocks noChangeArrowheads="1"/>
          </p:cNvSpPr>
          <p:nvPr>
            <p:ph type="title"/>
          </p:nvPr>
        </p:nvSpPr>
        <p:spPr bwMode="auto">
          <a:xfrm>
            <a:off x="533400" y="533400"/>
            <a:ext cx="80772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s-MX">
                <a:solidFill>
                  <a:schemeClr val="tx1"/>
                </a:solidFill>
              </a:rPr>
              <a:t>Generalidades</a:t>
            </a:r>
            <a:endParaRPr lang="en-US" sz="2000">
              <a:solidFill>
                <a:schemeClr val="tx1"/>
              </a:solidFill>
            </a:endParaRPr>
          </a:p>
        </p:txBody>
      </p:sp>
      <p:sp>
        <p:nvSpPr>
          <p:cNvPr id="1902595" name="Rectangle 3"/>
          <p:cNvSpPr>
            <a:spLocks noChangeArrowheads="1"/>
          </p:cNvSpPr>
          <p:nvPr/>
        </p:nvSpPr>
        <p:spPr bwMode="auto">
          <a:xfrm>
            <a:off x="609600" y="1295400"/>
            <a:ext cx="4114800" cy="1163638"/>
          </a:xfrm>
          <a:prstGeom prst="rect">
            <a:avLst/>
          </a:prstGeom>
          <a:noFill/>
          <a:ln>
            <a:noFill/>
          </a:ln>
          <a:effectLst/>
          <a:extLst>
            <a:ext uri="{909E8E84-426E-40DD-AFC4-6F175D3DCCD1}">
              <a14:hiddenFill xmlns:a14="http://schemas.microsoft.com/office/drawing/2010/main">
                <a:solidFill>
                  <a:srgbClr val="EEF4FA"/>
                </a:solidFill>
              </a14:hiddenFill>
            </a:ext>
            <a:ext uri="{91240B29-F687-4F45-9708-019B960494DF}">
              <a14:hiddenLine xmlns:a14="http://schemas.microsoft.com/office/drawing/2010/main" w="12700" cap="sq">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0800" rIns="18000" bIns="10800">
            <a:spAutoFit/>
          </a:bodyPr>
          <a:lstStyle>
            <a:lvl1pPr algn="l">
              <a:defRPr sz="2400">
                <a:solidFill>
                  <a:schemeClr val="tx1"/>
                </a:solidFill>
                <a:latin typeface="Times New Roman" panose="02020603050405020304" pitchFamily="18" charset="0"/>
              </a:defRPr>
            </a:lvl1pPr>
            <a:lvl2pPr marL="469900" algn="l">
              <a:defRPr sz="2400">
                <a:solidFill>
                  <a:schemeClr val="tx1"/>
                </a:solidFill>
                <a:latin typeface="Times New Roman" panose="02020603050405020304" pitchFamily="18" charset="0"/>
              </a:defRPr>
            </a:lvl2pPr>
            <a:lvl3pPr algn="l">
              <a:defRPr sz="2400">
                <a:solidFill>
                  <a:schemeClr val="tx1"/>
                </a:solidFill>
                <a:latin typeface="Times New Roman" panose="02020603050405020304" pitchFamily="18" charset="0"/>
              </a:defRPr>
            </a:lvl3pPr>
            <a:lvl4pPr algn="l">
              <a:defRPr sz="2400">
                <a:solidFill>
                  <a:schemeClr val="tx1"/>
                </a:solidFill>
                <a:latin typeface="Times New Roman" panose="02020603050405020304" pitchFamily="18" charset="0"/>
              </a:defRPr>
            </a:lvl4pPr>
            <a:lvl5pPr algn="l">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just">
              <a:lnSpc>
                <a:spcPct val="85000"/>
              </a:lnSpc>
              <a:spcAft>
                <a:spcPct val="35000"/>
              </a:spcAft>
              <a:buClr>
                <a:srgbClr val="CC3300"/>
              </a:buClr>
              <a:buSzPct val="50000"/>
              <a:buFont typeface="Wingdings" panose="05000000000000000000" pitchFamily="2" charset="2"/>
              <a:buNone/>
            </a:pPr>
            <a:r>
              <a:rPr kumimoji="0" lang="es-ES_tradnl" sz="2000">
                <a:solidFill>
                  <a:srgbClr val="000000"/>
                </a:solidFill>
                <a:latin typeface="Arial Narrow" panose="020B0606020202030204" pitchFamily="34" charset="0"/>
              </a:rPr>
              <a:t>Vivimos en un mundo de objetos.</a:t>
            </a:r>
          </a:p>
          <a:p>
            <a:pPr algn="just">
              <a:lnSpc>
                <a:spcPct val="85000"/>
              </a:lnSpc>
              <a:spcAft>
                <a:spcPct val="35000"/>
              </a:spcAft>
              <a:buClr>
                <a:srgbClr val="CC3300"/>
              </a:buClr>
              <a:buSzPct val="50000"/>
              <a:buFont typeface="Wingdings" panose="05000000000000000000" pitchFamily="2" charset="2"/>
              <a:buNone/>
            </a:pPr>
            <a:r>
              <a:rPr kumimoji="0" lang="es-ES_tradnl" sz="2000">
                <a:solidFill>
                  <a:srgbClr val="000000"/>
                </a:solidFill>
                <a:latin typeface="Arial Narrow" panose="020B0606020202030204" pitchFamily="34" charset="0"/>
              </a:rPr>
              <a:t>Estos objetos existen en la naturaleza, en entidades hechas por el hombre, en los negocios y en los productos que usamos.</a:t>
            </a:r>
          </a:p>
        </p:txBody>
      </p:sp>
      <p:pic>
        <p:nvPicPr>
          <p:cNvPr id="1902596" name="Picture 4" descr="BD07276_"/>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19800" y="1524000"/>
            <a:ext cx="1447800" cy="1014413"/>
          </a:xfrm>
          <a:prstGeom prst="rect">
            <a:avLst/>
          </a:prstGeom>
          <a:noFill/>
          <a:extLst>
            <a:ext uri="{909E8E84-426E-40DD-AFC4-6F175D3DCCD1}">
              <a14:hiddenFill xmlns:a14="http://schemas.microsoft.com/office/drawing/2010/main">
                <a:solidFill>
                  <a:srgbClr val="FFFFFF"/>
                </a:solidFill>
              </a14:hiddenFill>
            </a:ext>
          </a:extLst>
        </p:spPr>
      </p:pic>
      <p:pic>
        <p:nvPicPr>
          <p:cNvPr id="1902597" name="Picture 5" descr="BD07122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05400" y="1447800"/>
            <a:ext cx="608013" cy="1143000"/>
          </a:xfrm>
          <a:prstGeom prst="rect">
            <a:avLst/>
          </a:prstGeom>
          <a:noFill/>
          <a:extLst>
            <a:ext uri="{909E8E84-426E-40DD-AFC4-6F175D3DCCD1}">
              <a14:hiddenFill xmlns:a14="http://schemas.microsoft.com/office/drawing/2010/main">
                <a:solidFill>
                  <a:srgbClr val="FFFFFF"/>
                </a:solidFill>
              </a14:hiddenFill>
            </a:ext>
          </a:extLst>
        </p:spPr>
      </p:pic>
      <p:pic>
        <p:nvPicPr>
          <p:cNvPr id="1902598" name="Picture 6" descr="BS01060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924800" y="1676400"/>
            <a:ext cx="533400" cy="523875"/>
          </a:xfrm>
          <a:prstGeom prst="rect">
            <a:avLst/>
          </a:prstGeom>
          <a:noFill/>
          <a:extLst>
            <a:ext uri="{909E8E84-426E-40DD-AFC4-6F175D3DCCD1}">
              <a14:hiddenFill xmlns:a14="http://schemas.microsoft.com/office/drawing/2010/main">
                <a:solidFill>
                  <a:srgbClr val="FFFFFF"/>
                </a:solidFill>
              </a14:hiddenFill>
            </a:ext>
          </a:extLst>
        </p:spPr>
      </p:pic>
      <p:sp>
        <p:nvSpPr>
          <p:cNvPr id="1902599" name="Rectangle 7"/>
          <p:cNvSpPr>
            <a:spLocks noChangeArrowheads="1"/>
          </p:cNvSpPr>
          <p:nvPr/>
        </p:nvSpPr>
        <p:spPr bwMode="auto">
          <a:xfrm>
            <a:off x="609600" y="2646363"/>
            <a:ext cx="7924800" cy="255587"/>
          </a:xfrm>
          <a:prstGeom prst="rect">
            <a:avLst/>
          </a:prstGeom>
          <a:noFill/>
          <a:ln>
            <a:noFill/>
          </a:ln>
          <a:effectLst/>
          <a:extLst>
            <a:ext uri="{909E8E84-426E-40DD-AFC4-6F175D3DCCD1}">
              <a14:hiddenFill xmlns:a14="http://schemas.microsoft.com/office/drawing/2010/main">
                <a:solidFill>
                  <a:srgbClr val="EEF4FA"/>
                </a:solidFill>
              </a14:hiddenFill>
            </a:ext>
            <a:ext uri="{91240B29-F687-4F45-9708-019B960494DF}">
              <a14:hiddenLine xmlns:a14="http://schemas.microsoft.com/office/drawing/2010/main" w="12700" cap="sq">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0800" rIns="18000" bIns="10800">
            <a:spAutoFit/>
          </a:bodyPr>
          <a:lstStyle>
            <a:lvl1pPr algn="l">
              <a:defRPr sz="2400">
                <a:solidFill>
                  <a:schemeClr val="tx1"/>
                </a:solidFill>
                <a:latin typeface="Times New Roman" panose="02020603050405020304" pitchFamily="18" charset="0"/>
              </a:defRPr>
            </a:lvl1pPr>
            <a:lvl2pPr marL="469900" algn="l">
              <a:defRPr sz="2400">
                <a:solidFill>
                  <a:schemeClr val="tx1"/>
                </a:solidFill>
                <a:latin typeface="Times New Roman" panose="02020603050405020304" pitchFamily="18" charset="0"/>
              </a:defRPr>
            </a:lvl2pPr>
            <a:lvl3pPr algn="l">
              <a:defRPr sz="2400">
                <a:solidFill>
                  <a:schemeClr val="tx1"/>
                </a:solidFill>
                <a:latin typeface="Times New Roman" panose="02020603050405020304" pitchFamily="18" charset="0"/>
              </a:defRPr>
            </a:lvl3pPr>
            <a:lvl4pPr algn="l">
              <a:defRPr sz="2400">
                <a:solidFill>
                  <a:schemeClr val="tx1"/>
                </a:solidFill>
                <a:latin typeface="Times New Roman" panose="02020603050405020304" pitchFamily="18" charset="0"/>
              </a:defRPr>
            </a:lvl4pPr>
            <a:lvl5pPr algn="l">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just">
              <a:lnSpc>
                <a:spcPct val="85000"/>
              </a:lnSpc>
              <a:spcAft>
                <a:spcPct val="35000"/>
              </a:spcAft>
              <a:buClr>
                <a:srgbClr val="CC3300"/>
              </a:buClr>
              <a:buSzPct val="50000"/>
              <a:buFont typeface="Wingdings" panose="05000000000000000000" pitchFamily="2" charset="2"/>
              <a:buNone/>
            </a:pPr>
            <a:r>
              <a:rPr kumimoji="0" lang="es-ES_tradnl" sz="1800" i="1">
                <a:solidFill>
                  <a:srgbClr val="000000"/>
                </a:solidFill>
                <a:latin typeface="Arial Narrow" panose="020B0606020202030204" pitchFamily="34" charset="0"/>
              </a:rPr>
              <a:t>“Pueden ser clasificados, descritos, organizados, combinados, manipulados y creados”</a:t>
            </a:r>
          </a:p>
        </p:txBody>
      </p:sp>
      <p:sp>
        <p:nvSpPr>
          <p:cNvPr id="1902600" name="Rectangle 8"/>
          <p:cNvSpPr>
            <a:spLocks noChangeArrowheads="1"/>
          </p:cNvSpPr>
          <p:nvPr/>
        </p:nvSpPr>
        <p:spPr bwMode="auto">
          <a:xfrm>
            <a:off x="609600" y="3124200"/>
            <a:ext cx="7924800" cy="881063"/>
          </a:xfrm>
          <a:prstGeom prst="rect">
            <a:avLst/>
          </a:prstGeom>
          <a:solidFill>
            <a:srgbClr val="EFF7FF"/>
          </a:solidFill>
          <a:ln w="12700" cap="sq">
            <a:solidFill>
              <a:srgbClr val="FFCC99"/>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lgn="l">
              <a:defRPr sz="2400">
                <a:solidFill>
                  <a:schemeClr val="tx1"/>
                </a:solidFill>
                <a:latin typeface="Times New Roman" panose="02020603050405020304" pitchFamily="18" charset="0"/>
              </a:defRPr>
            </a:lvl1pPr>
            <a:lvl2pPr marL="469900" algn="l">
              <a:defRPr sz="2400">
                <a:solidFill>
                  <a:schemeClr val="tx1"/>
                </a:solidFill>
                <a:latin typeface="Times New Roman" panose="02020603050405020304" pitchFamily="18" charset="0"/>
              </a:defRPr>
            </a:lvl2pPr>
            <a:lvl3pPr algn="l">
              <a:defRPr sz="2400">
                <a:solidFill>
                  <a:schemeClr val="tx1"/>
                </a:solidFill>
                <a:latin typeface="Times New Roman" panose="02020603050405020304" pitchFamily="18" charset="0"/>
              </a:defRPr>
            </a:lvl3pPr>
            <a:lvl4pPr algn="l">
              <a:defRPr sz="2400">
                <a:solidFill>
                  <a:schemeClr val="tx1"/>
                </a:solidFill>
                <a:latin typeface="Times New Roman" panose="02020603050405020304" pitchFamily="18" charset="0"/>
              </a:defRPr>
            </a:lvl4pPr>
            <a:lvl5pPr algn="l">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just">
              <a:lnSpc>
                <a:spcPct val="85000"/>
              </a:lnSpc>
              <a:spcAft>
                <a:spcPct val="35000"/>
              </a:spcAft>
              <a:buClr>
                <a:srgbClr val="CC3300"/>
              </a:buClr>
              <a:buSzPct val="50000"/>
              <a:buFont typeface="Wingdings" panose="05000000000000000000" pitchFamily="2" charset="2"/>
              <a:buNone/>
            </a:pPr>
            <a:r>
              <a:rPr kumimoji="0" lang="es-ES_tradnl" sz="2000">
                <a:solidFill>
                  <a:srgbClr val="000000"/>
                </a:solidFill>
                <a:latin typeface="Arial Narrow" panose="020B0606020202030204" pitchFamily="34" charset="0"/>
              </a:rPr>
              <a:t>Por esto no sorprende que se proponga una visión orientada a objetos para la creación de software, una abstracción que modela el mundo de forma tal que nos ayuda a entenderlo y gobernarlo mejor.</a:t>
            </a:r>
          </a:p>
        </p:txBody>
      </p:sp>
      <p:sp>
        <p:nvSpPr>
          <p:cNvPr id="1902601" name="Rectangle 9"/>
          <p:cNvSpPr>
            <a:spLocks noChangeArrowheads="1"/>
          </p:cNvSpPr>
          <p:nvPr/>
        </p:nvSpPr>
        <p:spPr bwMode="auto">
          <a:xfrm>
            <a:off x="609600" y="4191000"/>
            <a:ext cx="7924800" cy="1057275"/>
          </a:xfrm>
          <a:prstGeom prst="rect">
            <a:avLst/>
          </a:prstGeom>
          <a:noFill/>
          <a:ln>
            <a:noFill/>
          </a:ln>
          <a:effectLst/>
          <a:extLst>
            <a:ext uri="{909E8E84-426E-40DD-AFC4-6F175D3DCCD1}">
              <a14:hiddenFill xmlns:a14="http://schemas.microsoft.com/office/drawing/2010/main">
                <a:solidFill>
                  <a:srgbClr val="EEF4FA"/>
                </a:solidFill>
              </a14:hiddenFill>
            </a:ext>
            <a:ext uri="{91240B29-F687-4F45-9708-019B960494DF}">
              <a14:hiddenLine xmlns:a14="http://schemas.microsoft.com/office/drawing/2010/main" w="12700" cap="sq">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0800" rIns="18000" bIns="10800">
            <a:spAutoFit/>
          </a:bodyPr>
          <a:lstStyle>
            <a:lvl1pPr algn="l">
              <a:defRPr sz="2400">
                <a:solidFill>
                  <a:schemeClr val="tx1"/>
                </a:solidFill>
                <a:latin typeface="Times New Roman" panose="02020603050405020304" pitchFamily="18" charset="0"/>
              </a:defRPr>
            </a:lvl1pPr>
            <a:lvl2pPr marL="469900" algn="l">
              <a:defRPr sz="2400">
                <a:solidFill>
                  <a:schemeClr val="tx1"/>
                </a:solidFill>
                <a:latin typeface="Times New Roman" panose="02020603050405020304" pitchFamily="18" charset="0"/>
              </a:defRPr>
            </a:lvl2pPr>
            <a:lvl3pPr algn="l">
              <a:defRPr sz="2400">
                <a:solidFill>
                  <a:schemeClr val="tx1"/>
                </a:solidFill>
                <a:latin typeface="Times New Roman" panose="02020603050405020304" pitchFamily="18" charset="0"/>
              </a:defRPr>
            </a:lvl3pPr>
            <a:lvl4pPr algn="l">
              <a:defRPr sz="2400">
                <a:solidFill>
                  <a:schemeClr val="tx1"/>
                </a:solidFill>
                <a:latin typeface="Times New Roman" panose="02020603050405020304" pitchFamily="18" charset="0"/>
              </a:defRPr>
            </a:lvl4pPr>
            <a:lvl5pPr algn="l">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just">
              <a:lnSpc>
                <a:spcPct val="85000"/>
              </a:lnSpc>
              <a:spcAft>
                <a:spcPct val="35000"/>
              </a:spcAft>
              <a:buClr>
                <a:srgbClr val="CC3300"/>
              </a:buClr>
              <a:buSzPct val="50000"/>
              <a:buFont typeface="Wingdings" panose="05000000000000000000" pitchFamily="2" charset="2"/>
              <a:buNone/>
            </a:pPr>
            <a:r>
              <a:rPr kumimoji="0" lang="es-ES_tradnl" sz="2000">
                <a:solidFill>
                  <a:srgbClr val="000000"/>
                </a:solidFill>
                <a:latin typeface="Arial Narrow" panose="020B0606020202030204" pitchFamily="34" charset="0"/>
              </a:rPr>
              <a:t>Un enfoque orientado a objetos para el desarrollo de software se propuso por primera vez a finales de los ’60. Sin embargo las TO han necesitado casi 20 años para llegar a ser ampliamente usadas. A medida que pasa el tiempo las TO sustituyen a los enfoques clásicos de desarrollo de software. </a:t>
            </a:r>
            <a:r>
              <a:rPr kumimoji="0" lang="es-ES_tradnl" sz="2000" i="1">
                <a:solidFill>
                  <a:srgbClr val="000000"/>
                </a:solidFill>
                <a:latin typeface="Arial Narrow" panose="020B0606020202030204" pitchFamily="34" charset="0"/>
              </a:rPr>
              <a:t>“¿Por qué?”</a:t>
            </a:r>
            <a:r>
              <a:rPr kumimoji="0" lang="es-ES_tradnl" sz="2000">
                <a:solidFill>
                  <a:srgbClr val="000000"/>
                </a:solidFill>
                <a:latin typeface="Arial Narrow" panose="020B0606020202030204" pitchFamily="34" charset="0"/>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902595">
                                            <p:txEl>
                                              <p:pRg st="0" end="0"/>
                                            </p:txEl>
                                          </p:spTgt>
                                        </p:tgtEl>
                                        <p:attrNameLst>
                                          <p:attrName>style.visibility</p:attrName>
                                        </p:attrNameLst>
                                      </p:cBhvr>
                                      <p:to>
                                        <p:strVal val="visible"/>
                                      </p:to>
                                    </p:set>
                                    <p:anim calcmode="lin" valueType="num">
                                      <p:cBhvr additive="base">
                                        <p:cTn id="7" dur="500" fill="hold"/>
                                        <p:tgtEl>
                                          <p:spTgt spid="190259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90259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902595">
                                            <p:txEl>
                                              <p:pRg st="1" end="1"/>
                                            </p:txEl>
                                          </p:spTgt>
                                        </p:tgtEl>
                                        <p:attrNameLst>
                                          <p:attrName>style.visibility</p:attrName>
                                        </p:attrNameLst>
                                      </p:cBhvr>
                                      <p:to>
                                        <p:strVal val="visible"/>
                                      </p:to>
                                    </p:set>
                                    <p:anim calcmode="lin" valueType="num">
                                      <p:cBhvr additive="base">
                                        <p:cTn id="13" dur="500" fill="hold"/>
                                        <p:tgtEl>
                                          <p:spTgt spid="1902595">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90259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902599">
                                            <p:txEl>
                                              <p:pRg st="0" end="0"/>
                                            </p:txEl>
                                          </p:spTgt>
                                        </p:tgtEl>
                                        <p:attrNameLst>
                                          <p:attrName>style.visibility</p:attrName>
                                        </p:attrNameLst>
                                      </p:cBhvr>
                                      <p:to>
                                        <p:strVal val="visible"/>
                                      </p:to>
                                    </p:set>
                                    <p:anim calcmode="lin" valueType="num">
                                      <p:cBhvr additive="base">
                                        <p:cTn id="19" dur="500" fill="hold"/>
                                        <p:tgtEl>
                                          <p:spTgt spid="1902599">
                                            <p:txEl>
                                              <p:pRg st="0" end="0"/>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90259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902600">
                                            <p:bg/>
                                          </p:spTgt>
                                        </p:tgtEl>
                                        <p:attrNameLst>
                                          <p:attrName>style.visibility</p:attrName>
                                        </p:attrNameLst>
                                      </p:cBhvr>
                                      <p:to>
                                        <p:strVal val="visible"/>
                                      </p:to>
                                    </p:set>
                                    <p:anim calcmode="lin" valueType="num">
                                      <p:cBhvr additive="base">
                                        <p:cTn id="25" dur="500" fill="hold"/>
                                        <p:tgtEl>
                                          <p:spTgt spid="1902600">
                                            <p:bg/>
                                          </p:spTgt>
                                        </p:tgtEl>
                                        <p:attrNameLst>
                                          <p:attrName>ppt_x</p:attrName>
                                        </p:attrNameLst>
                                      </p:cBhvr>
                                      <p:tavLst>
                                        <p:tav tm="0">
                                          <p:val>
                                            <p:strVal val="0-#ppt_w/2"/>
                                          </p:val>
                                        </p:tav>
                                        <p:tav tm="100000">
                                          <p:val>
                                            <p:strVal val="#ppt_x"/>
                                          </p:val>
                                        </p:tav>
                                      </p:tavLst>
                                    </p:anim>
                                    <p:anim calcmode="lin" valueType="num">
                                      <p:cBhvr additive="base">
                                        <p:cTn id="26" dur="500" fill="hold"/>
                                        <p:tgtEl>
                                          <p:spTgt spid="1902600">
                                            <p:bg/>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902600">
                                            <p:txEl>
                                              <p:pRg st="0" end="0"/>
                                            </p:txEl>
                                          </p:spTgt>
                                        </p:tgtEl>
                                        <p:attrNameLst>
                                          <p:attrName>style.visibility</p:attrName>
                                        </p:attrNameLst>
                                      </p:cBhvr>
                                      <p:to>
                                        <p:strVal val="visible"/>
                                      </p:to>
                                    </p:set>
                                    <p:anim calcmode="lin" valueType="num">
                                      <p:cBhvr additive="base">
                                        <p:cTn id="31" dur="500" fill="hold"/>
                                        <p:tgtEl>
                                          <p:spTgt spid="1902600">
                                            <p:txEl>
                                              <p:pRg st="0" end="0"/>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902600">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902601">
                                            <p:txEl>
                                              <p:pRg st="0" end="0"/>
                                            </p:txEl>
                                          </p:spTgt>
                                        </p:tgtEl>
                                        <p:attrNameLst>
                                          <p:attrName>style.visibility</p:attrName>
                                        </p:attrNameLst>
                                      </p:cBhvr>
                                      <p:to>
                                        <p:strVal val="visible"/>
                                      </p:to>
                                    </p:set>
                                    <p:anim calcmode="lin" valueType="num">
                                      <p:cBhvr additive="base">
                                        <p:cTn id="37" dur="500" fill="hold"/>
                                        <p:tgtEl>
                                          <p:spTgt spid="1902601">
                                            <p:txEl>
                                              <p:pRg st="0" end="0"/>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902601">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02595" grpId="0" build="p" autoUpdateAnimBg="0"/>
      <p:bldP spid="1902599" grpId="0" build="p" autoUpdateAnimBg="0"/>
      <p:bldP spid="1902600" grpId="0" build="p" animBg="1" autoUpdateAnimBg="0"/>
      <p:bldP spid="1902601" grpId="0" build="p"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3618" name="Rectangle 2"/>
          <p:cNvSpPr>
            <a:spLocks noChangeArrowheads="1"/>
          </p:cNvSpPr>
          <p:nvPr>
            <p:ph type="title"/>
          </p:nvPr>
        </p:nvSpPr>
        <p:spPr bwMode="auto">
          <a:xfrm>
            <a:off x="533400" y="533400"/>
            <a:ext cx="80772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s-MX">
                <a:solidFill>
                  <a:schemeClr val="tx1"/>
                </a:solidFill>
              </a:rPr>
              <a:t>Beneficios de las TO</a:t>
            </a:r>
            <a:endParaRPr lang="en-US" sz="2000">
              <a:solidFill>
                <a:schemeClr val="tx1"/>
              </a:solidFill>
            </a:endParaRPr>
          </a:p>
        </p:txBody>
      </p:sp>
      <p:sp>
        <p:nvSpPr>
          <p:cNvPr id="1903619" name="Rectangle 3"/>
          <p:cNvSpPr>
            <a:spLocks noChangeArrowheads="1"/>
          </p:cNvSpPr>
          <p:nvPr/>
        </p:nvSpPr>
        <p:spPr bwMode="auto">
          <a:xfrm>
            <a:off x="609600" y="1295400"/>
            <a:ext cx="7924800" cy="5016500"/>
          </a:xfrm>
          <a:prstGeom prst="rect">
            <a:avLst/>
          </a:prstGeom>
          <a:noFill/>
          <a:ln>
            <a:noFill/>
          </a:ln>
          <a:effectLst/>
          <a:extLst>
            <a:ext uri="{909E8E84-426E-40DD-AFC4-6F175D3DCCD1}">
              <a14:hiddenFill xmlns:a14="http://schemas.microsoft.com/office/drawing/2010/main">
                <a:solidFill>
                  <a:srgbClr val="EEF4FA"/>
                </a:solidFill>
              </a14:hiddenFill>
            </a:ext>
            <a:ext uri="{91240B29-F687-4F45-9708-019B960494DF}">
              <a14:hiddenLine xmlns:a14="http://schemas.microsoft.com/office/drawing/2010/main" w="12700" cap="sq">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0800" rIns="18000" bIns="10800">
            <a:spAutoFit/>
          </a:bodyPr>
          <a:lstStyle>
            <a:lvl1pPr marL="198438" indent="-198438" algn="l">
              <a:defRPr sz="2400">
                <a:solidFill>
                  <a:schemeClr val="tx1"/>
                </a:solidFill>
                <a:latin typeface="Times New Roman" panose="02020603050405020304" pitchFamily="18" charset="0"/>
              </a:defRPr>
            </a:lvl1pPr>
            <a:lvl2pPr marL="574675" indent="-185738" algn="l">
              <a:defRPr sz="2400">
                <a:solidFill>
                  <a:schemeClr val="tx1"/>
                </a:solidFill>
                <a:latin typeface="Times New Roman" panose="02020603050405020304" pitchFamily="18" charset="0"/>
              </a:defRPr>
            </a:lvl2pPr>
            <a:lvl3pPr algn="l">
              <a:defRPr sz="2400">
                <a:solidFill>
                  <a:schemeClr val="tx1"/>
                </a:solidFill>
                <a:latin typeface="Times New Roman" panose="02020603050405020304" pitchFamily="18" charset="0"/>
              </a:defRPr>
            </a:lvl3pPr>
            <a:lvl4pPr algn="l">
              <a:defRPr sz="2400">
                <a:solidFill>
                  <a:schemeClr val="tx1"/>
                </a:solidFill>
                <a:latin typeface="Times New Roman" panose="02020603050405020304" pitchFamily="18" charset="0"/>
              </a:defRPr>
            </a:lvl4pPr>
            <a:lvl5pPr algn="l">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just">
              <a:lnSpc>
                <a:spcPct val="85000"/>
              </a:lnSpc>
              <a:spcAft>
                <a:spcPct val="5000"/>
              </a:spcAft>
              <a:buClr>
                <a:srgbClr val="CC3300"/>
              </a:buClr>
              <a:buSzPct val="50000"/>
              <a:buFont typeface="Wingdings" panose="05000000000000000000" pitchFamily="2" charset="2"/>
              <a:buChar char="Ö"/>
            </a:pPr>
            <a:r>
              <a:rPr kumimoji="0" lang="es-ES_tradnl" sz="2000">
                <a:solidFill>
                  <a:srgbClr val="000000"/>
                </a:solidFill>
                <a:latin typeface="Arial Narrow" panose="020B0606020202030204" pitchFamily="34" charset="0"/>
              </a:rPr>
              <a:t>La TO es parte de la evolución de las TI, y básicamente Permite:</a:t>
            </a:r>
          </a:p>
          <a:p>
            <a:pPr lvl="1" algn="just">
              <a:lnSpc>
                <a:spcPct val="85000"/>
              </a:lnSpc>
              <a:spcAft>
                <a:spcPct val="5000"/>
              </a:spcAft>
              <a:buClr>
                <a:srgbClr val="CC3300"/>
              </a:buClr>
              <a:buSzPct val="50000"/>
              <a:buFont typeface="Wingdings" panose="05000000000000000000" pitchFamily="2" charset="2"/>
              <a:buChar char="¬"/>
            </a:pPr>
            <a:r>
              <a:rPr kumimoji="0" lang="es-ES_tradnl" sz="2000">
                <a:solidFill>
                  <a:srgbClr val="000000"/>
                </a:solidFill>
                <a:latin typeface="Arial Narrow" panose="020B0606020202030204" pitchFamily="34" charset="0"/>
              </a:rPr>
              <a:t>Construir aplicaciones más rápidamente.</a:t>
            </a:r>
          </a:p>
          <a:p>
            <a:pPr lvl="1" algn="just">
              <a:lnSpc>
                <a:spcPct val="85000"/>
              </a:lnSpc>
              <a:spcAft>
                <a:spcPct val="5000"/>
              </a:spcAft>
              <a:buClr>
                <a:srgbClr val="CC3300"/>
              </a:buClr>
              <a:buSzPct val="50000"/>
              <a:buFont typeface="Wingdings" panose="05000000000000000000" pitchFamily="2" charset="2"/>
              <a:buChar char="¬"/>
            </a:pPr>
            <a:r>
              <a:rPr kumimoji="0" lang="es-ES_tradnl" sz="2000">
                <a:solidFill>
                  <a:srgbClr val="000000"/>
                </a:solidFill>
                <a:latin typeface="Arial Narrow" panose="020B0606020202030204" pitchFamily="34" charset="0"/>
              </a:rPr>
              <a:t>Incrementar la calidad del producto resultado.</a:t>
            </a:r>
          </a:p>
          <a:p>
            <a:pPr lvl="1" algn="just">
              <a:lnSpc>
                <a:spcPct val="85000"/>
              </a:lnSpc>
              <a:spcAft>
                <a:spcPct val="5000"/>
              </a:spcAft>
              <a:buClr>
                <a:srgbClr val="CC3300"/>
              </a:buClr>
              <a:buSzPct val="50000"/>
              <a:buFont typeface="Wingdings" panose="05000000000000000000" pitchFamily="2" charset="2"/>
              <a:buChar char="¬"/>
            </a:pPr>
            <a:r>
              <a:rPr kumimoji="0" lang="es-ES_tradnl" sz="2000">
                <a:solidFill>
                  <a:srgbClr val="000000"/>
                </a:solidFill>
                <a:latin typeface="Arial Narrow" panose="020B0606020202030204" pitchFamily="34" charset="0"/>
              </a:rPr>
              <a:t>Soportar el cambio de requerimientos más fácilmente.</a:t>
            </a:r>
          </a:p>
          <a:p>
            <a:pPr lvl="1" algn="just">
              <a:lnSpc>
                <a:spcPct val="85000"/>
              </a:lnSpc>
              <a:spcAft>
                <a:spcPct val="35000"/>
              </a:spcAft>
              <a:buClr>
                <a:srgbClr val="CC3300"/>
              </a:buClr>
              <a:buSzPct val="50000"/>
              <a:buFont typeface="Wingdings" panose="05000000000000000000" pitchFamily="2" charset="2"/>
              <a:buChar char="¬"/>
            </a:pPr>
            <a:r>
              <a:rPr kumimoji="0" lang="es-ES_tradnl" sz="2000">
                <a:solidFill>
                  <a:srgbClr val="000000"/>
                </a:solidFill>
                <a:latin typeface="Arial Narrow" panose="020B0606020202030204" pitchFamily="34" charset="0"/>
              </a:rPr>
              <a:t>Soportar la migración a plataformas distribuidas.</a:t>
            </a:r>
          </a:p>
          <a:p>
            <a:pPr algn="just">
              <a:lnSpc>
                <a:spcPct val="85000"/>
              </a:lnSpc>
              <a:spcAft>
                <a:spcPct val="35000"/>
              </a:spcAft>
              <a:buClr>
                <a:srgbClr val="CC3300"/>
              </a:buClr>
              <a:buSzPct val="50000"/>
              <a:buFont typeface="Wingdings" panose="05000000000000000000" pitchFamily="2" charset="2"/>
              <a:buChar char="Ö"/>
            </a:pPr>
            <a:r>
              <a:rPr kumimoji="0" lang="es-ES_tradnl" sz="2000">
                <a:solidFill>
                  <a:srgbClr val="000000"/>
                </a:solidFill>
                <a:latin typeface="Arial Narrow" panose="020B0606020202030204" pitchFamily="34" charset="0"/>
              </a:rPr>
              <a:t>Permite asimismo relacionar un </a:t>
            </a:r>
            <a:r>
              <a:rPr kumimoji="0" lang="es-ES_tradnl" sz="2000" i="1">
                <a:solidFill>
                  <a:srgbClr val="000000"/>
                </a:solidFill>
                <a:latin typeface="Arial Narrow" panose="020B0606020202030204" pitchFamily="34" charset="0"/>
              </a:rPr>
              <a:t>modelo de negocio orientado a objetos</a:t>
            </a:r>
            <a:r>
              <a:rPr kumimoji="0" lang="es-ES_tradnl" sz="2000">
                <a:solidFill>
                  <a:srgbClr val="000000"/>
                </a:solidFill>
                <a:latin typeface="Arial Narrow" panose="020B0606020202030204" pitchFamily="34" charset="0"/>
              </a:rPr>
              <a:t> y los componentes de un software desarrollado en un lenguaje OO.</a:t>
            </a:r>
          </a:p>
          <a:p>
            <a:pPr algn="just">
              <a:lnSpc>
                <a:spcPct val="85000"/>
              </a:lnSpc>
              <a:spcAft>
                <a:spcPct val="35000"/>
              </a:spcAft>
              <a:buClr>
                <a:srgbClr val="CC3300"/>
              </a:buClr>
              <a:buSzPct val="50000"/>
              <a:buFont typeface="Wingdings" panose="05000000000000000000" pitchFamily="2" charset="2"/>
              <a:buChar char="Ö"/>
            </a:pPr>
            <a:r>
              <a:rPr kumimoji="0" lang="es-ES_tradnl" sz="2000">
                <a:solidFill>
                  <a:srgbClr val="000000"/>
                </a:solidFill>
                <a:latin typeface="Arial Narrow" panose="020B0606020202030204" pitchFamily="34" charset="0"/>
              </a:rPr>
              <a:t>Los componentes desarrollados pueden cambiar y modificarse sin efectar otros componentes (fácil mantenimiento).</a:t>
            </a:r>
          </a:p>
          <a:p>
            <a:pPr algn="just">
              <a:lnSpc>
                <a:spcPct val="85000"/>
              </a:lnSpc>
              <a:spcAft>
                <a:spcPct val="35000"/>
              </a:spcAft>
              <a:buClr>
                <a:srgbClr val="CC3300"/>
              </a:buClr>
              <a:buSzPct val="50000"/>
              <a:buFont typeface="Wingdings" panose="05000000000000000000" pitchFamily="2" charset="2"/>
              <a:buChar char="Ö"/>
            </a:pPr>
            <a:r>
              <a:rPr kumimoji="0" lang="es-ES_tradnl" sz="2000">
                <a:solidFill>
                  <a:srgbClr val="000000"/>
                </a:solidFill>
                <a:latin typeface="Arial Narrow" panose="020B0606020202030204" pitchFamily="34" charset="0"/>
              </a:rPr>
              <a:t>Un mismo modelo es usado a lo largo de todo el ciclo de vida de desarrollo, desde la fase de análisis hasta la fase de implementación. Las fases de diseño e implementación usan los mismos conceptos de la fase de análisis, simplificando la extensión del problema y refinándolo.</a:t>
            </a:r>
          </a:p>
          <a:p>
            <a:pPr algn="just">
              <a:lnSpc>
                <a:spcPct val="85000"/>
              </a:lnSpc>
              <a:spcAft>
                <a:spcPct val="35000"/>
              </a:spcAft>
              <a:buClr>
                <a:srgbClr val="CC3300"/>
              </a:buClr>
              <a:buSzPct val="50000"/>
              <a:buFont typeface="Wingdings" panose="05000000000000000000" pitchFamily="2" charset="2"/>
              <a:buChar char="Ö"/>
            </a:pPr>
            <a:r>
              <a:rPr kumimoji="0" lang="es-ES_tradnl" sz="2000">
                <a:solidFill>
                  <a:srgbClr val="000000"/>
                </a:solidFill>
                <a:latin typeface="Arial Narrow" panose="020B0606020202030204" pitchFamily="34" charset="0"/>
              </a:rPr>
              <a:t>Mantiene una clara separación entre una interface </a:t>
            </a:r>
            <a:r>
              <a:rPr kumimoji="0" lang="es-ES_tradnl" sz="1800" i="1">
                <a:solidFill>
                  <a:srgbClr val="000000"/>
                </a:solidFill>
                <a:latin typeface="Arial Narrow" panose="020B0606020202030204" pitchFamily="34" charset="0"/>
              </a:rPr>
              <a:t>(¿QUÉ es lo que hace?)</a:t>
            </a:r>
            <a:r>
              <a:rPr kumimoji="0" lang="es-ES_tradnl" sz="2000">
                <a:solidFill>
                  <a:srgbClr val="000000"/>
                </a:solidFill>
                <a:latin typeface="Arial Narrow" panose="020B0606020202030204" pitchFamily="34" charset="0"/>
              </a:rPr>
              <a:t> y su implementación </a:t>
            </a:r>
            <a:r>
              <a:rPr kumimoji="0" lang="es-ES_tradnl" sz="1800" i="1">
                <a:solidFill>
                  <a:srgbClr val="000000"/>
                </a:solidFill>
                <a:latin typeface="Arial Narrow" panose="020B0606020202030204" pitchFamily="34" charset="0"/>
              </a:rPr>
              <a:t>(¿CÓMO lo hace?)</a:t>
            </a:r>
            <a:r>
              <a:rPr kumimoji="0" lang="es-ES_tradnl" sz="2000">
                <a:solidFill>
                  <a:srgbClr val="000000"/>
                </a:solidFill>
                <a:latin typeface="Arial Narrow" panose="020B0606020202030204" pitchFamily="34" charset="0"/>
              </a:rPr>
              <a:t>.</a:t>
            </a:r>
          </a:p>
          <a:p>
            <a:pPr algn="just">
              <a:lnSpc>
                <a:spcPct val="85000"/>
              </a:lnSpc>
              <a:spcAft>
                <a:spcPct val="35000"/>
              </a:spcAft>
              <a:buClr>
                <a:srgbClr val="CC3300"/>
              </a:buClr>
              <a:buSzPct val="50000"/>
              <a:buFont typeface="Wingdings" panose="05000000000000000000" pitchFamily="2" charset="2"/>
              <a:buChar char="Ö"/>
            </a:pPr>
            <a:r>
              <a:rPr kumimoji="0" lang="es-ES_tradnl" sz="2000">
                <a:solidFill>
                  <a:srgbClr val="000000"/>
                </a:solidFill>
                <a:latin typeface="Arial Narrow" panose="020B0606020202030204" pitchFamily="34" charset="0"/>
              </a:rPr>
              <a:t>Es una muy intuitiva vía de modelado porque refleja la forma en que nosotros pensamos en el mundo real.</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903619">
                                            <p:txEl>
                                              <p:pRg st="0" end="0"/>
                                            </p:txEl>
                                          </p:spTgt>
                                        </p:tgtEl>
                                        <p:attrNameLst>
                                          <p:attrName>style.visibility</p:attrName>
                                        </p:attrNameLst>
                                      </p:cBhvr>
                                      <p:to>
                                        <p:strVal val="visible"/>
                                      </p:to>
                                    </p:set>
                                    <p:anim calcmode="lin" valueType="num">
                                      <p:cBhvr additive="base">
                                        <p:cTn id="7" dur="500" fill="hold"/>
                                        <p:tgtEl>
                                          <p:spTgt spid="190361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90361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903619">
                                            <p:txEl>
                                              <p:pRg st="1" end="1"/>
                                            </p:txEl>
                                          </p:spTgt>
                                        </p:tgtEl>
                                        <p:attrNameLst>
                                          <p:attrName>style.visibility</p:attrName>
                                        </p:attrNameLst>
                                      </p:cBhvr>
                                      <p:to>
                                        <p:strVal val="visible"/>
                                      </p:to>
                                    </p:set>
                                    <p:anim calcmode="lin" valueType="num">
                                      <p:cBhvr additive="base">
                                        <p:cTn id="13" dur="500" fill="hold"/>
                                        <p:tgtEl>
                                          <p:spTgt spid="1903619">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90361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903619">
                                            <p:txEl>
                                              <p:pRg st="2" end="2"/>
                                            </p:txEl>
                                          </p:spTgt>
                                        </p:tgtEl>
                                        <p:attrNameLst>
                                          <p:attrName>style.visibility</p:attrName>
                                        </p:attrNameLst>
                                      </p:cBhvr>
                                      <p:to>
                                        <p:strVal val="visible"/>
                                      </p:to>
                                    </p:set>
                                    <p:anim calcmode="lin" valueType="num">
                                      <p:cBhvr additive="base">
                                        <p:cTn id="19" dur="500" fill="hold"/>
                                        <p:tgtEl>
                                          <p:spTgt spid="1903619">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903619">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903619">
                                            <p:txEl>
                                              <p:pRg st="3" end="3"/>
                                            </p:txEl>
                                          </p:spTgt>
                                        </p:tgtEl>
                                        <p:attrNameLst>
                                          <p:attrName>style.visibility</p:attrName>
                                        </p:attrNameLst>
                                      </p:cBhvr>
                                      <p:to>
                                        <p:strVal val="visible"/>
                                      </p:to>
                                    </p:set>
                                    <p:anim calcmode="lin" valueType="num">
                                      <p:cBhvr additive="base">
                                        <p:cTn id="25" dur="500" fill="hold"/>
                                        <p:tgtEl>
                                          <p:spTgt spid="1903619">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903619">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903619">
                                            <p:txEl>
                                              <p:pRg st="4" end="4"/>
                                            </p:txEl>
                                          </p:spTgt>
                                        </p:tgtEl>
                                        <p:attrNameLst>
                                          <p:attrName>style.visibility</p:attrName>
                                        </p:attrNameLst>
                                      </p:cBhvr>
                                      <p:to>
                                        <p:strVal val="visible"/>
                                      </p:to>
                                    </p:set>
                                    <p:anim calcmode="lin" valueType="num">
                                      <p:cBhvr additive="base">
                                        <p:cTn id="31" dur="500" fill="hold"/>
                                        <p:tgtEl>
                                          <p:spTgt spid="1903619">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903619">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903619">
                                            <p:txEl>
                                              <p:pRg st="5" end="5"/>
                                            </p:txEl>
                                          </p:spTgt>
                                        </p:tgtEl>
                                        <p:attrNameLst>
                                          <p:attrName>style.visibility</p:attrName>
                                        </p:attrNameLst>
                                      </p:cBhvr>
                                      <p:to>
                                        <p:strVal val="visible"/>
                                      </p:to>
                                    </p:set>
                                    <p:anim calcmode="lin" valueType="num">
                                      <p:cBhvr additive="base">
                                        <p:cTn id="37" dur="500" fill="hold"/>
                                        <p:tgtEl>
                                          <p:spTgt spid="1903619">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903619">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1903619">
                                            <p:txEl>
                                              <p:pRg st="6" end="6"/>
                                            </p:txEl>
                                          </p:spTgt>
                                        </p:tgtEl>
                                        <p:attrNameLst>
                                          <p:attrName>style.visibility</p:attrName>
                                        </p:attrNameLst>
                                      </p:cBhvr>
                                      <p:to>
                                        <p:strVal val="visible"/>
                                      </p:to>
                                    </p:set>
                                    <p:anim calcmode="lin" valueType="num">
                                      <p:cBhvr additive="base">
                                        <p:cTn id="43" dur="500" fill="hold"/>
                                        <p:tgtEl>
                                          <p:spTgt spid="1903619">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1903619">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1903619">
                                            <p:txEl>
                                              <p:pRg st="7" end="7"/>
                                            </p:txEl>
                                          </p:spTgt>
                                        </p:tgtEl>
                                        <p:attrNameLst>
                                          <p:attrName>style.visibility</p:attrName>
                                        </p:attrNameLst>
                                      </p:cBhvr>
                                      <p:to>
                                        <p:strVal val="visible"/>
                                      </p:to>
                                    </p:set>
                                    <p:anim calcmode="lin" valueType="num">
                                      <p:cBhvr additive="base">
                                        <p:cTn id="49" dur="500" fill="hold"/>
                                        <p:tgtEl>
                                          <p:spTgt spid="1903619">
                                            <p:txEl>
                                              <p:pRg st="7" end="7"/>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1903619">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1903619">
                                            <p:txEl>
                                              <p:pRg st="8" end="8"/>
                                            </p:txEl>
                                          </p:spTgt>
                                        </p:tgtEl>
                                        <p:attrNameLst>
                                          <p:attrName>style.visibility</p:attrName>
                                        </p:attrNameLst>
                                      </p:cBhvr>
                                      <p:to>
                                        <p:strVal val="visible"/>
                                      </p:to>
                                    </p:set>
                                    <p:anim calcmode="lin" valueType="num">
                                      <p:cBhvr additive="base">
                                        <p:cTn id="55" dur="500" fill="hold"/>
                                        <p:tgtEl>
                                          <p:spTgt spid="1903619">
                                            <p:txEl>
                                              <p:pRg st="8" end="8"/>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1903619">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8" fill="hold" grpId="0" nodeType="clickEffect">
                                  <p:stCondLst>
                                    <p:cond delay="0"/>
                                  </p:stCondLst>
                                  <p:childTnLst>
                                    <p:set>
                                      <p:cBhvr>
                                        <p:cTn id="60" dur="1" fill="hold">
                                          <p:stCondLst>
                                            <p:cond delay="0"/>
                                          </p:stCondLst>
                                        </p:cTn>
                                        <p:tgtEl>
                                          <p:spTgt spid="1903619">
                                            <p:txEl>
                                              <p:pRg st="9" end="9"/>
                                            </p:txEl>
                                          </p:spTgt>
                                        </p:tgtEl>
                                        <p:attrNameLst>
                                          <p:attrName>style.visibility</p:attrName>
                                        </p:attrNameLst>
                                      </p:cBhvr>
                                      <p:to>
                                        <p:strVal val="visible"/>
                                      </p:to>
                                    </p:set>
                                    <p:anim calcmode="lin" valueType="num">
                                      <p:cBhvr additive="base">
                                        <p:cTn id="61" dur="500" fill="hold"/>
                                        <p:tgtEl>
                                          <p:spTgt spid="1903619">
                                            <p:txEl>
                                              <p:pRg st="9" end="9"/>
                                            </p:txEl>
                                          </p:spTgt>
                                        </p:tgtEl>
                                        <p:attrNameLst>
                                          <p:attrName>ppt_x</p:attrName>
                                        </p:attrNameLst>
                                      </p:cBhvr>
                                      <p:tavLst>
                                        <p:tav tm="0">
                                          <p:val>
                                            <p:strVal val="0-#ppt_w/2"/>
                                          </p:val>
                                        </p:tav>
                                        <p:tav tm="100000">
                                          <p:val>
                                            <p:strVal val="#ppt_x"/>
                                          </p:val>
                                        </p:tav>
                                      </p:tavLst>
                                    </p:anim>
                                    <p:anim calcmode="lin" valueType="num">
                                      <p:cBhvr additive="base">
                                        <p:cTn id="62" dur="500" fill="hold"/>
                                        <p:tgtEl>
                                          <p:spTgt spid="1903619">
                                            <p:txEl>
                                              <p:pRg st="9" end="9"/>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03619" grpId="0" build="p" bldLvl="2"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42" name="Rectangle 2"/>
          <p:cNvSpPr>
            <a:spLocks noChangeArrowheads="1"/>
          </p:cNvSpPr>
          <p:nvPr/>
        </p:nvSpPr>
        <p:spPr bwMode="auto">
          <a:xfrm>
            <a:off x="5334000" y="2514600"/>
            <a:ext cx="3048000" cy="3810000"/>
          </a:xfrm>
          <a:prstGeom prst="rect">
            <a:avLst/>
          </a:prstGeom>
          <a:solidFill>
            <a:srgbClr val="FFEEDD"/>
          </a:solidFill>
          <a:ln w="12700" cap="sq">
            <a:solidFill>
              <a:srgbClr val="000000"/>
            </a:solidFill>
            <a:miter lim="800000"/>
            <a:headEnd/>
            <a:tailEnd/>
          </a:ln>
          <a:effectLst>
            <a:outerShdw dist="107763" dir="18900000" algn="ctr" rotWithShape="0">
              <a:srgbClr val="808080"/>
            </a:outerShdw>
          </a:effectLst>
        </p:spPr>
        <p:txBody>
          <a:bodyPr lIns="18000" tIns="10800" rIns="18000" bIns="10800" anchor="ctr">
            <a:spAutoFit/>
          </a:bodyPr>
          <a:lstStyle/>
          <a:p>
            <a:endParaRPr lang="es-PE"/>
          </a:p>
        </p:txBody>
      </p:sp>
      <p:sp>
        <p:nvSpPr>
          <p:cNvPr id="1904643" name="Rectangle 3"/>
          <p:cNvSpPr>
            <a:spLocks noChangeArrowheads="1"/>
          </p:cNvSpPr>
          <p:nvPr/>
        </p:nvSpPr>
        <p:spPr bwMode="auto">
          <a:xfrm>
            <a:off x="6248400" y="2743200"/>
            <a:ext cx="1143000" cy="533400"/>
          </a:xfrm>
          <a:prstGeom prst="rect">
            <a:avLst/>
          </a:prstGeom>
          <a:solidFill>
            <a:srgbClr val="EEF4FA"/>
          </a:solidFill>
          <a:ln w="12700" cap="sq">
            <a:solidFill>
              <a:schemeClr val="bg2"/>
            </a:solidFill>
            <a:miter lim="800000"/>
            <a:headEnd/>
            <a:tailEnd/>
          </a:ln>
          <a:effectLst>
            <a:outerShdw dist="107763" dir="18900000" algn="ctr" rotWithShape="0">
              <a:srgbClr val="808080"/>
            </a:outerShdw>
          </a:effectLst>
        </p:spPr>
        <p:txBody>
          <a:bodyPr lIns="90000" tIns="46800" rIns="90000" bIns="46800" anchor="ctr"/>
          <a:lstStyle/>
          <a:p>
            <a:pPr>
              <a:lnSpc>
                <a:spcPct val="85000"/>
              </a:lnSpc>
              <a:buClr>
                <a:schemeClr val="tx1"/>
              </a:buClr>
              <a:buSzPct val="50000"/>
              <a:buFont typeface="Wingdings" panose="05000000000000000000" pitchFamily="2" charset="2"/>
              <a:buNone/>
            </a:pPr>
            <a:r>
              <a:rPr kumimoji="0" lang="es-MX" sz="1200"/>
              <a:t>Identificar clases candidatas</a:t>
            </a:r>
            <a:endParaRPr kumimoji="0" lang="es-ES" sz="1200"/>
          </a:p>
        </p:txBody>
      </p:sp>
      <p:sp>
        <p:nvSpPr>
          <p:cNvPr id="1904644" name="Rectangle 4"/>
          <p:cNvSpPr>
            <a:spLocks noChangeArrowheads="1"/>
          </p:cNvSpPr>
          <p:nvPr/>
        </p:nvSpPr>
        <p:spPr bwMode="auto">
          <a:xfrm>
            <a:off x="7086600" y="3657600"/>
            <a:ext cx="1143000" cy="533400"/>
          </a:xfrm>
          <a:prstGeom prst="rect">
            <a:avLst/>
          </a:prstGeom>
          <a:solidFill>
            <a:srgbClr val="EEF4FA"/>
          </a:solidFill>
          <a:ln w="12700" cap="sq">
            <a:solidFill>
              <a:schemeClr val="bg2"/>
            </a:solidFill>
            <a:miter lim="800000"/>
            <a:headEnd/>
            <a:tailEnd/>
          </a:ln>
          <a:effectLst>
            <a:outerShdw dist="107763" dir="18900000" algn="ctr" rotWithShape="0">
              <a:srgbClr val="808080"/>
            </a:outerShdw>
          </a:effectLst>
        </p:spPr>
        <p:txBody>
          <a:bodyPr lIns="90000" tIns="46800" rIns="90000" bIns="46800" anchor="ctr"/>
          <a:lstStyle/>
          <a:p>
            <a:pPr>
              <a:lnSpc>
                <a:spcPct val="85000"/>
              </a:lnSpc>
              <a:buClr>
                <a:schemeClr val="tx1"/>
              </a:buClr>
              <a:buSzPct val="50000"/>
              <a:buFont typeface="Wingdings" panose="05000000000000000000" pitchFamily="2" charset="2"/>
              <a:buNone/>
            </a:pPr>
            <a:r>
              <a:rPr kumimoji="0" lang="es-MX" sz="1200"/>
              <a:t>Buscar clases</a:t>
            </a:r>
          </a:p>
          <a:p>
            <a:pPr>
              <a:lnSpc>
                <a:spcPct val="85000"/>
              </a:lnSpc>
              <a:buClr>
                <a:schemeClr val="tx1"/>
              </a:buClr>
              <a:buSzPct val="50000"/>
              <a:buFont typeface="Wingdings" panose="05000000000000000000" pitchFamily="2" charset="2"/>
              <a:buNone/>
            </a:pPr>
            <a:r>
              <a:rPr kumimoji="0" lang="es-MX" sz="1200"/>
              <a:t>en biblioteca</a:t>
            </a:r>
            <a:endParaRPr kumimoji="0" lang="es-ES" sz="1200"/>
          </a:p>
        </p:txBody>
      </p:sp>
      <p:sp>
        <p:nvSpPr>
          <p:cNvPr id="1904645" name="Rectangle 5"/>
          <p:cNvSpPr>
            <a:spLocks noChangeArrowheads="1"/>
          </p:cNvSpPr>
          <p:nvPr/>
        </p:nvSpPr>
        <p:spPr bwMode="auto">
          <a:xfrm>
            <a:off x="5486400" y="3657600"/>
            <a:ext cx="1143000" cy="533400"/>
          </a:xfrm>
          <a:prstGeom prst="rect">
            <a:avLst/>
          </a:prstGeom>
          <a:solidFill>
            <a:srgbClr val="EEF4FA"/>
          </a:solidFill>
          <a:ln w="12700" cap="sq">
            <a:solidFill>
              <a:schemeClr val="bg2"/>
            </a:solidFill>
            <a:miter lim="800000"/>
            <a:headEnd/>
            <a:tailEnd/>
          </a:ln>
          <a:effectLst>
            <a:outerShdw dist="107763" dir="18900000" algn="ctr" rotWithShape="0">
              <a:srgbClr val="808080"/>
            </a:outerShdw>
          </a:effectLst>
        </p:spPr>
        <p:txBody>
          <a:bodyPr lIns="54000" tIns="46800" rIns="54000" bIns="46800" anchor="ctr"/>
          <a:lstStyle/>
          <a:p>
            <a:pPr>
              <a:lnSpc>
                <a:spcPct val="85000"/>
              </a:lnSpc>
              <a:buClr>
                <a:schemeClr val="tx1"/>
              </a:buClr>
              <a:buSzPct val="50000"/>
              <a:buFont typeface="Wingdings" panose="05000000000000000000" pitchFamily="2" charset="2"/>
              <a:buNone/>
            </a:pPr>
            <a:r>
              <a:rPr kumimoji="0" lang="es-MX" sz="1200"/>
              <a:t>Construir n-ésima iteración del sist.</a:t>
            </a:r>
          </a:p>
        </p:txBody>
      </p:sp>
      <p:sp>
        <p:nvSpPr>
          <p:cNvPr id="1904646" name="Rectangle 6"/>
          <p:cNvSpPr>
            <a:spLocks noChangeArrowheads="1"/>
          </p:cNvSpPr>
          <p:nvPr/>
        </p:nvSpPr>
        <p:spPr bwMode="auto">
          <a:xfrm>
            <a:off x="7086600" y="4648200"/>
            <a:ext cx="1143000" cy="533400"/>
          </a:xfrm>
          <a:prstGeom prst="rect">
            <a:avLst/>
          </a:prstGeom>
          <a:solidFill>
            <a:srgbClr val="EEF4FA"/>
          </a:solidFill>
          <a:ln w="12700" cap="sq">
            <a:solidFill>
              <a:schemeClr val="bg2"/>
            </a:solidFill>
            <a:miter lim="800000"/>
            <a:headEnd/>
            <a:tailEnd/>
          </a:ln>
          <a:effectLst>
            <a:outerShdw dist="107763" dir="18900000" algn="ctr" rotWithShape="0">
              <a:srgbClr val="808080"/>
            </a:outerShdw>
          </a:effectLst>
        </p:spPr>
        <p:txBody>
          <a:bodyPr lIns="54000" tIns="46800" rIns="54000" bIns="46800" anchor="ctr"/>
          <a:lstStyle/>
          <a:p>
            <a:pPr>
              <a:lnSpc>
                <a:spcPct val="85000"/>
              </a:lnSpc>
              <a:buClr>
                <a:schemeClr val="tx1"/>
              </a:buClr>
              <a:buSzPct val="50000"/>
              <a:buFont typeface="Wingdings" panose="05000000000000000000" pitchFamily="2" charset="2"/>
              <a:buNone/>
            </a:pPr>
            <a:r>
              <a:rPr kumimoji="0" lang="es-MX" sz="1200"/>
              <a:t>Extraer nuevas</a:t>
            </a:r>
          </a:p>
          <a:p>
            <a:pPr>
              <a:lnSpc>
                <a:spcPct val="85000"/>
              </a:lnSpc>
              <a:buClr>
                <a:schemeClr val="tx1"/>
              </a:buClr>
              <a:buSzPct val="50000"/>
              <a:buFont typeface="Wingdings" panose="05000000000000000000" pitchFamily="2" charset="2"/>
              <a:buNone/>
            </a:pPr>
            <a:r>
              <a:rPr kumimoji="0" lang="es-MX" sz="1200"/>
              <a:t> clases si existen</a:t>
            </a:r>
            <a:endParaRPr kumimoji="0" lang="es-ES" sz="1200"/>
          </a:p>
        </p:txBody>
      </p:sp>
      <p:sp>
        <p:nvSpPr>
          <p:cNvPr id="1904647" name="Rectangle 7"/>
          <p:cNvSpPr>
            <a:spLocks noChangeArrowheads="1"/>
          </p:cNvSpPr>
          <p:nvPr/>
        </p:nvSpPr>
        <p:spPr bwMode="auto">
          <a:xfrm>
            <a:off x="5486400" y="4648200"/>
            <a:ext cx="1143000" cy="533400"/>
          </a:xfrm>
          <a:prstGeom prst="rect">
            <a:avLst/>
          </a:prstGeom>
          <a:solidFill>
            <a:srgbClr val="EEF4FA"/>
          </a:solidFill>
          <a:ln w="12700" cap="sq">
            <a:solidFill>
              <a:schemeClr val="bg2"/>
            </a:solidFill>
            <a:miter lim="800000"/>
            <a:headEnd/>
            <a:tailEnd/>
          </a:ln>
          <a:effectLst>
            <a:outerShdw dist="107763" dir="18900000" algn="ctr" rotWithShape="0">
              <a:srgbClr val="808080"/>
            </a:outerShdw>
          </a:effectLst>
        </p:spPr>
        <p:txBody>
          <a:bodyPr lIns="90000" tIns="46800" rIns="90000" bIns="46800" anchor="ctr"/>
          <a:lstStyle/>
          <a:p>
            <a:pPr>
              <a:lnSpc>
                <a:spcPct val="85000"/>
              </a:lnSpc>
              <a:buClr>
                <a:schemeClr val="tx1"/>
              </a:buClr>
              <a:buSzPct val="50000"/>
              <a:buFont typeface="Wingdings" panose="05000000000000000000" pitchFamily="2" charset="2"/>
              <a:buNone/>
            </a:pPr>
            <a:r>
              <a:rPr kumimoji="0" lang="es-MX" sz="1200"/>
              <a:t>Añadir nuevas</a:t>
            </a:r>
          </a:p>
          <a:p>
            <a:pPr>
              <a:lnSpc>
                <a:spcPct val="85000"/>
              </a:lnSpc>
              <a:buClr>
                <a:schemeClr val="tx1"/>
              </a:buClr>
              <a:buSzPct val="50000"/>
              <a:buFont typeface="Wingdings" panose="05000000000000000000" pitchFamily="2" charset="2"/>
              <a:buNone/>
            </a:pPr>
            <a:r>
              <a:rPr kumimoji="0" lang="es-MX" sz="1200"/>
              <a:t>clases a la bibl.</a:t>
            </a:r>
            <a:endParaRPr kumimoji="0" lang="es-ES" sz="1200"/>
          </a:p>
        </p:txBody>
      </p:sp>
      <p:sp>
        <p:nvSpPr>
          <p:cNvPr id="1904648" name="Rectangle 8"/>
          <p:cNvSpPr>
            <a:spLocks noChangeArrowheads="1"/>
          </p:cNvSpPr>
          <p:nvPr/>
        </p:nvSpPr>
        <p:spPr bwMode="auto">
          <a:xfrm>
            <a:off x="6248400" y="5562600"/>
            <a:ext cx="1143000" cy="533400"/>
          </a:xfrm>
          <a:prstGeom prst="rect">
            <a:avLst/>
          </a:prstGeom>
          <a:solidFill>
            <a:srgbClr val="EEF4FA"/>
          </a:solidFill>
          <a:ln w="12700" cap="sq">
            <a:solidFill>
              <a:schemeClr val="bg2"/>
            </a:solidFill>
            <a:miter lim="800000"/>
            <a:headEnd/>
            <a:tailEnd/>
          </a:ln>
          <a:effectLst>
            <a:outerShdw dist="107763" dir="18900000" algn="ctr" rotWithShape="0">
              <a:srgbClr val="808080"/>
            </a:outerShdw>
          </a:effectLst>
        </p:spPr>
        <p:txBody>
          <a:bodyPr lIns="90000" tIns="46800" rIns="90000" bIns="46800" anchor="ctr"/>
          <a:lstStyle/>
          <a:p>
            <a:pPr>
              <a:lnSpc>
                <a:spcPct val="85000"/>
              </a:lnSpc>
              <a:buClr>
                <a:schemeClr val="tx1"/>
              </a:buClr>
              <a:buSzPct val="50000"/>
              <a:buFont typeface="Wingdings" panose="05000000000000000000" pitchFamily="2" charset="2"/>
              <a:buNone/>
            </a:pPr>
            <a:r>
              <a:rPr kumimoji="0" lang="es-MX" sz="1200"/>
              <a:t>Desarrollar  las</a:t>
            </a:r>
          </a:p>
          <a:p>
            <a:pPr>
              <a:lnSpc>
                <a:spcPct val="85000"/>
              </a:lnSpc>
              <a:buClr>
                <a:schemeClr val="tx1"/>
              </a:buClr>
              <a:buSzPct val="50000"/>
              <a:buFont typeface="Wingdings" panose="05000000000000000000" pitchFamily="2" charset="2"/>
              <a:buNone/>
            </a:pPr>
            <a:r>
              <a:rPr kumimoji="0" lang="es-MX" sz="1200"/>
              <a:t>clases si </a:t>
            </a:r>
          </a:p>
          <a:p>
            <a:pPr>
              <a:lnSpc>
                <a:spcPct val="85000"/>
              </a:lnSpc>
              <a:buClr>
                <a:schemeClr val="tx1"/>
              </a:buClr>
              <a:buSzPct val="50000"/>
              <a:buFont typeface="Wingdings" panose="05000000000000000000" pitchFamily="2" charset="2"/>
              <a:buNone/>
            </a:pPr>
            <a:r>
              <a:rPr kumimoji="0" lang="es-MX" sz="1200"/>
              <a:t>no existen</a:t>
            </a:r>
            <a:endParaRPr kumimoji="0" lang="es-ES" sz="1200"/>
          </a:p>
        </p:txBody>
      </p:sp>
      <p:grpSp>
        <p:nvGrpSpPr>
          <p:cNvPr id="1904649" name="Group 9"/>
          <p:cNvGrpSpPr>
            <a:grpSpLocks/>
          </p:cNvGrpSpPr>
          <p:nvPr/>
        </p:nvGrpSpPr>
        <p:grpSpPr bwMode="auto">
          <a:xfrm>
            <a:off x="638175" y="2511425"/>
            <a:ext cx="3862388" cy="2441575"/>
            <a:chOff x="402" y="1248"/>
            <a:chExt cx="2433" cy="1538"/>
          </a:xfrm>
        </p:grpSpPr>
        <p:grpSp>
          <p:nvGrpSpPr>
            <p:cNvPr id="1904650" name="Group 10"/>
            <p:cNvGrpSpPr>
              <a:grpSpLocks/>
            </p:cNvGrpSpPr>
            <p:nvPr/>
          </p:nvGrpSpPr>
          <p:grpSpPr bwMode="auto">
            <a:xfrm>
              <a:off x="813" y="1248"/>
              <a:ext cx="1824" cy="1536"/>
              <a:chOff x="768" y="1488"/>
              <a:chExt cx="1824" cy="1536"/>
            </a:xfrm>
          </p:grpSpPr>
          <p:sp>
            <p:nvSpPr>
              <p:cNvPr id="1904651" name="Freeform 11"/>
              <p:cNvSpPr>
                <a:spLocks/>
              </p:cNvSpPr>
              <p:nvPr/>
            </p:nvSpPr>
            <p:spPr bwMode="auto">
              <a:xfrm rot="-5398316">
                <a:off x="960" y="1344"/>
                <a:ext cx="1440" cy="1824"/>
              </a:xfrm>
              <a:custGeom>
                <a:avLst/>
                <a:gdLst>
                  <a:gd name="T0" fmla="*/ 819 w 1491"/>
                  <a:gd name="T1" fmla="*/ 819 h 1481"/>
                  <a:gd name="T2" fmla="*/ 678 w 1491"/>
                  <a:gd name="T3" fmla="*/ 782 h 1481"/>
                  <a:gd name="T4" fmla="*/ 761 w 1491"/>
                  <a:gd name="T5" fmla="*/ 574 h 1481"/>
                  <a:gd name="T6" fmla="*/ 975 w 1491"/>
                  <a:gd name="T7" fmla="*/ 605 h 1481"/>
                  <a:gd name="T8" fmla="*/ 954 w 1491"/>
                  <a:gd name="T9" fmla="*/ 970 h 1481"/>
                  <a:gd name="T10" fmla="*/ 694 w 1491"/>
                  <a:gd name="T11" fmla="*/ 996 h 1481"/>
                  <a:gd name="T12" fmla="*/ 501 w 1491"/>
                  <a:gd name="T13" fmla="*/ 798 h 1481"/>
                  <a:gd name="T14" fmla="*/ 568 w 1491"/>
                  <a:gd name="T15" fmla="*/ 480 h 1481"/>
                  <a:gd name="T16" fmla="*/ 881 w 1491"/>
                  <a:gd name="T17" fmla="*/ 412 h 1481"/>
                  <a:gd name="T18" fmla="*/ 1178 w 1491"/>
                  <a:gd name="T19" fmla="*/ 620 h 1481"/>
                  <a:gd name="T20" fmla="*/ 1100 w 1491"/>
                  <a:gd name="T21" fmla="*/ 1032 h 1481"/>
                  <a:gd name="T22" fmla="*/ 777 w 1491"/>
                  <a:gd name="T23" fmla="*/ 1178 h 1481"/>
                  <a:gd name="T24" fmla="*/ 397 w 1491"/>
                  <a:gd name="T25" fmla="*/ 985 h 1481"/>
                  <a:gd name="T26" fmla="*/ 355 w 1491"/>
                  <a:gd name="T27" fmla="*/ 501 h 1481"/>
                  <a:gd name="T28" fmla="*/ 709 w 1491"/>
                  <a:gd name="T29" fmla="*/ 219 h 1481"/>
                  <a:gd name="T30" fmla="*/ 1241 w 1491"/>
                  <a:gd name="T31" fmla="*/ 339 h 1481"/>
                  <a:gd name="T32" fmla="*/ 1402 w 1491"/>
                  <a:gd name="T33" fmla="*/ 876 h 1481"/>
                  <a:gd name="T34" fmla="*/ 1282 w 1491"/>
                  <a:gd name="T35" fmla="*/ 1168 h 1481"/>
                  <a:gd name="T36" fmla="*/ 1011 w 1491"/>
                  <a:gd name="T37" fmla="*/ 1361 h 1481"/>
                  <a:gd name="T38" fmla="*/ 621 w 1491"/>
                  <a:gd name="T39" fmla="*/ 1392 h 1481"/>
                  <a:gd name="T40" fmla="*/ 365 w 1491"/>
                  <a:gd name="T41" fmla="*/ 1251 h 1481"/>
                  <a:gd name="T42" fmla="*/ 172 w 1491"/>
                  <a:gd name="T43" fmla="*/ 985 h 1481"/>
                  <a:gd name="T44" fmla="*/ 214 w 1491"/>
                  <a:gd name="T45" fmla="*/ 302 h 1481"/>
                  <a:gd name="T46" fmla="*/ 245 w 1491"/>
                  <a:gd name="T47" fmla="*/ 104 h 1481"/>
                  <a:gd name="T48" fmla="*/ 37 w 1491"/>
                  <a:gd name="T49" fmla="*/ 448 h 1481"/>
                  <a:gd name="T50" fmla="*/ 21 w 1491"/>
                  <a:gd name="T51" fmla="*/ 834 h 1481"/>
                  <a:gd name="T52" fmla="*/ 178 w 1491"/>
                  <a:gd name="T53" fmla="*/ 1199 h 1481"/>
                  <a:gd name="T54" fmla="*/ 464 w 1491"/>
                  <a:gd name="T55" fmla="*/ 1423 h 1481"/>
                  <a:gd name="T56" fmla="*/ 819 w 1491"/>
                  <a:gd name="T57" fmla="*/ 1476 h 1481"/>
                  <a:gd name="T58" fmla="*/ 1168 w 1491"/>
                  <a:gd name="T59" fmla="*/ 1371 h 1481"/>
                  <a:gd name="T60" fmla="*/ 1491 w 1491"/>
                  <a:gd name="T61" fmla="*/ 798 h 1481"/>
                  <a:gd name="T62" fmla="*/ 1308 w 1491"/>
                  <a:gd name="T63" fmla="*/ 292 h 1481"/>
                  <a:gd name="T64" fmla="*/ 1043 w 1491"/>
                  <a:gd name="T65" fmla="*/ 130 h 1481"/>
                  <a:gd name="T66" fmla="*/ 730 w 1491"/>
                  <a:gd name="T67" fmla="*/ 115 h 1481"/>
                  <a:gd name="T68" fmla="*/ 459 w 1491"/>
                  <a:gd name="T69" fmla="*/ 219 h 1481"/>
                  <a:gd name="T70" fmla="*/ 329 w 1491"/>
                  <a:gd name="T71" fmla="*/ 339 h 1481"/>
                  <a:gd name="T72" fmla="*/ 235 w 1491"/>
                  <a:gd name="T73" fmla="*/ 881 h 1481"/>
                  <a:gd name="T74" fmla="*/ 652 w 1491"/>
                  <a:gd name="T75" fmla="*/ 1277 h 1481"/>
                  <a:gd name="T76" fmla="*/ 1157 w 1491"/>
                  <a:gd name="T77" fmla="*/ 1142 h 1481"/>
                  <a:gd name="T78" fmla="*/ 1267 w 1491"/>
                  <a:gd name="T79" fmla="*/ 688 h 1481"/>
                  <a:gd name="T80" fmla="*/ 1105 w 1491"/>
                  <a:gd name="T81" fmla="*/ 401 h 1481"/>
                  <a:gd name="T82" fmla="*/ 912 w 1491"/>
                  <a:gd name="T83" fmla="*/ 328 h 1481"/>
                  <a:gd name="T84" fmla="*/ 704 w 1491"/>
                  <a:gd name="T85" fmla="*/ 323 h 1481"/>
                  <a:gd name="T86" fmla="*/ 527 w 1491"/>
                  <a:gd name="T87" fmla="*/ 407 h 1481"/>
                  <a:gd name="T88" fmla="*/ 438 w 1491"/>
                  <a:gd name="T89" fmla="*/ 537 h 1481"/>
                  <a:gd name="T90" fmla="*/ 469 w 1491"/>
                  <a:gd name="T91" fmla="*/ 938 h 1481"/>
                  <a:gd name="T92" fmla="*/ 647 w 1491"/>
                  <a:gd name="T93" fmla="*/ 1079 h 1481"/>
                  <a:gd name="T94" fmla="*/ 834 w 1491"/>
                  <a:gd name="T95" fmla="*/ 1090 h 1481"/>
                  <a:gd name="T96" fmla="*/ 954 w 1491"/>
                  <a:gd name="T97" fmla="*/ 1048 h 1481"/>
                  <a:gd name="T98" fmla="*/ 1105 w 1491"/>
                  <a:gd name="T99" fmla="*/ 834 h 1481"/>
                  <a:gd name="T100" fmla="*/ 1022 w 1491"/>
                  <a:gd name="T101" fmla="*/ 553 h 1481"/>
                  <a:gd name="T102" fmla="*/ 772 w 1491"/>
                  <a:gd name="T103" fmla="*/ 490 h 1481"/>
                  <a:gd name="T104" fmla="*/ 605 w 1491"/>
                  <a:gd name="T105" fmla="*/ 761 h 1481"/>
                  <a:gd name="T106" fmla="*/ 777 w 1491"/>
                  <a:gd name="T107" fmla="*/ 918 h 1481"/>
                  <a:gd name="T108" fmla="*/ 933 w 1491"/>
                  <a:gd name="T109" fmla="*/ 834 h 1481"/>
                  <a:gd name="T110" fmla="*/ 855 w 1491"/>
                  <a:gd name="T111" fmla="*/ 652 h 14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491" h="1481">
                    <a:moveTo>
                      <a:pt x="824" y="714"/>
                    </a:moveTo>
                    <a:lnTo>
                      <a:pt x="845" y="751"/>
                    </a:lnTo>
                    <a:lnTo>
                      <a:pt x="850" y="777"/>
                    </a:lnTo>
                    <a:lnTo>
                      <a:pt x="839" y="803"/>
                    </a:lnTo>
                    <a:lnTo>
                      <a:pt x="819" y="819"/>
                    </a:lnTo>
                    <a:lnTo>
                      <a:pt x="787" y="829"/>
                    </a:lnTo>
                    <a:lnTo>
                      <a:pt x="756" y="834"/>
                    </a:lnTo>
                    <a:lnTo>
                      <a:pt x="730" y="834"/>
                    </a:lnTo>
                    <a:lnTo>
                      <a:pt x="704" y="824"/>
                    </a:lnTo>
                    <a:lnTo>
                      <a:pt x="678" y="782"/>
                    </a:lnTo>
                    <a:lnTo>
                      <a:pt x="662" y="714"/>
                    </a:lnTo>
                    <a:lnTo>
                      <a:pt x="667" y="641"/>
                    </a:lnTo>
                    <a:lnTo>
                      <a:pt x="694" y="594"/>
                    </a:lnTo>
                    <a:lnTo>
                      <a:pt x="725" y="584"/>
                    </a:lnTo>
                    <a:lnTo>
                      <a:pt x="761" y="574"/>
                    </a:lnTo>
                    <a:lnTo>
                      <a:pt x="808" y="574"/>
                    </a:lnTo>
                    <a:lnTo>
                      <a:pt x="855" y="574"/>
                    </a:lnTo>
                    <a:lnTo>
                      <a:pt x="902" y="584"/>
                    </a:lnTo>
                    <a:lnTo>
                      <a:pt x="944" y="594"/>
                    </a:lnTo>
                    <a:lnTo>
                      <a:pt x="975" y="605"/>
                    </a:lnTo>
                    <a:lnTo>
                      <a:pt x="991" y="620"/>
                    </a:lnTo>
                    <a:lnTo>
                      <a:pt x="1022" y="699"/>
                    </a:lnTo>
                    <a:lnTo>
                      <a:pt x="1027" y="798"/>
                    </a:lnTo>
                    <a:lnTo>
                      <a:pt x="1006" y="897"/>
                    </a:lnTo>
                    <a:lnTo>
                      <a:pt x="954" y="970"/>
                    </a:lnTo>
                    <a:lnTo>
                      <a:pt x="923" y="985"/>
                    </a:lnTo>
                    <a:lnTo>
                      <a:pt x="876" y="1001"/>
                    </a:lnTo>
                    <a:lnTo>
                      <a:pt x="819" y="1006"/>
                    </a:lnTo>
                    <a:lnTo>
                      <a:pt x="756" y="1006"/>
                    </a:lnTo>
                    <a:lnTo>
                      <a:pt x="694" y="996"/>
                    </a:lnTo>
                    <a:lnTo>
                      <a:pt x="636" y="980"/>
                    </a:lnTo>
                    <a:lnTo>
                      <a:pt x="584" y="959"/>
                    </a:lnTo>
                    <a:lnTo>
                      <a:pt x="548" y="923"/>
                    </a:lnTo>
                    <a:lnTo>
                      <a:pt x="516" y="865"/>
                    </a:lnTo>
                    <a:lnTo>
                      <a:pt x="501" y="798"/>
                    </a:lnTo>
                    <a:lnTo>
                      <a:pt x="496" y="730"/>
                    </a:lnTo>
                    <a:lnTo>
                      <a:pt x="501" y="657"/>
                    </a:lnTo>
                    <a:lnTo>
                      <a:pt x="511" y="589"/>
                    </a:lnTo>
                    <a:lnTo>
                      <a:pt x="537" y="527"/>
                    </a:lnTo>
                    <a:lnTo>
                      <a:pt x="568" y="480"/>
                    </a:lnTo>
                    <a:lnTo>
                      <a:pt x="605" y="448"/>
                    </a:lnTo>
                    <a:lnTo>
                      <a:pt x="657" y="428"/>
                    </a:lnTo>
                    <a:lnTo>
                      <a:pt x="725" y="417"/>
                    </a:lnTo>
                    <a:lnTo>
                      <a:pt x="798" y="412"/>
                    </a:lnTo>
                    <a:lnTo>
                      <a:pt x="881" y="412"/>
                    </a:lnTo>
                    <a:lnTo>
                      <a:pt x="959" y="428"/>
                    </a:lnTo>
                    <a:lnTo>
                      <a:pt x="1032" y="448"/>
                    </a:lnTo>
                    <a:lnTo>
                      <a:pt x="1095" y="485"/>
                    </a:lnTo>
                    <a:lnTo>
                      <a:pt x="1136" y="532"/>
                    </a:lnTo>
                    <a:lnTo>
                      <a:pt x="1178" y="620"/>
                    </a:lnTo>
                    <a:lnTo>
                      <a:pt x="1194" y="709"/>
                    </a:lnTo>
                    <a:lnTo>
                      <a:pt x="1194" y="798"/>
                    </a:lnTo>
                    <a:lnTo>
                      <a:pt x="1173" y="886"/>
                    </a:lnTo>
                    <a:lnTo>
                      <a:pt x="1142" y="965"/>
                    </a:lnTo>
                    <a:lnTo>
                      <a:pt x="1100" y="1032"/>
                    </a:lnTo>
                    <a:lnTo>
                      <a:pt x="1048" y="1090"/>
                    </a:lnTo>
                    <a:lnTo>
                      <a:pt x="991" y="1131"/>
                    </a:lnTo>
                    <a:lnTo>
                      <a:pt x="933" y="1157"/>
                    </a:lnTo>
                    <a:lnTo>
                      <a:pt x="860" y="1173"/>
                    </a:lnTo>
                    <a:lnTo>
                      <a:pt x="777" y="1178"/>
                    </a:lnTo>
                    <a:lnTo>
                      <a:pt x="694" y="1173"/>
                    </a:lnTo>
                    <a:lnTo>
                      <a:pt x="605" y="1152"/>
                    </a:lnTo>
                    <a:lnTo>
                      <a:pt x="522" y="1116"/>
                    </a:lnTo>
                    <a:lnTo>
                      <a:pt x="454" y="1064"/>
                    </a:lnTo>
                    <a:lnTo>
                      <a:pt x="397" y="985"/>
                    </a:lnTo>
                    <a:lnTo>
                      <a:pt x="360" y="897"/>
                    </a:lnTo>
                    <a:lnTo>
                      <a:pt x="334" y="798"/>
                    </a:lnTo>
                    <a:lnTo>
                      <a:pt x="324" y="699"/>
                    </a:lnTo>
                    <a:lnTo>
                      <a:pt x="334" y="594"/>
                    </a:lnTo>
                    <a:lnTo>
                      <a:pt x="355" y="501"/>
                    </a:lnTo>
                    <a:lnTo>
                      <a:pt x="391" y="412"/>
                    </a:lnTo>
                    <a:lnTo>
                      <a:pt x="449" y="339"/>
                    </a:lnTo>
                    <a:lnTo>
                      <a:pt x="522" y="282"/>
                    </a:lnTo>
                    <a:lnTo>
                      <a:pt x="605" y="245"/>
                    </a:lnTo>
                    <a:lnTo>
                      <a:pt x="709" y="219"/>
                    </a:lnTo>
                    <a:lnTo>
                      <a:pt x="819" y="203"/>
                    </a:lnTo>
                    <a:lnTo>
                      <a:pt x="933" y="209"/>
                    </a:lnTo>
                    <a:lnTo>
                      <a:pt x="1048" y="229"/>
                    </a:lnTo>
                    <a:lnTo>
                      <a:pt x="1152" y="271"/>
                    </a:lnTo>
                    <a:lnTo>
                      <a:pt x="1241" y="339"/>
                    </a:lnTo>
                    <a:lnTo>
                      <a:pt x="1314" y="428"/>
                    </a:lnTo>
                    <a:lnTo>
                      <a:pt x="1366" y="532"/>
                    </a:lnTo>
                    <a:lnTo>
                      <a:pt x="1397" y="647"/>
                    </a:lnTo>
                    <a:lnTo>
                      <a:pt x="1413" y="761"/>
                    </a:lnTo>
                    <a:lnTo>
                      <a:pt x="1402" y="876"/>
                    </a:lnTo>
                    <a:lnTo>
                      <a:pt x="1392" y="933"/>
                    </a:lnTo>
                    <a:lnTo>
                      <a:pt x="1371" y="996"/>
                    </a:lnTo>
                    <a:lnTo>
                      <a:pt x="1345" y="1053"/>
                    </a:lnTo>
                    <a:lnTo>
                      <a:pt x="1319" y="1111"/>
                    </a:lnTo>
                    <a:lnTo>
                      <a:pt x="1282" y="1168"/>
                    </a:lnTo>
                    <a:lnTo>
                      <a:pt x="1246" y="1215"/>
                    </a:lnTo>
                    <a:lnTo>
                      <a:pt x="1204" y="1257"/>
                    </a:lnTo>
                    <a:lnTo>
                      <a:pt x="1157" y="1293"/>
                    </a:lnTo>
                    <a:lnTo>
                      <a:pt x="1090" y="1330"/>
                    </a:lnTo>
                    <a:lnTo>
                      <a:pt x="1011" y="1361"/>
                    </a:lnTo>
                    <a:lnTo>
                      <a:pt x="933" y="1382"/>
                    </a:lnTo>
                    <a:lnTo>
                      <a:pt x="850" y="1397"/>
                    </a:lnTo>
                    <a:lnTo>
                      <a:pt x="766" y="1403"/>
                    </a:lnTo>
                    <a:lnTo>
                      <a:pt x="694" y="1403"/>
                    </a:lnTo>
                    <a:lnTo>
                      <a:pt x="621" y="1392"/>
                    </a:lnTo>
                    <a:lnTo>
                      <a:pt x="558" y="1376"/>
                    </a:lnTo>
                    <a:lnTo>
                      <a:pt x="506" y="1356"/>
                    </a:lnTo>
                    <a:lnTo>
                      <a:pt x="454" y="1324"/>
                    </a:lnTo>
                    <a:lnTo>
                      <a:pt x="407" y="1293"/>
                    </a:lnTo>
                    <a:lnTo>
                      <a:pt x="365" y="1251"/>
                    </a:lnTo>
                    <a:lnTo>
                      <a:pt x="324" y="1210"/>
                    </a:lnTo>
                    <a:lnTo>
                      <a:pt x="287" y="1163"/>
                    </a:lnTo>
                    <a:lnTo>
                      <a:pt x="251" y="1121"/>
                    </a:lnTo>
                    <a:lnTo>
                      <a:pt x="219" y="1079"/>
                    </a:lnTo>
                    <a:lnTo>
                      <a:pt x="172" y="985"/>
                    </a:lnTo>
                    <a:lnTo>
                      <a:pt x="136" y="860"/>
                    </a:lnTo>
                    <a:lnTo>
                      <a:pt x="120" y="725"/>
                    </a:lnTo>
                    <a:lnTo>
                      <a:pt x="131" y="579"/>
                    </a:lnTo>
                    <a:lnTo>
                      <a:pt x="157" y="433"/>
                    </a:lnTo>
                    <a:lnTo>
                      <a:pt x="214" y="302"/>
                    </a:lnTo>
                    <a:lnTo>
                      <a:pt x="298" y="188"/>
                    </a:lnTo>
                    <a:lnTo>
                      <a:pt x="412" y="99"/>
                    </a:lnTo>
                    <a:lnTo>
                      <a:pt x="376" y="0"/>
                    </a:lnTo>
                    <a:lnTo>
                      <a:pt x="308" y="47"/>
                    </a:lnTo>
                    <a:lnTo>
                      <a:pt x="245" y="104"/>
                    </a:lnTo>
                    <a:lnTo>
                      <a:pt x="188" y="162"/>
                    </a:lnTo>
                    <a:lnTo>
                      <a:pt x="141" y="229"/>
                    </a:lnTo>
                    <a:lnTo>
                      <a:pt x="99" y="297"/>
                    </a:lnTo>
                    <a:lnTo>
                      <a:pt x="63" y="370"/>
                    </a:lnTo>
                    <a:lnTo>
                      <a:pt x="37" y="448"/>
                    </a:lnTo>
                    <a:lnTo>
                      <a:pt x="16" y="521"/>
                    </a:lnTo>
                    <a:lnTo>
                      <a:pt x="6" y="600"/>
                    </a:lnTo>
                    <a:lnTo>
                      <a:pt x="0" y="678"/>
                    </a:lnTo>
                    <a:lnTo>
                      <a:pt x="6" y="756"/>
                    </a:lnTo>
                    <a:lnTo>
                      <a:pt x="21" y="834"/>
                    </a:lnTo>
                    <a:lnTo>
                      <a:pt x="42" y="912"/>
                    </a:lnTo>
                    <a:lnTo>
                      <a:pt x="68" y="985"/>
                    </a:lnTo>
                    <a:lnTo>
                      <a:pt x="99" y="1064"/>
                    </a:lnTo>
                    <a:lnTo>
                      <a:pt x="136" y="1131"/>
                    </a:lnTo>
                    <a:lnTo>
                      <a:pt x="178" y="1199"/>
                    </a:lnTo>
                    <a:lnTo>
                      <a:pt x="230" y="1257"/>
                    </a:lnTo>
                    <a:lnTo>
                      <a:pt x="282" y="1309"/>
                    </a:lnTo>
                    <a:lnTo>
                      <a:pt x="339" y="1350"/>
                    </a:lnTo>
                    <a:lnTo>
                      <a:pt x="402" y="1392"/>
                    </a:lnTo>
                    <a:lnTo>
                      <a:pt x="464" y="1423"/>
                    </a:lnTo>
                    <a:lnTo>
                      <a:pt x="532" y="1444"/>
                    </a:lnTo>
                    <a:lnTo>
                      <a:pt x="605" y="1465"/>
                    </a:lnTo>
                    <a:lnTo>
                      <a:pt x="673" y="1476"/>
                    </a:lnTo>
                    <a:lnTo>
                      <a:pt x="746" y="1481"/>
                    </a:lnTo>
                    <a:lnTo>
                      <a:pt x="819" y="1476"/>
                    </a:lnTo>
                    <a:lnTo>
                      <a:pt x="892" y="1470"/>
                    </a:lnTo>
                    <a:lnTo>
                      <a:pt x="965" y="1455"/>
                    </a:lnTo>
                    <a:lnTo>
                      <a:pt x="1032" y="1434"/>
                    </a:lnTo>
                    <a:lnTo>
                      <a:pt x="1100" y="1408"/>
                    </a:lnTo>
                    <a:lnTo>
                      <a:pt x="1168" y="1371"/>
                    </a:lnTo>
                    <a:lnTo>
                      <a:pt x="1282" y="1283"/>
                    </a:lnTo>
                    <a:lnTo>
                      <a:pt x="1371" y="1178"/>
                    </a:lnTo>
                    <a:lnTo>
                      <a:pt x="1439" y="1058"/>
                    </a:lnTo>
                    <a:lnTo>
                      <a:pt x="1475" y="933"/>
                    </a:lnTo>
                    <a:lnTo>
                      <a:pt x="1491" y="798"/>
                    </a:lnTo>
                    <a:lnTo>
                      <a:pt x="1480" y="662"/>
                    </a:lnTo>
                    <a:lnTo>
                      <a:pt x="1444" y="527"/>
                    </a:lnTo>
                    <a:lnTo>
                      <a:pt x="1387" y="401"/>
                    </a:lnTo>
                    <a:lnTo>
                      <a:pt x="1350" y="344"/>
                    </a:lnTo>
                    <a:lnTo>
                      <a:pt x="1308" y="292"/>
                    </a:lnTo>
                    <a:lnTo>
                      <a:pt x="1262" y="250"/>
                    </a:lnTo>
                    <a:lnTo>
                      <a:pt x="1209" y="214"/>
                    </a:lnTo>
                    <a:lnTo>
                      <a:pt x="1157" y="177"/>
                    </a:lnTo>
                    <a:lnTo>
                      <a:pt x="1100" y="151"/>
                    </a:lnTo>
                    <a:lnTo>
                      <a:pt x="1043" y="130"/>
                    </a:lnTo>
                    <a:lnTo>
                      <a:pt x="980" y="115"/>
                    </a:lnTo>
                    <a:lnTo>
                      <a:pt x="918" y="104"/>
                    </a:lnTo>
                    <a:lnTo>
                      <a:pt x="855" y="104"/>
                    </a:lnTo>
                    <a:lnTo>
                      <a:pt x="793" y="104"/>
                    </a:lnTo>
                    <a:lnTo>
                      <a:pt x="730" y="115"/>
                    </a:lnTo>
                    <a:lnTo>
                      <a:pt x="667" y="125"/>
                    </a:lnTo>
                    <a:lnTo>
                      <a:pt x="605" y="146"/>
                    </a:lnTo>
                    <a:lnTo>
                      <a:pt x="548" y="167"/>
                    </a:lnTo>
                    <a:lnTo>
                      <a:pt x="490" y="198"/>
                    </a:lnTo>
                    <a:lnTo>
                      <a:pt x="459" y="219"/>
                    </a:lnTo>
                    <a:lnTo>
                      <a:pt x="428" y="240"/>
                    </a:lnTo>
                    <a:lnTo>
                      <a:pt x="402" y="261"/>
                    </a:lnTo>
                    <a:lnTo>
                      <a:pt x="376" y="287"/>
                    </a:lnTo>
                    <a:lnTo>
                      <a:pt x="350" y="313"/>
                    </a:lnTo>
                    <a:lnTo>
                      <a:pt x="329" y="339"/>
                    </a:lnTo>
                    <a:lnTo>
                      <a:pt x="313" y="365"/>
                    </a:lnTo>
                    <a:lnTo>
                      <a:pt x="292" y="396"/>
                    </a:lnTo>
                    <a:lnTo>
                      <a:pt x="230" y="547"/>
                    </a:lnTo>
                    <a:lnTo>
                      <a:pt x="214" y="714"/>
                    </a:lnTo>
                    <a:lnTo>
                      <a:pt x="235" y="881"/>
                    </a:lnTo>
                    <a:lnTo>
                      <a:pt x="303" y="1038"/>
                    </a:lnTo>
                    <a:lnTo>
                      <a:pt x="370" y="1126"/>
                    </a:lnTo>
                    <a:lnTo>
                      <a:pt x="454" y="1199"/>
                    </a:lnTo>
                    <a:lnTo>
                      <a:pt x="553" y="1246"/>
                    </a:lnTo>
                    <a:lnTo>
                      <a:pt x="652" y="1277"/>
                    </a:lnTo>
                    <a:lnTo>
                      <a:pt x="761" y="1288"/>
                    </a:lnTo>
                    <a:lnTo>
                      <a:pt x="871" y="1277"/>
                    </a:lnTo>
                    <a:lnTo>
                      <a:pt x="975" y="1251"/>
                    </a:lnTo>
                    <a:lnTo>
                      <a:pt x="1074" y="1204"/>
                    </a:lnTo>
                    <a:lnTo>
                      <a:pt x="1157" y="1142"/>
                    </a:lnTo>
                    <a:lnTo>
                      <a:pt x="1215" y="1064"/>
                    </a:lnTo>
                    <a:lnTo>
                      <a:pt x="1256" y="980"/>
                    </a:lnTo>
                    <a:lnTo>
                      <a:pt x="1277" y="881"/>
                    </a:lnTo>
                    <a:lnTo>
                      <a:pt x="1277" y="787"/>
                    </a:lnTo>
                    <a:lnTo>
                      <a:pt x="1267" y="688"/>
                    </a:lnTo>
                    <a:lnTo>
                      <a:pt x="1235" y="589"/>
                    </a:lnTo>
                    <a:lnTo>
                      <a:pt x="1194" y="501"/>
                    </a:lnTo>
                    <a:lnTo>
                      <a:pt x="1168" y="459"/>
                    </a:lnTo>
                    <a:lnTo>
                      <a:pt x="1136" y="428"/>
                    </a:lnTo>
                    <a:lnTo>
                      <a:pt x="1105" y="401"/>
                    </a:lnTo>
                    <a:lnTo>
                      <a:pt x="1074" y="375"/>
                    </a:lnTo>
                    <a:lnTo>
                      <a:pt x="1037" y="360"/>
                    </a:lnTo>
                    <a:lnTo>
                      <a:pt x="996" y="344"/>
                    </a:lnTo>
                    <a:lnTo>
                      <a:pt x="954" y="334"/>
                    </a:lnTo>
                    <a:lnTo>
                      <a:pt x="912" y="328"/>
                    </a:lnTo>
                    <a:lnTo>
                      <a:pt x="871" y="323"/>
                    </a:lnTo>
                    <a:lnTo>
                      <a:pt x="829" y="318"/>
                    </a:lnTo>
                    <a:lnTo>
                      <a:pt x="787" y="318"/>
                    </a:lnTo>
                    <a:lnTo>
                      <a:pt x="746" y="318"/>
                    </a:lnTo>
                    <a:lnTo>
                      <a:pt x="704" y="323"/>
                    </a:lnTo>
                    <a:lnTo>
                      <a:pt x="662" y="334"/>
                    </a:lnTo>
                    <a:lnTo>
                      <a:pt x="626" y="344"/>
                    </a:lnTo>
                    <a:lnTo>
                      <a:pt x="584" y="365"/>
                    </a:lnTo>
                    <a:lnTo>
                      <a:pt x="553" y="386"/>
                    </a:lnTo>
                    <a:lnTo>
                      <a:pt x="527" y="407"/>
                    </a:lnTo>
                    <a:lnTo>
                      <a:pt x="506" y="433"/>
                    </a:lnTo>
                    <a:lnTo>
                      <a:pt x="485" y="459"/>
                    </a:lnTo>
                    <a:lnTo>
                      <a:pt x="464" y="485"/>
                    </a:lnTo>
                    <a:lnTo>
                      <a:pt x="449" y="511"/>
                    </a:lnTo>
                    <a:lnTo>
                      <a:pt x="438" y="537"/>
                    </a:lnTo>
                    <a:lnTo>
                      <a:pt x="428" y="568"/>
                    </a:lnTo>
                    <a:lnTo>
                      <a:pt x="407" y="662"/>
                    </a:lnTo>
                    <a:lnTo>
                      <a:pt x="412" y="756"/>
                    </a:lnTo>
                    <a:lnTo>
                      <a:pt x="433" y="850"/>
                    </a:lnTo>
                    <a:lnTo>
                      <a:pt x="469" y="938"/>
                    </a:lnTo>
                    <a:lnTo>
                      <a:pt x="496" y="980"/>
                    </a:lnTo>
                    <a:lnTo>
                      <a:pt x="532" y="1017"/>
                    </a:lnTo>
                    <a:lnTo>
                      <a:pt x="568" y="1043"/>
                    </a:lnTo>
                    <a:lnTo>
                      <a:pt x="605" y="1064"/>
                    </a:lnTo>
                    <a:lnTo>
                      <a:pt x="647" y="1079"/>
                    </a:lnTo>
                    <a:lnTo>
                      <a:pt x="694" y="1090"/>
                    </a:lnTo>
                    <a:lnTo>
                      <a:pt x="735" y="1095"/>
                    </a:lnTo>
                    <a:lnTo>
                      <a:pt x="782" y="1095"/>
                    </a:lnTo>
                    <a:lnTo>
                      <a:pt x="808" y="1090"/>
                    </a:lnTo>
                    <a:lnTo>
                      <a:pt x="834" y="1090"/>
                    </a:lnTo>
                    <a:lnTo>
                      <a:pt x="860" y="1084"/>
                    </a:lnTo>
                    <a:lnTo>
                      <a:pt x="881" y="1074"/>
                    </a:lnTo>
                    <a:lnTo>
                      <a:pt x="907" y="1069"/>
                    </a:lnTo>
                    <a:lnTo>
                      <a:pt x="928" y="1058"/>
                    </a:lnTo>
                    <a:lnTo>
                      <a:pt x="954" y="1048"/>
                    </a:lnTo>
                    <a:lnTo>
                      <a:pt x="975" y="1038"/>
                    </a:lnTo>
                    <a:lnTo>
                      <a:pt x="1027" y="996"/>
                    </a:lnTo>
                    <a:lnTo>
                      <a:pt x="1069" y="949"/>
                    </a:lnTo>
                    <a:lnTo>
                      <a:pt x="1095" y="892"/>
                    </a:lnTo>
                    <a:lnTo>
                      <a:pt x="1105" y="834"/>
                    </a:lnTo>
                    <a:lnTo>
                      <a:pt x="1110" y="772"/>
                    </a:lnTo>
                    <a:lnTo>
                      <a:pt x="1100" y="714"/>
                    </a:lnTo>
                    <a:lnTo>
                      <a:pt x="1084" y="652"/>
                    </a:lnTo>
                    <a:lnTo>
                      <a:pt x="1058" y="600"/>
                    </a:lnTo>
                    <a:lnTo>
                      <a:pt x="1022" y="553"/>
                    </a:lnTo>
                    <a:lnTo>
                      <a:pt x="980" y="521"/>
                    </a:lnTo>
                    <a:lnTo>
                      <a:pt x="928" y="495"/>
                    </a:lnTo>
                    <a:lnTo>
                      <a:pt x="876" y="485"/>
                    </a:lnTo>
                    <a:lnTo>
                      <a:pt x="824" y="485"/>
                    </a:lnTo>
                    <a:lnTo>
                      <a:pt x="772" y="490"/>
                    </a:lnTo>
                    <a:lnTo>
                      <a:pt x="720" y="506"/>
                    </a:lnTo>
                    <a:lnTo>
                      <a:pt x="673" y="527"/>
                    </a:lnTo>
                    <a:lnTo>
                      <a:pt x="610" y="589"/>
                    </a:lnTo>
                    <a:lnTo>
                      <a:pt x="595" y="673"/>
                    </a:lnTo>
                    <a:lnTo>
                      <a:pt x="605" y="761"/>
                    </a:lnTo>
                    <a:lnTo>
                      <a:pt x="636" y="839"/>
                    </a:lnTo>
                    <a:lnTo>
                      <a:pt x="662" y="876"/>
                    </a:lnTo>
                    <a:lnTo>
                      <a:pt x="699" y="897"/>
                    </a:lnTo>
                    <a:lnTo>
                      <a:pt x="735" y="912"/>
                    </a:lnTo>
                    <a:lnTo>
                      <a:pt x="777" y="918"/>
                    </a:lnTo>
                    <a:lnTo>
                      <a:pt x="808" y="912"/>
                    </a:lnTo>
                    <a:lnTo>
                      <a:pt x="839" y="902"/>
                    </a:lnTo>
                    <a:lnTo>
                      <a:pt x="876" y="886"/>
                    </a:lnTo>
                    <a:lnTo>
                      <a:pt x="902" y="876"/>
                    </a:lnTo>
                    <a:lnTo>
                      <a:pt x="933" y="834"/>
                    </a:lnTo>
                    <a:lnTo>
                      <a:pt x="938" y="777"/>
                    </a:lnTo>
                    <a:lnTo>
                      <a:pt x="923" y="725"/>
                    </a:lnTo>
                    <a:lnTo>
                      <a:pt x="902" y="683"/>
                    </a:lnTo>
                    <a:lnTo>
                      <a:pt x="876" y="647"/>
                    </a:lnTo>
                    <a:lnTo>
                      <a:pt x="855" y="652"/>
                    </a:lnTo>
                    <a:lnTo>
                      <a:pt x="834" y="678"/>
                    </a:lnTo>
                    <a:lnTo>
                      <a:pt x="824" y="714"/>
                    </a:lnTo>
                    <a:close/>
                  </a:path>
                </a:pathLst>
              </a:custGeom>
              <a:gradFill rotWithShape="0">
                <a:gsLst>
                  <a:gs pos="0">
                    <a:srgbClr val="DDDDDD"/>
                  </a:gs>
                  <a:gs pos="50000">
                    <a:srgbClr val="ACC8E4"/>
                  </a:gs>
                  <a:gs pos="100000">
                    <a:srgbClr val="DDDDDD"/>
                  </a:gs>
                </a:gsLst>
                <a:lin ang="5400000" scaled="1"/>
              </a:gradFill>
              <a:ln w="9525">
                <a:round/>
                <a:headEnd/>
                <a:tailEnd/>
              </a:ln>
              <a:effectLst/>
              <a:scene3d>
                <a:camera prst="legacyObliqueTopRight">
                  <a:rot lat="18000000" lon="300000" rev="0"/>
                </a:camera>
                <a:lightRig rig="legacyFlat4" dir="t"/>
              </a:scene3d>
              <a:sp3d extrusionH="125400" prstMaterial="legacyPlastic">
                <a:bevelT w="13500" h="13500" prst="angle"/>
                <a:bevelB w="13500" h="13500" prst="angle"/>
                <a:extrusionClr>
                  <a:srgbClr val="ACC8E4"/>
                </a:extrusionClr>
                <a:contourClr>
                  <a:srgbClr val="ACC8E4"/>
                </a:contour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a:flatTx/>
              </a:bodyPr>
              <a:lstStyle/>
              <a:p>
                <a:endParaRPr lang="es-PE"/>
              </a:p>
            </p:txBody>
          </p:sp>
          <p:sp>
            <p:nvSpPr>
              <p:cNvPr id="1904652" name="Line 12"/>
              <p:cNvSpPr>
                <a:spLocks noChangeShapeType="1"/>
              </p:cNvSpPr>
              <p:nvPr/>
            </p:nvSpPr>
            <p:spPr bwMode="auto">
              <a:xfrm flipV="1">
                <a:off x="816" y="1728"/>
                <a:ext cx="1680" cy="1056"/>
              </a:xfrm>
              <a:prstGeom prst="line">
                <a:avLst/>
              </a:prstGeom>
              <a:noFill/>
              <a:ln w="12700" cap="sq">
                <a:solidFill>
                  <a:srgbClr val="0099CC"/>
                </a:solidFill>
                <a:round/>
                <a:headEnd/>
                <a:tailEnd/>
              </a:ln>
              <a:effectLst/>
              <a:scene3d>
                <a:camera prst="legacyObliqueTopRight">
                  <a:rot lat="18000000" lon="300000" rev="0"/>
                </a:camera>
                <a:lightRig rig="legacyFlat4" dir="t"/>
              </a:scene3d>
              <a:sp3d extrusionH="125400" prstMaterial="legacyPlastic">
                <a:bevelT w="13500" h="13500" prst="angle"/>
                <a:bevelB w="13500" h="13500" prst="angle"/>
                <a:extrusionClr>
                  <a:srgbClr val="0099CC"/>
                </a:extrusionClr>
                <a:contourClr>
                  <a:srgbClr val="0099CC"/>
                </a:contourClr>
              </a:sp3d>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0800" rIns="18000" bIns="10800" anchor="ctr">
                <a:spAutoFit/>
                <a:flatTx/>
              </a:bodyPr>
              <a:lstStyle/>
              <a:p>
                <a:endParaRPr lang="es-PE"/>
              </a:p>
            </p:txBody>
          </p:sp>
          <p:sp>
            <p:nvSpPr>
              <p:cNvPr id="1904653" name="Line 13"/>
              <p:cNvSpPr>
                <a:spLocks noChangeShapeType="1"/>
              </p:cNvSpPr>
              <p:nvPr/>
            </p:nvSpPr>
            <p:spPr bwMode="auto">
              <a:xfrm>
                <a:off x="1632" y="1488"/>
                <a:ext cx="0" cy="1536"/>
              </a:xfrm>
              <a:prstGeom prst="line">
                <a:avLst/>
              </a:prstGeom>
              <a:noFill/>
              <a:ln w="12700" cap="sq">
                <a:solidFill>
                  <a:srgbClr val="0099CC"/>
                </a:solidFill>
                <a:round/>
                <a:headEnd/>
                <a:tailEnd/>
              </a:ln>
              <a:effectLst/>
              <a:scene3d>
                <a:camera prst="legacyObliqueTopRight">
                  <a:rot lat="18000000" lon="300000" rev="0"/>
                </a:camera>
                <a:lightRig rig="legacyFlat4" dir="t"/>
              </a:scene3d>
              <a:sp3d extrusionH="125400" prstMaterial="legacyPlastic">
                <a:bevelT w="13500" h="13500" prst="angle"/>
                <a:bevelB w="13500" h="13500" prst="angle"/>
                <a:extrusionClr>
                  <a:srgbClr val="0099CC"/>
                </a:extrusionClr>
                <a:contourClr>
                  <a:srgbClr val="0099CC"/>
                </a:contourClr>
              </a:sp3d>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0800" rIns="18000" bIns="10800" anchor="ctr">
                <a:spAutoFit/>
                <a:flatTx/>
              </a:bodyPr>
              <a:lstStyle/>
              <a:p>
                <a:endParaRPr lang="es-PE"/>
              </a:p>
            </p:txBody>
          </p:sp>
          <p:sp>
            <p:nvSpPr>
              <p:cNvPr id="1904654" name="Line 14"/>
              <p:cNvSpPr>
                <a:spLocks noChangeShapeType="1"/>
              </p:cNvSpPr>
              <p:nvPr/>
            </p:nvSpPr>
            <p:spPr bwMode="auto">
              <a:xfrm flipH="1" flipV="1">
                <a:off x="838" y="1990"/>
                <a:ext cx="816" cy="288"/>
              </a:xfrm>
              <a:prstGeom prst="line">
                <a:avLst/>
              </a:prstGeom>
              <a:noFill/>
              <a:ln w="12700" cap="sq">
                <a:solidFill>
                  <a:srgbClr val="0099CC"/>
                </a:solidFill>
                <a:round/>
                <a:headEnd/>
                <a:tailEnd/>
              </a:ln>
              <a:effectLst/>
              <a:scene3d>
                <a:camera prst="legacyObliqueTopRight">
                  <a:rot lat="18000000" lon="300000" rev="0"/>
                </a:camera>
                <a:lightRig rig="legacyFlat4" dir="t"/>
              </a:scene3d>
              <a:sp3d extrusionH="125400" prstMaterial="legacyPlastic">
                <a:bevelT w="13500" h="13500" prst="angle"/>
                <a:bevelB w="13500" h="13500" prst="angle"/>
                <a:extrusionClr>
                  <a:srgbClr val="0099CC"/>
                </a:extrusionClr>
                <a:contourClr>
                  <a:srgbClr val="0099CC"/>
                </a:contourClr>
              </a:sp3d>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0800" rIns="18000" bIns="10800" anchor="ctr">
                <a:spAutoFit/>
                <a:flatTx/>
              </a:bodyPr>
              <a:lstStyle/>
              <a:p>
                <a:endParaRPr lang="es-PE"/>
              </a:p>
            </p:txBody>
          </p:sp>
        </p:grpSp>
        <p:sp>
          <p:nvSpPr>
            <p:cNvPr id="1904655" name="Text Box 15"/>
            <p:cNvSpPr txBox="1">
              <a:spLocks noChangeArrowheads="1"/>
            </p:cNvSpPr>
            <p:nvPr/>
          </p:nvSpPr>
          <p:spPr bwMode="auto">
            <a:xfrm>
              <a:off x="2108" y="1294"/>
              <a:ext cx="481" cy="242"/>
            </a:xfrm>
            <a:prstGeom prst="rect">
              <a:avLst/>
            </a:prstGeom>
            <a:noFill/>
            <a:ln>
              <a:noFill/>
            </a:ln>
            <a:effectLst/>
            <a:extLst>
              <a:ext uri="{909E8E84-426E-40DD-AFC4-6F175D3DCCD1}">
                <a14:hiddenFill xmlns:a14="http://schemas.microsoft.com/office/drawing/2010/main">
                  <a:solidFill>
                    <a:srgbClr val="EEF4FA"/>
                  </a:solidFill>
                </a14:hiddenFill>
              </a:ext>
              <a:ext uri="{91240B29-F687-4F45-9708-019B960494DF}">
                <a14:hiddenLine xmlns:a14="http://schemas.microsoft.com/office/drawing/2010/main" w="12700" cap="sq">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18000" tIns="10800" rIns="18000" bIns="10800">
              <a:spAutoFit/>
            </a:bodyPr>
            <a:lstStyle/>
            <a:p>
              <a:pPr>
                <a:lnSpc>
                  <a:spcPct val="85000"/>
                </a:lnSpc>
                <a:buClr>
                  <a:schemeClr val="tx1"/>
                </a:buClr>
                <a:buSzPct val="50000"/>
                <a:buFont typeface="Wingdings" panose="05000000000000000000" pitchFamily="2" charset="2"/>
                <a:buNone/>
              </a:pPr>
              <a:r>
                <a:rPr kumimoji="0" lang="es-MX" sz="1400"/>
                <a:t>Análisis</a:t>
              </a:r>
            </a:p>
            <a:p>
              <a:pPr>
                <a:lnSpc>
                  <a:spcPct val="85000"/>
                </a:lnSpc>
                <a:buClr>
                  <a:schemeClr val="tx1"/>
                </a:buClr>
                <a:buSzPct val="50000"/>
                <a:buFont typeface="Wingdings" panose="05000000000000000000" pitchFamily="2" charset="2"/>
                <a:buNone/>
              </a:pPr>
              <a:r>
                <a:rPr kumimoji="0" lang="es-MX" sz="1400"/>
                <a:t>de Riesgos</a:t>
              </a:r>
              <a:endParaRPr kumimoji="0" lang="es-ES" sz="1400"/>
            </a:p>
          </p:txBody>
        </p:sp>
        <p:sp>
          <p:nvSpPr>
            <p:cNvPr id="1904656" name="Text Box 16"/>
            <p:cNvSpPr txBox="1">
              <a:spLocks noChangeArrowheads="1"/>
            </p:cNvSpPr>
            <p:nvPr/>
          </p:nvSpPr>
          <p:spPr bwMode="auto">
            <a:xfrm>
              <a:off x="1045" y="1504"/>
              <a:ext cx="536" cy="128"/>
            </a:xfrm>
            <a:prstGeom prst="rect">
              <a:avLst/>
            </a:prstGeom>
            <a:noFill/>
            <a:ln>
              <a:noFill/>
            </a:ln>
            <a:effectLst/>
            <a:extLst>
              <a:ext uri="{909E8E84-426E-40DD-AFC4-6F175D3DCCD1}">
                <a14:hiddenFill xmlns:a14="http://schemas.microsoft.com/office/drawing/2010/main">
                  <a:solidFill>
                    <a:srgbClr val="EEF4FA"/>
                  </a:solidFill>
                </a14:hiddenFill>
              </a:ext>
              <a:ext uri="{91240B29-F687-4F45-9708-019B960494DF}">
                <a14:hiddenLine xmlns:a14="http://schemas.microsoft.com/office/drawing/2010/main" w="12700" cap="sq">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18000" tIns="10800" rIns="18000" bIns="10800">
              <a:spAutoFit/>
            </a:bodyPr>
            <a:lstStyle/>
            <a:p>
              <a:pPr>
                <a:lnSpc>
                  <a:spcPct val="85000"/>
                </a:lnSpc>
                <a:buClr>
                  <a:schemeClr val="tx1"/>
                </a:buClr>
                <a:buSzPct val="50000"/>
                <a:buFont typeface="Wingdings" panose="05000000000000000000" pitchFamily="2" charset="2"/>
                <a:buNone/>
              </a:pPr>
              <a:r>
                <a:rPr kumimoji="0" lang="es-MX" sz="1400"/>
                <a:t>Planificación</a:t>
              </a:r>
              <a:endParaRPr kumimoji="0" lang="es-ES" sz="1400"/>
            </a:p>
          </p:txBody>
        </p:sp>
        <p:sp>
          <p:nvSpPr>
            <p:cNvPr id="1904657" name="Text Box 17"/>
            <p:cNvSpPr txBox="1">
              <a:spLocks noChangeArrowheads="1"/>
            </p:cNvSpPr>
            <p:nvPr/>
          </p:nvSpPr>
          <p:spPr bwMode="auto">
            <a:xfrm>
              <a:off x="402" y="1918"/>
              <a:ext cx="603" cy="242"/>
            </a:xfrm>
            <a:prstGeom prst="rect">
              <a:avLst/>
            </a:prstGeom>
            <a:noFill/>
            <a:ln>
              <a:noFill/>
            </a:ln>
            <a:effectLst/>
            <a:extLst>
              <a:ext uri="{909E8E84-426E-40DD-AFC4-6F175D3DCCD1}">
                <a14:hiddenFill xmlns:a14="http://schemas.microsoft.com/office/drawing/2010/main">
                  <a:solidFill>
                    <a:srgbClr val="EEF4FA"/>
                  </a:solidFill>
                </a14:hiddenFill>
              </a:ext>
              <a:ext uri="{91240B29-F687-4F45-9708-019B960494DF}">
                <a14:hiddenLine xmlns:a14="http://schemas.microsoft.com/office/drawing/2010/main" w="12700" cap="sq">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18000" tIns="10800" rIns="18000" bIns="10800">
              <a:spAutoFit/>
            </a:bodyPr>
            <a:lstStyle/>
            <a:p>
              <a:pPr>
                <a:lnSpc>
                  <a:spcPct val="85000"/>
                </a:lnSpc>
                <a:buClr>
                  <a:schemeClr val="tx1"/>
                </a:buClr>
                <a:buSzPct val="50000"/>
                <a:buFont typeface="Wingdings" panose="05000000000000000000" pitchFamily="2" charset="2"/>
                <a:buNone/>
              </a:pPr>
              <a:r>
                <a:rPr kumimoji="0" lang="es-MX" sz="1400"/>
                <a:t>Comunicación</a:t>
              </a:r>
            </a:p>
            <a:p>
              <a:pPr>
                <a:lnSpc>
                  <a:spcPct val="85000"/>
                </a:lnSpc>
                <a:buClr>
                  <a:schemeClr val="tx1"/>
                </a:buClr>
                <a:buSzPct val="50000"/>
                <a:buFont typeface="Wingdings" panose="05000000000000000000" pitchFamily="2" charset="2"/>
                <a:buNone/>
              </a:pPr>
              <a:r>
                <a:rPr kumimoji="0" lang="es-MX" sz="1400"/>
                <a:t>con el cliente</a:t>
              </a:r>
              <a:endParaRPr kumimoji="0" lang="es-ES" sz="1400"/>
            </a:p>
          </p:txBody>
        </p:sp>
        <p:sp>
          <p:nvSpPr>
            <p:cNvPr id="1904658" name="Text Box 18"/>
            <p:cNvSpPr txBox="1">
              <a:spLocks noChangeArrowheads="1"/>
            </p:cNvSpPr>
            <p:nvPr/>
          </p:nvSpPr>
          <p:spPr bwMode="auto">
            <a:xfrm>
              <a:off x="2256" y="2208"/>
              <a:ext cx="579" cy="356"/>
            </a:xfrm>
            <a:prstGeom prst="rect">
              <a:avLst/>
            </a:prstGeom>
            <a:noFill/>
            <a:ln>
              <a:noFill/>
            </a:ln>
            <a:effectLst/>
            <a:extLst>
              <a:ext uri="{909E8E84-426E-40DD-AFC4-6F175D3DCCD1}">
                <a14:hiddenFill xmlns:a14="http://schemas.microsoft.com/office/drawing/2010/main">
                  <a:solidFill>
                    <a:srgbClr val="EEF4FA"/>
                  </a:solidFill>
                </a14:hiddenFill>
              </a:ext>
              <a:ext uri="{91240B29-F687-4F45-9708-019B960494DF}">
                <a14:hiddenLine xmlns:a14="http://schemas.microsoft.com/office/drawing/2010/main" w="12700" cap="sq">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18000" tIns="10800" rIns="18000" bIns="10800">
              <a:spAutoFit/>
            </a:bodyPr>
            <a:lstStyle/>
            <a:p>
              <a:pPr>
                <a:lnSpc>
                  <a:spcPct val="85000"/>
                </a:lnSpc>
                <a:buClr>
                  <a:schemeClr val="tx1"/>
                </a:buClr>
                <a:buSzPct val="50000"/>
                <a:buFont typeface="Wingdings" panose="05000000000000000000" pitchFamily="2" charset="2"/>
                <a:buNone/>
              </a:pPr>
              <a:r>
                <a:rPr kumimoji="0" lang="es-MX" sz="1400"/>
                <a:t>Ingeniería,</a:t>
              </a:r>
            </a:p>
            <a:p>
              <a:pPr>
                <a:lnSpc>
                  <a:spcPct val="85000"/>
                </a:lnSpc>
                <a:buClr>
                  <a:schemeClr val="tx1"/>
                </a:buClr>
                <a:buSzPct val="50000"/>
                <a:buFont typeface="Wingdings" panose="05000000000000000000" pitchFamily="2" charset="2"/>
                <a:buNone/>
              </a:pPr>
              <a:r>
                <a:rPr kumimoji="0" lang="es-MX" sz="1400"/>
                <a:t>constucción y</a:t>
              </a:r>
            </a:p>
            <a:p>
              <a:pPr>
                <a:lnSpc>
                  <a:spcPct val="85000"/>
                </a:lnSpc>
                <a:buClr>
                  <a:schemeClr val="tx1"/>
                </a:buClr>
                <a:buSzPct val="50000"/>
                <a:buFont typeface="Wingdings" panose="05000000000000000000" pitchFamily="2" charset="2"/>
                <a:buNone/>
              </a:pPr>
              <a:r>
                <a:rPr kumimoji="0" lang="es-MX" sz="1400"/>
                <a:t>terminación</a:t>
              </a:r>
              <a:endParaRPr kumimoji="0" lang="es-ES" sz="1400"/>
            </a:p>
          </p:txBody>
        </p:sp>
        <p:sp>
          <p:nvSpPr>
            <p:cNvPr id="1904659" name="Text Box 19"/>
            <p:cNvSpPr txBox="1">
              <a:spLocks noChangeArrowheads="1"/>
            </p:cNvSpPr>
            <p:nvPr/>
          </p:nvSpPr>
          <p:spPr bwMode="auto">
            <a:xfrm>
              <a:off x="813" y="2544"/>
              <a:ext cx="470" cy="242"/>
            </a:xfrm>
            <a:prstGeom prst="rect">
              <a:avLst/>
            </a:prstGeom>
            <a:noFill/>
            <a:ln>
              <a:noFill/>
            </a:ln>
            <a:effectLst/>
            <a:extLst>
              <a:ext uri="{909E8E84-426E-40DD-AFC4-6F175D3DCCD1}">
                <a14:hiddenFill xmlns:a14="http://schemas.microsoft.com/office/drawing/2010/main">
                  <a:solidFill>
                    <a:srgbClr val="EEF4FA"/>
                  </a:solidFill>
                </a14:hiddenFill>
              </a:ext>
              <a:ext uri="{91240B29-F687-4F45-9708-019B960494DF}">
                <a14:hiddenLine xmlns:a14="http://schemas.microsoft.com/office/drawing/2010/main" w="12700" cap="sq">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18000" tIns="10800" rIns="18000" bIns="10800">
              <a:spAutoFit/>
            </a:bodyPr>
            <a:lstStyle/>
            <a:p>
              <a:pPr>
                <a:lnSpc>
                  <a:spcPct val="85000"/>
                </a:lnSpc>
                <a:buClr>
                  <a:schemeClr val="tx1"/>
                </a:buClr>
                <a:buSzPct val="50000"/>
                <a:buFont typeface="Wingdings" panose="05000000000000000000" pitchFamily="2" charset="2"/>
                <a:buNone/>
              </a:pPr>
              <a:r>
                <a:rPr kumimoji="0" lang="es-MX" sz="1400"/>
                <a:t>Evaluación</a:t>
              </a:r>
            </a:p>
            <a:p>
              <a:pPr>
                <a:lnSpc>
                  <a:spcPct val="85000"/>
                </a:lnSpc>
                <a:buClr>
                  <a:schemeClr val="tx1"/>
                </a:buClr>
                <a:buSzPct val="50000"/>
                <a:buFont typeface="Wingdings" panose="05000000000000000000" pitchFamily="2" charset="2"/>
                <a:buNone/>
              </a:pPr>
              <a:r>
                <a:rPr kumimoji="0" lang="es-MX" sz="1400"/>
                <a:t>del cliente</a:t>
              </a:r>
              <a:endParaRPr kumimoji="0" lang="es-ES" sz="1400"/>
            </a:p>
          </p:txBody>
        </p:sp>
      </p:grpSp>
      <p:grpSp>
        <p:nvGrpSpPr>
          <p:cNvPr id="1904660" name="Group 20"/>
          <p:cNvGrpSpPr>
            <a:grpSpLocks/>
          </p:cNvGrpSpPr>
          <p:nvPr/>
        </p:nvGrpSpPr>
        <p:grpSpPr bwMode="auto">
          <a:xfrm>
            <a:off x="7467600" y="5181600"/>
            <a:ext cx="381000" cy="609600"/>
            <a:chOff x="4704" y="2736"/>
            <a:chExt cx="240" cy="384"/>
          </a:xfrm>
        </p:grpSpPr>
        <p:sp>
          <p:nvSpPr>
            <p:cNvPr id="1904661" name="Line 21"/>
            <p:cNvSpPr>
              <a:spLocks noChangeShapeType="1"/>
            </p:cNvSpPr>
            <p:nvPr/>
          </p:nvSpPr>
          <p:spPr bwMode="auto">
            <a:xfrm>
              <a:off x="4944" y="2736"/>
              <a:ext cx="0" cy="384"/>
            </a:xfrm>
            <a:prstGeom prst="line">
              <a:avLst/>
            </a:prstGeom>
            <a:noFill/>
            <a:ln w="12700"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0800" rIns="18000" bIns="10800" anchor="ctr">
              <a:spAutoFit/>
            </a:bodyPr>
            <a:lstStyle/>
            <a:p>
              <a:endParaRPr lang="es-PE"/>
            </a:p>
          </p:txBody>
        </p:sp>
        <p:sp>
          <p:nvSpPr>
            <p:cNvPr id="1904662" name="Line 22"/>
            <p:cNvSpPr>
              <a:spLocks noChangeShapeType="1"/>
            </p:cNvSpPr>
            <p:nvPr/>
          </p:nvSpPr>
          <p:spPr bwMode="auto">
            <a:xfrm flipH="1">
              <a:off x="4704" y="3120"/>
              <a:ext cx="240" cy="0"/>
            </a:xfrm>
            <a:prstGeom prst="line">
              <a:avLst/>
            </a:prstGeom>
            <a:noFill/>
            <a:ln w="12700" cap="sq">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0800" rIns="18000" bIns="10800" anchor="ctr">
              <a:spAutoFit/>
            </a:bodyPr>
            <a:lstStyle/>
            <a:p>
              <a:endParaRPr lang="es-PE"/>
            </a:p>
          </p:txBody>
        </p:sp>
      </p:grpSp>
      <p:grpSp>
        <p:nvGrpSpPr>
          <p:cNvPr id="1904663" name="Group 23"/>
          <p:cNvGrpSpPr>
            <a:grpSpLocks/>
          </p:cNvGrpSpPr>
          <p:nvPr/>
        </p:nvGrpSpPr>
        <p:grpSpPr bwMode="auto">
          <a:xfrm>
            <a:off x="5867400" y="5181600"/>
            <a:ext cx="381000" cy="609600"/>
            <a:chOff x="3696" y="2736"/>
            <a:chExt cx="240" cy="384"/>
          </a:xfrm>
        </p:grpSpPr>
        <p:sp>
          <p:nvSpPr>
            <p:cNvPr id="1904664" name="Line 24"/>
            <p:cNvSpPr>
              <a:spLocks noChangeShapeType="1"/>
            </p:cNvSpPr>
            <p:nvPr/>
          </p:nvSpPr>
          <p:spPr bwMode="auto">
            <a:xfrm flipH="1">
              <a:off x="3696" y="3120"/>
              <a:ext cx="240" cy="0"/>
            </a:xfrm>
            <a:prstGeom prst="line">
              <a:avLst/>
            </a:prstGeom>
            <a:noFill/>
            <a:ln w="12700"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0800" rIns="18000" bIns="10800" anchor="ctr">
              <a:spAutoFit/>
            </a:bodyPr>
            <a:lstStyle/>
            <a:p>
              <a:endParaRPr lang="es-PE"/>
            </a:p>
          </p:txBody>
        </p:sp>
        <p:sp>
          <p:nvSpPr>
            <p:cNvPr id="1904665" name="Line 25"/>
            <p:cNvSpPr>
              <a:spLocks noChangeShapeType="1"/>
            </p:cNvSpPr>
            <p:nvPr/>
          </p:nvSpPr>
          <p:spPr bwMode="auto">
            <a:xfrm flipV="1">
              <a:off x="3696" y="2736"/>
              <a:ext cx="0" cy="384"/>
            </a:xfrm>
            <a:prstGeom prst="line">
              <a:avLst/>
            </a:prstGeom>
            <a:noFill/>
            <a:ln w="12700" cap="sq">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0800" rIns="18000" bIns="10800" anchor="ctr">
              <a:spAutoFit/>
            </a:bodyPr>
            <a:lstStyle/>
            <a:p>
              <a:endParaRPr lang="es-PE"/>
            </a:p>
          </p:txBody>
        </p:sp>
      </p:grpSp>
      <p:sp>
        <p:nvSpPr>
          <p:cNvPr id="1904666" name="Line 26"/>
          <p:cNvSpPr>
            <a:spLocks noChangeShapeType="1"/>
          </p:cNvSpPr>
          <p:nvPr/>
        </p:nvSpPr>
        <p:spPr bwMode="auto">
          <a:xfrm>
            <a:off x="7848600" y="4191000"/>
            <a:ext cx="0" cy="381000"/>
          </a:xfrm>
          <a:prstGeom prst="line">
            <a:avLst/>
          </a:prstGeom>
          <a:noFill/>
          <a:ln w="12700" cap="sq">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0800" rIns="18000" bIns="10800" anchor="ctr">
            <a:spAutoFit/>
          </a:bodyPr>
          <a:lstStyle/>
          <a:p>
            <a:endParaRPr lang="es-PE"/>
          </a:p>
        </p:txBody>
      </p:sp>
      <p:grpSp>
        <p:nvGrpSpPr>
          <p:cNvPr id="1904667" name="Group 27"/>
          <p:cNvGrpSpPr>
            <a:grpSpLocks/>
          </p:cNvGrpSpPr>
          <p:nvPr/>
        </p:nvGrpSpPr>
        <p:grpSpPr bwMode="auto">
          <a:xfrm>
            <a:off x="7467600" y="2971800"/>
            <a:ext cx="381000" cy="609600"/>
            <a:chOff x="4704" y="1344"/>
            <a:chExt cx="240" cy="384"/>
          </a:xfrm>
        </p:grpSpPr>
        <p:sp>
          <p:nvSpPr>
            <p:cNvPr id="1904668" name="Line 28"/>
            <p:cNvSpPr>
              <a:spLocks noChangeShapeType="1"/>
            </p:cNvSpPr>
            <p:nvPr/>
          </p:nvSpPr>
          <p:spPr bwMode="auto">
            <a:xfrm>
              <a:off x="4704" y="1344"/>
              <a:ext cx="240" cy="0"/>
            </a:xfrm>
            <a:prstGeom prst="line">
              <a:avLst/>
            </a:prstGeom>
            <a:noFill/>
            <a:ln w="12700"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0800" rIns="18000" bIns="10800" anchor="ctr">
              <a:spAutoFit/>
            </a:bodyPr>
            <a:lstStyle/>
            <a:p>
              <a:endParaRPr lang="es-PE"/>
            </a:p>
          </p:txBody>
        </p:sp>
        <p:sp>
          <p:nvSpPr>
            <p:cNvPr id="1904669" name="Line 29"/>
            <p:cNvSpPr>
              <a:spLocks noChangeShapeType="1"/>
            </p:cNvSpPr>
            <p:nvPr/>
          </p:nvSpPr>
          <p:spPr bwMode="auto">
            <a:xfrm>
              <a:off x="4944" y="1344"/>
              <a:ext cx="0" cy="384"/>
            </a:xfrm>
            <a:prstGeom prst="line">
              <a:avLst/>
            </a:prstGeom>
            <a:noFill/>
            <a:ln w="12700" cap="sq">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0800" rIns="18000" bIns="10800" anchor="ctr">
              <a:spAutoFit/>
            </a:bodyPr>
            <a:lstStyle/>
            <a:p>
              <a:endParaRPr lang="es-PE"/>
            </a:p>
          </p:txBody>
        </p:sp>
      </p:grpSp>
      <p:sp>
        <p:nvSpPr>
          <p:cNvPr id="1904670" name="Line 30"/>
          <p:cNvSpPr>
            <a:spLocks noChangeShapeType="1"/>
          </p:cNvSpPr>
          <p:nvPr/>
        </p:nvSpPr>
        <p:spPr bwMode="auto">
          <a:xfrm flipV="1">
            <a:off x="5867400" y="4191000"/>
            <a:ext cx="0" cy="381000"/>
          </a:xfrm>
          <a:prstGeom prst="line">
            <a:avLst/>
          </a:prstGeom>
          <a:noFill/>
          <a:ln w="12700" cap="sq">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0800" rIns="18000" bIns="10800" anchor="ctr">
            <a:spAutoFit/>
          </a:bodyPr>
          <a:lstStyle/>
          <a:p>
            <a:endParaRPr lang="es-PE"/>
          </a:p>
        </p:txBody>
      </p:sp>
      <p:cxnSp>
        <p:nvCxnSpPr>
          <p:cNvPr id="1904671" name="AutoShape 31"/>
          <p:cNvCxnSpPr>
            <a:cxnSpLocks noChangeShapeType="1"/>
            <a:stCxn id="1904651" idx="28"/>
            <a:endCxn id="1904643" idx="1"/>
          </p:cNvCxnSpPr>
          <p:nvPr/>
        </p:nvCxnSpPr>
        <p:spPr bwMode="auto">
          <a:xfrm flipV="1">
            <a:off x="4175125" y="3009900"/>
            <a:ext cx="2073275" cy="608013"/>
          </a:xfrm>
          <a:prstGeom prst="bentConnector3">
            <a:avLst>
              <a:gd name="adj1" fmla="val 50231"/>
            </a:avLst>
          </a:prstGeom>
          <a:noFill/>
          <a:ln w="41275">
            <a:solidFill>
              <a:srgbClr val="0099CC"/>
            </a:solidFill>
            <a:miter lim="800000"/>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904672" name="AutoShape 32"/>
          <p:cNvCxnSpPr>
            <a:cxnSpLocks noChangeShapeType="1"/>
            <a:stCxn id="1904645" idx="1"/>
            <a:endCxn id="1904658" idx="1"/>
          </p:cNvCxnSpPr>
          <p:nvPr/>
        </p:nvCxnSpPr>
        <p:spPr bwMode="auto">
          <a:xfrm rot="10800000" flipV="1">
            <a:off x="3581400" y="3924300"/>
            <a:ext cx="1905000" cy="393700"/>
          </a:xfrm>
          <a:prstGeom prst="bentConnector3">
            <a:avLst>
              <a:gd name="adj1" fmla="val 112000"/>
            </a:avLst>
          </a:prstGeom>
          <a:noFill/>
          <a:ln w="41275" cap="sq">
            <a:solidFill>
              <a:srgbClr val="0099CC"/>
            </a:solidFill>
            <a:miter lim="800000"/>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904673" name="Text Box 33"/>
          <p:cNvSpPr txBox="1">
            <a:spLocks noChangeArrowheads="1"/>
          </p:cNvSpPr>
          <p:nvPr/>
        </p:nvSpPr>
        <p:spPr bwMode="auto">
          <a:xfrm>
            <a:off x="4114800" y="5562600"/>
            <a:ext cx="1209675" cy="746125"/>
          </a:xfrm>
          <a:prstGeom prst="rect">
            <a:avLst/>
          </a:prstGeom>
          <a:noFill/>
          <a:ln>
            <a:noFill/>
          </a:ln>
          <a:effectLst/>
          <a:extLst>
            <a:ext uri="{909E8E84-426E-40DD-AFC4-6F175D3DCCD1}">
              <a14:hiddenFill xmlns:a14="http://schemas.microsoft.com/office/drawing/2010/main">
                <a:solidFill>
                  <a:srgbClr val="EEF4FA"/>
                </a:solidFill>
              </a14:hiddenFill>
            </a:ext>
            <a:ext uri="{91240B29-F687-4F45-9708-019B960494DF}">
              <a14:hiddenLine xmlns:a14="http://schemas.microsoft.com/office/drawing/2010/main" w="12700" cap="sq">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18000" tIns="10800" rIns="18000" bIns="10800">
            <a:spAutoFit/>
          </a:bodyPr>
          <a:lstStyle/>
          <a:p>
            <a:pPr algn="just">
              <a:lnSpc>
                <a:spcPct val="85000"/>
              </a:lnSpc>
              <a:buClr>
                <a:schemeClr val="tx1"/>
              </a:buClr>
              <a:buSzPct val="50000"/>
              <a:buFont typeface="Wingdings" panose="05000000000000000000" pitchFamily="2" charset="2"/>
              <a:buNone/>
            </a:pPr>
            <a:r>
              <a:rPr kumimoji="0" lang="es-MX" sz="1400" i="1"/>
              <a:t>Análisis OO</a:t>
            </a:r>
          </a:p>
          <a:p>
            <a:pPr algn="just">
              <a:lnSpc>
                <a:spcPct val="85000"/>
              </a:lnSpc>
              <a:buClr>
                <a:schemeClr val="tx1"/>
              </a:buClr>
              <a:buSzPct val="50000"/>
              <a:buFont typeface="Wingdings" panose="05000000000000000000" pitchFamily="2" charset="2"/>
              <a:buNone/>
            </a:pPr>
            <a:r>
              <a:rPr kumimoji="0" lang="es-MX" sz="1400" i="1"/>
              <a:t>Diseño OO</a:t>
            </a:r>
          </a:p>
          <a:p>
            <a:pPr algn="just">
              <a:lnSpc>
                <a:spcPct val="85000"/>
              </a:lnSpc>
              <a:buClr>
                <a:schemeClr val="tx1"/>
              </a:buClr>
              <a:buSzPct val="50000"/>
              <a:buFont typeface="Wingdings" panose="05000000000000000000" pitchFamily="2" charset="2"/>
              <a:buNone/>
            </a:pPr>
            <a:r>
              <a:rPr kumimoji="0" lang="es-MX" sz="1400" i="1"/>
              <a:t>Programación OO</a:t>
            </a:r>
          </a:p>
          <a:p>
            <a:pPr algn="just">
              <a:lnSpc>
                <a:spcPct val="85000"/>
              </a:lnSpc>
              <a:buClr>
                <a:schemeClr val="tx1"/>
              </a:buClr>
              <a:buSzPct val="50000"/>
              <a:buFont typeface="Wingdings" panose="05000000000000000000" pitchFamily="2" charset="2"/>
              <a:buNone/>
            </a:pPr>
            <a:r>
              <a:rPr kumimoji="0" lang="es-MX" sz="1400" i="1"/>
              <a:t>Pruebas OO</a:t>
            </a:r>
            <a:endParaRPr kumimoji="0" lang="es-ES" sz="1400" i="1"/>
          </a:p>
        </p:txBody>
      </p:sp>
      <p:sp>
        <p:nvSpPr>
          <p:cNvPr id="1904674" name="Rectangle 34"/>
          <p:cNvSpPr>
            <a:spLocks noChangeArrowheads="1"/>
          </p:cNvSpPr>
          <p:nvPr/>
        </p:nvSpPr>
        <p:spPr bwMode="auto">
          <a:xfrm>
            <a:off x="609600" y="1260475"/>
            <a:ext cx="7924800" cy="868363"/>
          </a:xfrm>
          <a:prstGeom prst="rect">
            <a:avLst/>
          </a:prstGeom>
          <a:noFill/>
          <a:ln>
            <a:noFill/>
          </a:ln>
          <a:effectLst/>
          <a:extLst>
            <a:ext uri="{909E8E84-426E-40DD-AFC4-6F175D3DCCD1}">
              <a14:hiddenFill xmlns:a14="http://schemas.microsoft.com/office/drawing/2010/main">
                <a:solidFill>
                  <a:srgbClr val="EEF4FA"/>
                </a:solidFill>
              </a14:hiddenFill>
            </a:ext>
            <a:ext uri="{91240B29-F687-4F45-9708-019B960494DF}">
              <a14:hiddenLine xmlns:a14="http://schemas.microsoft.com/office/drawing/2010/main" w="12700" cap="sq">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spAutoFit/>
          </a:bodyPr>
          <a:lstStyle>
            <a:lvl1pPr algn="l">
              <a:defRPr sz="2400">
                <a:solidFill>
                  <a:schemeClr val="tx1"/>
                </a:solidFill>
                <a:latin typeface="Times New Roman" panose="02020603050405020304" pitchFamily="18" charset="0"/>
              </a:defRPr>
            </a:lvl1pPr>
            <a:lvl2pPr marL="574675" indent="-185738" algn="l">
              <a:defRPr sz="2400">
                <a:solidFill>
                  <a:schemeClr val="tx1"/>
                </a:solidFill>
                <a:latin typeface="Times New Roman" panose="02020603050405020304" pitchFamily="18" charset="0"/>
              </a:defRPr>
            </a:lvl2pPr>
            <a:lvl3pPr algn="l">
              <a:defRPr sz="2400">
                <a:solidFill>
                  <a:schemeClr val="tx1"/>
                </a:solidFill>
                <a:latin typeface="Times New Roman" panose="02020603050405020304" pitchFamily="18" charset="0"/>
              </a:defRPr>
            </a:lvl3pPr>
            <a:lvl4pPr algn="l">
              <a:defRPr sz="2400">
                <a:solidFill>
                  <a:schemeClr val="tx1"/>
                </a:solidFill>
                <a:latin typeface="Times New Roman" panose="02020603050405020304" pitchFamily="18" charset="0"/>
              </a:defRPr>
            </a:lvl4pPr>
            <a:lvl5pPr algn="l">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just">
              <a:lnSpc>
                <a:spcPct val="85000"/>
              </a:lnSpc>
              <a:spcAft>
                <a:spcPct val="35000"/>
              </a:spcAft>
              <a:buClr>
                <a:srgbClr val="CC3300"/>
              </a:buClr>
              <a:buSzPct val="50000"/>
              <a:buFont typeface="Wingdings" panose="05000000000000000000" pitchFamily="2" charset="2"/>
              <a:buNone/>
            </a:pPr>
            <a:r>
              <a:rPr kumimoji="0" lang="es-ES_tradnl" sz="2000">
                <a:solidFill>
                  <a:srgbClr val="000000"/>
                </a:solidFill>
                <a:latin typeface="Arial Narrow" panose="020B0606020202030204" pitchFamily="34" charset="0"/>
              </a:rPr>
              <a:t>Durante muchos años el término OO se usó para significar un enfoque de desarrollo de software que usaba algún </a:t>
            </a:r>
            <a:r>
              <a:rPr kumimoji="0" lang="es-ES_tradnl" sz="2000" i="1">
                <a:solidFill>
                  <a:srgbClr val="000000"/>
                </a:solidFill>
                <a:latin typeface="Arial Narrow" panose="020B0606020202030204" pitchFamily="34" charset="0"/>
              </a:rPr>
              <a:t>“lenguaje OO”</a:t>
            </a:r>
            <a:r>
              <a:rPr kumimoji="0" lang="es-ES_tradnl" sz="2000">
                <a:solidFill>
                  <a:srgbClr val="000000"/>
                </a:solidFill>
                <a:latin typeface="Arial Narrow" panose="020B0606020202030204" pitchFamily="34" charset="0"/>
              </a:rPr>
              <a:t> (Ada 95, C++, Eiffel, Smalltalk). Hoy encierra una completa visión de la Ingeniería de Software.</a:t>
            </a:r>
          </a:p>
        </p:txBody>
      </p:sp>
      <p:sp>
        <p:nvSpPr>
          <p:cNvPr id="1904675" name="Rectangle 35"/>
          <p:cNvSpPr>
            <a:spLocks noChangeArrowheads="1"/>
          </p:cNvSpPr>
          <p:nvPr>
            <p:ph type="title"/>
          </p:nvPr>
        </p:nvSpPr>
        <p:spPr bwMode="auto">
          <a:xfrm>
            <a:off x="533400" y="533400"/>
            <a:ext cx="80772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s-MX">
                <a:solidFill>
                  <a:schemeClr val="tx1"/>
                </a:solidFill>
              </a:rPr>
              <a:t>El paradigma OO</a:t>
            </a:r>
            <a:endParaRPr lang="en-US" sz="200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904674">
                                            <p:txEl>
                                              <p:pRg st="0" end="0"/>
                                            </p:txEl>
                                          </p:spTgt>
                                        </p:tgtEl>
                                        <p:attrNameLst>
                                          <p:attrName>style.visibility</p:attrName>
                                        </p:attrNameLst>
                                      </p:cBhvr>
                                      <p:to>
                                        <p:strVal val="visible"/>
                                      </p:to>
                                    </p:set>
                                    <p:anim calcmode="lin" valueType="num">
                                      <p:cBhvr additive="base">
                                        <p:cTn id="7" dur="500" fill="hold"/>
                                        <p:tgtEl>
                                          <p:spTgt spid="1904674">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904674">
                                            <p:txEl>
                                              <p:pRg st="0" end="0"/>
                                            </p:txEl>
                                          </p:spTgt>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7" presetClass="entr" presetSubtype="8" fill="hold" nodeType="afterEffect">
                                  <p:stCondLst>
                                    <p:cond delay="0"/>
                                  </p:stCondLst>
                                  <p:childTnLst>
                                    <p:set>
                                      <p:cBhvr>
                                        <p:cTn id="11" dur="1" fill="hold">
                                          <p:stCondLst>
                                            <p:cond delay="0"/>
                                          </p:stCondLst>
                                        </p:cTn>
                                        <p:tgtEl>
                                          <p:spTgt spid="1904649"/>
                                        </p:tgtEl>
                                        <p:attrNameLst>
                                          <p:attrName>style.visibility</p:attrName>
                                        </p:attrNameLst>
                                      </p:cBhvr>
                                      <p:to>
                                        <p:strVal val="visible"/>
                                      </p:to>
                                    </p:set>
                                    <p:anim calcmode="lin" valueType="num">
                                      <p:cBhvr additive="base">
                                        <p:cTn id="12" dur="5000" fill="hold"/>
                                        <p:tgtEl>
                                          <p:spTgt spid="1904649"/>
                                        </p:tgtEl>
                                        <p:attrNameLst>
                                          <p:attrName>ppt_x</p:attrName>
                                        </p:attrNameLst>
                                      </p:cBhvr>
                                      <p:tavLst>
                                        <p:tav tm="0">
                                          <p:val>
                                            <p:strVal val="0-#ppt_w/2"/>
                                          </p:val>
                                        </p:tav>
                                        <p:tav tm="100000">
                                          <p:val>
                                            <p:strVal val="#ppt_x"/>
                                          </p:val>
                                        </p:tav>
                                      </p:tavLst>
                                    </p:anim>
                                    <p:anim calcmode="lin" valueType="num">
                                      <p:cBhvr additive="base">
                                        <p:cTn id="13" dur="5000" fill="hold"/>
                                        <p:tgtEl>
                                          <p:spTgt spid="1904649"/>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1904642"/>
                                        </p:tgtEl>
                                        <p:attrNameLst>
                                          <p:attrName>style.visibility</p:attrName>
                                        </p:attrNameLst>
                                      </p:cBhvr>
                                      <p:to>
                                        <p:strVal val="visible"/>
                                      </p:to>
                                    </p:set>
                                    <p:animEffect transition="in" filter="dissolve">
                                      <p:cBhvr>
                                        <p:cTn id="18" dur="500"/>
                                        <p:tgtEl>
                                          <p:spTgt spid="1904642"/>
                                        </p:tgtEl>
                                      </p:cBhvr>
                                    </p:animEffect>
                                  </p:childTnLst>
                                </p:cTn>
                              </p:par>
                            </p:childTnLst>
                          </p:cTn>
                        </p:par>
                        <p:par>
                          <p:cTn id="19" fill="hold" nodeType="afterGroup">
                            <p:stCondLst>
                              <p:cond delay="500"/>
                            </p:stCondLst>
                            <p:childTnLst>
                              <p:par>
                                <p:cTn id="20" presetID="23" presetClass="entr" presetSubtype="288" fill="hold" nodeType="afterEffect">
                                  <p:stCondLst>
                                    <p:cond delay="0"/>
                                  </p:stCondLst>
                                  <p:childTnLst>
                                    <p:set>
                                      <p:cBhvr>
                                        <p:cTn id="21" dur="1" fill="hold">
                                          <p:stCondLst>
                                            <p:cond delay="0"/>
                                          </p:stCondLst>
                                        </p:cTn>
                                        <p:tgtEl>
                                          <p:spTgt spid="1904671"/>
                                        </p:tgtEl>
                                        <p:attrNameLst>
                                          <p:attrName>style.visibility</p:attrName>
                                        </p:attrNameLst>
                                      </p:cBhvr>
                                      <p:to>
                                        <p:strVal val="visible"/>
                                      </p:to>
                                    </p:set>
                                    <p:anim calcmode="lin" valueType="num">
                                      <p:cBhvr>
                                        <p:cTn id="22" dur="500" fill="hold"/>
                                        <p:tgtEl>
                                          <p:spTgt spid="1904671"/>
                                        </p:tgtEl>
                                        <p:attrNameLst>
                                          <p:attrName>ppt_w</p:attrName>
                                        </p:attrNameLst>
                                      </p:cBhvr>
                                      <p:tavLst>
                                        <p:tav tm="0">
                                          <p:val>
                                            <p:strVal val="4/3*#ppt_w"/>
                                          </p:val>
                                        </p:tav>
                                        <p:tav tm="100000">
                                          <p:val>
                                            <p:strVal val="#ppt_w"/>
                                          </p:val>
                                        </p:tav>
                                      </p:tavLst>
                                    </p:anim>
                                    <p:anim calcmode="lin" valueType="num">
                                      <p:cBhvr>
                                        <p:cTn id="23" dur="500" fill="hold"/>
                                        <p:tgtEl>
                                          <p:spTgt spid="1904671"/>
                                        </p:tgtEl>
                                        <p:attrNameLst>
                                          <p:attrName>ppt_h</p:attrName>
                                        </p:attrNameLst>
                                      </p:cBhvr>
                                      <p:tavLst>
                                        <p:tav tm="0">
                                          <p:val>
                                            <p:strVal val="4/3*#ppt_h"/>
                                          </p:val>
                                        </p:tav>
                                        <p:tav tm="100000">
                                          <p:val>
                                            <p:strVal val="#ppt_h"/>
                                          </p:val>
                                        </p:tav>
                                      </p:tavLst>
                                    </p:anim>
                                  </p:childTnLst>
                                </p:cTn>
                              </p:par>
                            </p:childTnLst>
                          </p:cTn>
                        </p:par>
                        <p:par>
                          <p:cTn id="24" fill="hold" nodeType="afterGroup">
                            <p:stCondLst>
                              <p:cond delay="1000"/>
                            </p:stCondLst>
                            <p:childTnLst>
                              <p:par>
                                <p:cTn id="25" presetID="15" presetClass="entr" presetSubtype="0" fill="hold" grpId="0" nodeType="afterEffect">
                                  <p:stCondLst>
                                    <p:cond delay="0"/>
                                  </p:stCondLst>
                                  <p:childTnLst>
                                    <p:set>
                                      <p:cBhvr>
                                        <p:cTn id="26" dur="1" fill="hold">
                                          <p:stCondLst>
                                            <p:cond delay="0"/>
                                          </p:stCondLst>
                                        </p:cTn>
                                        <p:tgtEl>
                                          <p:spTgt spid="1904643"/>
                                        </p:tgtEl>
                                        <p:attrNameLst>
                                          <p:attrName>style.visibility</p:attrName>
                                        </p:attrNameLst>
                                      </p:cBhvr>
                                      <p:to>
                                        <p:strVal val="visible"/>
                                      </p:to>
                                    </p:set>
                                    <p:anim calcmode="lin" valueType="num">
                                      <p:cBhvr>
                                        <p:cTn id="27" dur="1000" fill="hold"/>
                                        <p:tgtEl>
                                          <p:spTgt spid="1904643"/>
                                        </p:tgtEl>
                                        <p:attrNameLst>
                                          <p:attrName>ppt_w</p:attrName>
                                        </p:attrNameLst>
                                      </p:cBhvr>
                                      <p:tavLst>
                                        <p:tav tm="0">
                                          <p:val>
                                            <p:fltVal val="0"/>
                                          </p:val>
                                        </p:tav>
                                        <p:tav tm="100000">
                                          <p:val>
                                            <p:strVal val="#ppt_w"/>
                                          </p:val>
                                        </p:tav>
                                      </p:tavLst>
                                    </p:anim>
                                    <p:anim calcmode="lin" valueType="num">
                                      <p:cBhvr>
                                        <p:cTn id="28" dur="1000" fill="hold"/>
                                        <p:tgtEl>
                                          <p:spTgt spid="1904643"/>
                                        </p:tgtEl>
                                        <p:attrNameLst>
                                          <p:attrName>ppt_h</p:attrName>
                                        </p:attrNameLst>
                                      </p:cBhvr>
                                      <p:tavLst>
                                        <p:tav tm="0">
                                          <p:val>
                                            <p:fltVal val="0"/>
                                          </p:val>
                                        </p:tav>
                                        <p:tav tm="100000">
                                          <p:val>
                                            <p:strVal val="#ppt_h"/>
                                          </p:val>
                                        </p:tav>
                                      </p:tavLst>
                                    </p:anim>
                                    <p:anim calcmode="lin" valueType="num">
                                      <p:cBhvr>
                                        <p:cTn id="29" dur="1000" fill="hold"/>
                                        <p:tgtEl>
                                          <p:spTgt spid="1904643"/>
                                        </p:tgtEl>
                                        <p:attrNameLst>
                                          <p:attrName>ppt_x</p:attrName>
                                        </p:attrNameLst>
                                      </p:cBhvr>
                                      <p:tavLst>
                                        <p:tav tm="0" fmla="#ppt_x+(cos(-2*pi*(1-$))*-#ppt_x-sin(-2*pi*(1-$))*(1-#ppt_y))*(1-$)">
                                          <p:val>
                                            <p:fltVal val="0"/>
                                          </p:val>
                                        </p:tav>
                                        <p:tav tm="100000">
                                          <p:val>
                                            <p:fltVal val="1"/>
                                          </p:val>
                                        </p:tav>
                                      </p:tavLst>
                                    </p:anim>
                                    <p:anim calcmode="lin" valueType="num">
                                      <p:cBhvr>
                                        <p:cTn id="30" dur="1000" fill="hold"/>
                                        <p:tgtEl>
                                          <p:spTgt spid="1904643"/>
                                        </p:tgtEl>
                                        <p:attrNameLst>
                                          <p:attrName>ppt_y</p:attrName>
                                        </p:attrNameLst>
                                      </p:cBhvr>
                                      <p:tavLst>
                                        <p:tav tm="0" fmla="#ppt_y+(sin(-2*pi*(1-$))*-#ppt_x+cos(-2*pi*(1-$))*(1-#ppt_y))*(1-$)">
                                          <p:val>
                                            <p:fltVal val="0"/>
                                          </p:val>
                                        </p:tav>
                                        <p:tav tm="100000">
                                          <p:val>
                                            <p:fltVal val="1"/>
                                          </p:val>
                                        </p:tav>
                                      </p:tavLst>
                                    </p:anim>
                                  </p:childTnLst>
                                </p:cTn>
                              </p:par>
                            </p:childTnLst>
                          </p:cTn>
                        </p:par>
                        <p:par>
                          <p:cTn id="31" fill="hold" nodeType="afterGroup">
                            <p:stCondLst>
                              <p:cond delay="2000"/>
                            </p:stCondLst>
                            <p:childTnLst>
                              <p:par>
                                <p:cTn id="32" presetID="23" presetClass="entr" presetSubtype="288" fill="hold" nodeType="afterEffect">
                                  <p:stCondLst>
                                    <p:cond delay="0"/>
                                  </p:stCondLst>
                                  <p:childTnLst>
                                    <p:set>
                                      <p:cBhvr>
                                        <p:cTn id="33" dur="1" fill="hold">
                                          <p:stCondLst>
                                            <p:cond delay="0"/>
                                          </p:stCondLst>
                                        </p:cTn>
                                        <p:tgtEl>
                                          <p:spTgt spid="1904667"/>
                                        </p:tgtEl>
                                        <p:attrNameLst>
                                          <p:attrName>style.visibility</p:attrName>
                                        </p:attrNameLst>
                                      </p:cBhvr>
                                      <p:to>
                                        <p:strVal val="visible"/>
                                      </p:to>
                                    </p:set>
                                    <p:anim calcmode="lin" valueType="num">
                                      <p:cBhvr>
                                        <p:cTn id="34" dur="500" fill="hold"/>
                                        <p:tgtEl>
                                          <p:spTgt spid="1904667"/>
                                        </p:tgtEl>
                                        <p:attrNameLst>
                                          <p:attrName>ppt_w</p:attrName>
                                        </p:attrNameLst>
                                      </p:cBhvr>
                                      <p:tavLst>
                                        <p:tav tm="0">
                                          <p:val>
                                            <p:strVal val="4/3*#ppt_w"/>
                                          </p:val>
                                        </p:tav>
                                        <p:tav tm="100000">
                                          <p:val>
                                            <p:strVal val="#ppt_w"/>
                                          </p:val>
                                        </p:tav>
                                      </p:tavLst>
                                    </p:anim>
                                    <p:anim calcmode="lin" valueType="num">
                                      <p:cBhvr>
                                        <p:cTn id="35" dur="500" fill="hold"/>
                                        <p:tgtEl>
                                          <p:spTgt spid="1904667"/>
                                        </p:tgtEl>
                                        <p:attrNameLst>
                                          <p:attrName>ppt_h</p:attrName>
                                        </p:attrNameLst>
                                      </p:cBhvr>
                                      <p:tavLst>
                                        <p:tav tm="0">
                                          <p:val>
                                            <p:strVal val="4/3*#ppt_h"/>
                                          </p:val>
                                        </p:tav>
                                        <p:tav tm="100000">
                                          <p:val>
                                            <p:strVal val="#ppt_h"/>
                                          </p:val>
                                        </p:tav>
                                      </p:tavLst>
                                    </p:anim>
                                  </p:childTnLst>
                                </p:cTn>
                              </p:par>
                            </p:childTnLst>
                          </p:cTn>
                        </p:par>
                        <p:par>
                          <p:cTn id="36" fill="hold" nodeType="afterGroup">
                            <p:stCondLst>
                              <p:cond delay="2500"/>
                            </p:stCondLst>
                            <p:childTnLst>
                              <p:par>
                                <p:cTn id="37" presetID="15" presetClass="entr" presetSubtype="0" fill="hold" grpId="0" nodeType="afterEffect">
                                  <p:stCondLst>
                                    <p:cond delay="0"/>
                                  </p:stCondLst>
                                  <p:childTnLst>
                                    <p:set>
                                      <p:cBhvr>
                                        <p:cTn id="38" dur="1" fill="hold">
                                          <p:stCondLst>
                                            <p:cond delay="0"/>
                                          </p:stCondLst>
                                        </p:cTn>
                                        <p:tgtEl>
                                          <p:spTgt spid="1904644"/>
                                        </p:tgtEl>
                                        <p:attrNameLst>
                                          <p:attrName>style.visibility</p:attrName>
                                        </p:attrNameLst>
                                      </p:cBhvr>
                                      <p:to>
                                        <p:strVal val="visible"/>
                                      </p:to>
                                    </p:set>
                                    <p:anim calcmode="lin" valueType="num">
                                      <p:cBhvr>
                                        <p:cTn id="39" dur="1000" fill="hold"/>
                                        <p:tgtEl>
                                          <p:spTgt spid="1904644"/>
                                        </p:tgtEl>
                                        <p:attrNameLst>
                                          <p:attrName>ppt_w</p:attrName>
                                        </p:attrNameLst>
                                      </p:cBhvr>
                                      <p:tavLst>
                                        <p:tav tm="0">
                                          <p:val>
                                            <p:fltVal val="0"/>
                                          </p:val>
                                        </p:tav>
                                        <p:tav tm="100000">
                                          <p:val>
                                            <p:strVal val="#ppt_w"/>
                                          </p:val>
                                        </p:tav>
                                      </p:tavLst>
                                    </p:anim>
                                    <p:anim calcmode="lin" valueType="num">
                                      <p:cBhvr>
                                        <p:cTn id="40" dur="1000" fill="hold"/>
                                        <p:tgtEl>
                                          <p:spTgt spid="1904644"/>
                                        </p:tgtEl>
                                        <p:attrNameLst>
                                          <p:attrName>ppt_h</p:attrName>
                                        </p:attrNameLst>
                                      </p:cBhvr>
                                      <p:tavLst>
                                        <p:tav tm="0">
                                          <p:val>
                                            <p:fltVal val="0"/>
                                          </p:val>
                                        </p:tav>
                                        <p:tav tm="100000">
                                          <p:val>
                                            <p:strVal val="#ppt_h"/>
                                          </p:val>
                                        </p:tav>
                                      </p:tavLst>
                                    </p:anim>
                                    <p:anim calcmode="lin" valueType="num">
                                      <p:cBhvr>
                                        <p:cTn id="41" dur="1000" fill="hold"/>
                                        <p:tgtEl>
                                          <p:spTgt spid="1904644"/>
                                        </p:tgtEl>
                                        <p:attrNameLst>
                                          <p:attrName>ppt_x</p:attrName>
                                        </p:attrNameLst>
                                      </p:cBhvr>
                                      <p:tavLst>
                                        <p:tav tm="0" fmla="#ppt_x+(cos(-2*pi*(1-$))*-#ppt_x-sin(-2*pi*(1-$))*(1-#ppt_y))*(1-$)">
                                          <p:val>
                                            <p:fltVal val="0"/>
                                          </p:val>
                                        </p:tav>
                                        <p:tav tm="100000">
                                          <p:val>
                                            <p:fltVal val="1"/>
                                          </p:val>
                                        </p:tav>
                                      </p:tavLst>
                                    </p:anim>
                                    <p:anim calcmode="lin" valueType="num">
                                      <p:cBhvr>
                                        <p:cTn id="42" dur="1000" fill="hold"/>
                                        <p:tgtEl>
                                          <p:spTgt spid="1904644"/>
                                        </p:tgtEl>
                                        <p:attrNameLst>
                                          <p:attrName>ppt_y</p:attrName>
                                        </p:attrNameLst>
                                      </p:cBhvr>
                                      <p:tavLst>
                                        <p:tav tm="0" fmla="#ppt_y+(sin(-2*pi*(1-$))*-#ppt_x+cos(-2*pi*(1-$))*(1-#ppt_y))*(1-$)">
                                          <p:val>
                                            <p:fltVal val="0"/>
                                          </p:val>
                                        </p:tav>
                                        <p:tav tm="100000">
                                          <p:val>
                                            <p:fltVal val="1"/>
                                          </p:val>
                                        </p:tav>
                                      </p:tavLst>
                                    </p:anim>
                                  </p:childTnLst>
                                </p:cTn>
                              </p:par>
                            </p:childTnLst>
                          </p:cTn>
                        </p:par>
                        <p:par>
                          <p:cTn id="43" fill="hold" nodeType="afterGroup">
                            <p:stCondLst>
                              <p:cond delay="3500"/>
                            </p:stCondLst>
                            <p:childTnLst>
                              <p:par>
                                <p:cTn id="44" presetID="23" presetClass="entr" presetSubtype="288" fill="hold" grpId="0" nodeType="afterEffect">
                                  <p:stCondLst>
                                    <p:cond delay="0"/>
                                  </p:stCondLst>
                                  <p:childTnLst>
                                    <p:set>
                                      <p:cBhvr>
                                        <p:cTn id="45" dur="1" fill="hold">
                                          <p:stCondLst>
                                            <p:cond delay="0"/>
                                          </p:stCondLst>
                                        </p:cTn>
                                        <p:tgtEl>
                                          <p:spTgt spid="1904666"/>
                                        </p:tgtEl>
                                        <p:attrNameLst>
                                          <p:attrName>style.visibility</p:attrName>
                                        </p:attrNameLst>
                                      </p:cBhvr>
                                      <p:to>
                                        <p:strVal val="visible"/>
                                      </p:to>
                                    </p:set>
                                    <p:anim calcmode="lin" valueType="num">
                                      <p:cBhvr>
                                        <p:cTn id="46" dur="500" fill="hold"/>
                                        <p:tgtEl>
                                          <p:spTgt spid="1904666"/>
                                        </p:tgtEl>
                                        <p:attrNameLst>
                                          <p:attrName>ppt_w</p:attrName>
                                        </p:attrNameLst>
                                      </p:cBhvr>
                                      <p:tavLst>
                                        <p:tav tm="0">
                                          <p:val>
                                            <p:strVal val="4/3*#ppt_w"/>
                                          </p:val>
                                        </p:tav>
                                        <p:tav tm="100000">
                                          <p:val>
                                            <p:strVal val="#ppt_w"/>
                                          </p:val>
                                        </p:tav>
                                      </p:tavLst>
                                    </p:anim>
                                    <p:anim calcmode="lin" valueType="num">
                                      <p:cBhvr>
                                        <p:cTn id="47" dur="500" fill="hold"/>
                                        <p:tgtEl>
                                          <p:spTgt spid="1904666"/>
                                        </p:tgtEl>
                                        <p:attrNameLst>
                                          <p:attrName>ppt_h</p:attrName>
                                        </p:attrNameLst>
                                      </p:cBhvr>
                                      <p:tavLst>
                                        <p:tav tm="0">
                                          <p:val>
                                            <p:strVal val="4/3*#ppt_h"/>
                                          </p:val>
                                        </p:tav>
                                        <p:tav tm="100000">
                                          <p:val>
                                            <p:strVal val="#ppt_h"/>
                                          </p:val>
                                        </p:tav>
                                      </p:tavLst>
                                    </p:anim>
                                  </p:childTnLst>
                                </p:cTn>
                              </p:par>
                            </p:childTnLst>
                          </p:cTn>
                        </p:par>
                        <p:par>
                          <p:cTn id="48" fill="hold" nodeType="afterGroup">
                            <p:stCondLst>
                              <p:cond delay="4000"/>
                            </p:stCondLst>
                            <p:childTnLst>
                              <p:par>
                                <p:cTn id="49" presetID="15" presetClass="entr" presetSubtype="0" fill="hold" grpId="0" nodeType="afterEffect">
                                  <p:stCondLst>
                                    <p:cond delay="0"/>
                                  </p:stCondLst>
                                  <p:childTnLst>
                                    <p:set>
                                      <p:cBhvr>
                                        <p:cTn id="50" dur="1" fill="hold">
                                          <p:stCondLst>
                                            <p:cond delay="0"/>
                                          </p:stCondLst>
                                        </p:cTn>
                                        <p:tgtEl>
                                          <p:spTgt spid="1904646"/>
                                        </p:tgtEl>
                                        <p:attrNameLst>
                                          <p:attrName>style.visibility</p:attrName>
                                        </p:attrNameLst>
                                      </p:cBhvr>
                                      <p:to>
                                        <p:strVal val="visible"/>
                                      </p:to>
                                    </p:set>
                                    <p:anim calcmode="lin" valueType="num">
                                      <p:cBhvr>
                                        <p:cTn id="51" dur="1000" fill="hold"/>
                                        <p:tgtEl>
                                          <p:spTgt spid="1904646"/>
                                        </p:tgtEl>
                                        <p:attrNameLst>
                                          <p:attrName>ppt_w</p:attrName>
                                        </p:attrNameLst>
                                      </p:cBhvr>
                                      <p:tavLst>
                                        <p:tav tm="0">
                                          <p:val>
                                            <p:fltVal val="0"/>
                                          </p:val>
                                        </p:tav>
                                        <p:tav tm="100000">
                                          <p:val>
                                            <p:strVal val="#ppt_w"/>
                                          </p:val>
                                        </p:tav>
                                      </p:tavLst>
                                    </p:anim>
                                    <p:anim calcmode="lin" valueType="num">
                                      <p:cBhvr>
                                        <p:cTn id="52" dur="1000" fill="hold"/>
                                        <p:tgtEl>
                                          <p:spTgt spid="1904646"/>
                                        </p:tgtEl>
                                        <p:attrNameLst>
                                          <p:attrName>ppt_h</p:attrName>
                                        </p:attrNameLst>
                                      </p:cBhvr>
                                      <p:tavLst>
                                        <p:tav tm="0">
                                          <p:val>
                                            <p:fltVal val="0"/>
                                          </p:val>
                                        </p:tav>
                                        <p:tav tm="100000">
                                          <p:val>
                                            <p:strVal val="#ppt_h"/>
                                          </p:val>
                                        </p:tav>
                                      </p:tavLst>
                                    </p:anim>
                                    <p:anim calcmode="lin" valueType="num">
                                      <p:cBhvr>
                                        <p:cTn id="53" dur="1000" fill="hold"/>
                                        <p:tgtEl>
                                          <p:spTgt spid="1904646"/>
                                        </p:tgtEl>
                                        <p:attrNameLst>
                                          <p:attrName>ppt_x</p:attrName>
                                        </p:attrNameLst>
                                      </p:cBhvr>
                                      <p:tavLst>
                                        <p:tav tm="0" fmla="#ppt_x+(cos(-2*pi*(1-$))*-#ppt_x-sin(-2*pi*(1-$))*(1-#ppt_y))*(1-$)">
                                          <p:val>
                                            <p:fltVal val="0"/>
                                          </p:val>
                                        </p:tav>
                                        <p:tav tm="100000">
                                          <p:val>
                                            <p:fltVal val="1"/>
                                          </p:val>
                                        </p:tav>
                                      </p:tavLst>
                                    </p:anim>
                                    <p:anim calcmode="lin" valueType="num">
                                      <p:cBhvr>
                                        <p:cTn id="54" dur="1000" fill="hold"/>
                                        <p:tgtEl>
                                          <p:spTgt spid="1904646"/>
                                        </p:tgtEl>
                                        <p:attrNameLst>
                                          <p:attrName>ppt_y</p:attrName>
                                        </p:attrNameLst>
                                      </p:cBhvr>
                                      <p:tavLst>
                                        <p:tav tm="0" fmla="#ppt_y+(sin(-2*pi*(1-$))*-#ppt_x+cos(-2*pi*(1-$))*(1-#ppt_y))*(1-$)">
                                          <p:val>
                                            <p:fltVal val="0"/>
                                          </p:val>
                                        </p:tav>
                                        <p:tav tm="100000">
                                          <p:val>
                                            <p:fltVal val="1"/>
                                          </p:val>
                                        </p:tav>
                                      </p:tavLst>
                                    </p:anim>
                                  </p:childTnLst>
                                </p:cTn>
                              </p:par>
                            </p:childTnLst>
                          </p:cTn>
                        </p:par>
                        <p:par>
                          <p:cTn id="55" fill="hold" nodeType="afterGroup">
                            <p:stCondLst>
                              <p:cond delay="5000"/>
                            </p:stCondLst>
                            <p:childTnLst>
                              <p:par>
                                <p:cTn id="56" presetID="23" presetClass="entr" presetSubtype="288" fill="hold" nodeType="afterEffect">
                                  <p:stCondLst>
                                    <p:cond delay="0"/>
                                  </p:stCondLst>
                                  <p:childTnLst>
                                    <p:set>
                                      <p:cBhvr>
                                        <p:cTn id="57" dur="1" fill="hold">
                                          <p:stCondLst>
                                            <p:cond delay="0"/>
                                          </p:stCondLst>
                                        </p:cTn>
                                        <p:tgtEl>
                                          <p:spTgt spid="1904660"/>
                                        </p:tgtEl>
                                        <p:attrNameLst>
                                          <p:attrName>style.visibility</p:attrName>
                                        </p:attrNameLst>
                                      </p:cBhvr>
                                      <p:to>
                                        <p:strVal val="visible"/>
                                      </p:to>
                                    </p:set>
                                    <p:anim calcmode="lin" valueType="num">
                                      <p:cBhvr>
                                        <p:cTn id="58" dur="500" fill="hold"/>
                                        <p:tgtEl>
                                          <p:spTgt spid="1904660"/>
                                        </p:tgtEl>
                                        <p:attrNameLst>
                                          <p:attrName>ppt_w</p:attrName>
                                        </p:attrNameLst>
                                      </p:cBhvr>
                                      <p:tavLst>
                                        <p:tav tm="0">
                                          <p:val>
                                            <p:strVal val="4/3*#ppt_w"/>
                                          </p:val>
                                        </p:tav>
                                        <p:tav tm="100000">
                                          <p:val>
                                            <p:strVal val="#ppt_w"/>
                                          </p:val>
                                        </p:tav>
                                      </p:tavLst>
                                    </p:anim>
                                    <p:anim calcmode="lin" valueType="num">
                                      <p:cBhvr>
                                        <p:cTn id="59" dur="500" fill="hold"/>
                                        <p:tgtEl>
                                          <p:spTgt spid="1904660"/>
                                        </p:tgtEl>
                                        <p:attrNameLst>
                                          <p:attrName>ppt_h</p:attrName>
                                        </p:attrNameLst>
                                      </p:cBhvr>
                                      <p:tavLst>
                                        <p:tav tm="0">
                                          <p:val>
                                            <p:strVal val="4/3*#ppt_h"/>
                                          </p:val>
                                        </p:tav>
                                        <p:tav tm="100000">
                                          <p:val>
                                            <p:strVal val="#ppt_h"/>
                                          </p:val>
                                        </p:tav>
                                      </p:tavLst>
                                    </p:anim>
                                  </p:childTnLst>
                                </p:cTn>
                              </p:par>
                            </p:childTnLst>
                          </p:cTn>
                        </p:par>
                        <p:par>
                          <p:cTn id="60" fill="hold" nodeType="afterGroup">
                            <p:stCondLst>
                              <p:cond delay="5500"/>
                            </p:stCondLst>
                            <p:childTnLst>
                              <p:par>
                                <p:cTn id="61" presetID="15" presetClass="entr" presetSubtype="0" fill="hold" grpId="0" nodeType="afterEffect">
                                  <p:stCondLst>
                                    <p:cond delay="0"/>
                                  </p:stCondLst>
                                  <p:childTnLst>
                                    <p:set>
                                      <p:cBhvr>
                                        <p:cTn id="62" dur="1" fill="hold">
                                          <p:stCondLst>
                                            <p:cond delay="0"/>
                                          </p:stCondLst>
                                        </p:cTn>
                                        <p:tgtEl>
                                          <p:spTgt spid="1904648"/>
                                        </p:tgtEl>
                                        <p:attrNameLst>
                                          <p:attrName>style.visibility</p:attrName>
                                        </p:attrNameLst>
                                      </p:cBhvr>
                                      <p:to>
                                        <p:strVal val="visible"/>
                                      </p:to>
                                    </p:set>
                                    <p:anim calcmode="lin" valueType="num">
                                      <p:cBhvr>
                                        <p:cTn id="63" dur="1000" fill="hold"/>
                                        <p:tgtEl>
                                          <p:spTgt spid="1904648"/>
                                        </p:tgtEl>
                                        <p:attrNameLst>
                                          <p:attrName>ppt_w</p:attrName>
                                        </p:attrNameLst>
                                      </p:cBhvr>
                                      <p:tavLst>
                                        <p:tav tm="0">
                                          <p:val>
                                            <p:fltVal val="0"/>
                                          </p:val>
                                        </p:tav>
                                        <p:tav tm="100000">
                                          <p:val>
                                            <p:strVal val="#ppt_w"/>
                                          </p:val>
                                        </p:tav>
                                      </p:tavLst>
                                    </p:anim>
                                    <p:anim calcmode="lin" valueType="num">
                                      <p:cBhvr>
                                        <p:cTn id="64" dur="1000" fill="hold"/>
                                        <p:tgtEl>
                                          <p:spTgt spid="1904648"/>
                                        </p:tgtEl>
                                        <p:attrNameLst>
                                          <p:attrName>ppt_h</p:attrName>
                                        </p:attrNameLst>
                                      </p:cBhvr>
                                      <p:tavLst>
                                        <p:tav tm="0">
                                          <p:val>
                                            <p:fltVal val="0"/>
                                          </p:val>
                                        </p:tav>
                                        <p:tav tm="100000">
                                          <p:val>
                                            <p:strVal val="#ppt_h"/>
                                          </p:val>
                                        </p:tav>
                                      </p:tavLst>
                                    </p:anim>
                                    <p:anim calcmode="lin" valueType="num">
                                      <p:cBhvr>
                                        <p:cTn id="65" dur="1000" fill="hold"/>
                                        <p:tgtEl>
                                          <p:spTgt spid="1904648"/>
                                        </p:tgtEl>
                                        <p:attrNameLst>
                                          <p:attrName>ppt_x</p:attrName>
                                        </p:attrNameLst>
                                      </p:cBhvr>
                                      <p:tavLst>
                                        <p:tav tm="0" fmla="#ppt_x+(cos(-2*pi*(1-$))*-#ppt_x-sin(-2*pi*(1-$))*(1-#ppt_y))*(1-$)">
                                          <p:val>
                                            <p:fltVal val="0"/>
                                          </p:val>
                                        </p:tav>
                                        <p:tav tm="100000">
                                          <p:val>
                                            <p:fltVal val="1"/>
                                          </p:val>
                                        </p:tav>
                                      </p:tavLst>
                                    </p:anim>
                                    <p:anim calcmode="lin" valueType="num">
                                      <p:cBhvr>
                                        <p:cTn id="66" dur="1000" fill="hold"/>
                                        <p:tgtEl>
                                          <p:spTgt spid="1904648"/>
                                        </p:tgtEl>
                                        <p:attrNameLst>
                                          <p:attrName>ppt_y</p:attrName>
                                        </p:attrNameLst>
                                      </p:cBhvr>
                                      <p:tavLst>
                                        <p:tav tm="0" fmla="#ppt_y+(sin(-2*pi*(1-$))*-#ppt_x+cos(-2*pi*(1-$))*(1-#ppt_y))*(1-$)">
                                          <p:val>
                                            <p:fltVal val="0"/>
                                          </p:val>
                                        </p:tav>
                                        <p:tav tm="100000">
                                          <p:val>
                                            <p:fltVal val="1"/>
                                          </p:val>
                                        </p:tav>
                                      </p:tavLst>
                                    </p:anim>
                                  </p:childTnLst>
                                </p:cTn>
                              </p:par>
                            </p:childTnLst>
                          </p:cTn>
                        </p:par>
                        <p:par>
                          <p:cTn id="67" fill="hold" nodeType="afterGroup">
                            <p:stCondLst>
                              <p:cond delay="6500"/>
                            </p:stCondLst>
                            <p:childTnLst>
                              <p:par>
                                <p:cTn id="68" presetID="23" presetClass="entr" presetSubtype="288" fill="hold" nodeType="afterEffect">
                                  <p:stCondLst>
                                    <p:cond delay="0"/>
                                  </p:stCondLst>
                                  <p:childTnLst>
                                    <p:set>
                                      <p:cBhvr>
                                        <p:cTn id="69" dur="1" fill="hold">
                                          <p:stCondLst>
                                            <p:cond delay="0"/>
                                          </p:stCondLst>
                                        </p:cTn>
                                        <p:tgtEl>
                                          <p:spTgt spid="1904663"/>
                                        </p:tgtEl>
                                        <p:attrNameLst>
                                          <p:attrName>style.visibility</p:attrName>
                                        </p:attrNameLst>
                                      </p:cBhvr>
                                      <p:to>
                                        <p:strVal val="visible"/>
                                      </p:to>
                                    </p:set>
                                    <p:anim calcmode="lin" valueType="num">
                                      <p:cBhvr>
                                        <p:cTn id="70" dur="500" fill="hold"/>
                                        <p:tgtEl>
                                          <p:spTgt spid="1904663"/>
                                        </p:tgtEl>
                                        <p:attrNameLst>
                                          <p:attrName>ppt_w</p:attrName>
                                        </p:attrNameLst>
                                      </p:cBhvr>
                                      <p:tavLst>
                                        <p:tav tm="0">
                                          <p:val>
                                            <p:strVal val="4/3*#ppt_w"/>
                                          </p:val>
                                        </p:tav>
                                        <p:tav tm="100000">
                                          <p:val>
                                            <p:strVal val="#ppt_w"/>
                                          </p:val>
                                        </p:tav>
                                      </p:tavLst>
                                    </p:anim>
                                    <p:anim calcmode="lin" valueType="num">
                                      <p:cBhvr>
                                        <p:cTn id="71" dur="500" fill="hold"/>
                                        <p:tgtEl>
                                          <p:spTgt spid="1904663"/>
                                        </p:tgtEl>
                                        <p:attrNameLst>
                                          <p:attrName>ppt_h</p:attrName>
                                        </p:attrNameLst>
                                      </p:cBhvr>
                                      <p:tavLst>
                                        <p:tav tm="0">
                                          <p:val>
                                            <p:strVal val="4/3*#ppt_h"/>
                                          </p:val>
                                        </p:tav>
                                        <p:tav tm="100000">
                                          <p:val>
                                            <p:strVal val="#ppt_h"/>
                                          </p:val>
                                        </p:tav>
                                      </p:tavLst>
                                    </p:anim>
                                  </p:childTnLst>
                                </p:cTn>
                              </p:par>
                            </p:childTnLst>
                          </p:cTn>
                        </p:par>
                        <p:par>
                          <p:cTn id="72" fill="hold" nodeType="afterGroup">
                            <p:stCondLst>
                              <p:cond delay="7000"/>
                            </p:stCondLst>
                            <p:childTnLst>
                              <p:par>
                                <p:cTn id="73" presetID="15" presetClass="entr" presetSubtype="0" fill="hold" grpId="0" nodeType="afterEffect">
                                  <p:stCondLst>
                                    <p:cond delay="0"/>
                                  </p:stCondLst>
                                  <p:childTnLst>
                                    <p:set>
                                      <p:cBhvr>
                                        <p:cTn id="74" dur="1" fill="hold">
                                          <p:stCondLst>
                                            <p:cond delay="0"/>
                                          </p:stCondLst>
                                        </p:cTn>
                                        <p:tgtEl>
                                          <p:spTgt spid="1904647"/>
                                        </p:tgtEl>
                                        <p:attrNameLst>
                                          <p:attrName>style.visibility</p:attrName>
                                        </p:attrNameLst>
                                      </p:cBhvr>
                                      <p:to>
                                        <p:strVal val="visible"/>
                                      </p:to>
                                    </p:set>
                                    <p:anim calcmode="lin" valueType="num">
                                      <p:cBhvr>
                                        <p:cTn id="75" dur="1000" fill="hold"/>
                                        <p:tgtEl>
                                          <p:spTgt spid="1904647"/>
                                        </p:tgtEl>
                                        <p:attrNameLst>
                                          <p:attrName>ppt_w</p:attrName>
                                        </p:attrNameLst>
                                      </p:cBhvr>
                                      <p:tavLst>
                                        <p:tav tm="0">
                                          <p:val>
                                            <p:fltVal val="0"/>
                                          </p:val>
                                        </p:tav>
                                        <p:tav tm="100000">
                                          <p:val>
                                            <p:strVal val="#ppt_w"/>
                                          </p:val>
                                        </p:tav>
                                      </p:tavLst>
                                    </p:anim>
                                    <p:anim calcmode="lin" valueType="num">
                                      <p:cBhvr>
                                        <p:cTn id="76" dur="1000" fill="hold"/>
                                        <p:tgtEl>
                                          <p:spTgt spid="1904647"/>
                                        </p:tgtEl>
                                        <p:attrNameLst>
                                          <p:attrName>ppt_h</p:attrName>
                                        </p:attrNameLst>
                                      </p:cBhvr>
                                      <p:tavLst>
                                        <p:tav tm="0">
                                          <p:val>
                                            <p:fltVal val="0"/>
                                          </p:val>
                                        </p:tav>
                                        <p:tav tm="100000">
                                          <p:val>
                                            <p:strVal val="#ppt_h"/>
                                          </p:val>
                                        </p:tav>
                                      </p:tavLst>
                                    </p:anim>
                                    <p:anim calcmode="lin" valueType="num">
                                      <p:cBhvr>
                                        <p:cTn id="77" dur="1000" fill="hold"/>
                                        <p:tgtEl>
                                          <p:spTgt spid="1904647"/>
                                        </p:tgtEl>
                                        <p:attrNameLst>
                                          <p:attrName>ppt_x</p:attrName>
                                        </p:attrNameLst>
                                      </p:cBhvr>
                                      <p:tavLst>
                                        <p:tav tm="0" fmla="#ppt_x+(cos(-2*pi*(1-$))*-#ppt_x-sin(-2*pi*(1-$))*(1-#ppt_y))*(1-$)">
                                          <p:val>
                                            <p:fltVal val="0"/>
                                          </p:val>
                                        </p:tav>
                                        <p:tav tm="100000">
                                          <p:val>
                                            <p:fltVal val="1"/>
                                          </p:val>
                                        </p:tav>
                                      </p:tavLst>
                                    </p:anim>
                                    <p:anim calcmode="lin" valueType="num">
                                      <p:cBhvr>
                                        <p:cTn id="78" dur="1000" fill="hold"/>
                                        <p:tgtEl>
                                          <p:spTgt spid="1904647"/>
                                        </p:tgtEl>
                                        <p:attrNameLst>
                                          <p:attrName>ppt_y</p:attrName>
                                        </p:attrNameLst>
                                      </p:cBhvr>
                                      <p:tavLst>
                                        <p:tav tm="0" fmla="#ppt_y+(sin(-2*pi*(1-$))*-#ppt_x+cos(-2*pi*(1-$))*(1-#ppt_y))*(1-$)">
                                          <p:val>
                                            <p:fltVal val="0"/>
                                          </p:val>
                                        </p:tav>
                                        <p:tav tm="100000">
                                          <p:val>
                                            <p:fltVal val="1"/>
                                          </p:val>
                                        </p:tav>
                                      </p:tavLst>
                                    </p:anim>
                                  </p:childTnLst>
                                </p:cTn>
                              </p:par>
                            </p:childTnLst>
                          </p:cTn>
                        </p:par>
                        <p:par>
                          <p:cTn id="79" fill="hold" nodeType="afterGroup">
                            <p:stCondLst>
                              <p:cond delay="8000"/>
                            </p:stCondLst>
                            <p:childTnLst>
                              <p:par>
                                <p:cTn id="80" presetID="23" presetClass="entr" presetSubtype="288" fill="hold" grpId="0" nodeType="afterEffect">
                                  <p:stCondLst>
                                    <p:cond delay="0"/>
                                  </p:stCondLst>
                                  <p:childTnLst>
                                    <p:set>
                                      <p:cBhvr>
                                        <p:cTn id="81" dur="1" fill="hold">
                                          <p:stCondLst>
                                            <p:cond delay="0"/>
                                          </p:stCondLst>
                                        </p:cTn>
                                        <p:tgtEl>
                                          <p:spTgt spid="1904670"/>
                                        </p:tgtEl>
                                        <p:attrNameLst>
                                          <p:attrName>style.visibility</p:attrName>
                                        </p:attrNameLst>
                                      </p:cBhvr>
                                      <p:to>
                                        <p:strVal val="visible"/>
                                      </p:to>
                                    </p:set>
                                    <p:anim calcmode="lin" valueType="num">
                                      <p:cBhvr>
                                        <p:cTn id="82" dur="500" fill="hold"/>
                                        <p:tgtEl>
                                          <p:spTgt spid="1904670"/>
                                        </p:tgtEl>
                                        <p:attrNameLst>
                                          <p:attrName>ppt_w</p:attrName>
                                        </p:attrNameLst>
                                      </p:cBhvr>
                                      <p:tavLst>
                                        <p:tav tm="0">
                                          <p:val>
                                            <p:strVal val="4/3*#ppt_w"/>
                                          </p:val>
                                        </p:tav>
                                        <p:tav tm="100000">
                                          <p:val>
                                            <p:strVal val="#ppt_w"/>
                                          </p:val>
                                        </p:tav>
                                      </p:tavLst>
                                    </p:anim>
                                    <p:anim calcmode="lin" valueType="num">
                                      <p:cBhvr>
                                        <p:cTn id="83" dur="500" fill="hold"/>
                                        <p:tgtEl>
                                          <p:spTgt spid="1904670"/>
                                        </p:tgtEl>
                                        <p:attrNameLst>
                                          <p:attrName>ppt_h</p:attrName>
                                        </p:attrNameLst>
                                      </p:cBhvr>
                                      <p:tavLst>
                                        <p:tav tm="0">
                                          <p:val>
                                            <p:strVal val="4/3*#ppt_h"/>
                                          </p:val>
                                        </p:tav>
                                        <p:tav tm="100000">
                                          <p:val>
                                            <p:strVal val="#ppt_h"/>
                                          </p:val>
                                        </p:tav>
                                      </p:tavLst>
                                    </p:anim>
                                  </p:childTnLst>
                                </p:cTn>
                              </p:par>
                            </p:childTnLst>
                          </p:cTn>
                        </p:par>
                        <p:par>
                          <p:cTn id="84" fill="hold" nodeType="afterGroup">
                            <p:stCondLst>
                              <p:cond delay="8500"/>
                            </p:stCondLst>
                            <p:childTnLst>
                              <p:par>
                                <p:cTn id="85" presetID="15" presetClass="entr" presetSubtype="0" fill="hold" grpId="0" nodeType="afterEffect">
                                  <p:stCondLst>
                                    <p:cond delay="0"/>
                                  </p:stCondLst>
                                  <p:childTnLst>
                                    <p:set>
                                      <p:cBhvr>
                                        <p:cTn id="86" dur="1" fill="hold">
                                          <p:stCondLst>
                                            <p:cond delay="0"/>
                                          </p:stCondLst>
                                        </p:cTn>
                                        <p:tgtEl>
                                          <p:spTgt spid="1904645"/>
                                        </p:tgtEl>
                                        <p:attrNameLst>
                                          <p:attrName>style.visibility</p:attrName>
                                        </p:attrNameLst>
                                      </p:cBhvr>
                                      <p:to>
                                        <p:strVal val="visible"/>
                                      </p:to>
                                    </p:set>
                                    <p:anim calcmode="lin" valueType="num">
                                      <p:cBhvr>
                                        <p:cTn id="87" dur="1000" fill="hold"/>
                                        <p:tgtEl>
                                          <p:spTgt spid="1904645"/>
                                        </p:tgtEl>
                                        <p:attrNameLst>
                                          <p:attrName>ppt_w</p:attrName>
                                        </p:attrNameLst>
                                      </p:cBhvr>
                                      <p:tavLst>
                                        <p:tav tm="0">
                                          <p:val>
                                            <p:fltVal val="0"/>
                                          </p:val>
                                        </p:tav>
                                        <p:tav tm="100000">
                                          <p:val>
                                            <p:strVal val="#ppt_w"/>
                                          </p:val>
                                        </p:tav>
                                      </p:tavLst>
                                    </p:anim>
                                    <p:anim calcmode="lin" valueType="num">
                                      <p:cBhvr>
                                        <p:cTn id="88" dur="1000" fill="hold"/>
                                        <p:tgtEl>
                                          <p:spTgt spid="1904645"/>
                                        </p:tgtEl>
                                        <p:attrNameLst>
                                          <p:attrName>ppt_h</p:attrName>
                                        </p:attrNameLst>
                                      </p:cBhvr>
                                      <p:tavLst>
                                        <p:tav tm="0">
                                          <p:val>
                                            <p:fltVal val="0"/>
                                          </p:val>
                                        </p:tav>
                                        <p:tav tm="100000">
                                          <p:val>
                                            <p:strVal val="#ppt_h"/>
                                          </p:val>
                                        </p:tav>
                                      </p:tavLst>
                                    </p:anim>
                                    <p:anim calcmode="lin" valueType="num">
                                      <p:cBhvr>
                                        <p:cTn id="89" dur="1000" fill="hold"/>
                                        <p:tgtEl>
                                          <p:spTgt spid="1904645"/>
                                        </p:tgtEl>
                                        <p:attrNameLst>
                                          <p:attrName>ppt_x</p:attrName>
                                        </p:attrNameLst>
                                      </p:cBhvr>
                                      <p:tavLst>
                                        <p:tav tm="0" fmla="#ppt_x+(cos(-2*pi*(1-$))*-#ppt_x-sin(-2*pi*(1-$))*(1-#ppt_y))*(1-$)">
                                          <p:val>
                                            <p:fltVal val="0"/>
                                          </p:val>
                                        </p:tav>
                                        <p:tav tm="100000">
                                          <p:val>
                                            <p:fltVal val="1"/>
                                          </p:val>
                                        </p:tav>
                                      </p:tavLst>
                                    </p:anim>
                                    <p:anim calcmode="lin" valueType="num">
                                      <p:cBhvr>
                                        <p:cTn id="90" dur="1000" fill="hold"/>
                                        <p:tgtEl>
                                          <p:spTgt spid="1904645"/>
                                        </p:tgtEl>
                                        <p:attrNameLst>
                                          <p:attrName>ppt_y</p:attrName>
                                        </p:attrNameLst>
                                      </p:cBhvr>
                                      <p:tavLst>
                                        <p:tav tm="0" fmla="#ppt_y+(sin(-2*pi*(1-$))*-#ppt_x+cos(-2*pi*(1-$))*(1-#ppt_y))*(1-$)">
                                          <p:val>
                                            <p:fltVal val="0"/>
                                          </p:val>
                                        </p:tav>
                                        <p:tav tm="100000">
                                          <p:val>
                                            <p:fltVal val="1"/>
                                          </p:val>
                                        </p:tav>
                                      </p:tavLst>
                                    </p:anim>
                                  </p:childTnLst>
                                </p:cTn>
                              </p:par>
                            </p:childTnLst>
                          </p:cTn>
                        </p:par>
                        <p:par>
                          <p:cTn id="91" fill="hold" nodeType="afterGroup">
                            <p:stCondLst>
                              <p:cond delay="9500"/>
                            </p:stCondLst>
                            <p:childTnLst>
                              <p:par>
                                <p:cTn id="92" presetID="23" presetClass="entr" presetSubtype="288" fill="hold" nodeType="afterEffect">
                                  <p:stCondLst>
                                    <p:cond delay="0"/>
                                  </p:stCondLst>
                                  <p:childTnLst>
                                    <p:set>
                                      <p:cBhvr>
                                        <p:cTn id="93" dur="1" fill="hold">
                                          <p:stCondLst>
                                            <p:cond delay="0"/>
                                          </p:stCondLst>
                                        </p:cTn>
                                        <p:tgtEl>
                                          <p:spTgt spid="1904672"/>
                                        </p:tgtEl>
                                        <p:attrNameLst>
                                          <p:attrName>style.visibility</p:attrName>
                                        </p:attrNameLst>
                                      </p:cBhvr>
                                      <p:to>
                                        <p:strVal val="visible"/>
                                      </p:to>
                                    </p:set>
                                    <p:anim calcmode="lin" valueType="num">
                                      <p:cBhvr>
                                        <p:cTn id="94" dur="500" fill="hold"/>
                                        <p:tgtEl>
                                          <p:spTgt spid="1904672"/>
                                        </p:tgtEl>
                                        <p:attrNameLst>
                                          <p:attrName>ppt_w</p:attrName>
                                        </p:attrNameLst>
                                      </p:cBhvr>
                                      <p:tavLst>
                                        <p:tav tm="0">
                                          <p:val>
                                            <p:strVal val="4/3*#ppt_w"/>
                                          </p:val>
                                        </p:tav>
                                        <p:tav tm="100000">
                                          <p:val>
                                            <p:strVal val="#ppt_w"/>
                                          </p:val>
                                        </p:tav>
                                      </p:tavLst>
                                    </p:anim>
                                    <p:anim calcmode="lin" valueType="num">
                                      <p:cBhvr>
                                        <p:cTn id="95" dur="500" fill="hold"/>
                                        <p:tgtEl>
                                          <p:spTgt spid="1904672"/>
                                        </p:tgtEl>
                                        <p:attrNameLst>
                                          <p:attrName>ppt_h</p:attrName>
                                        </p:attrNameLst>
                                      </p:cBhvr>
                                      <p:tavLst>
                                        <p:tav tm="0">
                                          <p:val>
                                            <p:strVal val="4/3*#ppt_h"/>
                                          </p:val>
                                        </p:tav>
                                        <p:tav tm="100000">
                                          <p:val>
                                            <p:strVal val="#ppt_h"/>
                                          </p:val>
                                        </p:tav>
                                      </p:tavLst>
                                    </p:anim>
                                  </p:childTnLst>
                                </p:cTn>
                              </p:par>
                            </p:childTnLst>
                          </p:cTn>
                        </p:par>
                      </p:childTnLst>
                    </p:cTn>
                  </p:par>
                  <p:par>
                    <p:cTn id="96" fill="hold" nodeType="clickPar">
                      <p:stCondLst>
                        <p:cond delay="indefinite"/>
                      </p:stCondLst>
                      <p:childTnLst>
                        <p:par>
                          <p:cTn id="97" fill="hold" nodeType="withGroup">
                            <p:stCondLst>
                              <p:cond delay="0"/>
                            </p:stCondLst>
                            <p:childTnLst>
                              <p:par>
                                <p:cTn id="98" presetID="23" presetClass="entr" presetSubtype="32" fill="hold" grpId="0" nodeType="clickEffect">
                                  <p:stCondLst>
                                    <p:cond delay="0"/>
                                  </p:stCondLst>
                                  <p:childTnLst>
                                    <p:set>
                                      <p:cBhvr>
                                        <p:cTn id="99" dur="1" fill="hold">
                                          <p:stCondLst>
                                            <p:cond delay="0"/>
                                          </p:stCondLst>
                                        </p:cTn>
                                        <p:tgtEl>
                                          <p:spTgt spid="1904673"/>
                                        </p:tgtEl>
                                        <p:attrNameLst>
                                          <p:attrName>style.visibility</p:attrName>
                                        </p:attrNameLst>
                                      </p:cBhvr>
                                      <p:to>
                                        <p:strVal val="visible"/>
                                      </p:to>
                                    </p:set>
                                    <p:anim calcmode="lin" valueType="num">
                                      <p:cBhvr>
                                        <p:cTn id="100" dur="500" fill="hold"/>
                                        <p:tgtEl>
                                          <p:spTgt spid="1904673"/>
                                        </p:tgtEl>
                                        <p:attrNameLst>
                                          <p:attrName>ppt_w</p:attrName>
                                        </p:attrNameLst>
                                      </p:cBhvr>
                                      <p:tavLst>
                                        <p:tav tm="0">
                                          <p:val>
                                            <p:strVal val="4*#ppt_w"/>
                                          </p:val>
                                        </p:tav>
                                        <p:tav tm="100000">
                                          <p:val>
                                            <p:strVal val="#ppt_w"/>
                                          </p:val>
                                        </p:tav>
                                      </p:tavLst>
                                    </p:anim>
                                    <p:anim calcmode="lin" valueType="num">
                                      <p:cBhvr>
                                        <p:cTn id="101" dur="500" fill="hold"/>
                                        <p:tgtEl>
                                          <p:spTgt spid="1904673"/>
                                        </p:tgtEl>
                                        <p:attrNameLst>
                                          <p:attrName>ppt_h</p:attrName>
                                        </p:attrNameLst>
                                      </p:cBhvr>
                                      <p:tavLst>
                                        <p:tav tm="0">
                                          <p:val>
                                            <p:strVal val="4*#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04642" grpId="0" animBg="1"/>
      <p:bldP spid="1904643" grpId="0" animBg="1" autoUpdateAnimBg="0"/>
      <p:bldP spid="1904644" grpId="0" animBg="1" autoUpdateAnimBg="0"/>
      <p:bldP spid="1904645" grpId="0" animBg="1" autoUpdateAnimBg="0"/>
      <p:bldP spid="1904646" grpId="0" animBg="1" autoUpdateAnimBg="0"/>
      <p:bldP spid="1904647" grpId="0" animBg="1" autoUpdateAnimBg="0"/>
      <p:bldP spid="1904648" grpId="0" animBg="1" autoUpdateAnimBg="0"/>
      <p:bldP spid="1904666" grpId="0" animBg="1"/>
      <p:bldP spid="1904670" grpId="0" animBg="1"/>
      <p:bldP spid="1904673" grpId="0" autoUpdateAnimBg="0"/>
      <p:bldP spid="1904674" grpId="0" build="p" bldLvl="2" autoUpdateAnimBg="0"/>
    </p:bld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05666" name="Rectangle 2"/>
          <p:cNvSpPr>
            <a:spLocks noChangeArrowheads="1"/>
          </p:cNvSpPr>
          <p:nvPr/>
        </p:nvSpPr>
        <p:spPr bwMode="auto">
          <a:xfrm>
            <a:off x="609600" y="1158875"/>
            <a:ext cx="7924800" cy="1127125"/>
          </a:xfrm>
          <a:prstGeom prst="rect">
            <a:avLst/>
          </a:prstGeom>
          <a:noFill/>
          <a:ln>
            <a:noFill/>
          </a:ln>
          <a:effectLst/>
          <a:extLst>
            <a:ext uri="{909E8E84-426E-40DD-AFC4-6F175D3DCCD1}">
              <a14:hiddenFill xmlns:a14="http://schemas.microsoft.com/office/drawing/2010/main">
                <a:solidFill>
                  <a:srgbClr val="EEF4FA"/>
                </a:solidFill>
              </a14:hiddenFill>
            </a:ext>
            <a:ext uri="{91240B29-F687-4F45-9708-019B960494DF}">
              <a14:hiddenLine xmlns:a14="http://schemas.microsoft.com/office/drawing/2010/main" w="12700" cap="sq">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spAutoFit/>
          </a:bodyPr>
          <a:lstStyle>
            <a:lvl1pPr algn="l">
              <a:defRPr sz="2400">
                <a:solidFill>
                  <a:schemeClr val="tx1"/>
                </a:solidFill>
                <a:latin typeface="Times New Roman" panose="02020603050405020304" pitchFamily="18" charset="0"/>
              </a:defRPr>
            </a:lvl1pPr>
            <a:lvl2pPr marL="574675" indent="-185738" algn="l">
              <a:defRPr sz="2400">
                <a:solidFill>
                  <a:schemeClr val="tx1"/>
                </a:solidFill>
                <a:latin typeface="Times New Roman" panose="02020603050405020304" pitchFamily="18" charset="0"/>
              </a:defRPr>
            </a:lvl2pPr>
            <a:lvl3pPr algn="l">
              <a:defRPr sz="2400">
                <a:solidFill>
                  <a:schemeClr val="tx1"/>
                </a:solidFill>
                <a:latin typeface="Times New Roman" panose="02020603050405020304" pitchFamily="18" charset="0"/>
              </a:defRPr>
            </a:lvl3pPr>
            <a:lvl4pPr algn="l">
              <a:defRPr sz="2400">
                <a:solidFill>
                  <a:schemeClr val="tx1"/>
                </a:solidFill>
                <a:latin typeface="Times New Roman" panose="02020603050405020304" pitchFamily="18" charset="0"/>
              </a:defRPr>
            </a:lvl4pPr>
            <a:lvl5pPr algn="l">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just">
              <a:lnSpc>
                <a:spcPct val="85000"/>
              </a:lnSpc>
              <a:spcAft>
                <a:spcPct val="35000"/>
              </a:spcAft>
              <a:buClr>
                <a:srgbClr val="CC3300"/>
              </a:buClr>
              <a:buSzPct val="50000"/>
              <a:buFont typeface="Wingdings" panose="05000000000000000000" pitchFamily="2" charset="2"/>
              <a:buNone/>
            </a:pPr>
            <a:r>
              <a:rPr kumimoji="0" lang="es-ES_tradnl" sz="2000">
                <a:solidFill>
                  <a:srgbClr val="000000"/>
                </a:solidFill>
                <a:latin typeface="Arial Narrow" panose="020B0606020202030204" pitchFamily="34" charset="0"/>
              </a:rPr>
              <a:t>Un objeto es la instancia de una clase (o categoría). Un objeto cuenta con una estructura, es decir atributos (propiedades) y operaciones. Las operaciones son todas las actividades que el objeto es capaz de realizar. Los atributos y operaciones, en conjunto, se conocen como características o razgos.</a:t>
            </a:r>
          </a:p>
        </p:txBody>
      </p:sp>
      <p:sp>
        <p:nvSpPr>
          <p:cNvPr id="1905667" name="Rectangle 3"/>
          <p:cNvSpPr>
            <a:spLocks noChangeArrowheads="1"/>
          </p:cNvSpPr>
          <p:nvPr>
            <p:ph type="title"/>
          </p:nvPr>
        </p:nvSpPr>
        <p:spPr bwMode="auto">
          <a:xfrm>
            <a:off x="533400" y="533400"/>
            <a:ext cx="80772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s-MX">
                <a:solidFill>
                  <a:schemeClr val="tx1"/>
                </a:solidFill>
              </a:rPr>
              <a:t>El paradigma OO</a:t>
            </a:r>
            <a:endParaRPr lang="en-US" sz="2000">
              <a:solidFill>
                <a:schemeClr val="tx1"/>
              </a:solidFill>
            </a:endParaRPr>
          </a:p>
        </p:txBody>
      </p:sp>
      <p:pic>
        <p:nvPicPr>
          <p:cNvPr id="1905668" name="Picture 4" descr="HH01656_"/>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9600" y="2971800"/>
            <a:ext cx="1295400" cy="1231900"/>
          </a:xfrm>
          <a:prstGeom prst="rect">
            <a:avLst/>
          </a:prstGeom>
          <a:noFill/>
          <a:extLst>
            <a:ext uri="{909E8E84-426E-40DD-AFC4-6F175D3DCCD1}">
              <a14:hiddenFill xmlns:a14="http://schemas.microsoft.com/office/drawing/2010/main">
                <a:solidFill>
                  <a:srgbClr val="FFFFFF"/>
                </a:solidFill>
              </a14:hiddenFill>
            </a:ext>
          </a:extLst>
        </p:spPr>
      </p:pic>
      <p:sp>
        <p:nvSpPr>
          <p:cNvPr id="1905669" name="Rectangle 5"/>
          <p:cNvSpPr>
            <a:spLocks noChangeArrowheads="1"/>
          </p:cNvSpPr>
          <p:nvPr/>
        </p:nvSpPr>
        <p:spPr bwMode="auto">
          <a:xfrm>
            <a:off x="2286000" y="2971800"/>
            <a:ext cx="1371600" cy="228600"/>
          </a:xfrm>
          <a:prstGeom prst="rect">
            <a:avLst/>
          </a:prstGeom>
          <a:solidFill>
            <a:srgbClr val="EEF4FA"/>
          </a:solidFill>
          <a:ln w="1270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10800" rIns="18000" bIns="10800" anchor="ctr"/>
          <a:lstStyle/>
          <a:p>
            <a:pPr algn="just">
              <a:lnSpc>
                <a:spcPct val="85000"/>
              </a:lnSpc>
              <a:buClr>
                <a:schemeClr val="tx1"/>
              </a:buClr>
              <a:buSzPct val="50000"/>
              <a:buFont typeface="Wingdings" panose="05000000000000000000" pitchFamily="2" charset="2"/>
              <a:buNone/>
            </a:pPr>
            <a:r>
              <a:rPr kumimoji="0" lang="es-MX" sz="1000"/>
              <a:t>Lavadora</a:t>
            </a:r>
            <a:endParaRPr kumimoji="0" lang="es-ES" sz="1000"/>
          </a:p>
        </p:txBody>
      </p:sp>
      <p:sp>
        <p:nvSpPr>
          <p:cNvPr id="1905670" name="Rectangle 6"/>
          <p:cNvSpPr>
            <a:spLocks noChangeArrowheads="1"/>
          </p:cNvSpPr>
          <p:nvPr/>
        </p:nvSpPr>
        <p:spPr bwMode="auto">
          <a:xfrm>
            <a:off x="2286000" y="3200400"/>
            <a:ext cx="1371600" cy="762000"/>
          </a:xfrm>
          <a:prstGeom prst="rect">
            <a:avLst/>
          </a:prstGeom>
          <a:solidFill>
            <a:srgbClr val="EEF4FA"/>
          </a:solidFill>
          <a:ln w="1270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10800" rIns="18000" bIns="10800" anchor="ctr"/>
          <a:lstStyle/>
          <a:p>
            <a:pPr algn="just">
              <a:lnSpc>
                <a:spcPct val="85000"/>
              </a:lnSpc>
              <a:buClr>
                <a:schemeClr val="tx1"/>
              </a:buClr>
              <a:buSzPct val="50000"/>
              <a:buFont typeface="Wingdings" panose="05000000000000000000" pitchFamily="2" charset="2"/>
              <a:buNone/>
            </a:pPr>
            <a:r>
              <a:rPr kumimoji="0" lang="es-MX" sz="1000"/>
              <a:t>marca</a:t>
            </a:r>
          </a:p>
          <a:p>
            <a:pPr algn="just">
              <a:lnSpc>
                <a:spcPct val="85000"/>
              </a:lnSpc>
              <a:buClr>
                <a:schemeClr val="tx1"/>
              </a:buClr>
              <a:buSzPct val="50000"/>
              <a:buFont typeface="Wingdings" panose="05000000000000000000" pitchFamily="2" charset="2"/>
              <a:buNone/>
            </a:pPr>
            <a:r>
              <a:rPr kumimoji="0" lang="es-MX" sz="1000"/>
              <a:t>modelo</a:t>
            </a:r>
          </a:p>
          <a:p>
            <a:pPr algn="just">
              <a:lnSpc>
                <a:spcPct val="85000"/>
              </a:lnSpc>
              <a:buClr>
                <a:schemeClr val="tx1"/>
              </a:buClr>
              <a:buSzPct val="50000"/>
              <a:buFont typeface="Wingdings" panose="05000000000000000000" pitchFamily="2" charset="2"/>
              <a:buNone/>
            </a:pPr>
            <a:r>
              <a:rPr kumimoji="0" lang="es-MX" sz="1000"/>
              <a:t>numeroSerie</a:t>
            </a:r>
          </a:p>
          <a:p>
            <a:pPr algn="just">
              <a:lnSpc>
                <a:spcPct val="85000"/>
              </a:lnSpc>
              <a:buClr>
                <a:schemeClr val="tx1"/>
              </a:buClr>
              <a:buSzPct val="50000"/>
              <a:buFont typeface="Wingdings" panose="05000000000000000000" pitchFamily="2" charset="2"/>
              <a:buNone/>
            </a:pPr>
            <a:r>
              <a:rPr kumimoji="0" lang="es-MX" sz="1000"/>
              <a:t>capacidad</a:t>
            </a:r>
            <a:endParaRPr kumimoji="0" lang="es-ES" sz="1000"/>
          </a:p>
        </p:txBody>
      </p:sp>
      <p:sp>
        <p:nvSpPr>
          <p:cNvPr id="1905671" name="Rectangle 7"/>
          <p:cNvSpPr>
            <a:spLocks noChangeArrowheads="1"/>
          </p:cNvSpPr>
          <p:nvPr/>
        </p:nvSpPr>
        <p:spPr bwMode="auto">
          <a:xfrm>
            <a:off x="2286000" y="3962400"/>
            <a:ext cx="1371600" cy="457200"/>
          </a:xfrm>
          <a:prstGeom prst="rect">
            <a:avLst/>
          </a:prstGeom>
          <a:solidFill>
            <a:srgbClr val="EEF4FA"/>
          </a:solidFill>
          <a:ln w="1270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10800" rIns="18000" bIns="10800" anchor="ctr"/>
          <a:lstStyle/>
          <a:p>
            <a:pPr algn="just">
              <a:lnSpc>
                <a:spcPct val="85000"/>
              </a:lnSpc>
              <a:buClr>
                <a:schemeClr val="tx1"/>
              </a:buClr>
              <a:buSzPct val="50000"/>
              <a:buFont typeface="Wingdings" panose="05000000000000000000" pitchFamily="2" charset="2"/>
              <a:buNone/>
            </a:pPr>
            <a:r>
              <a:rPr kumimoji="0" lang="es-MX" sz="1000"/>
              <a:t>agregarRopa()</a:t>
            </a:r>
          </a:p>
          <a:p>
            <a:pPr algn="just">
              <a:lnSpc>
                <a:spcPct val="85000"/>
              </a:lnSpc>
              <a:buClr>
                <a:schemeClr val="tx1"/>
              </a:buClr>
              <a:buSzPct val="50000"/>
              <a:buFont typeface="Wingdings" panose="05000000000000000000" pitchFamily="2" charset="2"/>
              <a:buNone/>
            </a:pPr>
            <a:r>
              <a:rPr kumimoji="0" lang="es-MX" sz="1000"/>
              <a:t>agregarDetergente()</a:t>
            </a:r>
          </a:p>
          <a:p>
            <a:pPr algn="just">
              <a:lnSpc>
                <a:spcPct val="85000"/>
              </a:lnSpc>
              <a:buClr>
                <a:schemeClr val="tx1"/>
              </a:buClr>
              <a:buSzPct val="50000"/>
              <a:buFont typeface="Wingdings" panose="05000000000000000000" pitchFamily="2" charset="2"/>
              <a:buNone/>
            </a:pPr>
            <a:r>
              <a:rPr kumimoji="0" lang="es-MX" sz="1000"/>
              <a:t>sacarRopa()</a:t>
            </a:r>
            <a:endParaRPr kumimoji="0" lang="es-ES" sz="1000"/>
          </a:p>
        </p:txBody>
      </p:sp>
      <p:sp>
        <p:nvSpPr>
          <p:cNvPr id="1905672" name="Rectangle 8"/>
          <p:cNvSpPr>
            <a:spLocks noChangeArrowheads="1"/>
          </p:cNvSpPr>
          <p:nvPr/>
        </p:nvSpPr>
        <p:spPr bwMode="auto">
          <a:xfrm>
            <a:off x="6934200" y="2971800"/>
            <a:ext cx="1371600" cy="228600"/>
          </a:xfrm>
          <a:prstGeom prst="rect">
            <a:avLst/>
          </a:prstGeom>
          <a:solidFill>
            <a:srgbClr val="EEF4FA"/>
          </a:solidFill>
          <a:ln w="1270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10800" rIns="18000" bIns="10800" anchor="ctr"/>
          <a:lstStyle/>
          <a:p>
            <a:pPr algn="just">
              <a:lnSpc>
                <a:spcPct val="85000"/>
              </a:lnSpc>
              <a:buClr>
                <a:schemeClr val="tx1"/>
              </a:buClr>
              <a:buSzPct val="50000"/>
              <a:buFont typeface="Wingdings" panose="05000000000000000000" pitchFamily="2" charset="2"/>
              <a:buNone/>
            </a:pPr>
            <a:r>
              <a:rPr kumimoji="0" lang="es-MX" sz="1000"/>
              <a:t>Lavadora</a:t>
            </a:r>
            <a:endParaRPr kumimoji="0" lang="es-ES" sz="1000"/>
          </a:p>
        </p:txBody>
      </p:sp>
      <p:sp>
        <p:nvSpPr>
          <p:cNvPr id="1905673" name="Rectangle 9"/>
          <p:cNvSpPr>
            <a:spLocks noChangeArrowheads="1"/>
          </p:cNvSpPr>
          <p:nvPr/>
        </p:nvSpPr>
        <p:spPr bwMode="auto">
          <a:xfrm>
            <a:off x="6934200" y="3200400"/>
            <a:ext cx="1371600" cy="1295400"/>
          </a:xfrm>
          <a:prstGeom prst="rect">
            <a:avLst/>
          </a:prstGeom>
          <a:solidFill>
            <a:srgbClr val="EEF4FA"/>
          </a:solidFill>
          <a:ln w="1270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10800" rIns="18000" bIns="10800" anchor="ctr"/>
          <a:lstStyle/>
          <a:p>
            <a:pPr algn="just">
              <a:lnSpc>
                <a:spcPct val="85000"/>
              </a:lnSpc>
              <a:buClr>
                <a:schemeClr val="tx1"/>
              </a:buClr>
              <a:buSzPct val="50000"/>
              <a:buFont typeface="Wingdings" panose="05000000000000000000" pitchFamily="2" charset="2"/>
              <a:buNone/>
            </a:pPr>
            <a:r>
              <a:rPr kumimoji="0" lang="es-MX" sz="1000"/>
              <a:t>marca</a:t>
            </a:r>
          </a:p>
          <a:p>
            <a:pPr algn="just">
              <a:lnSpc>
                <a:spcPct val="85000"/>
              </a:lnSpc>
              <a:buClr>
                <a:schemeClr val="tx1"/>
              </a:buClr>
              <a:buSzPct val="50000"/>
              <a:buFont typeface="Wingdings" panose="05000000000000000000" pitchFamily="2" charset="2"/>
              <a:buNone/>
            </a:pPr>
            <a:r>
              <a:rPr kumimoji="0" lang="es-MX" sz="1000"/>
              <a:t>modelo</a:t>
            </a:r>
          </a:p>
          <a:p>
            <a:pPr algn="just">
              <a:lnSpc>
                <a:spcPct val="85000"/>
              </a:lnSpc>
              <a:buClr>
                <a:schemeClr val="tx1"/>
              </a:buClr>
              <a:buSzPct val="50000"/>
              <a:buFont typeface="Wingdings" panose="05000000000000000000" pitchFamily="2" charset="2"/>
              <a:buNone/>
            </a:pPr>
            <a:r>
              <a:rPr kumimoji="0" lang="es-MX" sz="1000"/>
              <a:t>numeroSerie</a:t>
            </a:r>
          </a:p>
          <a:p>
            <a:pPr algn="just">
              <a:lnSpc>
                <a:spcPct val="85000"/>
              </a:lnSpc>
              <a:buClr>
                <a:schemeClr val="tx1"/>
              </a:buClr>
              <a:buSzPct val="50000"/>
              <a:buFont typeface="Wingdings" panose="05000000000000000000" pitchFamily="2" charset="2"/>
              <a:buNone/>
            </a:pPr>
            <a:r>
              <a:rPr kumimoji="0" lang="es-MX" sz="1000"/>
              <a:t>capacidad</a:t>
            </a:r>
          </a:p>
          <a:p>
            <a:pPr algn="just">
              <a:lnSpc>
                <a:spcPct val="85000"/>
              </a:lnSpc>
              <a:buClr>
                <a:schemeClr val="tx1"/>
              </a:buClr>
              <a:buSzPct val="50000"/>
              <a:buFont typeface="Wingdings" panose="05000000000000000000" pitchFamily="2" charset="2"/>
              <a:buNone/>
            </a:pPr>
            <a:r>
              <a:rPr kumimoji="0" lang="es-MX" sz="1000"/>
              <a:t>volumenTambor</a:t>
            </a:r>
          </a:p>
          <a:p>
            <a:pPr algn="just">
              <a:lnSpc>
                <a:spcPct val="85000"/>
              </a:lnSpc>
              <a:buClr>
                <a:schemeClr val="tx1"/>
              </a:buClr>
              <a:buSzPct val="50000"/>
              <a:buFont typeface="Wingdings" panose="05000000000000000000" pitchFamily="2" charset="2"/>
              <a:buNone/>
            </a:pPr>
            <a:r>
              <a:rPr kumimoji="0" lang="es-MX" sz="1000"/>
              <a:t>cronometroInterno</a:t>
            </a:r>
          </a:p>
          <a:p>
            <a:pPr algn="just">
              <a:lnSpc>
                <a:spcPct val="85000"/>
              </a:lnSpc>
              <a:buClr>
                <a:schemeClr val="tx1"/>
              </a:buClr>
              <a:buSzPct val="50000"/>
              <a:buFont typeface="Wingdings" panose="05000000000000000000" pitchFamily="2" charset="2"/>
              <a:buNone/>
            </a:pPr>
            <a:r>
              <a:rPr kumimoji="0" lang="es-MX" sz="1000"/>
              <a:t>trampa</a:t>
            </a:r>
          </a:p>
          <a:p>
            <a:pPr algn="just">
              <a:lnSpc>
                <a:spcPct val="85000"/>
              </a:lnSpc>
              <a:buClr>
                <a:schemeClr val="tx1"/>
              </a:buClr>
              <a:buSzPct val="50000"/>
              <a:buFont typeface="Wingdings" panose="05000000000000000000" pitchFamily="2" charset="2"/>
              <a:buNone/>
            </a:pPr>
            <a:r>
              <a:rPr kumimoji="0" lang="es-MX" sz="1000"/>
              <a:t>motor</a:t>
            </a:r>
          </a:p>
          <a:p>
            <a:pPr algn="just">
              <a:lnSpc>
                <a:spcPct val="85000"/>
              </a:lnSpc>
              <a:buClr>
                <a:schemeClr val="tx1"/>
              </a:buClr>
              <a:buSzPct val="50000"/>
              <a:buFont typeface="Wingdings" panose="05000000000000000000" pitchFamily="2" charset="2"/>
              <a:buNone/>
            </a:pPr>
            <a:r>
              <a:rPr kumimoji="0" lang="es-MX" sz="1000"/>
              <a:t>velocidadMotor</a:t>
            </a:r>
            <a:endParaRPr kumimoji="0" lang="es-ES" sz="1000"/>
          </a:p>
        </p:txBody>
      </p:sp>
      <p:sp>
        <p:nvSpPr>
          <p:cNvPr id="1905674" name="Rectangle 10"/>
          <p:cNvSpPr>
            <a:spLocks noChangeArrowheads="1"/>
          </p:cNvSpPr>
          <p:nvPr/>
        </p:nvSpPr>
        <p:spPr bwMode="auto">
          <a:xfrm>
            <a:off x="6934200" y="4495800"/>
            <a:ext cx="1371600" cy="1219200"/>
          </a:xfrm>
          <a:prstGeom prst="rect">
            <a:avLst/>
          </a:prstGeom>
          <a:solidFill>
            <a:srgbClr val="EEF4FA"/>
          </a:solidFill>
          <a:ln w="1270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10800" rIns="18000" bIns="10800" anchor="ctr"/>
          <a:lstStyle/>
          <a:p>
            <a:pPr algn="just">
              <a:lnSpc>
                <a:spcPct val="85000"/>
              </a:lnSpc>
              <a:buClr>
                <a:schemeClr val="tx1"/>
              </a:buClr>
              <a:buSzPct val="50000"/>
              <a:buFont typeface="Wingdings" panose="05000000000000000000" pitchFamily="2" charset="2"/>
              <a:buNone/>
            </a:pPr>
            <a:r>
              <a:rPr kumimoji="0" lang="es-MX" sz="1000"/>
              <a:t>agregarRopa()</a:t>
            </a:r>
          </a:p>
          <a:p>
            <a:pPr algn="just">
              <a:lnSpc>
                <a:spcPct val="85000"/>
              </a:lnSpc>
              <a:buClr>
                <a:schemeClr val="tx1"/>
              </a:buClr>
              <a:buSzPct val="50000"/>
              <a:buFont typeface="Wingdings" panose="05000000000000000000" pitchFamily="2" charset="2"/>
              <a:buNone/>
            </a:pPr>
            <a:r>
              <a:rPr kumimoji="0" lang="es-MX" sz="1000"/>
              <a:t>agregarDetergente()</a:t>
            </a:r>
          </a:p>
          <a:p>
            <a:pPr algn="just">
              <a:lnSpc>
                <a:spcPct val="85000"/>
              </a:lnSpc>
              <a:buClr>
                <a:schemeClr val="tx1"/>
              </a:buClr>
              <a:buSzPct val="50000"/>
              <a:buFont typeface="Wingdings" panose="05000000000000000000" pitchFamily="2" charset="2"/>
              <a:buNone/>
            </a:pPr>
            <a:r>
              <a:rPr kumimoji="0" lang="es-MX" sz="1000"/>
              <a:t>sacarRopa()</a:t>
            </a:r>
          </a:p>
          <a:p>
            <a:pPr algn="just">
              <a:lnSpc>
                <a:spcPct val="85000"/>
              </a:lnSpc>
              <a:buClr>
                <a:schemeClr val="tx1"/>
              </a:buClr>
              <a:buSzPct val="50000"/>
              <a:buFont typeface="Wingdings" panose="05000000000000000000" pitchFamily="2" charset="2"/>
              <a:buNone/>
            </a:pPr>
            <a:r>
              <a:rPr kumimoji="0" lang="es-MX" sz="1000"/>
              <a:t>agregarBlanqueador()</a:t>
            </a:r>
          </a:p>
          <a:p>
            <a:pPr algn="just">
              <a:lnSpc>
                <a:spcPct val="85000"/>
              </a:lnSpc>
              <a:buClr>
                <a:schemeClr val="tx1"/>
              </a:buClr>
              <a:buSzPct val="50000"/>
              <a:buFont typeface="Wingdings" panose="05000000000000000000" pitchFamily="2" charset="2"/>
              <a:buNone/>
            </a:pPr>
            <a:r>
              <a:rPr kumimoji="0" lang="es-MX" sz="1000"/>
              <a:t>cronometrarRemojo()</a:t>
            </a:r>
          </a:p>
          <a:p>
            <a:pPr algn="just">
              <a:lnSpc>
                <a:spcPct val="85000"/>
              </a:lnSpc>
              <a:buClr>
                <a:schemeClr val="tx1"/>
              </a:buClr>
              <a:buSzPct val="50000"/>
              <a:buFont typeface="Wingdings" panose="05000000000000000000" pitchFamily="2" charset="2"/>
              <a:buNone/>
            </a:pPr>
            <a:r>
              <a:rPr kumimoji="0" lang="es-MX" sz="1000"/>
              <a:t>cronometrarLavado()</a:t>
            </a:r>
          </a:p>
          <a:p>
            <a:pPr algn="just">
              <a:lnSpc>
                <a:spcPct val="85000"/>
              </a:lnSpc>
              <a:buClr>
                <a:schemeClr val="tx1"/>
              </a:buClr>
              <a:buSzPct val="50000"/>
              <a:buFont typeface="Wingdings" panose="05000000000000000000" pitchFamily="2" charset="2"/>
              <a:buNone/>
            </a:pPr>
            <a:r>
              <a:rPr kumimoji="0" lang="es-MX" sz="1000"/>
              <a:t>cronometrarEnjuague()</a:t>
            </a:r>
          </a:p>
          <a:p>
            <a:pPr algn="just">
              <a:lnSpc>
                <a:spcPct val="85000"/>
              </a:lnSpc>
              <a:buClr>
                <a:schemeClr val="tx1"/>
              </a:buClr>
              <a:buSzPct val="50000"/>
              <a:buFont typeface="Wingdings" panose="05000000000000000000" pitchFamily="2" charset="2"/>
              <a:buNone/>
            </a:pPr>
            <a:r>
              <a:rPr kumimoji="0" lang="es-MX" sz="1000"/>
              <a:t>cronometrarCentrifugado()</a:t>
            </a:r>
            <a:endParaRPr kumimoji="0" lang="es-ES" sz="1000"/>
          </a:p>
        </p:txBody>
      </p:sp>
      <p:sp>
        <p:nvSpPr>
          <p:cNvPr id="1905675" name="AutoShape 11"/>
          <p:cNvSpPr>
            <a:spLocks noChangeArrowheads="1"/>
          </p:cNvSpPr>
          <p:nvPr/>
        </p:nvSpPr>
        <p:spPr bwMode="auto">
          <a:xfrm>
            <a:off x="1143000" y="5029200"/>
            <a:ext cx="2057400" cy="457200"/>
          </a:xfrm>
          <a:prstGeom prst="wedgeRoundRectCallout">
            <a:avLst>
              <a:gd name="adj1" fmla="val 26852"/>
              <a:gd name="adj2" fmla="val -173958"/>
              <a:gd name="adj3" fmla="val 16667"/>
            </a:avLst>
          </a:prstGeom>
          <a:solidFill>
            <a:srgbClr val="FFE5FF"/>
          </a:solidFill>
          <a:ln w="12700" cap="sq">
            <a:solidFill>
              <a:schemeClr val="bg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0800" rIns="18000" bIns="10800" anchor="ctr">
            <a:spAutoFit/>
          </a:bodyPr>
          <a:lstStyle/>
          <a:p>
            <a:pPr>
              <a:lnSpc>
                <a:spcPct val="85000"/>
              </a:lnSpc>
              <a:buClr>
                <a:schemeClr val="tx1"/>
              </a:buClr>
              <a:buSzPct val="50000"/>
              <a:buFont typeface="Wingdings" panose="05000000000000000000" pitchFamily="2" charset="2"/>
              <a:buNone/>
            </a:pPr>
            <a:r>
              <a:rPr kumimoji="0" lang="es-MX" sz="1000">
                <a:latin typeface="Times New Roman" panose="02020603050405020304" pitchFamily="18" charset="0"/>
              </a:rPr>
              <a:t>Una clase tiene otro propósito además de la categorización. Es una plantilla para fabricar objetos.</a:t>
            </a:r>
            <a:endParaRPr kumimoji="0" lang="es-ES" sz="1000">
              <a:latin typeface="Times New Roman" panose="02020603050405020304" pitchFamily="18" charset="0"/>
            </a:endParaRPr>
          </a:p>
        </p:txBody>
      </p:sp>
      <p:sp>
        <p:nvSpPr>
          <p:cNvPr id="1905676" name="AutoShape 12"/>
          <p:cNvSpPr>
            <a:spLocks noChangeArrowheads="1"/>
          </p:cNvSpPr>
          <p:nvPr/>
        </p:nvSpPr>
        <p:spPr bwMode="auto">
          <a:xfrm>
            <a:off x="4572000" y="2971800"/>
            <a:ext cx="2057400" cy="2435225"/>
          </a:xfrm>
          <a:prstGeom prst="cloudCallout">
            <a:avLst>
              <a:gd name="adj1" fmla="val -81866"/>
              <a:gd name="adj2" fmla="val -20861"/>
            </a:avLst>
          </a:prstGeom>
          <a:solidFill>
            <a:srgbClr val="FFE5FF"/>
          </a:solidFill>
          <a:ln w="12700" cap="sq">
            <a:solidFill>
              <a:schemeClr val="bg2"/>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0800" rIns="18000" bIns="10800" anchor="ctr">
            <a:spAutoFit/>
          </a:bodyPr>
          <a:lstStyle/>
          <a:p>
            <a:pPr algn="just">
              <a:lnSpc>
                <a:spcPct val="85000"/>
              </a:lnSpc>
              <a:buClr>
                <a:schemeClr val="tx1"/>
              </a:buClr>
              <a:buSzPct val="50000"/>
              <a:buFont typeface="Wingdings" panose="05000000000000000000" pitchFamily="2" charset="2"/>
              <a:buNone/>
            </a:pPr>
            <a:r>
              <a:rPr kumimoji="0" lang="es-MX" sz="1000">
                <a:latin typeface="Times New Roman" panose="02020603050405020304" pitchFamily="18" charset="0"/>
              </a:rPr>
              <a:t>Es importante que recuerde que el propósito de la OO es desarrollar software que refleje particularmente (modele) un esquema del mundo. Entre más atributos y acciones tome en cuenta, mayor será la similitud de su modelo con la realidad.</a:t>
            </a:r>
            <a:endParaRPr kumimoji="0" lang="es-ES" sz="100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905666"/>
                                        </p:tgtEl>
                                        <p:attrNameLst>
                                          <p:attrName>style.visibility</p:attrName>
                                        </p:attrNameLst>
                                      </p:cBhvr>
                                      <p:to>
                                        <p:strVal val="visible"/>
                                      </p:to>
                                    </p:set>
                                    <p:anim calcmode="lin" valueType="num">
                                      <p:cBhvr additive="base">
                                        <p:cTn id="7" dur="500" fill="hold"/>
                                        <p:tgtEl>
                                          <p:spTgt spid="1905666"/>
                                        </p:tgtEl>
                                        <p:attrNameLst>
                                          <p:attrName>ppt_x</p:attrName>
                                        </p:attrNameLst>
                                      </p:cBhvr>
                                      <p:tavLst>
                                        <p:tav tm="0">
                                          <p:val>
                                            <p:strVal val="0-#ppt_w/2"/>
                                          </p:val>
                                        </p:tav>
                                        <p:tav tm="100000">
                                          <p:val>
                                            <p:strVal val="#ppt_x"/>
                                          </p:val>
                                        </p:tav>
                                      </p:tavLst>
                                    </p:anim>
                                    <p:anim calcmode="lin" valueType="num">
                                      <p:cBhvr additive="base">
                                        <p:cTn id="8" dur="500" fill="hold"/>
                                        <p:tgtEl>
                                          <p:spTgt spid="1905666"/>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3" presetClass="entr" presetSubtype="32" fill="hold" nodeType="clickEffect">
                                  <p:stCondLst>
                                    <p:cond delay="0"/>
                                  </p:stCondLst>
                                  <p:childTnLst>
                                    <p:set>
                                      <p:cBhvr>
                                        <p:cTn id="12" dur="1" fill="hold">
                                          <p:stCondLst>
                                            <p:cond delay="0"/>
                                          </p:stCondLst>
                                        </p:cTn>
                                        <p:tgtEl>
                                          <p:spTgt spid="1905668"/>
                                        </p:tgtEl>
                                        <p:attrNameLst>
                                          <p:attrName>style.visibility</p:attrName>
                                        </p:attrNameLst>
                                      </p:cBhvr>
                                      <p:to>
                                        <p:strVal val="visible"/>
                                      </p:to>
                                    </p:set>
                                    <p:anim calcmode="lin" valueType="num">
                                      <p:cBhvr>
                                        <p:cTn id="13" dur="500" fill="hold"/>
                                        <p:tgtEl>
                                          <p:spTgt spid="1905668"/>
                                        </p:tgtEl>
                                        <p:attrNameLst>
                                          <p:attrName>ppt_w</p:attrName>
                                        </p:attrNameLst>
                                      </p:cBhvr>
                                      <p:tavLst>
                                        <p:tav tm="0">
                                          <p:val>
                                            <p:strVal val="4*#ppt_w"/>
                                          </p:val>
                                        </p:tav>
                                        <p:tav tm="100000">
                                          <p:val>
                                            <p:strVal val="#ppt_w"/>
                                          </p:val>
                                        </p:tav>
                                      </p:tavLst>
                                    </p:anim>
                                    <p:anim calcmode="lin" valueType="num">
                                      <p:cBhvr>
                                        <p:cTn id="14" dur="500" fill="hold"/>
                                        <p:tgtEl>
                                          <p:spTgt spid="1905668"/>
                                        </p:tgtEl>
                                        <p:attrNameLst>
                                          <p:attrName>ppt_h</p:attrName>
                                        </p:attrNameLst>
                                      </p:cBhvr>
                                      <p:tavLst>
                                        <p:tav tm="0">
                                          <p:val>
                                            <p:strVal val="4*#ppt_h"/>
                                          </p:val>
                                        </p:tav>
                                        <p:tav tm="100000">
                                          <p:val>
                                            <p:strVal val="#ppt_h"/>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15" presetClass="entr" presetSubtype="0" fill="hold" grpId="0" nodeType="clickEffect">
                                  <p:stCondLst>
                                    <p:cond delay="0"/>
                                  </p:stCondLst>
                                  <p:childTnLst>
                                    <p:set>
                                      <p:cBhvr>
                                        <p:cTn id="18" dur="1" fill="hold">
                                          <p:stCondLst>
                                            <p:cond delay="0"/>
                                          </p:stCondLst>
                                        </p:cTn>
                                        <p:tgtEl>
                                          <p:spTgt spid="1905669"/>
                                        </p:tgtEl>
                                        <p:attrNameLst>
                                          <p:attrName>style.visibility</p:attrName>
                                        </p:attrNameLst>
                                      </p:cBhvr>
                                      <p:to>
                                        <p:strVal val="visible"/>
                                      </p:to>
                                    </p:set>
                                    <p:anim calcmode="lin" valueType="num">
                                      <p:cBhvr>
                                        <p:cTn id="19" dur="1000" fill="hold"/>
                                        <p:tgtEl>
                                          <p:spTgt spid="1905669"/>
                                        </p:tgtEl>
                                        <p:attrNameLst>
                                          <p:attrName>ppt_w</p:attrName>
                                        </p:attrNameLst>
                                      </p:cBhvr>
                                      <p:tavLst>
                                        <p:tav tm="0">
                                          <p:val>
                                            <p:fltVal val="0"/>
                                          </p:val>
                                        </p:tav>
                                        <p:tav tm="100000">
                                          <p:val>
                                            <p:strVal val="#ppt_w"/>
                                          </p:val>
                                        </p:tav>
                                      </p:tavLst>
                                    </p:anim>
                                    <p:anim calcmode="lin" valueType="num">
                                      <p:cBhvr>
                                        <p:cTn id="20" dur="1000" fill="hold"/>
                                        <p:tgtEl>
                                          <p:spTgt spid="1905669"/>
                                        </p:tgtEl>
                                        <p:attrNameLst>
                                          <p:attrName>ppt_h</p:attrName>
                                        </p:attrNameLst>
                                      </p:cBhvr>
                                      <p:tavLst>
                                        <p:tav tm="0">
                                          <p:val>
                                            <p:fltVal val="0"/>
                                          </p:val>
                                        </p:tav>
                                        <p:tav tm="100000">
                                          <p:val>
                                            <p:strVal val="#ppt_h"/>
                                          </p:val>
                                        </p:tav>
                                      </p:tavLst>
                                    </p:anim>
                                    <p:anim calcmode="lin" valueType="num">
                                      <p:cBhvr>
                                        <p:cTn id="21" dur="1000" fill="hold"/>
                                        <p:tgtEl>
                                          <p:spTgt spid="1905669"/>
                                        </p:tgtEl>
                                        <p:attrNameLst>
                                          <p:attrName>ppt_x</p:attrName>
                                        </p:attrNameLst>
                                      </p:cBhvr>
                                      <p:tavLst>
                                        <p:tav tm="0" fmla="#ppt_x+(cos(-2*pi*(1-$))*-#ppt_x-sin(-2*pi*(1-$))*(1-#ppt_y))*(1-$)">
                                          <p:val>
                                            <p:fltVal val="0"/>
                                          </p:val>
                                        </p:tav>
                                        <p:tav tm="100000">
                                          <p:val>
                                            <p:fltVal val="1"/>
                                          </p:val>
                                        </p:tav>
                                      </p:tavLst>
                                    </p:anim>
                                    <p:anim calcmode="lin" valueType="num">
                                      <p:cBhvr>
                                        <p:cTn id="22" dur="1000" fill="hold"/>
                                        <p:tgtEl>
                                          <p:spTgt spid="1905669"/>
                                        </p:tgtEl>
                                        <p:attrNameLst>
                                          <p:attrName>ppt_y</p:attrName>
                                        </p:attrNameLst>
                                      </p:cBhvr>
                                      <p:tavLst>
                                        <p:tav tm="0" fmla="#ppt_y+(sin(-2*pi*(1-$))*-#ppt_x+cos(-2*pi*(1-$))*(1-#ppt_y))*(1-$)">
                                          <p:val>
                                            <p:fltVal val="0"/>
                                          </p:val>
                                        </p:tav>
                                        <p:tav tm="100000">
                                          <p:val>
                                            <p:fltVal val="1"/>
                                          </p:val>
                                        </p:tav>
                                      </p:tavLst>
                                    </p:anim>
                                  </p:childTnLst>
                                </p:cTn>
                              </p:par>
                            </p:childTnLst>
                          </p:cTn>
                        </p:par>
                        <p:par>
                          <p:cTn id="23" fill="hold" nodeType="afterGroup">
                            <p:stCondLst>
                              <p:cond delay="1000"/>
                            </p:stCondLst>
                            <p:childTnLst>
                              <p:par>
                                <p:cTn id="24" presetID="15" presetClass="entr" presetSubtype="0" fill="hold" grpId="0" nodeType="afterEffect">
                                  <p:stCondLst>
                                    <p:cond delay="0"/>
                                  </p:stCondLst>
                                  <p:childTnLst>
                                    <p:set>
                                      <p:cBhvr>
                                        <p:cTn id="25" dur="1" fill="hold">
                                          <p:stCondLst>
                                            <p:cond delay="0"/>
                                          </p:stCondLst>
                                        </p:cTn>
                                        <p:tgtEl>
                                          <p:spTgt spid="1905670"/>
                                        </p:tgtEl>
                                        <p:attrNameLst>
                                          <p:attrName>style.visibility</p:attrName>
                                        </p:attrNameLst>
                                      </p:cBhvr>
                                      <p:to>
                                        <p:strVal val="visible"/>
                                      </p:to>
                                    </p:set>
                                    <p:anim calcmode="lin" valueType="num">
                                      <p:cBhvr>
                                        <p:cTn id="26" dur="1000" fill="hold"/>
                                        <p:tgtEl>
                                          <p:spTgt spid="1905670"/>
                                        </p:tgtEl>
                                        <p:attrNameLst>
                                          <p:attrName>ppt_w</p:attrName>
                                        </p:attrNameLst>
                                      </p:cBhvr>
                                      <p:tavLst>
                                        <p:tav tm="0">
                                          <p:val>
                                            <p:fltVal val="0"/>
                                          </p:val>
                                        </p:tav>
                                        <p:tav tm="100000">
                                          <p:val>
                                            <p:strVal val="#ppt_w"/>
                                          </p:val>
                                        </p:tav>
                                      </p:tavLst>
                                    </p:anim>
                                    <p:anim calcmode="lin" valueType="num">
                                      <p:cBhvr>
                                        <p:cTn id="27" dur="1000" fill="hold"/>
                                        <p:tgtEl>
                                          <p:spTgt spid="1905670"/>
                                        </p:tgtEl>
                                        <p:attrNameLst>
                                          <p:attrName>ppt_h</p:attrName>
                                        </p:attrNameLst>
                                      </p:cBhvr>
                                      <p:tavLst>
                                        <p:tav tm="0">
                                          <p:val>
                                            <p:fltVal val="0"/>
                                          </p:val>
                                        </p:tav>
                                        <p:tav tm="100000">
                                          <p:val>
                                            <p:strVal val="#ppt_h"/>
                                          </p:val>
                                        </p:tav>
                                      </p:tavLst>
                                    </p:anim>
                                    <p:anim calcmode="lin" valueType="num">
                                      <p:cBhvr>
                                        <p:cTn id="28" dur="1000" fill="hold"/>
                                        <p:tgtEl>
                                          <p:spTgt spid="1905670"/>
                                        </p:tgtEl>
                                        <p:attrNameLst>
                                          <p:attrName>ppt_x</p:attrName>
                                        </p:attrNameLst>
                                      </p:cBhvr>
                                      <p:tavLst>
                                        <p:tav tm="0" fmla="#ppt_x+(cos(-2*pi*(1-$))*-#ppt_x-sin(-2*pi*(1-$))*(1-#ppt_y))*(1-$)">
                                          <p:val>
                                            <p:fltVal val="0"/>
                                          </p:val>
                                        </p:tav>
                                        <p:tav tm="100000">
                                          <p:val>
                                            <p:fltVal val="1"/>
                                          </p:val>
                                        </p:tav>
                                      </p:tavLst>
                                    </p:anim>
                                    <p:anim calcmode="lin" valueType="num">
                                      <p:cBhvr>
                                        <p:cTn id="29" dur="1000" fill="hold"/>
                                        <p:tgtEl>
                                          <p:spTgt spid="1905670"/>
                                        </p:tgtEl>
                                        <p:attrNameLst>
                                          <p:attrName>ppt_y</p:attrName>
                                        </p:attrNameLst>
                                      </p:cBhvr>
                                      <p:tavLst>
                                        <p:tav tm="0" fmla="#ppt_y+(sin(-2*pi*(1-$))*-#ppt_x+cos(-2*pi*(1-$))*(1-#ppt_y))*(1-$)">
                                          <p:val>
                                            <p:fltVal val="0"/>
                                          </p:val>
                                        </p:tav>
                                        <p:tav tm="100000">
                                          <p:val>
                                            <p:fltVal val="1"/>
                                          </p:val>
                                        </p:tav>
                                      </p:tavLst>
                                    </p:anim>
                                  </p:childTnLst>
                                </p:cTn>
                              </p:par>
                            </p:childTnLst>
                          </p:cTn>
                        </p:par>
                        <p:par>
                          <p:cTn id="30" fill="hold" nodeType="afterGroup">
                            <p:stCondLst>
                              <p:cond delay="2000"/>
                            </p:stCondLst>
                            <p:childTnLst>
                              <p:par>
                                <p:cTn id="31" presetID="15" presetClass="entr" presetSubtype="0" fill="hold" grpId="0" nodeType="afterEffect">
                                  <p:stCondLst>
                                    <p:cond delay="0"/>
                                  </p:stCondLst>
                                  <p:childTnLst>
                                    <p:set>
                                      <p:cBhvr>
                                        <p:cTn id="32" dur="1" fill="hold">
                                          <p:stCondLst>
                                            <p:cond delay="0"/>
                                          </p:stCondLst>
                                        </p:cTn>
                                        <p:tgtEl>
                                          <p:spTgt spid="1905671"/>
                                        </p:tgtEl>
                                        <p:attrNameLst>
                                          <p:attrName>style.visibility</p:attrName>
                                        </p:attrNameLst>
                                      </p:cBhvr>
                                      <p:to>
                                        <p:strVal val="visible"/>
                                      </p:to>
                                    </p:set>
                                    <p:anim calcmode="lin" valueType="num">
                                      <p:cBhvr>
                                        <p:cTn id="33" dur="1000" fill="hold"/>
                                        <p:tgtEl>
                                          <p:spTgt spid="1905671"/>
                                        </p:tgtEl>
                                        <p:attrNameLst>
                                          <p:attrName>ppt_w</p:attrName>
                                        </p:attrNameLst>
                                      </p:cBhvr>
                                      <p:tavLst>
                                        <p:tav tm="0">
                                          <p:val>
                                            <p:fltVal val="0"/>
                                          </p:val>
                                        </p:tav>
                                        <p:tav tm="100000">
                                          <p:val>
                                            <p:strVal val="#ppt_w"/>
                                          </p:val>
                                        </p:tav>
                                      </p:tavLst>
                                    </p:anim>
                                    <p:anim calcmode="lin" valueType="num">
                                      <p:cBhvr>
                                        <p:cTn id="34" dur="1000" fill="hold"/>
                                        <p:tgtEl>
                                          <p:spTgt spid="1905671"/>
                                        </p:tgtEl>
                                        <p:attrNameLst>
                                          <p:attrName>ppt_h</p:attrName>
                                        </p:attrNameLst>
                                      </p:cBhvr>
                                      <p:tavLst>
                                        <p:tav tm="0">
                                          <p:val>
                                            <p:fltVal val="0"/>
                                          </p:val>
                                        </p:tav>
                                        <p:tav tm="100000">
                                          <p:val>
                                            <p:strVal val="#ppt_h"/>
                                          </p:val>
                                        </p:tav>
                                      </p:tavLst>
                                    </p:anim>
                                    <p:anim calcmode="lin" valueType="num">
                                      <p:cBhvr>
                                        <p:cTn id="35" dur="1000" fill="hold"/>
                                        <p:tgtEl>
                                          <p:spTgt spid="1905671"/>
                                        </p:tgtEl>
                                        <p:attrNameLst>
                                          <p:attrName>ppt_x</p:attrName>
                                        </p:attrNameLst>
                                      </p:cBhvr>
                                      <p:tavLst>
                                        <p:tav tm="0" fmla="#ppt_x+(cos(-2*pi*(1-$))*-#ppt_x-sin(-2*pi*(1-$))*(1-#ppt_y))*(1-$)">
                                          <p:val>
                                            <p:fltVal val="0"/>
                                          </p:val>
                                        </p:tav>
                                        <p:tav tm="100000">
                                          <p:val>
                                            <p:fltVal val="1"/>
                                          </p:val>
                                        </p:tav>
                                      </p:tavLst>
                                    </p:anim>
                                    <p:anim calcmode="lin" valueType="num">
                                      <p:cBhvr>
                                        <p:cTn id="36" dur="1000" fill="hold"/>
                                        <p:tgtEl>
                                          <p:spTgt spid="1905671"/>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9" presetClass="entr" presetSubtype="0" fill="hold" grpId="0" nodeType="clickEffect">
                                  <p:stCondLst>
                                    <p:cond delay="0"/>
                                  </p:stCondLst>
                                  <p:childTnLst>
                                    <p:set>
                                      <p:cBhvr>
                                        <p:cTn id="40" dur="1" fill="hold">
                                          <p:stCondLst>
                                            <p:cond delay="0"/>
                                          </p:stCondLst>
                                        </p:cTn>
                                        <p:tgtEl>
                                          <p:spTgt spid="1905675"/>
                                        </p:tgtEl>
                                        <p:attrNameLst>
                                          <p:attrName>style.visibility</p:attrName>
                                        </p:attrNameLst>
                                      </p:cBhvr>
                                      <p:to>
                                        <p:strVal val="visible"/>
                                      </p:to>
                                    </p:set>
                                    <p:animEffect transition="in" filter="dissolve">
                                      <p:cBhvr>
                                        <p:cTn id="41" dur="500"/>
                                        <p:tgtEl>
                                          <p:spTgt spid="1905675"/>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9" presetClass="entr" presetSubtype="0" fill="hold" grpId="0" nodeType="clickEffect">
                                  <p:stCondLst>
                                    <p:cond delay="0"/>
                                  </p:stCondLst>
                                  <p:childTnLst>
                                    <p:set>
                                      <p:cBhvr>
                                        <p:cTn id="45" dur="1" fill="hold">
                                          <p:stCondLst>
                                            <p:cond delay="0"/>
                                          </p:stCondLst>
                                        </p:cTn>
                                        <p:tgtEl>
                                          <p:spTgt spid="1905676"/>
                                        </p:tgtEl>
                                        <p:attrNameLst>
                                          <p:attrName>style.visibility</p:attrName>
                                        </p:attrNameLst>
                                      </p:cBhvr>
                                      <p:to>
                                        <p:strVal val="visible"/>
                                      </p:to>
                                    </p:set>
                                    <p:animEffect transition="in" filter="dissolve">
                                      <p:cBhvr>
                                        <p:cTn id="46" dur="500"/>
                                        <p:tgtEl>
                                          <p:spTgt spid="1905676"/>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15" presetClass="entr" presetSubtype="0" fill="hold" grpId="0" nodeType="clickEffect">
                                  <p:stCondLst>
                                    <p:cond delay="0"/>
                                  </p:stCondLst>
                                  <p:childTnLst>
                                    <p:set>
                                      <p:cBhvr>
                                        <p:cTn id="50" dur="1" fill="hold">
                                          <p:stCondLst>
                                            <p:cond delay="0"/>
                                          </p:stCondLst>
                                        </p:cTn>
                                        <p:tgtEl>
                                          <p:spTgt spid="1905672"/>
                                        </p:tgtEl>
                                        <p:attrNameLst>
                                          <p:attrName>style.visibility</p:attrName>
                                        </p:attrNameLst>
                                      </p:cBhvr>
                                      <p:to>
                                        <p:strVal val="visible"/>
                                      </p:to>
                                    </p:set>
                                    <p:anim calcmode="lin" valueType="num">
                                      <p:cBhvr>
                                        <p:cTn id="51" dur="1000" fill="hold"/>
                                        <p:tgtEl>
                                          <p:spTgt spid="1905672"/>
                                        </p:tgtEl>
                                        <p:attrNameLst>
                                          <p:attrName>ppt_w</p:attrName>
                                        </p:attrNameLst>
                                      </p:cBhvr>
                                      <p:tavLst>
                                        <p:tav tm="0">
                                          <p:val>
                                            <p:fltVal val="0"/>
                                          </p:val>
                                        </p:tav>
                                        <p:tav tm="100000">
                                          <p:val>
                                            <p:strVal val="#ppt_w"/>
                                          </p:val>
                                        </p:tav>
                                      </p:tavLst>
                                    </p:anim>
                                    <p:anim calcmode="lin" valueType="num">
                                      <p:cBhvr>
                                        <p:cTn id="52" dur="1000" fill="hold"/>
                                        <p:tgtEl>
                                          <p:spTgt spid="1905672"/>
                                        </p:tgtEl>
                                        <p:attrNameLst>
                                          <p:attrName>ppt_h</p:attrName>
                                        </p:attrNameLst>
                                      </p:cBhvr>
                                      <p:tavLst>
                                        <p:tav tm="0">
                                          <p:val>
                                            <p:fltVal val="0"/>
                                          </p:val>
                                        </p:tav>
                                        <p:tav tm="100000">
                                          <p:val>
                                            <p:strVal val="#ppt_h"/>
                                          </p:val>
                                        </p:tav>
                                      </p:tavLst>
                                    </p:anim>
                                    <p:anim calcmode="lin" valueType="num">
                                      <p:cBhvr>
                                        <p:cTn id="53" dur="1000" fill="hold"/>
                                        <p:tgtEl>
                                          <p:spTgt spid="1905672"/>
                                        </p:tgtEl>
                                        <p:attrNameLst>
                                          <p:attrName>ppt_x</p:attrName>
                                        </p:attrNameLst>
                                      </p:cBhvr>
                                      <p:tavLst>
                                        <p:tav tm="0" fmla="#ppt_x+(cos(-2*pi*(1-$))*-#ppt_x-sin(-2*pi*(1-$))*(1-#ppt_y))*(1-$)">
                                          <p:val>
                                            <p:fltVal val="0"/>
                                          </p:val>
                                        </p:tav>
                                        <p:tav tm="100000">
                                          <p:val>
                                            <p:fltVal val="1"/>
                                          </p:val>
                                        </p:tav>
                                      </p:tavLst>
                                    </p:anim>
                                    <p:anim calcmode="lin" valueType="num">
                                      <p:cBhvr>
                                        <p:cTn id="54" dur="1000" fill="hold"/>
                                        <p:tgtEl>
                                          <p:spTgt spid="1905672"/>
                                        </p:tgtEl>
                                        <p:attrNameLst>
                                          <p:attrName>ppt_y</p:attrName>
                                        </p:attrNameLst>
                                      </p:cBhvr>
                                      <p:tavLst>
                                        <p:tav tm="0" fmla="#ppt_y+(sin(-2*pi*(1-$))*-#ppt_x+cos(-2*pi*(1-$))*(1-#ppt_y))*(1-$)">
                                          <p:val>
                                            <p:fltVal val="0"/>
                                          </p:val>
                                        </p:tav>
                                        <p:tav tm="100000">
                                          <p:val>
                                            <p:fltVal val="1"/>
                                          </p:val>
                                        </p:tav>
                                      </p:tavLst>
                                    </p:anim>
                                  </p:childTnLst>
                                </p:cTn>
                              </p:par>
                            </p:childTnLst>
                          </p:cTn>
                        </p:par>
                        <p:par>
                          <p:cTn id="55" fill="hold" nodeType="afterGroup">
                            <p:stCondLst>
                              <p:cond delay="1000"/>
                            </p:stCondLst>
                            <p:childTnLst>
                              <p:par>
                                <p:cTn id="56" presetID="15" presetClass="entr" presetSubtype="0" fill="hold" grpId="0" nodeType="afterEffect">
                                  <p:stCondLst>
                                    <p:cond delay="0"/>
                                  </p:stCondLst>
                                  <p:childTnLst>
                                    <p:set>
                                      <p:cBhvr>
                                        <p:cTn id="57" dur="1" fill="hold">
                                          <p:stCondLst>
                                            <p:cond delay="0"/>
                                          </p:stCondLst>
                                        </p:cTn>
                                        <p:tgtEl>
                                          <p:spTgt spid="1905673"/>
                                        </p:tgtEl>
                                        <p:attrNameLst>
                                          <p:attrName>style.visibility</p:attrName>
                                        </p:attrNameLst>
                                      </p:cBhvr>
                                      <p:to>
                                        <p:strVal val="visible"/>
                                      </p:to>
                                    </p:set>
                                    <p:anim calcmode="lin" valueType="num">
                                      <p:cBhvr>
                                        <p:cTn id="58" dur="1000" fill="hold"/>
                                        <p:tgtEl>
                                          <p:spTgt spid="1905673"/>
                                        </p:tgtEl>
                                        <p:attrNameLst>
                                          <p:attrName>ppt_w</p:attrName>
                                        </p:attrNameLst>
                                      </p:cBhvr>
                                      <p:tavLst>
                                        <p:tav tm="0">
                                          <p:val>
                                            <p:fltVal val="0"/>
                                          </p:val>
                                        </p:tav>
                                        <p:tav tm="100000">
                                          <p:val>
                                            <p:strVal val="#ppt_w"/>
                                          </p:val>
                                        </p:tav>
                                      </p:tavLst>
                                    </p:anim>
                                    <p:anim calcmode="lin" valueType="num">
                                      <p:cBhvr>
                                        <p:cTn id="59" dur="1000" fill="hold"/>
                                        <p:tgtEl>
                                          <p:spTgt spid="1905673"/>
                                        </p:tgtEl>
                                        <p:attrNameLst>
                                          <p:attrName>ppt_h</p:attrName>
                                        </p:attrNameLst>
                                      </p:cBhvr>
                                      <p:tavLst>
                                        <p:tav tm="0">
                                          <p:val>
                                            <p:fltVal val="0"/>
                                          </p:val>
                                        </p:tav>
                                        <p:tav tm="100000">
                                          <p:val>
                                            <p:strVal val="#ppt_h"/>
                                          </p:val>
                                        </p:tav>
                                      </p:tavLst>
                                    </p:anim>
                                    <p:anim calcmode="lin" valueType="num">
                                      <p:cBhvr>
                                        <p:cTn id="60" dur="1000" fill="hold"/>
                                        <p:tgtEl>
                                          <p:spTgt spid="1905673"/>
                                        </p:tgtEl>
                                        <p:attrNameLst>
                                          <p:attrName>ppt_x</p:attrName>
                                        </p:attrNameLst>
                                      </p:cBhvr>
                                      <p:tavLst>
                                        <p:tav tm="0" fmla="#ppt_x+(cos(-2*pi*(1-$))*-#ppt_x-sin(-2*pi*(1-$))*(1-#ppt_y))*(1-$)">
                                          <p:val>
                                            <p:fltVal val="0"/>
                                          </p:val>
                                        </p:tav>
                                        <p:tav tm="100000">
                                          <p:val>
                                            <p:fltVal val="1"/>
                                          </p:val>
                                        </p:tav>
                                      </p:tavLst>
                                    </p:anim>
                                    <p:anim calcmode="lin" valueType="num">
                                      <p:cBhvr>
                                        <p:cTn id="61" dur="1000" fill="hold"/>
                                        <p:tgtEl>
                                          <p:spTgt spid="1905673"/>
                                        </p:tgtEl>
                                        <p:attrNameLst>
                                          <p:attrName>ppt_y</p:attrName>
                                        </p:attrNameLst>
                                      </p:cBhvr>
                                      <p:tavLst>
                                        <p:tav tm="0" fmla="#ppt_y+(sin(-2*pi*(1-$))*-#ppt_x+cos(-2*pi*(1-$))*(1-#ppt_y))*(1-$)">
                                          <p:val>
                                            <p:fltVal val="0"/>
                                          </p:val>
                                        </p:tav>
                                        <p:tav tm="100000">
                                          <p:val>
                                            <p:fltVal val="1"/>
                                          </p:val>
                                        </p:tav>
                                      </p:tavLst>
                                    </p:anim>
                                  </p:childTnLst>
                                </p:cTn>
                              </p:par>
                            </p:childTnLst>
                          </p:cTn>
                        </p:par>
                        <p:par>
                          <p:cTn id="62" fill="hold" nodeType="afterGroup">
                            <p:stCondLst>
                              <p:cond delay="2000"/>
                            </p:stCondLst>
                            <p:childTnLst>
                              <p:par>
                                <p:cTn id="63" presetID="15" presetClass="entr" presetSubtype="0" fill="hold" grpId="0" nodeType="afterEffect">
                                  <p:stCondLst>
                                    <p:cond delay="0"/>
                                  </p:stCondLst>
                                  <p:childTnLst>
                                    <p:set>
                                      <p:cBhvr>
                                        <p:cTn id="64" dur="1" fill="hold">
                                          <p:stCondLst>
                                            <p:cond delay="0"/>
                                          </p:stCondLst>
                                        </p:cTn>
                                        <p:tgtEl>
                                          <p:spTgt spid="1905674"/>
                                        </p:tgtEl>
                                        <p:attrNameLst>
                                          <p:attrName>style.visibility</p:attrName>
                                        </p:attrNameLst>
                                      </p:cBhvr>
                                      <p:to>
                                        <p:strVal val="visible"/>
                                      </p:to>
                                    </p:set>
                                    <p:anim calcmode="lin" valueType="num">
                                      <p:cBhvr>
                                        <p:cTn id="65" dur="1000" fill="hold"/>
                                        <p:tgtEl>
                                          <p:spTgt spid="1905674"/>
                                        </p:tgtEl>
                                        <p:attrNameLst>
                                          <p:attrName>ppt_w</p:attrName>
                                        </p:attrNameLst>
                                      </p:cBhvr>
                                      <p:tavLst>
                                        <p:tav tm="0">
                                          <p:val>
                                            <p:fltVal val="0"/>
                                          </p:val>
                                        </p:tav>
                                        <p:tav tm="100000">
                                          <p:val>
                                            <p:strVal val="#ppt_w"/>
                                          </p:val>
                                        </p:tav>
                                      </p:tavLst>
                                    </p:anim>
                                    <p:anim calcmode="lin" valueType="num">
                                      <p:cBhvr>
                                        <p:cTn id="66" dur="1000" fill="hold"/>
                                        <p:tgtEl>
                                          <p:spTgt spid="1905674"/>
                                        </p:tgtEl>
                                        <p:attrNameLst>
                                          <p:attrName>ppt_h</p:attrName>
                                        </p:attrNameLst>
                                      </p:cBhvr>
                                      <p:tavLst>
                                        <p:tav tm="0">
                                          <p:val>
                                            <p:fltVal val="0"/>
                                          </p:val>
                                        </p:tav>
                                        <p:tav tm="100000">
                                          <p:val>
                                            <p:strVal val="#ppt_h"/>
                                          </p:val>
                                        </p:tav>
                                      </p:tavLst>
                                    </p:anim>
                                    <p:anim calcmode="lin" valueType="num">
                                      <p:cBhvr>
                                        <p:cTn id="67" dur="1000" fill="hold"/>
                                        <p:tgtEl>
                                          <p:spTgt spid="1905674"/>
                                        </p:tgtEl>
                                        <p:attrNameLst>
                                          <p:attrName>ppt_x</p:attrName>
                                        </p:attrNameLst>
                                      </p:cBhvr>
                                      <p:tavLst>
                                        <p:tav tm="0" fmla="#ppt_x+(cos(-2*pi*(1-$))*-#ppt_x-sin(-2*pi*(1-$))*(1-#ppt_y))*(1-$)">
                                          <p:val>
                                            <p:fltVal val="0"/>
                                          </p:val>
                                        </p:tav>
                                        <p:tav tm="100000">
                                          <p:val>
                                            <p:fltVal val="1"/>
                                          </p:val>
                                        </p:tav>
                                      </p:tavLst>
                                    </p:anim>
                                    <p:anim calcmode="lin" valueType="num">
                                      <p:cBhvr>
                                        <p:cTn id="68" dur="1000" fill="hold"/>
                                        <p:tgtEl>
                                          <p:spTgt spid="1905674"/>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05666" grpId="0" autoUpdateAnimBg="0"/>
      <p:bldP spid="1905669" grpId="0" animBg="1" autoUpdateAnimBg="0"/>
      <p:bldP spid="1905670" grpId="0" animBg="1" autoUpdateAnimBg="0"/>
      <p:bldP spid="1905671" grpId="0" animBg="1" autoUpdateAnimBg="0"/>
      <p:bldP spid="1905672" grpId="0" animBg="1" autoUpdateAnimBg="0"/>
      <p:bldP spid="1905673" grpId="0" animBg="1" autoUpdateAnimBg="0"/>
      <p:bldP spid="1905674" grpId="0" animBg="1" autoUpdateAnimBg="0"/>
      <p:bldP spid="1905675" grpId="0" animBg="1" autoUpdateAnimBg="0"/>
      <p:bldP spid="1905676" grpId="0" animBg="1" autoUpdateAnimBg="0"/>
    </p:bld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06690" name="Rectangle 2"/>
          <p:cNvSpPr>
            <a:spLocks noChangeArrowheads="1"/>
          </p:cNvSpPr>
          <p:nvPr/>
        </p:nvSpPr>
        <p:spPr bwMode="auto">
          <a:xfrm>
            <a:off x="609600" y="1289050"/>
            <a:ext cx="7924800" cy="868363"/>
          </a:xfrm>
          <a:prstGeom prst="rect">
            <a:avLst/>
          </a:prstGeom>
          <a:noFill/>
          <a:ln>
            <a:noFill/>
          </a:ln>
          <a:effectLst/>
          <a:extLst>
            <a:ext uri="{909E8E84-426E-40DD-AFC4-6F175D3DCCD1}">
              <a14:hiddenFill xmlns:a14="http://schemas.microsoft.com/office/drawing/2010/main">
                <a:solidFill>
                  <a:srgbClr val="EEF4FA"/>
                </a:solidFill>
              </a14:hiddenFill>
            </a:ext>
            <a:ext uri="{91240B29-F687-4F45-9708-019B960494DF}">
              <a14:hiddenLine xmlns:a14="http://schemas.microsoft.com/office/drawing/2010/main" w="12700" cap="sq">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spAutoFit/>
          </a:bodyPr>
          <a:lstStyle>
            <a:lvl1pPr algn="l">
              <a:defRPr sz="2400">
                <a:solidFill>
                  <a:schemeClr val="tx1"/>
                </a:solidFill>
                <a:latin typeface="Times New Roman" panose="02020603050405020304" pitchFamily="18" charset="0"/>
              </a:defRPr>
            </a:lvl1pPr>
            <a:lvl2pPr marL="574675" indent="-185738" algn="l">
              <a:defRPr sz="2400">
                <a:solidFill>
                  <a:schemeClr val="tx1"/>
                </a:solidFill>
                <a:latin typeface="Times New Roman" panose="02020603050405020304" pitchFamily="18" charset="0"/>
              </a:defRPr>
            </a:lvl2pPr>
            <a:lvl3pPr algn="l">
              <a:defRPr sz="2400">
                <a:solidFill>
                  <a:schemeClr val="tx1"/>
                </a:solidFill>
                <a:latin typeface="Times New Roman" panose="02020603050405020304" pitchFamily="18" charset="0"/>
              </a:defRPr>
            </a:lvl3pPr>
            <a:lvl4pPr algn="l">
              <a:defRPr sz="2400">
                <a:solidFill>
                  <a:schemeClr val="tx1"/>
                </a:solidFill>
                <a:latin typeface="Times New Roman" panose="02020603050405020304" pitchFamily="18" charset="0"/>
              </a:defRPr>
            </a:lvl4pPr>
            <a:lvl5pPr algn="l">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just">
              <a:lnSpc>
                <a:spcPct val="85000"/>
              </a:lnSpc>
              <a:spcAft>
                <a:spcPct val="35000"/>
              </a:spcAft>
              <a:buClr>
                <a:srgbClr val="CC3300"/>
              </a:buClr>
              <a:buSzPct val="50000"/>
              <a:buFont typeface="Wingdings" panose="05000000000000000000" pitchFamily="2" charset="2"/>
              <a:buNone/>
            </a:pPr>
            <a:r>
              <a:rPr kumimoji="0" lang="es-ES_tradnl" sz="2000">
                <a:solidFill>
                  <a:srgbClr val="000000"/>
                </a:solidFill>
                <a:latin typeface="Arial Narrow" panose="020B0606020202030204" pitchFamily="34" charset="0"/>
              </a:rPr>
              <a:t>La abstracción se refiere a quitar las características de un objeto para dejar sólo aquellas que sean necesarias. Diferentes tipos de problemas requieren distintas cantidades de información, aún si estos problemas pertenecen a un área común.</a:t>
            </a:r>
          </a:p>
        </p:txBody>
      </p:sp>
      <p:sp>
        <p:nvSpPr>
          <p:cNvPr id="1906691" name="Rectangle 3"/>
          <p:cNvSpPr>
            <a:spLocks noChangeArrowheads="1"/>
          </p:cNvSpPr>
          <p:nvPr>
            <p:ph type="title"/>
          </p:nvPr>
        </p:nvSpPr>
        <p:spPr bwMode="auto">
          <a:xfrm>
            <a:off x="533400" y="533400"/>
            <a:ext cx="80772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s-MX">
                <a:solidFill>
                  <a:schemeClr val="tx1"/>
                </a:solidFill>
              </a:rPr>
              <a:t>Conceptos OO </a:t>
            </a:r>
            <a:r>
              <a:rPr lang="es-MX" sz="2200" i="1">
                <a:solidFill>
                  <a:schemeClr val="tx1"/>
                </a:solidFill>
              </a:rPr>
              <a:t>- Abstracción</a:t>
            </a:r>
            <a:endParaRPr lang="en-US" sz="1600" i="1">
              <a:solidFill>
                <a:schemeClr val="tx1"/>
              </a:solidFill>
            </a:endParaRPr>
          </a:p>
        </p:txBody>
      </p:sp>
      <p:grpSp>
        <p:nvGrpSpPr>
          <p:cNvPr id="1906692" name="Group 4"/>
          <p:cNvGrpSpPr>
            <a:grpSpLocks/>
          </p:cNvGrpSpPr>
          <p:nvPr/>
        </p:nvGrpSpPr>
        <p:grpSpPr bwMode="auto">
          <a:xfrm>
            <a:off x="957263" y="2540000"/>
            <a:ext cx="1557337" cy="1219200"/>
            <a:chOff x="3268" y="2400"/>
            <a:chExt cx="981" cy="768"/>
          </a:xfrm>
        </p:grpSpPr>
        <p:grpSp>
          <p:nvGrpSpPr>
            <p:cNvPr id="1906693" name="Group 5"/>
            <p:cNvGrpSpPr>
              <a:grpSpLocks/>
            </p:cNvGrpSpPr>
            <p:nvPr/>
          </p:nvGrpSpPr>
          <p:grpSpPr bwMode="auto">
            <a:xfrm>
              <a:off x="3360" y="2400"/>
              <a:ext cx="791" cy="624"/>
              <a:chOff x="3360" y="2400"/>
              <a:chExt cx="791" cy="624"/>
            </a:xfrm>
          </p:grpSpPr>
          <p:pic>
            <p:nvPicPr>
              <p:cNvPr id="1906694" name="Picture 6" descr="HH01169_"/>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360" y="2592"/>
                <a:ext cx="315" cy="432"/>
              </a:xfrm>
              <a:prstGeom prst="rect">
                <a:avLst/>
              </a:prstGeom>
              <a:noFill/>
              <a:extLst>
                <a:ext uri="{909E8E84-426E-40DD-AFC4-6F175D3DCCD1}">
                  <a14:hiddenFill xmlns:a14="http://schemas.microsoft.com/office/drawing/2010/main">
                    <a:solidFill>
                      <a:srgbClr val="FFFFFF"/>
                    </a:solidFill>
                  </a14:hiddenFill>
                </a:ext>
              </a:extLst>
            </p:spPr>
          </p:pic>
          <p:pic>
            <p:nvPicPr>
              <p:cNvPr id="1906695" name="Picture 7" descr="BD07686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744" y="2400"/>
                <a:ext cx="407" cy="624"/>
              </a:xfrm>
              <a:prstGeom prst="rect">
                <a:avLst/>
              </a:prstGeom>
              <a:noFill/>
              <a:extLst>
                <a:ext uri="{909E8E84-426E-40DD-AFC4-6F175D3DCCD1}">
                  <a14:hiddenFill xmlns:a14="http://schemas.microsoft.com/office/drawing/2010/main">
                    <a:solidFill>
                      <a:srgbClr val="FFFFFF"/>
                    </a:solidFill>
                  </a14:hiddenFill>
                </a:ext>
              </a:extLst>
            </p:spPr>
          </p:pic>
        </p:grpSp>
        <p:sp>
          <p:nvSpPr>
            <p:cNvPr id="1906696" name="Text Box 8"/>
            <p:cNvSpPr txBox="1">
              <a:spLocks noChangeArrowheads="1"/>
            </p:cNvSpPr>
            <p:nvPr/>
          </p:nvSpPr>
          <p:spPr bwMode="auto">
            <a:xfrm>
              <a:off x="3268" y="3056"/>
              <a:ext cx="981" cy="112"/>
            </a:xfrm>
            <a:prstGeom prst="rect">
              <a:avLst/>
            </a:prstGeom>
            <a:noFill/>
            <a:ln>
              <a:noFill/>
            </a:ln>
            <a:effectLst/>
            <a:extLst>
              <a:ext uri="{909E8E84-426E-40DD-AFC4-6F175D3DCCD1}">
                <a14:hiddenFill xmlns:a14="http://schemas.microsoft.com/office/drawing/2010/main">
                  <a:solidFill>
                    <a:srgbClr val="EEF4FA"/>
                  </a:solidFill>
                </a14:hiddenFill>
              </a:ext>
              <a:ext uri="{91240B29-F687-4F45-9708-019B960494DF}">
                <a14:hiddenLine xmlns:a14="http://schemas.microsoft.com/office/drawing/2010/main" w="12700" cap="sq">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18000" tIns="10800" rIns="18000" bIns="10800">
              <a:spAutoFit/>
            </a:bodyPr>
            <a:lstStyle/>
            <a:p>
              <a:pPr algn="just">
                <a:lnSpc>
                  <a:spcPct val="85000"/>
                </a:lnSpc>
                <a:buClr>
                  <a:schemeClr val="tx1"/>
                </a:buClr>
                <a:buSzPct val="50000"/>
                <a:buFont typeface="Wingdings" panose="05000000000000000000" pitchFamily="2" charset="2"/>
                <a:buNone/>
              </a:pPr>
              <a:r>
                <a:rPr kumimoji="0" lang="es-MX" sz="1200"/>
                <a:t>FÁBRICA de LAVADORAS</a:t>
              </a:r>
              <a:endParaRPr kumimoji="0" lang="es-ES" sz="1200"/>
            </a:p>
          </p:txBody>
        </p:sp>
      </p:grpSp>
      <p:grpSp>
        <p:nvGrpSpPr>
          <p:cNvPr id="1906697" name="Group 9"/>
          <p:cNvGrpSpPr>
            <a:grpSpLocks/>
          </p:cNvGrpSpPr>
          <p:nvPr/>
        </p:nvGrpSpPr>
        <p:grpSpPr bwMode="auto">
          <a:xfrm>
            <a:off x="838200" y="4114800"/>
            <a:ext cx="1600200" cy="1701800"/>
            <a:chOff x="528" y="2592"/>
            <a:chExt cx="1008" cy="1072"/>
          </a:xfrm>
        </p:grpSpPr>
        <p:sp>
          <p:nvSpPr>
            <p:cNvPr id="1906698" name="Text Box 10"/>
            <p:cNvSpPr txBox="1">
              <a:spLocks noChangeArrowheads="1"/>
            </p:cNvSpPr>
            <p:nvPr/>
          </p:nvSpPr>
          <p:spPr bwMode="auto">
            <a:xfrm>
              <a:off x="768" y="3552"/>
              <a:ext cx="524" cy="112"/>
            </a:xfrm>
            <a:prstGeom prst="rect">
              <a:avLst/>
            </a:prstGeom>
            <a:noFill/>
            <a:ln>
              <a:noFill/>
            </a:ln>
            <a:effectLst/>
            <a:extLst>
              <a:ext uri="{909E8E84-426E-40DD-AFC4-6F175D3DCCD1}">
                <a14:hiddenFill xmlns:a14="http://schemas.microsoft.com/office/drawing/2010/main">
                  <a:solidFill>
                    <a:srgbClr val="EEF4FA"/>
                  </a:solidFill>
                </a14:hiddenFill>
              </a:ext>
              <a:ext uri="{91240B29-F687-4F45-9708-019B960494DF}">
                <a14:hiddenLine xmlns:a14="http://schemas.microsoft.com/office/drawing/2010/main" w="12700" cap="sq">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18000" tIns="10800" rIns="18000" bIns="10800">
              <a:spAutoFit/>
            </a:bodyPr>
            <a:lstStyle/>
            <a:p>
              <a:pPr algn="just">
                <a:lnSpc>
                  <a:spcPct val="85000"/>
                </a:lnSpc>
                <a:buClr>
                  <a:schemeClr val="tx1"/>
                </a:buClr>
                <a:buSzPct val="50000"/>
                <a:buFont typeface="Wingdings" panose="05000000000000000000" pitchFamily="2" charset="2"/>
                <a:buNone/>
              </a:pPr>
              <a:r>
                <a:rPr kumimoji="0" lang="es-MX" sz="1200"/>
                <a:t>LAVANDERÍA</a:t>
              </a:r>
              <a:endParaRPr kumimoji="0" lang="es-ES" sz="1200"/>
            </a:p>
          </p:txBody>
        </p:sp>
        <p:pic>
          <p:nvPicPr>
            <p:cNvPr id="1906699" name="Picture 11" descr="HH01077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28" y="2592"/>
              <a:ext cx="318" cy="432"/>
            </a:xfrm>
            <a:prstGeom prst="rect">
              <a:avLst/>
            </a:prstGeom>
            <a:noFill/>
            <a:extLst>
              <a:ext uri="{909E8E84-426E-40DD-AFC4-6F175D3DCCD1}">
                <a14:hiddenFill xmlns:a14="http://schemas.microsoft.com/office/drawing/2010/main">
                  <a:solidFill>
                    <a:srgbClr val="FFFFFF"/>
                  </a:solidFill>
                </a14:hiddenFill>
              </a:ext>
            </a:extLst>
          </p:spPr>
        </p:pic>
        <p:pic>
          <p:nvPicPr>
            <p:cNvPr id="1906700" name="Picture 12" descr="HH01077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82" y="2592"/>
              <a:ext cx="318" cy="432"/>
            </a:xfrm>
            <a:prstGeom prst="rect">
              <a:avLst/>
            </a:prstGeom>
            <a:noFill/>
            <a:extLst>
              <a:ext uri="{909E8E84-426E-40DD-AFC4-6F175D3DCCD1}">
                <a14:hiddenFill xmlns:a14="http://schemas.microsoft.com/office/drawing/2010/main">
                  <a:solidFill>
                    <a:srgbClr val="FFFFFF"/>
                  </a:solidFill>
                </a14:hiddenFill>
              </a:ext>
            </a:extLst>
          </p:spPr>
        </p:pic>
        <p:pic>
          <p:nvPicPr>
            <p:cNvPr id="1906701" name="Picture 13" descr="HH01077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218" y="2592"/>
              <a:ext cx="318" cy="432"/>
            </a:xfrm>
            <a:prstGeom prst="rect">
              <a:avLst/>
            </a:prstGeom>
            <a:noFill/>
            <a:extLst>
              <a:ext uri="{909E8E84-426E-40DD-AFC4-6F175D3DCCD1}">
                <a14:hiddenFill xmlns:a14="http://schemas.microsoft.com/office/drawing/2010/main">
                  <a:solidFill>
                    <a:srgbClr val="FFFFFF"/>
                  </a:solidFill>
                </a14:hiddenFill>
              </a:ext>
            </a:extLst>
          </p:spPr>
        </p:pic>
        <p:pic>
          <p:nvPicPr>
            <p:cNvPr id="1906702" name="Picture 14" descr="HH01077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28" y="3072"/>
              <a:ext cx="318" cy="432"/>
            </a:xfrm>
            <a:prstGeom prst="rect">
              <a:avLst/>
            </a:prstGeom>
            <a:noFill/>
            <a:extLst>
              <a:ext uri="{909E8E84-426E-40DD-AFC4-6F175D3DCCD1}">
                <a14:hiddenFill xmlns:a14="http://schemas.microsoft.com/office/drawing/2010/main">
                  <a:solidFill>
                    <a:srgbClr val="FFFFFF"/>
                  </a:solidFill>
                </a14:hiddenFill>
              </a:ext>
            </a:extLst>
          </p:spPr>
        </p:pic>
        <p:pic>
          <p:nvPicPr>
            <p:cNvPr id="1906703" name="Picture 15" descr="HH01077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82" y="3072"/>
              <a:ext cx="318" cy="432"/>
            </a:xfrm>
            <a:prstGeom prst="rect">
              <a:avLst/>
            </a:prstGeom>
            <a:noFill/>
            <a:extLst>
              <a:ext uri="{909E8E84-426E-40DD-AFC4-6F175D3DCCD1}">
                <a14:hiddenFill xmlns:a14="http://schemas.microsoft.com/office/drawing/2010/main">
                  <a:solidFill>
                    <a:srgbClr val="FFFFFF"/>
                  </a:solidFill>
                </a14:hiddenFill>
              </a:ext>
            </a:extLst>
          </p:spPr>
        </p:pic>
        <p:pic>
          <p:nvPicPr>
            <p:cNvPr id="1906704" name="Picture 16" descr="HH01077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218" y="3072"/>
              <a:ext cx="318" cy="432"/>
            </a:xfrm>
            <a:prstGeom prst="rect">
              <a:avLst/>
            </a:prstGeom>
            <a:noFill/>
            <a:extLst>
              <a:ext uri="{909E8E84-426E-40DD-AFC4-6F175D3DCCD1}">
                <a14:hiddenFill xmlns:a14="http://schemas.microsoft.com/office/drawing/2010/main">
                  <a:solidFill>
                    <a:srgbClr val="FFFFFF"/>
                  </a:solidFill>
                </a14:hiddenFill>
              </a:ext>
            </a:extLst>
          </p:spPr>
        </p:pic>
      </p:grpSp>
      <p:sp>
        <p:nvSpPr>
          <p:cNvPr id="1906705" name="AutoShape 17"/>
          <p:cNvSpPr>
            <a:spLocks noChangeArrowheads="1"/>
          </p:cNvSpPr>
          <p:nvPr/>
        </p:nvSpPr>
        <p:spPr bwMode="auto">
          <a:xfrm>
            <a:off x="5791200" y="2286000"/>
            <a:ext cx="2667000" cy="2035175"/>
          </a:xfrm>
          <a:prstGeom prst="cloudCallout">
            <a:avLst>
              <a:gd name="adj1" fmla="val -72204"/>
              <a:gd name="adj2" fmla="val -9519"/>
            </a:avLst>
          </a:prstGeom>
          <a:solidFill>
            <a:srgbClr val="FFE5FF"/>
          </a:solidFill>
          <a:ln w="12700" cap="sq">
            <a:solidFill>
              <a:schemeClr val="bg2"/>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0800" rIns="18000" bIns="10800" anchor="ctr">
            <a:spAutoFit/>
          </a:bodyPr>
          <a:lstStyle/>
          <a:p>
            <a:pPr algn="just">
              <a:lnSpc>
                <a:spcPct val="85000"/>
              </a:lnSpc>
              <a:buClr>
                <a:schemeClr val="tx1"/>
              </a:buClr>
              <a:buSzPct val="50000"/>
              <a:buFont typeface="Wingdings" panose="05000000000000000000" pitchFamily="2" charset="2"/>
              <a:buNone/>
            </a:pPr>
            <a:r>
              <a:rPr kumimoji="0" lang="es-MX" sz="1000">
                <a:latin typeface="Times New Roman" panose="02020603050405020304" pitchFamily="18" charset="0"/>
              </a:rPr>
              <a:t>Deberá ser tan completa que permita obtener predicciones exactas respecto a lo que ocurrirá cuando se fabrique la labadore, funcione a toda su capacidad y lave la ropa. De hecho, podrá quitar el atributo del númeroSerie, dado que probablemente no será de mucha ayuda.</a:t>
            </a:r>
            <a:endParaRPr kumimoji="0" lang="es-ES" sz="1000">
              <a:latin typeface="Times New Roman" panose="02020603050405020304" pitchFamily="18" charset="0"/>
            </a:endParaRPr>
          </a:p>
        </p:txBody>
      </p:sp>
      <p:grpSp>
        <p:nvGrpSpPr>
          <p:cNvPr id="1906706" name="Group 18"/>
          <p:cNvGrpSpPr>
            <a:grpSpLocks/>
          </p:cNvGrpSpPr>
          <p:nvPr/>
        </p:nvGrpSpPr>
        <p:grpSpPr bwMode="auto">
          <a:xfrm>
            <a:off x="4343400" y="2743200"/>
            <a:ext cx="533400" cy="762000"/>
            <a:chOff x="2160" y="1392"/>
            <a:chExt cx="336" cy="480"/>
          </a:xfrm>
        </p:grpSpPr>
        <p:sp>
          <p:nvSpPr>
            <p:cNvPr id="1906707" name="Rectangle 19"/>
            <p:cNvSpPr>
              <a:spLocks noChangeArrowheads="1"/>
            </p:cNvSpPr>
            <p:nvPr/>
          </p:nvSpPr>
          <p:spPr bwMode="auto">
            <a:xfrm>
              <a:off x="2160" y="1392"/>
              <a:ext cx="336" cy="72"/>
            </a:xfrm>
            <a:prstGeom prst="rect">
              <a:avLst/>
            </a:prstGeom>
            <a:solidFill>
              <a:srgbClr val="EEF4FA"/>
            </a:solidFill>
            <a:ln w="1270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18000" tIns="10800" rIns="18000" bIns="10800" anchor="ctr"/>
            <a:lstStyle/>
            <a:p>
              <a:pPr algn="just">
                <a:lnSpc>
                  <a:spcPct val="85000"/>
                </a:lnSpc>
                <a:buClr>
                  <a:schemeClr val="tx1"/>
                </a:buClr>
                <a:buSzPct val="50000"/>
                <a:buFont typeface="Wingdings" panose="05000000000000000000" pitchFamily="2" charset="2"/>
                <a:buNone/>
              </a:pPr>
              <a:r>
                <a:rPr kumimoji="0" lang="es-MX" sz="600"/>
                <a:t>Lavadora</a:t>
              </a:r>
              <a:endParaRPr kumimoji="0" lang="es-ES" sz="600"/>
            </a:p>
          </p:txBody>
        </p:sp>
        <p:sp>
          <p:nvSpPr>
            <p:cNvPr id="1906708" name="Rectangle 20"/>
            <p:cNvSpPr>
              <a:spLocks noChangeArrowheads="1"/>
            </p:cNvSpPr>
            <p:nvPr/>
          </p:nvSpPr>
          <p:spPr bwMode="auto">
            <a:xfrm>
              <a:off x="2160" y="1464"/>
              <a:ext cx="336" cy="264"/>
            </a:xfrm>
            <a:prstGeom prst="rect">
              <a:avLst/>
            </a:prstGeom>
            <a:solidFill>
              <a:srgbClr val="EEF4FA"/>
            </a:solidFill>
            <a:ln w="1270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18000" tIns="10800" rIns="18000" bIns="10800" anchor="ctr"/>
            <a:lstStyle/>
            <a:p>
              <a:pPr algn="just">
                <a:lnSpc>
                  <a:spcPct val="85000"/>
                </a:lnSpc>
                <a:buClr>
                  <a:schemeClr val="tx1"/>
                </a:buClr>
                <a:buSzPct val="50000"/>
                <a:buFont typeface="Wingdings" panose="05000000000000000000" pitchFamily="2" charset="2"/>
                <a:buNone/>
              </a:pPr>
              <a:r>
                <a:rPr kumimoji="0" lang="es-MX" sz="400"/>
                <a:t>marca</a:t>
              </a:r>
            </a:p>
            <a:p>
              <a:pPr algn="just">
                <a:lnSpc>
                  <a:spcPct val="85000"/>
                </a:lnSpc>
                <a:buClr>
                  <a:schemeClr val="tx1"/>
                </a:buClr>
                <a:buSzPct val="50000"/>
                <a:buFont typeface="Wingdings" panose="05000000000000000000" pitchFamily="2" charset="2"/>
                <a:buNone/>
              </a:pPr>
              <a:r>
                <a:rPr kumimoji="0" lang="es-MX" sz="400"/>
                <a:t>modelo</a:t>
              </a:r>
            </a:p>
            <a:p>
              <a:pPr algn="just">
                <a:lnSpc>
                  <a:spcPct val="85000"/>
                </a:lnSpc>
                <a:buClr>
                  <a:schemeClr val="tx1"/>
                </a:buClr>
                <a:buSzPct val="50000"/>
                <a:buFont typeface="Wingdings" panose="05000000000000000000" pitchFamily="2" charset="2"/>
                <a:buNone/>
              </a:pPr>
              <a:r>
                <a:rPr kumimoji="0" lang="es-MX" sz="400"/>
                <a:t>numeroSerie</a:t>
              </a:r>
            </a:p>
            <a:p>
              <a:pPr algn="just">
                <a:lnSpc>
                  <a:spcPct val="85000"/>
                </a:lnSpc>
                <a:buClr>
                  <a:schemeClr val="tx1"/>
                </a:buClr>
                <a:buSzPct val="50000"/>
                <a:buFont typeface="Wingdings" panose="05000000000000000000" pitchFamily="2" charset="2"/>
                <a:buNone/>
              </a:pPr>
              <a:r>
                <a:rPr kumimoji="0" lang="es-MX" sz="400"/>
                <a:t>capacidad</a:t>
              </a:r>
            </a:p>
            <a:p>
              <a:pPr algn="just">
                <a:lnSpc>
                  <a:spcPct val="85000"/>
                </a:lnSpc>
                <a:buClr>
                  <a:schemeClr val="tx1"/>
                </a:buClr>
                <a:buSzPct val="50000"/>
                <a:buFont typeface="Wingdings" panose="05000000000000000000" pitchFamily="2" charset="2"/>
                <a:buNone/>
              </a:pPr>
              <a:r>
                <a:rPr kumimoji="0" lang="es-MX" sz="400"/>
                <a:t>volumenTambor</a:t>
              </a:r>
            </a:p>
            <a:p>
              <a:pPr algn="just">
                <a:lnSpc>
                  <a:spcPct val="85000"/>
                </a:lnSpc>
                <a:buClr>
                  <a:schemeClr val="tx1"/>
                </a:buClr>
                <a:buSzPct val="50000"/>
                <a:buFont typeface="Wingdings" panose="05000000000000000000" pitchFamily="2" charset="2"/>
                <a:buNone/>
              </a:pPr>
              <a:r>
                <a:rPr kumimoji="0" lang="es-MX" sz="400"/>
                <a:t>trampa</a:t>
              </a:r>
            </a:p>
            <a:p>
              <a:pPr algn="just">
                <a:lnSpc>
                  <a:spcPct val="85000"/>
                </a:lnSpc>
                <a:buClr>
                  <a:schemeClr val="tx1"/>
                </a:buClr>
                <a:buSzPct val="50000"/>
                <a:buFont typeface="Wingdings" panose="05000000000000000000" pitchFamily="2" charset="2"/>
                <a:buNone/>
              </a:pPr>
              <a:r>
                <a:rPr kumimoji="0" lang="es-MX" sz="400"/>
                <a:t>velocidadMotor</a:t>
              </a:r>
              <a:endParaRPr kumimoji="0" lang="es-ES" sz="400"/>
            </a:p>
          </p:txBody>
        </p:sp>
        <p:sp>
          <p:nvSpPr>
            <p:cNvPr id="1906709" name="Rectangle 21"/>
            <p:cNvSpPr>
              <a:spLocks noChangeArrowheads="1"/>
            </p:cNvSpPr>
            <p:nvPr/>
          </p:nvSpPr>
          <p:spPr bwMode="auto">
            <a:xfrm>
              <a:off x="2160" y="1728"/>
              <a:ext cx="336" cy="144"/>
            </a:xfrm>
            <a:prstGeom prst="rect">
              <a:avLst/>
            </a:prstGeom>
            <a:solidFill>
              <a:srgbClr val="EEF4FA"/>
            </a:solidFill>
            <a:ln w="1270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18000" tIns="10800" rIns="18000" bIns="10800" anchor="ctr"/>
            <a:lstStyle/>
            <a:p>
              <a:pPr algn="just">
                <a:lnSpc>
                  <a:spcPct val="85000"/>
                </a:lnSpc>
                <a:buClr>
                  <a:schemeClr val="tx1"/>
                </a:buClr>
                <a:buSzPct val="50000"/>
                <a:buFont typeface="Wingdings" panose="05000000000000000000" pitchFamily="2" charset="2"/>
                <a:buNone/>
              </a:pPr>
              <a:r>
                <a:rPr kumimoji="0" lang="es-MX" sz="400"/>
                <a:t>agregarDetergente()</a:t>
              </a:r>
            </a:p>
            <a:p>
              <a:pPr algn="just">
                <a:lnSpc>
                  <a:spcPct val="85000"/>
                </a:lnSpc>
                <a:buClr>
                  <a:schemeClr val="tx1"/>
                </a:buClr>
                <a:buSzPct val="50000"/>
                <a:buFont typeface="Wingdings" panose="05000000000000000000" pitchFamily="2" charset="2"/>
                <a:buNone/>
              </a:pPr>
              <a:r>
                <a:rPr kumimoji="0" lang="es-MX" sz="400"/>
                <a:t>sacarRopa()</a:t>
              </a:r>
            </a:p>
            <a:p>
              <a:pPr algn="just">
                <a:lnSpc>
                  <a:spcPct val="85000"/>
                </a:lnSpc>
                <a:buClr>
                  <a:schemeClr val="tx1"/>
                </a:buClr>
                <a:buSzPct val="50000"/>
                <a:buFont typeface="Wingdings" panose="05000000000000000000" pitchFamily="2" charset="2"/>
                <a:buNone/>
              </a:pPr>
              <a:r>
                <a:rPr kumimoji="0" lang="es-MX" sz="400"/>
                <a:t>agregarBlanqueador()</a:t>
              </a:r>
            </a:p>
            <a:p>
              <a:pPr algn="just">
                <a:lnSpc>
                  <a:spcPct val="85000"/>
                </a:lnSpc>
                <a:buClr>
                  <a:schemeClr val="tx1"/>
                </a:buClr>
                <a:buSzPct val="50000"/>
                <a:buFont typeface="Wingdings" panose="05000000000000000000" pitchFamily="2" charset="2"/>
                <a:buNone/>
              </a:pPr>
              <a:r>
                <a:rPr kumimoji="0" lang="es-MX" sz="400"/>
                <a:t>cronometrarEnjuague()</a:t>
              </a:r>
            </a:p>
          </p:txBody>
        </p:sp>
      </p:grpSp>
      <p:sp>
        <p:nvSpPr>
          <p:cNvPr id="1906710" name="AutoShape 22"/>
          <p:cNvSpPr>
            <a:spLocks noChangeArrowheads="1"/>
          </p:cNvSpPr>
          <p:nvPr/>
        </p:nvSpPr>
        <p:spPr bwMode="auto">
          <a:xfrm>
            <a:off x="5638800" y="4440238"/>
            <a:ext cx="2819400" cy="1236662"/>
          </a:xfrm>
          <a:prstGeom prst="cloudCallout">
            <a:avLst>
              <a:gd name="adj1" fmla="val -63065"/>
              <a:gd name="adj2" fmla="val -10079"/>
            </a:avLst>
          </a:prstGeom>
          <a:solidFill>
            <a:srgbClr val="FFE5FF"/>
          </a:solidFill>
          <a:ln w="12700" cap="sq">
            <a:solidFill>
              <a:schemeClr val="bg2"/>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0800" rIns="18000" bIns="10800" anchor="ctr">
            <a:spAutoFit/>
          </a:bodyPr>
          <a:lstStyle/>
          <a:p>
            <a:pPr algn="just">
              <a:lnSpc>
                <a:spcPct val="85000"/>
              </a:lnSpc>
              <a:buClr>
                <a:schemeClr val="tx1"/>
              </a:buClr>
              <a:buSzPct val="50000"/>
              <a:buFont typeface="Wingdings" panose="05000000000000000000" pitchFamily="2" charset="2"/>
              <a:buNone/>
            </a:pPr>
            <a:r>
              <a:rPr kumimoji="0" lang="es-MX" sz="1000">
                <a:latin typeface="Times New Roman" panose="02020603050405020304" pitchFamily="18" charset="0"/>
              </a:rPr>
              <a:t>Probablemente no necesite todos los atributos y operaciones detallados en el escenario anterior, no obstante quizá necesite incluir el númeroSerie de cada objeto lavadora.</a:t>
            </a:r>
            <a:endParaRPr kumimoji="0" lang="es-ES" sz="1000">
              <a:latin typeface="Times New Roman" panose="02020603050405020304" pitchFamily="18" charset="0"/>
            </a:endParaRPr>
          </a:p>
        </p:txBody>
      </p:sp>
      <p:grpSp>
        <p:nvGrpSpPr>
          <p:cNvPr id="1906711" name="Group 23"/>
          <p:cNvGrpSpPr>
            <a:grpSpLocks/>
          </p:cNvGrpSpPr>
          <p:nvPr/>
        </p:nvGrpSpPr>
        <p:grpSpPr bwMode="auto">
          <a:xfrm>
            <a:off x="4343400" y="4518025"/>
            <a:ext cx="533400" cy="762000"/>
            <a:chOff x="2160" y="1392"/>
            <a:chExt cx="336" cy="480"/>
          </a:xfrm>
        </p:grpSpPr>
        <p:sp>
          <p:nvSpPr>
            <p:cNvPr id="1906712" name="Rectangle 24"/>
            <p:cNvSpPr>
              <a:spLocks noChangeArrowheads="1"/>
            </p:cNvSpPr>
            <p:nvPr/>
          </p:nvSpPr>
          <p:spPr bwMode="auto">
            <a:xfrm>
              <a:off x="2160" y="1392"/>
              <a:ext cx="336" cy="72"/>
            </a:xfrm>
            <a:prstGeom prst="rect">
              <a:avLst/>
            </a:prstGeom>
            <a:solidFill>
              <a:srgbClr val="EEF4FA"/>
            </a:solidFill>
            <a:ln w="1270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18000" tIns="10800" rIns="18000" bIns="10800" anchor="ctr"/>
            <a:lstStyle/>
            <a:p>
              <a:pPr algn="just">
                <a:lnSpc>
                  <a:spcPct val="85000"/>
                </a:lnSpc>
                <a:buClr>
                  <a:schemeClr val="tx1"/>
                </a:buClr>
                <a:buSzPct val="50000"/>
                <a:buFont typeface="Wingdings" panose="05000000000000000000" pitchFamily="2" charset="2"/>
                <a:buNone/>
              </a:pPr>
              <a:r>
                <a:rPr kumimoji="0" lang="es-MX" sz="600"/>
                <a:t>Lavadora</a:t>
              </a:r>
              <a:endParaRPr kumimoji="0" lang="es-ES" sz="600"/>
            </a:p>
          </p:txBody>
        </p:sp>
        <p:sp>
          <p:nvSpPr>
            <p:cNvPr id="1906713" name="Rectangle 25"/>
            <p:cNvSpPr>
              <a:spLocks noChangeArrowheads="1"/>
            </p:cNvSpPr>
            <p:nvPr/>
          </p:nvSpPr>
          <p:spPr bwMode="auto">
            <a:xfrm>
              <a:off x="2160" y="1464"/>
              <a:ext cx="336" cy="264"/>
            </a:xfrm>
            <a:prstGeom prst="rect">
              <a:avLst/>
            </a:prstGeom>
            <a:solidFill>
              <a:srgbClr val="EEF4FA"/>
            </a:solidFill>
            <a:ln w="1270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18000" tIns="10800" rIns="18000" bIns="10800" anchor="ctr"/>
            <a:lstStyle/>
            <a:p>
              <a:pPr algn="just">
                <a:lnSpc>
                  <a:spcPct val="85000"/>
                </a:lnSpc>
                <a:buClr>
                  <a:schemeClr val="tx1"/>
                </a:buClr>
                <a:buSzPct val="50000"/>
                <a:buFont typeface="Wingdings" panose="05000000000000000000" pitchFamily="2" charset="2"/>
                <a:buNone/>
              </a:pPr>
              <a:r>
                <a:rPr kumimoji="0" lang="es-MX" sz="400"/>
                <a:t>marca</a:t>
              </a:r>
            </a:p>
            <a:p>
              <a:pPr algn="just">
                <a:lnSpc>
                  <a:spcPct val="85000"/>
                </a:lnSpc>
                <a:buClr>
                  <a:schemeClr val="tx1"/>
                </a:buClr>
                <a:buSzPct val="50000"/>
                <a:buFont typeface="Wingdings" panose="05000000000000000000" pitchFamily="2" charset="2"/>
                <a:buNone/>
              </a:pPr>
              <a:r>
                <a:rPr kumimoji="0" lang="es-MX" sz="400"/>
                <a:t>modelo</a:t>
              </a:r>
            </a:p>
            <a:p>
              <a:pPr algn="just">
                <a:lnSpc>
                  <a:spcPct val="85000"/>
                </a:lnSpc>
                <a:buClr>
                  <a:schemeClr val="tx1"/>
                </a:buClr>
                <a:buSzPct val="50000"/>
                <a:buFont typeface="Wingdings" panose="05000000000000000000" pitchFamily="2" charset="2"/>
                <a:buNone/>
              </a:pPr>
              <a:r>
                <a:rPr kumimoji="0" lang="es-MX" sz="400"/>
                <a:t>numeroSerie</a:t>
              </a:r>
            </a:p>
            <a:p>
              <a:pPr algn="just">
                <a:lnSpc>
                  <a:spcPct val="85000"/>
                </a:lnSpc>
                <a:buClr>
                  <a:schemeClr val="tx1"/>
                </a:buClr>
                <a:buSzPct val="50000"/>
                <a:buFont typeface="Wingdings" panose="05000000000000000000" pitchFamily="2" charset="2"/>
                <a:buNone/>
              </a:pPr>
              <a:r>
                <a:rPr kumimoji="0" lang="es-MX" sz="400"/>
                <a:t>capacidad</a:t>
              </a:r>
            </a:p>
            <a:p>
              <a:pPr algn="just">
                <a:lnSpc>
                  <a:spcPct val="85000"/>
                </a:lnSpc>
                <a:buClr>
                  <a:schemeClr val="tx1"/>
                </a:buClr>
                <a:buSzPct val="50000"/>
                <a:buFont typeface="Wingdings" panose="05000000000000000000" pitchFamily="2" charset="2"/>
                <a:buNone/>
              </a:pPr>
              <a:r>
                <a:rPr kumimoji="0" lang="es-MX" sz="400"/>
                <a:t>volumenTambor</a:t>
              </a:r>
            </a:p>
            <a:p>
              <a:pPr algn="just">
                <a:lnSpc>
                  <a:spcPct val="85000"/>
                </a:lnSpc>
                <a:buClr>
                  <a:schemeClr val="tx1"/>
                </a:buClr>
                <a:buSzPct val="50000"/>
                <a:buFont typeface="Wingdings" panose="05000000000000000000" pitchFamily="2" charset="2"/>
                <a:buNone/>
              </a:pPr>
              <a:r>
                <a:rPr kumimoji="0" lang="es-MX" sz="400"/>
                <a:t>trampa</a:t>
              </a:r>
            </a:p>
            <a:p>
              <a:pPr algn="just">
                <a:lnSpc>
                  <a:spcPct val="85000"/>
                </a:lnSpc>
                <a:buClr>
                  <a:schemeClr val="tx1"/>
                </a:buClr>
                <a:buSzPct val="50000"/>
                <a:buFont typeface="Wingdings" panose="05000000000000000000" pitchFamily="2" charset="2"/>
                <a:buNone/>
              </a:pPr>
              <a:r>
                <a:rPr kumimoji="0" lang="es-MX" sz="400"/>
                <a:t>velocidadMotor</a:t>
              </a:r>
              <a:endParaRPr kumimoji="0" lang="es-ES" sz="400"/>
            </a:p>
          </p:txBody>
        </p:sp>
        <p:sp>
          <p:nvSpPr>
            <p:cNvPr id="1906714" name="Rectangle 26"/>
            <p:cNvSpPr>
              <a:spLocks noChangeArrowheads="1"/>
            </p:cNvSpPr>
            <p:nvPr/>
          </p:nvSpPr>
          <p:spPr bwMode="auto">
            <a:xfrm>
              <a:off x="2160" y="1728"/>
              <a:ext cx="336" cy="144"/>
            </a:xfrm>
            <a:prstGeom prst="rect">
              <a:avLst/>
            </a:prstGeom>
            <a:solidFill>
              <a:srgbClr val="EEF4FA"/>
            </a:solidFill>
            <a:ln w="1270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18000" tIns="10800" rIns="18000" bIns="10800" anchor="ctr"/>
            <a:lstStyle/>
            <a:p>
              <a:pPr algn="just">
                <a:lnSpc>
                  <a:spcPct val="85000"/>
                </a:lnSpc>
                <a:buClr>
                  <a:schemeClr val="tx1"/>
                </a:buClr>
                <a:buSzPct val="50000"/>
                <a:buFont typeface="Wingdings" panose="05000000000000000000" pitchFamily="2" charset="2"/>
                <a:buNone/>
              </a:pPr>
              <a:r>
                <a:rPr kumimoji="0" lang="es-MX" sz="400"/>
                <a:t>agregarDetergente()</a:t>
              </a:r>
            </a:p>
            <a:p>
              <a:pPr algn="just">
                <a:lnSpc>
                  <a:spcPct val="85000"/>
                </a:lnSpc>
                <a:buClr>
                  <a:schemeClr val="tx1"/>
                </a:buClr>
                <a:buSzPct val="50000"/>
                <a:buFont typeface="Wingdings" panose="05000000000000000000" pitchFamily="2" charset="2"/>
                <a:buNone/>
              </a:pPr>
              <a:r>
                <a:rPr kumimoji="0" lang="es-MX" sz="400"/>
                <a:t>sacarRopa()</a:t>
              </a:r>
            </a:p>
            <a:p>
              <a:pPr algn="just">
                <a:lnSpc>
                  <a:spcPct val="85000"/>
                </a:lnSpc>
                <a:buClr>
                  <a:schemeClr val="tx1"/>
                </a:buClr>
                <a:buSzPct val="50000"/>
                <a:buFont typeface="Wingdings" panose="05000000000000000000" pitchFamily="2" charset="2"/>
                <a:buNone/>
              </a:pPr>
              <a:r>
                <a:rPr kumimoji="0" lang="es-MX" sz="400"/>
                <a:t>agregarBlanqueador()</a:t>
              </a:r>
            </a:p>
            <a:p>
              <a:pPr algn="just">
                <a:lnSpc>
                  <a:spcPct val="85000"/>
                </a:lnSpc>
                <a:buClr>
                  <a:schemeClr val="tx1"/>
                </a:buClr>
                <a:buSzPct val="50000"/>
                <a:buFont typeface="Wingdings" panose="05000000000000000000" pitchFamily="2" charset="2"/>
                <a:buNone/>
              </a:pPr>
              <a:r>
                <a:rPr kumimoji="0" lang="es-MX" sz="400"/>
                <a:t>cronometrarEnjuague()</a:t>
              </a:r>
            </a:p>
          </p:txBody>
        </p:sp>
      </p:grpSp>
      <p:sp>
        <p:nvSpPr>
          <p:cNvPr id="1906715" name="AutoShape 27"/>
          <p:cNvSpPr>
            <a:spLocks noChangeArrowheads="1"/>
          </p:cNvSpPr>
          <p:nvPr/>
        </p:nvSpPr>
        <p:spPr bwMode="auto">
          <a:xfrm>
            <a:off x="2895600" y="2971800"/>
            <a:ext cx="1219200" cy="457200"/>
          </a:xfrm>
          <a:prstGeom prst="chevron">
            <a:avLst>
              <a:gd name="adj" fmla="val 66667"/>
            </a:avLst>
          </a:prstGeom>
          <a:solidFill>
            <a:srgbClr val="FFE5FF"/>
          </a:solidFill>
          <a:ln w="12700">
            <a:solidFill>
              <a:schemeClr val="bg2"/>
            </a:solidFill>
            <a:prstDash val="dash"/>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62000" tIns="10800" rIns="18000" bIns="10800" anchor="ctr"/>
          <a:lstStyle/>
          <a:p>
            <a:pPr>
              <a:lnSpc>
                <a:spcPct val="85000"/>
              </a:lnSpc>
              <a:buClr>
                <a:schemeClr val="tx1"/>
              </a:buClr>
              <a:buSzPct val="50000"/>
              <a:buFont typeface="Wingdings" panose="05000000000000000000" pitchFamily="2" charset="2"/>
              <a:buNone/>
            </a:pPr>
            <a:r>
              <a:rPr kumimoji="0" lang="es-MX" sz="1000"/>
              <a:t>Software de</a:t>
            </a:r>
          </a:p>
          <a:p>
            <a:pPr>
              <a:lnSpc>
                <a:spcPct val="85000"/>
              </a:lnSpc>
              <a:buClr>
                <a:schemeClr val="tx1"/>
              </a:buClr>
              <a:buSzPct val="50000"/>
              <a:buFont typeface="Wingdings" panose="05000000000000000000" pitchFamily="2" charset="2"/>
              <a:buNone/>
            </a:pPr>
            <a:r>
              <a:rPr kumimoji="0" lang="es-MX" sz="1000"/>
              <a:t>simulación</a:t>
            </a:r>
            <a:endParaRPr kumimoji="0" lang="es-ES" sz="1000"/>
          </a:p>
        </p:txBody>
      </p:sp>
      <p:sp>
        <p:nvSpPr>
          <p:cNvPr id="1906716" name="AutoShape 28"/>
          <p:cNvSpPr>
            <a:spLocks noChangeArrowheads="1"/>
          </p:cNvSpPr>
          <p:nvPr/>
        </p:nvSpPr>
        <p:spPr bwMode="auto">
          <a:xfrm>
            <a:off x="2895600" y="4648200"/>
            <a:ext cx="1219200" cy="457200"/>
          </a:xfrm>
          <a:prstGeom prst="chevron">
            <a:avLst>
              <a:gd name="adj" fmla="val 66667"/>
            </a:avLst>
          </a:prstGeom>
          <a:solidFill>
            <a:srgbClr val="FFE5FF"/>
          </a:solidFill>
          <a:ln w="12700">
            <a:solidFill>
              <a:schemeClr val="bg2"/>
            </a:solidFill>
            <a:prstDash val="dash"/>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62000" tIns="10800" rIns="18000" bIns="10800" anchor="ctr"/>
          <a:lstStyle/>
          <a:p>
            <a:pPr>
              <a:lnSpc>
                <a:spcPct val="85000"/>
              </a:lnSpc>
              <a:buClr>
                <a:schemeClr val="tx1"/>
              </a:buClr>
              <a:buSzPct val="50000"/>
              <a:buFont typeface="Wingdings" panose="05000000000000000000" pitchFamily="2" charset="2"/>
              <a:buNone/>
            </a:pPr>
            <a:r>
              <a:rPr kumimoji="0" lang="es-MX" sz="1000"/>
              <a:t>Software de</a:t>
            </a:r>
          </a:p>
          <a:p>
            <a:pPr>
              <a:lnSpc>
                <a:spcPct val="85000"/>
              </a:lnSpc>
              <a:buClr>
                <a:schemeClr val="tx1"/>
              </a:buClr>
              <a:buSzPct val="50000"/>
              <a:buFont typeface="Wingdings" panose="05000000000000000000" pitchFamily="2" charset="2"/>
              <a:buNone/>
            </a:pPr>
            <a:r>
              <a:rPr kumimoji="0" lang="es-MX" sz="1000"/>
              <a:t>gestión de</a:t>
            </a:r>
          </a:p>
          <a:p>
            <a:pPr>
              <a:lnSpc>
                <a:spcPct val="85000"/>
              </a:lnSpc>
              <a:buClr>
                <a:schemeClr val="tx1"/>
              </a:buClr>
              <a:buSzPct val="50000"/>
              <a:buFont typeface="Wingdings" panose="05000000000000000000" pitchFamily="2" charset="2"/>
              <a:buNone/>
            </a:pPr>
            <a:r>
              <a:rPr kumimoji="0" lang="es-MX" sz="1000"/>
              <a:t>lavandería</a:t>
            </a:r>
            <a:endParaRPr kumimoji="0" lang="es-ES" sz="10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906690"/>
                                        </p:tgtEl>
                                        <p:attrNameLst>
                                          <p:attrName>style.visibility</p:attrName>
                                        </p:attrNameLst>
                                      </p:cBhvr>
                                      <p:to>
                                        <p:strVal val="visible"/>
                                      </p:to>
                                    </p:set>
                                    <p:anim calcmode="lin" valueType="num">
                                      <p:cBhvr additive="base">
                                        <p:cTn id="7" dur="500" fill="hold"/>
                                        <p:tgtEl>
                                          <p:spTgt spid="1906690"/>
                                        </p:tgtEl>
                                        <p:attrNameLst>
                                          <p:attrName>ppt_x</p:attrName>
                                        </p:attrNameLst>
                                      </p:cBhvr>
                                      <p:tavLst>
                                        <p:tav tm="0">
                                          <p:val>
                                            <p:strVal val="0-#ppt_w/2"/>
                                          </p:val>
                                        </p:tav>
                                        <p:tav tm="100000">
                                          <p:val>
                                            <p:strVal val="#ppt_x"/>
                                          </p:val>
                                        </p:tav>
                                      </p:tavLst>
                                    </p:anim>
                                    <p:anim calcmode="lin" valueType="num">
                                      <p:cBhvr additive="base">
                                        <p:cTn id="8" dur="500" fill="hold"/>
                                        <p:tgtEl>
                                          <p:spTgt spid="1906690"/>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3" presetClass="entr" presetSubtype="288" fill="hold" nodeType="clickEffect">
                                  <p:stCondLst>
                                    <p:cond delay="0"/>
                                  </p:stCondLst>
                                  <p:childTnLst>
                                    <p:set>
                                      <p:cBhvr>
                                        <p:cTn id="12" dur="1" fill="hold">
                                          <p:stCondLst>
                                            <p:cond delay="0"/>
                                          </p:stCondLst>
                                        </p:cTn>
                                        <p:tgtEl>
                                          <p:spTgt spid="1906692"/>
                                        </p:tgtEl>
                                        <p:attrNameLst>
                                          <p:attrName>style.visibility</p:attrName>
                                        </p:attrNameLst>
                                      </p:cBhvr>
                                      <p:to>
                                        <p:strVal val="visible"/>
                                      </p:to>
                                    </p:set>
                                    <p:anim calcmode="lin" valueType="num">
                                      <p:cBhvr>
                                        <p:cTn id="13" dur="500" fill="hold"/>
                                        <p:tgtEl>
                                          <p:spTgt spid="1906692"/>
                                        </p:tgtEl>
                                        <p:attrNameLst>
                                          <p:attrName>ppt_w</p:attrName>
                                        </p:attrNameLst>
                                      </p:cBhvr>
                                      <p:tavLst>
                                        <p:tav tm="0">
                                          <p:val>
                                            <p:strVal val="4/3*#ppt_w"/>
                                          </p:val>
                                        </p:tav>
                                        <p:tav tm="100000">
                                          <p:val>
                                            <p:strVal val="#ppt_w"/>
                                          </p:val>
                                        </p:tav>
                                      </p:tavLst>
                                    </p:anim>
                                    <p:anim calcmode="lin" valueType="num">
                                      <p:cBhvr>
                                        <p:cTn id="14" dur="500" fill="hold"/>
                                        <p:tgtEl>
                                          <p:spTgt spid="1906692"/>
                                        </p:tgtEl>
                                        <p:attrNameLst>
                                          <p:attrName>ppt_h</p:attrName>
                                        </p:attrNameLst>
                                      </p:cBhvr>
                                      <p:tavLst>
                                        <p:tav tm="0">
                                          <p:val>
                                            <p:strVal val="4/3*#ppt_h"/>
                                          </p:val>
                                        </p:tav>
                                        <p:tav tm="100000">
                                          <p:val>
                                            <p:strVal val="#ppt_h"/>
                                          </p:val>
                                        </p:tav>
                                      </p:tavLst>
                                    </p:anim>
                                  </p:childTnLst>
                                </p:cTn>
                              </p:par>
                            </p:childTnLst>
                          </p:cTn>
                        </p:par>
                        <p:par>
                          <p:cTn id="15" fill="hold" nodeType="afterGroup">
                            <p:stCondLst>
                              <p:cond delay="500"/>
                            </p:stCondLst>
                            <p:childTnLst>
                              <p:par>
                                <p:cTn id="16" presetID="23" presetClass="entr" presetSubtype="272" fill="hold" grpId="0" nodeType="afterEffect">
                                  <p:stCondLst>
                                    <p:cond delay="2000"/>
                                  </p:stCondLst>
                                  <p:childTnLst>
                                    <p:set>
                                      <p:cBhvr>
                                        <p:cTn id="17" dur="1" fill="hold">
                                          <p:stCondLst>
                                            <p:cond delay="0"/>
                                          </p:stCondLst>
                                        </p:cTn>
                                        <p:tgtEl>
                                          <p:spTgt spid="1906715"/>
                                        </p:tgtEl>
                                        <p:attrNameLst>
                                          <p:attrName>style.visibility</p:attrName>
                                        </p:attrNameLst>
                                      </p:cBhvr>
                                      <p:to>
                                        <p:strVal val="visible"/>
                                      </p:to>
                                    </p:set>
                                    <p:anim calcmode="lin" valueType="num">
                                      <p:cBhvr>
                                        <p:cTn id="18" dur="500" fill="hold"/>
                                        <p:tgtEl>
                                          <p:spTgt spid="1906715"/>
                                        </p:tgtEl>
                                        <p:attrNameLst>
                                          <p:attrName>ppt_w</p:attrName>
                                        </p:attrNameLst>
                                      </p:cBhvr>
                                      <p:tavLst>
                                        <p:tav tm="0">
                                          <p:val>
                                            <p:strVal val="2/3*#ppt_w"/>
                                          </p:val>
                                        </p:tav>
                                        <p:tav tm="100000">
                                          <p:val>
                                            <p:strVal val="#ppt_w"/>
                                          </p:val>
                                        </p:tav>
                                      </p:tavLst>
                                    </p:anim>
                                    <p:anim calcmode="lin" valueType="num">
                                      <p:cBhvr>
                                        <p:cTn id="19" dur="500" fill="hold"/>
                                        <p:tgtEl>
                                          <p:spTgt spid="1906715"/>
                                        </p:tgtEl>
                                        <p:attrNameLst>
                                          <p:attrName>ppt_h</p:attrName>
                                        </p:attrNameLst>
                                      </p:cBhvr>
                                      <p:tavLst>
                                        <p:tav tm="0">
                                          <p:val>
                                            <p:strVal val="2/3*#ppt_h"/>
                                          </p:val>
                                        </p:tav>
                                        <p:tav tm="100000">
                                          <p:val>
                                            <p:strVal val="#ppt_h"/>
                                          </p:val>
                                        </p:tav>
                                      </p:tavLst>
                                    </p:anim>
                                  </p:childTnLst>
                                </p:cTn>
                              </p:par>
                            </p:childTnLst>
                          </p:cTn>
                        </p:par>
                        <p:par>
                          <p:cTn id="20" fill="hold" nodeType="afterGroup">
                            <p:stCondLst>
                              <p:cond delay="3000"/>
                            </p:stCondLst>
                            <p:childTnLst>
                              <p:par>
                                <p:cTn id="21" presetID="23" presetClass="entr" presetSubtype="288" fill="hold" nodeType="afterEffect">
                                  <p:stCondLst>
                                    <p:cond delay="2000"/>
                                  </p:stCondLst>
                                  <p:childTnLst>
                                    <p:set>
                                      <p:cBhvr>
                                        <p:cTn id="22" dur="1" fill="hold">
                                          <p:stCondLst>
                                            <p:cond delay="0"/>
                                          </p:stCondLst>
                                        </p:cTn>
                                        <p:tgtEl>
                                          <p:spTgt spid="1906706"/>
                                        </p:tgtEl>
                                        <p:attrNameLst>
                                          <p:attrName>style.visibility</p:attrName>
                                        </p:attrNameLst>
                                      </p:cBhvr>
                                      <p:to>
                                        <p:strVal val="visible"/>
                                      </p:to>
                                    </p:set>
                                    <p:anim calcmode="lin" valueType="num">
                                      <p:cBhvr>
                                        <p:cTn id="23" dur="500" fill="hold"/>
                                        <p:tgtEl>
                                          <p:spTgt spid="1906706"/>
                                        </p:tgtEl>
                                        <p:attrNameLst>
                                          <p:attrName>ppt_w</p:attrName>
                                        </p:attrNameLst>
                                      </p:cBhvr>
                                      <p:tavLst>
                                        <p:tav tm="0">
                                          <p:val>
                                            <p:strVal val="4/3*#ppt_w"/>
                                          </p:val>
                                        </p:tav>
                                        <p:tav tm="100000">
                                          <p:val>
                                            <p:strVal val="#ppt_w"/>
                                          </p:val>
                                        </p:tav>
                                      </p:tavLst>
                                    </p:anim>
                                    <p:anim calcmode="lin" valueType="num">
                                      <p:cBhvr>
                                        <p:cTn id="24" dur="500" fill="hold"/>
                                        <p:tgtEl>
                                          <p:spTgt spid="1906706"/>
                                        </p:tgtEl>
                                        <p:attrNameLst>
                                          <p:attrName>ppt_h</p:attrName>
                                        </p:attrNameLst>
                                      </p:cBhvr>
                                      <p:tavLst>
                                        <p:tav tm="0">
                                          <p:val>
                                            <p:strVal val="4/3*#ppt_h"/>
                                          </p:val>
                                        </p:tav>
                                        <p:tav tm="100000">
                                          <p:val>
                                            <p:strVal val="#ppt_h"/>
                                          </p:val>
                                        </p:tav>
                                      </p:tavLst>
                                    </p:anim>
                                  </p:childTnLst>
                                </p:cTn>
                              </p:par>
                            </p:childTnLst>
                          </p:cTn>
                        </p:par>
                        <p:par>
                          <p:cTn id="25" fill="hold" nodeType="afterGroup">
                            <p:stCondLst>
                              <p:cond delay="5500"/>
                            </p:stCondLst>
                            <p:childTnLst>
                              <p:par>
                                <p:cTn id="26" presetID="9" presetClass="entr" presetSubtype="0" fill="hold" grpId="0" nodeType="afterEffect">
                                  <p:stCondLst>
                                    <p:cond delay="2000"/>
                                  </p:stCondLst>
                                  <p:childTnLst>
                                    <p:set>
                                      <p:cBhvr>
                                        <p:cTn id="27" dur="1" fill="hold">
                                          <p:stCondLst>
                                            <p:cond delay="0"/>
                                          </p:stCondLst>
                                        </p:cTn>
                                        <p:tgtEl>
                                          <p:spTgt spid="1906705"/>
                                        </p:tgtEl>
                                        <p:attrNameLst>
                                          <p:attrName>style.visibility</p:attrName>
                                        </p:attrNameLst>
                                      </p:cBhvr>
                                      <p:to>
                                        <p:strVal val="visible"/>
                                      </p:to>
                                    </p:set>
                                    <p:animEffect transition="in" filter="dissolve">
                                      <p:cBhvr>
                                        <p:cTn id="28" dur="500"/>
                                        <p:tgtEl>
                                          <p:spTgt spid="1906705"/>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3" presetClass="entr" presetSubtype="288" fill="hold" nodeType="clickEffect">
                                  <p:stCondLst>
                                    <p:cond delay="0"/>
                                  </p:stCondLst>
                                  <p:childTnLst>
                                    <p:set>
                                      <p:cBhvr>
                                        <p:cTn id="32" dur="1" fill="hold">
                                          <p:stCondLst>
                                            <p:cond delay="0"/>
                                          </p:stCondLst>
                                        </p:cTn>
                                        <p:tgtEl>
                                          <p:spTgt spid="1906697"/>
                                        </p:tgtEl>
                                        <p:attrNameLst>
                                          <p:attrName>style.visibility</p:attrName>
                                        </p:attrNameLst>
                                      </p:cBhvr>
                                      <p:to>
                                        <p:strVal val="visible"/>
                                      </p:to>
                                    </p:set>
                                    <p:anim calcmode="lin" valueType="num">
                                      <p:cBhvr>
                                        <p:cTn id="33" dur="500" fill="hold"/>
                                        <p:tgtEl>
                                          <p:spTgt spid="1906697"/>
                                        </p:tgtEl>
                                        <p:attrNameLst>
                                          <p:attrName>ppt_w</p:attrName>
                                        </p:attrNameLst>
                                      </p:cBhvr>
                                      <p:tavLst>
                                        <p:tav tm="0">
                                          <p:val>
                                            <p:strVal val="4/3*#ppt_w"/>
                                          </p:val>
                                        </p:tav>
                                        <p:tav tm="100000">
                                          <p:val>
                                            <p:strVal val="#ppt_w"/>
                                          </p:val>
                                        </p:tav>
                                      </p:tavLst>
                                    </p:anim>
                                    <p:anim calcmode="lin" valueType="num">
                                      <p:cBhvr>
                                        <p:cTn id="34" dur="500" fill="hold"/>
                                        <p:tgtEl>
                                          <p:spTgt spid="1906697"/>
                                        </p:tgtEl>
                                        <p:attrNameLst>
                                          <p:attrName>ppt_h</p:attrName>
                                        </p:attrNameLst>
                                      </p:cBhvr>
                                      <p:tavLst>
                                        <p:tav tm="0">
                                          <p:val>
                                            <p:strVal val="4/3*#ppt_h"/>
                                          </p:val>
                                        </p:tav>
                                        <p:tav tm="100000">
                                          <p:val>
                                            <p:strVal val="#ppt_h"/>
                                          </p:val>
                                        </p:tav>
                                      </p:tavLst>
                                    </p:anim>
                                  </p:childTnLst>
                                </p:cTn>
                              </p:par>
                            </p:childTnLst>
                          </p:cTn>
                        </p:par>
                        <p:par>
                          <p:cTn id="35" fill="hold" nodeType="afterGroup">
                            <p:stCondLst>
                              <p:cond delay="500"/>
                            </p:stCondLst>
                            <p:childTnLst>
                              <p:par>
                                <p:cTn id="36" presetID="23" presetClass="entr" presetSubtype="272" fill="hold" grpId="0" nodeType="afterEffect">
                                  <p:stCondLst>
                                    <p:cond delay="2000"/>
                                  </p:stCondLst>
                                  <p:childTnLst>
                                    <p:set>
                                      <p:cBhvr>
                                        <p:cTn id="37" dur="1" fill="hold">
                                          <p:stCondLst>
                                            <p:cond delay="0"/>
                                          </p:stCondLst>
                                        </p:cTn>
                                        <p:tgtEl>
                                          <p:spTgt spid="1906716"/>
                                        </p:tgtEl>
                                        <p:attrNameLst>
                                          <p:attrName>style.visibility</p:attrName>
                                        </p:attrNameLst>
                                      </p:cBhvr>
                                      <p:to>
                                        <p:strVal val="visible"/>
                                      </p:to>
                                    </p:set>
                                    <p:anim calcmode="lin" valueType="num">
                                      <p:cBhvr>
                                        <p:cTn id="38" dur="500" fill="hold"/>
                                        <p:tgtEl>
                                          <p:spTgt spid="1906716"/>
                                        </p:tgtEl>
                                        <p:attrNameLst>
                                          <p:attrName>ppt_w</p:attrName>
                                        </p:attrNameLst>
                                      </p:cBhvr>
                                      <p:tavLst>
                                        <p:tav tm="0">
                                          <p:val>
                                            <p:strVal val="2/3*#ppt_w"/>
                                          </p:val>
                                        </p:tav>
                                        <p:tav tm="100000">
                                          <p:val>
                                            <p:strVal val="#ppt_w"/>
                                          </p:val>
                                        </p:tav>
                                      </p:tavLst>
                                    </p:anim>
                                    <p:anim calcmode="lin" valueType="num">
                                      <p:cBhvr>
                                        <p:cTn id="39" dur="500" fill="hold"/>
                                        <p:tgtEl>
                                          <p:spTgt spid="1906716"/>
                                        </p:tgtEl>
                                        <p:attrNameLst>
                                          <p:attrName>ppt_h</p:attrName>
                                        </p:attrNameLst>
                                      </p:cBhvr>
                                      <p:tavLst>
                                        <p:tav tm="0">
                                          <p:val>
                                            <p:strVal val="2/3*#ppt_h"/>
                                          </p:val>
                                        </p:tav>
                                        <p:tav tm="100000">
                                          <p:val>
                                            <p:strVal val="#ppt_h"/>
                                          </p:val>
                                        </p:tav>
                                      </p:tavLst>
                                    </p:anim>
                                  </p:childTnLst>
                                </p:cTn>
                              </p:par>
                            </p:childTnLst>
                          </p:cTn>
                        </p:par>
                        <p:par>
                          <p:cTn id="40" fill="hold" nodeType="afterGroup">
                            <p:stCondLst>
                              <p:cond delay="3000"/>
                            </p:stCondLst>
                            <p:childTnLst>
                              <p:par>
                                <p:cTn id="41" presetID="23" presetClass="entr" presetSubtype="288" fill="hold" nodeType="afterEffect">
                                  <p:stCondLst>
                                    <p:cond delay="2000"/>
                                  </p:stCondLst>
                                  <p:childTnLst>
                                    <p:set>
                                      <p:cBhvr>
                                        <p:cTn id="42" dur="1" fill="hold">
                                          <p:stCondLst>
                                            <p:cond delay="0"/>
                                          </p:stCondLst>
                                        </p:cTn>
                                        <p:tgtEl>
                                          <p:spTgt spid="1906711"/>
                                        </p:tgtEl>
                                        <p:attrNameLst>
                                          <p:attrName>style.visibility</p:attrName>
                                        </p:attrNameLst>
                                      </p:cBhvr>
                                      <p:to>
                                        <p:strVal val="visible"/>
                                      </p:to>
                                    </p:set>
                                    <p:anim calcmode="lin" valueType="num">
                                      <p:cBhvr>
                                        <p:cTn id="43" dur="500" fill="hold"/>
                                        <p:tgtEl>
                                          <p:spTgt spid="1906711"/>
                                        </p:tgtEl>
                                        <p:attrNameLst>
                                          <p:attrName>ppt_w</p:attrName>
                                        </p:attrNameLst>
                                      </p:cBhvr>
                                      <p:tavLst>
                                        <p:tav tm="0">
                                          <p:val>
                                            <p:strVal val="4/3*#ppt_w"/>
                                          </p:val>
                                        </p:tav>
                                        <p:tav tm="100000">
                                          <p:val>
                                            <p:strVal val="#ppt_w"/>
                                          </p:val>
                                        </p:tav>
                                      </p:tavLst>
                                    </p:anim>
                                    <p:anim calcmode="lin" valueType="num">
                                      <p:cBhvr>
                                        <p:cTn id="44" dur="500" fill="hold"/>
                                        <p:tgtEl>
                                          <p:spTgt spid="1906711"/>
                                        </p:tgtEl>
                                        <p:attrNameLst>
                                          <p:attrName>ppt_h</p:attrName>
                                        </p:attrNameLst>
                                      </p:cBhvr>
                                      <p:tavLst>
                                        <p:tav tm="0">
                                          <p:val>
                                            <p:strVal val="4/3*#ppt_h"/>
                                          </p:val>
                                        </p:tav>
                                        <p:tav tm="100000">
                                          <p:val>
                                            <p:strVal val="#ppt_h"/>
                                          </p:val>
                                        </p:tav>
                                      </p:tavLst>
                                    </p:anim>
                                  </p:childTnLst>
                                </p:cTn>
                              </p:par>
                            </p:childTnLst>
                          </p:cTn>
                        </p:par>
                        <p:par>
                          <p:cTn id="45" fill="hold" nodeType="afterGroup">
                            <p:stCondLst>
                              <p:cond delay="5500"/>
                            </p:stCondLst>
                            <p:childTnLst>
                              <p:par>
                                <p:cTn id="46" presetID="9" presetClass="entr" presetSubtype="0" fill="hold" grpId="0" nodeType="afterEffect">
                                  <p:stCondLst>
                                    <p:cond delay="2000"/>
                                  </p:stCondLst>
                                  <p:childTnLst>
                                    <p:set>
                                      <p:cBhvr>
                                        <p:cTn id="47" dur="1" fill="hold">
                                          <p:stCondLst>
                                            <p:cond delay="0"/>
                                          </p:stCondLst>
                                        </p:cTn>
                                        <p:tgtEl>
                                          <p:spTgt spid="1906710"/>
                                        </p:tgtEl>
                                        <p:attrNameLst>
                                          <p:attrName>style.visibility</p:attrName>
                                        </p:attrNameLst>
                                      </p:cBhvr>
                                      <p:to>
                                        <p:strVal val="visible"/>
                                      </p:to>
                                    </p:set>
                                    <p:animEffect transition="in" filter="dissolve">
                                      <p:cBhvr>
                                        <p:cTn id="48" dur="500"/>
                                        <p:tgtEl>
                                          <p:spTgt spid="19067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06690" grpId="0" autoUpdateAnimBg="0"/>
      <p:bldP spid="1906705" grpId="0" animBg="1" autoUpdateAnimBg="0"/>
      <p:bldP spid="1906710" grpId="0" animBg="1" autoUpdateAnimBg="0"/>
      <p:bldP spid="1906715" grpId="0" animBg="1" autoUpdateAnimBg="0"/>
      <p:bldP spid="1906716" grpId="0" animBg="1" autoUpdateAnimBg="0"/>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07714" name="Rectangle 2"/>
          <p:cNvSpPr>
            <a:spLocks noChangeArrowheads="1"/>
          </p:cNvSpPr>
          <p:nvPr/>
        </p:nvSpPr>
        <p:spPr bwMode="auto">
          <a:xfrm>
            <a:off x="609600" y="1036638"/>
            <a:ext cx="7924800" cy="2116137"/>
          </a:xfrm>
          <a:prstGeom prst="rect">
            <a:avLst/>
          </a:prstGeom>
          <a:noFill/>
          <a:ln>
            <a:noFill/>
          </a:ln>
          <a:effectLst/>
          <a:extLst>
            <a:ext uri="{909E8E84-426E-40DD-AFC4-6F175D3DCCD1}">
              <a14:hiddenFill xmlns:a14="http://schemas.microsoft.com/office/drawing/2010/main">
                <a:solidFill>
                  <a:srgbClr val="EEF4FA"/>
                </a:solidFill>
              </a14:hiddenFill>
            </a:ext>
            <a:ext uri="{91240B29-F687-4F45-9708-019B960494DF}">
              <a14:hiddenLine xmlns:a14="http://schemas.microsoft.com/office/drawing/2010/main" w="12700" cap="sq">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spAutoFit/>
          </a:bodyPr>
          <a:lstStyle>
            <a:lvl1pPr marL="198438" indent="-198438" algn="l">
              <a:defRPr sz="2400">
                <a:solidFill>
                  <a:schemeClr val="tx1"/>
                </a:solidFill>
                <a:latin typeface="Times New Roman" panose="02020603050405020304" pitchFamily="18" charset="0"/>
              </a:defRPr>
            </a:lvl1pPr>
            <a:lvl2pPr marL="663575" indent="-185738" algn="l">
              <a:defRPr sz="2400">
                <a:solidFill>
                  <a:schemeClr val="tx1"/>
                </a:solidFill>
                <a:latin typeface="Times New Roman" panose="02020603050405020304" pitchFamily="18" charset="0"/>
              </a:defRPr>
            </a:lvl2pPr>
            <a:lvl3pPr algn="l">
              <a:defRPr sz="2400">
                <a:solidFill>
                  <a:schemeClr val="tx1"/>
                </a:solidFill>
                <a:latin typeface="Times New Roman" panose="02020603050405020304" pitchFamily="18" charset="0"/>
              </a:defRPr>
            </a:lvl3pPr>
            <a:lvl4pPr algn="l">
              <a:defRPr sz="2400">
                <a:solidFill>
                  <a:schemeClr val="tx1"/>
                </a:solidFill>
                <a:latin typeface="Times New Roman" panose="02020603050405020304" pitchFamily="18" charset="0"/>
              </a:defRPr>
            </a:lvl4pPr>
            <a:lvl5pPr algn="l">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just">
              <a:lnSpc>
                <a:spcPct val="85000"/>
              </a:lnSpc>
              <a:spcAft>
                <a:spcPct val="35000"/>
              </a:spcAft>
              <a:buClr>
                <a:srgbClr val="CC3300"/>
              </a:buClr>
              <a:buSzPct val="50000"/>
              <a:buFont typeface="Wingdings" panose="05000000000000000000" pitchFamily="2" charset="2"/>
              <a:buChar char="Ö"/>
            </a:pPr>
            <a:r>
              <a:rPr kumimoji="0" lang="es-ES_tradnl" sz="2000">
                <a:solidFill>
                  <a:srgbClr val="000000"/>
                </a:solidFill>
                <a:latin typeface="Arial Narrow" panose="020B0606020202030204" pitchFamily="34" charset="0"/>
              </a:rPr>
              <a:t>Un objeto es una instancia de una clase y como tal, tiene todas las características de la clase de la que proviene. A esto se le conoce como “herencia”. No importa qué atributos y operaciones decida usar la clase Lavadora, cada objeto de la clase heredará dichos atributos y operaciones.</a:t>
            </a:r>
          </a:p>
          <a:p>
            <a:pPr algn="just">
              <a:lnSpc>
                <a:spcPct val="85000"/>
              </a:lnSpc>
              <a:spcAft>
                <a:spcPct val="35000"/>
              </a:spcAft>
              <a:buClr>
                <a:srgbClr val="CC3300"/>
              </a:buClr>
              <a:buSzPct val="50000"/>
              <a:buFont typeface="Wingdings" panose="05000000000000000000" pitchFamily="2" charset="2"/>
              <a:buChar char="Ö"/>
            </a:pPr>
            <a:r>
              <a:rPr kumimoji="0" lang="es-ES_tradnl" sz="2000">
                <a:solidFill>
                  <a:srgbClr val="000000"/>
                </a:solidFill>
                <a:latin typeface="Arial Narrow" panose="020B0606020202030204" pitchFamily="34" charset="0"/>
              </a:rPr>
              <a:t>Un objeto no sólo hereda de una clase, sino que una clase también puede heredar de otra.</a:t>
            </a:r>
          </a:p>
          <a:p>
            <a:pPr algn="just">
              <a:lnSpc>
                <a:spcPct val="85000"/>
              </a:lnSpc>
              <a:spcAft>
                <a:spcPct val="35000"/>
              </a:spcAft>
              <a:buClr>
                <a:srgbClr val="CC3300"/>
              </a:buClr>
              <a:buSzPct val="50000"/>
              <a:buFont typeface="Wingdings" panose="05000000000000000000" pitchFamily="2" charset="2"/>
              <a:buChar char="Ö"/>
            </a:pPr>
            <a:r>
              <a:rPr kumimoji="0" lang="es-ES_tradnl" sz="2000">
                <a:solidFill>
                  <a:srgbClr val="000000"/>
                </a:solidFill>
                <a:latin typeface="Arial Narrow" panose="020B0606020202030204" pitchFamily="34" charset="0"/>
              </a:rPr>
              <a:t>Las superclases también pueden ser subclases, y heredar de otras superclases.</a:t>
            </a:r>
          </a:p>
        </p:txBody>
      </p:sp>
      <p:sp>
        <p:nvSpPr>
          <p:cNvPr id="1907715" name="Rectangle 3"/>
          <p:cNvSpPr>
            <a:spLocks noChangeArrowheads="1"/>
          </p:cNvSpPr>
          <p:nvPr>
            <p:ph type="title"/>
          </p:nvPr>
        </p:nvSpPr>
        <p:spPr bwMode="auto">
          <a:xfrm>
            <a:off x="533400" y="533400"/>
            <a:ext cx="80772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s-MX">
                <a:solidFill>
                  <a:schemeClr val="tx1"/>
                </a:solidFill>
              </a:rPr>
              <a:t>Conceptos OO </a:t>
            </a:r>
            <a:r>
              <a:rPr lang="es-MX" sz="2200" i="1">
                <a:solidFill>
                  <a:schemeClr val="tx1"/>
                </a:solidFill>
              </a:rPr>
              <a:t>- Herencia</a:t>
            </a:r>
            <a:endParaRPr lang="en-US" sz="1600" i="1">
              <a:solidFill>
                <a:schemeClr val="tx1"/>
              </a:solidFill>
            </a:endParaRPr>
          </a:p>
        </p:txBody>
      </p:sp>
      <p:sp>
        <p:nvSpPr>
          <p:cNvPr id="1907716" name="Rectangle 4"/>
          <p:cNvSpPr>
            <a:spLocks noChangeArrowheads="1"/>
          </p:cNvSpPr>
          <p:nvPr/>
        </p:nvSpPr>
        <p:spPr bwMode="auto">
          <a:xfrm>
            <a:off x="1066800" y="3886200"/>
            <a:ext cx="1524000" cy="457200"/>
          </a:xfrm>
          <a:prstGeom prst="rect">
            <a:avLst/>
          </a:prstGeom>
          <a:solidFill>
            <a:srgbClr val="EEF4FA"/>
          </a:solidFill>
          <a:ln w="1270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0800" rIns="18000" bIns="10800" anchor="ctr"/>
          <a:lstStyle/>
          <a:p>
            <a:pPr>
              <a:lnSpc>
                <a:spcPct val="85000"/>
              </a:lnSpc>
              <a:buClr>
                <a:schemeClr val="tx1"/>
              </a:buClr>
              <a:buSzPct val="50000"/>
              <a:buFont typeface="Wingdings" panose="05000000000000000000" pitchFamily="2" charset="2"/>
              <a:buNone/>
            </a:pPr>
            <a:r>
              <a:rPr kumimoji="0" lang="es-MX" sz="1400">
                <a:latin typeface="Times New Roman" panose="02020603050405020304" pitchFamily="18" charset="0"/>
              </a:rPr>
              <a:t>Electrodoméstico</a:t>
            </a:r>
            <a:endParaRPr kumimoji="0" lang="es-ES" sz="1400">
              <a:latin typeface="Times New Roman" panose="02020603050405020304" pitchFamily="18" charset="0"/>
            </a:endParaRPr>
          </a:p>
        </p:txBody>
      </p:sp>
      <p:grpSp>
        <p:nvGrpSpPr>
          <p:cNvPr id="1907717" name="Group 5"/>
          <p:cNvGrpSpPr>
            <a:grpSpLocks/>
          </p:cNvGrpSpPr>
          <p:nvPr/>
        </p:nvGrpSpPr>
        <p:grpSpPr bwMode="auto">
          <a:xfrm>
            <a:off x="1447800" y="4343400"/>
            <a:ext cx="738188" cy="1752600"/>
            <a:chOff x="912" y="2736"/>
            <a:chExt cx="465" cy="1104"/>
          </a:xfrm>
        </p:grpSpPr>
        <p:pic>
          <p:nvPicPr>
            <p:cNvPr id="1907718" name="Picture 6" descr="HH01783_"/>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12" y="3168"/>
              <a:ext cx="465" cy="672"/>
            </a:xfrm>
            <a:prstGeom prst="rect">
              <a:avLst/>
            </a:prstGeom>
            <a:noFill/>
            <a:extLst>
              <a:ext uri="{909E8E84-426E-40DD-AFC4-6F175D3DCCD1}">
                <a14:hiddenFill xmlns:a14="http://schemas.microsoft.com/office/drawing/2010/main">
                  <a:solidFill>
                    <a:srgbClr val="FFFFFF"/>
                  </a:solidFill>
                </a14:hiddenFill>
              </a:ext>
            </a:extLst>
          </p:spPr>
        </p:pic>
        <p:sp>
          <p:nvSpPr>
            <p:cNvPr id="1907719" name="Line 7"/>
            <p:cNvSpPr>
              <a:spLocks noChangeShapeType="1"/>
            </p:cNvSpPr>
            <p:nvPr/>
          </p:nvSpPr>
          <p:spPr bwMode="auto">
            <a:xfrm>
              <a:off x="1152" y="2736"/>
              <a:ext cx="0" cy="432"/>
            </a:xfrm>
            <a:prstGeom prst="line">
              <a:avLst/>
            </a:prstGeom>
            <a:noFill/>
            <a:ln w="12700"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0800" rIns="18000" bIns="10800" anchor="ctr">
              <a:spAutoFit/>
            </a:bodyPr>
            <a:lstStyle/>
            <a:p>
              <a:endParaRPr lang="es-PE"/>
            </a:p>
          </p:txBody>
        </p:sp>
      </p:grpSp>
      <p:grpSp>
        <p:nvGrpSpPr>
          <p:cNvPr id="1907720" name="Group 8"/>
          <p:cNvGrpSpPr>
            <a:grpSpLocks/>
          </p:cNvGrpSpPr>
          <p:nvPr/>
        </p:nvGrpSpPr>
        <p:grpSpPr bwMode="auto">
          <a:xfrm>
            <a:off x="457200" y="4343400"/>
            <a:ext cx="1143000" cy="1676400"/>
            <a:chOff x="288" y="2736"/>
            <a:chExt cx="720" cy="1056"/>
          </a:xfrm>
        </p:grpSpPr>
        <p:pic>
          <p:nvPicPr>
            <p:cNvPr id="1907721" name="Picture 9" descr="HH01656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8" y="3290"/>
              <a:ext cx="528" cy="502"/>
            </a:xfrm>
            <a:prstGeom prst="rect">
              <a:avLst/>
            </a:prstGeom>
            <a:noFill/>
            <a:extLst>
              <a:ext uri="{909E8E84-426E-40DD-AFC4-6F175D3DCCD1}">
                <a14:hiddenFill xmlns:a14="http://schemas.microsoft.com/office/drawing/2010/main">
                  <a:solidFill>
                    <a:srgbClr val="FFFFFF"/>
                  </a:solidFill>
                </a14:hiddenFill>
              </a:ext>
            </a:extLst>
          </p:spPr>
        </p:pic>
        <p:sp>
          <p:nvSpPr>
            <p:cNvPr id="1907722" name="Line 10"/>
            <p:cNvSpPr>
              <a:spLocks noChangeShapeType="1"/>
            </p:cNvSpPr>
            <p:nvPr/>
          </p:nvSpPr>
          <p:spPr bwMode="auto">
            <a:xfrm flipH="1">
              <a:off x="624" y="2736"/>
              <a:ext cx="384" cy="576"/>
            </a:xfrm>
            <a:prstGeom prst="line">
              <a:avLst/>
            </a:prstGeom>
            <a:noFill/>
            <a:ln w="12700"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0800" rIns="18000" bIns="10800" anchor="ctr">
              <a:spAutoFit/>
            </a:bodyPr>
            <a:lstStyle/>
            <a:p>
              <a:endParaRPr lang="es-PE"/>
            </a:p>
          </p:txBody>
        </p:sp>
      </p:grpSp>
      <p:grpSp>
        <p:nvGrpSpPr>
          <p:cNvPr id="1907723" name="Group 11"/>
          <p:cNvGrpSpPr>
            <a:grpSpLocks/>
          </p:cNvGrpSpPr>
          <p:nvPr/>
        </p:nvGrpSpPr>
        <p:grpSpPr bwMode="auto">
          <a:xfrm>
            <a:off x="2057400" y="4343400"/>
            <a:ext cx="1066800" cy="1336675"/>
            <a:chOff x="1296" y="2736"/>
            <a:chExt cx="672" cy="842"/>
          </a:xfrm>
        </p:grpSpPr>
        <p:pic>
          <p:nvPicPr>
            <p:cNvPr id="1907724" name="Picture 12" descr="HH00816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536" y="3264"/>
              <a:ext cx="432" cy="314"/>
            </a:xfrm>
            <a:prstGeom prst="rect">
              <a:avLst/>
            </a:prstGeom>
            <a:noFill/>
            <a:extLst>
              <a:ext uri="{909E8E84-426E-40DD-AFC4-6F175D3DCCD1}">
                <a14:hiddenFill xmlns:a14="http://schemas.microsoft.com/office/drawing/2010/main">
                  <a:solidFill>
                    <a:srgbClr val="FFFFFF"/>
                  </a:solidFill>
                </a14:hiddenFill>
              </a:ext>
            </a:extLst>
          </p:spPr>
        </p:pic>
        <p:sp>
          <p:nvSpPr>
            <p:cNvPr id="1907725" name="Line 13"/>
            <p:cNvSpPr>
              <a:spLocks noChangeShapeType="1"/>
            </p:cNvSpPr>
            <p:nvPr/>
          </p:nvSpPr>
          <p:spPr bwMode="auto">
            <a:xfrm>
              <a:off x="1296" y="2736"/>
              <a:ext cx="432" cy="528"/>
            </a:xfrm>
            <a:prstGeom prst="line">
              <a:avLst/>
            </a:prstGeom>
            <a:noFill/>
            <a:ln w="12700"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0800" rIns="18000" bIns="10800" anchor="ctr">
              <a:spAutoFit/>
            </a:bodyPr>
            <a:lstStyle/>
            <a:p>
              <a:endParaRPr lang="es-PE"/>
            </a:p>
          </p:txBody>
        </p:sp>
      </p:grpSp>
      <p:sp>
        <p:nvSpPr>
          <p:cNvPr id="1907726" name="Rectangle 14"/>
          <p:cNvSpPr>
            <a:spLocks noChangeArrowheads="1"/>
          </p:cNvSpPr>
          <p:nvPr/>
        </p:nvSpPr>
        <p:spPr bwMode="auto">
          <a:xfrm>
            <a:off x="6477000" y="3886200"/>
            <a:ext cx="1371600" cy="457200"/>
          </a:xfrm>
          <a:prstGeom prst="rect">
            <a:avLst/>
          </a:prstGeom>
          <a:solidFill>
            <a:srgbClr val="EEF4FA"/>
          </a:solidFill>
          <a:ln w="1270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0800" rIns="18000" bIns="10800" anchor="ctr"/>
          <a:lstStyle/>
          <a:p>
            <a:pPr>
              <a:lnSpc>
                <a:spcPct val="85000"/>
              </a:lnSpc>
              <a:buClr>
                <a:schemeClr val="tx1"/>
              </a:buClr>
              <a:buSzPct val="50000"/>
              <a:buFont typeface="Wingdings" panose="05000000000000000000" pitchFamily="2" charset="2"/>
              <a:buNone/>
            </a:pPr>
            <a:r>
              <a:rPr kumimoji="0" lang="es-MX" sz="1400">
                <a:latin typeface="Times New Roman" panose="02020603050405020304" pitchFamily="18" charset="0"/>
              </a:rPr>
              <a:t>Artículos del Hogar</a:t>
            </a:r>
            <a:endParaRPr kumimoji="0" lang="es-ES" sz="1400">
              <a:latin typeface="Times New Roman" panose="02020603050405020304" pitchFamily="18" charset="0"/>
            </a:endParaRPr>
          </a:p>
        </p:txBody>
      </p:sp>
      <p:grpSp>
        <p:nvGrpSpPr>
          <p:cNvPr id="1907727" name="Group 15"/>
          <p:cNvGrpSpPr>
            <a:grpSpLocks/>
          </p:cNvGrpSpPr>
          <p:nvPr/>
        </p:nvGrpSpPr>
        <p:grpSpPr bwMode="auto">
          <a:xfrm>
            <a:off x="5638800" y="4343400"/>
            <a:ext cx="1371600" cy="1371600"/>
            <a:chOff x="3552" y="2736"/>
            <a:chExt cx="864" cy="864"/>
          </a:xfrm>
        </p:grpSpPr>
        <p:sp>
          <p:nvSpPr>
            <p:cNvPr id="1907728" name="Rectangle 16"/>
            <p:cNvSpPr>
              <a:spLocks noChangeArrowheads="1"/>
            </p:cNvSpPr>
            <p:nvPr/>
          </p:nvSpPr>
          <p:spPr bwMode="auto">
            <a:xfrm>
              <a:off x="3552" y="3312"/>
              <a:ext cx="864" cy="288"/>
            </a:xfrm>
            <a:prstGeom prst="rect">
              <a:avLst/>
            </a:prstGeom>
            <a:solidFill>
              <a:srgbClr val="EEF4FA"/>
            </a:solidFill>
            <a:ln w="1270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0800" rIns="18000" bIns="10800" anchor="ctr"/>
            <a:lstStyle/>
            <a:p>
              <a:pPr>
                <a:lnSpc>
                  <a:spcPct val="85000"/>
                </a:lnSpc>
                <a:buClr>
                  <a:schemeClr val="tx1"/>
                </a:buClr>
                <a:buSzPct val="50000"/>
                <a:buFont typeface="Wingdings" panose="05000000000000000000" pitchFamily="2" charset="2"/>
                <a:buNone/>
              </a:pPr>
              <a:r>
                <a:rPr kumimoji="0" lang="es-MX" sz="1400">
                  <a:latin typeface="Times New Roman" panose="02020603050405020304" pitchFamily="18" charset="0"/>
                </a:rPr>
                <a:t>Electrodoméstico</a:t>
              </a:r>
              <a:endParaRPr kumimoji="0" lang="es-ES" sz="1400">
                <a:latin typeface="Times New Roman" panose="02020603050405020304" pitchFamily="18" charset="0"/>
              </a:endParaRPr>
            </a:p>
          </p:txBody>
        </p:sp>
        <p:sp>
          <p:nvSpPr>
            <p:cNvPr id="1907729" name="Line 17"/>
            <p:cNvSpPr>
              <a:spLocks noChangeShapeType="1"/>
            </p:cNvSpPr>
            <p:nvPr/>
          </p:nvSpPr>
          <p:spPr bwMode="auto">
            <a:xfrm flipH="1">
              <a:off x="3936" y="2736"/>
              <a:ext cx="384" cy="576"/>
            </a:xfrm>
            <a:prstGeom prst="line">
              <a:avLst/>
            </a:prstGeom>
            <a:noFill/>
            <a:ln w="12700"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0800" rIns="18000" bIns="10800" anchor="ctr">
              <a:spAutoFit/>
            </a:bodyPr>
            <a:lstStyle/>
            <a:p>
              <a:endParaRPr lang="es-PE"/>
            </a:p>
          </p:txBody>
        </p:sp>
      </p:grpSp>
      <p:grpSp>
        <p:nvGrpSpPr>
          <p:cNvPr id="1907730" name="Group 18"/>
          <p:cNvGrpSpPr>
            <a:grpSpLocks/>
          </p:cNvGrpSpPr>
          <p:nvPr/>
        </p:nvGrpSpPr>
        <p:grpSpPr bwMode="auto">
          <a:xfrm>
            <a:off x="7239000" y="4343400"/>
            <a:ext cx="1371600" cy="1371600"/>
            <a:chOff x="4560" y="2736"/>
            <a:chExt cx="864" cy="864"/>
          </a:xfrm>
        </p:grpSpPr>
        <p:sp>
          <p:nvSpPr>
            <p:cNvPr id="1907731" name="Rectangle 19"/>
            <p:cNvSpPr>
              <a:spLocks noChangeArrowheads="1"/>
            </p:cNvSpPr>
            <p:nvPr/>
          </p:nvSpPr>
          <p:spPr bwMode="auto">
            <a:xfrm>
              <a:off x="4560" y="3312"/>
              <a:ext cx="864" cy="288"/>
            </a:xfrm>
            <a:prstGeom prst="rect">
              <a:avLst/>
            </a:prstGeom>
            <a:solidFill>
              <a:srgbClr val="EEF4FA"/>
            </a:solidFill>
            <a:ln w="1270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0800" rIns="18000" bIns="10800" anchor="ctr"/>
            <a:lstStyle/>
            <a:p>
              <a:pPr>
                <a:lnSpc>
                  <a:spcPct val="85000"/>
                </a:lnSpc>
                <a:buClr>
                  <a:schemeClr val="tx1"/>
                </a:buClr>
                <a:buSzPct val="50000"/>
                <a:buFont typeface="Wingdings" panose="05000000000000000000" pitchFamily="2" charset="2"/>
                <a:buNone/>
              </a:pPr>
              <a:r>
                <a:rPr kumimoji="0" lang="es-MX" sz="1400">
                  <a:latin typeface="Times New Roman" panose="02020603050405020304" pitchFamily="18" charset="0"/>
                </a:rPr>
                <a:t>Mobiliario</a:t>
              </a:r>
              <a:endParaRPr kumimoji="0" lang="es-ES" sz="1400">
                <a:latin typeface="Times New Roman" panose="02020603050405020304" pitchFamily="18" charset="0"/>
              </a:endParaRPr>
            </a:p>
          </p:txBody>
        </p:sp>
        <p:sp>
          <p:nvSpPr>
            <p:cNvPr id="1907732" name="Line 20"/>
            <p:cNvSpPr>
              <a:spLocks noChangeShapeType="1"/>
            </p:cNvSpPr>
            <p:nvPr/>
          </p:nvSpPr>
          <p:spPr bwMode="auto">
            <a:xfrm>
              <a:off x="4704" y="2736"/>
              <a:ext cx="336" cy="576"/>
            </a:xfrm>
            <a:prstGeom prst="line">
              <a:avLst/>
            </a:prstGeom>
            <a:noFill/>
            <a:ln w="12700"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0800" rIns="18000" bIns="10800" anchor="ctr">
              <a:spAutoFit/>
            </a:bodyPr>
            <a:lstStyle/>
            <a:p>
              <a:endParaRPr lang="es-PE"/>
            </a:p>
          </p:txBody>
        </p:sp>
      </p:grpSp>
      <p:sp>
        <p:nvSpPr>
          <p:cNvPr id="1907733" name="AutoShape 21" descr="Papel periódico"/>
          <p:cNvSpPr>
            <a:spLocks noChangeArrowheads="1"/>
          </p:cNvSpPr>
          <p:nvPr/>
        </p:nvSpPr>
        <p:spPr bwMode="auto">
          <a:xfrm>
            <a:off x="3581400" y="3886200"/>
            <a:ext cx="1447800" cy="533400"/>
          </a:xfrm>
          <a:prstGeom prst="leftRightArrow">
            <a:avLst>
              <a:gd name="adj1" fmla="val 50000"/>
              <a:gd name="adj2" fmla="val 54286"/>
            </a:avLst>
          </a:prstGeom>
          <a:noFill/>
          <a:ln w="6350">
            <a:solidFill>
              <a:schemeClr val="bg2"/>
            </a:solidFill>
            <a:prstDash val="dash"/>
            <a:miter lim="800000"/>
            <a:headEnd/>
            <a:tailEnd/>
          </a:ln>
          <a:effectLst/>
          <a:extLst>
            <a:ext uri="{909E8E84-426E-40DD-AFC4-6F175D3DCCD1}">
              <a14:hiddenFill xmlns:a14="http://schemas.microsoft.com/office/drawing/2010/main">
                <a:blipFill dpi="0" rotWithShape="0">
                  <a:blip r:embed="rId5"/>
                  <a:srcRect/>
                  <a:tile tx="0" ty="0" sx="100000" sy="100000" flip="none" algn="tl"/>
                </a:blip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0800" rIns="18000" bIns="10800" anchor="ctr"/>
          <a:lstStyle/>
          <a:p>
            <a:pPr>
              <a:lnSpc>
                <a:spcPct val="85000"/>
              </a:lnSpc>
              <a:buClr>
                <a:schemeClr val="tx1"/>
              </a:buClr>
              <a:buSzPct val="50000"/>
              <a:buFont typeface="Wingdings" panose="05000000000000000000" pitchFamily="2" charset="2"/>
              <a:buNone/>
            </a:pPr>
            <a:r>
              <a:rPr kumimoji="0" lang="es-MX" sz="1400" i="1"/>
              <a:t>Superclase</a:t>
            </a:r>
            <a:endParaRPr kumimoji="0" lang="es-ES" sz="1400" i="1"/>
          </a:p>
        </p:txBody>
      </p:sp>
      <p:sp>
        <p:nvSpPr>
          <p:cNvPr id="1907734" name="AutoShape 22"/>
          <p:cNvSpPr>
            <a:spLocks noChangeArrowheads="1"/>
          </p:cNvSpPr>
          <p:nvPr/>
        </p:nvSpPr>
        <p:spPr bwMode="auto">
          <a:xfrm>
            <a:off x="3581400" y="5181600"/>
            <a:ext cx="1447800" cy="533400"/>
          </a:xfrm>
          <a:prstGeom prst="leftRightArrow">
            <a:avLst>
              <a:gd name="adj1" fmla="val 50000"/>
              <a:gd name="adj2" fmla="val 54286"/>
            </a:avLst>
          </a:prstGeom>
          <a:noFill/>
          <a:ln w="6350">
            <a:solidFill>
              <a:schemeClr val="bg2"/>
            </a:solidFill>
            <a:prstDash val="dash"/>
            <a:miter lim="800000"/>
            <a:headEnd/>
            <a:tailEnd/>
          </a:ln>
          <a:effectLst/>
          <a:extLst>
            <a:ext uri="{909E8E84-426E-40DD-AFC4-6F175D3DCCD1}">
              <a14:hiddenFill xmlns:a14="http://schemas.microsoft.com/office/drawing/2010/main">
                <a:solidFill>
                  <a:srgbClr val="FFE5FF">
                    <a:alpha val="50000"/>
                  </a:srgbClr>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0800" rIns="18000" bIns="10800" anchor="ctr"/>
          <a:lstStyle/>
          <a:p>
            <a:pPr>
              <a:lnSpc>
                <a:spcPct val="85000"/>
              </a:lnSpc>
              <a:buClr>
                <a:schemeClr val="tx1"/>
              </a:buClr>
              <a:buSzPct val="50000"/>
              <a:buFont typeface="Wingdings" panose="05000000000000000000" pitchFamily="2" charset="2"/>
              <a:buNone/>
            </a:pPr>
            <a:r>
              <a:rPr kumimoji="0" lang="es-MX" sz="1400" i="1"/>
              <a:t>Subclase</a:t>
            </a:r>
            <a:endParaRPr kumimoji="0" lang="es-ES" sz="1400" i="1"/>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907714">
                                            <p:txEl>
                                              <p:pRg st="0" end="0"/>
                                            </p:txEl>
                                          </p:spTgt>
                                        </p:tgtEl>
                                        <p:attrNameLst>
                                          <p:attrName>style.visibility</p:attrName>
                                        </p:attrNameLst>
                                      </p:cBhvr>
                                      <p:to>
                                        <p:strVal val="visible"/>
                                      </p:to>
                                    </p:set>
                                    <p:anim calcmode="lin" valueType="num">
                                      <p:cBhvr additive="base">
                                        <p:cTn id="7" dur="500" fill="hold"/>
                                        <p:tgtEl>
                                          <p:spTgt spid="1907714">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907714">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907714">
                                            <p:txEl>
                                              <p:pRg st="1" end="1"/>
                                            </p:txEl>
                                          </p:spTgt>
                                        </p:tgtEl>
                                        <p:attrNameLst>
                                          <p:attrName>style.visibility</p:attrName>
                                        </p:attrNameLst>
                                      </p:cBhvr>
                                      <p:to>
                                        <p:strVal val="visible"/>
                                      </p:to>
                                    </p:set>
                                    <p:anim calcmode="lin" valueType="num">
                                      <p:cBhvr additive="base">
                                        <p:cTn id="13" dur="500" fill="hold"/>
                                        <p:tgtEl>
                                          <p:spTgt spid="1907714">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907714">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907714">
                                            <p:txEl>
                                              <p:pRg st="2" end="2"/>
                                            </p:txEl>
                                          </p:spTgt>
                                        </p:tgtEl>
                                        <p:attrNameLst>
                                          <p:attrName>style.visibility</p:attrName>
                                        </p:attrNameLst>
                                      </p:cBhvr>
                                      <p:to>
                                        <p:strVal val="visible"/>
                                      </p:to>
                                    </p:set>
                                    <p:anim calcmode="lin" valueType="num">
                                      <p:cBhvr additive="base">
                                        <p:cTn id="19" dur="500" fill="hold"/>
                                        <p:tgtEl>
                                          <p:spTgt spid="1907714">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907714">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3" presetClass="entr" presetSubtype="288" fill="hold" grpId="0" nodeType="clickEffect">
                                  <p:stCondLst>
                                    <p:cond delay="0"/>
                                  </p:stCondLst>
                                  <p:childTnLst>
                                    <p:set>
                                      <p:cBhvr>
                                        <p:cTn id="24" dur="1" fill="hold">
                                          <p:stCondLst>
                                            <p:cond delay="0"/>
                                          </p:stCondLst>
                                        </p:cTn>
                                        <p:tgtEl>
                                          <p:spTgt spid="1907716"/>
                                        </p:tgtEl>
                                        <p:attrNameLst>
                                          <p:attrName>style.visibility</p:attrName>
                                        </p:attrNameLst>
                                      </p:cBhvr>
                                      <p:to>
                                        <p:strVal val="visible"/>
                                      </p:to>
                                    </p:set>
                                    <p:anim calcmode="lin" valueType="num">
                                      <p:cBhvr>
                                        <p:cTn id="25" dur="500" fill="hold"/>
                                        <p:tgtEl>
                                          <p:spTgt spid="1907716"/>
                                        </p:tgtEl>
                                        <p:attrNameLst>
                                          <p:attrName>ppt_w</p:attrName>
                                        </p:attrNameLst>
                                      </p:cBhvr>
                                      <p:tavLst>
                                        <p:tav tm="0">
                                          <p:val>
                                            <p:strVal val="4/3*#ppt_w"/>
                                          </p:val>
                                        </p:tav>
                                        <p:tav tm="100000">
                                          <p:val>
                                            <p:strVal val="#ppt_w"/>
                                          </p:val>
                                        </p:tav>
                                      </p:tavLst>
                                    </p:anim>
                                    <p:anim calcmode="lin" valueType="num">
                                      <p:cBhvr>
                                        <p:cTn id="26" dur="500" fill="hold"/>
                                        <p:tgtEl>
                                          <p:spTgt spid="1907716"/>
                                        </p:tgtEl>
                                        <p:attrNameLst>
                                          <p:attrName>ppt_h</p:attrName>
                                        </p:attrNameLst>
                                      </p:cBhvr>
                                      <p:tavLst>
                                        <p:tav tm="0">
                                          <p:val>
                                            <p:strVal val="4/3*#ppt_h"/>
                                          </p:val>
                                        </p:tav>
                                        <p:tav tm="100000">
                                          <p:val>
                                            <p:strVal val="#ppt_h"/>
                                          </p:val>
                                        </p:tav>
                                      </p:tavLst>
                                    </p:anim>
                                  </p:childTnLst>
                                </p:cTn>
                              </p:par>
                            </p:childTnLst>
                          </p:cTn>
                        </p:par>
                        <p:par>
                          <p:cTn id="27" fill="hold" nodeType="afterGroup">
                            <p:stCondLst>
                              <p:cond delay="500"/>
                            </p:stCondLst>
                            <p:childTnLst>
                              <p:par>
                                <p:cTn id="28" presetID="23" presetClass="entr" presetSubtype="288" fill="hold" nodeType="afterEffect">
                                  <p:stCondLst>
                                    <p:cond delay="1000"/>
                                  </p:stCondLst>
                                  <p:childTnLst>
                                    <p:set>
                                      <p:cBhvr>
                                        <p:cTn id="29" dur="1" fill="hold">
                                          <p:stCondLst>
                                            <p:cond delay="0"/>
                                          </p:stCondLst>
                                        </p:cTn>
                                        <p:tgtEl>
                                          <p:spTgt spid="1907720"/>
                                        </p:tgtEl>
                                        <p:attrNameLst>
                                          <p:attrName>style.visibility</p:attrName>
                                        </p:attrNameLst>
                                      </p:cBhvr>
                                      <p:to>
                                        <p:strVal val="visible"/>
                                      </p:to>
                                    </p:set>
                                    <p:anim calcmode="lin" valueType="num">
                                      <p:cBhvr>
                                        <p:cTn id="30" dur="500" fill="hold"/>
                                        <p:tgtEl>
                                          <p:spTgt spid="1907720"/>
                                        </p:tgtEl>
                                        <p:attrNameLst>
                                          <p:attrName>ppt_w</p:attrName>
                                        </p:attrNameLst>
                                      </p:cBhvr>
                                      <p:tavLst>
                                        <p:tav tm="0">
                                          <p:val>
                                            <p:strVal val="4/3*#ppt_w"/>
                                          </p:val>
                                        </p:tav>
                                        <p:tav tm="100000">
                                          <p:val>
                                            <p:strVal val="#ppt_w"/>
                                          </p:val>
                                        </p:tav>
                                      </p:tavLst>
                                    </p:anim>
                                    <p:anim calcmode="lin" valueType="num">
                                      <p:cBhvr>
                                        <p:cTn id="31" dur="500" fill="hold"/>
                                        <p:tgtEl>
                                          <p:spTgt spid="1907720"/>
                                        </p:tgtEl>
                                        <p:attrNameLst>
                                          <p:attrName>ppt_h</p:attrName>
                                        </p:attrNameLst>
                                      </p:cBhvr>
                                      <p:tavLst>
                                        <p:tav tm="0">
                                          <p:val>
                                            <p:strVal val="4/3*#ppt_h"/>
                                          </p:val>
                                        </p:tav>
                                        <p:tav tm="100000">
                                          <p:val>
                                            <p:strVal val="#ppt_h"/>
                                          </p:val>
                                        </p:tav>
                                      </p:tavLst>
                                    </p:anim>
                                  </p:childTnLst>
                                </p:cTn>
                              </p:par>
                            </p:childTnLst>
                          </p:cTn>
                        </p:par>
                        <p:par>
                          <p:cTn id="32" fill="hold" nodeType="afterGroup">
                            <p:stCondLst>
                              <p:cond delay="2000"/>
                            </p:stCondLst>
                            <p:childTnLst>
                              <p:par>
                                <p:cTn id="33" presetID="23" presetClass="entr" presetSubtype="288" fill="hold" nodeType="afterEffect">
                                  <p:stCondLst>
                                    <p:cond delay="1000"/>
                                  </p:stCondLst>
                                  <p:childTnLst>
                                    <p:set>
                                      <p:cBhvr>
                                        <p:cTn id="34" dur="1" fill="hold">
                                          <p:stCondLst>
                                            <p:cond delay="0"/>
                                          </p:stCondLst>
                                        </p:cTn>
                                        <p:tgtEl>
                                          <p:spTgt spid="1907717"/>
                                        </p:tgtEl>
                                        <p:attrNameLst>
                                          <p:attrName>style.visibility</p:attrName>
                                        </p:attrNameLst>
                                      </p:cBhvr>
                                      <p:to>
                                        <p:strVal val="visible"/>
                                      </p:to>
                                    </p:set>
                                    <p:anim calcmode="lin" valueType="num">
                                      <p:cBhvr>
                                        <p:cTn id="35" dur="500" fill="hold"/>
                                        <p:tgtEl>
                                          <p:spTgt spid="1907717"/>
                                        </p:tgtEl>
                                        <p:attrNameLst>
                                          <p:attrName>ppt_w</p:attrName>
                                        </p:attrNameLst>
                                      </p:cBhvr>
                                      <p:tavLst>
                                        <p:tav tm="0">
                                          <p:val>
                                            <p:strVal val="4/3*#ppt_w"/>
                                          </p:val>
                                        </p:tav>
                                        <p:tav tm="100000">
                                          <p:val>
                                            <p:strVal val="#ppt_w"/>
                                          </p:val>
                                        </p:tav>
                                      </p:tavLst>
                                    </p:anim>
                                    <p:anim calcmode="lin" valueType="num">
                                      <p:cBhvr>
                                        <p:cTn id="36" dur="500" fill="hold"/>
                                        <p:tgtEl>
                                          <p:spTgt spid="1907717"/>
                                        </p:tgtEl>
                                        <p:attrNameLst>
                                          <p:attrName>ppt_h</p:attrName>
                                        </p:attrNameLst>
                                      </p:cBhvr>
                                      <p:tavLst>
                                        <p:tav tm="0">
                                          <p:val>
                                            <p:strVal val="4/3*#ppt_h"/>
                                          </p:val>
                                        </p:tav>
                                        <p:tav tm="100000">
                                          <p:val>
                                            <p:strVal val="#ppt_h"/>
                                          </p:val>
                                        </p:tav>
                                      </p:tavLst>
                                    </p:anim>
                                  </p:childTnLst>
                                </p:cTn>
                              </p:par>
                            </p:childTnLst>
                          </p:cTn>
                        </p:par>
                        <p:par>
                          <p:cTn id="37" fill="hold" nodeType="afterGroup">
                            <p:stCondLst>
                              <p:cond delay="3500"/>
                            </p:stCondLst>
                            <p:childTnLst>
                              <p:par>
                                <p:cTn id="38" presetID="23" presetClass="entr" presetSubtype="288" fill="hold" nodeType="afterEffect">
                                  <p:stCondLst>
                                    <p:cond delay="1000"/>
                                  </p:stCondLst>
                                  <p:childTnLst>
                                    <p:set>
                                      <p:cBhvr>
                                        <p:cTn id="39" dur="1" fill="hold">
                                          <p:stCondLst>
                                            <p:cond delay="0"/>
                                          </p:stCondLst>
                                        </p:cTn>
                                        <p:tgtEl>
                                          <p:spTgt spid="1907723"/>
                                        </p:tgtEl>
                                        <p:attrNameLst>
                                          <p:attrName>style.visibility</p:attrName>
                                        </p:attrNameLst>
                                      </p:cBhvr>
                                      <p:to>
                                        <p:strVal val="visible"/>
                                      </p:to>
                                    </p:set>
                                    <p:anim calcmode="lin" valueType="num">
                                      <p:cBhvr>
                                        <p:cTn id="40" dur="500" fill="hold"/>
                                        <p:tgtEl>
                                          <p:spTgt spid="1907723"/>
                                        </p:tgtEl>
                                        <p:attrNameLst>
                                          <p:attrName>ppt_w</p:attrName>
                                        </p:attrNameLst>
                                      </p:cBhvr>
                                      <p:tavLst>
                                        <p:tav tm="0">
                                          <p:val>
                                            <p:strVal val="4/3*#ppt_w"/>
                                          </p:val>
                                        </p:tav>
                                        <p:tav tm="100000">
                                          <p:val>
                                            <p:strVal val="#ppt_w"/>
                                          </p:val>
                                        </p:tav>
                                      </p:tavLst>
                                    </p:anim>
                                    <p:anim calcmode="lin" valueType="num">
                                      <p:cBhvr>
                                        <p:cTn id="41" dur="500" fill="hold"/>
                                        <p:tgtEl>
                                          <p:spTgt spid="1907723"/>
                                        </p:tgtEl>
                                        <p:attrNameLst>
                                          <p:attrName>ppt_h</p:attrName>
                                        </p:attrNameLst>
                                      </p:cBhvr>
                                      <p:tavLst>
                                        <p:tav tm="0">
                                          <p:val>
                                            <p:strVal val="4/3*#ppt_h"/>
                                          </p:val>
                                        </p:tav>
                                        <p:tav tm="100000">
                                          <p:val>
                                            <p:strVal val="#ppt_h"/>
                                          </p:val>
                                        </p:tav>
                                      </p:tavLst>
                                    </p:anim>
                                  </p:childTnLst>
                                </p:cTn>
                              </p:par>
                            </p:childTnLst>
                          </p:cTn>
                        </p:par>
                      </p:childTnLst>
                    </p:cTn>
                  </p:par>
                  <p:par>
                    <p:cTn id="42" fill="hold" nodeType="clickPar">
                      <p:stCondLst>
                        <p:cond delay="indefinite"/>
                      </p:stCondLst>
                      <p:childTnLst>
                        <p:par>
                          <p:cTn id="43" fill="hold" nodeType="withGroup">
                            <p:stCondLst>
                              <p:cond delay="0"/>
                            </p:stCondLst>
                            <p:childTnLst>
                              <p:par>
                                <p:cTn id="44" presetID="9" presetClass="entr" presetSubtype="0" fill="hold" grpId="0" nodeType="clickEffect">
                                  <p:stCondLst>
                                    <p:cond delay="0"/>
                                  </p:stCondLst>
                                  <p:childTnLst>
                                    <p:set>
                                      <p:cBhvr>
                                        <p:cTn id="45" dur="1" fill="hold">
                                          <p:stCondLst>
                                            <p:cond delay="0"/>
                                          </p:stCondLst>
                                        </p:cTn>
                                        <p:tgtEl>
                                          <p:spTgt spid="1907733"/>
                                        </p:tgtEl>
                                        <p:attrNameLst>
                                          <p:attrName>style.visibility</p:attrName>
                                        </p:attrNameLst>
                                      </p:cBhvr>
                                      <p:to>
                                        <p:strVal val="visible"/>
                                      </p:to>
                                    </p:set>
                                    <p:animEffect transition="in" filter="dissolve">
                                      <p:cBhvr>
                                        <p:cTn id="46" dur="500"/>
                                        <p:tgtEl>
                                          <p:spTgt spid="1907733"/>
                                        </p:tgtEl>
                                      </p:cBhvr>
                                    </p:animEffect>
                                  </p:childTnLst>
                                </p:cTn>
                              </p:par>
                            </p:childTnLst>
                          </p:cTn>
                        </p:par>
                        <p:par>
                          <p:cTn id="47" fill="hold" nodeType="afterGroup">
                            <p:stCondLst>
                              <p:cond delay="500"/>
                            </p:stCondLst>
                            <p:childTnLst>
                              <p:par>
                                <p:cTn id="48" presetID="9" presetClass="entr" presetSubtype="0" fill="hold" grpId="0" nodeType="afterEffect">
                                  <p:stCondLst>
                                    <p:cond delay="0"/>
                                  </p:stCondLst>
                                  <p:childTnLst>
                                    <p:set>
                                      <p:cBhvr>
                                        <p:cTn id="49" dur="1" fill="hold">
                                          <p:stCondLst>
                                            <p:cond delay="0"/>
                                          </p:stCondLst>
                                        </p:cTn>
                                        <p:tgtEl>
                                          <p:spTgt spid="1907734"/>
                                        </p:tgtEl>
                                        <p:attrNameLst>
                                          <p:attrName>style.visibility</p:attrName>
                                        </p:attrNameLst>
                                      </p:cBhvr>
                                      <p:to>
                                        <p:strVal val="visible"/>
                                      </p:to>
                                    </p:set>
                                    <p:animEffect transition="in" filter="dissolve">
                                      <p:cBhvr>
                                        <p:cTn id="50" dur="500"/>
                                        <p:tgtEl>
                                          <p:spTgt spid="1907734"/>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23" presetClass="entr" presetSubtype="288" fill="hold" grpId="0" nodeType="clickEffect">
                                  <p:stCondLst>
                                    <p:cond delay="0"/>
                                  </p:stCondLst>
                                  <p:childTnLst>
                                    <p:set>
                                      <p:cBhvr>
                                        <p:cTn id="54" dur="1" fill="hold">
                                          <p:stCondLst>
                                            <p:cond delay="0"/>
                                          </p:stCondLst>
                                        </p:cTn>
                                        <p:tgtEl>
                                          <p:spTgt spid="1907726"/>
                                        </p:tgtEl>
                                        <p:attrNameLst>
                                          <p:attrName>style.visibility</p:attrName>
                                        </p:attrNameLst>
                                      </p:cBhvr>
                                      <p:to>
                                        <p:strVal val="visible"/>
                                      </p:to>
                                    </p:set>
                                    <p:anim calcmode="lin" valueType="num">
                                      <p:cBhvr>
                                        <p:cTn id="55" dur="500" fill="hold"/>
                                        <p:tgtEl>
                                          <p:spTgt spid="1907726"/>
                                        </p:tgtEl>
                                        <p:attrNameLst>
                                          <p:attrName>ppt_w</p:attrName>
                                        </p:attrNameLst>
                                      </p:cBhvr>
                                      <p:tavLst>
                                        <p:tav tm="0">
                                          <p:val>
                                            <p:strVal val="4/3*#ppt_w"/>
                                          </p:val>
                                        </p:tav>
                                        <p:tav tm="100000">
                                          <p:val>
                                            <p:strVal val="#ppt_w"/>
                                          </p:val>
                                        </p:tav>
                                      </p:tavLst>
                                    </p:anim>
                                    <p:anim calcmode="lin" valueType="num">
                                      <p:cBhvr>
                                        <p:cTn id="56" dur="500" fill="hold"/>
                                        <p:tgtEl>
                                          <p:spTgt spid="1907726"/>
                                        </p:tgtEl>
                                        <p:attrNameLst>
                                          <p:attrName>ppt_h</p:attrName>
                                        </p:attrNameLst>
                                      </p:cBhvr>
                                      <p:tavLst>
                                        <p:tav tm="0">
                                          <p:val>
                                            <p:strVal val="4/3*#ppt_h"/>
                                          </p:val>
                                        </p:tav>
                                        <p:tav tm="100000">
                                          <p:val>
                                            <p:strVal val="#ppt_h"/>
                                          </p:val>
                                        </p:tav>
                                      </p:tavLst>
                                    </p:anim>
                                  </p:childTnLst>
                                </p:cTn>
                              </p:par>
                            </p:childTnLst>
                          </p:cTn>
                        </p:par>
                        <p:par>
                          <p:cTn id="57" fill="hold" nodeType="afterGroup">
                            <p:stCondLst>
                              <p:cond delay="500"/>
                            </p:stCondLst>
                            <p:childTnLst>
                              <p:par>
                                <p:cTn id="58" presetID="23" presetClass="entr" presetSubtype="288" fill="hold" nodeType="afterEffect">
                                  <p:stCondLst>
                                    <p:cond delay="0"/>
                                  </p:stCondLst>
                                  <p:childTnLst>
                                    <p:set>
                                      <p:cBhvr>
                                        <p:cTn id="59" dur="1" fill="hold">
                                          <p:stCondLst>
                                            <p:cond delay="0"/>
                                          </p:stCondLst>
                                        </p:cTn>
                                        <p:tgtEl>
                                          <p:spTgt spid="1907727"/>
                                        </p:tgtEl>
                                        <p:attrNameLst>
                                          <p:attrName>style.visibility</p:attrName>
                                        </p:attrNameLst>
                                      </p:cBhvr>
                                      <p:to>
                                        <p:strVal val="visible"/>
                                      </p:to>
                                    </p:set>
                                    <p:anim calcmode="lin" valueType="num">
                                      <p:cBhvr>
                                        <p:cTn id="60" dur="500" fill="hold"/>
                                        <p:tgtEl>
                                          <p:spTgt spid="1907727"/>
                                        </p:tgtEl>
                                        <p:attrNameLst>
                                          <p:attrName>ppt_w</p:attrName>
                                        </p:attrNameLst>
                                      </p:cBhvr>
                                      <p:tavLst>
                                        <p:tav tm="0">
                                          <p:val>
                                            <p:strVal val="4/3*#ppt_w"/>
                                          </p:val>
                                        </p:tav>
                                        <p:tav tm="100000">
                                          <p:val>
                                            <p:strVal val="#ppt_w"/>
                                          </p:val>
                                        </p:tav>
                                      </p:tavLst>
                                    </p:anim>
                                    <p:anim calcmode="lin" valueType="num">
                                      <p:cBhvr>
                                        <p:cTn id="61" dur="500" fill="hold"/>
                                        <p:tgtEl>
                                          <p:spTgt spid="1907727"/>
                                        </p:tgtEl>
                                        <p:attrNameLst>
                                          <p:attrName>ppt_h</p:attrName>
                                        </p:attrNameLst>
                                      </p:cBhvr>
                                      <p:tavLst>
                                        <p:tav tm="0">
                                          <p:val>
                                            <p:strVal val="4/3*#ppt_h"/>
                                          </p:val>
                                        </p:tav>
                                        <p:tav tm="100000">
                                          <p:val>
                                            <p:strVal val="#ppt_h"/>
                                          </p:val>
                                        </p:tav>
                                      </p:tavLst>
                                    </p:anim>
                                  </p:childTnLst>
                                </p:cTn>
                              </p:par>
                            </p:childTnLst>
                          </p:cTn>
                        </p:par>
                        <p:par>
                          <p:cTn id="62" fill="hold" nodeType="afterGroup">
                            <p:stCondLst>
                              <p:cond delay="1000"/>
                            </p:stCondLst>
                            <p:childTnLst>
                              <p:par>
                                <p:cTn id="63" presetID="23" presetClass="entr" presetSubtype="288" fill="hold" nodeType="afterEffect">
                                  <p:stCondLst>
                                    <p:cond delay="0"/>
                                  </p:stCondLst>
                                  <p:childTnLst>
                                    <p:set>
                                      <p:cBhvr>
                                        <p:cTn id="64" dur="1" fill="hold">
                                          <p:stCondLst>
                                            <p:cond delay="0"/>
                                          </p:stCondLst>
                                        </p:cTn>
                                        <p:tgtEl>
                                          <p:spTgt spid="1907730"/>
                                        </p:tgtEl>
                                        <p:attrNameLst>
                                          <p:attrName>style.visibility</p:attrName>
                                        </p:attrNameLst>
                                      </p:cBhvr>
                                      <p:to>
                                        <p:strVal val="visible"/>
                                      </p:to>
                                    </p:set>
                                    <p:anim calcmode="lin" valueType="num">
                                      <p:cBhvr>
                                        <p:cTn id="65" dur="500" fill="hold"/>
                                        <p:tgtEl>
                                          <p:spTgt spid="1907730"/>
                                        </p:tgtEl>
                                        <p:attrNameLst>
                                          <p:attrName>ppt_w</p:attrName>
                                        </p:attrNameLst>
                                      </p:cBhvr>
                                      <p:tavLst>
                                        <p:tav tm="0">
                                          <p:val>
                                            <p:strVal val="4/3*#ppt_w"/>
                                          </p:val>
                                        </p:tav>
                                        <p:tav tm="100000">
                                          <p:val>
                                            <p:strVal val="#ppt_w"/>
                                          </p:val>
                                        </p:tav>
                                      </p:tavLst>
                                    </p:anim>
                                    <p:anim calcmode="lin" valueType="num">
                                      <p:cBhvr>
                                        <p:cTn id="66" dur="500" fill="hold"/>
                                        <p:tgtEl>
                                          <p:spTgt spid="1907730"/>
                                        </p:tgtEl>
                                        <p:attrNameLst>
                                          <p:attrName>ppt_h</p:attrName>
                                        </p:attrNameLst>
                                      </p:cBhvr>
                                      <p:tavLst>
                                        <p:tav tm="0">
                                          <p:val>
                                            <p:strVal val="4/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07714" grpId="0" build="p" autoUpdateAnimBg="0"/>
      <p:bldP spid="1907716" grpId="0" animBg="1" autoUpdateAnimBg="0"/>
      <p:bldP spid="1907726" grpId="0" animBg="1" autoUpdateAnimBg="0"/>
      <p:bldP spid="1907733" grpId="0" animBg="1" autoUpdateAnimBg="0"/>
      <p:bldP spid="1907734" grpId="0" animBg="1" autoUpdateAnimBg="0"/>
    </p:bld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08738" name="Rectangle 2"/>
          <p:cNvSpPr>
            <a:spLocks noChangeArrowheads="1"/>
          </p:cNvSpPr>
          <p:nvPr/>
        </p:nvSpPr>
        <p:spPr bwMode="auto">
          <a:xfrm>
            <a:off x="609600" y="1235075"/>
            <a:ext cx="7924800" cy="1127125"/>
          </a:xfrm>
          <a:prstGeom prst="rect">
            <a:avLst/>
          </a:prstGeom>
          <a:noFill/>
          <a:ln>
            <a:noFill/>
          </a:ln>
          <a:effectLst/>
          <a:extLst>
            <a:ext uri="{909E8E84-426E-40DD-AFC4-6F175D3DCCD1}">
              <a14:hiddenFill xmlns:a14="http://schemas.microsoft.com/office/drawing/2010/main">
                <a:solidFill>
                  <a:srgbClr val="EEF4FA"/>
                </a:solidFill>
              </a14:hiddenFill>
            </a:ext>
            <a:ext uri="{91240B29-F687-4F45-9708-019B960494DF}">
              <a14:hiddenLine xmlns:a14="http://schemas.microsoft.com/office/drawing/2010/main" w="12700" cap="sq">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spAutoFit/>
          </a:bodyPr>
          <a:lstStyle>
            <a:lvl1pPr marL="198438" indent="-198438" algn="l">
              <a:defRPr sz="2400">
                <a:solidFill>
                  <a:schemeClr val="tx1"/>
                </a:solidFill>
                <a:latin typeface="Times New Roman" panose="02020603050405020304" pitchFamily="18" charset="0"/>
              </a:defRPr>
            </a:lvl1pPr>
            <a:lvl2pPr marL="663575" indent="-185738" algn="l">
              <a:defRPr sz="2400">
                <a:solidFill>
                  <a:schemeClr val="tx1"/>
                </a:solidFill>
                <a:latin typeface="Times New Roman" panose="02020603050405020304" pitchFamily="18" charset="0"/>
              </a:defRPr>
            </a:lvl2pPr>
            <a:lvl3pPr algn="l">
              <a:defRPr sz="2400">
                <a:solidFill>
                  <a:schemeClr val="tx1"/>
                </a:solidFill>
                <a:latin typeface="Times New Roman" panose="02020603050405020304" pitchFamily="18" charset="0"/>
              </a:defRPr>
            </a:lvl3pPr>
            <a:lvl4pPr algn="l">
              <a:defRPr sz="2400">
                <a:solidFill>
                  <a:schemeClr val="tx1"/>
                </a:solidFill>
                <a:latin typeface="Times New Roman" panose="02020603050405020304" pitchFamily="18" charset="0"/>
              </a:defRPr>
            </a:lvl4pPr>
            <a:lvl5pPr algn="l">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just">
              <a:lnSpc>
                <a:spcPct val="85000"/>
              </a:lnSpc>
              <a:spcAft>
                <a:spcPct val="35000"/>
              </a:spcAft>
              <a:buClr>
                <a:srgbClr val="CC3300"/>
              </a:buClr>
              <a:buSzPct val="50000"/>
              <a:buFont typeface="Wingdings" panose="05000000000000000000" pitchFamily="2" charset="2"/>
              <a:buChar char="Ö"/>
            </a:pPr>
            <a:r>
              <a:rPr kumimoji="0" lang="es-ES_tradnl" sz="2000">
                <a:solidFill>
                  <a:srgbClr val="000000"/>
                </a:solidFill>
                <a:latin typeface="Arial Narrow" panose="020B0606020202030204" pitchFamily="34" charset="0"/>
              </a:rPr>
              <a:t>En ocasiones una operación tiene el mismo nombre en diferentes clases. Por ejemplo, podrá abrir una puerta, una ventana, un periódico, un regalo o una cuenta de banco, en cada uno de estos casos, realizará una operación diferente. En la OO, cada clase “sabe” cómo realizar tal operación. Esto es el </a:t>
            </a:r>
            <a:r>
              <a:rPr kumimoji="0" lang="es-ES_tradnl" sz="2000" i="1">
                <a:solidFill>
                  <a:srgbClr val="000000"/>
                </a:solidFill>
                <a:latin typeface="Arial Narrow" panose="020B0606020202030204" pitchFamily="34" charset="0"/>
              </a:rPr>
              <a:t>polimorfismo</a:t>
            </a:r>
            <a:r>
              <a:rPr kumimoji="0" lang="es-ES_tradnl" sz="2000">
                <a:solidFill>
                  <a:srgbClr val="000000"/>
                </a:solidFill>
                <a:latin typeface="Arial Narrow" panose="020B0606020202030204" pitchFamily="34" charset="0"/>
              </a:rPr>
              <a:t>. </a:t>
            </a:r>
          </a:p>
        </p:txBody>
      </p:sp>
      <p:sp>
        <p:nvSpPr>
          <p:cNvPr id="1908739" name="Rectangle 3"/>
          <p:cNvSpPr>
            <a:spLocks noChangeArrowheads="1"/>
          </p:cNvSpPr>
          <p:nvPr>
            <p:ph type="title"/>
          </p:nvPr>
        </p:nvSpPr>
        <p:spPr bwMode="auto">
          <a:xfrm>
            <a:off x="533400" y="533400"/>
            <a:ext cx="80772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s-MX">
                <a:solidFill>
                  <a:schemeClr val="tx1"/>
                </a:solidFill>
              </a:rPr>
              <a:t>Conceptos OO </a:t>
            </a:r>
            <a:r>
              <a:rPr lang="es-MX" sz="2200" i="1">
                <a:solidFill>
                  <a:schemeClr val="tx1"/>
                </a:solidFill>
              </a:rPr>
              <a:t>- Polimorfismo</a:t>
            </a:r>
            <a:endParaRPr lang="en-US" sz="1600" i="1">
              <a:solidFill>
                <a:schemeClr val="tx1"/>
              </a:solidFill>
            </a:endParaRPr>
          </a:p>
        </p:txBody>
      </p:sp>
      <p:pic>
        <p:nvPicPr>
          <p:cNvPr id="1908740" name="Picture 4" descr="HH01298_"/>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19200" y="2590800"/>
            <a:ext cx="879475" cy="1143000"/>
          </a:xfrm>
          <a:prstGeom prst="rect">
            <a:avLst/>
          </a:prstGeom>
          <a:noFill/>
          <a:extLst>
            <a:ext uri="{909E8E84-426E-40DD-AFC4-6F175D3DCCD1}">
              <a14:hiddenFill xmlns:a14="http://schemas.microsoft.com/office/drawing/2010/main">
                <a:solidFill>
                  <a:srgbClr val="FFFFFF"/>
                </a:solidFill>
              </a14:hiddenFill>
            </a:ext>
          </a:extLst>
        </p:spPr>
      </p:pic>
      <p:pic>
        <p:nvPicPr>
          <p:cNvPr id="1908741" name="Picture 5" descr="HH01608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743200" y="2667000"/>
            <a:ext cx="533400" cy="838200"/>
          </a:xfrm>
          <a:prstGeom prst="rect">
            <a:avLst/>
          </a:prstGeom>
          <a:noFill/>
          <a:extLst>
            <a:ext uri="{909E8E84-426E-40DD-AFC4-6F175D3DCCD1}">
              <a14:hiddenFill xmlns:a14="http://schemas.microsoft.com/office/drawing/2010/main">
                <a:solidFill>
                  <a:srgbClr val="FFFFFF"/>
                </a:solidFill>
              </a14:hiddenFill>
            </a:ext>
          </a:extLst>
        </p:spPr>
      </p:pic>
      <p:pic>
        <p:nvPicPr>
          <p:cNvPr id="1908742" name="Picture 6" descr="BD04947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705600" y="2819400"/>
            <a:ext cx="914400" cy="769938"/>
          </a:xfrm>
          <a:prstGeom prst="rect">
            <a:avLst/>
          </a:prstGeom>
          <a:noFill/>
          <a:extLst>
            <a:ext uri="{909E8E84-426E-40DD-AFC4-6F175D3DCCD1}">
              <a14:hiddenFill xmlns:a14="http://schemas.microsoft.com/office/drawing/2010/main">
                <a:solidFill>
                  <a:srgbClr val="FFFFFF"/>
                </a:solidFill>
              </a14:hiddenFill>
            </a:ext>
          </a:extLst>
        </p:spPr>
      </p:pic>
      <p:pic>
        <p:nvPicPr>
          <p:cNvPr id="1908743" name="Picture 7" descr="BD05517_"/>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795713" y="2590800"/>
            <a:ext cx="1004887" cy="1125538"/>
          </a:xfrm>
          <a:prstGeom prst="rect">
            <a:avLst/>
          </a:prstGeom>
          <a:noFill/>
          <a:extLst>
            <a:ext uri="{909E8E84-426E-40DD-AFC4-6F175D3DCCD1}">
              <a14:hiddenFill xmlns:a14="http://schemas.microsoft.com/office/drawing/2010/main">
                <a:solidFill>
                  <a:srgbClr val="FFFFFF"/>
                </a:solidFill>
              </a14:hiddenFill>
            </a:ext>
          </a:extLst>
        </p:spPr>
      </p:pic>
      <p:pic>
        <p:nvPicPr>
          <p:cNvPr id="1908744" name="Picture 8" descr="SO01102_"/>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334000" y="2971800"/>
            <a:ext cx="685800" cy="681038"/>
          </a:xfrm>
          <a:prstGeom prst="rect">
            <a:avLst/>
          </a:prstGeom>
          <a:noFill/>
          <a:extLst>
            <a:ext uri="{909E8E84-426E-40DD-AFC4-6F175D3DCCD1}">
              <a14:hiddenFill xmlns:a14="http://schemas.microsoft.com/office/drawing/2010/main">
                <a:solidFill>
                  <a:srgbClr val="FFFFFF"/>
                </a:solidFill>
              </a14:hiddenFill>
            </a:ext>
          </a:extLst>
        </p:spPr>
      </p:pic>
      <p:sp>
        <p:nvSpPr>
          <p:cNvPr id="1908745" name="Rectangle 9"/>
          <p:cNvSpPr>
            <a:spLocks noChangeArrowheads="1"/>
          </p:cNvSpPr>
          <p:nvPr/>
        </p:nvSpPr>
        <p:spPr bwMode="auto">
          <a:xfrm>
            <a:off x="609600" y="4070350"/>
            <a:ext cx="7924800" cy="1644650"/>
          </a:xfrm>
          <a:prstGeom prst="rect">
            <a:avLst/>
          </a:prstGeom>
          <a:noFill/>
          <a:ln>
            <a:noFill/>
          </a:ln>
          <a:effectLst/>
          <a:extLst>
            <a:ext uri="{909E8E84-426E-40DD-AFC4-6F175D3DCCD1}">
              <a14:hiddenFill xmlns:a14="http://schemas.microsoft.com/office/drawing/2010/main">
                <a:solidFill>
                  <a:srgbClr val="EEF4FA"/>
                </a:solidFill>
              </a14:hiddenFill>
            </a:ext>
            <a:ext uri="{91240B29-F687-4F45-9708-019B960494DF}">
              <a14:hiddenLine xmlns:a14="http://schemas.microsoft.com/office/drawing/2010/main" w="12700" cap="sq">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spAutoFit/>
          </a:bodyPr>
          <a:lstStyle>
            <a:lvl1pPr marL="198438" indent="-198438" algn="l">
              <a:defRPr sz="2400">
                <a:solidFill>
                  <a:schemeClr val="tx1"/>
                </a:solidFill>
                <a:latin typeface="Times New Roman" panose="02020603050405020304" pitchFamily="18" charset="0"/>
              </a:defRPr>
            </a:lvl1pPr>
            <a:lvl2pPr marL="663575" indent="-185738" algn="l">
              <a:defRPr sz="2400">
                <a:solidFill>
                  <a:schemeClr val="tx1"/>
                </a:solidFill>
                <a:latin typeface="Times New Roman" panose="02020603050405020304" pitchFamily="18" charset="0"/>
              </a:defRPr>
            </a:lvl2pPr>
            <a:lvl3pPr algn="l">
              <a:defRPr sz="2400">
                <a:solidFill>
                  <a:schemeClr val="tx1"/>
                </a:solidFill>
                <a:latin typeface="Times New Roman" panose="02020603050405020304" pitchFamily="18" charset="0"/>
              </a:defRPr>
            </a:lvl3pPr>
            <a:lvl4pPr algn="l">
              <a:defRPr sz="2400">
                <a:solidFill>
                  <a:schemeClr val="tx1"/>
                </a:solidFill>
                <a:latin typeface="Times New Roman" panose="02020603050405020304" pitchFamily="18" charset="0"/>
              </a:defRPr>
            </a:lvl4pPr>
            <a:lvl5pPr algn="l">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just">
              <a:lnSpc>
                <a:spcPct val="85000"/>
              </a:lnSpc>
              <a:spcAft>
                <a:spcPct val="35000"/>
              </a:spcAft>
              <a:buClr>
                <a:srgbClr val="CC3300"/>
              </a:buClr>
              <a:buSzPct val="50000"/>
              <a:buFont typeface="Wingdings" panose="05000000000000000000" pitchFamily="2" charset="2"/>
              <a:buChar char="Ö"/>
            </a:pPr>
            <a:r>
              <a:rPr kumimoji="0" lang="es-ES_tradnl" sz="2000">
                <a:solidFill>
                  <a:srgbClr val="000000"/>
                </a:solidFill>
                <a:latin typeface="Arial Narrow" panose="020B0606020202030204" pitchFamily="34" charset="0"/>
              </a:rPr>
              <a:t>Parecería que este concepto es más importante para los desarrolladores que para los modeladores (son los que deben implementar los métodos). No obstante, permite hablar al modelador con el cliente en las propias palabras y terminología del cliente. El polimorfismo permite al modelador mantener tal terminología sin tener que crear palabras artificiales para sustentar una unicidad innecesaria de los términos.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908738">
                                            <p:txEl>
                                              <p:pRg st="0" end="0"/>
                                            </p:txEl>
                                          </p:spTgt>
                                        </p:tgtEl>
                                        <p:attrNameLst>
                                          <p:attrName>style.visibility</p:attrName>
                                        </p:attrNameLst>
                                      </p:cBhvr>
                                      <p:to>
                                        <p:strVal val="visible"/>
                                      </p:to>
                                    </p:set>
                                    <p:anim calcmode="lin" valueType="num">
                                      <p:cBhvr additive="base">
                                        <p:cTn id="7" dur="500" fill="hold"/>
                                        <p:tgtEl>
                                          <p:spTgt spid="1908738">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908738">
                                            <p:txEl>
                                              <p:pRg st="0" end="0"/>
                                            </p:txEl>
                                          </p:spTgt>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3" presetClass="entr" presetSubtype="288" fill="hold" nodeType="afterEffect">
                                  <p:stCondLst>
                                    <p:cond delay="3000"/>
                                  </p:stCondLst>
                                  <p:childTnLst>
                                    <p:set>
                                      <p:cBhvr>
                                        <p:cTn id="11" dur="1" fill="hold">
                                          <p:stCondLst>
                                            <p:cond delay="0"/>
                                          </p:stCondLst>
                                        </p:cTn>
                                        <p:tgtEl>
                                          <p:spTgt spid="1908740"/>
                                        </p:tgtEl>
                                        <p:attrNameLst>
                                          <p:attrName>style.visibility</p:attrName>
                                        </p:attrNameLst>
                                      </p:cBhvr>
                                      <p:to>
                                        <p:strVal val="visible"/>
                                      </p:to>
                                    </p:set>
                                    <p:anim calcmode="lin" valueType="num">
                                      <p:cBhvr>
                                        <p:cTn id="12" dur="500" fill="hold"/>
                                        <p:tgtEl>
                                          <p:spTgt spid="1908740"/>
                                        </p:tgtEl>
                                        <p:attrNameLst>
                                          <p:attrName>ppt_w</p:attrName>
                                        </p:attrNameLst>
                                      </p:cBhvr>
                                      <p:tavLst>
                                        <p:tav tm="0">
                                          <p:val>
                                            <p:strVal val="4/3*#ppt_w"/>
                                          </p:val>
                                        </p:tav>
                                        <p:tav tm="100000">
                                          <p:val>
                                            <p:strVal val="#ppt_w"/>
                                          </p:val>
                                        </p:tav>
                                      </p:tavLst>
                                    </p:anim>
                                    <p:anim calcmode="lin" valueType="num">
                                      <p:cBhvr>
                                        <p:cTn id="13" dur="500" fill="hold"/>
                                        <p:tgtEl>
                                          <p:spTgt spid="1908740"/>
                                        </p:tgtEl>
                                        <p:attrNameLst>
                                          <p:attrName>ppt_h</p:attrName>
                                        </p:attrNameLst>
                                      </p:cBhvr>
                                      <p:tavLst>
                                        <p:tav tm="0">
                                          <p:val>
                                            <p:strVal val="4/3*#ppt_h"/>
                                          </p:val>
                                        </p:tav>
                                        <p:tav tm="100000">
                                          <p:val>
                                            <p:strVal val="#ppt_h"/>
                                          </p:val>
                                        </p:tav>
                                      </p:tavLst>
                                    </p:anim>
                                  </p:childTnLst>
                                </p:cTn>
                              </p:par>
                            </p:childTnLst>
                          </p:cTn>
                        </p:par>
                        <p:par>
                          <p:cTn id="14" fill="hold" nodeType="afterGroup">
                            <p:stCondLst>
                              <p:cond delay="4000"/>
                            </p:stCondLst>
                            <p:childTnLst>
                              <p:par>
                                <p:cTn id="15" presetID="23" presetClass="entr" presetSubtype="288" fill="hold" nodeType="afterEffect">
                                  <p:stCondLst>
                                    <p:cond delay="0"/>
                                  </p:stCondLst>
                                  <p:childTnLst>
                                    <p:set>
                                      <p:cBhvr>
                                        <p:cTn id="16" dur="1" fill="hold">
                                          <p:stCondLst>
                                            <p:cond delay="0"/>
                                          </p:stCondLst>
                                        </p:cTn>
                                        <p:tgtEl>
                                          <p:spTgt spid="1908741"/>
                                        </p:tgtEl>
                                        <p:attrNameLst>
                                          <p:attrName>style.visibility</p:attrName>
                                        </p:attrNameLst>
                                      </p:cBhvr>
                                      <p:to>
                                        <p:strVal val="visible"/>
                                      </p:to>
                                    </p:set>
                                    <p:anim calcmode="lin" valueType="num">
                                      <p:cBhvr>
                                        <p:cTn id="17" dur="500" fill="hold"/>
                                        <p:tgtEl>
                                          <p:spTgt spid="1908741"/>
                                        </p:tgtEl>
                                        <p:attrNameLst>
                                          <p:attrName>ppt_w</p:attrName>
                                        </p:attrNameLst>
                                      </p:cBhvr>
                                      <p:tavLst>
                                        <p:tav tm="0">
                                          <p:val>
                                            <p:strVal val="4/3*#ppt_w"/>
                                          </p:val>
                                        </p:tav>
                                        <p:tav tm="100000">
                                          <p:val>
                                            <p:strVal val="#ppt_w"/>
                                          </p:val>
                                        </p:tav>
                                      </p:tavLst>
                                    </p:anim>
                                    <p:anim calcmode="lin" valueType="num">
                                      <p:cBhvr>
                                        <p:cTn id="18" dur="500" fill="hold"/>
                                        <p:tgtEl>
                                          <p:spTgt spid="1908741"/>
                                        </p:tgtEl>
                                        <p:attrNameLst>
                                          <p:attrName>ppt_h</p:attrName>
                                        </p:attrNameLst>
                                      </p:cBhvr>
                                      <p:tavLst>
                                        <p:tav tm="0">
                                          <p:val>
                                            <p:strVal val="4/3*#ppt_h"/>
                                          </p:val>
                                        </p:tav>
                                        <p:tav tm="100000">
                                          <p:val>
                                            <p:strVal val="#ppt_h"/>
                                          </p:val>
                                        </p:tav>
                                      </p:tavLst>
                                    </p:anim>
                                  </p:childTnLst>
                                </p:cTn>
                              </p:par>
                            </p:childTnLst>
                          </p:cTn>
                        </p:par>
                        <p:par>
                          <p:cTn id="19" fill="hold" nodeType="afterGroup">
                            <p:stCondLst>
                              <p:cond delay="4500"/>
                            </p:stCondLst>
                            <p:childTnLst>
                              <p:par>
                                <p:cTn id="20" presetID="23" presetClass="entr" presetSubtype="288" fill="hold" nodeType="afterEffect">
                                  <p:stCondLst>
                                    <p:cond delay="0"/>
                                  </p:stCondLst>
                                  <p:childTnLst>
                                    <p:set>
                                      <p:cBhvr>
                                        <p:cTn id="21" dur="1" fill="hold">
                                          <p:stCondLst>
                                            <p:cond delay="0"/>
                                          </p:stCondLst>
                                        </p:cTn>
                                        <p:tgtEl>
                                          <p:spTgt spid="1908743"/>
                                        </p:tgtEl>
                                        <p:attrNameLst>
                                          <p:attrName>style.visibility</p:attrName>
                                        </p:attrNameLst>
                                      </p:cBhvr>
                                      <p:to>
                                        <p:strVal val="visible"/>
                                      </p:to>
                                    </p:set>
                                    <p:anim calcmode="lin" valueType="num">
                                      <p:cBhvr>
                                        <p:cTn id="22" dur="500" fill="hold"/>
                                        <p:tgtEl>
                                          <p:spTgt spid="1908743"/>
                                        </p:tgtEl>
                                        <p:attrNameLst>
                                          <p:attrName>ppt_w</p:attrName>
                                        </p:attrNameLst>
                                      </p:cBhvr>
                                      <p:tavLst>
                                        <p:tav tm="0">
                                          <p:val>
                                            <p:strVal val="4/3*#ppt_w"/>
                                          </p:val>
                                        </p:tav>
                                        <p:tav tm="100000">
                                          <p:val>
                                            <p:strVal val="#ppt_w"/>
                                          </p:val>
                                        </p:tav>
                                      </p:tavLst>
                                    </p:anim>
                                    <p:anim calcmode="lin" valueType="num">
                                      <p:cBhvr>
                                        <p:cTn id="23" dur="500" fill="hold"/>
                                        <p:tgtEl>
                                          <p:spTgt spid="1908743"/>
                                        </p:tgtEl>
                                        <p:attrNameLst>
                                          <p:attrName>ppt_h</p:attrName>
                                        </p:attrNameLst>
                                      </p:cBhvr>
                                      <p:tavLst>
                                        <p:tav tm="0">
                                          <p:val>
                                            <p:strVal val="4/3*#ppt_h"/>
                                          </p:val>
                                        </p:tav>
                                        <p:tav tm="100000">
                                          <p:val>
                                            <p:strVal val="#ppt_h"/>
                                          </p:val>
                                        </p:tav>
                                      </p:tavLst>
                                    </p:anim>
                                  </p:childTnLst>
                                </p:cTn>
                              </p:par>
                            </p:childTnLst>
                          </p:cTn>
                        </p:par>
                        <p:par>
                          <p:cTn id="24" fill="hold" nodeType="afterGroup">
                            <p:stCondLst>
                              <p:cond delay="5000"/>
                            </p:stCondLst>
                            <p:childTnLst>
                              <p:par>
                                <p:cTn id="25" presetID="23" presetClass="entr" presetSubtype="288" fill="hold" nodeType="afterEffect">
                                  <p:stCondLst>
                                    <p:cond delay="0"/>
                                  </p:stCondLst>
                                  <p:childTnLst>
                                    <p:set>
                                      <p:cBhvr>
                                        <p:cTn id="26" dur="1" fill="hold">
                                          <p:stCondLst>
                                            <p:cond delay="0"/>
                                          </p:stCondLst>
                                        </p:cTn>
                                        <p:tgtEl>
                                          <p:spTgt spid="1908744"/>
                                        </p:tgtEl>
                                        <p:attrNameLst>
                                          <p:attrName>style.visibility</p:attrName>
                                        </p:attrNameLst>
                                      </p:cBhvr>
                                      <p:to>
                                        <p:strVal val="visible"/>
                                      </p:to>
                                    </p:set>
                                    <p:anim calcmode="lin" valueType="num">
                                      <p:cBhvr>
                                        <p:cTn id="27" dur="500" fill="hold"/>
                                        <p:tgtEl>
                                          <p:spTgt spid="1908744"/>
                                        </p:tgtEl>
                                        <p:attrNameLst>
                                          <p:attrName>ppt_w</p:attrName>
                                        </p:attrNameLst>
                                      </p:cBhvr>
                                      <p:tavLst>
                                        <p:tav tm="0">
                                          <p:val>
                                            <p:strVal val="4/3*#ppt_w"/>
                                          </p:val>
                                        </p:tav>
                                        <p:tav tm="100000">
                                          <p:val>
                                            <p:strVal val="#ppt_w"/>
                                          </p:val>
                                        </p:tav>
                                      </p:tavLst>
                                    </p:anim>
                                    <p:anim calcmode="lin" valueType="num">
                                      <p:cBhvr>
                                        <p:cTn id="28" dur="500" fill="hold"/>
                                        <p:tgtEl>
                                          <p:spTgt spid="1908744"/>
                                        </p:tgtEl>
                                        <p:attrNameLst>
                                          <p:attrName>ppt_h</p:attrName>
                                        </p:attrNameLst>
                                      </p:cBhvr>
                                      <p:tavLst>
                                        <p:tav tm="0">
                                          <p:val>
                                            <p:strVal val="4/3*#ppt_h"/>
                                          </p:val>
                                        </p:tav>
                                        <p:tav tm="100000">
                                          <p:val>
                                            <p:strVal val="#ppt_h"/>
                                          </p:val>
                                        </p:tav>
                                      </p:tavLst>
                                    </p:anim>
                                  </p:childTnLst>
                                </p:cTn>
                              </p:par>
                            </p:childTnLst>
                          </p:cTn>
                        </p:par>
                        <p:par>
                          <p:cTn id="29" fill="hold" nodeType="afterGroup">
                            <p:stCondLst>
                              <p:cond delay="5500"/>
                            </p:stCondLst>
                            <p:childTnLst>
                              <p:par>
                                <p:cTn id="30" presetID="23" presetClass="entr" presetSubtype="288" fill="hold" nodeType="afterEffect">
                                  <p:stCondLst>
                                    <p:cond delay="0"/>
                                  </p:stCondLst>
                                  <p:childTnLst>
                                    <p:set>
                                      <p:cBhvr>
                                        <p:cTn id="31" dur="1" fill="hold">
                                          <p:stCondLst>
                                            <p:cond delay="0"/>
                                          </p:stCondLst>
                                        </p:cTn>
                                        <p:tgtEl>
                                          <p:spTgt spid="1908742"/>
                                        </p:tgtEl>
                                        <p:attrNameLst>
                                          <p:attrName>style.visibility</p:attrName>
                                        </p:attrNameLst>
                                      </p:cBhvr>
                                      <p:to>
                                        <p:strVal val="visible"/>
                                      </p:to>
                                    </p:set>
                                    <p:anim calcmode="lin" valueType="num">
                                      <p:cBhvr>
                                        <p:cTn id="32" dur="500" fill="hold"/>
                                        <p:tgtEl>
                                          <p:spTgt spid="1908742"/>
                                        </p:tgtEl>
                                        <p:attrNameLst>
                                          <p:attrName>ppt_w</p:attrName>
                                        </p:attrNameLst>
                                      </p:cBhvr>
                                      <p:tavLst>
                                        <p:tav tm="0">
                                          <p:val>
                                            <p:strVal val="4/3*#ppt_w"/>
                                          </p:val>
                                        </p:tav>
                                        <p:tav tm="100000">
                                          <p:val>
                                            <p:strVal val="#ppt_w"/>
                                          </p:val>
                                        </p:tav>
                                      </p:tavLst>
                                    </p:anim>
                                    <p:anim calcmode="lin" valueType="num">
                                      <p:cBhvr>
                                        <p:cTn id="33" dur="500" fill="hold"/>
                                        <p:tgtEl>
                                          <p:spTgt spid="1908742"/>
                                        </p:tgtEl>
                                        <p:attrNameLst>
                                          <p:attrName>ppt_h</p:attrName>
                                        </p:attrNameLst>
                                      </p:cBhvr>
                                      <p:tavLst>
                                        <p:tav tm="0">
                                          <p:val>
                                            <p:strVal val="4/3*#ppt_h"/>
                                          </p:val>
                                        </p:tav>
                                        <p:tav tm="100000">
                                          <p:val>
                                            <p:strVal val="#ppt_h"/>
                                          </p:val>
                                        </p:tav>
                                      </p:tavLst>
                                    </p:anim>
                                  </p:childTnLst>
                                </p:cTn>
                              </p:par>
                            </p:childTnLst>
                          </p:cTn>
                        </p:par>
                      </p:childTnLst>
                    </p:cTn>
                  </p:par>
                  <p:par>
                    <p:cTn id="34" fill="hold" nodeType="clickPar">
                      <p:stCondLst>
                        <p:cond delay="indefinite"/>
                      </p:stCondLst>
                      <p:childTnLst>
                        <p:par>
                          <p:cTn id="35" fill="hold" nodeType="withGroup">
                            <p:stCondLst>
                              <p:cond delay="0"/>
                            </p:stCondLst>
                            <p:childTnLst>
                              <p:par>
                                <p:cTn id="36" presetID="2" presetClass="entr" presetSubtype="8" fill="hold" grpId="0" nodeType="clickEffect">
                                  <p:stCondLst>
                                    <p:cond delay="0"/>
                                  </p:stCondLst>
                                  <p:childTnLst>
                                    <p:set>
                                      <p:cBhvr>
                                        <p:cTn id="37" dur="1" fill="hold">
                                          <p:stCondLst>
                                            <p:cond delay="0"/>
                                          </p:stCondLst>
                                        </p:cTn>
                                        <p:tgtEl>
                                          <p:spTgt spid="1908745"/>
                                        </p:tgtEl>
                                        <p:attrNameLst>
                                          <p:attrName>style.visibility</p:attrName>
                                        </p:attrNameLst>
                                      </p:cBhvr>
                                      <p:to>
                                        <p:strVal val="visible"/>
                                      </p:to>
                                    </p:set>
                                    <p:anim calcmode="lin" valueType="num">
                                      <p:cBhvr additive="base">
                                        <p:cTn id="38" dur="500" fill="hold"/>
                                        <p:tgtEl>
                                          <p:spTgt spid="1908745"/>
                                        </p:tgtEl>
                                        <p:attrNameLst>
                                          <p:attrName>ppt_x</p:attrName>
                                        </p:attrNameLst>
                                      </p:cBhvr>
                                      <p:tavLst>
                                        <p:tav tm="0">
                                          <p:val>
                                            <p:strVal val="0-#ppt_w/2"/>
                                          </p:val>
                                        </p:tav>
                                        <p:tav tm="100000">
                                          <p:val>
                                            <p:strVal val="#ppt_x"/>
                                          </p:val>
                                        </p:tav>
                                      </p:tavLst>
                                    </p:anim>
                                    <p:anim calcmode="lin" valueType="num">
                                      <p:cBhvr additive="base">
                                        <p:cTn id="39" dur="500" fill="hold"/>
                                        <p:tgtEl>
                                          <p:spTgt spid="190874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08738" grpId="0" build="p" autoUpdateAnimBg="0"/>
      <p:bldP spid="1908745" grpId="0" autoUpdateAnimBg="0"/>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09762" name="Rectangle 2"/>
          <p:cNvSpPr>
            <a:spLocks noChangeArrowheads="1"/>
          </p:cNvSpPr>
          <p:nvPr/>
        </p:nvSpPr>
        <p:spPr bwMode="auto">
          <a:xfrm>
            <a:off x="609600" y="1219200"/>
            <a:ext cx="7924800" cy="609600"/>
          </a:xfrm>
          <a:prstGeom prst="rect">
            <a:avLst/>
          </a:prstGeom>
          <a:noFill/>
          <a:ln>
            <a:noFill/>
          </a:ln>
          <a:effectLst/>
          <a:extLst>
            <a:ext uri="{909E8E84-426E-40DD-AFC4-6F175D3DCCD1}">
              <a14:hiddenFill xmlns:a14="http://schemas.microsoft.com/office/drawing/2010/main">
                <a:solidFill>
                  <a:srgbClr val="EEF4FA"/>
                </a:solidFill>
              </a14:hiddenFill>
            </a:ext>
            <a:ext uri="{91240B29-F687-4F45-9708-019B960494DF}">
              <a14:hiddenLine xmlns:a14="http://schemas.microsoft.com/office/drawing/2010/main" w="12700" cap="sq">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spAutoFit/>
          </a:bodyPr>
          <a:lstStyle>
            <a:lvl1pPr marL="198438" indent="-198438" algn="l">
              <a:defRPr sz="2400">
                <a:solidFill>
                  <a:schemeClr val="tx1"/>
                </a:solidFill>
                <a:latin typeface="Times New Roman" panose="02020603050405020304" pitchFamily="18" charset="0"/>
              </a:defRPr>
            </a:lvl1pPr>
            <a:lvl2pPr marL="663575" indent="-185738" algn="l">
              <a:defRPr sz="2400">
                <a:solidFill>
                  <a:schemeClr val="tx1"/>
                </a:solidFill>
                <a:latin typeface="Times New Roman" panose="02020603050405020304" pitchFamily="18" charset="0"/>
              </a:defRPr>
            </a:lvl2pPr>
            <a:lvl3pPr algn="l">
              <a:defRPr sz="2400">
                <a:solidFill>
                  <a:schemeClr val="tx1"/>
                </a:solidFill>
                <a:latin typeface="Times New Roman" panose="02020603050405020304" pitchFamily="18" charset="0"/>
              </a:defRPr>
            </a:lvl3pPr>
            <a:lvl4pPr algn="l">
              <a:defRPr sz="2400">
                <a:solidFill>
                  <a:schemeClr val="tx1"/>
                </a:solidFill>
                <a:latin typeface="Times New Roman" panose="02020603050405020304" pitchFamily="18" charset="0"/>
              </a:defRPr>
            </a:lvl4pPr>
            <a:lvl5pPr algn="l">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just">
              <a:lnSpc>
                <a:spcPct val="85000"/>
              </a:lnSpc>
              <a:spcAft>
                <a:spcPct val="35000"/>
              </a:spcAft>
              <a:buClr>
                <a:srgbClr val="CC3300"/>
              </a:buClr>
              <a:buSzPct val="50000"/>
              <a:buFont typeface="Wingdings" panose="05000000000000000000" pitchFamily="2" charset="2"/>
              <a:buChar char="Ö"/>
            </a:pPr>
            <a:r>
              <a:rPr kumimoji="0" lang="es-ES_tradnl" sz="2000">
                <a:solidFill>
                  <a:srgbClr val="000000"/>
                </a:solidFill>
                <a:latin typeface="Arial Narrow" panose="020B0606020202030204" pitchFamily="34" charset="0"/>
              </a:rPr>
              <a:t>La esencia del encapsulamiento (o encapsulación) es que cuando un objeto trae consigo su funcionalidad, esta última se oculta. </a:t>
            </a:r>
          </a:p>
        </p:txBody>
      </p:sp>
      <p:sp>
        <p:nvSpPr>
          <p:cNvPr id="1909763" name="Rectangle 3"/>
          <p:cNvSpPr>
            <a:spLocks noChangeArrowheads="1"/>
          </p:cNvSpPr>
          <p:nvPr>
            <p:ph type="title"/>
          </p:nvPr>
        </p:nvSpPr>
        <p:spPr bwMode="auto">
          <a:xfrm>
            <a:off x="533400" y="533400"/>
            <a:ext cx="80772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s-MX">
                <a:solidFill>
                  <a:schemeClr val="tx1"/>
                </a:solidFill>
              </a:rPr>
              <a:t>Conceptos OO </a:t>
            </a:r>
            <a:r>
              <a:rPr lang="es-MX" sz="2200" i="1">
                <a:solidFill>
                  <a:schemeClr val="tx1"/>
                </a:solidFill>
              </a:rPr>
              <a:t>- Encapsulamiento</a:t>
            </a:r>
            <a:endParaRPr lang="en-US" sz="1600" i="1">
              <a:solidFill>
                <a:schemeClr val="tx1"/>
              </a:solidFill>
            </a:endParaRPr>
          </a:p>
        </p:txBody>
      </p:sp>
      <p:pic>
        <p:nvPicPr>
          <p:cNvPr id="1909764" name="Picture 4" descr="PE02641_"/>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19200" y="2327275"/>
            <a:ext cx="1752600" cy="1031875"/>
          </a:xfrm>
          <a:prstGeom prst="rect">
            <a:avLst/>
          </a:prstGeom>
          <a:noFill/>
          <a:extLst>
            <a:ext uri="{909E8E84-426E-40DD-AFC4-6F175D3DCCD1}">
              <a14:hiddenFill xmlns:a14="http://schemas.microsoft.com/office/drawing/2010/main">
                <a:solidFill>
                  <a:srgbClr val="FFFFFF"/>
                </a:solidFill>
              </a14:hiddenFill>
            </a:ext>
          </a:extLst>
        </p:spPr>
      </p:pic>
      <p:sp>
        <p:nvSpPr>
          <p:cNvPr id="1909765" name="AutoShape 5"/>
          <p:cNvSpPr>
            <a:spLocks noChangeArrowheads="1"/>
          </p:cNvSpPr>
          <p:nvPr/>
        </p:nvSpPr>
        <p:spPr bwMode="auto">
          <a:xfrm>
            <a:off x="4343400" y="2022475"/>
            <a:ext cx="3656013" cy="1635125"/>
          </a:xfrm>
          <a:prstGeom prst="cloudCallout">
            <a:avLst>
              <a:gd name="adj1" fmla="val -81481"/>
              <a:gd name="adj2" fmla="val 6310"/>
            </a:avLst>
          </a:prstGeom>
          <a:solidFill>
            <a:srgbClr val="FFE5FF"/>
          </a:solidFill>
          <a:ln w="12700" cap="sq">
            <a:solidFill>
              <a:schemeClr val="bg2"/>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0800" rIns="18000" bIns="10800" anchor="ctr">
            <a:spAutoFit/>
          </a:bodyPr>
          <a:lstStyle/>
          <a:p>
            <a:pPr algn="just">
              <a:lnSpc>
                <a:spcPct val="85000"/>
              </a:lnSpc>
              <a:buClr>
                <a:schemeClr val="tx1"/>
              </a:buClr>
              <a:buSzPct val="50000"/>
              <a:buFont typeface="Wingdings" panose="05000000000000000000" pitchFamily="2" charset="2"/>
              <a:buNone/>
            </a:pPr>
            <a:r>
              <a:rPr kumimoji="0" lang="es-MX" sz="1000">
                <a:latin typeface="Times New Roman" panose="02020603050405020304" pitchFamily="18" charset="0"/>
              </a:rPr>
              <a:t>Por lo general, la mayoría de la gente que ve televisión no sabe o no se preocupa de la complejidad electrónica que hay detrás de la pantalla ni de todas las operaciones que tienen que ocurrir para mostrar una imagen en la pantalla.</a:t>
            </a:r>
          </a:p>
          <a:p>
            <a:pPr algn="just">
              <a:lnSpc>
                <a:spcPct val="85000"/>
              </a:lnSpc>
              <a:buClr>
                <a:schemeClr val="tx1"/>
              </a:buClr>
              <a:buSzPct val="50000"/>
              <a:buFont typeface="Wingdings" panose="05000000000000000000" pitchFamily="2" charset="2"/>
              <a:buNone/>
            </a:pPr>
            <a:r>
              <a:rPr kumimoji="0" lang="es-MX" sz="1000">
                <a:latin typeface="Times New Roman" panose="02020603050405020304" pitchFamily="18" charset="0"/>
              </a:rPr>
              <a:t>La telesión hace lo que tiene que hacer sin mostrarnos el proceso necesario para ello.</a:t>
            </a:r>
            <a:endParaRPr kumimoji="0" lang="es-ES" sz="1000">
              <a:latin typeface="Times New Roman" panose="02020603050405020304" pitchFamily="18" charset="0"/>
            </a:endParaRPr>
          </a:p>
        </p:txBody>
      </p:sp>
      <p:sp>
        <p:nvSpPr>
          <p:cNvPr id="1909766" name="Rectangle 6"/>
          <p:cNvSpPr>
            <a:spLocks noChangeArrowheads="1"/>
          </p:cNvSpPr>
          <p:nvPr/>
        </p:nvSpPr>
        <p:spPr bwMode="auto">
          <a:xfrm>
            <a:off x="609600" y="3827463"/>
            <a:ext cx="7924800" cy="2268537"/>
          </a:xfrm>
          <a:prstGeom prst="rect">
            <a:avLst/>
          </a:prstGeom>
          <a:noFill/>
          <a:ln>
            <a:noFill/>
          </a:ln>
          <a:effectLst/>
          <a:extLst>
            <a:ext uri="{909E8E84-426E-40DD-AFC4-6F175D3DCCD1}">
              <a14:hiddenFill xmlns:a14="http://schemas.microsoft.com/office/drawing/2010/main">
                <a:solidFill>
                  <a:srgbClr val="EEF4FA"/>
                </a:solidFill>
              </a14:hiddenFill>
            </a:ext>
            <a:ext uri="{91240B29-F687-4F45-9708-019B960494DF}">
              <a14:hiddenLine xmlns:a14="http://schemas.microsoft.com/office/drawing/2010/main" w="12700" cap="sq">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1">
            <a:spAutoFit/>
          </a:bodyPr>
          <a:lstStyle>
            <a:lvl1pPr marL="198438" indent="-198438" algn="l">
              <a:defRPr sz="2400">
                <a:solidFill>
                  <a:schemeClr val="tx1"/>
                </a:solidFill>
                <a:latin typeface="Times New Roman" panose="02020603050405020304" pitchFamily="18" charset="0"/>
              </a:defRPr>
            </a:lvl1pPr>
            <a:lvl2pPr marL="663575" indent="-185738" algn="l">
              <a:defRPr sz="2400">
                <a:solidFill>
                  <a:schemeClr val="tx1"/>
                </a:solidFill>
                <a:latin typeface="Times New Roman" panose="02020603050405020304" pitchFamily="18" charset="0"/>
              </a:defRPr>
            </a:lvl2pPr>
            <a:lvl3pPr algn="l">
              <a:defRPr sz="2400">
                <a:solidFill>
                  <a:schemeClr val="tx1"/>
                </a:solidFill>
                <a:latin typeface="Times New Roman" panose="02020603050405020304" pitchFamily="18" charset="0"/>
              </a:defRPr>
            </a:lvl3pPr>
            <a:lvl4pPr algn="l">
              <a:defRPr sz="2400">
                <a:solidFill>
                  <a:schemeClr val="tx1"/>
                </a:solidFill>
                <a:latin typeface="Times New Roman" panose="02020603050405020304" pitchFamily="18" charset="0"/>
              </a:defRPr>
            </a:lvl4pPr>
            <a:lvl5pPr algn="l">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just">
              <a:lnSpc>
                <a:spcPct val="85000"/>
              </a:lnSpc>
              <a:spcAft>
                <a:spcPct val="35000"/>
              </a:spcAft>
              <a:buClr>
                <a:srgbClr val="CC3300"/>
              </a:buClr>
              <a:buSzPct val="50000"/>
              <a:buFont typeface="Wingdings" panose="05000000000000000000" pitchFamily="2" charset="2"/>
              <a:buChar char="Ö"/>
            </a:pPr>
            <a:r>
              <a:rPr kumimoji="0" lang="es-ES_tradnl" sz="2000">
                <a:solidFill>
                  <a:srgbClr val="000000"/>
                </a:solidFill>
                <a:latin typeface="Arial Narrow" panose="020B0606020202030204" pitchFamily="34" charset="0"/>
              </a:rPr>
              <a:t>En un sistema que consta de objetos, éstos dependen unos de otros en diversas formas. Si uno de ellos falla y los desarrolladores tienen que modificarlo, el ocultar sus operaciones de otros objetos significará que tal vez no será necesario modificar los demás objetos.</a:t>
            </a:r>
          </a:p>
          <a:p>
            <a:pPr algn="just">
              <a:lnSpc>
                <a:spcPct val="85000"/>
              </a:lnSpc>
              <a:spcAft>
                <a:spcPct val="35000"/>
              </a:spcAft>
              <a:buClr>
                <a:srgbClr val="CC3300"/>
              </a:buClr>
              <a:buSzPct val="50000"/>
              <a:buFont typeface="Wingdings" panose="05000000000000000000" pitchFamily="2" charset="2"/>
              <a:buChar char="Ö"/>
            </a:pPr>
            <a:r>
              <a:rPr kumimoji="0" lang="es-ES_tradnl" sz="2000">
                <a:solidFill>
                  <a:srgbClr val="000000"/>
                </a:solidFill>
                <a:latin typeface="Arial Narrow" panose="020B0606020202030204" pitchFamily="34" charset="0"/>
              </a:rPr>
              <a:t>Un objeto oculta lo que hace, a otros objetos y al mundo exterior, por lo cual al encapsulamiento también se le conoce como </a:t>
            </a:r>
            <a:r>
              <a:rPr kumimoji="0" lang="es-ES_tradnl" sz="2000" i="1">
                <a:solidFill>
                  <a:srgbClr val="000000"/>
                </a:solidFill>
                <a:latin typeface="Arial Narrow" panose="020B0606020202030204" pitchFamily="34" charset="0"/>
              </a:rPr>
              <a:t>“ocultamiento de información”</a:t>
            </a:r>
            <a:r>
              <a:rPr kumimoji="0" lang="es-ES_tradnl" sz="2000">
                <a:solidFill>
                  <a:srgbClr val="000000"/>
                </a:solidFill>
                <a:latin typeface="Arial Narrow" panose="020B0606020202030204" pitchFamily="34" charset="0"/>
              </a:rPr>
              <a:t>; pero tiene que presentar un </a:t>
            </a:r>
            <a:r>
              <a:rPr kumimoji="0" lang="es-ES_tradnl" sz="2000" i="1">
                <a:solidFill>
                  <a:srgbClr val="000000"/>
                </a:solidFill>
                <a:latin typeface="Arial Narrow" panose="020B0606020202030204" pitchFamily="34" charset="0"/>
              </a:rPr>
              <a:t>“rostro”</a:t>
            </a:r>
            <a:r>
              <a:rPr kumimoji="0" lang="es-ES_tradnl" sz="2000">
                <a:solidFill>
                  <a:srgbClr val="000000"/>
                </a:solidFill>
                <a:latin typeface="Arial Narrow" panose="020B0606020202030204" pitchFamily="34" charset="0"/>
              </a:rPr>
              <a:t> (interfaces) al mundo exterior para poder iniciar sus operaciones.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909762">
                                            <p:txEl>
                                              <p:pRg st="0" end="0"/>
                                            </p:txEl>
                                          </p:spTgt>
                                        </p:tgtEl>
                                        <p:attrNameLst>
                                          <p:attrName>style.visibility</p:attrName>
                                        </p:attrNameLst>
                                      </p:cBhvr>
                                      <p:to>
                                        <p:strVal val="visible"/>
                                      </p:to>
                                    </p:set>
                                    <p:anim calcmode="lin" valueType="num">
                                      <p:cBhvr additive="base">
                                        <p:cTn id="7" dur="500" fill="hold"/>
                                        <p:tgtEl>
                                          <p:spTgt spid="1909762">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909762">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3" presetClass="entr" presetSubtype="288" fill="hold" nodeType="clickEffect">
                                  <p:stCondLst>
                                    <p:cond delay="0"/>
                                  </p:stCondLst>
                                  <p:childTnLst>
                                    <p:set>
                                      <p:cBhvr>
                                        <p:cTn id="12" dur="1" fill="hold">
                                          <p:stCondLst>
                                            <p:cond delay="0"/>
                                          </p:stCondLst>
                                        </p:cTn>
                                        <p:tgtEl>
                                          <p:spTgt spid="1909764"/>
                                        </p:tgtEl>
                                        <p:attrNameLst>
                                          <p:attrName>style.visibility</p:attrName>
                                        </p:attrNameLst>
                                      </p:cBhvr>
                                      <p:to>
                                        <p:strVal val="visible"/>
                                      </p:to>
                                    </p:set>
                                    <p:anim calcmode="lin" valueType="num">
                                      <p:cBhvr>
                                        <p:cTn id="13" dur="500" fill="hold"/>
                                        <p:tgtEl>
                                          <p:spTgt spid="1909764"/>
                                        </p:tgtEl>
                                        <p:attrNameLst>
                                          <p:attrName>ppt_w</p:attrName>
                                        </p:attrNameLst>
                                      </p:cBhvr>
                                      <p:tavLst>
                                        <p:tav tm="0">
                                          <p:val>
                                            <p:strVal val="4/3*#ppt_w"/>
                                          </p:val>
                                        </p:tav>
                                        <p:tav tm="100000">
                                          <p:val>
                                            <p:strVal val="#ppt_w"/>
                                          </p:val>
                                        </p:tav>
                                      </p:tavLst>
                                    </p:anim>
                                    <p:anim calcmode="lin" valueType="num">
                                      <p:cBhvr>
                                        <p:cTn id="14" dur="500" fill="hold"/>
                                        <p:tgtEl>
                                          <p:spTgt spid="1909764"/>
                                        </p:tgtEl>
                                        <p:attrNameLst>
                                          <p:attrName>ppt_h</p:attrName>
                                        </p:attrNameLst>
                                      </p:cBhvr>
                                      <p:tavLst>
                                        <p:tav tm="0">
                                          <p:val>
                                            <p:strVal val="4/3*#ppt_h"/>
                                          </p:val>
                                        </p:tav>
                                        <p:tav tm="100000">
                                          <p:val>
                                            <p:strVal val="#ppt_h"/>
                                          </p:val>
                                        </p:tav>
                                      </p:tavLst>
                                    </p:anim>
                                  </p:childTnLst>
                                </p:cTn>
                              </p:par>
                            </p:childTnLst>
                          </p:cTn>
                        </p:par>
                        <p:par>
                          <p:cTn id="15" fill="hold" nodeType="afterGroup">
                            <p:stCondLst>
                              <p:cond delay="500"/>
                            </p:stCondLst>
                            <p:childTnLst>
                              <p:par>
                                <p:cTn id="16" presetID="9" presetClass="entr" presetSubtype="0" fill="hold" grpId="0" nodeType="afterEffect">
                                  <p:stCondLst>
                                    <p:cond delay="0"/>
                                  </p:stCondLst>
                                  <p:childTnLst>
                                    <p:set>
                                      <p:cBhvr>
                                        <p:cTn id="17" dur="1" fill="hold">
                                          <p:stCondLst>
                                            <p:cond delay="0"/>
                                          </p:stCondLst>
                                        </p:cTn>
                                        <p:tgtEl>
                                          <p:spTgt spid="1909765"/>
                                        </p:tgtEl>
                                        <p:attrNameLst>
                                          <p:attrName>style.visibility</p:attrName>
                                        </p:attrNameLst>
                                      </p:cBhvr>
                                      <p:to>
                                        <p:strVal val="visible"/>
                                      </p:to>
                                    </p:set>
                                    <p:animEffect transition="in" filter="dissolve">
                                      <p:cBhvr>
                                        <p:cTn id="18" dur="500"/>
                                        <p:tgtEl>
                                          <p:spTgt spid="1909765"/>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1909766">
                                            <p:txEl>
                                              <p:pRg st="0" end="0"/>
                                            </p:txEl>
                                          </p:spTgt>
                                        </p:tgtEl>
                                        <p:attrNameLst>
                                          <p:attrName>style.visibility</p:attrName>
                                        </p:attrNameLst>
                                      </p:cBhvr>
                                      <p:to>
                                        <p:strVal val="visible"/>
                                      </p:to>
                                    </p:set>
                                    <p:anim calcmode="lin" valueType="num">
                                      <p:cBhvr additive="base">
                                        <p:cTn id="23" dur="500" fill="hold"/>
                                        <p:tgtEl>
                                          <p:spTgt spid="1909766">
                                            <p:txEl>
                                              <p:pRg st="0" end="0"/>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190976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8" fill="hold" grpId="0" nodeType="clickEffect">
                                  <p:stCondLst>
                                    <p:cond delay="0"/>
                                  </p:stCondLst>
                                  <p:childTnLst>
                                    <p:set>
                                      <p:cBhvr>
                                        <p:cTn id="28" dur="1" fill="hold">
                                          <p:stCondLst>
                                            <p:cond delay="0"/>
                                          </p:stCondLst>
                                        </p:cTn>
                                        <p:tgtEl>
                                          <p:spTgt spid="1909766">
                                            <p:txEl>
                                              <p:pRg st="1" end="1"/>
                                            </p:txEl>
                                          </p:spTgt>
                                        </p:tgtEl>
                                        <p:attrNameLst>
                                          <p:attrName>style.visibility</p:attrName>
                                        </p:attrNameLst>
                                      </p:cBhvr>
                                      <p:to>
                                        <p:strVal val="visible"/>
                                      </p:to>
                                    </p:set>
                                    <p:anim calcmode="lin" valueType="num">
                                      <p:cBhvr additive="base">
                                        <p:cTn id="29" dur="500" fill="hold"/>
                                        <p:tgtEl>
                                          <p:spTgt spid="1909766">
                                            <p:txEl>
                                              <p:pRg st="1" end="1"/>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1909766">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09762" grpId="0" build="p" autoUpdateAnimBg="0"/>
      <p:bldP spid="1909765" grpId="0" animBg="1" autoUpdateAnimBg="0"/>
      <p:bldP spid="1909766" grpId="0" build="p" autoUpdateAnimBg="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kbkdes">
  <a:themeElements>
    <a:clrScheme name="">
      <a:dk1>
        <a:srgbClr val="000000"/>
      </a:dk1>
      <a:lt1>
        <a:srgbClr val="FFFFFF"/>
      </a:lt1>
      <a:dk2>
        <a:srgbClr val="000000"/>
      </a:dk2>
      <a:lt2>
        <a:srgbClr val="009EA1"/>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fontScheme name="Wkbkdes">
      <a:majorFont>
        <a:latin typeface="Arial Narrow"/>
        <a:ea typeface=""/>
        <a:cs typeface=""/>
      </a:majorFont>
      <a:minorFont>
        <a:latin typeface="Arial Narrow"/>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36000" tIns="10800" rIns="36000" bIns="10800" numCol="1" anchor="t" anchorCtr="0" compatLnSpc="1">
        <a:prstTxWarp prst="textNoShape">
          <a:avLst/>
        </a:prstTxWarp>
        <a:spAutoFit/>
      </a:bodyPr>
      <a:lstStyle>
        <a:defPPr marL="0" marR="0" indent="0" algn="ctr" defTabSz="914400" rtl="0" eaLnBrk="0" fontAlgn="base" latinLnBrk="0" hangingPunct="0">
          <a:lnSpc>
            <a:spcPct val="100000"/>
          </a:lnSpc>
          <a:spcBef>
            <a:spcPct val="0"/>
          </a:spcBef>
          <a:spcAft>
            <a:spcPct val="0"/>
          </a:spcAft>
          <a:buClrTx/>
          <a:buSzTx/>
          <a:buFontTx/>
          <a:buNone/>
          <a:tabLst/>
          <a:defRPr kumimoji="1" lang="en-US" sz="2400" b="0" i="0" u="none" strike="noStrike" cap="none" normalizeH="0" baseline="0" smtClean="0">
            <a:ln>
              <a:noFill/>
            </a:ln>
            <a:solidFill>
              <a:schemeClr val="tx1"/>
            </a:solidFill>
            <a:effectLst/>
            <a:latin typeface="Arial Narrow" panose="020B0606020202030204" pitchFamily="34"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36000" tIns="10800" rIns="36000" bIns="10800" numCol="1" anchor="t" anchorCtr="0" compatLnSpc="1">
        <a:prstTxWarp prst="textNoShape">
          <a:avLst/>
        </a:prstTxWarp>
        <a:spAutoFit/>
      </a:bodyPr>
      <a:lstStyle>
        <a:defPPr marL="0" marR="0" indent="0" algn="ctr" defTabSz="914400" rtl="0" eaLnBrk="0" fontAlgn="base" latinLnBrk="0" hangingPunct="0">
          <a:lnSpc>
            <a:spcPct val="100000"/>
          </a:lnSpc>
          <a:spcBef>
            <a:spcPct val="0"/>
          </a:spcBef>
          <a:spcAft>
            <a:spcPct val="0"/>
          </a:spcAft>
          <a:buClrTx/>
          <a:buSzTx/>
          <a:buFontTx/>
          <a:buNone/>
          <a:tabLst/>
          <a:defRPr kumimoji="1" lang="en-US" sz="2400" b="0" i="0" u="none" strike="noStrike" cap="none" normalizeH="0" baseline="0" smtClean="0">
            <a:ln>
              <a:noFill/>
            </a:ln>
            <a:solidFill>
              <a:schemeClr val="tx1"/>
            </a:solidFill>
            <a:effectLst/>
            <a:latin typeface="Arial Narrow" panose="020B0606020202030204" pitchFamily="34" charset="0"/>
          </a:defRPr>
        </a:defPPr>
      </a:lstStyle>
    </a:lnDef>
  </a:objectDefaults>
  <a:extraClrSchemeLst>
    <a:extraClrScheme>
      <a:clrScheme name="Wkbkdes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Wkbkdes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Wkbkdes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Wkbkdes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Wkbkdes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Wkbkdes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Wkbkdes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c:\tools\template\WKBKDES.POT</Template>
  <TotalTime>8116</TotalTime>
  <Words>1704</Words>
  <Application>Microsoft Office PowerPoint</Application>
  <PresentationFormat>Presentación en pantalla (4:3)</PresentationFormat>
  <Paragraphs>158</Paragraphs>
  <Slides>14</Slides>
  <Notes>0</Notes>
  <HiddenSlides>0</HiddenSlides>
  <MMClips>0</MMClips>
  <ScaleCrop>false</ScaleCrop>
  <HeadingPairs>
    <vt:vector size="8" baseType="variant">
      <vt:variant>
        <vt:lpstr>Fuentes usadas</vt:lpstr>
      </vt:variant>
      <vt:variant>
        <vt:i4>8</vt:i4>
      </vt:variant>
      <vt:variant>
        <vt:lpstr>Tema</vt:lpstr>
      </vt:variant>
      <vt:variant>
        <vt:i4>1</vt:i4>
      </vt:variant>
      <vt:variant>
        <vt:lpstr>Servidores OLE incrustados</vt:lpstr>
      </vt:variant>
      <vt:variant>
        <vt:i4>2</vt:i4>
      </vt:variant>
      <vt:variant>
        <vt:lpstr>Títulos de diapositiva</vt:lpstr>
      </vt:variant>
      <vt:variant>
        <vt:i4>14</vt:i4>
      </vt:variant>
    </vt:vector>
  </HeadingPairs>
  <TitlesOfParts>
    <vt:vector size="25" baseType="lpstr">
      <vt:lpstr>Times New Roman</vt:lpstr>
      <vt:lpstr>Arial Narrow</vt:lpstr>
      <vt:lpstr>Wingdings</vt:lpstr>
      <vt:lpstr>Bradley Hand ITC</vt:lpstr>
      <vt:lpstr>Symbol</vt:lpstr>
      <vt:lpstr>Arial</vt:lpstr>
      <vt:lpstr>Cooper Black</vt:lpstr>
      <vt:lpstr>Arial Black</vt:lpstr>
      <vt:lpstr>Wkbkdes</vt:lpstr>
      <vt:lpstr>Visio 2000 Drawing</vt:lpstr>
      <vt:lpstr>Imagen de mapa de bits</vt:lpstr>
      <vt:lpstr>Presentación de PowerPoint</vt:lpstr>
      <vt:lpstr>Generalidades</vt:lpstr>
      <vt:lpstr>Beneficios de las TO</vt:lpstr>
      <vt:lpstr>El paradigma OO</vt:lpstr>
      <vt:lpstr>El paradigma OO</vt:lpstr>
      <vt:lpstr>Conceptos OO - Abstracción</vt:lpstr>
      <vt:lpstr>Conceptos OO - Herencia</vt:lpstr>
      <vt:lpstr>Conceptos OO - Polimorfismo</vt:lpstr>
      <vt:lpstr>Conceptos OO - Encapsulamiento</vt:lpstr>
      <vt:lpstr>Conceptos OO – Envío de mensajes</vt:lpstr>
      <vt:lpstr>Conceptos OO – Asociaciones</vt:lpstr>
      <vt:lpstr>Conceptos OO – Agregación</vt:lpstr>
      <vt:lpstr>Conceptos OO – Resúmen</vt:lpstr>
      <vt:lpstr>Presentación de PowerPoint</vt:lpstr>
    </vt:vector>
  </TitlesOfParts>
  <Company>Cosapisoft S.A.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Swebok</dc:title>
  <dc:subject>Propuesta de Contenidos de Asignaturas de Línea</dc:subject>
  <dc:creator>Marco Espinoza</dc:creator>
  <cp:lastModifiedBy>MS01</cp:lastModifiedBy>
  <cp:revision>486</cp:revision>
  <cp:lastPrinted>1999-02-16T20:26:57Z</cp:lastPrinted>
  <dcterms:created xsi:type="dcterms:W3CDTF">1999-01-18T22:23:39Z</dcterms:created>
  <dcterms:modified xsi:type="dcterms:W3CDTF">2019-03-22T19:37:14Z</dcterms:modified>
</cp:coreProperties>
</file>